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56" r:id="rId5"/>
    <p:sldId id="295" r:id="rId6"/>
    <p:sldId id="294" r:id="rId7"/>
    <p:sldId id="293" r:id="rId8"/>
    <p:sldId id="267" r:id="rId9"/>
    <p:sldId id="283" r:id="rId10"/>
    <p:sldId id="282" r:id="rId11"/>
    <p:sldId id="260" r:id="rId12"/>
    <p:sldId id="287" r:id="rId13"/>
    <p:sldId id="298" r:id="rId14"/>
  </p:sldIdLst>
  <p:sldSz cx="6858000" cy="9144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8" autoAdjust="0"/>
    <p:restoredTop sz="94660"/>
  </p:normalViewPr>
  <p:slideViewPr>
    <p:cSldViewPr>
      <p:cViewPr varScale="1">
        <p:scale>
          <a:sx n="62" d="100"/>
          <a:sy n="62" d="100"/>
        </p:scale>
        <p:origin x="2549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98D798-9092-44DA-A3FD-2D0888592ABD}" type="datetimeFigureOut">
              <a:rPr lang="en-GB" smtClean="0"/>
              <a:t>02/12/2020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BFE42-D07F-467C-9027-7E4FC477B9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229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9.png"/><Relationship Id="rId7" Type="http://schemas.openxmlformats.org/officeDocument/2006/relationships/image" Target="../media/image1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18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image" Target="../media/image16.wmf"/><Relationship Id="rId4" Type="http://schemas.openxmlformats.org/officeDocument/2006/relationships/image" Target="../media/image8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19.emf"/><Relationship Id="rId7" Type="http://schemas.openxmlformats.org/officeDocument/2006/relationships/image" Target="../media/image21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image" Target="../media/image16.wmf"/><Relationship Id="rId4" Type="http://schemas.openxmlformats.org/officeDocument/2006/relationships/image" Target="../media/image18.emf"/><Relationship Id="rId9" Type="http://schemas.openxmlformats.org/officeDocument/2006/relationships/image" Target="../media/image22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emf"/><Relationship Id="rId3" Type="http://schemas.openxmlformats.org/officeDocument/2006/relationships/image" Target="../media/image17.emf"/><Relationship Id="rId7" Type="http://schemas.openxmlformats.org/officeDocument/2006/relationships/image" Target="../media/image25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emf"/><Relationship Id="rId5" Type="http://schemas.openxmlformats.org/officeDocument/2006/relationships/image" Target="../media/image23.wmf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astsussex.gov.uk/media/3428/totalcommunicationresourcepackopt.pdf" TargetMode="External"/><Relationship Id="rId2" Type="http://schemas.openxmlformats.org/officeDocument/2006/relationships/hyperlink" Target="http://speechymusing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hyperlink" Target="https://www.youtube.com/watch?v=flFNMky22-U" TargetMode="External"/><Relationship Id="rId4" Type="http://schemas.openxmlformats.org/officeDocument/2006/relationships/hyperlink" Target="https://usevisualstrategies.com/visuals-for-autism-who-needs-to-chang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2540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070C0"/>
              </a:solidFill>
            </a:endParaRPr>
          </a:p>
        </p:txBody>
      </p:sp>
      <p:pic>
        <p:nvPicPr>
          <p:cNvPr id="8" name="Picture 2" descr="Coventry and Warwickshire Partnership NHS Trust ÔÇô RGB BLU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90329"/>
            <a:ext cx="2651297" cy="1181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0" y="1531203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solidFill>
                  <a:srgbClr val="0070C0"/>
                </a:solidFill>
              </a:rPr>
              <a:t>My Chat Book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4119" y="6949901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solidFill>
                  <a:srgbClr val="0070C0"/>
                </a:solidFill>
              </a:rPr>
              <a:t>Name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178" y="8077200"/>
            <a:ext cx="6858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0070C0"/>
                </a:solidFill>
              </a:rPr>
              <a:t>Created by CWPT ALD Speech and Language Therapy</a:t>
            </a:r>
            <a:endParaRPr lang="en-GB" sz="3200" b="1" dirty="0">
              <a:solidFill>
                <a:srgbClr val="0070C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CF6CA8-7A8E-4760-BE6C-74490B345E07}"/>
              </a:ext>
            </a:extLst>
          </p:cNvPr>
          <p:cNvSpPr txBox="1"/>
          <p:nvPr/>
        </p:nvSpPr>
        <p:spPr>
          <a:xfrm>
            <a:off x="2133600" y="3276600"/>
            <a:ext cx="2819400" cy="25146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3548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4880" y="304800"/>
            <a:ext cx="640452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900" b="1" u="sng" dirty="0">
                <a:solidFill>
                  <a:srgbClr val="0070C0"/>
                </a:solidFill>
              </a:rPr>
              <a:t>Fit for Purpose</a:t>
            </a:r>
          </a:p>
          <a:p>
            <a:pPr algn="ctr"/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88640" y="1436430"/>
            <a:ext cx="6552728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1. Does this resource make sense to you?</a:t>
            </a:r>
          </a:p>
          <a:p>
            <a:endParaRPr lang="en-GB" sz="1600" dirty="0"/>
          </a:p>
          <a:p>
            <a:r>
              <a:rPr lang="en-GB" sz="1600" dirty="0"/>
              <a:t>Yes		No</a:t>
            </a:r>
          </a:p>
          <a:p>
            <a:endParaRPr lang="en-GB" sz="1600" dirty="0"/>
          </a:p>
          <a:p>
            <a:r>
              <a:rPr lang="en-GB" sz="1600" dirty="0"/>
              <a:t>If no, what doesn’t make sense?</a:t>
            </a:r>
          </a:p>
          <a:p>
            <a:r>
              <a:rPr lang="en-GB" sz="1600" dirty="0"/>
              <a:t>______________________________________________________________</a:t>
            </a:r>
          </a:p>
          <a:p>
            <a:r>
              <a:rPr lang="en-GB" sz="1600" dirty="0"/>
              <a:t>______________________________________________________________</a:t>
            </a:r>
          </a:p>
          <a:p>
            <a:r>
              <a:rPr lang="en-GB" sz="1600" dirty="0"/>
              <a:t>______________________________________________________________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GB" sz="1600" dirty="0"/>
          </a:p>
          <a:p>
            <a:r>
              <a:rPr lang="en-GB" sz="1600" dirty="0"/>
              <a:t>2. Is using this resource realistic / practical?</a:t>
            </a:r>
          </a:p>
          <a:p>
            <a:endParaRPr lang="en-GB" sz="1600" dirty="0"/>
          </a:p>
          <a:p>
            <a:r>
              <a:rPr lang="en-GB" sz="1600" dirty="0"/>
              <a:t>Yes 		No</a:t>
            </a:r>
          </a:p>
          <a:p>
            <a:endParaRPr lang="en-GB" sz="1600" dirty="0"/>
          </a:p>
          <a:p>
            <a:r>
              <a:rPr lang="en-GB" sz="1600" dirty="0"/>
              <a:t>If yes, what do you think the benefits will be? ______________________________________________________________</a:t>
            </a:r>
          </a:p>
          <a:p>
            <a:r>
              <a:rPr lang="en-GB" sz="1600" dirty="0"/>
              <a:t>______________________________________________________________</a:t>
            </a:r>
          </a:p>
          <a:p>
            <a:r>
              <a:rPr lang="en-GB" sz="1600" dirty="0"/>
              <a:t>______________________________________________________________</a:t>
            </a:r>
          </a:p>
          <a:p>
            <a:endParaRPr lang="en-GB" sz="1600" dirty="0"/>
          </a:p>
          <a:p>
            <a:endParaRPr lang="en-GB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dirty="0"/>
              <a:t>If no, why not and what would help support you to use the resource?</a:t>
            </a:r>
          </a:p>
          <a:p>
            <a:r>
              <a:rPr lang="en-US" sz="1600" dirty="0"/>
              <a:t>______________________________________________________________</a:t>
            </a:r>
          </a:p>
          <a:p>
            <a:r>
              <a:rPr lang="en-US" sz="1600" dirty="0"/>
              <a:t>______________________________________________________________</a:t>
            </a:r>
          </a:p>
          <a:p>
            <a:r>
              <a:rPr lang="en-US" sz="1600"/>
              <a:t>______________________________________________________________</a:t>
            </a:r>
            <a:endParaRPr lang="en-US" sz="1600" dirty="0"/>
          </a:p>
          <a:p>
            <a:endParaRPr lang="en-US" sz="1600" dirty="0"/>
          </a:p>
          <a:p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746493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236845"/>
            <a:ext cx="6360368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400" b="1" dirty="0">
                <a:solidFill>
                  <a:srgbClr val="0070C0"/>
                </a:solidFill>
              </a:rPr>
              <a:t>	Hello!</a:t>
            </a:r>
          </a:p>
          <a:p>
            <a:endParaRPr lang="en-GB" sz="2000" dirty="0"/>
          </a:p>
          <a:p>
            <a:r>
              <a:rPr lang="en-GB" sz="2800" dirty="0"/>
              <a:t>	</a:t>
            </a:r>
            <a:r>
              <a:rPr lang="en-GB" sz="2600" dirty="0"/>
              <a:t>This pack includes information to help 	you work with your client. Please read 	all of the pages carefully.</a:t>
            </a:r>
          </a:p>
          <a:p>
            <a:endParaRPr lang="en-GB" sz="2600" dirty="0"/>
          </a:p>
          <a:p>
            <a:r>
              <a:rPr lang="en-GB" sz="2600" dirty="0"/>
              <a:t>	</a:t>
            </a:r>
          </a:p>
          <a:p>
            <a:r>
              <a:rPr lang="en-GB" sz="2600" dirty="0"/>
              <a:t>	It may feel intimidating and unfamiliar 	at first, but the more you use it and 	follow the instructions in this pack, the 	more comfortable you’ll get.</a:t>
            </a:r>
          </a:p>
          <a:p>
            <a:endParaRPr lang="en-GB" sz="2600" dirty="0"/>
          </a:p>
          <a:p>
            <a:r>
              <a:rPr lang="en-GB" sz="2600" dirty="0"/>
              <a:t>	Thank you so much for your 	commitment to using this Chat Book! 	Our clients appreciate it.</a:t>
            </a:r>
            <a:endParaRPr lang="en-GB" sz="2600" dirty="0"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GB"/>
          </a:p>
        </p:txBody>
      </p:sp>
      <p:pic>
        <p:nvPicPr>
          <p:cNvPr id="6" name="Picture 5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89970"/>
            <a:ext cx="90805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95930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38309"/>
            <a:ext cx="990600" cy="843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151" y="3304798"/>
            <a:ext cx="5842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2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188640" y="35496"/>
            <a:ext cx="4032448" cy="2016224"/>
          </a:xfrm>
          <a:prstGeom prst="wedgeRoundRectCallout">
            <a:avLst>
              <a:gd name="adj1" fmla="val -38629"/>
              <a:gd name="adj2" fmla="val 71111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0648" y="153378"/>
            <a:ext cx="40324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“A person’s ability to communicate is not dependent on their being able to master certain skills, it is dependent on our ability to listen and communicate responsively.”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b="1" dirty="0">
                <a:solidFill>
                  <a:schemeClr val="bg1"/>
                </a:solidFill>
              </a:rPr>
              <a:t>- Jo Grace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Rounded Rectangular Callout 5"/>
          <p:cNvSpPr/>
          <p:nvPr/>
        </p:nvSpPr>
        <p:spPr>
          <a:xfrm flipH="1">
            <a:off x="2852936" y="2123728"/>
            <a:ext cx="3888432" cy="1872208"/>
          </a:xfrm>
          <a:prstGeom prst="wedgeRoundRectCallout">
            <a:avLst>
              <a:gd name="adj1" fmla="val -38629"/>
              <a:gd name="adj2" fmla="val 71111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52936" y="2267744"/>
            <a:ext cx="38884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“We can never really know what a person is capable of until we provide them with the opportunity to learn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and show us.”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- Gail Porter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9" name="Rounded Rectangular Callout 8"/>
          <p:cNvSpPr/>
          <p:nvPr/>
        </p:nvSpPr>
        <p:spPr>
          <a:xfrm>
            <a:off x="116632" y="4139952"/>
            <a:ext cx="4032448" cy="1296144"/>
          </a:xfrm>
          <a:prstGeom prst="wedgeRoundRectCallout">
            <a:avLst>
              <a:gd name="adj1" fmla="val -22842"/>
              <a:gd name="adj2" fmla="val 80296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2708920" y="5580112"/>
            <a:ext cx="4032448" cy="1512168"/>
          </a:xfrm>
          <a:prstGeom prst="wedgeRoundRectCallout">
            <a:avLst>
              <a:gd name="adj1" fmla="val 30547"/>
              <a:gd name="adj2" fmla="val 76724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“My needs aren't special. How my needs are met may be different but they are the same needs as anyone else’s.”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- DREAMdisability</a:t>
            </a:r>
          </a:p>
        </p:txBody>
      </p:sp>
      <p:sp>
        <p:nvSpPr>
          <p:cNvPr id="11" name="Rounded Rectangular Callout 10"/>
          <p:cNvSpPr/>
          <p:nvPr/>
        </p:nvSpPr>
        <p:spPr>
          <a:xfrm>
            <a:off x="404664" y="7164288"/>
            <a:ext cx="2736304" cy="1512168"/>
          </a:xfrm>
          <a:prstGeom prst="wedgeRoundRectCallout">
            <a:avLst>
              <a:gd name="adj1" fmla="val -31302"/>
              <a:gd name="adj2" fmla="val 80296"/>
              <a:gd name="adj3" fmla="val 16667"/>
            </a:avLst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“Not being able to speak is not the same as not having anything to say.”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16632" y="4296742"/>
            <a:ext cx="40324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“Limited expectation is the most disabling barrier.”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b="1" dirty="0">
                <a:solidFill>
                  <a:schemeClr val="bg1"/>
                </a:solidFill>
              </a:rPr>
              <a:t>- Denise Abrahams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579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0"/>
            <a:ext cx="6172200" cy="861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b="1" u="sng" dirty="0">
                <a:solidFill>
                  <a:srgbClr val="0070C0"/>
                </a:solidFill>
              </a:rPr>
              <a:t>Chat Book</a:t>
            </a:r>
          </a:p>
          <a:p>
            <a:pPr marL="0" indent="0">
              <a:buNone/>
            </a:pPr>
            <a:br>
              <a:rPr lang="en-GB" sz="2400" b="1" u="sng" dirty="0">
                <a:solidFill>
                  <a:srgbClr val="0070C0"/>
                </a:solidFill>
              </a:rPr>
            </a:br>
            <a:r>
              <a:rPr lang="en-GB" sz="2800" b="1" u="sng" dirty="0">
                <a:solidFill>
                  <a:srgbClr val="0070C0"/>
                </a:solidFill>
              </a:rPr>
              <a:t>Why we use visuals - (Pictures, Photos, Symbols &amp; Objects)</a:t>
            </a:r>
          </a:p>
          <a:p>
            <a:pPr marL="0" indent="0">
              <a:buNone/>
            </a:pPr>
            <a:endParaRPr lang="en-GB" sz="2400" b="1" u="sng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GB" sz="2400" dirty="0"/>
              <a:t>	Speech disappears immediately after it is 	spoken. In fact, the spoken words can be 	completely gone before the person’s 	brain even registers that you have said 	something. 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	Visual tools remain present as long as 	necessary for the person to focus their 	attention and take in the information.</a:t>
            </a:r>
          </a:p>
          <a:p>
            <a:pPr marL="0" indent="0">
              <a:buNone/>
            </a:pPr>
            <a:endParaRPr lang="en-GB" sz="2400" dirty="0"/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Flowchart: Sequential Access Storage 1"/>
          <p:cNvSpPr/>
          <p:nvPr/>
        </p:nvSpPr>
        <p:spPr>
          <a:xfrm>
            <a:off x="304800" y="2895600"/>
            <a:ext cx="838200" cy="685800"/>
          </a:xfrm>
          <a:prstGeom prst="flowChartMagneticTap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326065" y="2915334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bg1">
                    <a:lumMod val="75000"/>
                  </a:schemeClr>
                </a:solidFill>
              </a:rPr>
              <a:t>Hello! </a:t>
            </a:r>
            <a:r>
              <a:rPr lang="en-GB" sz="1200" dirty="0">
                <a:solidFill>
                  <a:schemeClr val="bg1">
                    <a:lumMod val="65000"/>
                  </a:schemeClr>
                </a:solidFill>
              </a:rPr>
              <a:t>How</a:t>
            </a:r>
            <a:r>
              <a:rPr lang="en-GB" sz="1200" dirty="0"/>
              <a:t> </a:t>
            </a:r>
            <a:r>
              <a:rPr lang="en-GB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are</a:t>
            </a:r>
            <a:r>
              <a:rPr lang="en-GB" sz="1200" dirty="0"/>
              <a:t> you?</a:t>
            </a:r>
          </a:p>
        </p:txBody>
      </p:sp>
      <p:pic>
        <p:nvPicPr>
          <p:cNvPr id="1028" name="Picture 4" descr="https://usevisualstrategies.com/wp-content/uploads/2019/04/icecream-croppe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6868" y="6391293"/>
            <a:ext cx="3624263" cy="2371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765" y="5162550"/>
            <a:ext cx="8255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1878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0"/>
            <a:ext cx="6172200" cy="84581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3900" b="1" u="sng" dirty="0">
                <a:solidFill>
                  <a:srgbClr val="0070C0"/>
                </a:solidFill>
              </a:rPr>
              <a:t>Chat Book</a:t>
            </a:r>
            <a:endParaRPr lang="en-GB" sz="39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2800" b="1" u="sng" dirty="0"/>
            </a:br>
            <a:r>
              <a:rPr lang="en-GB" sz="2800" b="1" u="sng" dirty="0">
                <a:solidFill>
                  <a:srgbClr val="0070C0"/>
                </a:solidFill>
              </a:rPr>
              <a:t>What is a Chat Book?</a:t>
            </a:r>
            <a:br>
              <a:rPr lang="en-GB" sz="2800" b="1" u="sng" dirty="0">
                <a:solidFill>
                  <a:srgbClr val="0070C0"/>
                </a:solidFill>
              </a:rPr>
            </a:br>
            <a:endParaRPr lang="en-GB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400" dirty="0"/>
              <a:t>	A Chat Book is a book of photos, paper 	reminders to record events, achievements, 	activities or things that are of interest to the 	client. </a:t>
            </a:r>
            <a:br>
              <a:rPr lang="en-GB" sz="2400" dirty="0"/>
            </a:br>
            <a:br>
              <a:rPr lang="en-GB" sz="2400" dirty="0"/>
            </a:br>
            <a:r>
              <a:rPr lang="en-GB" sz="2400" dirty="0"/>
              <a:t>	It can include family photographs, holiday 	souvenirs, drawings, tickets, programmes 	and objects (leaf from park or straw from 	McDonalds).</a:t>
            </a:r>
          </a:p>
          <a:p>
            <a:pPr marL="0" indent="0">
              <a:buNone/>
            </a:pPr>
            <a:br>
              <a:rPr lang="en-GB" sz="1900" b="1" u="sng" dirty="0">
                <a:solidFill>
                  <a:srgbClr val="0070C0"/>
                </a:solidFill>
              </a:rPr>
            </a:br>
            <a:r>
              <a:rPr lang="en-GB" sz="2800" b="1" u="sng" dirty="0">
                <a:solidFill>
                  <a:srgbClr val="0070C0"/>
                </a:solidFill>
              </a:rPr>
              <a:t>Example</a:t>
            </a: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r>
              <a:rPr lang="en-GB" sz="3000" dirty="0"/>
              <a:t> </a:t>
            </a:r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4" y="5185012"/>
            <a:ext cx="1106329" cy="15560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181600"/>
            <a:ext cx="1102313" cy="155608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019" y="7109378"/>
            <a:ext cx="1105787" cy="15799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7113516"/>
            <a:ext cx="1102314" cy="157328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793886" cy="641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952" y="3200400"/>
            <a:ext cx="960456" cy="898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70346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1"/>
            <a:ext cx="6172200" cy="84581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3900" b="1" u="sng" dirty="0">
                <a:solidFill>
                  <a:srgbClr val="0070C0"/>
                </a:solidFill>
              </a:rPr>
              <a:t>Chat Book</a:t>
            </a:r>
            <a:endParaRPr lang="en-GB" sz="39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2800" b="1" u="sng" dirty="0"/>
            </a:br>
            <a:r>
              <a:rPr lang="en-GB" sz="3000" b="1" u="sng" dirty="0">
                <a:solidFill>
                  <a:srgbClr val="0070C0"/>
                </a:solidFill>
              </a:rPr>
              <a:t>The purpose of using a Chat Book</a:t>
            </a:r>
            <a:endParaRPr lang="en-GB" sz="3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b="1" dirty="0"/>
              <a:t> </a:t>
            </a:r>
            <a:endParaRPr lang="en-GB" sz="2800" dirty="0"/>
          </a:p>
          <a:p>
            <a:pPr marL="0" indent="0">
              <a:buNone/>
            </a:pPr>
            <a:r>
              <a:rPr lang="en-GB" sz="2800" dirty="0"/>
              <a:t>	A Chat Book can be used as a prompt 	to increase opportunities for shared 	communication.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	It helps focus the person’s 	communication and helps cue you in 	to that the person is talking about.</a:t>
            </a:r>
          </a:p>
          <a:p>
            <a:pPr marL="0" indent="0">
              <a:buNone/>
            </a:pPr>
            <a:r>
              <a:rPr lang="en-GB" sz="2800" dirty="0"/>
              <a:t> </a:t>
            </a:r>
          </a:p>
          <a:p>
            <a:pPr marL="0" indent="0">
              <a:buNone/>
            </a:pPr>
            <a:r>
              <a:rPr lang="en-GB" sz="2800" dirty="0"/>
              <a:t>	They can help encourage people to  	express themselves. A Chat Book can 	encourage a person, to talk about 	people, past and future events and 	activities that are pictured in the book.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	They are a good way to start a 	conversation and get to know someone.</a:t>
            </a:r>
          </a:p>
          <a:p>
            <a:pPr marL="0" indent="0">
              <a:buNone/>
            </a:pPr>
            <a:r>
              <a:rPr lang="en-GB" sz="2800" dirty="0"/>
              <a:t> </a:t>
            </a:r>
          </a:p>
          <a:p>
            <a:pPr marL="0" indent="0">
              <a:buNone/>
            </a:pPr>
            <a:r>
              <a:rPr lang="en-GB" sz="2800" dirty="0"/>
              <a:t>	They can be great fun too!</a:t>
            </a:r>
            <a:endParaRPr lang="en-GB" sz="3000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57400"/>
            <a:ext cx="768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552093"/>
            <a:ext cx="720650" cy="715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067300"/>
            <a:ext cx="9017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18" y="7086600"/>
            <a:ext cx="736714" cy="73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11" y="8148923"/>
            <a:ext cx="695628" cy="69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462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0"/>
            <a:ext cx="6172200" cy="84581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5100" b="1" u="sng" dirty="0">
                <a:solidFill>
                  <a:srgbClr val="0070C0"/>
                </a:solidFill>
              </a:rPr>
              <a:t>Chat Book</a:t>
            </a:r>
            <a:endParaRPr lang="en-GB" sz="51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3400" b="1" u="sng" dirty="0"/>
            </a:br>
            <a:r>
              <a:rPr lang="en-GB" sz="3400" b="1" u="sng" dirty="0">
                <a:solidFill>
                  <a:srgbClr val="0070C0"/>
                </a:solidFill>
              </a:rPr>
              <a:t>How to use a Chat Book?</a:t>
            </a:r>
          </a:p>
          <a:p>
            <a:pPr marL="0" indent="0">
              <a:buNone/>
            </a:pPr>
            <a:endParaRPr lang="en-GB" sz="22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dirty="0"/>
              <a:t>	Involve the client as much as possible in creating 	the book. Try to use it everyday.</a:t>
            </a:r>
          </a:p>
          <a:p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dirty="0"/>
              <a:t>	Whatever is entered into the book must be 	interesting to them.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	You could use sentences/words that the client 	has said themselves to label the pictures. Include 	funny memories e.g. Jenny dropped her ice 	cream.</a:t>
            </a:r>
          </a:p>
          <a:p>
            <a:endParaRPr lang="en-GB" sz="2800" b="1" u="sng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dirty="0"/>
              <a:t>	Provide the client with opportunities to use it as 	often as 	possible. It can be added to their 	timetabled activities.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	Take photographs of activities the client has 	done or might be doing. 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	Collect things in relation to that topic e.g. bus 	ticket, train ticket, receipt, brochure or crisp 	packet and stick them into their book.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/>
              <a:t>	Use the chat book to start a conversation and 	help the client remember what they have done 	or might be doing.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910" y="1752600"/>
            <a:ext cx="498143" cy="595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28" y="2577722"/>
            <a:ext cx="627505" cy="622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650" y="3581400"/>
            <a:ext cx="766550" cy="615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367" y="4880212"/>
            <a:ext cx="610887" cy="60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17" y="5902164"/>
            <a:ext cx="656083" cy="6510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72" y="6858000"/>
            <a:ext cx="57032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088" y="7981801"/>
            <a:ext cx="633673" cy="628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610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1"/>
            <a:ext cx="6172200" cy="876299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4600" b="1" u="sng" dirty="0">
                <a:solidFill>
                  <a:srgbClr val="0070C0"/>
                </a:solidFill>
              </a:rPr>
              <a:t>Chat Book</a:t>
            </a:r>
            <a:endParaRPr lang="en-GB" sz="46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2800" b="1" u="sng" dirty="0"/>
            </a:br>
            <a:r>
              <a:rPr lang="en-GB" sz="3600" b="1" u="sng" dirty="0">
                <a:solidFill>
                  <a:srgbClr val="0070C0"/>
                </a:solidFill>
              </a:rPr>
              <a:t>Benefits</a:t>
            </a:r>
            <a:endParaRPr lang="en-GB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2600" dirty="0"/>
            </a:br>
            <a:r>
              <a:rPr lang="en-GB" sz="2600" dirty="0"/>
              <a:t>	It increases opportunities for social 	communication.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	It helps you talk about social activities e.g. 	holidays, trips etc. 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	It may help someone low in mood 	remember good times and increase their 	wellbeing.</a:t>
            </a:r>
          </a:p>
          <a:p>
            <a:pPr mar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/>
              <a:t>	It may help someone with memory 	difficulties recall past events, friends, 	family and carers.</a:t>
            </a:r>
          </a:p>
          <a:p>
            <a:pPr marL="0" indent="0">
              <a:buNone/>
            </a:pPr>
            <a:endParaRPr lang="en-GB" sz="2600" dirty="0"/>
          </a:p>
          <a:p>
            <a:pPr marL="0" lvl="0" indent="0">
              <a:buNone/>
            </a:pPr>
            <a:r>
              <a:rPr lang="en-GB" sz="2600" dirty="0"/>
              <a:t>	It can give someone a positive way of 	gaining someone’s attention and 	spending time with them rather than 	through challenging behaviours.</a:t>
            </a:r>
          </a:p>
          <a:p>
            <a:pPr marL="0" lvl="0" indent="0">
              <a:buNone/>
            </a:pPr>
            <a:endParaRPr lang="en-GB" sz="2600" dirty="0"/>
          </a:p>
          <a:p>
            <a:pPr marL="0" indent="0">
              <a:buNone/>
            </a:pP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	Not using this resource may be detrimental 	to the client’s communication which may 	increase frustration and challenging 	behaviours.</a:t>
            </a:r>
            <a:endParaRPr lang="en-GB" sz="31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3000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05000"/>
            <a:ext cx="736714" cy="73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Arrow Connector 2"/>
          <p:cNvCxnSpPr/>
          <p:nvPr/>
        </p:nvCxnSpPr>
        <p:spPr>
          <a:xfrm flipV="1">
            <a:off x="381000" y="1981201"/>
            <a:ext cx="0" cy="5333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07" y="2857500"/>
            <a:ext cx="9017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814" y="3924300"/>
            <a:ext cx="927100" cy="72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07" y="5105400"/>
            <a:ext cx="825500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01" y="6400800"/>
            <a:ext cx="61432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75" y="7772400"/>
            <a:ext cx="61432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8955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1016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42900" y="381000"/>
            <a:ext cx="6172200" cy="84581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br>
              <a:rPr lang="en-GB" sz="3500" b="1" u="sng" dirty="0">
                <a:solidFill>
                  <a:srgbClr val="0070C0"/>
                </a:solidFill>
              </a:rPr>
            </a:br>
            <a:r>
              <a:rPr lang="en-GB" sz="4000" b="1" u="sng" dirty="0">
                <a:solidFill>
                  <a:srgbClr val="0070C0"/>
                </a:solidFill>
              </a:rPr>
              <a:t>References</a:t>
            </a:r>
            <a:endParaRPr lang="en-GB" sz="3900" dirty="0">
              <a:solidFill>
                <a:srgbClr val="0070C0"/>
              </a:solidFill>
            </a:endParaRPr>
          </a:p>
          <a:p>
            <a:pPr marL="0" indent="0">
              <a:buNone/>
            </a:pPr>
            <a:br>
              <a:rPr lang="en-GB" sz="2800" b="1" u="sng" dirty="0"/>
            </a:br>
            <a:r>
              <a:rPr lang="en-GB" sz="2800" dirty="0"/>
              <a:t>Speechy Musings AAC Toolkit</a:t>
            </a:r>
            <a:br>
              <a:rPr lang="en-GB" sz="2800" dirty="0"/>
            </a:br>
            <a:r>
              <a:rPr lang="en-GB" sz="2800" dirty="0">
                <a:hlinkClick r:id="rId2"/>
              </a:rPr>
              <a:t>http://speechymusings.com</a:t>
            </a:r>
            <a:r>
              <a:rPr lang="en-GB" sz="2800" dirty="0"/>
              <a:t>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dirty="0"/>
              <a:t>Total Communication Resource Pack</a:t>
            </a:r>
          </a:p>
          <a:p>
            <a:pPr marL="0" indent="0">
              <a:buNone/>
            </a:pPr>
            <a:r>
              <a:rPr lang="en-GB" sz="2800" dirty="0">
                <a:hlinkClick r:id="rId3"/>
              </a:rPr>
              <a:t>https://www.eastsussex.gov.uk/media/3428/totalcommunicationresourcepackopt.pdf</a:t>
            </a:r>
            <a:r>
              <a:rPr lang="en-GB" sz="2800" dirty="0"/>
              <a:t>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4000" b="1" u="sng" dirty="0">
                <a:solidFill>
                  <a:srgbClr val="0070C0"/>
                </a:solidFill>
              </a:rPr>
              <a:t>Useful Links</a:t>
            </a:r>
          </a:p>
          <a:p>
            <a:pPr marL="0" indent="0">
              <a:buNone/>
            </a:pPr>
            <a:endParaRPr lang="en-GB" sz="3000" dirty="0"/>
          </a:p>
          <a:p>
            <a:pPr marL="0" indent="0">
              <a:buNone/>
            </a:pPr>
            <a:r>
              <a:rPr lang="en-GB" sz="2800" dirty="0">
                <a:hlinkClick r:id="rId4"/>
              </a:rPr>
              <a:t>https://usevisualstrategies.com/visuals-for-autism-who-needs-to-change/</a:t>
            </a: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u="sng" dirty="0">
                <a:hlinkClick r:id="rId5"/>
              </a:rPr>
              <a:t>https://www.youtube.com/watch?v=flFNMky22-U</a:t>
            </a:r>
            <a:r>
              <a:rPr lang="en-GB" sz="2800" dirty="0"/>
              <a:t>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3000" dirty="0">
              <a:latin typeface="Comic Sans MS" panose="030F0702030302020204" pitchFamily="66" charset="0"/>
            </a:endParaRPr>
          </a:p>
        </p:txBody>
      </p:sp>
      <p:pic>
        <p:nvPicPr>
          <p:cNvPr id="8" name="Picture 7" descr="Coventry and Warwickshire Partnership NHS Trust ÔÇô RGB BLUE"/>
          <p:cNvPicPr/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2795"/>
            <a:ext cx="2879725" cy="12827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7750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8FEC4CE5222843A7E600E1FD566496" ma:contentTypeVersion="14" ma:contentTypeDescription="Create a new document." ma:contentTypeScope="" ma:versionID="66939bfcba56b9d94606431fc442f584">
  <xsd:schema xmlns:xsd="http://www.w3.org/2001/XMLSchema" xmlns:xs="http://www.w3.org/2001/XMLSchema" xmlns:p="http://schemas.microsoft.com/office/2006/metadata/properties" xmlns:ns1="http://schemas.microsoft.com/sharepoint/v3" xmlns:ns3="0af63bf1-ce4b-482e-b112-e8d35eb6b2fc" xmlns:ns4="91934310-d12b-4927-985c-e9f5f9efa9cb" targetNamespace="http://schemas.microsoft.com/office/2006/metadata/properties" ma:root="true" ma:fieldsID="76b20253dcc9db16f6491ace213e741b" ns1:_="" ns3:_="" ns4:_="">
    <xsd:import namespace="http://schemas.microsoft.com/sharepoint/v3"/>
    <xsd:import namespace="0af63bf1-ce4b-482e-b112-e8d35eb6b2fc"/>
    <xsd:import namespace="91934310-d12b-4927-985c-e9f5f9efa9cb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1:_ip_UnifiedCompliancePolicyProperties" minOccurs="0"/>
                <xsd:element ref="ns1:_ip_UnifiedCompliancePolicyUIAction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f63bf1-ce4b-482e-b112-e8d35eb6b2f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34310-d12b-4927-985c-e9f5f9efa9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B83B1FF-B2D2-440F-9076-583424314B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af63bf1-ce4b-482e-b112-e8d35eb6b2fc"/>
    <ds:schemaRef ds:uri="91934310-d12b-4927-985c-e9f5f9efa9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F4D7458-2B40-46F7-99F0-5BF825D28A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03BFAB-0D97-40C0-A795-66EC86B57977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921</Words>
  <Application>Microsoft Office PowerPoint</Application>
  <PresentationFormat>On-screen Show (4:3)</PresentationFormat>
  <Paragraphs>115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Zadel Emma (RYG) C&amp;W PARTNERSHIP TRUST</dc:creator>
  <cp:lastModifiedBy>Hopkins, Nikki</cp:lastModifiedBy>
  <cp:revision>108</cp:revision>
  <cp:lastPrinted>2019-08-01T15:09:45Z</cp:lastPrinted>
  <dcterms:created xsi:type="dcterms:W3CDTF">2006-08-16T00:00:00Z</dcterms:created>
  <dcterms:modified xsi:type="dcterms:W3CDTF">2020-12-02T12:15:02Z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0x010100EE8FEC4CE5222843A7E600E1FD566496</vt:lpwstr>
  </property>
</Properties>
</file>