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4"/>
  </p:notes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2" d="100"/>
          <a:sy n="82" d="100"/>
        </p:scale>
        <p:origin x="9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591329-1A54-4348-B886-B2D8F783568B}" type="datetimeFigureOut">
              <a:rPr lang="en-GB" smtClean="0"/>
              <a:t>03/02/2021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1F195-5BBF-4912-BA3C-D6228795C128}" type="slidenum">
              <a:rPr lang="en-GB" smtClean="0"/>
              <a:t>‹#›</a:t>
            </a:fld>
            <a:endParaRPr lang="en-GB"/>
          </a:p>
        </p:txBody>
      </p:sp>
    </p:spTree>
    <p:extLst>
      <p:ext uri="{BB962C8B-B14F-4D97-AF65-F5344CB8AC3E}">
        <p14:creationId xmlns:p14="http://schemas.microsoft.com/office/powerpoint/2010/main" val="55277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18C90B-26ED-45F8-93DB-C2CD20803671}"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1360616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18C90B-26ED-45F8-93DB-C2CD20803671}"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3604771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18C90B-26ED-45F8-93DB-C2CD20803671}"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2095006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18C90B-26ED-45F8-93DB-C2CD20803671}"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E1DE57-AE28-4730-AFA5-90450D841CFC}" type="slidenum">
              <a:rPr lang="en-GB" smtClean="0"/>
              <a:t>‹#›</a:t>
            </a:fld>
            <a:endParaRPr lang="en-GB"/>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73738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18C90B-26ED-45F8-93DB-C2CD20803671}"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2168786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318C90B-26ED-45F8-93DB-C2CD20803671}"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4006672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318C90B-26ED-45F8-93DB-C2CD20803671}"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1748745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18C90B-26ED-45F8-93DB-C2CD20803671}"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2750463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18C90B-26ED-45F8-93DB-C2CD20803671}"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379424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18C90B-26ED-45F8-93DB-C2CD20803671}"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170661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18C90B-26ED-45F8-93DB-C2CD20803671}"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189746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18C90B-26ED-45F8-93DB-C2CD20803671}"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43668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18C90B-26ED-45F8-93DB-C2CD20803671}" type="datetimeFigureOut">
              <a:rPr lang="en-GB" smtClean="0"/>
              <a:t>03/02/2021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58432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18C90B-26ED-45F8-93DB-C2CD20803671}"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41069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318C90B-26ED-45F8-93DB-C2CD20803671}" type="datetimeFigureOut">
              <a:rPr lang="en-GB" smtClean="0"/>
              <a:t>03/02/2021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303618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18C90B-26ED-45F8-93DB-C2CD20803671}"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258494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18C90B-26ED-45F8-93DB-C2CD20803671}"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E1DE57-AE28-4730-AFA5-90450D841CFC}" type="slidenum">
              <a:rPr lang="en-GB" smtClean="0"/>
              <a:t>‹#›</a:t>
            </a:fld>
            <a:endParaRPr lang="en-GB"/>
          </a:p>
        </p:txBody>
      </p:sp>
    </p:spTree>
    <p:extLst>
      <p:ext uri="{BB962C8B-B14F-4D97-AF65-F5344CB8AC3E}">
        <p14:creationId xmlns:p14="http://schemas.microsoft.com/office/powerpoint/2010/main" val="175999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318C90B-26ED-45F8-93DB-C2CD20803671}" type="datetimeFigureOut">
              <a:rPr lang="en-GB" smtClean="0"/>
              <a:t>03/02/2021</a:t>
            </a:fld>
            <a:endParaRPr lang="en-GB"/>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5E1DE57-AE28-4730-AFA5-90450D841CFC}" type="slidenum">
              <a:rPr lang="en-GB" smtClean="0"/>
              <a:t>‹#›</a:t>
            </a:fld>
            <a:endParaRPr lang="en-GB"/>
          </a:p>
        </p:txBody>
      </p:sp>
    </p:spTree>
    <p:extLst>
      <p:ext uri="{BB962C8B-B14F-4D97-AF65-F5344CB8AC3E}">
        <p14:creationId xmlns:p14="http://schemas.microsoft.com/office/powerpoint/2010/main" val="306126973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6492" y="1135855"/>
            <a:ext cx="9892065" cy="3357622"/>
          </a:xfrm>
        </p:spPr>
        <p:txBody>
          <a:bodyPr>
            <a:normAutofit/>
          </a:bodyPr>
          <a:lstStyle/>
          <a:p>
            <a:r>
              <a:rPr lang="en-GB" sz="4400" b="1" dirty="0" smtClean="0"/>
              <a:t>MANAGING SAFETY DURING COVID-19</a:t>
            </a:r>
            <a:r>
              <a:rPr lang="en-GB" sz="4400" dirty="0" smtClean="0"/>
              <a:t> </a:t>
            </a:r>
            <a:br>
              <a:rPr lang="en-GB" sz="4400" dirty="0" smtClean="0"/>
            </a:br>
            <a:r>
              <a:rPr lang="en-GB" sz="4400" b="1" dirty="0" smtClean="0"/>
              <a:t>A guide for victims and survivors of domestic abuse</a:t>
            </a:r>
            <a:endParaRPr lang="en-GB" sz="4400" dirty="0"/>
          </a:p>
        </p:txBody>
      </p:sp>
      <p:sp>
        <p:nvSpPr>
          <p:cNvPr id="3" name="Subtitle 2"/>
          <p:cNvSpPr>
            <a:spLocks noGrp="1"/>
          </p:cNvSpPr>
          <p:nvPr>
            <p:ph type="subTitle" idx="1"/>
          </p:nvPr>
        </p:nvSpPr>
        <p:spPr>
          <a:xfrm>
            <a:off x="383522" y="5565689"/>
            <a:ext cx="2766203" cy="488830"/>
          </a:xfrm>
        </p:spPr>
        <p:txBody>
          <a:bodyPr>
            <a:normAutofit lnSpcReduction="10000"/>
          </a:bodyPr>
          <a:lstStyle/>
          <a:p>
            <a:r>
              <a:rPr lang="en-GB" dirty="0" smtClean="0">
                <a:solidFill>
                  <a:schemeClr val="tx1"/>
                </a:solidFill>
              </a:rPr>
              <a:t>March 2020</a:t>
            </a:r>
            <a:endParaRPr lang="en-GB"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84631" y="312631"/>
            <a:ext cx="3538258" cy="1727065"/>
          </a:xfrm>
          <a:prstGeom prst="rect">
            <a:avLst/>
          </a:prstGeom>
        </p:spPr>
      </p:pic>
    </p:spTree>
    <p:extLst>
      <p:ext uri="{BB962C8B-B14F-4D97-AF65-F5344CB8AC3E}">
        <p14:creationId xmlns:p14="http://schemas.microsoft.com/office/powerpoint/2010/main" val="1410388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372" y="2717321"/>
            <a:ext cx="11197086" cy="1200329"/>
          </a:xfrm>
          <a:prstGeom prst="rect">
            <a:avLst/>
          </a:prstGeom>
        </p:spPr>
        <p:txBody>
          <a:bodyPr wrap="square">
            <a:spAutoFit/>
          </a:bodyPr>
          <a:lstStyle/>
          <a:p>
            <a:r>
              <a:rPr lang="en-GB" sz="2400" b="1" dirty="0">
                <a:solidFill>
                  <a:srgbClr val="7030A0"/>
                </a:solidFill>
                <a:latin typeface="Lucida Sans" panose="020B0602030504020204" pitchFamily="34" charset="0"/>
                <a:ea typeface="Calibri" panose="020F0502020204030204" pitchFamily="34" charset="0"/>
                <a:cs typeface="Times New Roman" panose="02020603050405020304" pitchFamily="18" charset="0"/>
              </a:rPr>
              <a:t>IF YOU ARE IN IMMEDIATE DANGER, PLEASE CALL THE POLICE ON </a:t>
            </a:r>
            <a:r>
              <a:rPr lang="en-GB" sz="2400" b="1" dirty="0" smtClean="0">
                <a:solidFill>
                  <a:srgbClr val="7030A0"/>
                </a:solidFill>
                <a:latin typeface="Lucida Sans" panose="020B0602030504020204" pitchFamily="34" charset="0"/>
                <a:ea typeface="Calibri" panose="020F0502020204030204" pitchFamily="34" charset="0"/>
                <a:cs typeface="Times New Roman" panose="02020603050405020304" pitchFamily="18" charset="0"/>
              </a:rPr>
              <a:t>999</a:t>
            </a:r>
          </a:p>
          <a:p>
            <a:endParaRPr lang="en-GB" sz="2400" b="1" dirty="0">
              <a:solidFill>
                <a:srgbClr val="7030A0"/>
              </a:solidFill>
              <a:latin typeface="Lucida Sans" panose="020B0602030504020204" pitchFamily="34" charset="0"/>
              <a:cs typeface="Times New Roman" panose="02020603050405020304" pitchFamily="18" charset="0"/>
            </a:endParaRPr>
          </a:p>
          <a:p>
            <a:endParaRPr lang="en-GB" sz="2400" dirty="0"/>
          </a:p>
        </p:txBody>
      </p:sp>
    </p:spTree>
    <p:extLst>
      <p:ext uri="{BB962C8B-B14F-4D97-AF65-F5344CB8AC3E}">
        <p14:creationId xmlns:p14="http://schemas.microsoft.com/office/powerpoint/2010/main" val="1014220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8523" y="742616"/>
            <a:ext cx="10210800" cy="5680145"/>
          </a:xfrm>
          <a:prstGeom prst="rect">
            <a:avLst/>
          </a:prstGeom>
        </p:spPr>
        <p:txBody>
          <a:bodyPr wrap="square">
            <a:spAutoFit/>
          </a:bodyPr>
          <a:lstStyle/>
          <a:p>
            <a:pPr>
              <a:lnSpc>
                <a:spcPct val="107000"/>
              </a:lnSpc>
              <a:spcAft>
                <a:spcPts val="800"/>
              </a:spcAft>
            </a:pPr>
            <a:r>
              <a:rPr lang="en-GB"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USEFUL CONTACTS:</a:t>
            </a:r>
          </a:p>
          <a:p>
            <a:pPr>
              <a:lnSpc>
                <a:spcPct val="107000"/>
              </a:lnSpc>
              <a:spcAft>
                <a:spcPts val="800"/>
              </a:spcAft>
            </a:pPr>
            <a:endParaRPr lang="en-GB" b="1" u="sng"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b="1" u="sng" dirty="0" err="1" smtClean="0">
                <a:latin typeface="Calibri" panose="020F0502020204030204" pitchFamily="34" charset="0"/>
                <a:ea typeface="Calibri" panose="020F0502020204030204" pitchFamily="34" charset="0"/>
                <a:cs typeface="Times New Roman" panose="02020603050405020304" pitchFamily="18" charset="0"/>
              </a:rPr>
              <a:t>SafeToTalk</a:t>
            </a:r>
            <a:r>
              <a:rPr lang="en-GB" b="1" u="sng" dirty="0" smtClean="0">
                <a:latin typeface="Calibri" panose="020F0502020204030204" pitchFamily="34" charset="0"/>
                <a:ea typeface="Calibri" panose="020F0502020204030204" pitchFamily="34" charset="0"/>
                <a:cs typeface="Times New Roman" panose="02020603050405020304" pitchFamily="18" charset="0"/>
              </a:rPr>
              <a:t> </a:t>
            </a:r>
            <a:r>
              <a:rPr lang="en-GB" b="1" u="sng" dirty="0">
                <a:latin typeface="Calibri" panose="020F0502020204030204" pitchFamily="34" charset="0"/>
                <a:ea typeface="Calibri" panose="020F0502020204030204" pitchFamily="34" charset="0"/>
                <a:cs typeface="Times New Roman" panose="02020603050405020304" pitchFamily="18" charset="0"/>
              </a:rPr>
              <a:t>Helpline</a:t>
            </a:r>
            <a:r>
              <a:rPr lang="en-GB" b="1" dirty="0">
                <a:latin typeface="Calibri" panose="020F0502020204030204" pitchFamily="34" charset="0"/>
                <a:ea typeface="Calibri" panose="020F0502020204030204" pitchFamily="34" charset="0"/>
                <a:cs typeface="Times New Roman" panose="02020603050405020304" pitchFamily="18" charset="0"/>
              </a:rPr>
              <a:t> 0800 111 4998 </a:t>
            </a:r>
            <a:r>
              <a:rPr lang="en-GB" dirty="0">
                <a:latin typeface="Calibri" panose="020F0502020204030204" pitchFamily="34" charset="0"/>
                <a:ea typeface="Calibri" panose="020F0502020204030204" pitchFamily="34" charset="0"/>
                <a:cs typeface="Times New Roman" panose="02020603050405020304" pitchFamily="18" charset="0"/>
              </a:rPr>
              <a:t>open </a:t>
            </a:r>
            <a:r>
              <a:rPr lang="en-GB" dirty="0" smtClean="0">
                <a:latin typeface="Calibri" panose="020F0502020204030204" pitchFamily="34" charset="0"/>
                <a:ea typeface="Calibri" panose="020F0502020204030204" pitchFamily="34" charset="0"/>
                <a:cs typeface="Times New Roman" panose="02020603050405020304" pitchFamily="18" charset="0"/>
              </a:rPr>
              <a:t>Monday–Friday </a:t>
            </a:r>
            <a:r>
              <a:rPr lang="en-GB" dirty="0">
                <a:latin typeface="Calibri" panose="020F0502020204030204" pitchFamily="34" charset="0"/>
                <a:ea typeface="Calibri" panose="020F0502020204030204" pitchFamily="34" charset="0"/>
                <a:cs typeface="Times New Roman" panose="02020603050405020304" pitchFamily="18" charset="0"/>
              </a:rPr>
              <a:t>8.30am – 5.30pm, </a:t>
            </a:r>
            <a:r>
              <a:rPr lang="en-GB" dirty="0" smtClean="0">
                <a:latin typeface="Calibri" panose="020F0502020204030204" pitchFamily="34" charset="0"/>
                <a:ea typeface="Calibri" panose="020F0502020204030204" pitchFamily="34" charset="0"/>
                <a:cs typeface="Times New Roman" panose="02020603050405020304" pitchFamily="18" charset="0"/>
              </a:rPr>
              <a:t>Saturday–Sunday 10am–1pm</a:t>
            </a:r>
            <a:endParaRPr lang="en-GB"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b="1" u="sng" dirty="0">
                <a:latin typeface="Calibri" panose="020F0502020204030204" pitchFamily="34" charset="0"/>
                <a:ea typeface="Calibri" panose="020F0502020204030204" pitchFamily="34" charset="0"/>
                <a:cs typeface="Times New Roman" panose="02020603050405020304" pitchFamily="18" charset="0"/>
              </a:rPr>
              <a:t>Coventry Haven Women’s Aid </a:t>
            </a:r>
            <a:r>
              <a:rPr lang="en-GB" b="1" dirty="0">
                <a:latin typeface="Calibri" panose="020F0502020204030204" pitchFamily="34" charset="0"/>
                <a:ea typeface="Calibri" panose="020F0502020204030204" pitchFamily="34" charset="0"/>
                <a:cs typeface="Times New Roman" panose="02020603050405020304" pitchFamily="18" charset="0"/>
              </a:rPr>
              <a:t>General Enquiries Line: 02476 444 077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Email</a:t>
            </a:r>
            <a:r>
              <a:rPr lang="en-GB" dirty="0">
                <a:latin typeface="Calibri" panose="020F0502020204030204" pitchFamily="34" charset="0"/>
                <a:ea typeface="Calibri" panose="020F0502020204030204" pitchFamily="34" charset="0"/>
                <a:cs typeface="Times New Roman" panose="02020603050405020304" pitchFamily="18" charset="0"/>
              </a:rPr>
              <a:t> for Referrals from Professionals: referrals@coventryhaven.cjsm.net or password protected to: referrals@coventryhaven.co.uk</a:t>
            </a:r>
          </a:p>
          <a:p>
            <a:pPr>
              <a:spcAft>
                <a:spcPts val="800"/>
              </a:spcAft>
            </a:pPr>
            <a:r>
              <a:rPr lang="en-GB" b="1" dirty="0" err="1">
                <a:latin typeface="Calibri" panose="020F0502020204030204" pitchFamily="34" charset="0"/>
                <a:ea typeface="Calibri" panose="020F0502020204030204" pitchFamily="34" charset="0"/>
                <a:cs typeface="Times New Roman" panose="02020603050405020304" pitchFamily="18" charset="0"/>
              </a:rPr>
              <a:t>OnLine</a:t>
            </a:r>
            <a:r>
              <a:rPr lang="en-GB" b="1" dirty="0">
                <a:latin typeface="Calibri" panose="020F0502020204030204" pitchFamily="34" charset="0"/>
                <a:ea typeface="Calibri" panose="020F0502020204030204" pitchFamily="34" charset="0"/>
                <a:cs typeface="Times New Roman" panose="02020603050405020304" pitchFamily="18" charset="0"/>
              </a:rPr>
              <a:t> Chat</a:t>
            </a:r>
            <a:r>
              <a:rPr lang="en-GB" dirty="0">
                <a:latin typeface="Calibri" panose="020F0502020204030204" pitchFamily="34" charset="0"/>
                <a:ea typeface="Calibri" panose="020F0502020204030204" pitchFamily="34" charset="0"/>
                <a:cs typeface="Times New Roman" panose="02020603050405020304" pitchFamily="18" charset="0"/>
              </a:rPr>
              <a:t> via website www.coventryhaven.co.uk </a:t>
            </a:r>
            <a:r>
              <a:rPr lang="en-GB" dirty="0" smtClean="0">
                <a:latin typeface="Calibri" panose="020F0502020204030204" pitchFamily="34" charset="0"/>
                <a:ea typeface="Calibri" panose="020F0502020204030204" pitchFamily="34" charset="0"/>
                <a:cs typeface="Times New Roman" panose="02020603050405020304" pitchFamily="18" charset="0"/>
              </a:rPr>
              <a:t>Monday–Friday</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smtClean="0">
                <a:latin typeface="Calibri" panose="020F0502020204030204" pitchFamily="34" charset="0"/>
                <a:ea typeface="Calibri" panose="020F0502020204030204" pitchFamily="34" charset="0"/>
                <a:cs typeface="Times New Roman" panose="02020603050405020304" pitchFamily="18" charset="0"/>
              </a:rPr>
              <a:t>victims/survivors </a:t>
            </a:r>
            <a:r>
              <a:rPr lang="en-GB" dirty="0">
                <a:latin typeface="Calibri" panose="020F0502020204030204" pitchFamily="34" charset="0"/>
                <a:ea typeface="Calibri" panose="020F0502020204030204" pitchFamily="34" charset="0"/>
                <a:cs typeface="Times New Roman" panose="02020603050405020304" pitchFamily="18" charset="0"/>
              </a:rPr>
              <a:t>2pm-4pm</a:t>
            </a:r>
          </a:p>
          <a:p>
            <a:pPr>
              <a:spcAft>
                <a:spcPts val="800"/>
              </a:spcAft>
            </a:pPr>
            <a:r>
              <a:rPr lang="en-GB" b="1" u="sng" dirty="0">
                <a:latin typeface="Calibri" panose="020F0502020204030204" pitchFamily="34" charset="0"/>
                <a:ea typeface="Calibri" panose="020F0502020204030204" pitchFamily="34" charset="0"/>
                <a:cs typeface="Times New Roman" panose="02020603050405020304" pitchFamily="18" charset="0"/>
              </a:rPr>
              <a:t>Panahghar</a:t>
            </a:r>
            <a:r>
              <a:rPr lang="en-GB" dirty="0">
                <a:latin typeface="Calibri" panose="020F0502020204030204" pitchFamily="34" charset="0"/>
                <a:ea typeface="Calibri" panose="020F0502020204030204" pitchFamily="34" charset="0"/>
                <a:cs typeface="Times New Roman" panose="02020603050405020304" pitchFamily="18" charset="0"/>
              </a:rPr>
              <a:t> – </a:t>
            </a:r>
            <a:r>
              <a:rPr lang="en-GB" dirty="0" smtClean="0">
                <a:latin typeface="Calibri" panose="020F0502020204030204" pitchFamily="34" charset="0"/>
                <a:ea typeface="Calibri" panose="020F0502020204030204" pitchFamily="34" charset="0"/>
                <a:cs typeface="Times New Roman" panose="02020603050405020304" pitchFamily="18" charset="0"/>
              </a:rPr>
              <a:t>0800 111 4998 or 02476 </a:t>
            </a:r>
            <a:r>
              <a:rPr lang="en-GB" dirty="0">
                <a:latin typeface="Calibri" panose="020F0502020204030204" pitchFamily="34" charset="0"/>
                <a:ea typeface="Calibri" panose="020F0502020204030204" pitchFamily="34" charset="0"/>
                <a:cs typeface="Times New Roman" panose="02020603050405020304" pitchFamily="18" charset="0"/>
              </a:rPr>
              <a:t>228 952 and email for referrals: referrals@coventryhaven.cjsm.net</a:t>
            </a:r>
          </a:p>
          <a:p>
            <a:pPr>
              <a:spcAft>
                <a:spcPts val="0"/>
              </a:spcAft>
            </a:pPr>
            <a:r>
              <a:rPr lang="en-GB" b="1" u="sng" dirty="0">
                <a:latin typeface="Calibri" panose="020F0502020204030204" pitchFamily="34" charset="0"/>
                <a:ea typeface="Calibri" panose="020F0502020204030204" pitchFamily="34" charset="0"/>
                <a:cs typeface="Times New Roman" panose="02020603050405020304" pitchFamily="18" charset="0"/>
              </a:rPr>
              <a:t>Relate</a:t>
            </a:r>
            <a:r>
              <a:rPr lang="en-GB" dirty="0">
                <a:latin typeface="Calibri" panose="020F0502020204030204" pitchFamily="34" charset="0"/>
                <a:ea typeface="Calibri" panose="020F0502020204030204" pitchFamily="34" charset="0"/>
                <a:cs typeface="Times New Roman" panose="02020603050405020304" pitchFamily="18" charset="0"/>
              </a:rPr>
              <a:t> – 02476 225 863 – Wish Children’s Programme and Choose2Change Perpetrator Programme Referrals: </a:t>
            </a:r>
            <a:r>
              <a:rPr lang="en-GB" dirty="0">
                <a:latin typeface="Calibri" panose="020F0502020204030204" pitchFamily="34" charset="0"/>
                <a:ea typeface="Calibri" panose="020F0502020204030204" pitchFamily="34" charset="0"/>
                <a:cs typeface="Calibri" panose="020F0502020204030204" pitchFamily="34" charset="0"/>
              </a:rPr>
              <a:t>Wish&amp;C2Creferral@relatecoventry.org or </a:t>
            </a:r>
            <a:r>
              <a:rPr lang="en-GB" dirty="0" smtClean="0">
                <a:latin typeface="Calibri" panose="020F0502020204030204" pitchFamily="34" charset="0"/>
                <a:ea typeface="Calibri" panose="020F0502020204030204" pitchFamily="34" charset="0"/>
                <a:cs typeface="Times New Roman" panose="02020603050405020304" pitchFamily="18" charset="0"/>
              </a:rPr>
              <a:t>referrals@coventryhaven.cjsm.net</a:t>
            </a:r>
            <a:r>
              <a:rPr lang="en-GB" dirty="0">
                <a:latin typeface="Calibri" panose="020F0502020204030204" pitchFamily="34" charset="0"/>
                <a:ea typeface="Calibri" panose="020F0502020204030204" pitchFamily="34" charset="0"/>
                <a:cs typeface="Times New Roman" panose="02020603050405020304" pitchFamily="18" charset="0"/>
              </a:rPr>
              <a:t> </a:t>
            </a:r>
          </a:p>
          <a:p>
            <a:pPr>
              <a:spcAft>
                <a:spcPts val="800"/>
              </a:spcAft>
            </a:pPr>
            <a:r>
              <a:rPr lang="en-GB" b="1" u="sng" dirty="0">
                <a:latin typeface="Calibri" panose="020F0502020204030204" pitchFamily="34" charset="0"/>
                <a:ea typeface="Calibri" panose="020F0502020204030204" pitchFamily="34" charset="0"/>
                <a:cs typeface="Times New Roman" panose="02020603050405020304" pitchFamily="18" charset="0"/>
              </a:rPr>
              <a:t>Valley House Supported Accommodation</a:t>
            </a:r>
            <a:r>
              <a:rPr lang="en-GB" u="sng" dirty="0">
                <a:latin typeface="Calibri" panose="020F0502020204030204" pitchFamily="34" charset="0"/>
                <a:ea typeface="Calibri" panose="020F0502020204030204" pitchFamily="34" charset="0"/>
                <a:cs typeface="Times New Roman" panose="02020603050405020304" pitchFamily="18" charset="0"/>
              </a:rPr>
              <a:t> </a:t>
            </a:r>
            <a:r>
              <a:rPr lang="en-GB" b="1" dirty="0">
                <a:latin typeface="Calibri" panose="020F0502020204030204" pitchFamily="34" charset="0"/>
                <a:ea typeface="Calibri" panose="020F0502020204030204" pitchFamily="34" charset="0"/>
                <a:cs typeface="Times New Roman" panose="02020603050405020304" pitchFamily="18" charset="0"/>
              </a:rPr>
              <a:t>Helpline 0800 328 9084</a:t>
            </a:r>
            <a:r>
              <a:rPr lang="en-GB" dirty="0">
                <a:latin typeface="Calibri" panose="020F0502020204030204" pitchFamily="34" charset="0"/>
                <a:ea typeface="Calibri" panose="020F0502020204030204" pitchFamily="34" charset="0"/>
                <a:cs typeface="Times New Roman" panose="02020603050405020304" pitchFamily="18" charset="0"/>
              </a:rPr>
              <a:t> Email for Referrals: </a:t>
            </a:r>
            <a:r>
              <a:rPr lang="en-GB" dirty="0" smtClean="0">
                <a:latin typeface="Calibri" panose="020F0502020204030204" pitchFamily="34" charset="0"/>
                <a:ea typeface="Calibri" panose="020F0502020204030204" pitchFamily="34" charset="0"/>
                <a:cs typeface="Times New Roman" panose="02020603050405020304" pitchFamily="18" charset="0"/>
              </a:rPr>
              <a:t>referrals@valleyhouse.org.uk</a:t>
            </a:r>
          </a:p>
          <a:p>
            <a:r>
              <a:rPr lang="en-GB" dirty="0" smtClean="0">
                <a:latin typeface="Calibri" panose="020F0502020204030204" pitchFamily="34" charset="0"/>
                <a:cs typeface="Calibri" panose="020F0502020204030204" pitchFamily="34" charset="0"/>
              </a:rPr>
              <a:t>Process for </a:t>
            </a:r>
            <a:r>
              <a:rPr lang="en-GB" b="1" u="sng" dirty="0" smtClean="0">
                <a:latin typeface="Calibri" panose="020F0502020204030204" pitchFamily="34" charset="0"/>
                <a:cs typeface="Calibri" panose="020F0502020204030204" pitchFamily="34" charset="0"/>
              </a:rPr>
              <a:t>Homeless</a:t>
            </a:r>
            <a:r>
              <a:rPr lang="en-GB" dirty="0" smtClean="0">
                <a:latin typeface="Calibri" panose="020F0502020204030204" pitchFamily="34" charset="0"/>
                <a:cs typeface="Calibri" panose="020F0502020204030204" pitchFamily="34" charset="0"/>
              </a:rPr>
              <a:t> during COVID: </a:t>
            </a:r>
          </a:p>
          <a:p>
            <a:pPr marL="285750" indent="-285750">
              <a:buFont typeface="Arial" panose="020B0604020202020204" pitchFamily="34" charset="0"/>
              <a:buChar char="•"/>
            </a:pPr>
            <a:r>
              <a:rPr lang="en-GB" dirty="0" smtClean="0">
                <a:latin typeface="Calibri" panose="020F0502020204030204" pitchFamily="34" charset="0"/>
                <a:cs typeface="Calibri" panose="020F0502020204030204" pitchFamily="34" charset="0"/>
              </a:rPr>
              <a:t>SU </a:t>
            </a:r>
            <a:r>
              <a:rPr lang="en-GB" dirty="0">
                <a:latin typeface="Calibri" panose="020F0502020204030204" pitchFamily="34" charset="0"/>
                <a:cs typeface="Calibri" panose="020F0502020204030204" pitchFamily="34" charset="0"/>
              </a:rPr>
              <a:t>will call </a:t>
            </a:r>
            <a:r>
              <a:rPr lang="en-GB" dirty="0" smtClean="0">
                <a:latin typeface="Calibri" panose="020F0502020204030204" pitchFamily="34" charset="0"/>
                <a:cs typeface="Calibri" panose="020F0502020204030204" pitchFamily="34" charset="0"/>
              </a:rPr>
              <a:t>02476 834 025</a:t>
            </a:r>
            <a:endParaRPr lang="en-GB"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Customer service adviser will take </a:t>
            </a:r>
            <a:r>
              <a:rPr lang="en-GB" dirty="0" smtClean="0">
                <a:latin typeface="Calibri" panose="020F0502020204030204" pitchFamily="34" charset="0"/>
                <a:cs typeface="Calibri" panose="020F0502020204030204" pitchFamily="34" charset="0"/>
              </a:rPr>
              <a:t>their </a:t>
            </a:r>
            <a:r>
              <a:rPr lang="en-GB" dirty="0">
                <a:latin typeface="Calibri" panose="020F0502020204030204" pitchFamily="34" charset="0"/>
                <a:cs typeface="Calibri" panose="020F0502020204030204" pitchFamily="34" charset="0"/>
              </a:rPr>
              <a:t>details</a:t>
            </a: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SU will receive a call back to process </a:t>
            </a:r>
            <a:r>
              <a:rPr lang="en-GB" dirty="0" smtClean="0">
                <a:latin typeface="Calibri" panose="020F0502020204030204" pitchFamily="34" charset="0"/>
                <a:cs typeface="Calibri" panose="020F0502020204030204" pitchFamily="34" charset="0"/>
              </a:rPr>
              <a:t>their </a:t>
            </a:r>
            <a:r>
              <a:rPr lang="en-GB" dirty="0">
                <a:latin typeface="Calibri" panose="020F0502020204030204" pitchFamily="34" charset="0"/>
                <a:cs typeface="Calibri" panose="020F0502020204030204" pitchFamily="34" charset="0"/>
              </a:rPr>
              <a:t>application</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3517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101" y="1184031"/>
            <a:ext cx="9442072" cy="3970318"/>
          </a:xfrm>
          <a:prstGeom prst="rect">
            <a:avLst/>
          </a:prstGeom>
          <a:noFill/>
        </p:spPr>
        <p:txBody>
          <a:bodyPr wrap="none" rtlCol="0">
            <a:spAutoFit/>
          </a:bodyPr>
          <a:lstStyle/>
          <a:p>
            <a:pPr algn="r"/>
            <a:endParaRPr lang="en-GB" sz="5400" b="1" dirty="0" smtClean="0">
              <a:latin typeface="Calibri" panose="020F0502020204030204" pitchFamily="34" charset="0"/>
              <a:cs typeface="Calibri" panose="020F0502020204030204" pitchFamily="34" charset="0"/>
            </a:endParaRPr>
          </a:p>
          <a:p>
            <a:pPr algn="ctr"/>
            <a:r>
              <a:rPr lang="en-GB" sz="5400" b="1" dirty="0" smtClean="0">
                <a:latin typeface="Calibri" panose="020F0502020204030204" pitchFamily="34" charset="0"/>
                <a:cs typeface="Calibri" panose="020F0502020204030204" pitchFamily="34" charset="0"/>
              </a:rPr>
              <a:t>Q’S &amp; A’S</a:t>
            </a:r>
          </a:p>
          <a:p>
            <a:pPr algn="ctr"/>
            <a:r>
              <a:rPr lang="en-GB" sz="2400" b="1" dirty="0" smtClean="0">
                <a:latin typeface="Calibri" panose="020F0502020204030204" pitchFamily="34" charset="0"/>
                <a:cs typeface="Calibri" panose="020F0502020204030204" pitchFamily="34" charset="0"/>
              </a:rPr>
              <a:t>All questions will be answered and available by the end of today</a:t>
            </a:r>
          </a:p>
          <a:p>
            <a:pPr algn="ctr"/>
            <a:endParaRPr lang="en-GB" sz="2400" b="1" dirty="0" smtClean="0">
              <a:latin typeface="Calibri" panose="020F0502020204030204" pitchFamily="34" charset="0"/>
              <a:cs typeface="Calibri" panose="020F0502020204030204" pitchFamily="34" charset="0"/>
            </a:endParaRPr>
          </a:p>
          <a:p>
            <a:pPr algn="ctr"/>
            <a:r>
              <a:rPr lang="en-GB" sz="2400" b="1" dirty="0" smtClean="0">
                <a:latin typeface="Calibri" panose="020F0502020204030204" pitchFamily="34" charset="0"/>
                <a:cs typeface="Calibri" panose="020F0502020204030204" pitchFamily="34" charset="0"/>
              </a:rPr>
              <a:t>Thank you for joining the meeting, please stay safe, fit and well</a:t>
            </a:r>
          </a:p>
          <a:p>
            <a:pPr algn="ctr"/>
            <a:endParaRPr lang="en-GB" sz="2400" b="1" dirty="0">
              <a:latin typeface="Calibri" panose="020F0502020204030204" pitchFamily="34" charset="0"/>
              <a:cs typeface="Calibri" panose="020F0502020204030204" pitchFamily="34" charset="0"/>
            </a:endParaRPr>
          </a:p>
          <a:p>
            <a:pPr algn="ctr"/>
            <a:endParaRPr lang="en-GB" sz="2400" b="1" dirty="0" smtClean="0">
              <a:latin typeface="Calibri" panose="020F0502020204030204" pitchFamily="34" charset="0"/>
              <a:cs typeface="Calibri" panose="020F0502020204030204" pitchFamily="34" charset="0"/>
            </a:endParaRPr>
          </a:p>
          <a:p>
            <a:endParaRPr lang="en-GB" sz="2400" dirty="0"/>
          </a:p>
        </p:txBody>
      </p:sp>
    </p:spTree>
    <p:extLst>
      <p:ext uri="{BB962C8B-B14F-4D97-AF65-F5344CB8AC3E}">
        <p14:creationId xmlns:p14="http://schemas.microsoft.com/office/powerpoint/2010/main" val="2000987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054" y="910699"/>
            <a:ext cx="10663577" cy="4959563"/>
          </a:xfrm>
          <a:prstGeom prst="rect">
            <a:avLst/>
          </a:prstGeom>
        </p:spPr>
        <p:txBody>
          <a:bodyPr wrap="square">
            <a:spAutoFit/>
          </a:bodyPr>
          <a:lstStyle/>
          <a:p>
            <a:pPr>
              <a:lnSpc>
                <a:spcPct val="107000"/>
              </a:lnSpc>
              <a:spcAft>
                <a:spcPts val="800"/>
              </a:spcAft>
            </a:pPr>
            <a:r>
              <a:rPr lang="en-GB" b="1" dirty="0">
                <a:solidFill>
                  <a:srgbClr val="7030A0"/>
                </a:solidFill>
                <a:latin typeface="Lucida Sans" panose="020B0602030504020204" pitchFamily="34" charset="0"/>
                <a:ea typeface="Calibri" panose="020F0502020204030204" pitchFamily="34" charset="0"/>
                <a:cs typeface="Times New Roman" panose="02020603050405020304" pitchFamily="18" charset="0"/>
              </a:rPr>
              <a:t>WE'RE STILL HERE TO HELP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Lucida Sans" panose="020B0602030504020204" pitchFamily="34" charset="0"/>
                <a:ea typeface="Calibri" panose="020F0502020204030204" pitchFamily="34" charset="0"/>
                <a:cs typeface="Times New Roman" panose="02020603050405020304" pitchFamily="18" charset="0"/>
              </a:rPr>
              <a:t>The spread of COVID-19 is </a:t>
            </a:r>
            <a:r>
              <a:rPr lang="en-GB" dirty="0" smtClean="0">
                <a:latin typeface="Lucida Sans" panose="020B0602030504020204" pitchFamily="34" charset="0"/>
                <a:ea typeface="Calibri" panose="020F0502020204030204" pitchFamily="34" charset="0"/>
                <a:cs typeface="Times New Roman" panose="02020603050405020304" pitchFamily="18" charset="0"/>
              </a:rPr>
              <a:t>a challenging </a:t>
            </a:r>
            <a:r>
              <a:rPr lang="en-GB" dirty="0">
                <a:latin typeface="Lucida Sans" panose="020B0602030504020204" pitchFamily="34" charset="0"/>
                <a:ea typeface="Calibri" panose="020F0502020204030204" pitchFamily="34" charset="0"/>
                <a:cs typeface="Times New Roman" panose="02020603050405020304" pitchFamily="18" charset="0"/>
              </a:rPr>
              <a:t>time for all, especially for those who are currently </a:t>
            </a:r>
            <a:r>
              <a:rPr lang="en-GB" dirty="0" smtClean="0">
                <a:latin typeface="Lucida Sans" panose="020B0602030504020204" pitchFamily="34" charset="0"/>
                <a:ea typeface="Calibri" panose="020F0502020204030204" pitchFamily="34" charset="0"/>
                <a:cs typeface="Times New Roman" panose="02020603050405020304" pitchFamily="18" charset="0"/>
              </a:rPr>
              <a:t>being subjected to </a:t>
            </a:r>
            <a:r>
              <a:rPr lang="en-GB" dirty="0">
                <a:latin typeface="Lucida Sans" panose="020B0602030504020204" pitchFamily="34" charset="0"/>
                <a:ea typeface="Calibri" panose="020F0502020204030204" pitchFamily="34" charset="0"/>
                <a:cs typeface="Times New Roman" panose="02020603050405020304" pitchFamily="18" charset="0"/>
              </a:rPr>
              <a:t>domestic abuse.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latin typeface="Lucida Sans" panose="020B0602030504020204" pitchFamily="34" charset="0"/>
                <a:ea typeface="Calibri" panose="020F0502020204030204" pitchFamily="34" charset="0"/>
                <a:cs typeface="Times New Roman" panose="02020603050405020304" pitchFamily="18" charset="0"/>
              </a:rPr>
              <a:t>We </a:t>
            </a:r>
            <a:r>
              <a:rPr lang="en-GB" dirty="0">
                <a:latin typeface="Lucida Sans" panose="020B0602030504020204" pitchFamily="34" charset="0"/>
                <a:ea typeface="Calibri" panose="020F0502020204030204" pitchFamily="34" charset="0"/>
                <a:cs typeface="Times New Roman" panose="02020603050405020304" pitchFamily="18" charset="0"/>
              </a:rPr>
              <a:t>understand recent government measures to stay at home means both survivors and their children are now likely to be spending extensive periods of time with perpetrators, feeling increasingly isolated and potentially living under a constant threat of escalating domestic abuse and daily restrictions to their freedom</a:t>
            </a:r>
            <a:r>
              <a:rPr lang="en-GB" dirty="0" smtClean="0">
                <a:latin typeface="Lucida Sans" panose="020B0602030504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Lucida Sans" panose="020B0602030504020204" pitchFamily="34" charset="0"/>
                <a:ea typeface="Calibri" panose="020F0502020204030204" pitchFamily="34" charset="0"/>
                <a:cs typeface="Times New Roman" panose="02020603050405020304" pitchFamily="18" charset="0"/>
              </a:rPr>
              <a:t>Coventry Haven Women`s Aid ARE STILL HERE! and we want to do everything we can to help you stay safe during this isolation period.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latin typeface="Lucida Sans" panose="020B0602030504020204" pitchFamily="34" charset="0"/>
                <a:ea typeface="Calibri" panose="020F0502020204030204" pitchFamily="34" charset="0"/>
                <a:cs typeface="Times New Roman" panose="02020603050405020304" pitchFamily="18" charset="0"/>
              </a:rPr>
              <a:t>We </a:t>
            </a:r>
            <a:r>
              <a:rPr lang="en-GB" dirty="0">
                <a:latin typeface="Lucida Sans" panose="020B0602030504020204" pitchFamily="34" charset="0"/>
                <a:ea typeface="Calibri" panose="020F0502020204030204" pitchFamily="34" charset="0"/>
                <a:cs typeface="Times New Roman" panose="02020603050405020304" pitchFamily="18" charset="0"/>
              </a:rPr>
              <a:t>have created this short guide to help those who may be affected by domestic abuse at this time and wish to seek help.</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a:xfrm>
            <a:off x="561110" y="5865962"/>
            <a:ext cx="10658981" cy="830677"/>
          </a:xfrm>
        </p:spPr>
        <p:txBody>
          <a:bodyPr/>
          <a:lstStyle/>
          <a:p>
            <a:r>
              <a:rPr lang="en-GB" sz="1600" dirty="0" smtClean="0"/>
              <a:t>SAFE TO TALK 0800 111 4998 (Mon-Fri 8.30am-5.30pm, weekends 10am-1pm)</a:t>
            </a:r>
            <a:endParaRPr lang="en-GB" sz="1600" dirty="0"/>
          </a:p>
        </p:txBody>
      </p:sp>
    </p:spTree>
    <p:extLst>
      <p:ext uri="{BB962C8B-B14F-4D97-AF65-F5344CB8AC3E}">
        <p14:creationId xmlns:p14="http://schemas.microsoft.com/office/powerpoint/2010/main" val="2065718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9906" y="750275"/>
            <a:ext cx="9812215" cy="6186309"/>
          </a:xfrm>
          <a:prstGeom prst="rect">
            <a:avLst/>
          </a:prstGeom>
          <a:noFill/>
        </p:spPr>
        <p:txBody>
          <a:bodyPr wrap="square" rtlCol="0">
            <a:spAutoFit/>
          </a:bodyPr>
          <a:lstStyle/>
          <a:p>
            <a:r>
              <a:rPr lang="en-GB" b="1" dirty="0" smtClean="0">
                <a:solidFill>
                  <a:srgbClr val="7030A0"/>
                </a:solidFill>
                <a:latin typeface="Calibri" panose="020F0502020204030204" pitchFamily="34" charset="0"/>
                <a:cs typeface="Calibri" panose="020F0502020204030204" pitchFamily="34" charset="0"/>
              </a:rPr>
              <a:t>WHAT DOES DOMESTIC ABUSE LOOK LIKE?</a:t>
            </a:r>
          </a:p>
          <a:p>
            <a:endParaRPr lang="en-GB" b="1" dirty="0">
              <a:solidFill>
                <a:srgbClr val="7030A0"/>
              </a:solidFill>
              <a:latin typeface="Calibri" panose="020F0502020204030204" pitchFamily="34" charset="0"/>
              <a:cs typeface="Calibri" panose="020F0502020204030204" pitchFamily="34" charset="0"/>
            </a:endParaRPr>
          </a:p>
          <a:p>
            <a:r>
              <a:rPr lang="en-GB" dirty="0"/>
              <a:t>Domestic abuse can include, but is not limited to, the following</a:t>
            </a:r>
            <a:r>
              <a:rPr lang="en-GB" dirty="0" smtClean="0"/>
              <a:t>:</a:t>
            </a:r>
          </a:p>
          <a:p>
            <a:endParaRPr lang="en-GB" dirty="0"/>
          </a:p>
          <a:p>
            <a:pPr marL="285750" indent="-285750">
              <a:buFont typeface="Arial" panose="020B0604020202020204" pitchFamily="34" charset="0"/>
              <a:buChar char="•"/>
            </a:pPr>
            <a:r>
              <a:rPr lang="en-GB" dirty="0"/>
              <a:t>Coercive control (a pattern of intimidation, degradation, isolation and control with the use or threat of physical or sexual violence</a:t>
            </a:r>
            <a:r>
              <a:rPr lang="en-GB" dirty="0" smtClean="0"/>
              <a: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Psychological and/or emotional </a:t>
            </a:r>
            <a:r>
              <a:rPr lang="en-GB" dirty="0" smtClean="0"/>
              <a:t>abuse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Physical </a:t>
            </a:r>
            <a:r>
              <a:rPr lang="en-GB" dirty="0" smtClean="0"/>
              <a:t>abuse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Sexual </a:t>
            </a:r>
            <a:r>
              <a:rPr lang="en-GB" dirty="0" smtClean="0"/>
              <a:t>abuse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Financial and Economic </a:t>
            </a:r>
            <a:r>
              <a:rPr lang="en-GB" dirty="0" smtClean="0"/>
              <a:t>abuse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Harassment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Stalking and </a:t>
            </a:r>
            <a:r>
              <a:rPr lang="en-GB" dirty="0" smtClean="0"/>
              <a:t>surveillance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Online or digital abuse </a:t>
            </a:r>
            <a:r>
              <a:rPr lang="en-GB" dirty="0" err="1"/>
              <a:t>eg</a:t>
            </a:r>
            <a:r>
              <a:rPr lang="en-GB" dirty="0"/>
              <a:t>: 'revenge porn'</a:t>
            </a:r>
          </a:p>
          <a:p>
            <a:endParaRPr lang="en-GB" dirty="0" smtClean="0"/>
          </a:p>
          <a:p>
            <a:endParaRPr lang="en-GB" dirty="0"/>
          </a:p>
        </p:txBody>
      </p:sp>
    </p:spTree>
    <p:extLst>
      <p:ext uri="{BB962C8B-B14F-4D97-AF65-F5344CB8AC3E}">
        <p14:creationId xmlns:p14="http://schemas.microsoft.com/office/powerpoint/2010/main" val="17267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2479" y="681045"/>
            <a:ext cx="10662249" cy="5529462"/>
          </a:xfrm>
          <a:prstGeom prst="rect">
            <a:avLst/>
          </a:prstGeom>
        </p:spPr>
        <p:txBody>
          <a:bodyPr wrap="square">
            <a:spAutoFit/>
          </a:bodyPr>
          <a:lstStyle/>
          <a:p>
            <a:pPr>
              <a:lnSpc>
                <a:spcPct val="107000"/>
              </a:lnSpc>
              <a:spcAft>
                <a:spcPts val="800"/>
              </a:spcAft>
            </a:pPr>
            <a:r>
              <a:rPr lang="en-GB" b="1" dirty="0">
                <a:solidFill>
                  <a:srgbClr val="7030A0"/>
                </a:solidFill>
                <a:latin typeface="Lucida Sans" panose="020B0602030504020204" pitchFamily="34" charset="0"/>
                <a:ea typeface="Calibri" panose="020F0502020204030204" pitchFamily="34" charset="0"/>
                <a:cs typeface="Times New Roman" panose="02020603050405020304" pitchFamily="18" charset="0"/>
              </a:rPr>
              <a:t> KEEPING SAFE IN ISOLATION</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Is there someone you can trust and feel able to speak to about the </a:t>
            </a:r>
            <a:r>
              <a:rPr lang="en-GB" dirty="0" smtClean="0">
                <a:latin typeface="Lucida Sans" panose="020B0602030504020204" pitchFamily="34" charset="0"/>
                <a:ea typeface="Calibri" panose="020F0502020204030204" pitchFamily="34" charset="0"/>
                <a:cs typeface="Times New Roman" panose="02020603050405020304" pitchFamily="18" charset="0"/>
              </a:rPr>
              <a:t>abuse?  </a:t>
            </a: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How can you contact this </a:t>
            </a:r>
            <a:r>
              <a:rPr lang="en-GB" dirty="0" smtClean="0">
                <a:latin typeface="Lucida Sans" panose="020B0602030504020204" pitchFamily="34" charset="0"/>
                <a:ea typeface="Calibri" panose="020F0502020204030204" pitchFamily="34" charset="0"/>
                <a:cs typeface="Times New Roman" panose="02020603050405020304" pitchFamily="18" charset="0"/>
              </a:rPr>
              <a:t>trusted person </a:t>
            </a:r>
            <a:r>
              <a:rPr lang="en-GB" dirty="0">
                <a:latin typeface="Lucida Sans" panose="020B0602030504020204" pitchFamily="34" charset="0"/>
                <a:ea typeface="Calibri" panose="020F0502020204030204" pitchFamily="34" charset="0"/>
                <a:cs typeface="Times New Roman" panose="02020603050405020304" pitchFamily="18" charset="0"/>
              </a:rPr>
              <a:t>safely</a:t>
            </a:r>
            <a:r>
              <a:rPr lang="en-GB" dirty="0" smtClean="0">
                <a:latin typeface="Lucida Sans" panose="020B060203050402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Create a </a:t>
            </a:r>
            <a:r>
              <a:rPr lang="en-GB" dirty="0" smtClean="0">
                <a:latin typeface="Lucida Sans" panose="020B0602030504020204" pitchFamily="34" charset="0"/>
                <a:ea typeface="Calibri" panose="020F0502020204030204" pitchFamily="34" charset="0"/>
                <a:cs typeface="Times New Roman" panose="02020603050405020304" pitchFamily="18" charset="0"/>
              </a:rPr>
              <a:t>‘code word/password’, </a:t>
            </a:r>
            <a:r>
              <a:rPr lang="en-GB" dirty="0">
                <a:latin typeface="Lucida Sans" panose="020B0602030504020204" pitchFamily="34" charset="0"/>
                <a:ea typeface="Calibri" panose="020F0502020204030204" pitchFamily="34" charset="0"/>
                <a:cs typeface="Times New Roman" panose="02020603050405020304" pitchFamily="18" charset="0"/>
              </a:rPr>
              <a:t>which can be used to notify your trusted person it is not a safe time to talk.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Discuss </a:t>
            </a:r>
            <a:r>
              <a:rPr lang="en-GB" dirty="0">
                <a:latin typeface="Lucida Sans" panose="020B0602030504020204" pitchFamily="34" charset="0"/>
                <a:ea typeface="Calibri" panose="020F0502020204030204" pitchFamily="34" charset="0"/>
                <a:cs typeface="Times New Roman" panose="02020603050405020304" pitchFamily="18" charset="0"/>
              </a:rPr>
              <a:t>with your trusted person what you will do if you are in need of the police (</a:t>
            </a:r>
            <a:r>
              <a:rPr lang="en-GB" dirty="0" err="1">
                <a:latin typeface="Lucida Sans" panose="020B0602030504020204" pitchFamily="34" charset="0"/>
                <a:ea typeface="Calibri" panose="020F0502020204030204" pitchFamily="34" charset="0"/>
                <a:cs typeface="Times New Roman" panose="02020603050405020304" pitchFamily="18" charset="0"/>
              </a:rPr>
              <a:t>e.g</a:t>
            </a:r>
            <a:r>
              <a:rPr lang="en-GB" dirty="0">
                <a:latin typeface="Lucida Sans" panose="020B0602030504020204" pitchFamily="34" charset="0"/>
                <a:ea typeface="Calibri" panose="020F0502020204030204" pitchFamily="34" charset="0"/>
                <a:cs typeface="Times New Roman" panose="02020603050405020304" pitchFamily="18" charset="0"/>
              </a:rPr>
              <a:t> sending a blank text</a:t>
            </a:r>
            <a:r>
              <a:rPr lang="en-GB" dirty="0" smtClean="0">
                <a:latin typeface="Lucida Sans" panose="020B060203050402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If it is safe for you to do </a:t>
            </a:r>
            <a:r>
              <a:rPr lang="en-GB" dirty="0" smtClean="0">
                <a:latin typeface="Lucida Sans" panose="020B0602030504020204" pitchFamily="34" charset="0"/>
                <a:ea typeface="Calibri" panose="020F0502020204030204" pitchFamily="34" charset="0"/>
                <a:cs typeface="Times New Roman" panose="02020603050405020304" pitchFamily="18" charset="0"/>
              </a:rPr>
              <a:t>so, </a:t>
            </a:r>
            <a:r>
              <a:rPr lang="en-GB" dirty="0">
                <a:latin typeface="Lucida Sans" panose="020B0602030504020204" pitchFamily="34" charset="0"/>
                <a:ea typeface="Calibri" panose="020F0502020204030204" pitchFamily="34" charset="0"/>
                <a:cs typeface="Times New Roman" panose="02020603050405020304" pitchFamily="18" charset="0"/>
              </a:rPr>
              <a:t>can you set up when your </a:t>
            </a:r>
            <a:r>
              <a:rPr lang="en-GB" dirty="0" smtClean="0">
                <a:latin typeface="Lucida Sans" panose="020B0602030504020204" pitchFamily="34" charset="0"/>
                <a:ea typeface="Calibri" panose="020F0502020204030204" pitchFamily="34" charset="0"/>
                <a:cs typeface="Times New Roman" panose="02020603050405020304" pitchFamily="18" charset="0"/>
              </a:rPr>
              <a:t>trusted </a:t>
            </a:r>
            <a:r>
              <a:rPr lang="en-GB" dirty="0">
                <a:latin typeface="Lucida Sans" panose="020B0602030504020204" pitchFamily="34" charset="0"/>
                <a:ea typeface="Calibri" panose="020F0502020204030204" pitchFamily="34" charset="0"/>
                <a:cs typeface="Times New Roman" panose="02020603050405020304" pitchFamily="18" charset="0"/>
              </a:rPr>
              <a:t>person can </a:t>
            </a:r>
            <a:r>
              <a:rPr lang="en-GB" dirty="0" smtClean="0">
                <a:latin typeface="Lucida Sans" panose="020B0602030504020204" pitchFamily="34" charset="0"/>
                <a:ea typeface="Calibri" panose="020F0502020204030204" pitchFamily="34" charset="0"/>
                <a:cs typeface="Times New Roman" panose="02020603050405020304" pitchFamily="18" charset="0"/>
              </a:rPr>
              <a:t>make a </a:t>
            </a:r>
            <a:r>
              <a:rPr lang="en-GB" dirty="0">
                <a:latin typeface="Lucida Sans" panose="020B0602030504020204" pitchFamily="34" charset="0"/>
                <a:ea typeface="Calibri" panose="020F0502020204030204" pitchFamily="34" charset="0"/>
                <a:cs typeface="Times New Roman" panose="02020603050405020304" pitchFamily="18" charset="0"/>
              </a:rPr>
              <a:t>'check in' call.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dirty="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Agree a time that they can call </a:t>
            </a:r>
            <a:r>
              <a:rPr lang="en-GB" dirty="0">
                <a:latin typeface="Lucida Sans" panose="020B0602030504020204" pitchFamily="34" charset="0"/>
                <a:ea typeface="Calibri" panose="020F0502020204030204" pitchFamily="34" charset="0"/>
                <a:cs typeface="Times New Roman" panose="02020603050405020304" pitchFamily="18" charset="0"/>
              </a:rPr>
              <a:t>to do this.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smtClean="0">
                <a:latin typeface="Lucida Sans" panose="020B0602030504020204" pitchFamily="34" charset="0"/>
                <a:cs typeface="Times New Roman" panose="02020603050405020304" pitchFamily="18" charset="0"/>
              </a:rPr>
              <a:t>Make them aware that your abuser may be present or listening in, even on texts and social media so be mindful of what you are saying/writing.</a:t>
            </a:r>
            <a:endParaRPr lang="en-GB" dirty="0"/>
          </a:p>
        </p:txBody>
      </p:sp>
    </p:spTree>
    <p:extLst>
      <p:ext uri="{BB962C8B-B14F-4D97-AF65-F5344CB8AC3E}">
        <p14:creationId xmlns:p14="http://schemas.microsoft.com/office/powerpoint/2010/main" val="716908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1330" y="616966"/>
            <a:ext cx="9218762" cy="5825826"/>
          </a:xfrm>
          <a:prstGeom prst="rect">
            <a:avLst/>
          </a:prstGeom>
        </p:spPr>
        <p:txBody>
          <a:bodyPr wrap="square">
            <a:spAutoFit/>
          </a:bodyPr>
          <a:lstStyle/>
          <a:p>
            <a:pPr>
              <a:lnSpc>
                <a:spcPct val="107000"/>
              </a:lnSpc>
              <a:spcAft>
                <a:spcPts val="800"/>
              </a:spcAft>
            </a:pPr>
            <a:r>
              <a:rPr lang="en-GB" b="1" dirty="0" smtClean="0">
                <a:solidFill>
                  <a:srgbClr val="7030A0"/>
                </a:solidFill>
                <a:latin typeface="Lucida Sans" panose="020B0602030504020204" pitchFamily="34" charset="0"/>
                <a:ea typeface="Calibri" panose="020F0502020204030204" pitchFamily="34" charset="0"/>
                <a:cs typeface="Times New Roman" panose="02020603050405020304" pitchFamily="18" charset="0"/>
              </a:rPr>
              <a:t>SUPPORT NETWORKS</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This could be support from friends, </a:t>
            </a:r>
            <a:r>
              <a:rPr lang="en-GB" dirty="0" smtClean="0">
                <a:latin typeface="Lucida Sans" panose="020B0602030504020204" pitchFamily="34" charset="0"/>
                <a:ea typeface="Calibri" panose="020F0502020204030204" pitchFamily="34" charset="0"/>
                <a:cs typeface="Times New Roman" panose="02020603050405020304" pitchFamily="18" charset="0"/>
              </a:rPr>
              <a:t>family, work colleagues </a:t>
            </a:r>
            <a:r>
              <a:rPr lang="en-GB" dirty="0">
                <a:latin typeface="Lucida Sans" panose="020B0602030504020204" pitchFamily="34" charset="0"/>
                <a:ea typeface="Calibri" panose="020F0502020204030204" pitchFamily="34" charset="0"/>
                <a:cs typeface="Times New Roman" panose="02020603050405020304" pitchFamily="18" charset="0"/>
              </a:rPr>
              <a:t>and or neighbours.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Can your trusted support have post delivered to their address if you are involved with solicitor/police? </a:t>
            </a: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If you are speaking to services, keep </a:t>
            </a:r>
            <a:r>
              <a:rPr lang="en-GB" dirty="0">
                <a:latin typeface="Lucida Sans" panose="020B0602030504020204" pitchFamily="34" charset="0"/>
                <a:ea typeface="Calibri" panose="020F0502020204030204" pitchFamily="34" charset="0"/>
                <a:cs typeface="Times New Roman" panose="02020603050405020304" pitchFamily="18" charset="0"/>
              </a:rPr>
              <a:t>your specialist worker updated if you can and </a:t>
            </a:r>
            <a:r>
              <a:rPr lang="en-GB" dirty="0" smtClean="0">
                <a:latin typeface="Lucida Sans" panose="020B0602030504020204" pitchFamily="34" charset="0"/>
                <a:ea typeface="Calibri" panose="020F0502020204030204" pitchFamily="34" charset="0"/>
                <a:cs typeface="Times New Roman" panose="02020603050405020304" pitchFamily="18" charset="0"/>
              </a:rPr>
              <a:t>if it </a:t>
            </a:r>
            <a:r>
              <a:rPr lang="en-GB" dirty="0">
                <a:latin typeface="Lucida Sans" panose="020B0602030504020204" pitchFamily="34" charset="0"/>
                <a:ea typeface="Calibri" panose="020F0502020204030204" pitchFamily="34" charset="0"/>
                <a:cs typeface="Times New Roman" panose="02020603050405020304" pitchFamily="18" charset="0"/>
              </a:rPr>
              <a:t>is safe to do so</a:t>
            </a:r>
            <a:r>
              <a:rPr lang="en-GB" dirty="0" smtClean="0">
                <a:latin typeface="Lucida Sans" panose="020B060203050402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Contact support </a:t>
            </a:r>
            <a:r>
              <a:rPr lang="en-GB" dirty="0" smtClean="0">
                <a:latin typeface="Lucida Sans" panose="020B0602030504020204" pitchFamily="34" charset="0"/>
                <a:ea typeface="Calibri" panose="020F0502020204030204" pitchFamily="34" charset="0"/>
                <a:cs typeface="Times New Roman" panose="02020603050405020304" pitchFamily="18" charset="0"/>
              </a:rPr>
              <a:t>services/your </a:t>
            </a:r>
            <a:r>
              <a:rPr lang="en-GB" dirty="0">
                <a:latin typeface="Lucida Sans" panose="020B0602030504020204" pitchFamily="34" charset="0"/>
                <a:ea typeface="Calibri" panose="020F0502020204030204" pitchFamily="34" charset="0"/>
                <a:cs typeface="Times New Roman" panose="02020603050405020304" pitchFamily="18" charset="0"/>
              </a:rPr>
              <a:t>specialist support worker for help creating a plan. Again consider when is a safe time to do this and how it can be done.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dirty="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If </a:t>
            </a:r>
            <a:r>
              <a:rPr lang="en-GB" dirty="0">
                <a:latin typeface="Lucida Sans" panose="020B0602030504020204" pitchFamily="34" charset="0"/>
                <a:ea typeface="Calibri" panose="020F0502020204030204" pitchFamily="34" charset="0"/>
                <a:cs typeface="Times New Roman" panose="02020603050405020304" pitchFamily="18" charset="0"/>
              </a:rPr>
              <a:t>it is not safe for you to contact your worker, </a:t>
            </a:r>
            <a:r>
              <a:rPr lang="en-GB" dirty="0" smtClean="0">
                <a:latin typeface="Lucida Sans" panose="020B0602030504020204" pitchFamily="34" charset="0"/>
                <a:ea typeface="Calibri" panose="020F0502020204030204" pitchFamily="34" charset="0"/>
                <a:cs typeface="Times New Roman" panose="02020603050405020304" pitchFamily="18" charset="0"/>
              </a:rPr>
              <a:t>who else can you contact </a:t>
            </a:r>
            <a:r>
              <a:rPr lang="en-GB" dirty="0">
                <a:latin typeface="Lucida Sans" panose="020B0602030504020204" pitchFamily="34" charset="0"/>
                <a:ea typeface="Calibri" panose="020F0502020204030204" pitchFamily="34" charset="0"/>
                <a:cs typeface="Times New Roman" panose="02020603050405020304" pitchFamily="18" charset="0"/>
              </a:rPr>
              <a:t>for help and advice. </a:t>
            </a:r>
            <a:r>
              <a:rPr lang="en-GB" dirty="0" err="1">
                <a:latin typeface="Lucida Sans" panose="020B0602030504020204" pitchFamily="34" charset="0"/>
                <a:ea typeface="Calibri" panose="020F0502020204030204" pitchFamily="34" charset="0"/>
                <a:cs typeface="Times New Roman" panose="02020603050405020304" pitchFamily="18" charset="0"/>
              </a:rPr>
              <a:t>e.g</a:t>
            </a:r>
            <a:r>
              <a:rPr lang="en-GB" dirty="0">
                <a:latin typeface="Lucida Sans" panose="020B0602030504020204" pitchFamily="34" charset="0"/>
                <a:ea typeface="Calibri" panose="020F0502020204030204" pitchFamily="34" charset="0"/>
                <a:cs typeface="Times New Roman" panose="02020603050405020304" pitchFamily="18" charset="0"/>
              </a:rPr>
              <a:t> social </a:t>
            </a:r>
            <a:r>
              <a:rPr lang="en-GB" dirty="0" smtClean="0">
                <a:latin typeface="Lucida Sans" panose="020B0602030504020204" pitchFamily="34" charset="0"/>
                <a:ea typeface="Calibri" panose="020F0502020204030204" pitchFamily="34" charset="0"/>
                <a:cs typeface="Times New Roman" panose="02020603050405020304" pitchFamily="18" charset="0"/>
              </a:rPr>
              <a:t>worker, GP.</a:t>
            </a: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Consider sharing your concerns with your </a:t>
            </a:r>
            <a:r>
              <a:rPr lang="en-GB" dirty="0" smtClean="0">
                <a:latin typeface="Lucida Sans" panose="020B0602030504020204" pitchFamily="34" charset="0"/>
                <a:ea typeface="Calibri" panose="020F0502020204030204" pitchFamily="34" charset="0"/>
                <a:cs typeface="Times New Roman" panose="02020603050405020304" pitchFamily="18" charset="0"/>
              </a:rPr>
              <a:t>employer; they have a duty to help  </a:t>
            </a:r>
          </a:p>
          <a:p>
            <a:pPr marL="342900" lvl="0" indent="-342900">
              <a:lnSpc>
                <a:spcPct val="107000"/>
              </a:lnSpc>
              <a:spcAft>
                <a:spcPts val="0"/>
              </a:spcAft>
              <a:buFont typeface="Symbol" panose="05050102010706020507" pitchFamily="18" charset="2"/>
              <a:buChar char=""/>
            </a:pP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Apps </a:t>
            </a:r>
            <a:r>
              <a:rPr lang="en-GB" dirty="0">
                <a:latin typeface="Lucida Sans" panose="020B0602030504020204" pitchFamily="34" charset="0"/>
                <a:ea typeface="Calibri" panose="020F0502020204030204" pitchFamily="34" charset="0"/>
                <a:cs typeface="Times New Roman" panose="02020603050405020304" pitchFamily="18" charset="0"/>
              </a:rPr>
              <a:t>like </a:t>
            </a:r>
            <a:r>
              <a:rPr lang="en-GB" dirty="0" err="1">
                <a:latin typeface="Lucida Sans" panose="020B0602030504020204" pitchFamily="34" charset="0"/>
                <a:ea typeface="Calibri" panose="020F0502020204030204" pitchFamily="34" charset="0"/>
                <a:cs typeface="Times New Roman" panose="02020603050405020304" pitchFamily="18" charset="0"/>
              </a:rPr>
              <a:t>Brightsky</a:t>
            </a:r>
            <a:r>
              <a:rPr lang="en-GB" dirty="0">
                <a:latin typeface="Lucida Sans" panose="020B0602030504020204" pitchFamily="34" charset="0"/>
                <a:ea typeface="Calibri" panose="020F0502020204030204" pitchFamily="34" charset="0"/>
                <a:cs typeface="Times New Roman" panose="02020603050405020304" pitchFamily="18" charset="0"/>
              </a:rPr>
              <a:t> and </a:t>
            </a:r>
            <a:r>
              <a:rPr lang="en-GB" dirty="0" err="1" smtClean="0">
                <a:latin typeface="Lucida Sans" panose="020B0602030504020204" pitchFamily="34" charset="0"/>
                <a:ea typeface="Calibri" panose="020F0502020204030204" pitchFamily="34" charset="0"/>
                <a:cs typeface="Times New Roman" panose="02020603050405020304" pitchFamily="18" charset="0"/>
              </a:rPr>
              <a:t>HollieGuard</a:t>
            </a:r>
            <a:r>
              <a:rPr lang="en-GB" dirty="0" smtClean="0">
                <a:latin typeface="Lucida Sans" panose="020B0602030504020204" pitchFamily="34" charset="0"/>
                <a:ea typeface="Calibri" panose="020F0502020204030204" pitchFamily="34" charset="0"/>
                <a:cs typeface="Times New Roman" panose="02020603050405020304" pitchFamily="18" charset="0"/>
              </a:rPr>
              <a:t> </a:t>
            </a:r>
            <a:r>
              <a:rPr lang="en-GB" dirty="0">
                <a:latin typeface="Lucida Sans" panose="020B0602030504020204" pitchFamily="34" charset="0"/>
                <a:ea typeface="Calibri" panose="020F0502020204030204" pitchFamily="34" charset="0"/>
                <a:cs typeface="Times New Roman" panose="02020603050405020304" pitchFamily="18" charset="0"/>
              </a:rPr>
              <a:t>may be useful. </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5941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0210" y="824376"/>
            <a:ext cx="9431547" cy="5141920"/>
          </a:xfrm>
          <a:prstGeom prst="rect">
            <a:avLst/>
          </a:prstGeom>
        </p:spPr>
        <p:txBody>
          <a:bodyPr wrap="square">
            <a:spAutoFit/>
          </a:bodyPr>
          <a:lstStyle/>
          <a:p>
            <a:pPr>
              <a:lnSpc>
                <a:spcPct val="107000"/>
              </a:lnSpc>
              <a:spcAft>
                <a:spcPts val="800"/>
              </a:spcAft>
            </a:pPr>
            <a:r>
              <a:rPr lang="en-GB" b="1" dirty="0" smtClean="0">
                <a:solidFill>
                  <a:srgbClr val="7030A0"/>
                </a:solidFill>
                <a:latin typeface="Lucida Sans" panose="020B0602030504020204" pitchFamily="34" charset="0"/>
                <a:ea typeface="Calibri" panose="020F0502020204030204" pitchFamily="34" charset="0"/>
                <a:cs typeface="Times New Roman" panose="02020603050405020304" pitchFamily="18" charset="0"/>
              </a:rPr>
              <a:t>SAFETY PLANNING</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Lucida Sans" panose="020B0602030504020204" pitchFamily="34" charset="0"/>
                <a:ea typeface="Calibri" panose="020F0502020204030204" pitchFamily="34" charset="0"/>
                <a:cs typeface="Times New Roman" panose="02020603050405020304" pitchFamily="18" charset="0"/>
              </a:rPr>
              <a:t>Do you currently have a personalised safety plan in place?</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Lucida Sans" panose="020B0602030504020204" pitchFamily="34" charset="0"/>
                <a:ea typeface="Calibri" panose="020F0502020204030204" pitchFamily="34" charset="0"/>
                <a:cs typeface="Times New Roman" panose="02020603050405020304" pitchFamily="18" charset="0"/>
              </a:rPr>
              <a:t>Think about: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A safe place in your </a:t>
            </a:r>
            <a:r>
              <a:rPr lang="en-GB" dirty="0" smtClean="0">
                <a:latin typeface="Lucida Sans" panose="020B0602030504020204" pitchFamily="34" charset="0"/>
                <a:ea typeface="Calibri" panose="020F0502020204030204" pitchFamily="34" charset="0"/>
                <a:cs typeface="Times New Roman" panose="02020603050405020304" pitchFamily="18" charset="0"/>
              </a:rPr>
              <a:t>home</a:t>
            </a:r>
            <a:r>
              <a:rPr lang="en-GB" dirty="0">
                <a:latin typeface="Lucida Sans" panose="020B0602030504020204" pitchFamily="34" charset="0"/>
                <a:ea typeface="Calibri" panose="020F0502020204030204" pitchFamily="34" charset="0"/>
                <a:cs typeface="Times New Roman" panose="02020603050405020304" pitchFamily="18" charset="0"/>
              </a:rPr>
              <a:t> </a:t>
            </a:r>
            <a:r>
              <a:rPr lang="en-GB" dirty="0" err="1" smtClean="0">
                <a:latin typeface="Lucida Sans" panose="020B0602030504020204" pitchFamily="34" charset="0"/>
                <a:ea typeface="Calibri" panose="020F0502020204030204" pitchFamily="34" charset="0"/>
                <a:cs typeface="Times New Roman" panose="02020603050405020304" pitchFamily="18" charset="0"/>
              </a:rPr>
              <a:t>eg</a:t>
            </a:r>
            <a:r>
              <a:rPr lang="en-GB" dirty="0" smtClean="0">
                <a:latin typeface="Lucida Sans" panose="020B0602030504020204" pitchFamily="34" charset="0"/>
                <a:ea typeface="Calibri" panose="020F0502020204030204" pitchFamily="34" charset="0"/>
                <a:cs typeface="Times New Roman" panose="02020603050405020304" pitchFamily="18" charset="0"/>
              </a:rPr>
              <a:t>: bathroom?</a:t>
            </a: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Where </a:t>
            </a:r>
            <a:r>
              <a:rPr lang="en-GB" dirty="0">
                <a:latin typeface="Lucida Sans" panose="020B0602030504020204" pitchFamily="34" charset="0"/>
                <a:ea typeface="Calibri" panose="020F0502020204030204" pitchFamily="34" charset="0"/>
                <a:cs typeface="Times New Roman" panose="02020603050405020304" pitchFamily="18" charset="0"/>
              </a:rPr>
              <a:t>you would you go in an emergency? </a:t>
            </a:r>
            <a:r>
              <a:rPr lang="en-GB" dirty="0" err="1">
                <a:latin typeface="Lucida Sans" panose="020B0602030504020204" pitchFamily="34" charset="0"/>
                <a:ea typeface="Calibri" panose="020F0502020204030204" pitchFamily="34" charset="0"/>
                <a:cs typeface="Times New Roman" panose="02020603050405020304" pitchFamily="18" charset="0"/>
              </a:rPr>
              <a:t>e.g</a:t>
            </a:r>
            <a:r>
              <a:rPr lang="en-GB" dirty="0">
                <a:latin typeface="Lucida Sans" panose="020B0602030504020204" pitchFamily="34" charset="0"/>
                <a:ea typeface="Calibri" panose="020F0502020204030204" pitchFamily="34" charset="0"/>
                <a:cs typeface="Times New Roman" panose="02020603050405020304" pitchFamily="18" charset="0"/>
              </a:rPr>
              <a:t> trusted family or </a:t>
            </a:r>
            <a:r>
              <a:rPr lang="en-GB" dirty="0" smtClean="0">
                <a:latin typeface="Lucida Sans" panose="020B0602030504020204" pitchFamily="34" charset="0"/>
                <a:ea typeface="Calibri" panose="020F0502020204030204" pitchFamily="34" charset="0"/>
                <a:cs typeface="Times New Roman" panose="02020603050405020304" pitchFamily="18" charset="0"/>
              </a:rPr>
              <a:t>friend (not a mutual friend), </a:t>
            </a:r>
            <a:r>
              <a:rPr lang="en-GB" dirty="0">
                <a:latin typeface="Lucida Sans" panose="020B0602030504020204" pitchFamily="34" charset="0"/>
                <a:ea typeface="Calibri" panose="020F0502020204030204" pitchFamily="34" charset="0"/>
                <a:cs typeface="Times New Roman" panose="02020603050405020304" pitchFamily="18" charset="0"/>
              </a:rPr>
              <a:t>local refuge.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It is important to note that </a:t>
            </a:r>
            <a:r>
              <a:rPr lang="en-GB" dirty="0" smtClean="0">
                <a:latin typeface="Lucida Sans" panose="020B0602030504020204" pitchFamily="34" charset="0"/>
                <a:ea typeface="Calibri" panose="020F0502020204030204" pitchFamily="34" charset="0"/>
                <a:cs typeface="Times New Roman" panose="02020603050405020304" pitchFamily="18" charset="0"/>
              </a:rPr>
              <a:t>restaurants </a:t>
            </a:r>
            <a:r>
              <a:rPr lang="en-GB" dirty="0">
                <a:latin typeface="Lucida Sans" panose="020B0602030504020204" pitchFamily="34" charset="0"/>
                <a:ea typeface="Calibri" panose="020F0502020204030204" pitchFamily="34" charset="0"/>
                <a:cs typeface="Times New Roman" panose="02020603050405020304" pitchFamily="18" charset="0"/>
              </a:rPr>
              <a:t>and pubs </a:t>
            </a:r>
            <a:r>
              <a:rPr lang="en-GB" dirty="0" smtClean="0">
                <a:latin typeface="Lucida Sans" panose="020B0602030504020204" pitchFamily="34" charset="0"/>
                <a:ea typeface="Calibri" panose="020F0502020204030204" pitchFamily="34" charset="0"/>
                <a:cs typeface="Times New Roman" panose="02020603050405020304" pitchFamily="18" charset="0"/>
              </a:rPr>
              <a:t>are closed. </a:t>
            </a: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How can you notify family or friends </a:t>
            </a:r>
            <a:r>
              <a:rPr lang="en-GB" dirty="0" smtClean="0">
                <a:latin typeface="Lucida Sans" panose="020B0602030504020204" pitchFamily="34" charset="0"/>
                <a:ea typeface="Calibri" panose="020F0502020204030204" pitchFamily="34" charset="0"/>
                <a:cs typeface="Times New Roman" panose="02020603050405020304" pitchFamily="18" charset="0"/>
              </a:rPr>
              <a:t>that you </a:t>
            </a:r>
            <a:r>
              <a:rPr lang="en-GB" dirty="0">
                <a:latin typeface="Lucida Sans" panose="020B0602030504020204" pitchFamily="34" charset="0"/>
                <a:ea typeface="Calibri" panose="020F0502020204030204" pitchFamily="34" charset="0"/>
                <a:cs typeface="Times New Roman" panose="02020603050405020304" pitchFamily="18" charset="0"/>
              </a:rPr>
              <a:t>need help?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Consider placing a note somewhere where you partner will not see, a signal to </a:t>
            </a:r>
            <a:r>
              <a:rPr lang="en-GB" dirty="0" smtClean="0">
                <a:latin typeface="Lucida Sans" panose="020B0602030504020204" pitchFamily="34" charset="0"/>
                <a:ea typeface="Calibri" panose="020F0502020204030204" pitchFamily="34" charset="0"/>
                <a:cs typeface="Times New Roman" panose="02020603050405020304" pitchFamily="18" charset="0"/>
              </a:rPr>
              <a:t>neighbours that you need help.</a:t>
            </a:r>
          </a:p>
          <a:p>
            <a:pPr lvl="0">
              <a:lnSpc>
                <a:spcPct val="107000"/>
              </a:lnSpc>
              <a:spcAft>
                <a:spcPts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Think about and plan your escape route, should you choose to leave.</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3160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3414" y="530627"/>
            <a:ext cx="10529977" cy="5928418"/>
          </a:xfrm>
          <a:prstGeom prst="rect">
            <a:avLst/>
          </a:prstGeom>
        </p:spPr>
        <p:txBody>
          <a:bodyPr wrap="square">
            <a:spAutoFit/>
          </a:bodyPr>
          <a:lstStyle/>
          <a:p>
            <a:pPr>
              <a:lnSpc>
                <a:spcPct val="107000"/>
              </a:lnSpc>
              <a:spcAft>
                <a:spcPts val="800"/>
              </a:spcAft>
            </a:pPr>
            <a:r>
              <a:rPr lang="en-GB" b="1" dirty="0" smtClean="0">
                <a:solidFill>
                  <a:srgbClr val="7030A0"/>
                </a:solidFill>
                <a:latin typeface="Lucida Sans" panose="020B0602030504020204" pitchFamily="34" charset="0"/>
                <a:ea typeface="Calibri" panose="020F0502020204030204" pitchFamily="34" charset="0"/>
                <a:cs typeface="Times New Roman" panose="02020603050405020304" pitchFamily="18" charset="0"/>
              </a:rPr>
              <a:t>CREATING A SAFETY PLAN </a:t>
            </a:r>
            <a:r>
              <a:rPr lang="en-GB" dirty="0" smtClean="0">
                <a:solidFill>
                  <a:srgbClr val="7030A0"/>
                </a:solidFill>
                <a:latin typeface="Lucida Sans" panose="020B0602030504020204" pitchFamily="34" charset="0"/>
                <a:ea typeface="Calibri" panose="020F0502020204030204" pitchFamily="34" charset="0"/>
                <a:cs typeface="Times New Roman" panose="02020603050405020304" pitchFamily="18" charset="0"/>
              </a:rPr>
              <a:t> Things to think </a:t>
            </a:r>
            <a:r>
              <a:rPr lang="en-GB" dirty="0">
                <a:solidFill>
                  <a:srgbClr val="7030A0"/>
                </a:solidFill>
                <a:latin typeface="Lucida Sans" panose="020B0602030504020204" pitchFamily="34" charset="0"/>
                <a:ea typeface="Calibri" panose="020F0502020204030204" pitchFamily="34" charset="0"/>
                <a:cs typeface="Times New Roman" panose="02020603050405020304" pitchFamily="18" charset="0"/>
              </a:rPr>
              <a:t>about: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en-GB" dirty="0">
                <a:latin typeface="Lucida Sans" panose="020B0602030504020204" pitchFamily="34" charset="0"/>
                <a:ea typeface="Calibri" panose="020F0502020204030204" pitchFamily="34" charset="0"/>
                <a:cs typeface="Times New Roman" panose="02020603050405020304" pitchFamily="18" charset="0"/>
              </a:rPr>
              <a:t>Plan in advance how you might respond to different </a:t>
            </a:r>
            <a:r>
              <a:rPr lang="en-GB" dirty="0" smtClean="0">
                <a:latin typeface="Lucida Sans" panose="020B0602030504020204" pitchFamily="34" charset="0"/>
                <a:ea typeface="Calibri" panose="020F0502020204030204" pitchFamily="34" charset="0"/>
                <a:cs typeface="Times New Roman" panose="02020603050405020304" pitchFamily="18" charset="0"/>
              </a:rPr>
              <a:t>situations. </a:t>
            </a:r>
          </a:p>
          <a:p>
            <a:pPr marL="285750" lvl="0" indent="-285750">
              <a:lnSpc>
                <a:spcPct val="107000"/>
              </a:lnSpc>
              <a:spcAft>
                <a:spcPts val="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en-GB" dirty="0">
                <a:latin typeface="Lucida Sans" panose="020B0602030504020204" pitchFamily="34" charset="0"/>
                <a:ea typeface="Calibri" panose="020F0502020204030204" pitchFamily="34" charset="0"/>
                <a:cs typeface="Times New Roman" panose="02020603050405020304" pitchFamily="18" charset="0"/>
              </a:rPr>
              <a:t>Pack an emergency bag for you and your children.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en-GB" dirty="0">
                <a:latin typeface="Lucida Sans" panose="020B0602030504020204" pitchFamily="34" charset="0"/>
                <a:ea typeface="Calibri" panose="020F0502020204030204" pitchFamily="34" charset="0"/>
                <a:cs typeface="Times New Roman" panose="02020603050405020304" pitchFamily="18" charset="0"/>
              </a:rPr>
              <a:t>Think about where this can be left without you partner knowing</a:t>
            </a:r>
            <a:r>
              <a:rPr lang="en-GB" dirty="0" smtClean="0">
                <a:latin typeface="Lucida Sans" panose="020B0602030504020204" pitchFamily="34" charset="0"/>
                <a:ea typeface="Calibri" panose="020F0502020204030204" pitchFamily="34" charset="0"/>
                <a:cs typeface="Times New Roman" panose="02020603050405020304" pitchFamily="18" charset="0"/>
              </a:rPr>
              <a:t>.</a:t>
            </a:r>
          </a:p>
          <a:p>
            <a:pPr marL="285750" lvl="0" indent="-285750">
              <a:lnSpc>
                <a:spcPct val="107000"/>
              </a:lnSpc>
              <a:spcAft>
                <a:spcPts val="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en-GB" dirty="0">
                <a:latin typeface="Lucida Sans" panose="020B0602030504020204" pitchFamily="34" charset="0"/>
                <a:ea typeface="Calibri" panose="020F0502020204030204" pitchFamily="34" charset="0"/>
                <a:cs typeface="Times New Roman" panose="02020603050405020304" pitchFamily="18" charset="0"/>
              </a:rPr>
              <a:t>Consider leaving this with your nominated trusted person.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en-GB" dirty="0">
                <a:latin typeface="Lucida Sans" panose="020B0602030504020204" pitchFamily="34" charset="0"/>
                <a:ea typeface="Calibri" panose="020F0502020204030204" pitchFamily="34" charset="0"/>
                <a:cs typeface="Times New Roman" panose="02020603050405020304" pitchFamily="18" charset="0"/>
              </a:rPr>
              <a:t>Try to avoid using mutual friends</a:t>
            </a:r>
            <a:r>
              <a:rPr lang="en-GB" dirty="0" smtClean="0">
                <a:latin typeface="Lucida Sans" panose="020B0602030504020204" pitchFamily="34" charset="0"/>
                <a:ea typeface="Calibri" panose="020F0502020204030204" pitchFamily="34" charset="0"/>
                <a:cs typeface="Times New Roman" panose="02020603050405020304" pitchFamily="18" charset="0"/>
              </a:rPr>
              <a:t>.</a:t>
            </a:r>
          </a:p>
          <a:p>
            <a:pPr marL="285750" lvl="0" indent="-285750">
              <a:lnSpc>
                <a:spcPct val="107000"/>
              </a:lnSpc>
              <a:spcAft>
                <a:spcPts val="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en-GB" dirty="0">
                <a:latin typeface="Lucida Sans" panose="020B0602030504020204" pitchFamily="34" charset="0"/>
                <a:ea typeface="Calibri" panose="020F0502020204030204" pitchFamily="34" charset="0"/>
                <a:cs typeface="Times New Roman" panose="02020603050405020304" pitchFamily="18" charset="0"/>
              </a:rPr>
              <a:t>Also think about what you would need to pack </a:t>
            </a:r>
            <a:r>
              <a:rPr lang="en-GB" dirty="0" err="1">
                <a:latin typeface="Lucida Sans" panose="020B0602030504020204" pitchFamily="34" charset="0"/>
                <a:ea typeface="Calibri" panose="020F0502020204030204" pitchFamily="34" charset="0"/>
                <a:cs typeface="Times New Roman" panose="02020603050405020304" pitchFamily="18" charset="0"/>
              </a:rPr>
              <a:t>e.g</a:t>
            </a:r>
            <a:r>
              <a:rPr lang="en-GB" dirty="0">
                <a:latin typeface="Lucida Sans" panose="020B0602030504020204" pitchFamily="34" charset="0"/>
                <a:ea typeface="Calibri" panose="020F0502020204030204" pitchFamily="34" charset="0"/>
                <a:cs typeface="Times New Roman" panose="02020603050405020304" pitchFamily="18" charset="0"/>
              </a:rPr>
              <a:t> medical documents, birth certificates, passport/money.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If appropriate to, use </a:t>
            </a:r>
            <a:r>
              <a:rPr lang="en-GB" dirty="0">
                <a:latin typeface="Lucida Sans" panose="020B0602030504020204" pitchFamily="34" charset="0"/>
                <a:ea typeface="Calibri" panose="020F0502020204030204" pitchFamily="34" charset="0"/>
                <a:cs typeface="Times New Roman" panose="02020603050405020304" pitchFamily="18" charset="0"/>
              </a:rPr>
              <a:t>a code word with your children and explain why and what they have to do</a:t>
            </a:r>
            <a:r>
              <a:rPr lang="en-GB" dirty="0" smtClean="0">
                <a:latin typeface="Lucida Sans" panose="020B0602030504020204" pitchFamily="34" charset="0"/>
                <a:ea typeface="Calibri" panose="020F0502020204030204" pitchFamily="34" charset="0"/>
                <a:cs typeface="Times New Roman" panose="02020603050405020304" pitchFamily="18" charset="0"/>
              </a:rPr>
              <a:t>.</a:t>
            </a:r>
          </a:p>
          <a:p>
            <a:pPr marL="285750" lvl="0" indent="-285750">
              <a:lnSpc>
                <a:spcPct val="107000"/>
              </a:lnSpc>
              <a:spcAft>
                <a:spcPts val="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dirty="0">
                <a:latin typeface="Lucida Sans" panose="020B0602030504020204" pitchFamily="34" charset="0"/>
                <a:ea typeface="Calibri" panose="020F0502020204030204" pitchFamily="34" charset="0"/>
                <a:cs typeface="Times New Roman" panose="02020603050405020304" pitchFamily="18" charset="0"/>
              </a:rPr>
              <a:t>If you </a:t>
            </a:r>
            <a:r>
              <a:rPr lang="en-GB" dirty="0" smtClean="0">
                <a:latin typeface="Lucida Sans" panose="020B0602030504020204" pitchFamily="34" charset="0"/>
                <a:ea typeface="Calibri" panose="020F0502020204030204" pitchFamily="34" charset="0"/>
                <a:cs typeface="Times New Roman" panose="02020603050405020304" pitchFamily="18" charset="0"/>
              </a:rPr>
              <a:t>can, </a:t>
            </a:r>
            <a:r>
              <a:rPr lang="en-GB" dirty="0">
                <a:latin typeface="Lucida Sans" panose="020B0602030504020204" pitchFamily="34" charset="0"/>
                <a:ea typeface="Calibri" panose="020F0502020204030204" pitchFamily="34" charset="0"/>
                <a:cs typeface="Times New Roman" panose="02020603050405020304" pitchFamily="18" charset="0"/>
              </a:rPr>
              <a:t>keep your mobile with you at all </a:t>
            </a:r>
            <a:r>
              <a:rPr lang="en-GB" dirty="0" smtClean="0">
                <a:latin typeface="Lucida Sans" panose="020B0602030504020204" pitchFamily="34" charset="0"/>
                <a:ea typeface="Calibri" panose="020F0502020204030204" pitchFamily="34" charset="0"/>
                <a:cs typeface="Times New Roman" panose="02020603050405020304" pitchFamily="18" charset="0"/>
              </a:rPr>
              <a:t>times.</a:t>
            </a:r>
          </a:p>
          <a:p>
            <a:pPr marL="285750" lvl="0" indent="-285750">
              <a:lnSpc>
                <a:spcPct val="107000"/>
              </a:lnSpc>
              <a:spcAft>
                <a:spcPts val="800"/>
              </a:spcAft>
              <a:buFont typeface="Arial" panose="020B0604020202020204" pitchFamily="34" charset="0"/>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Silent Call - If </a:t>
            </a:r>
            <a:r>
              <a:rPr lang="en-GB" dirty="0">
                <a:latin typeface="Lucida Sans" panose="020B0602030504020204" pitchFamily="34" charset="0"/>
                <a:ea typeface="Calibri" panose="020F0502020204030204" pitchFamily="34" charset="0"/>
                <a:cs typeface="Times New Roman" panose="02020603050405020304" pitchFamily="18" charset="0"/>
              </a:rPr>
              <a:t>you can't talk but need to contact the </a:t>
            </a:r>
            <a:r>
              <a:rPr lang="en-GB" dirty="0" smtClean="0">
                <a:latin typeface="Lucida Sans" panose="020B0602030504020204" pitchFamily="34" charset="0"/>
                <a:ea typeface="Calibri" panose="020F0502020204030204" pitchFamily="34" charset="0"/>
                <a:cs typeface="Times New Roman" panose="02020603050405020304" pitchFamily="18" charset="0"/>
              </a:rPr>
              <a:t>police, </a:t>
            </a:r>
            <a:r>
              <a:rPr lang="en-GB" dirty="0">
                <a:latin typeface="Lucida Sans" panose="020B0602030504020204" pitchFamily="34" charset="0"/>
                <a:ea typeface="Calibri" panose="020F0502020204030204" pitchFamily="34" charset="0"/>
                <a:cs typeface="Times New Roman" panose="02020603050405020304" pitchFamily="18" charset="0"/>
              </a:rPr>
              <a:t>call 999 and then press 55.</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0850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0826" y="755925"/>
            <a:ext cx="9293526" cy="5529462"/>
          </a:xfrm>
          <a:prstGeom prst="rect">
            <a:avLst/>
          </a:prstGeom>
        </p:spPr>
        <p:txBody>
          <a:bodyPr wrap="square">
            <a:spAutoFit/>
          </a:bodyPr>
          <a:lstStyle/>
          <a:p>
            <a:pPr>
              <a:lnSpc>
                <a:spcPct val="107000"/>
              </a:lnSpc>
              <a:spcAft>
                <a:spcPts val="800"/>
              </a:spcAft>
            </a:pPr>
            <a:r>
              <a:rPr lang="en-GB" b="1" dirty="0" smtClean="0">
                <a:solidFill>
                  <a:srgbClr val="7030A0"/>
                </a:solidFill>
                <a:latin typeface="Lucida Sans" panose="020B0602030504020204" pitchFamily="34" charset="0"/>
                <a:ea typeface="Calibri" panose="020F0502020204030204" pitchFamily="34" charset="0"/>
                <a:cs typeface="Times New Roman" panose="02020603050405020304" pitchFamily="18" charset="0"/>
              </a:rPr>
              <a:t>CHILDREN AND CONTACT</a:t>
            </a:r>
            <a:r>
              <a:rPr lang="en-GB" dirty="0">
                <a:latin typeface="Lucida Sans" panose="020B0602030504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If you have children living between two family homes this counts as ‘essential travel’ according to the </a:t>
            </a:r>
            <a:r>
              <a:rPr lang="en-GB" dirty="0" smtClean="0">
                <a:latin typeface="Lucida Sans" panose="020B0602030504020204" pitchFamily="34" charset="0"/>
                <a:ea typeface="Calibri" panose="020F0502020204030204" pitchFamily="34" charset="0"/>
                <a:cs typeface="Times New Roman" panose="02020603050405020304" pitchFamily="18" charset="0"/>
              </a:rPr>
              <a:t>government: </a:t>
            </a: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“Where parents do not live in the same household, children under 18 can be moved between their parents’ homes.”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Where parents, acting in agreement, exercise their parental responsibility to conclude that the arrangements set out in a child contact order should be </a:t>
            </a:r>
            <a:r>
              <a:rPr lang="en-GB" u="sng" dirty="0">
                <a:latin typeface="Lucida Sans" panose="020B0602030504020204" pitchFamily="34" charset="0"/>
                <a:ea typeface="Calibri" panose="020F0502020204030204" pitchFamily="34" charset="0"/>
                <a:cs typeface="Times New Roman" panose="02020603050405020304" pitchFamily="18" charset="0"/>
              </a:rPr>
              <a:t>temporarily </a:t>
            </a:r>
            <a:r>
              <a:rPr lang="en-GB" u="sng" dirty="0" smtClean="0">
                <a:latin typeface="Lucida Sans" panose="020B0602030504020204" pitchFamily="34" charset="0"/>
                <a:ea typeface="Calibri" panose="020F0502020204030204" pitchFamily="34" charset="0"/>
                <a:cs typeface="Times New Roman" panose="02020603050405020304" pitchFamily="18" charset="0"/>
              </a:rPr>
              <a:t>varied</a:t>
            </a:r>
            <a:r>
              <a:rPr lang="en-GB" dirty="0" smtClean="0">
                <a:latin typeface="Lucida Sans" panose="020B0602030504020204" pitchFamily="34" charset="0"/>
                <a:ea typeface="Calibri" panose="020F0502020204030204" pitchFamily="34" charset="0"/>
                <a:cs typeface="Times New Roman" panose="02020603050405020304" pitchFamily="18" charset="0"/>
              </a:rPr>
              <a:t>, </a:t>
            </a:r>
            <a:r>
              <a:rPr lang="en-GB" dirty="0">
                <a:latin typeface="Lucida Sans" panose="020B0602030504020204" pitchFamily="34" charset="0"/>
                <a:ea typeface="Calibri" panose="020F0502020204030204" pitchFamily="34" charset="0"/>
                <a:cs typeface="Times New Roman" panose="02020603050405020304" pitchFamily="18" charset="0"/>
              </a:rPr>
              <a:t>they are free to do so. </a:t>
            </a:r>
            <a:endParaRPr lang="en-GB" dirty="0" smtClean="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n-GB" dirty="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Please record </a:t>
            </a:r>
            <a:r>
              <a:rPr lang="en-GB" dirty="0">
                <a:latin typeface="Lucida Sans" panose="020B0602030504020204" pitchFamily="34" charset="0"/>
                <a:ea typeface="Calibri" panose="020F0502020204030204" pitchFamily="34" charset="0"/>
                <a:cs typeface="Times New Roman" panose="02020603050405020304" pitchFamily="18" charset="0"/>
              </a:rPr>
              <a:t>such an agreement in a note, email or text message sent to each </a:t>
            </a:r>
            <a:r>
              <a:rPr lang="en-GB" dirty="0" smtClean="0">
                <a:latin typeface="Lucida Sans" panose="020B0602030504020204" pitchFamily="34" charset="0"/>
                <a:ea typeface="Calibri" panose="020F0502020204030204" pitchFamily="34" charset="0"/>
                <a:cs typeface="Times New Roman" panose="02020603050405020304" pitchFamily="18" charset="0"/>
              </a:rPr>
              <a:t>parent. </a:t>
            </a:r>
          </a:p>
          <a:p>
            <a:pPr marL="342900" lvl="0" indent="-342900">
              <a:lnSpc>
                <a:spcPct val="107000"/>
              </a:lnSpc>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latin typeface="Lucida Sans" panose="020B0602030504020204" pitchFamily="34" charset="0"/>
                <a:ea typeface="Calibri" panose="020F0502020204030204" pitchFamily="34" charset="0"/>
                <a:cs typeface="Times New Roman" panose="02020603050405020304" pitchFamily="18" charset="0"/>
              </a:rPr>
              <a:t>Where parents do </a:t>
            </a:r>
            <a:r>
              <a:rPr lang="en-GB" u="sng" dirty="0">
                <a:latin typeface="Lucida Sans" panose="020B0602030504020204" pitchFamily="34" charset="0"/>
                <a:ea typeface="Calibri" panose="020F0502020204030204" pitchFamily="34" charset="0"/>
                <a:cs typeface="Times New Roman" panose="02020603050405020304" pitchFamily="18" charset="0"/>
              </a:rPr>
              <a:t>not</a:t>
            </a:r>
            <a:r>
              <a:rPr lang="en-GB" dirty="0">
                <a:latin typeface="Lucida Sans" panose="020B0602030504020204" pitchFamily="34" charset="0"/>
                <a:ea typeface="Calibri" panose="020F0502020204030204" pitchFamily="34" charset="0"/>
                <a:cs typeface="Times New Roman" panose="02020603050405020304" pitchFamily="18" charset="0"/>
              </a:rPr>
              <a:t> agree to vary the arrangements set out in a child contact order but one parent is </a:t>
            </a:r>
            <a:r>
              <a:rPr lang="en-GB" dirty="0" smtClean="0">
                <a:latin typeface="Lucida Sans" panose="020B0602030504020204" pitchFamily="34" charset="0"/>
                <a:ea typeface="Calibri" panose="020F0502020204030204" pitchFamily="34" charset="0"/>
                <a:cs typeface="Times New Roman" panose="02020603050405020304" pitchFamily="18" charset="0"/>
              </a:rPr>
              <a:t>concerned </a:t>
            </a:r>
            <a:r>
              <a:rPr lang="en-GB" dirty="0">
                <a:latin typeface="Lucida Sans" panose="020B0602030504020204" pitchFamily="34" charset="0"/>
                <a:ea typeface="Calibri" panose="020F0502020204030204" pitchFamily="34" charset="0"/>
                <a:cs typeface="Times New Roman" panose="02020603050405020304" pitchFamily="18" charset="0"/>
              </a:rPr>
              <a:t>that complying with the arrangement order would be against current advice, then that parent may exercise their parental responsibility and vary the arrangement to one that they consider to be safe.</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1765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551" y="1293960"/>
            <a:ext cx="10271185" cy="5757474"/>
          </a:xfrm>
          <a:prstGeom prst="rect">
            <a:avLst/>
          </a:prstGeom>
        </p:spPr>
        <p:txBody>
          <a:bodyPr wrap="square">
            <a:spAutoFit/>
          </a:bodyPr>
          <a:lstStyle/>
          <a:p>
            <a:pPr>
              <a:lnSpc>
                <a:spcPct val="107000"/>
              </a:lnSpc>
              <a:spcAft>
                <a:spcPts val="800"/>
              </a:spcAft>
            </a:pPr>
            <a:r>
              <a:rPr lang="en-GB" b="1" dirty="0" smtClean="0">
                <a:solidFill>
                  <a:srgbClr val="7030A0"/>
                </a:solidFill>
                <a:latin typeface="Lucida Sans" panose="020B0602030504020204" pitchFamily="34" charset="0"/>
                <a:ea typeface="Calibri" panose="020F0502020204030204" pitchFamily="34" charset="0"/>
                <a:cs typeface="Times New Roman" panose="02020603050405020304" pitchFamily="18" charset="0"/>
              </a:rPr>
              <a:t>Children and Contact Arrangements continued</a:t>
            </a:r>
          </a:p>
          <a:p>
            <a:pPr>
              <a:lnSpc>
                <a:spcPct val="107000"/>
              </a:lnSpc>
              <a:spcAft>
                <a:spcPts val="800"/>
              </a:spcAft>
            </a:pP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dirty="0" smtClean="0">
                <a:latin typeface="Lucida Sans" panose="020B0602030504020204" pitchFamily="34" charset="0"/>
                <a:ea typeface="Calibri" panose="020F0502020204030204" pitchFamily="34" charset="0"/>
                <a:cs typeface="Times New Roman" panose="02020603050405020304" pitchFamily="18" charset="0"/>
              </a:rPr>
              <a:t>If a child </a:t>
            </a:r>
            <a:r>
              <a:rPr lang="en-GB" dirty="0">
                <a:latin typeface="Lucida Sans" panose="020B0602030504020204" pitchFamily="34" charset="0"/>
                <a:ea typeface="Calibri" panose="020F0502020204030204" pitchFamily="34" charset="0"/>
                <a:cs typeface="Times New Roman" panose="02020603050405020304" pitchFamily="18" charset="0"/>
              </a:rPr>
              <a:t>does not get to spend time with the other parent as set down in the child contact order, the courts will expect alternative arrangements to be made to establish and maintain regular contact between the child and the other parent within the Stay at Home Rules, for example remotely – by </a:t>
            </a:r>
            <a:r>
              <a:rPr lang="en-GB" dirty="0" smtClean="0">
                <a:latin typeface="Lucida Sans" panose="020B0602030504020204" pitchFamily="34" charset="0"/>
                <a:ea typeface="Calibri" panose="020F0502020204030204" pitchFamily="34" charset="0"/>
                <a:cs typeface="Times New Roman" panose="02020603050405020304" pitchFamily="18" charset="0"/>
              </a:rPr>
              <a:t>Face-Time or WhatsApp, but </a:t>
            </a:r>
            <a:r>
              <a:rPr lang="en-GB" dirty="0">
                <a:latin typeface="Lucida Sans" panose="020B0602030504020204" pitchFamily="34" charset="0"/>
                <a:ea typeface="Calibri" panose="020F0502020204030204" pitchFamily="34" charset="0"/>
                <a:cs typeface="Times New Roman" panose="02020603050405020304" pitchFamily="18" charset="0"/>
              </a:rPr>
              <a:t>if that is not possible, by </a:t>
            </a:r>
            <a:r>
              <a:rPr lang="en-GB" dirty="0" smtClean="0">
                <a:latin typeface="Lucida Sans" panose="020B0602030504020204" pitchFamily="34" charset="0"/>
                <a:ea typeface="Calibri" panose="020F0502020204030204" pitchFamily="34" charset="0"/>
                <a:cs typeface="Times New Roman" panose="02020603050405020304" pitchFamily="18" charset="0"/>
              </a:rPr>
              <a:t>telephone</a:t>
            </a:r>
          </a:p>
          <a:p>
            <a:pPr marL="285750" lvl="0" indent="-285750">
              <a:lnSpc>
                <a:spcPct val="107000"/>
              </a:lnSpc>
              <a:spcAft>
                <a:spcPts val="8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u="sng" dirty="0" smtClean="0">
                <a:latin typeface="Lucida Sans" panose="020B0602030504020204" pitchFamily="34" charset="0"/>
                <a:ea typeface="Calibri" panose="020F0502020204030204" pitchFamily="34" charset="0"/>
                <a:cs typeface="Times New Roman" panose="02020603050405020304" pitchFamily="18" charset="0"/>
              </a:rPr>
              <a:t>We </a:t>
            </a:r>
            <a:r>
              <a:rPr lang="en-GB" u="sng" dirty="0">
                <a:latin typeface="Lucida Sans" panose="020B0602030504020204" pitchFamily="34" charset="0"/>
                <a:ea typeface="Calibri" panose="020F0502020204030204" pitchFamily="34" charset="0"/>
                <a:cs typeface="Times New Roman" panose="02020603050405020304" pitchFamily="18" charset="0"/>
              </a:rPr>
              <a:t>would </a:t>
            </a:r>
            <a:r>
              <a:rPr lang="en-GB" u="sng" dirty="0" smtClean="0">
                <a:latin typeface="Lucida Sans" panose="020B0602030504020204" pitchFamily="34" charset="0"/>
                <a:ea typeface="Calibri" panose="020F0502020204030204" pitchFamily="34" charset="0"/>
                <a:cs typeface="Times New Roman" panose="02020603050405020304" pitchFamily="18" charset="0"/>
              </a:rPr>
              <a:t>always advise </a:t>
            </a:r>
            <a:r>
              <a:rPr lang="en-GB" u="sng" dirty="0">
                <a:latin typeface="Lucida Sans" panose="020B0602030504020204" pitchFamily="34" charset="0"/>
                <a:ea typeface="Calibri" panose="020F0502020204030204" pitchFamily="34" charset="0"/>
                <a:cs typeface="Times New Roman" panose="02020603050405020304" pitchFamily="18" charset="0"/>
              </a:rPr>
              <a:t>you to seek legal advice before making any potential changes to existing orders. </a:t>
            </a:r>
            <a:endParaRPr lang="en-GB" u="sng" dirty="0" smtClean="0">
              <a:latin typeface="Lucida Sans" panose="020B060203050402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endParaRPr lang="en-GB" u="sng" dirty="0">
              <a:latin typeface="Lucida Sans" panose="020B060203050402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u="sng" dirty="0" smtClean="0">
                <a:latin typeface="Lucida Sans" panose="020B0602030504020204" pitchFamily="34" charset="0"/>
                <a:ea typeface="Calibri" panose="020F0502020204030204" pitchFamily="34" charset="0"/>
                <a:cs typeface="Times New Roman" panose="02020603050405020304" pitchFamily="18" charset="0"/>
              </a:rPr>
              <a:t>Please </a:t>
            </a:r>
            <a:r>
              <a:rPr lang="en-GB" u="sng" dirty="0">
                <a:latin typeface="Lucida Sans" panose="020B0602030504020204" pitchFamily="34" charset="0"/>
                <a:ea typeface="Calibri" panose="020F0502020204030204" pitchFamily="34" charset="0"/>
                <a:cs typeface="Times New Roman" panose="02020603050405020304" pitchFamily="18" charset="0"/>
              </a:rPr>
              <a:t>note, most local solicitors are still offering legal appointments should this be by phone, </a:t>
            </a:r>
            <a:r>
              <a:rPr lang="en-GB" u="sng" dirty="0" smtClean="0">
                <a:latin typeface="Lucida Sans" panose="020B0602030504020204" pitchFamily="34" charset="0"/>
                <a:ea typeface="Calibri" panose="020F0502020204030204" pitchFamily="34" charset="0"/>
                <a:cs typeface="Times New Roman" panose="02020603050405020304" pitchFamily="18" charset="0"/>
              </a:rPr>
              <a:t>video call </a:t>
            </a:r>
            <a:r>
              <a:rPr lang="en-GB" u="sng" dirty="0">
                <a:latin typeface="Lucida Sans" panose="020B0602030504020204" pitchFamily="34" charset="0"/>
                <a:ea typeface="Calibri" panose="020F0502020204030204" pitchFamily="34" charset="0"/>
                <a:cs typeface="Times New Roman" panose="02020603050405020304" pitchFamily="18" charset="0"/>
              </a:rPr>
              <a:t>or </a:t>
            </a:r>
            <a:r>
              <a:rPr lang="en-GB" u="sng" dirty="0" smtClean="0">
                <a:latin typeface="Lucida Sans" panose="020B0602030504020204" pitchFamily="34" charset="0"/>
                <a:ea typeface="Calibri" panose="020F0502020204030204" pitchFamily="34" charset="0"/>
                <a:cs typeface="Times New Roman" panose="02020603050405020304" pitchFamily="18" charset="0"/>
              </a:rPr>
              <a:t>email, including the Law Centre, which we can support you with.</a:t>
            </a:r>
          </a:p>
          <a:p>
            <a:pPr marL="342900" lvl="0" indent="-342900">
              <a:lnSpc>
                <a:spcPct val="107000"/>
              </a:lnSpc>
              <a:spcAft>
                <a:spcPts val="800"/>
              </a:spcAft>
              <a:buFont typeface="Symbol" panose="05050102010706020507" pitchFamily="18" charset="2"/>
              <a:buChar char=""/>
            </a:pPr>
            <a:endParaRPr lang="en-GB" dirty="0">
              <a:latin typeface="Lucida Sans" panose="020B060203050402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GB" dirty="0">
              <a:latin typeface="Lucida Sans" panose="020B06020305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3567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397</TotalTime>
  <Words>742</Words>
  <Application>Microsoft Office PowerPoint</Application>
  <PresentationFormat>Widescreen</PresentationFormat>
  <Paragraphs>127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Lucida Sans</vt:lpstr>
      <vt:lpstr>Symbol</vt:lpstr>
      <vt:lpstr>Times New Roman</vt:lpstr>
      <vt:lpstr>Tw Cen MT</vt:lpstr>
      <vt:lpstr>Droplet</vt:lpstr>
      <vt:lpstr>MANAGING SAFETY DURING COVID-19  A guide for victims and survivors of domestic abuse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SAFETY DURING COVID-19  A guide for victims and survivors of domestic abuse</dc:title>
  <dc:creator>Elaine Yates</dc:creator>
  <cp:lastModifiedBy>Jaime Richards</cp:lastModifiedBy>
  <cp:revision>20</cp:revision>
  <dcterms:created xsi:type="dcterms:W3CDTF">2020-04-06T08:42:09Z</dcterms:created>
  <dcterms:modified xsi:type="dcterms:W3CDTF">2021-02-03T15:34:02Z</dcterms:modified>
</cp:coreProperties>
</file>