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50"/>
  </p:notesMasterIdLst>
  <p:handoutMasterIdLst>
    <p:handoutMasterId r:id="rId51"/>
  </p:handoutMasterIdLst>
  <p:sldIdLst>
    <p:sldId id="375" r:id="rId2"/>
    <p:sldId id="439" r:id="rId3"/>
    <p:sldId id="440" r:id="rId4"/>
    <p:sldId id="395" r:id="rId5"/>
    <p:sldId id="379" r:id="rId6"/>
    <p:sldId id="441" r:id="rId7"/>
    <p:sldId id="383" r:id="rId8"/>
    <p:sldId id="493" r:id="rId9"/>
    <p:sldId id="488" r:id="rId10"/>
    <p:sldId id="489" r:id="rId11"/>
    <p:sldId id="490" r:id="rId12"/>
    <p:sldId id="491"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385" r:id="rId36"/>
    <p:sldId id="435" r:id="rId37"/>
    <p:sldId id="518" r:id="rId38"/>
    <p:sldId id="519" r:id="rId39"/>
    <p:sldId id="520" r:id="rId40"/>
    <p:sldId id="521" r:id="rId41"/>
    <p:sldId id="516" r:id="rId42"/>
    <p:sldId id="391" r:id="rId43"/>
    <p:sldId id="436" r:id="rId44"/>
    <p:sldId id="438" r:id="rId45"/>
    <p:sldId id="522" r:id="rId46"/>
    <p:sldId id="382" r:id="rId47"/>
    <p:sldId id="523" r:id="rId48"/>
    <p:sldId id="524"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37" d="100"/>
          <a:sy n="37" d="100"/>
        </p:scale>
        <p:origin x="9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699E72-7885-954B-B444-571DFB0E424D}" type="datetimeFigureOut">
              <a:rPr lang="en-US" smtClean="0"/>
              <a:t>7/12/2021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E97E78-0B2A-D549-8C3F-ED1D59EE8A59}" type="slidenum">
              <a:rPr lang="en-US" smtClean="0"/>
              <a:t>‹#›</a:t>
            </a:fld>
            <a:endParaRPr lang="en-US"/>
          </a:p>
        </p:txBody>
      </p:sp>
    </p:spTree>
    <p:extLst>
      <p:ext uri="{BB962C8B-B14F-4D97-AF65-F5344CB8AC3E}">
        <p14:creationId xmlns:p14="http://schemas.microsoft.com/office/powerpoint/2010/main" val="12338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D98AD5-BF38-3145-B28F-4BA7EAE550B5}" type="datetimeFigureOut">
              <a:rPr lang="en-US" altLang="en-US"/>
              <a:pPr/>
              <a:t>7/12/2021</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8F68195-EF39-C640-A16F-309971E850A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1</a:t>
            </a:fld>
            <a:endParaRPr lang="en-GB" dirty="0"/>
          </a:p>
        </p:txBody>
      </p:sp>
    </p:spTree>
    <p:extLst>
      <p:ext uri="{BB962C8B-B14F-4D97-AF65-F5344CB8AC3E}">
        <p14:creationId xmlns:p14="http://schemas.microsoft.com/office/powerpoint/2010/main" val="167917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10</a:t>
            </a:fld>
            <a:endParaRPr lang="en-US" altLang="en-US" dirty="0"/>
          </a:p>
        </p:txBody>
      </p:sp>
    </p:spTree>
    <p:extLst>
      <p:ext uri="{BB962C8B-B14F-4D97-AF65-F5344CB8AC3E}">
        <p14:creationId xmlns:p14="http://schemas.microsoft.com/office/powerpoint/2010/main" val="365121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11</a:t>
            </a:fld>
            <a:endParaRPr lang="en-US" altLang="en-US" dirty="0"/>
          </a:p>
        </p:txBody>
      </p:sp>
    </p:spTree>
    <p:extLst>
      <p:ext uri="{BB962C8B-B14F-4D97-AF65-F5344CB8AC3E}">
        <p14:creationId xmlns:p14="http://schemas.microsoft.com/office/powerpoint/2010/main" val="265181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12</a:t>
            </a:fld>
            <a:endParaRPr lang="en-US" altLang="en-US" dirty="0"/>
          </a:p>
        </p:txBody>
      </p:sp>
    </p:spTree>
    <p:extLst>
      <p:ext uri="{BB962C8B-B14F-4D97-AF65-F5344CB8AC3E}">
        <p14:creationId xmlns:p14="http://schemas.microsoft.com/office/powerpoint/2010/main" val="323635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E9F6-C5A1-48E4-A793-F306293767D5}" type="slidenum">
              <a:rPr lang="en-GB" smtClean="0"/>
              <a:t>13</a:t>
            </a:fld>
            <a:endParaRPr lang="en-GB"/>
          </a:p>
        </p:txBody>
      </p:sp>
    </p:spTree>
    <p:extLst>
      <p:ext uri="{BB962C8B-B14F-4D97-AF65-F5344CB8AC3E}">
        <p14:creationId xmlns:p14="http://schemas.microsoft.com/office/powerpoint/2010/main" val="5143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14</a:t>
            </a:fld>
            <a:endParaRPr lang="en-US" altLang="en-US" dirty="0"/>
          </a:p>
        </p:txBody>
      </p:sp>
    </p:spTree>
    <p:extLst>
      <p:ext uri="{BB962C8B-B14F-4D97-AF65-F5344CB8AC3E}">
        <p14:creationId xmlns:p14="http://schemas.microsoft.com/office/powerpoint/2010/main" val="157839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15</a:t>
            </a:fld>
            <a:endParaRPr lang="en-US" altLang="en-US" dirty="0"/>
          </a:p>
        </p:txBody>
      </p:sp>
    </p:spTree>
    <p:extLst>
      <p:ext uri="{BB962C8B-B14F-4D97-AF65-F5344CB8AC3E}">
        <p14:creationId xmlns:p14="http://schemas.microsoft.com/office/powerpoint/2010/main" val="426321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16</a:t>
            </a:fld>
            <a:endParaRPr lang="en-US" altLang="en-US" dirty="0"/>
          </a:p>
        </p:txBody>
      </p:sp>
    </p:spTree>
    <p:extLst>
      <p:ext uri="{BB962C8B-B14F-4D97-AF65-F5344CB8AC3E}">
        <p14:creationId xmlns:p14="http://schemas.microsoft.com/office/powerpoint/2010/main" val="127860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17</a:t>
            </a:fld>
            <a:endParaRPr lang="en-US" altLang="en-US" dirty="0"/>
          </a:p>
        </p:txBody>
      </p:sp>
    </p:spTree>
    <p:extLst>
      <p:ext uri="{BB962C8B-B14F-4D97-AF65-F5344CB8AC3E}">
        <p14:creationId xmlns:p14="http://schemas.microsoft.com/office/powerpoint/2010/main" val="241509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18</a:t>
            </a:fld>
            <a:endParaRPr lang="en-US" altLang="en-US" dirty="0"/>
          </a:p>
        </p:txBody>
      </p:sp>
    </p:spTree>
    <p:extLst>
      <p:ext uri="{BB962C8B-B14F-4D97-AF65-F5344CB8AC3E}">
        <p14:creationId xmlns:p14="http://schemas.microsoft.com/office/powerpoint/2010/main" val="282319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19</a:t>
            </a:fld>
            <a:endParaRPr lang="en-US" altLang="en-US" dirty="0"/>
          </a:p>
        </p:txBody>
      </p:sp>
    </p:spTree>
    <p:extLst>
      <p:ext uri="{BB962C8B-B14F-4D97-AF65-F5344CB8AC3E}">
        <p14:creationId xmlns:p14="http://schemas.microsoft.com/office/powerpoint/2010/main" val="90894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a:t>
            </a:fld>
            <a:endParaRPr lang="en-US" altLang="en-US" dirty="0"/>
          </a:p>
        </p:txBody>
      </p:sp>
    </p:spTree>
    <p:extLst>
      <p:ext uri="{BB962C8B-B14F-4D97-AF65-F5344CB8AC3E}">
        <p14:creationId xmlns:p14="http://schemas.microsoft.com/office/powerpoint/2010/main" val="182365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20</a:t>
            </a:fld>
            <a:endParaRPr lang="en-US" altLang="en-US" dirty="0"/>
          </a:p>
        </p:txBody>
      </p:sp>
    </p:spTree>
    <p:extLst>
      <p:ext uri="{BB962C8B-B14F-4D97-AF65-F5344CB8AC3E}">
        <p14:creationId xmlns:p14="http://schemas.microsoft.com/office/powerpoint/2010/main" val="29546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spcBef>
                <a:spcPct val="0"/>
              </a:spcBef>
              <a:spcAft>
                <a:spcPct val="0"/>
              </a:spcAf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21</a:t>
            </a:fld>
            <a:endParaRPr lang="en-US" altLang="en-US" dirty="0"/>
          </a:p>
        </p:txBody>
      </p:sp>
    </p:spTree>
    <p:extLst>
      <p:ext uri="{BB962C8B-B14F-4D97-AF65-F5344CB8AC3E}">
        <p14:creationId xmlns:p14="http://schemas.microsoft.com/office/powerpoint/2010/main" val="413356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spcAft>
                <a:spcPct val="0"/>
              </a:spcAft>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22</a:t>
            </a:fld>
            <a:endParaRPr lang="en-US" altLang="en-US" dirty="0"/>
          </a:p>
        </p:txBody>
      </p:sp>
    </p:spTree>
    <p:extLst>
      <p:ext uri="{BB962C8B-B14F-4D97-AF65-F5344CB8AC3E}">
        <p14:creationId xmlns:p14="http://schemas.microsoft.com/office/powerpoint/2010/main" val="308948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spcAft>
                <a:spcPct val="0"/>
              </a:spcAft>
              <a:buFont typeface="Arial"/>
              <a:buNone/>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23</a:t>
            </a:fld>
            <a:endParaRPr lang="en-US" altLang="en-US" dirty="0"/>
          </a:p>
        </p:txBody>
      </p:sp>
    </p:spTree>
    <p:extLst>
      <p:ext uri="{BB962C8B-B14F-4D97-AF65-F5344CB8AC3E}">
        <p14:creationId xmlns:p14="http://schemas.microsoft.com/office/powerpoint/2010/main" val="178765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24</a:t>
            </a:fld>
            <a:endParaRPr lang="en-US" altLang="en-US" dirty="0"/>
          </a:p>
        </p:txBody>
      </p:sp>
    </p:spTree>
    <p:extLst>
      <p:ext uri="{BB962C8B-B14F-4D97-AF65-F5344CB8AC3E}">
        <p14:creationId xmlns:p14="http://schemas.microsoft.com/office/powerpoint/2010/main" val="28477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dirty="0"/>
          </a:p>
        </p:txBody>
      </p:sp>
      <p:sp>
        <p:nvSpPr>
          <p:cNvPr id="4" name="Slide Number Placeholder 3"/>
          <p:cNvSpPr>
            <a:spLocks noGrp="1"/>
          </p:cNvSpPr>
          <p:nvPr>
            <p:ph type="sldNum" sz="quarter" idx="5"/>
          </p:nvPr>
        </p:nvSpPr>
        <p:spPr/>
        <p:txBody>
          <a:bodyPr/>
          <a:lstStyle/>
          <a:p>
            <a:fld id="{3D52E9F6-C5A1-48E4-A793-F306293767D5}" type="slidenum">
              <a:rPr lang="en-GB" smtClean="0"/>
              <a:t>25</a:t>
            </a:fld>
            <a:endParaRPr lang="en-GB"/>
          </a:p>
        </p:txBody>
      </p:sp>
    </p:spTree>
    <p:extLst>
      <p:ext uri="{BB962C8B-B14F-4D97-AF65-F5344CB8AC3E}">
        <p14:creationId xmlns:p14="http://schemas.microsoft.com/office/powerpoint/2010/main" val="3869444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26</a:t>
            </a:fld>
            <a:endParaRPr lang="en-US" altLang="en-US" dirty="0"/>
          </a:p>
        </p:txBody>
      </p:sp>
    </p:spTree>
    <p:extLst>
      <p:ext uri="{BB962C8B-B14F-4D97-AF65-F5344CB8AC3E}">
        <p14:creationId xmlns:p14="http://schemas.microsoft.com/office/powerpoint/2010/main" val="3803115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27</a:t>
            </a:fld>
            <a:endParaRPr lang="en-US" altLang="en-US" dirty="0"/>
          </a:p>
        </p:txBody>
      </p:sp>
    </p:spTree>
    <p:extLst>
      <p:ext uri="{BB962C8B-B14F-4D97-AF65-F5344CB8AC3E}">
        <p14:creationId xmlns:p14="http://schemas.microsoft.com/office/powerpoint/2010/main" val="1372711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28</a:t>
            </a:fld>
            <a:endParaRPr lang="en-US" altLang="en-US" dirty="0"/>
          </a:p>
        </p:txBody>
      </p:sp>
    </p:spTree>
    <p:extLst>
      <p:ext uri="{BB962C8B-B14F-4D97-AF65-F5344CB8AC3E}">
        <p14:creationId xmlns:p14="http://schemas.microsoft.com/office/powerpoint/2010/main" val="191062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29</a:t>
            </a:fld>
            <a:endParaRPr lang="en-US" altLang="en-US" dirty="0"/>
          </a:p>
        </p:txBody>
      </p:sp>
    </p:spTree>
    <p:extLst>
      <p:ext uri="{BB962C8B-B14F-4D97-AF65-F5344CB8AC3E}">
        <p14:creationId xmlns:p14="http://schemas.microsoft.com/office/powerpoint/2010/main" val="356201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a:t>
            </a:fld>
            <a:endParaRPr lang="en-US" altLang="en-US" dirty="0"/>
          </a:p>
        </p:txBody>
      </p:sp>
    </p:spTree>
    <p:extLst>
      <p:ext uri="{BB962C8B-B14F-4D97-AF65-F5344CB8AC3E}">
        <p14:creationId xmlns:p14="http://schemas.microsoft.com/office/powerpoint/2010/main" val="3039819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E9F6-C5A1-48E4-A793-F306293767D5}" type="slidenum">
              <a:rPr lang="en-GB" smtClean="0"/>
              <a:t>30</a:t>
            </a:fld>
            <a:endParaRPr lang="en-GB"/>
          </a:p>
        </p:txBody>
      </p:sp>
    </p:spTree>
    <p:extLst>
      <p:ext uri="{BB962C8B-B14F-4D97-AF65-F5344CB8AC3E}">
        <p14:creationId xmlns:p14="http://schemas.microsoft.com/office/powerpoint/2010/main" val="773872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31</a:t>
            </a:fld>
            <a:endParaRPr lang="en-US" altLang="en-US" dirty="0"/>
          </a:p>
        </p:txBody>
      </p:sp>
    </p:spTree>
    <p:extLst>
      <p:ext uri="{BB962C8B-B14F-4D97-AF65-F5344CB8AC3E}">
        <p14:creationId xmlns:p14="http://schemas.microsoft.com/office/powerpoint/2010/main" val="3037273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32</a:t>
            </a:fld>
            <a:endParaRPr lang="en-US" altLang="en-US" dirty="0"/>
          </a:p>
        </p:txBody>
      </p:sp>
    </p:spTree>
    <p:extLst>
      <p:ext uri="{BB962C8B-B14F-4D97-AF65-F5344CB8AC3E}">
        <p14:creationId xmlns:p14="http://schemas.microsoft.com/office/powerpoint/2010/main" val="897403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33</a:t>
            </a:fld>
            <a:endParaRPr lang="en-US" altLang="en-US" dirty="0"/>
          </a:p>
        </p:txBody>
      </p:sp>
    </p:spTree>
    <p:extLst>
      <p:ext uri="{BB962C8B-B14F-4D97-AF65-F5344CB8AC3E}">
        <p14:creationId xmlns:p14="http://schemas.microsoft.com/office/powerpoint/2010/main" val="7888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34</a:t>
            </a:fld>
            <a:endParaRPr lang="en-GB"/>
          </a:p>
        </p:txBody>
      </p:sp>
    </p:spTree>
    <p:extLst>
      <p:ext uri="{BB962C8B-B14F-4D97-AF65-F5344CB8AC3E}">
        <p14:creationId xmlns:p14="http://schemas.microsoft.com/office/powerpoint/2010/main" val="4018760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35</a:t>
            </a:fld>
            <a:endParaRPr lang="en-US" altLang="en-US"/>
          </a:p>
        </p:txBody>
      </p:sp>
    </p:spTree>
    <p:extLst>
      <p:ext uri="{BB962C8B-B14F-4D97-AF65-F5344CB8AC3E}">
        <p14:creationId xmlns:p14="http://schemas.microsoft.com/office/powerpoint/2010/main" val="2676626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36</a:t>
            </a:fld>
            <a:endParaRPr lang="en-GB" dirty="0"/>
          </a:p>
        </p:txBody>
      </p:sp>
    </p:spTree>
    <p:extLst>
      <p:ext uri="{BB962C8B-B14F-4D97-AF65-F5344CB8AC3E}">
        <p14:creationId xmlns:p14="http://schemas.microsoft.com/office/powerpoint/2010/main" val="3214748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37</a:t>
            </a:fld>
            <a:endParaRPr lang="en-GB" dirty="0"/>
          </a:p>
        </p:txBody>
      </p:sp>
    </p:spTree>
    <p:extLst>
      <p:ext uri="{BB962C8B-B14F-4D97-AF65-F5344CB8AC3E}">
        <p14:creationId xmlns:p14="http://schemas.microsoft.com/office/powerpoint/2010/main" val="4052397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38</a:t>
            </a:fld>
            <a:endParaRPr lang="en-US" altLang="en-US"/>
          </a:p>
        </p:txBody>
      </p:sp>
    </p:spTree>
    <p:extLst>
      <p:ext uri="{BB962C8B-B14F-4D97-AF65-F5344CB8AC3E}">
        <p14:creationId xmlns:p14="http://schemas.microsoft.com/office/powerpoint/2010/main" val="273865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39</a:t>
            </a:fld>
            <a:endParaRPr lang="en-US" altLang="en-US"/>
          </a:p>
        </p:txBody>
      </p:sp>
    </p:spTree>
    <p:extLst>
      <p:ext uri="{BB962C8B-B14F-4D97-AF65-F5344CB8AC3E}">
        <p14:creationId xmlns:p14="http://schemas.microsoft.com/office/powerpoint/2010/main" val="244425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a:t>
            </a:fld>
            <a:endParaRPr lang="en-US" altLang="en-US" dirty="0"/>
          </a:p>
        </p:txBody>
      </p:sp>
    </p:spTree>
    <p:extLst>
      <p:ext uri="{BB962C8B-B14F-4D97-AF65-F5344CB8AC3E}">
        <p14:creationId xmlns:p14="http://schemas.microsoft.com/office/powerpoint/2010/main" val="600536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40</a:t>
            </a:fld>
            <a:endParaRPr lang="en-US" altLang="en-US"/>
          </a:p>
        </p:txBody>
      </p:sp>
    </p:spTree>
    <p:extLst>
      <p:ext uri="{BB962C8B-B14F-4D97-AF65-F5344CB8AC3E}">
        <p14:creationId xmlns:p14="http://schemas.microsoft.com/office/powerpoint/2010/main" val="4152519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41</a:t>
            </a:fld>
            <a:endParaRPr lang="en-US" altLang="en-US"/>
          </a:p>
        </p:txBody>
      </p:sp>
    </p:spTree>
    <p:extLst>
      <p:ext uri="{BB962C8B-B14F-4D97-AF65-F5344CB8AC3E}">
        <p14:creationId xmlns:p14="http://schemas.microsoft.com/office/powerpoint/2010/main" val="988971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42</a:t>
            </a:fld>
            <a:endParaRPr lang="en-US" altLang="en-US"/>
          </a:p>
        </p:txBody>
      </p:sp>
    </p:spTree>
    <p:extLst>
      <p:ext uri="{BB962C8B-B14F-4D97-AF65-F5344CB8AC3E}">
        <p14:creationId xmlns:p14="http://schemas.microsoft.com/office/powerpoint/2010/main" val="347792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3000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43</a:t>
            </a:fld>
            <a:endParaRPr lang="en-US" altLang="en-US"/>
          </a:p>
        </p:txBody>
      </p:sp>
    </p:spTree>
    <p:extLst>
      <p:ext uri="{BB962C8B-B14F-4D97-AF65-F5344CB8AC3E}">
        <p14:creationId xmlns:p14="http://schemas.microsoft.com/office/powerpoint/2010/main" val="1656253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44</a:t>
            </a:fld>
            <a:endParaRPr lang="en-GB" dirty="0"/>
          </a:p>
        </p:txBody>
      </p:sp>
    </p:spTree>
    <p:extLst>
      <p:ext uri="{BB962C8B-B14F-4D97-AF65-F5344CB8AC3E}">
        <p14:creationId xmlns:p14="http://schemas.microsoft.com/office/powerpoint/2010/main" val="2194126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E9F6-C5A1-48E4-A793-F306293767D5}" type="slidenum">
              <a:rPr lang="en-GB" smtClean="0"/>
              <a:t>45</a:t>
            </a:fld>
            <a:endParaRPr lang="en-GB"/>
          </a:p>
        </p:txBody>
      </p:sp>
    </p:spTree>
    <p:extLst>
      <p:ext uri="{BB962C8B-B14F-4D97-AF65-F5344CB8AC3E}">
        <p14:creationId xmlns:p14="http://schemas.microsoft.com/office/powerpoint/2010/main" val="4006566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46</a:t>
            </a:fld>
            <a:endParaRPr lang="en-US" altLang="en-US"/>
          </a:p>
        </p:txBody>
      </p:sp>
    </p:spTree>
    <p:extLst>
      <p:ext uri="{BB962C8B-B14F-4D97-AF65-F5344CB8AC3E}">
        <p14:creationId xmlns:p14="http://schemas.microsoft.com/office/powerpoint/2010/main" val="623246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47</a:t>
            </a:fld>
            <a:endParaRPr lang="en-US" altLang="en-US"/>
          </a:p>
        </p:txBody>
      </p:sp>
    </p:spTree>
    <p:extLst>
      <p:ext uri="{BB962C8B-B14F-4D97-AF65-F5344CB8AC3E}">
        <p14:creationId xmlns:p14="http://schemas.microsoft.com/office/powerpoint/2010/main" val="379809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5</a:t>
            </a:fld>
            <a:endParaRPr lang="en-US" altLang="en-US" dirty="0"/>
          </a:p>
        </p:txBody>
      </p:sp>
    </p:spTree>
    <p:extLst>
      <p:ext uri="{BB962C8B-B14F-4D97-AF65-F5344CB8AC3E}">
        <p14:creationId xmlns:p14="http://schemas.microsoft.com/office/powerpoint/2010/main" val="351535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6</a:t>
            </a:fld>
            <a:endParaRPr lang="en-US" altLang="en-US" dirty="0"/>
          </a:p>
        </p:txBody>
      </p:sp>
    </p:spTree>
    <p:extLst>
      <p:ext uri="{BB962C8B-B14F-4D97-AF65-F5344CB8AC3E}">
        <p14:creationId xmlns:p14="http://schemas.microsoft.com/office/powerpoint/2010/main" val="370810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7</a:t>
            </a:fld>
            <a:endParaRPr lang="en-GB" dirty="0"/>
          </a:p>
        </p:txBody>
      </p:sp>
    </p:spTree>
    <p:extLst>
      <p:ext uri="{BB962C8B-B14F-4D97-AF65-F5344CB8AC3E}">
        <p14:creationId xmlns:p14="http://schemas.microsoft.com/office/powerpoint/2010/main" val="96093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52E9F6-C5A1-48E4-A793-F306293767D5}" type="slidenum">
              <a:rPr lang="en-GB" smtClean="0"/>
              <a:t>8</a:t>
            </a:fld>
            <a:endParaRPr lang="en-GB"/>
          </a:p>
        </p:txBody>
      </p:sp>
    </p:spTree>
    <p:extLst>
      <p:ext uri="{BB962C8B-B14F-4D97-AF65-F5344CB8AC3E}">
        <p14:creationId xmlns:p14="http://schemas.microsoft.com/office/powerpoint/2010/main" val="68402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F68195-EF39-C640-A16F-309971E850A3}" type="slidenum">
              <a:rPr lang="en-US" altLang="en-US" smtClean="0"/>
              <a:pPr/>
              <a:t>9</a:t>
            </a:fld>
            <a:endParaRPr lang="en-US" altLang="en-US" dirty="0"/>
          </a:p>
        </p:txBody>
      </p:sp>
    </p:spTree>
    <p:extLst>
      <p:ext uri="{BB962C8B-B14F-4D97-AF65-F5344CB8AC3E}">
        <p14:creationId xmlns:p14="http://schemas.microsoft.com/office/powerpoint/2010/main" val="145207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3B37A-92F9-4308-8E98-5857EC77DF6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0BAA6-01B1-45BF-A222-E84062BF3679}" type="slidenum">
              <a:rPr lang="en-GB" smtClean="0"/>
              <a:t>‹#›</a:t>
            </a:fld>
            <a:endParaRPr lang="en-GB"/>
          </a:p>
        </p:txBody>
      </p:sp>
    </p:spTree>
    <p:extLst>
      <p:ext uri="{BB962C8B-B14F-4D97-AF65-F5344CB8AC3E}">
        <p14:creationId xmlns:p14="http://schemas.microsoft.com/office/powerpoint/2010/main" val="164269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33B37A-92F9-4308-8E98-5857EC77DF6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0BAA6-01B1-45BF-A222-E84062BF3679}" type="slidenum">
              <a:rPr lang="en-GB" smtClean="0"/>
              <a:t>‹#›</a:t>
            </a:fld>
            <a:endParaRPr lang="en-GB"/>
          </a:p>
        </p:txBody>
      </p:sp>
    </p:spTree>
    <p:extLst>
      <p:ext uri="{BB962C8B-B14F-4D97-AF65-F5344CB8AC3E}">
        <p14:creationId xmlns:p14="http://schemas.microsoft.com/office/powerpoint/2010/main" val="1728992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33B37A-92F9-4308-8E98-5857EC77DF6A}" type="datetimeFigureOut">
              <a:rPr lang="en-GB" smtClean="0"/>
              <a:t>12/07/2021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70BAA6-01B1-45BF-A222-E84062BF3679}" type="slidenum">
              <a:rPr lang="en-GB" smtClean="0"/>
              <a:t>‹#›</a:t>
            </a:fld>
            <a:endParaRPr lang="en-GB"/>
          </a:p>
        </p:txBody>
      </p:sp>
    </p:spTree>
    <p:extLst>
      <p:ext uri="{BB962C8B-B14F-4D97-AF65-F5344CB8AC3E}">
        <p14:creationId xmlns:p14="http://schemas.microsoft.com/office/powerpoint/2010/main" val="157554202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reepngimg.com/png/14511-pencil-pn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early-education.org.uk/news/interview-julian-grenier-early-years-foundation-stage-what-matte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arly-education.org.uk/news/interview-julian-grenier-early-years-foundation-stage-what-matt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early-education.org.uk/news/interview-julian-grenier-early-years-foundation-stage-what-matt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gov.uk/guidance/early-years-qualifications-find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development-matters.org.uk/wp-content/uploads/2020/10/Working-with-the-revised-Early-Years-Foundation-Stage-Principles-into-Practic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assets.publishing.service.gov.uk/government/uploads/system/uploads/attachment_data/file/944603/Development_Matters_-_non-statuatory_cirriculum_guidance_for_EYFS.pdf" TargetMode="External"/><Relationship Id="rId4" Type="http://schemas.openxmlformats.org/officeDocument/2006/relationships/hyperlink" Target="https://www.foundationyears.org.uk/wp-content/uploads/2021/02/DRAFT-EYFS-Framework-for-comment-February-2021.pdf" TargetMode="External"/><Relationship Id="rId9" Type="http://schemas.openxmlformats.org/officeDocument/2006/relationships/hyperlink" Target="https://www.birthto5matters.org.uk/wp-content/uploads/2021/04/Birthto5Matters-download.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jpe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9143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0" y="2404067"/>
            <a:ext cx="9144000"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FE548FE8-FD02-4904-A2DB-4BC768666E14}"/>
              </a:ext>
            </a:extLst>
          </p:cNvPr>
          <p:cNvSpPr>
            <a:spLocks noGrp="1"/>
          </p:cNvSpPr>
          <p:nvPr>
            <p:ph type="ctrTitle"/>
          </p:nvPr>
        </p:nvSpPr>
        <p:spPr>
          <a:xfrm>
            <a:off x="581716" y="4850253"/>
            <a:ext cx="7980565" cy="775845"/>
          </a:xfrm>
        </p:spPr>
        <p:txBody>
          <a:bodyPr anchor="b">
            <a:noAutofit/>
          </a:bodyPr>
          <a:lstStyle/>
          <a:p>
            <a:r>
              <a:rPr lang="en-GB" sz="4000" dirty="0">
                <a:solidFill>
                  <a:srgbClr val="FFFFFF"/>
                </a:solidFill>
                <a:latin typeface="Arial" panose="020B0604020202020204" pitchFamily="34" charset="0"/>
                <a:cs typeface="Arial" panose="020B0604020202020204" pitchFamily="34" charset="0"/>
              </a:rPr>
              <a:t>Coventry Early Years Team</a:t>
            </a:r>
            <a:br>
              <a:rPr lang="en-GB" sz="4000" dirty="0">
                <a:solidFill>
                  <a:srgbClr val="FFFFFF"/>
                </a:solidFill>
                <a:latin typeface="Arial" panose="020B0604020202020204" pitchFamily="34" charset="0"/>
                <a:cs typeface="Arial" panose="020B0604020202020204" pitchFamily="34" charset="0"/>
              </a:rPr>
            </a:br>
            <a:r>
              <a:rPr lang="en-GB" sz="4000" dirty="0">
                <a:solidFill>
                  <a:srgbClr val="FFFFFF"/>
                </a:solidFill>
                <a:latin typeface="Arial" panose="020B0604020202020204" pitchFamily="34" charset="0"/>
                <a:cs typeface="Arial" panose="020B0604020202020204" pitchFamily="34" charset="0"/>
              </a:rPr>
              <a:t>EYFS Reforms 2021</a:t>
            </a:r>
          </a:p>
        </p:txBody>
      </p:sp>
      <p:pic>
        <p:nvPicPr>
          <p:cNvPr id="56" name="Picture 5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9143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12" name="Picture 2" descr="MUGTASTIC :: City Skyline Mugs">
            <a:extLst>
              <a:ext uri="{FF2B5EF4-FFF2-40B4-BE49-F238E27FC236}">
                <a16:creationId xmlns:a16="http://schemas.microsoft.com/office/drawing/2014/main" id="{D3C8759C-002E-4314-8597-FFCB4645AA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64199" y="-201007"/>
            <a:ext cx="7399608" cy="4174204"/>
          </a:xfrm>
          <a:prstGeom prst="rect">
            <a:avLst/>
          </a:prstGeom>
          <a:solidFill>
            <a:srgbClr val="FFFFFF"/>
          </a:solidFill>
        </p:spPr>
      </p:pic>
    </p:spTree>
    <p:extLst>
      <p:ext uri="{BB962C8B-B14F-4D97-AF65-F5344CB8AC3E}">
        <p14:creationId xmlns:p14="http://schemas.microsoft.com/office/powerpoint/2010/main" val="231118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The Summary Section</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301317" y="1878273"/>
            <a:ext cx="8752381" cy="1522468"/>
          </a:xfrm>
          <a:prstGeom prst="rect">
            <a:avLst/>
          </a:prstGeom>
        </p:spPr>
        <p:txBody>
          <a:bodyPr wrap="square">
            <a:spAutoFit/>
          </a:bodyPr>
          <a:lstStyle/>
          <a:p>
            <a:r>
              <a:rPr lang="en-GB" b="1" dirty="0">
                <a:solidFill>
                  <a:schemeClr val="accent5">
                    <a:lumMod val="75000"/>
                  </a:schemeClr>
                </a:solidFill>
                <a:latin typeface="Arial" panose="020B0604020202020204" pitchFamily="34" charset="0"/>
                <a:cs typeface="Arial" panose="020B0604020202020204" pitchFamily="34" charset="0"/>
              </a:rPr>
              <a:t>The EYFS expects that children are: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Learning and developing well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Kept health and safe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 ready</a:t>
            </a:r>
          </a:p>
          <a:p>
            <a:pPr lvl="0" defTabSz="914400" fontAlgn="auto">
              <a:lnSpc>
                <a:spcPct val="90000"/>
              </a:lnSpc>
              <a:spcBef>
                <a:spcPts val="1000"/>
              </a:spcBef>
              <a:spcAft>
                <a:spcPts val="600"/>
              </a:spcAft>
              <a:buClr>
                <a:srgbClr val="1F497D"/>
              </a:buClr>
              <a:defRPr/>
            </a:pPr>
            <a:endParaRPr lang="en-GB" sz="1400" b="1" dirty="0">
              <a:latin typeface="Arial"/>
            </a:endParaRPr>
          </a:p>
        </p:txBody>
      </p:sp>
      <p:sp>
        <p:nvSpPr>
          <p:cNvPr id="7" name="Rectangle 6">
            <a:extLst>
              <a:ext uri="{FF2B5EF4-FFF2-40B4-BE49-F238E27FC236}">
                <a16:creationId xmlns:a16="http://schemas.microsoft.com/office/drawing/2014/main" id="{A8023D60-5836-46C2-85D0-F253D3218DEA}"/>
              </a:ext>
            </a:extLst>
          </p:cNvPr>
          <p:cNvSpPr/>
          <p:nvPr/>
        </p:nvSpPr>
        <p:spPr>
          <a:xfrm>
            <a:off x="301317" y="3661860"/>
            <a:ext cx="8627561" cy="1754326"/>
          </a:xfrm>
          <a:prstGeom prst="rect">
            <a:avLst/>
          </a:prstGeom>
        </p:spPr>
        <p:txBody>
          <a:bodyPr wrap="square">
            <a:spAutoFit/>
          </a:bodyPr>
          <a:lstStyle/>
          <a:p>
            <a:r>
              <a:rPr lang="en-GB" b="1" dirty="0">
                <a:solidFill>
                  <a:schemeClr val="accent5">
                    <a:lumMod val="75000"/>
                  </a:schemeClr>
                </a:solidFill>
                <a:latin typeface="Arial" panose="020B0604020202020204" pitchFamily="34" charset="0"/>
                <a:cs typeface="Arial" panose="020B0604020202020204" pitchFamily="34" charset="0"/>
              </a:rPr>
              <a:t>The EYFS seeks to provide: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Quality and consistency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Every child makes good progress and no child gets left behind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Planning and assessing for the individual child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Partnership working between practitioners and with parents and/or carers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Equality of opportunity and anti-discriminatory practice</a:t>
            </a:r>
            <a:endParaRPr lang="en-GB" b="1" dirty="0">
              <a:latin typeface="Arial" panose="020B0604020202020204" pitchFamily="34" charset="0"/>
              <a:cs typeface="Arial" panose="020B0604020202020204" pitchFamily="34" charset="0"/>
            </a:endParaRPr>
          </a:p>
        </p:txBody>
      </p:sp>
      <p:pic>
        <p:nvPicPr>
          <p:cNvPr id="2050" name="Picture 2" descr="A KId With Multicolored Hand Paint">
            <a:extLst>
              <a:ext uri="{FF2B5EF4-FFF2-40B4-BE49-F238E27FC236}">
                <a16:creationId xmlns:a16="http://schemas.microsoft.com/office/drawing/2014/main" id="{C1FA8083-20B3-4008-8EE1-61996DA3E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454" y="1568245"/>
            <a:ext cx="3571646" cy="23787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1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The Summary Section</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323525" y="1293062"/>
            <a:ext cx="8752381" cy="4569456"/>
          </a:xfrm>
          <a:prstGeom prst="rect">
            <a:avLst/>
          </a:prstGeom>
        </p:spPr>
        <p:txBody>
          <a:bodyPr wrap="square">
            <a:spAutoFit/>
          </a:bodyPr>
          <a:lstStyle/>
          <a:p>
            <a:pPr algn="ctr"/>
            <a:r>
              <a:rPr lang="en-GB" sz="2800" b="1" dirty="0">
                <a:solidFill>
                  <a:schemeClr val="accent5">
                    <a:lumMod val="75000"/>
                  </a:schemeClr>
                </a:solidFill>
                <a:latin typeface="Arial" panose="020B0604020202020204" pitchFamily="34" charset="0"/>
                <a:cs typeface="Arial" panose="020B0604020202020204" pitchFamily="34" charset="0"/>
              </a:rPr>
              <a:t>The 4 Principles Remain</a:t>
            </a:r>
          </a:p>
          <a:p>
            <a:endParaRPr lang="en-GB" b="1" dirty="0">
              <a:solidFill>
                <a:schemeClr val="accent5">
                  <a:lumMod val="75000"/>
                </a:schemeClr>
              </a:solidFill>
              <a:latin typeface="Arial" panose="020B0604020202020204" pitchFamily="34" charset="0"/>
              <a:cs typeface="Arial" panose="020B0604020202020204" pitchFamily="34" charset="0"/>
            </a:endParaRPr>
          </a:p>
          <a:p>
            <a:r>
              <a:rPr lang="en-GB" sz="1600" b="1" dirty="0">
                <a:solidFill>
                  <a:srgbClr val="00B0F0"/>
                </a:solidFill>
              </a:rPr>
              <a:t>Every Child is a Unique Child </a:t>
            </a:r>
            <a:r>
              <a:rPr lang="en-GB" sz="1600" dirty="0"/>
              <a:t>who is constantly learning and can be resilient, capable, confident and self-assured </a:t>
            </a:r>
            <a:endParaRPr lang="en-GB" sz="1600" b="1" dirty="0"/>
          </a:p>
          <a:p>
            <a:endParaRPr lang="en-GB" sz="1600" b="1" dirty="0">
              <a:cs typeface="Calibri" panose="020F0502020204030204"/>
            </a:endParaRPr>
          </a:p>
          <a:p>
            <a:r>
              <a:rPr lang="en-GB" sz="1600" b="1" dirty="0">
                <a:solidFill>
                  <a:srgbClr val="7030A0"/>
                </a:solidFill>
              </a:rPr>
              <a:t>Positive Relationships: </a:t>
            </a:r>
            <a:r>
              <a:rPr lang="en-GB" sz="1600" dirty="0"/>
              <a:t>children learn to be strong and independent through positive relationships</a:t>
            </a:r>
            <a:r>
              <a:rPr lang="en-GB" sz="1600" b="1" dirty="0"/>
              <a:t> </a:t>
            </a:r>
            <a:endParaRPr lang="en-GB" sz="1600" b="1" dirty="0">
              <a:cs typeface="Calibri"/>
            </a:endParaRPr>
          </a:p>
          <a:p>
            <a:endParaRPr lang="en-GB" sz="1600" b="1" dirty="0"/>
          </a:p>
          <a:p>
            <a:r>
              <a:rPr lang="en-GB" sz="1600" b="1" dirty="0">
                <a:solidFill>
                  <a:schemeClr val="accent6">
                    <a:lumMod val="75000"/>
                  </a:schemeClr>
                </a:solidFill>
              </a:rPr>
              <a:t>Enabling Environments: </a:t>
            </a:r>
            <a:r>
              <a:rPr lang="en-GB" sz="1600" dirty="0"/>
              <a:t>children learn and develop well in enabling environments with teaching and support from adults, who respond to their individual interests and needs and help them to build their learning over time. Children benefit from a strong partnership between practitioners and parents and/or carers. (See the characteristics of effective teaching and learning - paragraph 1.15)</a:t>
            </a:r>
            <a:endParaRPr lang="en-GB" sz="1600" b="1" dirty="0"/>
          </a:p>
          <a:p>
            <a:endParaRPr lang="en-GB" sz="1600" b="1" dirty="0">
              <a:solidFill>
                <a:schemeClr val="accent2">
                  <a:lumMod val="75000"/>
                </a:schemeClr>
              </a:solidFill>
            </a:endParaRPr>
          </a:p>
          <a:p>
            <a:r>
              <a:rPr lang="en-GB" sz="1600" b="1" dirty="0">
                <a:solidFill>
                  <a:schemeClr val="accent2">
                    <a:lumMod val="75000"/>
                  </a:schemeClr>
                </a:solidFill>
              </a:rPr>
              <a:t>Learning and Development: </a:t>
            </a:r>
            <a:r>
              <a:rPr lang="en-GB" sz="1600" dirty="0"/>
              <a:t>Children develop and learn at different rates. The framework covers the education and care of all children in early years provision, including children with special educational needs and disabilities (SEND) and those with EAL.</a:t>
            </a:r>
            <a:endParaRPr lang="en-GB" sz="1600" dirty="0">
              <a:cs typeface="Calibri"/>
            </a:endParaRPr>
          </a:p>
          <a:p>
            <a:pPr marL="342900" indent="-342900">
              <a:buFont typeface="+mj-lt"/>
              <a:buAutoNum type="arabicPeriod"/>
            </a:pPr>
            <a:endParaRPr lang="en-GB"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pic>
        <p:nvPicPr>
          <p:cNvPr id="4098" name="Picture 2" descr="Curriculum (EYFS) — Playtime Day Nursery">
            <a:extLst>
              <a:ext uri="{FF2B5EF4-FFF2-40B4-BE49-F238E27FC236}">
                <a16:creationId xmlns:a16="http://schemas.microsoft.com/office/drawing/2014/main" id="{F4955742-676B-4B5C-8328-5F8BDADDB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72396"/>
            <a:ext cx="4323648" cy="11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3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608419"/>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The Summary Section</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0" y="1411373"/>
            <a:ext cx="9144000" cy="4917244"/>
          </a:xfrm>
          <a:prstGeom prst="rect">
            <a:avLst/>
          </a:prstGeom>
        </p:spPr>
        <p:txBody>
          <a:bodyPr wrap="square">
            <a:spAutoFit/>
          </a:bodyPr>
          <a:lstStyle/>
          <a:p>
            <a:pPr algn="ctr"/>
            <a:r>
              <a:rPr lang="en-GB" sz="2400" b="1" dirty="0">
                <a:solidFill>
                  <a:schemeClr val="accent5">
                    <a:lumMod val="75000"/>
                  </a:schemeClr>
                </a:solidFill>
                <a:latin typeface="Arial" panose="020B0604020202020204" pitchFamily="34" charset="0"/>
                <a:cs typeface="Arial" panose="020B0604020202020204" pitchFamily="34" charset="0"/>
              </a:rPr>
              <a:t>The Learning and Development Principles: What is required?</a:t>
            </a:r>
          </a:p>
          <a:p>
            <a:pPr marL="285750" indent="-228600" defTabSz="9144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areas of learning and development </a:t>
            </a:r>
            <a:r>
              <a:rPr lang="en-US" dirty="0">
                <a:latin typeface="Arial" panose="020B0604020202020204" pitchFamily="34" charset="0"/>
                <a:cs typeface="Arial" panose="020B0604020202020204" pitchFamily="34" charset="0"/>
              </a:rPr>
              <a:t>which </a:t>
            </a:r>
            <a:r>
              <a:rPr lang="en-US" sz="2000" b="1" dirty="0">
                <a:solidFill>
                  <a:schemeClr val="accent1"/>
                </a:solidFill>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shape activities and experiences (educational programmes) for children in all early years settings </a:t>
            </a:r>
          </a:p>
          <a:p>
            <a:pPr marL="57150" defTabSz="914400">
              <a:lnSpc>
                <a:spcPct val="90000"/>
              </a:lnSpc>
              <a:spcAft>
                <a:spcPts val="600"/>
              </a:spcAft>
            </a:pPr>
            <a:endParaRPr lang="en-US" dirty="0">
              <a:latin typeface="Arial" panose="020B0604020202020204" pitchFamily="34" charset="0"/>
              <a:cs typeface="Arial" panose="020B0604020202020204" pitchFamily="34" charset="0"/>
            </a:endParaRP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early learning goals </a:t>
            </a:r>
            <a:r>
              <a:rPr lang="en-US" dirty="0">
                <a:latin typeface="Arial" panose="020B0604020202020204" pitchFamily="34" charset="0"/>
                <a:cs typeface="Arial" panose="020B0604020202020204" pitchFamily="34" charset="0"/>
              </a:rPr>
              <a:t>that providers </a:t>
            </a:r>
            <a:r>
              <a:rPr lang="en-US" b="1" dirty="0">
                <a:solidFill>
                  <a:schemeClr val="accent1"/>
                </a:solidFill>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help children work towards (the knowledge, skills and understanding children should have at the end of the academic year in which they turn five) </a:t>
            </a:r>
          </a:p>
          <a:p>
            <a:pPr marL="57150" defTabSz="914400">
              <a:lnSpc>
                <a:spcPct val="90000"/>
              </a:lnSpc>
              <a:spcAft>
                <a:spcPts val="600"/>
              </a:spcAft>
            </a:pPr>
            <a:endParaRPr lang="en-US" dirty="0">
              <a:latin typeface="Arial" panose="020B0604020202020204" pitchFamily="34" charset="0"/>
              <a:cs typeface="Arial" panose="020B0604020202020204" pitchFamily="34" charset="0"/>
            </a:endParaRP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assessment arrangements </a:t>
            </a:r>
            <a:r>
              <a:rPr lang="en-US" dirty="0">
                <a:latin typeface="Arial" panose="020B0604020202020204" pitchFamily="34" charset="0"/>
                <a:cs typeface="Arial" panose="020B0604020202020204" pitchFamily="34" charset="0"/>
              </a:rPr>
              <a:t>for measuring progress (and requirements for reporting to parents and/or </a:t>
            </a:r>
            <a:r>
              <a:rPr lang="en-US" dirty="0" err="1">
                <a:latin typeface="Arial" panose="020B0604020202020204" pitchFamily="34" charset="0"/>
                <a:cs typeface="Arial" panose="020B0604020202020204" pitchFamily="34" charset="0"/>
              </a:rPr>
              <a:t>carers</a:t>
            </a:r>
            <a:r>
              <a:rPr lang="en-US" dirty="0">
                <a:latin typeface="Arial" panose="020B0604020202020204" pitchFamily="34" charset="0"/>
                <a:cs typeface="Arial" panose="020B0604020202020204" pitchFamily="34" charset="0"/>
              </a:rPr>
              <a:t>)</a:t>
            </a:r>
          </a:p>
          <a:p>
            <a:pPr marL="57150" defTabSz="914400">
              <a:lnSpc>
                <a:spcPct val="90000"/>
              </a:lnSpc>
              <a:spcAft>
                <a:spcPts val="600"/>
              </a:spcAft>
            </a:pPr>
            <a:endParaRPr lang="en-US" dirty="0">
              <a:latin typeface="Arial" panose="020B0604020202020204" pitchFamily="34" charset="0"/>
              <a:cs typeface="Arial" panose="020B0604020202020204" pitchFamily="34" charset="0"/>
            </a:endParaRP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safeguarding and welfare requirements </a:t>
            </a:r>
            <a:r>
              <a:rPr lang="en-US" dirty="0">
                <a:latin typeface="Arial" panose="020B0604020202020204" pitchFamily="34" charset="0"/>
                <a:cs typeface="Arial" panose="020B0604020202020204" pitchFamily="34" charset="0"/>
              </a:rPr>
              <a:t>cover the steps that providers </a:t>
            </a:r>
            <a:r>
              <a:rPr lang="en-US" b="1" dirty="0">
                <a:solidFill>
                  <a:schemeClr val="accent1"/>
                </a:solidFill>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take to keep children safe and promote their welfare</a:t>
            </a:r>
          </a:p>
          <a:p>
            <a:pPr marL="342900" indent="-342900">
              <a:buFont typeface="+mj-lt"/>
              <a:buAutoNum type="arabicPeriod"/>
            </a:pPr>
            <a:endParaRPr lang="en-GB"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spTree>
    <p:extLst>
      <p:ext uri="{BB962C8B-B14F-4D97-AF65-F5344CB8AC3E}">
        <p14:creationId xmlns:p14="http://schemas.microsoft.com/office/powerpoint/2010/main" val="362120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vegetable, durian, broccoli&#10;&#10;Description automatically generated">
            <a:extLst>
              <a:ext uri="{FF2B5EF4-FFF2-40B4-BE49-F238E27FC236}">
                <a16:creationId xmlns:a16="http://schemas.microsoft.com/office/drawing/2014/main" id="{41C50011-2A7B-4582-A688-E3B01F4673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itle 1">
            <a:extLst>
              <a:ext uri="{FF2B5EF4-FFF2-40B4-BE49-F238E27FC236}">
                <a16:creationId xmlns:a16="http://schemas.microsoft.com/office/drawing/2014/main" id="{E74B9F74-B413-4640-8F08-97343CFAF958}"/>
              </a:ext>
            </a:extLst>
          </p:cNvPr>
          <p:cNvSpPr txBox="1">
            <a:spLocks/>
          </p:cNvSpPr>
          <p:nvPr/>
        </p:nvSpPr>
        <p:spPr>
          <a:xfrm>
            <a:off x="4528610" y="1811962"/>
            <a:ext cx="4518093" cy="323407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400" dirty="0">
                <a:latin typeface="Arial" panose="020B0604020202020204" pitchFamily="34" charset="0"/>
                <a:cs typeface="Arial" panose="020B0604020202020204" pitchFamily="34" charset="0"/>
              </a:rPr>
              <a:t>The Statutory Framework</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Section 1: </a:t>
            </a:r>
          </a:p>
          <a:p>
            <a:pPr fontAlgn="auto">
              <a:spcAft>
                <a:spcPts val="0"/>
              </a:spcAft>
            </a:pPr>
            <a:r>
              <a:rPr lang="en-US" sz="2800" dirty="0">
                <a:latin typeface="Arial" panose="020B0604020202020204" pitchFamily="34" charset="0"/>
                <a:cs typeface="Arial" panose="020B0604020202020204" pitchFamily="34" charset="0"/>
              </a:rPr>
              <a:t>Learning and Development</a:t>
            </a:r>
          </a:p>
        </p:txBody>
      </p:sp>
    </p:spTree>
    <p:extLst>
      <p:ext uri="{BB962C8B-B14F-4D97-AF65-F5344CB8AC3E}">
        <p14:creationId xmlns:p14="http://schemas.microsoft.com/office/powerpoint/2010/main" val="17328988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Learning and Development </a:t>
            </a:r>
            <a:r>
              <a:rPr lang="en-GB" sz="3600" i="1" dirty="0">
                <a:solidFill>
                  <a:schemeClr val="bg1"/>
                </a:solidFill>
                <a:latin typeface="Arial" panose="020B0604020202020204" pitchFamily="34" charset="0"/>
                <a:cs typeface="Arial" panose="020B0604020202020204" pitchFamily="34" charset="0"/>
              </a:rPr>
              <a:t>considerations</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5809" y="1092026"/>
            <a:ext cx="8752381" cy="5603585"/>
          </a:xfrm>
          <a:prstGeom prst="rect">
            <a:avLst/>
          </a:prstGeom>
        </p:spPr>
        <p:txBody>
          <a:bodyPr wrap="square">
            <a:spAutoFit/>
          </a:bodyPr>
          <a:lstStyle/>
          <a:p>
            <a:pPr marL="0" indent="0">
              <a:buNone/>
            </a:pPr>
            <a:endParaRPr lang="en-GB" sz="1400" dirty="0"/>
          </a:p>
          <a:p>
            <a:pPr>
              <a:lnSpc>
                <a:spcPct val="120000"/>
              </a:lnSpc>
            </a:pPr>
            <a:r>
              <a:rPr lang="en-GB" sz="1600" b="1" dirty="0">
                <a:latin typeface="Arial" panose="020B0604020202020204" pitchFamily="34" charset="0"/>
                <a:cs typeface="Arial" panose="020B0604020202020204" pitchFamily="34" charset="0"/>
              </a:rPr>
              <a:t>1.11</a:t>
            </a:r>
            <a:r>
              <a:rPr lang="en-GB" sz="1600" dirty="0">
                <a:latin typeface="Arial" panose="020B0604020202020204" pitchFamily="34" charset="0"/>
                <a:cs typeface="Arial" panose="020B0604020202020204" pitchFamily="34" charset="0"/>
              </a:rPr>
              <a:t> Practitioners </a:t>
            </a:r>
            <a:r>
              <a:rPr lang="en-GB" sz="1600" b="1" dirty="0">
                <a:solidFill>
                  <a:schemeClr val="accent1"/>
                </a:solidFill>
                <a:latin typeface="Arial" panose="020B0604020202020204" pitchFamily="34" charset="0"/>
                <a:cs typeface="Arial" panose="020B0604020202020204" pitchFamily="34" charset="0"/>
              </a:rPr>
              <a:t>must</a:t>
            </a:r>
            <a:r>
              <a:rPr lang="en-GB" sz="1600" b="1" dirty="0">
                <a:solidFill>
                  <a:schemeClr val="accent2"/>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consider the individual needs, interests, and development of each child in their care, and </a:t>
            </a:r>
            <a:r>
              <a:rPr lang="en-GB" sz="1600" b="1" dirty="0">
                <a:solidFill>
                  <a:schemeClr val="accent1"/>
                </a:solidFill>
                <a:latin typeface="Arial" panose="020B0604020202020204" pitchFamily="34" charset="0"/>
                <a:cs typeface="Arial" panose="020B0604020202020204" pitchFamily="34" charset="0"/>
              </a:rPr>
              <a:t>must</a:t>
            </a:r>
            <a:r>
              <a:rPr lang="en-GB" sz="1600" dirty="0">
                <a:latin typeface="Arial" panose="020B0604020202020204" pitchFamily="34" charset="0"/>
                <a:cs typeface="Arial" panose="020B0604020202020204" pitchFamily="34" charset="0"/>
              </a:rPr>
              <a:t> use this information to plan a challenging and enjoyable experience for each child in all areas of learning and development. </a:t>
            </a:r>
          </a:p>
          <a:p>
            <a:pPr>
              <a:lnSpc>
                <a:spcPct val="120000"/>
              </a:lnSpc>
            </a:pPr>
            <a:endParaRPr lang="en-GB" sz="1600" dirty="0">
              <a:latin typeface="Arial" panose="020B0604020202020204" pitchFamily="34" charset="0"/>
              <a:cs typeface="Arial" panose="020B0604020202020204" pitchFamily="34" charset="0"/>
            </a:endParaRPr>
          </a:p>
          <a:p>
            <a:pPr>
              <a:lnSpc>
                <a:spcPct val="120000"/>
              </a:lnSpc>
            </a:pPr>
            <a:r>
              <a:rPr lang="en-GB" sz="1600" b="1" dirty="0">
                <a:latin typeface="Arial" panose="020B0604020202020204" pitchFamily="34" charset="0"/>
                <a:cs typeface="Arial" panose="020B0604020202020204" pitchFamily="34" charset="0"/>
              </a:rPr>
              <a:t>1.12 </a:t>
            </a:r>
            <a:r>
              <a:rPr lang="en-GB" sz="1600" dirty="0">
                <a:latin typeface="Arial" panose="020B0604020202020204" pitchFamily="34" charset="0"/>
                <a:cs typeface="Arial" panose="020B0604020202020204" pitchFamily="34" charset="0"/>
              </a:rPr>
              <a:t>Throughout the early years, if a child’s progress in any prime area gives cause for concern, practitioners </a:t>
            </a:r>
            <a:r>
              <a:rPr lang="en-GB" sz="1600" b="1" dirty="0">
                <a:solidFill>
                  <a:schemeClr val="accent1"/>
                </a:solidFill>
                <a:latin typeface="Arial" panose="020B0604020202020204" pitchFamily="34" charset="0"/>
                <a:cs typeface="Arial" panose="020B0604020202020204" pitchFamily="34" charset="0"/>
              </a:rPr>
              <a:t>must</a:t>
            </a:r>
            <a:r>
              <a:rPr lang="en-GB" sz="1600" dirty="0">
                <a:latin typeface="Arial" panose="020B0604020202020204" pitchFamily="34" charset="0"/>
                <a:cs typeface="Arial" panose="020B0604020202020204" pitchFamily="34" charset="0"/>
              </a:rPr>
              <a:t> discuss this with the child’s parents and/or carers and agree how to support the child. </a:t>
            </a:r>
          </a:p>
          <a:p>
            <a:pPr>
              <a:lnSpc>
                <a:spcPct val="120000"/>
              </a:lnSpc>
            </a:pPr>
            <a:endParaRPr lang="en-GB" sz="1600" dirty="0">
              <a:latin typeface="Arial" panose="020B0604020202020204" pitchFamily="34" charset="0"/>
              <a:cs typeface="Arial" panose="020B0604020202020204" pitchFamily="34" charset="0"/>
            </a:endParaRPr>
          </a:p>
          <a:p>
            <a:pPr>
              <a:lnSpc>
                <a:spcPct val="120000"/>
              </a:lnSpc>
            </a:pPr>
            <a:r>
              <a:rPr lang="en-GB" sz="1600" b="1" dirty="0">
                <a:latin typeface="Arial" panose="020B0604020202020204" pitchFamily="34" charset="0"/>
                <a:cs typeface="Arial" panose="020B0604020202020204" pitchFamily="34" charset="0"/>
              </a:rPr>
              <a:t>1.13 </a:t>
            </a:r>
            <a:r>
              <a:rPr lang="en-GB" sz="1600" dirty="0">
                <a:latin typeface="Arial" panose="020B0604020202020204" pitchFamily="34" charset="0"/>
                <a:cs typeface="Arial" panose="020B0604020202020204" pitchFamily="34" charset="0"/>
              </a:rPr>
              <a:t>For children whose home language is not English, providers </a:t>
            </a:r>
            <a:r>
              <a:rPr lang="en-GB" sz="1600" b="1" dirty="0">
                <a:solidFill>
                  <a:schemeClr val="accent1"/>
                </a:solidFill>
                <a:latin typeface="Arial" panose="020B0604020202020204" pitchFamily="34" charset="0"/>
                <a:cs typeface="Arial" panose="020B0604020202020204" pitchFamily="34" charset="0"/>
              </a:rPr>
              <a:t>must</a:t>
            </a:r>
            <a:r>
              <a:rPr lang="en-GB" sz="1600" dirty="0">
                <a:latin typeface="Arial" panose="020B0604020202020204" pitchFamily="34" charset="0"/>
                <a:cs typeface="Arial" panose="020B0604020202020204" pitchFamily="34" charset="0"/>
              </a:rPr>
              <a:t> take reasonable steps to provide opportunities for children to develop and use their home language in play and learning, supporting their language development at home. </a:t>
            </a:r>
          </a:p>
          <a:p>
            <a:pPr>
              <a:lnSpc>
                <a:spcPct val="120000"/>
              </a:lnSpc>
            </a:pPr>
            <a:endParaRPr lang="en-GB" sz="1600" dirty="0">
              <a:latin typeface="Arial" panose="020B0604020202020204" pitchFamily="34" charset="0"/>
              <a:cs typeface="Arial" panose="020B0604020202020204" pitchFamily="34" charset="0"/>
            </a:endParaRPr>
          </a:p>
          <a:p>
            <a:pPr>
              <a:lnSpc>
                <a:spcPct val="120000"/>
              </a:lnSpc>
            </a:pPr>
            <a:r>
              <a:rPr lang="en-GB" sz="1600" b="1" dirty="0">
                <a:latin typeface="Arial" panose="020B0604020202020204" pitchFamily="34" charset="0"/>
                <a:cs typeface="Arial" panose="020B0604020202020204" pitchFamily="34" charset="0"/>
              </a:rPr>
              <a:t>1.14 </a:t>
            </a:r>
            <a:r>
              <a:rPr lang="en-GB" sz="1600" dirty="0">
                <a:latin typeface="Arial" panose="020B0604020202020204" pitchFamily="34" charset="0"/>
                <a:cs typeface="Arial" panose="020B0604020202020204" pitchFamily="34" charset="0"/>
              </a:rPr>
              <a:t>This framework does not prescribe a particular teaching approach. Play is essential for children’s development, building their confidence as they learn to explore, relate to others, set their own goals and solve problems. Children learn by leading their own play, and by taking part in play which is guided by adults. </a:t>
            </a:r>
          </a:p>
          <a:p>
            <a:pPr marL="342900" indent="-342900">
              <a:buFont typeface="+mj-lt"/>
              <a:buAutoNum type="arabicPeriod"/>
            </a:pPr>
            <a:endParaRPr lang="en-GB" sz="1600"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spTree>
    <p:extLst>
      <p:ext uri="{BB962C8B-B14F-4D97-AF65-F5344CB8AC3E}">
        <p14:creationId xmlns:p14="http://schemas.microsoft.com/office/powerpoint/2010/main" val="14352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Learning and Development </a:t>
            </a:r>
            <a:r>
              <a:rPr lang="en-GB" sz="3600" i="1" dirty="0">
                <a:solidFill>
                  <a:schemeClr val="bg1"/>
                </a:solidFill>
                <a:latin typeface="Arial" panose="020B0604020202020204" pitchFamily="34" charset="0"/>
                <a:cs typeface="Arial" panose="020B0604020202020204" pitchFamily="34" charset="0"/>
              </a:rPr>
              <a:t>considerations</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323525" y="1370151"/>
            <a:ext cx="8752381" cy="5061899"/>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1.15</a:t>
            </a:r>
            <a:r>
              <a:rPr lang="en-GB" dirty="0">
                <a:latin typeface="Arial" panose="020B0604020202020204" pitchFamily="34" charset="0"/>
                <a:cs typeface="Arial" panose="020B0604020202020204" pitchFamily="34" charset="0"/>
              </a:rPr>
              <a:t> In planning and guiding what children learn, practitioners </a:t>
            </a:r>
            <a:r>
              <a:rPr lang="en-GB" b="1" dirty="0">
                <a:solidFill>
                  <a:schemeClr val="accent1"/>
                </a:solidFill>
                <a:latin typeface="Arial" panose="020B0604020202020204" pitchFamily="34" charset="0"/>
                <a:cs typeface="Arial" panose="020B0604020202020204" pitchFamily="34" charset="0"/>
              </a:rPr>
              <a:t>must</a:t>
            </a:r>
            <a:r>
              <a:rPr lang="en-GB" dirty="0">
                <a:latin typeface="Arial" panose="020B0604020202020204" pitchFamily="34" charset="0"/>
                <a:cs typeface="Arial" panose="020B0604020202020204" pitchFamily="34" charset="0"/>
              </a:rPr>
              <a:t> reflect on the different rates at which children are developing and adjust their practice appropriately.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three characteristics of effective teaching and learning are: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playing and exploring - children investigate and experience things, and ‘have a go’ </a:t>
            </a:r>
          </a:p>
          <a:p>
            <a:r>
              <a:rPr lang="en-GB" dirty="0">
                <a:latin typeface="Arial" panose="020B0604020202020204" pitchFamily="34" charset="0"/>
                <a:cs typeface="Arial" panose="020B0604020202020204" pitchFamily="34" charset="0"/>
              </a:rPr>
              <a:t>• active learning - children concentrate and keep on trying if they encounter difficulties, and enjoy achievements</a:t>
            </a:r>
          </a:p>
          <a:p>
            <a:r>
              <a:rPr lang="en-GB" dirty="0">
                <a:latin typeface="Arial" panose="020B0604020202020204" pitchFamily="34" charset="0"/>
                <a:cs typeface="Arial" panose="020B0604020202020204" pitchFamily="34" charset="0"/>
              </a:rPr>
              <a:t> • creating and thinking critically - children have and develop their own ideas, make links between ideas, and develop strategies for doing things </a:t>
            </a:r>
          </a:p>
          <a:p>
            <a:pPr lvl="0" algn="just"/>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1.16</a:t>
            </a:r>
            <a:r>
              <a:rPr lang="en-GB" dirty="0">
                <a:latin typeface="Arial" panose="020B0604020202020204" pitchFamily="34" charset="0"/>
                <a:cs typeface="Arial" panose="020B0604020202020204" pitchFamily="34" charset="0"/>
              </a:rPr>
              <a:t> Each child must be assigned a key person (also a safeguarding and welfare requirement - see paragraph 3.27). </a:t>
            </a:r>
          </a:p>
          <a:p>
            <a:pPr lvl="0" algn="just"/>
            <a:endParaRPr lang="en-GB"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1.17</a:t>
            </a:r>
            <a:r>
              <a:rPr lang="en-GB" dirty="0">
                <a:latin typeface="Arial" panose="020B0604020202020204" pitchFamily="34" charset="0"/>
                <a:cs typeface="Arial" panose="020B0604020202020204" pitchFamily="34" charset="0"/>
              </a:rPr>
              <a:t> A quality learning experience for children requires a quality workforce. </a:t>
            </a: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spTree>
    <p:extLst>
      <p:ext uri="{BB962C8B-B14F-4D97-AF65-F5344CB8AC3E}">
        <p14:creationId xmlns:p14="http://schemas.microsoft.com/office/powerpoint/2010/main" val="264790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7 areas of Learning and Development</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293917" y="1411373"/>
            <a:ext cx="8606169" cy="4578689"/>
          </a:xfrm>
          <a:prstGeom prst="rect">
            <a:avLst/>
          </a:prstGeom>
        </p:spPr>
        <p:txBody>
          <a:bodyPr wrap="square">
            <a:spAutoFit/>
          </a:bodyPr>
          <a:lstStyle/>
          <a:p>
            <a:pPr algn="ctr" defTabSz="914400">
              <a:lnSpc>
                <a:spcPct val="90000"/>
              </a:lnSpc>
              <a:spcBef>
                <a:spcPts val="600"/>
              </a:spcBef>
            </a:pPr>
            <a:r>
              <a:rPr lang="en-GB" sz="1600" i="1" dirty="0">
                <a:solidFill>
                  <a:schemeClr val="accent2"/>
                </a:solidFill>
                <a:latin typeface="Arial" panose="020B0604020202020204" pitchFamily="34" charset="0"/>
                <a:cs typeface="Arial" panose="020B0604020202020204" pitchFamily="34" charset="0"/>
              </a:rPr>
              <a:t>All areas of learning and development are important and inter-connected</a:t>
            </a:r>
            <a:endParaRPr lang="en-GB" sz="1600" b="1" dirty="0">
              <a:solidFill>
                <a:schemeClr val="accent1"/>
              </a:solidFill>
              <a:latin typeface="Arial" panose="020B0604020202020204" pitchFamily="34" charset="0"/>
              <a:cs typeface="Arial" panose="020B0604020202020204" pitchFamily="34" charset="0"/>
            </a:endParaRPr>
          </a:p>
          <a:p>
            <a:pPr defTabSz="914400">
              <a:lnSpc>
                <a:spcPct val="90000"/>
              </a:lnSpc>
              <a:spcBef>
                <a:spcPts val="600"/>
              </a:spcBef>
            </a:pPr>
            <a:r>
              <a:rPr lang="en-GB" sz="1600" b="1" dirty="0">
                <a:solidFill>
                  <a:schemeClr val="accent1"/>
                </a:solidFill>
                <a:latin typeface="Arial" panose="020B0604020202020204" pitchFamily="34" charset="0"/>
                <a:cs typeface="Arial" panose="020B0604020202020204" pitchFamily="34" charset="0"/>
              </a:rPr>
              <a:t>What is required ?</a:t>
            </a:r>
            <a:endParaRPr lang="en-GB" sz="1600" dirty="0">
              <a:solidFill>
                <a:schemeClr val="accent1"/>
              </a:solidFill>
              <a:latin typeface="Arial" panose="020B0604020202020204" pitchFamily="34" charset="0"/>
              <a:cs typeface="Arial" panose="020B0604020202020204" pitchFamily="34" charset="0"/>
            </a:endParaRPr>
          </a:p>
          <a:p>
            <a:pPr defTabSz="914400">
              <a:lnSpc>
                <a:spcPct val="90000"/>
              </a:lnSpc>
              <a:spcBef>
                <a:spcPts val="600"/>
              </a:spcBef>
            </a:pPr>
            <a:r>
              <a:rPr lang="en-GB" sz="1600" dirty="0">
                <a:latin typeface="Arial" panose="020B0604020202020204" pitchFamily="34" charset="0"/>
                <a:cs typeface="Arial" panose="020B0604020202020204" pitchFamily="34" charset="0"/>
              </a:rPr>
              <a:t>Three areas are particularly important for building a foundation for igniting children’s curiosity and enthusiasm for learning, forming relationships and thriving. These are the </a:t>
            </a:r>
            <a:r>
              <a:rPr lang="en-GB" sz="1600" b="1" dirty="0">
                <a:solidFill>
                  <a:schemeClr val="accent1"/>
                </a:solidFill>
                <a:latin typeface="Arial" panose="020B0604020202020204" pitchFamily="34" charset="0"/>
                <a:cs typeface="Arial" panose="020B0604020202020204" pitchFamily="34" charset="0"/>
              </a:rPr>
              <a:t>prime areas: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Communication and language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Physical development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Personal, social and emotional development </a:t>
            </a:r>
          </a:p>
          <a:p>
            <a:pPr marL="180975" lvl="1" defTabSz="914400">
              <a:lnSpc>
                <a:spcPct val="90000"/>
              </a:lnSpc>
              <a:spcBef>
                <a:spcPts val="600"/>
              </a:spcBef>
            </a:pPr>
            <a:endParaRPr lang="en-GB" sz="1600" dirty="0">
              <a:latin typeface="Arial" panose="020B0604020202020204" pitchFamily="34" charset="0"/>
              <a:cs typeface="Arial" panose="020B0604020202020204" pitchFamily="34" charset="0"/>
            </a:endParaRPr>
          </a:p>
          <a:p>
            <a:pPr marL="180975" lvl="1" defTabSz="914400">
              <a:lnSpc>
                <a:spcPct val="90000"/>
              </a:lnSpc>
              <a:spcBef>
                <a:spcPts val="600"/>
              </a:spcBef>
            </a:pPr>
            <a:r>
              <a:rPr lang="en-GB" sz="1600" dirty="0">
                <a:latin typeface="Arial" panose="020B0604020202020204" pitchFamily="34" charset="0"/>
                <a:cs typeface="Arial" panose="020B0604020202020204" pitchFamily="34" charset="0"/>
              </a:rPr>
              <a:t>Providers </a:t>
            </a:r>
            <a:r>
              <a:rPr lang="en-GB" sz="1600" b="1" dirty="0">
                <a:solidFill>
                  <a:schemeClr val="accent1"/>
                </a:solidFill>
                <a:latin typeface="Arial" panose="020B0604020202020204" pitchFamily="34" charset="0"/>
                <a:cs typeface="Arial" panose="020B0604020202020204" pitchFamily="34" charset="0"/>
              </a:rPr>
              <a:t>must</a:t>
            </a:r>
            <a:r>
              <a:rPr lang="en-GB" sz="1600" b="1" dirty="0">
                <a:solidFill>
                  <a:schemeClr val="accent2"/>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also support children in four </a:t>
            </a:r>
            <a:r>
              <a:rPr lang="en-GB" sz="1600" b="1" dirty="0">
                <a:solidFill>
                  <a:schemeClr val="accent1"/>
                </a:solidFill>
                <a:latin typeface="Arial" panose="020B0604020202020204" pitchFamily="34" charset="0"/>
                <a:cs typeface="Arial" panose="020B0604020202020204" pitchFamily="34" charset="0"/>
              </a:rPr>
              <a:t>specific areas</a:t>
            </a:r>
            <a:r>
              <a:rPr lang="en-GB" sz="1600" dirty="0">
                <a:latin typeface="Arial" panose="020B0604020202020204" pitchFamily="34" charset="0"/>
                <a:cs typeface="Arial" panose="020B0604020202020204" pitchFamily="34" charset="0"/>
              </a:rPr>
              <a:t>, through which the three prime areas are strengthened and applied. The specific areas are: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Literacy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Mathematics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Understanding the world </a:t>
            </a:r>
          </a:p>
          <a:p>
            <a:pPr marL="742950" lvl="1" indent="-285750" defTabSz="914400">
              <a:lnSpc>
                <a:spcPct val="90000"/>
              </a:lnSpc>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Expressive arts and design</a:t>
            </a:r>
            <a:endParaRPr lang="en-US" sz="1600" b="1" dirty="0">
              <a:latin typeface="Arial" panose="020B0604020202020204" pitchFamily="34" charset="0"/>
              <a:cs typeface="Arial" panose="020B0604020202020204" pitchFamily="34" charset="0"/>
              <a:sym typeface="Roboto"/>
            </a:endParaRP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pic>
        <p:nvPicPr>
          <p:cNvPr id="6146" name="Picture 2" descr="Early Years Foundation Stage – Millfields Primary School">
            <a:extLst>
              <a:ext uri="{FF2B5EF4-FFF2-40B4-BE49-F238E27FC236}">
                <a16:creationId xmlns:a16="http://schemas.microsoft.com/office/drawing/2014/main" id="{AA05D004-ACAB-4282-8DD8-A21DA1D3DA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0"/>
          <a:stretch/>
        </p:blipFill>
        <p:spPr bwMode="auto">
          <a:xfrm>
            <a:off x="6436014" y="4003998"/>
            <a:ext cx="2023943" cy="217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2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605269"/>
            <a:ext cx="8606169" cy="3261406"/>
          </a:xfrm>
          <a:prstGeom prst="rect">
            <a:avLst/>
          </a:prstGeom>
        </p:spPr>
        <p:txBody>
          <a:bodyPr wrap="square">
            <a:spAutoFit/>
          </a:bodyPr>
          <a:lstStyle/>
          <a:p>
            <a:pPr algn="just"/>
            <a:r>
              <a:rPr lang="en-GB" b="1" dirty="0">
                <a:solidFill>
                  <a:schemeClr val="accent1"/>
                </a:solidFill>
                <a:latin typeface="Arial" panose="020B0604020202020204" pitchFamily="34" charset="0"/>
                <a:cs typeface="Arial" panose="020B0604020202020204" pitchFamily="34" charset="0"/>
              </a:rPr>
              <a:t>What has changed? </a:t>
            </a:r>
          </a:p>
          <a:p>
            <a:pPr lvl="0" algn="just"/>
            <a:endParaRPr lang="en-GB" b="1"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More depth has been added to all Educational Programmes </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There is a focus on early language and extending vocabulary throughout </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Detailed curriculum guidance on early years education from birth to end of Reception </a:t>
            </a:r>
            <a:endParaRPr lang="en-GB" dirty="0">
              <a:solidFill>
                <a:schemeClr val="dk1"/>
              </a:solidFill>
              <a:latin typeface="Arial" panose="020B0604020202020204" pitchFamily="34" charset="0"/>
              <a:ea typeface="Roboto"/>
              <a:cs typeface="Arial" panose="020B0604020202020204" pitchFamily="34" charset="0"/>
            </a:endParaRPr>
          </a:p>
          <a:p>
            <a:pPr marL="342900" lvl="0" indent="-342900" algn="just">
              <a:lnSpc>
                <a:spcPct val="150000"/>
              </a:lnSpc>
              <a:buFont typeface="Arial" panose="020B0604020202020204" pitchFamily="34" charset="0"/>
              <a:buChar char="•"/>
            </a:pPr>
            <a:r>
              <a:rPr lang="en-GB" dirty="0">
                <a:solidFill>
                  <a:schemeClr val="dk1"/>
                </a:solidFill>
                <a:latin typeface="Arial" panose="020B0604020202020204" pitchFamily="34" charset="0"/>
                <a:ea typeface="Roboto"/>
                <a:cs typeface="Arial" panose="020B0604020202020204" pitchFamily="34" charset="0"/>
                <a:sym typeface="Roboto"/>
              </a:rPr>
              <a:t>Exemplification material is planned</a:t>
            </a:r>
            <a:endParaRPr lang="en-GB" dirty="0">
              <a:solidFill>
                <a:schemeClr val="dk1"/>
              </a:solidFill>
              <a:latin typeface="Arial" panose="020B0604020202020204" pitchFamily="34" charset="0"/>
              <a:ea typeface="Roboto"/>
              <a:cs typeface="Arial" panose="020B0604020202020204" pitchFamily="34" charset="0"/>
            </a:endParaRP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pic>
        <p:nvPicPr>
          <p:cNvPr id="9218" name="Picture 2" descr="Development Milestones for Your 4-Year-Old Child">
            <a:extLst>
              <a:ext uri="{FF2B5EF4-FFF2-40B4-BE49-F238E27FC236}">
                <a16:creationId xmlns:a16="http://schemas.microsoft.com/office/drawing/2014/main" id="{E580F5FC-EB65-41FC-9BFE-F6479616A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366" y="3672088"/>
            <a:ext cx="3166274" cy="1899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7789DE-2F50-42C4-9555-701BAD6F5C04}"/>
              </a:ext>
            </a:extLst>
          </p:cNvPr>
          <p:cNvSpPr txBox="1"/>
          <p:nvPr/>
        </p:nvSpPr>
        <p:spPr>
          <a:xfrm>
            <a:off x="3615625" y="5760687"/>
            <a:ext cx="5674585" cy="461665"/>
          </a:xfrm>
          <a:prstGeom prst="rect">
            <a:avLst/>
          </a:prstGeom>
          <a:noFill/>
        </p:spPr>
        <p:txBody>
          <a:bodyPr wrap="square" rtlCol="0">
            <a:spAutoFit/>
          </a:bodyPr>
          <a:lstStyle/>
          <a:p>
            <a:pPr algn="ctr"/>
            <a:r>
              <a:rPr lang="en-GB" sz="2400" b="1" dirty="0">
                <a:solidFill>
                  <a:schemeClr val="accent1"/>
                </a:solidFill>
                <a:latin typeface="Arial" panose="020B0604020202020204" pitchFamily="34" charset="0"/>
                <a:cs typeface="Arial" panose="020B0604020202020204" pitchFamily="34" charset="0"/>
              </a:rPr>
              <a:t>Cognitive &amp; Social development</a:t>
            </a:r>
            <a:endParaRPr lang="en-GB" sz="1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1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605269"/>
            <a:ext cx="8606169" cy="1707134"/>
          </a:xfrm>
          <a:prstGeom prst="rect">
            <a:avLst/>
          </a:prstGeom>
        </p:spPr>
        <p:txBody>
          <a:bodyPr wrap="square">
            <a:spAutoFit/>
          </a:bodyPr>
          <a:lstStyle/>
          <a:p>
            <a:pPr algn="ctr"/>
            <a:r>
              <a:rPr lang="en-GB" sz="2000" b="1" dirty="0">
                <a:solidFill>
                  <a:schemeClr val="accent1"/>
                </a:solidFill>
                <a:latin typeface="Arial" panose="020B0604020202020204" pitchFamily="34" charset="0"/>
                <a:cs typeface="Arial" panose="020B0604020202020204" pitchFamily="34" charset="0"/>
              </a:rPr>
              <a:t>Communication and Language</a:t>
            </a:r>
          </a:p>
          <a:p>
            <a:pPr lvl="0" algn="just"/>
            <a:endParaRPr lang="en-GB" sz="1600" b="1" dirty="0">
              <a:latin typeface="Arial" panose="020B0604020202020204" pitchFamily="34" charset="0"/>
              <a:cs typeface="Arial" panose="020B0604020202020204" pitchFamily="34" charset="0"/>
            </a:endParaRPr>
          </a:p>
          <a:p>
            <a:pPr marL="0" lvl="0" indent="0" algn="just">
              <a:buNone/>
            </a:pPr>
            <a:r>
              <a:rPr lang="en-GB" sz="1600" b="1" dirty="0">
                <a:solidFill>
                  <a:schemeClr val="accent1"/>
                </a:solidFill>
                <a:latin typeface="Arial" panose="020B0604020202020204" pitchFamily="34" charset="0"/>
                <a:cs typeface="Arial" panose="020B0604020202020204" pitchFamily="34" charset="0"/>
              </a:rPr>
              <a:t>What is required ?</a:t>
            </a:r>
          </a:p>
          <a:p>
            <a:pPr marL="342900" lvl="0" indent="-342900" algn="just"/>
            <a:r>
              <a:rPr lang="en-GB" sz="1600" dirty="0">
                <a:latin typeface="Arial" panose="020B0604020202020204" pitchFamily="34" charset="0"/>
                <a:cs typeface="Arial" panose="020B0604020202020204" pitchFamily="34" charset="0"/>
              </a:rPr>
              <a:t>1.6. Educational programmes </a:t>
            </a:r>
            <a:r>
              <a:rPr lang="en-GB" sz="1600" b="1" dirty="0">
                <a:solidFill>
                  <a:schemeClr val="accent1"/>
                </a:solidFill>
                <a:latin typeface="Arial" panose="020B0604020202020204" pitchFamily="34" charset="0"/>
                <a:cs typeface="Arial" panose="020B0604020202020204" pitchFamily="34" charset="0"/>
              </a:rPr>
              <a:t>must</a:t>
            </a:r>
            <a:r>
              <a:rPr lang="en-GB" sz="1600" dirty="0">
                <a:latin typeface="Arial" panose="020B0604020202020204" pitchFamily="34" charset="0"/>
                <a:cs typeface="Arial" panose="020B0604020202020204" pitchFamily="34" charset="0"/>
              </a:rPr>
              <a:t> involve activities and experiences for children, as set out under each of the areas of learning.  </a:t>
            </a:r>
            <a:r>
              <a:rPr lang="en-GB" sz="1600" b="1" dirty="0">
                <a:solidFill>
                  <a:schemeClr val="accent1"/>
                </a:solidFill>
                <a:latin typeface="Arial" panose="020B0604020202020204" pitchFamily="34" charset="0"/>
                <a:cs typeface="Arial" panose="020B0604020202020204" pitchFamily="34" charset="0"/>
              </a:rPr>
              <a:t>This is a top line view of what must be taught.</a:t>
            </a:r>
            <a:endParaRPr lang="en-GB" sz="1400" dirty="0">
              <a:latin typeface="Arial" panose="020B0604020202020204" pitchFamily="34" charset="0"/>
              <a:cs typeface="Arial" panose="020B0604020202020204" pitchFamily="34" charset="0"/>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sp>
        <p:nvSpPr>
          <p:cNvPr id="7" name="TextBox 6">
            <a:extLst>
              <a:ext uri="{FF2B5EF4-FFF2-40B4-BE49-F238E27FC236}">
                <a16:creationId xmlns:a16="http://schemas.microsoft.com/office/drawing/2014/main" id="{51ECAA4D-BA26-4967-8589-C486D5CBF47B}"/>
              </a:ext>
            </a:extLst>
          </p:cNvPr>
          <p:cNvSpPr txBox="1"/>
          <p:nvPr/>
        </p:nvSpPr>
        <p:spPr>
          <a:xfrm>
            <a:off x="598331" y="3429000"/>
            <a:ext cx="803134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200" i="1" dirty="0">
                <a:latin typeface="Arial" panose="020B0604020202020204" pitchFamily="34" charset="0"/>
                <a:cs typeface="Arial" panose="020B0604020202020204" pitchFamily="34" charset="0"/>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p>
        </p:txBody>
      </p:sp>
    </p:spTree>
    <p:extLst>
      <p:ext uri="{BB962C8B-B14F-4D97-AF65-F5344CB8AC3E}">
        <p14:creationId xmlns:p14="http://schemas.microsoft.com/office/powerpoint/2010/main" val="101621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441074"/>
            <a:ext cx="8606169" cy="954107"/>
          </a:xfrm>
          <a:prstGeom prst="rect">
            <a:avLst/>
          </a:prstGeom>
        </p:spPr>
        <p:txBody>
          <a:bodyPr wrap="square">
            <a:spAutoFit/>
          </a:bodyPr>
          <a:lstStyle/>
          <a:p>
            <a:pPr algn="ctr"/>
            <a:r>
              <a:rPr lang="en-GB" sz="2000" b="1" dirty="0">
                <a:solidFill>
                  <a:schemeClr val="accent1"/>
                </a:solidFill>
                <a:latin typeface="Arial" panose="020B0604020202020204" pitchFamily="34" charset="0"/>
                <a:cs typeface="Arial" panose="020B0604020202020204" pitchFamily="34" charset="0"/>
              </a:rPr>
              <a:t>What does the curriculum need to offer for children to meet this educational programme? </a:t>
            </a:r>
          </a:p>
          <a:p>
            <a:pPr lvl="0" algn="just"/>
            <a:endParaRPr lang="en-GB" sz="1600" b="1" dirty="0">
              <a:latin typeface="Arial" panose="020B0604020202020204" pitchFamily="34" charset="0"/>
              <a:cs typeface="Arial" panose="020B0604020202020204" pitchFamily="34" charset="0"/>
            </a:endParaRPr>
          </a:p>
        </p:txBody>
      </p:sp>
      <p:graphicFrame>
        <p:nvGraphicFramePr>
          <p:cNvPr id="9" name="Table 4">
            <a:extLst>
              <a:ext uri="{FF2B5EF4-FFF2-40B4-BE49-F238E27FC236}">
                <a16:creationId xmlns:a16="http://schemas.microsoft.com/office/drawing/2014/main" id="{FE3765EE-678A-4969-BAD9-14C06E75ADC5}"/>
              </a:ext>
            </a:extLst>
          </p:cNvPr>
          <p:cNvGraphicFramePr>
            <a:graphicFrameLocks noGrp="1"/>
          </p:cNvGraphicFramePr>
          <p:nvPr>
            <p:extLst>
              <p:ext uri="{D42A27DB-BD31-4B8C-83A1-F6EECF244321}">
                <p14:modId xmlns:p14="http://schemas.microsoft.com/office/powerpoint/2010/main" val="1215166866"/>
              </p:ext>
            </p:extLst>
          </p:nvPr>
        </p:nvGraphicFramePr>
        <p:xfrm>
          <a:off x="0" y="2286000"/>
          <a:ext cx="9144000" cy="4569395"/>
        </p:xfrm>
        <a:graphic>
          <a:graphicData uri="http://schemas.openxmlformats.org/drawingml/2006/table">
            <a:tbl>
              <a:tblPr firstRow="1" bandRow="1">
                <a:tableStyleId>{00A15C55-8517-42AA-B614-E9B94910E393}</a:tableStyleId>
              </a:tblPr>
              <a:tblGrid>
                <a:gridCol w="3175366">
                  <a:extLst>
                    <a:ext uri="{9D8B030D-6E8A-4147-A177-3AD203B41FA5}">
                      <a16:colId xmlns:a16="http://schemas.microsoft.com/office/drawing/2014/main" val="391482460"/>
                    </a:ext>
                  </a:extLst>
                </a:gridCol>
                <a:gridCol w="3316062">
                  <a:extLst>
                    <a:ext uri="{9D8B030D-6E8A-4147-A177-3AD203B41FA5}">
                      <a16:colId xmlns:a16="http://schemas.microsoft.com/office/drawing/2014/main" val="3695706896"/>
                    </a:ext>
                  </a:extLst>
                </a:gridCol>
                <a:gridCol w="2652572">
                  <a:extLst>
                    <a:ext uri="{9D8B030D-6E8A-4147-A177-3AD203B41FA5}">
                      <a16:colId xmlns:a16="http://schemas.microsoft.com/office/drawing/2014/main" val="746353422"/>
                    </a:ext>
                  </a:extLst>
                </a:gridCol>
              </a:tblGrid>
              <a:tr h="479787">
                <a:tc>
                  <a:txBody>
                    <a:bodyPr/>
                    <a:lstStyle/>
                    <a:p>
                      <a:r>
                        <a:rPr lang="en-GB" sz="1050" dirty="0"/>
                        <a:t>Educational Programme </a:t>
                      </a:r>
                    </a:p>
                    <a:p>
                      <a:r>
                        <a:rPr lang="en-GB" sz="1050" dirty="0"/>
                        <a:t>What will children learn ?</a:t>
                      </a:r>
                      <a:endParaRPr lang="en-GB" sz="1050" dirty="0">
                        <a:latin typeface="Arial" panose="020B0604020202020204" pitchFamily="34" charset="0"/>
                        <a:cs typeface="Arial" panose="020B0604020202020204" pitchFamily="34" charset="0"/>
                      </a:endParaRPr>
                    </a:p>
                  </a:txBody>
                  <a:tcPr/>
                </a:tc>
                <a:tc>
                  <a:txBody>
                    <a:bodyPr/>
                    <a:lstStyle/>
                    <a:p>
                      <a:r>
                        <a:rPr lang="en-GB" sz="1050"/>
                        <a:t>Pedagogy needs to include</a:t>
                      </a:r>
                      <a:endParaRPr lang="en-GB" sz="1050">
                        <a:latin typeface="Arial" panose="020B0604020202020204" pitchFamily="34" charset="0"/>
                        <a:cs typeface="Arial" panose="020B0604020202020204" pitchFamily="34" charset="0"/>
                      </a:endParaRPr>
                    </a:p>
                  </a:txBody>
                  <a:tcPr/>
                </a:tc>
                <a:tc>
                  <a:txBody>
                    <a:bodyPr/>
                    <a:lstStyle/>
                    <a:p>
                      <a:r>
                        <a:rPr lang="en-GB" sz="1050"/>
                        <a:t>Notes</a:t>
                      </a:r>
                      <a:endParaRPr lang="en-GB" sz="10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486357"/>
                  </a:ext>
                </a:extLst>
              </a:tr>
              <a:tr h="429284">
                <a:tc>
                  <a:txBody>
                    <a:bodyPr/>
                    <a:lstStyle/>
                    <a:p>
                      <a:r>
                        <a:rPr lang="en-GB" sz="1050"/>
                        <a:t>Development of spoken language with increasing sophistication</a:t>
                      </a:r>
                      <a:endParaRPr lang="en-GB" sz="1050" b="0" i="1">
                        <a:latin typeface="Arial" panose="020B0604020202020204" pitchFamily="34" charset="0"/>
                        <a:cs typeface="Arial" panose="020B0604020202020204" pitchFamily="34" charset="0"/>
                      </a:endParaRPr>
                    </a:p>
                  </a:txBody>
                  <a:tcPr/>
                </a:tc>
                <a:tc rowSpan="9">
                  <a:txBody>
                    <a:bodyPr/>
                    <a:lstStyle/>
                    <a:p>
                      <a:pPr marL="285750" indent="-285750">
                        <a:buFont typeface="Arial" panose="020B0604020202020204" pitchFamily="34" charset="0"/>
                        <a:buChar char="•"/>
                      </a:pPr>
                      <a:r>
                        <a:rPr lang="en-GB" sz="1050" kern="1200" dirty="0"/>
                        <a:t>Adults who provide a language-rich environment </a:t>
                      </a:r>
                    </a:p>
                    <a:p>
                      <a:pPr marL="285750" indent="-285750">
                        <a:buFont typeface="Arial" panose="020B0604020202020204" pitchFamily="34" charset="0"/>
                        <a:buChar char="•"/>
                      </a:pPr>
                      <a:r>
                        <a:rPr lang="en-GB" sz="1050" kern="1200" dirty="0"/>
                        <a:t>Adults who engage in a number of high quality of the conversations with children throughout the day</a:t>
                      </a:r>
                    </a:p>
                    <a:p>
                      <a:pPr marL="285750" indent="-285750">
                        <a:buFont typeface="Arial" panose="020B0604020202020204" pitchFamily="34" charset="0"/>
                        <a:buChar char="•"/>
                      </a:pPr>
                      <a:r>
                        <a:rPr lang="en-GB" sz="1050" kern="1200" dirty="0"/>
                        <a:t>Adults who comment on what children are interested in or doing, and echo back what they say with new vocabulary added</a:t>
                      </a:r>
                    </a:p>
                    <a:p>
                      <a:pPr marL="285750" indent="-285750">
                        <a:buFont typeface="Arial" panose="020B0604020202020204" pitchFamily="34" charset="0"/>
                        <a:buChar char="•"/>
                      </a:pPr>
                      <a:r>
                        <a:rPr lang="en-GB" sz="1050" kern="1200" dirty="0"/>
                        <a:t>Adults who read frequently to children engaging them actively in stories, non-fiction, rhymes and poems conversation, story-telling and role play, </a:t>
                      </a:r>
                    </a:p>
                    <a:p>
                      <a:pPr marL="285750" indent="-285750">
                        <a:buFont typeface="Arial" panose="020B0604020202020204" pitchFamily="34" charset="0"/>
                        <a:buChar char="•"/>
                      </a:pPr>
                      <a:r>
                        <a:rPr lang="en-GB" sz="1050" kern="1200" dirty="0"/>
                        <a:t>Adults who provide extensive opportunities to use and embed new words / language in a range of contexts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t>Adults who support and model language alongside sensitive questioning that invites children to elaborate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t>Access to adults who spend time reading a wide range of </a:t>
                      </a:r>
                      <a:r>
                        <a:rPr lang="en-GB" sz="1050" dirty="0"/>
                        <a:t>stories, non-fiction, rhymes and poems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t>Opportunities to engage in storytelling and role-play</a:t>
                      </a:r>
                      <a:endParaRPr lang="en-GB" sz="1050" b="0" i="1" kern="1200" dirty="0">
                        <a:solidFill>
                          <a:schemeClr val="dk1"/>
                        </a:solidFill>
                        <a:latin typeface="Arial" panose="020B0604020202020204" pitchFamily="34" charset="0"/>
                        <a:ea typeface="+mn-ea"/>
                        <a:cs typeface="Arial" panose="020B0604020202020204" pitchFamily="34" charset="0"/>
                      </a:endParaRPr>
                    </a:p>
                  </a:txBody>
                  <a:tcPr/>
                </a:tc>
                <a:tc rowSpan="4">
                  <a:txBody>
                    <a:bodyPr/>
                    <a:lstStyle/>
                    <a:p>
                      <a:pPr marL="285750" indent="-285750">
                        <a:buFont typeface="Arial" panose="020B0604020202020204" pitchFamily="34" charset="0"/>
                        <a:buChar char="•"/>
                      </a:pPr>
                      <a:r>
                        <a:rPr lang="en-GB" sz="1050"/>
                        <a:t>Language and communication skills include the ability to understand others and express oneself using words, gestures, or facial expressions. </a:t>
                      </a:r>
                    </a:p>
                    <a:p>
                      <a:pPr marL="285750" indent="-285750">
                        <a:buFont typeface="Arial" panose="020B0604020202020204" pitchFamily="34" charset="0"/>
                        <a:buChar char="•"/>
                      </a:pPr>
                      <a:r>
                        <a:rPr lang="en-GB" sz="1050"/>
                        <a:t>Communication also requires the ability to listen.</a:t>
                      </a:r>
                    </a:p>
                    <a:p>
                      <a:pPr marL="285750" indent="-285750">
                        <a:buFont typeface="Arial" panose="020B0604020202020204" pitchFamily="34" charset="0"/>
                        <a:buChar char="•"/>
                      </a:pPr>
                      <a:r>
                        <a:rPr lang="en-GB" sz="1050"/>
                        <a:t>Children who develop strong language  and communication skills are more likely to arrive at school ready to learn.</a:t>
                      </a:r>
                      <a:endParaRPr lang="en-GB" sz="10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8998118"/>
                  </a:ext>
                </a:extLst>
              </a:tr>
              <a:tr h="606049">
                <a:tc>
                  <a:txBody>
                    <a:bodyPr/>
                    <a:lstStyle/>
                    <a:p>
                      <a:r>
                        <a:rPr lang="en-GB" sz="1050" dirty="0"/>
                        <a:t>Ability to hold back-and-forth interactions to support the foundations of: language and cognitive development</a:t>
                      </a:r>
                      <a:endParaRPr lang="en-GB" sz="1050" b="0" i="1" dirty="0">
                        <a:latin typeface="Arial" panose="020B0604020202020204" pitchFamily="34" charset="0"/>
                        <a:cs typeface="Arial" panose="020B0604020202020204" pitchFamily="34" charset="0"/>
                      </a:endParaRPr>
                    </a:p>
                  </a:txBody>
                  <a:tcPr/>
                </a:tc>
                <a:tc vMerge="1">
                  <a:txBody>
                    <a:bodyPr/>
                    <a:lstStyle/>
                    <a:p>
                      <a:endParaRPr lang="en-GB"/>
                    </a:p>
                  </a:txBody>
                  <a:tcPr/>
                </a:tc>
                <a:tc vMerge="1">
                  <a:txBody>
                    <a:bodyPr/>
                    <a:lstStyle/>
                    <a:p>
                      <a:pPr marL="285750" indent="-285750">
                        <a:buFont typeface="Arial" panose="020B0604020202020204" pitchFamily="34" charset="0"/>
                        <a:buChar char="•"/>
                      </a:pPr>
                      <a:endParaRPr lang="en-GB" sz="1400"/>
                    </a:p>
                  </a:txBody>
                  <a:tcPr/>
                </a:tc>
                <a:extLst>
                  <a:ext uri="{0D108BD9-81ED-4DB2-BD59-A6C34878D82A}">
                    <a16:rowId xmlns:a16="http://schemas.microsoft.com/office/drawing/2014/main" val="609082348"/>
                  </a:ext>
                </a:extLst>
              </a:tr>
              <a:tr h="485476">
                <a:tc>
                  <a:txBody>
                    <a:bodyPr/>
                    <a:lstStyle/>
                    <a:p>
                      <a:r>
                        <a:rPr lang="en-GB" sz="1050" dirty="0"/>
                        <a:t>Ability to use a rich range of vocabulary and language structures</a:t>
                      </a:r>
                      <a:endParaRPr lang="en-GB" sz="1050" dirty="0">
                        <a:latin typeface="Arial" panose="020B0604020202020204" pitchFamily="34" charset="0"/>
                        <a:cs typeface="Arial" panose="020B0604020202020204" pitchFamily="34" charset="0"/>
                      </a:endParaRPr>
                    </a:p>
                  </a:txBody>
                  <a:tcPr/>
                </a:tc>
                <a:tc vMerge="1">
                  <a:txBody>
                    <a:bodyPr/>
                    <a:lstStyle/>
                    <a:p>
                      <a:endParaRPr lang="en-GB"/>
                    </a:p>
                  </a:txBody>
                  <a:tcPr/>
                </a:tc>
                <a:tc vMerge="1">
                  <a:txBody>
                    <a:bodyPr/>
                    <a:lstStyle/>
                    <a:p>
                      <a:pPr marL="285750" indent="-285750">
                        <a:buFont typeface="Arial" panose="020B0604020202020204" pitchFamily="34" charset="0"/>
                        <a:buChar char="•"/>
                      </a:pPr>
                      <a:endParaRPr lang="en-GB" sz="1400"/>
                    </a:p>
                  </a:txBody>
                  <a:tcPr/>
                </a:tc>
                <a:extLst>
                  <a:ext uri="{0D108BD9-81ED-4DB2-BD59-A6C34878D82A}">
                    <a16:rowId xmlns:a16="http://schemas.microsoft.com/office/drawing/2014/main" val="1222912910"/>
                  </a:ext>
                </a:extLst>
              </a:tr>
              <a:tr h="499588">
                <a:tc rowSpan="3">
                  <a:txBody>
                    <a:bodyPr/>
                    <a:lstStyle/>
                    <a:p>
                      <a:r>
                        <a:rPr lang="en-GB" sz="1050" dirty="0"/>
                        <a:t>Ability to use language and new vocabulary  in a range of contexts</a:t>
                      </a:r>
                      <a:endParaRPr lang="en-GB" sz="1050" dirty="0">
                        <a:latin typeface="Arial" panose="020B0604020202020204" pitchFamily="34" charset="0"/>
                        <a:cs typeface="Arial" panose="020B0604020202020204" pitchFamily="34" charset="0"/>
                      </a:endParaRPr>
                    </a:p>
                  </a:txBody>
                  <a:tcPr/>
                </a:tc>
                <a:tc vMerge="1">
                  <a:txBody>
                    <a:bodyPr/>
                    <a:lstStyle/>
                    <a:p>
                      <a:endParaRPr lang="en-GB"/>
                    </a:p>
                  </a:txBody>
                  <a:tcPr/>
                </a:tc>
                <a:tc vMerge="1">
                  <a:txBody>
                    <a:bodyPr/>
                    <a:lstStyle/>
                    <a:p>
                      <a:pPr marL="285750" indent="-285750">
                        <a:buFont typeface="Arial" panose="020B0604020202020204" pitchFamily="34" charset="0"/>
                        <a:buChar char="•"/>
                      </a:pPr>
                      <a:endParaRPr lang="en-GB" sz="1400"/>
                    </a:p>
                  </a:txBody>
                  <a:tcPr/>
                </a:tc>
                <a:extLst>
                  <a:ext uri="{0D108BD9-81ED-4DB2-BD59-A6C34878D82A}">
                    <a16:rowId xmlns:a16="http://schemas.microsoft.com/office/drawing/2014/main" val="1669089568"/>
                  </a:ext>
                </a:extLst>
              </a:tr>
              <a:tr h="259427">
                <a:tc vMerge="1">
                  <a:txBody>
                    <a:bodyPr/>
                    <a:lstStyle/>
                    <a:p>
                      <a:r>
                        <a:rPr lang="en-GB" sz="1400" b="0" i="1"/>
                        <a:t>Ability to use language and new vocabulary  in a range of contexts</a:t>
                      </a:r>
                    </a:p>
                  </a:txBody>
                  <a:tcPr/>
                </a:tc>
                <a:tc vMerge="1">
                  <a:txBody>
                    <a:bodyPr/>
                    <a:lstStyle/>
                    <a:p>
                      <a:endParaRPr lang="en-GB" sz="1400" b="0" i="1" kern="1200">
                        <a:solidFill>
                          <a:schemeClr val="dk1"/>
                        </a:solidFill>
                        <a:latin typeface="+mn-lt"/>
                        <a:ea typeface="+mn-ea"/>
                        <a:cs typeface="+mn-cs"/>
                      </a:endParaRPr>
                    </a:p>
                  </a:txBody>
                  <a:tcPr/>
                </a:tc>
                <a:tc>
                  <a:txBody>
                    <a:bodyPr/>
                    <a:lstStyle/>
                    <a:p>
                      <a:pPr algn="ctr"/>
                      <a:r>
                        <a:rPr lang="en-GB" sz="1050" dirty="0"/>
                        <a:t>Reflection Questions</a:t>
                      </a:r>
                      <a:endParaRPr lang="en-GB" sz="1050" i="1"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1067115"/>
                  </a:ext>
                </a:extLst>
              </a:tr>
              <a:tr h="143113">
                <a:tc vMerge="1">
                  <a:txBody>
                    <a:bodyPr/>
                    <a:lstStyle/>
                    <a:p>
                      <a:r>
                        <a:rPr lang="en-GB" sz="1400" b="0" i="1"/>
                        <a:t>Ability to use language and new vocabulary  in a range of contexts</a:t>
                      </a:r>
                      <a:endParaRPr lang="en-GB"/>
                    </a:p>
                  </a:txBody>
                  <a:tcPr/>
                </a:tc>
                <a:tc vMerge="1">
                  <a:txBody>
                    <a:bodyPr/>
                    <a:lstStyle/>
                    <a:p>
                      <a:endParaRPr lang="en-GB"/>
                    </a:p>
                  </a:txBody>
                  <a:tcPr/>
                </a:tc>
                <a:tc rowSpan="2">
                  <a:txBody>
                    <a:bodyPr/>
                    <a:lstStyle/>
                    <a:p>
                      <a:r>
                        <a:rPr lang="en-GB" sz="1050" i="1" dirty="0">
                          <a:solidFill>
                            <a:schemeClr val="accent1"/>
                          </a:solidFill>
                        </a:rPr>
                        <a:t>Does our curriculum reflect a step by step opportunity for children to progress in their Speech, Language and Communication skills</a:t>
                      </a:r>
                      <a:endParaRPr lang="en-GB" sz="1050" i="1"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6304689"/>
                  </a:ext>
                </a:extLst>
              </a:tr>
              <a:tr h="597692">
                <a:tc>
                  <a:txBody>
                    <a:bodyPr/>
                    <a:lstStyle/>
                    <a:p>
                      <a:r>
                        <a:rPr lang="en-GB" sz="1050" dirty="0"/>
                        <a:t>Ability to use language in role-play and story telling</a:t>
                      </a:r>
                      <a:endParaRPr lang="en-GB" sz="1050" b="0" i="1" dirty="0">
                        <a:latin typeface="Arial" panose="020B0604020202020204" pitchFamily="34" charset="0"/>
                        <a:cs typeface="Arial" panose="020B0604020202020204" pitchFamily="34" charset="0"/>
                      </a:endParaRPr>
                    </a:p>
                  </a:txBody>
                  <a:tcPr/>
                </a:tc>
                <a:tc vMerge="1">
                  <a:txBody>
                    <a:bodyPr/>
                    <a:lstStyle/>
                    <a:p>
                      <a:endParaRPr lang="en-GB"/>
                    </a:p>
                  </a:txBody>
                  <a:tcPr/>
                </a:tc>
                <a:tc vMerge="1">
                  <a:txBody>
                    <a:bodyPr/>
                    <a:lstStyle/>
                    <a:p>
                      <a:endParaRPr lang="en-GB" sz="1400" i="1">
                        <a:solidFill>
                          <a:schemeClr val="accent1"/>
                        </a:solidFill>
                      </a:endParaRPr>
                    </a:p>
                  </a:txBody>
                  <a:tcPr/>
                </a:tc>
                <a:extLst>
                  <a:ext uri="{0D108BD9-81ED-4DB2-BD59-A6C34878D82A}">
                    <a16:rowId xmlns:a16="http://schemas.microsoft.com/office/drawing/2014/main" val="961000801"/>
                  </a:ext>
                </a:extLst>
              </a:tr>
              <a:tr h="623598">
                <a:tc rowSpan="2">
                  <a:txBody>
                    <a:bodyPr/>
                    <a:lstStyle/>
                    <a:p>
                      <a:r>
                        <a:rPr lang="en-GB" sz="1050" dirty="0"/>
                        <a:t>Ability to share their ideas through conversations, storytelling and role-play</a:t>
                      </a:r>
                      <a:endParaRPr lang="en-GB" sz="105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kern="1200" dirty="0">
                          <a:solidFill>
                            <a:schemeClr val="accent1"/>
                          </a:solidFill>
                        </a:rPr>
                        <a:t>Do all of our team understand the sequence of development in early language and communication ?</a:t>
                      </a:r>
                      <a:endParaRPr lang="en-GB" sz="1050" i="1" kern="1200" dirty="0">
                        <a:solidFill>
                          <a:schemeClr val="accen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87302675"/>
                  </a:ext>
                </a:extLst>
              </a:tr>
              <a:tr h="445381">
                <a:tc vMerge="1">
                  <a:txBody>
                    <a:bodyPr/>
                    <a:lstStyle/>
                    <a:p>
                      <a:r>
                        <a:rPr lang="en-GB" sz="1400" b="0" i="1"/>
                        <a:t>Ability to use language and new vocabulary  in a range of contexts</a:t>
                      </a:r>
                    </a:p>
                  </a:txBody>
                  <a:tcPr/>
                </a:tc>
                <a:tc vMerge="1">
                  <a:txBody>
                    <a:bodyPr/>
                    <a:lstStyle/>
                    <a:p>
                      <a:endParaRPr lang="en-GB" sz="1400" b="0" i="1" kern="1200">
                        <a:solidFill>
                          <a:schemeClr val="dk1"/>
                        </a:solidFill>
                        <a:latin typeface="+mn-lt"/>
                        <a:ea typeface="+mn-ea"/>
                        <a:cs typeface="+mn-cs"/>
                      </a:endParaRPr>
                    </a:p>
                  </a:txBody>
                  <a:tcPr/>
                </a:tc>
                <a:tc>
                  <a:txBody>
                    <a:bodyPr/>
                    <a:lstStyle/>
                    <a:p>
                      <a:r>
                        <a:rPr lang="en-GB" sz="1050" kern="1200" dirty="0">
                          <a:solidFill>
                            <a:srgbClr val="FF0000"/>
                          </a:solidFill>
                        </a:rPr>
                        <a:t>Resource: Communication Trust</a:t>
                      </a:r>
                      <a:endParaRPr lang="en-GB" sz="1050" b="1" i="1" kern="1200" dirty="0">
                        <a:solidFill>
                          <a:srgbClr val="FF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15263963"/>
                  </a:ext>
                </a:extLst>
              </a:tr>
            </a:tbl>
          </a:graphicData>
        </a:graphic>
      </p:graphicFrame>
    </p:spTree>
    <p:extLst>
      <p:ext uri="{BB962C8B-B14F-4D97-AF65-F5344CB8AC3E}">
        <p14:creationId xmlns:p14="http://schemas.microsoft.com/office/powerpoint/2010/main" val="203548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larm Clock Lying on Multicolored Surface">
            <a:extLst>
              <a:ext uri="{FF2B5EF4-FFF2-40B4-BE49-F238E27FC236}">
                <a16:creationId xmlns:a16="http://schemas.microsoft.com/office/drawing/2014/main" id="{46D58F59-4B55-4A6C-AD3F-4B9C2FCDF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cxnSp>
        <p:nvCxnSpPr>
          <p:cNvPr id="141" name="Straight Connector 14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4"/>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Time for Change</a:t>
            </a:r>
          </a:p>
        </p:txBody>
      </p:sp>
      <p:sp>
        <p:nvSpPr>
          <p:cNvPr id="15" name="TextBox 14">
            <a:extLst>
              <a:ext uri="{FF2B5EF4-FFF2-40B4-BE49-F238E27FC236}">
                <a16:creationId xmlns:a16="http://schemas.microsoft.com/office/drawing/2014/main" id="{B5842E51-AAD9-425F-AA7C-BF7E826A62E6}"/>
              </a:ext>
            </a:extLst>
          </p:cNvPr>
          <p:cNvSpPr txBox="1"/>
          <p:nvPr/>
        </p:nvSpPr>
        <p:spPr>
          <a:xfrm rot="21036088">
            <a:off x="1161873" y="2483629"/>
            <a:ext cx="1986978" cy="1815882"/>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EYFS Statutory Framework 2021</a:t>
            </a:r>
          </a:p>
        </p:txBody>
      </p:sp>
      <p:pic>
        <p:nvPicPr>
          <p:cNvPr id="16" name="Picture 15">
            <a:extLst>
              <a:ext uri="{FF2B5EF4-FFF2-40B4-BE49-F238E27FC236}">
                <a16:creationId xmlns:a16="http://schemas.microsoft.com/office/drawing/2014/main" id="{6D16E030-0758-4E06-9D9B-786893E2ED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1863980">
            <a:off x="1956406" y="4156475"/>
            <a:ext cx="980472" cy="980472"/>
          </a:xfrm>
          <a:prstGeom prst="rect">
            <a:avLst/>
          </a:prstGeom>
        </p:spPr>
      </p:pic>
    </p:spTree>
    <p:extLst>
      <p:ext uri="{BB962C8B-B14F-4D97-AF65-F5344CB8AC3E}">
        <p14:creationId xmlns:p14="http://schemas.microsoft.com/office/powerpoint/2010/main" val="173530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43871"/>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329779"/>
            <a:ext cx="8606169" cy="830997"/>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The ethos and approach to learning &amp; progress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 example of our </a:t>
            </a:r>
            <a:r>
              <a:rPr lang="en-GB" sz="2400" dirty="0">
                <a:solidFill>
                  <a:schemeClr val="accent1"/>
                </a:solidFill>
                <a:latin typeface="Arial" panose="020B0604020202020204" pitchFamily="34" charset="0"/>
                <a:cs typeface="Arial" panose="020B0604020202020204" pitchFamily="34" charset="0"/>
              </a:rPr>
              <a:t>pedagogy</a:t>
            </a:r>
            <a:endParaRPr lang="en-GB" dirty="0">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B592211-3BA6-4A9E-B5BD-FE0D5937241A}"/>
              </a:ext>
            </a:extLst>
          </p:cNvPr>
          <p:cNvSpPr/>
          <p:nvPr/>
        </p:nvSpPr>
        <p:spPr>
          <a:xfrm>
            <a:off x="194932" y="2272071"/>
            <a:ext cx="7454806" cy="3539430"/>
          </a:xfrm>
          <a:prstGeom prst="rect">
            <a:avLst/>
          </a:prstGeom>
        </p:spPr>
        <p:txBody>
          <a:bodyPr wrap="square" lIns="91440" tIns="45720" rIns="91440" bIns="45720" anchor="t">
            <a:spAutoFit/>
          </a:bodyPr>
          <a:lstStyle/>
          <a:p>
            <a:pPr defTabSz="914400" eaLnBrk="0" fontAlgn="base" hangingPunct="0">
              <a:spcBef>
                <a:spcPct val="0"/>
              </a:spcBef>
              <a:spcAft>
                <a:spcPct val="0"/>
              </a:spcAft>
            </a:pPr>
            <a:r>
              <a:rPr lang="en-US" altLang="en-US" sz="1600" b="1" dirty="0">
                <a:latin typeface="Arial" panose="020B0604020202020204" pitchFamily="34" charset="0"/>
                <a:cs typeface="Arial" panose="020B0604020202020204" pitchFamily="34" charset="0"/>
              </a:rPr>
              <a:t>Educational </a:t>
            </a:r>
            <a:r>
              <a:rPr lang="en-US" altLang="en-US" sz="1600" b="1" dirty="0" err="1">
                <a:latin typeface="Arial" panose="020B0604020202020204" pitchFamily="34" charset="0"/>
                <a:cs typeface="Arial" panose="020B0604020202020204" pitchFamily="34" charset="0"/>
              </a:rPr>
              <a:t>Programme</a:t>
            </a:r>
            <a:r>
              <a:rPr lang="en-US" altLang="en-US" sz="1600" dirty="0">
                <a:latin typeface="Arial" panose="020B0604020202020204" pitchFamily="34" charset="0"/>
                <a:cs typeface="Arial" panose="020B0604020202020204" pitchFamily="34" charset="0"/>
              </a:rPr>
              <a:t>: </a:t>
            </a:r>
            <a:r>
              <a:rPr lang="en-GB" sz="1600" b="1" i="1" dirty="0">
                <a:solidFill>
                  <a:schemeClr val="accent1"/>
                </a:solidFill>
                <a:latin typeface="Arial" panose="020B0604020202020204" pitchFamily="34" charset="0"/>
                <a:cs typeface="Arial" panose="020B0604020202020204" pitchFamily="34" charset="0"/>
              </a:rPr>
              <a:t>Children need the ability to use a rich range of vocabulary and language structures</a:t>
            </a:r>
          </a:p>
          <a:p>
            <a:pPr lvl="0" defTabSz="914400" eaLnBrk="0" fontAlgn="base" hangingPunct="0">
              <a:spcBef>
                <a:spcPct val="0"/>
              </a:spcBef>
              <a:spcAft>
                <a:spcPct val="0"/>
              </a:spcAft>
            </a:pPr>
            <a:endParaRPr lang="en-US" altLang="en-US" sz="1600" b="1"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sz="1600" b="1" dirty="0">
                <a:latin typeface="Arial" panose="020B0604020202020204" pitchFamily="34" charset="0"/>
                <a:cs typeface="Arial" panose="020B0604020202020204" pitchFamily="34" charset="0"/>
              </a:rPr>
              <a:t>Note</a:t>
            </a:r>
            <a:r>
              <a:rPr lang="en-US" altLang="en-US" sz="1600" dirty="0">
                <a:latin typeface="Arial" panose="020B0604020202020204" pitchFamily="34" charset="0"/>
                <a:cs typeface="Arial" panose="020B0604020202020204" pitchFamily="34" charset="0"/>
              </a:rPr>
              <a:t>: What does this cohort need ? Recently, when reading ’</a:t>
            </a:r>
            <a:r>
              <a:rPr lang="en-US" altLang="en-US" sz="1600" i="1" dirty="0">
                <a:latin typeface="Arial" panose="020B0604020202020204" pitchFamily="34" charset="0"/>
                <a:cs typeface="Arial" panose="020B0604020202020204" pitchFamily="34" charset="0"/>
              </a:rPr>
              <a:t>Oliver’s Vegetables’ </a:t>
            </a:r>
            <a:r>
              <a:rPr lang="en-US" altLang="en-US" sz="1600" dirty="0">
                <a:latin typeface="Arial" panose="020B0604020202020204" pitchFamily="34" charset="0"/>
                <a:cs typeface="Arial" panose="020B0604020202020204" pitchFamily="34" charset="0"/>
              </a:rPr>
              <a:t>one of the children called every picture on the page, ‘peas’’ we noticed that many children didn’t have range of words for vegetables. </a:t>
            </a:r>
          </a:p>
          <a:p>
            <a:pPr defTabSz="914400" eaLnBrk="0" fontAlgn="base" hangingPunct="0">
              <a:spcBef>
                <a:spcPct val="0"/>
              </a:spcBef>
              <a:spcAft>
                <a:spcPct val="0"/>
              </a:spcAft>
            </a:pPr>
            <a:endParaRPr lang="en-GB" sz="1600" b="1" dirty="0">
              <a:solidFill>
                <a:schemeClr val="accent2"/>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1600" b="1" dirty="0">
                <a:latin typeface="Arial" panose="020B0604020202020204" pitchFamily="34" charset="0"/>
                <a:cs typeface="Arial" panose="020B0604020202020204" pitchFamily="34" charset="0"/>
              </a:rPr>
              <a:t>Approach (pedagogy):</a:t>
            </a:r>
            <a:r>
              <a:rPr lang="en-US" altLang="en-US" sz="1600" dirty="0">
                <a:latin typeface="Arial" panose="020B0604020202020204" pitchFamily="34" charset="0"/>
                <a:cs typeface="Arial" panose="020B0604020202020204" pitchFamily="34" charset="0"/>
              </a:rPr>
              <a:t> We will support this through planning a curriculum </a:t>
            </a:r>
            <a:r>
              <a:rPr lang="en-US" altLang="en-US" sz="1600" b="1" dirty="0">
                <a:latin typeface="Arial" panose="020B0604020202020204" pitchFamily="34" charset="0"/>
                <a:cs typeface="Arial" panose="020B0604020202020204" pitchFamily="34" charset="0"/>
              </a:rPr>
              <a:t>using a system of core books, rhymes and songs including lots of shared book reading and very rich first- hand experiences</a:t>
            </a:r>
            <a:r>
              <a:rPr lang="en-US" altLang="en-US" sz="1600" dirty="0">
                <a:latin typeface="Arial" panose="020B0604020202020204" pitchFamily="34" charset="0"/>
                <a:cs typeface="Arial" panose="020B0604020202020204" pitchFamily="34" charset="0"/>
              </a:rPr>
              <a:t>, so that children are not only hearing and using that vocabulary, but in a context that is very meaningful. </a:t>
            </a:r>
          </a:p>
          <a:p>
            <a:pPr defTabSz="914400">
              <a:spcBef>
                <a:spcPct val="0"/>
              </a:spcBef>
              <a:spcAft>
                <a:spcPct val="0"/>
              </a:spcAft>
            </a:pPr>
            <a:r>
              <a:rPr lang="en-US" altLang="en-US" sz="1600" dirty="0">
                <a:latin typeface="Arial" panose="020B0604020202020204" pitchFamily="34" charset="0"/>
                <a:cs typeface="Arial" panose="020B0604020202020204" pitchFamily="34" charset="0"/>
              </a:rPr>
              <a:t>The adult role is crucial,  in the way we read the story with the children, the way we do role play around the story, go to the shops and buy fruit, explore the fruit and so on </a:t>
            </a:r>
            <a:endParaRPr lang="en-US" sz="1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5DDDAB7-0063-460F-9A55-CC6A1D50AC98}"/>
              </a:ext>
            </a:extLst>
          </p:cNvPr>
          <p:cNvSpPr/>
          <p:nvPr/>
        </p:nvSpPr>
        <p:spPr>
          <a:xfrm>
            <a:off x="2478203" y="5543871"/>
            <a:ext cx="444302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200" dirty="0"/>
              <a:t>Julian </a:t>
            </a:r>
            <a:r>
              <a:rPr lang="en-GB" sz="1200" dirty="0" err="1"/>
              <a:t>Grenier</a:t>
            </a:r>
            <a:r>
              <a:rPr lang="en-GB" sz="1200" dirty="0"/>
              <a:t>: </a:t>
            </a:r>
            <a:r>
              <a:rPr lang="en-GB" sz="1200" dirty="0">
                <a:hlinkClick r:id="rId4"/>
              </a:rPr>
              <a:t>https://www.early-education.org.uk/news/interview-julian-grenier-early-years-foundation-stage-what-matters</a:t>
            </a:r>
            <a:endParaRPr lang="en-GB" sz="1200" dirty="0"/>
          </a:p>
        </p:txBody>
      </p:sp>
      <p:pic>
        <p:nvPicPr>
          <p:cNvPr id="1028" name="Picture 4" descr="Oliver's Vegetables: Amazon.co.uk: French, Vivian, Bartlett, Alison: Books">
            <a:extLst>
              <a:ext uri="{FF2B5EF4-FFF2-40B4-BE49-F238E27FC236}">
                <a16:creationId xmlns:a16="http://schemas.microsoft.com/office/drawing/2014/main" id="{BA004375-BDC6-4DD1-A9E1-8F9FB9F12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1708">
            <a:off x="7568759" y="3494262"/>
            <a:ext cx="1535151" cy="154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5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329779"/>
            <a:ext cx="8606169" cy="46166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The ethos and approach to </a:t>
            </a:r>
            <a:r>
              <a:rPr lang="en-GB" sz="2400" dirty="0">
                <a:solidFill>
                  <a:schemeClr val="accent1"/>
                </a:solidFill>
                <a:latin typeface="Arial" panose="020B0604020202020204" pitchFamily="34" charset="0"/>
                <a:cs typeface="Arial" panose="020B0604020202020204" pitchFamily="34" charset="0"/>
              </a:rPr>
              <a:t>progress</a:t>
            </a:r>
            <a:r>
              <a:rPr lang="en-GB" sz="2400" dirty="0">
                <a:latin typeface="Arial" panose="020B0604020202020204" pitchFamily="34" charset="0"/>
                <a:cs typeface="Arial" panose="020B0604020202020204" pitchFamily="34" charset="0"/>
              </a:rPr>
              <a:t> </a:t>
            </a:r>
            <a:endParaRPr lang="en-GB" dirty="0">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B592211-3BA6-4A9E-B5BD-FE0D5937241A}"/>
              </a:ext>
            </a:extLst>
          </p:cNvPr>
          <p:cNvSpPr/>
          <p:nvPr/>
        </p:nvSpPr>
        <p:spPr>
          <a:xfrm>
            <a:off x="194931" y="2007265"/>
            <a:ext cx="8770648" cy="3293209"/>
          </a:xfrm>
          <a:prstGeom prst="rect">
            <a:avLst/>
          </a:prstGeom>
        </p:spPr>
        <p:txBody>
          <a:bodyPr wrap="square" lIns="91440" tIns="45720" rIns="91440" bIns="45720" anchor="t">
            <a:spAutoFit/>
          </a:bodyPr>
          <a:lstStyle/>
          <a:p>
            <a:pPr defTabSz="914400" eaLnBrk="0" hangingPunct="0"/>
            <a:r>
              <a:rPr lang="en-US" altLang="en-US" sz="1600" b="1" dirty="0">
                <a:latin typeface="Arial" panose="020B0604020202020204" pitchFamily="34" charset="0"/>
                <a:cs typeface="Arial" panose="020B0604020202020204" pitchFamily="34" charset="0"/>
              </a:rPr>
              <a:t>Progress:  </a:t>
            </a:r>
            <a:r>
              <a:rPr lang="en-GB" sz="1600" i="1" dirty="0">
                <a:latin typeface="Arial" panose="020B0604020202020204" pitchFamily="34" charset="0"/>
                <a:cs typeface="Arial" panose="020B0604020202020204" pitchFamily="34" charset="0"/>
              </a:rPr>
              <a:t>Progression in learning is a process of increasing sophistication, rather than covering a growing body of content. This is individual to each learner. It requires space for diversion, reinforcement and reflection as a learner’s thinking develops over time to new levels.</a:t>
            </a:r>
            <a:br>
              <a:rPr lang="en-GB"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defTabSz="914400" eaLnBrk="0" hangingPunct="0"/>
            <a:r>
              <a:rPr lang="en-US" altLang="en-US" sz="1600" dirty="0">
                <a:latin typeface="Arial" panose="020B0604020202020204" pitchFamily="34" charset="0"/>
                <a:cs typeface="Arial" panose="020B0604020202020204" pitchFamily="34" charset="0"/>
              </a:rPr>
              <a:t>In thinking about progress, and designing a curriculum, we may consider:</a:t>
            </a:r>
          </a:p>
          <a:p>
            <a:pPr marL="742950" lvl="1" indent="-285750" defTabSz="914400" eaLnBrk="0" hangingPunct="0">
              <a:buFont typeface="Arial" panose="020B0604020202020204" pitchFamily="34" charset="0"/>
              <a:buChar char="•"/>
            </a:pPr>
            <a:r>
              <a:rPr lang="en-US" altLang="en-US" sz="1600" b="1" dirty="0">
                <a:latin typeface="Arial" panose="020B0604020202020204" pitchFamily="34" charset="0"/>
                <a:cs typeface="Arial" panose="020B0604020202020204" pitchFamily="34" charset="0"/>
              </a:rPr>
              <a:t>What content do we need </a:t>
            </a:r>
            <a:r>
              <a:rPr lang="en-US" altLang="en-US" sz="1600" dirty="0">
                <a:latin typeface="Arial" panose="020B0604020202020204" pitchFamily="34" charset="0"/>
                <a:cs typeface="Arial" panose="020B0604020202020204" pitchFamily="34" charset="0"/>
              </a:rPr>
              <a:t>in a core book for September and then what content will we need in July? </a:t>
            </a:r>
          </a:p>
          <a:p>
            <a:pPr marL="742950" lvl="1" indent="-285750" defTabSz="914400" eaLnBrk="0" hangingPunct="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Can we see the progress in terms of </a:t>
            </a:r>
            <a:r>
              <a:rPr lang="en-US" altLang="en-US" sz="1600" b="1" dirty="0">
                <a:latin typeface="Arial" panose="020B0604020202020204" pitchFamily="34" charset="0"/>
                <a:cs typeface="Arial" panose="020B0604020202020204" pitchFamily="34" charset="0"/>
              </a:rPr>
              <a:t>vocabulary, complexity</a:t>
            </a:r>
            <a:r>
              <a:rPr lang="en-US" altLang="en-US" sz="1600" dirty="0">
                <a:latin typeface="Arial" panose="020B0604020202020204" pitchFamily="34" charset="0"/>
                <a:cs typeface="Arial" panose="020B0604020202020204" pitchFamily="34" charset="0"/>
              </a:rPr>
              <a:t>, a song that is more technical, greater melody and rhythm in Sept to July?</a:t>
            </a:r>
          </a:p>
          <a:p>
            <a:pPr lvl="1" defTabSz="914400" eaLnBrk="0" hangingPunct="0"/>
            <a:endParaRPr lang="en-US" altLang="en-US" sz="1600" dirty="0">
              <a:latin typeface="Arial" panose="020B0604020202020204" pitchFamily="34" charset="0"/>
              <a:cs typeface="Arial" panose="020B0604020202020204" pitchFamily="34" charset="0"/>
            </a:endParaRPr>
          </a:p>
          <a:p>
            <a:pPr defTabSz="914400" eaLnBrk="0" hangingPunct="0"/>
            <a:r>
              <a:rPr lang="en-US" altLang="en-US" sz="1600" dirty="0">
                <a:latin typeface="Arial" panose="020B0604020202020204" pitchFamily="34" charset="0"/>
                <a:cs typeface="Arial" panose="020B0604020202020204" pitchFamily="34" charset="0"/>
              </a:rPr>
              <a:t>We can use progress maps, or knowledge banks to help us to think much more deeply about what we provide as practitioners to help children steadily make step by step progress though the year. Rather than as a tool to assess them by.</a:t>
            </a:r>
          </a:p>
        </p:txBody>
      </p:sp>
      <p:sp>
        <p:nvSpPr>
          <p:cNvPr id="11" name="Rectangle 10">
            <a:extLst>
              <a:ext uri="{FF2B5EF4-FFF2-40B4-BE49-F238E27FC236}">
                <a16:creationId xmlns:a16="http://schemas.microsoft.com/office/drawing/2014/main" id="{F5DDDAB7-0063-460F-9A55-CC6A1D50AC98}"/>
              </a:ext>
            </a:extLst>
          </p:cNvPr>
          <p:cNvSpPr/>
          <p:nvPr/>
        </p:nvSpPr>
        <p:spPr>
          <a:xfrm>
            <a:off x="2276502" y="5510589"/>
            <a:ext cx="444302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200" dirty="0"/>
              <a:t>Julian </a:t>
            </a:r>
            <a:r>
              <a:rPr lang="en-GB" sz="1200" dirty="0" err="1"/>
              <a:t>Grenier</a:t>
            </a:r>
            <a:r>
              <a:rPr lang="en-GB" sz="1200" dirty="0"/>
              <a:t>: </a:t>
            </a:r>
            <a:r>
              <a:rPr lang="en-GB" sz="1200" dirty="0">
                <a:hlinkClick r:id="rId4"/>
              </a:rPr>
              <a:t>https://www.early-education.org.uk/news/interview-julian-grenier-early-years-foundation-stage-what-matters</a:t>
            </a:r>
            <a:endParaRPr lang="en-GB" sz="1200" dirty="0"/>
          </a:p>
        </p:txBody>
      </p:sp>
      <p:pic>
        <p:nvPicPr>
          <p:cNvPr id="2050" name="Picture 2" descr="step-by-step – Effective Tours Knowledge Base">
            <a:extLst>
              <a:ext uri="{FF2B5EF4-FFF2-40B4-BE49-F238E27FC236}">
                <a16:creationId xmlns:a16="http://schemas.microsoft.com/office/drawing/2014/main" id="{E9F19869-9D4B-44C3-B3D3-B30805CC7F87}"/>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6878499" y="4252508"/>
            <a:ext cx="1922602" cy="192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5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Educational Programmes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194931" y="1329779"/>
            <a:ext cx="8606169" cy="46166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Focusing attention where it is needed</a:t>
            </a:r>
            <a:endParaRPr lang="en-GB" dirty="0">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B592211-3BA6-4A9E-B5BD-FE0D5937241A}"/>
              </a:ext>
            </a:extLst>
          </p:cNvPr>
          <p:cNvSpPr/>
          <p:nvPr/>
        </p:nvSpPr>
        <p:spPr>
          <a:xfrm>
            <a:off x="194931" y="2007265"/>
            <a:ext cx="8770648" cy="3046988"/>
          </a:xfrm>
          <a:prstGeom prst="rect">
            <a:avLst/>
          </a:prstGeom>
        </p:spPr>
        <p:txBody>
          <a:bodyPr wrap="square" lIns="91440" tIns="45720" rIns="91440" bIns="45720" anchor="t">
            <a:spAutoFit/>
          </a:bodyPr>
          <a:lstStyle/>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If we look at percentages of how children are doing, we can gauge how well they are doing. We must remember the percentage gap of those children </a:t>
            </a:r>
            <a:r>
              <a:rPr lang="en-GB" sz="1600" i="1" dirty="0">
                <a:latin typeface="Arial" panose="020B0604020202020204" pitchFamily="34" charset="0"/>
                <a:cs typeface="Arial" panose="020B0604020202020204" pitchFamily="34" charset="0"/>
              </a:rPr>
              <a:t>not</a:t>
            </a:r>
            <a:r>
              <a:rPr lang="en-GB" sz="1600" dirty="0">
                <a:latin typeface="Arial" panose="020B0604020202020204" pitchFamily="34" charset="0"/>
                <a:cs typeface="Arial" panose="020B0604020202020204" pitchFamily="34" charset="0"/>
              </a:rPr>
              <a:t> achieving, and to focus our efforts on these children is key. </a:t>
            </a:r>
          </a:p>
          <a:p>
            <a:pPr marL="285750" indent="-285750">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Wider thinking around children needing support to catch up and keep up with the other children is essential. </a:t>
            </a:r>
            <a:r>
              <a:rPr lang="en-GB" sz="1600" b="1" dirty="0">
                <a:latin typeface="Arial" panose="020B0604020202020204" pitchFamily="34" charset="0"/>
                <a:cs typeface="Arial" panose="020B0604020202020204" pitchFamily="34" charset="0"/>
              </a:rPr>
              <a:t>We must still focus on the individual children and think "What am I going to do to give a child intensive support to move them on?".</a:t>
            </a:r>
          </a:p>
          <a:p>
            <a:pPr marL="285750" indent="-285750">
              <a:buFont typeface="Wingdings" panose="05000000000000000000" pitchFamily="2" charset="2"/>
              <a:buChar char="Ø"/>
            </a:pPr>
            <a:endParaRPr lang="en-GB"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Julian also reflects on summer-born children - thinking developmentally, some children might be doing very well, but still might be behind an autumn-born child, because of their age. </a:t>
            </a:r>
            <a:r>
              <a:rPr lang="en-GB" sz="1600" b="1" dirty="0">
                <a:latin typeface="Arial" panose="020B0604020202020204" pitchFamily="34" charset="0"/>
                <a:cs typeface="Arial" panose="020B0604020202020204" pitchFamily="34" charset="0"/>
              </a:rPr>
              <a:t>We must think “Is this child making the development and progress I want them to make at this stage?”</a:t>
            </a:r>
          </a:p>
        </p:txBody>
      </p:sp>
      <p:sp>
        <p:nvSpPr>
          <p:cNvPr id="11" name="Rectangle 10">
            <a:extLst>
              <a:ext uri="{FF2B5EF4-FFF2-40B4-BE49-F238E27FC236}">
                <a16:creationId xmlns:a16="http://schemas.microsoft.com/office/drawing/2014/main" id="{F5DDDAB7-0063-460F-9A55-CC6A1D50AC98}"/>
              </a:ext>
            </a:extLst>
          </p:cNvPr>
          <p:cNvSpPr/>
          <p:nvPr/>
        </p:nvSpPr>
        <p:spPr>
          <a:xfrm>
            <a:off x="590185" y="5161192"/>
            <a:ext cx="444302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200" dirty="0"/>
              <a:t>Julian </a:t>
            </a:r>
            <a:r>
              <a:rPr lang="en-GB" sz="1200" dirty="0" err="1"/>
              <a:t>Grenier</a:t>
            </a:r>
            <a:r>
              <a:rPr lang="en-GB" sz="1200" dirty="0"/>
              <a:t>: </a:t>
            </a:r>
            <a:r>
              <a:rPr lang="en-GB" sz="1200" dirty="0">
                <a:hlinkClick r:id="rId4"/>
              </a:rPr>
              <a:t>https://www.early-education.org.uk/news/interview-julian-grenier-early-years-foundation-stage-what-matters</a:t>
            </a:r>
            <a:endParaRPr lang="en-GB" sz="1200" dirty="0"/>
          </a:p>
        </p:txBody>
      </p:sp>
      <p:pic>
        <p:nvPicPr>
          <p:cNvPr id="3074" name="Picture 2" descr="64 Free Spider Web Clipart - Cliparting.com">
            <a:extLst>
              <a:ext uri="{FF2B5EF4-FFF2-40B4-BE49-F238E27FC236}">
                <a16:creationId xmlns:a16="http://schemas.microsoft.com/office/drawing/2014/main" id="{EE6714F5-865E-468D-A105-B69E22C7FB93}"/>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5118922" y="3171443"/>
            <a:ext cx="4533253" cy="422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4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Early Learning Goals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3B592211-3BA6-4A9E-B5BD-FE0D5937241A}"/>
              </a:ext>
            </a:extLst>
          </p:cNvPr>
          <p:cNvSpPr/>
          <p:nvPr/>
        </p:nvSpPr>
        <p:spPr>
          <a:xfrm>
            <a:off x="184123" y="4299418"/>
            <a:ext cx="8770648" cy="1323439"/>
          </a:xfrm>
          <a:prstGeom prst="rect">
            <a:avLst/>
          </a:prstGeom>
        </p:spPr>
        <p:txBody>
          <a:bodyPr wrap="square" lIns="91440" tIns="45720" rIns="91440" bIns="45720" anchor="t">
            <a:spAutoFit/>
          </a:bodyPr>
          <a:lstStyle/>
          <a:p>
            <a:pPr marL="0" indent="0">
              <a:buNone/>
            </a:pPr>
            <a:r>
              <a:rPr lang="en-GB" sz="1600" b="1" dirty="0">
                <a:solidFill>
                  <a:schemeClr val="accent1"/>
                </a:solidFill>
                <a:latin typeface="Arial" panose="020B0604020202020204" pitchFamily="34" charset="0"/>
                <a:cs typeface="Arial" panose="020B0604020202020204" pitchFamily="34" charset="0"/>
              </a:rPr>
              <a:t>Reflection Question: </a:t>
            </a:r>
          </a:p>
          <a:p>
            <a:pPr marL="285750" indent="-285750">
              <a:buFont typeface="Arial" panose="020B0604020202020204" pitchFamily="34" charset="0"/>
              <a:buChar char="•"/>
            </a:pPr>
            <a:r>
              <a:rPr lang="en-GB" sz="1600" i="1" dirty="0">
                <a:solidFill>
                  <a:schemeClr val="accent1"/>
                </a:solidFill>
                <a:latin typeface="Arial" panose="020B0604020202020204" pitchFamily="34" charset="0"/>
                <a:cs typeface="Arial" panose="020B0604020202020204" pitchFamily="34" charset="0"/>
              </a:rPr>
              <a:t>Do all practitioners in the EYFS team have access sufficient training to develop and apply a deep knowledge of child development and learning from birth to five to curriculum design?</a:t>
            </a:r>
          </a:p>
          <a:p>
            <a:pPr marL="285750" indent="-285750">
              <a:buFont typeface="Arial" panose="020B0604020202020204" pitchFamily="34" charset="0"/>
              <a:buChar char="•"/>
            </a:pPr>
            <a:r>
              <a:rPr lang="en-GB" sz="1600" i="1" dirty="0">
                <a:solidFill>
                  <a:schemeClr val="accent1"/>
                </a:solidFill>
                <a:latin typeface="Arial" panose="020B0604020202020204" pitchFamily="34" charset="0"/>
                <a:cs typeface="Arial" panose="020B0604020202020204" pitchFamily="34" charset="0"/>
              </a:rPr>
              <a:t>Can all practitioners to articulate their knowledge and professional judgement in the assessment of children? </a:t>
            </a:r>
          </a:p>
        </p:txBody>
      </p:sp>
      <p:pic>
        <p:nvPicPr>
          <p:cNvPr id="4100" name="Picture 4" descr="Early Years | De Bohun Primary School &amp; Children's Centre">
            <a:extLst>
              <a:ext uri="{FF2B5EF4-FFF2-40B4-BE49-F238E27FC236}">
                <a16:creationId xmlns:a16="http://schemas.microsoft.com/office/drawing/2014/main" id="{C6B29D5B-2A49-412C-B20E-77271531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376" y="1563283"/>
            <a:ext cx="5953248" cy="251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0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1: </a:t>
            </a:r>
          </a:p>
          <a:p>
            <a:pPr algn="ctr"/>
            <a:r>
              <a:rPr lang="en-GB" sz="3600" dirty="0">
                <a:solidFill>
                  <a:schemeClr val="bg1"/>
                </a:solidFill>
                <a:latin typeface="Arial" panose="020B0604020202020204" pitchFamily="34" charset="0"/>
                <a:cs typeface="Arial" panose="020B0604020202020204" pitchFamily="34" charset="0"/>
              </a:rPr>
              <a:t>The Early Learning Goals</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Google Shape;47;p8">
            <a:extLst>
              <a:ext uri="{FF2B5EF4-FFF2-40B4-BE49-F238E27FC236}">
                <a16:creationId xmlns:a16="http://schemas.microsoft.com/office/drawing/2014/main" id="{15E19FE0-CC38-46CD-8E5F-6D99D6463A1E}"/>
              </a:ext>
            </a:extLst>
          </p:cNvPr>
          <p:cNvSpPr txBox="1"/>
          <p:nvPr/>
        </p:nvSpPr>
        <p:spPr>
          <a:xfrm>
            <a:off x="145142" y="1219136"/>
            <a:ext cx="8826533" cy="4251960"/>
          </a:xfrm>
          <a:prstGeom prst="rect">
            <a:avLst/>
          </a:prstGeom>
        </p:spPr>
        <p:txBody>
          <a:bodyPr spcFirstLastPara="1" vert="horz" lIns="91440" tIns="45720" rIns="91440" bIns="45720" rtlCol="0" anchorCtr="0">
            <a:normAutofit/>
          </a:bodyPr>
          <a:lstStyle/>
          <a:p>
            <a:pPr defTabSz="914400">
              <a:lnSpc>
                <a:spcPct val="90000"/>
              </a:lnSpc>
              <a:spcBef>
                <a:spcPts val="600"/>
              </a:spcBef>
            </a:pPr>
            <a:r>
              <a:rPr lang="en-GB" b="1" dirty="0">
                <a:solidFill>
                  <a:schemeClr val="accent1"/>
                </a:solidFill>
                <a:latin typeface="Arial" panose="020B0604020202020204" pitchFamily="34" charset="0"/>
                <a:cs typeface="Arial" panose="020B0604020202020204" pitchFamily="34" charset="0"/>
              </a:rPr>
              <a:t>What has changed?</a:t>
            </a:r>
          </a:p>
          <a:p>
            <a:pPr defTabSz="914400">
              <a:lnSpc>
                <a:spcPct val="90000"/>
              </a:lnSpc>
              <a:spcBef>
                <a:spcPts val="600"/>
              </a:spcBef>
            </a:pPr>
            <a:r>
              <a:rPr lang="en-US" dirty="0">
                <a:latin typeface="Arial" panose="020B0604020202020204" pitchFamily="34" charset="0"/>
                <a:cs typeface="Arial" panose="020B0604020202020204" pitchFamily="34" charset="0"/>
                <a:sym typeface="Roboto"/>
              </a:rPr>
              <a:t>The early learning goals, which children must work towards achieving by the end of the academic year in which they turn five remain in place.</a:t>
            </a:r>
          </a:p>
          <a:p>
            <a:pPr defTabSz="914400">
              <a:lnSpc>
                <a:spcPct val="90000"/>
              </a:lnSpc>
              <a:spcBef>
                <a:spcPts val="600"/>
              </a:spcBef>
            </a:pPr>
            <a:endParaRPr lang="en-US" sz="2200" dirty="0">
              <a:sym typeface="Roboto"/>
            </a:endParaRPr>
          </a:p>
        </p:txBody>
      </p:sp>
      <p:sp>
        <p:nvSpPr>
          <p:cNvPr id="11" name="Google Shape;75;p11">
            <a:extLst>
              <a:ext uri="{FF2B5EF4-FFF2-40B4-BE49-F238E27FC236}">
                <a16:creationId xmlns:a16="http://schemas.microsoft.com/office/drawing/2014/main" id="{E04E607C-A244-437C-95BB-A4BE6DB9D79C}"/>
              </a:ext>
            </a:extLst>
          </p:cNvPr>
          <p:cNvSpPr txBox="1"/>
          <p:nvPr/>
        </p:nvSpPr>
        <p:spPr>
          <a:xfrm>
            <a:off x="172325" y="2192287"/>
            <a:ext cx="8799352" cy="3773598"/>
          </a:xfrm>
          <a:prstGeom prst="rect">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108000" tIns="72000" rIns="108000" bIns="72000" anchor="t" anchorCtr="0">
            <a:noAutofit/>
          </a:bodyPr>
          <a:lstStyle/>
          <a:p>
            <a:pPr marL="457200" indent="-330200">
              <a:buClr>
                <a:schemeClr val="dk1"/>
              </a:buClr>
              <a:buSzPts val="1600"/>
              <a:buFont typeface="Roboto"/>
              <a:buChar char="●"/>
            </a:pPr>
            <a:r>
              <a:rPr lang="en-GB" sz="1400" b="1" dirty="0">
                <a:solidFill>
                  <a:schemeClr val="dk1"/>
                </a:solidFill>
                <a:latin typeface="Arial" panose="020B0604020202020204" pitchFamily="34" charset="0"/>
                <a:ea typeface="Roboto"/>
                <a:cs typeface="Arial" panose="020B0604020202020204" pitchFamily="34" charset="0"/>
                <a:sym typeface="Roboto"/>
              </a:rPr>
              <a:t>Communication and Language</a:t>
            </a:r>
            <a:r>
              <a:rPr lang="en-GB" sz="1400" dirty="0">
                <a:solidFill>
                  <a:schemeClr val="dk1"/>
                </a:solidFill>
                <a:latin typeface="Arial" panose="020B0604020202020204" pitchFamily="34" charset="0"/>
                <a:ea typeface="Roboto"/>
                <a:cs typeface="Arial" panose="020B0604020202020204" pitchFamily="34" charset="0"/>
                <a:sym typeface="Roboto"/>
              </a:rPr>
              <a:t> ELGs reduced to two. </a:t>
            </a:r>
            <a:r>
              <a:rPr lang="en-GB" sz="1400" b="1" dirty="0">
                <a:solidFill>
                  <a:schemeClr val="dk1"/>
                </a:solidFill>
                <a:latin typeface="Arial" panose="020B0604020202020204" pitchFamily="34" charset="0"/>
                <a:ea typeface="Roboto"/>
                <a:cs typeface="Arial" panose="020B0604020202020204" pitchFamily="34" charset="0"/>
                <a:sym typeface="Roboto"/>
              </a:rPr>
              <a:t>Listening, Attention</a:t>
            </a:r>
            <a:r>
              <a:rPr lang="en-GB" sz="1400" dirty="0">
                <a:solidFill>
                  <a:schemeClr val="dk1"/>
                </a:solidFill>
                <a:latin typeface="Arial" panose="020B0604020202020204" pitchFamily="34" charset="0"/>
                <a:ea typeface="Roboto"/>
                <a:cs typeface="Arial" panose="020B0604020202020204" pitchFamily="34" charset="0"/>
                <a:sym typeface="Roboto"/>
              </a:rPr>
              <a:t> </a:t>
            </a:r>
            <a:r>
              <a:rPr lang="en-GB" sz="1400" b="1" dirty="0">
                <a:solidFill>
                  <a:schemeClr val="dk1"/>
                </a:solidFill>
                <a:latin typeface="Arial" panose="020B0604020202020204" pitchFamily="34" charset="0"/>
                <a:ea typeface="Roboto"/>
                <a:cs typeface="Arial" panose="020B0604020202020204" pitchFamily="34" charset="0"/>
                <a:sym typeface="Roboto"/>
              </a:rPr>
              <a:t>and</a:t>
            </a:r>
            <a:r>
              <a:rPr lang="en-GB" sz="1400" dirty="0">
                <a:solidFill>
                  <a:schemeClr val="dk1"/>
                </a:solidFill>
                <a:latin typeface="Arial" panose="020B0604020202020204" pitchFamily="34" charset="0"/>
                <a:ea typeface="Roboto"/>
                <a:cs typeface="Arial" panose="020B0604020202020204" pitchFamily="34" charset="0"/>
                <a:sym typeface="Roboto"/>
              </a:rPr>
              <a:t> </a:t>
            </a:r>
            <a:r>
              <a:rPr lang="en-GB" sz="1400" b="1" dirty="0">
                <a:solidFill>
                  <a:schemeClr val="dk1"/>
                </a:solidFill>
                <a:latin typeface="Arial" panose="020B0604020202020204" pitchFamily="34" charset="0"/>
                <a:ea typeface="Roboto"/>
                <a:cs typeface="Arial" panose="020B0604020202020204" pitchFamily="34" charset="0"/>
                <a:sym typeface="Roboto"/>
              </a:rPr>
              <a:t>Understanding &amp; Speaking</a:t>
            </a:r>
            <a:endParaRPr sz="1400" b="1" dirty="0">
              <a:solidFill>
                <a:schemeClr val="dk1"/>
              </a:solidFill>
              <a:latin typeface="Arial" panose="020B0604020202020204" pitchFamily="34" charset="0"/>
              <a:ea typeface="Roboto"/>
              <a:cs typeface="Arial" panose="020B0604020202020204" pitchFamily="34" charset="0"/>
              <a:sym typeface="Roboto"/>
            </a:endParaRPr>
          </a:p>
          <a:p>
            <a:endParaRPr sz="1400" b="1" dirty="0">
              <a:solidFill>
                <a:schemeClr val="dk1"/>
              </a:solidFill>
              <a:latin typeface="Arial" panose="020B0604020202020204" pitchFamily="34" charset="0"/>
              <a:ea typeface="Roboto"/>
              <a:cs typeface="Arial" panose="020B0604020202020204" pitchFamily="34" charset="0"/>
              <a:sym typeface="Roboto"/>
            </a:endParaRPr>
          </a:p>
          <a:p>
            <a:pPr marL="457200" indent="-330200">
              <a:buClr>
                <a:schemeClr val="dk1"/>
              </a:buClr>
              <a:buSzPts val="1600"/>
              <a:buFont typeface="Roboto"/>
              <a:buChar char="●"/>
            </a:pPr>
            <a:r>
              <a:rPr lang="en-GB" sz="1400" dirty="0">
                <a:solidFill>
                  <a:schemeClr val="dk1"/>
                </a:solidFill>
                <a:latin typeface="Arial" panose="020B0604020202020204" pitchFamily="34" charset="0"/>
                <a:ea typeface="Roboto"/>
                <a:cs typeface="Arial" panose="020B0604020202020204" pitchFamily="34" charset="0"/>
                <a:sym typeface="Roboto"/>
              </a:rPr>
              <a:t>The ELGs under the </a:t>
            </a:r>
            <a:r>
              <a:rPr lang="en-GB" sz="1400" b="1" dirty="0">
                <a:solidFill>
                  <a:schemeClr val="dk1"/>
                </a:solidFill>
                <a:latin typeface="Arial" panose="020B0604020202020204" pitchFamily="34" charset="0"/>
                <a:ea typeface="Roboto"/>
                <a:cs typeface="Arial" panose="020B0604020202020204" pitchFamily="34" charset="0"/>
                <a:sym typeface="Roboto"/>
              </a:rPr>
              <a:t>Personal, Social and Emotional Development</a:t>
            </a:r>
            <a:r>
              <a:rPr lang="en-GB" sz="1400" dirty="0">
                <a:solidFill>
                  <a:schemeClr val="dk1"/>
                </a:solidFill>
                <a:latin typeface="Arial" panose="020B0604020202020204" pitchFamily="34" charset="0"/>
                <a:ea typeface="Roboto"/>
                <a:cs typeface="Arial" panose="020B0604020202020204" pitchFamily="34" charset="0"/>
                <a:sym typeface="Roboto"/>
              </a:rPr>
              <a:t> (PSED) area of learning have been reorganised under the headings: </a:t>
            </a:r>
            <a:r>
              <a:rPr lang="en-GB" sz="1400" b="1" dirty="0">
                <a:solidFill>
                  <a:schemeClr val="dk1"/>
                </a:solidFill>
                <a:latin typeface="Arial" panose="020B0604020202020204" pitchFamily="34" charset="0"/>
                <a:ea typeface="Roboto"/>
                <a:cs typeface="Arial" panose="020B0604020202020204" pitchFamily="34" charset="0"/>
                <a:sym typeface="Roboto"/>
              </a:rPr>
              <a:t>Self-Regulation, Managing Self </a:t>
            </a:r>
            <a:r>
              <a:rPr lang="en-GB" sz="1400" dirty="0">
                <a:solidFill>
                  <a:schemeClr val="dk1"/>
                </a:solidFill>
                <a:latin typeface="Arial" panose="020B0604020202020204" pitchFamily="34" charset="0"/>
                <a:ea typeface="Roboto"/>
                <a:cs typeface="Arial" panose="020B0604020202020204" pitchFamily="34" charset="0"/>
                <a:sym typeface="Roboto"/>
              </a:rPr>
              <a:t>and </a:t>
            </a:r>
            <a:r>
              <a:rPr lang="en-GB" sz="1400" b="1" dirty="0">
                <a:solidFill>
                  <a:schemeClr val="dk1"/>
                </a:solidFill>
                <a:latin typeface="Arial" panose="020B0604020202020204" pitchFamily="34" charset="0"/>
                <a:ea typeface="Roboto"/>
                <a:cs typeface="Arial" panose="020B0604020202020204" pitchFamily="34" charset="0"/>
                <a:sym typeface="Roboto"/>
              </a:rPr>
              <a:t>Building Relationships.</a:t>
            </a:r>
            <a:r>
              <a:rPr lang="en-GB" sz="1400" dirty="0">
                <a:solidFill>
                  <a:schemeClr val="dk1"/>
                </a:solidFill>
                <a:latin typeface="Arial" panose="020B0604020202020204" pitchFamily="34" charset="0"/>
                <a:ea typeface="Roboto"/>
                <a:cs typeface="Arial" panose="020B0604020202020204" pitchFamily="34" charset="0"/>
                <a:sym typeface="Roboto"/>
              </a:rPr>
              <a:t> These ELGs were formerly </a:t>
            </a:r>
            <a:r>
              <a:rPr lang="en-GB" sz="1400" b="1" dirty="0">
                <a:solidFill>
                  <a:schemeClr val="dk1"/>
                </a:solidFill>
                <a:latin typeface="Arial" panose="020B0604020202020204" pitchFamily="34" charset="0"/>
                <a:ea typeface="Roboto"/>
                <a:cs typeface="Arial" panose="020B0604020202020204" pitchFamily="34" charset="0"/>
                <a:sym typeface="Roboto"/>
              </a:rPr>
              <a:t>Managing Feelings and Behaviour</a:t>
            </a:r>
            <a:r>
              <a:rPr lang="en-GB" sz="1400" dirty="0">
                <a:solidFill>
                  <a:schemeClr val="dk1"/>
                </a:solidFill>
                <a:latin typeface="Arial" panose="020B0604020202020204" pitchFamily="34" charset="0"/>
                <a:ea typeface="Roboto"/>
                <a:cs typeface="Arial" panose="020B0604020202020204" pitchFamily="34" charset="0"/>
                <a:sym typeface="Roboto"/>
              </a:rPr>
              <a:t>, </a:t>
            </a:r>
            <a:r>
              <a:rPr lang="en-GB" sz="1400" b="1" dirty="0">
                <a:solidFill>
                  <a:schemeClr val="dk1"/>
                </a:solidFill>
                <a:latin typeface="Arial" panose="020B0604020202020204" pitchFamily="34" charset="0"/>
                <a:ea typeface="Roboto"/>
                <a:cs typeface="Arial" panose="020B0604020202020204" pitchFamily="34" charset="0"/>
                <a:sym typeface="Roboto"/>
              </a:rPr>
              <a:t>Self-confidence and Self-awareness</a:t>
            </a:r>
            <a:r>
              <a:rPr lang="en-GB" sz="1400" dirty="0">
                <a:solidFill>
                  <a:schemeClr val="dk1"/>
                </a:solidFill>
                <a:latin typeface="Arial" panose="020B0604020202020204" pitchFamily="34" charset="0"/>
                <a:ea typeface="Roboto"/>
                <a:cs typeface="Arial" panose="020B0604020202020204" pitchFamily="34" charset="0"/>
                <a:sym typeface="Roboto"/>
              </a:rPr>
              <a:t> and </a:t>
            </a:r>
            <a:r>
              <a:rPr lang="en-GB" sz="1400" b="1" dirty="0">
                <a:solidFill>
                  <a:schemeClr val="dk1"/>
                </a:solidFill>
                <a:latin typeface="Arial" panose="020B0604020202020204" pitchFamily="34" charset="0"/>
                <a:ea typeface="Roboto"/>
                <a:cs typeface="Arial" panose="020B0604020202020204" pitchFamily="34" charset="0"/>
                <a:sym typeface="Roboto"/>
              </a:rPr>
              <a:t>Making Relationships</a:t>
            </a:r>
            <a:r>
              <a:rPr lang="en-GB" sz="1400" dirty="0">
                <a:solidFill>
                  <a:schemeClr val="dk1"/>
                </a:solidFill>
                <a:latin typeface="Arial" panose="020B0604020202020204" pitchFamily="34" charset="0"/>
                <a:ea typeface="Roboto"/>
                <a:cs typeface="Arial" panose="020B0604020202020204" pitchFamily="34" charset="0"/>
                <a:sym typeface="Roboto"/>
              </a:rPr>
              <a:t>.</a:t>
            </a:r>
            <a:endParaRPr sz="1400" dirty="0">
              <a:solidFill>
                <a:schemeClr val="dk1"/>
              </a:solidFill>
              <a:latin typeface="Arial" panose="020B0604020202020204" pitchFamily="34" charset="0"/>
              <a:ea typeface="Roboto"/>
              <a:cs typeface="Arial" panose="020B0604020202020204" pitchFamily="34" charset="0"/>
              <a:sym typeface="Roboto"/>
            </a:endParaRPr>
          </a:p>
          <a:p>
            <a:pPr marL="457200"/>
            <a:endParaRPr sz="1400" dirty="0">
              <a:solidFill>
                <a:schemeClr val="dk1"/>
              </a:solidFill>
              <a:latin typeface="Arial" panose="020B0604020202020204" pitchFamily="34" charset="0"/>
              <a:ea typeface="Roboto"/>
              <a:cs typeface="Arial" panose="020B0604020202020204" pitchFamily="34" charset="0"/>
              <a:sym typeface="Roboto"/>
            </a:endParaRPr>
          </a:p>
          <a:p>
            <a:pPr marL="457200" indent="-330200">
              <a:buClr>
                <a:schemeClr val="dk1"/>
              </a:buClr>
              <a:buSzPts val="1600"/>
              <a:buFont typeface="Roboto"/>
              <a:buChar char="●"/>
            </a:pPr>
            <a:r>
              <a:rPr lang="en-GB" sz="1400" dirty="0">
                <a:solidFill>
                  <a:schemeClr val="dk1"/>
                </a:solidFill>
                <a:latin typeface="Arial" panose="020B0604020202020204" pitchFamily="34" charset="0"/>
                <a:ea typeface="Roboto"/>
                <a:cs typeface="Arial" panose="020B0604020202020204" pitchFamily="34" charset="0"/>
                <a:sym typeface="Roboto"/>
              </a:rPr>
              <a:t>Under the </a:t>
            </a:r>
            <a:r>
              <a:rPr lang="en-GB" sz="1400" b="1" dirty="0">
                <a:solidFill>
                  <a:schemeClr val="dk1"/>
                </a:solidFill>
                <a:latin typeface="Arial" panose="020B0604020202020204" pitchFamily="34" charset="0"/>
                <a:ea typeface="Roboto"/>
                <a:cs typeface="Arial" panose="020B0604020202020204" pitchFamily="34" charset="0"/>
                <a:sym typeface="Roboto"/>
              </a:rPr>
              <a:t>Physical Development</a:t>
            </a:r>
            <a:r>
              <a:rPr lang="en-GB" sz="1400" dirty="0">
                <a:solidFill>
                  <a:schemeClr val="dk1"/>
                </a:solidFill>
                <a:latin typeface="Arial" panose="020B0604020202020204" pitchFamily="34" charset="0"/>
                <a:ea typeface="Roboto"/>
                <a:cs typeface="Arial" panose="020B0604020202020204" pitchFamily="34" charset="0"/>
                <a:sym typeface="Roboto"/>
              </a:rPr>
              <a:t> area of learning, the ELGs have become </a:t>
            </a:r>
            <a:r>
              <a:rPr lang="en-GB" sz="1400" b="1" dirty="0">
                <a:solidFill>
                  <a:schemeClr val="dk1"/>
                </a:solidFill>
                <a:latin typeface="Arial" panose="020B0604020202020204" pitchFamily="34" charset="0"/>
                <a:ea typeface="Roboto"/>
                <a:cs typeface="Arial" panose="020B0604020202020204" pitchFamily="34" charset="0"/>
                <a:sym typeface="Roboto"/>
              </a:rPr>
              <a:t>Gross Motor Skills</a:t>
            </a:r>
            <a:r>
              <a:rPr lang="en-GB" sz="1400" dirty="0">
                <a:solidFill>
                  <a:schemeClr val="dk1"/>
                </a:solidFill>
                <a:latin typeface="Arial" panose="020B0604020202020204" pitchFamily="34" charset="0"/>
                <a:ea typeface="Roboto"/>
                <a:cs typeface="Arial" panose="020B0604020202020204" pitchFamily="34" charset="0"/>
                <a:sym typeface="Roboto"/>
              </a:rPr>
              <a:t> and </a:t>
            </a:r>
            <a:r>
              <a:rPr lang="en-GB" sz="1400" b="1" dirty="0">
                <a:solidFill>
                  <a:schemeClr val="dk1"/>
                </a:solidFill>
                <a:latin typeface="Arial" panose="020B0604020202020204" pitchFamily="34" charset="0"/>
                <a:ea typeface="Roboto"/>
                <a:cs typeface="Arial" panose="020B0604020202020204" pitchFamily="34" charset="0"/>
                <a:sym typeface="Roboto"/>
              </a:rPr>
              <a:t>Fine Motor Skills</a:t>
            </a:r>
            <a:r>
              <a:rPr lang="en-GB" sz="1400" dirty="0">
                <a:solidFill>
                  <a:schemeClr val="dk1"/>
                </a:solidFill>
                <a:latin typeface="Arial" panose="020B0604020202020204" pitchFamily="34" charset="0"/>
                <a:ea typeface="Roboto"/>
                <a:cs typeface="Arial" panose="020B0604020202020204" pitchFamily="34" charset="0"/>
                <a:sym typeface="Roboto"/>
              </a:rPr>
              <a:t>. What was called the </a:t>
            </a:r>
            <a:r>
              <a:rPr lang="en-GB" sz="1400" b="1" dirty="0">
                <a:solidFill>
                  <a:schemeClr val="dk1"/>
                </a:solidFill>
                <a:latin typeface="Arial" panose="020B0604020202020204" pitchFamily="34" charset="0"/>
                <a:ea typeface="Roboto"/>
                <a:cs typeface="Arial" panose="020B0604020202020204" pitchFamily="34" charset="0"/>
                <a:sym typeface="Roboto"/>
              </a:rPr>
              <a:t>Health and Self-Care</a:t>
            </a:r>
            <a:r>
              <a:rPr lang="en-GB" sz="1400" dirty="0">
                <a:solidFill>
                  <a:schemeClr val="dk1"/>
                </a:solidFill>
                <a:latin typeface="Arial" panose="020B0604020202020204" pitchFamily="34" charset="0"/>
                <a:ea typeface="Roboto"/>
                <a:cs typeface="Arial" panose="020B0604020202020204" pitchFamily="34" charset="0"/>
                <a:sym typeface="Roboto"/>
              </a:rPr>
              <a:t> ELG has been absorbed within the PSED </a:t>
            </a:r>
            <a:r>
              <a:rPr lang="en-GB" sz="1400" b="1" dirty="0">
                <a:solidFill>
                  <a:schemeClr val="dk1"/>
                </a:solidFill>
                <a:latin typeface="Arial" panose="020B0604020202020204" pitchFamily="34" charset="0"/>
                <a:ea typeface="Roboto"/>
                <a:cs typeface="Arial" panose="020B0604020202020204" pitchFamily="34" charset="0"/>
                <a:sym typeface="Roboto"/>
              </a:rPr>
              <a:t>Managing Self</a:t>
            </a:r>
            <a:r>
              <a:rPr lang="en-GB" sz="1400" dirty="0">
                <a:solidFill>
                  <a:schemeClr val="dk1"/>
                </a:solidFill>
                <a:latin typeface="Arial" panose="020B0604020202020204" pitchFamily="34" charset="0"/>
                <a:ea typeface="Roboto"/>
                <a:cs typeface="Arial" panose="020B0604020202020204" pitchFamily="34" charset="0"/>
                <a:sym typeface="Roboto"/>
              </a:rPr>
              <a:t> ELG. </a:t>
            </a:r>
            <a:endParaRPr sz="1400" dirty="0">
              <a:solidFill>
                <a:schemeClr val="dk1"/>
              </a:solidFill>
              <a:latin typeface="Arial" panose="020B0604020202020204" pitchFamily="34" charset="0"/>
              <a:ea typeface="Roboto"/>
              <a:cs typeface="Arial" panose="020B0604020202020204" pitchFamily="34" charset="0"/>
              <a:sym typeface="Roboto"/>
            </a:endParaRPr>
          </a:p>
          <a:p>
            <a:pPr marL="457200"/>
            <a:endParaRPr sz="1400" dirty="0">
              <a:solidFill>
                <a:schemeClr val="dk1"/>
              </a:solidFill>
              <a:latin typeface="Arial" panose="020B0604020202020204" pitchFamily="34" charset="0"/>
              <a:ea typeface="Roboto"/>
              <a:cs typeface="Arial" panose="020B0604020202020204" pitchFamily="34" charset="0"/>
              <a:sym typeface="Roboto"/>
            </a:endParaRPr>
          </a:p>
          <a:p>
            <a:pPr marL="457200" indent="-330200">
              <a:buClr>
                <a:schemeClr val="dk1"/>
              </a:buClr>
              <a:buSzPts val="1600"/>
              <a:buFont typeface="Roboto"/>
              <a:buChar char="●"/>
            </a:pPr>
            <a:r>
              <a:rPr lang="en-GB" sz="1400" dirty="0">
                <a:solidFill>
                  <a:schemeClr val="dk1"/>
                </a:solidFill>
                <a:latin typeface="Arial" panose="020B0604020202020204" pitchFamily="34" charset="0"/>
                <a:ea typeface="Roboto"/>
                <a:cs typeface="Arial" panose="020B0604020202020204" pitchFamily="34" charset="0"/>
                <a:sym typeface="Roboto"/>
              </a:rPr>
              <a:t>The </a:t>
            </a:r>
            <a:r>
              <a:rPr lang="en-GB" sz="1400" b="1" dirty="0">
                <a:solidFill>
                  <a:schemeClr val="dk1"/>
                </a:solidFill>
                <a:latin typeface="Arial" panose="020B0604020202020204" pitchFamily="34" charset="0"/>
                <a:ea typeface="Roboto"/>
                <a:cs typeface="Arial" panose="020B0604020202020204" pitchFamily="34" charset="0"/>
                <a:sym typeface="Roboto"/>
              </a:rPr>
              <a:t>Mathematics </a:t>
            </a:r>
            <a:r>
              <a:rPr lang="en-GB" sz="1400" dirty="0">
                <a:solidFill>
                  <a:schemeClr val="dk1"/>
                </a:solidFill>
                <a:latin typeface="Arial" panose="020B0604020202020204" pitchFamily="34" charset="0"/>
                <a:ea typeface="Roboto"/>
                <a:cs typeface="Arial" panose="020B0604020202020204" pitchFamily="34" charset="0"/>
                <a:sym typeface="Roboto"/>
              </a:rPr>
              <a:t>ELGs are now </a:t>
            </a:r>
            <a:r>
              <a:rPr lang="en-GB" sz="1400" b="1" dirty="0">
                <a:solidFill>
                  <a:schemeClr val="dk1"/>
                </a:solidFill>
                <a:latin typeface="Arial" panose="020B0604020202020204" pitchFamily="34" charset="0"/>
                <a:ea typeface="Roboto"/>
                <a:cs typeface="Arial" panose="020B0604020202020204" pitchFamily="34" charset="0"/>
                <a:sym typeface="Roboto"/>
              </a:rPr>
              <a:t>Number</a:t>
            </a:r>
            <a:r>
              <a:rPr lang="en-GB" sz="1400" dirty="0">
                <a:solidFill>
                  <a:schemeClr val="dk1"/>
                </a:solidFill>
                <a:latin typeface="Arial" panose="020B0604020202020204" pitchFamily="34" charset="0"/>
                <a:ea typeface="Roboto"/>
                <a:cs typeface="Arial" panose="020B0604020202020204" pitchFamily="34" charset="0"/>
                <a:sym typeface="Roboto"/>
              </a:rPr>
              <a:t> and </a:t>
            </a:r>
            <a:r>
              <a:rPr lang="en-GB" sz="1400" b="1" dirty="0">
                <a:solidFill>
                  <a:schemeClr val="dk1"/>
                </a:solidFill>
                <a:latin typeface="Arial" panose="020B0604020202020204" pitchFamily="34" charset="0"/>
                <a:ea typeface="Roboto"/>
                <a:cs typeface="Arial" panose="020B0604020202020204" pitchFamily="34" charset="0"/>
                <a:sym typeface="Roboto"/>
              </a:rPr>
              <a:t>Numerical Patterns</a:t>
            </a:r>
            <a:r>
              <a:rPr lang="en-GB" sz="1400" dirty="0">
                <a:solidFill>
                  <a:schemeClr val="dk1"/>
                </a:solidFill>
                <a:latin typeface="Arial" panose="020B0604020202020204" pitchFamily="34" charset="0"/>
                <a:ea typeface="Roboto"/>
                <a:cs typeface="Arial" panose="020B0604020202020204" pitchFamily="34" charset="0"/>
                <a:sym typeface="Roboto"/>
              </a:rPr>
              <a:t>. There is no longer a </a:t>
            </a:r>
            <a:r>
              <a:rPr lang="en-GB" sz="1400" b="1" dirty="0">
                <a:solidFill>
                  <a:schemeClr val="dk1"/>
                </a:solidFill>
                <a:latin typeface="Arial" panose="020B0604020202020204" pitchFamily="34" charset="0"/>
                <a:ea typeface="Roboto"/>
                <a:cs typeface="Arial" panose="020B0604020202020204" pitchFamily="34" charset="0"/>
                <a:sym typeface="Roboto"/>
              </a:rPr>
              <a:t>Shape, Space and Measure</a:t>
            </a:r>
            <a:r>
              <a:rPr lang="en-GB" sz="1400" dirty="0">
                <a:solidFill>
                  <a:schemeClr val="dk1"/>
                </a:solidFill>
                <a:latin typeface="Arial" panose="020B0604020202020204" pitchFamily="34" charset="0"/>
                <a:ea typeface="Roboto"/>
                <a:cs typeface="Arial" panose="020B0604020202020204" pitchFamily="34" charset="0"/>
                <a:sym typeface="Roboto"/>
              </a:rPr>
              <a:t> ELG. </a:t>
            </a:r>
            <a:endParaRPr sz="1400" dirty="0">
              <a:solidFill>
                <a:schemeClr val="dk1"/>
              </a:solidFill>
              <a:latin typeface="Arial" panose="020B0604020202020204" pitchFamily="34" charset="0"/>
              <a:ea typeface="Roboto"/>
              <a:cs typeface="Arial" panose="020B0604020202020204" pitchFamily="34" charset="0"/>
              <a:sym typeface="Roboto"/>
            </a:endParaRPr>
          </a:p>
          <a:p>
            <a:pPr marL="457200"/>
            <a:endParaRPr sz="1400" dirty="0">
              <a:solidFill>
                <a:schemeClr val="dk1"/>
              </a:solidFill>
              <a:latin typeface="Arial" panose="020B0604020202020204" pitchFamily="34" charset="0"/>
              <a:ea typeface="Roboto"/>
              <a:cs typeface="Arial" panose="020B0604020202020204" pitchFamily="34" charset="0"/>
              <a:sym typeface="Roboto"/>
            </a:endParaRPr>
          </a:p>
          <a:p>
            <a:pPr marL="457200" indent="-330200">
              <a:buClr>
                <a:schemeClr val="dk1"/>
              </a:buClr>
              <a:buSzPts val="1600"/>
              <a:buFont typeface="Roboto"/>
              <a:buChar char="●"/>
            </a:pPr>
            <a:r>
              <a:rPr lang="en-GB" sz="1400" dirty="0">
                <a:solidFill>
                  <a:schemeClr val="dk1"/>
                </a:solidFill>
                <a:latin typeface="Arial" panose="020B0604020202020204" pitchFamily="34" charset="0"/>
                <a:ea typeface="Roboto"/>
                <a:cs typeface="Arial" panose="020B0604020202020204" pitchFamily="34" charset="0"/>
                <a:sym typeface="Roboto"/>
              </a:rPr>
              <a:t>There is no longer an ELG for </a:t>
            </a:r>
            <a:r>
              <a:rPr lang="en-GB" sz="1400" b="1" dirty="0">
                <a:solidFill>
                  <a:schemeClr val="dk1"/>
                </a:solidFill>
                <a:latin typeface="Arial" panose="020B0604020202020204" pitchFamily="34" charset="0"/>
                <a:ea typeface="Roboto"/>
                <a:cs typeface="Arial" panose="020B0604020202020204" pitchFamily="34" charset="0"/>
                <a:sym typeface="Roboto"/>
              </a:rPr>
              <a:t>Technology,</a:t>
            </a:r>
            <a:r>
              <a:rPr lang="en-GB" sz="1400" dirty="0">
                <a:solidFill>
                  <a:schemeClr val="dk1"/>
                </a:solidFill>
                <a:latin typeface="Arial" panose="020B0604020202020204" pitchFamily="34" charset="0"/>
                <a:ea typeface="Roboto"/>
                <a:cs typeface="Arial" panose="020B0604020202020204" pitchFamily="34" charset="0"/>
                <a:sym typeface="Roboto"/>
              </a:rPr>
              <a:t> with </a:t>
            </a:r>
            <a:r>
              <a:rPr lang="en-GB" sz="1400" b="1" dirty="0">
                <a:solidFill>
                  <a:schemeClr val="dk1"/>
                </a:solidFill>
                <a:latin typeface="Arial" panose="020B0604020202020204" pitchFamily="34" charset="0"/>
                <a:ea typeface="Roboto"/>
                <a:cs typeface="Arial" panose="020B0604020202020204" pitchFamily="34" charset="0"/>
                <a:sym typeface="Roboto"/>
              </a:rPr>
              <a:t>Understanding the World</a:t>
            </a:r>
            <a:r>
              <a:rPr lang="en-GB" sz="1400" dirty="0">
                <a:solidFill>
                  <a:schemeClr val="dk1"/>
                </a:solidFill>
                <a:latin typeface="Arial" panose="020B0604020202020204" pitchFamily="34" charset="0"/>
                <a:ea typeface="Roboto"/>
                <a:cs typeface="Arial" panose="020B0604020202020204" pitchFamily="34" charset="0"/>
                <a:sym typeface="Roboto"/>
              </a:rPr>
              <a:t> now focussing children’s understanding of </a:t>
            </a:r>
            <a:r>
              <a:rPr lang="en-GB" sz="1400" b="1" dirty="0">
                <a:solidFill>
                  <a:schemeClr val="dk1"/>
                </a:solidFill>
                <a:latin typeface="Arial" panose="020B0604020202020204" pitchFamily="34" charset="0"/>
                <a:ea typeface="Roboto"/>
                <a:cs typeface="Arial" panose="020B0604020202020204" pitchFamily="34" charset="0"/>
                <a:sym typeface="Roboto"/>
              </a:rPr>
              <a:t>Past and Present</a:t>
            </a:r>
            <a:r>
              <a:rPr lang="en-GB" sz="1400" dirty="0">
                <a:solidFill>
                  <a:schemeClr val="dk1"/>
                </a:solidFill>
                <a:latin typeface="Arial" panose="020B0604020202020204" pitchFamily="34" charset="0"/>
                <a:ea typeface="Roboto"/>
                <a:cs typeface="Arial" panose="020B0604020202020204" pitchFamily="34" charset="0"/>
                <a:sym typeface="Roboto"/>
              </a:rPr>
              <a:t>, </a:t>
            </a:r>
            <a:r>
              <a:rPr lang="en-GB" sz="1400" b="1" dirty="0">
                <a:solidFill>
                  <a:schemeClr val="dk1"/>
                </a:solidFill>
                <a:latin typeface="Arial" panose="020B0604020202020204" pitchFamily="34" charset="0"/>
                <a:ea typeface="Roboto"/>
                <a:cs typeface="Arial" panose="020B0604020202020204" pitchFamily="34" charset="0"/>
                <a:sym typeface="Roboto"/>
              </a:rPr>
              <a:t>People, Cultures and Communities</a:t>
            </a:r>
            <a:r>
              <a:rPr lang="en-GB" sz="1400" dirty="0">
                <a:solidFill>
                  <a:schemeClr val="dk1"/>
                </a:solidFill>
                <a:latin typeface="Arial" panose="020B0604020202020204" pitchFamily="34" charset="0"/>
                <a:ea typeface="Roboto"/>
                <a:cs typeface="Arial" panose="020B0604020202020204" pitchFamily="34" charset="0"/>
                <a:sym typeface="Roboto"/>
              </a:rPr>
              <a:t> and </a:t>
            </a:r>
            <a:r>
              <a:rPr lang="en-GB" sz="1400" b="1" dirty="0">
                <a:solidFill>
                  <a:schemeClr val="dk1"/>
                </a:solidFill>
                <a:latin typeface="Arial" panose="020B0604020202020204" pitchFamily="34" charset="0"/>
                <a:ea typeface="Roboto"/>
                <a:cs typeface="Arial" panose="020B0604020202020204" pitchFamily="34" charset="0"/>
                <a:sym typeface="Roboto"/>
              </a:rPr>
              <a:t>The Natural World</a:t>
            </a:r>
            <a:r>
              <a:rPr lang="en-GB" sz="1400" dirty="0">
                <a:solidFill>
                  <a:schemeClr val="dk1"/>
                </a:solidFill>
                <a:latin typeface="Arial" panose="020B0604020202020204" pitchFamily="34" charset="0"/>
                <a:ea typeface="Roboto"/>
                <a:cs typeface="Arial" panose="020B0604020202020204" pitchFamily="34" charset="0"/>
                <a:sym typeface="Roboto"/>
              </a:rPr>
              <a:t>. </a:t>
            </a:r>
            <a:endParaRPr sz="1400" dirty="0">
              <a:solidFill>
                <a:schemeClr val="dk1"/>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69536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vegetable, durian, broccoli&#10;&#10;Description automatically generated">
            <a:extLst>
              <a:ext uri="{FF2B5EF4-FFF2-40B4-BE49-F238E27FC236}">
                <a16:creationId xmlns:a16="http://schemas.microsoft.com/office/drawing/2014/main" id="{41C50011-2A7B-4582-A688-E3B01F4673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itle 2">
            <a:extLst>
              <a:ext uri="{FF2B5EF4-FFF2-40B4-BE49-F238E27FC236}">
                <a16:creationId xmlns:a16="http://schemas.microsoft.com/office/drawing/2014/main" id="{272A2233-659A-4DBB-97AB-05EAE04B362F}"/>
              </a:ext>
            </a:extLst>
          </p:cNvPr>
          <p:cNvSpPr>
            <a:spLocks noGrp="1"/>
          </p:cNvSpPr>
          <p:nvPr>
            <p:ph type="title"/>
          </p:nvPr>
        </p:nvSpPr>
        <p:spPr/>
        <p:txBody>
          <a:bodyPr/>
          <a:lstStyle/>
          <a:p>
            <a:endParaRPr lang="en-GB"/>
          </a:p>
        </p:txBody>
      </p:sp>
      <p:sp>
        <p:nvSpPr>
          <p:cNvPr id="10" name="Title 1">
            <a:extLst>
              <a:ext uri="{FF2B5EF4-FFF2-40B4-BE49-F238E27FC236}">
                <a16:creationId xmlns:a16="http://schemas.microsoft.com/office/drawing/2014/main" id="{B1A3C68D-4CFC-460D-8A71-A0CFB6DC13AD}"/>
              </a:ext>
            </a:extLst>
          </p:cNvPr>
          <p:cNvSpPr txBox="1">
            <a:spLocks/>
          </p:cNvSpPr>
          <p:nvPr/>
        </p:nvSpPr>
        <p:spPr>
          <a:xfrm>
            <a:off x="4572000" y="1690689"/>
            <a:ext cx="4518093" cy="323407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400" dirty="0">
                <a:latin typeface="Arial" panose="020B0604020202020204" pitchFamily="34" charset="0"/>
                <a:cs typeface="Arial" panose="020B0604020202020204" pitchFamily="34" charset="0"/>
              </a:rPr>
              <a:t>The Statutory Framework</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Section 2:</a:t>
            </a:r>
          </a:p>
          <a:p>
            <a:pPr fontAlgn="auto">
              <a:spcAft>
                <a:spcPts val="0"/>
              </a:spcAft>
            </a:pPr>
            <a:r>
              <a:rPr lang="en-US" sz="2800" dirty="0">
                <a:latin typeface="Arial" panose="020B0604020202020204" pitchFamily="34" charset="0"/>
                <a:cs typeface="Arial" panose="020B0604020202020204" pitchFamily="34" charset="0"/>
              </a:rPr>
              <a:t>Assessment</a:t>
            </a:r>
          </a:p>
        </p:txBody>
      </p:sp>
    </p:spTree>
    <p:extLst>
      <p:ext uri="{BB962C8B-B14F-4D97-AF65-F5344CB8AC3E}">
        <p14:creationId xmlns:p14="http://schemas.microsoft.com/office/powerpoint/2010/main" val="168107392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2: </a:t>
            </a:r>
          </a:p>
          <a:p>
            <a:pPr algn="ctr"/>
            <a:r>
              <a:rPr lang="en-GB" sz="3600" dirty="0">
                <a:solidFill>
                  <a:schemeClr val="bg1"/>
                </a:solidFill>
                <a:latin typeface="Arial" panose="020B0604020202020204" pitchFamily="34" charset="0"/>
                <a:cs typeface="Arial" panose="020B0604020202020204" pitchFamily="34" charset="0"/>
              </a:rPr>
              <a:t>Assessment</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Google Shape;47;p8">
            <a:extLst>
              <a:ext uri="{FF2B5EF4-FFF2-40B4-BE49-F238E27FC236}">
                <a16:creationId xmlns:a16="http://schemas.microsoft.com/office/drawing/2014/main" id="{15E19FE0-CC38-46CD-8E5F-6D99D6463A1E}"/>
              </a:ext>
            </a:extLst>
          </p:cNvPr>
          <p:cNvSpPr txBox="1"/>
          <p:nvPr/>
        </p:nvSpPr>
        <p:spPr>
          <a:xfrm>
            <a:off x="145142" y="1514011"/>
            <a:ext cx="8826533" cy="3957084"/>
          </a:xfrm>
          <a:prstGeom prst="rect">
            <a:avLst/>
          </a:prstGeom>
        </p:spPr>
        <p:txBody>
          <a:bodyPr spcFirstLastPara="1" vert="horz" lIns="91440" tIns="45720" rIns="91440" bIns="45720" rtlCol="0" anchorCtr="0">
            <a:normAutofit/>
          </a:bodyPr>
          <a:lstStyle/>
          <a:p>
            <a:pPr algn="ctr" defTabSz="914400">
              <a:lnSpc>
                <a:spcPct val="90000"/>
              </a:lnSpc>
              <a:spcBef>
                <a:spcPts val="600"/>
              </a:spcBef>
            </a:pPr>
            <a:r>
              <a:rPr lang="en-GB" sz="2400" b="1" dirty="0">
                <a:solidFill>
                  <a:schemeClr val="accent1"/>
                </a:solidFill>
                <a:latin typeface="Arial" panose="020B0604020202020204" pitchFamily="34" charset="0"/>
                <a:cs typeface="Arial" panose="020B0604020202020204" pitchFamily="34" charset="0"/>
              </a:rPr>
              <a:t>Progress check at age 2</a:t>
            </a:r>
          </a:p>
          <a:p>
            <a:pPr defTabSz="914400">
              <a:lnSpc>
                <a:spcPct val="90000"/>
              </a:lnSpc>
              <a:spcBef>
                <a:spcPts val="600"/>
              </a:spcBef>
            </a:pPr>
            <a:r>
              <a:rPr lang="en-GB" dirty="0">
                <a:latin typeface="Arial"/>
                <a:cs typeface="Arial"/>
              </a:rPr>
              <a:t>This is the only statutory assessment that people working with pre-reception children will need to carry out. </a:t>
            </a:r>
            <a:endParaRPr lang="en-US" sz="2200" dirty="0">
              <a:sym typeface="Roboto"/>
            </a:endParaRPr>
          </a:p>
        </p:txBody>
      </p:sp>
      <p:pic>
        <p:nvPicPr>
          <p:cNvPr id="5122" name="Picture 2" descr="The Year Ahead: Age 2 | Parents">
            <a:extLst>
              <a:ext uri="{FF2B5EF4-FFF2-40B4-BE49-F238E27FC236}">
                <a16:creationId xmlns:a16="http://schemas.microsoft.com/office/drawing/2014/main" id="{A1D5B6FA-DC61-4533-895A-4BE4F9012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305" y="2581926"/>
            <a:ext cx="3440206" cy="3440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2: </a:t>
            </a:r>
          </a:p>
          <a:p>
            <a:pPr algn="ctr"/>
            <a:r>
              <a:rPr lang="en-GB" sz="3600" dirty="0">
                <a:solidFill>
                  <a:schemeClr val="bg1"/>
                </a:solidFill>
                <a:latin typeface="Arial" panose="020B0604020202020204" pitchFamily="34" charset="0"/>
                <a:cs typeface="Arial" panose="020B0604020202020204" pitchFamily="34" charset="0"/>
              </a:rPr>
              <a:t>Assessment</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Google Shape;47;p8">
            <a:extLst>
              <a:ext uri="{FF2B5EF4-FFF2-40B4-BE49-F238E27FC236}">
                <a16:creationId xmlns:a16="http://schemas.microsoft.com/office/drawing/2014/main" id="{15E19FE0-CC38-46CD-8E5F-6D99D6463A1E}"/>
              </a:ext>
            </a:extLst>
          </p:cNvPr>
          <p:cNvSpPr txBox="1"/>
          <p:nvPr/>
        </p:nvSpPr>
        <p:spPr>
          <a:xfrm>
            <a:off x="145142" y="1514011"/>
            <a:ext cx="8826533" cy="3957084"/>
          </a:xfrm>
          <a:prstGeom prst="rect">
            <a:avLst/>
          </a:prstGeom>
        </p:spPr>
        <p:txBody>
          <a:bodyPr spcFirstLastPara="1" vert="horz" lIns="91440" tIns="45720" rIns="91440" bIns="45720" rtlCol="0" anchorCtr="0">
            <a:normAutofit/>
          </a:bodyPr>
          <a:lstStyle/>
          <a:p>
            <a:pPr algn="ctr" defTabSz="914400">
              <a:lnSpc>
                <a:spcPct val="90000"/>
              </a:lnSpc>
              <a:spcBef>
                <a:spcPts val="600"/>
              </a:spcBef>
            </a:pPr>
            <a:r>
              <a:rPr lang="en-GB" sz="2400" b="1" dirty="0">
                <a:solidFill>
                  <a:schemeClr val="accent1"/>
                </a:solidFill>
                <a:latin typeface="Arial" panose="020B0604020202020204" pitchFamily="34" charset="0"/>
                <a:cs typeface="Arial" panose="020B0604020202020204" pitchFamily="34" charset="0"/>
              </a:rPr>
              <a:t>Reception Baseline Assessment</a:t>
            </a:r>
          </a:p>
          <a:p>
            <a:pPr defTabSz="914400">
              <a:lnSpc>
                <a:spcPct val="90000"/>
              </a:lnSpc>
              <a:spcBef>
                <a:spcPts val="600"/>
              </a:spcBef>
            </a:pPr>
            <a:r>
              <a:rPr lang="en-GB" sz="2000" dirty="0">
                <a:latin typeface="Arial"/>
                <a:cs typeface="Arial"/>
              </a:rPr>
              <a:t>A new assessment to be administered in all primary infant and first schools in England to children in Reception classes within their first 6 weeks of Reception class.</a:t>
            </a:r>
          </a:p>
        </p:txBody>
      </p:sp>
      <p:pic>
        <p:nvPicPr>
          <p:cNvPr id="7172" name="Picture 4" descr="UK (England) introduces reception baseline assessment into primary schools  | Eurydice">
            <a:extLst>
              <a:ext uri="{FF2B5EF4-FFF2-40B4-BE49-F238E27FC236}">
                <a16:creationId xmlns:a16="http://schemas.microsoft.com/office/drawing/2014/main" id="{301DB128-9234-4076-9B2B-276789B49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634" y="3169633"/>
            <a:ext cx="3805548" cy="2532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707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2: </a:t>
            </a:r>
          </a:p>
          <a:p>
            <a:pPr algn="ctr"/>
            <a:r>
              <a:rPr lang="en-GB" sz="3600" dirty="0">
                <a:solidFill>
                  <a:schemeClr val="bg1"/>
                </a:solidFill>
                <a:latin typeface="Arial" panose="020B0604020202020204" pitchFamily="34" charset="0"/>
                <a:cs typeface="Arial" panose="020B0604020202020204" pitchFamily="34" charset="0"/>
              </a:rPr>
              <a:t>Assessment</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Google Shape;47;p8">
            <a:extLst>
              <a:ext uri="{FF2B5EF4-FFF2-40B4-BE49-F238E27FC236}">
                <a16:creationId xmlns:a16="http://schemas.microsoft.com/office/drawing/2014/main" id="{15E19FE0-CC38-46CD-8E5F-6D99D6463A1E}"/>
              </a:ext>
            </a:extLst>
          </p:cNvPr>
          <p:cNvSpPr txBox="1"/>
          <p:nvPr/>
        </p:nvSpPr>
        <p:spPr>
          <a:xfrm>
            <a:off x="25003" y="1514011"/>
            <a:ext cx="9144000" cy="4241329"/>
          </a:xfrm>
          <a:prstGeom prst="rect">
            <a:avLst/>
          </a:prstGeom>
        </p:spPr>
        <p:txBody>
          <a:bodyPr spcFirstLastPara="1" vert="horz" lIns="91440" tIns="45720" rIns="91440" bIns="45720" rtlCol="0" anchorCtr="0">
            <a:normAutofit fontScale="70000" lnSpcReduction="20000"/>
          </a:bodyPr>
          <a:lstStyle/>
          <a:p>
            <a:pPr algn="ctr" defTabSz="914400">
              <a:lnSpc>
                <a:spcPct val="90000"/>
              </a:lnSpc>
              <a:spcBef>
                <a:spcPts val="600"/>
              </a:spcBef>
            </a:pPr>
            <a:r>
              <a:rPr lang="en-GB" sz="2900" b="1" dirty="0">
                <a:solidFill>
                  <a:schemeClr val="accent1"/>
                </a:solidFill>
                <a:latin typeface="Arial" panose="020B0604020202020204" pitchFamily="34" charset="0"/>
                <a:cs typeface="Arial" panose="020B0604020202020204" pitchFamily="34" charset="0"/>
              </a:rPr>
              <a:t>Early Years Foundation Stage Profile (EYFSP)</a:t>
            </a:r>
          </a:p>
          <a:p>
            <a:pPr algn="ctr" defTabSz="914400">
              <a:lnSpc>
                <a:spcPct val="90000"/>
              </a:lnSpc>
              <a:spcBef>
                <a:spcPts val="600"/>
              </a:spcBef>
            </a:pPr>
            <a:endParaRPr lang="en-GB" sz="2400" b="1" dirty="0">
              <a:solidFill>
                <a:schemeClr val="accent1"/>
              </a:solidFill>
              <a:latin typeface="Arial" panose="020B0604020202020204" pitchFamily="34" charset="0"/>
              <a:cs typeface="Arial" panose="020B0604020202020204" pitchFamily="34" charset="0"/>
            </a:endParaRPr>
          </a:p>
          <a:p>
            <a:pPr defTabSz="914400">
              <a:lnSpc>
                <a:spcPct val="90000"/>
              </a:lnSpc>
              <a:spcBef>
                <a:spcPts val="600"/>
              </a:spcBef>
            </a:pPr>
            <a:r>
              <a:rPr lang="en-GB" sz="2600" b="1" dirty="0">
                <a:latin typeface="Arial" panose="020B0604020202020204" pitchFamily="34" charset="0"/>
                <a:cs typeface="Arial" panose="020B0604020202020204" pitchFamily="34" charset="0"/>
              </a:rPr>
              <a:t>Key changes:</a:t>
            </a:r>
          </a:p>
          <a:p>
            <a:pPr marL="342900" indent="-342900" defTabSz="914400">
              <a:lnSpc>
                <a:spcPct val="120000"/>
              </a:lnSpc>
              <a:spcBef>
                <a:spcPts val="600"/>
              </a:spcBef>
              <a:buFont typeface="Wingdings" panose="05000000000000000000" pitchFamily="2" charset="2"/>
              <a:buChar char="Ø"/>
            </a:pPr>
            <a:r>
              <a:rPr lang="en-GB" sz="2600" dirty="0">
                <a:latin typeface="Arial" panose="020B0604020202020204" pitchFamily="34" charset="0"/>
                <a:ea typeface="Roboto"/>
                <a:cs typeface="Arial" panose="020B0604020202020204" pitchFamily="34" charset="0"/>
                <a:sym typeface="Roboto"/>
              </a:rPr>
              <a:t>Specific guidance that practitioners assessing pupils’ progress should rely on their </a:t>
            </a:r>
            <a:r>
              <a:rPr lang="en-GB" sz="2600" b="1" dirty="0">
                <a:latin typeface="Arial" panose="020B0604020202020204" pitchFamily="34" charset="0"/>
                <a:ea typeface="Roboto"/>
                <a:cs typeface="Arial" panose="020B0604020202020204" pitchFamily="34" charset="0"/>
                <a:sym typeface="Roboto"/>
              </a:rPr>
              <a:t>own professional judgement and should not be required to prove their judgements with physical evidence</a:t>
            </a:r>
            <a:r>
              <a:rPr lang="en-GB" sz="2600" dirty="0">
                <a:latin typeface="Arial" panose="020B0604020202020204" pitchFamily="34" charset="0"/>
                <a:ea typeface="Roboto"/>
                <a:cs typeface="Arial" panose="020B0604020202020204" pitchFamily="34" charset="0"/>
                <a:sym typeface="Roboto"/>
              </a:rPr>
              <a:t>. </a:t>
            </a:r>
          </a:p>
          <a:p>
            <a:pPr marL="342900" indent="-342900" defTabSz="914400">
              <a:lnSpc>
                <a:spcPct val="120000"/>
              </a:lnSpc>
              <a:spcBef>
                <a:spcPts val="600"/>
              </a:spcBef>
              <a:buFont typeface="Wingdings" panose="05000000000000000000" pitchFamily="2" charset="2"/>
              <a:buChar char="Ø"/>
            </a:pPr>
            <a:r>
              <a:rPr lang="en-GB" sz="2600" i="1" dirty="0">
                <a:latin typeface="Arial" panose="020B0604020202020204" pitchFamily="34" charset="0"/>
                <a:ea typeface="+mn-lt"/>
                <a:cs typeface="Arial" panose="020B0604020202020204" pitchFamily="34" charset="0"/>
                <a:sym typeface="Roboto"/>
              </a:rPr>
              <a:t>Focus on a ‘best fit’ judgement for each ELG.</a:t>
            </a:r>
            <a:endParaRPr lang="en-GB" sz="2600" i="1" dirty="0">
              <a:latin typeface="Arial" panose="020B0604020202020204" pitchFamily="34" charset="0"/>
              <a:ea typeface="+mn-lt"/>
              <a:cs typeface="Arial" panose="020B0604020202020204" pitchFamily="34" charset="0"/>
            </a:endParaRPr>
          </a:p>
          <a:p>
            <a:pPr marL="342900" indent="-342900" defTabSz="914400">
              <a:lnSpc>
                <a:spcPct val="120000"/>
              </a:lnSpc>
              <a:spcBef>
                <a:spcPts val="600"/>
              </a:spcBef>
              <a:buFont typeface="Wingdings" panose="05000000000000000000" pitchFamily="2" charset="2"/>
              <a:buChar char="Ø"/>
            </a:pPr>
            <a:r>
              <a:rPr lang="en-GB" sz="2600" dirty="0">
                <a:latin typeface="Arial" panose="020B0604020202020204" pitchFamily="34" charset="0"/>
                <a:cs typeface="Arial" panose="020B0604020202020204" pitchFamily="34" charset="0"/>
              </a:rPr>
              <a:t>Removal of the ‘exceeding’ criteria for the EYFSP</a:t>
            </a:r>
          </a:p>
          <a:p>
            <a:pPr marL="342900" indent="-342900" defTabSz="914400">
              <a:lnSpc>
                <a:spcPct val="120000"/>
              </a:lnSpc>
              <a:spcBef>
                <a:spcPts val="600"/>
              </a:spcBef>
              <a:buFont typeface="Wingdings" panose="05000000000000000000" pitchFamily="2" charset="2"/>
              <a:buChar char="Ø"/>
            </a:pPr>
            <a:r>
              <a:rPr lang="en-GB" sz="2600" dirty="0">
                <a:latin typeface="Arial" panose="020B0604020202020204" pitchFamily="34" charset="0"/>
                <a:cs typeface="Arial" panose="020B0604020202020204" pitchFamily="34" charset="0"/>
              </a:rPr>
              <a:t>Removal of the LAs statutory duty to moderate the EYFSP in 25% of schools</a:t>
            </a:r>
          </a:p>
          <a:p>
            <a:pPr marL="342900" indent="-342900" defTabSz="914400">
              <a:lnSpc>
                <a:spcPct val="120000"/>
              </a:lnSpc>
              <a:spcBef>
                <a:spcPts val="600"/>
              </a:spcBef>
              <a:buFont typeface="Wingdings" panose="05000000000000000000" pitchFamily="2" charset="2"/>
              <a:buChar char="Ø"/>
            </a:pPr>
            <a:r>
              <a:rPr lang="en-GB" sz="2600" dirty="0">
                <a:latin typeface="Arial" panose="020B0604020202020204" pitchFamily="34" charset="0"/>
                <a:cs typeface="Arial" panose="020B0604020202020204" pitchFamily="34" charset="0"/>
              </a:rPr>
              <a:t>Commenting on the Characteristics of Effective Teaching and Learning and passing this onto the Year 1 teacher is now </a:t>
            </a:r>
            <a:r>
              <a:rPr lang="en-GB" sz="2600" i="1" dirty="0">
                <a:latin typeface="Arial" panose="020B0604020202020204" pitchFamily="34" charset="0"/>
                <a:cs typeface="Arial" panose="020B0604020202020204" pitchFamily="34" charset="0"/>
              </a:rPr>
              <a:t>optional</a:t>
            </a:r>
            <a:r>
              <a:rPr lang="en-GB" sz="2600" dirty="0">
                <a:latin typeface="Arial" panose="020B0604020202020204" pitchFamily="34" charset="0"/>
                <a:cs typeface="Arial" panose="020B0604020202020204" pitchFamily="34" charset="0"/>
              </a:rPr>
              <a:t>.</a:t>
            </a:r>
          </a:p>
          <a:p>
            <a:pPr marL="342900" indent="-342900" defTabSz="914400">
              <a:lnSpc>
                <a:spcPct val="120000"/>
              </a:lnSpc>
              <a:spcBef>
                <a:spcPts val="600"/>
              </a:spcBef>
              <a:buFont typeface="Wingdings" panose="05000000000000000000" pitchFamily="2" charset="2"/>
              <a:buChar char="Ø"/>
            </a:pPr>
            <a:r>
              <a:rPr lang="en-GB" sz="2600" dirty="0">
                <a:latin typeface="Arial" panose="020B0604020202020204" pitchFamily="34" charset="0"/>
                <a:cs typeface="Arial" panose="020B0604020202020204" pitchFamily="34" charset="0"/>
              </a:rPr>
              <a:t>Tracking and data collection should be limited to that which is relevant and informs planning</a:t>
            </a:r>
          </a:p>
        </p:txBody>
      </p:sp>
    </p:spTree>
    <p:extLst>
      <p:ext uri="{BB962C8B-B14F-4D97-AF65-F5344CB8AC3E}">
        <p14:creationId xmlns:p14="http://schemas.microsoft.com/office/powerpoint/2010/main" val="366970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Section 2: </a:t>
            </a:r>
          </a:p>
          <a:p>
            <a:pPr algn="ctr"/>
            <a:r>
              <a:rPr lang="en-GB" sz="3600" dirty="0">
                <a:solidFill>
                  <a:schemeClr val="bg1"/>
                </a:solidFill>
                <a:latin typeface="Arial" panose="020B0604020202020204" pitchFamily="34" charset="0"/>
                <a:cs typeface="Arial" panose="020B0604020202020204" pitchFamily="34" charset="0"/>
              </a:rPr>
              <a:t>Assessment</a:t>
            </a:r>
            <a:endParaRPr lang="en-GB" sz="36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10" name="Google Shape;47;p8">
            <a:extLst>
              <a:ext uri="{FF2B5EF4-FFF2-40B4-BE49-F238E27FC236}">
                <a16:creationId xmlns:a16="http://schemas.microsoft.com/office/drawing/2014/main" id="{390B652C-CC0F-4B2F-8959-16C269D14D25}"/>
              </a:ext>
            </a:extLst>
          </p:cNvPr>
          <p:cNvSpPr txBox="1"/>
          <p:nvPr/>
        </p:nvSpPr>
        <p:spPr>
          <a:xfrm>
            <a:off x="145142" y="1514011"/>
            <a:ext cx="8826533" cy="3957084"/>
          </a:xfrm>
          <a:prstGeom prst="rect">
            <a:avLst/>
          </a:prstGeom>
        </p:spPr>
        <p:txBody>
          <a:bodyPr spcFirstLastPara="1" vert="horz" lIns="91440" tIns="45720" rIns="91440" bIns="45720" rtlCol="0" anchorCtr="0">
            <a:normAutofit/>
          </a:bodyPr>
          <a:lstStyle/>
          <a:p>
            <a:pPr algn="ctr" defTabSz="914400">
              <a:lnSpc>
                <a:spcPct val="90000"/>
              </a:lnSpc>
              <a:spcBef>
                <a:spcPts val="600"/>
              </a:spcBef>
            </a:pPr>
            <a:r>
              <a:rPr lang="en-GB" sz="2400" b="1" dirty="0">
                <a:solidFill>
                  <a:schemeClr val="accent1"/>
                </a:solidFill>
                <a:latin typeface="Arial" panose="020B0604020202020204" pitchFamily="34" charset="0"/>
                <a:cs typeface="Arial" panose="020B0604020202020204" pitchFamily="34" charset="0"/>
              </a:rPr>
              <a:t>Partnership with Parents and Carers</a:t>
            </a:r>
          </a:p>
        </p:txBody>
      </p:sp>
      <p:pic>
        <p:nvPicPr>
          <p:cNvPr id="8196" name="Picture 4" descr="The Benefit of Parents and Teachers Working Together">
            <a:extLst>
              <a:ext uri="{FF2B5EF4-FFF2-40B4-BE49-F238E27FC236}">
                <a16:creationId xmlns:a16="http://schemas.microsoft.com/office/drawing/2014/main" id="{E932DEBD-45CA-4F86-A712-7C2FAB567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244" y="2483899"/>
            <a:ext cx="3115515" cy="3115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1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cxnSp>
        <p:nvCxnSpPr>
          <p:cNvPr id="141" name="Straight Connector 14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Why Change?</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48719" y="1456903"/>
            <a:ext cx="8752381" cy="2219069"/>
          </a:xfrm>
          <a:prstGeom prst="rect">
            <a:avLst/>
          </a:prstGeom>
        </p:spPr>
        <p:txBody>
          <a:bodyPr wrap="square">
            <a:spAutoFit/>
          </a:bodyPr>
          <a:lstStyle/>
          <a:p>
            <a:pPr marL="800100" lvl="1" indent="-342900" defTabSz="914400" fontAlgn="auto">
              <a:lnSpc>
                <a:spcPct val="90000"/>
              </a:lnSpc>
              <a:spcAft>
                <a:spcPts val="600"/>
              </a:spcAft>
              <a:buClr>
                <a:srgbClr val="1F497D"/>
              </a:buClr>
              <a:buFont typeface="Wingdings" panose="05000000000000000000" pitchFamily="2" charset="2"/>
              <a:buChar char="Ø"/>
              <a:defRPr/>
            </a:pPr>
            <a:r>
              <a:rPr lang="en-GB" sz="1400" dirty="0">
                <a:latin typeface="Arial"/>
              </a:rPr>
              <a:t>Focus on strengthening language and vocabulary development to help close the ‘word gap’</a:t>
            </a:r>
            <a:endParaRPr lang="en-GB" sz="1400" dirty="0">
              <a:latin typeface="Arial"/>
              <a:cs typeface="Arial"/>
            </a:endParaRPr>
          </a:p>
          <a:p>
            <a:pPr marL="800100" lvl="1" indent="-342900" defTabSz="914400" fontAlgn="auto">
              <a:lnSpc>
                <a:spcPct val="90000"/>
              </a:lnSpc>
              <a:spcBef>
                <a:spcPts val="500"/>
              </a:spcBef>
              <a:spcAft>
                <a:spcPts val="600"/>
              </a:spcAft>
              <a:buClr>
                <a:srgbClr val="1F497D"/>
              </a:buClr>
              <a:buFont typeface="Wingdings" panose="05000000000000000000" pitchFamily="2" charset="2"/>
              <a:buChar char="Ø"/>
              <a:defRPr/>
            </a:pPr>
            <a:r>
              <a:rPr lang="en-GB" sz="1400" dirty="0">
                <a:latin typeface="Arial"/>
              </a:rPr>
              <a:t>Strengthen literacy and numeracy outcomes at the end of the Early Years Foundation Stage</a:t>
            </a:r>
            <a:endParaRPr lang="en-GB" sz="1400" dirty="0">
              <a:latin typeface="Arial"/>
              <a:cs typeface="Arial"/>
            </a:endParaRPr>
          </a:p>
          <a:p>
            <a:pPr marL="800100" lvl="1" indent="-342900" defTabSz="914400" fontAlgn="auto">
              <a:lnSpc>
                <a:spcPct val="90000"/>
              </a:lnSpc>
              <a:spcBef>
                <a:spcPts val="500"/>
              </a:spcBef>
              <a:spcAft>
                <a:spcPts val="600"/>
              </a:spcAft>
              <a:buClr>
                <a:srgbClr val="1F497D"/>
              </a:buClr>
              <a:buFont typeface="Wingdings" panose="05000000000000000000" pitchFamily="2" charset="2"/>
              <a:buChar char="Ø"/>
              <a:defRPr/>
            </a:pPr>
            <a:r>
              <a:rPr lang="en-GB" sz="1400" dirty="0">
                <a:latin typeface="Arial"/>
              </a:rPr>
              <a:t>Better prepare children for Key Stage 1 – by better aligning with Year 1</a:t>
            </a:r>
            <a:endParaRPr lang="en-GB" sz="1400" dirty="0">
              <a:latin typeface="Arial"/>
              <a:cs typeface="Arial"/>
            </a:endParaRPr>
          </a:p>
          <a:p>
            <a:pPr marL="800100" lvl="1" indent="-342900" defTabSz="914400" fontAlgn="auto">
              <a:lnSpc>
                <a:spcPct val="90000"/>
              </a:lnSpc>
              <a:spcBef>
                <a:spcPts val="500"/>
              </a:spcBef>
              <a:spcAft>
                <a:spcPts val="600"/>
              </a:spcAft>
              <a:buClr>
                <a:srgbClr val="1F497D"/>
              </a:buClr>
              <a:buFont typeface="Wingdings" panose="05000000000000000000" pitchFamily="2" charset="2"/>
              <a:buChar char="Ø"/>
              <a:defRPr/>
            </a:pPr>
            <a:r>
              <a:rPr lang="en-GB" sz="1400" dirty="0">
                <a:latin typeface="Arial"/>
              </a:rPr>
              <a:t>Are based on the latest evidence in childhood development – and the strongest predictors of future attainment</a:t>
            </a:r>
            <a:endParaRPr lang="en-GB" sz="1400" dirty="0">
              <a:latin typeface="Arial"/>
              <a:cs typeface="Arial"/>
            </a:endParaRPr>
          </a:p>
          <a:p>
            <a:pPr marL="800100" lvl="1" indent="-342900" defTabSz="914400" fontAlgn="auto">
              <a:lnSpc>
                <a:spcPct val="90000"/>
              </a:lnSpc>
              <a:spcBef>
                <a:spcPts val="500"/>
              </a:spcBef>
              <a:spcAft>
                <a:spcPts val="600"/>
              </a:spcAft>
              <a:buClr>
                <a:srgbClr val="1F497D"/>
              </a:buClr>
              <a:buFont typeface="Wingdings" panose="05000000000000000000" pitchFamily="2" charset="2"/>
              <a:buChar char="Ø"/>
              <a:defRPr/>
            </a:pPr>
            <a:r>
              <a:rPr lang="en-GB" sz="1400" dirty="0">
                <a:latin typeface="Arial"/>
              </a:rPr>
              <a:t>Are clearer for teachers to interpret – making the EYFSP assessment more straightforward</a:t>
            </a:r>
            <a:endParaRPr lang="en-GB" sz="1400" dirty="0">
              <a:latin typeface="Arial"/>
              <a:cs typeface="Arial"/>
            </a:endParaRPr>
          </a:p>
          <a:p>
            <a:pPr lvl="0" defTabSz="914400" fontAlgn="auto">
              <a:lnSpc>
                <a:spcPct val="90000"/>
              </a:lnSpc>
              <a:spcBef>
                <a:spcPts val="1000"/>
              </a:spcBef>
              <a:spcAft>
                <a:spcPts val="600"/>
              </a:spcAft>
              <a:buClr>
                <a:srgbClr val="1F497D"/>
              </a:buClr>
              <a:defRPr/>
            </a:pPr>
            <a:endParaRPr lang="en-GB" sz="1400" b="1" dirty="0">
              <a:latin typeface="Arial"/>
            </a:endParaRPr>
          </a:p>
        </p:txBody>
      </p:sp>
      <p:pic>
        <p:nvPicPr>
          <p:cNvPr id="1026" name="Picture 2" descr="Talk for Writing - How to Support Your Child with Reading and Writing">
            <a:extLst>
              <a:ext uri="{FF2B5EF4-FFF2-40B4-BE49-F238E27FC236}">
                <a16:creationId xmlns:a16="http://schemas.microsoft.com/office/drawing/2014/main" id="{5B22861A-D5AF-4EF8-A94B-FE754CC1F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274" y="3180393"/>
            <a:ext cx="3525107" cy="2640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87F29B-A27D-4D12-A651-BB0EBE74A289}"/>
              </a:ext>
            </a:extLst>
          </p:cNvPr>
          <p:cNvSpPr txBox="1"/>
          <p:nvPr/>
        </p:nvSpPr>
        <p:spPr>
          <a:xfrm>
            <a:off x="5607420" y="3524590"/>
            <a:ext cx="3193680" cy="2138534"/>
          </a:xfrm>
          <a:prstGeom prst="rect">
            <a:avLst/>
          </a:prstGeom>
          <a:solidFill>
            <a:schemeClr val="accent1">
              <a:alpha val="20000"/>
            </a:schemeClr>
          </a:solidFill>
          <a:ln w="38100">
            <a:solidFill>
              <a:schemeClr val="accent1"/>
            </a:solidFill>
          </a:ln>
        </p:spPr>
        <p:txBody>
          <a:bodyPr wrap="square" rtlCol="0">
            <a:spAutoFit/>
          </a:bodyPr>
          <a:lstStyle/>
          <a:p>
            <a:pPr lvl="0" defTabSz="914400" fontAlgn="auto">
              <a:lnSpc>
                <a:spcPct val="90000"/>
              </a:lnSpc>
              <a:spcBef>
                <a:spcPts val="1000"/>
              </a:spcBef>
              <a:spcAft>
                <a:spcPts val="600"/>
              </a:spcAft>
              <a:buClr>
                <a:srgbClr val="1F497D"/>
              </a:buClr>
              <a:defRPr/>
            </a:pPr>
            <a:r>
              <a:rPr lang="en-GB" sz="1400" b="1" dirty="0">
                <a:latin typeface="Arial"/>
              </a:rPr>
              <a:t>Streamlining assessment guidance and reviewing the moderation process to:</a:t>
            </a:r>
            <a:endParaRPr lang="en-GB" sz="1400" b="1" dirty="0">
              <a:latin typeface="Arial"/>
              <a:cs typeface="Arial"/>
            </a:endParaRPr>
          </a:p>
          <a:p>
            <a:pPr marL="342900" indent="-342900" defTabSz="914400" fontAlgn="auto">
              <a:lnSpc>
                <a:spcPct val="90000"/>
              </a:lnSpc>
              <a:spcBef>
                <a:spcPts val="500"/>
              </a:spcBef>
              <a:spcAft>
                <a:spcPts val="600"/>
              </a:spcAft>
              <a:buClr>
                <a:srgbClr val="1F497D"/>
              </a:buClr>
              <a:buFontTx/>
              <a:buChar char="-"/>
              <a:defRPr/>
            </a:pPr>
            <a:r>
              <a:rPr lang="en-GB" sz="1400" dirty="0">
                <a:latin typeface="Arial"/>
              </a:rPr>
              <a:t>Reduce teacher workload and strongly encourage teachers to use their professional judgement and reduce reliance on recording unnecessary evidence</a:t>
            </a:r>
            <a:endParaRPr lang="en-GB" sz="1400" dirty="0">
              <a:latin typeface="Arial"/>
              <a:cs typeface="Arial"/>
            </a:endParaRPr>
          </a:p>
          <a:p>
            <a:endParaRPr lang="en-GB" dirty="0"/>
          </a:p>
        </p:txBody>
      </p:sp>
    </p:spTree>
    <p:extLst>
      <p:ext uri="{BB962C8B-B14F-4D97-AF65-F5344CB8AC3E}">
        <p14:creationId xmlns:p14="http://schemas.microsoft.com/office/powerpoint/2010/main" val="1071064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vegetable, durian, broccoli&#10;&#10;Description automatically generated">
            <a:extLst>
              <a:ext uri="{FF2B5EF4-FFF2-40B4-BE49-F238E27FC236}">
                <a16:creationId xmlns:a16="http://schemas.microsoft.com/office/drawing/2014/main" id="{41C50011-2A7B-4582-A688-E3B01F4673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itle 2">
            <a:extLst>
              <a:ext uri="{FF2B5EF4-FFF2-40B4-BE49-F238E27FC236}">
                <a16:creationId xmlns:a16="http://schemas.microsoft.com/office/drawing/2014/main" id="{272A2233-659A-4DBB-97AB-05EAE04B362F}"/>
              </a:ext>
            </a:extLst>
          </p:cNvPr>
          <p:cNvSpPr>
            <a:spLocks noGrp="1"/>
          </p:cNvSpPr>
          <p:nvPr>
            <p:ph type="title"/>
          </p:nvPr>
        </p:nvSpPr>
        <p:spPr/>
        <p:txBody>
          <a:bodyPr/>
          <a:lstStyle/>
          <a:p>
            <a:endParaRPr lang="en-GB"/>
          </a:p>
        </p:txBody>
      </p:sp>
      <p:sp>
        <p:nvSpPr>
          <p:cNvPr id="10" name="Title 1">
            <a:extLst>
              <a:ext uri="{FF2B5EF4-FFF2-40B4-BE49-F238E27FC236}">
                <a16:creationId xmlns:a16="http://schemas.microsoft.com/office/drawing/2014/main" id="{B1A3C68D-4CFC-460D-8A71-A0CFB6DC13AD}"/>
              </a:ext>
            </a:extLst>
          </p:cNvPr>
          <p:cNvSpPr txBox="1">
            <a:spLocks/>
          </p:cNvSpPr>
          <p:nvPr/>
        </p:nvSpPr>
        <p:spPr>
          <a:xfrm>
            <a:off x="4572000" y="1811962"/>
            <a:ext cx="4518093" cy="3234076"/>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400" dirty="0">
                <a:latin typeface="Arial" panose="020B0604020202020204" pitchFamily="34" charset="0"/>
                <a:cs typeface="Arial" panose="020B0604020202020204" pitchFamily="34" charset="0"/>
              </a:rPr>
              <a:t>The Statutory Framework</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Section 3:</a:t>
            </a:r>
          </a:p>
          <a:p>
            <a:pPr fontAlgn="auto">
              <a:spcAft>
                <a:spcPts val="0"/>
              </a:spcAft>
            </a:pPr>
            <a:r>
              <a:rPr lang="en-US" sz="2800" dirty="0">
                <a:latin typeface="Arial" panose="020B0604020202020204" pitchFamily="34" charset="0"/>
                <a:cs typeface="Arial" panose="020B0604020202020204" pitchFamily="34" charset="0"/>
              </a:rPr>
              <a:t>The Safeguarding and Welfare requirements</a:t>
            </a:r>
          </a:p>
        </p:txBody>
      </p:sp>
    </p:spTree>
    <p:extLst>
      <p:ext uri="{BB962C8B-B14F-4D97-AF65-F5344CB8AC3E}">
        <p14:creationId xmlns:p14="http://schemas.microsoft.com/office/powerpoint/2010/main" val="41664451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077218"/>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Section 3: </a:t>
            </a:r>
          </a:p>
          <a:p>
            <a:pPr algn="ctr"/>
            <a:r>
              <a:rPr lang="en-GB" sz="3200" dirty="0">
                <a:solidFill>
                  <a:schemeClr val="bg1"/>
                </a:solidFill>
                <a:latin typeface="Arial" panose="020B0604020202020204" pitchFamily="34" charset="0"/>
                <a:cs typeface="Arial" panose="020B0604020202020204" pitchFamily="34" charset="0"/>
              </a:rPr>
              <a:t>The Safeguarding and Welfare Requirements</a:t>
            </a:r>
            <a:endParaRPr lang="en-GB" sz="32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32951585-1756-4AD5-A633-618F3A8E3398}"/>
              </a:ext>
            </a:extLst>
          </p:cNvPr>
          <p:cNvSpPr txBox="1">
            <a:spLocks/>
          </p:cNvSpPr>
          <p:nvPr/>
        </p:nvSpPr>
        <p:spPr>
          <a:xfrm>
            <a:off x="251417" y="1338598"/>
            <a:ext cx="8463972" cy="4340858"/>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342900" indent="-342900" algn="l" fontAlgn="auto">
              <a:spcAft>
                <a:spcPts val="0"/>
              </a:spcAft>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Child protection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Suitable people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Staff qualifications, training, support and skills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Key person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Staff: child ratios: all providers (including childminders)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Health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Managing behaviour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Safety and suitability of premises, environment and equipment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Special educational needs </a:t>
            </a:r>
          </a:p>
          <a:p>
            <a:pPr marL="342900" indent="-342900" algn="l" fontAlgn="auto">
              <a:spcAft>
                <a:spcPts val="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Information and records </a:t>
            </a:r>
          </a:p>
          <a:p>
            <a:pPr fontAlgn="auto">
              <a:spcAft>
                <a:spcPts val="0"/>
              </a:spcAft>
            </a:pPr>
            <a:endParaRPr lang="en-GB" sz="2400" dirty="0"/>
          </a:p>
        </p:txBody>
      </p:sp>
      <p:pic>
        <p:nvPicPr>
          <p:cNvPr id="10242" name="Picture 2" descr="Tick List | The Grumpy Pumper">
            <a:extLst>
              <a:ext uri="{FF2B5EF4-FFF2-40B4-BE49-F238E27FC236}">
                <a16:creationId xmlns:a16="http://schemas.microsoft.com/office/drawing/2014/main" id="{302D8FC8-7355-4CD3-AE5D-2CF61F17D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518" y="1411373"/>
            <a:ext cx="1866900" cy="186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23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077218"/>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Section 3: </a:t>
            </a:r>
          </a:p>
          <a:p>
            <a:pPr algn="ctr"/>
            <a:r>
              <a:rPr lang="en-GB" sz="3200" dirty="0">
                <a:solidFill>
                  <a:schemeClr val="bg1"/>
                </a:solidFill>
                <a:latin typeface="Arial" panose="020B0604020202020204" pitchFamily="34" charset="0"/>
                <a:cs typeface="Arial" panose="020B0604020202020204" pitchFamily="34" charset="0"/>
              </a:rPr>
              <a:t>The Safeguarding and Welfare Requirements</a:t>
            </a:r>
            <a:endParaRPr lang="en-GB" sz="32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32951585-1756-4AD5-A633-618F3A8E3398}"/>
              </a:ext>
            </a:extLst>
          </p:cNvPr>
          <p:cNvSpPr txBox="1">
            <a:spLocks/>
          </p:cNvSpPr>
          <p:nvPr/>
        </p:nvSpPr>
        <p:spPr>
          <a:xfrm>
            <a:off x="215582" y="2152312"/>
            <a:ext cx="8463972" cy="279282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endParaRPr lang="en-GB"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The requirement within the EYFS framework to ‘promote the good health of children’ will explicitly include </a:t>
            </a:r>
            <a:r>
              <a:rPr lang="en-GB" b="1" dirty="0">
                <a:latin typeface="Arial" panose="020B0604020202020204" pitchFamily="34" charset="0"/>
                <a:cs typeface="Arial" panose="020B0604020202020204" pitchFamily="34" charset="0"/>
              </a:rPr>
              <a:t>oral health </a:t>
            </a:r>
          </a:p>
          <a:p>
            <a:pPr algn="l"/>
            <a:endParaRPr lang="en-GB"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 All other areas of safeguarding requirements remain unchanged </a:t>
            </a:r>
          </a:p>
          <a:p>
            <a:pPr marL="285750" indent="-28575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Supervised Toothbrushing is not expected</a:t>
            </a:r>
          </a:p>
          <a:p>
            <a:pPr fontAlgn="auto">
              <a:spcAft>
                <a:spcPts val="0"/>
              </a:spcAft>
            </a:pPr>
            <a:endParaRPr lang="en-GB" sz="2400" dirty="0"/>
          </a:p>
        </p:txBody>
      </p:sp>
      <p:sp>
        <p:nvSpPr>
          <p:cNvPr id="10" name="Google Shape;47;p8">
            <a:extLst>
              <a:ext uri="{FF2B5EF4-FFF2-40B4-BE49-F238E27FC236}">
                <a16:creationId xmlns:a16="http://schemas.microsoft.com/office/drawing/2014/main" id="{C7C9A277-5634-454F-A655-9E95E81FB220}"/>
              </a:ext>
            </a:extLst>
          </p:cNvPr>
          <p:cNvSpPr txBox="1"/>
          <p:nvPr/>
        </p:nvSpPr>
        <p:spPr>
          <a:xfrm>
            <a:off x="145142" y="1514011"/>
            <a:ext cx="8826533" cy="3957084"/>
          </a:xfrm>
          <a:prstGeom prst="rect">
            <a:avLst/>
          </a:prstGeom>
        </p:spPr>
        <p:txBody>
          <a:bodyPr spcFirstLastPara="1" vert="horz" lIns="91440" tIns="45720" rIns="91440" bIns="45720" rtlCol="0" anchorCtr="0">
            <a:normAutofit/>
          </a:bodyPr>
          <a:lstStyle/>
          <a:p>
            <a:pPr algn="ctr" defTabSz="914400">
              <a:lnSpc>
                <a:spcPct val="90000"/>
              </a:lnSpc>
              <a:spcBef>
                <a:spcPts val="600"/>
              </a:spcBef>
            </a:pPr>
            <a:r>
              <a:rPr lang="en-GB" sz="3200" b="1" dirty="0">
                <a:latin typeface="Arial" panose="020B0604020202020204" pitchFamily="34" charset="0"/>
                <a:cs typeface="Arial" panose="020B0604020202020204" pitchFamily="34" charset="0"/>
              </a:rPr>
              <a:t>New addition: </a:t>
            </a:r>
            <a:r>
              <a:rPr lang="en-GB" sz="3200" b="1" dirty="0">
                <a:solidFill>
                  <a:schemeClr val="accent1"/>
                </a:solidFill>
                <a:latin typeface="Arial" panose="020B0604020202020204" pitchFamily="34" charset="0"/>
                <a:cs typeface="Arial" panose="020B0604020202020204" pitchFamily="34" charset="0"/>
              </a:rPr>
              <a:t>Oral Health</a:t>
            </a:r>
          </a:p>
        </p:txBody>
      </p:sp>
      <p:pic>
        <p:nvPicPr>
          <p:cNvPr id="11266" name="Picture 2" descr="World Oral Health Day 2021 - National Awareness Days Calendar 2021">
            <a:extLst>
              <a:ext uri="{FF2B5EF4-FFF2-40B4-BE49-F238E27FC236}">
                <a16:creationId xmlns:a16="http://schemas.microsoft.com/office/drawing/2014/main" id="{C7B196D3-37A4-47A1-B552-A81CC1C17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779" y="4022262"/>
            <a:ext cx="3246918" cy="2152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8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2553" y="5583364"/>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25002" y="82725"/>
            <a:ext cx="9144000" cy="1077218"/>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Section 3: </a:t>
            </a:r>
          </a:p>
          <a:p>
            <a:pPr algn="ctr"/>
            <a:r>
              <a:rPr lang="en-GB" sz="3200" dirty="0">
                <a:solidFill>
                  <a:schemeClr val="bg1"/>
                </a:solidFill>
                <a:latin typeface="Arial" panose="020B0604020202020204" pitchFamily="34" charset="0"/>
                <a:cs typeface="Arial" panose="020B0604020202020204" pitchFamily="34" charset="0"/>
              </a:rPr>
              <a:t>The Safeguarding and Welfare Requirements</a:t>
            </a:r>
            <a:endParaRPr lang="en-GB" sz="32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32951585-1756-4AD5-A633-618F3A8E3398}"/>
              </a:ext>
            </a:extLst>
          </p:cNvPr>
          <p:cNvSpPr txBox="1">
            <a:spLocks/>
          </p:cNvSpPr>
          <p:nvPr/>
        </p:nvSpPr>
        <p:spPr>
          <a:xfrm>
            <a:off x="215582" y="2152312"/>
            <a:ext cx="8463972" cy="279282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endParaRPr lang="en-GB"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Refresh your understanding of these on page 29 of the new EYFS Statutory Framework 2021.</a:t>
            </a:r>
          </a:p>
          <a:p>
            <a:pPr marL="285750" indent="-285750" algn="l">
              <a:buFont typeface="Arial" panose="020B0604020202020204" pitchFamily="34" charset="0"/>
              <a:buChar char="•"/>
            </a:pPr>
            <a:r>
              <a:rPr lang="en-GB" b="1" dirty="0">
                <a:latin typeface="Arial" panose="020B0604020202020204" pitchFamily="34" charset="0"/>
                <a:cs typeface="Arial" panose="020B0604020202020204" pitchFamily="34" charset="0"/>
              </a:rPr>
              <a:t>Qualifications:</a:t>
            </a:r>
            <a:r>
              <a:rPr lang="en-GB" dirty="0">
                <a:latin typeface="Arial" panose="020B0604020202020204" pitchFamily="34" charset="0"/>
                <a:cs typeface="Arial" panose="020B0604020202020204" pitchFamily="34" charset="0"/>
              </a:rPr>
              <a:t> Staff must hold full and relevant qualifications: If in doubt – please use the DfE qualification checker </a:t>
            </a:r>
            <a:r>
              <a:rPr lang="en-GB" dirty="0">
                <a:latin typeface="Arial" panose="020B0604020202020204" pitchFamily="34" charset="0"/>
                <a:ea typeface="+mn-lt"/>
                <a:cs typeface="Arial" panose="020B0604020202020204" pitchFamily="34" charset="0"/>
              </a:rPr>
              <a:t> </a:t>
            </a:r>
            <a:r>
              <a:rPr lang="en-GB" dirty="0">
                <a:latin typeface="Arial" panose="020B0604020202020204" pitchFamily="34" charset="0"/>
                <a:ea typeface="+mn-lt"/>
                <a:cs typeface="Arial" panose="020B0604020202020204" pitchFamily="34" charset="0"/>
                <a:hlinkClick r:id="rId4"/>
              </a:rPr>
              <a:t>https://www.gov.uk/guidance/early-years-qualifications-finder</a:t>
            </a:r>
            <a:r>
              <a:rPr lang="en-GB" dirty="0">
                <a:latin typeface="Arial" panose="020B0604020202020204" pitchFamily="34" charset="0"/>
                <a:ea typeface="+mn-lt"/>
                <a:cs typeface="Arial" panose="020B0604020202020204" pitchFamily="34" charset="0"/>
              </a:rPr>
              <a:t> </a:t>
            </a:r>
            <a:endParaRPr lang="en-GB" dirty="0">
              <a:latin typeface="Arial" panose="020B0604020202020204" pitchFamily="34" charset="0"/>
              <a:cs typeface="Arial" panose="020B0604020202020204" pitchFamily="34" charset="0"/>
            </a:endParaRPr>
          </a:p>
          <a:p>
            <a:pPr fontAlgn="auto">
              <a:spcAft>
                <a:spcPts val="0"/>
              </a:spcAft>
            </a:pPr>
            <a:endParaRPr lang="en-GB" sz="2400" dirty="0"/>
          </a:p>
        </p:txBody>
      </p:sp>
      <p:sp>
        <p:nvSpPr>
          <p:cNvPr id="10" name="Google Shape;47;p8">
            <a:extLst>
              <a:ext uri="{FF2B5EF4-FFF2-40B4-BE49-F238E27FC236}">
                <a16:creationId xmlns:a16="http://schemas.microsoft.com/office/drawing/2014/main" id="{C7C9A277-5634-454F-A655-9E95E81FB220}"/>
              </a:ext>
            </a:extLst>
          </p:cNvPr>
          <p:cNvSpPr txBox="1"/>
          <p:nvPr/>
        </p:nvSpPr>
        <p:spPr>
          <a:xfrm>
            <a:off x="145142" y="1514011"/>
            <a:ext cx="8826533" cy="3957084"/>
          </a:xfrm>
          <a:prstGeom prst="rect">
            <a:avLst/>
          </a:prstGeom>
        </p:spPr>
        <p:txBody>
          <a:bodyPr spcFirstLastPara="1" vert="horz" lIns="91440" tIns="45720" rIns="91440" bIns="45720" rtlCol="0" anchorCtr="0">
            <a:normAutofit/>
          </a:bodyPr>
          <a:lstStyle/>
          <a:p>
            <a:pPr algn="ctr" defTabSz="914400">
              <a:lnSpc>
                <a:spcPct val="90000"/>
              </a:lnSpc>
              <a:spcBef>
                <a:spcPts val="600"/>
              </a:spcBef>
            </a:pPr>
            <a:r>
              <a:rPr lang="en-GB" sz="3200" b="1" dirty="0">
                <a:solidFill>
                  <a:schemeClr val="accent1"/>
                </a:solidFill>
                <a:latin typeface="Arial" panose="020B0604020202020204" pitchFamily="34" charset="0"/>
                <a:cs typeface="Arial" panose="020B0604020202020204" pitchFamily="34" charset="0"/>
              </a:rPr>
              <a:t>Ratios and Qualification levels</a:t>
            </a:r>
          </a:p>
          <a:p>
            <a:pPr algn="ctr" defTabSz="914400">
              <a:lnSpc>
                <a:spcPct val="90000"/>
              </a:lnSpc>
              <a:spcBef>
                <a:spcPts val="600"/>
              </a:spcBef>
            </a:pPr>
            <a:endParaRPr lang="en-GB" sz="3200" b="1" dirty="0">
              <a:latin typeface="Arial" panose="020B0604020202020204" pitchFamily="34" charset="0"/>
              <a:cs typeface="Arial" panose="020B0604020202020204" pitchFamily="34" charset="0"/>
            </a:endParaRPr>
          </a:p>
        </p:txBody>
      </p:sp>
      <p:pic>
        <p:nvPicPr>
          <p:cNvPr id="12290" name="Picture 2" descr="What are EYFS ratios? - Answered - Twinkl teaching Wiki">
            <a:extLst>
              <a:ext uri="{FF2B5EF4-FFF2-40B4-BE49-F238E27FC236}">
                <a16:creationId xmlns:a16="http://schemas.microsoft.com/office/drawing/2014/main" id="{5C49A20C-88C3-4C7A-BCF4-4A1043C16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47" y="4021892"/>
            <a:ext cx="2952305" cy="207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4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vegetable, durian, broccoli&#10;&#10;Description automatically generated">
            <a:extLst>
              <a:ext uri="{FF2B5EF4-FFF2-40B4-BE49-F238E27FC236}">
                <a16:creationId xmlns:a16="http://schemas.microsoft.com/office/drawing/2014/main" id="{41C50011-2A7B-4582-A688-E3B01F4673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 name="Title 1">
            <a:extLst>
              <a:ext uri="{FF2B5EF4-FFF2-40B4-BE49-F238E27FC236}">
                <a16:creationId xmlns:a16="http://schemas.microsoft.com/office/drawing/2014/main" id="{B1A3C68D-4CFC-460D-8A71-A0CFB6DC13AD}"/>
              </a:ext>
            </a:extLst>
          </p:cNvPr>
          <p:cNvSpPr txBox="1">
            <a:spLocks/>
          </p:cNvSpPr>
          <p:nvPr/>
        </p:nvSpPr>
        <p:spPr>
          <a:xfrm>
            <a:off x="4572000" y="1811962"/>
            <a:ext cx="4518093" cy="3234076"/>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400" dirty="0">
                <a:latin typeface="Arial" panose="020B0604020202020204" pitchFamily="34" charset="0"/>
                <a:cs typeface="Arial" panose="020B0604020202020204" pitchFamily="34" charset="0"/>
              </a:rPr>
              <a:t>Development Matters</a:t>
            </a:r>
          </a:p>
          <a:p>
            <a:pPr fontAlgn="auto">
              <a:spcAft>
                <a:spcPts val="0"/>
              </a:spcAft>
            </a:pPr>
            <a:r>
              <a:rPr lang="en-US" sz="5400" dirty="0">
                <a:latin typeface="Arial" panose="020B0604020202020204" pitchFamily="34" charset="0"/>
                <a:cs typeface="Arial" panose="020B0604020202020204" pitchFamily="34" charset="0"/>
              </a:rPr>
              <a:t>2020</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6" name="Content Placeholder 3">
            <a:extLst>
              <a:ext uri="{FF2B5EF4-FFF2-40B4-BE49-F238E27FC236}">
                <a16:creationId xmlns:a16="http://schemas.microsoft.com/office/drawing/2014/main" id="{01759CAF-399E-468F-96A3-A4644E30E0AE}"/>
              </a:ext>
            </a:extLst>
          </p:cNvPr>
          <p:cNvPicPr>
            <a:picLocks noChangeAspect="1"/>
          </p:cNvPicPr>
          <p:nvPr/>
        </p:nvPicPr>
        <p:blipFill rotWithShape="1">
          <a:blip r:embed="rId4"/>
          <a:srcRect t="18917" b="18917"/>
          <a:stretch/>
        </p:blipFill>
        <p:spPr>
          <a:xfrm rot="740982">
            <a:off x="6385517" y="3660674"/>
            <a:ext cx="2224471" cy="2770727"/>
          </a:xfrm>
          <a:prstGeom prst="rect">
            <a:avLst/>
          </a:prstGeom>
          <a:ln>
            <a:solidFill>
              <a:schemeClr val="tx1"/>
            </a:solidFill>
          </a:ln>
        </p:spPr>
      </p:pic>
    </p:spTree>
    <p:extLst>
      <p:ext uri="{BB962C8B-B14F-4D97-AF65-F5344CB8AC3E}">
        <p14:creationId xmlns:p14="http://schemas.microsoft.com/office/powerpoint/2010/main" val="197703857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1" y="-21944"/>
            <a:ext cx="9141713" cy="1342931"/>
          </a:xfrm>
          <a:solidFill>
            <a:schemeClr val="accent1"/>
          </a:solidFill>
        </p:spPr>
        <p:txBody>
          <a:bodyPr anchor="ctr">
            <a:normAutofit/>
          </a:bodyPr>
          <a:lstStyle/>
          <a:p>
            <a:r>
              <a:rPr lang="en-GB" dirty="0">
                <a:solidFill>
                  <a:schemeClr val="bg1"/>
                </a:solidFill>
                <a:latin typeface="Arial" panose="020B0604020202020204" pitchFamily="34" charset="0"/>
                <a:cs typeface="Arial" panose="020B0604020202020204" pitchFamily="34" charset="0"/>
              </a:rPr>
              <a:t>Development Matters</a:t>
            </a:r>
          </a:p>
        </p:txBody>
      </p:sp>
      <p:sp>
        <p:nvSpPr>
          <p:cNvPr id="3" name="Subtitle 2">
            <a:extLst>
              <a:ext uri="{FF2B5EF4-FFF2-40B4-BE49-F238E27FC236}">
                <a16:creationId xmlns:a16="http://schemas.microsoft.com/office/drawing/2014/main" id="{F99368EF-8D3E-4662-8176-81022F45068C}"/>
              </a:ext>
            </a:extLst>
          </p:cNvPr>
          <p:cNvSpPr>
            <a:spLocks noGrp="1"/>
          </p:cNvSpPr>
          <p:nvPr>
            <p:ph type="subTitle" idx="1"/>
          </p:nvPr>
        </p:nvSpPr>
        <p:spPr>
          <a:xfrm>
            <a:off x="434022" y="1416607"/>
            <a:ext cx="8273666" cy="943119"/>
          </a:xfrm>
        </p:spPr>
        <p:txBody>
          <a:bodyPr>
            <a:normAutofit/>
          </a:bodyPr>
          <a:lstStyle/>
          <a:p>
            <a:r>
              <a:rPr lang="en-GB" sz="3200" b="1" dirty="0">
                <a:latin typeface="Arial" panose="020B0604020202020204" pitchFamily="34" charset="0"/>
                <a:cs typeface="Arial" panose="020B0604020202020204" pitchFamily="34" charset="0"/>
              </a:rPr>
              <a:t>The </a:t>
            </a:r>
            <a:r>
              <a:rPr lang="en-GB" sz="3200" b="1" dirty="0">
                <a:solidFill>
                  <a:schemeClr val="accent1"/>
                </a:solidFill>
                <a:latin typeface="Arial" panose="020B0604020202020204" pitchFamily="34" charset="0"/>
                <a:cs typeface="Arial" panose="020B0604020202020204" pitchFamily="34" charset="0"/>
              </a:rPr>
              <a:t>Purpose</a:t>
            </a:r>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3"/>
          <a:stretch>
            <a:fillRect/>
          </a:stretch>
        </p:blipFill>
        <p:spPr>
          <a:xfrm>
            <a:off x="-1" y="5597236"/>
            <a:ext cx="9141713" cy="1342931"/>
          </a:xfrm>
          <a:prstGeom prst="rect">
            <a:avLst/>
          </a:prstGeom>
        </p:spPr>
      </p:pic>
      <p:sp>
        <p:nvSpPr>
          <p:cNvPr id="5" name="Rectangle 4">
            <a:extLst>
              <a:ext uri="{FF2B5EF4-FFF2-40B4-BE49-F238E27FC236}">
                <a16:creationId xmlns:a16="http://schemas.microsoft.com/office/drawing/2014/main" id="{6C777F20-1AF5-4714-825F-22413A6DEF07}"/>
              </a:ext>
            </a:extLst>
          </p:cNvPr>
          <p:cNvSpPr/>
          <p:nvPr/>
        </p:nvSpPr>
        <p:spPr>
          <a:xfrm>
            <a:off x="89970" y="1900989"/>
            <a:ext cx="8961770" cy="4154984"/>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The main purpose is to help practitioners assess each child’s level of development.</a:t>
            </a:r>
          </a:p>
          <a:p>
            <a:pPr>
              <a:spcAft>
                <a:spcPts val="600"/>
              </a:spcAft>
            </a:pPr>
            <a:r>
              <a:rPr lang="en-US" dirty="0">
                <a:latin typeface="Arial" panose="020B0604020202020204" pitchFamily="34" charset="0"/>
                <a:cs typeface="Arial" panose="020B0604020202020204" pitchFamily="34" charset="0"/>
              </a:rPr>
              <a:t> </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Accurate assessment helps practitioners to make informed decisions about what a child needs to learn and be able to do next. </a:t>
            </a:r>
            <a:r>
              <a:rPr lang="en-GB" b="1" dirty="0">
                <a:latin typeface="Arial" panose="020B0604020202020204" pitchFamily="34" charset="0"/>
                <a:cs typeface="Arial" panose="020B0604020202020204" pitchFamily="34" charset="0"/>
              </a:rPr>
              <a:t>The document is not a tick list for generating lots of data. </a:t>
            </a:r>
            <a:r>
              <a:rPr lang="en-GB" dirty="0">
                <a:latin typeface="Arial" panose="020B0604020202020204" pitchFamily="34" charset="0"/>
                <a:cs typeface="Arial" panose="020B0604020202020204" pitchFamily="34" charset="0"/>
              </a:rPr>
              <a:t>You can use your professional knowledge to help children make progress without needing to record lots of next steps.</a:t>
            </a:r>
          </a:p>
          <a:p>
            <a:pPr marL="285750" indent="-285750">
              <a:spcAft>
                <a:spcPts val="600"/>
              </a:spcAf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GB" dirty="0">
                <a:latin typeface="Arial" panose="020B0604020202020204" pitchFamily="34" charset="0"/>
                <a:cs typeface="Arial" panose="020B0604020202020204" pitchFamily="34" charset="0"/>
              </a:rPr>
              <a:t>The guidance should be used to check that children are secure in all the earlier steps of learning before looking at their ‘age band’.</a:t>
            </a:r>
          </a:p>
          <a:p>
            <a:pPr marL="285750" indent="-285750">
              <a:spcAft>
                <a:spcPts val="600"/>
              </a:spcAf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GB" b="1" dirty="0">
                <a:latin typeface="Arial" panose="020B0604020202020204" pitchFamily="34" charset="0"/>
                <a:cs typeface="Arial" panose="020B0604020202020204" pitchFamily="34" charset="0"/>
              </a:rPr>
              <a:t>Depth in learning matters much more than moving from one band  to the next</a:t>
            </a:r>
            <a:r>
              <a:rPr lang="en-GB" dirty="0">
                <a:latin typeface="Arial" panose="020B0604020202020204" pitchFamily="34" charset="0"/>
                <a:cs typeface="Arial" panose="020B0604020202020204" pitchFamily="34" charset="0"/>
              </a:rPr>
              <a:t> or trying to cover everything. A child's learning is secure if they show it consistently and in a range of different contexts.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80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B0C3-D8E8-4B40-B9EE-327BD76FD380}"/>
              </a:ext>
            </a:extLst>
          </p:cNvPr>
          <p:cNvSpPr>
            <a:spLocks noGrp="1"/>
          </p:cNvSpPr>
          <p:nvPr>
            <p:ph type="title"/>
          </p:nvPr>
        </p:nvSpPr>
        <p:spPr>
          <a:xfrm>
            <a:off x="0" y="-1"/>
            <a:ext cx="9144000" cy="1248937"/>
          </a:xfrm>
          <a:solidFill>
            <a:schemeClr val="accent1"/>
          </a:solidFill>
        </p:spPr>
        <p:txBody>
          <a:bodyPr>
            <a:noAutofit/>
          </a:bodyPr>
          <a:lstStyle/>
          <a:p>
            <a:pPr algn="ctr">
              <a:lnSpc>
                <a:spcPct val="100000"/>
              </a:lnSpc>
            </a:pPr>
            <a:br>
              <a:rPr lang="en-GB" sz="4500" dirty="0">
                <a:solidFill>
                  <a:schemeClr val="bg1"/>
                </a:solidFill>
                <a:latin typeface="Arial" panose="020B0604020202020204" pitchFamily="34" charset="0"/>
                <a:cs typeface="Arial" panose="020B0604020202020204" pitchFamily="34" charset="0"/>
              </a:rPr>
            </a:br>
            <a:r>
              <a:rPr lang="en-GB" sz="4500" dirty="0">
                <a:solidFill>
                  <a:schemeClr val="bg1"/>
                </a:solidFill>
                <a:latin typeface="Arial" panose="020B0604020202020204" pitchFamily="34" charset="0"/>
                <a:cs typeface="Arial" panose="020B0604020202020204" pitchFamily="34" charset="0"/>
              </a:rPr>
              <a:t>        Development Matters 2020</a:t>
            </a:r>
            <a:br>
              <a:rPr lang="en-GB" sz="4500" b="1" dirty="0">
                <a:latin typeface="Arial" panose="020B0604020202020204" pitchFamily="34" charset="0"/>
                <a:cs typeface="Arial" panose="020B0604020202020204" pitchFamily="34" charset="0"/>
              </a:rPr>
            </a:br>
            <a:endParaRPr lang="en-GB" sz="4500" b="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1A681F6-571C-46B2-A4C0-D7A4CD1846A2}"/>
              </a:ext>
            </a:extLst>
          </p:cNvPr>
          <p:cNvGraphicFramePr>
            <a:graphicFrameLocks noGrp="1"/>
          </p:cNvGraphicFramePr>
          <p:nvPr>
            <p:extLst>
              <p:ext uri="{D42A27DB-BD31-4B8C-83A1-F6EECF244321}">
                <p14:modId xmlns:p14="http://schemas.microsoft.com/office/powerpoint/2010/main" val="1659164579"/>
              </p:ext>
            </p:extLst>
          </p:nvPr>
        </p:nvGraphicFramePr>
        <p:xfrm>
          <a:off x="114300" y="1603248"/>
          <a:ext cx="8915399" cy="4914900"/>
        </p:xfrm>
        <a:graphic>
          <a:graphicData uri="http://schemas.openxmlformats.org/drawingml/2006/table">
            <a:tbl>
              <a:tblPr firstRow="1" bandRow="1">
                <a:tableStyleId>{125E5076-3810-47DD-B79F-674D7AD40C01}</a:tableStyleId>
              </a:tblPr>
              <a:tblGrid>
                <a:gridCol w="3444240">
                  <a:extLst>
                    <a:ext uri="{9D8B030D-6E8A-4147-A177-3AD203B41FA5}">
                      <a16:colId xmlns:a16="http://schemas.microsoft.com/office/drawing/2014/main" val="2019472843"/>
                    </a:ext>
                  </a:extLst>
                </a:gridCol>
                <a:gridCol w="1615440">
                  <a:extLst>
                    <a:ext uri="{9D8B030D-6E8A-4147-A177-3AD203B41FA5}">
                      <a16:colId xmlns:a16="http://schemas.microsoft.com/office/drawing/2014/main" val="2756441282"/>
                    </a:ext>
                  </a:extLst>
                </a:gridCol>
                <a:gridCol w="1473840">
                  <a:extLst>
                    <a:ext uri="{9D8B030D-6E8A-4147-A177-3AD203B41FA5}">
                      <a16:colId xmlns:a16="http://schemas.microsoft.com/office/drawing/2014/main" val="1072010518"/>
                    </a:ext>
                  </a:extLst>
                </a:gridCol>
                <a:gridCol w="2381879">
                  <a:extLst>
                    <a:ext uri="{9D8B030D-6E8A-4147-A177-3AD203B41FA5}">
                      <a16:colId xmlns:a16="http://schemas.microsoft.com/office/drawing/2014/main" val="1906980184"/>
                    </a:ext>
                  </a:extLst>
                </a:gridCol>
              </a:tblGrid>
              <a:tr h="757114">
                <a:tc>
                  <a:txBody>
                    <a:bodyPr/>
                    <a:lstStyle/>
                    <a:p>
                      <a:pPr algn="ctr"/>
                      <a:r>
                        <a:rPr lang="en-GB" sz="1200" dirty="0">
                          <a:latin typeface="Arial" panose="020B0604020202020204" pitchFamily="34" charset="0"/>
                          <a:cs typeface="Arial" panose="020B0604020202020204" pitchFamily="34" charset="0"/>
                        </a:rPr>
                        <a:t>Introduction</a:t>
                      </a:r>
                    </a:p>
                  </a:txBody>
                  <a:tcPr marL="68580" marR="68580" marT="34290" marB="34290" anchor="ctr"/>
                </a:tc>
                <a:tc>
                  <a:txBody>
                    <a:bodyPr/>
                    <a:lstStyle/>
                    <a:p>
                      <a:pPr algn="ctr"/>
                      <a:r>
                        <a:rPr lang="en-GB" sz="1100" dirty="0">
                          <a:latin typeface="Arial" panose="020B0604020202020204" pitchFamily="34" charset="0"/>
                          <a:cs typeface="Arial" panose="020B0604020202020204" pitchFamily="34" charset="0"/>
                        </a:rPr>
                        <a:t>7 Key features of effective practice</a:t>
                      </a:r>
                    </a:p>
                  </a:txBody>
                  <a:tcPr marL="68580" marR="68580" marT="34290" marB="34290" anchor="ctr"/>
                </a:tc>
                <a:tc>
                  <a:txBody>
                    <a:bodyPr/>
                    <a:lstStyle/>
                    <a:p>
                      <a:pPr algn="ctr"/>
                      <a:r>
                        <a:rPr lang="en-GB" sz="1100" dirty="0">
                          <a:latin typeface="Arial" panose="020B0604020202020204" pitchFamily="34" charset="0"/>
                          <a:cs typeface="Arial" panose="020B0604020202020204" pitchFamily="34" charset="0"/>
                        </a:rPr>
                        <a:t>The characteristics of effective teaching and learning (</a:t>
                      </a:r>
                      <a:r>
                        <a:rPr lang="en-GB" sz="1100" dirty="0" err="1">
                          <a:latin typeface="Arial" panose="020B0604020202020204" pitchFamily="34" charset="0"/>
                          <a:cs typeface="Arial" panose="020B0604020202020204" pitchFamily="34" charset="0"/>
                        </a:rPr>
                        <a:t>CoETL</a:t>
                      </a:r>
                      <a:r>
                        <a:rPr lang="en-GB" sz="1100" dirty="0">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GB" sz="1100" dirty="0">
                          <a:latin typeface="Arial" panose="020B0604020202020204" pitchFamily="34" charset="0"/>
                          <a:cs typeface="Arial" panose="020B0604020202020204" pitchFamily="34" charset="0"/>
                        </a:rPr>
                        <a:t>Communication and language </a:t>
                      </a:r>
                    </a:p>
                    <a:p>
                      <a:pPr algn="ctr"/>
                      <a:r>
                        <a:rPr lang="en-GB" sz="1100" dirty="0">
                          <a:latin typeface="Arial" panose="020B0604020202020204" pitchFamily="34" charset="0"/>
                          <a:cs typeface="Arial" panose="020B0604020202020204" pitchFamily="34" charset="0"/>
                        </a:rPr>
                        <a:t>English as an additional language </a:t>
                      </a:r>
                    </a:p>
                    <a:p>
                      <a:pPr algn="ctr"/>
                      <a:r>
                        <a:rPr lang="en-GB" sz="1100" dirty="0">
                          <a:latin typeface="Arial" panose="020B0604020202020204" pitchFamily="34" charset="0"/>
                          <a:cs typeface="Arial" panose="020B0604020202020204" pitchFamily="34" charset="0"/>
                        </a:rPr>
                        <a:t>The Areas of Learning</a:t>
                      </a:r>
                    </a:p>
                  </a:txBody>
                  <a:tcPr marL="68580" marR="68580" marT="34290" marB="34290" anchor="ctr"/>
                </a:tc>
                <a:extLst>
                  <a:ext uri="{0D108BD9-81ED-4DB2-BD59-A6C34878D82A}">
                    <a16:rowId xmlns:a16="http://schemas.microsoft.com/office/drawing/2014/main" val="3366210787"/>
                  </a:ext>
                </a:extLst>
              </a:tr>
              <a:tr h="4157786">
                <a:tc>
                  <a:txBody>
                    <a:bodyPr/>
                    <a:lstStyle/>
                    <a:p>
                      <a:r>
                        <a:rPr lang="en-GB" sz="1200" dirty="0">
                          <a:latin typeface="Arial" panose="020B0604020202020204" pitchFamily="34" charset="0"/>
                          <a:cs typeface="Arial" panose="020B0604020202020204" pitchFamily="34" charset="0"/>
                        </a:rPr>
                        <a:t>The framework sets out: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Three prime areas of learning that underpin everything in the early years: </a:t>
                      </a:r>
                    </a:p>
                    <a:p>
                      <a:r>
                        <a:rPr lang="en-GB" sz="1200" dirty="0">
                          <a:latin typeface="Arial" panose="020B0604020202020204" pitchFamily="34" charset="0"/>
                          <a:cs typeface="Arial" panose="020B0604020202020204" pitchFamily="34" charset="0"/>
                        </a:rPr>
                        <a:t>• communication and language </a:t>
                      </a:r>
                    </a:p>
                    <a:p>
                      <a:r>
                        <a:rPr lang="en-GB" sz="1200" dirty="0">
                          <a:latin typeface="Arial" panose="020B0604020202020204" pitchFamily="34" charset="0"/>
                          <a:cs typeface="Arial" panose="020B0604020202020204" pitchFamily="34" charset="0"/>
                        </a:rPr>
                        <a:t>• physical development </a:t>
                      </a:r>
                    </a:p>
                    <a:p>
                      <a:r>
                        <a:rPr lang="en-GB" sz="1200" dirty="0">
                          <a:latin typeface="Arial" panose="020B0604020202020204" pitchFamily="34" charset="0"/>
                          <a:cs typeface="Arial" panose="020B0604020202020204" pitchFamily="34" charset="0"/>
                        </a:rPr>
                        <a:t>• personal, social and emotional development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Four specific areas help children to strengthen and apply the prime areas: </a:t>
                      </a:r>
                    </a:p>
                    <a:p>
                      <a:pPr lvl="0"/>
                      <a:r>
                        <a:rPr lang="en-GB" sz="1200" dirty="0">
                          <a:latin typeface="Arial" panose="020B0604020202020204" pitchFamily="34" charset="0"/>
                          <a:cs typeface="Arial" panose="020B0604020202020204" pitchFamily="34" charset="0"/>
                        </a:rPr>
                        <a:t>• literacy </a:t>
                      </a:r>
                    </a:p>
                    <a:p>
                      <a:pPr lvl="0"/>
                      <a:r>
                        <a:rPr lang="en-GB" sz="1200" dirty="0">
                          <a:latin typeface="Arial" panose="020B0604020202020204" pitchFamily="34" charset="0"/>
                          <a:cs typeface="Arial" panose="020B0604020202020204" pitchFamily="34" charset="0"/>
                        </a:rPr>
                        <a:t>• mathematics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understanding the world </a:t>
                      </a:r>
                    </a:p>
                    <a:p>
                      <a:pPr lvl="0"/>
                      <a:r>
                        <a:rPr lang="en-GB" sz="1200" dirty="0">
                          <a:latin typeface="Arial" panose="020B0604020202020204" pitchFamily="34" charset="0"/>
                          <a:cs typeface="Arial" panose="020B0604020202020204" pitchFamily="34" charset="0"/>
                        </a:rPr>
                        <a:t>• expressive arts and design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All of those areas of learning are connected together. </a:t>
                      </a:r>
                    </a:p>
                    <a:p>
                      <a:r>
                        <a:rPr lang="en-GB" sz="1200" dirty="0">
                          <a:latin typeface="Arial" panose="020B0604020202020204" pitchFamily="34" charset="0"/>
                          <a:cs typeface="Arial" panose="020B0604020202020204" pitchFamily="34" charset="0"/>
                        </a:rPr>
                        <a:t>Development Matters sets out the pathways of children’s development in broad ages and stages</a:t>
                      </a:r>
                    </a:p>
                    <a:p>
                      <a:endParaRPr lang="en-GB" sz="1200" b="0" dirty="0">
                        <a:latin typeface="Arial" panose="020B0604020202020204" pitchFamily="34" charset="0"/>
                        <a:cs typeface="Arial" panose="020B0604020202020204" pitchFamily="34" charset="0"/>
                      </a:endParaRPr>
                    </a:p>
                  </a:txBody>
                  <a:tcPr marL="68580" marR="68580" marT="34290" marB="34290"/>
                </a:tc>
                <a:tc>
                  <a:txBody>
                    <a:bodyPr/>
                    <a:lstStyle/>
                    <a:p>
                      <a:r>
                        <a:rPr lang="en-GB" sz="1200" dirty="0">
                          <a:latin typeface="Arial" panose="020B0604020202020204" pitchFamily="34" charset="0"/>
                          <a:cs typeface="Arial" panose="020B0604020202020204" pitchFamily="34" charset="0"/>
                        </a:rPr>
                        <a:t>The best for every child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High-quality care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curriculum: what we want children to learn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Pedagogy: helping children to learn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Assessment – checking what children have learnt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Self-regulation and executive function</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Partnership with parents </a:t>
                      </a:r>
                      <a:endParaRPr lang="en-GB" sz="120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characteristics of effective </a:t>
                      </a:r>
                      <a:r>
                        <a:rPr lang="en-GB" sz="1200" b="1" dirty="0">
                          <a:latin typeface="Arial" panose="020B0604020202020204" pitchFamily="34" charset="0"/>
                          <a:cs typeface="Arial" panose="020B0604020202020204" pitchFamily="34" charset="0"/>
                        </a:rPr>
                        <a:t>teaching</a:t>
                      </a:r>
                      <a:r>
                        <a:rPr lang="en-GB" sz="1200" dirty="0">
                          <a:latin typeface="Arial" panose="020B0604020202020204" pitchFamily="34" charset="0"/>
                          <a:cs typeface="Arial" panose="020B0604020202020204" pitchFamily="34" charset="0"/>
                        </a:rPr>
                        <a:t> and learning weave through all seven areas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These are:</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Playing and exploring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Active learning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Creating and thinking critically </a:t>
                      </a:r>
                      <a:endParaRPr lang="en-GB" sz="1200" b="1" dirty="0">
                        <a:latin typeface="Arial" panose="020B0604020202020204" pitchFamily="34" charset="0"/>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Communication and language (including English as an additional language)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Personal, Social and Emotional Development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Physical Development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Literacy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Mathematics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Understanding the world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Expressive arts and design</a:t>
                      </a:r>
                      <a:endParaRPr lang="en-GB" sz="12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17588943"/>
                  </a:ext>
                </a:extLst>
              </a:tr>
            </a:tbl>
          </a:graphicData>
        </a:graphic>
      </p:graphicFrame>
      <p:pic>
        <p:nvPicPr>
          <p:cNvPr id="8" name="Content Placeholder 3" descr="Graphical user interface, text&#10;&#10;Description automatically generated">
            <a:extLst>
              <a:ext uri="{FF2B5EF4-FFF2-40B4-BE49-F238E27FC236}">
                <a16:creationId xmlns:a16="http://schemas.microsoft.com/office/drawing/2014/main" id="{B7CA6206-8E5F-44D9-B00F-3381A63B6492}"/>
              </a:ext>
            </a:extLst>
          </p:cNvPr>
          <p:cNvPicPr>
            <a:picLocks noChangeAspect="1"/>
          </p:cNvPicPr>
          <p:nvPr/>
        </p:nvPicPr>
        <p:blipFill>
          <a:blip r:embed="rId3"/>
          <a:stretch>
            <a:fillRect/>
          </a:stretch>
        </p:blipFill>
        <p:spPr>
          <a:xfrm rot="20943279">
            <a:off x="336682" y="267643"/>
            <a:ext cx="1119724" cy="15507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656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B0C3-D8E8-4B40-B9EE-327BD76FD380}"/>
              </a:ext>
            </a:extLst>
          </p:cNvPr>
          <p:cNvSpPr>
            <a:spLocks noGrp="1"/>
          </p:cNvSpPr>
          <p:nvPr>
            <p:ph type="title"/>
          </p:nvPr>
        </p:nvSpPr>
        <p:spPr>
          <a:xfrm>
            <a:off x="0" y="-1"/>
            <a:ext cx="9144000" cy="1248937"/>
          </a:xfrm>
          <a:solidFill>
            <a:schemeClr val="accent1"/>
          </a:solidFill>
        </p:spPr>
        <p:txBody>
          <a:bodyPr>
            <a:noAutofit/>
          </a:bodyPr>
          <a:lstStyle/>
          <a:p>
            <a:pPr algn="r">
              <a:lnSpc>
                <a:spcPct val="100000"/>
              </a:lnSpc>
            </a:pPr>
            <a:r>
              <a:rPr lang="en-GB" sz="4000" dirty="0">
                <a:solidFill>
                  <a:schemeClr val="bg1"/>
                </a:solidFill>
                <a:latin typeface="Arial" panose="020B0604020202020204" pitchFamily="34" charset="0"/>
                <a:cs typeface="Arial" panose="020B0604020202020204" pitchFamily="34" charset="0"/>
              </a:rPr>
              <a:t>7 Features of Effective Practice</a:t>
            </a:r>
            <a:endParaRPr lang="en-GB" sz="4000" b="1" dirty="0">
              <a:latin typeface="Arial" panose="020B0604020202020204" pitchFamily="34" charset="0"/>
              <a:cs typeface="Arial" panose="020B0604020202020204" pitchFamily="34" charset="0"/>
            </a:endParaRPr>
          </a:p>
        </p:txBody>
      </p:sp>
      <p:pic>
        <p:nvPicPr>
          <p:cNvPr id="6" name="Content Placeholder 3">
            <a:extLst>
              <a:ext uri="{FF2B5EF4-FFF2-40B4-BE49-F238E27FC236}">
                <a16:creationId xmlns:a16="http://schemas.microsoft.com/office/drawing/2014/main" id="{B6F4F586-E18F-4855-952A-24B46E510039}"/>
              </a:ext>
            </a:extLst>
          </p:cNvPr>
          <p:cNvPicPr>
            <a:picLocks noChangeAspect="1"/>
          </p:cNvPicPr>
          <p:nvPr/>
        </p:nvPicPr>
        <p:blipFill>
          <a:blip r:embed="rId3"/>
          <a:stretch>
            <a:fillRect/>
          </a:stretch>
        </p:blipFill>
        <p:spPr>
          <a:xfrm>
            <a:off x="1894310" y="1346987"/>
            <a:ext cx="7047467" cy="4882923"/>
          </a:xfrm>
          <a:prstGeom prst="rect">
            <a:avLst/>
          </a:prstGeom>
        </p:spPr>
      </p:pic>
      <p:sp>
        <p:nvSpPr>
          <p:cNvPr id="7" name="TextBox 6">
            <a:extLst>
              <a:ext uri="{FF2B5EF4-FFF2-40B4-BE49-F238E27FC236}">
                <a16:creationId xmlns:a16="http://schemas.microsoft.com/office/drawing/2014/main" id="{ADEBA6CD-D62E-42E1-9A6B-FDA1A46E2F72}"/>
              </a:ext>
            </a:extLst>
          </p:cNvPr>
          <p:cNvSpPr txBox="1"/>
          <p:nvPr/>
        </p:nvSpPr>
        <p:spPr>
          <a:xfrm>
            <a:off x="2409264" y="6327961"/>
            <a:ext cx="5759824" cy="39241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dirty="0">
                <a:solidFill>
                  <a:srgbClr val="0563C1"/>
                </a:solidFill>
                <a:cs typeface="Segoe UI"/>
                <a:hlinkClick r:id="rId4"/>
              </a:rPr>
              <a:t>http://development-matters.org.uk/wp-content/uploads/2020/10/Working-with-the-revised-Early-Years-Foundation-Stage-Principles-into-Practice-.pdf</a:t>
            </a:r>
            <a:r>
              <a:rPr lang="en-US" sz="1050" dirty="0"/>
              <a:t>  page 12 and page 13</a:t>
            </a:r>
            <a:r>
              <a:rPr lang="en-GB" sz="1050" dirty="0"/>
              <a:t>​</a:t>
            </a:r>
            <a:endParaRPr lang="en-GB" sz="1050" dirty="0">
              <a:cs typeface="Calibri"/>
            </a:endParaRPr>
          </a:p>
        </p:txBody>
      </p:sp>
      <p:pic>
        <p:nvPicPr>
          <p:cNvPr id="3" name="Picture 2">
            <a:extLst>
              <a:ext uri="{FF2B5EF4-FFF2-40B4-BE49-F238E27FC236}">
                <a16:creationId xmlns:a16="http://schemas.microsoft.com/office/drawing/2014/main" id="{66EF4D36-771B-46DB-A815-94851C6EDAA8}"/>
              </a:ext>
            </a:extLst>
          </p:cNvPr>
          <p:cNvPicPr>
            <a:picLocks noChangeAspect="1"/>
          </p:cNvPicPr>
          <p:nvPr/>
        </p:nvPicPr>
        <p:blipFill>
          <a:blip r:embed="rId5"/>
          <a:stretch>
            <a:fillRect/>
          </a:stretch>
        </p:blipFill>
        <p:spPr>
          <a:xfrm rot="20898851">
            <a:off x="203035" y="117848"/>
            <a:ext cx="1334155" cy="16660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3128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1" y="-21944"/>
            <a:ext cx="9141713" cy="1342931"/>
          </a:xfrm>
          <a:solidFill>
            <a:schemeClr val="accent1"/>
          </a:solidFill>
        </p:spPr>
        <p:txBody>
          <a:bodyPr anchor="ctr">
            <a:normAutofit/>
          </a:bodyPr>
          <a:lstStyle/>
          <a:p>
            <a:r>
              <a:rPr lang="en-GB">
                <a:solidFill>
                  <a:schemeClr val="bg1"/>
                </a:solidFill>
                <a:latin typeface="Arial" panose="020B0604020202020204" pitchFamily="34" charset="0"/>
                <a:cs typeface="Arial" panose="020B0604020202020204" pitchFamily="34" charset="0"/>
              </a:rPr>
              <a:t>Development Matters</a:t>
            </a:r>
            <a:endParaRPr lang="en-GB"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99368EF-8D3E-4662-8176-81022F45068C}"/>
              </a:ext>
            </a:extLst>
          </p:cNvPr>
          <p:cNvSpPr>
            <a:spLocks noGrp="1"/>
          </p:cNvSpPr>
          <p:nvPr>
            <p:ph type="subTitle" idx="1"/>
          </p:nvPr>
        </p:nvSpPr>
        <p:spPr>
          <a:xfrm>
            <a:off x="89970" y="1416607"/>
            <a:ext cx="8961770" cy="943119"/>
          </a:xfrm>
        </p:spPr>
        <p:txBody>
          <a:bodyPr>
            <a:normAutofit/>
          </a:bodyPr>
          <a:lstStyle/>
          <a:p>
            <a:r>
              <a:rPr lang="en-GB" sz="2800" b="1">
                <a:solidFill>
                  <a:schemeClr val="accent1"/>
                </a:solidFill>
                <a:latin typeface="Arial" panose="020B0604020202020204" pitchFamily="34" charset="0"/>
                <a:cs typeface="Arial" panose="020B0604020202020204" pitchFamily="34" charset="0"/>
              </a:rPr>
              <a:t>Characteristics of Effective Teaching and Learning</a:t>
            </a:r>
            <a:endParaRPr lang="en-GB" sz="2800" b="1" dirty="0">
              <a:solidFill>
                <a:schemeClr val="accent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3"/>
          <a:stretch>
            <a:fillRect/>
          </a:stretch>
        </p:blipFill>
        <p:spPr>
          <a:xfrm>
            <a:off x="-1" y="5597236"/>
            <a:ext cx="9141713" cy="1342931"/>
          </a:xfrm>
          <a:prstGeom prst="rect">
            <a:avLst/>
          </a:prstGeom>
        </p:spPr>
      </p:pic>
      <p:sp>
        <p:nvSpPr>
          <p:cNvPr id="5" name="Rectangle 4">
            <a:extLst>
              <a:ext uri="{FF2B5EF4-FFF2-40B4-BE49-F238E27FC236}">
                <a16:creationId xmlns:a16="http://schemas.microsoft.com/office/drawing/2014/main" id="{6C777F20-1AF5-4714-825F-22413A6DEF07}"/>
              </a:ext>
            </a:extLst>
          </p:cNvPr>
          <p:cNvSpPr/>
          <p:nvPr/>
        </p:nvSpPr>
        <p:spPr>
          <a:xfrm>
            <a:off x="89969" y="1739625"/>
            <a:ext cx="6059818" cy="4196020"/>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Three</a:t>
            </a:r>
            <a:r>
              <a:rPr lang="en-GB" dirty="0">
                <a:latin typeface="Arial" panose="020B0604020202020204" pitchFamily="34" charset="0"/>
                <a:cs typeface="Arial" panose="020B0604020202020204" pitchFamily="34" charset="0"/>
              </a:rPr>
              <a:t> characteristics of effective teaching and learning</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Playing and explo</a:t>
            </a:r>
            <a:r>
              <a:rPr lang="en-GB" dirty="0">
                <a:latin typeface="Arial" panose="020B0604020202020204" pitchFamily="34" charset="0"/>
                <a:cs typeface="Arial" panose="020B0604020202020204" pitchFamily="34" charset="0"/>
              </a:rPr>
              <a:t>ring - children investigate and experience things, and ‘have a go’</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Active learning </a:t>
            </a:r>
            <a:r>
              <a:rPr lang="en-GB" dirty="0">
                <a:latin typeface="Arial" panose="020B0604020202020204" pitchFamily="34" charset="0"/>
                <a:cs typeface="Arial" panose="020B0604020202020204" pitchFamily="34" charset="0"/>
              </a:rPr>
              <a:t>- children concentrate and keep on trying if they encounter difficulties, and enjoy achievements </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Creating and thinking critically </a:t>
            </a:r>
            <a:r>
              <a:rPr lang="en-GB" dirty="0">
                <a:latin typeface="Arial" panose="020B0604020202020204" pitchFamily="34" charset="0"/>
                <a:cs typeface="Arial" panose="020B0604020202020204" pitchFamily="34" charset="0"/>
              </a:rPr>
              <a:t>- children have and develop their own ideas, make links between ideas, and develop strategies for doing things</a:t>
            </a:r>
          </a:p>
        </p:txBody>
      </p:sp>
      <p:pic>
        <p:nvPicPr>
          <p:cNvPr id="7" name="Content Placeholder 5">
            <a:extLst>
              <a:ext uri="{FF2B5EF4-FFF2-40B4-BE49-F238E27FC236}">
                <a16:creationId xmlns:a16="http://schemas.microsoft.com/office/drawing/2014/main" id="{DD5905BF-72E9-4443-9DCC-19808AE1562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91625">
            <a:off x="6126172" y="2418814"/>
            <a:ext cx="2721362" cy="35913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1891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1" y="-21944"/>
            <a:ext cx="9141713" cy="1342931"/>
          </a:xfrm>
          <a:solidFill>
            <a:schemeClr val="accent1"/>
          </a:solidFill>
        </p:spPr>
        <p:txBody>
          <a:bodyPr anchor="ctr">
            <a:normAutofit/>
          </a:bodyPr>
          <a:lstStyle/>
          <a:p>
            <a:r>
              <a:rPr lang="en-GB">
                <a:solidFill>
                  <a:schemeClr val="bg1"/>
                </a:solidFill>
                <a:latin typeface="Arial" panose="020B0604020202020204" pitchFamily="34" charset="0"/>
                <a:cs typeface="Arial" panose="020B0604020202020204" pitchFamily="34" charset="0"/>
              </a:rPr>
              <a:t>Development Matters</a:t>
            </a:r>
            <a:endParaRPr lang="en-GB"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99368EF-8D3E-4662-8176-81022F45068C}"/>
              </a:ext>
            </a:extLst>
          </p:cNvPr>
          <p:cNvSpPr>
            <a:spLocks noGrp="1"/>
          </p:cNvSpPr>
          <p:nvPr>
            <p:ph type="subTitle" idx="1"/>
          </p:nvPr>
        </p:nvSpPr>
        <p:spPr>
          <a:xfrm>
            <a:off x="89970" y="1416607"/>
            <a:ext cx="8961770" cy="943119"/>
          </a:xfrm>
        </p:spPr>
        <p:txBody>
          <a:bodyPr>
            <a:normAutofit/>
          </a:bodyPr>
          <a:lstStyle/>
          <a:p>
            <a:r>
              <a:rPr lang="en-GB" sz="2800" b="1" dirty="0">
                <a:solidFill>
                  <a:schemeClr val="accent1"/>
                </a:solidFill>
                <a:latin typeface="Arial" panose="020B0604020202020204" pitchFamily="34" charset="0"/>
                <a:cs typeface="Arial" panose="020B0604020202020204" pitchFamily="34" charset="0"/>
              </a:rPr>
              <a:t>Communication and Language Focus</a:t>
            </a:r>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3"/>
          <a:stretch>
            <a:fillRect/>
          </a:stretch>
        </p:blipFill>
        <p:spPr>
          <a:xfrm>
            <a:off x="-1" y="5597236"/>
            <a:ext cx="9141713" cy="1342931"/>
          </a:xfrm>
          <a:prstGeom prst="rect">
            <a:avLst/>
          </a:prstGeom>
        </p:spPr>
      </p:pic>
      <p:pic>
        <p:nvPicPr>
          <p:cNvPr id="9" name="Picture 8">
            <a:extLst>
              <a:ext uri="{FF2B5EF4-FFF2-40B4-BE49-F238E27FC236}">
                <a16:creationId xmlns:a16="http://schemas.microsoft.com/office/drawing/2014/main" id="{AD46DC3B-5B37-4240-954B-D13C937FC2EF}"/>
              </a:ext>
            </a:extLst>
          </p:cNvPr>
          <p:cNvPicPr>
            <a:picLocks noChangeAspect="1"/>
          </p:cNvPicPr>
          <p:nvPr/>
        </p:nvPicPr>
        <p:blipFill rotWithShape="1">
          <a:blip r:embed="rId4"/>
          <a:srcRect b="61528"/>
          <a:stretch/>
        </p:blipFill>
        <p:spPr>
          <a:xfrm>
            <a:off x="1208824" y="2122012"/>
            <a:ext cx="7010932" cy="37129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2533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Graphical user interface, text&#10;&#10;Description automatically generated">
            <a:extLst>
              <a:ext uri="{FF2B5EF4-FFF2-40B4-BE49-F238E27FC236}">
                <a16:creationId xmlns:a16="http://schemas.microsoft.com/office/drawing/2014/main" id="{D389DAF0-1D12-4017-989B-B6F91418C9AC}"/>
              </a:ext>
            </a:extLst>
          </p:cNvPr>
          <p:cNvPicPr>
            <a:picLocks noChangeAspect="1"/>
          </p:cNvPicPr>
          <p:nvPr/>
        </p:nvPicPr>
        <p:blipFill>
          <a:blip r:embed="rId3"/>
          <a:stretch>
            <a:fillRect/>
          </a:stretch>
        </p:blipFill>
        <p:spPr>
          <a:xfrm>
            <a:off x="5474464" y="1063196"/>
            <a:ext cx="2066514" cy="254293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E611D5A3-161B-44D4-9F4A-847BEFB12809}"/>
              </a:ext>
            </a:extLst>
          </p:cNvPr>
          <p:cNvSpPr/>
          <p:nvPr/>
        </p:nvSpPr>
        <p:spPr>
          <a:xfrm>
            <a:off x="455654" y="3763732"/>
            <a:ext cx="3100227"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hlinkClick r:id="rId4"/>
              </a:rPr>
              <a:t>https://www.foundationyears.org.uk/wp-content/uploads/2021/02/DRAFT-EYFS-Framework-for-comment-February-2021.pdf</a:t>
            </a:r>
            <a:endParaRPr lang="en-GB"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FBA0CE2-BF68-4494-A3FE-72EC8D6AD72C}"/>
              </a:ext>
            </a:extLst>
          </p:cNvPr>
          <p:cNvSpPr/>
          <p:nvPr/>
        </p:nvSpPr>
        <p:spPr>
          <a:xfrm>
            <a:off x="4726235" y="3741855"/>
            <a:ext cx="3988107"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hlinkClick r:id="rId5"/>
              </a:rPr>
              <a:t>https://assets.publishing.service.gov.uk/government/uploads/system/uploads/attachment_data/file/944603/Development_Matters_-_non-statuatory_cirriculum_guidance_for_EYFS.pdf</a:t>
            </a:r>
            <a:endParaRPr lang="en-GB"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6"/>
          <a:stretch>
            <a:fillRect/>
          </a:stretch>
        </p:blipFill>
        <p:spPr>
          <a:xfrm>
            <a:off x="0" y="5539580"/>
            <a:ext cx="9144000" cy="1318420"/>
          </a:xfrm>
          <a:prstGeom prst="rect">
            <a:avLst/>
          </a:prstGeom>
        </p:spPr>
      </p:pic>
      <p:sp>
        <p:nvSpPr>
          <p:cNvPr id="9" name="Rectangle 8">
            <a:extLst>
              <a:ext uri="{FF2B5EF4-FFF2-40B4-BE49-F238E27FC236}">
                <a16:creationId xmlns:a16="http://schemas.microsoft.com/office/drawing/2014/main" id="{F01B3269-54E3-4CD4-BA3E-5E9463C85576}"/>
              </a:ext>
            </a:extLst>
          </p:cNvPr>
          <p:cNvSpPr/>
          <p:nvPr/>
        </p:nvSpPr>
        <p:spPr>
          <a:xfrm>
            <a:off x="0" y="71465"/>
            <a:ext cx="9144000" cy="707886"/>
          </a:xfrm>
          <a:prstGeom prst="rect">
            <a:avLst/>
          </a:prstGeom>
          <a:solidFill>
            <a:schemeClr val="accent1"/>
          </a:solidFill>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Revised Documentation</a:t>
            </a:r>
            <a:endParaRPr lang="en-GB" sz="4000" b="1" dirty="0">
              <a:solidFill>
                <a:schemeClr val="bg1"/>
              </a:solidFill>
              <a:latin typeface="Arial" panose="020B0604020202020204" pitchFamily="34" charset="0"/>
              <a:cs typeface="Arial" panose="020B0604020202020204" pitchFamily="34" charset="0"/>
            </a:endParaRPr>
          </a:p>
        </p:txBody>
      </p:sp>
      <p:pic>
        <p:nvPicPr>
          <p:cNvPr id="3074" name="Picture 1">
            <a:extLst>
              <a:ext uri="{FF2B5EF4-FFF2-40B4-BE49-F238E27FC236}">
                <a16:creationId xmlns:a16="http://schemas.microsoft.com/office/drawing/2014/main" id="{C71D5562-5FFA-4C47-A983-641E647A3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926" y="4844668"/>
            <a:ext cx="284956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a:extLst>
              <a:ext uri="{FF2B5EF4-FFF2-40B4-BE49-F238E27FC236}">
                <a16:creationId xmlns:a16="http://schemas.microsoft.com/office/drawing/2014/main" id="{9E04C548-505C-4725-8918-66AFEBD3FF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6125" y="1063196"/>
            <a:ext cx="1967172" cy="25429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5D2426-57DA-4B43-942B-CFAAD5AB9636}"/>
              </a:ext>
            </a:extLst>
          </p:cNvPr>
          <p:cNvSpPr txBox="1"/>
          <p:nvPr/>
        </p:nvSpPr>
        <p:spPr>
          <a:xfrm>
            <a:off x="5740199" y="5060287"/>
            <a:ext cx="2911853" cy="646331"/>
          </a:xfrm>
          <a:prstGeom prst="rect">
            <a:avLst/>
          </a:prstGeom>
          <a:noFill/>
        </p:spPr>
        <p:txBody>
          <a:bodyPr wrap="square" rtlCol="0">
            <a:spAutoFit/>
          </a:bodyPr>
          <a:lstStyle/>
          <a:p>
            <a:r>
              <a:rPr lang="en-GB" sz="1200">
                <a:hlinkClick r:id="rId9" tooltip="https://www.birthto5matters.org.uk/wp-content/uploads/2021/04/birthto5matters-download.pdf"/>
              </a:rPr>
              <a:t>https://www.birthto5matters.org.uk/wp-content/uploads/2021/04/Birthto5Matters-download.pdf</a:t>
            </a:r>
            <a:endParaRPr lang="en-GB" sz="1200" dirty="0"/>
          </a:p>
        </p:txBody>
      </p:sp>
    </p:spTree>
    <p:extLst>
      <p:ext uri="{BB962C8B-B14F-4D97-AF65-F5344CB8AC3E}">
        <p14:creationId xmlns:p14="http://schemas.microsoft.com/office/powerpoint/2010/main" val="278108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1" y="-21944"/>
            <a:ext cx="9141713" cy="1342931"/>
          </a:xfrm>
          <a:solidFill>
            <a:schemeClr val="accent1"/>
          </a:solidFill>
        </p:spPr>
        <p:txBody>
          <a:bodyPr anchor="ctr">
            <a:normAutofit/>
          </a:bodyPr>
          <a:lstStyle/>
          <a:p>
            <a:r>
              <a:rPr lang="en-GB">
                <a:solidFill>
                  <a:schemeClr val="bg1"/>
                </a:solidFill>
                <a:latin typeface="Arial" panose="020B0604020202020204" pitchFamily="34" charset="0"/>
                <a:cs typeface="Arial" panose="020B0604020202020204" pitchFamily="34" charset="0"/>
              </a:rPr>
              <a:t>Development Matters</a:t>
            </a:r>
            <a:endParaRPr lang="en-GB"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99368EF-8D3E-4662-8176-81022F45068C}"/>
              </a:ext>
            </a:extLst>
          </p:cNvPr>
          <p:cNvSpPr>
            <a:spLocks noGrp="1"/>
          </p:cNvSpPr>
          <p:nvPr>
            <p:ph type="subTitle" idx="1"/>
          </p:nvPr>
        </p:nvSpPr>
        <p:spPr>
          <a:xfrm>
            <a:off x="89970" y="1416607"/>
            <a:ext cx="8961770" cy="943119"/>
          </a:xfrm>
        </p:spPr>
        <p:txBody>
          <a:bodyPr>
            <a:normAutofit/>
          </a:bodyPr>
          <a:lstStyle/>
          <a:p>
            <a:r>
              <a:rPr lang="en-GB" sz="2800" b="1" dirty="0">
                <a:solidFill>
                  <a:schemeClr val="accent1"/>
                </a:solidFill>
                <a:latin typeface="Arial" panose="020B0604020202020204" pitchFamily="34" charset="0"/>
                <a:cs typeface="Arial" panose="020B0604020202020204" pitchFamily="34" charset="0"/>
              </a:rPr>
              <a:t>English as an Additional Language</a:t>
            </a:r>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3"/>
          <a:stretch>
            <a:fillRect/>
          </a:stretch>
        </p:blipFill>
        <p:spPr>
          <a:xfrm>
            <a:off x="-1" y="5597236"/>
            <a:ext cx="9141713" cy="1342931"/>
          </a:xfrm>
          <a:prstGeom prst="rect">
            <a:avLst/>
          </a:prstGeom>
        </p:spPr>
      </p:pic>
      <p:pic>
        <p:nvPicPr>
          <p:cNvPr id="7" name="Picture 6">
            <a:extLst>
              <a:ext uri="{FF2B5EF4-FFF2-40B4-BE49-F238E27FC236}">
                <a16:creationId xmlns:a16="http://schemas.microsoft.com/office/drawing/2014/main" id="{330FBDC7-9C1B-45D7-93D8-8CD58CEF44EA}"/>
              </a:ext>
            </a:extLst>
          </p:cNvPr>
          <p:cNvPicPr>
            <a:picLocks noChangeAspect="1"/>
          </p:cNvPicPr>
          <p:nvPr/>
        </p:nvPicPr>
        <p:blipFill>
          <a:blip r:embed="rId4"/>
          <a:stretch>
            <a:fillRect/>
          </a:stretch>
        </p:blipFill>
        <p:spPr>
          <a:xfrm rot="256742">
            <a:off x="6486554" y="2140368"/>
            <a:ext cx="2409169" cy="42719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AF71ECC1-9694-4B91-B7E3-EF6555C2054A}"/>
              </a:ext>
            </a:extLst>
          </p:cNvPr>
          <p:cNvSpPr/>
          <p:nvPr/>
        </p:nvSpPr>
        <p:spPr>
          <a:xfrm>
            <a:off x="89969" y="2104792"/>
            <a:ext cx="6150595" cy="3631763"/>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Speaking more than one language has lots of advantages for children. It is the norm in many countries around the world.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Children will learn English from a strong foundation in their home language. It is important for you to encourage families to use their home language for linguistic as well as cultural reasons.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Children learning English will typically go through a quiet phase when they do not say very much and may then use words in both languages in the same sentence.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Talk to parents about what language they speak at home, try and learn a few key words and celebrate multilingualism in your setting. </a:t>
            </a:r>
          </a:p>
        </p:txBody>
      </p:sp>
    </p:spTree>
    <p:extLst>
      <p:ext uri="{BB962C8B-B14F-4D97-AF65-F5344CB8AC3E}">
        <p14:creationId xmlns:p14="http://schemas.microsoft.com/office/powerpoint/2010/main" val="235792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1" y="-21944"/>
            <a:ext cx="9141713" cy="1342931"/>
          </a:xfrm>
          <a:solidFill>
            <a:schemeClr val="accent1"/>
          </a:solidFill>
        </p:spPr>
        <p:txBody>
          <a:bodyPr anchor="ctr">
            <a:normAutofit/>
          </a:bodyPr>
          <a:lstStyle/>
          <a:p>
            <a:r>
              <a:rPr lang="en-GB" dirty="0">
                <a:solidFill>
                  <a:schemeClr val="bg1"/>
                </a:solidFill>
                <a:latin typeface="Arial" panose="020B0604020202020204" pitchFamily="34" charset="0"/>
                <a:cs typeface="Arial" panose="020B0604020202020204" pitchFamily="34" charset="0"/>
              </a:rPr>
              <a:t>Educational Programmes</a:t>
            </a:r>
          </a:p>
        </p:txBody>
      </p:sp>
      <p:sp>
        <p:nvSpPr>
          <p:cNvPr id="3" name="Subtitle 2">
            <a:extLst>
              <a:ext uri="{FF2B5EF4-FFF2-40B4-BE49-F238E27FC236}">
                <a16:creationId xmlns:a16="http://schemas.microsoft.com/office/drawing/2014/main" id="{F99368EF-8D3E-4662-8176-81022F45068C}"/>
              </a:ext>
            </a:extLst>
          </p:cNvPr>
          <p:cNvSpPr>
            <a:spLocks noGrp="1"/>
          </p:cNvSpPr>
          <p:nvPr>
            <p:ph type="subTitle" idx="1"/>
          </p:nvPr>
        </p:nvSpPr>
        <p:spPr>
          <a:xfrm>
            <a:off x="434022" y="1498775"/>
            <a:ext cx="8273666" cy="943119"/>
          </a:xfrm>
        </p:spPr>
        <p:txBody>
          <a:bodyPr>
            <a:normAutofit/>
          </a:bodyPr>
          <a:lstStyle/>
          <a:p>
            <a:r>
              <a:rPr lang="en-GB" dirty="0">
                <a:latin typeface="Arial" panose="020B0604020202020204" pitchFamily="34" charset="0"/>
                <a:cs typeface="Arial" panose="020B0604020202020204" pitchFamily="34" charset="0"/>
              </a:rPr>
              <a:t>Located in </a:t>
            </a:r>
            <a:r>
              <a:rPr lang="en-GB" b="1" dirty="0">
                <a:solidFill>
                  <a:schemeClr val="accent1"/>
                </a:solidFill>
                <a:latin typeface="Arial" panose="020B0604020202020204" pitchFamily="34" charset="0"/>
                <a:cs typeface="Arial" panose="020B0604020202020204" pitchFamily="34" charset="0"/>
              </a:rPr>
              <a:t>Statutory Framework </a:t>
            </a:r>
            <a:r>
              <a:rPr lang="en-GB" dirty="0">
                <a:latin typeface="Arial" panose="020B0604020202020204" pitchFamily="34" charset="0"/>
                <a:cs typeface="Arial" panose="020B0604020202020204" pitchFamily="34" charset="0"/>
              </a:rPr>
              <a:t>and </a:t>
            </a:r>
            <a:r>
              <a:rPr lang="en-GB" b="1" dirty="0">
                <a:solidFill>
                  <a:schemeClr val="accent1"/>
                </a:solidFill>
                <a:latin typeface="Arial" panose="020B0604020202020204" pitchFamily="34" charset="0"/>
                <a:cs typeface="Arial" panose="020B0604020202020204" pitchFamily="34" charset="0"/>
              </a:rPr>
              <a:t>Development Matters</a:t>
            </a:r>
            <a:r>
              <a:rPr lang="en-GB" dirty="0">
                <a:solidFill>
                  <a:schemeClr val="accent1"/>
                </a:solidFill>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These outline the learning that should be covered within the curriculum</a:t>
            </a:r>
          </a:p>
        </p:txBody>
      </p:sp>
      <p:pic>
        <p:nvPicPr>
          <p:cNvPr id="4" name="Picture 3">
            <a:extLst>
              <a:ext uri="{FF2B5EF4-FFF2-40B4-BE49-F238E27FC236}">
                <a16:creationId xmlns:a16="http://schemas.microsoft.com/office/drawing/2014/main" id="{18D00D96-1E6A-4F42-AE3A-DF4702B96181}"/>
              </a:ext>
            </a:extLst>
          </p:cNvPr>
          <p:cNvPicPr>
            <a:picLocks noChangeAspect="1"/>
          </p:cNvPicPr>
          <p:nvPr/>
        </p:nvPicPr>
        <p:blipFill rotWithShape="1">
          <a:blip r:embed="rId3"/>
          <a:srcRect t="2174" r="-2" b="2172"/>
          <a:stretch/>
        </p:blipFill>
        <p:spPr>
          <a:xfrm>
            <a:off x="2367907" y="2320006"/>
            <a:ext cx="4371196" cy="2483934"/>
          </a:xfrm>
          <a:prstGeom prst="rect">
            <a:avLst/>
          </a:prstGeom>
          <a:ln>
            <a:noFill/>
          </a:ln>
          <a:effectLst>
            <a:softEdge rad="112500"/>
          </a:effectLst>
        </p:spPr>
      </p:pic>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4"/>
          <a:stretch>
            <a:fillRect/>
          </a:stretch>
        </p:blipFill>
        <p:spPr>
          <a:xfrm>
            <a:off x="-1" y="5597236"/>
            <a:ext cx="9141713" cy="1342931"/>
          </a:xfrm>
          <a:prstGeom prst="rect">
            <a:avLst/>
          </a:prstGeom>
        </p:spPr>
      </p:pic>
      <p:sp>
        <p:nvSpPr>
          <p:cNvPr id="5" name="Rectangle 4">
            <a:extLst>
              <a:ext uri="{FF2B5EF4-FFF2-40B4-BE49-F238E27FC236}">
                <a16:creationId xmlns:a16="http://schemas.microsoft.com/office/drawing/2014/main" id="{6C777F20-1AF5-4714-825F-22413A6DEF07}"/>
              </a:ext>
            </a:extLst>
          </p:cNvPr>
          <p:cNvSpPr/>
          <p:nvPr/>
        </p:nvSpPr>
        <p:spPr>
          <a:xfrm>
            <a:off x="484742" y="5068372"/>
            <a:ext cx="8273667"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Educational programmes must involve activities and experiences for children, as set out under each of the areas of learning</a:t>
            </a:r>
          </a:p>
        </p:txBody>
      </p:sp>
    </p:spTree>
    <p:extLst>
      <p:ext uri="{BB962C8B-B14F-4D97-AF65-F5344CB8AC3E}">
        <p14:creationId xmlns:p14="http://schemas.microsoft.com/office/powerpoint/2010/main" val="2412589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2" y="0"/>
            <a:ext cx="9141713" cy="1114380"/>
          </a:xfrm>
          <a:solidFill>
            <a:schemeClr val="accent1"/>
          </a:solidFill>
        </p:spPr>
        <p:txBody>
          <a:bodyPr anchor="ctr">
            <a:normAutofit/>
          </a:bodyPr>
          <a:lstStyle/>
          <a:p>
            <a:r>
              <a:rPr lang="en-GB" dirty="0">
                <a:solidFill>
                  <a:schemeClr val="bg1"/>
                </a:solidFill>
                <a:latin typeface="Arial" panose="020B0604020202020204" pitchFamily="34" charset="0"/>
                <a:cs typeface="Arial" panose="020B0604020202020204" pitchFamily="34" charset="0"/>
              </a:rPr>
              <a:t>Development Matters 2020</a:t>
            </a:r>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3"/>
          <a:stretch>
            <a:fillRect/>
          </a:stretch>
        </p:blipFill>
        <p:spPr>
          <a:xfrm>
            <a:off x="-1" y="5696379"/>
            <a:ext cx="9141713" cy="1243788"/>
          </a:xfrm>
          <a:prstGeom prst="rect">
            <a:avLst/>
          </a:prstGeom>
        </p:spPr>
      </p:pic>
      <p:grpSp>
        <p:nvGrpSpPr>
          <p:cNvPr id="13" name="Group 12">
            <a:extLst>
              <a:ext uri="{FF2B5EF4-FFF2-40B4-BE49-F238E27FC236}">
                <a16:creationId xmlns:a16="http://schemas.microsoft.com/office/drawing/2014/main" id="{75412A78-37CB-432B-8EEC-3208555F26B3}"/>
              </a:ext>
            </a:extLst>
          </p:cNvPr>
          <p:cNvGrpSpPr/>
          <p:nvPr/>
        </p:nvGrpSpPr>
        <p:grpSpPr>
          <a:xfrm>
            <a:off x="5359940" y="1478149"/>
            <a:ext cx="3639128" cy="3760342"/>
            <a:chOff x="4596275" y="1082402"/>
            <a:chExt cx="4426005" cy="4642366"/>
          </a:xfrm>
        </p:grpSpPr>
        <p:pic>
          <p:nvPicPr>
            <p:cNvPr id="14" name="Picture 13">
              <a:extLst>
                <a:ext uri="{FF2B5EF4-FFF2-40B4-BE49-F238E27FC236}">
                  <a16:creationId xmlns:a16="http://schemas.microsoft.com/office/drawing/2014/main" id="{43F252AD-26E1-421A-AD04-01A1768AA2C6}"/>
                </a:ext>
              </a:extLst>
            </p:cNvPr>
            <p:cNvPicPr>
              <a:picLocks noChangeAspect="1"/>
            </p:cNvPicPr>
            <p:nvPr/>
          </p:nvPicPr>
          <p:blipFill rotWithShape="1">
            <a:blip r:embed="rId4"/>
            <a:srcRect l="2352" t="2717" r="1919" b="1"/>
            <a:stretch/>
          </p:blipFill>
          <p:spPr>
            <a:xfrm rot="21153702">
              <a:off x="4854717" y="3060093"/>
              <a:ext cx="3743595" cy="1392233"/>
            </a:xfrm>
            <a:prstGeom prst="rect">
              <a:avLst/>
            </a:prstGeom>
          </p:spPr>
        </p:pic>
        <p:pic>
          <p:nvPicPr>
            <p:cNvPr id="15" name="Picture 14">
              <a:extLst>
                <a:ext uri="{FF2B5EF4-FFF2-40B4-BE49-F238E27FC236}">
                  <a16:creationId xmlns:a16="http://schemas.microsoft.com/office/drawing/2014/main" id="{1FDF0DA7-2063-4DCD-B64F-1D6138A4052F}"/>
                </a:ext>
              </a:extLst>
            </p:cNvPr>
            <p:cNvPicPr>
              <a:picLocks noChangeAspect="1"/>
            </p:cNvPicPr>
            <p:nvPr/>
          </p:nvPicPr>
          <p:blipFill rotWithShape="1">
            <a:blip r:embed="rId5"/>
            <a:srcRect l="2231" t="3159" r="2189"/>
            <a:stretch/>
          </p:blipFill>
          <p:spPr>
            <a:xfrm rot="21127114">
              <a:off x="4596275" y="1082402"/>
              <a:ext cx="3366384" cy="1196783"/>
            </a:xfrm>
            <a:prstGeom prst="rect">
              <a:avLst/>
            </a:prstGeom>
          </p:spPr>
        </p:pic>
        <p:pic>
          <p:nvPicPr>
            <p:cNvPr id="16" name="Picture 15">
              <a:extLst>
                <a:ext uri="{FF2B5EF4-FFF2-40B4-BE49-F238E27FC236}">
                  <a16:creationId xmlns:a16="http://schemas.microsoft.com/office/drawing/2014/main" id="{019D4A6E-7013-4E6C-8EA1-89737361C28F}"/>
                </a:ext>
              </a:extLst>
            </p:cNvPr>
            <p:cNvPicPr>
              <a:picLocks noChangeAspect="1"/>
            </p:cNvPicPr>
            <p:nvPr/>
          </p:nvPicPr>
          <p:blipFill rotWithShape="1">
            <a:blip r:embed="rId6"/>
            <a:srcRect l="5990" r="5171"/>
            <a:stretch/>
          </p:blipFill>
          <p:spPr>
            <a:xfrm rot="288650">
              <a:off x="4965603" y="2214576"/>
              <a:ext cx="3666700" cy="1116887"/>
            </a:xfrm>
            <a:prstGeom prst="rect">
              <a:avLst/>
            </a:prstGeom>
          </p:spPr>
        </p:pic>
        <p:pic>
          <p:nvPicPr>
            <p:cNvPr id="17" name="Picture 16">
              <a:extLst>
                <a:ext uri="{FF2B5EF4-FFF2-40B4-BE49-F238E27FC236}">
                  <a16:creationId xmlns:a16="http://schemas.microsoft.com/office/drawing/2014/main" id="{512C727E-E134-4133-888D-9189C87B6230}"/>
                </a:ext>
              </a:extLst>
            </p:cNvPr>
            <p:cNvPicPr>
              <a:picLocks noChangeAspect="1"/>
            </p:cNvPicPr>
            <p:nvPr/>
          </p:nvPicPr>
          <p:blipFill rotWithShape="1">
            <a:blip r:embed="rId7"/>
            <a:srcRect l="2526" t="7693" r="4808"/>
            <a:stretch/>
          </p:blipFill>
          <p:spPr>
            <a:xfrm rot="287817">
              <a:off x="4756463" y="4216089"/>
              <a:ext cx="3776196" cy="1077539"/>
            </a:xfrm>
            <a:prstGeom prst="rect">
              <a:avLst/>
            </a:prstGeom>
          </p:spPr>
        </p:pic>
        <p:pic>
          <p:nvPicPr>
            <p:cNvPr id="18" name="Picture 17">
              <a:extLst>
                <a:ext uri="{FF2B5EF4-FFF2-40B4-BE49-F238E27FC236}">
                  <a16:creationId xmlns:a16="http://schemas.microsoft.com/office/drawing/2014/main" id="{0EA40748-EFA2-44C3-9FC3-66757CD44100}"/>
                </a:ext>
              </a:extLst>
            </p:cNvPr>
            <p:cNvPicPr>
              <a:picLocks noChangeAspect="1"/>
            </p:cNvPicPr>
            <p:nvPr/>
          </p:nvPicPr>
          <p:blipFill rotWithShape="1">
            <a:blip r:embed="rId8"/>
            <a:srcRect l="1428" t="9633" r="6235"/>
            <a:stretch/>
          </p:blipFill>
          <p:spPr>
            <a:xfrm rot="21132301">
              <a:off x="5320607" y="4923634"/>
              <a:ext cx="3701673" cy="801134"/>
            </a:xfrm>
            <a:prstGeom prst="rect">
              <a:avLst/>
            </a:prstGeom>
            <a:ln>
              <a:solidFill>
                <a:schemeClr val="bg1"/>
              </a:solidFill>
            </a:ln>
          </p:spPr>
        </p:pic>
      </p:grpSp>
      <p:sp>
        <p:nvSpPr>
          <p:cNvPr id="19" name="Content Placeholder 9">
            <a:extLst>
              <a:ext uri="{FF2B5EF4-FFF2-40B4-BE49-F238E27FC236}">
                <a16:creationId xmlns:a16="http://schemas.microsoft.com/office/drawing/2014/main" id="{E9A12904-676C-42D5-B47D-A0E4F5EB882C}"/>
              </a:ext>
            </a:extLst>
          </p:cNvPr>
          <p:cNvSpPr txBox="1">
            <a:spLocks/>
          </p:cNvSpPr>
          <p:nvPr/>
        </p:nvSpPr>
        <p:spPr>
          <a:xfrm>
            <a:off x="103530" y="1261152"/>
            <a:ext cx="5533574" cy="43479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en-GB" sz="1400" dirty="0">
                <a:latin typeface="Arial" panose="020B0604020202020204" pitchFamily="34" charset="0"/>
                <a:cs typeface="Arial" panose="020B0604020202020204" pitchFamily="34" charset="0"/>
              </a:rPr>
              <a:t>Each of the 7 areas of learning are organised into 3 sections:</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Birth to 3</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3 and 4 year olds</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Children in reception</a:t>
            </a:r>
          </a:p>
          <a:p>
            <a:pPr algn="l" fontAlgn="auto">
              <a:spcAft>
                <a:spcPts val="0"/>
              </a:spcAft>
            </a:pPr>
            <a:endParaRPr lang="en-GB" sz="1400" dirty="0">
              <a:latin typeface="Arial" panose="020B0604020202020204" pitchFamily="34" charset="0"/>
              <a:cs typeface="Arial" panose="020B0604020202020204" pitchFamily="34" charset="0"/>
            </a:endParaRPr>
          </a:p>
          <a:p>
            <a:pPr algn="l" fontAlgn="auto">
              <a:spcAft>
                <a:spcPts val="0"/>
              </a:spcAft>
            </a:pPr>
            <a:r>
              <a:rPr lang="en-GB" sz="1400" dirty="0">
                <a:latin typeface="Arial" panose="020B0604020202020204" pitchFamily="34" charset="0"/>
                <a:cs typeface="Arial" panose="020B0604020202020204" pitchFamily="34" charset="0"/>
              </a:rPr>
              <a:t>Observation Checkpoints:</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Identifies typical milestone indicators</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Supports holistic picture of a child’s progress</a:t>
            </a:r>
          </a:p>
          <a:p>
            <a:pPr algn="l" fontAlgn="auto">
              <a:spcAft>
                <a:spcPts val="0"/>
              </a:spcAft>
            </a:pPr>
            <a:endParaRPr lang="en-GB" sz="1400" dirty="0">
              <a:latin typeface="Arial" panose="020B0604020202020204" pitchFamily="34" charset="0"/>
              <a:cs typeface="Arial" panose="020B0604020202020204" pitchFamily="34" charset="0"/>
            </a:endParaRPr>
          </a:p>
          <a:p>
            <a:pPr algn="l" fontAlgn="auto">
              <a:spcAft>
                <a:spcPts val="0"/>
              </a:spcAft>
            </a:pPr>
            <a:r>
              <a:rPr lang="en-GB" sz="1400" dirty="0">
                <a:latin typeface="Arial" panose="020B0604020202020204" pitchFamily="34" charset="0"/>
                <a:cs typeface="Arial" panose="020B0604020202020204" pitchFamily="34" charset="0"/>
              </a:rPr>
              <a:t>Assessment:</a:t>
            </a:r>
          </a:p>
          <a:p>
            <a:pPr marL="285750" indent="-285750" algn="l" fontAlgn="auto">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Children are either ‘on track’ or ‘not on track’ </a:t>
            </a:r>
          </a:p>
          <a:p>
            <a:pPr marL="285750" indent="-285750" algn="l" fontAlgn="auto">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Knowledge of what children know and can do </a:t>
            </a:r>
            <a:endParaRPr lang="en-GB" sz="1400" dirty="0">
              <a:latin typeface="Arial" panose="020B0604020202020204" pitchFamily="34" charset="0"/>
              <a:cs typeface="Arial" panose="020B0604020202020204" pitchFamily="34" charset="0"/>
            </a:endParaRPr>
          </a:p>
          <a:p>
            <a:pPr marL="285750" indent="-285750" algn="l" fontAlgn="auto">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Secure understanding of child development supports the child to reach their full potential</a:t>
            </a:r>
          </a:p>
          <a:p>
            <a:pPr marL="285750" indent="-285750" algn="l" fontAlgn="auto">
              <a:spcAft>
                <a:spcPts val="0"/>
              </a:spcAft>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gn="l" fontAlgn="auto">
              <a:spcAft>
                <a:spcPts val="0"/>
              </a:spcAft>
            </a:pPr>
            <a:endParaRPr lang="en-GB" sz="1400" dirty="0">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090D1626-86F5-49F9-AD96-BFE0F44DC5B1}"/>
              </a:ext>
            </a:extLst>
          </p:cNvPr>
          <p:cNvSpPr>
            <a:spLocks noGrp="1"/>
          </p:cNvSpPr>
          <p:nvPr>
            <p:ph type="subTitle" idx="1"/>
          </p:nvPr>
        </p:nvSpPr>
        <p:spPr>
          <a:xfrm>
            <a:off x="717276" y="5325812"/>
            <a:ext cx="8273666" cy="943119"/>
          </a:xfrm>
        </p:spPr>
        <p:txBody>
          <a:bodyPr>
            <a:normAutofit/>
          </a:bodyPr>
          <a:lstStyle/>
          <a:p>
            <a:pPr algn="l" fontAlgn="auto">
              <a:spcAft>
                <a:spcPts val="0"/>
              </a:spcAft>
            </a:pPr>
            <a:endParaRPr lang="en-GB" dirty="0">
              <a:latin typeface="Arial" panose="020B0604020202020204" pitchFamily="34" charset="0"/>
              <a:cs typeface="Arial" panose="020B0604020202020204" pitchFamily="34" charset="0"/>
            </a:endParaRPr>
          </a:p>
          <a:p>
            <a:pPr fontAlgn="auto">
              <a:spcAft>
                <a:spcPts val="0"/>
              </a:spcAft>
            </a:pPr>
            <a:r>
              <a:rPr lang="en-GB" b="1" dirty="0">
                <a:latin typeface="Arial" panose="020B0604020202020204" pitchFamily="34" charset="0"/>
                <a:cs typeface="Arial" panose="020B0604020202020204" pitchFamily="34" charset="0"/>
              </a:rPr>
              <a:t>Development Matters is </a:t>
            </a:r>
            <a:r>
              <a:rPr lang="en-GB" b="1" u="sng" dirty="0">
                <a:latin typeface="Arial" panose="020B0604020202020204" pitchFamily="34" charset="0"/>
                <a:cs typeface="Arial" panose="020B0604020202020204" pitchFamily="34" charset="0"/>
              </a:rPr>
              <a:t>not</a:t>
            </a:r>
            <a:r>
              <a:rPr lang="en-GB" b="1" dirty="0">
                <a:latin typeface="Arial" panose="020B0604020202020204" pitchFamily="34" charset="0"/>
                <a:cs typeface="Arial" panose="020B0604020202020204" pitchFamily="34" charset="0"/>
              </a:rPr>
              <a:t> a curriculum or an assessment check list </a:t>
            </a:r>
          </a:p>
        </p:txBody>
      </p:sp>
    </p:spTree>
    <p:extLst>
      <p:ext uri="{BB962C8B-B14F-4D97-AF65-F5344CB8AC3E}">
        <p14:creationId xmlns:p14="http://schemas.microsoft.com/office/powerpoint/2010/main" val="69855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1678" y="0"/>
            <a:ext cx="486232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AC4ECE7-4AFB-4EA8-84E9-70B00D4BD06C}"/>
              </a:ext>
            </a:extLst>
          </p:cNvPr>
          <p:cNvSpPr>
            <a:spLocks noGrp="1"/>
          </p:cNvSpPr>
          <p:nvPr>
            <p:ph type="ctrTitle"/>
          </p:nvPr>
        </p:nvSpPr>
        <p:spPr>
          <a:xfrm>
            <a:off x="0" y="-20490"/>
            <a:ext cx="5877432" cy="1511149"/>
          </a:xfrm>
          <a:noFill/>
        </p:spPr>
        <p:txBody>
          <a:bodyPr vert="horz" lIns="91440" tIns="45720" rIns="91440" bIns="45720" rtlCol="0" anchor="ctr">
            <a:normAutofit/>
          </a:bodyPr>
          <a:lstStyle/>
          <a:p>
            <a:r>
              <a:rPr lang="en-US" sz="4800" b="1" dirty="0">
                <a:solidFill>
                  <a:schemeClr val="accent1"/>
                </a:solidFill>
                <a:latin typeface="Arial" panose="020B0604020202020204" pitchFamily="34" charset="0"/>
                <a:cs typeface="Arial" panose="020B0604020202020204" pitchFamily="34" charset="0"/>
              </a:rPr>
              <a:t>  Birth to 5 Matters </a:t>
            </a:r>
          </a:p>
        </p:txBody>
      </p:sp>
      <p:sp>
        <p:nvSpPr>
          <p:cNvPr id="22" name="Content Placeholder 9">
            <a:extLst>
              <a:ext uri="{FF2B5EF4-FFF2-40B4-BE49-F238E27FC236}">
                <a16:creationId xmlns:a16="http://schemas.microsoft.com/office/drawing/2014/main" id="{7B72B80F-A008-497A-8C0B-78DF943E299C}"/>
              </a:ext>
            </a:extLst>
          </p:cNvPr>
          <p:cNvSpPr txBox="1">
            <a:spLocks/>
          </p:cNvSpPr>
          <p:nvPr/>
        </p:nvSpPr>
        <p:spPr>
          <a:xfrm>
            <a:off x="90075" y="1691206"/>
            <a:ext cx="4400664" cy="4347906"/>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Guidance to support children’s progress towards all of the Early Learning Goals.</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Rooted in child development to support children’s progress</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Set out in developmental ‘phases’ rather than age bands</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Includes the 4 key principles of the EYFS.</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Promotes inclusion, play, care and the importance of the role of the adult.</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Can be used alongside Development Matters to support a holistic view of the child</a:t>
            </a:r>
          </a:p>
          <a:p>
            <a:pPr marL="285750" indent="-228600" algn="l" fontAlgn="auto">
              <a:spcAft>
                <a:spcPts val="0"/>
              </a:spcAft>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Tool to support the development of curriculum and pedagogy</a:t>
            </a:r>
            <a:endParaRPr lang="en-US" sz="1700" dirty="0">
              <a:solidFill>
                <a:srgbClr val="000000"/>
              </a:solidFill>
            </a:endParaRPr>
          </a:p>
          <a:p>
            <a:pPr indent="-228600" algn="l" fontAlgn="auto">
              <a:spcAft>
                <a:spcPts val="0"/>
              </a:spcAft>
              <a:buFont typeface="Arial" panose="020B0604020202020204" pitchFamily="34" charset="0"/>
              <a:buChar char="•"/>
            </a:pPr>
            <a:endParaRPr lang="en-US" sz="1700" dirty="0">
              <a:solidFill>
                <a:srgbClr val="000000"/>
              </a:solidFill>
            </a:endParaRPr>
          </a:p>
          <a:p>
            <a:pPr marL="285750" indent="-228600" algn="l" fontAlgn="auto">
              <a:spcAft>
                <a:spcPts val="0"/>
              </a:spcAft>
              <a:buFont typeface="Arial" panose="020B0604020202020204" pitchFamily="34" charset="0"/>
              <a:buChar char="•"/>
            </a:pPr>
            <a:endParaRPr lang="en-US" sz="1700" dirty="0">
              <a:solidFill>
                <a:srgbClr val="000000"/>
              </a:solidFill>
            </a:endParaRPr>
          </a:p>
          <a:p>
            <a:pPr indent="-228600" algn="l" fontAlgn="auto">
              <a:spcAft>
                <a:spcPts val="0"/>
              </a:spcAft>
              <a:buFont typeface="Arial" panose="020B0604020202020204" pitchFamily="34" charset="0"/>
              <a:buChar char="•"/>
            </a:pPr>
            <a:endParaRPr lang="en-US" sz="1700" dirty="0">
              <a:solidFill>
                <a:srgbClr val="000000"/>
              </a:solidFill>
            </a:endParaRPr>
          </a:p>
        </p:txBody>
      </p:sp>
      <p:sp>
        <p:nvSpPr>
          <p:cNvPr id="75" name="Oval 74">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227" y="2960687"/>
            <a:ext cx="2001561"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7760" y="2"/>
            <a:ext cx="3026240"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489E7C2-671D-4C69-AF7E-38EF7E2FEEAA}"/>
              </a:ext>
            </a:extLst>
          </p:cNvPr>
          <p:cNvPicPr>
            <a:picLocks noChangeAspect="1"/>
          </p:cNvPicPr>
          <p:nvPr/>
        </p:nvPicPr>
        <p:blipFill>
          <a:blip r:embed="rId4"/>
          <a:stretch>
            <a:fillRect/>
          </a:stretch>
        </p:blipFill>
        <p:spPr>
          <a:xfrm>
            <a:off x="6489833" y="39853"/>
            <a:ext cx="2564092" cy="2506399"/>
          </a:xfrm>
          <a:prstGeom prst="rect">
            <a:avLst/>
          </a:prstGeom>
        </p:spPr>
      </p:pic>
      <p:pic>
        <p:nvPicPr>
          <p:cNvPr id="2050" name="Picture 2">
            <a:extLst>
              <a:ext uri="{FF2B5EF4-FFF2-40B4-BE49-F238E27FC236}">
                <a16:creationId xmlns:a16="http://schemas.microsoft.com/office/drawing/2014/main" id="{A9A50D2E-C6C1-4DFE-9FCA-A84A05D988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96589" y="3478741"/>
            <a:ext cx="1132909" cy="1606964"/>
          </a:xfrm>
          <a:prstGeom prst="rect">
            <a:avLst/>
          </a:prstGeom>
          <a:extLst>
            <a:ext uri="{909E8E84-426E-40DD-AFC4-6F175D3DCCD1}">
              <a14:hiddenFill xmlns:a14="http://schemas.microsoft.com/office/drawing/2010/main">
                <a:solidFill>
                  <a:srgbClr val="FFFFFF"/>
                </a:solidFill>
              </a14:hiddenFill>
            </a:ext>
          </a:extLst>
        </p:spPr>
      </p:pic>
      <p:sp>
        <p:nvSpPr>
          <p:cNvPr id="79"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4348" y="4258570"/>
            <a:ext cx="2349652"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50AFDC80-EF8B-4E5A-BED4-C72E35A4ED57}"/>
              </a:ext>
            </a:extLst>
          </p:cNvPr>
          <p:cNvPicPr>
            <a:picLocks noChangeAspect="1"/>
          </p:cNvPicPr>
          <p:nvPr/>
        </p:nvPicPr>
        <p:blipFill>
          <a:blip r:embed="rId6"/>
          <a:stretch>
            <a:fillRect/>
          </a:stretch>
        </p:blipFill>
        <p:spPr>
          <a:xfrm>
            <a:off x="-53801" y="5544411"/>
            <a:ext cx="9242055" cy="1357859"/>
          </a:xfrm>
          <a:prstGeom prst="rect">
            <a:avLst/>
          </a:prstGeom>
        </p:spPr>
      </p:pic>
      <p:sp>
        <p:nvSpPr>
          <p:cNvPr id="19" name="Content Placeholder 9">
            <a:extLst>
              <a:ext uri="{FF2B5EF4-FFF2-40B4-BE49-F238E27FC236}">
                <a16:creationId xmlns:a16="http://schemas.microsoft.com/office/drawing/2014/main" id="{E9A12904-676C-42D5-B47D-A0E4F5EB882C}"/>
              </a:ext>
            </a:extLst>
          </p:cNvPr>
          <p:cNvSpPr txBox="1">
            <a:spLocks/>
          </p:cNvSpPr>
          <p:nvPr/>
        </p:nvSpPr>
        <p:spPr>
          <a:xfrm>
            <a:off x="103530" y="1261152"/>
            <a:ext cx="5533574" cy="43479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39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B0C3-D8E8-4B40-B9EE-327BD76FD380}"/>
              </a:ext>
            </a:extLst>
          </p:cNvPr>
          <p:cNvSpPr>
            <a:spLocks noGrp="1"/>
          </p:cNvSpPr>
          <p:nvPr>
            <p:ph type="title"/>
          </p:nvPr>
        </p:nvSpPr>
        <p:spPr>
          <a:xfrm>
            <a:off x="0" y="-1"/>
            <a:ext cx="9144000" cy="1248937"/>
          </a:xfrm>
          <a:solidFill>
            <a:schemeClr val="accent1"/>
          </a:solidFill>
        </p:spPr>
        <p:txBody>
          <a:bodyPr>
            <a:noAutofit/>
          </a:bodyPr>
          <a:lstStyle/>
          <a:p>
            <a:pPr algn="ctr">
              <a:lnSpc>
                <a:spcPct val="100000"/>
              </a:lnSpc>
            </a:pPr>
            <a:r>
              <a:rPr lang="en-GB" sz="4500" dirty="0">
                <a:solidFill>
                  <a:schemeClr val="bg1"/>
                </a:solidFill>
                <a:latin typeface="Arial" panose="020B0604020202020204" pitchFamily="34" charset="0"/>
                <a:cs typeface="Arial" panose="020B0604020202020204" pitchFamily="34" charset="0"/>
              </a:rPr>
              <a:t>Ofsted</a:t>
            </a:r>
            <a:endParaRPr lang="en-GB" sz="45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E5218E-98BB-47FA-91BD-83F272E9FED5}"/>
              </a:ext>
            </a:extLst>
          </p:cNvPr>
          <p:cNvPicPr>
            <a:picLocks noChangeAspect="1"/>
          </p:cNvPicPr>
          <p:nvPr/>
        </p:nvPicPr>
        <p:blipFill>
          <a:blip r:embed="rId3"/>
          <a:stretch>
            <a:fillRect/>
          </a:stretch>
        </p:blipFill>
        <p:spPr>
          <a:xfrm>
            <a:off x="-1" y="5612431"/>
            <a:ext cx="9141713" cy="1245570"/>
          </a:xfrm>
          <a:prstGeom prst="rect">
            <a:avLst/>
          </a:prstGeom>
        </p:spPr>
      </p:pic>
      <p:pic>
        <p:nvPicPr>
          <p:cNvPr id="6" name="Picture 5">
            <a:extLst>
              <a:ext uri="{FF2B5EF4-FFF2-40B4-BE49-F238E27FC236}">
                <a16:creationId xmlns:a16="http://schemas.microsoft.com/office/drawing/2014/main" id="{927FA886-067F-43C4-9F56-B5BE0F7A47A4}"/>
              </a:ext>
            </a:extLst>
          </p:cNvPr>
          <p:cNvPicPr>
            <a:picLocks noChangeAspect="1"/>
          </p:cNvPicPr>
          <p:nvPr/>
        </p:nvPicPr>
        <p:blipFill rotWithShape="1">
          <a:blip r:embed="rId4"/>
          <a:srcRect l="5005" r="2562" b="-1"/>
          <a:stretch/>
        </p:blipFill>
        <p:spPr>
          <a:xfrm>
            <a:off x="5069641" y="3574549"/>
            <a:ext cx="4265038" cy="2503223"/>
          </a:xfrm>
          <a:prstGeom prst="rect">
            <a:avLst/>
          </a:prstGeom>
        </p:spPr>
      </p:pic>
      <p:sp>
        <p:nvSpPr>
          <p:cNvPr id="9" name="Content Placeholder 9">
            <a:extLst>
              <a:ext uri="{FF2B5EF4-FFF2-40B4-BE49-F238E27FC236}">
                <a16:creationId xmlns:a16="http://schemas.microsoft.com/office/drawing/2014/main" id="{F54A6B25-0B06-44F5-B801-1FA01537A2DD}"/>
              </a:ext>
            </a:extLst>
          </p:cNvPr>
          <p:cNvSpPr txBox="1">
            <a:spLocks/>
          </p:cNvSpPr>
          <p:nvPr/>
        </p:nvSpPr>
        <p:spPr>
          <a:xfrm>
            <a:off x="90075" y="3130754"/>
            <a:ext cx="4400664" cy="290835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342900" indent="-285750" algn="l" fontAlgn="auto">
              <a:spcAft>
                <a:spcPts val="0"/>
              </a:spcAft>
              <a:buFont typeface="Wingdings" panose="05000000000000000000" pitchFamily="2" charset="2"/>
              <a:buChar char="ü"/>
            </a:pPr>
            <a:endParaRPr lang="en-US" sz="1700" dirty="0">
              <a:solidFill>
                <a:srgbClr val="000000"/>
              </a:solidFill>
              <a:latin typeface="Arial" panose="020B0604020202020204" pitchFamily="34" charset="0"/>
              <a:cs typeface="Arial" panose="020B0604020202020204" pitchFamily="34" charset="0"/>
            </a:endParaRPr>
          </a:p>
          <a:p>
            <a:pPr indent="-228600" algn="l" fontAlgn="auto">
              <a:spcAft>
                <a:spcPts val="0"/>
              </a:spcAft>
              <a:buFont typeface="Arial" panose="020B0604020202020204" pitchFamily="34" charset="0"/>
              <a:buChar char="•"/>
            </a:pPr>
            <a:endParaRPr lang="en-US" sz="1700" dirty="0">
              <a:solidFill>
                <a:srgbClr val="000000"/>
              </a:solidFill>
            </a:endParaRPr>
          </a:p>
          <a:p>
            <a:pPr marL="285750" indent="-228600" algn="l" fontAlgn="auto">
              <a:spcAft>
                <a:spcPts val="0"/>
              </a:spcAft>
              <a:buFont typeface="Arial" panose="020B0604020202020204" pitchFamily="34" charset="0"/>
              <a:buChar char="•"/>
            </a:pPr>
            <a:endParaRPr lang="en-US" sz="1700" dirty="0">
              <a:solidFill>
                <a:srgbClr val="000000"/>
              </a:solidFill>
            </a:endParaRPr>
          </a:p>
          <a:p>
            <a:pPr indent="-228600" algn="l" fontAlgn="auto">
              <a:spcAft>
                <a:spcPts val="0"/>
              </a:spcAft>
              <a:buFont typeface="Arial" panose="020B0604020202020204" pitchFamily="34" charset="0"/>
              <a:buChar char="•"/>
            </a:pPr>
            <a:endParaRPr lang="en-US" sz="1700" dirty="0">
              <a:solidFill>
                <a:srgbClr val="000000"/>
              </a:solidFill>
            </a:endParaRPr>
          </a:p>
        </p:txBody>
      </p:sp>
      <p:sp>
        <p:nvSpPr>
          <p:cNvPr id="10" name="Subtitle 2">
            <a:extLst>
              <a:ext uri="{FF2B5EF4-FFF2-40B4-BE49-F238E27FC236}">
                <a16:creationId xmlns:a16="http://schemas.microsoft.com/office/drawing/2014/main" id="{413E23CA-0487-46B5-BDEF-6FC5185FA8F7}"/>
              </a:ext>
            </a:extLst>
          </p:cNvPr>
          <p:cNvSpPr txBox="1">
            <a:spLocks/>
          </p:cNvSpPr>
          <p:nvPr/>
        </p:nvSpPr>
        <p:spPr>
          <a:xfrm>
            <a:off x="0" y="1527751"/>
            <a:ext cx="9141712" cy="943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Ofsted evaluates the overall quality and standards of provision.</a:t>
            </a:r>
          </a:p>
          <a:p>
            <a:pPr marL="0" indent="0" algn="ctr">
              <a:buNone/>
            </a:pPr>
            <a:r>
              <a:rPr lang="en-US" dirty="0">
                <a:latin typeface="Arial" panose="020B0604020202020204" pitchFamily="34" charset="0"/>
                <a:cs typeface="Arial" panose="020B0604020202020204" pitchFamily="34" charset="0"/>
              </a:rPr>
              <a:t>This is unchanged, but there is a greater emphasis on the </a:t>
            </a:r>
            <a:r>
              <a:rPr lang="en-US" b="1" dirty="0">
                <a:latin typeface="Arial" panose="020B0604020202020204" pitchFamily="34" charset="0"/>
                <a:cs typeface="Arial" panose="020B0604020202020204" pitchFamily="34" charset="0"/>
              </a:rPr>
              <a:t>curriculum </a:t>
            </a:r>
          </a:p>
        </p:txBody>
      </p:sp>
      <p:sp>
        <p:nvSpPr>
          <p:cNvPr id="3" name="Rectangle 2">
            <a:extLst>
              <a:ext uri="{FF2B5EF4-FFF2-40B4-BE49-F238E27FC236}">
                <a16:creationId xmlns:a16="http://schemas.microsoft.com/office/drawing/2014/main" id="{A7A394CE-1165-44C4-95FD-D9BB86D34365}"/>
              </a:ext>
            </a:extLst>
          </p:cNvPr>
          <p:cNvSpPr/>
          <p:nvPr/>
        </p:nvSpPr>
        <p:spPr>
          <a:xfrm>
            <a:off x="90075" y="2470870"/>
            <a:ext cx="4979566" cy="2862322"/>
          </a:xfrm>
          <a:prstGeom prst="rect">
            <a:avLst/>
          </a:prstGeom>
        </p:spPr>
        <p:txBody>
          <a:bodyPr wrap="square">
            <a:spAutoFit/>
          </a:bodyPr>
          <a:lstStyle/>
          <a:p>
            <a:pPr marL="200025"/>
            <a:r>
              <a:rPr lang="en-US" dirty="0">
                <a:latin typeface="Arial" panose="020B0604020202020204" pitchFamily="34" charset="0"/>
                <a:cs typeface="Arial" panose="020B0604020202020204" pitchFamily="34" charset="0"/>
              </a:rPr>
              <a:t>Leaders and teachers should be able to articulate: </a:t>
            </a:r>
          </a:p>
          <a:p>
            <a:pPr marL="542925" indent="-342900">
              <a:buFont typeface="Wingdings" panose="05000000000000000000" pitchFamily="2" charset="2"/>
              <a:buChar char="ü"/>
            </a:pPr>
            <a:r>
              <a:rPr lang="en-US" dirty="0">
                <a:latin typeface="Arial" panose="020B0604020202020204" pitchFamily="34" charset="0"/>
                <a:cs typeface="Arial" panose="020B0604020202020204" pitchFamily="34" charset="0"/>
              </a:rPr>
              <a:t>What the curriculum is and what shaped its design</a:t>
            </a:r>
          </a:p>
          <a:p>
            <a:pPr marL="542925" indent="-342900">
              <a:buFont typeface="Wingdings" panose="05000000000000000000" pitchFamily="2" charset="2"/>
              <a:buChar char="ü"/>
            </a:pPr>
            <a:r>
              <a:rPr lang="en-US" dirty="0">
                <a:latin typeface="Arial" panose="020B0604020202020204" pitchFamily="34" charset="0"/>
                <a:cs typeface="Arial" panose="020B0604020202020204" pitchFamily="34" charset="0"/>
              </a:rPr>
              <a:t>What the children are </a:t>
            </a:r>
            <a:r>
              <a:rPr lang="en-US" i="1" dirty="0">
                <a:latin typeface="Arial" panose="020B0604020202020204" pitchFamily="34" charset="0"/>
                <a:cs typeface="Arial" panose="020B0604020202020204" pitchFamily="34" charset="0"/>
              </a:rPr>
              <a:t>learning</a:t>
            </a:r>
            <a:r>
              <a:rPr lang="en-US" dirty="0">
                <a:latin typeface="Arial" panose="020B0604020202020204" pitchFamily="34" charset="0"/>
                <a:cs typeface="Arial" panose="020B0604020202020204" pitchFamily="34" charset="0"/>
              </a:rPr>
              <a:t>, not what they are </a:t>
            </a:r>
            <a:r>
              <a:rPr lang="en-US" i="1" dirty="0">
                <a:latin typeface="Arial" panose="020B0604020202020204" pitchFamily="34" charset="0"/>
                <a:cs typeface="Arial" panose="020B0604020202020204" pitchFamily="34" charset="0"/>
              </a:rPr>
              <a:t>doing</a:t>
            </a:r>
            <a:endParaRPr lang="en-US" dirty="0">
              <a:latin typeface="Arial" panose="020B0604020202020204" pitchFamily="34" charset="0"/>
              <a:cs typeface="Arial" panose="020B0604020202020204" pitchFamily="34" charset="0"/>
            </a:endParaRPr>
          </a:p>
          <a:p>
            <a:pPr marL="542925" indent="-342900">
              <a:buFont typeface="Wingdings" panose="05000000000000000000" pitchFamily="2" charset="2"/>
              <a:buChar char="ü"/>
            </a:pPr>
            <a:r>
              <a:rPr lang="en-US" dirty="0">
                <a:latin typeface="Arial" panose="020B0604020202020204" pitchFamily="34" charset="0"/>
                <a:cs typeface="Arial" panose="020B0604020202020204" pitchFamily="34" charset="0"/>
              </a:rPr>
              <a:t>What the impact of the curriculum is on the children’s progress</a:t>
            </a:r>
          </a:p>
          <a:p>
            <a:pPr marL="542925" indent="-342900">
              <a:buFont typeface="Wingdings" panose="05000000000000000000" pitchFamily="2" charset="2"/>
              <a:buChar char="ü"/>
            </a:pPr>
            <a:r>
              <a:rPr lang="en-US" dirty="0">
                <a:latin typeface="Arial" panose="020B0604020202020204" pitchFamily="34" charset="0"/>
                <a:cs typeface="Arial" panose="020B0604020202020204" pitchFamily="34" charset="0"/>
              </a:rPr>
              <a:t>What children know and can do</a:t>
            </a:r>
          </a:p>
          <a:p>
            <a:pPr marL="542925" indent="-342900">
              <a:buFont typeface="Wingdings" panose="05000000000000000000" pitchFamily="2" charset="2"/>
              <a:buChar char="ü"/>
            </a:pPr>
            <a:r>
              <a:rPr lang="en-US" dirty="0">
                <a:latin typeface="Arial" panose="020B0604020202020204" pitchFamily="34" charset="0"/>
                <a:cs typeface="Arial" panose="020B0604020202020204" pitchFamily="34" charset="0"/>
              </a:rPr>
              <a:t>A robust knowledge of child development </a:t>
            </a:r>
          </a:p>
        </p:txBody>
      </p:sp>
    </p:spTree>
    <p:extLst>
      <p:ext uri="{BB962C8B-B14F-4D97-AF65-F5344CB8AC3E}">
        <p14:creationId xmlns:p14="http://schemas.microsoft.com/office/powerpoint/2010/main" val="212440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554152"/>
            <a:ext cx="4306641"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A3E3D-97F6-4B76-A572-0B87279CC5CA}"/>
              </a:ext>
            </a:extLst>
          </p:cNvPr>
          <p:cNvSpPr>
            <a:spLocks noGrp="1"/>
          </p:cNvSpPr>
          <p:nvPr>
            <p:ph type="title"/>
          </p:nvPr>
        </p:nvSpPr>
        <p:spPr>
          <a:xfrm>
            <a:off x="933804" y="1289765"/>
            <a:ext cx="2738325" cy="4270963"/>
          </a:xfrm>
        </p:spPr>
        <p:txBody>
          <a:bodyPr anchor="ctr">
            <a:normAutofit/>
          </a:bodyPr>
          <a:lstStyle/>
          <a:p>
            <a:pPr algn="ctr"/>
            <a:r>
              <a:rPr lang="en-GB" sz="4900" b="1" dirty="0">
                <a:solidFill>
                  <a:srgbClr val="FFFFFF"/>
                </a:solidFill>
              </a:rPr>
              <a:t>In summary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19" y="374394"/>
            <a:ext cx="128637"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1" y="1084507"/>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EC6D49E-8EC8-4BFF-8600-7EBB6A82AB7D}"/>
              </a:ext>
            </a:extLst>
          </p:cNvPr>
          <p:cNvSpPr>
            <a:spLocks noGrp="1"/>
          </p:cNvSpPr>
          <p:nvPr>
            <p:ph idx="1"/>
          </p:nvPr>
        </p:nvSpPr>
        <p:spPr>
          <a:xfrm>
            <a:off x="4722923" y="518400"/>
            <a:ext cx="3966691" cy="5837949"/>
          </a:xfrm>
        </p:spPr>
        <p:txBody>
          <a:bodyPr vert="horz" lIns="68580" tIns="34290" rIns="68580" bIns="34290" rtlCol="0" anchor="ctr">
            <a:normAutofit fontScale="85000" lnSpcReduction="10000"/>
          </a:bodyPr>
          <a:lstStyle/>
          <a:p>
            <a:r>
              <a:rPr lang="en-GB" sz="1600" dirty="0">
                <a:solidFill>
                  <a:schemeClr val="tx1">
                    <a:alpha val="80000"/>
                  </a:schemeClr>
                </a:solidFill>
                <a:latin typeface="Arial" panose="020B0604020202020204" pitchFamily="34" charset="0"/>
                <a:cs typeface="Arial" panose="020B0604020202020204" pitchFamily="34" charset="0"/>
              </a:rPr>
              <a:t>Starting points: </a:t>
            </a:r>
            <a:r>
              <a:rPr lang="en-GB" sz="1600" b="1" dirty="0">
                <a:solidFill>
                  <a:schemeClr val="tx1">
                    <a:alpha val="80000"/>
                  </a:schemeClr>
                </a:solidFill>
                <a:latin typeface="Arial" panose="020B0604020202020204" pitchFamily="34" charset="0"/>
                <a:cs typeface="Arial" panose="020B0604020202020204" pitchFamily="34" charset="0"/>
              </a:rPr>
              <a:t>4 principles </a:t>
            </a:r>
            <a:r>
              <a:rPr lang="en-GB" sz="1600" dirty="0">
                <a:solidFill>
                  <a:schemeClr val="tx1">
                    <a:alpha val="80000"/>
                  </a:schemeClr>
                </a:solidFill>
                <a:latin typeface="Arial" panose="020B0604020202020204" pitchFamily="34" charset="0"/>
                <a:cs typeface="Arial" panose="020B0604020202020204" pitchFamily="34" charset="0"/>
              </a:rPr>
              <a:t>and  </a:t>
            </a:r>
            <a:r>
              <a:rPr lang="en-GB" sz="1600" b="1" dirty="0">
                <a:solidFill>
                  <a:schemeClr val="tx1">
                    <a:alpha val="80000"/>
                  </a:schemeClr>
                </a:solidFill>
                <a:latin typeface="Arial" panose="020B0604020202020204" pitchFamily="34" charset="0"/>
                <a:cs typeface="Arial" panose="020B0604020202020204" pitchFamily="34" charset="0"/>
              </a:rPr>
              <a:t>effective practice section</a:t>
            </a:r>
          </a:p>
          <a:p>
            <a:r>
              <a:rPr lang="en-GB" sz="1600" b="1" dirty="0">
                <a:solidFill>
                  <a:schemeClr val="tx1">
                    <a:alpha val="80000"/>
                  </a:schemeClr>
                </a:solidFill>
                <a:latin typeface="Arial" panose="020B0604020202020204" pitchFamily="34" charset="0"/>
                <a:cs typeface="Arial" panose="020B0604020202020204" pitchFamily="34" charset="0"/>
              </a:rPr>
              <a:t>7 areas of learning and development in the EYFS with 7 Educational Programmes </a:t>
            </a:r>
            <a:r>
              <a:rPr lang="en-GB" sz="1600" dirty="0">
                <a:solidFill>
                  <a:schemeClr val="tx1">
                    <a:alpha val="80000"/>
                  </a:schemeClr>
                </a:solidFill>
                <a:latin typeface="Arial" panose="020B0604020202020204" pitchFamily="34" charset="0"/>
                <a:cs typeface="Arial" panose="020B0604020202020204" pitchFamily="34" charset="0"/>
              </a:rPr>
              <a:t>which outline what children must be taught</a:t>
            </a:r>
          </a:p>
          <a:p>
            <a:r>
              <a:rPr lang="en-GB" sz="1600" dirty="0">
                <a:solidFill>
                  <a:schemeClr val="tx1">
                    <a:alpha val="80000"/>
                  </a:schemeClr>
                </a:solidFill>
                <a:latin typeface="Arial" panose="020B0604020202020204" pitchFamily="34" charset="0"/>
                <a:cs typeface="Arial" panose="020B0604020202020204" pitchFamily="34" charset="0"/>
              </a:rPr>
              <a:t>The </a:t>
            </a:r>
            <a:r>
              <a:rPr lang="en-GB" sz="1600" b="1" dirty="0">
                <a:solidFill>
                  <a:schemeClr val="tx1">
                    <a:alpha val="80000"/>
                  </a:schemeClr>
                </a:solidFill>
                <a:latin typeface="Arial" panose="020B0604020202020204" pitchFamily="34" charset="0"/>
                <a:cs typeface="Arial" panose="020B0604020202020204" pitchFamily="34" charset="0"/>
              </a:rPr>
              <a:t>early years foundation stage profile is an assessment at the end of reception against the 7 areas of learning and development</a:t>
            </a:r>
            <a:r>
              <a:rPr lang="en-GB" sz="1600" dirty="0">
                <a:solidFill>
                  <a:schemeClr val="tx1">
                    <a:alpha val="80000"/>
                  </a:schemeClr>
                </a:solidFill>
                <a:latin typeface="Arial" panose="020B0604020202020204" pitchFamily="34" charset="0"/>
                <a:cs typeface="Arial" panose="020B0604020202020204" pitchFamily="34" charset="0"/>
              </a:rPr>
              <a:t>. It is organised into smaller sub sections called 'aspects'</a:t>
            </a:r>
          </a:p>
          <a:p>
            <a:r>
              <a:rPr lang="en-GB" sz="1600" b="1" dirty="0">
                <a:solidFill>
                  <a:schemeClr val="tx1">
                    <a:alpha val="80000"/>
                  </a:schemeClr>
                </a:solidFill>
                <a:latin typeface="Arial" panose="020B0604020202020204" pitchFamily="34" charset="0"/>
                <a:cs typeface="Arial" panose="020B0604020202020204" pitchFamily="34" charset="0"/>
              </a:rPr>
              <a:t>Reception Baseline Assessment:  - </a:t>
            </a:r>
            <a:r>
              <a:rPr lang="en-GB" sz="1600" dirty="0">
                <a:solidFill>
                  <a:schemeClr val="tx1">
                    <a:alpha val="80000"/>
                  </a:schemeClr>
                </a:solidFill>
                <a:latin typeface="Arial" panose="020B0604020202020204" pitchFamily="34" charset="0"/>
                <a:cs typeface="Arial" panose="020B0604020202020204" pitchFamily="34" charset="0"/>
              </a:rPr>
              <a:t>the beginning of the reception year</a:t>
            </a:r>
          </a:p>
          <a:p>
            <a:r>
              <a:rPr lang="en-GB" sz="1600" b="1" dirty="0">
                <a:solidFill>
                  <a:schemeClr val="tx1">
                    <a:alpha val="80000"/>
                  </a:schemeClr>
                </a:solidFill>
                <a:latin typeface="Arial" panose="020B0604020202020204" pitchFamily="34" charset="0"/>
                <a:cs typeface="Arial" panose="020B0604020202020204" pitchFamily="34" charset="0"/>
              </a:rPr>
              <a:t>Characteristics of Effective Learning:</a:t>
            </a:r>
            <a:r>
              <a:rPr lang="en-GB" sz="1600" dirty="0">
                <a:solidFill>
                  <a:schemeClr val="tx1">
                    <a:alpha val="80000"/>
                  </a:schemeClr>
                </a:solidFill>
                <a:latin typeface="Arial" panose="020B0604020202020204" pitchFamily="34" charset="0"/>
                <a:cs typeface="Arial" panose="020B0604020202020204" pitchFamily="34" charset="0"/>
              </a:rPr>
              <a:t> 'learning behaviours' which focus on how children learn at this age</a:t>
            </a:r>
          </a:p>
          <a:p>
            <a:r>
              <a:rPr lang="en-GB" sz="1600" b="1" dirty="0">
                <a:solidFill>
                  <a:schemeClr val="tx1">
                    <a:alpha val="80000"/>
                  </a:schemeClr>
                </a:solidFill>
                <a:latin typeface="Arial" panose="020B0604020202020204" pitchFamily="34" charset="0"/>
                <a:cs typeface="Arial" panose="020B0604020202020204" pitchFamily="34" charset="0"/>
              </a:rPr>
              <a:t>Leaders and practitioners</a:t>
            </a:r>
            <a:r>
              <a:rPr lang="en-GB" sz="1600" dirty="0">
                <a:solidFill>
                  <a:schemeClr val="tx1">
                    <a:alpha val="80000"/>
                  </a:schemeClr>
                </a:solidFill>
                <a:latin typeface="Arial" panose="020B0604020202020204" pitchFamily="34" charset="0"/>
                <a:cs typeface="Arial" panose="020B0604020202020204" pitchFamily="34" charset="0"/>
              </a:rPr>
              <a:t> determine the content of the curriculum to meet the content of the educational programmes</a:t>
            </a:r>
          </a:p>
          <a:p>
            <a:r>
              <a:rPr lang="en-GB" sz="1600" dirty="0">
                <a:solidFill>
                  <a:schemeClr val="tx1">
                    <a:alpha val="80000"/>
                  </a:schemeClr>
                </a:solidFill>
                <a:latin typeface="Arial" panose="020B0604020202020204" pitchFamily="34" charset="0"/>
                <a:cs typeface="Arial" panose="020B0604020202020204" pitchFamily="34" charset="0"/>
              </a:rPr>
              <a:t>Clear focus on the development of </a:t>
            </a:r>
            <a:r>
              <a:rPr lang="en-GB" sz="1600" b="1" dirty="0">
                <a:solidFill>
                  <a:schemeClr val="tx1">
                    <a:alpha val="80000"/>
                  </a:schemeClr>
                </a:solidFill>
                <a:latin typeface="Arial" panose="020B0604020202020204" pitchFamily="34" charset="0"/>
                <a:cs typeface="Arial" panose="020B0604020202020204" pitchFamily="34" charset="0"/>
              </a:rPr>
              <a:t>language and communication and practitioner interaction</a:t>
            </a:r>
          </a:p>
          <a:p>
            <a:r>
              <a:rPr lang="en-GB" sz="1600" b="1" dirty="0">
                <a:solidFill>
                  <a:schemeClr val="tx1">
                    <a:alpha val="80000"/>
                  </a:schemeClr>
                </a:solidFill>
                <a:latin typeface="Arial" panose="020B0604020202020204" pitchFamily="34" charset="0"/>
                <a:cs typeface="Arial" panose="020B0604020202020204" pitchFamily="34" charset="0"/>
              </a:rPr>
              <a:t>Assessment should be proportionate</a:t>
            </a:r>
            <a:r>
              <a:rPr lang="en-GB" sz="1600" dirty="0">
                <a:solidFill>
                  <a:schemeClr val="tx1">
                    <a:alpha val="80000"/>
                  </a:schemeClr>
                </a:solidFill>
                <a:latin typeface="Arial" panose="020B0604020202020204" pitchFamily="34" charset="0"/>
                <a:cs typeface="Arial" panose="020B0604020202020204" pitchFamily="34" charset="0"/>
              </a:rPr>
              <a:t> and consider what type of assessments will inform teaching ?</a:t>
            </a:r>
          </a:p>
          <a:p>
            <a:r>
              <a:rPr lang="en-GB" sz="1600" b="1" dirty="0">
                <a:solidFill>
                  <a:schemeClr val="tx1">
                    <a:alpha val="80000"/>
                  </a:schemeClr>
                </a:solidFill>
                <a:latin typeface="Arial" panose="020B0604020202020204" pitchFamily="34" charset="0"/>
                <a:cs typeface="Arial" panose="020B0604020202020204" pitchFamily="34" charset="0"/>
              </a:rPr>
              <a:t>Development Matters</a:t>
            </a:r>
            <a:r>
              <a:rPr lang="en-GB" sz="1600" dirty="0">
                <a:solidFill>
                  <a:schemeClr val="tx1">
                    <a:alpha val="80000"/>
                  </a:schemeClr>
                </a:solidFill>
                <a:latin typeface="Arial" panose="020B0604020202020204" pitchFamily="34" charset="0"/>
                <a:cs typeface="Arial" panose="020B0604020202020204" pitchFamily="34" charset="0"/>
              </a:rPr>
              <a:t> is a non-statutory guide to support curriculum design and aid assessment, not determine what is assessed</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751820"/>
            <a:ext cx="84319"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221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65E769F-CADF-4A77-BF03-627E73A50A50}"/>
              </a:ext>
            </a:extLst>
          </p:cNvPr>
          <p:cNvSpPr>
            <a:spLocks noGrp="1"/>
          </p:cNvSpPr>
          <p:nvPr>
            <p:ph type="title"/>
          </p:nvPr>
        </p:nvSpPr>
        <p:spPr>
          <a:xfrm>
            <a:off x="3075984" y="4433054"/>
            <a:ext cx="5837135" cy="2103211"/>
          </a:xfrm>
          <a:solidFill>
            <a:schemeClr val="accent1"/>
          </a:solidFill>
        </p:spPr>
        <p:txBody>
          <a:bodyPr vert="horz" lIns="91440" tIns="45720" rIns="91440" bIns="45720" rtlCol="0" anchor="ctr">
            <a:normAutofit/>
          </a:bodyPr>
          <a:lstStyle/>
          <a:p>
            <a:pPr algn="ctr"/>
            <a:r>
              <a:rPr lang="en-US" sz="3500" kern="1200" dirty="0">
                <a:solidFill>
                  <a:srgbClr val="FFFFFF"/>
                </a:solidFill>
                <a:latin typeface="Arial" panose="020B0604020202020204" pitchFamily="34" charset="0"/>
                <a:cs typeface="Arial" panose="020B0604020202020204" pitchFamily="34" charset="0"/>
              </a:rPr>
              <a:t>Recommended Reading</a:t>
            </a:r>
          </a:p>
        </p:txBody>
      </p:sp>
      <p:pic>
        <p:nvPicPr>
          <p:cNvPr id="1026" name="Picture 2">
            <a:extLst>
              <a:ext uri="{FF2B5EF4-FFF2-40B4-BE49-F238E27FC236}">
                <a16:creationId xmlns:a16="http://schemas.microsoft.com/office/drawing/2014/main" id="{972D8C16-98C0-43AA-9829-AFA922F362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30880" y="321732"/>
            <a:ext cx="2845104" cy="4111323"/>
          </a:xfrm>
          <a:prstGeom prst="rect">
            <a:avLst/>
          </a:prstGeom>
          <a:extLst>
            <a:ext uri="{909E8E84-426E-40DD-AFC4-6F175D3DCCD1}">
              <a14:hiddenFill xmlns:a14="http://schemas.microsoft.com/office/drawing/2010/main">
                <a:solidFill>
                  <a:srgbClr val="FFFFFF"/>
                </a:solidFill>
              </a14:hiddenFill>
            </a:ext>
          </a:extLst>
        </p:spPr>
      </p:pic>
      <p:pic>
        <p:nvPicPr>
          <p:cNvPr id="9" name="Content Placeholder 3" descr="Graphical user interface, text&#10;&#10;Description automatically generated">
            <a:extLst>
              <a:ext uri="{FF2B5EF4-FFF2-40B4-BE49-F238E27FC236}">
                <a16:creationId xmlns:a16="http://schemas.microsoft.com/office/drawing/2014/main" id="{6BF97A86-E570-4610-90DF-697E9653F97E}"/>
              </a:ext>
            </a:extLst>
          </p:cNvPr>
          <p:cNvPicPr>
            <a:picLocks noChangeAspect="1"/>
          </p:cNvPicPr>
          <p:nvPr/>
        </p:nvPicPr>
        <p:blipFill rotWithShape="1">
          <a:blip r:embed="rId4"/>
          <a:srcRect t="38364" r="2" b="6047"/>
          <a:stretch/>
        </p:blipFill>
        <p:spPr>
          <a:xfrm>
            <a:off x="3146219" y="321734"/>
            <a:ext cx="2848177" cy="2010551"/>
          </a:xfrm>
          <a:prstGeom prst="rect">
            <a:avLst/>
          </a:prstGeom>
        </p:spPr>
      </p:pic>
      <p:pic>
        <p:nvPicPr>
          <p:cNvPr id="3" name="Picture 2" descr="Graphical user interface, text&#10;&#10;Description automatically generated">
            <a:extLst>
              <a:ext uri="{FF2B5EF4-FFF2-40B4-BE49-F238E27FC236}">
                <a16:creationId xmlns:a16="http://schemas.microsoft.com/office/drawing/2014/main" id="{AF815050-B1EF-4E68-8374-2801DBD7295B}"/>
              </a:ext>
            </a:extLst>
          </p:cNvPr>
          <p:cNvPicPr>
            <a:picLocks noChangeAspect="1"/>
          </p:cNvPicPr>
          <p:nvPr/>
        </p:nvPicPr>
        <p:blipFill rotWithShape="1">
          <a:blip r:embed="rId5"/>
          <a:srcRect t="25386" b="16593"/>
          <a:stretch/>
        </p:blipFill>
        <p:spPr>
          <a:xfrm>
            <a:off x="3142635" y="2422097"/>
            <a:ext cx="2846070" cy="2013804"/>
          </a:xfrm>
          <a:prstGeom prst="rect">
            <a:avLst/>
          </a:prstGeom>
        </p:spPr>
      </p:pic>
      <p:pic>
        <p:nvPicPr>
          <p:cNvPr id="11" name="Picture 2">
            <a:extLst>
              <a:ext uri="{FF2B5EF4-FFF2-40B4-BE49-F238E27FC236}">
                <a16:creationId xmlns:a16="http://schemas.microsoft.com/office/drawing/2014/main" id="{38F0B93D-A7E4-48F5-85D5-BDDD52CF89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3"/>
          <a:stretch/>
        </p:blipFill>
        <p:spPr bwMode="auto">
          <a:xfrm>
            <a:off x="6064632" y="321733"/>
            <a:ext cx="2848488" cy="4111321"/>
          </a:xfrm>
          <a:prstGeom prst="rect">
            <a:avLst/>
          </a:prstGeom>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5929171-6B49-4AED-919E-A0CDBC845A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30880" y="4525715"/>
            <a:ext cx="2846070" cy="2010551"/>
          </a:xfrm>
          <a:prstGeom prst="rect">
            <a:avLst/>
          </a:prstGeom>
          <a:extLst>
            <a:ext uri="{909E8E84-426E-40DD-AFC4-6F175D3DCCD1}">
              <a14:hiddenFill xmlns:a14="http://schemas.microsoft.com/office/drawing/2010/main">
                <a:solidFill>
                  <a:srgbClr val="FFFFFF"/>
                </a:solidFill>
              </a14:hiddenFill>
            </a:ext>
          </a:extLst>
        </p:spPr>
      </p:pic>
      <p:cxnSp>
        <p:nvCxnSpPr>
          <p:cNvPr id="1032" name="Straight Connector 19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3F3B6AB-55B0-452F-A912-BE7FCB9D3742}"/>
              </a:ext>
            </a:extLst>
          </p:cNvPr>
          <p:cNvSpPr/>
          <p:nvPr/>
        </p:nvSpPr>
        <p:spPr>
          <a:xfrm>
            <a:off x="3348111" y="5008098"/>
            <a:ext cx="5502318" cy="11816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179239A-E114-491A-8D00-844648415639}"/>
              </a:ext>
            </a:extLst>
          </p:cNvPr>
          <p:cNvSpPr txBox="1"/>
          <p:nvPr/>
        </p:nvSpPr>
        <p:spPr>
          <a:xfrm>
            <a:off x="3769044" y="4772851"/>
            <a:ext cx="4591176" cy="1569660"/>
          </a:xfrm>
          <a:prstGeom prst="rect">
            <a:avLst/>
          </a:prstGeom>
          <a:noFill/>
        </p:spPr>
        <p:txBody>
          <a:bodyPr wrap="square" rtlCol="0">
            <a:spAutoFit/>
          </a:bodyPr>
          <a:lstStyle/>
          <a:p>
            <a:pPr algn="ctr"/>
            <a:r>
              <a:rPr lang="en-GB" sz="4800" dirty="0">
                <a:solidFill>
                  <a:schemeClr val="bg1"/>
                </a:solidFill>
                <a:latin typeface="Arial" panose="020B0604020202020204" pitchFamily="34" charset="0"/>
                <a:cs typeface="Arial" panose="020B0604020202020204" pitchFamily="34" charset="0"/>
              </a:rPr>
              <a:t>Recommended Reading</a:t>
            </a:r>
          </a:p>
        </p:txBody>
      </p:sp>
      <p:pic>
        <p:nvPicPr>
          <p:cNvPr id="12" name="Picture 9" descr="A picture containing text, clipart&#10;&#10;Description automatically generated">
            <a:extLst>
              <a:ext uri="{FF2B5EF4-FFF2-40B4-BE49-F238E27FC236}">
                <a16:creationId xmlns:a16="http://schemas.microsoft.com/office/drawing/2014/main" id="{13028C64-DFB5-470D-96F0-583910E26D61}"/>
              </a:ext>
            </a:extLst>
          </p:cNvPr>
          <p:cNvPicPr>
            <a:picLocks noChangeAspect="1"/>
          </p:cNvPicPr>
          <p:nvPr/>
        </p:nvPicPr>
        <p:blipFill>
          <a:blip r:embed="rId8"/>
          <a:stretch>
            <a:fillRect/>
          </a:stretch>
        </p:blipFill>
        <p:spPr>
          <a:xfrm>
            <a:off x="3151911" y="1647983"/>
            <a:ext cx="2562225" cy="1114425"/>
          </a:xfrm>
          <a:prstGeom prst="rect">
            <a:avLst/>
          </a:prstGeom>
        </p:spPr>
      </p:pic>
    </p:spTree>
    <p:extLst>
      <p:ext uri="{BB962C8B-B14F-4D97-AF65-F5344CB8AC3E}">
        <p14:creationId xmlns:p14="http://schemas.microsoft.com/office/powerpoint/2010/main" val="3954551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F7896-51CD-41DF-A7FB-A656FE58CC62}"/>
              </a:ext>
            </a:extLst>
          </p:cNvPr>
          <p:cNvSpPr>
            <a:spLocks noGrp="1"/>
          </p:cNvSpPr>
          <p:nvPr>
            <p:ph type="ctrTitle"/>
          </p:nvPr>
        </p:nvSpPr>
        <p:spPr>
          <a:xfrm>
            <a:off x="610811" y="2962835"/>
            <a:ext cx="3604497" cy="1297115"/>
          </a:xfrm>
        </p:spPr>
        <p:txBody>
          <a:bodyPr anchor="t">
            <a:normAutofit fontScale="90000"/>
          </a:bodyPr>
          <a:lstStyle/>
          <a:p>
            <a:r>
              <a:rPr lang="en-GB" sz="4400" b="1" dirty="0">
                <a:solidFill>
                  <a:schemeClr val="accent1"/>
                </a:solidFill>
                <a:latin typeface="Arial" panose="020B0604020202020204" pitchFamily="34" charset="0"/>
                <a:cs typeface="Arial" panose="020B0604020202020204" pitchFamily="34" charset="0"/>
              </a:rPr>
              <a:t>Any Questions?</a:t>
            </a: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767" y="52996"/>
            <a:ext cx="4570022"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Question mark">
            <a:extLst>
              <a:ext uri="{FF2B5EF4-FFF2-40B4-BE49-F238E27FC236}">
                <a16:creationId xmlns:a16="http://schemas.microsoft.com/office/drawing/2014/main" id="{DCAD1BF2-113F-497F-8F1D-39FFCBBAB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92" y="2216469"/>
            <a:ext cx="3106320" cy="3106320"/>
          </a:xfrm>
          <a:prstGeom prst="rect">
            <a:avLst/>
          </a:prstGeom>
          <a:ln>
            <a:noFill/>
          </a:ln>
        </p:spPr>
      </p:pic>
    </p:spTree>
    <p:extLst>
      <p:ext uri="{BB962C8B-B14F-4D97-AF65-F5344CB8AC3E}">
        <p14:creationId xmlns:p14="http://schemas.microsoft.com/office/powerpoint/2010/main" val="843735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0CE97-B9A7-4FA9-A549-AAE18C1CD79A}"/>
              </a:ext>
            </a:extLst>
          </p:cNvPr>
          <p:cNvSpPr>
            <a:spLocks noGrp="1"/>
          </p:cNvSpPr>
          <p:nvPr>
            <p:ph type="ctrTitle"/>
          </p:nvPr>
        </p:nvSpPr>
        <p:spPr>
          <a:xfrm>
            <a:off x="5052376" y="745453"/>
            <a:ext cx="3604497" cy="1297115"/>
          </a:xfrm>
        </p:spPr>
        <p:txBody>
          <a:bodyPr anchor="t">
            <a:normAutofit fontScale="90000"/>
          </a:bodyPr>
          <a:lstStyle/>
          <a:p>
            <a:pPr algn="l"/>
            <a:r>
              <a:rPr lang="en-GB" sz="4400" b="1" dirty="0">
                <a:solidFill>
                  <a:schemeClr val="accent1"/>
                </a:solidFill>
                <a:latin typeface="Arial" panose="020B0604020202020204" pitchFamily="34" charset="0"/>
                <a:cs typeface="Arial" panose="020B0604020202020204" pitchFamily="34" charset="0"/>
              </a:rPr>
              <a:t>Thank you for attending</a:t>
            </a:r>
          </a:p>
        </p:txBody>
      </p:sp>
      <p:pic>
        <p:nvPicPr>
          <p:cNvPr id="7" name="Graphic 6" descr="Smiling Face with No Fill">
            <a:extLst>
              <a:ext uri="{FF2B5EF4-FFF2-40B4-BE49-F238E27FC236}">
                <a16:creationId xmlns:a16="http://schemas.microsoft.com/office/drawing/2014/main" id="{72C511CE-08A6-4101-B9A4-1F895EF9F1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634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2">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BE246-03D4-49C0-B5A4-BEBB75E267E7}"/>
              </a:ext>
            </a:extLst>
          </p:cNvPr>
          <p:cNvSpPr>
            <a:spLocks noGrp="1"/>
          </p:cNvSpPr>
          <p:nvPr>
            <p:ph type="title"/>
          </p:nvPr>
        </p:nvSpPr>
        <p:spPr>
          <a:xfrm>
            <a:off x="0" y="1655559"/>
            <a:ext cx="2819427" cy="2743200"/>
          </a:xfrm>
        </p:spPr>
        <p:txBody>
          <a:bodyPr vert="horz" lIns="91440" tIns="45720" rIns="91440" bIns="45720" rtlCol="0" anchor="t">
            <a:normAutofit/>
          </a:bodyPr>
          <a:lstStyle/>
          <a:p>
            <a:pPr algn="ctr"/>
            <a:r>
              <a:rPr lang="en-US" sz="4200" b="1" kern="1200" dirty="0">
                <a:solidFill>
                  <a:schemeClr val="bg1"/>
                </a:solidFill>
                <a:latin typeface="Arial" panose="020B0604020202020204" pitchFamily="34" charset="0"/>
                <a:cs typeface="Arial" panose="020B0604020202020204" pitchFamily="34" charset="0"/>
              </a:rPr>
              <a:t>Changes</a:t>
            </a:r>
            <a:br>
              <a:rPr lang="en-US" sz="4200" b="1" kern="1200" dirty="0">
                <a:solidFill>
                  <a:schemeClr val="bg1"/>
                </a:solidFill>
                <a:latin typeface="Arial" panose="020B0604020202020204" pitchFamily="34" charset="0"/>
                <a:cs typeface="Arial" panose="020B0604020202020204" pitchFamily="34" charset="0"/>
              </a:rPr>
            </a:br>
            <a:r>
              <a:rPr lang="en-US" sz="4200" b="1" kern="1200" dirty="0">
                <a:solidFill>
                  <a:schemeClr val="bg1"/>
                </a:solidFill>
                <a:latin typeface="Arial" panose="020B0604020202020204" pitchFamily="34" charset="0"/>
                <a:cs typeface="Arial" panose="020B0604020202020204" pitchFamily="34" charset="0"/>
              </a:rPr>
              <a:t>at a glance</a:t>
            </a:r>
          </a:p>
        </p:txBody>
      </p:sp>
      <p:pic>
        <p:nvPicPr>
          <p:cNvPr id="7" name="Picture 6">
            <a:extLst>
              <a:ext uri="{FF2B5EF4-FFF2-40B4-BE49-F238E27FC236}">
                <a16:creationId xmlns:a16="http://schemas.microsoft.com/office/drawing/2014/main" id="{2B5DD4FB-D2E9-46FA-B41A-EC4A74DB27CE}"/>
              </a:ext>
            </a:extLst>
          </p:cNvPr>
          <p:cNvPicPr>
            <a:picLocks noChangeAspect="1"/>
          </p:cNvPicPr>
          <p:nvPr/>
        </p:nvPicPr>
        <p:blipFill>
          <a:blip r:embed="rId3"/>
          <a:stretch>
            <a:fillRect/>
          </a:stretch>
        </p:blipFill>
        <p:spPr>
          <a:xfrm>
            <a:off x="2286" y="5605670"/>
            <a:ext cx="9141714" cy="1252330"/>
          </a:xfrm>
          <a:prstGeom prst="rect">
            <a:avLst/>
          </a:prstGeom>
        </p:spPr>
      </p:pic>
      <p:sp>
        <p:nvSpPr>
          <p:cNvPr id="4" name="Rectangle 3">
            <a:extLst>
              <a:ext uri="{FF2B5EF4-FFF2-40B4-BE49-F238E27FC236}">
                <a16:creationId xmlns:a16="http://schemas.microsoft.com/office/drawing/2014/main" id="{10583B3F-DFC0-4883-BFC2-0F98F3B247A7}"/>
              </a:ext>
            </a:extLst>
          </p:cNvPr>
          <p:cNvSpPr/>
          <p:nvPr/>
        </p:nvSpPr>
        <p:spPr>
          <a:xfrm>
            <a:off x="3248039" y="-344557"/>
            <a:ext cx="5467349" cy="6519668"/>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1400" b="1" dirty="0">
              <a:latin typeface="Arial" panose="020B0604020202020204" pitchFamily="34" charset="0"/>
              <a:ea typeface="+mn-ea"/>
              <a:cs typeface="Arial" panose="020B0604020202020204" pitchFamily="34" charset="0"/>
            </a:endParaRPr>
          </a:p>
          <a:p>
            <a:pPr defTabSz="914400">
              <a:lnSpc>
                <a:spcPct val="90000"/>
              </a:lnSpc>
              <a:spcAft>
                <a:spcPts val="450"/>
              </a:spcAft>
            </a:pPr>
            <a:r>
              <a:rPr lang="en-US" sz="1400" b="1" dirty="0">
                <a:latin typeface="Arial" panose="020B0604020202020204" pitchFamily="34" charset="0"/>
                <a:ea typeface="+mn-ea"/>
                <a:cs typeface="Arial" panose="020B0604020202020204" pitchFamily="34" charset="0"/>
              </a:rPr>
              <a:t>Early Years Foundation Stage Profile (EYFSP)</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No longer a statutory duty for the LA to moderate the EYFSP </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Joint school and PVI moderation encouraged</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Schools will still be required to submit EYFSP data to the LA</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The “exceeding” judgement criteria has been removed</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Children will be assessed as </a:t>
            </a:r>
            <a:r>
              <a:rPr lang="en-US" sz="1400" i="1" dirty="0">
                <a:latin typeface="Arial" panose="020B0604020202020204" pitchFamily="34" charset="0"/>
                <a:ea typeface="+mn-ea"/>
                <a:cs typeface="Arial" panose="020B0604020202020204" pitchFamily="34" charset="0"/>
              </a:rPr>
              <a:t>On Track </a:t>
            </a:r>
            <a:r>
              <a:rPr lang="en-US" sz="1400" dirty="0">
                <a:latin typeface="Arial" panose="020B0604020202020204" pitchFamily="34" charset="0"/>
                <a:ea typeface="+mn-ea"/>
                <a:cs typeface="Arial" panose="020B0604020202020204" pitchFamily="34" charset="0"/>
              </a:rPr>
              <a:t>or </a:t>
            </a:r>
            <a:r>
              <a:rPr lang="en-US" sz="1400" i="1" dirty="0">
                <a:latin typeface="Arial" panose="020B0604020202020204" pitchFamily="34" charset="0"/>
                <a:ea typeface="+mn-ea"/>
                <a:cs typeface="Arial" panose="020B0604020202020204" pitchFamily="34" charset="0"/>
              </a:rPr>
              <a:t>Not On Track</a:t>
            </a:r>
            <a:r>
              <a:rPr lang="en-US" sz="1400" dirty="0">
                <a:latin typeface="Arial" panose="020B0604020202020204" pitchFamily="34" charset="0"/>
                <a:ea typeface="+mn-ea"/>
                <a:cs typeface="Arial" panose="020B0604020202020204" pitchFamily="34" charset="0"/>
              </a:rPr>
              <a:t> </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EYFSP Handbook has been reviewed </a:t>
            </a:r>
          </a:p>
          <a:p>
            <a:pPr indent="-228600" defTabSz="914400">
              <a:lnSpc>
                <a:spcPct val="90000"/>
              </a:lnSpc>
              <a:spcAft>
                <a:spcPts val="450"/>
              </a:spcAft>
              <a:buFont typeface="Arial" panose="020B0604020202020204" pitchFamily="34" charset="0"/>
              <a:buChar char="•"/>
            </a:pPr>
            <a:endParaRPr lang="en-US" sz="1400" dirty="0">
              <a:latin typeface="Arial" panose="020B0604020202020204" pitchFamily="34" charset="0"/>
              <a:ea typeface="+mn-ea"/>
              <a:cs typeface="Arial" panose="020B0604020202020204" pitchFamily="34" charset="0"/>
            </a:endParaRPr>
          </a:p>
          <a:p>
            <a:pPr defTabSz="914400">
              <a:lnSpc>
                <a:spcPct val="90000"/>
              </a:lnSpc>
              <a:spcAft>
                <a:spcPts val="450"/>
              </a:spcAft>
            </a:pPr>
            <a:r>
              <a:rPr lang="en-US" sz="1400" b="1" dirty="0">
                <a:latin typeface="Arial" panose="020B0604020202020204" pitchFamily="34" charset="0"/>
                <a:ea typeface="+mn-ea"/>
                <a:cs typeface="Arial" panose="020B0604020202020204" pitchFamily="34" charset="0"/>
              </a:rPr>
              <a:t>Safeguarding and Welfare Requirements  </a:t>
            </a:r>
          </a:p>
          <a:p>
            <a:pPr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Oral heath has been included to promote good health</a:t>
            </a:r>
          </a:p>
          <a:p>
            <a:pPr indent="-228600" defTabSz="914400">
              <a:lnSpc>
                <a:spcPct val="90000"/>
              </a:lnSpc>
              <a:spcAft>
                <a:spcPts val="450"/>
              </a:spcAft>
              <a:buFont typeface="Arial" panose="020B0604020202020204" pitchFamily="34" charset="0"/>
              <a:buChar char="•"/>
            </a:pPr>
            <a:endParaRPr lang="en-US" sz="1400" dirty="0">
              <a:latin typeface="Arial" panose="020B0604020202020204" pitchFamily="34" charset="0"/>
              <a:ea typeface="+mn-ea"/>
              <a:cs typeface="Arial" panose="020B0604020202020204" pitchFamily="34" charset="0"/>
            </a:endParaRPr>
          </a:p>
          <a:p>
            <a:pPr defTabSz="914400">
              <a:lnSpc>
                <a:spcPct val="90000"/>
              </a:lnSpc>
              <a:spcAft>
                <a:spcPts val="450"/>
              </a:spcAft>
            </a:pPr>
            <a:r>
              <a:rPr lang="en-US" sz="1400" b="1" dirty="0">
                <a:latin typeface="Arial" panose="020B0604020202020204" pitchFamily="34" charset="0"/>
                <a:ea typeface="+mn-ea"/>
                <a:cs typeface="Arial" panose="020B0604020202020204" pitchFamily="34" charset="0"/>
              </a:rPr>
              <a:t>Learning and Development Requirements</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Educational programmes have been provided for the 7 areas of learning</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Cognitive and language development are a key focus</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Aspect of learning have changed </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Early Learning Goals revised</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Focus on pedagogy, child development and the role of the adult</a:t>
            </a:r>
          </a:p>
          <a:p>
            <a:pPr marL="285750"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Mandatory reception baseline assessment (RBA) introduced </a:t>
            </a:r>
          </a:p>
          <a:p>
            <a:pPr indent="-228600" defTabSz="914400">
              <a:lnSpc>
                <a:spcPct val="90000"/>
              </a:lnSpc>
              <a:spcAft>
                <a:spcPts val="450"/>
              </a:spcAft>
              <a:buFont typeface="Arial" panose="020B0604020202020204" pitchFamily="34" charset="0"/>
              <a:buChar char="•"/>
            </a:pPr>
            <a:endParaRPr lang="en-US" sz="1400" b="1" dirty="0">
              <a:latin typeface="Arial" panose="020B0604020202020204" pitchFamily="34" charset="0"/>
              <a:ea typeface="+mn-ea"/>
              <a:cs typeface="Arial" panose="020B0604020202020204" pitchFamily="34" charset="0"/>
            </a:endParaRPr>
          </a:p>
          <a:p>
            <a:pPr defTabSz="914400">
              <a:lnSpc>
                <a:spcPct val="90000"/>
              </a:lnSpc>
              <a:spcAft>
                <a:spcPts val="450"/>
              </a:spcAft>
            </a:pPr>
            <a:r>
              <a:rPr lang="en-US" sz="1400" b="1" dirty="0">
                <a:latin typeface="Arial" panose="020B0604020202020204" pitchFamily="34" charset="0"/>
                <a:ea typeface="+mn-ea"/>
                <a:cs typeface="Arial" panose="020B0604020202020204" pitchFamily="34" charset="0"/>
              </a:rPr>
              <a:t>When? </a:t>
            </a:r>
          </a:p>
          <a:p>
            <a:pPr marL="214313" indent="-228600" defTabSz="914400">
              <a:lnSpc>
                <a:spcPct val="90000"/>
              </a:lnSpc>
              <a:spcAft>
                <a:spcPts val="45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The reforms will be implemented nationally from September 2021</a:t>
            </a:r>
          </a:p>
        </p:txBody>
      </p:sp>
    </p:spTree>
    <p:extLst>
      <p:ext uri="{BB962C8B-B14F-4D97-AF65-F5344CB8AC3E}">
        <p14:creationId xmlns:p14="http://schemas.microsoft.com/office/powerpoint/2010/main" val="415738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pic>
        <p:nvPicPr>
          <p:cNvPr id="3075" name="Picture 2">
            <a:extLst>
              <a:ext uri="{FF2B5EF4-FFF2-40B4-BE49-F238E27FC236}">
                <a16:creationId xmlns:a16="http://schemas.microsoft.com/office/drawing/2014/main" id="{9E04C548-505C-4725-8918-66AFEBD3F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594" y="347116"/>
            <a:ext cx="4016811" cy="51924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5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0B84170-7378-486E-91CE-491F6F131728}"/>
              </a:ext>
            </a:extLst>
          </p:cNvPr>
          <p:cNvGraphicFramePr>
            <a:graphicFrameLocks noGrp="1"/>
          </p:cNvGraphicFramePr>
          <p:nvPr>
            <p:extLst>
              <p:ext uri="{D42A27DB-BD31-4B8C-83A1-F6EECF244321}">
                <p14:modId xmlns:p14="http://schemas.microsoft.com/office/powerpoint/2010/main" val="3688677644"/>
              </p:ext>
            </p:extLst>
          </p:nvPr>
        </p:nvGraphicFramePr>
        <p:xfrm>
          <a:off x="114339" y="1538502"/>
          <a:ext cx="8860665" cy="4998776"/>
        </p:xfrm>
        <a:graphic>
          <a:graphicData uri="http://schemas.openxmlformats.org/drawingml/2006/table">
            <a:tbl>
              <a:tblPr firstRow="1" bandRow="1">
                <a:tableStyleId>{125E5076-3810-47DD-B79F-674D7AD40C01}</a:tableStyleId>
              </a:tblPr>
              <a:tblGrid>
                <a:gridCol w="1772133">
                  <a:extLst>
                    <a:ext uri="{9D8B030D-6E8A-4147-A177-3AD203B41FA5}">
                      <a16:colId xmlns:a16="http://schemas.microsoft.com/office/drawing/2014/main" val="1962729620"/>
                    </a:ext>
                  </a:extLst>
                </a:gridCol>
                <a:gridCol w="1772133">
                  <a:extLst>
                    <a:ext uri="{9D8B030D-6E8A-4147-A177-3AD203B41FA5}">
                      <a16:colId xmlns:a16="http://schemas.microsoft.com/office/drawing/2014/main" val="2756441282"/>
                    </a:ext>
                  </a:extLst>
                </a:gridCol>
                <a:gridCol w="1772133">
                  <a:extLst>
                    <a:ext uri="{9D8B030D-6E8A-4147-A177-3AD203B41FA5}">
                      <a16:colId xmlns:a16="http://schemas.microsoft.com/office/drawing/2014/main" val="1072010518"/>
                    </a:ext>
                  </a:extLst>
                </a:gridCol>
                <a:gridCol w="1772133">
                  <a:extLst>
                    <a:ext uri="{9D8B030D-6E8A-4147-A177-3AD203B41FA5}">
                      <a16:colId xmlns:a16="http://schemas.microsoft.com/office/drawing/2014/main" val="1906980184"/>
                    </a:ext>
                  </a:extLst>
                </a:gridCol>
                <a:gridCol w="1772133">
                  <a:extLst>
                    <a:ext uri="{9D8B030D-6E8A-4147-A177-3AD203B41FA5}">
                      <a16:colId xmlns:a16="http://schemas.microsoft.com/office/drawing/2014/main" val="1237300567"/>
                    </a:ext>
                  </a:extLst>
                </a:gridCol>
              </a:tblGrid>
              <a:tr h="1120415">
                <a:tc>
                  <a:txBody>
                    <a:bodyPr/>
                    <a:lstStyle/>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Summary</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Section 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learning &amp; development requirements </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Section 2  Assessment </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Section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safeguarding and welfare requirements </a:t>
                      </a:r>
                    </a:p>
                    <a:p>
                      <a:pPr algn="ctr"/>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Annex A&amp; B:</a:t>
                      </a:r>
                    </a:p>
                  </a:txBody>
                  <a:tcPr/>
                </a:tc>
                <a:extLst>
                  <a:ext uri="{0D108BD9-81ED-4DB2-BD59-A6C34878D82A}">
                    <a16:rowId xmlns:a16="http://schemas.microsoft.com/office/drawing/2014/main" val="3366210787"/>
                  </a:ext>
                </a:extLst>
              </a:tr>
              <a:tr h="3878361">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Summary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About this statutory framework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Expiry or review date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legislation does this framework refer to?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Who is this framework for? </a:t>
                      </a:r>
                      <a:endParaRPr lang="en-GB" sz="1200" b="1"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areas of learning and development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Educational Programmes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Early Learning Goals </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Progress check at age two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Assessment at the start of the reception year (RBA)</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Assessment at the end of the EYFS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Early Years Foundation Stage Profile (EYFSP)</a:t>
                      </a:r>
                      <a:endParaRPr lang="en-GB" sz="1200" b="1"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Introduction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Child protection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Suitable people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Staff qualifications, training, support and skills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Key person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Staff: child ratios: all providers (inc childminders)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Health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Managing behaviour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Safety and suitability of premises, environment and equipment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Special educational needs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and records </a:t>
                      </a:r>
                      <a:endParaRPr lang="en-GB" sz="1200" b="1" dirty="0">
                        <a:latin typeface="Arial" panose="020B0604020202020204" pitchFamily="34" charset="0"/>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 Criteria for effective PFA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B:Statutory Framework for Reception Baseline Assessment (RBA)</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7588943"/>
                  </a:ext>
                </a:extLst>
              </a:tr>
            </a:tbl>
          </a:graphicData>
        </a:graphic>
      </p:graphicFrame>
      <p:sp>
        <p:nvSpPr>
          <p:cNvPr id="2" name="Title 1">
            <a:extLst>
              <a:ext uri="{FF2B5EF4-FFF2-40B4-BE49-F238E27FC236}">
                <a16:creationId xmlns:a16="http://schemas.microsoft.com/office/drawing/2014/main" id="{738DB0C3-D8E8-4B40-B9EE-327BD76FD380}"/>
              </a:ext>
            </a:extLst>
          </p:cNvPr>
          <p:cNvSpPr>
            <a:spLocks noGrp="1"/>
          </p:cNvSpPr>
          <p:nvPr>
            <p:ph type="title"/>
          </p:nvPr>
        </p:nvSpPr>
        <p:spPr>
          <a:xfrm>
            <a:off x="0" y="-1"/>
            <a:ext cx="9144000" cy="1248937"/>
          </a:xfrm>
          <a:solidFill>
            <a:schemeClr val="accent1"/>
          </a:solidFill>
        </p:spPr>
        <p:txBody>
          <a:bodyPr>
            <a:noAutofit/>
          </a:bodyPr>
          <a:lstStyle/>
          <a:p>
            <a:pPr algn="ctr">
              <a:lnSpc>
                <a:spcPct val="100000"/>
              </a:lnSpc>
            </a:pP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EYFS Statutory Framework:</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A ‘where to find’ overview</a:t>
            </a:r>
            <a:br>
              <a:rPr lang="en-GB" sz="1800" b="1" dirty="0"/>
            </a:br>
            <a:br>
              <a:rPr lang="en-GB" sz="1800" b="1" dirty="0"/>
            </a:br>
            <a:endParaRPr lang="en-GB" sz="1800" b="1" dirty="0"/>
          </a:p>
        </p:txBody>
      </p:sp>
      <p:pic>
        <p:nvPicPr>
          <p:cNvPr id="7" name="Picture 2">
            <a:extLst>
              <a:ext uri="{FF2B5EF4-FFF2-40B4-BE49-F238E27FC236}">
                <a16:creationId xmlns:a16="http://schemas.microsoft.com/office/drawing/2014/main" id="{C3E998DE-6AC5-4EE9-9F7A-F2991EFAF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6661">
            <a:off x="7659115" y="208660"/>
            <a:ext cx="1183305" cy="15296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1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vegetable, durian, broccoli&#10;&#10;Description automatically generated">
            <a:extLst>
              <a:ext uri="{FF2B5EF4-FFF2-40B4-BE49-F238E27FC236}">
                <a16:creationId xmlns:a16="http://schemas.microsoft.com/office/drawing/2014/main" id="{41C50011-2A7B-4582-A688-E3B01F4673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2" name="Title 1">
            <a:extLst>
              <a:ext uri="{FF2B5EF4-FFF2-40B4-BE49-F238E27FC236}">
                <a16:creationId xmlns:a16="http://schemas.microsoft.com/office/drawing/2014/main" id="{EBC040FC-4961-4CF5-A2AF-8372F4C72F2F}"/>
              </a:ext>
            </a:extLst>
          </p:cNvPr>
          <p:cNvSpPr>
            <a:spLocks noGrp="1"/>
          </p:cNvSpPr>
          <p:nvPr>
            <p:ph type="title"/>
          </p:nvPr>
        </p:nvSpPr>
        <p:spPr>
          <a:xfrm>
            <a:off x="4518115" y="1948149"/>
            <a:ext cx="4518093" cy="3234076"/>
          </a:xfrm>
        </p:spPr>
        <p:txBody>
          <a:bodyPr vert="horz" lIns="68580" tIns="34290" rIns="68580" bIns="34290" rtlCol="0">
            <a:normAutofit/>
          </a:bodyPr>
          <a:lstStyle/>
          <a:p>
            <a:r>
              <a:rPr lang="en-US" sz="5400" dirty="0">
                <a:latin typeface="Arial" panose="020B0604020202020204" pitchFamily="34" charset="0"/>
                <a:cs typeface="Arial" panose="020B0604020202020204" pitchFamily="34" charset="0"/>
              </a:rPr>
              <a:t>The Statutory Framework</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Summary Section</a:t>
            </a:r>
          </a:p>
        </p:txBody>
      </p:sp>
    </p:spTree>
    <p:extLst>
      <p:ext uri="{BB962C8B-B14F-4D97-AF65-F5344CB8AC3E}">
        <p14:creationId xmlns:p14="http://schemas.microsoft.com/office/powerpoint/2010/main" val="26739803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C6F2D-8F9A-412B-86B8-3A6DC0CD5658}"/>
              </a:ext>
            </a:extLst>
          </p:cNvPr>
          <p:cNvSpPr/>
          <p:nvPr/>
        </p:nvSpPr>
        <p:spPr>
          <a:xfrm>
            <a:off x="392906" y="425950"/>
            <a:ext cx="8408194" cy="744836"/>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100" b="1" dirty="0">
                <a:solidFill>
                  <a:schemeClr val="tx1">
                    <a:lumMod val="85000"/>
                    <a:lumOff val="15000"/>
                  </a:schemeClr>
                </a:solidFill>
                <a:latin typeface="+mj-lt"/>
                <a:ea typeface="+mj-ea"/>
                <a:cs typeface="+mj-cs"/>
              </a:rPr>
              <a:t>Time for change</a:t>
            </a:r>
            <a:endParaRPr lang="en-US" sz="3100" dirty="0">
              <a:solidFill>
                <a:schemeClr val="tx1">
                  <a:lumMod val="85000"/>
                  <a:lumOff val="15000"/>
                </a:schemeClr>
              </a:solidFill>
              <a:latin typeface="+mj-lt"/>
              <a:ea typeface="+mj-ea"/>
              <a:cs typeface="+mj-cs"/>
            </a:endParaRPr>
          </a:p>
        </p:txBody>
      </p:sp>
      <p:pic>
        <p:nvPicPr>
          <p:cNvPr id="8" name="Picture 7">
            <a:extLst>
              <a:ext uri="{FF2B5EF4-FFF2-40B4-BE49-F238E27FC236}">
                <a16:creationId xmlns:a16="http://schemas.microsoft.com/office/drawing/2014/main" id="{85C7AF51-C723-4E41-A534-F1F255999186}"/>
              </a:ext>
            </a:extLst>
          </p:cNvPr>
          <p:cNvPicPr>
            <a:picLocks noChangeAspect="1"/>
          </p:cNvPicPr>
          <p:nvPr/>
        </p:nvPicPr>
        <p:blipFill>
          <a:blip r:embed="rId3"/>
          <a:stretch>
            <a:fillRect/>
          </a:stretch>
        </p:blipFill>
        <p:spPr>
          <a:xfrm>
            <a:off x="0" y="5539580"/>
            <a:ext cx="9144000" cy="1318420"/>
          </a:xfrm>
          <a:prstGeom prst="rect">
            <a:avLst/>
          </a:prstGeom>
        </p:spPr>
      </p:pic>
      <p:sp>
        <p:nvSpPr>
          <p:cNvPr id="3" name="TextBox 2">
            <a:extLst>
              <a:ext uri="{FF2B5EF4-FFF2-40B4-BE49-F238E27FC236}">
                <a16:creationId xmlns:a16="http://schemas.microsoft.com/office/drawing/2014/main" id="{A0790FD8-94DA-46F1-BD19-81EF88E106F8}"/>
              </a:ext>
            </a:extLst>
          </p:cNvPr>
          <p:cNvSpPr txBox="1"/>
          <p:nvPr/>
        </p:nvSpPr>
        <p:spPr>
          <a:xfrm>
            <a:off x="0" y="0"/>
            <a:ext cx="9144000" cy="1243561"/>
          </a:xfrm>
          <a:prstGeom prst="rect">
            <a:avLst/>
          </a:prstGeom>
          <a:solidFill>
            <a:schemeClr val="accent1"/>
          </a:solidFill>
          <a:ln>
            <a:solidFill>
              <a:schemeClr val="accent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79399F4-F15B-4E05-AA47-14ADA3822128}"/>
              </a:ext>
            </a:extLst>
          </p:cNvPr>
          <p:cNvSpPr txBox="1"/>
          <p:nvPr/>
        </p:nvSpPr>
        <p:spPr>
          <a:xfrm>
            <a:off x="1026942" y="182880"/>
            <a:ext cx="7301132" cy="923330"/>
          </a:xfrm>
          <a:prstGeom prst="rect">
            <a:avLst/>
          </a:prstGeom>
          <a:noFill/>
        </p:spPr>
        <p:txBody>
          <a:bodyPr wrap="square" rtlCol="0">
            <a:spAutoFit/>
          </a:bodyPr>
          <a:lstStyle/>
          <a:p>
            <a:pPr algn="ctr"/>
            <a:r>
              <a:rPr lang="en-GB" sz="5400" dirty="0">
                <a:solidFill>
                  <a:schemeClr val="bg1"/>
                </a:solidFill>
                <a:latin typeface="Arial" panose="020B0604020202020204" pitchFamily="34" charset="0"/>
                <a:cs typeface="Arial" panose="020B0604020202020204" pitchFamily="34" charset="0"/>
              </a:rPr>
              <a:t>The Summary Section</a:t>
            </a:r>
          </a:p>
        </p:txBody>
      </p:sp>
      <p:sp>
        <p:nvSpPr>
          <p:cNvPr id="12" name="Rectangle 11">
            <a:extLst>
              <a:ext uri="{FF2B5EF4-FFF2-40B4-BE49-F238E27FC236}">
                <a16:creationId xmlns:a16="http://schemas.microsoft.com/office/drawing/2014/main" id="{DCFFE971-58B1-46AC-9D28-D42DE84C31CB}"/>
              </a:ext>
            </a:extLst>
          </p:cNvPr>
          <p:cNvSpPr/>
          <p:nvPr/>
        </p:nvSpPr>
        <p:spPr>
          <a:xfrm>
            <a:off x="684043" y="1411373"/>
            <a:ext cx="8031346" cy="4763737"/>
          </a:xfrm>
          <a:prstGeom prst="rect">
            <a:avLst/>
          </a:prstGeom>
        </p:spPr>
        <p:txBody>
          <a:bodyPr vert="horz" lIns="91440" tIns="45720" rIns="91440" bIns="45720" rtlCol="0" anchor="ctr">
            <a:normAutofit/>
          </a:bodyPr>
          <a:lstStyle/>
          <a:p>
            <a:pPr indent="-228600" defTabSz="914400">
              <a:lnSpc>
                <a:spcPct val="90000"/>
              </a:lnSpc>
              <a:spcAft>
                <a:spcPts val="450"/>
              </a:spcAft>
              <a:buFont typeface="Arial" panose="020B0604020202020204" pitchFamily="34" charset="0"/>
              <a:buChar char="•"/>
            </a:pPr>
            <a:endParaRPr lang="en-US" sz="280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67911A8-B436-46AA-90C3-94906B414360}"/>
              </a:ext>
            </a:extLst>
          </p:cNvPr>
          <p:cNvSpPr/>
          <p:nvPr/>
        </p:nvSpPr>
        <p:spPr>
          <a:xfrm>
            <a:off x="261007" y="1659578"/>
            <a:ext cx="8752381" cy="2384242"/>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What legislation does this framework refer to and who is it for?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learning and development requirements are given legal force by an Order made under section 39(1)(a) of the Childcare Act 2006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safeguarding and welfare requirements are given legal force by Regulations made under section 39(1)(b) of the Childcare Act 2006</a:t>
            </a:r>
          </a:p>
          <a:p>
            <a:pPr lvl="0" defTabSz="914400" fontAlgn="auto">
              <a:lnSpc>
                <a:spcPct val="90000"/>
              </a:lnSpc>
              <a:spcBef>
                <a:spcPts val="1000"/>
              </a:spcBef>
              <a:spcAft>
                <a:spcPts val="600"/>
              </a:spcAft>
              <a:buClr>
                <a:srgbClr val="1F497D"/>
              </a:buClr>
              <a:defRPr/>
            </a:pPr>
            <a:endParaRPr lang="en-GB" sz="1400" b="1" dirty="0">
              <a:latin typeface="Arial"/>
            </a:endParaRPr>
          </a:p>
        </p:txBody>
      </p:sp>
      <p:sp>
        <p:nvSpPr>
          <p:cNvPr id="6" name="TextBox 5">
            <a:extLst>
              <a:ext uri="{FF2B5EF4-FFF2-40B4-BE49-F238E27FC236}">
                <a16:creationId xmlns:a16="http://schemas.microsoft.com/office/drawing/2014/main" id="{4287F29B-A27D-4D12-A651-BB0EBE74A289}"/>
              </a:ext>
            </a:extLst>
          </p:cNvPr>
          <p:cNvSpPr txBox="1"/>
          <p:nvPr/>
        </p:nvSpPr>
        <p:spPr>
          <a:xfrm>
            <a:off x="780112" y="3865061"/>
            <a:ext cx="7633781" cy="167635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defTabSz="914400" fontAlgn="auto">
              <a:lnSpc>
                <a:spcPct val="90000"/>
              </a:lnSpc>
              <a:spcBef>
                <a:spcPts val="1000"/>
              </a:spcBef>
              <a:spcAft>
                <a:spcPts val="600"/>
              </a:spcAft>
              <a:buClr>
                <a:srgbClr val="1F497D"/>
              </a:buClr>
              <a:defRPr/>
            </a:pPr>
            <a:endParaRPr lang="en-GB" sz="1600" b="1" dirty="0">
              <a:latin typeface="Arial" panose="020B0604020202020204" pitchFamily="34" charset="0"/>
              <a:cs typeface="Arial" panose="020B0604020202020204" pitchFamily="34" charset="0"/>
            </a:endParaRPr>
          </a:p>
          <a:p>
            <a:pPr lvl="0" algn="ctr" defTabSz="914400" fontAlgn="auto">
              <a:lnSpc>
                <a:spcPct val="90000"/>
              </a:lnSpc>
              <a:spcBef>
                <a:spcPts val="1000"/>
              </a:spcBef>
              <a:spcAft>
                <a:spcPts val="600"/>
              </a:spcAft>
              <a:buClr>
                <a:srgbClr val="1F497D"/>
              </a:buClr>
              <a:defRPr/>
            </a:pPr>
            <a:r>
              <a:rPr lang="en-GB" b="1" dirty="0">
                <a:latin typeface="Arial" panose="020B0604020202020204" pitchFamily="34" charset="0"/>
                <a:cs typeface="Arial" panose="020B0604020202020204" pitchFamily="34" charset="0"/>
              </a:rPr>
              <a:t>Who is this framework for?</a:t>
            </a:r>
          </a:p>
          <a:p>
            <a:pPr algn="ctr" defTabSz="914400">
              <a:defRPr/>
            </a:pPr>
            <a:r>
              <a:rPr lang="en-GB" dirty="0">
                <a:latin typeface="Arial" panose="020B0604020202020204" pitchFamily="34" charset="0"/>
                <a:cs typeface="Arial" panose="020B0604020202020204" pitchFamily="34" charset="0"/>
              </a:rPr>
              <a:t>This framework is for </a:t>
            </a:r>
            <a:r>
              <a:rPr lang="en-GB" u="sng" dirty="0">
                <a:latin typeface="Arial" panose="020B0604020202020204" pitchFamily="34" charset="0"/>
                <a:cs typeface="Arial" panose="020B0604020202020204" pitchFamily="34" charset="0"/>
              </a:rPr>
              <a:t>all early years providers </a:t>
            </a:r>
            <a:r>
              <a:rPr lang="en-GB" dirty="0">
                <a:latin typeface="Arial" panose="020B0604020202020204" pitchFamily="34" charset="0"/>
                <a:cs typeface="Arial" panose="020B0604020202020204" pitchFamily="34" charset="0"/>
              </a:rPr>
              <a:t>in England from 1 September 2021  </a:t>
            </a:r>
          </a:p>
          <a:p>
            <a:endParaRPr lang="en-GB" dirty="0"/>
          </a:p>
        </p:txBody>
      </p:sp>
    </p:spTree>
    <p:extLst>
      <p:ext uri="{BB962C8B-B14F-4D97-AF65-F5344CB8AC3E}">
        <p14:creationId xmlns:p14="http://schemas.microsoft.com/office/powerpoint/2010/main" val="455089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4264</Words>
  <Application>Microsoft Office PowerPoint</Application>
  <PresentationFormat>On-screen Show (4:3)</PresentationFormat>
  <Paragraphs>525</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Arial,Sans-Serif</vt:lpstr>
      <vt:lpstr>Calibri</vt:lpstr>
      <vt:lpstr>Calibri Light</vt:lpstr>
      <vt:lpstr>Roboto</vt:lpstr>
      <vt:lpstr>Wingdings</vt:lpstr>
      <vt:lpstr>Office Theme</vt:lpstr>
      <vt:lpstr>Coventry Early Years Team EYFS Reforms 2021</vt:lpstr>
      <vt:lpstr>PowerPoint Presentation</vt:lpstr>
      <vt:lpstr>PowerPoint Presentation</vt:lpstr>
      <vt:lpstr>PowerPoint Presentation</vt:lpstr>
      <vt:lpstr>Changes at a glance</vt:lpstr>
      <vt:lpstr>PowerPoint Presentation</vt:lpstr>
      <vt:lpstr> EYFS Statutory Framework: A ‘where to find’ overview  </vt:lpstr>
      <vt:lpstr>The Statutory Framework   The Summary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Matters</vt:lpstr>
      <vt:lpstr>         Development Matters 2020 </vt:lpstr>
      <vt:lpstr>7 Features of Effective Practice</vt:lpstr>
      <vt:lpstr>Development Matters</vt:lpstr>
      <vt:lpstr>Development Matters</vt:lpstr>
      <vt:lpstr>Development Matters</vt:lpstr>
      <vt:lpstr>Educational Programmes</vt:lpstr>
      <vt:lpstr>Development Matters 2020</vt:lpstr>
      <vt:lpstr>  Birth to 5 Matters </vt:lpstr>
      <vt:lpstr>Ofsted</vt:lpstr>
      <vt:lpstr>In summary </vt:lpstr>
      <vt:lpstr>Recommended Reading</vt:lpstr>
      <vt:lpstr>Any 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2021-07-07T14:57:06Z</dcterms:created>
  <dcterms:modified xsi:type="dcterms:W3CDTF">2021-07-12T12:18:13Z</dcterms:modified>
</cp:coreProperties>
</file>