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6"/>
  </p:notesMasterIdLst>
  <p:handoutMasterIdLst>
    <p:handoutMasterId r:id="rId67"/>
  </p:handoutMasterIdLst>
  <p:sldIdLst>
    <p:sldId id="372" r:id="rId5"/>
    <p:sldId id="909" r:id="rId6"/>
    <p:sldId id="985" r:id="rId7"/>
    <p:sldId id="997" r:id="rId8"/>
    <p:sldId id="2351" r:id="rId9"/>
    <p:sldId id="2353" r:id="rId10"/>
    <p:sldId id="1023" r:id="rId11"/>
    <p:sldId id="941" r:id="rId12"/>
    <p:sldId id="956" r:id="rId13"/>
    <p:sldId id="886" r:id="rId14"/>
    <p:sldId id="1012" r:id="rId15"/>
    <p:sldId id="2335" r:id="rId16"/>
    <p:sldId id="2336" r:id="rId17"/>
    <p:sldId id="2354" r:id="rId18"/>
    <p:sldId id="918" r:id="rId19"/>
    <p:sldId id="920" r:id="rId20"/>
    <p:sldId id="1026" r:id="rId21"/>
    <p:sldId id="1004" r:id="rId22"/>
    <p:sldId id="967" r:id="rId23"/>
    <p:sldId id="968" r:id="rId24"/>
    <p:sldId id="971" r:id="rId25"/>
    <p:sldId id="1003" r:id="rId26"/>
    <p:sldId id="1036" r:id="rId27"/>
    <p:sldId id="1037" r:id="rId28"/>
    <p:sldId id="2338" r:id="rId29"/>
    <p:sldId id="978" r:id="rId30"/>
    <p:sldId id="977" r:id="rId31"/>
    <p:sldId id="984" r:id="rId32"/>
    <p:sldId id="1006" r:id="rId33"/>
    <p:sldId id="1007" r:id="rId34"/>
    <p:sldId id="935" r:id="rId35"/>
    <p:sldId id="1008" r:id="rId36"/>
    <p:sldId id="1010" r:id="rId37"/>
    <p:sldId id="1011" r:id="rId38"/>
    <p:sldId id="945" r:id="rId39"/>
    <p:sldId id="2355" r:id="rId40"/>
    <p:sldId id="2319" r:id="rId41"/>
    <p:sldId id="2356" r:id="rId42"/>
    <p:sldId id="2320" r:id="rId43"/>
    <p:sldId id="2357" r:id="rId44"/>
    <p:sldId id="989" r:id="rId45"/>
    <p:sldId id="1040" r:id="rId46"/>
    <p:sldId id="1041" r:id="rId47"/>
    <p:sldId id="1042" r:id="rId48"/>
    <p:sldId id="2358" r:id="rId49"/>
    <p:sldId id="1043" r:id="rId50"/>
    <p:sldId id="2359" r:id="rId51"/>
    <p:sldId id="2360" r:id="rId52"/>
    <p:sldId id="2361" r:id="rId53"/>
    <p:sldId id="2362" r:id="rId54"/>
    <p:sldId id="2337" r:id="rId55"/>
    <p:sldId id="1045" r:id="rId56"/>
    <p:sldId id="1017" r:id="rId57"/>
    <p:sldId id="2363" r:id="rId58"/>
    <p:sldId id="2344" r:id="rId59"/>
    <p:sldId id="2365" r:id="rId60"/>
    <p:sldId id="2321" r:id="rId61"/>
    <p:sldId id="2323" r:id="rId62"/>
    <p:sldId id="2345" r:id="rId63"/>
    <p:sldId id="1015" r:id="rId64"/>
    <p:sldId id="952"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1" autoAdjust="0"/>
    <p:restoredTop sz="94660"/>
  </p:normalViewPr>
  <p:slideViewPr>
    <p:cSldViewPr snapToGrid="0" showGuides="1">
      <p:cViewPr>
        <p:scale>
          <a:sx n="62" d="100"/>
          <a:sy n="62" d="100"/>
        </p:scale>
        <p:origin x="56" y="160"/>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9/15/2021</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9/15/2021</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7D9D887F-0A33-496A-8082-B5C036427BF7}" type="datetime1">
              <a:rPr lang="en-US" smtClean="0"/>
              <a:t>9/15/2021</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r>
              <a:rPr lang="en-US"/>
              <a:t>S. Mahmood (C)</a:t>
            </a:r>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320082D8-7B77-4ACC-BA9D-62050225937D}" type="datetime1">
              <a:rPr lang="en-US" smtClean="0"/>
              <a:t>9/15/2021</a:t>
            </a:fld>
            <a:endParaRPr dirty="0"/>
          </a:p>
        </p:txBody>
      </p:sp>
      <p:sp>
        <p:nvSpPr>
          <p:cNvPr id="6" name="Footer Placeholder 5"/>
          <p:cNvSpPr>
            <a:spLocks noGrp="1"/>
          </p:cNvSpPr>
          <p:nvPr>
            <p:ph type="ftr" sz="quarter" idx="11"/>
          </p:nvPr>
        </p:nvSpPr>
        <p:spPr/>
        <p:txBody>
          <a:bodyPr/>
          <a:lstStyle/>
          <a:p>
            <a:r>
              <a:rPr lang="en-GB"/>
              <a:t>S. Mahmood (C)</a:t>
            </a:r>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5BC98E61-C779-4C5F-BF0D-25B1F093597F}" type="datetime1">
              <a:rPr lang="en-US" smtClean="0"/>
              <a:t>9/15/2021</a:t>
            </a:fld>
            <a:endParaRPr dirty="0"/>
          </a:p>
        </p:txBody>
      </p:sp>
      <p:sp>
        <p:nvSpPr>
          <p:cNvPr id="5" name="Footer Placeholder 4"/>
          <p:cNvSpPr>
            <a:spLocks noGrp="1"/>
          </p:cNvSpPr>
          <p:nvPr>
            <p:ph type="ftr" sz="quarter" idx="11"/>
          </p:nvPr>
        </p:nvSpPr>
        <p:spPr/>
        <p:txBody>
          <a:bodyPr/>
          <a:lstStyle/>
          <a:p>
            <a:r>
              <a:rPr lang="en-GB"/>
              <a:t>S. Mahmood (C)</a:t>
            </a:r>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AFD0B2DF-59F9-4FD2-9AAF-E36D4ECF2B7B}" type="datetime1">
              <a:rPr lang="en-US" smtClean="0"/>
              <a:t>9/15/2021</a:t>
            </a:fld>
            <a:endParaRPr dirty="0"/>
          </a:p>
        </p:txBody>
      </p:sp>
      <p:sp>
        <p:nvSpPr>
          <p:cNvPr id="5" name="Footer Placeholder 4"/>
          <p:cNvSpPr>
            <a:spLocks noGrp="1"/>
          </p:cNvSpPr>
          <p:nvPr>
            <p:ph type="ftr" sz="quarter" idx="11"/>
          </p:nvPr>
        </p:nvSpPr>
        <p:spPr/>
        <p:txBody>
          <a:bodyPr/>
          <a:lstStyle/>
          <a:p>
            <a:r>
              <a:rPr lang="en-GB"/>
              <a:t>S. Mahmood (C)</a:t>
            </a:r>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87970F62-B8C5-43A1-BC7E-803A28A2058F}" type="datetime1">
              <a:rPr lang="en-US" smtClean="0"/>
              <a:t>9/15/2021</a:t>
            </a:fld>
            <a:endParaRPr dirty="0"/>
          </a:p>
        </p:txBody>
      </p:sp>
      <p:sp>
        <p:nvSpPr>
          <p:cNvPr id="5" name="Footer Placeholder 4"/>
          <p:cNvSpPr>
            <a:spLocks noGrp="1"/>
          </p:cNvSpPr>
          <p:nvPr>
            <p:ph type="ftr" sz="quarter" idx="11"/>
          </p:nvPr>
        </p:nvSpPr>
        <p:spPr/>
        <p:txBody>
          <a:bodyPr/>
          <a:lstStyle/>
          <a:p>
            <a:r>
              <a:rPr lang="en-GB"/>
              <a:t>S. Mahmood (C)</a:t>
            </a:r>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93326C-BC78-4E03-ADC2-2B355D2B837F}" type="datetime1">
              <a:rPr lang="en-US" smtClean="0"/>
              <a:t>9/15/2021</a:t>
            </a:fld>
            <a:endParaRPr dirty="0"/>
          </a:p>
        </p:txBody>
      </p:sp>
      <p:sp>
        <p:nvSpPr>
          <p:cNvPr id="5" name="Footer Placeholder 4"/>
          <p:cNvSpPr>
            <a:spLocks noGrp="1"/>
          </p:cNvSpPr>
          <p:nvPr>
            <p:ph type="ftr" sz="quarter" idx="11"/>
          </p:nvPr>
        </p:nvSpPr>
        <p:spPr/>
        <p:txBody>
          <a:bodyPr/>
          <a:lstStyle/>
          <a:p>
            <a:r>
              <a:rPr lang="en-GB"/>
              <a:t>S. Mahmood (C)</a:t>
            </a:r>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69F90664-33C8-4978-A7D3-4437C8F633AB}" type="datetime1">
              <a:rPr lang="en-US" smtClean="0"/>
              <a:t>9/15/2021</a:t>
            </a:fld>
            <a:endParaRPr dirty="0"/>
          </a:p>
        </p:txBody>
      </p:sp>
      <p:sp>
        <p:nvSpPr>
          <p:cNvPr id="6" name="Footer Placeholder 5"/>
          <p:cNvSpPr>
            <a:spLocks noGrp="1"/>
          </p:cNvSpPr>
          <p:nvPr>
            <p:ph type="ftr" sz="quarter" idx="11"/>
          </p:nvPr>
        </p:nvSpPr>
        <p:spPr/>
        <p:txBody>
          <a:bodyPr/>
          <a:lstStyle/>
          <a:p>
            <a:r>
              <a:rPr lang="en-GB"/>
              <a:t>S. Mahmood (C)</a:t>
            </a:r>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5C373625-0480-445E-8C94-7BF3F9A48B9F}" type="datetime1">
              <a:rPr lang="en-US" smtClean="0"/>
              <a:t>9/15/2021</a:t>
            </a:fld>
            <a:endParaRPr dirty="0"/>
          </a:p>
        </p:txBody>
      </p:sp>
      <p:sp>
        <p:nvSpPr>
          <p:cNvPr id="8" name="Footer Placeholder 7"/>
          <p:cNvSpPr>
            <a:spLocks noGrp="1"/>
          </p:cNvSpPr>
          <p:nvPr>
            <p:ph type="ftr" sz="quarter" idx="11"/>
          </p:nvPr>
        </p:nvSpPr>
        <p:spPr/>
        <p:txBody>
          <a:bodyPr/>
          <a:lstStyle/>
          <a:p>
            <a:r>
              <a:rPr lang="en-GB"/>
              <a:t>S. Mahmood (C)</a:t>
            </a:r>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3942339D-6963-4267-BC24-D46AA889E5E2}" type="datetime1">
              <a:rPr lang="en-US" smtClean="0"/>
              <a:t>9/15/2021</a:t>
            </a:fld>
            <a:endParaRPr dirty="0"/>
          </a:p>
        </p:txBody>
      </p:sp>
      <p:sp>
        <p:nvSpPr>
          <p:cNvPr id="4" name="Footer Placeholder 3"/>
          <p:cNvSpPr>
            <a:spLocks noGrp="1"/>
          </p:cNvSpPr>
          <p:nvPr>
            <p:ph type="ftr" sz="quarter" idx="11"/>
          </p:nvPr>
        </p:nvSpPr>
        <p:spPr/>
        <p:txBody>
          <a:bodyPr/>
          <a:lstStyle/>
          <a:p>
            <a:r>
              <a:rPr lang="en-GB"/>
              <a:t>S. Mahmood (C)</a:t>
            </a:r>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AFB85-7E27-440F-AC8D-AA1F8438D167}" type="datetime1">
              <a:rPr lang="en-US" smtClean="0"/>
              <a:t>9/15/2021</a:t>
            </a:fld>
            <a:endParaRPr dirty="0"/>
          </a:p>
        </p:txBody>
      </p:sp>
      <p:sp>
        <p:nvSpPr>
          <p:cNvPr id="3" name="Footer Placeholder 2"/>
          <p:cNvSpPr>
            <a:spLocks noGrp="1"/>
          </p:cNvSpPr>
          <p:nvPr>
            <p:ph type="ftr" sz="quarter" idx="11"/>
          </p:nvPr>
        </p:nvSpPr>
        <p:spPr/>
        <p:txBody>
          <a:bodyPr/>
          <a:lstStyle/>
          <a:p>
            <a:r>
              <a:rPr lang="en-GB"/>
              <a:t>S. Mahmood (C)</a:t>
            </a:r>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E357E117-CED2-4787-A790-1CA7DB3B6648}" type="datetime1">
              <a:rPr lang="en-US" smtClean="0"/>
              <a:t>9/15/2021</a:t>
            </a:fld>
            <a:endParaRPr dirty="0"/>
          </a:p>
        </p:txBody>
      </p:sp>
      <p:sp>
        <p:nvSpPr>
          <p:cNvPr id="6" name="Footer Placeholder 5"/>
          <p:cNvSpPr>
            <a:spLocks noGrp="1"/>
          </p:cNvSpPr>
          <p:nvPr>
            <p:ph type="ftr" sz="quarter" idx="11"/>
          </p:nvPr>
        </p:nvSpPr>
        <p:spPr/>
        <p:txBody>
          <a:bodyPr/>
          <a:lstStyle/>
          <a:p>
            <a:r>
              <a:rPr lang="en-GB"/>
              <a:t>S. Mahmood (C)</a:t>
            </a:r>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9E259598-EDDF-45A2-875F-BEC7A4987FD8}" type="datetime1">
              <a:rPr lang="en-US" smtClean="0"/>
              <a:t>9/15/2021</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r>
              <a:rPr lang="en-US"/>
              <a:t>S. Mahmood (C)</a:t>
            </a:r>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overnment/consultations/domestic-abuse-act-statutory-guidance/domestic-abuse-draft-statutory-guidance-framewor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dashriskchecklist.co.uk/wp-content/uploads/2016/09/DASH-2009.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domestic-abuse-protection-notices-orders-factshe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gov.uk/government/consultations/domestic-abuse-act-statutory-guidance/domestic-abuse-draft-statutory-guidance-framework"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domestic-violence-disclosure-scheme-factshee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special-measures-factshee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mandatory-polygraph-tests-factsheet"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secure-tenancies-and-victims-of-domestic-abuse-factsheet"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93825/Domestic_Abuse_Act_-_draft_statutory_guidance.pdf" TargetMode="External"/><Relationship Id="rId2" Type="http://schemas.openxmlformats.org/officeDocument/2006/relationships/hyperlink" Target="https://www.gov.uk/government/consultations/domestic-abuse-act-statutory-guidance/domestic-abuse-draft-statutory-guidance-framework"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www.gov.uk/government/news/landmark-domestic-abuse-bill-receives-royalassent"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www.gov.uk/government/consultations/domestic-abuse-act-statutory-guidance/domestic-abuse-draft-statutory-guidance-framework"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www.gov.uk/government/publications/domestic-abuse-bill-2020-factsheets/section-9114-barring-orders"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4898" y="3429001"/>
            <a:ext cx="10096501" cy="1653988"/>
          </a:xfrm>
        </p:spPr>
        <p:txBody>
          <a:bodyPr>
            <a:normAutofit fontScale="70000" lnSpcReduction="20000"/>
          </a:bodyPr>
          <a:lstStyle/>
          <a:p>
            <a:r>
              <a:rPr lang="en-GB" sz="1800" b="1" dirty="0">
                <a:effectLst/>
                <a:latin typeface="Arial" panose="020B0604020202020204" pitchFamily="34" charset="0"/>
                <a:ea typeface="Calibri" panose="020F0502020204030204" pitchFamily="34" charset="0"/>
                <a:cs typeface="Times New Roman" panose="02020603050405020304" pitchFamily="18" charset="0"/>
              </a:rPr>
              <a:t>Devised by the DA Act Task and Finish Group (subset of the Coventry Domestic Abuse Operational Group)</a:t>
            </a:r>
          </a:p>
          <a:p>
            <a:endParaRPr lang="en-GB" b="1" dirty="0">
              <a:latin typeface="Arial" panose="020B0604020202020204" pitchFamily="34" charset="0"/>
              <a:ea typeface="Calibri" panose="020F0502020204030204" pitchFamily="34" charset="0"/>
              <a:cs typeface="Times New Roman" panose="02020603050405020304" pitchFamily="18" charset="0"/>
            </a:endParaRPr>
          </a:p>
          <a:p>
            <a:r>
              <a:rPr lang="en-GB" b="1" u="sng" dirty="0">
                <a:latin typeface="Arial" panose="020B0604020202020204" pitchFamily="34" charset="0"/>
                <a:ea typeface="Calibri" panose="020F0502020204030204" pitchFamily="34" charset="0"/>
                <a:cs typeface="Times New Roman" panose="02020603050405020304" pitchFamily="18" charset="0"/>
              </a:rPr>
              <a:t>Speakers Today </a:t>
            </a:r>
          </a:p>
          <a:p>
            <a:endParaRPr lang="en-GB" sz="1800" b="1" dirty="0">
              <a:effectLst/>
              <a:latin typeface="Arial" panose="020B0604020202020204" pitchFamily="34" charset="0"/>
              <a:ea typeface="Calibri" panose="020F0502020204030204" pitchFamily="34" charset="0"/>
            </a:endParaRPr>
          </a:p>
          <a:p>
            <a:r>
              <a:rPr lang="en-GB" sz="1800" b="1" dirty="0">
                <a:effectLst/>
                <a:latin typeface="Arial" panose="020B0604020202020204" pitchFamily="34" charset="0"/>
                <a:ea typeface="Calibri" panose="020F0502020204030204" pitchFamily="34" charset="0"/>
              </a:rPr>
              <a:t>Tracy Richards</a:t>
            </a:r>
            <a:r>
              <a:rPr lang="en-GB" sz="1800" b="1" dirty="0">
                <a:effectLst/>
                <a:latin typeface="Arial" panose="020B0604020202020204" pitchFamily="34" charset="0"/>
                <a:ea typeface="Calibri" panose="020F0502020204030204" pitchFamily="34" charset="0"/>
                <a:cs typeface="Times New Roman" panose="02020603050405020304" pitchFamily="18" charset="0"/>
              </a:rPr>
              <a:t> </a:t>
            </a:r>
          </a:p>
          <a:p>
            <a:r>
              <a:rPr lang="en-GB" sz="1800" b="1" dirty="0">
                <a:effectLst/>
                <a:latin typeface="Arial" panose="020B0604020202020204" pitchFamily="34" charset="0"/>
                <a:ea typeface="Calibri" panose="020F0502020204030204" pitchFamily="34" charset="0"/>
                <a:cs typeface="Times New Roman" panose="02020603050405020304" pitchFamily="18" charset="0"/>
              </a:rPr>
              <a:t>Programme Officer (Public Health) Coventry City Council, and </a:t>
            </a:r>
            <a:r>
              <a:rPr lang="en-GB" sz="1800" b="1" dirty="0">
                <a:effectLst/>
                <a:latin typeface="Arial" panose="020B0604020202020204" pitchFamily="34" charset="0"/>
                <a:ea typeface="Calibri" panose="020F0502020204030204" pitchFamily="34" charset="0"/>
              </a:rPr>
              <a:t>Chair of the DA Operational Group</a:t>
            </a:r>
          </a:p>
          <a:p>
            <a:endParaRPr lang="en-GB" b="1" dirty="0">
              <a:latin typeface="Arial" panose="020B0604020202020204" pitchFamily="34" charset="0"/>
              <a:ea typeface="Calibri" panose="020F0502020204030204" pitchFamily="34" charset="0"/>
              <a:cs typeface="Times New Roman" panose="02020603050405020304" pitchFamily="18" charset="0"/>
            </a:endParaRPr>
          </a:p>
          <a:p>
            <a:r>
              <a:rPr lang="en-GB" b="1" dirty="0">
                <a:latin typeface="Arial" panose="020B0604020202020204" pitchFamily="34" charset="0"/>
                <a:ea typeface="Calibri" panose="020F0502020204030204" pitchFamily="34" charset="0"/>
                <a:cs typeface="Times New Roman" panose="02020603050405020304" pitchFamily="18" charset="0"/>
              </a:rPr>
              <a:t>Safda Mahmood</a:t>
            </a:r>
          </a:p>
          <a:p>
            <a:r>
              <a:rPr lang="en-GB" b="1" dirty="0">
                <a:latin typeface="Arial" panose="020B0604020202020204" pitchFamily="34" charset="0"/>
                <a:ea typeface="Calibri" panose="020F0502020204030204" pitchFamily="34" charset="0"/>
                <a:cs typeface="Times New Roman" panose="02020603050405020304" pitchFamily="18" charset="0"/>
              </a:rPr>
              <a:t>Solicitor, Author and Advocacy Team Leader - </a:t>
            </a:r>
            <a:r>
              <a:rPr lang="en-GB" sz="1800" b="1" dirty="0">
                <a:effectLst/>
                <a:latin typeface="Arial" panose="020B0604020202020204" pitchFamily="34" charset="0"/>
                <a:ea typeface="Calibri" panose="020F0502020204030204" pitchFamily="34" charset="0"/>
                <a:cs typeface="Times New Roman" panose="02020603050405020304" pitchFamily="18" charset="0"/>
              </a:rPr>
              <a:t>Coventry City Council</a:t>
            </a:r>
          </a:p>
          <a:p>
            <a:endParaRPr lang="en-GB" b="1" dirty="0">
              <a:latin typeface="Arial" panose="020B0604020202020204" pitchFamily="34" charset="0"/>
              <a:ea typeface="Calibri" panose="020F0502020204030204" pitchFamily="34" charset="0"/>
              <a:cs typeface="Times New Roman" panose="02020603050405020304" pitchFamily="18" charset="0"/>
            </a:endParaRPr>
          </a:p>
          <a:p>
            <a:r>
              <a:rPr lang="en-GB" b="1" dirty="0">
                <a:latin typeface="Arial" panose="020B0604020202020204" pitchFamily="34" charset="0"/>
                <a:ea typeface="Calibri" panose="020F0502020204030204" pitchFamily="34" charset="0"/>
                <a:cs typeface="Times New Roman" panose="02020603050405020304" pitchFamily="18" charset="0"/>
              </a:rPr>
              <a:t>16 SEPTEMBER 2021 </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
        <p:nvSpPr>
          <p:cNvPr id="2" name="Title 1"/>
          <p:cNvSpPr>
            <a:spLocks noGrp="1"/>
          </p:cNvSpPr>
          <p:nvPr>
            <p:ph type="ctrTitle"/>
          </p:nvPr>
        </p:nvSpPr>
        <p:spPr>
          <a:xfrm>
            <a:off x="1104900" y="1754842"/>
            <a:ext cx="10096500" cy="1337982"/>
          </a:xfrm>
        </p:spPr>
        <p:txBody>
          <a:bodyPr>
            <a:normAutofit fontScale="90000"/>
          </a:bodyPr>
          <a:lstStyle/>
          <a:p>
            <a:pPr algn="ctr" fontAlgn="t"/>
            <a:r>
              <a:rPr lang="en-GB" sz="3600" b="1" u="sng" dirty="0"/>
              <a:t>Domestic Abuse ACT 2021 – KEY PRINCIPLES and IMPLICATIONS (LIVE WEBINAR)</a:t>
            </a:r>
            <a:r>
              <a:rPr lang="en-GB" b="1" u="sng" dirty="0"/>
              <a:t> </a:t>
            </a:r>
            <a:endParaRPr lang="en-GB" dirty="0"/>
          </a:p>
        </p:txBody>
      </p:sp>
      <p:sp>
        <p:nvSpPr>
          <p:cNvPr id="4" name="Footer Placeholder 3">
            <a:extLst>
              <a:ext uri="{FF2B5EF4-FFF2-40B4-BE49-F238E27FC236}">
                <a16:creationId xmlns:a16="http://schemas.microsoft.com/office/drawing/2014/main" id="{6B8F94F5-AB25-4FEA-A041-62EB717F20A5}"/>
              </a:ext>
            </a:extLst>
          </p:cNvPr>
          <p:cNvSpPr>
            <a:spLocks noGrp="1"/>
          </p:cNvSpPr>
          <p:nvPr>
            <p:ph type="ftr" sz="quarter" idx="11"/>
          </p:nvPr>
        </p:nvSpPr>
        <p:spPr/>
        <p:txBody>
          <a:bodyPr/>
          <a:lstStyle/>
          <a:p>
            <a:r>
              <a:rPr lang="en-US"/>
              <a:t>S. Mahmood (C)</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ECONOMIC ABUSE </a:t>
            </a:r>
          </a:p>
        </p:txBody>
      </p:sp>
      <p:sp>
        <p:nvSpPr>
          <p:cNvPr id="3" name="Content Placeholder 2"/>
          <p:cNvSpPr>
            <a:spLocks noGrp="1"/>
          </p:cNvSpPr>
          <p:nvPr>
            <p:ph idx="1"/>
          </p:nvPr>
        </p:nvSpPr>
        <p:spPr/>
        <p:txBody>
          <a:bodyPr>
            <a:normAutofit fontScale="92500" lnSpcReduction="10000"/>
          </a:bodyPr>
          <a:lstStyle/>
          <a:p>
            <a:r>
              <a:rPr lang="en-GB" b="1" u="sng" dirty="0"/>
              <a:t>WHAT IS THE DEFINITION OF ECONOMIC ABUSE? </a:t>
            </a:r>
            <a:endParaRPr lang="en-GB" b="1" dirty="0"/>
          </a:p>
          <a:p>
            <a:r>
              <a:rPr lang="en-GB" dirty="0"/>
              <a:t>S.1(4) DAA 2021 – ‘Economic abuse” means any behaviour that has a substantial adverse effect on B’s ability to (a) acquire, use or maintain money or other property, or (b) obtain goods or services.</a:t>
            </a:r>
          </a:p>
          <a:p>
            <a:r>
              <a:rPr lang="en-GB" dirty="0"/>
              <a:t>Clause 2.5.1 of the consultation response in 2019 set out that domestic abuse is not just physical or psychological, and it is recognised that domestic abuse can also be economic. The Government is of the view that economic abuse goes beyond financial abuse, in that it can involve behaviour that controls a person’s ability to acquire, use and maintain economic resources. This could include for example, money, food, transport and housing, and for example, restricting the use of a car or ruining credit ratings. </a:t>
            </a:r>
          </a:p>
          <a:p>
            <a:r>
              <a:rPr lang="en-GB" b="1" u="sng" dirty="0"/>
              <a:t>PRACTICE POINT</a:t>
            </a:r>
          </a:p>
          <a:p>
            <a:r>
              <a:rPr lang="en-GB" b="1" dirty="0"/>
              <a:t>Agencies working with families will need to be aware of this </a:t>
            </a:r>
            <a:r>
              <a:rPr lang="en-GB" b="1" u="sng" dirty="0"/>
              <a:t>extended </a:t>
            </a:r>
            <a:r>
              <a:rPr lang="en-GB" b="1" dirty="0"/>
              <a:t>definition of abuse, to ensure appropriate and timely referrals are made and necessary steps taken. This could be in the context of housing, criminal investigations, housing and benefit applications. </a:t>
            </a:r>
            <a:endParaRPr lang="en-GB" dirty="0"/>
          </a:p>
        </p:txBody>
      </p:sp>
      <p:sp>
        <p:nvSpPr>
          <p:cNvPr id="4" name="Footer Placeholder 3">
            <a:extLst>
              <a:ext uri="{FF2B5EF4-FFF2-40B4-BE49-F238E27FC236}">
                <a16:creationId xmlns:a16="http://schemas.microsoft.com/office/drawing/2014/main" id="{819D5F90-7DFA-4001-835B-C9C47F0C3CAA}"/>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598863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D5AA6-7EE1-41BA-9A9B-2AB4038430EC}"/>
              </a:ext>
            </a:extLst>
          </p:cNvPr>
          <p:cNvSpPr>
            <a:spLocks noGrp="1"/>
          </p:cNvSpPr>
          <p:nvPr>
            <p:ph type="title"/>
          </p:nvPr>
        </p:nvSpPr>
        <p:spPr/>
        <p:txBody>
          <a:bodyPr/>
          <a:lstStyle/>
          <a:p>
            <a:r>
              <a:rPr lang="en-GB" b="1" dirty="0"/>
              <a:t>Children as victims of domestic abuse</a:t>
            </a:r>
            <a:endParaRPr lang="en-GB" dirty="0"/>
          </a:p>
        </p:txBody>
      </p:sp>
      <p:sp>
        <p:nvSpPr>
          <p:cNvPr id="3" name="Content Placeholder 2">
            <a:extLst>
              <a:ext uri="{FF2B5EF4-FFF2-40B4-BE49-F238E27FC236}">
                <a16:creationId xmlns:a16="http://schemas.microsoft.com/office/drawing/2014/main" id="{256D6BBE-B6EB-4E6E-AB1E-8C1236169430}"/>
              </a:ext>
            </a:extLst>
          </p:cNvPr>
          <p:cNvSpPr>
            <a:spLocks noGrp="1"/>
          </p:cNvSpPr>
          <p:nvPr>
            <p:ph idx="1"/>
          </p:nvPr>
        </p:nvSpPr>
        <p:spPr/>
        <p:txBody>
          <a:bodyPr/>
          <a:lstStyle/>
          <a:p>
            <a:r>
              <a:rPr lang="en-GB" b="1" dirty="0"/>
              <a:t>S.3 of the Act specifically refers to children as victims of domestic abuse </a:t>
            </a:r>
          </a:p>
          <a:p>
            <a:r>
              <a:rPr lang="en-GB" dirty="0"/>
              <a:t>It provides that where behaviour of a person towards another person </a:t>
            </a:r>
            <a:br>
              <a:rPr lang="en-GB" dirty="0"/>
            </a:br>
            <a:r>
              <a:rPr lang="en-GB" dirty="0"/>
              <a:t>is domestic abuse, then: </a:t>
            </a:r>
          </a:p>
          <a:p>
            <a:r>
              <a:rPr lang="en-GB" dirty="0"/>
              <a:t>Any reference in the Act to a victim of domestic abuse includes a reference to </a:t>
            </a:r>
            <a:br>
              <a:rPr lang="en-GB" dirty="0"/>
            </a:br>
            <a:r>
              <a:rPr lang="en-GB" dirty="0"/>
              <a:t>a child who:</a:t>
            </a:r>
          </a:p>
          <a:p>
            <a:r>
              <a:rPr lang="en-GB" dirty="0"/>
              <a:t>(a)sees or hears, or </a:t>
            </a:r>
            <a:r>
              <a:rPr lang="en-GB" b="1" dirty="0"/>
              <a:t>experiences the effects of</a:t>
            </a:r>
            <a:r>
              <a:rPr lang="en-GB" dirty="0"/>
              <a:t>, the abuse, and</a:t>
            </a:r>
          </a:p>
          <a:p>
            <a:r>
              <a:rPr lang="en-GB" dirty="0"/>
              <a:t>(b)is related to the two </a:t>
            </a:r>
          </a:p>
          <a:p>
            <a:r>
              <a:rPr lang="en-GB" b="1" u="sng" dirty="0"/>
              <a:t>IMPLICATIONS FOR AGENCIES </a:t>
            </a:r>
          </a:p>
          <a:p>
            <a:r>
              <a:rPr lang="en-GB" b="1" u="sng" dirty="0"/>
              <a:t>This confirms the existing law that children who sees or hears, domestic abuse, has suffered harm, for the purposes of chi</a:t>
            </a:r>
            <a:r>
              <a:rPr lang="en-GB" b="1" dirty="0"/>
              <a:t>ld protection, and takes it further, by referring to the child ‘experiencing the effects of the abuse</a:t>
            </a:r>
            <a:r>
              <a:rPr lang="en-GB" dirty="0"/>
              <a:t>’</a:t>
            </a:r>
            <a:endParaRPr lang="en-GB" b="1" u="sng" dirty="0"/>
          </a:p>
        </p:txBody>
      </p:sp>
      <p:sp>
        <p:nvSpPr>
          <p:cNvPr id="4" name="Footer Placeholder 3">
            <a:extLst>
              <a:ext uri="{FF2B5EF4-FFF2-40B4-BE49-F238E27FC236}">
                <a16:creationId xmlns:a16="http://schemas.microsoft.com/office/drawing/2014/main" id="{0953E6D4-F09A-4109-96E5-4D6822DC893E}"/>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08424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338FC-9416-4B03-A916-71D20FBECE6A}"/>
              </a:ext>
            </a:extLst>
          </p:cNvPr>
          <p:cNvSpPr>
            <a:spLocks noGrp="1"/>
          </p:cNvSpPr>
          <p:nvPr>
            <p:ph type="title"/>
          </p:nvPr>
        </p:nvSpPr>
        <p:spPr/>
        <p:txBody>
          <a:bodyPr/>
          <a:lstStyle/>
          <a:p>
            <a:r>
              <a:rPr lang="en-GB" b="1" dirty="0"/>
              <a:t>Impact on children</a:t>
            </a:r>
            <a:br>
              <a:rPr lang="en-GB" b="1" dirty="0"/>
            </a:br>
            <a:endParaRPr lang="en-GB" dirty="0"/>
          </a:p>
        </p:txBody>
      </p:sp>
      <p:sp>
        <p:nvSpPr>
          <p:cNvPr id="3" name="Content Placeholder 2">
            <a:extLst>
              <a:ext uri="{FF2B5EF4-FFF2-40B4-BE49-F238E27FC236}">
                <a16:creationId xmlns:a16="http://schemas.microsoft.com/office/drawing/2014/main" id="{1BCC27B8-05EC-4661-B033-58079B938138}"/>
              </a:ext>
            </a:extLst>
          </p:cNvPr>
          <p:cNvSpPr>
            <a:spLocks noGrp="1"/>
          </p:cNvSpPr>
          <p:nvPr>
            <p:ph idx="1"/>
          </p:nvPr>
        </p:nvSpPr>
        <p:spPr/>
        <p:txBody>
          <a:bodyPr>
            <a:normAutofit fontScale="92500" lnSpcReduction="10000"/>
          </a:bodyPr>
          <a:lstStyle/>
          <a:p>
            <a:r>
              <a:rPr lang="en-GB" b="1" dirty="0"/>
              <a:t>Domestic Abuse: Draft Statutory Guidance Framework </a:t>
            </a:r>
          </a:p>
          <a:p>
            <a:r>
              <a:rPr lang="en-GB" b="1" u="sng" dirty="0"/>
              <a:t>Updated 6 August 2021</a:t>
            </a:r>
          </a:p>
          <a:p>
            <a:r>
              <a:rPr lang="en-GB" dirty="0"/>
              <a:t>Available at </a:t>
            </a:r>
            <a:r>
              <a:rPr lang="en-GB" b="1" dirty="0">
                <a:hlinkClick r:id="rId2"/>
              </a:rPr>
              <a:t>https://www.gov.uk/government/consultations/domestic-abuse-act-statutory-guidance/domestic-abuse-draft-statutory-guidance-framework</a:t>
            </a:r>
            <a:endParaRPr lang="en-GB" b="1" dirty="0"/>
          </a:p>
          <a:p>
            <a:r>
              <a:rPr lang="en-GB" b="1" u="sng" dirty="0"/>
              <a:t>Executive summary</a:t>
            </a:r>
          </a:p>
          <a:p>
            <a:r>
              <a:rPr lang="en-GB" dirty="0"/>
              <a:t>Paragraph 182 – The DAA 2021 </a:t>
            </a:r>
            <a:r>
              <a:rPr lang="en-GB" b="1" u="sng" dirty="0"/>
              <a:t>DOES NOT </a:t>
            </a:r>
            <a:r>
              <a:rPr lang="en-GB" dirty="0"/>
              <a:t>create a new offence of domestic abuse.</a:t>
            </a:r>
          </a:p>
          <a:p>
            <a:r>
              <a:rPr lang="en-GB" dirty="0"/>
              <a:t>Frontline responders should continue to consider the full range of existing legislation and safeguards to protect children. </a:t>
            </a:r>
          </a:p>
          <a:p>
            <a:r>
              <a:rPr lang="en-GB" dirty="0"/>
              <a:t>This can include common assault, assault occasioning actual bodily harm, causing or allowing death or serious harm, or child cruelty, neglect and violence. This last offence, under section 1 of the Children and Young Person Act 1933 was amended in 2015, to include causing a child emotional or psychological suffering, including through exposure to domestic abuse. </a:t>
            </a:r>
          </a:p>
          <a:p>
            <a:pPr marL="0" indent="0">
              <a:buNone/>
            </a:pPr>
            <a:endParaRPr lang="en-GB" dirty="0"/>
          </a:p>
        </p:txBody>
      </p:sp>
      <p:sp>
        <p:nvSpPr>
          <p:cNvPr id="4" name="Footer Placeholder 3">
            <a:extLst>
              <a:ext uri="{FF2B5EF4-FFF2-40B4-BE49-F238E27FC236}">
                <a16:creationId xmlns:a16="http://schemas.microsoft.com/office/drawing/2014/main" id="{AC4BDC79-C88F-4B78-8D01-6965FE4B7EFC}"/>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84287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0F74C-A546-4D3B-B9BF-4A044F8E1BD8}"/>
              </a:ext>
            </a:extLst>
          </p:cNvPr>
          <p:cNvSpPr>
            <a:spLocks noGrp="1"/>
          </p:cNvSpPr>
          <p:nvPr>
            <p:ph type="title"/>
          </p:nvPr>
        </p:nvSpPr>
        <p:spPr/>
        <p:txBody>
          <a:bodyPr/>
          <a:lstStyle/>
          <a:p>
            <a:r>
              <a:rPr lang="en-GB" b="1" dirty="0"/>
              <a:t>Agency response to domestic abuse</a:t>
            </a:r>
            <a:br>
              <a:rPr lang="en-GB" b="1" dirty="0"/>
            </a:br>
            <a:endParaRPr lang="en-GB" dirty="0"/>
          </a:p>
        </p:txBody>
      </p:sp>
      <p:sp>
        <p:nvSpPr>
          <p:cNvPr id="3" name="Content Placeholder 2">
            <a:extLst>
              <a:ext uri="{FF2B5EF4-FFF2-40B4-BE49-F238E27FC236}">
                <a16:creationId xmlns:a16="http://schemas.microsoft.com/office/drawing/2014/main" id="{23C139DF-D5E5-4FF3-BAB0-E297A68D580E}"/>
              </a:ext>
            </a:extLst>
          </p:cNvPr>
          <p:cNvSpPr>
            <a:spLocks noGrp="1"/>
          </p:cNvSpPr>
          <p:nvPr>
            <p:ph idx="1"/>
          </p:nvPr>
        </p:nvSpPr>
        <p:spPr/>
        <p:txBody>
          <a:bodyPr>
            <a:normAutofit/>
          </a:bodyPr>
          <a:lstStyle/>
          <a:p>
            <a:r>
              <a:rPr lang="en-GB" sz="2400" b="1" dirty="0"/>
              <a:t>Domestic Abuse: Draft Statutory Guidance Framework </a:t>
            </a:r>
          </a:p>
          <a:p>
            <a:r>
              <a:rPr lang="en-GB" sz="2400" dirty="0"/>
              <a:t>Paragraph 196 - This chapter outlines the role of individual agencies responding to domestic abuse. </a:t>
            </a:r>
          </a:p>
          <a:p>
            <a:r>
              <a:rPr lang="en-GB" sz="2400" dirty="0"/>
              <a:t>It sets out that it is crucial that the agencies involved take a multi-agency approach to identifying and supporting the victim and responding to the perpetrator. </a:t>
            </a:r>
          </a:p>
          <a:p>
            <a:r>
              <a:rPr lang="en-GB" sz="2400" dirty="0"/>
              <a:t>Paragraph 197 - Agencies involved in the identification of, or response to, domestic abuse should consider the government’s national strategies on Violence Against Women and Girls and Domestic Abuse, </a:t>
            </a:r>
            <a:r>
              <a:rPr lang="en-GB" sz="2400" b="1" dirty="0"/>
              <a:t>to be published later this year</a:t>
            </a:r>
            <a:r>
              <a:rPr lang="en-GB" sz="2400" dirty="0"/>
              <a:t>. </a:t>
            </a:r>
          </a:p>
        </p:txBody>
      </p:sp>
      <p:sp>
        <p:nvSpPr>
          <p:cNvPr id="4" name="Footer Placeholder 3">
            <a:extLst>
              <a:ext uri="{FF2B5EF4-FFF2-40B4-BE49-F238E27FC236}">
                <a16:creationId xmlns:a16="http://schemas.microsoft.com/office/drawing/2014/main" id="{E72B270D-A59C-4947-AEA9-F32E2ED0202D}"/>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541420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0F74C-A546-4D3B-B9BF-4A044F8E1BD8}"/>
              </a:ext>
            </a:extLst>
          </p:cNvPr>
          <p:cNvSpPr>
            <a:spLocks noGrp="1"/>
          </p:cNvSpPr>
          <p:nvPr>
            <p:ph type="title"/>
          </p:nvPr>
        </p:nvSpPr>
        <p:spPr/>
        <p:txBody>
          <a:bodyPr/>
          <a:lstStyle/>
          <a:p>
            <a:r>
              <a:rPr lang="en-GB" b="1" dirty="0"/>
              <a:t>Agency response to domestic abuse</a:t>
            </a:r>
            <a:br>
              <a:rPr lang="en-GB" b="1" dirty="0"/>
            </a:br>
            <a:endParaRPr lang="en-GB" dirty="0"/>
          </a:p>
        </p:txBody>
      </p:sp>
      <p:sp>
        <p:nvSpPr>
          <p:cNvPr id="3" name="Content Placeholder 2">
            <a:extLst>
              <a:ext uri="{FF2B5EF4-FFF2-40B4-BE49-F238E27FC236}">
                <a16:creationId xmlns:a16="http://schemas.microsoft.com/office/drawing/2014/main" id="{23C139DF-D5E5-4FF3-BAB0-E297A68D580E}"/>
              </a:ext>
            </a:extLst>
          </p:cNvPr>
          <p:cNvSpPr>
            <a:spLocks noGrp="1"/>
          </p:cNvSpPr>
          <p:nvPr>
            <p:ph idx="1"/>
          </p:nvPr>
        </p:nvSpPr>
        <p:spPr/>
        <p:txBody>
          <a:bodyPr>
            <a:normAutofit/>
          </a:bodyPr>
          <a:lstStyle/>
          <a:p>
            <a:r>
              <a:rPr lang="en-GB" sz="1800" b="1" dirty="0"/>
              <a:t>Domestic Abuse: Draft Statutory Guidance Framework </a:t>
            </a:r>
          </a:p>
          <a:p>
            <a:r>
              <a:rPr lang="en-GB" sz="1800" dirty="0"/>
              <a:t>Paragraph 203 - Given the complex nature of domestic abuse, a multi-agency response is critical to identify victims and their families at an early stage and before reaching crisis point. Multi-agency working enables professionals to get a better understanding of all the risks and needs of the victims, including children and young people, and the perpetrator (and any other family members and linked individuals) and enables professionals to work collaboratively to respond to these risks without waiting for the abuse to escalate.</a:t>
            </a:r>
          </a:p>
          <a:p>
            <a:r>
              <a:rPr lang="en-GB" sz="1800" dirty="0"/>
              <a:t>Paragraph 204 - In relation to children and young people (0-18 years), the statutory guidance document,  Working Together to Safeguard Children (2018) sets out what professionals and organisations need to do, individually and in partnership with other agencies, to safeguard and promote the welfare of children and young people. </a:t>
            </a:r>
          </a:p>
          <a:p>
            <a:r>
              <a:rPr lang="en-GB" sz="1800" dirty="0"/>
              <a:t>Paragraph 206 - Professionals can use risk assessment tools such as the </a:t>
            </a:r>
            <a:r>
              <a:rPr lang="en-GB" sz="1800" dirty="0">
                <a:hlinkClick r:id="rId2">
                  <a:extLst>
                    <a:ext uri="{A12FA001-AC4F-418D-AE19-62706E023703}">
                      <ahyp:hlinkClr xmlns:ahyp="http://schemas.microsoft.com/office/drawing/2018/hyperlinkcolor" val="tx"/>
                    </a:ext>
                  </a:extLst>
                </a:hlinkClick>
              </a:rPr>
              <a:t>Domestic Abuse, Stalking and Harassment (DASH) risk assessment</a:t>
            </a:r>
            <a:r>
              <a:rPr lang="en-GB" sz="1800" dirty="0"/>
              <a:t>, to help identify the level of risk an individual is facing and to tailor their support accordingly</a:t>
            </a:r>
            <a:endParaRPr lang="en-GB" sz="1800" b="1" dirty="0"/>
          </a:p>
        </p:txBody>
      </p:sp>
      <p:sp>
        <p:nvSpPr>
          <p:cNvPr id="4" name="Footer Placeholder 3">
            <a:extLst>
              <a:ext uri="{FF2B5EF4-FFF2-40B4-BE49-F238E27FC236}">
                <a16:creationId xmlns:a16="http://schemas.microsoft.com/office/drawing/2014/main" id="{E72B270D-A59C-4947-AEA9-F32E2ED0202D}"/>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40494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b="1" u="sng" dirty="0"/>
            </a:br>
            <a:br>
              <a:rPr lang="en-US" sz="3600" b="1" u="sng" dirty="0"/>
            </a:br>
            <a:r>
              <a:rPr lang="en-US" sz="3200" b="1" u="sng" dirty="0"/>
              <a:t>Domestic Violence Protection Notices and Orders - Changes  </a:t>
            </a:r>
            <a:br>
              <a:rPr lang="en-GB" dirty="0"/>
            </a:br>
            <a:endParaRPr lang="en-GB" dirty="0"/>
          </a:p>
        </p:txBody>
      </p:sp>
      <p:sp>
        <p:nvSpPr>
          <p:cNvPr id="3" name="Content Placeholder 2"/>
          <p:cNvSpPr>
            <a:spLocks noGrp="1"/>
          </p:cNvSpPr>
          <p:nvPr>
            <p:ph idx="1"/>
          </p:nvPr>
        </p:nvSpPr>
        <p:spPr>
          <a:xfrm>
            <a:off x="976544" y="1313895"/>
            <a:ext cx="10110556" cy="4858305"/>
          </a:xfrm>
        </p:spPr>
        <p:txBody>
          <a:bodyPr>
            <a:normAutofit fontScale="92500" lnSpcReduction="10000"/>
          </a:bodyPr>
          <a:lstStyle/>
          <a:p>
            <a:endParaRPr lang="en-ZW" dirty="0"/>
          </a:p>
          <a:p>
            <a:r>
              <a:rPr lang="en-ZW" b="1" u="sng" dirty="0"/>
              <a:t>WHAT IS THE CURRENT LAW?  </a:t>
            </a:r>
          </a:p>
          <a:p>
            <a:r>
              <a:rPr lang="en-ZW" dirty="0"/>
              <a:t>The current law allows the alleged perpetrator to be issued with a Domestic Violence Protection Notice, and subsequently, with a Domestic Violence Protection Order. </a:t>
            </a:r>
          </a:p>
          <a:p>
            <a:r>
              <a:rPr lang="en-GB" dirty="0"/>
              <a:t>The DVPN, issued by the police, can require an alleged perpetrator to leave the victim’s home for up to 48 hours.</a:t>
            </a:r>
          </a:p>
          <a:p>
            <a:r>
              <a:rPr lang="en-ZW" dirty="0"/>
              <a:t>The police can thereafter, pursue a DVPO. This can be used to prevent the alleged perpetrator from returning to the residence, and from having contact with the victim.  </a:t>
            </a:r>
            <a:endParaRPr lang="en-GB" dirty="0"/>
          </a:p>
          <a:p>
            <a:r>
              <a:rPr lang="en-ZW" dirty="0"/>
              <a:t>This DVPO can run alongside criminal proceedings, or instead of criminal proceedings, and it can be for up to 28 days </a:t>
            </a:r>
          </a:p>
          <a:p>
            <a:r>
              <a:rPr lang="en-ZW" dirty="0"/>
              <a:t>These can contain conditions, such as to not contact the victim, to leave the family home, and not to come to the address. </a:t>
            </a:r>
          </a:p>
          <a:p>
            <a:r>
              <a:rPr lang="en-ZW" dirty="0"/>
              <a:t>Breach of either a DVPN or DVPO carry criminal penalties   </a:t>
            </a:r>
            <a:endParaRPr lang="en-GB" dirty="0"/>
          </a:p>
        </p:txBody>
      </p:sp>
      <p:sp>
        <p:nvSpPr>
          <p:cNvPr id="4" name="Footer Placeholder 3">
            <a:extLst>
              <a:ext uri="{FF2B5EF4-FFF2-40B4-BE49-F238E27FC236}">
                <a16:creationId xmlns:a16="http://schemas.microsoft.com/office/drawing/2014/main" id="{9625F966-4978-46F9-875C-BDEDD460E679}"/>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483051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NEW PROVISIONS –HOW WILL THIS BE DIFFERENT? </a:t>
            </a:r>
            <a:endParaRPr lang="en-GB" dirty="0"/>
          </a:p>
        </p:txBody>
      </p:sp>
      <p:sp>
        <p:nvSpPr>
          <p:cNvPr id="3" name="Content Placeholder 2"/>
          <p:cNvSpPr>
            <a:spLocks noGrp="1"/>
          </p:cNvSpPr>
          <p:nvPr>
            <p:ph idx="1"/>
          </p:nvPr>
        </p:nvSpPr>
        <p:spPr>
          <a:xfrm>
            <a:off x="763480" y="1600200"/>
            <a:ext cx="10813002" cy="4572000"/>
          </a:xfrm>
        </p:spPr>
        <p:txBody>
          <a:bodyPr>
            <a:normAutofit fontScale="85000" lnSpcReduction="20000"/>
          </a:bodyPr>
          <a:lstStyle/>
          <a:p>
            <a:r>
              <a:rPr lang="en-GB" dirty="0"/>
              <a:t>The new law will introduce a new Domestic </a:t>
            </a:r>
            <a:r>
              <a:rPr lang="en-GB" b="1" dirty="0"/>
              <a:t>Abuse </a:t>
            </a:r>
            <a:r>
              <a:rPr lang="en-GB" dirty="0"/>
              <a:t>Protection Notice (DAPN) and Domestic </a:t>
            </a:r>
            <a:r>
              <a:rPr lang="en-GB" b="1" dirty="0"/>
              <a:t>Abuse </a:t>
            </a:r>
            <a:r>
              <a:rPr lang="en-GB" dirty="0"/>
              <a:t>Protection Order (DAPO). These cannot be issued to under 18’s. </a:t>
            </a:r>
            <a:r>
              <a:rPr lang="en-GB" b="1" dirty="0">
                <a:latin typeface="Times New Roman" panose="02020603050405020304" pitchFamily="18" charset="0"/>
                <a:ea typeface="Times New Roman" panose="02020603050405020304" pitchFamily="18" charset="0"/>
              </a:rPr>
              <a:t>Remember that the parties do need to be ‘personally connected’ with each other – </a:t>
            </a:r>
            <a:r>
              <a:rPr lang="en-GB" b="1" dirty="0">
                <a:latin typeface="Times New Roman" panose="02020603050405020304" pitchFamily="18" charset="0"/>
              </a:rPr>
              <a:t>see s.2(1) (DAA 021) </a:t>
            </a:r>
          </a:p>
          <a:p>
            <a:r>
              <a:rPr lang="en-GB" dirty="0"/>
              <a:t>The Domestic Abuse Protection Notice, will give victims immediate protection following an incident </a:t>
            </a:r>
            <a:r>
              <a:rPr lang="en-GB" b="1" dirty="0"/>
              <a:t>[s.22 DAA 2021) </a:t>
            </a:r>
            <a:r>
              <a:rPr lang="en-GB" dirty="0"/>
              <a:t>] and could, require a perpetrator to leave the victim’s home, as well as to not make contact with the victim, to leave the family home, as well as to prevent the abuse. The abuse could even have taken place outside England and Wales  </a:t>
            </a:r>
          </a:p>
          <a:p>
            <a:r>
              <a:rPr lang="en-GB" dirty="0"/>
              <a:t>The DAPO can be made for longer than 28 days </a:t>
            </a:r>
          </a:p>
          <a:p>
            <a:r>
              <a:rPr lang="en-GB" b="1" dirty="0"/>
              <a:t>There is a change in name from ‘violence’ to ‘abuse’</a:t>
            </a:r>
          </a:p>
          <a:p>
            <a:r>
              <a:rPr lang="en-GB" dirty="0"/>
              <a:t>It is important for both alleged victims and alleged perpetrators to understand the wide definition of ‘abuse’, and not to feel that the behaviour is confined to ‘physical violence</a:t>
            </a:r>
          </a:p>
          <a:p>
            <a:r>
              <a:rPr lang="en-GB" b="1" dirty="0"/>
              <a:t>The New Orders will allow victims, the police and relevant third parties to apply for a DAPO, and in particular, to enable family members and friends to apply directly. </a:t>
            </a:r>
            <a:r>
              <a:rPr lang="en-GB" dirty="0"/>
              <a:t>It will be possible for courts to make a DAPO of their own volition during certain other existing court proceedings, which do not have to be domestic abuse-related, such as in children and divorce cases before the courts </a:t>
            </a:r>
          </a:p>
          <a:p>
            <a:r>
              <a:rPr lang="en-GB" sz="2400" b="1" u="sng" dirty="0"/>
              <a:t>These will be piloted in some areas first. </a:t>
            </a:r>
          </a:p>
          <a:p>
            <a:endParaRPr lang="en-GB" dirty="0"/>
          </a:p>
        </p:txBody>
      </p:sp>
      <p:sp>
        <p:nvSpPr>
          <p:cNvPr id="4" name="Footer Placeholder 3">
            <a:extLst>
              <a:ext uri="{FF2B5EF4-FFF2-40B4-BE49-F238E27FC236}">
                <a16:creationId xmlns:a16="http://schemas.microsoft.com/office/drawing/2014/main" id="{F8317D2D-273C-4D35-9A05-668F391DDE99}"/>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308738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49E92-958B-420E-B389-3AE30CBC4F85}"/>
              </a:ext>
            </a:extLst>
          </p:cNvPr>
          <p:cNvSpPr>
            <a:spLocks noGrp="1"/>
          </p:cNvSpPr>
          <p:nvPr>
            <p:ph type="title"/>
          </p:nvPr>
        </p:nvSpPr>
        <p:spPr/>
        <p:txBody>
          <a:bodyPr/>
          <a:lstStyle/>
          <a:p>
            <a:r>
              <a:rPr lang="en-GB" b="1" u="sng" dirty="0"/>
              <a:t>NEW PROVISIONS</a:t>
            </a:r>
            <a:endParaRPr lang="en-GB" dirty="0"/>
          </a:p>
        </p:txBody>
      </p:sp>
      <p:sp>
        <p:nvSpPr>
          <p:cNvPr id="3" name="Content Placeholder 2">
            <a:extLst>
              <a:ext uri="{FF2B5EF4-FFF2-40B4-BE49-F238E27FC236}">
                <a16:creationId xmlns:a16="http://schemas.microsoft.com/office/drawing/2014/main" id="{C0052C7B-8B15-4E2F-B842-F8B8CBE0D12E}"/>
              </a:ext>
            </a:extLst>
          </p:cNvPr>
          <p:cNvSpPr>
            <a:spLocks noGrp="1"/>
          </p:cNvSpPr>
          <p:nvPr>
            <p:ph idx="1"/>
          </p:nvPr>
        </p:nvSpPr>
        <p:spPr/>
        <p:txBody>
          <a:bodyPr>
            <a:normAutofit fontScale="77500" lnSpcReduction="20000"/>
          </a:bodyPr>
          <a:lstStyle/>
          <a:p>
            <a:r>
              <a:rPr lang="en-GB" sz="2000" b="1" u="sng" dirty="0">
                <a:latin typeface="Times New Roman" panose="02020603050405020304" pitchFamily="18" charset="0"/>
              </a:rPr>
              <a:t>IMPLICATIONS FOR AGENCIES </a:t>
            </a:r>
          </a:p>
          <a:p>
            <a:r>
              <a:rPr lang="en-GB" sz="2000" b="1" dirty="0">
                <a:latin typeface="Times New Roman" panose="02020603050405020304" pitchFamily="18" charset="0"/>
              </a:rPr>
              <a:t>It will mean that in the case of relatives, it could be a parent seeking protection from their child (18 or over) and vice versa.</a:t>
            </a:r>
          </a:p>
          <a:p>
            <a:endParaRPr lang="en-ZW" b="1" dirty="0">
              <a:latin typeface="Times New Roman" panose="02020603050405020304" pitchFamily="18" charset="0"/>
            </a:endParaRPr>
          </a:p>
          <a:p>
            <a:r>
              <a:rPr lang="en-ZW" b="1" dirty="0">
                <a:latin typeface="Times New Roman" panose="02020603050405020304" pitchFamily="18" charset="0"/>
              </a:rPr>
              <a:t>Breach of either a DAPN or DAPO will carry criminal penalties   </a:t>
            </a:r>
            <a:endParaRPr lang="en-GB" b="1" dirty="0">
              <a:latin typeface="Times New Roman" panose="02020603050405020304" pitchFamily="18" charset="0"/>
            </a:endParaRPr>
          </a:p>
          <a:p>
            <a:endParaRPr lang="en-GB" b="1" dirty="0">
              <a:latin typeface="Times New Roman" panose="02020603050405020304" pitchFamily="18" charset="0"/>
            </a:endParaRPr>
          </a:p>
          <a:p>
            <a:r>
              <a:rPr lang="en-GB" b="1" dirty="0">
                <a:latin typeface="Times New Roman" panose="02020603050405020304" pitchFamily="18" charset="0"/>
              </a:rPr>
              <a:t>The DVPO may require Electronic Monitoring and other requirements, such as notification of change of address and to keep in touch with the person specified – see s.36(7) DAA 2021   </a:t>
            </a:r>
          </a:p>
          <a:p>
            <a:endParaRPr lang="en-GB" b="1" dirty="0">
              <a:latin typeface="Times New Roman" panose="02020603050405020304" pitchFamily="18" charset="0"/>
            </a:endParaRPr>
          </a:p>
          <a:p>
            <a:r>
              <a:rPr lang="en-GB" b="1" dirty="0">
                <a:latin typeface="Times New Roman" panose="02020603050405020304" pitchFamily="18" charset="0"/>
              </a:rPr>
              <a:t>The domestic abuse protection notice may not be given to a person who is under the age of 18</a:t>
            </a:r>
          </a:p>
          <a:p>
            <a:endParaRPr lang="en-GB" b="1" dirty="0">
              <a:latin typeface="Times New Roman" panose="02020603050405020304" pitchFamily="18" charset="0"/>
            </a:endParaRPr>
          </a:p>
          <a:p>
            <a:r>
              <a:rPr lang="en-GB" b="1" dirty="0">
                <a:latin typeface="Times New Roman" panose="02020603050405020304" pitchFamily="18" charset="0"/>
              </a:rPr>
              <a:t>These can be relevant if the abuse has been within or is outside England and Wales. Therefore, it may be appropriate also in cases surrounding culturally specific forms of abuse, relating to, but not limited to forced marriage, honour based violence and dowry- related abuse. </a:t>
            </a:r>
            <a:endParaRPr lang="en-GB" dirty="0"/>
          </a:p>
        </p:txBody>
      </p:sp>
      <p:sp>
        <p:nvSpPr>
          <p:cNvPr id="4" name="Footer Placeholder 3">
            <a:extLst>
              <a:ext uri="{FF2B5EF4-FFF2-40B4-BE49-F238E27FC236}">
                <a16:creationId xmlns:a16="http://schemas.microsoft.com/office/drawing/2014/main" id="{CED6C7A9-0BB1-4F7F-8040-E02CCFA6A12D}"/>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34534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13C1-7B08-41F0-AAD5-4BDD3630A71D}"/>
              </a:ext>
            </a:extLst>
          </p:cNvPr>
          <p:cNvSpPr>
            <a:spLocks noGrp="1"/>
          </p:cNvSpPr>
          <p:nvPr>
            <p:ph type="title"/>
          </p:nvPr>
        </p:nvSpPr>
        <p:spPr/>
        <p:txBody>
          <a:bodyPr/>
          <a:lstStyle/>
          <a:p>
            <a:r>
              <a:rPr lang="en-GB" b="1" dirty="0"/>
              <a:t>ISSUES OVER CONSENT? </a:t>
            </a:r>
          </a:p>
        </p:txBody>
      </p:sp>
      <p:sp>
        <p:nvSpPr>
          <p:cNvPr id="3" name="Content Placeholder 2">
            <a:extLst>
              <a:ext uri="{FF2B5EF4-FFF2-40B4-BE49-F238E27FC236}">
                <a16:creationId xmlns:a16="http://schemas.microsoft.com/office/drawing/2014/main" id="{B2FA862A-B85A-4B26-BB04-999DB7746A00}"/>
              </a:ext>
            </a:extLst>
          </p:cNvPr>
          <p:cNvSpPr>
            <a:spLocks noGrp="1"/>
          </p:cNvSpPr>
          <p:nvPr>
            <p:ph idx="1"/>
          </p:nvPr>
        </p:nvSpPr>
        <p:spPr/>
        <p:txBody>
          <a:bodyPr/>
          <a:lstStyle/>
          <a:p>
            <a:r>
              <a:rPr lang="en-GB" b="1" u="sng" dirty="0"/>
              <a:t>What if the victim is scared of agreeing to the DAPN being issued? </a:t>
            </a:r>
          </a:p>
          <a:p>
            <a:r>
              <a:rPr lang="en-GB" sz="1800" b="1" dirty="0">
                <a:effectLst/>
                <a:latin typeface="Times New Roman" panose="02020603050405020304" pitchFamily="18" charset="0"/>
                <a:ea typeface="Times New Roman" panose="02020603050405020304" pitchFamily="18" charset="0"/>
              </a:rPr>
              <a:t>s.24(4) DAA 2021 </a:t>
            </a:r>
            <a:r>
              <a:rPr lang="en-GB" sz="1800" dirty="0">
                <a:effectLst/>
                <a:latin typeface="Times New Roman" panose="02020603050405020304" pitchFamily="18" charset="0"/>
                <a:ea typeface="Times New Roman" panose="02020603050405020304" pitchFamily="18" charset="0"/>
              </a:rPr>
              <a:t>- It is </a:t>
            </a:r>
            <a:r>
              <a:rPr lang="en-GB" sz="1800" b="1" dirty="0">
                <a:effectLst/>
                <a:latin typeface="Times New Roman" panose="02020603050405020304" pitchFamily="18" charset="0"/>
                <a:ea typeface="Times New Roman" panose="02020603050405020304" pitchFamily="18" charset="0"/>
              </a:rPr>
              <a:t>not necessary </a:t>
            </a:r>
            <a:r>
              <a:rPr lang="en-GB" sz="1800" dirty="0">
                <a:effectLst/>
                <a:latin typeface="Times New Roman" panose="02020603050405020304" pitchFamily="18" charset="0"/>
                <a:ea typeface="Times New Roman" panose="02020603050405020304" pitchFamily="18" charset="0"/>
              </a:rPr>
              <a:t>for the person for whose protection a domestic abuse </a:t>
            </a:r>
            <a:br>
              <a:rPr lang="en-GB" sz="1800" dirty="0">
                <a:effectLst/>
                <a:latin typeface="Times New Roman" panose="02020603050405020304" pitchFamily="18" charset="0"/>
                <a:ea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rPr>
              <a:t>protection notice is given to consent to the giving of the notice.</a:t>
            </a:r>
          </a:p>
          <a:p>
            <a:pPr>
              <a:lnSpc>
                <a:spcPct val="107000"/>
              </a:lnSpc>
              <a:spcAft>
                <a:spcPts val="800"/>
              </a:spcAft>
            </a:pPr>
            <a:r>
              <a:rPr lang="en-GB" sz="1800" b="1" u="sng" dirty="0">
                <a:effectLst/>
                <a:latin typeface="Calibri" panose="020F0502020204030204" pitchFamily="34" charset="0"/>
                <a:ea typeface="Calibri" panose="020F0502020204030204" pitchFamily="34" charset="0"/>
                <a:cs typeface="Times New Roman" panose="02020603050405020304" pitchFamily="18" charset="0"/>
              </a:rPr>
              <a:t>Agencies involved with children and families need to have particular regard to this, as in appropriate cases, it may result in this DAPN being issued, as opposed to the police exercising powers of police protection, the latter which will invariably involve the child being removed from the home, for up to 72 hours </a:t>
            </a:r>
          </a:p>
          <a:p>
            <a:pPr>
              <a:lnSpc>
                <a:spcPct val="107000"/>
              </a:lnSpc>
              <a:spcAft>
                <a:spcPts val="800"/>
              </a:spcAft>
            </a:pPr>
            <a:r>
              <a:rPr lang="en-GB" sz="1800" b="1" u="sng" dirty="0">
                <a:latin typeface="Calibri" panose="020F0502020204030204" pitchFamily="34" charset="0"/>
                <a:cs typeface="Times New Roman" panose="02020603050405020304" pitchFamily="18" charset="0"/>
              </a:rPr>
              <a:t>In summary, it can be seen, as set out above, the new law makes these orders more effective than the current law, and which will in turn enable agencies to better serve needs of children, families and communities </a:t>
            </a:r>
            <a:endParaRPr lang="en-GB" dirty="0"/>
          </a:p>
        </p:txBody>
      </p:sp>
      <p:sp>
        <p:nvSpPr>
          <p:cNvPr id="4" name="Footer Placeholder 3">
            <a:extLst>
              <a:ext uri="{FF2B5EF4-FFF2-40B4-BE49-F238E27FC236}">
                <a16:creationId xmlns:a16="http://schemas.microsoft.com/office/drawing/2014/main" id="{71E10DAA-F26C-4B9F-9E25-568746A22096}"/>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28896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2156F-8F4D-4E3D-8C98-229B2F0825A7}"/>
              </a:ext>
            </a:extLst>
          </p:cNvPr>
          <p:cNvSpPr>
            <a:spLocks noGrp="1"/>
          </p:cNvSpPr>
          <p:nvPr>
            <p:ph type="title"/>
          </p:nvPr>
        </p:nvSpPr>
        <p:spPr/>
        <p:txBody>
          <a:bodyPr/>
          <a:lstStyle/>
          <a:p>
            <a:r>
              <a:rPr lang="en-GB" b="1" dirty="0"/>
              <a:t>POSITIVE REQUIREMENTS  </a:t>
            </a:r>
          </a:p>
        </p:txBody>
      </p:sp>
      <p:sp>
        <p:nvSpPr>
          <p:cNvPr id="3" name="Content Placeholder 2">
            <a:extLst>
              <a:ext uri="{FF2B5EF4-FFF2-40B4-BE49-F238E27FC236}">
                <a16:creationId xmlns:a16="http://schemas.microsoft.com/office/drawing/2014/main" id="{B0086701-7C4E-4CC8-A6D7-1CAF44731047}"/>
              </a:ext>
            </a:extLst>
          </p:cNvPr>
          <p:cNvSpPr>
            <a:spLocks noGrp="1"/>
          </p:cNvSpPr>
          <p:nvPr>
            <p:ph idx="1"/>
          </p:nvPr>
        </p:nvSpPr>
        <p:spPr/>
        <p:txBody>
          <a:bodyPr>
            <a:normAutofit/>
          </a:bodyPr>
          <a:lstStyle/>
          <a:p>
            <a:r>
              <a:rPr lang="en-GB" b="1" u="sng" dirty="0"/>
              <a:t>The Factsheet of 4 March 2020 (available, at </a:t>
            </a:r>
            <a:r>
              <a:rPr lang="en-GB" b="1" u="sng" dirty="0">
                <a:hlinkClick r:id="rId2"/>
              </a:rPr>
              <a:t>https://www.gov.uk/government/publications/domestic-abuse-bill-2020-factsheets/domestic-abuse-protection-notices-orders-factsheet</a:t>
            </a:r>
            <a:r>
              <a:rPr lang="en-GB" b="1" u="sng" dirty="0"/>
              <a:t>), s</a:t>
            </a:r>
            <a:r>
              <a:rPr lang="en-GB" dirty="0"/>
              <a:t>tates that there are a range of existing orders that can be used in domestic abuse cases, including Non-Molestation Orders, Occupation Orders, Restraining Orders and DVPOs. </a:t>
            </a:r>
          </a:p>
          <a:p>
            <a:r>
              <a:rPr lang="en-GB" dirty="0"/>
              <a:t>These new orders however are different, in terms of: </a:t>
            </a:r>
          </a:p>
          <a:p>
            <a:pPr lvl="0"/>
            <a:r>
              <a:rPr lang="en-GB" dirty="0"/>
              <a:t>who can apply for them, </a:t>
            </a:r>
          </a:p>
          <a:p>
            <a:pPr lvl="0"/>
            <a:r>
              <a:rPr lang="en-GB" dirty="0"/>
              <a:t>the conditions that can be attached to them</a:t>
            </a:r>
          </a:p>
          <a:p>
            <a:pPr lvl="0"/>
            <a:r>
              <a:rPr lang="en-GB" dirty="0"/>
              <a:t>the consequences of breach. </a:t>
            </a:r>
          </a:p>
          <a:p>
            <a:pPr lvl="0"/>
            <a:r>
              <a:rPr lang="en-GB" sz="1800" b="1" dirty="0"/>
              <a:t>Also, there is currently no single order that is equally accessible across the criminal, family and civil courts, which the Government states can lead to confusion for victims and practitioners in domestic abuse cases and problems with enforcement.</a:t>
            </a:r>
          </a:p>
        </p:txBody>
      </p:sp>
      <p:sp>
        <p:nvSpPr>
          <p:cNvPr id="4" name="Footer Placeholder 3">
            <a:extLst>
              <a:ext uri="{FF2B5EF4-FFF2-40B4-BE49-F238E27FC236}">
                <a16:creationId xmlns:a16="http://schemas.microsoft.com/office/drawing/2014/main" id="{C32A0466-2187-435D-9FF1-491FD17391CD}"/>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3569219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u="sng" dirty="0"/>
              <a:t>Key areas to be covered in today’s webinar are as follows: </a:t>
            </a:r>
            <a:endParaRPr lang="en-GB" dirty="0"/>
          </a:p>
        </p:txBody>
      </p:sp>
      <p:sp>
        <p:nvSpPr>
          <p:cNvPr id="3" name="Content Placeholder 2"/>
          <p:cNvSpPr>
            <a:spLocks noGrp="1"/>
          </p:cNvSpPr>
          <p:nvPr>
            <p:ph idx="1"/>
          </p:nvPr>
        </p:nvSpPr>
        <p:spPr>
          <a:xfrm>
            <a:off x="1104900" y="2281560"/>
            <a:ext cx="9982200" cy="3890639"/>
          </a:xfrm>
        </p:spPr>
        <p:txBody>
          <a:bodyPr>
            <a:normAutofit/>
          </a:bodyPr>
          <a:lstStyle/>
          <a:p>
            <a:r>
              <a:rPr lang="en-GB" sz="2400" b="1" u="sng" dirty="0"/>
              <a:t>Coventry’s landscape  </a:t>
            </a:r>
          </a:p>
          <a:p>
            <a:pPr marL="0" indent="0">
              <a:buNone/>
            </a:pPr>
            <a:endParaRPr lang="en-GB" sz="2400" b="1" u="sng" dirty="0"/>
          </a:p>
          <a:p>
            <a:r>
              <a:rPr lang="en-GB" sz="2400" b="1" u="sng" dirty="0"/>
              <a:t>Proposals / Key Elements of the Domestic Abuse Act 2021</a:t>
            </a:r>
          </a:p>
          <a:p>
            <a:pPr marL="0" indent="0">
              <a:buNone/>
            </a:pPr>
            <a:endParaRPr lang="en-GB" sz="2400" b="1" u="sng" dirty="0"/>
          </a:p>
          <a:p>
            <a:r>
              <a:rPr lang="en-GB" sz="2400" b="1" u="sng" dirty="0"/>
              <a:t>Implications for agencies now and in the future</a:t>
            </a:r>
          </a:p>
        </p:txBody>
      </p:sp>
      <p:sp>
        <p:nvSpPr>
          <p:cNvPr id="4" name="Footer Placeholder 3">
            <a:extLst>
              <a:ext uri="{FF2B5EF4-FFF2-40B4-BE49-F238E27FC236}">
                <a16:creationId xmlns:a16="http://schemas.microsoft.com/office/drawing/2014/main" id="{B0DE1F41-BFA7-45B4-AE6B-54C54A48C870}"/>
              </a:ext>
            </a:extLst>
          </p:cNvPr>
          <p:cNvSpPr>
            <a:spLocks noGrp="1"/>
          </p:cNvSpPr>
          <p:nvPr>
            <p:ph type="ftr" sz="quarter" idx="11"/>
          </p:nvPr>
        </p:nvSpPr>
        <p:spPr/>
        <p:txBody>
          <a:bodyPr/>
          <a:lstStyle/>
          <a:p>
            <a:r>
              <a:rPr lang="en-GB"/>
              <a:t>S. Mahmood (C)</a:t>
            </a:r>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EEEE1-DAF9-4C3A-BFBD-41E7F3800866}"/>
              </a:ext>
            </a:extLst>
          </p:cNvPr>
          <p:cNvSpPr>
            <a:spLocks noGrp="1"/>
          </p:cNvSpPr>
          <p:nvPr>
            <p:ph type="title"/>
          </p:nvPr>
        </p:nvSpPr>
        <p:spPr/>
        <p:txBody>
          <a:bodyPr/>
          <a:lstStyle/>
          <a:p>
            <a:r>
              <a:rPr lang="en-GB" b="1" dirty="0"/>
              <a:t>POSITIVE REQUIREMENTS/FUNDING </a:t>
            </a:r>
          </a:p>
        </p:txBody>
      </p:sp>
      <p:sp>
        <p:nvSpPr>
          <p:cNvPr id="3" name="Content Placeholder 2">
            <a:extLst>
              <a:ext uri="{FF2B5EF4-FFF2-40B4-BE49-F238E27FC236}">
                <a16:creationId xmlns:a16="http://schemas.microsoft.com/office/drawing/2014/main" id="{0FAD4DB0-1FE1-45E1-B7A7-8E78AD8A5285}"/>
              </a:ext>
            </a:extLst>
          </p:cNvPr>
          <p:cNvSpPr>
            <a:spLocks noGrp="1"/>
          </p:cNvSpPr>
          <p:nvPr>
            <p:ph idx="1"/>
          </p:nvPr>
        </p:nvSpPr>
        <p:spPr/>
        <p:txBody>
          <a:bodyPr>
            <a:normAutofit fontScale="92500" lnSpcReduction="10000"/>
          </a:bodyPr>
          <a:lstStyle/>
          <a:p>
            <a:r>
              <a:rPr lang="en-GB" dirty="0"/>
              <a:t>Also, restraining orders will remain in place, when these new orders come into effect, so that they can continue to be used in cases which are not domestic abuse-related, such as cases of stalking or harassment where the perpetrator is not a current or former intimate partner or a family member.</a:t>
            </a:r>
          </a:p>
          <a:p>
            <a:r>
              <a:rPr lang="en-GB" dirty="0"/>
              <a:t>The policy intention in creating the DAPN and DAPOs is to bring together the elements of existing protective orders into a single comprehensive order. </a:t>
            </a:r>
          </a:p>
          <a:p>
            <a:r>
              <a:rPr lang="en-GB" dirty="0"/>
              <a:t>The Governments’ intention is that DAPOs will become the ‘go to’ protective order in cases of domestic abuse.</a:t>
            </a:r>
          </a:p>
          <a:p>
            <a:r>
              <a:rPr lang="en-GB" dirty="0"/>
              <a:t>Statutory guidance on the orders will cover how DAPOs fit within the existing protective orders. </a:t>
            </a:r>
          </a:p>
          <a:p>
            <a:r>
              <a:rPr lang="en-GB" dirty="0"/>
              <a:t>The March 2020 Fact sheet provides that Legal Aid will be available for civil representation for victims applying for an order and for representing the accused in criminal courts. They could be added to the list of accepted evidence of domestic abuse and could therefore be used by the applicant to apply for Legal Aid in private family law disputes, subject to means and merits tests. </a:t>
            </a:r>
          </a:p>
          <a:p>
            <a:endParaRPr lang="en-GB" dirty="0"/>
          </a:p>
          <a:p>
            <a:endParaRPr lang="en-GB" dirty="0"/>
          </a:p>
        </p:txBody>
      </p:sp>
      <p:sp>
        <p:nvSpPr>
          <p:cNvPr id="4" name="Footer Placeholder 3">
            <a:extLst>
              <a:ext uri="{FF2B5EF4-FFF2-40B4-BE49-F238E27FC236}">
                <a16:creationId xmlns:a16="http://schemas.microsoft.com/office/drawing/2014/main" id="{C244B77E-BF9E-4A51-AD33-31E82E48EBE5}"/>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3203545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3F82F-AC68-44E7-8EE0-960279057A3B}"/>
              </a:ext>
            </a:extLst>
          </p:cNvPr>
          <p:cNvSpPr>
            <a:spLocks noGrp="1"/>
          </p:cNvSpPr>
          <p:nvPr>
            <p:ph type="title"/>
          </p:nvPr>
        </p:nvSpPr>
        <p:spPr/>
        <p:txBody>
          <a:bodyPr/>
          <a:lstStyle/>
          <a:p>
            <a:r>
              <a:rPr lang="en-GB" b="1" u="sng" dirty="0"/>
              <a:t>WHO WILL ABLE TO APPLY FOR A DAPO?</a:t>
            </a:r>
            <a:br>
              <a:rPr lang="en-GB" dirty="0"/>
            </a:br>
            <a:endParaRPr lang="en-GB" dirty="0"/>
          </a:p>
        </p:txBody>
      </p:sp>
      <p:sp>
        <p:nvSpPr>
          <p:cNvPr id="3" name="Content Placeholder 2">
            <a:extLst>
              <a:ext uri="{FF2B5EF4-FFF2-40B4-BE49-F238E27FC236}">
                <a16:creationId xmlns:a16="http://schemas.microsoft.com/office/drawing/2014/main" id="{FADC811B-B90A-456E-80A2-EA9092804919}"/>
              </a:ext>
            </a:extLst>
          </p:cNvPr>
          <p:cNvSpPr>
            <a:spLocks noGrp="1"/>
          </p:cNvSpPr>
          <p:nvPr>
            <p:ph idx="1"/>
          </p:nvPr>
        </p:nvSpPr>
        <p:spPr/>
        <p:txBody>
          <a:bodyPr>
            <a:normAutofit/>
          </a:bodyPr>
          <a:lstStyle/>
          <a:p>
            <a:r>
              <a:rPr lang="en-GB" dirty="0"/>
              <a:t>The Act provides that there will be provision to allow victims and the police to apply for these, without leave of the court being required. </a:t>
            </a:r>
          </a:p>
          <a:p>
            <a:r>
              <a:rPr lang="en-GB" dirty="0"/>
              <a:t>Any other person will require to apply with leave of the court.</a:t>
            </a:r>
          </a:p>
          <a:p>
            <a:r>
              <a:rPr lang="en-GB" b="1" u="sng" dirty="0"/>
              <a:t>IMPACT UPON LOCAL AUTHORITY </a:t>
            </a:r>
          </a:p>
          <a:p>
            <a:r>
              <a:rPr lang="en-GB" dirty="0"/>
              <a:t>There is awaited, at present, provisions relating to who would come with Third Party Applications (see s.28(2)(C)DAA 2021- It may be that a local authority come within the definition, so that just like with Forced Marriage Protection Order cases, a local  authority, in exercising its safeguarding duties, for both adults and children, may be to apply for such orders.</a:t>
            </a:r>
          </a:p>
        </p:txBody>
      </p:sp>
      <p:sp>
        <p:nvSpPr>
          <p:cNvPr id="4" name="Footer Placeholder 3">
            <a:extLst>
              <a:ext uri="{FF2B5EF4-FFF2-40B4-BE49-F238E27FC236}">
                <a16:creationId xmlns:a16="http://schemas.microsoft.com/office/drawing/2014/main" id="{1A2AA5B0-AC67-44B9-9BAE-0A420F06DABE}"/>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77025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41F5A-0B62-4340-AE5D-FC8CD634A6F9}"/>
              </a:ext>
            </a:extLst>
          </p:cNvPr>
          <p:cNvSpPr>
            <a:spLocks noGrp="1"/>
          </p:cNvSpPr>
          <p:nvPr>
            <p:ph type="title"/>
          </p:nvPr>
        </p:nvSpPr>
        <p:spPr/>
        <p:txBody>
          <a:bodyPr/>
          <a:lstStyle/>
          <a:p>
            <a:r>
              <a:rPr lang="en-GB" sz="2000" b="1" dirty="0"/>
              <a:t>WHO IS NOT PROTECTED THROUGH THE DAPN OR DAPO ?</a:t>
            </a:r>
            <a:r>
              <a:rPr lang="en-GB" b="1" dirty="0"/>
              <a:t>  </a:t>
            </a:r>
          </a:p>
        </p:txBody>
      </p:sp>
      <p:sp>
        <p:nvSpPr>
          <p:cNvPr id="3" name="Content Placeholder 2">
            <a:extLst>
              <a:ext uri="{FF2B5EF4-FFF2-40B4-BE49-F238E27FC236}">
                <a16:creationId xmlns:a16="http://schemas.microsoft.com/office/drawing/2014/main" id="{32D2ED9A-5077-40A7-8025-462DD8ED28A1}"/>
              </a:ext>
            </a:extLst>
          </p:cNvPr>
          <p:cNvSpPr>
            <a:spLocks noGrp="1"/>
          </p:cNvSpPr>
          <p:nvPr>
            <p:ph idx="1"/>
          </p:nvPr>
        </p:nvSpPr>
        <p:spPr/>
        <p:txBody>
          <a:bodyPr>
            <a:normAutofit fontScale="92500" lnSpcReduction="20000"/>
          </a:bodyPr>
          <a:lstStyle/>
          <a:p>
            <a:r>
              <a:rPr lang="en-GB" sz="2000" b="1" u="sng" dirty="0">
                <a:latin typeface="Times New Roman" panose="02020603050405020304" pitchFamily="18" charset="0"/>
              </a:rPr>
              <a:t>WHAT ARE THE IMPLICATIONS FOR AGENCIES? </a:t>
            </a:r>
          </a:p>
          <a:p>
            <a:r>
              <a:rPr lang="en-GB" sz="2000" b="1" dirty="0">
                <a:latin typeface="Times New Roman" panose="02020603050405020304" pitchFamily="18" charset="0"/>
              </a:rPr>
              <a:t>There are certain people who cannot benefit through the </a:t>
            </a:r>
            <a:r>
              <a:rPr lang="en-GB" b="1" dirty="0">
                <a:latin typeface="Times New Roman" panose="02020603050405020304" pitchFamily="18" charset="0"/>
              </a:rPr>
              <a:t>DAPN</a:t>
            </a:r>
            <a:r>
              <a:rPr lang="en-GB" sz="2000" b="1" dirty="0">
                <a:latin typeface="Times New Roman" panose="02020603050405020304" pitchFamily="18" charset="0"/>
              </a:rPr>
              <a:t> or the </a:t>
            </a:r>
            <a:r>
              <a:rPr lang="en-GB" b="1" dirty="0">
                <a:latin typeface="Times New Roman" panose="02020603050405020304" pitchFamily="18" charset="0"/>
              </a:rPr>
              <a:t>DAPO, </a:t>
            </a:r>
            <a:r>
              <a:rPr lang="en-GB" sz="2000" b="1" dirty="0">
                <a:latin typeface="Times New Roman" panose="02020603050405020304" pitchFamily="18" charset="0"/>
              </a:rPr>
              <a:t>such as:</a:t>
            </a:r>
          </a:p>
          <a:p>
            <a:r>
              <a:rPr lang="en-GB" sz="2000" b="1" dirty="0">
                <a:latin typeface="Times New Roman" panose="02020603050405020304" pitchFamily="18" charset="0"/>
              </a:rPr>
              <a:t>Victims of neighbour disputes</a:t>
            </a:r>
          </a:p>
          <a:p>
            <a:r>
              <a:rPr lang="en-GB" sz="2000" b="1" dirty="0">
                <a:latin typeface="Times New Roman" panose="02020603050405020304" pitchFamily="18" charset="0"/>
              </a:rPr>
              <a:t>Work related abuse between employee and employer </a:t>
            </a:r>
          </a:p>
          <a:p>
            <a:r>
              <a:rPr lang="en-GB" sz="2000" b="1" dirty="0">
                <a:latin typeface="Times New Roman" panose="02020603050405020304" pitchFamily="18" charset="0"/>
              </a:rPr>
              <a:t>Stalking Cases</a:t>
            </a:r>
          </a:p>
          <a:p>
            <a:r>
              <a:rPr lang="en-GB" sz="2000" b="1" dirty="0">
                <a:latin typeface="Times New Roman" panose="02020603050405020304" pitchFamily="18" charset="0"/>
              </a:rPr>
              <a:t>Social worker/teacher/heath professional and other professionals who are being abused/or are  at risk of abuse from service users </a:t>
            </a:r>
          </a:p>
          <a:p>
            <a:r>
              <a:rPr lang="en-GB" b="1" dirty="0">
                <a:latin typeface="Times New Roman" panose="02020603050405020304" pitchFamily="18" charset="0"/>
              </a:rPr>
              <a:t>However, there are many other forms of protection available, in such cases, such as:</a:t>
            </a:r>
          </a:p>
          <a:p>
            <a:r>
              <a:rPr lang="en-GB" b="1" dirty="0">
                <a:latin typeface="Times New Roman" panose="02020603050405020304" pitchFamily="18" charset="0"/>
              </a:rPr>
              <a:t>Protection from Harassment Act 1997</a:t>
            </a:r>
          </a:p>
          <a:p>
            <a:r>
              <a:rPr lang="en-GB" b="1" dirty="0">
                <a:latin typeface="Times New Roman" panose="02020603050405020304" pitchFamily="18" charset="0"/>
              </a:rPr>
              <a:t>Civil Injunctions </a:t>
            </a:r>
          </a:p>
          <a:p>
            <a:r>
              <a:rPr lang="en-GB" b="1" dirty="0">
                <a:latin typeface="Times New Roman" panose="02020603050405020304" pitchFamily="18" charset="0"/>
              </a:rPr>
              <a:t>Stalking Protection Orders </a:t>
            </a:r>
          </a:p>
          <a:p>
            <a:endParaRPr lang="en-GB" dirty="0"/>
          </a:p>
        </p:txBody>
      </p:sp>
      <p:sp>
        <p:nvSpPr>
          <p:cNvPr id="4" name="Footer Placeholder 3">
            <a:extLst>
              <a:ext uri="{FF2B5EF4-FFF2-40B4-BE49-F238E27FC236}">
                <a16:creationId xmlns:a16="http://schemas.microsoft.com/office/drawing/2014/main" id="{2B66A8BF-FD2A-4142-A5C8-458A0D5B7FB9}"/>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670049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08A3E-C0AC-4575-9785-D014F9B879EF}"/>
              </a:ext>
            </a:extLst>
          </p:cNvPr>
          <p:cNvSpPr>
            <a:spLocks noGrp="1"/>
          </p:cNvSpPr>
          <p:nvPr>
            <p:ph type="title"/>
          </p:nvPr>
        </p:nvSpPr>
        <p:spPr/>
        <p:txBody>
          <a:bodyPr>
            <a:normAutofit/>
          </a:bodyPr>
          <a:lstStyle/>
          <a:p>
            <a:r>
              <a:rPr lang="en-GB" b="1" u="sng" dirty="0"/>
              <a:t>WHAT ABOUT FUNDING FOR THESE ORDERS? </a:t>
            </a:r>
            <a:br>
              <a:rPr lang="en-GB" dirty="0"/>
            </a:br>
            <a:endParaRPr lang="en-GB" dirty="0"/>
          </a:p>
        </p:txBody>
      </p:sp>
      <p:sp>
        <p:nvSpPr>
          <p:cNvPr id="3" name="Content Placeholder 2">
            <a:extLst>
              <a:ext uri="{FF2B5EF4-FFF2-40B4-BE49-F238E27FC236}">
                <a16:creationId xmlns:a16="http://schemas.microsoft.com/office/drawing/2014/main" id="{90B517B5-A2F2-4BFC-AD94-E88E774614D9}"/>
              </a:ext>
            </a:extLst>
          </p:cNvPr>
          <p:cNvSpPr>
            <a:spLocks noGrp="1"/>
          </p:cNvSpPr>
          <p:nvPr>
            <p:ph idx="1"/>
          </p:nvPr>
        </p:nvSpPr>
        <p:spPr/>
        <p:txBody>
          <a:bodyPr/>
          <a:lstStyle/>
          <a:p>
            <a:r>
              <a:rPr lang="en-GB" sz="2000" dirty="0"/>
              <a:t>The </a:t>
            </a:r>
            <a:r>
              <a:rPr lang="en-GB" sz="2000" b="1" dirty="0"/>
              <a:t>March 2020 </a:t>
            </a:r>
            <a:r>
              <a:rPr lang="en-GB" sz="2000" dirty="0"/>
              <a:t>Fact sheet provides that legal Aid will be available for civil representation for victims applying for an order and for representing the accused in criminal courts.</a:t>
            </a:r>
          </a:p>
          <a:p>
            <a:endParaRPr lang="en-GB" sz="2000" dirty="0"/>
          </a:p>
          <a:p>
            <a:r>
              <a:rPr lang="en-GB" sz="2000" dirty="0"/>
              <a:t>As a protective order, DAPOs could be added to the list of accepted evidence of domestic abuse and could therefore be used by the applicant to apply for public funding in private family law disputes, subject to means and merits tests. </a:t>
            </a:r>
          </a:p>
          <a:p>
            <a:pPr marL="0" indent="0">
              <a:buNone/>
            </a:pPr>
            <a:endParaRPr lang="en-GB" dirty="0"/>
          </a:p>
        </p:txBody>
      </p:sp>
      <p:sp>
        <p:nvSpPr>
          <p:cNvPr id="4" name="Footer Placeholder 3">
            <a:extLst>
              <a:ext uri="{FF2B5EF4-FFF2-40B4-BE49-F238E27FC236}">
                <a16:creationId xmlns:a16="http://schemas.microsoft.com/office/drawing/2014/main" id="{4FAB34FD-4AF7-4E8D-A469-B512395CDD0A}"/>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851446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D1C50-6A2D-4F16-AFF0-ECC4B59CFD03}"/>
              </a:ext>
            </a:extLst>
          </p:cNvPr>
          <p:cNvSpPr>
            <a:spLocks noGrp="1"/>
          </p:cNvSpPr>
          <p:nvPr>
            <p:ph type="title"/>
          </p:nvPr>
        </p:nvSpPr>
        <p:spPr/>
        <p:txBody>
          <a:bodyPr>
            <a:normAutofit/>
          </a:bodyPr>
          <a:lstStyle/>
          <a:p>
            <a:r>
              <a:rPr lang="en-GB" b="1" u="sng" dirty="0"/>
              <a:t>WHAT ABOUT THE FEE FOR APPLYING FOR THESE? </a:t>
            </a:r>
            <a:endParaRPr lang="en-GB" dirty="0"/>
          </a:p>
        </p:txBody>
      </p:sp>
      <p:sp>
        <p:nvSpPr>
          <p:cNvPr id="3" name="Content Placeholder 2">
            <a:extLst>
              <a:ext uri="{FF2B5EF4-FFF2-40B4-BE49-F238E27FC236}">
                <a16:creationId xmlns:a16="http://schemas.microsoft.com/office/drawing/2014/main" id="{5B5F475A-3EDF-44B4-83A5-DB489ECE5379}"/>
              </a:ext>
            </a:extLst>
          </p:cNvPr>
          <p:cNvSpPr>
            <a:spLocks noGrp="1"/>
          </p:cNvSpPr>
          <p:nvPr>
            <p:ph idx="1"/>
          </p:nvPr>
        </p:nvSpPr>
        <p:spPr/>
        <p:txBody>
          <a:bodyPr/>
          <a:lstStyle/>
          <a:p>
            <a:r>
              <a:rPr lang="en-GB" sz="2000" b="1" u="sng" dirty="0"/>
              <a:t>Will DAPO applications be free for the police?</a:t>
            </a:r>
          </a:p>
          <a:p>
            <a:endParaRPr lang="en-GB" sz="2000" dirty="0"/>
          </a:p>
          <a:p>
            <a:r>
              <a:rPr lang="en-GB" sz="2000" dirty="0"/>
              <a:t>The Government is of the view that that victims will not have to pay a fee to apply for a DAPO. </a:t>
            </a:r>
          </a:p>
          <a:p>
            <a:endParaRPr lang="en-GB" sz="2000" dirty="0"/>
          </a:p>
          <a:p>
            <a:r>
              <a:rPr lang="en-GB" sz="2000" dirty="0"/>
              <a:t>The Government wants to ensure that the application fees do not in any way deter the police from using them. Therefore, sufficient funding will be provided to cover the cost of court fees incurred by the police for any applications for DAPOs they consider appropriate during the proposed piloting of DAPOs.</a:t>
            </a:r>
          </a:p>
          <a:p>
            <a:endParaRPr lang="en-GB" dirty="0"/>
          </a:p>
        </p:txBody>
      </p:sp>
      <p:sp>
        <p:nvSpPr>
          <p:cNvPr id="4" name="Footer Placeholder 3">
            <a:extLst>
              <a:ext uri="{FF2B5EF4-FFF2-40B4-BE49-F238E27FC236}">
                <a16:creationId xmlns:a16="http://schemas.microsoft.com/office/drawing/2014/main" id="{A7D083D9-76DD-4CCD-AF62-DDA7F8A8F181}"/>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255800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D90C6-C25B-4374-BFAE-DF2E6FA93C48}"/>
              </a:ext>
            </a:extLst>
          </p:cNvPr>
          <p:cNvSpPr>
            <a:spLocks noGrp="1"/>
          </p:cNvSpPr>
          <p:nvPr>
            <p:ph type="title"/>
          </p:nvPr>
        </p:nvSpPr>
        <p:spPr/>
        <p:txBody>
          <a:bodyPr/>
          <a:lstStyle/>
          <a:p>
            <a:r>
              <a:rPr lang="en-GB" dirty="0"/>
              <a:t>PILOTS </a:t>
            </a:r>
          </a:p>
        </p:txBody>
      </p:sp>
      <p:sp>
        <p:nvSpPr>
          <p:cNvPr id="3" name="Content Placeholder 2">
            <a:extLst>
              <a:ext uri="{FF2B5EF4-FFF2-40B4-BE49-F238E27FC236}">
                <a16:creationId xmlns:a16="http://schemas.microsoft.com/office/drawing/2014/main" id="{C664BF08-1E50-4F2F-B219-8B822A2BC843}"/>
              </a:ext>
            </a:extLst>
          </p:cNvPr>
          <p:cNvSpPr>
            <a:spLocks noGrp="1"/>
          </p:cNvSpPr>
          <p:nvPr>
            <p:ph idx="1"/>
          </p:nvPr>
        </p:nvSpPr>
        <p:spPr/>
        <p:txBody>
          <a:bodyPr>
            <a:normAutofit fontScale="92500" lnSpcReduction="20000"/>
          </a:bodyPr>
          <a:lstStyle/>
          <a:p>
            <a:r>
              <a:rPr lang="en-GB" b="1" dirty="0"/>
              <a:t>Domestic Abuse: Draft Statutory Guidance Framework </a:t>
            </a:r>
          </a:p>
          <a:p>
            <a:r>
              <a:rPr lang="en-GB" b="1" u="sng" dirty="0"/>
              <a:t>Updated 6 August 2021</a:t>
            </a:r>
          </a:p>
          <a:p>
            <a:r>
              <a:rPr lang="en-GB" dirty="0"/>
              <a:t>Available at </a:t>
            </a:r>
            <a:r>
              <a:rPr lang="en-GB" b="1" dirty="0">
                <a:hlinkClick r:id="rId2"/>
              </a:rPr>
              <a:t>https://www.gov.uk/government/consultations/domestic-abuse-act-statutory-guidance/domestic-abuse-draft-statutory-guidance-framework</a:t>
            </a:r>
            <a:endParaRPr lang="en-GB" b="1" dirty="0"/>
          </a:p>
          <a:p>
            <a:r>
              <a:rPr lang="en-GB" dirty="0"/>
              <a:t>Paragraph 314 – DAA 2021 introduces DAPOs and DAPNs</a:t>
            </a:r>
          </a:p>
          <a:p>
            <a:r>
              <a:rPr lang="en-GB" dirty="0"/>
              <a:t>DAPOs bring together the strongest elements of the existing protective order regime into a single comprehensive, flexible order, which will afford more effective and longer-term protection to victims of domestic abuse and their children. </a:t>
            </a:r>
          </a:p>
          <a:p>
            <a:r>
              <a:rPr lang="en-GB" dirty="0"/>
              <a:t>Separate guidance for the police on DAPNs and DAPOs will be published ahead of the pilot. </a:t>
            </a:r>
          </a:p>
          <a:p>
            <a:r>
              <a:rPr lang="en-GB" b="1" dirty="0"/>
              <a:t>DAPNs and DAPOs will be piloted in a small number of areas before being rolled out nationally</a:t>
            </a:r>
          </a:p>
          <a:p>
            <a:r>
              <a:rPr lang="en-GB" b="1" dirty="0"/>
              <a:t>Existing DVPN/DVPO will continue to apply in the non-pilot areas until DAPOs are rolled out fully on a national basis.</a:t>
            </a:r>
            <a:r>
              <a:rPr lang="en-GB" dirty="0"/>
              <a:t> </a:t>
            </a:r>
          </a:p>
        </p:txBody>
      </p:sp>
      <p:sp>
        <p:nvSpPr>
          <p:cNvPr id="4" name="Footer Placeholder 3">
            <a:extLst>
              <a:ext uri="{FF2B5EF4-FFF2-40B4-BE49-F238E27FC236}">
                <a16:creationId xmlns:a16="http://schemas.microsoft.com/office/drawing/2014/main" id="{DF57B96E-A9C8-48E2-87B6-C9606C60BC22}"/>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080708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C3A76-F0D5-4A76-8EE2-CB300A2FD817}"/>
              </a:ext>
            </a:extLst>
          </p:cNvPr>
          <p:cNvSpPr>
            <a:spLocks noGrp="1"/>
          </p:cNvSpPr>
          <p:nvPr>
            <p:ph type="title"/>
          </p:nvPr>
        </p:nvSpPr>
        <p:spPr/>
        <p:txBody>
          <a:bodyPr/>
          <a:lstStyle/>
          <a:p>
            <a:r>
              <a:rPr lang="en-ZW" b="1" u="sng" dirty="0"/>
              <a:t>Domestic Violence Disclosure Scheme- KEY ASPECTS </a:t>
            </a:r>
            <a:endParaRPr lang="en-GB" dirty="0"/>
          </a:p>
        </p:txBody>
      </p:sp>
      <p:sp>
        <p:nvSpPr>
          <p:cNvPr id="3" name="Content Placeholder 2">
            <a:extLst>
              <a:ext uri="{FF2B5EF4-FFF2-40B4-BE49-F238E27FC236}">
                <a16:creationId xmlns:a16="http://schemas.microsoft.com/office/drawing/2014/main" id="{7077ADDA-9A47-4E4B-8B01-0058647DF18E}"/>
              </a:ext>
            </a:extLst>
          </p:cNvPr>
          <p:cNvSpPr>
            <a:spLocks noGrp="1"/>
          </p:cNvSpPr>
          <p:nvPr>
            <p:ph idx="1"/>
          </p:nvPr>
        </p:nvSpPr>
        <p:spPr>
          <a:xfrm>
            <a:off x="426128" y="1600200"/>
            <a:ext cx="11505460" cy="4572000"/>
          </a:xfrm>
        </p:spPr>
        <p:txBody>
          <a:bodyPr>
            <a:noAutofit/>
          </a:bodyPr>
          <a:lstStyle/>
          <a:p>
            <a:r>
              <a:rPr lang="en-GB" sz="1800" dirty="0"/>
              <a:t>Implemented across all police forces in England and Wales in </a:t>
            </a:r>
            <a:r>
              <a:rPr lang="en-GB" sz="1800" b="1" dirty="0"/>
              <a:t>March 2014</a:t>
            </a:r>
            <a:r>
              <a:rPr lang="en-GB" sz="1800" dirty="0"/>
              <a:t>. It has enabled the police to disclose information to a victim, or potential victim, of domestic abuse about their partner’s (or ex-partner’s) previous abusive or violent offending</a:t>
            </a:r>
            <a:r>
              <a:rPr lang="en-GB" sz="1800" b="1" dirty="0"/>
              <a:t>. </a:t>
            </a:r>
          </a:p>
          <a:p>
            <a:r>
              <a:rPr lang="en-GB" sz="1800" b="1" dirty="0"/>
              <a:t>THERE ARE </a:t>
            </a:r>
            <a:r>
              <a:rPr lang="en-GB" sz="1800" dirty="0"/>
              <a:t>two elements to it: </a:t>
            </a:r>
          </a:p>
          <a:p>
            <a:r>
              <a:rPr lang="en-GB" sz="1800" dirty="0"/>
              <a:t>‘Right to Ask’ – Here, an individual or relevant third party, such as a family member, can ask the police to check whether a current or ex-partner has a violent or abusive past. If the records show that the individual may be at risk of domestic abuse , the police will consider disclosing the information.</a:t>
            </a:r>
          </a:p>
          <a:p>
            <a:r>
              <a:rPr lang="en-GB" sz="1800" dirty="0"/>
              <a:t>‘Right to Know’ -  This enables the police to make a disclosure on their own initiative if they receive information about the violent or abusive behaviour of a person that may impact on the safety of that person’s current or ex-partner. This may be due to  information from a criminal investigation. </a:t>
            </a:r>
          </a:p>
          <a:p>
            <a:r>
              <a:rPr lang="en-GB" sz="1800" dirty="0"/>
              <a:t>The disclosure must be reasonable and proportionate for the police to make. </a:t>
            </a:r>
          </a:p>
          <a:p>
            <a:r>
              <a:rPr lang="en-GB" sz="1800" b="1" dirty="0"/>
              <a:t>The NEW LAW aims to put the above guidance on which the DVDS is based, into statute- see s.77 DAA  2021 </a:t>
            </a:r>
            <a:endParaRPr lang="en-GB" sz="1800" dirty="0"/>
          </a:p>
        </p:txBody>
      </p:sp>
      <p:sp>
        <p:nvSpPr>
          <p:cNvPr id="4" name="Footer Placeholder 3">
            <a:extLst>
              <a:ext uri="{FF2B5EF4-FFF2-40B4-BE49-F238E27FC236}">
                <a16:creationId xmlns:a16="http://schemas.microsoft.com/office/drawing/2014/main" id="{4D8EB3F9-7237-4FDC-92CF-850AF89EBEBC}"/>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932310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86E24-1F65-4494-91C3-9D99069997D4}"/>
              </a:ext>
            </a:extLst>
          </p:cNvPr>
          <p:cNvSpPr>
            <a:spLocks noGrp="1"/>
          </p:cNvSpPr>
          <p:nvPr>
            <p:ph type="title"/>
          </p:nvPr>
        </p:nvSpPr>
        <p:spPr/>
        <p:txBody>
          <a:bodyPr/>
          <a:lstStyle/>
          <a:p>
            <a:r>
              <a:rPr lang="en-ZW" b="1" u="sng" dirty="0"/>
              <a:t>Domestic Violence Disclosure Scheme Proposed Changes</a:t>
            </a:r>
            <a:endParaRPr lang="en-GB" dirty="0">
              <a:solidFill>
                <a:srgbClr val="FF0000"/>
              </a:solidFill>
            </a:endParaRPr>
          </a:p>
        </p:txBody>
      </p:sp>
      <p:sp>
        <p:nvSpPr>
          <p:cNvPr id="3" name="Content Placeholder 2">
            <a:extLst>
              <a:ext uri="{FF2B5EF4-FFF2-40B4-BE49-F238E27FC236}">
                <a16:creationId xmlns:a16="http://schemas.microsoft.com/office/drawing/2014/main" id="{6BD05B5C-6466-45BB-AABB-C2FD1CF30512}"/>
              </a:ext>
            </a:extLst>
          </p:cNvPr>
          <p:cNvSpPr>
            <a:spLocks noGrp="1"/>
          </p:cNvSpPr>
          <p:nvPr>
            <p:ph idx="1"/>
          </p:nvPr>
        </p:nvSpPr>
        <p:spPr/>
        <p:txBody>
          <a:bodyPr/>
          <a:lstStyle/>
          <a:p>
            <a:r>
              <a:rPr lang="en-GB" dirty="0"/>
              <a:t>See the Policy paper </a:t>
            </a:r>
            <a:r>
              <a:rPr lang="en-GB" b="1" dirty="0"/>
              <a:t>Domestic Violence Disclosure Scheme factsheet (</a:t>
            </a:r>
            <a:r>
              <a:rPr lang="en-GB" dirty="0"/>
              <a:t>Published 3 March 2020) and available, at </a:t>
            </a:r>
            <a:r>
              <a:rPr lang="en-GB" dirty="0">
                <a:hlinkClick r:id="rId2"/>
              </a:rPr>
              <a:t>https://www.gov.uk/government/publications/domestic-abuse-bill-2020-factsheets/domestic-violence-disclosure-scheme-factsheet</a:t>
            </a:r>
            <a:endParaRPr lang="en-GB" dirty="0"/>
          </a:p>
          <a:p>
            <a:r>
              <a:rPr lang="en-GB" b="1" dirty="0"/>
              <a:t>This policy paper provides that the Act does not change the legal basis under which the police can make a disclosure, but it does place a duty on the police to have regard to the guidance about the DVDS. </a:t>
            </a:r>
          </a:p>
          <a:p>
            <a:r>
              <a:rPr lang="en-GB" b="1" u="sng" dirty="0"/>
              <a:t>NEED FOR CONSISTENCY</a:t>
            </a:r>
          </a:p>
          <a:p>
            <a:r>
              <a:rPr lang="en-GB" dirty="0"/>
              <a:t>The Government has been of the view that this will make sure that the scheme is used and applied consistently across all police forces, and it will help increase the number of applications. </a:t>
            </a:r>
          </a:p>
          <a:p>
            <a:endParaRPr lang="en-GB" dirty="0"/>
          </a:p>
        </p:txBody>
      </p:sp>
      <p:sp>
        <p:nvSpPr>
          <p:cNvPr id="4" name="Footer Placeholder 3">
            <a:extLst>
              <a:ext uri="{FF2B5EF4-FFF2-40B4-BE49-F238E27FC236}">
                <a16:creationId xmlns:a16="http://schemas.microsoft.com/office/drawing/2014/main" id="{8E272411-8F13-4E40-980F-44DE57990BB3}"/>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25722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B8844-F70D-4069-A938-EAD45A3E56E2}"/>
              </a:ext>
            </a:extLst>
          </p:cNvPr>
          <p:cNvSpPr>
            <a:spLocks noGrp="1"/>
          </p:cNvSpPr>
          <p:nvPr>
            <p:ph type="title"/>
          </p:nvPr>
        </p:nvSpPr>
        <p:spPr/>
        <p:txBody>
          <a:bodyPr/>
          <a:lstStyle/>
          <a:p>
            <a:r>
              <a:rPr lang="en-GB" b="1" u="sng" dirty="0"/>
              <a:t>Extend special measures</a:t>
            </a:r>
            <a:endParaRPr lang="en-GB" dirty="0">
              <a:solidFill>
                <a:srgbClr val="FF0000"/>
              </a:solidFill>
            </a:endParaRPr>
          </a:p>
        </p:txBody>
      </p:sp>
      <p:sp>
        <p:nvSpPr>
          <p:cNvPr id="3" name="Content Placeholder 2">
            <a:extLst>
              <a:ext uri="{FF2B5EF4-FFF2-40B4-BE49-F238E27FC236}">
                <a16:creationId xmlns:a16="http://schemas.microsoft.com/office/drawing/2014/main" id="{83296EC2-ABF5-4DE4-8583-0DE2BC54F51C}"/>
              </a:ext>
            </a:extLst>
          </p:cNvPr>
          <p:cNvSpPr>
            <a:spLocks noGrp="1"/>
          </p:cNvSpPr>
          <p:nvPr>
            <p:ph idx="1"/>
          </p:nvPr>
        </p:nvSpPr>
        <p:spPr/>
        <p:txBody>
          <a:bodyPr>
            <a:normAutofit fontScale="92500" lnSpcReduction="20000"/>
          </a:bodyPr>
          <a:lstStyle/>
          <a:p>
            <a:r>
              <a:rPr lang="en-GB" b="1" dirty="0"/>
              <a:t>The Government aims to provide for the fact that the draft Domestic Abuse Act will put forward proposals for legislative changes to provide for automatic eligibility for special measures in domestic abuse cases, removing the burden on the victim to prove they are in fear or distress </a:t>
            </a:r>
          </a:p>
          <a:p>
            <a:r>
              <a:rPr lang="en-GB" dirty="0"/>
              <a:t>In the Policy paper (</a:t>
            </a:r>
            <a:r>
              <a:rPr lang="en-GB" b="1" dirty="0"/>
              <a:t>Special measures factsheet), dated </a:t>
            </a:r>
            <a:r>
              <a:rPr lang="en-GB" b="1" u="sng" dirty="0"/>
              <a:t>3 March 2020</a:t>
            </a:r>
            <a:r>
              <a:rPr lang="en-GB" dirty="0"/>
              <a:t>, and available at </a:t>
            </a:r>
            <a:r>
              <a:rPr lang="en-GB" dirty="0">
                <a:hlinkClick r:id="rId2"/>
              </a:rPr>
              <a:t>https://www.gov.uk/government/publications/domestic-abuse-bill-2020-factsheets/special-measures-factsheet</a:t>
            </a:r>
            <a:r>
              <a:rPr lang="en-GB" dirty="0"/>
              <a:t>), it is stated that :</a:t>
            </a:r>
          </a:p>
          <a:p>
            <a:r>
              <a:rPr lang="en-GB" b="1" u="sng" dirty="0"/>
              <a:t>Victims of domestic abuse will automatically get special measures to help them to give their evidence in criminal cases </a:t>
            </a:r>
          </a:p>
          <a:p>
            <a:r>
              <a:rPr lang="en-GB" dirty="0"/>
              <a:t>Those who are victims of domestic abuse, as defined in the Act, will not have to satisfy the fear or distress test to be eligible for special measures in the criminal courts. </a:t>
            </a:r>
          </a:p>
          <a:p>
            <a:pPr marL="0" indent="0">
              <a:buNone/>
            </a:pPr>
            <a:r>
              <a:rPr lang="en-GB" b="1" u="sng" dirty="0"/>
              <a:t>Special measures in Family Courts </a:t>
            </a:r>
          </a:p>
          <a:p>
            <a:r>
              <a:rPr lang="en-GB" dirty="0"/>
              <a:t>In the family court, the court will be under a duty to consider whether parties or witnesses are vulnerable and, in particular, must take any concerns about abuse into account. The court may make include the provision of special measures.</a:t>
            </a:r>
          </a:p>
          <a:p>
            <a:endParaRPr lang="en-GB" dirty="0"/>
          </a:p>
          <a:p>
            <a:endParaRPr lang="en-GB" dirty="0"/>
          </a:p>
          <a:p>
            <a:endParaRPr lang="en-GB" dirty="0"/>
          </a:p>
        </p:txBody>
      </p:sp>
      <p:sp>
        <p:nvSpPr>
          <p:cNvPr id="4" name="Footer Placeholder 3">
            <a:extLst>
              <a:ext uri="{FF2B5EF4-FFF2-40B4-BE49-F238E27FC236}">
                <a16:creationId xmlns:a16="http://schemas.microsoft.com/office/drawing/2014/main" id="{297A13EB-2219-4AE7-B8AF-C4A445403484}"/>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5401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C9415-C23C-4EA8-A94C-4186B64FF3EB}"/>
              </a:ext>
            </a:extLst>
          </p:cNvPr>
          <p:cNvSpPr>
            <a:spLocks noGrp="1"/>
          </p:cNvSpPr>
          <p:nvPr>
            <p:ph type="title"/>
          </p:nvPr>
        </p:nvSpPr>
        <p:spPr>
          <a:xfrm>
            <a:off x="1103382" y="905522"/>
            <a:ext cx="9982200" cy="267640"/>
          </a:xfrm>
        </p:spPr>
        <p:txBody>
          <a:bodyPr>
            <a:normAutofit fontScale="90000"/>
          </a:bodyPr>
          <a:lstStyle/>
          <a:p>
            <a:br>
              <a:rPr lang="en-GB" b="1" u="sng" dirty="0"/>
            </a:br>
            <a:br>
              <a:rPr lang="en-GB" b="1" u="sng" dirty="0"/>
            </a:br>
            <a:r>
              <a:rPr lang="en-GB" sz="3600" b="1" dirty="0"/>
              <a:t>Part 5: Protection for victims and witnesses in court</a:t>
            </a:r>
            <a:br>
              <a:rPr lang="en-GB" b="1" u="sng" dirty="0"/>
            </a:b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100BC442-5D15-437F-95F8-F62F814951B9}"/>
              </a:ext>
            </a:extLst>
          </p:cNvPr>
          <p:cNvSpPr>
            <a:spLocks noGrp="1"/>
          </p:cNvSpPr>
          <p:nvPr>
            <p:ph idx="1"/>
          </p:nvPr>
        </p:nvSpPr>
        <p:spPr/>
        <p:txBody>
          <a:bodyPr>
            <a:normAutofit lnSpcReduction="10000"/>
          </a:bodyPr>
          <a:lstStyle/>
          <a:p>
            <a:r>
              <a:rPr lang="en-GB" sz="1800" dirty="0">
                <a:effectLst/>
                <a:latin typeface="Times New Roman" panose="02020603050405020304" pitchFamily="18" charset="0"/>
                <a:ea typeface="Times New Roman" panose="02020603050405020304" pitchFamily="18" charset="0"/>
              </a:rPr>
              <a:t>This will be relevant in not just criminal, but in family and civil proceedings. </a:t>
            </a:r>
          </a:p>
          <a:p>
            <a:r>
              <a:rPr lang="en-GB" sz="1800" b="1" dirty="0">
                <a:effectLst/>
                <a:latin typeface="Times New Roman" panose="02020603050405020304" pitchFamily="18" charset="0"/>
                <a:ea typeface="Times New Roman" panose="02020603050405020304" pitchFamily="18" charset="0"/>
              </a:rPr>
              <a:t>S.63(1) DAA 2021 sets out for the court to make a special measures direction in relation to a person who is a party or witness in family proceedings.</a:t>
            </a:r>
          </a:p>
          <a:p>
            <a:r>
              <a:rPr lang="en-GB" sz="1800" dirty="0">
                <a:effectLst/>
                <a:latin typeface="Times New Roman" panose="02020603050405020304" pitchFamily="18" charset="0"/>
                <a:ea typeface="Times New Roman" panose="02020603050405020304" pitchFamily="18" charset="0"/>
              </a:rPr>
              <a:t>It provides that in Family Proceedings, the rules of court must provide that where a person is, or at risk of being, a victim of  domestic abuse carried out by a party to the proceedings; a relative of a party to the proceedings, or a witness in the proceedings, </a:t>
            </a:r>
            <a:r>
              <a:rPr lang="en-GB" sz="1800" b="1" dirty="0">
                <a:effectLst/>
                <a:latin typeface="Times New Roman" panose="02020603050405020304" pitchFamily="18" charset="0"/>
                <a:ea typeface="Times New Roman" panose="02020603050405020304" pitchFamily="18" charset="0"/>
              </a:rPr>
              <a:t>then it is to be assumed </a:t>
            </a:r>
            <a:r>
              <a:rPr lang="en-GB" sz="1800" dirty="0">
                <a:effectLst/>
                <a:latin typeface="Times New Roman" panose="02020603050405020304" pitchFamily="18" charset="0"/>
                <a:ea typeface="Times New Roman" panose="02020603050405020304" pitchFamily="18" charset="0"/>
              </a:rPr>
              <a:t>that the following matters are likely to be diminished by reason of vulnerability: </a:t>
            </a:r>
          </a:p>
          <a:p>
            <a:r>
              <a:rPr lang="en-GB" sz="1800" dirty="0">
                <a:effectLst/>
                <a:latin typeface="Times New Roman" panose="02020603050405020304" pitchFamily="18" charset="0"/>
                <a:ea typeface="Times New Roman" panose="02020603050405020304" pitchFamily="18" charset="0"/>
              </a:rPr>
              <a:t>(a)the quality of their evidence;</a:t>
            </a:r>
          </a:p>
          <a:p>
            <a:r>
              <a:rPr lang="en-GB" sz="1800" dirty="0">
                <a:effectLst/>
                <a:latin typeface="Times New Roman" panose="02020603050405020304" pitchFamily="18" charset="0"/>
                <a:ea typeface="Times New Roman" panose="02020603050405020304" pitchFamily="18" charset="0"/>
              </a:rPr>
              <a:t>(b)where the person is a party to the proceedings, that person’s participation in the </a:t>
            </a:r>
            <a:br>
              <a:rPr lang="en-GB" sz="1800" dirty="0">
                <a:effectLst/>
                <a:latin typeface="Times New Roman" panose="02020603050405020304" pitchFamily="18" charset="0"/>
                <a:ea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rPr>
              <a:t>proceedings.</a:t>
            </a:r>
          </a:p>
          <a:p>
            <a:r>
              <a:rPr lang="en-GB" sz="1800" b="1" u="sng" dirty="0">
                <a:latin typeface="Times New Roman" panose="02020603050405020304" pitchFamily="18" charset="0"/>
              </a:rPr>
              <a:t>IMPLICATIONS FOR AGENCIES </a:t>
            </a:r>
          </a:p>
          <a:p>
            <a:r>
              <a:rPr lang="en-GB" sz="1800" dirty="0">
                <a:latin typeface="Times New Roman" panose="02020603050405020304" pitchFamily="18" charset="0"/>
              </a:rPr>
              <a:t>This may mean that in due course (subject to further regulations and statutory guidance) there is an  automatic entitlement to the special measures in such cases that come within s.63(2). </a:t>
            </a:r>
            <a:endParaRPr lang="en-GB" dirty="0"/>
          </a:p>
        </p:txBody>
      </p:sp>
      <p:sp>
        <p:nvSpPr>
          <p:cNvPr id="4" name="Footer Placeholder 3">
            <a:extLst>
              <a:ext uri="{FF2B5EF4-FFF2-40B4-BE49-F238E27FC236}">
                <a16:creationId xmlns:a16="http://schemas.microsoft.com/office/drawing/2014/main" id="{887F2405-A3B6-4CAC-BEC2-8074E508948A}"/>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598470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5AB10-5117-410A-923C-F267E8B956B7}"/>
              </a:ext>
            </a:extLst>
          </p:cNvPr>
          <p:cNvSpPr>
            <a:spLocks noGrp="1"/>
          </p:cNvSpPr>
          <p:nvPr>
            <p:ph type="title"/>
          </p:nvPr>
        </p:nvSpPr>
        <p:spPr/>
        <p:txBody>
          <a:bodyPr/>
          <a:lstStyle/>
          <a:p>
            <a:r>
              <a:rPr lang="en-GB" b="1" u="sng" dirty="0"/>
              <a:t>THE ROUTE TO IMPLEMENTATION OF THE ACT </a:t>
            </a:r>
            <a:endParaRPr lang="en-GB" dirty="0"/>
          </a:p>
        </p:txBody>
      </p:sp>
      <p:sp>
        <p:nvSpPr>
          <p:cNvPr id="3" name="Content Placeholder 2">
            <a:extLst>
              <a:ext uri="{FF2B5EF4-FFF2-40B4-BE49-F238E27FC236}">
                <a16:creationId xmlns:a16="http://schemas.microsoft.com/office/drawing/2014/main" id="{DFA0C548-F6AE-495A-9778-A0631C857BBE}"/>
              </a:ext>
            </a:extLst>
          </p:cNvPr>
          <p:cNvSpPr>
            <a:spLocks noGrp="1"/>
          </p:cNvSpPr>
          <p:nvPr>
            <p:ph idx="1"/>
          </p:nvPr>
        </p:nvSpPr>
        <p:spPr/>
        <p:txBody>
          <a:bodyPr>
            <a:noAutofit/>
          </a:bodyPr>
          <a:lstStyle/>
          <a:p>
            <a:r>
              <a:rPr lang="en-GB" b="1" dirty="0"/>
              <a:t>The need for change started as far back as: </a:t>
            </a:r>
          </a:p>
          <a:p>
            <a:r>
              <a:rPr lang="en-GB" dirty="0"/>
              <a:t>February 2017 – The PM announced plans for work to tackle domestic abuse, with a view to bringing in a new Domestic Abuse Bill</a:t>
            </a:r>
          </a:p>
          <a:p>
            <a:r>
              <a:rPr lang="en-GB" dirty="0"/>
              <a:t>Consultation has taken place, number of events were held across England and Wales. It engaged over 1,000 people including victims, charities, local authorities and professionals from other organisations.</a:t>
            </a:r>
          </a:p>
          <a:p>
            <a:r>
              <a:rPr lang="en-GB" b="1" u="sng" dirty="0"/>
              <a:t>Royal Assent </a:t>
            </a:r>
          </a:p>
          <a:p>
            <a:r>
              <a:rPr lang="en-GB" b="1" u="sng" dirty="0"/>
              <a:t>29 April 2021 </a:t>
            </a:r>
          </a:p>
          <a:p>
            <a:pPr marL="0" indent="0">
              <a:buNone/>
            </a:pPr>
            <a:endParaRPr lang="en-GB" sz="1600" dirty="0"/>
          </a:p>
        </p:txBody>
      </p:sp>
      <p:sp>
        <p:nvSpPr>
          <p:cNvPr id="4" name="Footer Placeholder 3">
            <a:extLst>
              <a:ext uri="{FF2B5EF4-FFF2-40B4-BE49-F238E27FC236}">
                <a16:creationId xmlns:a16="http://schemas.microsoft.com/office/drawing/2014/main" id="{49FB89C0-495D-45E4-B668-47283B28CCCA}"/>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170300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D6835-DDE3-4170-A215-D3C9BB587A61}"/>
              </a:ext>
            </a:extLst>
          </p:cNvPr>
          <p:cNvSpPr>
            <a:spLocks noGrp="1"/>
          </p:cNvSpPr>
          <p:nvPr>
            <p:ph type="title"/>
          </p:nvPr>
        </p:nvSpPr>
        <p:spPr/>
        <p:txBody>
          <a:bodyPr/>
          <a:lstStyle/>
          <a:p>
            <a:r>
              <a:rPr lang="en-GB" b="1" u="sng" dirty="0"/>
              <a:t>IMPLICATIONS</a:t>
            </a:r>
            <a:endParaRPr lang="en-GB" dirty="0"/>
          </a:p>
        </p:txBody>
      </p:sp>
      <p:sp>
        <p:nvSpPr>
          <p:cNvPr id="3" name="Content Placeholder 2">
            <a:extLst>
              <a:ext uri="{FF2B5EF4-FFF2-40B4-BE49-F238E27FC236}">
                <a16:creationId xmlns:a16="http://schemas.microsoft.com/office/drawing/2014/main" id="{31E712FF-86F6-4111-9B65-C12388FA83EE}"/>
              </a:ext>
            </a:extLst>
          </p:cNvPr>
          <p:cNvSpPr>
            <a:spLocks noGrp="1"/>
          </p:cNvSpPr>
          <p:nvPr>
            <p:ph idx="1"/>
          </p:nvPr>
        </p:nvSpPr>
        <p:spPr/>
        <p:txBody>
          <a:bodyPr>
            <a:normAutofit/>
          </a:bodyPr>
          <a:lstStyle/>
          <a:p>
            <a:r>
              <a:rPr lang="en-GB" dirty="0"/>
              <a:t>When supporting victims, it will be necessary to emphasise the use of and application of special measures. </a:t>
            </a:r>
          </a:p>
          <a:p>
            <a:r>
              <a:rPr lang="en-GB" dirty="0"/>
              <a:t>In practice, these measures could incorporate, for example, the following: </a:t>
            </a:r>
          </a:p>
          <a:p>
            <a:r>
              <a:rPr lang="en-GB" dirty="0"/>
              <a:t>Screens provided at court to prevent alleged victim been seen by alleged perpetrator </a:t>
            </a:r>
          </a:p>
          <a:p>
            <a:r>
              <a:rPr lang="en-GB" dirty="0"/>
              <a:t>Separate waiting areas at court </a:t>
            </a:r>
          </a:p>
          <a:p>
            <a:r>
              <a:rPr lang="en-GB" dirty="0"/>
              <a:t>Separate entrance/exit to court </a:t>
            </a:r>
          </a:p>
          <a:p>
            <a:r>
              <a:rPr lang="en-GB" dirty="0"/>
              <a:t>Participation remotely, using video link, and increasingly, Zoom, and MS Teams </a:t>
            </a:r>
          </a:p>
          <a:p>
            <a:r>
              <a:rPr lang="en-GB" b="1" dirty="0"/>
              <a:t>This could mean that more people are aware of what support is/can be available to enable them to participate in court cases, so as to ensure that they have a ‘voice’ </a:t>
            </a:r>
          </a:p>
        </p:txBody>
      </p:sp>
      <p:sp>
        <p:nvSpPr>
          <p:cNvPr id="4" name="Footer Placeholder 3">
            <a:extLst>
              <a:ext uri="{FF2B5EF4-FFF2-40B4-BE49-F238E27FC236}">
                <a16:creationId xmlns:a16="http://schemas.microsoft.com/office/drawing/2014/main" id="{1D6C527E-C372-47F6-9020-AFA2C28C18ED}"/>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701301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u="sng" dirty="0"/>
              <a:t>Prohibition of cross-examination</a:t>
            </a:r>
            <a:endParaRPr lang="en-GB" sz="3600" dirty="0"/>
          </a:p>
        </p:txBody>
      </p:sp>
      <p:sp>
        <p:nvSpPr>
          <p:cNvPr id="3" name="Content Placeholder 2"/>
          <p:cNvSpPr>
            <a:spLocks noGrp="1"/>
          </p:cNvSpPr>
          <p:nvPr>
            <p:ph idx="1"/>
          </p:nvPr>
        </p:nvSpPr>
        <p:spPr/>
        <p:txBody>
          <a:bodyPr>
            <a:normAutofit/>
          </a:bodyPr>
          <a:lstStyle/>
          <a:p>
            <a:r>
              <a:rPr lang="en-GB" b="1" u="sng" dirty="0"/>
              <a:t>This will be a major change to the existing position. The Key provisions are as follows:, which will mean a new provision 4B, to the Matrimonial and Family Proceedings Act 1984, as follows:   </a:t>
            </a:r>
          </a:p>
          <a:p>
            <a:r>
              <a:rPr lang="en-GB" b="1" u="sng" dirty="0"/>
              <a:t>31R Prohibition of cross-examination in person: victims of offences </a:t>
            </a:r>
          </a:p>
          <a:p>
            <a:r>
              <a:rPr lang="en-GB" b="1" u="sng" dirty="0"/>
              <a:t>31S Prohibition of cross-examination in person: persons protected by injunctions </a:t>
            </a:r>
            <a:endParaRPr lang="en-GB" dirty="0"/>
          </a:p>
          <a:p>
            <a:r>
              <a:rPr lang="en-GB" b="1" u="sng" dirty="0"/>
              <a:t>31T Prohibition of cross-examination in person: evidence of domestic abuse  </a:t>
            </a:r>
            <a:endParaRPr lang="en-GB" dirty="0"/>
          </a:p>
          <a:p>
            <a:r>
              <a:rPr lang="en-GB" b="1" u="sng" dirty="0"/>
              <a:t>31U - Direction for prohibition of cross-examination in person: other cases</a:t>
            </a:r>
            <a:r>
              <a:rPr lang="en-GB" dirty="0"/>
              <a:t> </a:t>
            </a:r>
          </a:p>
          <a:p>
            <a:r>
              <a:rPr lang="en-GB" b="1" u="sng" dirty="0"/>
              <a:t>QUALITY CONDITION </a:t>
            </a:r>
            <a:endParaRPr lang="en-GB" dirty="0"/>
          </a:p>
          <a:p>
            <a:r>
              <a:rPr lang="en-GB" b="1" u="sng" dirty="0"/>
              <a:t>SIGNIFICANT DISTRESS </a:t>
            </a:r>
            <a:endParaRPr lang="en-GB" dirty="0"/>
          </a:p>
          <a:p>
            <a:endParaRPr lang="en-GB" dirty="0"/>
          </a:p>
          <a:p>
            <a:endParaRPr lang="en-GB" dirty="0"/>
          </a:p>
          <a:p>
            <a:endParaRPr lang="en-GB" b="1" u="sng" dirty="0"/>
          </a:p>
          <a:p>
            <a:endParaRPr lang="en-GB" dirty="0"/>
          </a:p>
          <a:p>
            <a:pPr marL="114300" indent="0">
              <a:buNone/>
            </a:pPr>
            <a:endParaRPr lang="en-GB" dirty="0"/>
          </a:p>
        </p:txBody>
      </p:sp>
      <p:sp>
        <p:nvSpPr>
          <p:cNvPr id="4" name="Footer Placeholder 3">
            <a:extLst>
              <a:ext uri="{FF2B5EF4-FFF2-40B4-BE49-F238E27FC236}">
                <a16:creationId xmlns:a16="http://schemas.microsoft.com/office/drawing/2014/main" id="{E58FDB74-210A-4DD2-B9C7-EE110AC7B3EA}"/>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34355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1375B-FBB9-444F-8409-80253627E805}"/>
              </a:ext>
            </a:extLst>
          </p:cNvPr>
          <p:cNvSpPr>
            <a:spLocks noGrp="1"/>
          </p:cNvSpPr>
          <p:nvPr>
            <p:ph type="title"/>
          </p:nvPr>
        </p:nvSpPr>
        <p:spPr/>
        <p:txBody>
          <a:bodyPr/>
          <a:lstStyle/>
          <a:p>
            <a:r>
              <a:rPr lang="en-GB" sz="2800" b="1" u="sng" dirty="0"/>
              <a:t>IMPLICATION FOR AGENCIES </a:t>
            </a:r>
            <a:endParaRPr lang="en-GB" dirty="0"/>
          </a:p>
        </p:txBody>
      </p:sp>
      <p:sp>
        <p:nvSpPr>
          <p:cNvPr id="3" name="Content Placeholder 2">
            <a:extLst>
              <a:ext uri="{FF2B5EF4-FFF2-40B4-BE49-F238E27FC236}">
                <a16:creationId xmlns:a16="http://schemas.microsoft.com/office/drawing/2014/main" id="{CF4A838D-C109-48C9-9893-4956C169CD9B}"/>
              </a:ext>
            </a:extLst>
          </p:cNvPr>
          <p:cNvSpPr>
            <a:spLocks noGrp="1"/>
          </p:cNvSpPr>
          <p:nvPr>
            <p:ph idx="1"/>
          </p:nvPr>
        </p:nvSpPr>
        <p:spPr/>
        <p:txBody>
          <a:bodyPr>
            <a:normAutofit fontScale="92500" lnSpcReduction="10000"/>
          </a:bodyPr>
          <a:lstStyle/>
          <a:p>
            <a:r>
              <a:rPr lang="en-GB" b="1" dirty="0"/>
              <a:t>When supporting victims, it will be necessary to emphasise the use of and application of these changes, which I would suggest, are long overdue </a:t>
            </a:r>
          </a:p>
          <a:p>
            <a:r>
              <a:rPr lang="en-GB" dirty="0"/>
              <a:t>At present, it is possible for an alleged abuser to cross examine the alleged victim, in children court cases for example. </a:t>
            </a:r>
          </a:p>
          <a:p>
            <a:r>
              <a:rPr lang="en-GB" b="1" u="sng" dirty="0"/>
              <a:t>Under the new law, it will mean that: </a:t>
            </a:r>
          </a:p>
          <a:p>
            <a:r>
              <a:rPr lang="en-GB" dirty="0"/>
              <a:t>No party to the proceedings who has been convicted of or given a caution for, or is charged with, a specified offence (which, is still to be defined under the Bill, but in other areas, covers many offences against persons) will be able to cross-examine in person a witness who is the victim, or alleged victim, of that offence.</a:t>
            </a:r>
          </a:p>
          <a:p>
            <a:r>
              <a:rPr lang="en-GB" dirty="0"/>
              <a:t>Also, for the alleged victim, it will mean that in family proceedings, they will not be expected to cross-examine in person, a witness who has been convicted of or given a caution for, or is charged with, that offence. </a:t>
            </a:r>
          </a:p>
          <a:p>
            <a:r>
              <a:rPr lang="en-GB" b="1" u="sng" dirty="0"/>
              <a:t>It would be very important to ensure that the person is aware of this, so that they can feel reassured of the protection(s) available to them.  </a:t>
            </a:r>
            <a:endParaRPr lang="en-GB" u="sng" dirty="0"/>
          </a:p>
        </p:txBody>
      </p:sp>
      <p:sp>
        <p:nvSpPr>
          <p:cNvPr id="4" name="Footer Placeholder 3">
            <a:extLst>
              <a:ext uri="{FF2B5EF4-FFF2-40B4-BE49-F238E27FC236}">
                <a16:creationId xmlns:a16="http://schemas.microsoft.com/office/drawing/2014/main" id="{93CE9BF7-121F-40F3-BDA8-1E3F25D146C4}"/>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277653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1375B-FBB9-444F-8409-80253627E805}"/>
              </a:ext>
            </a:extLst>
          </p:cNvPr>
          <p:cNvSpPr>
            <a:spLocks noGrp="1"/>
          </p:cNvSpPr>
          <p:nvPr>
            <p:ph type="title"/>
          </p:nvPr>
        </p:nvSpPr>
        <p:spPr/>
        <p:txBody>
          <a:bodyPr/>
          <a:lstStyle/>
          <a:p>
            <a:r>
              <a:rPr lang="en-GB" sz="2800" b="1" u="sng" dirty="0"/>
              <a:t>Prohibition of cross-examination</a:t>
            </a:r>
            <a:endParaRPr lang="en-GB" dirty="0"/>
          </a:p>
        </p:txBody>
      </p:sp>
      <p:sp>
        <p:nvSpPr>
          <p:cNvPr id="3" name="Content Placeholder 2">
            <a:extLst>
              <a:ext uri="{FF2B5EF4-FFF2-40B4-BE49-F238E27FC236}">
                <a16:creationId xmlns:a16="http://schemas.microsoft.com/office/drawing/2014/main" id="{CF4A838D-C109-48C9-9893-4956C169CD9B}"/>
              </a:ext>
            </a:extLst>
          </p:cNvPr>
          <p:cNvSpPr>
            <a:spLocks noGrp="1"/>
          </p:cNvSpPr>
          <p:nvPr>
            <p:ph idx="1"/>
          </p:nvPr>
        </p:nvSpPr>
        <p:spPr/>
        <p:txBody>
          <a:bodyPr>
            <a:normAutofit/>
          </a:bodyPr>
          <a:lstStyle/>
          <a:p>
            <a:r>
              <a:rPr lang="en-GB" b="1" u="sng" dirty="0"/>
              <a:t>WHAT IF THERE IS AN INJUNCTION ALREADY IN PLACE? </a:t>
            </a:r>
          </a:p>
          <a:p>
            <a:r>
              <a:rPr lang="en-GB" b="1" u="sng" dirty="0"/>
              <a:t>Under the new law, it will mean that: </a:t>
            </a:r>
          </a:p>
          <a:p>
            <a:r>
              <a:rPr lang="en-GB" dirty="0"/>
              <a:t>No party to the proceedings against whom an </a:t>
            </a:r>
            <a:r>
              <a:rPr lang="en-GB" b="1" dirty="0"/>
              <a:t>on-notice protective injunction is in force, </a:t>
            </a:r>
            <a:r>
              <a:rPr lang="en-GB" dirty="0"/>
              <a:t>will be able to cross-examine, in person, that person whom has an injunction against this person.    </a:t>
            </a:r>
          </a:p>
          <a:p>
            <a:r>
              <a:rPr lang="en-GB" dirty="0"/>
              <a:t>Also, for the alleged victim, it will mean that in family proceedings, they will not be expected to cross-examine in person, against whom they are protected by an on-notice protective injunction.    </a:t>
            </a:r>
          </a:p>
          <a:p>
            <a:r>
              <a:rPr lang="en-GB" b="1" dirty="0"/>
              <a:t>Again, it would be very important to ensure that the person is aware of this, so that they can feel reassured of the protection(s) available to them.  </a:t>
            </a:r>
            <a:endParaRPr lang="en-GB" dirty="0"/>
          </a:p>
        </p:txBody>
      </p:sp>
      <p:sp>
        <p:nvSpPr>
          <p:cNvPr id="4" name="Footer Placeholder 3">
            <a:extLst>
              <a:ext uri="{FF2B5EF4-FFF2-40B4-BE49-F238E27FC236}">
                <a16:creationId xmlns:a16="http://schemas.microsoft.com/office/drawing/2014/main" id="{8B589D31-FED0-4064-920B-359DA102C4CF}"/>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3126302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1375B-FBB9-444F-8409-80253627E805}"/>
              </a:ext>
            </a:extLst>
          </p:cNvPr>
          <p:cNvSpPr>
            <a:spLocks noGrp="1"/>
          </p:cNvSpPr>
          <p:nvPr>
            <p:ph type="title"/>
          </p:nvPr>
        </p:nvSpPr>
        <p:spPr/>
        <p:txBody>
          <a:bodyPr/>
          <a:lstStyle/>
          <a:p>
            <a:r>
              <a:rPr lang="en-GB" sz="2800" b="1" u="sng" dirty="0"/>
              <a:t>Prohibition of cross-examination</a:t>
            </a:r>
            <a:endParaRPr lang="en-GB" dirty="0"/>
          </a:p>
        </p:txBody>
      </p:sp>
      <p:sp>
        <p:nvSpPr>
          <p:cNvPr id="3" name="Content Placeholder 2">
            <a:extLst>
              <a:ext uri="{FF2B5EF4-FFF2-40B4-BE49-F238E27FC236}">
                <a16:creationId xmlns:a16="http://schemas.microsoft.com/office/drawing/2014/main" id="{CF4A838D-C109-48C9-9893-4956C169CD9B}"/>
              </a:ext>
            </a:extLst>
          </p:cNvPr>
          <p:cNvSpPr>
            <a:spLocks noGrp="1"/>
          </p:cNvSpPr>
          <p:nvPr>
            <p:ph idx="1"/>
          </p:nvPr>
        </p:nvSpPr>
        <p:spPr/>
        <p:txBody>
          <a:bodyPr>
            <a:normAutofit/>
          </a:bodyPr>
          <a:lstStyle/>
          <a:p>
            <a:r>
              <a:rPr lang="en-GB" b="1" u="sng" dirty="0"/>
              <a:t>WHAT IF THERE ARE NO OFFENCES, CAUTIONS OR INJUNCTIONS, OR EVIDENCE OF DOMESTIC ABUSE?   </a:t>
            </a:r>
          </a:p>
          <a:p>
            <a:r>
              <a:rPr lang="en-GB" b="1" dirty="0"/>
              <a:t>Under the new law, it will mean that: </a:t>
            </a:r>
          </a:p>
          <a:p>
            <a:r>
              <a:rPr lang="en-GB" dirty="0"/>
              <a:t>In family proceedings, the court may give a direction prohibiting a party to the proceedings from cross-examining (or continuing to cross examine) a witness in person if it appears to the court that the quality condition or the significant distress condition is met, and that it would not be contrary to the interests of justice to give the direction.</a:t>
            </a:r>
          </a:p>
          <a:p>
            <a:pPr marL="0" indent="0" algn="ctr">
              <a:buNone/>
            </a:pPr>
            <a:r>
              <a:rPr lang="en-GB" b="1" u="sng" dirty="0"/>
              <a:t>Note that similar provisions will relate also to civil proceedings as well </a:t>
            </a:r>
          </a:p>
        </p:txBody>
      </p:sp>
      <p:sp>
        <p:nvSpPr>
          <p:cNvPr id="4" name="Footer Placeholder 3">
            <a:extLst>
              <a:ext uri="{FF2B5EF4-FFF2-40B4-BE49-F238E27FC236}">
                <a16:creationId xmlns:a16="http://schemas.microsoft.com/office/drawing/2014/main" id="{0E6DD1E9-4505-42C6-94CD-72D8EDB21895}"/>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488793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87B9D-6DF7-4E29-983B-B87BABD7684F}"/>
              </a:ext>
            </a:extLst>
          </p:cNvPr>
          <p:cNvSpPr>
            <a:spLocks noGrp="1"/>
          </p:cNvSpPr>
          <p:nvPr>
            <p:ph type="title"/>
          </p:nvPr>
        </p:nvSpPr>
        <p:spPr/>
        <p:txBody>
          <a:bodyPr/>
          <a:lstStyle/>
          <a:p>
            <a:r>
              <a:rPr lang="en-GB" sz="3600" b="1" u="sng" dirty="0"/>
              <a:t>Prohibition of cross-examination</a:t>
            </a:r>
            <a:endParaRPr lang="en-GB" sz="3600" dirty="0"/>
          </a:p>
        </p:txBody>
      </p:sp>
      <p:sp>
        <p:nvSpPr>
          <p:cNvPr id="3" name="Content Placeholder 2">
            <a:extLst>
              <a:ext uri="{FF2B5EF4-FFF2-40B4-BE49-F238E27FC236}">
                <a16:creationId xmlns:a16="http://schemas.microsoft.com/office/drawing/2014/main" id="{FA1F245C-B76F-49A1-953B-CFAC685915BD}"/>
              </a:ext>
            </a:extLst>
          </p:cNvPr>
          <p:cNvSpPr>
            <a:spLocks noGrp="1"/>
          </p:cNvSpPr>
          <p:nvPr>
            <p:ph idx="1"/>
          </p:nvPr>
        </p:nvSpPr>
        <p:spPr/>
        <p:txBody>
          <a:bodyPr>
            <a:normAutofit/>
          </a:bodyPr>
          <a:lstStyle/>
          <a:p>
            <a:endParaRPr lang="en-GB" b="1" u="sng" dirty="0"/>
          </a:p>
          <a:p>
            <a:r>
              <a:rPr lang="en-GB" b="1" u="sng" dirty="0"/>
              <a:t>WHAT ARE THE ALTERNATIVES TO THE CROSS EXAMINATION IN PERSON? </a:t>
            </a:r>
            <a:endParaRPr lang="en-GB" dirty="0"/>
          </a:p>
          <a:p>
            <a:r>
              <a:rPr lang="en-GB" dirty="0"/>
              <a:t>This provision will also assist the alleged perpetrator, who will able to get financial assistance from court funds, to have a lawyer act for them, in cases where they are alleged to have subjected the other person to domestic abuse, and where they seek for example, contact to the children, and where they cannot afford a lawyer, nor are eligible for legal aid. </a:t>
            </a:r>
          </a:p>
          <a:p>
            <a:r>
              <a:rPr lang="en-GB" b="1" dirty="0"/>
              <a:t>See s.31w, s. 31X of the and s.31z of the </a:t>
            </a:r>
            <a:r>
              <a:rPr lang="en-GB" b="1" u="sng" dirty="0"/>
              <a:t>Matrimonial and Family Proceedings Act 1984, Part 4B. </a:t>
            </a:r>
            <a:endParaRPr lang="en-GB" b="1" dirty="0"/>
          </a:p>
          <a:p>
            <a:r>
              <a:rPr lang="en-GB" b="1" u="sng" dirty="0"/>
              <a:t>IMPLICATIONS </a:t>
            </a:r>
          </a:p>
          <a:p>
            <a:r>
              <a:rPr lang="en-GB" b="1" dirty="0"/>
              <a:t>This will therefore ensure an ‘equality of arms’ for both, in the family proceedings. </a:t>
            </a:r>
          </a:p>
        </p:txBody>
      </p:sp>
      <p:sp>
        <p:nvSpPr>
          <p:cNvPr id="4" name="Footer Placeholder 3">
            <a:extLst>
              <a:ext uri="{FF2B5EF4-FFF2-40B4-BE49-F238E27FC236}">
                <a16:creationId xmlns:a16="http://schemas.microsoft.com/office/drawing/2014/main" id="{558A3EC8-24D7-48F8-84AC-7BC9FD492A61}"/>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328541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D37E4-5B07-445A-B28B-BBCBD3E434F7}"/>
              </a:ext>
            </a:extLst>
          </p:cNvPr>
          <p:cNvSpPr>
            <a:spLocks noGrp="1"/>
          </p:cNvSpPr>
          <p:nvPr>
            <p:ph type="title"/>
          </p:nvPr>
        </p:nvSpPr>
        <p:spPr/>
        <p:txBody>
          <a:bodyPr/>
          <a:lstStyle/>
          <a:p>
            <a:r>
              <a:rPr lang="en-GB" sz="3600" b="1" u="sng" dirty="0"/>
              <a:t>PART 6 - NEW OFFENCES </a:t>
            </a:r>
          </a:p>
        </p:txBody>
      </p:sp>
      <p:sp>
        <p:nvSpPr>
          <p:cNvPr id="3" name="Content Placeholder 2">
            <a:extLst>
              <a:ext uri="{FF2B5EF4-FFF2-40B4-BE49-F238E27FC236}">
                <a16:creationId xmlns:a16="http://schemas.microsoft.com/office/drawing/2014/main" id="{6A05BE93-081B-460F-AB8A-D2AFA996B15E}"/>
              </a:ext>
            </a:extLst>
          </p:cNvPr>
          <p:cNvSpPr>
            <a:spLocks noGrp="1"/>
          </p:cNvSpPr>
          <p:nvPr>
            <p:ph idx="1"/>
          </p:nvPr>
        </p:nvSpPr>
        <p:spPr/>
        <p:txBody>
          <a:bodyPr>
            <a:normAutofit/>
          </a:bodyPr>
          <a:lstStyle/>
          <a:p>
            <a:r>
              <a:rPr lang="en-GB" sz="1800" b="1" u="sng" dirty="0">
                <a:latin typeface="Times New Roman" panose="02020603050405020304" pitchFamily="18" charset="0"/>
              </a:rPr>
              <a:t>Part 6 - Offences involving violent or abusive behaviour </a:t>
            </a:r>
          </a:p>
          <a:p>
            <a:r>
              <a:rPr lang="en-GB" sz="1800" b="1" u="sng" dirty="0">
                <a:latin typeface="Times New Roman" panose="02020603050405020304" pitchFamily="18" charset="0"/>
              </a:rPr>
              <a:t>Section 71 DAA 2021 (Consent to serious harm for sexual gratification not a defence)</a:t>
            </a:r>
          </a:p>
          <a:p>
            <a:r>
              <a:rPr lang="en-GB" sz="1800" dirty="0">
                <a:latin typeface="Times New Roman" panose="02020603050405020304" pitchFamily="18" charset="0"/>
              </a:rPr>
              <a:t>This is relevant where a person inflicts serious harm on another person, and it provides that it is not a defence that the alleged victim consented to the infliction of the serious harm for the purposes of obtaining sexual gratification. </a:t>
            </a:r>
          </a:p>
          <a:p>
            <a:r>
              <a:rPr lang="en-GB" sz="1800" dirty="0">
                <a:latin typeface="Times New Roman" panose="02020603050405020304" pitchFamily="18" charset="0"/>
              </a:rPr>
              <a:t>There is an exception </a:t>
            </a:r>
            <a:r>
              <a:rPr lang="en-GB" dirty="0">
                <a:latin typeface="Times New Roman" panose="02020603050405020304" pitchFamily="18" charset="0"/>
              </a:rPr>
              <a:t>under </a:t>
            </a:r>
            <a:r>
              <a:rPr lang="en-GB" sz="1800" b="1" dirty="0">
                <a:latin typeface="Times New Roman" panose="02020603050405020304" pitchFamily="18" charset="0"/>
              </a:rPr>
              <a:t>s.71(4) DAA 2021, </a:t>
            </a:r>
            <a:r>
              <a:rPr lang="en-GB" sz="1800" dirty="0">
                <a:latin typeface="Times New Roman" panose="02020603050405020304" pitchFamily="18" charset="0"/>
              </a:rPr>
              <a:t>which provides the exception that if the serious harm consists of, or is a result of, the infection of the victim with a sexually transmitted infection in the course of sexual activity, and the victim consented to the sexual activity in the knowledge or belief that the defendant had the sexually transmitted infection. </a:t>
            </a:r>
          </a:p>
          <a:p>
            <a:r>
              <a:rPr lang="en-GB" sz="1800" dirty="0">
                <a:latin typeface="Times New Roman" panose="02020603050405020304" pitchFamily="18" charset="0"/>
              </a:rPr>
              <a:t>Also, the Act provides that it does not matter whether the harm was inflicted for the purposes of obtaining sexual gratification for the alleged perpetrator, alleged victim or any other person. </a:t>
            </a:r>
          </a:p>
        </p:txBody>
      </p:sp>
      <p:sp>
        <p:nvSpPr>
          <p:cNvPr id="4" name="Footer Placeholder 3">
            <a:extLst>
              <a:ext uri="{FF2B5EF4-FFF2-40B4-BE49-F238E27FC236}">
                <a16:creationId xmlns:a16="http://schemas.microsoft.com/office/drawing/2014/main" id="{736D25B3-5C74-47A5-AD54-0E51B53D0F32}"/>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587123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19110-FA07-482A-8F55-14C4C7BC8EB8}"/>
              </a:ext>
            </a:extLst>
          </p:cNvPr>
          <p:cNvSpPr>
            <a:spLocks noGrp="1"/>
          </p:cNvSpPr>
          <p:nvPr>
            <p:ph type="title"/>
          </p:nvPr>
        </p:nvSpPr>
        <p:spPr/>
        <p:txBody>
          <a:bodyPr/>
          <a:lstStyle/>
          <a:p>
            <a:r>
              <a:rPr lang="en-GB" sz="2800" b="1" u="sng" dirty="0"/>
              <a:t>PART 6 - NEW OFFENCES </a:t>
            </a:r>
            <a:endParaRPr lang="en-GB" dirty="0"/>
          </a:p>
        </p:txBody>
      </p:sp>
      <p:sp>
        <p:nvSpPr>
          <p:cNvPr id="3" name="Content Placeholder 2">
            <a:extLst>
              <a:ext uri="{FF2B5EF4-FFF2-40B4-BE49-F238E27FC236}">
                <a16:creationId xmlns:a16="http://schemas.microsoft.com/office/drawing/2014/main" id="{3AA13318-532F-432C-A953-F16265411CB4}"/>
              </a:ext>
            </a:extLst>
          </p:cNvPr>
          <p:cNvSpPr>
            <a:spLocks noGrp="1"/>
          </p:cNvSpPr>
          <p:nvPr>
            <p:ph idx="1"/>
          </p:nvPr>
        </p:nvSpPr>
        <p:spPr/>
        <p:txBody>
          <a:bodyPr/>
          <a:lstStyle/>
          <a:p>
            <a:r>
              <a:rPr lang="en-GB" sz="1800" b="1" u="sng" dirty="0">
                <a:latin typeface="Times New Roman" panose="02020603050405020304" pitchFamily="18" charset="0"/>
              </a:rPr>
              <a:t>S.72 DAA 2021(Offences against the person committed outside the UK- England and Wales)</a:t>
            </a:r>
          </a:p>
          <a:p>
            <a:r>
              <a:rPr lang="en-GB" sz="1800" dirty="0">
                <a:latin typeface="Times New Roman" panose="02020603050405020304" pitchFamily="18" charset="0"/>
              </a:rPr>
              <a:t>This has the effect that if a person (who is a UK national or is habitually resident in E and W) does an act in a country outside the UK, which amounts to an offence in that other country, and would also amount to an offence, if done in E and W, then they will be guilty in E and W of that offence. </a:t>
            </a:r>
          </a:p>
          <a:p>
            <a:r>
              <a:rPr lang="en-GB" sz="1800" dirty="0">
                <a:latin typeface="Times New Roman" panose="02020603050405020304" pitchFamily="18" charset="0"/>
              </a:rPr>
              <a:t>There is a list of offences this relates to </a:t>
            </a:r>
            <a:r>
              <a:rPr lang="en-GB" sz="1800" b="1" dirty="0">
                <a:latin typeface="Times New Roman" panose="02020603050405020304" pitchFamily="18" charset="0"/>
              </a:rPr>
              <a:t>[s.72(2] DAA 2021, </a:t>
            </a:r>
            <a:r>
              <a:rPr lang="en-GB" sz="1800" dirty="0">
                <a:latin typeface="Times New Roman" panose="02020603050405020304" pitchFamily="18" charset="0"/>
              </a:rPr>
              <a:t>including many violence related offences. </a:t>
            </a:r>
            <a:endParaRPr lang="en-GB" dirty="0"/>
          </a:p>
          <a:p>
            <a:endParaRPr lang="en-GB" dirty="0"/>
          </a:p>
        </p:txBody>
      </p:sp>
      <p:sp>
        <p:nvSpPr>
          <p:cNvPr id="4" name="Footer Placeholder 3">
            <a:extLst>
              <a:ext uri="{FF2B5EF4-FFF2-40B4-BE49-F238E27FC236}">
                <a16:creationId xmlns:a16="http://schemas.microsoft.com/office/drawing/2014/main" id="{D73784D8-1BB5-4CC6-87FC-DB661E0B5556}"/>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114961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8A426-4415-45A5-B3EA-D7FE9A1D3302}"/>
              </a:ext>
            </a:extLst>
          </p:cNvPr>
          <p:cNvSpPr>
            <a:spLocks noGrp="1"/>
          </p:cNvSpPr>
          <p:nvPr>
            <p:ph type="title"/>
          </p:nvPr>
        </p:nvSpPr>
        <p:spPr/>
        <p:txBody>
          <a:bodyPr>
            <a:normAutofit/>
          </a:bodyPr>
          <a:lstStyle/>
          <a:p>
            <a:r>
              <a:rPr lang="en-GB" b="1" u="sng" dirty="0"/>
              <a:t>FURTHER OFFENCES</a:t>
            </a:r>
            <a:endParaRPr lang="en-GB" dirty="0"/>
          </a:p>
        </p:txBody>
      </p:sp>
      <p:sp>
        <p:nvSpPr>
          <p:cNvPr id="3" name="Content Placeholder 2">
            <a:extLst>
              <a:ext uri="{FF2B5EF4-FFF2-40B4-BE49-F238E27FC236}">
                <a16:creationId xmlns:a16="http://schemas.microsoft.com/office/drawing/2014/main" id="{A994E030-433F-4560-848D-AA9D7C1F1115}"/>
              </a:ext>
            </a:extLst>
          </p:cNvPr>
          <p:cNvSpPr>
            <a:spLocks noGrp="1"/>
          </p:cNvSpPr>
          <p:nvPr>
            <p:ph idx="1"/>
          </p:nvPr>
        </p:nvSpPr>
        <p:spPr/>
        <p:txBody>
          <a:bodyPr>
            <a:normAutofit/>
          </a:bodyPr>
          <a:lstStyle/>
          <a:p>
            <a:pPr marL="0" indent="0" algn="ctr">
              <a:buNone/>
            </a:pPr>
            <a:endParaRPr lang="en-GB" sz="2000" b="1" u="sng" dirty="0">
              <a:latin typeface="Times New Roman" panose="02020603050405020304" pitchFamily="18" charset="0"/>
              <a:ea typeface="Times New Roman" panose="02020603050405020304" pitchFamily="18" charset="0"/>
            </a:endParaRPr>
          </a:p>
          <a:p>
            <a:pPr marL="0" indent="0" algn="ctr">
              <a:buNone/>
            </a:pPr>
            <a:r>
              <a:rPr lang="en-GB" sz="2000" b="1" u="sng" dirty="0">
                <a:latin typeface="Times New Roman" panose="02020603050405020304" pitchFamily="18" charset="0"/>
                <a:ea typeface="Times New Roman" panose="02020603050405020304" pitchFamily="18" charset="0"/>
              </a:rPr>
              <a:t>OTHER AMENDMENTS </a:t>
            </a:r>
          </a:p>
          <a:p>
            <a:pPr marL="0" indent="0">
              <a:buNone/>
            </a:pPr>
            <a:r>
              <a:rPr lang="en-GB" sz="2000" b="1" u="sng" dirty="0">
                <a:effectLst/>
                <a:latin typeface="Times New Roman" panose="02020603050405020304" pitchFamily="18" charset="0"/>
                <a:ea typeface="Times New Roman" panose="02020603050405020304" pitchFamily="18" charset="0"/>
                <a:cs typeface="Times New Roman" panose="02020603050405020304" pitchFamily="18" charset="0"/>
              </a:rPr>
              <a:t>Non-fatal </a:t>
            </a:r>
            <a:r>
              <a:rPr lang="en-GB" sz="2100" b="1" u="sng" dirty="0">
                <a:latin typeface="Times New Roman" panose="02020603050405020304" pitchFamily="18" charset="0"/>
                <a:cs typeface="Times New Roman" panose="02020603050405020304" pitchFamily="18" charset="0"/>
              </a:rPr>
              <a:t>strangulation and suffocation to be criminal offences (s.70 DAA 2021) </a:t>
            </a:r>
          </a:p>
          <a:p>
            <a:pPr marL="0" indent="0">
              <a:buNone/>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This would be relevant in situations whereby the alleged perpetrator </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strangles or intentionally affects the alleged victim’s breathing, so as to control or intimidate them. </a:t>
            </a:r>
            <a:r>
              <a:rPr lang="en-GB" sz="2000" b="1" dirty="0">
                <a:effectLst/>
                <a:latin typeface="Times New Roman" panose="02020603050405020304" pitchFamily="18" charset="0"/>
                <a:ea typeface="Times New Roman" panose="02020603050405020304" pitchFamily="18" charset="0"/>
                <a:cs typeface="Times New Roman" panose="02020603050405020304" pitchFamily="18" charset="0"/>
              </a:rPr>
              <a:t>The reasoning for this is because it has been argued that alleged perpetrators were avoiding punishment as these actions can often leave no visible injury, making it harder to prosecute under other crimes. </a:t>
            </a:r>
          </a:p>
          <a:p>
            <a:pPr marL="0" indent="0">
              <a:buNone/>
            </a:pPr>
            <a:r>
              <a:rPr lang="en-GB" sz="2100" b="1" dirty="0">
                <a:latin typeface="Times New Roman" panose="02020603050405020304" pitchFamily="18" charset="0"/>
                <a:cs typeface="Times New Roman" panose="02020603050405020304" pitchFamily="18" charset="0"/>
              </a:rPr>
              <a:t>The Act provides that it is a defence if it shown that the victim consented to the strangulation or other act, but this will not apply where the victim suffers serious harm as a result of the strangulation or other act, and either the alleged perpetrator intended to cause the victim this serious harm, or was reckless as to whether the victim would suffer serious harm. </a:t>
            </a:r>
          </a:p>
          <a:p>
            <a:endParaRPr lang="en-GB" sz="2000" dirty="0">
              <a:effectLst/>
              <a:latin typeface="Times New Roman" panose="02020603050405020304" pitchFamily="18" charset="0"/>
              <a:ea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13AC8E6D-8CA3-4564-8833-3274FB018E8B}"/>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46526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90A48-0C1A-4F7B-8B1F-843EB2675770}"/>
              </a:ext>
            </a:extLst>
          </p:cNvPr>
          <p:cNvSpPr>
            <a:spLocks noGrp="1"/>
          </p:cNvSpPr>
          <p:nvPr>
            <p:ph type="title"/>
          </p:nvPr>
        </p:nvSpPr>
        <p:spPr/>
        <p:txBody>
          <a:bodyPr/>
          <a:lstStyle/>
          <a:p>
            <a:r>
              <a:rPr lang="en-GB" b="1" u="sng" dirty="0"/>
              <a:t>FURTHER OFFENCES</a:t>
            </a:r>
            <a:endParaRPr lang="en-GB" dirty="0"/>
          </a:p>
        </p:txBody>
      </p:sp>
      <p:sp>
        <p:nvSpPr>
          <p:cNvPr id="3" name="Content Placeholder 2">
            <a:extLst>
              <a:ext uri="{FF2B5EF4-FFF2-40B4-BE49-F238E27FC236}">
                <a16:creationId xmlns:a16="http://schemas.microsoft.com/office/drawing/2014/main" id="{E3464365-E61B-4E03-8C40-F747AEABC749}"/>
              </a:ext>
            </a:extLst>
          </p:cNvPr>
          <p:cNvSpPr>
            <a:spLocks noGrp="1"/>
          </p:cNvSpPr>
          <p:nvPr>
            <p:ph idx="1"/>
          </p:nvPr>
        </p:nvSpPr>
        <p:spPr/>
        <p:txBody>
          <a:bodyPr>
            <a:normAutofit fontScale="92500" lnSpcReduction="10000"/>
          </a:bodyPr>
          <a:lstStyle/>
          <a:p>
            <a:pPr marL="0" indent="0">
              <a:buNone/>
            </a:pPr>
            <a:endParaRPr lang="en-GB" sz="1800" b="1" u="sng" dirty="0">
              <a:latin typeface="Times New Roman" panose="02020603050405020304" pitchFamily="18" charset="0"/>
              <a:cs typeface="Times New Roman" panose="02020603050405020304" pitchFamily="18" charset="0"/>
            </a:endParaRPr>
          </a:p>
          <a:p>
            <a:pPr marL="0" indent="0">
              <a:buNone/>
            </a:pPr>
            <a:r>
              <a:rPr lang="en-GB" sz="1800" b="1" u="sng" dirty="0">
                <a:latin typeface="Times New Roman" panose="02020603050405020304" pitchFamily="18" charset="0"/>
                <a:cs typeface="Times New Roman" panose="02020603050405020304" pitchFamily="18" charset="0"/>
              </a:rPr>
              <a:t>Controlling or coercive behaviour</a:t>
            </a:r>
          </a:p>
          <a:p>
            <a:pPr marL="0" indent="0">
              <a:buNone/>
            </a:pPr>
            <a:r>
              <a:rPr lang="en-GB" sz="1800" dirty="0">
                <a:latin typeface="Times New Roman" panose="02020603050405020304" pitchFamily="18" charset="0"/>
                <a:cs typeface="Times New Roman" panose="02020603050405020304" pitchFamily="18" charset="0"/>
              </a:rPr>
              <a:t>The changes in </a:t>
            </a:r>
            <a:r>
              <a:rPr lang="en-GB" sz="1800" b="1" dirty="0">
                <a:latin typeface="Times New Roman" panose="02020603050405020304" pitchFamily="18" charset="0"/>
                <a:cs typeface="Times New Roman" panose="02020603050405020304" pitchFamily="18" charset="0"/>
              </a:rPr>
              <a:t>s.68 DAA 2021 </a:t>
            </a:r>
            <a:r>
              <a:rPr lang="en-GB" sz="1800" dirty="0">
                <a:latin typeface="Times New Roman" panose="02020603050405020304" pitchFamily="18" charset="0"/>
                <a:cs typeface="Times New Roman" panose="02020603050405020304" pitchFamily="18" charset="0"/>
              </a:rPr>
              <a:t>are that it is no longer a requirement for the alleged perpetrator and victims to live together. This is necessary given that even if a person is able to leave an abusive situation, the former partner may still subject the victim to ongoing controlling or coercive behaviour post-separation. </a:t>
            </a:r>
            <a:r>
              <a:rPr lang="en-GB" sz="1800" b="1" dirty="0">
                <a:latin typeface="Times New Roman" panose="02020603050405020304" pitchFamily="18" charset="0"/>
                <a:cs typeface="Times New Roman" panose="02020603050405020304" pitchFamily="18" charset="0"/>
              </a:rPr>
              <a:t>There is brought in, specifically, the provision relating to being ‘personally connected’ so that it now incorporates people who are, or have been in an ‘intimate personal relationship’ with each other –see s.68(4) DAA 2021. Its also continues to include those who are, or were married to each other, are or were civil partners, are, or were engaged, or are relatives.    </a:t>
            </a:r>
          </a:p>
          <a:p>
            <a:pPr marL="0" lvl="0" indent="0">
              <a:lnSpc>
                <a:spcPct val="107000"/>
              </a:lnSpc>
              <a:spcAft>
                <a:spcPts val="800"/>
              </a:spcAft>
              <a:buSzPts val="1000"/>
              <a:buNone/>
              <a:tabLst>
                <a:tab pos="457200" algn="l"/>
              </a:tabLst>
            </a:pPr>
            <a:r>
              <a:rPr lang="en-GB" sz="1800" b="1" u="sng" dirty="0">
                <a:latin typeface="Times New Roman" panose="02020603050405020304" pitchFamily="18" charset="0"/>
                <a:cs typeface="Times New Roman" panose="02020603050405020304" pitchFamily="18" charset="0"/>
              </a:rPr>
              <a:t>Disclosing private sexual photographs and films (s.69 DAA 2021) </a:t>
            </a:r>
          </a:p>
          <a:p>
            <a:pPr marL="0" lvl="0" indent="0">
              <a:lnSpc>
                <a:spcPct val="107000"/>
              </a:lnSpc>
              <a:spcAft>
                <a:spcPts val="800"/>
              </a:spcAft>
              <a:buSzPts val="1000"/>
              <a:buNone/>
              <a:tabLst>
                <a:tab pos="457200" algn="l"/>
              </a:tabLst>
            </a:pPr>
            <a:r>
              <a:rPr lang="en-GB" sz="1800" dirty="0">
                <a:latin typeface="Times New Roman" panose="02020603050405020304" pitchFamily="18" charset="0"/>
                <a:cs typeface="Times New Roman" panose="02020603050405020304" pitchFamily="18" charset="0"/>
              </a:rPr>
              <a:t>There is the extension to the offence of disclosing private sexual photographs and films, without the consent of the individual in the photographs/film, with the intention to cause that person distress </a:t>
            </a:r>
          </a:p>
          <a:p>
            <a:pPr marL="0" lvl="0" indent="0">
              <a:lnSpc>
                <a:spcPct val="107000"/>
              </a:lnSpc>
              <a:spcAft>
                <a:spcPts val="800"/>
              </a:spcAft>
              <a:buSzPts val="1000"/>
              <a:buNone/>
              <a:tabLst>
                <a:tab pos="457200" algn="l"/>
              </a:tabLst>
            </a:pPr>
            <a:r>
              <a:rPr lang="en-GB" sz="1800" b="1" dirty="0">
                <a:latin typeface="Times New Roman" panose="02020603050405020304" pitchFamily="18" charset="0"/>
                <a:cs typeface="Times New Roman" panose="02020603050405020304" pitchFamily="18" charset="0"/>
              </a:rPr>
              <a:t>The extension now provides for the fact that it covers threats to disclose this material- see s.69(3) DAA 2021</a:t>
            </a:r>
            <a:endParaRPr lang="en-GB" dirty="0"/>
          </a:p>
        </p:txBody>
      </p:sp>
      <p:sp>
        <p:nvSpPr>
          <p:cNvPr id="4" name="Footer Placeholder 3">
            <a:extLst>
              <a:ext uri="{FF2B5EF4-FFF2-40B4-BE49-F238E27FC236}">
                <a16:creationId xmlns:a16="http://schemas.microsoft.com/office/drawing/2014/main" id="{6DD85F39-B5DB-4811-B526-01138AD8DA29}"/>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422796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BE1FF-7056-4D88-B798-D637FCF5F2A5}"/>
              </a:ext>
            </a:extLst>
          </p:cNvPr>
          <p:cNvSpPr>
            <a:spLocks noGrp="1"/>
          </p:cNvSpPr>
          <p:nvPr>
            <p:ph type="title"/>
          </p:nvPr>
        </p:nvSpPr>
        <p:spPr/>
        <p:txBody>
          <a:bodyPr>
            <a:normAutofit fontScale="90000"/>
          </a:bodyPr>
          <a:lstStyle/>
          <a:p>
            <a:br>
              <a:rPr lang="en-GB" b="1" dirty="0"/>
            </a:br>
            <a:r>
              <a:rPr lang="en-GB" b="1" u="sng" dirty="0"/>
              <a:t>WHAT IS THE FOCUS OF THE NEW LAW? </a:t>
            </a:r>
            <a:br>
              <a:rPr lang="en-GB" b="1" u="sng" dirty="0"/>
            </a:br>
            <a:endParaRPr lang="en-GB" dirty="0"/>
          </a:p>
        </p:txBody>
      </p:sp>
      <p:sp>
        <p:nvSpPr>
          <p:cNvPr id="3" name="Content Placeholder 2">
            <a:extLst>
              <a:ext uri="{FF2B5EF4-FFF2-40B4-BE49-F238E27FC236}">
                <a16:creationId xmlns:a16="http://schemas.microsoft.com/office/drawing/2014/main" id="{DCE3D807-3938-4D3F-AFB0-079085434090}"/>
              </a:ext>
            </a:extLst>
          </p:cNvPr>
          <p:cNvSpPr>
            <a:spLocks noGrp="1"/>
          </p:cNvSpPr>
          <p:nvPr>
            <p:ph idx="1"/>
          </p:nvPr>
        </p:nvSpPr>
        <p:spPr/>
        <p:txBody>
          <a:bodyPr/>
          <a:lstStyle/>
          <a:p>
            <a:r>
              <a:rPr lang="en-GB" dirty="0"/>
              <a:t>To make provision in relation to domestic abuse; </a:t>
            </a:r>
          </a:p>
          <a:p>
            <a:r>
              <a:rPr lang="en-GB" dirty="0"/>
              <a:t>to make provision for and in connection with the establishment of a Domestic Abuse Commissioner; </a:t>
            </a:r>
          </a:p>
          <a:p>
            <a:r>
              <a:rPr lang="en-GB" dirty="0"/>
              <a:t>to prohibit cross-examination in person in family proceedings in certain circumstances; </a:t>
            </a:r>
          </a:p>
          <a:p>
            <a:r>
              <a:rPr lang="en-GB" dirty="0"/>
              <a:t>to make provision about certain violent or sexual offences, </a:t>
            </a:r>
          </a:p>
          <a:p>
            <a:r>
              <a:rPr lang="en-GB" dirty="0"/>
              <a:t>and offences involving other abusive behaviour, committed outside the United Kingdom; and for connected purposes. </a:t>
            </a:r>
          </a:p>
        </p:txBody>
      </p:sp>
      <p:sp>
        <p:nvSpPr>
          <p:cNvPr id="4" name="Footer Placeholder 3">
            <a:extLst>
              <a:ext uri="{FF2B5EF4-FFF2-40B4-BE49-F238E27FC236}">
                <a16:creationId xmlns:a16="http://schemas.microsoft.com/office/drawing/2014/main" id="{35C209C9-CC3C-4F45-8FFB-EE4095EEB409}"/>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310558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C0E5A-34D9-4E27-B561-EBE749A6391D}"/>
              </a:ext>
            </a:extLst>
          </p:cNvPr>
          <p:cNvSpPr>
            <a:spLocks noGrp="1"/>
          </p:cNvSpPr>
          <p:nvPr>
            <p:ph type="title"/>
          </p:nvPr>
        </p:nvSpPr>
        <p:spPr/>
        <p:txBody>
          <a:bodyPr>
            <a:normAutofit/>
          </a:bodyPr>
          <a:lstStyle/>
          <a:p>
            <a:r>
              <a:rPr lang="en-GB" b="1" dirty="0"/>
              <a:t>Medical evidence of domestic abuse</a:t>
            </a:r>
          </a:p>
        </p:txBody>
      </p:sp>
      <p:sp>
        <p:nvSpPr>
          <p:cNvPr id="3" name="Content Placeholder 2">
            <a:extLst>
              <a:ext uri="{FF2B5EF4-FFF2-40B4-BE49-F238E27FC236}">
                <a16:creationId xmlns:a16="http://schemas.microsoft.com/office/drawing/2014/main" id="{D1521D39-514E-41B3-8BB6-32516A77E99D}"/>
              </a:ext>
            </a:extLst>
          </p:cNvPr>
          <p:cNvSpPr>
            <a:spLocks noGrp="1"/>
          </p:cNvSpPr>
          <p:nvPr>
            <p:ph idx="1"/>
          </p:nvPr>
        </p:nvSpPr>
        <p:spPr/>
        <p:txBody>
          <a:bodyPr>
            <a:normAutofit fontScale="92500" lnSpcReduction="10000"/>
          </a:bodyPr>
          <a:lstStyle/>
          <a:p>
            <a:r>
              <a:rPr lang="en-GB" b="1" u="sng" dirty="0">
                <a:latin typeface="Times New Roman" panose="02020603050405020304" pitchFamily="18" charset="0"/>
              </a:rPr>
              <a:t>S.80 DAA 201 </a:t>
            </a:r>
          </a:p>
          <a:p>
            <a:r>
              <a:rPr lang="en-GB" b="1" u="sng" dirty="0">
                <a:latin typeface="Times New Roman" panose="02020603050405020304" pitchFamily="18" charset="0"/>
              </a:rPr>
              <a:t>Prohibition on charging for the provision of medical evidence of domestic abuse</a:t>
            </a:r>
          </a:p>
          <a:p>
            <a:r>
              <a:rPr lang="en-GB" dirty="0">
                <a:latin typeface="Arial" panose="020B0604020202020204" pitchFamily="34" charset="0"/>
              </a:rPr>
              <a:t>No person may charge a fee or any other remuneration for the preparation or provision of relevant evidence relating to an assessment of an individual carried out by a relevant health professional in England or Wales under a qualifying medical services contract, and if the services provided by the relevant health professional are wholly or mainly services provided under a qualifying medical services contract - </a:t>
            </a:r>
            <a:r>
              <a:rPr lang="en-GB" b="1" dirty="0">
                <a:latin typeface="Arial" panose="020B0604020202020204" pitchFamily="34" charset="0"/>
              </a:rPr>
              <a:t>s80(1)(2) DAA 2021 </a:t>
            </a:r>
            <a:endParaRPr lang="en-GB" dirty="0">
              <a:latin typeface="Arial" panose="020B0604020202020204" pitchFamily="34" charset="0"/>
            </a:endParaRPr>
          </a:p>
          <a:p>
            <a:r>
              <a:rPr lang="en-GB" dirty="0">
                <a:latin typeface="Arial" panose="020B0604020202020204" pitchFamily="34" charset="0"/>
              </a:rPr>
              <a:t>A relevant health professional means, amongst others, a medical practitioner licensed to practise by the General Medical Council and a health professional registered to practise in the United Kingdom by the Nursing and Midwifery Council – </a:t>
            </a:r>
            <a:r>
              <a:rPr lang="en-GB" b="1" dirty="0">
                <a:latin typeface="Arial" panose="020B0604020202020204" pitchFamily="34" charset="0"/>
              </a:rPr>
              <a:t>s80(4) DAA 2021</a:t>
            </a:r>
          </a:p>
          <a:p>
            <a:r>
              <a:rPr lang="en-GB" b="1" dirty="0">
                <a:latin typeface="Arial" panose="020B0604020202020204" pitchFamily="34" charset="0"/>
              </a:rPr>
              <a:t>The relevant evidence can be (a)evidence that the individual is, or is at risk of being, a victim of domestic abuse which is intended to support an application by the individual for civil legal services, or (b)any other evidence that the individual is, or is at risk of being, a victim of domestic abuse which is of a description specified in regulations made by the Secretary of State -  s80(3) DAA 2021</a:t>
            </a:r>
          </a:p>
        </p:txBody>
      </p:sp>
      <p:sp>
        <p:nvSpPr>
          <p:cNvPr id="4" name="Footer Placeholder 3">
            <a:extLst>
              <a:ext uri="{FF2B5EF4-FFF2-40B4-BE49-F238E27FC236}">
                <a16:creationId xmlns:a16="http://schemas.microsoft.com/office/drawing/2014/main" id="{E50E6751-0CC3-4370-AF89-FCDBE115ECA2}"/>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398683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C3A58-82F7-4A6B-83D8-7FB37C4D98C7}"/>
              </a:ext>
            </a:extLst>
          </p:cNvPr>
          <p:cNvSpPr>
            <a:spLocks noGrp="1"/>
          </p:cNvSpPr>
          <p:nvPr>
            <p:ph type="title"/>
          </p:nvPr>
        </p:nvSpPr>
        <p:spPr/>
        <p:txBody>
          <a:bodyPr/>
          <a:lstStyle/>
          <a:p>
            <a:r>
              <a:rPr lang="en-GB" b="1" u="sng" dirty="0"/>
              <a:t>Mandatory Polygraph Tests</a:t>
            </a:r>
            <a:br>
              <a:rPr lang="en-GB" dirty="0"/>
            </a:br>
            <a:endParaRPr lang="en-GB" dirty="0"/>
          </a:p>
        </p:txBody>
      </p:sp>
      <p:sp>
        <p:nvSpPr>
          <p:cNvPr id="3" name="Content Placeholder 2">
            <a:extLst>
              <a:ext uri="{FF2B5EF4-FFF2-40B4-BE49-F238E27FC236}">
                <a16:creationId xmlns:a16="http://schemas.microsoft.com/office/drawing/2014/main" id="{8F84EE20-C430-4497-8AEE-627EE725E2B3}"/>
              </a:ext>
            </a:extLst>
          </p:cNvPr>
          <p:cNvSpPr>
            <a:spLocks noGrp="1"/>
          </p:cNvSpPr>
          <p:nvPr>
            <p:ph idx="1"/>
          </p:nvPr>
        </p:nvSpPr>
        <p:spPr/>
        <p:txBody>
          <a:bodyPr>
            <a:normAutofit/>
          </a:bodyPr>
          <a:lstStyle/>
          <a:p>
            <a:r>
              <a:rPr lang="en-GB" sz="2000" b="1" u="sng" dirty="0"/>
              <a:t>See the Policy Paper Factsheet (</a:t>
            </a:r>
            <a:r>
              <a:rPr lang="en-GB" sz="2000" dirty="0"/>
              <a:t>Published 3 March 2020) , and available at </a:t>
            </a:r>
            <a:r>
              <a:rPr lang="en-GB" sz="2000" u="sng" dirty="0">
                <a:hlinkClick r:id="rId2"/>
              </a:rPr>
              <a:t>https://www.gov.uk/government/publications/domestic-abuse-bill-2020-factsheets/mandatory-polygraph-tests-factsheet</a:t>
            </a:r>
            <a:endParaRPr lang="en-GB" sz="2000" u="sng" dirty="0"/>
          </a:p>
          <a:p>
            <a:r>
              <a:rPr lang="en-GB" sz="2000" dirty="0"/>
              <a:t>The Government intends to start a 3 - year pilot of mandatory polygraph examinations on domestic abuse perpetrators released on licence identified as being at high risk of causing serious harm. </a:t>
            </a:r>
          </a:p>
          <a:p>
            <a:r>
              <a:rPr lang="en-GB" sz="2000" dirty="0"/>
              <a:t>The Domestic Abuse Act provides for mandatory polygraph examinations on high risk domestic abuse perpetrators. </a:t>
            </a:r>
          </a:p>
        </p:txBody>
      </p:sp>
      <p:sp>
        <p:nvSpPr>
          <p:cNvPr id="4" name="Footer Placeholder 3">
            <a:extLst>
              <a:ext uri="{FF2B5EF4-FFF2-40B4-BE49-F238E27FC236}">
                <a16:creationId xmlns:a16="http://schemas.microsoft.com/office/drawing/2014/main" id="{FD84ACFE-084C-4EB9-B5DB-EBC8252B3521}"/>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4106628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82421-6849-4FA8-B37D-C365C0C956FB}"/>
              </a:ext>
            </a:extLst>
          </p:cNvPr>
          <p:cNvSpPr>
            <a:spLocks noGrp="1"/>
          </p:cNvSpPr>
          <p:nvPr>
            <p:ph type="title"/>
          </p:nvPr>
        </p:nvSpPr>
        <p:spPr/>
        <p:txBody>
          <a:bodyPr/>
          <a:lstStyle/>
          <a:p>
            <a:r>
              <a:rPr lang="en-GB" b="1" u="sng" dirty="0"/>
              <a:t>HOW DOES IT WORK? </a:t>
            </a:r>
            <a:endParaRPr lang="en-GB" dirty="0"/>
          </a:p>
        </p:txBody>
      </p:sp>
      <p:sp>
        <p:nvSpPr>
          <p:cNvPr id="3" name="Content Placeholder 2">
            <a:extLst>
              <a:ext uri="{FF2B5EF4-FFF2-40B4-BE49-F238E27FC236}">
                <a16:creationId xmlns:a16="http://schemas.microsoft.com/office/drawing/2014/main" id="{B17A5D7C-1B89-4D44-BA34-0ABB003FE5A0}"/>
              </a:ext>
            </a:extLst>
          </p:cNvPr>
          <p:cNvSpPr>
            <a:spLocks noGrp="1"/>
          </p:cNvSpPr>
          <p:nvPr>
            <p:ph idx="1"/>
          </p:nvPr>
        </p:nvSpPr>
        <p:spPr/>
        <p:txBody>
          <a:bodyPr>
            <a:normAutofit/>
          </a:bodyPr>
          <a:lstStyle/>
          <a:p>
            <a:pPr marL="0" indent="0">
              <a:buNone/>
            </a:pPr>
            <a:r>
              <a:rPr lang="en-GB" sz="2000" dirty="0"/>
              <a:t>The examination measures the physiological changes in the body when the individual being tested is asked certain questions. </a:t>
            </a:r>
          </a:p>
          <a:p>
            <a:pPr marL="0" indent="0">
              <a:buNone/>
            </a:pPr>
            <a:r>
              <a:rPr lang="en-GB" sz="2000" dirty="0"/>
              <a:t>The polygraph measures: </a:t>
            </a:r>
          </a:p>
          <a:p>
            <a:pPr lvl="0"/>
            <a:r>
              <a:rPr lang="en-GB" sz="2000" dirty="0"/>
              <a:t>changes in heart rate, </a:t>
            </a:r>
          </a:p>
          <a:p>
            <a:pPr lvl="0"/>
            <a:r>
              <a:rPr lang="en-GB" sz="2000" dirty="0"/>
              <a:t>blood pressure, </a:t>
            </a:r>
          </a:p>
          <a:p>
            <a:pPr lvl="0"/>
            <a:r>
              <a:rPr lang="en-GB" sz="2000" dirty="0"/>
              <a:t>respiratory rate and </a:t>
            </a:r>
          </a:p>
          <a:p>
            <a:pPr lvl="0"/>
            <a:r>
              <a:rPr lang="en-GB" sz="2000" dirty="0"/>
              <a:t>sweat</a:t>
            </a:r>
          </a:p>
          <a:p>
            <a:pPr marL="0" indent="0">
              <a:buNone/>
            </a:pPr>
            <a:r>
              <a:rPr lang="en-GB" sz="2000" dirty="0"/>
              <a:t>Any change to the normal rates of heart rate, blood pressure, respiratory rate and sweat, can then indicate that the person is trying to be deceptive.</a:t>
            </a:r>
          </a:p>
          <a:p>
            <a:endParaRPr lang="en-GB" dirty="0"/>
          </a:p>
        </p:txBody>
      </p:sp>
      <p:sp>
        <p:nvSpPr>
          <p:cNvPr id="4" name="Footer Placeholder 3">
            <a:extLst>
              <a:ext uri="{FF2B5EF4-FFF2-40B4-BE49-F238E27FC236}">
                <a16:creationId xmlns:a16="http://schemas.microsoft.com/office/drawing/2014/main" id="{AC84FDB9-7CCF-441C-AB47-9EAA54EE7B0C}"/>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311909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78C99-64D9-49A6-806E-FCBE6AEC3895}"/>
              </a:ext>
            </a:extLst>
          </p:cNvPr>
          <p:cNvSpPr>
            <a:spLocks noGrp="1"/>
          </p:cNvSpPr>
          <p:nvPr>
            <p:ph type="title"/>
          </p:nvPr>
        </p:nvSpPr>
        <p:spPr/>
        <p:txBody>
          <a:bodyPr/>
          <a:lstStyle/>
          <a:p>
            <a:r>
              <a:rPr lang="en-GB" b="1" u="sng" dirty="0"/>
              <a:t>Mandatory Polygraph Tests</a:t>
            </a:r>
            <a:br>
              <a:rPr lang="en-GB" dirty="0"/>
            </a:br>
            <a:endParaRPr lang="en-GB" dirty="0"/>
          </a:p>
        </p:txBody>
      </p:sp>
      <p:sp>
        <p:nvSpPr>
          <p:cNvPr id="3" name="Content Placeholder 2">
            <a:extLst>
              <a:ext uri="{FF2B5EF4-FFF2-40B4-BE49-F238E27FC236}">
                <a16:creationId xmlns:a16="http://schemas.microsoft.com/office/drawing/2014/main" id="{EA42D944-A7DC-427F-A4B2-8FBE8F062622}"/>
              </a:ext>
            </a:extLst>
          </p:cNvPr>
          <p:cNvSpPr>
            <a:spLocks noGrp="1"/>
          </p:cNvSpPr>
          <p:nvPr>
            <p:ph idx="1"/>
          </p:nvPr>
        </p:nvSpPr>
        <p:spPr/>
        <p:txBody>
          <a:bodyPr>
            <a:normAutofit/>
          </a:bodyPr>
          <a:lstStyle/>
          <a:p>
            <a:pPr marL="0" indent="0">
              <a:buNone/>
            </a:pPr>
            <a:r>
              <a:rPr lang="en-GB" sz="2000" dirty="0"/>
              <a:t>There will be an expectation for those individuals to take a polygraph test: </a:t>
            </a:r>
          </a:p>
          <a:p>
            <a:pPr lvl="0"/>
            <a:r>
              <a:rPr lang="en-GB" sz="2000" dirty="0"/>
              <a:t>3 months post release from custody and</a:t>
            </a:r>
          </a:p>
          <a:p>
            <a:pPr lvl="0"/>
            <a:r>
              <a:rPr lang="en-GB" sz="2000" dirty="0"/>
              <a:t>every 6 months thereafter, unless the test is failed. In such circumstances, the offender will be required to take the test more frequently</a:t>
            </a:r>
          </a:p>
          <a:p>
            <a:r>
              <a:rPr lang="en-GB" sz="2000" dirty="0"/>
              <a:t>Polygraph examinations have been successfully used with sexual offenders released on licence since 2013. </a:t>
            </a:r>
          </a:p>
          <a:p>
            <a:r>
              <a:rPr lang="en-GB" sz="2000" b="1" dirty="0"/>
              <a:t>See s.76 DAA 2021 - The Act now provides for this in cases of offences involving domestic abuse as defined in section 1 of the Act – The implication of this is that there may be more cases of polygraph tests being undertaken in cases of domestic abuse. </a:t>
            </a:r>
          </a:p>
          <a:p>
            <a:endParaRPr lang="en-GB" dirty="0"/>
          </a:p>
        </p:txBody>
      </p:sp>
      <p:sp>
        <p:nvSpPr>
          <p:cNvPr id="4" name="Footer Placeholder 3">
            <a:extLst>
              <a:ext uri="{FF2B5EF4-FFF2-40B4-BE49-F238E27FC236}">
                <a16:creationId xmlns:a16="http://schemas.microsoft.com/office/drawing/2014/main" id="{84AFE006-93A2-4664-AEC2-F4947ED3B08F}"/>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987065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72DF2-ACAD-45D4-BE87-19FCC98F1D27}"/>
              </a:ext>
            </a:extLst>
          </p:cNvPr>
          <p:cNvSpPr>
            <a:spLocks noGrp="1"/>
          </p:cNvSpPr>
          <p:nvPr>
            <p:ph type="title"/>
          </p:nvPr>
        </p:nvSpPr>
        <p:spPr/>
        <p:txBody>
          <a:bodyPr/>
          <a:lstStyle/>
          <a:p>
            <a:r>
              <a:rPr lang="en-GB" b="1" u="sng" dirty="0"/>
              <a:t>Mandatory Polygraph Tests</a:t>
            </a:r>
            <a:endParaRPr lang="en-GB" dirty="0"/>
          </a:p>
        </p:txBody>
      </p:sp>
      <p:sp>
        <p:nvSpPr>
          <p:cNvPr id="3" name="Content Placeholder 2">
            <a:extLst>
              <a:ext uri="{FF2B5EF4-FFF2-40B4-BE49-F238E27FC236}">
                <a16:creationId xmlns:a16="http://schemas.microsoft.com/office/drawing/2014/main" id="{CF66C1AD-18AB-4D94-9F5A-334EA8CEF612}"/>
              </a:ext>
            </a:extLst>
          </p:cNvPr>
          <p:cNvSpPr>
            <a:spLocks noGrp="1"/>
          </p:cNvSpPr>
          <p:nvPr>
            <p:ph idx="1"/>
          </p:nvPr>
        </p:nvSpPr>
        <p:spPr/>
        <p:txBody>
          <a:bodyPr/>
          <a:lstStyle/>
          <a:p>
            <a:r>
              <a:rPr lang="en-GB" sz="2000" b="1" u="sng" dirty="0">
                <a:latin typeface="Times New Roman" panose="02020603050405020304" pitchFamily="18" charset="0"/>
                <a:ea typeface="Times New Roman" panose="02020603050405020304" pitchFamily="18" charset="0"/>
              </a:rPr>
              <a:t>IMPLICATIONS FOR AGENCIES WORKING WITH OFFENDERS </a:t>
            </a:r>
          </a:p>
          <a:p>
            <a:pPr marL="0" indent="0">
              <a:buNone/>
            </a:pPr>
            <a:endParaRPr lang="en-GB" sz="2000" b="1" dirty="0">
              <a:effectLst/>
              <a:latin typeface="Times New Roman" panose="02020603050405020304" pitchFamily="18" charset="0"/>
              <a:ea typeface="Times New Roman" panose="02020603050405020304" pitchFamily="18" charset="0"/>
            </a:endParaRPr>
          </a:p>
          <a:p>
            <a:r>
              <a:rPr lang="en-GB" sz="2000" b="1" dirty="0">
                <a:effectLst/>
                <a:latin typeface="Times New Roman" panose="02020603050405020304" pitchFamily="18" charset="0"/>
                <a:ea typeface="Times New Roman" panose="02020603050405020304" pitchFamily="18" charset="0"/>
              </a:rPr>
              <a:t>The testing is used to monitor compliance with licence conditions and the information obtained during testing is used by offender managers to refine and improve risk management plans. </a:t>
            </a:r>
          </a:p>
          <a:p>
            <a:r>
              <a:rPr lang="en-GB" sz="2000" b="1" dirty="0">
                <a:effectLst/>
                <a:latin typeface="Times New Roman" panose="02020603050405020304" pitchFamily="18" charset="0"/>
                <a:ea typeface="Times New Roman" panose="02020603050405020304" pitchFamily="18" charset="0"/>
              </a:rPr>
              <a:t>The examinations are carried out by experienced qualified Probation Officers. </a:t>
            </a:r>
          </a:p>
          <a:p>
            <a:r>
              <a:rPr lang="en-GB" sz="2000" dirty="0">
                <a:effectLst/>
                <a:latin typeface="Times New Roman" panose="02020603050405020304" pitchFamily="18" charset="0"/>
                <a:ea typeface="Times New Roman" panose="02020603050405020304" pitchFamily="18" charset="0"/>
              </a:rPr>
              <a:t>The existing use of these has shown an accuracy rate of 89%, with an estimated inconclusive rate of 11%. </a:t>
            </a:r>
          </a:p>
          <a:p>
            <a:pPr marL="0" indent="0">
              <a:buNone/>
            </a:pPr>
            <a:endParaRPr lang="en-GB" sz="3600" b="1" dirty="0">
              <a:latin typeface="Times New Roman" panose="02020603050405020304" pitchFamily="18" charset="0"/>
              <a:ea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50038880-8C79-4F77-9771-D24D15B839CB}"/>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74737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91CF1-E240-40F8-8D48-6069814B50CB}"/>
              </a:ext>
            </a:extLst>
          </p:cNvPr>
          <p:cNvSpPr>
            <a:spLocks noGrp="1"/>
          </p:cNvSpPr>
          <p:nvPr>
            <p:ph type="title"/>
          </p:nvPr>
        </p:nvSpPr>
        <p:spPr/>
        <p:txBody>
          <a:bodyPr>
            <a:normAutofit/>
          </a:bodyPr>
          <a:lstStyle/>
          <a:p>
            <a:r>
              <a:rPr lang="en-GB" b="1" dirty="0"/>
              <a:t>s.78 - Homelessness and Priority Need </a:t>
            </a:r>
          </a:p>
        </p:txBody>
      </p:sp>
      <p:sp>
        <p:nvSpPr>
          <p:cNvPr id="3" name="Content Placeholder 2">
            <a:extLst>
              <a:ext uri="{FF2B5EF4-FFF2-40B4-BE49-F238E27FC236}">
                <a16:creationId xmlns:a16="http://schemas.microsoft.com/office/drawing/2014/main" id="{E38D7A1B-C38B-472B-AB79-9EF2B995DE75}"/>
              </a:ext>
            </a:extLst>
          </p:cNvPr>
          <p:cNvSpPr>
            <a:spLocks noGrp="1"/>
          </p:cNvSpPr>
          <p:nvPr>
            <p:ph idx="1"/>
          </p:nvPr>
        </p:nvSpPr>
        <p:spPr/>
        <p:txBody>
          <a:bodyPr>
            <a:normAutofit/>
          </a:bodyPr>
          <a:lstStyle/>
          <a:p>
            <a:r>
              <a:rPr lang="en-GB" sz="2000" b="1" u="sng" dirty="0">
                <a:solidFill>
                  <a:srgbClr val="0B0C0C"/>
                </a:solidFill>
                <a:effectLst/>
              </a:rPr>
              <a:t>CURRENT LAW </a:t>
            </a:r>
          </a:p>
          <a:p>
            <a:r>
              <a:rPr lang="en-GB" sz="2000" dirty="0"/>
              <a:t>The existing homelessness legislation (Housing Act 1996) is such that victims of domestic abuse who are not in priority need for another reason (such as through pregnancy or having dependent children) </a:t>
            </a:r>
            <a:r>
              <a:rPr lang="en-GB" sz="2000" b="1" dirty="0"/>
              <a:t>NEED TO </a:t>
            </a:r>
            <a:r>
              <a:rPr lang="en-GB" sz="2000" dirty="0"/>
              <a:t>satisfy the vulnerability test, by showing that they are ‘vulnerable’ as a result of fleeing domestic abuse in order to be identified as having a priority need. </a:t>
            </a:r>
          </a:p>
          <a:p>
            <a:r>
              <a:rPr lang="en-GB" sz="2000" b="1" u="sng" dirty="0">
                <a:solidFill>
                  <a:srgbClr val="0B0C0C"/>
                </a:solidFill>
                <a:effectLst/>
              </a:rPr>
              <a:t>CHANGES AND IMPLICATIONS </a:t>
            </a:r>
          </a:p>
          <a:p>
            <a:r>
              <a:rPr lang="en-GB" sz="2000" b="1" u="sng" dirty="0">
                <a:solidFill>
                  <a:srgbClr val="0B0C0C"/>
                </a:solidFill>
                <a:effectLst/>
              </a:rPr>
              <a:t>The </a:t>
            </a:r>
            <a:r>
              <a:rPr lang="en-GB" sz="2000" b="1" dirty="0"/>
              <a:t>Act </a:t>
            </a:r>
            <a:r>
              <a:rPr lang="en-GB" sz="2000" b="1" u="sng" dirty="0">
                <a:solidFill>
                  <a:srgbClr val="0B0C0C"/>
                </a:solidFill>
                <a:effectLst/>
              </a:rPr>
              <a:t>proposes to change this position, so that victims will no longer need to prove they are vulnerable as result of their abuse, so as to access accommodation secured by the local authority where they are homeless- they will be priority if they are a victim of domestic abuse as per the definition in the </a:t>
            </a:r>
            <a:r>
              <a:rPr lang="en-GB" sz="2000" b="1" dirty="0"/>
              <a:t>Act. </a:t>
            </a:r>
            <a:endParaRPr lang="en-GB" dirty="0">
              <a:solidFill>
                <a:srgbClr val="FF0000"/>
              </a:solidFill>
            </a:endParaRPr>
          </a:p>
        </p:txBody>
      </p:sp>
      <p:sp>
        <p:nvSpPr>
          <p:cNvPr id="4" name="Footer Placeholder 3">
            <a:extLst>
              <a:ext uri="{FF2B5EF4-FFF2-40B4-BE49-F238E27FC236}">
                <a16:creationId xmlns:a16="http://schemas.microsoft.com/office/drawing/2014/main" id="{FC045D63-ECE3-46DB-A16D-B16F2480B5AD}"/>
              </a:ext>
            </a:extLst>
          </p:cNvPr>
          <p:cNvSpPr>
            <a:spLocks noGrp="1"/>
          </p:cNvSpPr>
          <p:nvPr>
            <p:ph type="ftr" sz="quarter" idx="11"/>
          </p:nvPr>
        </p:nvSpPr>
        <p:spPr>
          <a:xfrm>
            <a:off x="4311197" y="6356351"/>
            <a:ext cx="6323082" cy="365126"/>
          </a:xfrm>
        </p:spPr>
        <p:txBody>
          <a:bodyPr/>
          <a:lstStyle/>
          <a:p>
            <a:r>
              <a:rPr lang="en-US"/>
              <a:t>S. Mahmood (C)</a:t>
            </a:r>
            <a:endParaRPr lang="en-US" dirty="0"/>
          </a:p>
        </p:txBody>
      </p:sp>
    </p:spTree>
    <p:extLst>
      <p:ext uri="{BB962C8B-B14F-4D97-AF65-F5344CB8AC3E}">
        <p14:creationId xmlns:p14="http://schemas.microsoft.com/office/powerpoint/2010/main" val="467111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907A8-F9D8-489F-B5AB-6919F6B5FBA6}"/>
              </a:ext>
            </a:extLst>
          </p:cNvPr>
          <p:cNvSpPr>
            <a:spLocks noGrp="1"/>
          </p:cNvSpPr>
          <p:nvPr>
            <p:ph type="title"/>
          </p:nvPr>
        </p:nvSpPr>
        <p:spPr/>
        <p:txBody>
          <a:bodyPr>
            <a:normAutofit/>
          </a:bodyPr>
          <a:lstStyle/>
          <a:p>
            <a:r>
              <a:rPr lang="en-GB" b="1" dirty="0"/>
              <a:t>s.78 - Homelessness and Priority Need </a:t>
            </a:r>
            <a:endParaRPr lang="en-GB" dirty="0"/>
          </a:p>
        </p:txBody>
      </p:sp>
      <p:sp>
        <p:nvSpPr>
          <p:cNvPr id="3" name="Content Placeholder 2">
            <a:extLst>
              <a:ext uri="{FF2B5EF4-FFF2-40B4-BE49-F238E27FC236}">
                <a16:creationId xmlns:a16="http://schemas.microsoft.com/office/drawing/2014/main" id="{3C6A5859-7DF1-400B-8034-0EA8CBC9E491}"/>
              </a:ext>
            </a:extLst>
          </p:cNvPr>
          <p:cNvSpPr>
            <a:spLocks noGrp="1"/>
          </p:cNvSpPr>
          <p:nvPr>
            <p:ph idx="1"/>
          </p:nvPr>
        </p:nvSpPr>
        <p:spPr/>
        <p:txBody>
          <a:bodyPr>
            <a:normAutofit fontScale="92500" lnSpcReduction="20000"/>
          </a:bodyPr>
          <a:lstStyle/>
          <a:p>
            <a:r>
              <a:rPr lang="en-GB" sz="2000" b="1" dirty="0">
                <a:solidFill>
                  <a:srgbClr val="0B0C0C"/>
                </a:solidFill>
                <a:effectLst/>
              </a:rPr>
              <a:t>See the fact sheet: </a:t>
            </a:r>
            <a:r>
              <a:rPr lang="en-GB" sz="2000" b="1" u="sng" dirty="0"/>
              <a:t>Policy paper Homelessness (Updated 17 August 2020), </a:t>
            </a:r>
            <a:r>
              <a:rPr lang="en-GB" sz="2000" dirty="0"/>
              <a:t>at https://www.gov.uk/government/publications/domestic-abuse-bill-2020-factsheets/homelessness#what-evidence-will-you-require-that-someone-is-a-victim-of-domestic-abuse </a:t>
            </a:r>
          </a:p>
          <a:p>
            <a:r>
              <a:rPr lang="en-GB" sz="2000" b="1" u="sng" dirty="0"/>
              <a:t>Councils will be provided with additional funding that will be required, to deliver this new duty, and it will applicable in England only. </a:t>
            </a:r>
          </a:p>
          <a:p>
            <a:r>
              <a:rPr lang="en-GB" sz="2000" b="1" u="sng" dirty="0">
                <a:solidFill>
                  <a:srgbClr val="0B0C0C"/>
                </a:solidFill>
                <a:effectLst/>
              </a:rPr>
              <a:t>What evidence will be required to show that someone is a victim of domestic abuse?</a:t>
            </a:r>
            <a:endParaRPr lang="en-GB" sz="2000" b="1" u="sng" dirty="0"/>
          </a:p>
          <a:p>
            <a:pPr>
              <a:spcAft>
                <a:spcPts val="1500"/>
              </a:spcAft>
            </a:pPr>
            <a:r>
              <a:rPr lang="en-GB" sz="2000" dirty="0">
                <a:solidFill>
                  <a:srgbClr val="0B0C0C"/>
                </a:solidFill>
                <a:effectLst/>
              </a:rPr>
              <a:t>The Homelessness Code of Guidance will set out the type of evidence required, and the local authority may seek information from health care professionals, social services or friends/relatives of the applicant. The local authority must ensure the enquiries do not provoke further violence or abuse, and that they should not approach the alleged perpetrator. </a:t>
            </a:r>
          </a:p>
          <a:p>
            <a:pPr>
              <a:spcAft>
                <a:spcPts val="1500"/>
              </a:spcAft>
            </a:pPr>
            <a:r>
              <a:rPr lang="en-GB" sz="2000" dirty="0">
                <a:solidFill>
                  <a:srgbClr val="0B0C0C"/>
                </a:solidFill>
              </a:rPr>
              <a:t>Also, </a:t>
            </a:r>
            <a:r>
              <a:rPr lang="en-GB" sz="2000" dirty="0">
                <a:solidFill>
                  <a:srgbClr val="0B0C0C"/>
                </a:solidFill>
                <a:effectLst/>
              </a:rPr>
              <a:t>evidence from police or family members will not be a requirement for support from the local authority. </a:t>
            </a:r>
            <a:r>
              <a:rPr lang="en-GB" sz="2000" dirty="0"/>
              <a:t> </a:t>
            </a:r>
          </a:p>
          <a:p>
            <a:endParaRPr lang="en-GB" dirty="0"/>
          </a:p>
        </p:txBody>
      </p:sp>
      <p:sp>
        <p:nvSpPr>
          <p:cNvPr id="4" name="Footer Placeholder 3">
            <a:extLst>
              <a:ext uri="{FF2B5EF4-FFF2-40B4-BE49-F238E27FC236}">
                <a16:creationId xmlns:a16="http://schemas.microsoft.com/office/drawing/2014/main" id="{9C9C1A60-5001-4C82-80CC-8B2FDD9B360D}"/>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46064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1028F-F3DC-49A3-A3A6-85001DC4BF10}"/>
              </a:ext>
            </a:extLst>
          </p:cNvPr>
          <p:cNvSpPr>
            <a:spLocks noGrp="1"/>
          </p:cNvSpPr>
          <p:nvPr>
            <p:ph type="title"/>
          </p:nvPr>
        </p:nvSpPr>
        <p:spPr/>
        <p:txBody>
          <a:bodyPr>
            <a:normAutofit/>
          </a:bodyPr>
          <a:lstStyle/>
          <a:p>
            <a:r>
              <a:rPr lang="en-GB" b="1" u="sng" dirty="0"/>
              <a:t>Secure Tenancies and Victims of Domestic Abuse</a:t>
            </a:r>
            <a:br>
              <a:rPr lang="en-GB" b="1" dirty="0"/>
            </a:br>
            <a:endParaRPr lang="en-GB" dirty="0"/>
          </a:p>
        </p:txBody>
      </p:sp>
      <p:sp>
        <p:nvSpPr>
          <p:cNvPr id="3" name="Content Placeholder 2">
            <a:extLst>
              <a:ext uri="{FF2B5EF4-FFF2-40B4-BE49-F238E27FC236}">
                <a16:creationId xmlns:a16="http://schemas.microsoft.com/office/drawing/2014/main" id="{6CD055F3-7631-44EB-AFFF-02113112252B}"/>
              </a:ext>
            </a:extLst>
          </p:cNvPr>
          <p:cNvSpPr>
            <a:spLocks noGrp="1"/>
          </p:cNvSpPr>
          <p:nvPr>
            <p:ph idx="1"/>
          </p:nvPr>
        </p:nvSpPr>
        <p:spPr/>
        <p:txBody>
          <a:bodyPr>
            <a:normAutofit lnSpcReduction="10000"/>
          </a:bodyPr>
          <a:lstStyle/>
          <a:p>
            <a:pPr marL="0" indent="0">
              <a:buNone/>
            </a:pPr>
            <a:r>
              <a:rPr lang="en-GB" b="1" u="sng" dirty="0"/>
              <a:t>See the Factsheet - Published 3 March 2020, and available at </a:t>
            </a:r>
            <a:r>
              <a:rPr lang="en-GB" u="sng" dirty="0">
                <a:hlinkClick r:id="rId2"/>
              </a:rPr>
              <a:t>https://www.gov.uk/government/publications/domestic-abuse-bill-2020-factsheets/secure-tenancies-and-victims-of-domestic-abuse-factsheet</a:t>
            </a:r>
            <a:endParaRPr lang="en-GB" u="sng" dirty="0"/>
          </a:p>
          <a:p>
            <a:pPr marL="0" indent="0">
              <a:buNone/>
            </a:pPr>
            <a:r>
              <a:rPr lang="en-GB" b="1" dirty="0"/>
              <a:t>s.79 DAA 2021 </a:t>
            </a:r>
            <a:r>
              <a:rPr lang="en-GB" dirty="0"/>
              <a:t>has amended paragraph </a:t>
            </a:r>
            <a:r>
              <a:rPr lang="en-GB" b="1" dirty="0"/>
              <a:t>81ZA of Part 4 of the Housing Act 1985, </a:t>
            </a:r>
            <a:r>
              <a:rPr lang="en-GB" dirty="0"/>
              <a:t>so that when a local authority grants a secure tenancy of a house in England, they must ensure that they grant the person a </a:t>
            </a:r>
            <a:r>
              <a:rPr lang="en-GB" b="1" dirty="0"/>
              <a:t>secure tenancy</a:t>
            </a:r>
            <a:r>
              <a:rPr lang="en-GB" dirty="0"/>
              <a:t>, that is </a:t>
            </a:r>
            <a:r>
              <a:rPr lang="en-GB" b="1" dirty="0"/>
              <a:t>not a flexible tenancy</a:t>
            </a:r>
            <a:r>
              <a:rPr lang="en-GB" dirty="0"/>
              <a:t>, as long as: </a:t>
            </a:r>
          </a:p>
          <a:p>
            <a:r>
              <a:rPr lang="en-GB" dirty="0"/>
              <a:t>The local authority is satisfied that the tenant or a member of their household has been a victim of domestic abuse, and </a:t>
            </a:r>
          </a:p>
          <a:p>
            <a:r>
              <a:rPr lang="en-GB" dirty="0"/>
              <a:t>the new tenancy is granted in connection with that abuse.</a:t>
            </a:r>
          </a:p>
          <a:p>
            <a:r>
              <a:rPr lang="en-GB" b="1" u="sng" dirty="0"/>
              <a:t>IMPLICATIONS  </a:t>
            </a:r>
          </a:p>
          <a:p>
            <a:r>
              <a:rPr lang="en-GB" b="1" dirty="0"/>
              <a:t>The practice point is that this will take the form of a </a:t>
            </a:r>
            <a:r>
              <a:rPr lang="en-GB" b="1" u="sng" dirty="0"/>
              <a:t>lifetime tenancy </a:t>
            </a:r>
            <a:r>
              <a:rPr lang="en-GB" b="1" dirty="0"/>
              <a:t>being created, in such situations </a:t>
            </a:r>
          </a:p>
        </p:txBody>
      </p:sp>
      <p:sp>
        <p:nvSpPr>
          <p:cNvPr id="4" name="Footer Placeholder 3">
            <a:extLst>
              <a:ext uri="{FF2B5EF4-FFF2-40B4-BE49-F238E27FC236}">
                <a16:creationId xmlns:a16="http://schemas.microsoft.com/office/drawing/2014/main" id="{66723989-A81A-47C4-9746-70BE223B63B5}"/>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004009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2AD35-8896-4820-9666-2ACCB9A74F48}"/>
              </a:ext>
            </a:extLst>
          </p:cNvPr>
          <p:cNvSpPr>
            <a:spLocks noGrp="1"/>
          </p:cNvSpPr>
          <p:nvPr>
            <p:ph type="title"/>
          </p:nvPr>
        </p:nvSpPr>
        <p:spPr/>
        <p:txBody>
          <a:bodyPr>
            <a:normAutofit/>
          </a:bodyPr>
          <a:lstStyle/>
          <a:p>
            <a:r>
              <a:rPr lang="en-GB" b="1" u="sng" dirty="0"/>
              <a:t>Secure Tenancies and Victims of Domestic Abuse</a:t>
            </a:r>
            <a:endParaRPr lang="en-GB" dirty="0"/>
          </a:p>
        </p:txBody>
      </p:sp>
      <p:sp>
        <p:nvSpPr>
          <p:cNvPr id="3" name="Content Placeholder 2">
            <a:extLst>
              <a:ext uri="{FF2B5EF4-FFF2-40B4-BE49-F238E27FC236}">
                <a16:creationId xmlns:a16="http://schemas.microsoft.com/office/drawing/2014/main" id="{F1854010-1564-4746-830A-E37EC1D66C45}"/>
              </a:ext>
            </a:extLst>
          </p:cNvPr>
          <p:cNvSpPr>
            <a:spLocks noGrp="1"/>
          </p:cNvSpPr>
          <p:nvPr>
            <p:ph idx="1"/>
          </p:nvPr>
        </p:nvSpPr>
        <p:spPr/>
        <p:txBody>
          <a:bodyPr>
            <a:normAutofit/>
          </a:bodyPr>
          <a:lstStyle/>
          <a:p>
            <a:r>
              <a:rPr lang="en-GB" sz="2000" dirty="0"/>
              <a:t>These changes therefore require the local authority to give careful consideration to the safety and welfare of victims of domestic abuse when granting tenancies, by ensuring that where they are offering further tenancies to lifetime social tenants as a result of domestic abuse, such tenancies are granted on a lifetime basis.</a:t>
            </a:r>
          </a:p>
          <a:p>
            <a:pPr marL="0" indent="0">
              <a:buNone/>
            </a:pPr>
            <a:endParaRPr lang="en-GB" dirty="0"/>
          </a:p>
        </p:txBody>
      </p:sp>
      <p:sp>
        <p:nvSpPr>
          <p:cNvPr id="4" name="Footer Placeholder 3">
            <a:extLst>
              <a:ext uri="{FF2B5EF4-FFF2-40B4-BE49-F238E27FC236}">
                <a16:creationId xmlns:a16="http://schemas.microsoft.com/office/drawing/2014/main" id="{BD066F56-8F92-4D91-911B-2DDEA785B73F}"/>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57218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E40FD-5CC0-491D-8EC1-5A669F4247F6}"/>
              </a:ext>
            </a:extLst>
          </p:cNvPr>
          <p:cNvSpPr>
            <a:spLocks noGrp="1"/>
          </p:cNvSpPr>
          <p:nvPr>
            <p:ph type="title"/>
          </p:nvPr>
        </p:nvSpPr>
        <p:spPr/>
        <p:txBody>
          <a:bodyPr/>
          <a:lstStyle/>
          <a:p>
            <a:r>
              <a:rPr lang="en-GB" b="1" u="sng" dirty="0"/>
              <a:t>OTHER PROVISIONS </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CBDFE07-93C2-4AD2-ABA0-AD0734B6D39B}"/>
              </a:ext>
            </a:extLst>
          </p:cNvPr>
          <p:cNvSpPr>
            <a:spLocks noGrp="1"/>
          </p:cNvSpPr>
          <p:nvPr>
            <p:ph idx="1"/>
          </p:nvPr>
        </p:nvSpPr>
        <p:spPr/>
        <p:txBody>
          <a:bodyPr>
            <a:normAutofit/>
          </a:bodyPr>
          <a:lstStyle/>
          <a:p>
            <a:r>
              <a:rPr lang="en-GB" sz="1800" b="1" u="sng" dirty="0">
                <a:effectLst/>
                <a:latin typeface="Calibri" panose="020F0502020204030204" pitchFamily="34" charset="0"/>
                <a:ea typeface="Calibri" panose="020F0502020204030204" pitchFamily="34" charset="0"/>
                <a:cs typeface="Times New Roman" panose="02020603050405020304" pitchFamily="18" charset="0"/>
              </a:rPr>
              <a:t>PART 4 - Local authority support</a:t>
            </a:r>
          </a:p>
          <a:p>
            <a:r>
              <a:rPr lang="en-GB" sz="1800" b="1" u="sng" dirty="0">
                <a:latin typeface="Calibri" panose="020F0502020204030204" pitchFamily="34" charset="0"/>
                <a:cs typeface="Times New Roman" panose="02020603050405020304" pitchFamily="18" charset="0"/>
              </a:rPr>
              <a:t>Section 57 DAA 2021 - Support provided by local authorities to victims of domestic abuse </a:t>
            </a:r>
          </a:p>
          <a:p>
            <a:r>
              <a:rPr lang="en-GB" sz="1800" dirty="0">
                <a:effectLst/>
                <a:latin typeface="Times New Roman" panose="02020603050405020304" pitchFamily="18" charset="0"/>
                <a:ea typeface="Times New Roman" panose="02020603050405020304" pitchFamily="18" charset="0"/>
              </a:rPr>
              <a:t>Every local authority in England must: </a:t>
            </a:r>
          </a:p>
          <a:p>
            <a:r>
              <a:rPr lang="en-GB" sz="1800" dirty="0">
                <a:effectLst/>
                <a:latin typeface="Times New Roman" panose="02020603050405020304" pitchFamily="18" charset="0"/>
                <a:ea typeface="Times New Roman" panose="02020603050405020304" pitchFamily="18" charset="0"/>
              </a:rPr>
              <a:t>(a)assess, or make arrangements for the assessment of, the need for </a:t>
            </a:r>
            <a:r>
              <a:rPr lang="en-GB" sz="1800" b="1" dirty="0">
                <a:effectLst/>
                <a:latin typeface="Times New Roman" panose="02020603050405020304" pitchFamily="18" charset="0"/>
                <a:ea typeface="Times New Roman" panose="02020603050405020304" pitchFamily="18" charset="0"/>
              </a:rPr>
              <a:t>domestic abuse support </a:t>
            </a:r>
            <a:r>
              <a:rPr lang="en-GB" sz="1800" dirty="0">
                <a:effectLst/>
                <a:latin typeface="Times New Roman" panose="02020603050405020304" pitchFamily="18" charset="0"/>
                <a:ea typeface="Times New Roman" panose="02020603050405020304" pitchFamily="18" charset="0"/>
              </a:rPr>
              <a:t>in its area,</a:t>
            </a:r>
          </a:p>
          <a:p>
            <a:r>
              <a:rPr lang="en-GB" sz="1800" dirty="0">
                <a:effectLst/>
                <a:latin typeface="Times New Roman" panose="02020603050405020304" pitchFamily="18" charset="0"/>
                <a:ea typeface="Times New Roman" panose="02020603050405020304" pitchFamily="18" charset="0"/>
              </a:rPr>
              <a:t>(b)prepare and publish a </a:t>
            </a:r>
            <a:r>
              <a:rPr lang="en-GB" sz="1800" b="1" dirty="0">
                <a:effectLst/>
                <a:latin typeface="Times New Roman" panose="02020603050405020304" pitchFamily="18" charset="0"/>
                <a:ea typeface="Times New Roman" panose="02020603050405020304" pitchFamily="18" charset="0"/>
              </a:rPr>
              <a:t>strategy for the provision </a:t>
            </a:r>
            <a:r>
              <a:rPr lang="en-GB" sz="1800" dirty="0">
                <a:effectLst/>
                <a:latin typeface="Times New Roman" panose="02020603050405020304" pitchFamily="18" charset="0"/>
                <a:ea typeface="Times New Roman" panose="02020603050405020304" pitchFamily="18" charset="0"/>
              </a:rPr>
              <a:t>of such support in its </a:t>
            </a:r>
            <a:br>
              <a:rPr lang="en-GB" sz="1800" dirty="0">
                <a:effectLst/>
                <a:latin typeface="Times New Roman" panose="02020603050405020304" pitchFamily="18" charset="0"/>
                <a:ea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rPr>
              <a:t>area, and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(c)monitor and evaluate the effectiveness of the strategy</a:t>
            </a:r>
          </a:p>
          <a:p>
            <a:r>
              <a:rPr lang="en-GB" sz="1800" b="1" u="sng" dirty="0">
                <a:effectLst/>
                <a:latin typeface="Times New Roman" panose="02020603050405020304" pitchFamily="18" charset="0"/>
                <a:ea typeface="Times New Roman" panose="02020603050405020304" pitchFamily="18" charset="0"/>
              </a:rPr>
              <a:t>WHAT IS DOMESTIC ABUSE SUPPORT? </a:t>
            </a:r>
          </a:p>
          <a:p>
            <a:r>
              <a:rPr lang="en-GB" sz="1800" dirty="0">
                <a:effectLst/>
                <a:latin typeface="Times New Roman" panose="02020603050405020304" pitchFamily="18" charset="0"/>
                <a:ea typeface="Times New Roman" panose="02020603050405020304" pitchFamily="18" charset="0"/>
              </a:rPr>
              <a:t>This is defined as support, in relation to domestic abuse, provided to victims of domestic abuse, or their children, who reside in relevant accommodation</a:t>
            </a:r>
            <a:endParaRPr lang="en-GB" dirty="0"/>
          </a:p>
        </p:txBody>
      </p:sp>
      <p:sp>
        <p:nvSpPr>
          <p:cNvPr id="4" name="Footer Placeholder 3">
            <a:extLst>
              <a:ext uri="{FF2B5EF4-FFF2-40B4-BE49-F238E27FC236}">
                <a16:creationId xmlns:a16="http://schemas.microsoft.com/office/drawing/2014/main" id="{6DA3180C-7B3C-4E0D-9E78-2DFD9852A37B}"/>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708839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7A3A4-212E-49AD-8D3C-59C9D3351D9A}"/>
              </a:ext>
            </a:extLst>
          </p:cNvPr>
          <p:cNvSpPr>
            <a:spLocks noGrp="1"/>
          </p:cNvSpPr>
          <p:nvPr>
            <p:ph type="title"/>
          </p:nvPr>
        </p:nvSpPr>
        <p:spPr/>
        <p:txBody>
          <a:bodyPr/>
          <a:lstStyle/>
          <a:p>
            <a:r>
              <a:rPr lang="en-GB" sz="2800" b="1" dirty="0">
                <a:effectLst/>
                <a:latin typeface="Times New Roman" panose="02020603050405020304" pitchFamily="18" charset="0"/>
                <a:ea typeface="Times New Roman" panose="02020603050405020304" pitchFamily="18" charset="0"/>
              </a:rPr>
              <a:t>Domestic Abuse Act draft statutory guidance </a:t>
            </a:r>
            <a:br>
              <a:rPr lang="en-GB" sz="2800" b="1" dirty="0">
                <a:effectLst/>
                <a:latin typeface="Times New Roman" panose="02020603050405020304" pitchFamily="18" charset="0"/>
                <a:ea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CCD40121-111F-47B6-B015-D0760B2E55E1}"/>
              </a:ext>
            </a:extLst>
          </p:cNvPr>
          <p:cNvSpPr>
            <a:spLocks noGrp="1"/>
          </p:cNvSpPr>
          <p:nvPr>
            <p:ph idx="1"/>
          </p:nvPr>
        </p:nvSpPr>
        <p:spPr/>
        <p:txBody>
          <a:bodyPr>
            <a:normAutofit lnSpcReduction="10000"/>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https://www.gov.uk/government/consultations/domestic-abuse-act-statutory-guidance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Times New Roman" panose="02020603050405020304" pitchFamily="18" charset="0"/>
                <a:ea typeface="Times New Roman" panose="02020603050405020304" pitchFamily="18" charset="0"/>
              </a:rPr>
              <a:t>Domestic Abuse Act statutory guidance </a:t>
            </a:r>
          </a:p>
          <a:p>
            <a:r>
              <a:rPr lang="en-GB" sz="1800" dirty="0">
                <a:effectLst/>
                <a:latin typeface="Times New Roman" panose="02020603050405020304" pitchFamily="18" charset="0"/>
                <a:ea typeface="Times New Roman" panose="02020603050405020304" pitchFamily="18" charset="0"/>
              </a:rPr>
              <a:t>There is the open consultation on the draft statutory guidance for implementing the definition of domestic abuse. </a:t>
            </a:r>
          </a:p>
          <a:p>
            <a:r>
              <a:rPr lang="en-GB" sz="1800" dirty="0">
                <a:effectLst/>
                <a:latin typeface="Times New Roman" panose="02020603050405020304" pitchFamily="18" charset="0"/>
                <a:ea typeface="Times New Roman" panose="02020603050405020304" pitchFamily="18" charset="0"/>
              </a:rPr>
              <a:t>This consultation closed on </a:t>
            </a:r>
            <a:r>
              <a:rPr lang="en-GB" sz="1800" b="1" dirty="0">
                <a:effectLst/>
                <a:latin typeface="Times New Roman" panose="02020603050405020304" pitchFamily="18" charset="0"/>
                <a:ea typeface="Times New Roman" panose="02020603050405020304" pitchFamily="18" charset="0"/>
              </a:rPr>
              <a:t>14 September 2021. It aims to:</a:t>
            </a: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provide clear information on what domestic abuse is in order to assist with its identification</a:t>
            </a: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provide guidance and support to frontline professionals, who have responsibilities for safeguarding and supporting victims of domestic abuse, for example through outlining relevant strategic and operational frameworks</a:t>
            </a:r>
          </a:p>
          <a:p>
            <a:pPr marL="342900" lvl="0" indent="-342900">
              <a:lnSpc>
                <a:spcPct val="107000"/>
              </a:lnSpc>
              <a:spcAft>
                <a:spcPts val="800"/>
              </a:spcAft>
              <a:buSzPts val="1000"/>
              <a:buFont typeface="Symbol" panose="05050102010706020507" pitchFamily="18" charset="2"/>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improve the institutional response to domestic abuse by conveying best practice and standards for commissioning responses</a:t>
            </a:r>
          </a:p>
          <a:p>
            <a:endParaRPr lang="en-GB" sz="1800" b="1" dirty="0">
              <a:effectLst/>
              <a:latin typeface="Times New Roman" panose="02020603050405020304" pitchFamily="18" charset="0"/>
              <a:ea typeface="Times New Roman" panose="02020603050405020304" pitchFamily="18" charset="0"/>
            </a:endParaRPr>
          </a:p>
          <a:p>
            <a:pPr marL="0" indent="0">
              <a:buNone/>
            </a:pPr>
            <a:endParaRPr lang="en-GB" dirty="0"/>
          </a:p>
        </p:txBody>
      </p:sp>
      <p:sp>
        <p:nvSpPr>
          <p:cNvPr id="4" name="Footer Placeholder 3">
            <a:extLst>
              <a:ext uri="{FF2B5EF4-FFF2-40B4-BE49-F238E27FC236}">
                <a16:creationId xmlns:a16="http://schemas.microsoft.com/office/drawing/2014/main" id="{D6C9587B-1D71-45DB-B450-786ABA8F3F94}"/>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87261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2CE83-F841-4BFE-8CA9-2325FB7DDC52}"/>
              </a:ext>
            </a:extLst>
          </p:cNvPr>
          <p:cNvSpPr>
            <a:spLocks noGrp="1"/>
          </p:cNvSpPr>
          <p:nvPr>
            <p:ph type="title"/>
          </p:nvPr>
        </p:nvSpPr>
        <p:spPr/>
        <p:txBody>
          <a:bodyPr>
            <a:normAutofit/>
          </a:bodyPr>
          <a:lstStyle/>
          <a:p>
            <a:r>
              <a:rPr lang="en-GB" b="1" u="sng" dirty="0">
                <a:latin typeface="Calibri" panose="020F0502020204030204" pitchFamily="34" charset="0"/>
                <a:cs typeface="Times New Roman" panose="02020603050405020304" pitchFamily="18" charset="0"/>
              </a:rPr>
              <a:t>Section 58 -</a:t>
            </a:r>
            <a:r>
              <a:rPr lang="en-GB" b="1" u="sng" dirty="0">
                <a:solidFill>
                  <a:srgbClr val="FF0000"/>
                </a:solidFill>
                <a:latin typeface="Calibri" panose="020F0502020204030204" pitchFamily="34" charset="0"/>
                <a:cs typeface="Times New Roman" panose="02020603050405020304" pitchFamily="18" charset="0"/>
              </a:rPr>
              <a:t> </a:t>
            </a:r>
            <a:r>
              <a:rPr lang="en-GB" b="1" u="sng" dirty="0">
                <a:latin typeface="Calibri" panose="020F0502020204030204" pitchFamily="34" charset="0"/>
                <a:cs typeface="Times New Roman" panose="02020603050405020304" pitchFamily="18" charset="0"/>
              </a:rPr>
              <a:t>Domestic abuse local partnership boards</a:t>
            </a:r>
          </a:p>
        </p:txBody>
      </p:sp>
      <p:sp>
        <p:nvSpPr>
          <p:cNvPr id="3" name="Content Placeholder 2">
            <a:extLst>
              <a:ext uri="{FF2B5EF4-FFF2-40B4-BE49-F238E27FC236}">
                <a16:creationId xmlns:a16="http://schemas.microsoft.com/office/drawing/2014/main" id="{41050C90-8FF3-4328-A3EA-E5E266E29EF9}"/>
              </a:ext>
            </a:extLst>
          </p:cNvPr>
          <p:cNvSpPr>
            <a:spLocks noGrp="1"/>
          </p:cNvSpPr>
          <p:nvPr>
            <p:ph idx="1"/>
          </p:nvPr>
        </p:nvSpPr>
        <p:spPr/>
        <p:txBody>
          <a:bodyPr>
            <a:normAutofit/>
          </a:bodyPr>
          <a:lstStyle/>
          <a:p>
            <a:r>
              <a:rPr lang="en-GB" sz="1800" dirty="0">
                <a:latin typeface="Calibri" panose="020F0502020204030204" pitchFamily="34" charset="0"/>
                <a:cs typeface="Times New Roman" panose="02020603050405020304" pitchFamily="18" charset="0"/>
              </a:rPr>
              <a:t>The Act provides </a:t>
            </a:r>
            <a:r>
              <a:rPr lang="en-GB" sz="1800" dirty="0">
                <a:effectLst/>
                <a:latin typeface="Calibri" panose="020F0502020204030204" pitchFamily="34" charset="0"/>
                <a:ea typeface="Calibri" panose="020F0502020204030204" pitchFamily="34" charset="0"/>
                <a:cs typeface="Times New Roman" panose="02020603050405020304" pitchFamily="18" charset="0"/>
              </a:rPr>
              <a:t>that a local authority in England must appoint a domestic abuse local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partnership board for the purposes of providing advice to the authority about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the exercise of the authority’s functions relating to providing </a:t>
            </a:r>
            <a:r>
              <a:rPr lang="en-GB" sz="1800" b="1" u="sng" dirty="0">
                <a:latin typeface="Calibri" panose="020F0502020204030204" pitchFamily="34" charset="0"/>
                <a:cs typeface="Times New Roman" panose="02020603050405020304" pitchFamily="18" charset="0"/>
              </a:rPr>
              <a:t>local authority support, as referred to above.</a:t>
            </a:r>
          </a:p>
          <a:p>
            <a:r>
              <a:rPr lang="en-GB" sz="1800" b="1" dirty="0">
                <a:effectLst/>
                <a:latin typeface="Times New Roman" panose="02020603050405020304" pitchFamily="18" charset="0"/>
                <a:ea typeface="Times New Roman" panose="02020603050405020304" pitchFamily="18" charset="0"/>
              </a:rPr>
              <a:t>Section 58(2)</a:t>
            </a:r>
            <a:r>
              <a:rPr lang="en-GB" sz="1800" b="1" dirty="0">
                <a:solidFill>
                  <a:srgbClr val="FF0000"/>
                </a:solidFill>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DAA 2021</a:t>
            </a:r>
            <a:r>
              <a:rPr lang="en-GB" sz="1800" dirty="0">
                <a:effectLst/>
                <a:latin typeface="Times New Roman" panose="02020603050405020304" pitchFamily="18" charset="0"/>
                <a:ea typeface="Times New Roman" panose="02020603050405020304" pitchFamily="18" charset="0"/>
              </a:rPr>
              <a:t> sets out who the members of the domestic abuse local partnership board must include.</a:t>
            </a:r>
          </a:p>
          <a:p>
            <a:r>
              <a:rPr lang="en-GB" sz="1800" b="1" dirty="0">
                <a:latin typeface="Times New Roman" panose="02020603050405020304" pitchFamily="18" charset="0"/>
              </a:rPr>
              <a:t>Section 59 </a:t>
            </a:r>
            <a:r>
              <a:rPr lang="en-GB" sz="1800" b="1" dirty="0">
                <a:effectLst/>
                <a:latin typeface="Times New Roman" panose="02020603050405020304" pitchFamily="18" charset="0"/>
                <a:ea typeface="Times New Roman" panose="02020603050405020304" pitchFamily="18" charset="0"/>
              </a:rPr>
              <a:t>DAA 2021</a:t>
            </a:r>
            <a:r>
              <a:rPr lang="en-GB" sz="1800" b="1" dirty="0">
                <a:latin typeface="Times New Roman" panose="02020603050405020304" pitchFamily="18" charset="0"/>
              </a:rPr>
              <a:t> </a:t>
            </a:r>
            <a:r>
              <a:rPr lang="en-GB" sz="1800" dirty="0">
                <a:latin typeface="Times New Roman" panose="02020603050405020304" pitchFamily="18" charset="0"/>
              </a:rPr>
              <a:t>refers to Annual reports – It provides that as soon as reasonably practicable after the end of each financial year, the local authority in England must submit to the Secretary of State an annual report in relation to the exercise of the authority’s functions under this Part during the year.</a:t>
            </a:r>
          </a:p>
          <a:p>
            <a:endParaRPr lang="en-GB" sz="1800" dirty="0">
              <a:latin typeface="Times New Roman" panose="02020603050405020304" pitchFamily="18" charset="0"/>
            </a:endParaRPr>
          </a:p>
          <a:p>
            <a:endParaRPr lang="en-GB" sz="1800" dirty="0">
              <a:latin typeface="Times New Roman" panose="02020603050405020304" pitchFamily="18" charset="0"/>
            </a:endParaRPr>
          </a:p>
          <a:p>
            <a:endParaRPr lang="en-GB"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CE32F10B-0F7D-4219-934E-024833998208}"/>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4953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3948A-BC3B-4241-B666-612479F01F51}"/>
              </a:ext>
            </a:extLst>
          </p:cNvPr>
          <p:cNvSpPr>
            <a:spLocks noGrp="1"/>
          </p:cNvSpPr>
          <p:nvPr>
            <p:ph type="title"/>
          </p:nvPr>
        </p:nvSpPr>
        <p:spPr/>
        <p:txBody>
          <a:bodyPr/>
          <a:lstStyle/>
          <a:p>
            <a:r>
              <a:rPr lang="en-GB" b="1" dirty="0"/>
              <a:t>Safe accommodation</a:t>
            </a:r>
            <a:br>
              <a:rPr lang="en-GB" b="1" dirty="0"/>
            </a:br>
            <a:endParaRPr lang="en-GB" dirty="0"/>
          </a:p>
        </p:txBody>
      </p:sp>
      <p:sp>
        <p:nvSpPr>
          <p:cNvPr id="3" name="Content Placeholder 2">
            <a:extLst>
              <a:ext uri="{FF2B5EF4-FFF2-40B4-BE49-F238E27FC236}">
                <a16:creationId xmlns:a16="http://schemas.microsoft.com/office/drawing/2014/main" id="{D476FC7C-7937-4BF8-990D-D6A724354651}"/>
              </a:ext>
            </a:extLst>
          </p:cNvPr>
          <p:cNvSpPr>
            <a:spLocks noGrp="1"/>
          </p:cNvSpPr>
          <p:nvPr>
            <p:ph idx="1"/>
          </p:nvPr>
        </p:nvSpPr>
        <p:spPr/>
        <p:txBody>
          <a:bodyPr>
            <a:normAutofit fontScale="77500" lnSpcReduction="20000"/>
          </a:bodyPr>
          <a:lstStyle/>
          <a:p>
            <a:r>
              <a:rPr lang="en-GB" b="1" dirty="0"/>
              <a:t>Domestic Abuse: Draft Statutory Guidance Framework </a:t>
            </a:r>
          </a:p>
          <a:p>
            <a:r>
              <a:rPr lang="en-GB" b="1" u="sng" dirty="0"/>
              <a:t>Updated 6 August 2021</a:t>
            </a:r>
          </a:p>
          <a:p>
            <a:r>
              <a:rPr lang="en-GB" dirty="0"/>
              <a:t>Available at </a:t>
            </a:r>
            <a:r>
              <a:rPr lang="en-GB" b="1" dirty="0">
                <a:hlinkClick r:id="rId2"/>
              </a:rPr>
              <a:t>https://www.gov.uk/government/consultations/domestic-abuse-act-statutory-guidance/domestic-abuse-draft-statutory-guidance-framework </a:t>
            </a:r>
            <a:endParaRPr lang="en-GB" b="1" dirty="0"/>
          </a:p>
          <a:p>
            <a:r>
              <a:rPr lang="en-GB" dirty="0"/>
              <a:t>Paragraph 287 – The DAA 2021 introduces a new statutory duty on local authorities, placing clearer accountability on local areas to ensure the needs of victims within refuges and other forms of domestic abuse safe accommodation are met in a consistent way across England. </a:t>
            </a:r>
          </a:p>
          <a:p>
            <a:r>
              <a:rPr lang="en-GB" dirty="0"/>
              <a:t>Under this new duty, authorities in England are required to appoint a domestic abuse local partnership board to support them in undertaking local needs assessments, and developing and monitoring local strategies. </a:t>
            </a:r>
          </a:p>
          <a:p>
            <a:r>
              <a:rPr lang="en-GB" dirty="0"/>
              <a:t>Authorities will be required to commission services based on a local strategy informed by a robust needs assessment, and report back annually to government. The annual reporting requirement will help the government to monitor how the new duties on local authorities are working, understand where there may be challenges and how the funding is being used, and help identify and disseminate good practice.</a:t>
            </a:r>
          </a:p>
          <a:p>
            <a:r>
              <a:rPr lang="en-GB" dirty="0"/>
              <a:t>Paragraph 289 -  Under the duty, local authorities should consider the specific needs of all victims within safe accommodation, including those with particular characteristics and/or multiple complex needs. Separate </a:t>
            </a:r>
            <a:r>
              <a:rPr lang="en-GB" dirty="0">
                <a:hlinkClick r:id="rId3">
                  <a:extLst>
                    <a:ext uri="{A12FA001-AC4F-418D-AE19-62706E023703}">
                      <ahyp:hlinkClr xmlns:ahyp="http://schemas.microsoft.com/office/drawing/2018/hyperlinkcolor" val="tx"/>
                    </a:ext>
                  </a:extLst>
                </a:hlinkClick>
              </a:rPr>
              <a:t>guidance for local authorities relating to the exercise of their functions under Part 4 of the 2021 Act has been published in draft</a:t>
            </a:r>
            <a:r>
              <a:rPr lang="en-GB" dirty="0"/>
              <a:t> ,as of </a:t>
            </a:r>
            <a:r>
              <a:rPr lang="en-GB" b="1" dirty="0"/>
              <a:t>June 2021. </a:t>
            </a:r>
          </a:p>
        </p:txBody>
      </p:sp>
      <p:sp>
        <p:nvSpPr>
          <p:cNvPr id="4" name="Footer Placeholder 3">
            <a:extLst>
              <a:ext uri="{FF2B5EF4-FFF2-40B4-BE49-F238E27FC236}">
                <a16:creationId xmlns:a16="http://schemas.microsoft.com/office/drawing/2014/main" id="{4A7DDB7A-FCDD-4A73-A4EB-FFC4BC956A98}"/>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820045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38D6-DF6E-4974-AD2B-E7F5894D3FDF}"/>
              </a:ext>
            </a:extLst>
          </p:cNvPr>
          <p:cNvSpPr>
            <a:spLocks noGrp="1"/>
          </p:cNvSpPr>
          <p:nvPr>
            <p:ph type="title"/>
          </p:nvPr>
        </p:nvSpPr>
        <p:spPr/>
        <p:txBody>
          <a:bodyPr/>
          <a:lstStyle/>
          <a:p>
            <a:r>
              <a:rPr lang="en-GB" sz="2800" b="1" u="sng" dirty="0">
                <a:effectLst/>
                <a:latin typeface="Times New Roman" panose="02020603050405020304" pitchFamily="18" charset="0"/>
                <a:ea typeface="Times New Roman" panose="02020603050405020304" pitchFamily="18" charset="0"/>
                <a:cs typeface="Times New Roman" panose="02020603050405020304" pitchFamily="18" charset="0"/>
              </a:rPr>
              <a:t>Domestic Abuse Commissioner</a:t>
            </a:r>
            <a:endParaRPr lang="en-GB" u="sng" dirty="0"/>
          </a:p>
        </p:txBody>
      </p:sp>
      <p:sp>
        <p:nvSpPr>
          <p:cNvPr id="3" name="Content Placeholder 2">
            <a:extLst>
              <a:ext uri="{FF2B5EF4-FFF2-40B4-BE49-F238E27FC236}">
                <a16:creationId xmlns:a16="http://schemas.microsoft.com/office/drawing/2014/main" id="{F64FD30F-CAC7-4DDD-B8E5-35BEF17894FB}"/>
              </a:ext>
            </a:extLst>
          </p:cNvPr>
          <p:cNvSpPr>
            <a:spLocks noGrp="1"/>
          </p:cNvSpPr>
          <p:nvPr>
            <p:ph idx="1"/>
          </p:nvPr>
        </p:nvSpPr>
        <p:spPr/>
        <p:txBody>
          <a:bodyPr>
            <a:normAutofit fontScale="92500" lnSpcReduction="10000"/>
          </a:bodyPr>
          <a:lstStyle/>
          <a:p>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Available at: </a:t>
            </a: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https://www.gov.uk/government/news/landmark-domestic-abuse-bill-receives-royalassent</a:t>
            </a:r>
            <a:endPar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The Domestic Abuse Commissioner, Nicole Jacobs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says: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i="1" dirty="0">
                <a:effectLst/>
                <a:latin typeface="Times New Roman" panose="02020603050405020304" pitchFamily="18" charset="0"/>
                <a:ea typeface="Times New Roman" panose="02020603050405020304" pitchFamily="18" charset="0"/>
                <a:cs typeface="Times New Roman" panose="02020603050405020304" pitchFamily="18" charset="0"/>
              </a:rPr>
              <a:t>“Today marks an historic moment for victims and survivors of domestic abuse when change is needed the most.  </a:t>
            </a:r>
            <a:endParaRPr lang="en-GB"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i="1" dirty="0">
                <a:effectLst/>
                <a:latin typeface="Times New Roman" panose="02020603050405020304" pitchFamily="18" charset="0"/>
                <a:ea typeface="Times New Roman" panose="02020603050405020304" pitchFamily="18" charset="0"/>
                <a:cs typeface="Times New Roman" panose="02020603050405020304" pitchFamily="18" charset="0"/>
              </a:rPr>
              <a:t>The act sets out my legal powers which I will use to support all victims across England and Wales by first tackling the ‘postcode lottery’ of services.  </a:t>
            </a:r>
            <a:endParaRPr lang="en-GB"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i="1" dirty="0">
                <a:effectLst/>
                <a:latin typeface="Times New Roman" panose="02020603050405020304" pitchFamily="18" charset="0"/>
                <a:ea typeface="Times New Roman" panose="02020603050405020304" pitchFamily="18" charset="0"/>
                <a:cs typeface="Times New Roman" panose="02020603050405020304" pitchFamily="18" charset="0"/>
              </a:rPr>
              <a:t>So many campaigners, charities and individuals have worked incredibly hard to make the bill as robust as possible and there is no doubt that the legislation, which now includes non-fatal strangulation as a standalone offence, is much stronger as a result. </a:t>
            </a:r>
            <a:endParaRPr lang="en-GB" sz="18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i="1" dirty="0">
                <a:effectLst/>
                <a:latin typeface="Times New Roman" panose="02020603050405020304" pitchFamily="18" charset="0"/>
                <a:ea typeface="Times New Roman" panose="02020603050405020304" pitchFamily="18" charset="0"/>
                <a:cs typeface="Times New Roman" panose="02020603050405020304" pitchFamily="18" charset="0"/>
              </a:rPr>
              <a:t>Legislation won’t transform things overnight and we know there is more to do, so and I will work with partners to advocate for further changes.”</a:t>
            </a:r>
            <a:endParaRPr lang="en-GB" sz="1800" b="1" i="1"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486C5BC5-6E37-4405-82A5-B0C1B3B5119E}"/>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158075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00282-F30C-490B-9B22-DF7294E58B03}"/>
              </a:ext>
            </a:extLst>
          </p:cNvPr>
          <p:cNvSpPr>
            <a:spLocks noGrp="1"/>
          </p:cNvSpPr>
          <p:nvPr>
            <p:ph type="title"/>
          </p:nvPr>
        </p:nvSpPr>
        <p:spPr/>
        <p:txBody>
          <a:bodyPr>
            <a:normAutofit fontScale="90000"/>
          </a:bodyPr>
          <a:lstStyle/>
          <a:p>
            <a:pPr>
              <a:lnSpc>
                <a:spcPct val="107000"/>
              </a:lnSpc>
              <a:spcBef>
                <a:spcPts val="200"/>
              </a:spcBef>
            </a:pPr>
            <a:br>
              <a:rPr lang="en-GB" b="1" u="sng" dirty="0">
                <a:latin typeface="Calibri" panose="020F0502020204030204" pitchFamily="34" charset="0"/>
                <a:cs typeface="Times New Roman" panose="02020603050405020304" pitchFamily="18" charset="0"/>
              </a:rPr>
            </a:br>
            <a:br>
              <a:rPr lang="en-GB" b="1" u="sng" dirty="0">
                <a:latin typeface="Calibri" panose="020F0502020204030204" pitchFamily="34" charset="0"/>
                <a:cs typeface="Times New Roman" panose="02020603050405020304" pitchFamily="18" charset="0"/>
              </a:rPr>
            </a:br>
            <a:r>
              <a:rPr lang="en-GB" b="1" u="sng" dirty="0">
                <a:latin typeface="Calibri" panose="020F0502020204030204" pitchFamily="34" charset="0"/>
                <a:cs typeface="Times New Roman" panose="02020603050405020304" pitchFamily="18" charset="0"/>
              </a:rPr>
              <a:t>Part 2 - The Domestic Abuse Commissioner </a:t>
            </a:r>
            <a:br>
              <a:rPr lang="en-GB" b="1" u="sng" dirty="0">
                <a:latin typeface="Calibri" panose="020F0502020204030204" pitchFamily="34" charset="0"/>
                <a:cs typeface="Times New Roman" panose="02020603050405020304" pitchFamily="18" charset="0"/>
              </a:rPr>
            </a:br>
            <a:endParaRPr lang="en-GB" b="1" u="sng" dirty="0">
              <a:latin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29953D6-4C2C-4C13-9747-2B05B2D0B320}"/>
              </a:ext>
            </a:extLst>
          </p:cNvPr>
          <p:cNvSpPr>
            <a:spLocks noGrp="1"/>
          </p:cNvSpPr>
          <p:nvPr>
            <p:ph idx="1"/>
          </p:nvPr>
        </p:nvSpPr>
        <p:spPr/>
        <p:txBody>
          <a:bodyPr>
            <a:normAutofit/>
          </a:bodyPr>
          <a:lstStyle/>
          <a:p>
            <a:pPr>
              <a:lnSpc>
                <a:spcPct val="107000"/>
              </a:lnSpc>
              <a:spcBef>
                <a:spcPts val="200"/>
              </a:spcBef>
            </a:pPr>
            <a:r>
              <a:rPr lang="en-GB" sz="1900" b="1" u="sng" dirty="0">
                <a:latin typeface="Calibri" panose="020F0502020204030204" pitchFamily="34" charset="0"/>
                <a:cs typeface="Times New Roman" panose="02020603050405020304" pitchFamily="18" charset="0"/>
              </a:rPr>
              <a:t>Section 4 DAA 2021 - Appointment of Commissioner </a:t>
            </a:r>
          </a:p>
          <a:p>
            <a:r>
              <a:rPr lang="en-GB" sz="1900" dirty="0">
                <a:latin typeface="Calibri" panose="020F0502020204030204" pitchFamily="34" charset="0"/>
                <a:cs typeface="Times New Roman" panose="02020603050405020304" pitchFamily="18" charset="0"/>
              </a:rPr>
              <a:t>The Secretary of State must appoint a person as the </a:t>
            </a:r>
            <a:r>
              <a:rPr lang="en-GB" sz="1900" b="1" dirty="0">
                <a:latin typeface="Calibri" panose="020F0502020204030204" pitchFamily="34" charset="0"/>
                <a:cs typeface="Times New Roman" panose="02020603050405020304" pitchFamily="18" charset="0"/>
              </a:rPr>
              <a:t>Domestic Abuse Commissioner </a:t>
            </a:r>
          </a:p>
          <a:p>
            <a:r>
              <a:rPr lang="en-GB" sz="1900" b="1" dirty="0">
                <a:latin typeface="Calibri" panose="020F0502020204030204" pitchFamily="34" charset="0"/>
                <a:cs typeface="Times New Roman" panose="02020603050405020304" pitchFamily="18" charset="0"/>
              </a:rPr>
              <a:t>Section 7 </a:t>
            </a:r>
            <a:r>
              <a:rPr lang="en-GB" sz="1900" b="1" u="sng" dirty="0">
                <a:latin typeface="Calibri" panose="020F0502020204030204" pitchFamily="34" charset="0"/>
                <a:cs typeface="Times New Roman" panose="02020603050405020304" pitchFamily="18" charset="0"/>
              </a:rPr>
              <a:t>DAB 2021 </a:t>
            </a:r>
            <a:r>
              <a:rPr lang="en-GB" sz="1900" dirty="0">
                <a:latin typeface="Calibri" panose="020F0502020204030204" pitchFamily="34" charset="0"/>
                <a:cs typeface="Times New Roman" panose="02020603050405020304" pitchFamily="18" charset="0"/>
              </a:rPr>
              <a:t>refers to the general functions of Commissioner, which relate to the commissioner encouraging good practice in</a:t>
            </a:r>
          </a:p>
          <a:p>
            <a:r>
              <a:rPr lang="en-GB" sz="1900" dirty="0">
                <a:latin typeface="Calibri" panose="020F0502020204030204" pitchFamily="34" charset="0"/>
                <a:cs typeface="Times New Roman" panose="02020603050405020304" pitchFamily="18" charset="0"/>
              </a:rPr>
              <a:t>(a)the prevention of domestic abuse;</a:t>
            </a:r>
          </a:p>
          <a:p>
            <a:r>
              <a:rPr lang="en-GB" sz="1900" dirty="0">
                <a:latin typeface="Calibri" panose="020F0502020204030204" pitchFamily="34" charset="0"/>
                <a:cs typeface="Times New Roman" panose="02020603050405020304" pitchFamily="18" charset="0"/>
              </a:rPr>
              <a:t>(b)the prevention, detection, investigation and prosecution of offences involving domestic abuse;</a:t>
            </a:r>
          </a:p>
          <a:p>
            <a:r>
              <a:rPr lang="en-GB" sz="1900" dirty="0">
                <a:latin typeface="Calibri" panose="020F0502020204030204" pitchFamily="34" charset="0"/>
                <a:cs typeface="Times New Roman" panose="02020603050405020304" pitchFamily="18" charset="0"/>
              </a:rPr>
              <a:t>(c)the identification of (i)people who carry out domestic abuse; (ii)victims of domestic abuse; (iii)children affected by domestic abuse; (d)the provision of protection and support to people affected by domestic </a:t>
            </a:r>
            <a:br>
              <a:rPr lang="en-GB" sz="1900" dirty="0">
                <a:latin typeface="Calibri" panose="020F0502020204030204" pitchFamily="34" charset="0"/>
                <a:cs typeface="Times New Roman" panose="02020603050405020304" pitchFamily="18" charset="0"/>
              </a:rPr>
            </a:br>
            <a:r>
              <a:rPr lang="en-GB" sz="1900" dirty="0">
                <a:latin typeface="Calibri" panose="020F0502020204030204" pitchFamily="34" charset="0"/>
                <a:cs typeface="Times New Roman" panose="02020603050405020304" pitchFamily="18" charset="0"/>
              </a:rPr>
              <a:t>abuse.</a:t>
            </a:r>
          </a:p>
          <a:p>
            <a:pPr>
              <a:lnSpc>
                <a:spcPct val="107000"/>
              </a:lnSpc>
              <a:spcBef>
                <a:spcPts val="200"/>
              </a:spcBef>
            </a:pPr>
            <a:r>
              <a:rPr lang="en-GB" sz="1900" b="1" u="sng" dirty="0">
                <a:latin typeface="Calibri" panose="020F0502020204030204" pitchFamily="34" charset="0"/>
                <a:cs typeface="Times New Roman" panose="02020603050405020304" pitchFamily="18" charset="0"/>
              </a:rPr>
              <a:t>Section 8 DAB 2021 </a:t>
            </a:r>
            <a:r>
              <a:rPr lang="en-GB" sz="1900" dirty="0">
                <a:latin typeface="Calibri" panose="020F0502020204030204" pitchFamily="34" charset="0"/>
                <a:cs typeface="Times New Roman" panose="02020603050405020304" pitchFamily="18" charset="0"/>
              </a:rPr>
              <a:t>– The Commissioner may report to the Secretary of State on any matter relating to domestic abuse.</a:t>
            </a:r>
            <a:endParaRPr lang="en-GB" dirty="0"/>
          </a:p>
        </p:txBody>
      </p:sp>
      <p:sp>
        <p:nvSpPr>
          <p:cNvPr id="4" name="Footer Placeholder 3">
            <a:extLst>
              <a:ext uri="{FF2B5EF4-FFF2-40B4-BE49-F238E27FC236}">
                <a16:creationId xmlns:a16="http://schemas.microsoft.com/office/drawing/2014/main" id="{E99E4D46-1DC5-48EC-BBBD-F5A0BA0F575D}"/>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4151501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C0E12-A88E-46BF-91D0-81D1CD33AF6A}"/>
              </a:ext>
            </a:extLst>
          </p:cNvPr>
          <p:cNvSpPr>
            <a:spLocks noGrp="1"/>
          </p:cNvSpPr>
          <p:nvPr>
            <p:ph type="title"/>
          </p:nvPr>
        </p:nvSpPr>
        <p:spPr/>
        <p:txBody>
          <a:bodyPr/>
          <a:lstStyle/>
          <a:p>
            <a:r>
              <a:rPr lang="en-GB" sz="2800" b="1" u="sng" dirty="0">
                <a:effectLst/>
                <a:latin typeface="Calibri" panose="020F0502020204030204" pitchFamily="34" charset="0"/>
                <a:ea typeface="Calibri" panose="020F0502020204030204" pitchFamily="34" charset="0"/>
                <a:cs typeface="Times New Roman" panose="02020603050405020304" pitchFamily="18" charset="0"/>
              </a:rPr>
              <a:t>Local authority support</a:t>
            </a:r>
            <a:endParaRPr lang="en-GB" dirty="0"/>
          </a:p>
        </p:txBody>
      </p:sp>
      <p:sp>
        <p:nvSpPr>
          <p:cNvPr id="3" name="Content Placeholder 2">
            <a:extLst>
              <a:ext uri="{FF2B5EF4-FFF2-40B4-BE49-F238E27FC236}">
                <a16:creationId xmlns:a16="http://schemas.microsoft.com/office/drawing/2014/main" id="{400094CE-4F9D-4D71-8F38-ACB592EDAA8E}"/>
              </a:ext>
            </a:extLst>
          </p:cNvPr>
          <p:cNvSpPr>
            <a:spLocks noGrp="1"/>
          </p:cNvSpPr>
          <p:nvPr>
            <p:ph idx="1"/>
          </p:nvPr>
        </p:nvSpPr>
        <p:spPr/>
        <p:txBody>
          <a:bodyPr/>
          <a:lstStyle/>
          <a:p>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Act also provides for a mechanism for local authorities to carry out domestic homicide reviews, and to send a copy of their completed reports to the Domestic Abuse Commissioner </a:t>
            </a:r>
          </a:p>
          <a:p>
            <a:r>
              <a:rPr lang="en-GB" sz="1800" b="1" dirty="0">
                <a:latin typeface="Times New Roman" panose="02020603050405020304" pitchFamily="18" charset="0"/>
                <a:ea typeface="Times New Roman" panose="02020603050405020304" pitchFamily="18" charset="0"/>
                <a:cs typeface="Times New Roman" panose="02020603050405020304" pitchFamily="18" charset="0"/>
              </a:rPr>
              <a:t>See s.17 DAA 2021  </a:t>
            </a:r>
            <a:endPar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800" dirty="0">
                <a:latin typeface="Times New Roman" panose="02020603050405020304" pitchFamily="18" charset="0"/>
                <a:ea typeface="Times New Roman" panose="02020603050405020304" pitchFamily="18" charset="0"/>
                <a:cs typeface="Times New Roman" panose="02020603050405020304" pitchFamily="18" charset="0"/>
              </a:rPr>
              <a:t>The aim is to enable such information to learn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lessons, implement change, and to prevent future deaths</a:t>
            </a:r>
            <a:endParaRPr lang="en-GB" dirty="0"/>
          </a:p>
        </p:txBody>
      </p:sp>
      <p:sp>
        <p:nvSpPr>
          <p:cNvPr id="4" name="Footer Placeholder 3">
            <a:extLst>
              <a:ext uri="{FF2B5EF4-FFF2-40B4-BE49-F238E27FC236}">
                <a16:creationId xmlns:a16="http://schemas.microsoft.com/office/drawing/2014/main" id="{E66440C3-C3EF-42A5-89B3-9698A10F911A}"/>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961052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192F4-00F9-49C0-8B6F-CE06D1DE8C59}"/>
              </a:ext>
            </a:extLst>
          </p:cNvPr>
          <p:cNvSpPr>
            <a:spLocks noGrp="1"/>
          </p:cNvSpPr>
          <p:nvPr>
            <p:ph type="title"/>
          </p:nvPr>
        </p:nvSpPr>
        <p:spPr/>
        <p:txBody>
          <a:bodyPr/>
          <a:lstStyle/>
          <a:p>
            <a:r>
              <a:rPr lang="en-GB" b="1" dirty="0"/>
              <a:t>Domestic Homicide Reviews</a:t>
            </a:r>
            <a:br>
              <a:rPr lang="en-GB" b="1" dirty="0"/>
            </a:br>
            <a:endParaRPr lang="en-GB" dirty="0"/>
          </a:p>
        </p:txBody>
      </p:sp>
      <p:sp>
        <p:nvSpPr>
          <p:cNvPr id="3" name="Content Placeholder 2">
            <a:extLst>
              <a:ext uri="{FF2B5EF4-FFF2-40B4-BE49-F238E27FC236}">
                <a16:creationId xmlns:a16="http://schemas.microsoft.com/office/drawing/2014/main" id="{5927F2B5-7EFF-484C-92BB-2C3BB9BFA6B7}"/>
              </a:ext>
            </a:extLst>
          </p:cNvPr>
          <p:cNvSpPr>
            <a:spLocks noGrp="1"/>
          </p:cNvSpPr>
          <p:nvPr>
            <p:ph idx="1"/>
          </p:nvPr>
        </p:nvSpPr>
        <p:spPr/>
        <p:txBody>
          <a:bodyPr>
            <a:normAutofit fontScale="92500" lnSpcReduction="20000"/>
          </a:bodyPr>
          <a:lstStyle/>
          <a:p>
            <a:r>
              <a:rPr lang="en-GB" b="1" dirty="0"/>
              <a:t>Domestic Abuse: Draft Statutory Guidance Framework </a:t>
            </a:r>
          </a:p>
          <a:p>
            <a:r>
              <a:rPr lang="en-GB" b="1" u="sng" dirty="0"/>
              <a:t>Updated 6 August 2021</a:t>
            </a:r>
          </a:p>
          <a:p>
            <a:r>
              <a:rPr lang="en-GB" dirty="0"/>
              <a:t>Available at </a:t>
            </a:r>
            <a:r>
              <a:rPr lang="en-GB" b="1" dirty="0">
                <a:hlinkClick r:id="rId2"/>
              </a:rPr>
              <a:t>https://www.gov.uk/government/consultations/domestic-abuse-act-statutory-guidance/domestic-abuse-draft-statutory-guidance-framework </a:t>
            </a:r>
            <a:endParaRPr lang="en-GB" b="1" dirty="0"/>
          </a:p>
          <a:p>
            <a:r>
              <a:rPr lang="en-GB" dirty="0"/>
              <a:t>Paragraph 418. - A Domestic Homicide Review (a DHR), under s.9(3)Domestic Violence, Crime and Victims Act 2004, is a review of the circumstances in which the death of a person aged 16 or over has, or appears to have, resulted from violence, abuse or neglect by a person to whom they were related or with whom they were in an intimate personal relationship, or by a member of the same household. </a:t>
            </a:r>
          </a:p>
          <a:p>
            <a:r>
              <a:rPr lang="en-GB" dirty="0"/>
              <a:t>Where a victim took their own life (suicide) and the circumstances give rise to concern, such as it emerging that there was coercive controlling behaviour in the relationship, a DHR should also be carried out. </a:t>
            </a:r>
          </a:p>
          <a:p>
            <a:r>
              <a:rPr lang="en-GB" dirty="0"/>
              <a:t>These reviews are carried out by Community Safety Partnerships in local areas, with a view to identifying the lessons to be learnt from the death, particularly regarding the way in which professionals and organisations work together to safeguard victims.</a:t>
            </a:r>
          </a:p>
        </p:txBody>
      </p:sp>
      <p:sp>
        <p:nvSpPr>
          <p:cNvPr id="4" name="Footer Placeholder 3">
            <a:extLst>
              <a:ext uri="{FF2B5EF4-FFF2-40B4-BE49-F238E27FC236}">
                <a16:creationId xmlns:a16="http://schemas.microsoft.com/office/drawing/2014/main" id="{09BB6C18-199C-472D-A607-FF9712A4E788}"/>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3279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39971-4990-4371-8055-C9CF620D0BF3}"/>
              </a:ext>
            </a:extLst>
          </p:cNvPr>
          <p:cNvSpPr>
            <a:spLocks noGrp="1"/>
          </p:cNvSpPr>
          <p:nvPr>
            <p:ph type="title"/>
          </p:nvPr>
        </p:nvSpPr>
        <p:spPr/>
        <p:txBody>
          <a:bodyPr/>
          <a:lstStyle/>
          <a:p>
            <a:r>
              <a:rPr lang="en-GB" sz="1800" b="1" u="sng" dirty="0">
                <a:latin typeface="Times New Roman" panose="02020603050405020304" pitchFamily="18" charset="0"/>
                <a:ea typeface="Times New Roman" panose="02020603050405020304" pitchFamily="18" charset="0"/>
              </a:rPr>
              <a:t>CHANGES TO S.91(14) CA 1989 – BARRING ORDERS </a:t>
            </a:r>
            <a:br>
              <a:rPr lang="en-GB" sz="1800" dirty="0">
                <a:latin typeface="Times New Roman" panose="02020603050405020304" pitchFamily="18" charset="0"/>
                <a:ea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AA4F16BA-68BB-4581-A17B-D0817EA1EEB2}"/>
              </a:ext>
            </a:extLst>
          </p:cNvPr>
          <p:cNvSpPr>
            <a:spLocks noGrp="1"/>
          </p:cNvSpPr>
          <p:nvPr>
            <p:ph idx="1"/>
          </p:nvPr>
        </p:nvSpPr>
        <p:spPr/>
        <p:txBody>
          <a:bodyPr/>
          <a:lstStyle/>
          <a:p>
            <a:r>
              <a:rPr lang="en-GB" sz="1800" b="1" dirty="0">
                <a:effectLst/>
                <a:latin typeface="Times New Roman" panose="02020603050405020304" pitchFamily="18" charset="0"/>
                <a:ea typeface="Times New Roman" panose="02020603050405020304" pitchFamily="18" charset="0"/>
              </a:rPr>
              <a:t>See Policy paper </a:t>
            </a:r>
          </a:p>
          <a:p>
            <a:r>
              <a:rPr lang="en-GB" sz="1800" b="1" dirty="0">
                <a:effectLst/>
                <a:latin typeface="Times New Roman" panose="02020603050405020304" pitchFamily="18" charset="0"/>
                <a:ea typeface="Times New Roman" panose="02020603050405020304" pitchFamily="18" charset="0"/>
              </a:rPr>
              <a:t>Section 91(14) barring orders </a:t>
            </a:r>
          </a:p>
          <a:p>
            <a:r>
              <a:rPr lang="en-GB" sz="1800" b="1" dirty="0">
                <a:effectLst/>
                <a:latin typeface="Times New Roman" panose="02020603050405020304" pitchFamily="18" charset="0"/>
                <a:ea typeface="Times New Roman" panose="02020603050405020304" pitchFamily="18" charset="0"/>
              </a:rPr>
              <a:t>Updated 28 July 2021</a:t>
            </a:r>
          </a:p>
          <a:p>
            <a:r>
              <a:rPr lang="en-GB" sz="1800" u="sng" dirty="0">
                <a:solidFill>
                  <a:srgbClr val="0000FF"/>
                </a:solidFill>
                <a:effectLst/>
                <a:latin typeface="Times New Roman" panose="02020603050405020304" pitchFamily="18" charset="0"/>
                <a:ea typeface="Times New Roman" panose="02020603050405020304" pitchFamily="18" charset="0"/>
                <a:hlinkClick r:id="rId2"/>
              </a:rPr>
              <a:t>https://www.gov.uk/government/publications/domestic-abuse-bill-2020-factsheets/section-9114-barring-orders</a:t>
            </a:r>
            <a:endParaRPr lang="en-GB" sz="1800" dirty="0">
              <a:effectLst/>
              <a:latin typeface="Times New Roman" panose="02020603050405020304" pitchFamily="18" charset="0"/>
              <a:ea typeface="Times New Roman" panose="02020603050405020304" pitchFamily="18" charset="0"/>
            </a:endParaRPr>
          </a:p>
          <a:p>
            <a:r>
              <a:rPr lang="en-GB" sz="1800" dirty="0">
                <a:effectLst/>
                <a:latin typeface="Times New Roman" panose="02020603050405020304" pitchFamily="18" charset="0"/>
                <a:ea typeface="Times New Roman" panose="02020603050405020304" pitchFamily="18" charset="0"/>
              </a:rPr>
              <a:t>This provides that the aim is to clarify the use of ‘barring orders’ (use of s.91(14) in the family courts, so as to prevent abusive ex-partners from repeatedly dragging victims back to court. This can be used as a form of continuing domestic abuse.</a:t>
            </a:r>
          </a:p>
          <a:p>
            <a:pPr marL="0" indent="0">
              <a:buNone/>
            </a:pPr>
            <a:endParaRPr lang="en-GB" dirty="0"/>
          </a:p>
        </p:txBody>
      </p:sp>
      <p:sp>
        <p:nvSpPr>
          <p:cNvPr id="4" name="Footer Placeholder 3">
            <a:extLst>
              <a:ext uri="{FF2B5EF4-FFF2-40B4-BE49-F238E27FC236}">
                <a16:creationId xmlns:a16="http://schemas.microsoft.com/office/drawing/2014/main" id="{5187329D-781F-4A65-992A-4A99AF53C430}"/>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2012766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15945-1B92-4742-96E5-570A8C379839}"/>
              </a:ext>
            </a:extLst>
          </p:cNvPr>
          <p:cNvSpPr>
            <a:spLocks noGrp="1"/>
          </p:cNvSpPr>
          <p:nvPr>
            <p:ph type="title"/>
          </p:nvPr>
        </p:nvSpPr>
        <p:spPr/>
        <p:txBody>
          <a:bodyPr/>
          <a:lstStyle/>
          <a:p>
            <a:r>
              <a:rPr lang="en-GB" dirty="0"/>
              <a:t>COMMENCEMENT </a:t>
            </a:r>
          </a:p>
        </p:txBody>
      </p:sp>
      <p:sp>
        <p:nvSpPr>
          <p:cNvPr id="3" name="Content Placeholder 2">
            <a:extLst>
              <a:ext uri="{FF2B5EF4-FFF2-40B4-BE49-F238E27FC236}">
                <a16:creationId xmlns:a16="http://schemas.microsoft.com/office/drawing/2014/main" id="{708F4787-5991-4EDE-BCBE-1A227EB6F1DB}"/>
              </a:ext>
            </a:extLst>
          </p:cNvPr>
          <p:cNvSpPr>
            <a:spLocks noGrp="1"/>
          </p:cNvSpPr>
          <p:nvPr>
            <p:ph idx="1"/>
          </p:nvPr>
        </p:nvSpPr>
        <p:spPr>
          <a:xfrm>
            <a:off x="1104900" y="1173163"/>
            <a:ext cx="9982200" cy="5186540"/>
          </a:xfrm>
        </p:spPr>
        <p:txBody>
          <a:bodyPr>
            <a:normAutofit fontScale="47500" lnSpcReduction="20000"/>
          </a:bodyPr>
          <a:lstStyle/>
          <a:p>
            <a:pPr>
              <a:lnSpc>
                <a:spcPct val="107000"/>
              </a:lnSpc>
              <a:spcAft>
                <a:spcPts val="800"/>
              </a:spcAft>
            </a:pPr>
            <a:endParaRPr lang="en-GB" sz="1800" b="1" u="sng"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b="1" u="sng" dirty="0">
                <a:effectLst/>
                <a:latin typeface="Calibri" panose="020F0502020204030204" pitchFamily="34" charset="0"/>
                <a:ea typeface="Calibri" panose="020F0502020204030204" pitchFamily="34" charset="0"/>
                <a:cs typeface="Times New Roman" panose="02020603050405020304" pitchFamily="18" charset="0"/>
              </a:rPr>
              <a:t>WHICH PROVISIONS ARE ALREADY IN? </a:t>
            </a:r>
          </a:p>
          <a:p>
            <a:pPr>
              <a:lnSpc>
                <a:spcPct val="107000"/>
              </a:lnSpc>
              <a:spcAft>
                <a:spcPts val="800"/>
              </a:spcAft>
            </a:pPr>
            <a:r>
              <a:rPr lang="en-GB" sz="3800" b="1" u="sng" dirty="0">
                <a:effectLst/>
                <a:latin typeface="Calibri" panose="020F0502020204030204" pitchFamily="34" charset="0"/>
                <a:ea typeface="Calibri" panose="020F0502020204030204" pitchFamily="34" charset="0"/>
                <a:cs typeface="Times New Roman" panose="02020603050405020304" pitchFamily="18" charset="0"/>
              </a:rPr>
              <a:t>See the Domestic Abuse Act 2021 Commencement Schedule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b="1" u="sng" dirty="0">
                <a:effectLst/>
                <a:latin typeface="Calibri" panose="020F0502020204030204" pitchFamily="34" charset="0"/>
                <a:ea typeface="Calibri" panose="020F0502020204030204" pitchFamily="34" charset="0"/>
                <a:cs typeface="Times New Roman" panose="02020603050405020304" pitchFamily="18" charset="0"/>
              </a:rPr>
              <a:t>As of 13 May 2021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b="1" u="sng" dirty="0">
                <a:effectLst/>
                <a:latin typeface="Calibri" panose="020F0502020204030204" pitchFamily="34" charset="0"/>
                <a:ea typeface="Calibri" panose="020F0502020204030204" pitchFamily="34" charset="0"/>
                <a:cs typeface="Times New Roman" panose="02020603050405020304" pitchFamily="18" charset="0"/>
              </a:rPr>
              <a:t>Also see s.90 DAA 2021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dirty="0">
                <a:effectLst/>
                <a:latin typeface="Calibri" panose="020F0502020204030204" pitchFamily="34" charset="0"/>
                <a:ea typeface="Calibri" panose="020F0502020204030204" pitchFamily="34" charset="0"/>
                <a:cs typeface="Times New Roman" panose="02020603050405020304" pitchFamily="18" charset="0"/>
              </a:rPr>
              <a:t>section 71- Consent to serious harm for sexual gratification not a defence – </a:t>
            </a:r>
            <a:r>
              <a:rPr lang="en-GB" sz="3800" b="1" dirty="0">
                <a:effectLst/>
                <a:latin typeface="Calibri" panose="020F0502020204030204" pitchFamily="34" charset="0"/>
                <a:ea typeface="Calibri" panose="020F0502020204030204" pitchFamily="34" charset="0"/>
                <a:cs typeface="Times New Roman" panose="02020603050405020304" pitchFamily="18" charset="0"/>
              </a:rPr>
              <a:t>29 April 2021 </a:t>
            </a:r>
          </a:p>
          <a:p>
            <a:pPr>
              <a:lnSpc>
                <a:spcPct val="107000"/>
              </a:lnSpc>
              <a:spcAft>
                <a:spcPts val="800"/>
              </a:spcAft>
            </a:pPr>
            <a:r>
              <a:rPr lang="en-GB" sz="3800" dirty="0">
                <a:effectLst/>
                <a:latin typeface="Calibri" panose="020F0502020204030204" pitchFamily="34" charset="0"/>
                <a:ea typeface="Calibri" panose="020F0502020204030204" pitchFamily="34" charset="0"/>
                <a:cs typeface="Times New Roman" panose="02020603050405020304" pitchFamily="18" charset="0"/>
              </a:rPr>
              <a:t>section 75- Strategy for prosecution and management of offenders - </a:t>
            </a:r>
            <a:r>
              <a:rPr lang="en-GB" sz="3800" b="1" dirty="0">
                <a:effectLst/>
                <a:latin typeface="Calibri" panose="020F0502020204030204" pitchFamily="34" charset="0"/>
                <a:ea typeface="Calibri" panose="020F0502020204030204" pitchFamily="34" charset="0"/>
                <a:cs typeface="Times New Roman" panose="02020603050405020304" pitchFamily="18" charset="0"/>
              </a:rPr>
              <a:t>29 April 2021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dirty="0">
                <a:effectLst/>
                <a:latin typeface="Calibri" panose="020F0502020204030204" pitchFamily="34" charset="0"/>
                <a:ea typeface="Calibri" panose="020F0502020204030204" pitchFamily="34" charset="0"/>
                <a:cs typeface="Times New Roman" panose="02020603050405020304" pitchFamily="18" charset="0"/>
              </a:rPr>
              <a:t>section 81 - Review of processing of victims’ personal data for immigration purposes  - </a:t>
            </a:r>
            <a:r>
              <a:rPr lang="en-GB" sz="3800" b="1" dirty="0">
                <a:effectLst/>
                <a:latin typeface="Calibri" panose="020F0502020204030204" pitchFamily="34" charset="0"/>
                <a:ea typeface="Calibri" panose="020F0502020204030204" pitchFamily="34" charset="0"/>
                <a:cs typeface="Times New Roman" panose="02020603050405020304" pitchFamily="18" charset="0"/>
              </a:rPr>
              <a:t>29 April 2021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800" dirty="0">
                <a:effectLst/>
                <a:latin typeface="Calibri" panose="020F0502020204030204" pitchFamily="34" charset="0"/>
                <a:ea typeface="Calibri" panose="020F0502020204030204" pitchFamily="34" charset="0"/>
                <a:cs typeface="Times New Roman" panose="02020603050405020304" pitchFamily="18" charset="0"/>
              </a:rPr>
              <a:t>section 83 - Report on the use of contact centres in England - </a:t>
            </a:r>
            <a:r>
              <a:rPr lang="en-GB" sz="3800" b="1" dirty="0">
                <a:effectLst/>
                <a:latin typeface="Calibri" panose="020F0502020204030204" pitchFamily="34" charset="0"/>
                <a:ea typeface="Calibri" panose="020F0502020204030204" pitchFamily="34" charset="0"/>
                <a:cs typeface="Times New Roman" panose="02020603050405020304" pitchFamily="18" charset="0"/>
              </a:rPr>
              <a:t>29 April 2021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915658E9-50ED-4006-A604-E4B0A0CDF114}"/>
              </a:ext>
            </a:extLst>
          </p:cNvPr>
          <p:cNvSpPr>
            <a:spLocks noGrp="1"/>
          </p:cNvSpPr>
          <p:nvPr>
            <p:ph type="ftr" sz="quarter" idx="11"/>
          </p:nvPr>
        </p:nvSpPr>
        <p:spPr>
          <a:xfrm>
            <a:off x="3068024" y="6234112"/>
            <a:ext cx="6323082" cy="365126"/>
          </a:xfrm>
        </p:spPr>
        <p:txBody>
          <a:bodyPr/>
          <a:lstStyle/>
          <a:p>
            <a:r>
              <a:rPr lang="en-US"/>
              <a:t>S. Mahmood (C)</a:t>
            </a:r>
            <a:endParaRPr lang="en-US" dirty="0"/>
          </a:p>
        </p:txBody>
      </p:sp>
    </p:spTree>
    <p:extLst>
      <p:ext uri="{BB962C8B-B14F-4D97-AF65-F5344CB8AC3E}">
        <p14:creationId xmlns:p14="http://schemas.microsoft.com/office/powerpoint/2010/main" val="154766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00144-47D3-47F1-BA08-60EBCD083186}"/>
              </a:ext>
            </a:extLst>
          </p:cNvPr>
          <p:cNvSpPr>
            <a:spLocks noGrp="1"/>
          </p:cNvSpPr>
          <p:nvPr>
            <p:ph type="title"/>
          </p:nvPr>
        </p:nvSpPr>
        <p:spPr/>
        <p:txBody>
          <a:bodyPr/>
          <a:lstStyle/>
          <a:p>
            <a:r>
              <a:rPr lang="en-GB" dirty="0"/>
              <a:t>COMMENCEMENT </a:t>
            </a:r>
          </a:p>
        </p:txBody>
      </p:sp>
      <p:sp>
        <p:nvSpPr>
          <p:cNvPr id="3" name="Content Placeholder 2">
            <a:extLst>
              <a:ext uri="{FF2B5EF4-FFF2-40B4-BE49-F238E27FC236}">
                <a16:creationId xmlns:a16="http://schemas.microsoft.com/office/drawing/2014/main" id="{3BD27D01-9F68-44A3-8D31-2972F87052FB}"/>
              </a:ext>
            </a:extLst>
          </p:cNvPr>
          <p:cNvSpPr>
            <a:spLocks noGrp="1"/>
          </p:cNvSpPr>
          <p:nvPr>
            <p:ph idx="1"/>
          </p:nvPr>
        </p:nvSpPr>
        <p:spPr/>
        <p:txBody>
          <a:bodyPr>
            <a:normAutofit/>
          </a:bodyPr>
          <a:lstStyle/>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Section 69 (Threats to disclose private sexual photographs and films with intent to cause distress), 72 (Offences against the person committed outside the UK: England and Wales), 74(1) (amendments relating to offences committed outside the UK) and Part 1 of Schedule 3 (amendments relating to offences committed outside the UK) -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29 June 2021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Section 80 </a:t>
            </a:r>
            <a:r>
              <a:rPr lang="en-GB" sz="1800" dirty="0">
                <a:effectLst/>
                <a:latin typeface="Calibri" panose="020F0502020204030204" pitchFamily="34" charset="0"/>
                <a:ea typeface="Calibri" panose="020F0502020204030204" pitchFamily="34" charset="0"/>
                <a:cs typeface="Times New Roman" panose="02020603050405020304" pitchFamily="18" charset="0"/>
              </a:rPr>
              <a:t>(Prohibition on charging for the provision of medical evidence of domestic abuse) comes into force on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1 October 2021.</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remaining provisions of this Act come into force in accordance with provision contained in regulations made by the Secretary of State</a:t>
            </a:r>
            <a:r>
              <a:rPr lang="en-GB" sz="1800" dirty="0">
                <a:effectLst/>
                <a:latin typeface="Calibri" panose="020F0502020204030204" pitchFamily="34" charset="0"/>
                <a:ea typeface="Calibri" panose="020F0502020204030204" pitchFamily="34" charset="0"/>
                <a:cs typeface="Times New Roman" panose="02020603050405020304" pitchFamily="18" charset="0"/>
              </a:rPr>
              <a:t>.</a:t>
            </a:r>
          </a:p>
          <a:p>
            <a:endParaRPr lang="en-GB" dirty="0"/>
          </a:p>
        </p:txBody>
      </p:sp>
      <p:sp>
        <p:nvSpPr>
          <p:cNvPr id="4" name="Footer Placeholder 3">
            <a:extLst>
              <a:ext uri="{FF2B5EF4-FFF2-40B4-BE49-F238E27FC236}">
                <a16:creationId xmlns:a16="http://schemas.microsoft.com/office/drawing/2014/main" id="{20A21DE1-6E19-4208-B44A-340650092978}"/>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153669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EF169-AF1A-462B-B703-9041F01E4993}"/>
              </a:ext>
            </a:extLst>
          </p:cNvPr>
          <p:cNvSpPr>
            <a:spLocks noGrp="1"/>
          </p:cNvSpPr>
          <p:nvPr>
            <p:ph type="title"/>
          </p:nvPr>
        </p:nvSpPr>
        <p:spPr/>
        <p:txBody>
          <a:bodyPr>
            <a:normAutofit/>
          </a:bodyPr>
          <a:lstStyle/>
          <a:p>
            <a:r>
              <a:rPr lang="en-GB" sz="1800" b="1" kern="1800" dirty="0">
                <a:effectLst/>
                <a:latin typeface="Times New Roman" panose="02020603050405020304" pitchFamily="18" charset="0"/>
                <a:ea typeface="Times New Roman" panose="02020603050405020304" pitchFamily="18" charset="0"/>
                <a:cs typeface="Times New Roman" panose="02020603050405020304" pitchFamily="18" charset="0"/>
              </a:rPr>
              <a:t>Domestic Abuse Act 2021 (Commencement No. 1 and Saving Provisions) Regulations 2021</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6C2A9489-8F90-484D-A4A6-4A2FDEC619EF}"/>
              </a:ext>
            </a:extLst>
          </p:cNvPr>
          <p:cNvSpPr>
            <a:spLocks noGrp="1"/>
          </p:cNvSpPr>
          <p:nvPr>
            <p:ph idx="1"/>
          </p:nvPr>
        </p:nvSpPr>
        <p:spPr/>
        <p:txBody>
          <a:bodyPr>
            <a:normAutofit fontScale="77500" lnSpcReduction="20000"/>
          </a:bodyPr>
          <a:lstStyle/>
          <a:p>
            <a:r>
              <a:rPr lang="en-GB" sz="1800" b="1" kern="1800" dirty="0">
                <a:effectLst/>
                <a:latin typeface="Times New Roman" panose="02020603050405020304" pitchFamily="18" charset="0"/>
                <a:ea typeface="Times New Roman" panose="02020603050405020304" pitchFamily="18" charset="0"/>
                <a:cs typeface="Times New Roman" panose="02020603050405020304" pitchFamily="18" charset="0"/>
              </a:rPr>
              <a:t>Effective as of 5 July 2021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The Explanatory Memorandum provides as follows: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These regulations bring into force Sections 1 (definition of ‘domestic abuse’) and Section 2 (definition of ‘personally connected’) of the DAA 2021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These two definitions are brought in </a:t>
            </a:r>
            <a:r>
              <a:rPr lang="en-GB" sz="1800" b="1" dirty="0">
                <a:effectLst/>
                <a:latin typeface="Arial" panose="020B0604020202020204" pitchFamily="34" charset="0"/>
                <a:ea typeface="Calibri" panose="020F0502020204030204" pitchFamily="34" charset="0"/>
                <a:cs typeface="Times New Roman" panose="02020603050405020304" pitchFamily="18" charset="0"/>
              </a:rPr>
              <a:t>only for the purposes of the following provisions: </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Section 76 (Polygraph conditions for offenders released on licence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of the Act, which is brought into force for </a:t>
            </a:r>
            <a:r>
              <a:rPr lang="en-GB" sz="1800" b="1" dirty="0">
                <a:effectLst/>
                <a:latin typeface="Arial" panose="020B0604020202020204" pitchFamily="34" charset="0"/>
                <a:ea typeface="Calibri" panose="020F0502020204030204" pitchFamily="34" charset="0"/>
                <a:cs typeface="Times New Roman" panose="02020603050405020304" pitchFamily="18" charset="0"/>
              </a:rPr>
              <a:t>limited purposes</a:t>
            </a:r>
            <a:r>
              <a:rPr lang="en-GB" sz="1800" dirty="0">
                <a:effectLst/>
                <a:latin typeface="Arial" panose="020B0604020202020204" pitchFamily="34" charset="0"/>
                <a:ea typeface="Calibri" panose="020F0502020204030204" pitchFamily="34" charset="0"/>
                <a:cs typeface="Times New Roman" panose="02020603050405020304" pitchFamily="18" charset="0"/>
              </a:rPr>
              <a:t> by these regulations;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Section 75 (Strategy for prosecution and management of offenders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and Section 83 (report on the use of contact centres in England)</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of the Act, which were both brought into force on the 29 April 2021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Various Sections of the of the Housing Act 1996 and Article 6 of the Homelessness (Priority Need for Accommodation) (England) Order 2002 (S.I. 2002/2051), which were amended by section 78 of the DAA 2021 Act, which was brought into force on the </a:t>
            </a:r>
            <a:r>
              <a:rPr lang="en-GB" sz="1800" b="1" dirty="0">
                <a:effectLst/>
                <a:latin typeface="Arial" panose="020B0604020202020204" pitchFamily="34" charset="0"/>
                <a:ea typeface="Calibri" panose="020F0502020204030204" pitchFamily="34" charset="0"/>
                <a:cs typeface="Times New Roman" panose="02020603050405020304" pitchFamily="18" charset="0"/>
              </a:rPr>
              <a:t>5 July 2021.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E30C1FBF-B4F2-496D-8623-293184A23B2C}"/>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75192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B4BB-DE69-4485-9FE4-FF66BBCF7D6C}"/>
              </a:ext>
            </a:extLst>
          </p:cNvPr>
          <p:cNvSpPr>
            <a:spLocks noGrp="1"/>
          </p:cNvSpPr>
          <p:nvPr>
            <p:ph type="title"/>
          </p:nvPr>
        </p:nvSpPr>
        <p:spPr/>
        <p:txBody>
          <a:bodyPr/>
          <a:lstStyle/>
          <a:p>
            <a:r>
              <a:rPr lang="en-GB" sz="1800" b="1" dirty="0">
                <a:effectLst/>
                <a:latin typeface="Times New Roman" panose="02020603050405020304" pitchFamily="18" charset="0"/>
                <a:ea typeface="Times New Roman" panose="02020603050405020304" pitchFamily="18" charset="0"/>
              </a:rPr>
              <a:t>Domestic Abuse Act 2021: overarching factsheet </a:t>
            </a:r>
            <a:br>
              <a:rPr lang="en-GB" sz="1800" b="1" dirty="0">
                <a:effectLst/>
                <a:latin typeface="Times New Roman" panose="02020603050405020304" pitchFamily="18" charset="0"/>
                <a:ea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E4A5A8DF-A3E6-4C28-A2AD-6B34FAEA9899}"/>
              </a:ext>
            </a:extLst>
          </p:cNvPr>
          <p:cNvSpPr>
            <a:spLocks noGrp="1"/>
          </p:cNvSpPr>
          <p:nvPr>
            <p:ph idx="1"/>
          </p:nvPr>
        </p:nvSpPr>
        <p:spPr>
          <a:xfrm>
            <a:off x="568172" y="1473693"/>
            <a:ext cx="11042636" cy="4385107"/>
          </a:xfrm>
        </p:spPr>
        <p:txBody>
          <a:bodyPr>
            <a:normAutofit lnSpcReduction="10000"/>
          </a:bodyPr>
          <a:lstStyle/>
          <a:p>
            <a:endParaRPr lang="en-GB" sz="1800" b="1" u="sng" dirty="0">
              <a:effectLst/>
              <a:latin typeface="Times New Roman" panose="02020603050405020304" pitchFamily="18" charset="0"/>
              <a:ea typeface="Times New Roman" panose="02020603050405020304" pitchFamily="18" charset="0"/>
            </a:endParaRPr>
          </a:p>
          <a:p>
            <a:pPr marL="0" indent="0">
              <a:buNone/>
            </a:pPr>
            <a:r>
              <a:rPr lang="en-GB" sz="1800" b="1" u="sng" dirty="0">
                <a:effectLst/>
                <a:latin typeface="Times New Roman" panose="02020603050405020304" pitchFamily="18" charset="0"/>
                <a:ea typeface="Times New Roman" panose="02020603050405020304" pitchFamily="18" charset="0"/>
              </a:rPr>
              <a:t>Updated 28 July 2021</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https://www.gov.uk/government/publications/domestic-abuse-bill-2020-factsheets/domestic-abuse-bill-2020-overarching-factsheet </a:t>
            </a:r>
          </a:p>
          <a:p>
            <a:r>
              <a:rPr lang="en-GB" sz="1800" b="1" u="sng"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Key facts</a:t>
            </a:r>
          </a:p>
          <a:p>
            <a:r>
              <a:rPr lang="en-GB" sz="1800" dirty="0">
                <a:effectLst/>
                <a:latin typeface="Times New Roman" panose="02020603050405020304" pitchFamily="18" charset="0"/>
                <a:ea typeface="Times New Roman" panose="02020603050405020304" pitchFamily="18" charset="0"/>
              </a:rPr>
              <a:t>In the year ending March 2020, an estimated 2.3 million adults aged 16 to 74 years experienced domestic abuse in the last year (1.6 million women and 757,000 men).</a:t>
            </a:r>
          </a:p>
          <a:p>
            <a:r>
              <a:rPr lang="en-GB" sz="1800" dirty="0">
                <a:effectLst/>
                <a:latin typeface="Times New Roman" panose="02020603050405020304" pitchFamily="18" charset="0"/>
                <a:ea typeface="Times New Roman" panose="02020603050405020304" pitchFamily="18" charset="0"/>
              </a:rPr>
              <a:t>The cumulative effect of small year-on-year reductions, including a significant decrease in the year ending March 2009, has resulted in a significantly lower prevalence of domestic abuse experienced by adults aged 16 to 59 years in the year ending March 2020 (6.3%), compared with the year ending March 2005 (8.9%).</a:t>
            </a:r>
          </a:p>
          <a:p>
            <a:r>
              <a:rPr lang="en-GB" sz="1800" dirty="0">
                <a:effectLst/>
                <a:latin typeface="Times New Roman" panose="02020603050405020304" pitchFamily="18" charset="0"/>
                <a:ea typeface="Times New Roman" panose="02020603050405020304" pitchFamily="18" charset="0"/>
              </a:rPr>
              <a:t>The cost of domestic abuse is estimated to be approximately £66bn for victims of domestic abuse in England and Wales for the year ending March 2017.</a:t>
            </a:r>
            <a:endParaRPr lang="en-GB" dirty="0"/>
          </a:p>
        </p:txBody>
      </p:sp>
      <p:sp>
        <p:nvSpPr>
          <p:cNvPr id="4" name="Footer Placeholder 3">
            <a:extLst>
              <a:ext uri="{FF2B5EF4-FFF2-40B4-BE49-F238E27FC236}">
                <a16:creationId xmlns:a16="http://schemas.microsoft.com/office/drawing/2014/main" id="{A5577929-6020-4639-AEE2-40DF6376408D}"/>
              </a:ext>
            </a:extLst>
          </p:cNvPr>
          <p:cNvSpPr>
            <a:spLocks noGrp="1"/>
          </p:cNvSpPr>
          <p:nvPr>
            <p:ph type="ftr" sz="quarter" idx="11"/>
          </p:nvPr>
        </p:nvSpPr>
        <p:spPr/>
        <p:txBody>
          <a:bodyPr/>
          <a:lstStyle/>
          <a:p>
            <a:r>
              <a:rPr lang="en-US"/>
              <a:t>S. Mahmood (C)</a:t>
            </a:r>
            <a:endParaRPr lang="en-US" dirty="0"/>
          </a:p>
        </p:txBody>
      </p:sp>
    </p:spTree>
    <p:extLst>
      <p:ext uri="{BB962C8B-B14F-4D97-AF65-F5344CB8AC3E}">
        <p14:creationId xmlns:p14="http://schemas.microsoft.com/office/powerpoint/2010/main" val="985576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E675-212A-4B75-8CEF-FD4DC7615DCD}"/>
              </a:ext>
            </a:extLst>
          </p:cNvPr>
          <p:cNvSpPr>
            <a:spLocks noGrp="1"/>
          </p:cNvSpPr>
          <p:nvPr>
            <p:ph type="title"/>
          </p:nvPr>
        </p:nvSpPr>
        <p:spPr/>
        <p:txBody>
          <a:bodyPr/>
          <a:lstStyle/>
          <a:p>
            <a:r>
              <a:rPr lang="en-GB" b="1" dirty="0"/>
              <a:t>WHAT SHOULD PUBLIC BODIES BE DOING NOW? </a:t>
            </a:r>
          </a:p>
        </p:txBody>
      </p:sp>
      <p:sp>
        <p:nvSpPr>
          <p:cNvPr id="3" name="Content Placeholder 2">
            <a:extLst>
              <a:ext uri="{FF2B5EF4-FFF2-40B4-BE49-F238E27FC236}">
                <a16:creationId xmlns:a16="http://schemas.microsoft.com/office/drawing/2014/main" id="{0A4DDBD0-FB86-46B8-8027-4CB3676BA058}"/>
              </a:ext>
            </a:extLst>
          </p:cNvPr>
          <p:cNvSpPr>
            <a:spLocks noGrp="1"/>
          </p:cNvSpPr>
          <p:nvPr>
            <p:ph idx="1"/>
          </p:nvPr>
        </p:nvSpPr>
        <p:spPr/>
        <p:txBody>
          <a:bodyPr>
            <a:normAutofit/>
          </a:bodyPr>
          <a:lstStyle/>
          <a:p>
            <a:r>
              <a:rPr lang="en-GB" dirty="0"/>
              <a:t>Ensure understanding by all agencies as to how the new law with impact upon services and service delivery</a:t>
            </a:r>
          </a:p>
          <a:p>
            <a:r>
              <a:rPr lang="en-GB" dirty="0"/>
              <a:t>Take the opportunity to review existing practice and procedures </a:t>
            </a:r>
          </a:p>
          <a:p>
            <a:r>
              <a:rPr lang="en-GB" dirty="0"/>
              <a:t>Keep up with the developments </a:t>
            </a:r>
          </a:p>
          <a:p>
            <a:r>
              <a:rPr lang="en-GB" dirty="0"/>
              <a:t>The Act has made law, which has been many years in the making! </a:t>
            </a:r>
          </a:p>
          <a:p>
            <a:r>
              <a:rPr lang="en-GB" dirty="0"/>
              <a:t>There will be New Statutory Guidance </a:t>
            </a:r>
          </a:p>
          <a:p>
            <a:r>
              <a:rPr lang="en-GB" dirty="0"/>
              <a:t>There is expected to be a New Set of Regulations to accompany the New Law </a:t>
            </a:r>
          </a:p>
          <a:p>
            <a:r>
              <a:rPr lang="en-GB" dirty="0"/>
              <a:t>All practitioners, from all areas, will find that this new law will impact upon what they are currently doing and the changes that are required, both in the short and long term. It is hoped that these new initiatives go a long way to building on the existing law and procedure which has been, which many will say, long overdue. </a:t>
            </a:r>
          </a:p>
        </p:txBody>
      </p:sp>
      <p:sp>
        <p:nvSpPr>
          <p:cNvPr id="4" name="Footer Placeholder 3">
            <a:extLst>
              <a:ext uri="{FF2B5EF4-FFF2-40B4-BE49-F238E27FC236}">
                <a16:creationId xmlns:a16="http://schemas.microsoft.com/office/drawing/2014/main" id="{CF6D617F-FFE2-4BA4-891A-F3421A34C58B}"/>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724236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b="1" dirty="0"/>
              <a:t>CONCLUSION </a:t>
            </a:r>
          </a:p>
        </p:txBody>
      </p:sp>
      <p:sp>
        <p:nvSpPr>
          <p:cNvPr id="3" name="Content Placeholder 2"/>
          <p:cNvSpPr>
            <a:spLocks noGrp="1"/>
          </p:cNvSpPr>
          <p:nvPr>
            <p:ph idx="1"/>
          </p:nvPr>
        </p:nvSpPr>
        <p:spPr/>
        <p:txBody>
          <a:bodyPr/>
          <a:lstStyle/>
          <a:p>
            <a:pPr marL="0" indent="0" algn="ctr">
              <a:buNone/>
            </a:pPr>
            <a:endParaRPr lang="en-ZW" b="1" dirty="0"/>
          </a:p>
          <a:p>
            <a:pPr marL="0" indent="0" algn="ctr">
              <a:buNone/>
            </a:pPr>
            <a:r>
              <a:rPr lang="en-ZW" b="1" dirty="0"/>
              <a:t>THANK YOU FOR LISTENING  </a:t>
            </a:r>
          </a:p>
        </p:txBody>
      </p:sp>
      <p:sp>
        <p:nvSpPr>
          <p:cNvPr id="4" name="Footer Placeholder 3">
            <a:extLst>
              <a:ext uri="{FF2B5EF4-FFF2-40B4-BE49-F238E27FC236}">
                <a16:creationId xmlns:a16="http://schemas.microsoft.com/office/drawing/2014/main" id="{8282AFB8-6E90-40BC-A9E6-2C634632DE3C}"/>
              </a:ext>
            </a:extLst>
          </p:cNvPr>
          <p:cNvSpPr>
            <a:spLocks noGrp="1"/>
          </p:cNvSpPr>
          <p:nvPr>
            <p:ph type="ftr" sz="quarter" idx="11"/>
          </p:nvPr>
        </p:nvSpPr>
        <p:spPr/>
        <p:txBody>
          <a:bodyPr/>
          <a:lstStyle/>
          <a:p>
            <a:r>
              <a:rPr lang="en-GB"/>
              <a:t>S. Mahmood (C)</a:t>
            </a:r>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D9C79-C070-4AE9-A0B4-05E07FC8EEB3}"/>
              </a:ext>
            </a:extLst>
          </p:cNvPr>
          <p:cNvSpPr txBox="1"/>
          <p:nvPr/>
        </p:nvSpPr>
        <p:spPr>
          <a:xfrm>
            <a:off x="1313895" y="1553593"/>
            <a:ext cx="8975324" cy="4647426"/>
          </a:xfrm>
          <a:prstGeom prst="rect">
            <a:avLst/>
          </a:prstGeom>
          <a:noFill/>
        </p:spPr>
        <p:txBody>
          <a:bodyPr wrap="square" rtlCol="0">
            <a:spAutoFit/>
          </a:bodyPr>
          <a:lstStyle/>
          <a:p>
            <a:endParaRPr lang="en-GB" b="1" dirty="0"/>
          </a:p>
          <a:p>
            <a:r>
              <a:rPr lang="en-GB" sz="2000" b="1" dirty="0"/>
              <a:t>Part 1: Definition of Domestic Abuse</a:t>
            </a:r>
          </a:p>
          <a:p>
            <a:endParaRPr lang="en-GB" sz="2000" b="1" dirty="0"/>
          </a:p>
          <a:p>
            <a:r>
              <a:rPr lang="en-GB" sz="2000" b="1" dirty="0"/>
              <a:t>Part 2: The Domestic Abuse Commissioner</a:t>
            </a:r>
          </a:p>
          <a:p>
            <a:endParaRPr lang="en-GB" sz="2000" b="1" dirty="0"/>
          </a:p>
          <a:p>
            <a:r>
              <a:rPr lang="en-GB" sz="2000" b="1" dirty="0"/>
              <a:t>Part 3: Powers for dealing with domestic abuse </a:t>
            </a:r>
          </a:p>
          <a:p>
            <a:endParaRPr lang="en-GB" sz="2000" b="1" dirty="0"/>
          </a:p>
          <a:p>
            <a:r>
              <a:rPr lang="en-GB" sz="2000" b="1" dirty="0"/>
              <a:t>Part 4: Local Authority support  </a:t>
            </a:r>
          </a:p>
          <a:p>
            <a:endParaRPr lang="en-GB" sz="2000" b="1" dirty="0"/>
          </a:p>
          <a:p>
            <a:r>
              <a:rPr lang="en-GB" sz="2000" b="1" dirty="0"/>
              <a:t>Part 5: Protection for victims and witnesses in court </a:t>
            </a:r>
          </a:p>
          <a:p>
            <a:endParaRPr lang="en-GB" sz="2000" b="1" dirty="0"/>
          </a:p>
          <a:p>
            <a:r>
              <a:rPr lang="en-GB" sz="2000" b="1" dirty="0"/>
              <a:t>Part 6: Offences involving violent or abusive behaviour</a:t>
            </a:r>
          </a:p>
          <a:p>
            <a:endParaRPr lang="en-GB" sz="2000" b="1" dirty="0"/>
          </a:p>
          <a:p>
            <a:r>
              <a:rPr lang="en-GB" sz="2000" b="1" dirty="0"/>
              <a:t>Part 7: Miscellaneous and general </a:t>
            </a:r>
          </a:p>
          <a:p>
            <a:endParaRPr lang="en-GB" dirty="0"/>
          </a:p>
        </p:txBody>
      </p:sp>
      <p:sp>
        <p:nvSpPr>
          <p:cNvPr id="2" name="Rectangle 1">
            <a:extLst>
              <a:ext uri="{FF2B5EF4-FFF2-40B4-BE49-F238E27FC236}">
                <a16:creationId xmlns:a16="http://schemas.microsoft.com/office/drawing/2014/main" id="{BAFE4038-1EA8-4163-A1FC-FBC3B79F9B17}"/>
              </a:ext>
            </a:extLst>
          </p:cNvPr>
          <p:cNvSpPr/>
          <p:nvPr/>
        </p:nvSpPr>
        <p:spPr>
          <a:xfrm>
            <a:off x="1441142" y="639192"/>
            <a:ext cx="5759711" cy="461665"/>
          </a:xfrm>
          <a:prstGeom prst="rect">
            <a:avLst/>
          </a:prstGeom>
        </p:spPr>
        <p:txBody>
          <a:bodyPr wrap="square">
            <a:spAutoFit/>
          </a:bodyPr>
          <a:lstStyle/>
          <a:p>
            <a:r>
              <a:rPr lang="en-GB" sz="2400" b="1" dirty="0"/>
              <a:t>The Bill has 7 parts:</a:t>
            </a:r>
          </a:p>
        </p:txBody>
      </p:sp>
      <p:sp>
        <p:nvSpPr>
          <p:cNvPr id="4" name="Footer Placeholder 3">
            <a:extLst>
              <a:ext uri="{FF2B5EF4-FFF2-40B4-BE49-F238E27FC236}">
                <a16:creationId xmlns:a16="http://schemas.microsoft.com/office/drawing/2014/main" id="{3BAC6D9F-3125-42E4-A894-58259CF70693}"/>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173650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Part 1  - Definition of Domestic Abuse </a:t>
            </a:r>
            <a:br>
              <a:rPr lang="en-GB" dirty="0"/>
            </a:br>
            <a:endParaRPr lang="en-GB" dirty="0"/>
          </a:p>
        </p:txBody>
      </p:sp>
      <p:sp>
        <p:nvSpPr>
          <p:cNvPr id="3" name="Content Placeholder 2"/>
          <p:cNvSpPr>
            <a:spLocks noGrp="1"/>
          </p:cNvSpPr>
          <p:nvPr>
            <p:ph idx="1"/>
          </p:nvPr>
        </p:nvSpPr>
        <p:spPr/>
        <p:txBody>
          <a:bodyPr>
            <a:normAutofit/>
          </a:bodyPr>
          <a:lstStyle/>
          <a:p>
            <a:r>
              <a:rPr lang="en-GB" dirty="0"/>
              <a:t>Aim to ensure that different types of relationships are covered, including family members, ex-partners and those who are not cohabiting.</a:t>
            </a:r>
          </a:p>
          <a:p>
            <a:r>
              <a:rPr lang="en-GB" dirty="0"/>
              <a:t>S.1 Domestic Abuse Act 2021 </a:t>
            </a:r>
            <a:r>
              <a:rPr lang="en-GB" b="1" dirty="0"/>
              <a:t>(DAA 2021) </a:t>
            </a:r>
            <a:r>
              <a:rPr lang="en-GB" dirty="0"/>
              <a:t>- Behaviour by a person (“A”) towards another person (“B”) is “domestic abuse” if (a) A and B are each </a:t>
            </a:r>
            <a:r>
              <a:rPr lang="en-GB" b="1" dirty="0"/>
              <a:t>aged 16 </a:t>
            </a:r>
            <a:r>
              <a:rPr lang="en-GB" dirty="0"/>
              <a:t>or over and are </a:t>
            </a:r>
            <a:r>
              <a:rPr lang="en-GB" b="1" dirty="0"/>
              <a:t>personally connected,</a:t>
            </a:r>
            <a:r>
              <a:rPr lang="en-GB" dirty="0"/>
              <a:t> and (b) the behaviour is abusive. </a:t>
            </a:r>
          </a:p>
          <a:p>
            <a:r>
              <a:rPr lang="en-GB" dirty="0"/>
              <a:t>Behaviour is “abusive” if it consists of any of the following (a) physical or sexual abuse; (b) violent or threatening behaviour; (c) controlling or coercive behaviour; (d) </a:t>
            </a:r>
            <a:r>
              <a:rPr lang="en-GB" b="1" dirty="0"/>
              <a:t>economic abuse </a:t>
            </a:r>
            <a:r>
              <a:rPr lang="en-GB" dirty="0"/>
              <a:t>(e) psychological, emotional or other abuse. </a:t>
            </a:r>
          </a:p>
          <a:p>
            <a:r>
              <a:rPr lang="en-GB" dirty="0"/>
              <a:t>Note the statutory definition of domestic abuse factsheet (</a:t>
            </a:r>
            <a:r>
              <a:rPr lang="en-GB" b="1" dirty="0"/>
              <a:t>Published 3 March 2020</a:t>
            </a:r>
            <a:r>
              <a:rPr lang="en-GB" dirty="0"/>
              <a:t>) at:</a:t>
            </a:r>
          </a:p>
          <a:p>
            <a:r>
              <a:rPr lang="en-GB" dirty="0">
                <a:solidFill>
                  <a:srgbClr val="92D050"/>
                </a:solidFill>
              </a:rPr>
              <a:t>https://www.gov.uk/government/publications/domestic-abuse-bill-2020-factsheets/statutory-definition-of-domestic-abuse-factsheet </a:t>
            </a:r>
          </a:p>
          <a:p>
            <a:endParaRPr lang="en-GB" dirty="0"/>
          </a:p>
        </p:txBody>
      </p:sp>
      <p:sp>
        <p:nvSpPr>
          <p:cNvPr id="4" name="Footer Placeholder 3">
            <a:extLst>
              <a:ext uri="{FF2B5EF4-FFF2-40B4-BE49-F238E27FC236}">
                <a16:creationId xmlns:a16="http://schemas.microsoft.com/office/drawing/2014/main" id="{E5B69404-8427-4CAA-92EF-C3494ED80571}"/>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366211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A8BBE-AA8A-4966-89D2-486A4B00F8A9}"/>
              </a:ext>
            </a:extLst>
          </p:cNvPr>
          <p:cNvSpPr>
            <a:spLocks noGrp="1"/>
          </p:cNvSpPr>
          <p:nvPr>
            <p:ph type="title"/>
          </p:nvPr>
        </p:nvSpPr>
        <p:spPr/>
        <p:txBody>
          <a:bodyPr/>
          <a:lstStyle/>
          <a:p>
            <a:r>
              <a:rPr lang="en-GB" b="1" u="sng" dirty="0"/>
              <a:t>DEFINTION OF ‘DOMESTIC ABUSE’ TO BE PUT ON A STATUTORY FOOTING </a:t>
            </a:r>
          </a:p>
        </p:txBody>
      </p:sp>
      <p:sp>
        <p:nvSpPr>
          <p:cNvPr id="3" name="Content Placeholder 2">
            <a:extLst>
              <a:ext uri="{FF2B5EF4-FFF2-40B4-BE49-F238E27FC236}">
                <a16:creationId xmlns:a16="http://schemas.microsoft.com/office/drawing/2014/main" id="{DBB2B557-ED73-419C-8B53-69CB43B773E4}"/>
              </a:ext>
            </a:extLst>
          </p:cNvPr>
          <p:cNvSpPr>
            <a:spLocks noGrp="1"/>
          </p:cNvSpPr>
          <p:nvPr>
            <p:ph idx="1"/>
          </p:nvPr>
        </p:nvSpPr>
        <p:spPr>
          <a:xfrm>
            <a:off x="763480" y="1600200"/>
            <a:ext cx="10323620" cy="4572000"/>
          </a:xfrm>
        </p:spPr>
        <p:txBody>
          <a:bodyPr>
            <a:normAutofit/>
          </a:bodyPr>
          <a:lstStyle/>
          <a:p>
            <a:r>
              <a:rPr lang="en-GB" dirty="0"/>
              <a:t>Ensures that different types of relationships are captured, including former partners and family members, those who are or have been married/engaged/civil partners/intimate relationships/parental relationship in relation to the same child/</a:t>
            </a:r>
            <a:r>
              <a:rPr lang="en-GB" dirty="0">
                <a:ea typeface="Times New Roman" panose="02020603050405020304" pitchFamily="18" charset="0"/>
              </a:rPr>
              <a:t>they are relatives- as defined in the Family Law Act 1996 – s.63 </a:t>
            </a:r>
            <a:endParaRPr lang="en-GB" dirty="0"/>
          </a:p>
          <a:p>
            <a:r>
              <a:rPr lang="en-GB" b="1" dirty="0"/>
              <a:t>‘Personally Connected ‘is defined under s.2(1) DAA 2021</a:t>
            </a:r>
          </a:p>
          <a:p>
            <a:r>
              <a:rPr lang="en-GB" b="1" dirty="0"/>
              <a:t>The existing cross-government definition of domestic abuse, which has been in place since 2012, currently operates on a non-statutory basis. </a:t>
            </a:r>
          </a:p>
          <a:p>
            <a:r>
              <a:rPr lang="en-GB" b="1" u="sng" dirty="0"/>
              <a:t>HOW WILL THIS AFFECT WHAT WE CURRENTLY DO? </a:t>
            </a:r>
          </a:p>
          <a:p>
            <a:r>
              <a:rPr lang="en-GB" dirty="0"/>
              <a:t>The Government seeks to put the definition, together with accompanying guidance, on a statutory footing, so as to ensure it is properly understood, and that </a:t>
            </a:r>
            <a:r>
              <a:rPr lang="en-GB" b="1" dirty="0"/>
              <a:t>all public agencies are applying a common definition</a:t>
            </a:r>
            <a:r>
              <a:rPr lang="en-GB" dirty="0"/>
              <a:t>.  </a:t>
            </a:r>
          </a:p>
        </p:txBody>
      </p:sp>
      <p:sp>
        <p:nvSpPr>
          <p:cNvPr id="4" name="Footer Placeholder 3">
            <a:extLst>
              <a:ext uri="{FF2B5EF4-FFF2-40B4-BE49-F238E27FC236}">
                <a16:creationId xmlns:a16="http://schemas.microsoft.com/office/drawing/2014/main" id="{63D08298-1B39-4E6A-BA81-57515BB8A760}"/>
              </a:ext>
            </a:extLst>
          </p:cNvPr>
          <p:cNvSpPr>
            <a:spLocks noGrp="1"/>
          </p:cNvSpPr>
          <p:nvPr>
            <p:ph type="ftr" sz="quarter" idx="11"/>
          </p:nvPr>
        </p:nvSpPr>
        <p:spPr/>
        <p:txBody>
          <a:bodyPr/>
          <a:lstStyle/>
          <a:p>
            <a:r>
              <a:rPr lang="en-GB"/>
              <a:t>S. Mahmood (C)</a:t>
            </a:r>
            <a:endParaRPr lang="en-GB" dirty="0"/>
          </a:p>
        </p:txBody>
      </p:sp>
    </p:spTree>
    <p:extLst>
      <p:ext uri="{BB962C8B-B14F-4D97-AF65-F5344CB8AC3E}">
        <p14:creationId xmlns:p14="http://schemas.microsoft.com/office/powerpoint/2010/main" val="2629799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ervices xmlns="29153cd0-b497-4906-922d-f0828351c77b" xsi:nil="true"/>
    <Providers_x002f_CCC xmlns="29153cd0-b497-4906-922d-f0828351c77b" xsi:nil="true"/>
    <Year_x0020__x0026__x0020_Qtr_x002f_Month xmlns="29153cd0-b497-4906-922d-f0828351c77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90BEAB637567F40865FEF344214A239" ma:contentTypeVersion="15" ma:contentTypeDescription="Create a new document." ma:contentTypeScope="" ma:versionID="adf529d097e6033acdb324a9600898b9">
  <xsd:schema xmlns:xsd="http://www.w3.org/2001/XMLSchema" xmlns:xs="http://www.w3.org/2001/XMLSchema" xmlns:p="http://schemas.microsoft.com/office/2006/metadata/properties" xmlns:ns2="29153cd0-b497-4906-922d-f0828351c77b" xmlns:ns3="e8598414-b8b6-4047-aa30-65305a42929c" targetNamespace="http://schemas.microsoft.com/office/2006/metadata/properties" ma:root="true" ma:fieldsID="5a7252a22ccad1100a448cfca45a30c3" ns2:_="" ns3:_="">
    <xsd:import namespace="29153cd0-b497-4906-922d-f0828351c77b"/>
    <xsd:import namespace="e8598414-b8b6-4047-aa30-65305a42929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3:SharedWithUsers" minOccurs="0"/>
                <xsd:element ref="ns3:SharedWithDetails" minOccurs="0"/>
                <xsd:element ref="ns2:Services" minOccurs="0"/>
                <xsd:element ref="ns2:Providers_x002f_CCC" minOccurs="0"/>
                <xsd:element ref="ns2:Year_x0020__x0026__x0020_Qtr_x002f_Month" minOccurs="0"/>
                <xsd:element ref="ns2:MediaServiceOCR"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153cd0-b497-4906-922d-f0828351c77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Services" ma:index="15" nillable="true" ma:displayName="Services" ma:description="Services" ma:format="Dropdown" ma:internalName="Services">
      <xsd:simpleType>
        <xsd:restriction base="dms:Choice">
          <xsd:enumeration value="Clarifications"/>
          <xsd:enumeration value="Communications/Marketing"/>
          <xsd:enumeration value="Contract Planner"/>
          <xsd:enumeration value="CQC Reports"/>
          <xsd:enumeration value="Dialogue Structure"/>
          <xsd:enumeration value="Expression of Interest"/>
          <xsd:enumeration value="Extension Letters"/>
          <xsd:enumeration value="Final Bid"/>
          <xsd:enumeration value="Guidance Documents"/>
          <xsd:enumeration value="Infectious Diseases"/>
          <xsd:enumeration value="Joint COMS Meetings (Logs/Agenda's)"/>
          <xsd:enumeration value="Joint COMS Meetings (Supporting Papers)"/>
          <xsd:enumeration value="KPI Performance Data"/>
          <xsd:enumeration value="Mobilisation"/>
          <xsd:enumeration value="OOA - Out of Area (Gum)"/>
          <xsd:enumeration value="Origonal Contract"/>
          <xsd:enumeration value="Policies"/>
          <xsd:enumeration value="Provider Spreadsheets"/>
          <xsd:enumeration value="Quality Reports (Annual)"/>
          <xsd:enumeration value="Quality Reports (Quarter)"/>
          <xsd:enumeration value="Sharepoint Docs"/>
          <xsd:enumeration value="Specifications"/>
          <xsd:enumeration value="Variations"/>
        </xsd:restriction>
      </xsd:simpleType>
    </xsd:element>
    <xsd:element name="Providers_x002f_CCC" ma:index="16" nillable="true" ma:displayName="Providers/CCC" ma:format="Dropdown" ma:internalName="Providers_x002f_CCC">
      <xsd:simpleType>
        <xsd:restriction base="dms:Choice">
          <xsd:enumeration value="Activate Energy Ltd"/>
          <xsd:enumeration value="Arley Medical Services (Lot 3)"/>
          <xsd:enumeration value="Be Active Be Healthy (SLIMMING WORLD)"/>
          <xsd:enumeration value="Blue Sky Center"/>
          <xsd:enumeration value="CAB (Coventry Citizens Advice Bureau)"/>
          <xsd:enumeration value="CCC - One body One Life (OBOL)"/>
          <xsd:enumeration value="CGL (Drugs and Alcohol)"/>
          <xsd:enumeration value="Compass"/>
          <xsd:enumeration value="Coventry and Warwickshire Mind"/>
          <xsd:enumeration value="CRASAC"/>
          <xsd:enumeration value="CWPT (Adult Lifestyles)"/>
          <xsd:enumeration value="CWPT (COMS - FNP - Family Nurse Partnership)"/>
          <xsd:enumeration value="CWPT (COMS - HV - Health Visiting)"/>
          <xsd:enumeration value="CWPT (COMS - Logs/Agenda's)"/>
          <xsd:enumeration value="CWPT (ISH - Integrated Sexual Health)"/>
          <xsd:enumeration value="CWPT (SSiP - Stop Smoking in Pregnancy)"/>
          <xsd:enumeration value="CWPT (SSS - Stop Smoking Framework)"/>
          <xsd:enumeration value="Energy Survey Services"/>
          <xsd:enumeration value="Exec Lounge"/>
          <xsd:enumeration value="Foleshill Women’s Training (Mamta)"/>
          <xsd:enumeration value="Groundworks (Cook and Eat Well)"/>
          <xsd:enumeration value="Haven"/>
          <xsd:enumeration value="Ice Creates (Adults Lifestyles - Health Checks NHS)"/>
          <xsd:enumeration value="Ice Creates (Adults Lifestyles - SSS - Stop Smoking )"/>
          <xsd:enumeration value="Ice Creates (Adults Lifestyles - Advisors)"/>
          <xsd:enumeration value="Ice  Creates (Implementation)"/>
          <xsd:enumeration value="North 51"/>
          <xsd:enumeration value="Pansante Healthcare Ltd"/>
          <xsd:enumeration value="Pinnacle Health Partnership LLP"/>
          <xsd:enumeration value="Rehab Framework"/>
          <xsd:enumeration value="Rockwarm Insulation Ltd"/>
          <xsd:enumeration value="Seven Trent Water"/>
          <xsd:enumeration value="SNUG heating"/>
          <xsd:enumeration value="Step Jockey"/>
          <xsd:enumeration value="SWFT (South Warwickshire Foundation Trust )"/>
          <xsd:enumeration value="Travelklinix"/>
          <xsd:enumeration value="Turnaround"/>
          <xsd:enumeration value="UHCW (Infectious Diseases)"/>
          <xsd:enumeration value="UHCW (SSS - Stop Smoking Framework)"/>
        </xsd:restriction>
      </xsd:simpleType>
    </xsd:element>
    <xsd:element name="Year_x0020__x0026__x0020_Qtr_x002f_Month" ma:index="17" nillable="true" ma:displayName="Year &amp; Qtr/Month" ma:format="Dropdown" ma:internalName="Year_x0020__x0026__x0020_Qtr_x002f_Month">
      <xsd:simpleType>
        <xsd:restriction base="dms:Choice">
          <xsd:enumeration value="2017/18"/>
          <xsd:enumeration value="2017/18 Qtr.1"/>
          <xsd:enumeration value="2017/18 Qtr.2"/>
          <xsd:enumeration value="2017/18 Qtr.3"/>
          <xsd:enumeration value="2017/18 Qtr.4"/>
          <xsd:enumeration value="2018/19"/>
          <xsd:enumeration value="2018/19 Qtr.1"/>
          <xsd:enumeration value="2018/19 Qtr.2"/>
          <xsd:enumeration value="2018/19 Qtr.3"/>
          <xsd:enumeration value="2018/19 Qtr.4"/>
          <xsd:enumeration value="2018 January"/>
          <xsd:enumeration value="2018 February"/>
          <xsd:enumeration value="2018 March"/>
          <xsd:enumeration value="2018 April"/>
          <xsd:enumeration value="2018 May"/>
          <xsd:enumeration value="2018 June"/>
          <xsd:enumeration value="2018 July"/>
          <xsd:enumeration value="2018 August"/>
          <xsd:enumeration value="2018 September"/>
          <xsd:enumeration value="2018 October"/>
          <xsd:enumeration value="2018 November"/>
          <xsd:enumeration value="2018 December"/>
          <xsd:enumeration value="2019 January"/>
          <xsd:enumeration value="2019 February"/>
          <xsd:enumeration value="2019 March"/>
        </xsd:restriction>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8598414-b8b6-4047-aa30-65305a42929c"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9E1E50-310E-444B-AA55-2DD56826445E}">
  <ds:schemaRefs>
    <ds:schemaRef ds:uri="http://schemas.microsoft.com/sharepoint/v3/contenttype/forms"/>
  </ds:schemaRefs>
</ds:datastoreItem>
</file>

<file path=customXml/itemProps2.xml><?xml version="1.0" encoding="utf-8"?>
<ds:datastoreItem xmlns:ds="http://schemas.openxmlformats.org/officeDocument/2006/customXml" ds:itemID="{8CDDBB83-77C1-4099-A0AA-289882E745E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e8598414-b8b6-4047-aa30-65305a42929c"/>
    <ds:schemaRef ds:uri="29153cd0-b497-4906-922d-f0828351c77b"/>
    <ds:schemaRef ds:uri="http://www.w3.org/XML/1998/namespace"/>
    <ds:schemaRef ds:uri="http://purl.org/dc/dcmitype/"/>
  </ds:schemaRefs>
</ds:datastoreItem>
</file>

<file path=customXml/itemProps3.xml><?xml version="1.0" encoding="utf-8"?>
<ds:datastoreItem xmlns:ds="http://schemas.openxmlformats.org/officeDocument/2006/customXml" ds:itemID="{2A069573-9C4C-4E0D-A762-308170D893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153cd0-b497-4906-922d-f0828351c77b"/>
    <ds:schemaRef ds:uri="e8598414-b8b6-4047-aa30-65305a4292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{5F91BA00-B7F1-4DE2-8851-D8BF510A5589}tf03431380</Template>
  <TotalTime>1420</TotalTime>
  <Words>8530</Words>
  <Application>Microsoft Office PowerPoint</Application>
  <PresentationFormat>Widescreen</PresentationFormat>
  <Paragraphs>481</Paragraphs>
  <Slides>61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61</vt:i4>
      </vt:variant>
    </vt:vector>
  </HeadingPairs>
  <TitlesOfParts>
    <vt:vector size="70" baseType="lpstr">
      <vt:lpstr>Arial</vt:lpstr>
      <vt:lpstr>Calibri</vt:lpstr>
      <vt:lpstr>Calibri Light</vt:lpstr>
      <vt:lpstr>Euphemia</vt:lpstr>
      <vt:lpstr>Plantagenet Cherokee</vt:lpstr>
      <vt:lpstr>Symbol</vt:lpstr>
      <vt:lpstr>Times New Roman</vt:lpstr>
      <vt:lpstr>Wingdings</vt:lpstr>
      <vt:lpstr>Academic Literature 16x9</vt:lpstr>
      <vt:lpstr>Domestic Abuse ACT 2021 – KEY PRINCIPLES and IMPLICATIONS (LIVE WEBINAR) </vt:lpstr>
      <vt:lpstr>Key areas to be covered in today’s webinar are as follows: </vt:lpstr>
      <vt:lpstr>THE ROUTE TO IMPLEMENTATION OF THE ACT </vt:lpstr>
      <vt:lpstr> WHAT IS THE FOCUS OF THE NEW LAW?  </vt:lpstr>
      <vt:lpstr>Domestic Abuse Act draft statutory guidance  </vt:lpstr>
      <vt:lpstr>Domestic Abuse Act 2021: overarching factsheet  </vt:lpstr>
      <vt:lpstr>PowerPoint Presentation</vt:lpstr>
      <vt:lpstr>Part 1  - Definition of Domestic Abuse  </vt:lpstr>
      <vt:lpstr>DEFINTION OF ‘DOMESTIC ABUSE’ TO BE PUT ON A STATUTORY FOOTING </vt:lpstr>
      <vt:lpstr>ECONOMIC ABUSE </vt:lpstr>
      <vt:lpstr>Children as victims of domestic abuse</vt:lpstr>
      <vt:lpstr>Impact on children </vt:lpstr>
      <vt:lpstr>Agency response to domestic abuse </vt:lpstr>
      <vt:lpstr>Agency response to domestic abuse </vt:lpstr>
      <vt:lpstr>  Domestic Violence Protection Notices and Orders - Changes   </vt:lpstr>
      <vt:lpstr>NEW PROVISIONS –HOW WILL THIS BE DIFFERENT? </vt:lpstr>
      <vt:lpstr>NEW PROVISIONS</vt:lpstr>
      <vt:lpstr>ISSUES OVER CONSENT? </vt:lpstr>
      <vt:lpstr>POSITIVE REQUIREMENTS  </vt:lpstr>
      <vt:lpstr>POSITIVE REQUIREMENTS/FUNDING </vt:lpstr>
      <vt:lpstr>WHO WILL ABLE TO APPLY FOR A DAPO? </vt:lpstr>
      <vt:lpstr>WHO IS NOT PROTECTED THROUGH THE DAPN OR DAPO ?  </vt:lpstr>
      <vt:lpstr>WHAT ABOUT FUNDING FOR THESE ORDERS?  </vt:lpstr>
      <vt:lpstr>WHAT ABOUT THE FEE FOR APPLYING FOR THESE? </vt:lpstr>
      <vt:lpstr>PILOTS </vt:lpstr>
      <vt:lpstr>Domestic Violence Disclosure Scheme- KEY ASPECTS </vt:lpstr>
      <vt:lpstr>Domestic Violence Disclosure Scheme Proposed Changes</vt:lpstr>
      <vt:lpstr>Extend special measures</vt:lpstr>
      <vt:lpstr>  Part 5: Protection for victims and witnesses in court  </vt:lpstr>
      <vt:lpstr>IMPLICATIONS</vt:lpstr>
      <vt:lpstr>Prohibition of cross-examination</vt:lpstr>
      <vt:lpstr>IMPLICATION FOR AGENCIES </vt:lpstr>
      <vt:lpstr>Prohibition of cross-examination</vt:lpstr>
      <vt:lpstr>Prohibition of cross-examination</vt:lpstr>
      <vt:lpstr>Prohibition of cross-examination</vt:lpstr>
      <vt:lpstr>PART 6 - NEW OFFENCES </vt:lpstr>
      <vt:lpstr>PART 6 - NEW OFFENCES </vt:lpstr>
      <vt:lpstr>FURTHER OFFENCES</vt:lpstr>
      <vt:lpstr>FURTHER OFFENCES</vt:lpstr>
      <vt:lpstr>Medical evidence of domestic abuse</vt:lpstr>
      <vt:lpstr>Mandatory Polygraph Tests </vt:lpstr>
      <vt:lpstr>HOW DOES IT WORK? </vt:lpstr>
      <vt:lpstr>Mandatory Polygraph Tests </vt:lpstr>
      <vt:lpstr>Mandatory Polygraph Tests</vt:lpstr>
      <vt:lpstr>s.78 - Homelessness and Priority Need </vt:lpstr>
      <vt:lpstr>s.78 - Homelessness and Priority Need </vt:lpstr>
      <vt:lpstr>Secure Tenancies and Victims of Domestic Abuse </vt:lpstr>
      <vt:lpstr>Secure Tenancies and Victims of Domestic Abuse</vt:lpstr>
      <vt:lpstr>OTHER PROVISIONS  </vt:lpstr>
      <vt:lpstr>Section 58 - Domestic abuse local partnership boards</vt:lpstr>
      <vt:lpstr>Safe accommodation </vt:lpstr>
      <vt:lpstr>Domestic Abuse Commissioner</vt:lpstr>
      <vt:lpstr>  Part 2 - The Domestic Abuse Commissioner  </vt:lpstr>
      <vt:lpstr>Local authority support</vt:lpstr>
      <vt:lpstr>Domestic Homicide Reviews </vt:lpstr>
      <vt:lpstr>CHANGES TO S.91(14) CA 1989 – BARRING ORDERS  </vt:lpstr>
      <vt:lpstr>COMMENCEMENT </vt:lpstr>
      <vt:lpstr>COMMENCEMENT </vt:lpstr>
      <vt:lpstr>Domestic Abuse Act 2021 (Commencement No. 1 and Saving Provisions) Regulations 2021 </vt:lpstr>
      <vt:lpstr>WHAT SHOULD PUBLIC BODIES BE DOING NOW?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 Layout</dc:title>
  <dc:creator>safda mahmood</dc:creator>
  <cp:lastModifiedBy>Mahmood, Safda</cp:lastModifiedBy>
  <cp:revision>401</cp:revision>
  <dcterms:created xsi:type="dcterms:W3CDTF">2020-05-31T10:54:16Z</dcterms:created>
  <dcterms:modified xsi:type="dcterms:W3CDTF">2021-09-15T19:35:50Z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0x010100390BEAB637567F40865FEF344214A239</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