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7" r:id="rId4"/>
    <p:sldId id="280" r:id="rId5"/>
    <p:sldId id="286" r:id="rId6"/>
    <p:sldId id="287" r:id="rId7"/>
    <p:sldId id="288" r:id="rId8"/>
    <p:sldId id="285" r:id="rId9"/>
    <p:sldId id="260" r:id="rId10"/>
    <p:sldId id="292" r:id="rId11"/>
    <p:sldId id="291" r:id="rId12"/>
    <p:sldId id="267" r:id="rId13"/>
    <p:sldId id="265" r:id="rId14"/>
    <p:sldId id="261" r:id="rId15"/>
    <p:sldId id="262" r:id="rId16"/>
    <p:sldId id="306" r:id="rId17"/>
    <p:sldId id="302" r:id="rId18"/>
    <p:sldId id="305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2D4-444F-4DAE-BC89-16C5F773179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998B-AB40-4AE2-A7AB-79F052C70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7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FDEA1F-7E98-4C6E-A21A-C2324489B13A}" type="slidenum">
              <a:rPr lang="en-GB" altLang="en-US" sz="1200">
                <a:solidFill>
                  <a:srgbClr val="000000"/>
                </a:solidFill>
              </a:rPr>
              <a:pPr/>
              <a:t>6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4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5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3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382" y="1484784"/>
            <a:ext cx="7104789" cy="1728192"/>
          </a:xfrm>
        </p:spPr>
        <p:txBody>
          <a:bodyPr anchor="b"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6520" y="3284861"/>
            <a:ext cx="7105651" cy="1152525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b="0"/>
            </a:lvl2pPr>
            <a:lvl3pPr marL="914400" indent="0">
              <a:buNone/>
              <a:defRPr b="0"/>
            </a:lvl3pPr>
            <a:lvl4pPr marL="1371600" indent="0">
              <a:buNone/>
              <a:defRPr b="0"/>
            </a:lvl4pPr>
            <a:lvl5pPr marL="1828800" indent="0">
              <a:buNone/>
              <a:defRPr b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68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7" y="476672"/>
            <a:ext cx="10363200" cy="1143000"/>
          </a:xfrm>
        </p:spPr>
        <p:txBody>
          <a:bodyPr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7" y="1844824"/>
            <a:ext cx="10363200" cy="374441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44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7" y="476672"/>
            <a:ext cx="10363200" cy="1143000"/>
          </a:xfrm>
        </p:spPr>
        <p:txBody>
          <a:bodyPr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7" y="1844824"/>
            <a:ext cx="10363200" cy="396044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81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9A7-540C-43CD-973F-3E10C29DDEF3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268-7E66-425E-9564-A53449407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1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9A7-540C-43CD-973F-3E10C29DDEF3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268-7E66-425E-9564-A53449407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5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6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7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3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9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6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8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9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D8E0-B327-49EF-930D-8F742F0E5615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909-03B7-4BD1-8A14-785FC660A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9167" y="105251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2424113"/>
            <a:ext cx="103632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53555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9AC42"/>
          </a:solidFill>
          <a:latin typeface="Georgia"/>
          <a:ea typeface="ＭＳ Ｐゴシック" charset="0"/>
          <a:cs typeface="Georg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9AC42"/>
          </a:solidFill>
          <a:latin typeface="Georgia" charset="0"/>
          <a:ea typeface="ＭＳ Ｐゴシック" charset="0"/>
          <a:cs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9AC42"/>
          </a:solidFill>
          <a:latin typeface="Georgia" charset="0"/>
          <a:ea typeface="ＭＳ Ｐゴシック" charset="0"/>
          <a:cs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9AC42"/>
          </a:solidFill>
          <a:latin typeface="Georgia" charset="0"/>
          <a:ea typeface="ＭＳ Ｐゴシック" charset="0"/>
          <a:cs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9AC42"/>
          </a:solidFill>
          <a:latin typeface="Georgia" charset="0"/>
          <a:ea typeface="ＭＳ Ｐゴシック" charset="0"/>
          <a:cs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C6B66"/>
        </a:buClr>
        <a:buSzPct val="80000"/>
        <a:buFont typeface="Wingdings" panose="05000000000000000000" pitchFamily="2" charset="2"/>
        <a:buChar char="o"/>
        <a:defRPr sz="28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C6B66"/>
        </a:buClr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C6B66"/>
        </a:buClr>
        <a:buSzPct val="65000"/>
        <a:buFont typeface="Wingdings" panose="05000000000000000000" pitchFamily="2" charset="2"/>
        <a:buChar char="o"/>
        <a:defRPr sz="28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C6B66"/>
        </a:buClr>
        <a:buSzPct val="80000"/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C6B66"/>
        </a:buClr>
        <a:buSzPct val="90000"/>
        <a:buChar char="»"/>
        <a:defRPr sz="28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mailto:j.radcliffe@bham.ac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net-zero-review-final-report" TargetMode="External"/><Relationship Id="rId2" Type="http://schemas.openxmlformats.org/officeDocument/2006/relationships/hyperlink" Target="https://www.gov.uk/government/publications/uk-hydrogen-strateg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ituteforgovernment.org.uk/blog/treasury-net-zero-revie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rev.org.uk/" TargetMode="External"/><Relationship Id="rId2" Type="http://schemas.openxmlformats.org/officeDocument/2006/relationships/hyperlink" Target="https://www.ukri.org/our-work/our-main-funds/industrial-strategy-challenge-fund/clean-growth/prospering-from-the-energy-revolution-challen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catapult.org.uk/service-platforms/energy-revolution-integration-servic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www.sandwell.gov.uk/downloads/file/31151/climate_change_strateg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ccc.org.uk/publication/local-authorities-and-the-sixth-carbon-budg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zerocarbonhubs.co.uk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news/uk-england-59170215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.radcliffe@bham.ac.uk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supergenstorag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openxmlformats.org/officeDocument/2006/relationships/hyperlink" Target="https://www.birmingham.ac.uk/ESPAG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ea.org/reports/world-energy-outlook-2019/energy-efficiency#abstra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news/uk-enshrines-new-target-in-law-to-slash-emissions-by-78-by-2035" TargetMode="External"/><Relationship Id="rId2" Type="http://schemas.openxmlformats.org/officeDocument/2006/relationships/hyperlink" Target="https://commonslibrary.parliament.uk/research-briefings/cbp-859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the-ten-point-plan-for-a-green-industrial-revolution/tit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national-infrastructure-strategy" TargetMode="External"/><Relationship Id="rId7" Type="http://schemas.openxmlformats.org/officeDocument/2006/relationships/hyperlink" Target="https://www.theccc.org.uk/2021/07/14/ccc-responds-to-governments-transport-decarbonisation-plan/" TargetMode="External"/><Relationship Id="rId2" Type="http://schemas.openxmlformats.org/officeDocument/2006/relationships/hyperlink" Target="https://www.gov.uk/government/publications/energy-white-paper-powering-our-net-zero-fu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transport-decarbonisation-plan" TargetMode="External"/><Relationship Id="rId5" Type="http://schemas.openxmlformats.org/officeDocument/2006/relationships/hyperlink" Target="https://consult.defra.gov.uk/forestry/england-tree-strategy/" TargetMode="External"/><Relationship Id="rId4" Type="http://schemas.openxmlformats.org/officeDocument/2006/relationships/hyperlink" Target="https://www.rtpi.org.uk/policy/2020/december/rtpi-comments-on-the-national-infrastructure-strategy-and-updated-green-book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scot/publications/heat-buildings-strategy-achieving-net-zero-emissions-scotlands-buildings-consultation/" TargetMode="External"/><Relationship Id="rId3" Type="http://schemas.openxmlformats.org/officeDocument/2006/relationships/hyperlink" Target="https://www.pinsentmasons.com/out-law/news/world-first-industrial-decarbonisation-strategy-developed-uk" TargetMode="External"/><Relationship Id="rId7" Type="http://schemas.openxmlformats.org/officeDocument/2006/relationships/hyperlink" Target="https://www.gov.uk/government/publications/heat-and-buildings-strategy" TargetMode="External"/><Relationship Id="rId2" Type="http://schemas.openxmlformats.org/officeDocument/2006/relationships/hyperlink" Target="https://www.gov.uk/government/publications/industrial-decarbonisation-strate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rbonbrief.org/in-depth-qa-the-uks-net-zero-strategy" TargetMode="External"/><Relationship Id="rId5" Type="http://schemas.openxmlformats.org/officeDocument/2006/relationships/hyperlink" Target="https://www.gov.uk/government/publications/net-zero-strategy" TargetMode="External"/><Relationship Id="rId4" Type="http://schemas.openxmlformats.org/officeDocument/2006/relationships/hyperlink" Target="https://www.cbi.org.uk/articles/government-published-the-industrial-decarbonisation-strate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919288" y="1484190"/>
            <a:ext cx="7224712" cy="1728787"/>
          </a:xfrm>
        </p:spPr>
        <p:txBody>
          <a:bodyPr/>
          <a:lstStyle/>
          <a:p>
            <a:r>
              <a:rPr lang="en-GB" sz="2800" b="1" dirty="0"/>
              <a:t>N</a:t>
            </a:r>
            <a:r>
              <a:rPr lang="en-GB" sz="2800" b="1" dirty="0" smtClean="0"/>
              <a:t>ational and local energy policy: challenges</a:t>
            </a:r>
            <a:r>
              <a:rPr lang="en-GB" sz="2800" b="1" dirty="0"/>
              <a:t> </a:t>
            </a:r>
            <a:r>
              <a:rPr lang="en-GB" sz="2800" b="1" dirty="0" smtClean="0"/>
              <a:t>and technologies for SMEs 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000" b="1" dirty="0" smtClean="0"/>
              <a:t>18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November 2021</a:t>
            </a:r>
            <a:endParaRPr lang="en-US" altLang="en-US" sz="2000" dirty="0">
              <a:latin typeface="Georgia" panose="02040502050405020303" pitchFamily="18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sz="quarter" idx="10"/>
          </p:nvPr>
        </p:nvSpPr>
        <p:spPr>
          <a:xfrm>
            <a:off x="1919288" y="3428604"/>
            <a:ext cx="6696992" cy="1152525"/>
          </a:xfrm>
        </p:spPr>
        <p:txBody>
          <a:bodyPr/>
          <a:lstStyle/>
          <a:p>
            <a:r>
              <a:rPr lang="en-GB" altLang="en-US" sz="1800" b="1" dirty="0">
                <a:ea typeface="ＭＳ Ｐゴシック" panose="020B0600070205080204" pitchFamily="34" charset="-128"/>
              </a:rPr>
              <a:t>Dr Jonathan Radcliffe, University of Birmingham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</a:rPr>
              <a:t>Reader in Energy Systems and Innovation</a:t>
            </a:r>
          </a:p>
          <a:p>
            <a:pPr>
              <a:spcAft>
                <a:spcPts val="1200"/>
              </a:spcAft>
            </a:pPr>
            <a:r>
              <a:rPr lang="en-GB" altLang="en-US" sz="1800" dirty="0">
                <a:ea typeface="ＭＳ Ｐゴシック" panose="020B0600070205080204" pitchFamily="34" charset="-128"/>
              </a:rPr>
              <a:t>IGI Resilient Cities theme lead</a:t>
            </a:r>
          </a:p>
          <a:p>
            <a:r>
              <a:rPr lang="en-GB" altLang="en-US" sz="1800" dirty="0">
                <a:ea typeface="ＭＳ Ｐゴシック" panose="020B0600070205080204" pitchFamily="34" charset="-128"/>
                <a:hlinkClick r:id="rId2"/>
              </a:rPr>
              <a:t>j.radcliffe@bham.ac.uk</a:t>
            </a:r>
            <a:r>
              <a:rPr lang="en-GB" altLang="en-US" sz="180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GB" sz="1800" kern="1200" dirty="0">
                <a:solidFill>
                  <a:prstClr val="black"/>
                </a:solidFill>
                <a:ea typeface="MS PGothic" panose="020B0600070205080204" pitchFamily="34" charset="-128"/>
                <a:cs typeface="Arial"/>
              </a:rPr>
              <a:t>     @UKEnergyInnov8 </a:t>
            </a:r>
            <a:endParaRPr lang="en-GB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2"/>
          <a:stretch/>
        </p:blipFill>
        <p:spPr>
          <a:xfrm>
            <a:off x="4108062" y="6093296"/>
            <a:ext cx="2203963" cy="853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9" t="23157" b="23426"/>
          <a:stretch/>
        </p:blipFill>
        <p:spPr>
          <a:xfrm>
            <a:off x="6023993" y="6093296"/>
            <a:ext cx="2864563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324" y="254324"/>
            <a:ext cx="1895352" cy="731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977172"/>
            <a:ext cx="310778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policy landscape, 3</a:t>
            </a:r>
            <a:r>
              <a:rPr lang="en-GB" dirty="0" smtClean="0"/>
              <a:t>/3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 smtClean="0"/>
              <a:t>Hydrogen Strategy</a:t>
            </a:r>
            <a:r>
              <a:rPr lang="en-GB" sz="1600" b="1" dirty="0" smtClean="0"/>
              <a:t>: </a:t>
            </a:r>
            <a:r>
              <a:rPr lang="en-GB" sz="1600" dirty="0"/>
              <a:t>sets out the approach to developing a thriving low carbon hydrogen sector in the UK to meet our ambition for 5GW of low carbon hydrogen production capacity by 2030</a:t>
            </a:r>
            <a:r>
              <a:rPr lang="en-GB" sz="1600" dirty="0"/>
              <a:t> </a:t>
            </a:r>
            <a:endParaRPr lang="en-GB" sz="1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August 2021: </a:t>
            </a:r>
            <a:r>
              <a:rPr lang="en-GB" sz="1200" dirty="0">
                <a:hlinkClick r:id="rId2"/>
              </a:rPr>
              <a:t>https://www.gov.uk/government/publications/uk-hydrogen-strategy</a:t>
            </a:r>
            <a:endParaRPr lang="en-GB" sz="12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/>
              <a:t>HMT Net Zero </a:t>
            </a:r>
            <a:r>
              <a:rPr lang="en-GB" sz="1600" b="1" u="sng" dirty="0" smtClean="0"/>
              <a:t>Review</a:t>
            </a:r>
            <a:r>
              <a:rPr lang="en-GB" sz="1600" b="1" dirty="0" smtClean="0"/>
              <a:t>: </a:t>
            </a:r>
            <a:r>
              <a:rPr lang="en-GB" sz="1600" dirty="0"/>
              <a:t>how the transition to net zero will be funded and where the costs will fall, helping ensure an equitable balance of contributions between households, businesses and taxpayers</a:t>
            </a:r>
            <a:r>
              <a:rPr lang="en-GB" sz="1600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October 2021: </a:t>
            </a:r>
            <a:r>
              <a:rPr lang="en-GB" sz="1600" dirty="0">
                <a:hlinkClick r:id="rId3"/>
              </a:rPr>
              <a:t>htt</a:t>
            </a:r>
            <a:r>
              <a:rPr lang="en-GB" sz="1200" dirty="0">
                <a:hlinkClick r:id="rId3"/>
              </a:rPr>
              <a:t>ps://</a:t>
            </a:r>
            <a:r>
              <a:rPr lang="en-GB" sz="1200" dirty="0" smtClean="0">
                <a:hlinkClick r:id="rId3"/>
              </a:rPr>
              <a:t>www.gov.uk/government/publications/net-zero-review-final-report</a:t>
            </a:r>
            <a:endParaRPr lang="en-GB" sz="12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Comment</a:t>
            </a:r>
            <a:r>
              <a:rPr lang="en-GB" sz="1200" b="1" dirty="0" smtClean="0"/>
              <a:t>: </a:t>
            </a: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www.instituteforgovernment.org.uk/blog/treasury-net-zero-review</a:t>
            </a:r>
            <a:r>
              <a:rPr lang="en-GB" sz="1200" dirty="0" smtClean="0"/>
              <a:t> </a:t>
            </a:r>
            <a:endParaRPr lang="en-GB" sz="12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 smtClean="0"/>
              <a:t>Bioenergy </a:t>
            </a:r>
            <a:r>
              <a:rPr lang="en-GB" sz="1600" b="1" u="sng" dirty="0" smtClean="0"/>
              <a:t>Strategy</a:t>
            </a:r>
            <a:r>
              <a:rPr lang="en-GB" sz="1600" dirty="0" smtClean="0"/>
              <a:t> expected in </a:t>
            </a:r>
            <a:r>
              <a:rPr lang="en-GB" sz="1600" dirty="0" smtClean="0"/>
              <a:t>2022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6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600" dirty="0" smtClean="0"/>
              <a:t>Key point: lots of plans and strategies, sometimes lacking detail on implementation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3048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it’s going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77379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Announced </a:t>
            </a:r>
            <a:r>
              <a:rPr lang="en-GB" sz="2000" dirty="0"/>
              <a:t>ambition for electric cars and vans, offshore wind, </a:t>
            </a:r>
            <a:r>
              <a:rPr lang="en-GB" sz="2000" dirty="0" smtClean="0"/>
              <a:t>low-carbon hydrogen </a:t>
            </a:r>
            <a:r>
              <a:rPr lang="en-GB" sz="2000" dirty="0"/>
              <a:t>production, industrial decarbonisation to 2030 (but not to </a:t>
            </a:r>
            <a:r>
              <a:rPr lang="en-GB" sz="2000" dirty="0" smtClean="0"/>
              <a:t>2035) and </a:t>
            </a:r>
            <a:r>
              <a:rPr lang="en-GB" sz="2000" dirty="0"/>
              <a:t>tree planting to 2025 is broadly in line with the Committee’s </a:t>
            </a:r>
            <a:r>
              <a:rPr lang="en-GB" sz="2000" dirty="0" smtClean="0"/>
              <a:t>scenarios</a:t>
            </a:r>
          </a:p>
          <a:p>
            <a:r>
              <a:rPr lang="en-GB" sz="2000" dirty="0" smtClean="0"/>
              <a:t>But notable overall shortfall with gaps in policy and strategy, particularly on the demand side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CCC, Progress report (2021)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79" y="516137"/>
            <a:ext cx="7596757" cy="61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46964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Where it needs to happen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6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Top 5 reductions by 2035 in </a:t>
            </a:r>
          </a:p>
          <a:p>
            <a:r>
              <a:rPr lang="en-GB" sz="2000" u="sng" dirty="0" smtClean="0"/>
              <a:t>Surface transport</a:t>
            </a:r>
            <a:r>
              <a:rPr lang="en-GB" sz="2000" dirty="0" smtClean="0"/>
              <a:t>: phase-out new fossil fuel cars and vans sales by 2032</a:t>
            </a:r>
          </a:p>
          <a:p>
            <a:r>
              <a:rPr lang="en-GB" sz="2000" u="sng" dirty="0" smtClean="0"/>
              <a:t>Electricity supply</a:t>
            </a:r>
            <a:r>
              <a:rPr lang="en-GB" sz="2000" dirty="0" smtClean="0"/>
              <a:t>: 70% </a:t>
            </a:r>
            <a:r>
              <a:rPr lang="en-GB" sz="2000" dirty="0"/>
              <a:t>v</a:t>
            </a:r>
            <a:r>
              <a:rPr lang="en-GB" sz="2000" dirty="0" smtClean="0"/>
              <a:t>ariable renewables (wind + PV), up from 31% in 2020.</a:t>
            </a:r>
          </a:p>
          <a:p>
            <a:r>
              <a:rPr lang="en-GB" sz="2000" u="sng" dirty="0" smtClean="0"/>
              <a:t>Manufacturing and construction</a:t>
            </a:r>
          </a:p>
          <a:p>
            <a:r>
              <a:rPr lang="en-GB" sz="2000" u="sng" dirty="0" smtClean="0"/>
              <a:t>Buildings</a:t>
            </a:r>
            <a:r>
              <a:rPr lang="en-GB" sz="2000" dirty="0" smtClean="0"/>
              <a:t>: phase-out new sales of gas boilers by 2033, oil by 2028</a:t>
            </a:r>
          </a:p>
          <a:p>
            <a:r>
              <a:rPr lang="en-GB" sz="2000" u="sng" dirty="0" smtClean="0"/>
              <a:t>Fuel supply:</a:t>
            </a:r>
            <a:r>
              <a:rPr lang="en-GB" sz="2000" dirty="0" smtClean="0"/>
              <a:t> phase-out coal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CCC, 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Carbon Budget report (2020)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113520"/>
            <a:ext cx="6136671" cy="67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8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3. Local </a:t>
            </a:r>
            <a:r>
              <a:rPr lang="en-GB" b="1" dirty="0" smtClean="0"/>
              <a:t>solutions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Smart Local Energy System (SLES)</a:t>
            </a:r>
          </a:p>
          <a:p>
            <a:pPr marL="0" indent="0">
              <a:buNone/>
            </a:pPr>
            <a:r>
              <a:rPr lang="en-GB" sz="2000" dirty="0" smtClean="0"/>
              <a:t>Smaller scale, decentralised energy systems utilising smart technologies can be delivered at a local level to offer a route to Net Zero, while providing considerable market opportunities associated with the transition.</a:t>
            </a:r>
          </a:p>
          <a:p>
            <a:pPr marL="0" indent="0">
              <a:buNone/>
            </a:pPr>
            <a:r>
              <a:rPr lang="en-GB" sz="2000" dirty="0" smtClean="0"/>
              <a:t>Funding through Industrial Strategy Challenge Fund: Prospering from the Energy Revolution (PFER)</a:t>
            </a:r>
          </a:p>
          <a:p>
            <a:r>
              <a:rPr lang="en-GB" sz="2000" dirty="0" smtClean="0"/>
              <a:t>Demonstrators in Oxford, Orkney, Oxfordshire </a:t>
            </a:r>
            <a:br>
              <a:rPr lang="en-GB" sz="2000" dirty="0" smtClean="0"/>
            </a:br>
            <a:r>
              <a:rPr lang="en-GB" sz="1200" dirty="0" smtClean="0">
                <a:hlinkClick r:id="rId2"/>
              </a:rPr>
              <a:t>https://www.ukri.org/our-work/our-main-funds/industrial-strategy-challenge-fund/clean-growth/prospering-from-the-energy-revolution-challenge/</a:t>
            </a:r>
            <a:r>
              <a:rPr lang="en-GB" sz="1200" dirty="0" smtClean="0"/>
              <a:t> </a:t>
            </a:r>
          </a:p>
          <a:p>
            <a:r>
              <a:rPr lang="en-GB" sz="2000" dirty="0" err="1" smtClean="0"/>
              <a:t>EnergyREV</a:t>
            </a:r>
            <a:r>
              <a:rPr lang="en-GB" sz="2000" dirty="0" smtClean="0"/>
              <a:t>: international academic programme to identify evidence to inform change </a:t>
            </a:r>
            <a:r>
              <a:rPr lang="en-GB" sz="2000" dirty="0" smtClean="0">
                <a:hlinkClick r:id="rId3"/>
              </a:rPr>
              <a:t>https://www.energyrev.org.uk/</a:t>
            </a:r>
            <a:r>
              <a:rPr lang="en-GB" sz="2000" dirty="0" smtClean="0"/>
              <a:t> </a:t>
            </a:r>
          </a:p>
          <a:p>
            <a:r>
              <a:rPr lang="en-GB" sz="2000" dirty="0"/>
              <a:t>Energy Revolution Integration Service (ERIS) </a:t>
            </a:r>
            <a:r>
              <a:rPr lang="en-GB" sz="2000" dirty="0" smtClean="0"/>
              <a:t>promotes </a:t>
            </a:r>
            <a:r>
              <a:rPr lang="en-GB" sz="2000" dirty="0"/>
              <a:t>the social and economic benefits of smart local energy systems, sharing knowledge, opportunities and networking with key </a:t>
            </a:r>
            <a:r>
              <a:rPr lang="en-GB" sz="2000" dirty="0" smtClean="0"/>
              <a:t>stakeholders </a:t>
            </a:r>
            <a:r>
              <a:rPr lang="en-GB" sz="2000" dirty="0" smtClean="0">
                <a:hlinkClick r:id="rId4"/>
              </a:rPr>
              <a:t>https://es.catapult.org.uk/service-platforms/energy-revolution-integration-service/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641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policy 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127"/>
            <a:ext cx="4454237" cy="503381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 smtClean="0"/>
              <a:t>&gt;300 </a:t>
            </a:r>
            <a:r>
              <a:rPr lang="en-GB" sz="2000" dirty="0"/>
              <a:t>LAs have declared a Climate Emergency and others are taking strong action without declaring an emergency </a:t>
            </a:r>
            <a:endParaRPr lang="en-GB" sz="2000" dirty="0" smtClean="0"/>
          </a:p>
          <a:p>
            <a:pPr>
              <a:lnSpc>
                <a:spcPct val="110000"/>
              </a:lnSpc>
            </a:pPr>
            <a:r>
              <a:rPr lang="en-GB" sz="2000" dirty="0"/>
              <a:t>e</a:t>
            </a:r>
            <a:r>
              <a:rPr lang="en-GB" sz="2000" dirty="0" smtClean="0"/>
              <a:t>.g. Sandwell </a:t>
            </a:r>
            <a:r>
              <a:rPr lang="en-GB" sz="2000" dirty="0"/>
              <a:t>Council, </a:t>
            </a:r>
            <a:r>
              <a:rPr lang="en-GB" sz="2000" u="sng" dirty="0" smtClean="0"/>
              <a:t>has </a:t>
            </a:r>
            <a:r>
              <a:rPr lang="en-GB" sz="2000" u="sng" dirty="0"/>
              <a:t>a target </a:t>
            </a:r>
            <a:r>
              <a:rPr lang="en-GB" sz="2000" dirty="0"/>
              <a:t> of “net zero carbon emissions for the Council in 2030 and for the whole of the Borough in 2041 (in line with the West Midlands Combined Authority target).”  </a:t>
            </a:r>
            <a:endParaRPr lang="en-GB" sz="2000" dirty="0" smtClean="0"/>
          </a:p>
          <a:p>
            <a:pPr>
              <a:lnSpc>
                <a:spcPct val="110000"/>
              </a:lnSpc>
            </a:pPr>
            <a:r>
              <a:rPr lang="en-GB" sz="1200" dirty="0" smtClean="0"/>
              <a:t>Sandwell </a:t>
            </a:r>
            <a:r>
              <a:rPr lang="en-GB" sz="1200" dirty="0"/>
              <a:t>Metropolitan Borough Council (2020) ‘Climate Change Strategy 2020 – 2041’ </a:t>
            </a:r>
            <a:r>
              <a:rPr lang="en-GB" sz="1200" u="sng" dirty="0">
                <a:hlinkClick r:id="rId2"/>
              </a:rPr>
              <a:t>https://www.sandwell.gov.uk/downloads/file/31151/climate_change_strategy</a:t>
            </a:r>
            <a:r>
              <a:rPr lang="en-GB" sz="1200" dirty="0"/>
              <a:t> </a:t>
            </a:r>
          </a:p>
          <a:p>
            <a:pPr>
              <a:lnSpc>
                <a:spcPct val="110000"/>
              </a:lnSpc>
            </a:pPr>
            <a:r>
              <a:rPr lang="en-GB" sz="2000" dirty="0" smtClean="0"/>
              <a:t>But limited levers…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91" y="942109"/>
            <a:ext cx="6710402" cy="4913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31854" y="5990792"/>
            <a:ext cx="7462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CCC (2020) Local 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Authorities and </a:t>
            </a:r>
            <a:r>
              <a:rPr lang="en-GB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Sixth 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Carbon </a:t>
            </a:r>
            <a:r>
              <a:rPr lang="en-GB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Budget</a:t>
            </a:r>
          </a:p>
          <a:p>
            <a:r>
              <a:rPr lang="en-GB" sz="1600" dirty="0">
                <a:hlinkClick r:id="rId4"/>
              </a:rPr>
              <a:t>https://www.theccc.org.uk/publication/local-authorities-and-the-sixth-carbon-budget</a:t>
            </a:r>
            <a:r>
              <a:rPr lang="en-GB" sz="1600" dirty="0" smtClean="0">
                <a:hlinkClick r:id="rId4"/>
              </a:rPr>
              <a:t>/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1370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</a:t>
            </a:r>
            <a:r>
              <a:rPr lang="en-GB" dirty="0" smtClean="0"/>
              <a:t>context is critical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5930" y="3713525"/>
            <a:ext cx="3976116" cy="298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206" y="435283"/>
            <a:ext cx="4217565" cy="28204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5206" y="3236728"/>
            <a:ext cx="239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Chris Shaw / Port Talbot Steelworks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338" y="2551176"/>
            <a:ext cx="4319268" cy="2778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18" y="4166201"/>
            <a:ext cx="4198150" cy="2700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992" y="1479673"/>
            <a:ext cx="6444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Diversity in local emissions mostly driven by economic factors.</a:t>
            </a:r>
          </a:p>
          <a:p>
            <a:r>
              <a:rPr lang="en-GB" sz="1200" dirty="0">
                <a:hlinkClick r:id="rId6"/>
              </a:rPr>
              <a:t>https://</a:t>
            </a:r>
            <a:r>
              <a:rPr lang="en-GB" sz="1200" dirty="0" smtClean="0">
                <a:hlinkClick r:id="rId6"/>
              </a:rPr>
              <a:t>www.bbc.co.uk/news/uk-england-59170215</a:t>
            </a:r>
            <a:r>
              <a:rPr lang="en-GB" sz="1200" dirty="0" smtClean="0"/>
              <a:t> </a:t>
            </a:r>
          </a:p>
          <a:p>
            <a:r>
              <a:rPr lang="en-GB" dirty="0" smtClean="0"/>
              <a:t>Innovate UK project, Repowering the Black Country, is developing ‘Zero Carbon Hubs’ to decarbonise local businesses and industry. </a:t>
            </a:r>
          </a:p>
          <a:p>
            <a:r>
              <a:rPr lang="en-GB" sz="1200" dirty="0">
                <a:hlinkClick r:id="rId7"/>
              </a:rPr>
              <a:t>https://zerocarbonhubs.co.uk</a:t>
            </a:r>
            <a:r>
              <a:rPr lang="en-GB" sz="1200" dirty="0" smtClean="0">
                <a:hlinkClick r:id="rId7"/>
              </a:rPr>
              <a:t>/</a:t>
            </a:r>
            <a:r>
              <a:rPr lang="en-GB" sz="1200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4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00" y="1998000"/>
            <a:ext cx="8100000" cy="486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31266" y="1998000"/>
            <a:ext cx="2451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ktCO2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Black Country (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E4FBA-E6C8-4E4B-A85F-8C3C0B4A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industrial decarbonisation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BDA1-3C58-4BD7-8EB4-A588CEE0B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482"/>
            <a:ext cx="8063845" cy="4649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 smtClean="0"/>
              <a:t>Linking national and local scales with Sankey diagrams: showing significant industrial end-use in the Black Country and sources of centralised production. </a:t>
            </a:r>
          </a:p>
        </p:txBody>
      </p:sp>
    </p:spTree>
    <p:extLst>
      <p:ext uri="{BB962C8B-B14F-4D97-AF65-F5344CB8AC3E}">
        <p14:creationId xmlns:p14="http://schemas.microsoft.com/office/powerpoint/2010/main" val="369645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4FBA-E6C8-4E4B-A85F-8C3C0B4A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local industrial decarbonisation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BDA1-3C58-4BD7-8EB4-A588CEE0B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482"/>
            <a:ext cx="10515600" cy="4898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analysis above </a:t>
            </a:r>
            <a:r>
              <a:rPr lang="en-GB" sz="2000" dirty="0" smtClean="0"/>
              <a:t>shows which processes using natural gas, which will be difficult to decarbonise otherwise, should be targeted by local interventions.</a:t>
            </a:r>
          </a:p>
          <a:p>
            <a:pPr marL="0" indent="0">
              <a:buNone/>
            </a:pPr>
            <a:r>
              <a:rPr lang="en-GB" sz="2000" dirty="0" smtClean="0"/>
              <a:t>Some </a:t>
            </a:r>
            <a:r>
              <a:rPr lang="en-GB" sz="2000" dirty="0"/>
              <a:t>general options for decarbonising industry in the Black Country</a:t>
            </a:r>
            <a:r>
              <a:rPr lang="en-GB" sz="2000" dirty="0" smtClean="0"/>
              <a:t>:</a:t>
            </a:r>
            <a:endParaRPr lang="en-GB" sz="2000" dirty="0"/>
          </a:p>
          <a:p>
            <a:pPr lvl="0"/>
            <a:r>
              <a:rPr lang="en-GB" sz="2000" dirty="0"/>
              <a:t>Local H2 production, using small-scale technologies (waste to gas, electrolysis), to decarbonise heating</a:t>
            </a:r>
          </a:p>
          <a:p>
            <a:pPr lvl="0"/>
            <a:r>
              <a:rPr lang="en-GB" sz="2000" dirty="0"/>
              <a:t>More efficient processes, including use of storage to avoid wasted heat</a:t>
            </a:r>
          </a:p>
          <a:p>
            <a:pPr lvl="0"/>
            <a:r>
              <a:rPr lang="en-GB" sz="2000" dirty="0"/>
              <a:t>Smart systems, with local hubs optimising energy supply and demand in an integrated approach, considering the whole </a:t>
            </a:r>
            <a:r>
              <a:rPr lang="en-GB" sz="2000" dirty="0" smtClean="0"/>
              <a:t>system</a:t>
            </a:r>
          </a:p>
          <a:p>
            <a:pPr marL="0" lvl="0" indent="0">
              <a:buNone/>
            </a:pPr>
            <a:r>
              <a:rPr lang="en-GB" sz="2000" dirty="0" smtClean="0"/>
              <a:t>The analysis framework could be applied in other areas to identify opportunities and scale-up solutions.</a:t>
            </a:r>
          </a:p>
          <a:p>
            <a:pPr marL="0" lvl="0" indent="0">
              <a:buNone/>
            </a:pPr>
            <a:r>
              <a:rPr lang="en-GB" sz="2000" dirty="0" smtClean="0"/>
              <a:t>We will explore the wider impacts of interventions considering a local energy trilemma: </a:t>
            </a:r>
          </a:p>
          <a:p>
            <a:pPr lvl="0"/>
            <a:r>
              <a:rPr lang="en-GB" sz="2000" dirty="0"/>
              <a:t>Carbon/environment: </a:t>
            </a:r>
            <a:r>
              <a:rPr lang="en-GB" sz="2000" dirty="0" smtClean="0"/>
              <a:t>through </a:t>
            </a:r>
            <a:r>
              <a:rPr lang="en-GB" sz="2000" dirty="0"/>
              <a:t>emissions of GHGs (and </a:t>
            </a:r>
            <a:r>
              <a:rPr lang="en-GB" sz="2000" dirty="0" smtClean="0"/>
              <a:t>other </a:t>
            </a:r>
            <a:r>
              <a:rPr lang="en-GB" sz="2000" dirty="0"/>
              <a:t>pollutants</a:t>
            </a:r>
            <a:r>
              <a:rPr lang="en-GB" sz="2000" dirty="0" smtClean="0"/>
              <a:t>)</a:t>
            </a:r>
            <a:endParaRPr lang="en-GB" sz="2000" dirty="0"/>
          </a:p>
          <a:p>
            <a:pPr lvl="0"/>
            <a:r>
              <a:rPr lang="en-GB" sz="2000" dirty="0"/>
              <a:t>Security: </a:t>
            </a:r>
            <a:r>
              <a:rPr lang="en-GB" sz="2000" dirty="0" smtClean="0"/>
              <a:t>improving </a:t>
            </a:r>
            <a:r>
              <a:rPr lang="en-GB" sz="2000" dirty="0"/>
              <a:t>the diversity and resilience of the local energy </a:t>
            </a:r>
            <a:r>
              <a:rPr lang="en-GB" sz="2000" dirty="0" smtClean="0"/>
              <a:t>system</a:t>
            </a:r>
          </a:p>
          <a:p>
            <a:pPr lvl="0"/>
            <a:r>
              <a:rPr lang="en-GB" sz="2000" dirty="0" smtClean="0"/>
              <a:t>Economy</a:t>
            </a:r>
            <a:r>
              <a:rPr lang="en-GB" sz="2000" dirty="0"/>
              <a:t>: </a:t>
            </a:r>
            <a:r>
              <a:rPr lang="en-GB" sz="2000" dirty="0" smtClean="0"/>
              <a:t>retaining </a:t>
            </a:r>
            <a:r>
              <a:rPr lang="en-GB" sz="2000" dirty="0"/>
              <a:t>value of industry in the local </a:t>
            </a:r>
            <a:r>
              <a:rPr lang="en-GB" sz="2000" dirty="0" smtClean="0"/>
              <a:t>area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189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55086"/>
            <a:ext cx="8229600" cy="381967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to colleagues in Energy Systems and Policy Analysis group:</a:t>
            </a:r>
          </a:p>
          <a:p>
            <a:r>
              <a:rPr lang="en-US" sz="1800" dirty="0"/>
              <a:t>Dr Amruta Joshi </a:t>
            </a:r>
          </a:p>
          <a:p>
            <a:r>
              <a:rPr lang="en-US" sz="1800" dirty="0" smtClean="0"/>
              <a:t>PhD </a:t>
            </a:r>
            <a:r>
              <a:rPr lang="en-US" sz="1800" dirty="0"/>
              <a:t>student: </a:t>
            </a:r>
            <a:r>
              <a:rPr lang="en-US" sz="1800" dirty="0" smtClean="0"/>
              <a:t>Laurie Duncan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GB" sz="1800" dirty="0" smtClean="0"/>
              <a:t>Antzela </a:t>
            </a:r>
            <a:r>
              <a:rPr lang="en-GB" sz="1800" dirty="0"/>
              <a:t>Fivga, Project Manager </a:t>
            </a:r>
            <a:r>
              <a:rPr lang="en-GB" sz="1800" dirty="0" err="1"/>
              <a:t>Supergen</a:t>
            </a:r>
            <a:r>
              <a:rPr lang="en-GB" sz="1800" dirty="0"/>
              <a:t> Energy Storage Network+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EPSRC</a:t>
            </a:r>
          </a:p>
          <a:p>
            <a:pPr marL="0" indent="0">
              <a:buNone/>
            </a:pPr>
            <a:r>
              <a:rPr lang="en-GB" sz="1800" dirty="0" err="1"/>
              <a:t>Supergen</a:t>
            </a:r>
            <a:r>
              <a:rPr lang="en-GB" sz="1800" dirty="0"/>
              <a:t> Storage Network Plus EP/S032622/1 </a:t>
            </a:r>
            <a:r>
              <a:rPr lang="en-GB" sz="1800" dirty="0">
                <a:hlinkClick r:id="rId2"/>
              </a:rPr>
              <a:t>https://supergenstorage.org/</a:t>
            </a:r>
            <a:endParaRPr lang="en-GB" sz="1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19536" y="4557270"/>
            <a:ext cx="4391149" cy="7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800" dirty="0">
                <a:solidFill>
                  <a:prstClr val="black"/>
                </a:solidFill>
                <a:hlinkClick r:id="rId3"/>
              </a:rPr>
              <a:t>j.radcliffe@bham.ac.uk</a:t>
            </a:r>
            <a:endParaRPr lang="en-GB" sz="1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GB" sz="1800" dirty="0">
                <a:solidFill>
                  <a:prstClr val="black"/>
                </a:solidFill>
              </a:rPr>
              <a:t>    @UKEnergyInnov8</a:t>
            </a:r>
          </a:p>
          <a:p>
            <a:pPr marL="0" indent="0">
              <a:buNone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GB" sz="1400" dirty="0">
                <a:solidFill>
                  <a:prstClr val="black"/>
                </a:solidFill>
                <a:hlinkClick r:id="rId4"/>
              </a:rPr>
              <a:t>https://www.birmingham.ac.uk/ESPAG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GB" sz="1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949637"/>
            <a:ext cx="310778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2"/>
          <a:stretch/>
        </p:blipFill>
        <p:spPr>
          <a:xfrm>
            <a:off x="3964046" y="25252"/>
            <a:ext cx="2203963" cy="853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9" t="23157" b="23426"/>
          <a:stretch/>
        </p:blipFill>
        <p:spPr>
          <a:xfrm>
            <a:off x="5879977" y="25252"/>
            <a:ext cx="2864563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7244" y="4643938"/>
            <a:ext cx="1737511" cy="670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51" y="4620399"/>
            <a:ext cx="2636674" cy="6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43261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How the policy environment is having an impact on energy use by SMEs…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Energy system context: global and national scenarios for net zero</a:t>
            </a:r>
            <a:endParaRPr lang="en-GB" sz="2000" dirty="0"/>
          </a:p>
          <a:p>
            <a:pPr marL="914400" lvl="1" indent="-45720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National policy: strategies and targets</a:t>
            </a:r>
            <a:endParaRPr lang="en-GB" sz="2000" dirty="0"/>
          </a:p>
          <a:p>
            <a:pPr marL="914400" lvl="1" indent="-457200">
              <a:buFont typeface="+mj-lt"/>
              <a:buAutoNum type="arabicPeriod"/>
            </a:pP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Local </a:t>
            </a:r>
            <a:r>
              <a:rPr lang="en-GB" sz="2000" dirty="0" smtClean="0"/>
              <a:t>solutions: industrial decarbonisation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13" y="889279"/>
            <a:ext cx="5096698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5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1. Energy system context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4404"/>
            <a:ext cx="27840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International Energy Agency, World Energy Outlook </a:t>
            </a:r>
            <a:r>
              <a:rPr lang="en-GB" sz="1800" dirty="0"/>
              <a:t>2019:</a:t>
            </a:r>
          </a:p>
          <a:p>
            <a:pPr marL="0" indent="0">
              <a:buNone/>
            </a:pPr>
            <a:r>
              <a:rPr lang="en-GB" sz="1800" dirty="0"/>
              <a:t>“Additional energy efficiency improvements are the biggest factor that keeps final consumption in end-use sectors in the Sustainable Development Scenario below the levels seen in the Stated Policies Scenario, responsible for 60% of the savings</a:t>
            </a:r>
            <a:r>
              <a:rPr lang="en-GB" sz="1800" dirty="0" smtClean="0"/>
              <a:t>.” </a:t>
            </a:r>
            <a:endParaRPr lang="en-GB" sz="1800" dirty="0"/>
          </a:p>
          <a:p>
            <a:pPr marL="0" indent="0">
              <a:buNone/>
            </a:pPr>
            <a:r>
              <a:rPr lang="en-GB" sz="1200" dirty="0">
                <a:hlinkClick r:id="rId2"/>
              </a:rPr>
              <a:t>https://www.iea.org/reports/world-energy-outlook-2019/energy-efficiency#abstract</a:t>
            </a:r>
            <a:r>
              <a:rPr lang="en-GB" sz="12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445" t="22000" r="12594" b="6601"/>
          <a:stretch/>
        </p:blipFill>
        <p:spPr>
          <a:xfrm>
            <a:off x="3986733" y="2059415"/>
            <a:ext cx="7992890" cy="41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4" y="476673"/>
            <a:ext cx="8546403" cy="602005"/>
          </a:xfrm>
        </p:spPr>
        <p:txBody>
          <a:bodyPr>
            <a:noAutofit/>
          </a:bodyPr>
          <a:lstStyle/>
          <a:p>
            <a:r>
              <a:rPr lang="en-GB" dirty="0" smtClean="0"/>
              <a:t>UK Net </a:t>
            </a:r>
            <a:r>
              <a:rPr lang="en-GB" dirty="0" smtClean="0"/>
              <a:t>zero scenarios </a:t>
            </a:r>
            <a:r>
              <a:rPr lang="en-GB" dirty="0"/>
              <a:t>– demand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3" y="2075949"/>
            <a:ext cx="5664206" cy="339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353" y="1315656"/>
            <a:ext cx="451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Demand for electricity will increase, to provide power, transport and heat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698" y="1120895"/>
            <a:ext cx="4123620" cy="2472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999" y="3665587"/>
            <a:ext cx="4030319" cy="2416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0558" y="1253713"/>
            <a:ext cx="1181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Heating/cooling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2184" y="4005065"/>
            <a:ext cx="78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Transport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7609" y="2276873"/>
            <a:ext cx="163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Total electrical demand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4" b="5894"/>
          <a:stretch/>
        </p:blipFill>
        <p:spPr bwMode="auto">
          <a:xfrm>
            <a:off x="3259905" y="5838230"/>
            <a:ext cx="3530600" cy="243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7529" y="6416938"/>
            <a:ext cx="830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Scenario data from National Grid ‘Future Energy Scenarios 2020’; ES Catapult, ‘Innovating to Net Zero’ (2020), BEIS, ‘Energy and emissions projections’ (2020)</a:t>
            </a:r>
          </a:p>
        </p:txBody>
      </p:sp>
    </p:spTree>
    <p:extLst>
      <p:ext uri="{BB962C8B-B14F-4D97-AF65-F5344CB8AC3E}">
        <p14:creationId xmlns:p14="http://schemas.microsoft.com/office/powerpoint/2010/main" val="30248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0875" y="5955608"/>
            <a:ext cx="830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Scenario data from National Grid ‘Future Energy Scenarios 2020’; ES Catapult, ‘Innovating to Net Zero’ (2020), BEIS, ‘Energy and emissions projections’ (2020)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7649" y="4813143"/>
            <a:ext cx="2166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Flexible generation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2700" y="4823280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Wind + solar 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4" b="5894"/>
          <a:stretch/>
        </p:blipFill>
        <p:spPr bwMode="auto">
          <a:xfrm>
            <a:off x="3955804" y="1853965"/>
            <a:ext cx="3530600" cy="243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1920874" y="476673"/>
            <a:ext cx="8306873" cy="60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9AC42"/>
                </a:solidFill>
                <a:latin typeface="Georgia"/>
                <a:ea typeface="ＭＳ Ｐゴシック" charset="0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9AC42"/>
                </a:solidFill>
                <a:latin typeface="Georgia" charset="0"/>
                <a:ea typeface="ＭＳ Ｐゴシック" charset="0"/>
                <a:cs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9AC42"/>
                </a:solidFill>
                <a:latin typeface="Georgia" charset="0"/>
                <a:ea typeface="ＭＳ Ｐゴシック" charset="0"/>
                <a:cs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9AC42"/>
                </a:solidFill>
                <a:latin typeface="Georgia" charset="0"/>
                <a:ea typeface="ＭＳ Ｐゴシック" charset="0"/>
                <a:cs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9AC42"/>
                </a:solidFill>
                <a:latin typeface="Georgia" charset="0"/>
                <a:ea typeface="ＭＳ Ｐゴシック" charset="0"/>
                <a:cs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4400" kern="0" dirty="0" smtClean="0">
                <a:solidFill>
                  <a:schemeClr val="tx1"/>
                </a:solidFill>
                <a:latin typeface="+mj-lt"/>
              </a:rPr>
              <a:t>UK Net </a:t>
            </a:r>
            <a:r>
              <a:rPr lang="en-GB" sz="4400" kern="0" dirty="0" smtClean="0">
                <a:solidFill>
                  <a:schemeClr val="tx1"/>
                </a:solidFill>
                <a:latin typeface="+mj-lt"/>
              </a:rPr>
              <a:t>zero scenarios </a:t>
            </a:r>
            <a:r>
              <a:rPr lang="en-GB" sz="4400" kern="0" dirty="0">
                <a:solidFill>
                  <a:schemeClr val="tx1"/>
                </a:solidFill>
                <a:latin typeface="+mj-lt"/>
              </a:rPr>
              <a:t>– supply side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2228842"/>
            <a:ext cx="4320000" cy="259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2221143"/>
            <a:ext cx="4320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20875" y="476250"/>
            <a:ext cx="7772400" cy="1143000"/>
          </a:xfrm>
        </p:spPr>
        <p:txBody>
          <a:bodyPr>
            <a:noAutofit/>
          </a:bodyPr>
          <a:lstStyle/>
          <a:p>
            <a:r>
              <a:rPr lang="en-GB" altLang="en-US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Growing need </a:t>
            </a:r>
            <a:r>
              <a:rPr lang="en-GB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for </a:t>
            </a:r>
            <a:r>
              <a:rPr lang="en-GB" altLang="en-US" dirty="0" smtClean="0">
                <a:ea typeface="ＭＳ Ｐゴシック" panose="020B0600070205080204" pitchFamily="34" charset="-128"/>
                <a:cs typeface="Calibri" panose="020F0502020204030204" pitchFamily="34" charset="0"/>
              </a:rPr>
              <a:t>flexibility, reliability and resilience</a:t>
            </a:r>
            <a:endParaRPr lang="en-GB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015324"/>
              </p:ext>
            </p:extLst>
          </p:nvPr>
        </p:nvGraphicFramePr>
        <p:xfrm>
          <a:off x="2451299" y="1838094"/>
          <a:ext cx="7241976" cy="432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8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04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Timescale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Challenge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39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Seconds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Renewable generation introduces harmonics and affects power supply quality</a:t>
                      </a:r>
                      <a:r>
                        <a:rPr lang="en-GB" sz="18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Reduced</a:t>
                      </a:r>
                      <a:r>
                        <a:rPr lang="en-GB" sz="1800" baseline="0" dirty="0" smtClean="0">
                          <a:effectLst/>
                        </a:rPr>
                        <a:t> inertia from less rotating machinery.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Minutes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Rapid ramping to respond to changing </a:t>
                      </a:r>
                      <a:r>
                        <a:rPr lang="en-GB" sz="1800" dirty="0" smtClean="0">
                          <a:effectLst/>
                        </a:rPr>
                        <a:t>supply (wind,</a:t>
                      </a:r>
                      <a:r>
                        <a:rPr lang="en-GB" sz="1800" baseline="0" dirty="0" smtClean="0">
                          <a:effectLst/>
                        </a:rPr>
                        <a:t> PV)</a:t>
                      </a:r>
                      <a:r>
                        <a:rPr lang="en-GB" sz="1800" dirty="0" smtClean="0">
                          <a:effectLst/>
                        </a:rPr>
                        <a:t> and demand (EVs, HPs).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8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Hours 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Increasing</a:t>
                      </a:r>
                      <a:r>
                        <a:rPr lang="en-GB" sz="1800" baseline="0" dirty="0" smtClean="0">
                          <a:effectLst/>
                        </a:rPr>
                        <a:t> d</a:t>
                      </a:r>
                      <a:r>
                        <a:rPr lang="en-GB" sz="1800" dirty="0" smtClean="0">
                          <a:effectLst/>
                        </a:rPr>
                        <a:t>aily </a:t>
                      </a:r>
                      <a:r>
                        <a:rPr lang="en-GB" sz="1800" dirty="0">
                          <a:effectLst/>
                        </a:rPr>
                        <a:t>peak </a:t>
                      </a:r>
                      <a:r>
                        <a:rPr lang="en-GB" sz="1800" dirty="0" smtClean="0">
                          <a:effectLst/>
                        </a:rPr>
                        <a:t>in </a:t>
                      </a:r>
                      <a:r>
                        <a:rPr lang="en-GB" sz="1800" dirty="0">
                          <a:effectLst/>
                        </a:rPr>
                        <a:t>electricity </a:t>
                      </a:r>
                      <a:r>
                        <a:rPr lang="en-GB" sz="1800" dirty="0" smtClean="0">
                          <a:effectLst/>
                        </a:rPr>
                        <a:t>demand </a:t>
                      </a:r>
                      <a:r>
                        <a:rPr lang="en-GB" sz="1800" dirty="0">
                          <a:effectLst/>
                        </a:rPr>
                        <a:t>for </a:t>
                      </a:r>
                      <a:r>
                        <a:rPr lang="en-GB" sz="1800" dirty="0" smtClean="0">
                          <a:effectLst/>
                        </a:rPr>
                        <a:t>heat and EVs. 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4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Hours - days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Variability of weather affecting wind and PV generation.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8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Months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Increased use of electricity for heat leads to strong seasonal demand profile. </a:t>
                      </a:r>
                      <a:endParaRPr lang="en-GB" sz="1800" dirty="0" smtClean="0"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Seasonal</a:t>
                      </a:r>
                      <a:r>
                        <a:rPr lang="en-GB" sz="1800" baseline="0" dirty="0" smtClean="0">
                          <a:effectLst/>
                        </a:rPr>
                        <a:t> variability </a:t>
                      </a:r>
                      <a:r>
                        <a:rPr lang="en-GB" sz="1800" dirty="0" smtClean="0">
                          <a:effectLst/>
                        </a:rPr>
                        <a:t>affecting wind and PV generation.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0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2. National policy landscape for net zero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2019: Legislated net-zero by 2050</a:t>
            </a:r>
          </a:p>
          <a:p>
            <a:pPr lvl="1"/>
            <a:r>
              <a:rPr lang="en-GB" sz="1200" dirty="0" smtClean="0">
                <a:hlinkClick r:id="rId2"/>
              </a:rPr>
              <a:t>https://commonslibrary.parliament.uk/research-briefings/cbp-8590/</a:t>
            </a:r>
            <a:r>
              <a:rPr lang="en-GB" sz="1200" dirty="0" smtClean="0"/>
              <a:t> </a:t>
            </a:r>
          </a:p>
          <a:p>
            <a:r>
              <a:rPr lang="en-GB" sz="2000" dirty="0" smtClean="0"/>
              <a:t>2021: 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Carbon Budget put into law, committing to 78% reduction on 1990 levels by 2035</a:t>
            </a:r>
          </a:p>
          <a:p>
            <a:pPr lvl="1"/>
            <a:r>
              <a:rPr lang="en-GB" sz="1200" dirty="0" smtClean="0">
                <a:hlinkClick r:id="rId3"/>
              </a:rPr>
              <a:t>https://www.gov.uk/government/news/uk-enshrines-new-target-in-law-to-slash-emissions-by-78-by-2035</a:t>
            </a:r>
            <a:endParaRPr lang="en-GB" sz="1200" dirty="0" smtClean="0"/>
          </a:p>
          <a:p>
            <a:r>
              <a:rPr lang="en-GB" sz="2000" dirty="0" smtClean="0"/>
              <a:t>PM’s 10 </a:t>
            </a:r>
            <a:r>
              <a:rPr lang="en-GB" sz="2000" dirty="0"/>
              <a:t>P</a:t>
            </a:r>
            <a:r>
              <a:rPr lang="en-GB" sz="2000" dirty="0" smtClean="0"/>
              <a:t>oint Plan for a green industrial revolution, </a:t>
            </a:r>
            <a:r>
              <a:rPr lang="en-GB" sz="2000" dirty="0" smtClean="0"/>
              <a:t>2020, and subsequent strategies…</a:t>
            </a:r>
            <a:endParaRPr lang="en-GB" sz="2000" dirty="0" smtClean="0"/>
          </a:p>
          <a:p>
            <a:pPr lvl="1"/>
            <a:r>
              <a:rPr lang="en-GB" sz="1200" dirty="0" smtClean="0">
                <a:hlinkClick r:id="rId4"/>
              </a:rPr>
              <a:t>https://www.gov.uk/government/publications/the-ten-point-plan-for-a-green-industrial-revolution/title</a:t>
            </a:r>
            <a:r>
              <a:rPr lang="en-GB" sz="1200" dirty="0" smtClean="0"/>
              <a:t>	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32000" y="3481339"/>
          <a:ext cx="8128000" cy="3200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100519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84819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 smtClean="0"/>
                        <a:t>1: Advancing offshore 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dirty="0" smtClean="0"/>
                        <a:t>6: Jet zero and green ships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8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 smtClean="0"/>
                        <a:t>2: Driving the growth of low carbon 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 smtClean="0"/>
                        <a:t>7: Greener buildings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9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 smtClean="0"/>
                        <a:t>3: Delivering new and advanced nuclear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 smtClean="0"/>
                        <a:t>8: Investing in carbon capture, usage and storage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22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 smtClean="0"/>
                        <a:t>4: Accelerating the shift to zero emission vehicles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dirty="0" smtClean="0"/>
                        <a:t>9: Protecting our natural environment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6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dirty="0" smtClean="0"/>
                        <a:t>5: Green public transport, cycling and walking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 smtClean="0"/>
                        <a:t>10: Green finance and innovation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43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05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policy landscape, 1/3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547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600" b="1" u="sng" dirty="0" smtClean="0"/>
              <a:t>Energy White Paper</a:t>
            </a:r>
            <a:r>
              <a:rPr lang="en-GB" sz="1600" dirty="0" smtClean="0"/>
              <a:t>: </a:t>
            </a:r>
            <a:r>
              <a:rPr lang="en-GB" sz="1600" dirty="0"/>
              <a:t>how </a:t>
            </a:r>
            <a:r>
              <a:rPr lang="en-GB" sz="1600" dirty="0" smtClean="0"/>
              <a:t>transformation </a:t>
            </a:r>
            <a:r>
              <a:rPr lang="en-GB" sz="1600" dirty="0"/>
              <a:t>of </a:t>
            </a:r>
            <a:r>
              <a:rPr lang="en-GB" sz="1600" dirty="0" smtClean="0"/>
              <a:t>energy </a:t>
            </a:r>
            <a:r>
              <a:rPr lang="en-GB" sz="1600" dirty="0"/>
              <a:t>system can drive economic growth and jobs, </a:t>
            </a:r>
            <a:r>
              <a:rPr lang="en-GB" sz="1600" dirty="0" smtClean="0"/>
              <a:t>whilst </a:t>
            </a:r>
            <a:r>
              <a:rPr lang="en-GB" sz="1600" dirty="0"/>
              <a:t>reducing </a:t>
            </a:r>
            <a:r>
              <a:rPr lang="en-GB" sz="1600" dirty="0" smtClean="0"/>
              <a:t>emissions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dirty="0" smtClean="0"/>
              <a:t>December 2020: </a:t>
            </a:r>
            <a:r>
              <a:rPr lang="en-GB" sz="1200" dirty="0" smtClean="0">
                <a:hlinkClick r:id="rId2"/>
              </a:rPr>
              <a:t>https</a:t>
            </a:r>
            <a:r>
              <a:rPr lang="en-GB" sz="1200" dirty="0">
                <a:hlinkClick r:id="rId2"/>
              </a:rPr>
              <a:t>://www.gov.uk/government/publications/energy-white-paper-powering-our-net-zero-future</a:t>
            </a:r>
            <a:endParaRPr lang="en-GB" sz="12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600" dirty="0" smtClean="0"/>
              <a:t>Further strategies on: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/>
              <a:t>National Infrastructure </a:t>
            </a:r>
            <a:r>
              <a:rPr lang="en-GB" sz="1600" b="1" u="sng" dirty="0" smtClean="0"/>
              <a:t>Strategy </a:t>
            </a:r>
            <a:r>
              <a:rPr lang="en-GB" sz="1600" dirty="0" smtClean="0"/>
              <a:t>focus </a:t>
            </a:r>
            <a:r>
              <a:rPr lang="en-GB" sz="1600" dirty="0"/>
              <a:t>on decarbonising our infrastructure networks and levelling up the economy, as well as supporting private finance and accelerating infrastructure delivery through project </a:t>
            </a:r>
            <a:r>
              <a:rPr lang="en-GB" sz="1600" dirty="0" smtClean="0"/>
              <a:t>Speed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Nov 2020: </a:t>
            </a:r>
            <a:r>
              <a:rPr lang="en-GB" sz="1200" dirty="0" smtClean="0">
                <a:hlinkClick r:id="rId3"/>
              </a:rPr>
              <a:t>https://www.gov.uk/government/publications/national-infrastructure-strategy</a:t>
            </a:r>
            <a:endParaRPr lang="en-GB" sz="12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dirty="0" smtClean="0"/>
              <a:t>Comment: </a:t>
            </a:r>
            <a:r>
              <a:rPr lang="en-GB" sz="1200" dirty="0" smtClean="0">
                <a:hlinkClick r:id="rId4"/>
              </a:rPr>
              <a:t>https://www.rtpi.org.uk/policy/2020/december/rtpi-comments-on-the-national-infrastructure-strategy-and-updated-green-book/</a:t>
            </a:r>
            <a:endParaRPr lang="en-GB" sz="12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/>
              <a:t>England Tree </a:t>
            </a:r>
            <a:r>
              <a:rPr lang="en-GB" sz="1600" b="1" u="sng" dirty="0" smtClean="0"/>
              <a:t>Strategy</a:t>
            </a:r>
            <a:r>
              <a:rPr lang="en-GB" sz="1600" b="1" dirty="0" smtClean="0"/>
              <a:t>: </a:t>
            </a:r>
            <a:r>
              <a:rPr lang="en-GB" sz="1600" dirty="0"/>
              <a:t>long-term vision for trees, woodlands and forestry in </a:t>
            </a:r>
            <a:r>
              <a:rPr lang="en-GB" sz="1600" dirty="0" smtClean="0"/>
              <a:t>England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Strategy expected spring 2021, </a:t>
            </a:r>
            <a:r>
              <a:rPr lang="en-GB" sz="1600" dirty="0"/>
              <a:t>how trees and woodlands can connect people to nature</a:t>
            </a:r>
            <a:r>
              <a:rPr lang="en-GB" sz="1600" b="1" dirty="0" smtClean="0"/>
              <a:t> </a:t>
            </a:r>
            <a:r>
              <a:rPr lang="en-GB" sz="1200" dirty="0" smtClean="0">
                <a:hlinkClick r:id="rId5"/>
              </a:rPr>
              <a:t>https://consult.defra.gov.uk/forestry/england-tree-strategy/</a:t>
            </a:r>
            <a:r>
              <a:rPr lang="en-GB" sz="1200" dirty="0" smtClean="0"/>
              <a:t> </a:t>
            </a:r>
            <a:endParaRPr lang="en-GB" sz="12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/>
              <a:t>Transport Decarbonisation </a:t>
            </a:r>
            <a:r>
              <a:rPr lang="en-GB" sz="1600" b="1" u="sng" dirty="0" smtClean="0"/>
              <a:t>Plan</a:t>
            </a:r>
            <a:r>
              <a:rPr lang="en-GB" sz="1600" b="1" dirty="0"/>
              <a:t>: </a:t>
            </a:r>
            <a:r>
              <a:rPr lang="en-GB" sz="1600" b="1" dirty="0" smtClean="0"/>
              <a:t>“</a:t>
            </a:r>
            <a:r>
              <a:rPr lang="en-GB" sz="1600" dirty="0" smtClean="0"/>
              <a:t>a </a:t>
            </a:r>
            <a:r>
              <a:rPr lang="en-GB" sz="1600" dirty="0"/>
              <a:t>world-leading ‘</a:t>
            </a:r>
            <a:r>
              <a:rPr lang="en-GB" sz="1600" dirty="0" err="1"/>
              <a:t>greenprint</a:t>
            </a:r>
            <a:r>
              <a:rPr lang="en-GB" sz="1600" dirty="0"/>
              <a:t>’ to cut emissions from our seas and skies, roads and railways, setting out a credible pathway for the whole transport sector to reach net zero by </a:t>
            </a:r>
            <a:r>
              <a:rPr lang="en-GB" sz="1600" dirty="0" smtClean="0"/>
              <a:t>2050”, phasing-out all petrol and diesel by 2035/2040</a:t>
            </a:r>
            <a:endParaRPr lang="en-GB" sz="1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July 2021:</a:t>
            </a:r>
            <a:r>
              <a:rPr lang="en-GB" sz="1600" b="1" dirty="0" smtClean="0"/>
              <a:t> </a:t>
            </a:r>
            <a:r>
              <a:rPr lang="en-GB" sz="1200" dirty="0">
                <a:hlinkClick r:id="rId6"/>
              </a:rPr>
              <a:t>https://</a:t>
            </a:r>
            <a:r>
              <a:rPr lang="en-GB" sz="1200" dirty="0" smtClean="0">
                <a:hlinkClick r:id="rId6"/>
              </a:rPr>
              <a:t>www.gov.uk/government/publications/transport-decarbonisation-plan</a:t>
            </a:r>
            <a:endParaRPr lang="en-GB" sz="12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CCC response: </a:t>
            </a:r>
            <a:r>
              <a:rPr lang="en-GB" sz="1200" dirty="0">
                <a:hlinkClick r:id="rId7"/>
              </a:rPr>
              <a:t>https://www.theccc.org.uk/2021/07/14/ccc-responds-to-governments-transport-decarbonisation-plan/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56642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policy landscape, 2/3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5054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 smtClean="0"/>
              <a:t>Industrial </a:t>
            </a:r>
            <a:r>
              <a:rPr lang="en-GB" sz="1600" b="1" u="sng" dirty="0"/>
              <a:t>Decarbonisation </a:t>
            </a:r>
            <a:r>
              <a:rPr lang="en-GB" sz="1600" b="1" u="sng" dirty="0" smtClean="0"/>
              <a:t>Strategy</a:t>
            </a:r>
            <a:r>
              <a:rPr lang="en-GB" sz="1600" b="1" dirty="0" smtClean="0"/>
              <a:t>: </a:t>
            </a:r>
            <a:r>
              <a:rPr lang="en-GB" sz="1600" dirty="0"/>
              <a:t>how the low carbon transition can support industrial competitiveness and the green </a:t>
            </a:r>
            <a:r>
              <a:rPr lang="en-GB" sz="1600" dirty="0" smtClean="0"/>
              <a:t>recovery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dirty="0" smtClean="0"/>
              <a:t>Published March 2021: </a:t>
            </a:r>
            <a:r>
              <a:rPr lang="en-GB" sz="1200" dirty="0" smtClean="0">
                <a:hlinkClick r:id="rId2"/>
              </a:rPr>
              <a:t>https://www.gov.uk/government/publications/industrial-decarbonisation-strategy</a:t>
            </a:r>
            <a:r>
              <a:rPr lang="en-GB" sz="1200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dirty="0" smtClean="0"/>
              <a:t>Comment: </a:t>
            </a:r>
            <a:r>
              <a:rPr lang="en-GB" sz="1200" dirty="0" smtClean="0">
                <a:hlinkClick r:id="rId3"/>
              </a:rPr>
              <a:t>https://www.pinsentmasons.com/out-law/news/world-first-industrial-decarbonisation-strategy-developed-uk</a:t>
            </a:r>
            <a:r>
              <a:rPr lang="en-GB" sz="1200" dirty="0" smtClean="0"/>
              <a:t>; </a:t>
            </a:r>
            <a:r>
              <a:rPr lang="en-GB" sz="1200" dirty="0" smtClean="0">
                <a:hlinkClick r:id="rId4"/>
              </a:rPr>
              <a:t>https://www.cbi.org.uk/articles/government-published-the-industrial-decarbonisation-strategy/</a:t>
            </a:r>
            <a:endParaRPr lang="en-GB" sz="12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/>
              <a:t>Net Zero Strategy</a:t>
            </a:r>
            <a:r>
              <a:rPr lang="en-GB" sz="1600" b="1" u="sng" dirty="0" smtClean="0"/>
              <a:t>: Build Back Greener</a:t>
            </a:r>
            <a:r>
              <a:rPr lang="en-GB" sz="1600" b="1" dirty="0" smtClean="0"/>
              <a:t>: </a:t>
            </a:r>
            <a:r>
              <a:rPr lang="en-GB" sz="1600" dirty="0"/>
              <a:t>decarbonisation pathways to net zero by 2050, including illustrative </a:t>
            </a:r>
            <a:r>
              <a:rPr lang="en-GB" sz="1600" dirty="0" smtClean="0"/>
              <a:t>scenarios policies </a:t>
            </a:r>
            <a:r>
              <a:rPr lang="en-GB" sz="1600" dirty="0"/>
              <a:t>and proposals to reduce emissions for each </a:t>
            </a:r>
            <a:r>
              <a:rPr lang="en-GB" sz="1600" dirty="0" smtClean="0"/>
              <a:t>sector cross-cutting </a:t>
            </a:r>
            <a:r>
              <a:rPr lang="en-GB" sz="1600" dirty="0"/>
              <a:t>action to support the transition; submitted to the </a:t>
            </a:r>
            <a:r>
              <a:rPr lang="en-GB" sz="1600" dirty="0" smtClean="0"/>
              <a:t>UNFCCC </a:t>
            </a:r>
            <a:r>
              <a:rPr lang="en-GB" sz="1600" dirty="0"/>
              <a:t>as the UK’s second Long-Term Low Greenhouse Gas Emission Development Strategy under the Paris Agreement.</a:t>
            </a:r>
            <a:endParaRPr lang="en-GB" sz="16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October </a:t>
            </a:r>
            <a:r>
              <a:rPr lang="en-GB" sz="1600" b="1" dirty="0"/>
              <a:t>2021: </a:t>
            </a:r>
            <a:r>
              <a:rPr lang="en-GB" sz="1200" dirty="0">
                <a:hlinkClick r:id="rId5"/>
              </a:rPr>
              <a:t>https://</a:t>
            </a:r>
            <a:r>
              <a:rPr lang="en-GB" sz="1200" dirty="0" smtClean="0">
                <a:hlinkClick r:id="rId5"/>
              </a:rPr>
              <a:t>www.gov.uk/government/publications/net-zero-strategy</a:t>
            </a:r>
            <a:r>
              <a:rPr lang="en-GB" sz="1200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Comment:</a:t>
            </a:r>
            <a:r>
              <a:rPr lang="en-GB" sz="1200" dirty="0" smtClean="0"/>
              <a:t> </a:t>
            </a:r>
            <a:r>
              <a:rPr lang="en-GB" sz="1200" dirty="0">
                <a:hlinkClick r:id="rId6"/>
              </a:rPr>
              <a:t>https://</a:t>
            </a:r>
            <a:r>
              <a:rPr lang="en-GB" sz="1200" dirty="0" smtClean="0">
                <a:hlinkClick r:id="rId6"/>
              </a:rPr>
              <a:t>www.carbonbrief.org/in-depth-qa-the-uks-net-zero-strategy</a:t>
            </a:r>
            <a:r>
              <a:rPr lang="en-GB" sz="1200" dirty="0" smtClean="0"/>
              <a:t> </a:t>
            </a:r>
            <a:endParaRPr lang="en-GB" sz="1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b="1" u="sng" dirty="0"/>
              <a:t>Heat &amp; Buildings Strategy</a:t>
            </a:r>
            <a:r>
              <a:rPr lang="en-GB" sz="1600" b="1" dirty="0"/>
              <a:t>: </a:t>
            </a:r>
            <a:r>
              <a:rPr lang="en-GB" sz="1600" dirty="0"/>
              <a:t>plan to significantly cut carbon emissions from the UK’s 30 million homes and workplaces in a simple, low-cost and green way whilst ensuring this remains affordable and fair for households across the </a:t>
            </a:r>
            <a:r>
              <a:rPr lang="en-GB" sz="1600" dirty="0" smtClean="0"/>
              <a:t>country […] </a:t>
            </a:r>
            <a:r>
              <a:rPr lang="en-GB" sz="1600" dirty="0"/>
              <a:t>this will be a gradual transition which will start by incentivizing consumers and driving down costs.</a:t>
            </a:r>
            <a:endParaRPr lang="en-GB" sz="1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October 2021: </a:t>
            </a:r>
            <a:r>
              <a:rPr lang="en-GB" sz="1200" dirty="0">
                <a:hlinkClick r:id="rId7"/>
              </a:rPr>
              <a:t>https://www.gov.uk/government/publications/heat-and-buildings-strategy</a:t>
            </a:r>
            <a:endParaRPr lang="en-GB" sz="1200" b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600" b="1" dirty="0" smtClean="0"/>
              <a:t>Draft </a:t>
            </a:r>
            <a:r>
              <a:rPr lang="en-GB" sz="1600" b="1" dirty="0"/>
              <a:t>in Scotland for consultation: </a:t>
            </a:r>
            <a:r>
              <a:rPr lang="en-GB" sz="1200" dirty="0">
                <a:hlinkClick r:id="rId8"/>
              </a:rPr>
              <a:t>https://www.gov.scot/publications/heat-buildings-strategy-achieving-net-zero-emissions-scotlands-buildings-consultation/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57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2">
      <a:dk1>
        <a:srgbClr val="91C8E1"/>
      </a:dk1>
      <a:lt1>
        <a:srgbClr val="ECECEC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B-EPS-lightgreen-powerpoint-template [Compatibility Mode]" id="{77EF8A0B-5760-4EEF-8AFA-B9587CA28734}" vid="{F04F95F8-91AF-4018-A14A-01BA474D32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10693</TotalTime>
  <Words>1566</Words>
  <Application>Microsoft Office PowerPoint</Application>
  <PresentationFormat>Widescreen</PresentationFormat>
  <Paragraphs>156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Georgia</vt:lpstr>
      <vt:lpstr>Times New Roman</vt:lpstr>
      <vt:lpstr>Wingdings</vt:lpstr>
      <vt:lpstr>Office Theme</vt:lpstr>
      <vt:lpstr>Default Design</vt:lpstr>
      <vt:lpstr>National and local energy policy: challenges and technologies for SMEs   18th November 2021</vt:lpstr>
      <vt:lpstr>Outline</vt:lpstr>
      <vt:lpstr>1. Energy system context</vt:lpstr>
      <vt:lpstr>UK Net zero scenarios – demand side</vt:lpstr>
      <vt:lpstr>PowerPoint Presentation</vt:lpstr>
      <vt:lpstr>Growing need for flexibility, reliability and resilience</vt:lpstr>
      <vt:lpstr>2. National policy landscape for net zero</vt:lpstr>
      <vt:lpstr>The policy landscape, 1/3</vt:lpstr>
      <vt:lpstr>The policy landscape, 2/3</vt:lpstr>
      <vt:lpstr>The policy landscape, 3/3</vt:lpstr>
      <vt:lpstr>How it’s going</vt:lpstr>
      <vt:lpstr>Where it needs to happen</vt:lpstr>
      <vt:lpstr>3. Local solutions</vt:lpstr>
      <vt:lpstr>Local policy making</vt:lpstr>
      <vt:lpstr>Local context is critical</vt:lpstr>
      <vt:lpstr>Local industrial decarbonisation</vt:lpstr>
      <vt:lpstr>Options for local industrial decarbonisation</vt:lpstr>
      <vt:lpstr>Thank you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policy drivers</dc:title>
  <dc:creator>Jonathan Radcliffe (Chemical Engineering)</dc:creator>
  <cp:lastModifiedBy>Jonathan Radcliffe (Chemical Engineering)</cp:lastModifiedBy>
  <cp:revision>63</cp:revision>
  <dcterms:created xsi:type="dcterms:W3CDTF">2021-07-02T14:31:59Z</dcterms:created>
  <dcterms:modified xsi:type="dcterms:W3CDTF">2021-11-17T16:40:09Z</dcterms:modified>
</cp:coreProperties>
</file>