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98" r:id="rId3"/>
    <p:sldId id="257" r:id="rId4"/>
    <p:sldId id="280" r:id="rId5"/>
    <p:sldId id="286" r:id="rId6"/>
    <p:sldId id="287" r:id="rId7"/>
    <p:sldId id="288" r:id="rId8"/>
    <p:sldId id="285" r:id="rId9"/>
    <p:sldId id="260" r:id="rId10"/>
    <p:sldId id="292" r:id="rId11"/>
    <p:sldId id="291" r:id="rId12"/>
    <p:sldId id="267" r:id="rId13"/>
    <p:sldId id="265" r:id="rId14"/>
    <p:sldId id="261" r:id="rId15"/>
    <p:sldId id="262" r:id="rId16"/>
    <p:sldId id="306" r:id="rId17"/>
    <p:sldId id="302" r:id="rId18"/>
    <p:sldId id="305" r:id="rId19"/>
    <p:sldId id="301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98" autoAdjust="0"/>
    <p:restoredTop sz="94660"/>
  </p:normalViewPr>
  <p:slideViewPr>
    <p:cSldViewPr snapToGrid="0">
      <p:cViewPr varScale="1">
        <p:scale>
          <a:sx n="69" d="100"/>
          <a:sy n="69" d="100"/>
        </p:scale>
        <p:origin x="47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2012D4-444F-4DAE-BC89-16C5F7731798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E4998B-AB40-4AE2-A7AB-79F052C70F0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5720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434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95FDEA1F-7E98-4C6E-A21A-C2324489B13A}" type="slidenum">
              <a:rPr lang="en-GB" altLang="en-US" sz="1200">
                <a:solidFill>
                  <a:srgbClr val="000000"/>
                </a:solidFill>
              </a:rPr>
              <a:pPr/>
              <a:t>6</a:t>
            </a:fld>
            <a:endParaRPr lang="en-GB" altLang="en-US" sz="1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66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745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82556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4637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527382" y="1484784"/>
            <a:ext cx="7104789" cy="1728192"/>
          </a:xfrm>
        </p:spPr>
        <p:txBody>
          <a:bodyPr anchor="b"/>
          <a:lstStyle>
            <a:lvl1pPr>
              <a:defRPr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/>
          </p:nvPr>
        </p:nvSpPr>
        <p:spPr>
          <a:xfrm>
            <a:off x="526520" y="3284861"/>
            <a:ext cx="7105651" cy="1152525"/>
          </a:xfrm>
        </p:spPr>
        <p:txBody>
          <a:bodyPr/>
          <a:lstStyle>
            <a:lvl1pPr marL="0" indent="0">
              <a:buNone/>
              <a:defRPr sz="2400" b="0"/>
            </a:lvl1pPr>
            <a:lvl2pPr marL="457200" indent="0">
              <a:buNone/>
              <a:defRPr b="0"/>
            </a:lvl2pPr>
            <a:lvl3pPr marL="914400" indent="0">
              <a:buNone/>
              <a:defRPr b="0"/>
            </a:lvl3pPr>
            <a:lvl4pPr marL="1371600" indent="0">
              <a:buNone/>
              <a:defRPr b="0"/>
            </a:lvl4pPr>
            <a:lvl5pPr marL="1828800" indent="0">
              <a:buNone/>
              <a:defRPr b="0"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0688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167" y="476672"/>
            <a:ext cx="10363200" cy="1143000"/>
          </a:xfrm>
        </p:spPr>
        <p:txBody>
          <a:bodyPr/>
          <a:lstStyle>
            <a:lvl1pPr>
              <a:defRPr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167" y="1844824"/>
            <a:ext cx="10363200" cy="3744416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374495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167" y="476672"/>
            <a:ext cx="10363200" cy="1143000"/>
          </a:xfrm>
        </p:spPr>
        <p:txBody>
          <a:bodyPr/>
          <a:lstStyle>
            <a:lvl1pPr>
              <a:defRPr>
                <a:latin typeface="Georgia"/>
                <a:cs typeface="Georgia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9167" y="1844824"/>
            <a:ext cx="10363200" cy="3960440"/>
          </a:xfrm>
        </p:spPr>
        <p:txBody>
          <a:bodyPr/>
          <a:lstStyle>
            <a:lvl1pPr>
              <a:defRPr b="0"/>
            </a:lvl1pPr>
            <a:lvl2pPr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48176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9A7-540C-43CD-973F-3E10C29DDEF3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2268-7E66-425E-9564-A53449407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416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3D9A7-540C-43CD-973F-3E10C29DDEF3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4E2268-7E66-425E-9564-A53449407FE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450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6065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9079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4730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04989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3362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281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0208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139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E2D8E0-B327-49EF-930D-8F742F0E5615}" type="datetimeFigureOut">
              <a:rPr lang="en-GB" smtClean="0"/>
              <a:t>15/11/2021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403909-03B7-4BD1-8A14-785FC660A1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7034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29167" y="1052513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GB" alt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9167" y="2424113"/>
            <a:ext cx="10363200" cy="365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GB" altLang="en-US" smtClean="0"/>
          </a:p>
        </p:txBody>
      </p:sp>
    </p:spTree>
    <p:extLst>
      <p:ext uri="{BB962C8B-B14F-4D97-AF65-F5344CB8AC3E}">
        <p14:creationId xmlns:p14="http://schemas.microsoft.com/office/powerpoint/2010/main" val="95355575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59AC42"/>
          </a:solidFill>
          <a:latin typeface="Georgia"/>
          <a:ea typeface="ＭＳ Ｐゴシック" charset="0"/>
          <a:cs typeface="Georgi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59AC42"/>
          </a:solidFill>
          <a:latin typeface="Georgia" charset="0"/>
          <a:ea typeface="ＭＳ Ｐゴシック" charset="0"/>
          <a:cs typeface="Georgia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59AC42"/>
          </a:solidFill>
          <a:latin typeface="Georgia" charset="0"/>
          <a:ea typeface="ＭＳ Ｐゴシック" charset="0"/>
          <a:cs typeface="Georgia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59AC42"/>
          </a:solidFill>
          <a:latin typeface="Georgia" charset="0"/>
          <a:ea typeface="ＭＳ Ｐゴシック" charset="0"/>
          <a:cs typeface="Georgia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>
          <a:solidFill>
            <a:srgbClr val="59AC42"/>
          </a:solidFill>
          <a:latin typeface="Georgia" charset="0"/>
          <a:ea typeface="ＭＳ Ｐゴシック" charset="0"/>
          <a:cs typeface="Georgia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4C6B66"/>
        </a:buClr>
        <a:buSzPct val="80000"/>
        <a:buFont typeface="Wingdings" panose="05000000000000000000" pitchFamily="2" charset="2"/>
        <a:buChar char="o"/>
        <a:defRPr sz="2800">
          <a:solidFill>
            <a:schemeClr val="bg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4C6B66"/>
        </a:buClr>
        <a:buChar char="–"/>
        <a:defRPr sz="2800">
          <a:solidFill>
            <a:schemeClr val="bg1"/>
          </a:solidFill>
          <a:latin typeface="+mn-lt"/>
          <a:ea typeface="ＭＳ Ｐゴシック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4C6B66"/>
        </a:buClr>
        <a:buSzPct val="65000"/>
        <a:buFont typeface="Wingdings" panose="05000000000000000000" pitchFamily="2" charset="2"/>
        <a:buChar char="o"/>
        <a:defRPr sz="2800">
          <a:solidFill>
            <a:schemeClr val="bg1"/>
          </a:solidFill>
          <a:latin typeface="+mn-lt"/>
          <a:ea typeface="ＭＳ Ｐゴシック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4C6B66"/>
        </a:buClr>
        <a:buSzPct val="80000"/>
        <a:buChar char="–"/>
        <a:defRPr sz="2800">
          <a:solidFill>
            <a:schemeClr val="bg1"/>
          </a:solidFill>
          <a:latin typeface="+mn-lt"/>
          <a:ea typeface="ＭＳ Ｐゴシック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4C6B66"/>
        </a:buClr>
        <a:buSzPct val="90000"/>
        <a:buChar char="»"/>
        <a:defRPr sz="2800">
          <a:solidFill>
            <a:schemeClr val="bg1"/>
          </a:solidFill>
          <a:latin typeface="+mn-lt"/>
          <a:ea typeface="ＭＳ Ｐゴシック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CCFFFF"/>
        </a:buClr>
        <a:buSzPct val="90000"/>
        <a:buChar char="»"/>
        <a:defRPr sz="28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hyperlink" Target="mailto:j.radcliffe@bham.ac.uk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net-zero-review-final-report" TargetMode="External"/><Relationship Id="rId2" Type="http://schemas.openxmlformats.org/officeDocument/2006/relationships/hyperlink" Target="https://www.gov.uk/government/publications/uk-hydrogen-strateg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instituteforgovernment.org.uk/blog/treasury-net-zero-review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ergyrev.org.uk/" TargetMode="External"/><Relationship Id="rId2" Type="http://schemas.openxmlformats.org/officeDocument/2006/relationships/hyperlink" Target="https://www.ukri.org/our-work/our-main-funds/industrial-strategy-challenge-fund/clean-growth/prospering-from-the-energy-revolution-challenge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s.catapult.org.uk/service-platforms/energy-revolution-integration-service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hyperlink" Target="https://www.sandwell.gov.uk/downloads/file/31151/climate_change_strategy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heccc.org.uk/publication/local-authorities-and-the-sixth-carbon-budget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hyperlink" Target="https://zerocarbonhubs.co.uk/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bc.co.uk/news/uk-england-59170215" TargetMode="Externa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mailto:j.radcliffe@bham.ac.uk" TargetMode="External"/><Relationship Id="rId7" Type="http://schemas.openxmlformats.org/officeDocument/2006/relationships/image" Target="../media/image5.png"/><Relationship Id="rId2" Type="http://schemas.openxmlformats.org/officeDocument/2006/relationships/hyperlink" Target="https://supergenstorage.org/" TargetMode="Externa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.emf"/><Relationship Id="rId5" Type="http://schemas.openxmlformats.org/officeDocument/2006/relationships/image" Target="../media/image7.png"/><Relationship Id="rId4" Type="http://schemas.openxmlformats.org/officeDocument/2006/relationships/hyperlink" Target="https://www.birmingham.ac.uk/ESPAG" TargetMode="External"/><Relationship Id="rId9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www.iea.org/reports/world-energy-outlook-2019/energy-efficiency#abstract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news/uk-enshrines-new-target-in-law-to-slash-emissions-by-78-by-2035" TargetMode="External"/><Relationship Id="rId2" Type="http://schemas.openxmlformats.org/officeDocument/2006/relationships/hyperlink" Target="https://commonslibrary.parliament.uk/research-briefings/cbp-8590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uk/government/publications/the-ten-point-plan-for-a-green-industrial-revolution/title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uk/government/publications/national-infrastructure-strategy" TargetMode="External"/><Relationship Id="rId7" Type="http://schemas.openxmlformats.org/officeDocument/2006/relationships/hyperlink" Target="https://www.theccc.org.uk/2021/07/14/ccc-responds-to-governments-transport-decarbonisation-plan/" TargetMode="External"/><Relationship Id="rId2" Type="http://schemas.openxmlformats.org/officeDocument/2006/relationships/hyperlink" Target="https://www.gov.uk/government/publications/energy-white-paper-powering-our-net-zero-future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uk/government/publications/transport-decarbonisation-plan" TargetMode="External"/><Relationship Id="rId5" Type="http://schemas.openxmlformats.org/officeDocument/2006/relationships/hyperlink" Target="https://consult.defra.gov.uk/forestry/england-tree-strategy/" TargetMode="External"/><Relationship Id="rId4" Type="http://schemas.openxmlformats.org/officeDocument/2006/relationships/hyperlink" Target="https://www.rtpi.org.uk/policy/2020/december/rtpi-comments-on-the-national-infrastructure-strategy-and-updated-green-book/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v.scot/publications/heat-buildings-strategy-achieving-net-zero-emissions-scotlands-buildings-consultation/" TargetMode="External"/><Relationship Id="rId3" Type="http://schemas.openxmlformats.org/officeDocument/2006/relationships/hyperlink" Target="https://www.pinsentmasons.com/out-law/news/world-first-industrial-decarbonisation-strategy-developed-uk" TargetMode="External"/><Relationship Id="rId7" Type="http://schemas.openxmlformats.org/officeDocument/2006/relationships/hyperlink" Target="https://www.gov.uk/government/publications/heat-and-buildings-strategy" TargetMode="External"/><Relationship Id="rId2" Type="http://schemas.openxmlformats.org/officeDocument/2006/relationships/hyperlink" Target="https://www.gov.uk/government/publications/industrial-decarbonisation-strategy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carbonbrief.org/in-depth-qa-the-uks-net-zero-strategy" TargetMode="External"/><Relationship Id="rId5" Type="http://schemas.openxmlformats.org/officeDocument/2006/relationships/hyperlink" Target="https://www.gov.uk/government/publications/net-zero-strategy" TargetMode="External"/><Relationship Id="rId4" Type="http://schemas.openxmlformats.org/officeDocument/2006/relationships/hyperlink" Target="https://www.cbi.org.uk/articles/government-published-the-industrial-decarbonisation-strategy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3"/>
          <p:cNvSpPr>
            <a:spLocks noGrp="1"/>
          </p:cNvSpPr>
          <p:nvPr>
            <p:ph type="title"/>
          </p:nvPr>
        </p:nvSpPr>
        <p:spPr>
          <a:xfrm>
            <a:off x="1919288" y="1484190"/>
            <a:ext cx="7224712" cy="1728787"/>
          </a:xfrm>
        </p:spPr>
        <p:txBody>
          <a:bodyPr/>
          <a:lstStyle/>
          <a:p>
            <a:r>
              <a:rPr lang="en-GB" sz="2800" b="1" dirty="0"/>
              <a:t>N</a:t>
            </a:r>
            <a:r>
              <a:rPr lang="en-GB" sz="2800" b="1" dirty="0" smtClean="0"/>
              <a:t>ational and local energy policy: challenges</a:t>
            </a:r>
            <a:r>
              <a:rPr lang="en-GB" sz="2800" b="1" dirty="0"/>
              <a:t> </a:t>
            </a:r>
            <a:r>
              <a:rPr lang="en-GB" sz="2800" b="1" dirty="0" smtClean="0"/>
              <a:t>and technologies for SMEs </a:t>
            </a: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800" b="1" dirty="0"/>
              <a:t/>
            </a:r>
            <a:br>
              <a:rPr lang="en-GB" sz="2800" b="1" dirty="0"/>
            </a:br>
            <a:r>
              <a:rPr lang="en-GB" sz="2000" b="1" dirty="0" smtClean="0"/>
              <a:t>18</a:t>
            </a:r>
            <a:r>
              <a:rPr lang="en-GB" sz="2000" b="1" baseline="30000" dirty="0" smtClean="0"/>
              <a:t>th</a:t>
            </a:r>
            <a:r>
              <a:rPr lang="en-GB" sz="2000" b="1" dirty="0" smtClean="0"/>
              <a:t> November 2021</a:t>
            </a:r>
            <a:endParaRPr lang="en-US" altLang="en-US" sz="2000" dirty="0">
              <a:latin typeface="Georgia" panose="02040502050405020303" pitchFamily="18" charset="0"/>
              <a:ea typeface="ＭＳ Ｐゴシック" panose="020B0600070205080204" pitchFamily="34" charset="-128"/>
              <a:cs typeface="Georgia" panose="02040502050405020303" pitchFamily="18" charset="0"/>
            </a:endParaRPr>
          </a:p>
        </p:txBody>
      </p:sp>
      <p:sp>
        <p:nvSpPr>
          <p:cNvPr id="5123" name="Content Placeholder 4"/>
          <p:cNvSpPr>
            <a:spLocks noGrp="1"/>
          </p:cNvSpPr>
          <p:nvPr>
            <p:ph sz="quarter" idx="10"/>
          </p:nvPr>
        </p:nvSpPr>
        <p:spPr>
          <a:xfrm>
            <a:off x="1919288" y="3428604"/>
            <a:ext cx="6696992" cy="1152525"/>
          </a:xfrm>
        </p:spPr>
        <p:txBody>
          <a:bodyPr/>
          <a:lstStyle/>
          <a:p>
            <a:r>
              <a:rPr lang="en-GB" altLang="en-US" sz="1800" b="1" dirty="0">
                <a:ea typeface="ＭＳ Ｐゴシック" panose="020B0600070205080204" pitchFamily="34" charset="-128"/>
              </a:rPr>
              <a:t>Dr Jonathan Radcliffe, University of Birmingham</a:t>
            </a:r>
          </a:p>
          <a:p>
            <a:r>
              <a:rPr lang="en-GB" altLang="en-US" sz="1800" dirty="0">
                <a:ea typeface="ＭＳ Ｐゴシック" panose="020B0600070205080204" pitchFamily="34" charset="-128"/>
              </a:rPr>
              <a:t>Reader in Energy Systems and Innovation</a:t>
            </a:r>
          </a:p>
          <a:p>
            <a:pPr>
              <a:spcAft>
                <a:spcPts val="1200"/>
              </a:spcAft>
            </a:pPr>
            <a:r>
              <a:rPr lang="en-GB" altLang="en-US" sz="1800" dirty="0">
                <a:ea typeface="ＭＳ Ｐゴシック" panose="020B0600070205080204" pitchFamily="34" charset="-128"/>
              </a:rPr>
              <a:t>IGI Resilient Cities theme lead</a:t>
            </a:r>
          </a:p>
          <a:p>
            <a:r>
              <a:rPr lang="en-GB" altLang="en-US" sz="1800" dirty="0">
                <a:ea typeface="ＭＳ Ｐゴシック" panose="020B0600070205080204" pitchFamily="34" charset="-128"/>
                <a:hlinkClick r:id="rId2"/>
              </a:rPr>
              <a:t>j.radcliffe@bham.ac.uk</a:t>
            </a:r>
            <a:r>
              <a:rPr lang="en-GB" altLang="en-US" sz="1800" dirty="0">
                <a:ea typeface="ＭＳ Ｐゴシック" panose="020B0600070205080204" pitchFamily="34" charset="-128"/>
              </a:rPr>
              <a:t> </a:t>
            </a:r>
          </a:p>
          <a:p>
            <a:r>
              <a:rPr lang="en-GB" sz="1800" kern="1200" dirty="0">
                <a:solidFill>
                  <a:prstClr val="black"/>
                </a:solidFill>
                <a:ea typeface="MS PGothic" panose="020B0600070205080204" pitchFamily="34" charset="-128"/>
                <a:cs typeface="Arial"/>
              </a:rPr>
              <a:t>     @UKEnergyInnov8 </a:t>
            </a:r>
            <a:endParaRPr lang="en-GB" altLang="en-US" sz="1800" dirty="0">
              <a:ea typeface="ＭＳ Ｐゴシック" panose="020B0600070205080204" pitchFamily="34" charset="-12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22"/>
          <a:stretch/>
        </p:blipFill>
        <p:spPr>
          <a:xfrm>
            <a:off x="4108062" y="6093296"/>
            <a:ext cx="2203963" cy="85372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9" t="23157" b="23426"/>
          <a:stretch/>
        </p:blipFill>
        <p:spPr>
          <a:xfrm>
            <a:off x="6023993" y="6093296"/>
            <a:ext cx="2864563" cy="6480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8324" y="254324"/>
            <a:ext cx="1895352" cy="7315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544" y="4977172"/>
            <a:ext cx="310778" cy="25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81476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policy landscape, 3</a:t>
            </a:r>
            <a:r>
              <a:rPr lang="en-GB" dirty="0" smtClean="0"/>
              <a:t>/3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 smtClean="0"/>
              <a:t>Hydrogen Strategy</a:t>
            </a:r>
            <a:r>
              <a:rPr lang="en-GB" sz="1600" b="1" dirty="0" smtClean="0"/>
              <a:t>: </a:t>
            </a:r>
            <a:r>
              <a:rPr lang="en-GB" sz="1600" dirty="0"/>
              <a:t>sets out the approach to developing a thriving low carbon hydrogen sector in the UK to meet our ambition for 5GW of low carbon hydrogen production capacity by 2030</a:t>
            </a:r>
            <a:r>
              <a:rPr lang="en-GB" sz="1600" dirty="0"/>
              <a:t> </a:t>
            </a:r>
            <a:endParaRPr lang="en-GB" sz="16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August 2021: </a:t>
            </a:r>
            <a:r>
              <a:rPr lang="en-GB" sz="1200" dirty="0">
                <a:hlinkClick r:id="rId2"/>
              </a:rPr>
              <a:t>https://www.gov.uk/government/publications/uk-hydrogen-strategy</a:t>
            </a:r>
            <a:endParaRPr lang="en-GB" sz="1200" b="1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HMT Net Zero </a:t>
            </a:r>
            <a:r>
              <a:rPr lang="en-GB" sz="1600" b="1" u="sng" dirty="0" smtClean="0"/>
              <a:t>Review</a:t>
            </a:r>
            <a:r>
              <a:rPr lang="en-GB" sz="1600" b="1" dirty="0" smtClean="0"/>
              <a:t>: </a:t>
            </a:r>
            <a:r>
              <a:rPr lang="en-GB" sz="1600" dirty="0"/>
              <a:t>how the transition to net zero will be funded and where the costs will fall, helping ensure an equitable balance of contributions between households, businesses and taxpayers</a:t>
            </a:r>
            <a:r>
              <a:rPr lang="en-GB" sz="1600" dirty="0" smtClean="0"/>
              <a:t>.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October 2021: </a:t>
            </a:r>
            <a:r>
              <a:rPr lang="en-GB" sz="1600" dirty="0">
                <a:hlinkClick r:id="rId3"/>
              </a:rPr>
              <a:t>htt</a:t>
            </a:r>
            <a:r>
              <a:rPr lang="en-GB" sz="1200" dirty="0">
                <a:hlinkClick r:id="rId3"/>
              </a:rPr>
              <a:t>ps://</a:t>
            </a:r>
            <a:r>
              <a:rPr lang="en-GB" sz="1200" dirty="0" smtClean="0">
                <a:hlinkClick r:id="rId3"/>
              </a:rPr>
              <a:t>www.gov.uk/government/publications/net-zero-review-final-report</a:t>
            </a:r>
            <a:endParaRPr lang="en-GB" sz="12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Comment</a:t>
            </a:r>
            <a:r>
              <a:rPr lang="en-GB" sz="1200" b="1" dirty="0" smtClean="0"/>
              <a:t>: </a:t>
            </a:r>
            <a:r>
              <a:rPr lang="en-GB" sz="1200" dirty="0">
                <a:hlinkClick r:id="rId4"/>
              </a:rPr>
              <a:t>https://</a:t>
            </a:r>
            <a:r>
              <a:rPr lang="en-GB" sz="1200" dirty="0" smtClean="0">
                <a:hlinkClick r:id="rId4"/>
              </a:rPr>
              <a:t>www.instituteforgovernment.org.uk/blog/treasury-net-zero-review</a:t>
            </a:r>
            <a:r>
              <a:rPr lang="en-GB" sz="1200" dirty="0" smtClean="0"/>
              <a:t> </a:t>
            </a:r>
            <a:endParaRPr lang="en-GB" sz="1200" b="1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 smtClean="0"/>
              <a:t>Bioenergy </a:t>
            </a:r>
            <a:r>
              <a:rPr lang="en-GB" sz="1600" b="1" u="sng" dirty="0" smtClean="0"/>
              <a:t>Strategy</a:t>
            </a:r>
            <a:r>
              <a:rPr lang="en-GB" sz="1600" dirty="0" smtClean="0"/>
              <a:t> expected in </a:t>
            </a:r>
            <a:r>
              <a:rPr lang="en-GB" sz="1600" dirty="0" smtClean="0"/>
              <a:t>2022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sz="16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en-GB" sz="1600" dirty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1600" dirty="0" smtClean="0"/>
              <a:t>Key point: lots of plans and strategies, sometimes lacking detail on implementation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304877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it’s going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3677379" cy="435133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Announced </a:t>
            </a:r>
            <a:r>
              <a:rPr lang="en-GB" sz="2000" dirty="0"/>
              <a:t>ambition for electric cars and vans, offshore wind, </a:t>
            </a:r>
            <a:r>
              <a:rPr lang="en-GB" sz="2000" dirty="0" smtClean="0"/>
              <a:t>low-carbon hydrogen </a:t>
            </a:r>
            <a:r>
              <a:rPr lang="en-GB" sz="2000" dirty="0"/>
              <a:t>production, industrial decarbonisation to 2030 (but not to </a:t>
            </a:r>
            <a:r>
              <a:rPr lang="en-GB" sz="2000" dirty="0" smtClean="0"/>
              <a:t>2035) and </a:t>
            </a:r>
            <a:r>
              <a:rPr lang="en-GB" sz="2000" dirty="0"/>
              <a:t>tree planting to 2025 is broadly in line with the Committee’s </a:t>
            </a:r>
            <a:r>
              <a:rPr lang="en-GB" sz="2000" dirty="0" smtClean="0"/>
              <a:t>scenarios</a:t>
            </a:r>
          </a:p>
          <a:p>
            <a:r>
              <a:rPr lang="en-GB" sz="2000" dirty="0" smtClean="0"/>
              <a:t>But notable overall shortfall with gaps in policy and strategy, particularly on the demand side</a:t>
            </a:r>
          </a:p>
          <a:p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CCC, Progress report (2021)</a:t>
            </a:r>
          </a:p>
          <a:p>
            <a:endParaRPr lang="en-GB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5579" y="516137"/>
            <a:ext cx="7596757" cy="6150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347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5146964" cy="1325563"/>
          </a:xfrm>
        </p:spPr>
        <p:txBody>
          <a:bodyPr>
            <a:normAutofit/>
          </a:bodyPr>
          <a:lstStyle/>
          <a:p>
            <a:r>
              <a:rPr lang="en-GB" dirty="0" smtClean="0"/>
              <a:t>Where it needs to happen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916055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Top 5 reductions by 2035 in </a:t>
            </a:r>
          </a:p>
          <a:p>
            <a:r>
              <a:rPr lang="en-GB" sz="2000" u="sng" dirty="0" smtClean="0"/>
              <a:t>Surface transport</a:t>
            </a:r>
            <a:r>
              <a:rPr lang="en-GB" sz="2000" dirty="0" smtClean="0"/>
              <a:t>: phase-out new fossil fuel cars and vans sales by 2032</a:t>
            </a:r>
          </a:p>
          <a:p>
            <a:r>
              <a:rPr lang="en-GB" sz="2000" u="sng" dirty="0" smtClean="0"/>
              <a:t>Electricity supply</a:t>
            </a:r>
            <a:r>
              <a:rPr lang="en-GB" sz="2000" dirty="0" smtClean="0"/>
              <a:t>: 70% </a:t>
            </a:r>
            <a:r>
              <a:rPr lang="en-GB" sz="2000" dirty="0"/>
              <a:t>v</a:t>
            </a:r>
            <a:r>
              <a:rPr lang="en-GB" sz="2000" dirty="0" smtClean="0"/>
              <a:t>ariable renewables (wind + PV), up from 31% in 2020.</a:t>
            </a:r>
          </a:p>
          <a:p>
            <a:r>
              <a:rPr lang="en-GB" sz="2000" u="sng" dirty="0" smtClean="0"/>
              <a:t>Manufacturing and construction</a:t>
            </a:r>
          </a:p>
          <a:p>
            <a:r>
              <a:rPr lang="en-GB" sz="2000" u="sng" dirty="0" smtClean="0"/>
              <a:t>Buildings</a:t>
            </a:r>
            <a:r>
              <a:rPr lang="en-GB" sz="2000" dirty="0" smtClean="0"/>
              <a:t>: phase-out new sales of gas boilers by 2033, oil by 2028</a:t>
            </a:r>
          </a:p>
          <a:p>
            <a:r>
              <a:rPr lang="en-GB" sz="2000" u="sng" dirty="0" smtClean="0"/>
              <a:t>Fuel supply:</a:t>
            </a:r>
            <a:r>
              <a:rPr lang="en-GB" sz="2000" dirty="0" smtClean="0"/>
              <a:t> phase-out coal</a:t>
            </a:r>
          </a:p>
          <a:p>
            <a:pPr marL="0" indent="0">
              <a:buNone/>
            </a:pPr>
            <a:endParaRPr lang="en-GB" sz="2000" dirty="0"/>
          </a:p>
          <a:p>
            <a:pPr marL="0" indent="0">
              <a:buNone/>
            </a:pPr>
            <a:r>
              <a:rPr lang="en-GB" sz="2000" dirty="0" smtClean="0"/>
              <a:t>CCC, 6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Carbon Budget report (2020)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5164" y="113520"/>
            <a:ext cx="6136671" cy="6744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4819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3. Local </a:t>
            </a:r>
            <a:r>
              <a:rPr lang="en-GB" b="1" dirty="0" smtClean="0"/>
              <a:t>solutions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dirty="0" smtClean="0"/>
              <a:t>Smart Local Energy System (SLES)</a:t>
            </a:r>
          </a:p>
          <a:p>
            <a:pPr marL="0" indent="0">
              <a:buNone/>
            </a:pPr>
            <a:r>
              <a:rPr lang="en-GB" sz="2000" dirty="0" smtClean="0"/>
              <a:t>Smaller scale, decentralised energy systems utilising smart technologies can be delivered at a local level to offer a route to Net Zero, while providing considerable market opportunities associated with the transition.</a:t>
            </a:r>
          </a:p>
          <a:p>
            <a:pPr marL="0" indent="0">
              <a:buNone/>
            </a:pPr>
            <a:r>
              <a:rPr lang="en-GB" sz="2000" dirty="0" smtClean="0"/>
              <a:t>Funding through Industrial Strategy Challenge Fund: Prospering from the Energy Revolution (PFER)</a:t>
            </a:r>
          </a:p>
          <a:p>
            <a:r>
              <a:rPr lang="en-GB" sz="2000" dirty="0" smtClean="0"/>
              <a:t>Demonstrators in Oxford, Orkney, Oxfordshire </a:t>
            </a:r>
            <a:br>
              <a:rPr lang="en-GB" sz="2000" dirty="0" smtClean="0"/>
            </a:br>
            <a:r>
              <a:rPr lang="en-GB" sz="1200" dirty="0" smtClean="0">
                <a:hlinkClick r:id="rId2"/>
              </a:rPr>
              <a:t>https://www.ukri.org/our-work/our-main-funds/industrial-strategy-challenge-fund/clean-growth/prospering-from-the-energy-revolution-challenge/</a:t>
            </a:r>
            <a:r>
              <a:rPr lang="en-GB" sz="1200" dirty="0" smtClean="0"/>
              <a:t> </a:t>
            </a:r>
          </a:p>
          <a:p>
            <a:r>
              <a:rPr lang="en-GB" sz="2000" dirty="0" err="1" smtClean="0"/>
              <a:t>EnergyREV</a:t>
            </a:r>
            <a:r>
              <a:rPr lang="en-GB" sz="2000" dirty="0" smtClean="0"/>
              <a:t>: international academic programme to identify evidence to inform change </a:t>
            </a:r>
            <a:r>
              <a:rPr lang="en-GB" sz="2000" dirty="0" smtClean="0">
                <a:hlinkClick r:id="rId3"/>
              </a:rPr>
              <a:t>https://www.energyrev.org.uk/</a:t>
            </a:r>
            <a:r>
              <a:rPr lang="en-GB" sz="2000" dirty="0" smtClean="0"/>
              <a:t> </a:t>
            </a:r>
          </a:p>
          <a:p>
            <a:r>
              <a:rPr lang="en-GB" sz="2000" dirty="0"/>
              <a:t>Energy Revolution Integration Service (ERIS) </a:t>
            </a:r>
            <a:r>
              <a:rPr lang="en-GB" sz="2000" dirty="0" smtClean="0"/>
              <a:t>promotes </a:t>
            </a:r>
            <a:r>
              <a:rPr lang="en-GB" sz="2000" dirty="0"/>
              <a:t>the social and economic benefits of smart local energy systems, sharing knowledge, opportunities and networking with key </a:t>
            </a:r>
            <a:r>
              <a:rPr lang="en-GB" sz="2000" dirty="0" smtClean="0"/>
              <a:t>stakeholders </a:t>
            </a:r>
            <a:r>
              <a:rPr lang="en-GB" sz="2000" dirty="0" smtClean="0">
                <a:hlinkClick r:id="rId4"/>
              </a:rPr>
              <a:t>https://es.catapult.org.uk/service-platforms/energy-revolution-integration-service/</a:t>
            </a:r>
            <a:r>
              <a:rPr lang="en-GB" sz="2000" dirty="0" smtClean="0"/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50641177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policy making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07127"/>
            <a:ext cx="4454237" cy="5033817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GB" sz="2000" dirty="0" smtClean="0"/>
              <a:t>&gt;300 </a:t>
            </a:r>
            <a:r>
              <a:rPr lang="en-GB" sz="2000" dirty="0"/>
              <a:t>LAs have declared a Climate Emergency and others are taking strong action without declaring an emergency </a:t>
            </a:r>
            <a:endParaRPr lang="en-GB" sz="2000" dirty="0" smtClean="0"/>
          </a:p>
          <a:p>
            <a:pPr>
              <a:lnSpc>
                <a:spcPct val="110000"/>
              </a:lnSpc>
            </a:pPr>
            <a:r>
              <a:rPr lang="en-GB" sz="2000" dirty="0"/>
              <a:t>e</a:t>
            </a:r>
            <a:r>
              <a:rPr lang="en-GB" sz="2000" dirty="0" smtClean="0"/>
              <a:t>.g. Sandwell </a:t>
            </a:r>
            <a:r>
              <a:rPr lang="en-GB" sz="2000" dirty="0"/>
              <a:t>Council, </a:t>
            </a:r>
            <a:r>
              <a:rPr lang="en-GB" sz="2000" u="sng" dirty="0" smtClean="0"/>
              <a:t>has </a:t>
            </a:r>
            <a:r>
              <a:rPr lang="en-GB" sz="2000" u="sng" dirty="0"/>
              <a:t>a target </a:t>
            </a:r>
            <a:r>
              <a:rPr lang="en-GB" sz="2000" dirty="0"/>
              <a:t> of “net zero carbon emissions for the Council in 2030 and for the whole of the Borough in 2041 (in line with the West Midlands Combined Authority target).”  </a:t>
            </a:r>
            <a:endParaRPr lang="en-GB" sz="2000" dirty="0" smtClean="0"/>
          </a:p>
          <a:p>
            <a:pPr>
              <a:lnSpc>
                <a:spcPct val="110000"/>
              </a:lnSpc>
            </a:pPr>
            <a:r>
              <a:rPr lang="en-GB" sz="1200" dirty="0" smtClean="0"/>
              <a:t>Sandwell </a:t>
            </a:r>
            <a:r>
              <a:rPr lang="en-GB" sz="1200" dirty="0"/>
              <a:t>Metropolitan Borough Council (2020) ‘Climate Change Strategy 2020 – 2041’ </a:t>
            </a:r>
            <a:r>
              <a:rPr lang="en-GB" sz="1200" u="sng" dirty="0">
                <a:hlinkClick r:id="rId2"/>
              </a:rPr>
              <a:t>https://www.sandwell.gov.uk/downloads/file/31151/climate_change_strategy</a:t>
            </a:r>
            <a:r>
              <a:rPr lang="en-GB" sz="1200" dirty="0"/>
              <a:t> </a:t>
            </a:r>
          </a:p>
          <a:p>
            <a:pPr>
              <a:lnSpc>
                <a:spcPct val="110000"/>
              </a:lnSpc>
            </a:pPr>
            <a:r>
              <a:rPr lang="en-GB" sz="2000" dirty="0" smtClean="0"/>
              <a:t>But limited levers…</a:t>
            </a:r>
            <a:endParaRPr lang="en-GB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9191" y="942109"/>
            <a:ext cx="6710402" cy="491374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331854" y="5990792"/>
            <a:ext cx="74629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r>
              <a:rPr lang="en-GB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GB" sz="16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CCC (2020) Local </a:t>
            </a:r>
            <a:r>
              <a:rPr lang="en-GB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Authorities and </a:t>
            </a:r>
            <a:r>
              <a:rPr lang="en-GB" sz="16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the Sixth </a:t>
            </a:r>
            <a:r>
              <a:rPr lang="en-GB" sz="1600" dirty="0">
                <a:solidFill>
                  <a:srgbClr val="000000"/>
                </a:solidFill>
                <a:latin typeface="Century Gothic" panose="020B0502020202020204" pitchFamily="34" charset="0"/>
              </a:rPr>
              <a:t>Carbon </a:t>
            </a:r>
            <a:r>
              <a:rPr lang="en-GB" sz="16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Budget</a:t>
            </a:r>
          </a:p>
          <a:p>
            <a:r>
              <a:rPr lang="en-GB" sz="1600" dirty="0">
                <a:hlinkClick r:id="rId4"/>
              </a:rPr>
              <a:t>https://www.theccc.org.uk/publication/local-authorities-and-the-sixth-carbon-budget</a:t>
            </a:r>
            <a:r>
              <a:rPr lang="en-GB" sz="1600" dirty="0" smtClean="0">
                <a:hlinkClick r:id="rId4"/>
              </a:rPr>
              <a:t>/</a:t>
            </a:r>
            <a:r>
              <a:rPr lang="en-GB" sz="1600" dirty="0" smtClean="0"/>
              <a:t> </a:t>
            </a:r>
            <a:r>
              <a:rPr lang="en-GB" sz="1600" dirty="0" smtClean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13708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</a:t>
            </a:r>
            <a:r>
              <a:rPr lang="en-GB" dirty="0" smtClean="0"/>
              <a:t>context is critical</a:t>
            </a:r>
            <a:endParaRPr lang="en-GB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25930" y="3713525"/>
            <a:ext cx="3976116" cy="298288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5206" y="435283"/>
            <a:ext cx="4217565" cy="2820497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805206" y="3236728"/>
            <a:ext cx="239700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Chris Shaw / Port Talbot Steelworks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9338" y="2551176"/>
            <a:ext cx="4319268" cy="277831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118" y="4166201"/>
            <a:ext cx="4198150" cy="270040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5992" y="1479673"/>
            <a:ext cx="644408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Diversity in local emissions mostly driven by economic factors.</a:t>
            </a:r>
          </a:p>
          <a:p>
            <a:r>
              <a:rPr lang="en-GB" sz="1200" dirty="0">
                <a:hlinkClick r:id="rId6"/>
              </a:rPr>
              <a:t>https://</a:t>
            </a:r>
            <a:r>
              <a:rPr lang="en-GB" sz="1200" dirty="0" smtClean="0">
                <a:hlinkClick r:id="rId6"/>
              </a:rPr>
              <a:t>www.bbc.co.uk/news/uk-england-59170215</a:t>
            </a:r>
            <a:r>
              <a:rPr lang="en-GB" sz="1200" dirty="0" smtClean="0"/>
              <a:t> </a:t>
            </a:r>
          </a:p>
          <a:p>
            <a:r>
              <a:rPr lang="en-GB" dirty="0" smtClean="0"/>
              <a:t>Innovate UK project, Repowering the Black Country, is developing ‘Zero Carbon Hubs’ to decarbonise local businesses and industry. </a:t>
            </a:r>
          </a:p>
          <a:p>
            <a:r>
              <a:rPr lang="en-GB" sz="1200" dirty="0">
                <a:hlinkClick r:id="rId7"/>
              </a:rPr>
              <a:t>https://zerocarbonhubs.co.uk</a:t>
            </a:r>
            <a:r>
              <a:rPr lang="en-GB" sz="1200" dirty="0" smtClean="0">
                <a:hlinkClick r:id="rId7"/>
              </a:rPr>
              <a:t>/</a:t>
            </a:r>
            <a:r>
              <a:rPr lang="en-GB" sz="1200" dirty="0" smtClean="0"/>
              <a:t> 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24485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6000" y="1998000"/>
            <a:ext cx="8100000" cy="486000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9031266" y="1998000"/>
            <a:ext cx="24517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Flows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 </a:t>
            </a:r>
            <a:r>
              <a:rPr kumimoji="0" lang="en-GB" sz="1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carbon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</a:t>
            </a:r>
            <a:r>
              <a:rPr lang="en-GB" dirty="0" smtClean="0">
                <a:solidFill>
                  <a:prstClr val="black"/>
                </a:solidFill>
                <a:latin typeface="Calibri" panose="020F0502020204030204"/>
              </a:rPr>
              <a:t>ktCO2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in 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the Black Country (</a:t>
            </a:r>
            <a:r>
              <a:rPr kumimoji="0" lang="en-GB" sz="1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2019)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1E4FBA-E6C8-4E4B-A85F-8C3C0B4AE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Local industrial decarbonisation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2BDA1-3C58-4BD7-8EB4-A588CEE0B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482"/>
            <a:ext cx="8063845" cy="464993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GB" sz="1800" dirty="0" smtClean="0"/>
              <a:t>Linking national and local scales with Sankey diagrams: showing significant industrial end-use in the Black Country and sources of centralised production. </a:t>
            </a:r>
          </a:p>
        </p:txBody>
      </p:sp>
    </p:spTree>
    <p:extLst>
      <p:ext uri="{BB962C8B-B14F-4D97-AF65-F5344CB8AC3E}">
        <p14:creationId xmlns:p14="http://schemas.microsoft.com/office/powerpoint/2010/main" val="36964517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E4FBA-E6C8-4E4B-A85F-8C3C0B4AE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Options for local industrial decarbonisation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02BDA1-3C58-4BD7-8EB4-A588CEE0BE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85482"/>
            <a:ext cx="10515600" cy="48984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/>
              <a:t>The analysis above </a:t>
            </a:r>
            <a:r>
              <a:rPr lang="en-GB" sz="2000" dirty="0" smtClean="0"/>
              <a:t>shows which processes using natural gas, which will be difficult to decarbonise otherwise, should be targeted by local interventions.</a:t>
            </a:r>
          </a:p>
          <a:p>
            <a:pPr marL="0" indent="0">
              <a:buNone/>
            </a:pPr>
            <a:r>
              <a:rPr lang="en-GB" sz="2000" dirty="0" smtClean="0"/>
              <a:t>Some </a:t>
            </a:r>
            <a:r>
              <a:rPr lang="en-GB" sz="2000" dirty="0"/>
              <a:t>general options for decarbonising industry in the Black Country</a:t>
            </a:r>
            <a:r>
              <a:rPr lang="en-GB" sz="2000" dirty="0" smtClean="0"/>
              <a:t>:</a:t>
            </a:r>
            <a:endParaRPr lang="en-GB" sz="2000" dirty="0"/>
          </a:p>
          <a:p>
            <a:pPr lvl="0"/>
            <a:r>
              <a:rPr lang="en-GB" sz="2000" dirty="0"/>
              <a:t>Local H2 production, using small-scale technologies (waste to gas, electrolysis), to decarbonise heating</a:t>
            </a:r>
          </a:p>
          <a:p>
            <a:pPr lvl="0"/>
            <a:r>
              <a:rPr lang="en-GB" sz="2000" dirty="0"/>
              <a:t>More efficient processes, including use of storage to avoid wasted heat</a:t>
            </a:r>
          </a:p>
          <a:p>
            <a:pPr lvl="0"/>
            <a:r>
              <a:rPr lang="en-GB" sz="2000" dirty="0"/>
              <a:t>Smart systems, with local hubs optimising energy supply and demand in an integrated approach, considering the whole </a:t>
            </a:r>
            <a:r>
              <a:rPr lang="en-GB" sz="2000" dirty="0" smtClean="0"/>
              <a:t>system</a:t>
            </a:r>
          </a:p>
          <a:p>
            <a:pPr marL="0" lvl="0" indent="0">
              <a:buNone/>
            </a:pPr>
            <a:r>
              <a:rPr lang="en-GB" sz="2000" dirty="0" smtClean="0"/>
              <a:t>The analysis framework could be applied in other areas to identify opportunities and scale-up solutions.</a:t>
            </a:r>
          </a:p>
          <a:p>
            <a:pPr marL="0" lvl="0" indent="0">
              <a:buNone/>
            </a:pPr>
            <a:r>
              <a:rPr lang="en-GB" sz="2000" dirty="0" smtClean="0"/>
              <a:t>We will explore the wider impacts of interventions considering a local energy trilemma: </a:t>
            </a:r>
          </a:p>
          <a:p>
            <a:pPr lvl="0"/>
            <a:r>
              <a:rPr lang="en-GB" sz="2000" dirty="0"/>
              <a:t>Carbon/environment: </a:t>
            </a:r>
            <a:r>
              <a:rPr lang="en-GB" sz="2000" dirty="0" smtClean="0"/>
              <a:t>through </a:t>
            </a:r>
            <a:r>
              <a:rPr lang="en-GB" sz="2000" dirty="0"/>
              <a:t>emissions of GHGs (and </a:t>
            </a:r>
            <a:r>
              <a:rPr lang="en-GB" sz="2000" dirty="0" smtClean="0"/>
              <a:t>other </a:t>
            </a:r>
            <a:r>
              <a:rPr lang="en-GB" sz="2000" dirty="0"/>
              <a:t>pollutants</a:t>
            </a:r>
            <a:r>
              <a:rPr lang="en-GB" sz="2000" dirty="0" smtClean="0"/>
              <a:t>)</a:t>
            </a:r>
            <a:endParaRPr lang="en-GB" sz="2000" dirty="0"/>
          </a:p>
          <a:p>
            <a:pPr lvl="0"/>
            <a:r>
              <a:rPr lang="en-GB" sz="2000" dirty="0"/>
              <a:t>Security: </a:t>
            </a:r>
            <a:r>
              <a:rPr lang="en-GB" sz="2000" dirty="0" smtClean="0"/>
              <a:t>improving </a:t>
            </a:r>
            <a:r>
              <a:rPr lang="en-GB" sz="2000" dirty="0"/>
              <a:t>the diversity and resilience of the local energy </a:t>
            </a:r>
            <a:r>
              <a:rPr lang="en-GB" sz="2000" dirty="0" smtClean="0"/>
              <a:t>system</a:t>
            </a:r>
          </a:p>
          <a:p>
            <a:pPr lvl="0"/>
            <a:r>
              <a:rPr lang="en-GB" sz="2000" dirty="0" smtClean="0"/>
              <a:t>Economy</a:t>
            </a:r>
            <a:r>
              <a:rPr lang="en-GB" sz="2000" dirty="0"/>
              <a:t>: </a:t>
            </a:r>
            <a:r>
              <a:rPr lang="en-GB" sz="2000" dirty="0" smtClean="0"/>
              <a:t>retaining </a:t>
            </a:r>
            <a:r>
              <a:rPr lang="en-GB" sz="2000" dirty="0"/>
              <a:t>value of industry in the local </a:t>
            </a:r>
            <a:r>
              <a:rPr lang="en-GB" sz="2000" dirty="0" smtClean="0"/>
              <a:t>area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6918910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Thank you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81200" y="1555086"/>
            <a:ext cx="8229600" cy="3819673"/>
          </a:xfrm>
        </p:spPr>
        <p:txBody>
          <a:bodyPr/>
          <a:lstStyle/>
          <a:p>
            <a:pPr marL="0" indent="0">
              <a:buNone/>
            </a:pPr>
            <a:r>
              <a:rPr lang="en-US" sz="1800" dirty="0"/>
              <a:t>to colleagues in Energy Systems and Policy Analysis group:</a:t>
            </a:r>
          </a:p>
          <a:p>
            <a:r>
              <a:rPr lang="en-US" sz="1800" dirty="0"/>
              <a:t>Dr Amruta Joshi </a:t>
            </a:r>
          </a:p>
          <a:p>
            <a:r>
              <a:rPr lang="en-US" sz="1800" dirty="0" smtClean="0"/>
              <a:t>PhD </a:t>
            </a:r>
            <a:r>
              <a:rPr lang="en-US" sz="1800" dirty="0"/>
              <a:t>student: </a:t>
            </a:r>
            <a:r>
              <a:rPr lang="en-US" sz="1800" dirty="0" smtClean="0"/>
              <a:t>Laurie Duncan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GB" sz="1800" dirty="0" smtClean="0"/>
              <a:t>Antzela </a:t>
            </a:r>
            <a:r>
              <a:rPr lang="en-GB" sz="1800" dirty="0"/>
              <a:t>Fivga, Project Manager </a:t>
            </a:r>
            <a:r>
              <a:rPr lang="en-GB" sz="1800" dirty="0" err="1"/>
              <a:t>Supergen</a:t>
            </a:r>
            <a:r>
              <a:rPr lang="en-GB" sz="1800" dirty="0"/>
              <a:t> Energy Storage Network+ </a:t>
            </a:r>
          </a:p>
          <a:p>
            <a:pPr marL="0" indent="0">
              <a:buNone/>
            </a:pPr>
            <a:endParaRPr lang="en-GB" sz="1800" dirty="0"/>
          </a:p>
          <a:p>
            <a:pPr marL="0" indent="0">
              <a:buNone/>
            </a:pPr>
            <a:r>
              <a:rPr lang="en-GB" sz="1800" b="1" dirty="0"/>
              <a:t>EPSRC</a:t>
            </a:r>
          </a:p>
          <a:p>
            <a:pPr marL="0" indent="0">
              <a:buNone/>
            </a:pPr>
            <a:r>
              <a:rPr lang="en-GB" sz="1800" dirty="0" err="1"/>
              <a:t>Supergen</a:t>
            </a:r>
            <a:r>
              <a:rPr lang="en-GB" sz="1800" dirty="0"/>
              <a:t> Storage Network Plus EP/S032622/1 </a:t>
            </a:r>
            <a:r>
              <a:rPr lang="en-GB" sz="1800" dirty="0">
                <a:hlinkClick r:id="rId2"/>
              </a:rPr>
              <a:t>https://supergenstorage.org/</a:t>
            </a:r>
            <a:endParaRPr lang="en-GB" sz="1800" dirty="0"/>
          </a:p>
        </p:txBody>
      </p:sp>
      <p:sp>
        <p:nvSpPr>
          <p:cNvPr id="8" name="Text Placeholder 2"/>
          <p:cNvSpPr txBox="1">
            <a:spLocks/>
          </p:cNvSpPr>
          <p:nvPr/>
        </p:nvSpPr>
        <p:spPr bwMode="auto">
          <a:xfrm>
            <a:off x="1919536" y="4557270"/>
            <a:ext cx="4391149" cy="723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Wingdings" panose="05000000000000000000" pitchFamily="2" charset="2"/>
              <a:buChar char="§"/>
              <a:defRPr kern="1200">
                <a:solidFill>
                  <a:schemeClr val="tx1"/>
                </a:solidFill>
                <a:latin typeface="Arial"/>
                <a:ea typeface="MS PGothic" panose="020B0600070205080204" pitchFamily="34" charset="-128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en-GB" sz="1800" dirty="0">
                <a:solidFill>
                  <a:prstClr val="black"/>
                </a:solidFill>
                <a:hlinkClick r:id="rId3"/>
              </a:rPr>
              <a:t>j.radcliffe@bham.ac.uk</a:t>
            </a:r>
            <a:endParaRPr lang="en-GB" sz="1800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r>
              <a:rPr lang="en-GB" sz="1800" dirty="0">
                <a:solidFill>
                  <a:prstClr val="black"/>
                </a:solidFill>
              </a:rPr>
              <a:t>    @UKEnergyInnov8</a:t>
            </a:r>
          </a:p>
          <a:p>
            <a:pPr marL="0" indent="0">
              <a:buNone/>
              <a:defRPr/>
            </a:pPr>
            <a:endParaRPr lang="en-GB" sz="1800" dirty="0">
              <a:solidFill>
                <a:prstClr val="black"/>
              </a:solidFill>
            </a:endParaRPr>
          </a:p>
          <a:p>
            <a:pPr marL="0" indent="0">
              <a:buNone/>
              <a:defRPr/>
            </a:pPr>
            <a:r>
              <a:rPr lang="en-GB" sz="1400" dirty="0">
                <a:solidFill>
                  <a:prstClr val="black"/>
                </a:solidFill>
                <a:hlinkClick r:id="rId4"/>
              </a:rPr>
              <a:t>https://www.birmingham.ac.uk/ESPAG</a:t>
            </a:r>
            <a:r>
              <a:rPr lang="en-GB" sz="1400" dirty="0">
                <a:solidFill>
                  <a:prstClr val="black"/>
                </a:solidFill>
              </a:rPr>
              <a:t> </a:t>
            </a:r>
          </a:p>
          <a:p>
            <a:pPr marL="0" indent="0">
              <a:buNone/>
              <a:defRPr/>
            </a:pPr>
            <a:r>
              <a:rPr lang="en-GB" sz="1800" dirty="0">
                <a:solidFill>
                  <a:prstClr val="black"/>
                </a:solidFill>
              </a:rPr>
              <a:t> </a:t>
            </a:r>
          </a:p>
        </p:txBody>
      </p:sp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4949637"/>
            <a:ext cx="310778" cy="252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622"/>
          <a:stretch/>
        </p:blipFill>
        <p:spPr>
          <a:xfrm>
            <a:off x="3964046" y="25252"/>
            <a:ext cx="2203963" cy="85372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19" t="23157" b="23426"/>
          <a:stretch/>
        </p:blipFill>
        <p:spPr>
          <a:xfrm>
            <a:off x="5879977" y="25252"/>
            <a:ext cx="2864563" cy="64807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27244" y="4643938"/>
            <a:ext cx="1737511" cy="67061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451" y="4620399"/>
            <a:ext cx="2636674" cy="66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32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Outline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4432610" cy="44862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 smtClean="0"/>
              <a:t>How the policy environment is having an impact on energy use by SMEs…</a:t>
            </a:r>
          </a:p>
          <a:p>
            <a:pPr marL="514350" indent="-514350">
              <a:buFont typeface="+mj-lt"/>
              <a:buAutoNum type="arabicPeriod"/>
            </a:pPr>
            <a:endParaRPr lang="en-GB" sz="2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/>
              <a:t>Energy system context: global and national scenarios for net zero</a:t>
            </a:r>
            <a:endParaRPr lang="en-GB" sz="2000" dirty="0"/>
          </a:p>
          <a:p>
            <a:pPr marL="914400" lvl="1" indent="-457200">
              <a:buFont typeface="+mj-lt"/>
              <a:buAutoNum type="arabicPeriod"/>
            </a:pPr>
            <a:endParaRPr lang="en-GB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/>
              <a:t>National policy: strategies and targets</a:t>
            </a:r>
            <a:endParaRPr lang="en-GB" sz="2000" dirty="0"/>
          </a:p>
          <a:p>
            <a:pPr marL="914400" lvl="1" indent="-457200">
              <a:buFont typeface="+mj-lt"/>
              <a:buAutoNum type="arabicPeriod"/>
            </a:pPr>
            <a:endParaRPr lang="en-GB" sz="2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 smtClean="0"/>
              <a:t>Local </a:t>
            </a:r>
            <a:r>
              <a:rPr lang="en-GB" sz="2000" dirty="0" smtClean="0"/>
              <a:t>solutions: industrial decarbonisation</a:t>
            </a:r>
            <a:endParaRPr lang="en-GB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4513" y="889279"/>
            <a:ext cx="5096698" cy="5657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859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1. Energy system context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14404"/>
            <a:ext cx="2784004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dirty="0" smtClean="0"/>
              <a:t>International Energy Agency, World Energy Outlook </a:t>
            </a:r>
            <a:r>
              <a:rPr lang="en-GB" sz="1800" dirty="0"/>
              <a:t>2019:</a:t>
            </a:r>
          </a:p>
          <a:p>
            <a:pPr marL="0" indent="0">
              <a:buNone/>
            </a:pPr>
            <a:r>
              <a:rPr lang="en-GB" sz="1800" dirty="0"/>
              <a:t>“Additional energy efficiency improvements are the biggest factor that keeps final consumption in end-use sectors in the Sustainable Development Scenario below the levels seen in the Stated Policies Scenario, responsible for 60% of the savings</a:t>
            </a:r>
            <a:r>
              <a:rPr lang="en-GB" sz="1800" dirty="0" smtClean="0"/>
              <a:t>.” </a:t>
            </a:r>
            <a:endParaRPr lang="en-GB" sz="1800" dirty="0"/>
          </a:p>
          <a:p>
            <a:pPr marL="0" indent="0">
              <a:buNone/>
            </a:pPr>
            <a:r>
              <a:rPr lang="en-GB" sz="1200" dirty="0">
                <a:hlinkClick r:id="rId2"/>
              </a:rPr>
              <a:t>https://www.iea.org/reports/world-energy-outlook-2019/energy-efficiency#abstract</a:t>
            </a:r>
            <a:r>
              <a:rPr lang="en-GB" sz="1200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9445" t="22000" r="12594" b="6601"/>
          <a:stretch/>
        </p:blipFill>
        <p:spPr>
          <a:xfrm>
            <a:off x="3986733" y="2059415"/>
            <a:ext cx="7992890" cy="4117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18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874" y="476673"/>
            <a:ext cx="8546403" cy="602005"/>
          </a:xfrm>
        </p:spPr>
        <p:txBody>
          <a:bodyPr>
            <a:noAutofit/>
          </a:bodyPr>
          <a:lstStyle/>
          <a:p>
            <a:r>
              <a:rPr lang="en-GB" dirty="0" smtClean="0"/>
              <a:t>UK Net </a:t>
            </a:r>
            <a:r>
              <a:rPr lang="en-GB" dirty="0" smtClean="0"/>
              <a:t>zero scenarios </a:t>
            </a:r>
            <a:r>
              <a:rPr lang="en-GB" dirty="0"/>
              <a:t>– demand side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683" y="2075949"/>
            <a:ext cx="5664206" cy="33961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687353" y="1315656"/>
            <a:ext cx="4519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Demand for electricity will increase, to provide power, transport and heat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74698" y="1120895"/>
            <a:ext cx="4123620" cy="24724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67999" y="3665587"/>
            <a:ext cx="4030319" cy="241648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550558" y="1253713"/>
            <a:ext cx="11817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Heating/cooling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752184" y="4005065"/>
            <a:ext cx="78111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Transport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567609" y="2276873"/>
            <a:ext cx="16394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Total electrical demand</a:t>
            </a:r>
          </a:p>
        </p:txBody>
      </p:sp>
      <p:pic>
        <p:nvPicPr>
          <p:cNvPr id="11" name="Picture 10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4" b="5894"/>
          <a:stretch/>
        </p:blipFill>
        <p:spPr bwMode="auto">
          <a:xfrm>
            <a:off x="3259905" y="5838230"/>
            <a:ext cx="3530600" cy="2438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1847529" y="6416938"/>
            <a:ext cx="8306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Scenario data from National Grid ‘Future Energy Scenarios 2020’; ES Catapult, ‘Innovating to Net Zero’ (2020), BEIS, ‘Energy and emissions projections’ (2020)</a:t>
            </a:r>
          </a:p>
        </p:txBody>
      </p:sp>
    </p:spTree>
    <p:extLst>
      <p:ext uri="{BB962C8B-B14F-4D97-AF65-F5344CB8AC3E}">
        <p14:creationId xmlns:p14="http://schemas.microsoft.com/office/powerpoint/2010/main" val="302480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20875" y="5955608"/>
            <a:ext cx="8306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Scenario data from National Grid ‘Future Energy Scenarios 2020’; ES Catapult, ‘Innovating to Net Zero’ (2020), BEIS, ‘Energy and emissions projections’ (2020)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927649" y="4813143"/>
            <a:ext cx="2166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Flexible generation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312700" y="4823280"/>
            <a:ext cx="15504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/>
              <a:t>Wind + solar </a:t>
            </a:r>
          </a:p>
        </p:txBody>
      </p:sp>
      <p:pic>
        <p:nvPicPr>
          <p:cNvPr id="19" name="Picture 18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64" b="5894"/>
          <a:stretch/>
        </p:blipFill>
        <p:spPr bwMode="auto">
          <a:xfrm>
            <a:off x="3955804" y="1853965"/>
            <a:ext cx="3530600" cy="243840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1" name="Title 1"/>
          <p:cNvSpPr txBox="1">
            <a:spLocks/>
          </p:cNvSpPr>
          <p:nvPr/>
        </p:nvSpPr>
        <p:spPr bwMode="auto">
          <a:xfrm>
            <a:off x="1920874" y="476673"/>
            <a:ext cx="8306873" cy="602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59AC42"/>
                </a:solidFill>
                <a:latin typeface="Georgia"/>
                <a:ea typeface="ＭＳ Ｐゴシック" charset="0"/>
                <a:cs typeface="Georgia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59AC42"/>
                </a:solidFill>
                <a:latin typeface="Georgia" charset="0"/>
                <a:ea typeface="ＭＳ Ｐゴシック" charset="0"/>
                <a:cs typeface="Georgia" pitchFamily="18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59AC42"/>
                </a:solidFill>
                <a:latin typeface="Georgia" charset="0"/>
                <a:ea typeface="ＭＳ Ｐゴシック" charset="0"/>
                <a:cs typeface="Georgia" pitchFamily="18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59AC42"/>
                </a:solidFill>
                <a:latin typeface="Georgia" charset="0"/>
                <a:ea typeface="ＭＳ Ｐゴシック" charset="0"/>
                <a:cs typeface="Georgia" pitchFamily="18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59AC42"/>
                </a:solidFill>
                <a:latin typeface="Georgia" charset="0"/>
                <a:ea typeface="ＭＳ Ｐゴシック" charset="0"/>
                <a:cs typeface="Georgia" pitchFamily="18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en-GB" sz="4400" kern="0" dirty="0" smtClean="0">
                <a:solidFill>
                  <a:schemeClr val="tx1"/>
                </a:solidFill>
                <a:latin typeface="+mj-lt"/>
              </a:rPr>
              <a:t>UK Net </a:t>
            </a:r>
            <a:r>
              <a:rPr lang="en-GB" sz="4400" kern="0" dirty="0" smtClean="0">
                <a:solidFill>
                  <a:schemeClr val="tx1"/>
                </a:solidFill>
                <a:latin typeface="+mj-lt"/>
              </a:rPr>
              <a:t>zero scenarios </a:t>
            </a:r>
            <a:r>
              <a:rPr lang="en-GB" sz="4400" kern="0" dirty="0">
                <a:solidFill>
                  <a:schemeClr val="tx1"/>
                </a:solidFill>
                <a:latin typeface="+mj-lt"/>
              </a:rPr>
              <a:t>– supply side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1504" y="2228842"/>
            <a:ext cx="4320000" cy="2592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8008" y="2221143"/>
            <a:ext cx="4320000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651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>
          <a:xfrm>
            <a:off x="1920875" y="476250"/>
            <a:ext cx="7772400" cy="1143000"/>
          </a:xfrm>
        </p:spPr>
        <p:txBody>
          <a:bodyPr>
            <a:noAutofit/>
          </a:bodyPr>
          <a:lstStyle/>
          <a:p>
            <a:r>
              <a:rPr lang="en-GB" altLang="en-US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Growing need </a:t>
            </a:r>
            <a:r>
              <a:rPr lang="en-GB" altLang="en-US" dirty="0">
                <a:ea typeface="ＭＳ Ｐゴシック" panose="020B0600070205080204" pitchFamily="34" charset="-128"/>
                <a:cs typeface="Calibri" panose="020F0502020204030204" pitchFamily="34" charset="0"/>
              </a:rPr>
              <a:t>for </a:t>
            </a:r>
            <a:r>
              <a:rPr lang="en-GB" altLang="en-US" dirty="0" smtClean="0">
                <a:ea typeface="ＭＳ Ｐゴシック" panose="020B0600070205080204" pitchFamily="34" charset="-128"/>
                <a:cs typeface="Calibri" panose="020F0502020204030204" pitchFamily="34" charset="0"/>
              </a:rPr>
              <a:t>flexibility, reliability and resilience</a:t>
            </a:r>
            <a:endParaRPr lang="en-GB" altLang="en-US" dirty="0"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graphicFrame>
        <p:nvGraphicFramePr>
          <p:cNvPr id="5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015324"/>
              </p:ext>
            </p:extLst>
          </p:nvPr>
        </p:nvGraphicFramePr>
        <p:xfrm>
          <a:off x="2451299" y="1838094"/>
          <a:ext cx="7241976" cy="432816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6683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36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404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Timescale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Challenge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9395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Seconds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Renewable generation introduces harmonics and affects power supply quality</a:t>
                      </a:r>
                      <a:r>
                        <a:rPr lang="en-GB" sz="1800" dirty="0" smtClean="0">
                          <a:effectLst/>
                        </a:rPr>
                        <a:t>.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Reduced</a:t>
                      </a:r>
                      <a:r>
                        <a:rPr lang="en-GB" sz="1800" baseline="0" dirty="0" smtClean="0">
                          <a:effectLst/>
                        </a:rPr>
                        <a:t> inertia from less rotating machinery.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 marL="137160" marR="137160" marT="137160" marB="13716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3836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>
                          <a:effectLst/>
                        </a:rPr>
                        <a:t>Minutes</a:t>
                      </a:r>
                      <a:endParaRPr lang="en-GB" sz="18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Rapid ramping to respond to changing </a:t>
                      </a:r>
                      <a:r>
                        <a:rPr lang="en-GB" sz="1800" dirty="0" smtClean="0">
                          <a:effectLst/>
                        </a:rPr>
                        <a:t>supply (wind,</a:t>
                      </a:r>
                      <a:r>
                        <a:rPr lang="en-GB" sz="1800" baseline="0" dirty="0" smtClean="0">
                          <a:effectLst/>
                        </a:rPr>
                        <a:t> PV)</a:t>
                      </a:r>
                      <a:r>
                        <a:rPr lang="en-GB" sz="1800" dirty="0" smtClean="0">
                          <a:effectLst/>
                        </a:rPr>
                        <a:t> and demand (EVs, HPs).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3836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>
                          <a:effectLst/>
                        </a:rPr>
                        <a:t>Hours </a:t>
                      </a:r>
                      <a:endParaRPr lang="en-GB" sz="18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Increasing</a:t>
                      </a:r>
                      <a:r>
                        <a:rPr lang="en-GB" sz="1800" baseline="0" dirty="0" smtClean="0">
                          <a:effectLst/>
                        </a:rPr>
                        <a:t> d</a:t>
                      </a:r>
                      <a:r>
                        <a:rPr lang="en-GB" sz="1800" dirty="0" smtClean="0">
                          <a:effectLst/>
                        </a:rPr>
                        <a:t>aily </a:t>
                      </a:r>
                      <a:r>
                        <a:rPr lang="en-GB" sz="1800" dirty="0">
                          <a:effectLst/>
                        </a:rPr>
                        <a:t>peak </a:t>
                      </a:r>
                      <a:r>
                        <a:rPr lang="en-GB" sz="1800" dirty="0" smtClean="0">
                          <a:effectLst/>
                        </a:rPr>
                        <a:t>in </a:t>
                      </a:r>
                      <a:r>
                        <a:rPr lang="en-GB" sz="1800" dirty="0">
                          <a:effectLst/>
                        </a:rPr>
                        <a:t>electricity </a:t>
                      </a:r>
                      <a:r>
                        <a:rPr lang="en-GB" sz="1800" dirty="0" smtClean="0">
                          <a:effectLst/>
                        </a:rPr>
                        <a:t>demand </a:t>
                      </a:r>
                      <a:r>
                        <a:rPr lang="en-GB" sz="1800" dirty="0">
                          <a:effectLst/>
                        </a:rPr>
                        <a:t>for </a:t>
                      </a:r>
                      <a:r>
                        <a:rPr lang="en-GB" sz="1800" dirty="0" smtClean="0">
                          <a:effectLst/>
                        </a:rPr>
                        <a:t>heat and EVs. 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048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>
                          <a:effectLst/>
                        </a:rPr>
                        <a:t>Hours - days</a:t>
                      </a:r>
                      <a:endParaRPr lang="en-GB" sz="180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Variability of weather affecting wind and PV generation.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3836"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Months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>
                          <a:effectLst/>
                        </a:rPr>
                        <a:t>Increased use of electricity for heat leads to strong seasonal demand profile. </a:t>
                      </a:r>
                      <a:endParaRPr lang="en-GB" sz="1800" dirty="0" smtClean="0">
                        <a:effectLst/>
                      </a:endParaRPr>
                    </a:p>
                    <a:p>
                      <a:pPr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Seasonal</a:t>
                      </a:r>
                      <a:r>
                        <a:rPr lang="en-GB" sz="1800" baseline="0" dirty="0" smtClean="0">
                          <a:effectLst/>
                        </a:rPr>
                        <a:t> variability </a:t>
                      </a:r>
                      <a:r>
                        <a:rPr lang="en-GB" sz="1800" dirty="0" smtClean="0">
                          <a:effectLst/>
                        </a:rPr>
                        <a:t>affecting wind and PV generation.</a:t>
                      </a:r>
                      <a:endParaRPr lang="en-GB" sz="1800" dirty="0">
                        <a:solidFill>
                          <a:schemeClr val="bg1"/>
                        </a:solidFill>
                        <a:effectLst/>
                        <a:latin typeface="Calibri"/>
                        <a:ea typeface="Times New Roman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9034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2. National policy landscape for net zero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3236"/>
            <a:ext cx="10515600" cy="4643727"/>
          </a:xfrm>
        </p:spPr>
        <p:txBody>
          <a:bodyPr>
            <a:normAutofit/>
          </a:bodyPr>
          <a:lstStyle/>
          <a:p>
            <a:r>
              <a:rPr lang="en-GB" sz="2000" dirty="0" smtClean="0"/>
              <a:t>2019: Legislated net-zero by 2050</a:t>
            </a:r>
          </a:p>
          <a:p>
            <a:pPr lvl="1"/>
            <a:r>
              <a:rPr lang="en-GB" sz="1200" dirty="0" smtClean="0">
                <a:hlinkClick r:id="rId2"/>
              </a:rPr>
              <a:t>https://commonslibrary.parliament.uk/research-briefings/cbp-8590/</a:t>
            </a:r>
            <a:r>
              <a:rPr lang="en-GB" sz="1200" dirty="0" smtClean="0"/>
              <a:t> </a:t>
            </a:r>
          </a:p>
          <a:p>
            <a:r>
              <a:rPr lang="en-GB" sz="2000" dirty="0" smtClean="0"/>
              <a:t>2021: 6</a:t>
            </a:r>
            <a:r>
              <a:rPr lang="en-GB" sz="2000" baseline="30000" dirty="0" smtClean="0"/>
              <a:t>th</a:t>
            </a:r>
            <a:r>
              <a:rPr lang="en-GB" sz="2000" dirty="0" smtClean="0"/>
              <a:t> Carbon Budget put into law, committing to 78% reduction on 1990 levels by 2035</a:t>
            </a:r>
          </a:p>
          <a:p>
            <a:pPr lvl="1"/>
            <a:r>
              <a:rPr lang="en-GB" sz="1200" dirty="0" smtClean="0">
                <a:hlinkClick r:id="rId3"/>
              </a:rPr>
              <a:t>https://www.gov.uk/government/news/uk-enshrines-new-target-in-law-to-slash-emissions-by-78-by-2035</a:t>
            </a:r>
            <a:endParaRPr lang="en-GB" sz="1200" dirty="0" smtClean="0"/>
          </a:p>
          <a:p>
            <a:r>
              <a:rPr lang="en-GB" sz="2000" dirty="0" smtClean="0"/>
              <a:t>PM’s 10 </a:t>
            </a:r>
            <a:r>
              <a:rPr lang="en-GB" sz="2000" dirty="0"/>
              <a:t>P</a:t>
            </a:r>
            <a:r>
              <a:rPr lang="en-GB" sz="2000" dirty="0" smtClean="0"/>
              <a:t>oint Plan for a green industrial revolution, </a:t>
            </a:r>
            <a:r>
              <a:rPr lang="en-GB" sz="2000" dirty="0" smtClean="0"/>
              <a:t>2020, and subsequent strategies…</a:t>
            </a:r>
            <a:endParaRPr lang="en-GB" sz="2000" dirty="0" smtClean="0"/>
          </a:p>
          <a:p>
            <a:pPr lvl="1"/>
            <a:r>
              <a:rPr lang="en-GB" sz="1200" dirty="0" smtClean="0">
                <a:hlinkClick r:id="rId4"/>
              </a:rPr>
              <a:t>https://www.gov.uk/government/publications/the-ten-point-plan-for-a-green-industrial-revolution/title</a:t>
            </a:r>
            <a:r>
              <a:rPr lang="en-GB" sz="1200" dirty="0" smtClean="0"/>
              <a:t>	</a:t>
            </a:r>
          </a:p>
          <a:p>
            <a:pPr marL="0" indent="0">
              <a:buNone/>
            </a:pPr>
            <a:endParaRPr lang="en-GB" dirty="0" smtClean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2032000" y="3481339"/>
          <a:ext cx="8128000" cy="3200400"/>
        </p:xfrm>
        <a:graphic>
          <a:graphicData uri="http://schemas.openxmlformats.org/drawingml/2006/table">
            <a:tbl>
              <a:tblPr bandRow="1">
                <a:tableStyleId>{93296810-A885-4BE3-A3E7-6D5BEEA58F35}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21005198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848192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1: Advancing offshore wind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000" dirty="0" smtClean="0"/>
                        <a:t>6: Jet zero and green ships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387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2: Driving the growth of low carbon hydrogen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7: Greener buildings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18976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3: Delivering new and advanced nuclear power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8: Investing in carbon capture, usage and storage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42297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4: Accelerating the shift to zero emission vehicles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000" dirty="0" smtClean="0"/>
                        <a:t>9: Protecting our natural environment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90609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Font typeface="+mj-lt"/>
                        <a:buNone/>
                      </a:pPr>
                      <a:r>
                        <a:rPr lang="en-GB" sz="2000" dirty="0" smtClean="0"/>
                        <a:t>5: Green public transport, cycling and walking</a:t>
                      </a:r>
                      <a:endParaRPr lang="en-GB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n-GB" sz="2000" dirty="0" smtClean="0"/>
                        <a:t>10: Green finance and innovation</a:t>
                      </a:r>
                      <a:endParaRPr lang="en-GB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334333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3059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policy landscape, 1/3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34547"/>
            <a:ext cx="10515600" cy="4351338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1600" b="1" u="sng" dirty="0" smtClean="0"/>
              <a:t>Energy White Paper</a:t>
            </a:r>
            <a:r>
              <a:rPr lang="en-GB" sz="1600" dirty="0" smtClean="0"/>
              <a:t>: </a:t>
            </a:r>
            <a:r>
              <a:rPr lang="en-GB" sz="1600" dirty="0"/>
              <a:t>how </a:t>
            </a:r>
            <a:r>
              <a:rPr lang="en-GB" sz="1600" dirty="0" smtClean="0"/>
              <a:t>transformation </a:t>
            </a:r>
            <a:r>
              <a:rPr lang="en-GB" sz="1600" dirty="0"/>
              <a:t>of </a:t>
            </a:r>
            <a:r>
              <a:rPr lang="en-GB" sz="1600" dirty="0" smtClean="0"/>
              <a:t>energy </a:t>
            </a:r>
            <a:r>
              <a:rPr lang="en-GB" sz="1600" dirty="0"/>
              <a:t>system can drive economic growth and jobs, </a:t>
            </a:r>
            <a:r>
              <a:rPr lang="en-GB" sz="1600" dirty="0" smtClean="0"/>
              <a:t>whilst </a:t>
            </a:r>
            <a:r>
              <a:rPr lang="en-GB" sz="1600" dirty="0"/>
              <a:t>reducing </a:t>
            </a:r>
            <a:r>
              <a:rPr lang="en-GB" sz="1600" dirty="0" smtClean="0"/>
              <a:t>emissions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dirty="0" smtClean="0"/>
              <a:t>December 2020: </a:t>
            </a:r>
            <a:r>
              <a:rPr lang="en-GB" sz="1200" dirty="0" smtClean="0">
                <a:hlinkClick r:id="rId2"/>
              </a:rPr>
              <a:t>https</a:t>
            </a:r>
            <a:r>
              <a:rPr lang="en-GB" sz="1200" dirty="0">
                <a:hlinkClick r:id="rId2"/>
              </a:rPr>
              <a:t>://www.gov.uk/government/publications/energy-white-paper-powering-our-net-zero-future</a:t>
            </a:r>
            <a:endParaRPr lang="en-GB" sz="1200" dirty="0" smtClean="0"/>
          </a:p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GB" sz="1600" dirty="0" smtClean="0"/>
              <a:t>Further strategies on: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National Infrastructure </a:t>
            </a:r>
            <a:r>
              <a:rPr lang="en-GB" sz="1600" b="1" u="sng" dirty="0" smtClean="0"/>
              <a:t>Strategy </a:t>
            </a:r>
            <a:r>
              <a:rPr lang="en-GB" sz="1600" dirty="0" smtClean="0"/>
              <a:t>focus </a:t>
            </a:r>
            <a:r>
              <a:rPr lang="en-GB" sz="1600" dirty="0"/>
              <a:t>on decarbonising our infrastructure networks and levelling up the economy, as well as supporting private finance and accelerating infrastructure delivery through project </a:t>
            </a:r>
            <a:r>
              <a:rPr lang="en-GB" sz="1600" dirty="0" smtClean="0"/>
              <a:t>Speed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Nov 2020: </a:t>
            </a:r>
            <a:r>
              <a:rPr lang="en-GB" sz="1200" dirty="0" smtClean="0">
                <a:hlinkClick r:id="rId3"/>
              </a:rPr>
              <a:t>https://www.gov.uk/government/publications/national-infrastructure-strategy</a:t>
            </a:r>
            <a:endParaRPr lang="en-GB" sz="12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dirty="0" smtClean="0"/>
              <a:t>Comment: </a:t>
            </a:r>
            <a:r>
              <a:rPr lang="en-GB" sz="1200" dirty="0" smtClean="0">
                <a:hlinkClick r:id="rId4"/>
              </a:rPr>
              <a:t>https://www.rtpi.org.uk/policy/2020/december/rtpi-comments-on-the-national-infrastructure-strategy-and-updated-green-book/</a:t>
            </a:r>
            <a:endParaRPr lang="en-GB" sz="1200" b="1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England Tree </a:t>
            </a:r>
            <a:r>
              <a:rPr lang="en-GB" sz="1600" b="1" u="sng" dirty="0" smtClean="0"/>
              <a:t>Strategy</a:t>
            </a:r>
            <a:r>
              <a:rPr lang="en-GB" sz="1600" b="1" dirty="0" smtClean="0"/>
              <a:t>: </a:t>
            </a:r>
            <a:r>
              <a:rPr lang="en-GB" sz="1600" dirty="0"/>
              <a:t>long-term vision for trees, woodlands and forestry in </a:t>
            </a:r>
            <a:r>
              <a:rPr lang="en-GB" sz="1600" dirty="0" smtClean="0"/>
              <a:t>England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Strategy expected spring 2021, </a:t>
            </a:r>
            <a:r>
              <a:rPr lang="en-GB" sz="1600" dirty="0"/>
              <a:t>how trees and woodlands can connect people to nature</a:t>
            </a:r>
            <a:r>
              <a:rPr lang="en-GB" sz="1600" b="1" dirty="0" smtClean="0"/>
              <a:t> </a:t>
            </a:r>
            <a:r>
              <a:rPr lang="en-GB" sz="1200" dirty="0" smtClean="0">
                <a:hlinkClick r:id="rId5"/>
              </a:rPr>
              <a:t>https://consult.defra.gov.uk/forestry/england-tree-strategy/</a:t>
            </a:r>
            <a:r>
              <a:rPr lang="en-GB" sz="1200" dirty="0" smtClean="0"/>
              <a:t> </a:t>
            </a:r>
            <a:endParaRPr lang="en-GB" sz="1200" b="1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Transport Decarbonisation </a:t>
            </a:r>
            <a:r>
              <a:rPr lang="en-GB" sz="1600" b="1" u="sng" dirty="0" smtClean="0"/>
              <a:t>Plan</a:t>
            </a:r>
            <a:r>
              <a:rPr lang="en-GB" sz="1600" b="1" dirty="0"/>
              <a:t>: </a:t>
            </a:r>
            <a:r>
              <a:rPr lang="en-GB" sz="1600" b="1" dirty="0" smtClean="0"/>
              <a:t>“</a:t>
            </a:r>
            <a:r>
              <a:rPr lang="en-GB" sz="1600" dirty="0" smtClean="0"/>
              <a:t>a </a:t>
            </a:r>
            <a:r>
              <a:rPr lang="en-GB" sz="1600" dirty="0"/>
              <a:t>world-leading ‘</a:t>
            </a:r>
            <a:r>
              <a:rPr lang="en-GB" sz="1600" dirty="0" err="1"/>
              <a:t>greenprint</a:t>
            </a:r>
            <a:r>
              <a:rPr lang="en-GB" sz="1600" dirty="0"/>
              <a:t>’ to cut emissions from our seas and skies, roads and railways, setting out a credible pathway for the whole transport sector to reach net zero by </a:t>
            </a:r>
            <a:r>
              <a:rPr lang="en-GB" sz="1600" dirty="0" smtClean="0"/>
              <a:t>2050”, phasing-out all petrol and diesel by 2035/2040</a:t>
            </a:r>
            <a:endParaRPr lang="en-GB" sz="16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July 2021:</a:t>
            </a:r>
            <a:r>
              <a:rPr lang="en-GB" sz="1600" b="1" dirty="0" smtClean="0"/>
              <a:t> </a:t>
            </a:r>
            <a:r>
              <a:rPr lang="en-GB" sz="1200" dirty="0">
                <a:hlinkClick r:id="rId6"/>
              </a:rPr>
              <a:t>https://</a:t>
            </a:r>
            <a:r>
              <a:rPr lang="en-GB" sz="1200" dirty="0" smtClean="0">
                <a:hlinkClick r:id="rId6"/>
              </a:rPr>
              <a:t>www.gov.uk/government/publications/transport-decarbonisation-plan</a:t>
            </a:r>
            <a:endParaRPr lang="en-GB" sz="12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CCC response: </a:t>
            </a:r>
            <a:r>
              <a:rPr lang="en-GB" sz="1200" dirty="0">
                <a:hlinkClick r:id="rId7"/>
              </a:rPr>
              <a:t>https://www.theccc.org.uk/2021/07/14/ccc-responds-to-governments-transport-decarbonisation-plan/</a:t>
            </a:r>
            <a:endParaRPr lang="en-GB" sz="1200" b="1" dirty="0"/>
          </a:p>
        </p:txBody>
      </p:sp>
    </p:spTree>
    <p:extLst>
      <p:ext uri="{BB962C8B-B14F-4D97-AF65-F5344CB8AC3E}">
        <p14:creationId xmlns:p14="http://schemas.microsoft.com/office/powerpoint/2010/main" val="5664283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policy landscape, 2/3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10515600" cy="4505482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 smtClean="0"/>
              <a:t>Industrial </a:t>
            </a:r>
            <a:r>
              <a:rPr lang="en-GB" sz="1600" b="1" u="sng" dirty="0"/>
              <a:t>Decarbonisation </a:t>
            </a:r>
            <a:r>
              <a:rPr lang="en-GB" sz="1600" b="1" u="sng" dirty="0" smtClean="0"/>
              <a:t>Strategy</a:t>
            </a:r>
            <a:r>
              <a:rPr lang="en-GB" sz="1600" b="1" dirty="0" smtClean="0"/>
              <a:t>: </a:t>
            </a:r>
            <a:r>
              <a:rPr lang="en-GB" sz="1600" dirty="0"/>
              <a:t>how the low carbon transition can support industrial competitiveness and the green </a:t>
            </a:r>
            <a:r>
              <a:rPr lang="en-GB" sz="1600" dirty="0" smtClean="0"/>
              <a:t>recovery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dirty="0" smtClean="0"/>
              <a:t>Published March 2021: </a:t>
            </a:r>
            <a:r>
              <a:rPr lang="en-GB" sz="1200" dirty="0" smtClean="0">
                <a:hlinkClick r:id="rId2"/>
              </a:rPr>
              <a:t>https://www.gov.uk/government/publications/industrial-decarbonisation-strategy</a:t>
            </a:r>
            <a:r>
              <a:rPr lang="en-GB" sz="1200" dirty="0" smtClean="0"/>
              <a:t>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dirty="0" smtClean="0"/>
              <a:t>Comment: </a:t>
            </a:r>
            <a:r>
              <a:rPr lang="en-GB" sz="1200" dirty="0" smtClean="0">
                <a:hlinkClick r:id="rId3"/>
              </a:rPr>
              <a:t>https://www.pinsentmasons.com/out-law/news/world-first-industrial-decarbonisation-strategy-developed-uk</a:t>
            </a:r>
            <a:r>
              <a:rPr lang="en-GB" sz="1200" dirty="0" smtClean="0"/>
              <a:t>; </a:t>
            </a:r>
            <a:r>
              <a:rPr lang="en-GB" sz="1200" dirty="0" smtClean="0">
                <a:hlinkClick r:id="rId4"/>
              </a:rPr>
              <a:t>https://www.cbi.org.uk/articles/government-published-the-industrial-decarbonisation-strategy/</a:t>
            </a:r>
            <a:endParaRPr lang="en-GB" sz="1200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Net Zero Strategy</a:t>
            </a:r>
            <a:r>
              <a:rPr lang="en-GB" sz="1600" b="1" u="sng" dirty="0" smtClean="0"/>
              <a:t>: Build Back Greener</a:t>
            </a:r>
            <a:r>
              <a:rPr lang="en-GB" sz="1600" b="1" dirty="0" smtClean="0"/>
              <a:t>: </a:t>
            </a:r>
            <a:r>
              <a:rPr lang="en-GB" sz="1600" dirty="0"/>
              <a:t>decarbonisation pathways to net zero by 2050, including illustrative </a:t>
            </a:r>
            <a:r>
              <a:rPr lang="en-GB" sz="1600" dirty="0" smtClean="0"/>
              <a:t>scenarios policies </a:t>
            </a:r>
            <a:r>
              <a:rPr lang="en-GB" sz="1600" dirty="0"/>
              <a:t>and proposals to reduce emissions for each </a:t>
            </a:r>
            <a:r>
              <a:rPr lang="en-GB" sz="1600" dirty="0" smtClean="0"/>
              <a:t>sector cross-cutting </a:t>
            </a:r>
            <a:r>
              <a:rPr lang="en-GB" sz="1600" dirty="0"/>
              <a:t>action to support the transition; submitted to the </a:t>
            </a:r>
            <a:r>
              <a:rPr lang="en-GB" sz="1600" dirty="0" smtClean="0"/>
              <a:t>UNFCCC </a:t>
            </a:r>
            <a:r>
              <a:rPr lang="en-GB" sz="1600" dirty="0"/>
              <a:t>as the UK’s second Long-Term Low Greenhouse Gas Emission Development Strategy under the Paris Agreement.</a:t>
            </a:r>
            <a:endParaRPr lang="en-GB" sz="1600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October </a:t>
            </a:r>
            <a:r>
              <a:rPr lang="en-GB" sz="1600" b="1" dirty="0"/>
              <a:t>2021: </a:t>
            </a:r>
            <a:r>
              <a:rPr lang="en-GB" sz="1200" dirty="0">
                <a:hlinkClick r:id="rId5"/>
              </a:rPr>
              <a:t>https://</a:t>
            </a:r>
            <a:r>
              <a:rPr lang="en-GB" sz="1200" dirty="0" smtClean="0">
                <a:hlinkClick r:id="rId5"/>
              </a:rPr>
              <a:t>www.gov.uk/government/publications/net-zero-strategy</a:t>
            </a:r>
            <a:r>
              <a:rPr lang="en-GB" sz="1200" dirty="0" smtClean="0"/>
              <a:t>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Comment:</a:t>
            </a:r>
            <a:r>
              <a:rPr lang="en-GB" sz="1200" dirty="0" smtClean="0"/>
              <a:t> </a:t>
            </a:r>
            <a:r>
              <a:rPr lang="en-GB" sz="1200" dirty="0">
                <a:hlinkClick r:id="rId6"/>
              </a:rPr>
              <a:t>https://</a:t>
            </a:r>
            <a:r>
              <a:rPr lang="en-GB" sz="1200" dirty="0" smtClean="0">
                <a:hlinkClick r:id="rId6"/>
              </a:rPr>
              <a:t>www.carbonbrief.org/in-depth-qa-the-uks-net-zero-strategy</a:t>
            </a:r>
            <a:r>
              <a:rPr lang="en-GB" sz="1200" dirty="0" smtClean="0"/>
              <a:t> </a:t>
            </a:r>
            <a:endParaRPr lang="en-GB" sz="1200" dirty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GB" sz="1600" b="1" u="sng" dirty="0"/>
              <a:t>Heat &amp; Buildings Strategy</a:t>
            </a:r>
            <a:r>
              <a:rPr lang="en-GB" sz="1600" b="1" dirty="0"/>
              <a:t>: </a:t>
            </a:r>
            <a:r>
              <a:rPr lang="en-GB" sz="1600" dirty="0"/>
              <a:t>plan to significantly cut carbon emissions from the UK’s 30 million homes and workplaces in a simple, low-cost and green way whilst ensuring this remains affordable and fair for households across the </a:t>
            </a:r>
            <a:r>
              <a:rPr lang="en-GB" sz="1600" dirty="0" smtClean="0"/>
              <a:t>country […] </a:t>
            </a:r>
            <a:r>
              <a:rPr lang="en-GB" sz="1600" dirty="0"/>
              <a:t>this will be a gradual transition which will start by incentivizing consumers and driving down costs.</a:t>
            </a:r>
            <a:endParaRPr lang="en-GB" sz="1600" dirty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October 2021: </a:t>
            </a:r>
            <a:r>
              <a:rPr lang="en-GB" sz="1200" dirty="0">
                <a:hlinkClick r:id="rId7"/>
              </a:rPr>
              <a:t>https://www.gov.uk/government/publications/heat-and-buildings-strategy</a:t>
            </a:r>
            <a:endParaRPr lang="en-GB" sz="1200" b="1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GB" sz="1600" b="1" dirty="0" smtClean="0"/>
              <a:t>Draft </a:t>
            </a:r>
            <a:r>
              <a:rPr lang="en-GB" sz="1600" b="1" dirty="0"/>
              <a:t>in Scotland for consultation: </a:t>
            </a:r>
            <a:r>
              <a:rPr lang="en-GB" sz="1200" dirty="0">
                <a:hlinkClick r:id="rId8"/>
              </a:rPr>
              <a:t>https://www.gov.scot/publications/heat-buildings-strategy-achieving-net-zero-emissions-scotlands-buildings-consultation/</a:t>
            </a:r>
            <a:r>
              <a:rPr lang="en-GB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175725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Custom 2">
      <a:dk1>
        <a:srgbClr val="91C8E1"/>
      </a:dk1>
      <a:lt1>
        <a:srgbClr val="ECECEC"/>
      </a:lt1>
      <a:dk2>
        <a:srgbClr val="000000"/>
      </a:dk2>
      <a:lt2>
        <a:srgbClr val="91C8E1"/>
      </a:lt2>
      <a:accent1>
        <a:srgbClr val="000000"/>
      </a:accent1>
      <a:accent2>
        <a:srgbClr val="ECECEC"/>
      </a:accent2>
      <a:accent3>
        <a:srgbClr val="AAAAAA"/>
      </a:accent3>
      <a:accent4>
        <a:srgbClr val="C9C9C9"/>
      </a:accent4>
      <a:accent5>
        <a:srgbClr val="AAAAAA"/>
      </a:accent5>
      <a:accent6>
        <a:srgbClr val="D6D6D6"/>
      </a:accent6>
      <a:hlink>
        <a:srgbClr val="91C8E1"/>
      </a:hlink>
      <a:folHlink>
        <a:srgbClr val="91C8E1"/>
      </a:folHlink>
    </a:clrScheme>
    <a:fontScheme name="Default Design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UoB-EPS-lightgreen-powerpoint-template [Compatibility Mode]" id="{77EF8A0B-5760-4EEF-8AFA-B9587CA28734}" vid="{F04F95F8-91AF-4018-A14A-01BA474D32C0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10693</TotalTime>
  <Words>1566</Words>
  <Application>Microsoft Office PowerPoint</Application>
  <PresentationFormat>Widescreen</PresentationFormat>
  <Paragraphs>156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ＭＳ Ｐゴシック</vt:lpstr>
      <vt:lpstr>ＭＳ Ｐゴシック</vt:lpstr>
      <vt:lpstr>Arial</vt:lpstr>
      <vt:lpstr>Calibri</vt:lpstr>
      <vt:lpstr>Calibri Light</vt:lpstr>
      <vt:lpstr>Century Gothic</vt:lpstr>
      <vt:lpstr>Georgia</vt:lpstr>
      <vt:lpstr>Times New Roman</vt:lpstr>
      <vt:lpstr>Wingdings</vt:lpstr>
      <vt:lpstr>Office Theme</vt:lpstr>
      <vt:lpstr>Default Design</vt:lpstr>
      <vt:lpstr>National and local energy policy: challenges and technologies for SMEs   18th November 2021</vt:lpstr>
      <vt:lpstr>Outline</vt:lpstr>
      <vt:lpstr>1. Energy system context</vt:lpstr>
      <vt:lpstr>UK Net zero scenarios – demand side</vt:lpstr>
      <vt:lpstr>PowerPoint Presentation</vt:lpstr>
      <vt:lpstr>Growing need for flexibility, reliability and resilience</vt:lpstr>
      <vt:lpstr>2. National policy landscape for net zero</vt:lpstr>
      <vt:lpstr>The policy landscape, 1/3</vt:lpstr>
      <vt:lpstr>The policy landscape, 2/3</vt:lpstr>
      <vt:lpstr>The policy landscape, 3/3</vt:lpstr>
      <vt:lpstr>How it’s going</vt:lpstr>
      <vt:lpstr>Where it needs to happen</vt:lpstr>
      <vt:lpstr>3. Local solutions</vt:lpstr>
      <vt:lpstr>Local policy making</vt:lpstr>
      <vt:lpstr>Local context is critical</vt:lpstr>
      <vt:lpstr>Local industrial decarbonisation</vt:lpstr>
      <vt:lpstr>Options for local industrial decarbonisation</vt:lpstr>
      <vt:lpstr>Thank you</vt:lpstr>
    </vt:vector>
  </TitlesOfParts>
  <Company>UoB IT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policy drivers</dc:title>
  <dc:creator>Jonathan Radcliffe (Chemical Engineering)</dc:creator>
  <cp:lastModifiedBy>Jonathan Radcliffe (Chemical Engineering)</cp:lastModifiedBy>
  <cp:revision>63</cp:revision>
  <dcterms:created xsi:type="dcterms:W3CDTF">2021-07-02T14:31:59Z</dcterms:created>
  <dcterms:modified xsi:type="dcterms:W3CDTF">2021-11-17T16:40:09Z</dcterms:modified>
</cp:coreProperties>
</file>