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6" r:id="rId6"/>
    <p:sldId id="260" r:id="rId7"/>
    <p:sldId id="261" r:id="rId8"/>
    <p:sldId id="262" r:id="rId9"/>
    <p:sldId id="263" r:id="rId10"/>
    <p:sldId id="264" r:id="rId11"/>
  </p:sldIdLst>
  <p:sldSz cx="18288000" cy="10287000"/>
  <p:notesSz cx="6858000" cy="9144000"/>
  <p:embeddedFontLst>
    <p:embeddedFont>
      <p:font typeface="Arimo" panose="020B0604020202020204" charset="0"/>
      <p:regular r:id="rId13"/>
    </p:embeddedFont>
    <p:embeddedFont>
      <p:font typeface="Arimo Bold" panose="020B0604020202020204" charset="0"/>
      <p:regular r:id="rId14"/>
    </p:embeddedFont>
    <p:embeddedFont>
      <p:font typeface="Calibri" panose="020F0502020204030204" pitchFamily="34" charset="0"/>
      <p:regular r:id="rId15"/>
      <p:bold r:id="rId16"/>
      <p:italic r:id="rId17"/>
      <p:boldItalic r:id="rId18"/>
    </p:embeddedFont>
    <p:embeddedFont>
      <p:font typeface="Glacial Indifference" panose="020B0604020202020204" charset="0"/>
      <p:regular r:id="rId19"/>
    </p:embeddedFont>
    <p:embeddedFont>
      <p:font typeface="League Spartan"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972" autoAdjust="0"/>
  </p:normalViewPr>
  <p:slideViewPr>
    <p:cSldViewPr>
      <p:cViewPr varScale="1">
        <p:scale>
          <a:sx n="34" d="100"/>
          <a:sy n="34" d="100"/>
        </p:scale>
        <p:origin x="118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4DC37-170E-4001-A8B6-5DF64B764F0E}" type="datetimeFigureOut">
              <a:rPr lang="en-GB" smtClean="0"/>
              <a:t>09/02/2022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BD83-54F9-4A58-A994-2E6AD471DF89}" type="slidenum">
              <a:rPr lang="en-GB" smtClean="0"/>
              <a:t>‹#›</a:t>
            </a:fld>
            <a:endParaRPr lang="en-GB"/>
          </a:p>
        </p:txBody>
      </p:sp>
    </p:spTree>
    <p:extLst>
      <p:ext uri="{BB962C8B-B14F-4D97-AF65-F5344CB8AC3E}">
        <p14:creationId xmlns:p14="http://schemas.microsoft.com/office/powerpoint/2010/main" val="254595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Please can you discuss during this slide how you found out about the GBP and why you had decided to apply?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We discovered the Green Business Programme through our engagement with the Coventry &amp; Warwickshire Growth Hub and Jim Clark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We were considering a project to move our operations base to a larger facility and were keen to take the opportunity, if possible, to improve the building’s efficiency before moving in.  This is both in terms of financial efficiency and minimising our impact on the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level of investment required at the time of moving was bringing into question the whole project, however the support afforded by the Green Business Programme enabled us to make these investments before we took occupation.  Doing it this way ensured the installation cost of the improvements was as low as possible as there was no operational business in place to work around.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9600BD83-54F9-4A58-A994-2E6AD471DF89}" type="slidenum">
              <a:rPr lang="en-GB" smtClean="0"/>
              <a:t>3</a:t>
            </a:fld>
            <a:endParaRPr lang="en-GB"/>
          </a:p>
        </p:txBody>
      </p:sp>
    </p:spTree>
    <p:extLst>
      <p:ext uri="{BB962C8B-B14F-4D97-AF65-F5344CB8AC3E}">
        <p14:creationId xmlns:p14="http://schemas.microsoft.com/office/powerpoint/2010/main" val="68307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Can you please talk about how this savings help your business and perhaps how you are planning to reinvest them </a:t>
            </a:r>
            <a:endParaRPr lang="en-GB" i="0" dirty="0"/>
          </a:p>
          <a:p>
            <a:pPr marL="171450" indent="-171450">
              <a:buFont typeface="Arial" panose="020B0604020202020204" pitchFamily="34" charset="0"/>
              <a:buChar char="•"/>
            </a:pPr>
            <a:r>
              <a:rPr lang="en-GB" i="0" dirty="0"/>
              <a:t>Energy prices are the talk of every business right now, with the increases being especially significant for energy-intensive users.  Reducing our consumption through these improvements has allowed us to become even more competitive in the global marketplace, and will open up greater opportunities for future investment in additional plant and machinery which in turn will help to keep us at the forefront of innovation in our industry.</a:t>
            </a:r>
            <a:endParaRPr lang="en-GB" i="1" dirty="0"/>
          </a:p>
        </p:txBody>
      </p:sp>
      <p:sp>
        <p:nvSpPr>
          <p:cNvPr id="4" name="Slide Number Placeholder 3"/>
          <p:cNvSpPr>
            <a:spLocks noGrp="1"/>
          </p:cNvSpPr>
          <p:nvPr>
            <p:ph type="sldNum" sz="quarter" idx="5"/>
          </p:nvPr>
        </p:nvSpPr>
        <p:spPr/>
        <p:txBody>
          <a:bodyPr/>
          <a:lstStyle/>
          <a:p>
            <a:fld id="{9600BD83-54F9-4A58-A994-2E6AD471DF89}" type="slidenum">
              <a:rPr lang="en-GB" smtClean="0"/>
              <a:t>6</a:t>
            </a:fld>
            <a:endParaRPr lang="en-GB"/>
          </a:p>
        </p:txBody>
      </p:sp>
    </p:spTree>
    <p:extLst>
      <p:ext uri="{BB962C8B-B14F-4D97-AF65-F5344CB8AC3E}">
        <p14:creationId xmlns:p14="http://schemas.microsoft.com/office/powerpoint/2010/main" val="142256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Can you please discuss why these savings were important for your business and if you are happy to discuss how you are planning to reinvest this savings. Also it would be great if you could talk about if cutting down your carbon footprint was important for your business</a:t>
            </a:r>
            <a:endParaRPr lang="en-GB"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Besides the financial benefits I have already discussed, the reduction in our environmental impact is both ethically and morally the right thing to do.  It also has the benefit of enhancing Goodflex Rubber’s reputation as a contentious business that cares.</a:t>
            </a:r>
          </a:p>
          <a:p>
            <a:endParaRPr lang="en-GB" dirty="0"/>
          </a:p>
        </p:txBody>
      </p:sp>
      <p:sp>
        <p:nvSpPr>
          <p:cNvPr id="4" name="Slide Number Placeholder 3"/>
          <p:cNvSpPr>
            <a:spLocks noGrp="1"/>
          </p:cNvSpPr>
          <p:nvPr>
            <p:ph type="sldNum" sz="quarter" idx="5"/>
          </p:nvPr>
        </p:nvSpPr>
        <p:spPr/>
        <p:txBody>
          <a:bodyPr/>
          <a:lstStyle/>
          <a:p>
            <a:fld id="{9600BD83-54F9-4A58-A994-2E6AD471DF89}" type="slidenum">
              <a:rPr lang="en-GB" smtClean="0"/>
              <a:t>7</a:t>
            </a:fld>
            <a:endParaRPr lang="en-GB"/>
          </a:p>
        </p:txBody>
      </p:sp>
    </p:spTree>
    <p:extLst>
      <p:ext uri="{BB962C8B-B14F-4D97-AF65-F5344CB8AC3E}">
        <p14:creationId xmlns:p14="http://schemas.microsoft.com/office/powerpoint/2010/main" val="296308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Can you please talk in here about the application process, how did you find it, was it easy, was the support offered by the team satisfactory, do you think it took a long time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The application process was relatively painless, and was made far easier by the support we received from the Green Business Programme.  Our timescales for making the decision whether to move or not were accelerated by the emergence of an opportunity to move into an ideally-suited location, and the response from the team was very helpful.  Whilst there is an unavoidable overhead in pulling the application together, the guidance and advice from the team made this as easy as it could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In terms of elapsed time, from our initial engagement with the team through to receipt of the grant offer letter took a little under 8 weeks.</a:t>
            </a:r>
          </a:p>
          <a:p>
            <a:endParaRPr lang="en-GB" dirty="0"/>
          </a:p>
        </p:txBody>
      </p:sp>
      <p:sp>
        <p:nvSpPr>
          <p:cNvPr id="4" name="Slide Number Placeholder 3"/>
          <p:cNvSpPr>
            <a:spLocks noGrp="1"/>
          </p:cNvSpPr>
          <p:nvPr>
            <p:ph type="sldNum" sz="quarter" idx="5"/>
          </p:nvPr>
        </p:nvSpPr>
        <p:spPr/>
        <p:txBody>
          <a:bodyPr/>
          <a:lstStyle/>
          <a:p>
            <a:fld id="{9600BD83-54F9-4A58-A994-2E6AD471DF89}" type="slidenum">
              <a:rPr lang="en-GB" smtClean="0"/>
              <a:t>8</a:t>
            </a:fld>
            <a:endParaRPr lang="en-GB"/>
          </a:p>
        </p:txBody>
      </p:sp>
    </p:spTree>
    <p:extLst>
      <p:ext uri="{BB962C8B-B14F-4D97-AF65-F5344CB8AC3E}">
        <p14:creationId xmlns:p14="http://schemas.microsoft.com/office/powerpoint/2010/main" val="224460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AutoShape 2"/>
          <p:cNvSpPr/>
          <p:nvPr/>
        </p:nvSpPr>
        <p:spPr>
          <a:xfrm>
            <a:off x="3744634" y="505625"/>
            <a:ext cx="255869" cy="8759678"/>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pic>
        <p:nvPicPr>
          <p:cNvPr id="4" name="Picture 4"/>
          <p:cNvPicPr>
            <a:picLocks noChangeAspect="1"/>
          </p:cNvPicPr>
          <p:nvPr/>
        </p:nvPicPr>
        <p:blipFill>
          <a:blip r:embed="rId2"/>
          <a:srcRect/>
          <a:stretch>
            <a:fillRect/>
          </a:stretch>
        </p:blipFill>
        <p:spPr>
          <a:xfrm>
            <a:off x="5133778" y="505625"/>
            <a:ext cx="6500121" cy="1950036"/>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7711" y="3245243"/>
            <a:ext cx="2571750" cy="4114800"/>
          </a:xfrm>
          <a:prstGeom prst="rect">
            <a:avLst/>
          </a:prstGeom>
        </p:spPr>
      </p:pic>
      <p:pic>
        <p:nvPicPr>
          <p:cNvPr id="6" name="Picture 6"/>
          <p:cNvPicPr>
            <a:picLocks noChangeAspect="1"/>
          </p:cNvPicPr>
          <p:nvPr/>
        </p:nvPicPr>
        <p:blipFill>
          <a:blip r:embed="rId5"/>
          <a:srcRect/>
          <a:stretch>
            <a:fillRect/>
          </a:stretch>
        </p:blipFill>
        <p:spPr>
          <a:xfrm>
            <a:off x="12858814" y="8444210"/>
            <a:ext cx="4400486" cy="1628180"/>
          </a:xfrm>
          <a:prstGeom prst="rect">
            <a:avLst/>
          </a:prstGeom>
        </p:spPr>
      </p:pic>
      <p:pic>
        <p:nvPicPr>
          <p:cNvPr id="7" name="Picture 7"/>
          <p:cNvPicPr>
            <a:picLocks noChangeAspect="1"/>
          </p:cNvPicPr>
          <p:nvPr/>
        </p:nvPicPr>
        <p:blipFill>
          <a:blip r:embed="rId6"/>
          <a:srcRect/>
          <a:stretch>
            <a:fillRect/>
          </a:stretch>
        </p:blipFill>
        <p:spPr>
          <a:xfrm>
            <a:off x="6609993" y="8464649"/>
            <a:ext cx="5881979" cy="1607741"/>
          </a:xfrm>
          <a:prstGeom prst="rect">
            <a:avLst/>
          </a:prstGeom>
        </p:spPr>
      </p:pic>
      <p:sp>
        <p:nvSpPr>
          <p:cNvPr id="8" name="TextBox 8"/>
          <p:cNvSpPr txBox="1"/>
          <p:nvPr/>
        </p:nvSpPr>
        <p:spPr>
          <a:xfrm>
            <a:off x="5133778" y="3200577"/>
            <a:ext cx="10871752" cy="4667945"/>
          </a:xfrm>
          <a:prstGeom prst="rect">
            <a:avLst/>
          </a:prstGeom>
        </p:spPr>
        <p:txBody>
          <a:bodyPr lIns="0" tIns="0" rIns="0" bIns="0" rtlCol="0" anchor="t">
            <a:spAutoFit/>
          </a:bodyPr>
          <a:lstStyle/>
          <a:p>
            <a:pPr>
              <a:lnSpc>
                <a:spcPts val="8400"/>
              </a:lnSpc>
            </a:pPr>
            <a:r>
              <a:rPr lang="en-US" sz="8400" dirty="0">
                <a:solidFill>
                  <a:srgbClr val="020301"/>
                </a:solidFill>
                <a:latin typeface="League Spartan"/>
              </a:rPr>
              <a:t>Using the GBP to become greener and reduce costs</a:t>
            </a:r>
          </a:p>
          <a:p>
            <a:pPr algn="l">
              <a:lnSpc>
                <a:spcPts val="5590"/>
              </a:lnSpc>
            </a:pPr>
            <a:r>
              <a:rPr lang="en-US" sz="4300" dirty="0">
                <a:solidFill>
                  <a:srgbClr val="F3F5F9"/>
                </a:solidFill>
                <a:latin typeface="League Spartan"/>
              </a:rPr>
              <a:t>Mark </a:t>
            </a:r>
            <a:r>
              <a:rPr lang="en-US" sz="4300" dirty="0" err="1">
                <a:solidFill>
                  <a:srgbClr val="F3F5F9"/>
                </a:solidFill>
                <a:latin typeface="League Spartan"/>
              </a:rPr>
              <a:t>Dufty</a:t>
            </a:r>
            <a:r>
              <a:rPr lang="en-US" sz="4300" dirty="0">
                <a:solidFill>
                  <a:srgbClr val="F3F5F9"/>
                </a:solidFill>
                <a:latin typeface="League Spartan"/>
              </a:rPr>
              <a:t>, Managing Director, </a:t>
            </a:r>
            <a:r>
              <a:rPr lang="en-US" sz="4300" dirty="0" err="1">
                <a:solidFill>
                  <a:srgbClr val="F3F5F9"/>
                </a:solidFill>
                <a:latin typeface="League Spartan"/>
              </a:rPr>
              <a:t>GoodFlex</a:t>
            </a:r>
            <a:r>
              <a:rPr lang="en-US" sz="4300" dirty="0">
                <a:solidFill>
                  <a:srgbClr val="F3F5F9"/>
                </a:solidFill>
                <a:latin typeface="League Spartan"/>
              </a:rPr>
              <a:t> Rubber</a:t>
            </a:r>
          </a:p>
        </p:txBody>
      </p:sp>
      <p:pic>
        <p:nvPicPr>
          <p:cNvPr id="9" name="Picture 8">
            <a:extLst>
              <a:ext uri="{FF2B5EF4-FFF2-40B4-BE49-F238E27FC236}">
                <a16:creationId xmlns:a16="http://schemas.microsoft.com/office/drawing/2014/main" id="{6286A9FC-B4A2-41AA-8F15-62A514DB0F5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2754951" y="499608"/>
            <a:ext cx="5082951" cy="21048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TextBox 2"/>
          <p:cNvSpPr txBox="1"/>
          <p:nvPr/>
        </p:nvSpPr>
        <p:spPr>
          <a:xfrm>
            <a:off x="4737912" y="2537795"/>
            <a:ext cx="8812176" cy="5257850"/>
          </a:xfrm>
          <a:prstGeom prst="rect">
            <a:avLst/>
          </a:prstGeom>
        </p:spPr>
        <p:txBody>
          <a:bodyPr lIns="0" tIns="0" rIns="0" bIns="0" rtlCol="0" anchor="t">
            <a:spAutoFit/>
          </a:bodyPr>
          <a:lstStyle/>
          <a:p>
            <a:pPr algn="ctr">
              <a:lnSpc>
                <a:spcPts val="8189"/>
              </a:lnSpc>
            </a:pPr>
            <a:r>
              <a:rPr lang="en-US" sz="6299" spc="226" dirty="0">
                <a:solidFill>
                  <a:srgbClr val="020301"/>
                </a:solidFill>
                <a:latin typeface="League Spartan Bold"/>
              </a:rPr>
              <a:t>QUESTIONS WILL BE ANSWERED DURING THE Q&amp;A SESSION </a:t>
            </a:r>
          </a:p>
          <a:p>
            <a:pPr algn="ctr">
              <a:lnSpc>
                <a:spcPts val="8189"/>
              </a:lnSpc>
            </a:pPr>
            <a:endParaRPr lang="en-US" sz="6299" spc="226" dirty="0">
              <a:solidFill>
                <a:srgbClr val="020301"/>
              </a:solidFill>
              <a:latin typeface="League Spartan Bold"/>
            </a:endParaRPr>
          </a:p>
        </p:txBody>
      </p:sp>
      <p:sp>
        <p:nvSpPr>
          <p:cNvPr id="3" name="AutoShape 3"/>
          <p:cNvSpPr/>
          <p:nvPr/>
        </p:nvSpPr>
        <p:spPr>
          <a:xfrm>
            <a:off x="18002863" y="-233785"/>
            <a:ext cx="567624" cy="10768576"/>
          </a:xfrm>
          <a:prstGeom prst="rect">
            <a:avLst/>
          </a:prstGeom>
          <a:solidFill>
            <a:srgbClr val="F3F5F9"/>
          </a:solidFill>
        </p:spPr>
      </p:sp>
      <p:pic>
        <p:nvPicPr>
          <p:cNvPr id="4" name="Picture 3">
            <a:extLst>
              <a:ext uri="{FF2B5EF4-FFF2-40B4-BE49-F238E27FC236}">
                <a16:creationId xmlns:a16="http://schemas.microsoft.com/office/drawing/2014/main" id="{B0458143-44CD-4C7F-84BC-A064CD70F40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4236725" y="296999"/>
            <a:ext cx="3332452" cy="1379962"/>
          </a:xfrm>
          <a:prstGeom prst="rect">
            <a:avLst/>
          </a:prstGeom>
        </p:spPr>
      </p:pic>
      <p:sp>
        <p:nvSpPr>
          <p:cNvPr id="6" name="TextBox 12">
            <a:extLst>
              <a:ext uri="{FF2B5EF4-FFF2-40B4-BE49-F238E27FC236}">
                <a16:creationId xmlns:a16="http://schemas.microsoft.com/office/drawing/2014/main" id="{021EC701-57FE-4352-80E1-17033E0F7951}"/>
              </a:ext>
            </a:extLst>
          </p:cNvPr>
          <p:cNvSpPr txBox="1"/>
          <p:nvPr/>
        </p:nvSpPr>
        <p:spPr>
          <a:xfrm>
            <a:off x="609600" y="8115300"/>
            <a:ext cx="10210800" cy="2266646"/>
          </a:xfrm>
          <a:prstGeom prst="rect">
            <a:avLst/>
          </a:prstGeom>
        </p:spPr>
        <p:txBody>
          <a:bodyPr wrap="square" lIns="0" tIns="0" rIns="0" bIns="0" rtlCol="0" anchor="t">
            <a:spAutoFit/>
          </a:bodyPr>
          <a:lstStyle/>
          <a:p>
            <a:pPr>
              <a:lnSpc>
                <a:spcPts val="4480"/>
              </a:lnSpc>
            </a:pPr>
            <a:r>
              <a:rPr lang="en-US" sz="3200" spc="96" dirty="0">
                <a:solidFill>
                  <a:srgbClr val="020301"/>
                </a:solidFill>
                <a:latin typeface="Glacial Indifference"/>
              </a:rPr>
              <a:t>If you would like to contact me, my details are:</a:t>
            </a:r>
          </a:p>
          <a:p>
            <a:pPr>
              <a:lnSpc>
                <a:spcPts val="4480"/>
              </a:lnSpc>
            </a:pPr>
            <a:r>
              <a:rPr lang="en-US" sz="3200" spc="96" dirty="0">
                <a:solidFill>
                  <a:srgbClr val="020301"/>
                </a:solidFill>
                <a:latin typeface="Glacial Indifference"/>
              </a:rPr>
              <a:t>Tel. 01386 841480</a:t>
            </a:r>
          </a:p>
          <a:p>
            <a:pPr>
              <a:lnSpc>
                <a:spcPts val="4480"/>
              </a:lnSpc>
            </a:pPr>
            <a:r>
              <a:rPr lang="en-US" sz="3200" spc="96" dirty="0">
                <a:solidFill>
                  <a:srgbClr val="020301"/>
                </a:solidFill>
                <a:latin typeface="Glacial Indifference"/>
              </a:rPr>
              <a:t>Email: mark@goodflexrubber.com</a:t>
            </a:r>
          </a:p>
          <a:p>
            <a:pPr>
              <a:lnSpc>
                <a:spcPts val="4480"/>
              </a:lnSpc>
            </a:pPr>
            <a:endParaRPr lang="en-US" sz="3200" spc="96" dirty="0">
              <a:solidFill>
                <a:srgbClr val="020301"/>
              </a:solidFill>
              <a:latin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AutoShape 2"/>
          <p:cNvSpPr/>
          <p:nvPr/>
        </p:nvSpPr>
        <p:spPr>
          <a:xfrm>
            <a:off x="18002863" y="-233785"/>
            <a:ext cx="567624" cy="10768576"/>
          </a:xfrm>
          <a:prstGeom prst="rect">
            <a:avLst/>
          </a:prstGeom>
          <a:solidFill>
            <a:srgbClr val="020301"/>
          </a:solidFill>
        </p:spPr>
      </p:sp>
      <p:sp>
        <p:nvSpPr>
          <p:cNvPr id="4" name="TextBox 4"/>
          <p:cNvSpPr txBox="1"/>
          <p:nvPr/>
        </p:nvSpPr>
        <p:spPr>
          <a:xfrm>
            <a:off x="562636" y="1057275"/>
            <a:ext cx="4426648" cy="1163463"/>
          </a:xfrm>
          <a:prstGeom prst="rect">
            <a:avLst/>
          </a:prstGeom>
        </p:spPr>
        <p:txBody>
          <a:bodyPr lIns="0" tIns="0" rIns="0" bIns="0" rtlCol="0" anchor="t">
            <a:spAutoFit/>
          </a:bodyPr>
          <a:lstStyle/>
          <a:p>
            <a:pPr algn="l">
              <a:lnSpc>
                <a:spcPts val="4529"/>
              </a:lnSpc>
            </a:pPr>
            <a:r>
              <a:rPr lang="en-US" sz="4117" spc="144">
                <a:solidFill>
                  <a:srgbClr val="020301"/>
                </a:solidFill>
                <a:latin typeface="League Spartan Bold"/>
              </a:rPr>
              <a:t>ABOUT THE</a:t>
            </a:r>
          </a:p>
          <a:p>
            <a:pPr algn="l">
              <a:lnSpc>
                <a:spcPts val="4529"/>
              </a:lnSpc>
            </a:pPr>
            <a:r>
              <a:rPr lang="en-US" sz="4117" spc="144">
                <a:solidFill>
                  <a:srgbClr val="020301"/>
                </a:solidFill>
                <a:latin typeface="League Spartan Bold"/>
              </a:rPr>
              <a:t>COMPANY</a:t>
            </a:r>
          </a:p>
        </p:txBody>
      </p:sp>
      <p:sp>
        <p:nvSpPr>
          <p:cNvPr id="6" name="TextBox 6"/>
          <p:cNvSpPr txBox="1"/>
          <p:nvPr/>
        </p:nvSpPr>
        <p:spPr>
          <a:xfrm>
            <a:off x="5158951" y="942975"/>
            <a:ext cx="12622783" cy="9028113"/>
          </a:xfrm>
          <a:prstGeom prst="rect">
            <a:avLst/>
          </a:prstGeom>
        </p:spPr>
        <p:txBody>
          <a:bodyPr lIns="0" tIns="0" rIns="0" bIns="0" rtlCol="0" anchor="t">
            <a:spAutoFit/>
          </a:bodyPr>
          <a:lstStyle/>
          <a:p>
            <a:pPr>
              <a:lnSpc>
                <a:spcPts val="5529"/>
              </a:lnSpc>
            </a:pPr>
            <a:r>
              <a:rPr lang="en-US" sz="3949" spc="118" dirty="0" err="1">
                <a:solidFill>
                  <a:srgbClr val="020301"/>
                </a:solidFill>
                <a:latin typeface="Glacial Indifference"/>
              </a:rPr>
              <a:t>Goodflex</a:t>
            </a:r>
            <a:r>
              <a:rPr lang="en-US" sz="3949" spc="118" dirty="0">
                <a:solidFill>
                  <a:srgbClr val="020301"/>
                </a:solidFill>
                <a:latin typeface="Glacial Indifference"/>
              </a:rPr>
              <a:t> Rubber Company is a global manufacturer and supplier of bespoke rubber hoses, </a:t>
            </a:r>
            <a:r>
              <a:rPr lang="en-US" sz="3949" spc="118" dirty="0" err="1">
                <a:solidFill>
                  <a:srgbClr val="020301"/>
                </a:solidFill>
                <a:latin typeface="Glacial Indifference"/>
              </a:rPr>
              <a:t>mouldings</a:t>
            </a:r>
            <a:r>
              <a:rPr lang="en-US" sz="3949" spc="118" dirty="0">
                <a:solidFill>
                  <a:srgbClr val="020301"/>
                </a:solidFill>
                <a:latin typeface="Glacial Indifference"/>
              </a:rPr>
              <a:t> &amp; assemblies that perform for the entire product service life. The company commenced trading in 2002 and has recently re-located to a significantly larger manufacturing facility in Alcester. </a:t>
            </a:r>
          </a:p>
          <a:p>
            <a:pPr>
              <a:lnSpc>
                <a:spcPts val="5529"/>
              </a:lnSpc>
            </a:pPr>
            <a:endParaRPr lang="en-US" sz="3949" spc="118" dirty="0">
              <a:solidFill>
                <a:srgbClr val="020301"/>
              </a:solidFill>
              <a:latin typeface="Glacial Indifference"/>
            </a:endParaRPr>
          </a:p>
          <a:p>
            <a:pPr>
              <a:lnSpc>
                <a:spcPts val="5529"/>
              </a:lnSpc>
            </a:pPr>
            <a:r>
              <a:rPr lang="en-US" sz="3949" spc="59" dirty="0">
                <a:solidFill>
                  <a:srgbClr val="020301"/>
                </a:solidFill>
                <a:latin typeface="Arimo"/>
              </a:rPr>
              <a:t>The re-location has now provided </a:t>
            </a:r>
            <a:r>
              <a:rPr lang="en-US" sz="3949" spc="59" dirty="0" err="1">
                <a:solidFill>
                  <a:srgbClr val="020301"/>
                </a:solidFill>
                <a:latin typeface="Arimo"/>
              </a:rPr>
              <a:t>Goodflex</a:t>
            </a:r>
            <a:r>
              <a:rPr lang="en-US" sz="3949" spc="59" dirty="0">
                <a:solidFill>
                  <a:srgbClr val="020301"/>
                </a:solidFill>
                <a:latin typeface="Arimo"/>
              </a:rPr>
              <a:t> with the necessary resources to enable us to venture out and seek new opportunities whether this be through acquisitions or organic growth, while at the same time reducing our carbon footprint. </a:t>
            </a:r>
          </a:p>
          <a:p>
            <a:pPr algn="l">
              <a:lnSpc>
                <a:spcPts val="4409"/>
              </a:lnSpc>
            </a:pPr>
            <a:endParaRPr lang="en-US" sz="3949" spc="59" dirty="0">
              <a:solidFill>
                <a:srgbClr val="020301"/>
              </a:solidFill>
              <a:latin typeface="Arimo"/>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3239" y="6172200"/>
            <a:ext cx="2571750" cy="4114800"/>
          </a:xfrm>
          <a:prstGeom prst="rect">
            <a:avLst/>
          </a:prstGeom>
        </p:spPr>
      </p:pic>
      <p:pic>
        <p:nvPicPr>
          <p:cNvPr id="9" name="Picture 8">
            <a:extLst>
              <a:ext uri="{FF2B5EF4-FFF2-40B4-BE49-F238E27FC236}">
                <a16:creationId xmlns:a16="http://schemas.microsoft.com/office/drawing/2014/main" id="{D0BF5A4D-CD17-430A-B602-83B96888F90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87654" y="2286001"/>
            <a:ext cx="4692363" cy="19430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40627" y="441708"/>
            <a:ext cx="4406747" cy="4114800"/>
          </a:xfrm>
          <a:prstGeom prst="rect">
            <a:avLst/>
          </a:prstGeom>
        </p:spPr>
      </p:pic>
      <p:grpSp>
        <p:nvGrpSpPr>
          <p:cNvPr id="3" name="Group 3"/>
          <p:cNvGrpSpPr/>
          <p:nvPr/>
        </p:nvGrpSpPr>
        <p:grpSpPr>
          <a:xfrm>
            <a:off x="3284289" y="3892821"/>
            <a:ext cx="11719423" cy="5771839"/>
            <a:chOff x="0" y="-47625"/>
            <a:chExt cx="15625897" cy="7695785"/>
          </a:xfrm>
        </p:grpSpPr>
        <p:sp>
          <p:nvSpPr>
            <p:cNvPr id="4" name="TextBox 4"/>
            <p:cNvSpPr txBox="1"/>
            <p:nvPr/>
          </p:nvSpPr>
          <p:spPr>
            <a:xfrm>
              <a:off x="972964" y="-47625"/>
              <a:ext cx="13679969" cy="890905"/>
            </a:xfrm>
            <a:prstGeom prst="rect">
              <a:avLst/>
            </a:prstGeom>
          </p:spPr>
          <p:txBody>
            <a:bodyPr lIns="0" tIns="0" rIns="0" bIns="0" rtlCol="0" anchor="t">
              <a:spAutoFit/>
            </a:bodyPr>
            <a:lstStyle/>
            <a:p>
              <a:pPr algn="ctr">
                <a:lnSpc>
                  <a:spcPts val="5460"/>
                </a:lnSpc>
              </a:pPr>
              <a:endParaRPr/>
            </a:p>
          </p:txBody>
        </p:sp>
        <p:sp>
          <p:nvSpPr>
            <p:cNvPr id="5" name="TextBox 5"/>
            <p:cNvSpPr txBox="1"/>
            <p:nvPr/>
          </p:nvSpPr>
          <p:spPr>
            <a:xfrm>
              <a:off x="0" y="1840231"/>
              <a:ext cx="15625897" cy="4262705"/>
            </a:xfrm>
            <a:prstGeom prst="rect">
              <a:avLst/>
            </a:prstGeom>
          </p:spPr>
          <p:txBody>
            <a:bodyPr lIns="0" tIns="0" rIns="0" bIns="0" rtlCol="0" anchor="t">
              <a:spAutoFit/>
            </a:bodyPr>
            <a:lstStyle/>
            <a:p>
              <a:pPr algn="ctr">
                <a:lnSpc>
                  <a:spcPts val="6160"/>
                </a:lnSpc>
              </a:pPr>
              <a:r>
                <a:rPr lang="en-US" sz="5600" spc="112" dirty="0">
                  <a:solidFill>
                    <a:srgbClr val="F3F5F9"/>
                  </a:solidFill>
                  <a:latin typeface="League Spartan Bold"/>
                </a:rPr>
                <a:t>Working with the GBP will enable us to cut our CO</a:t>
              </a:r>
              <a:r>
                <a:rPr lang="en-US" sz="5600" spc="112" baseline="-25000" dirty="0">
                  <a:solidFill>
                    <a:srgbClr val="F3F5F9"/>
                  </a:solidFill>
                  <a:latin typeface="League Spartan Bold"/>
                </a:rPr>
                <a:t>2</a:t>
              </a:r>
              <a:r>
                <a:rPr lang="en-US" sz="5600" spc="112" dirty="0">
                  <a:solidFill>
                    <a:srgbClr val="F3F5F9"/>
                  </a:solidFill>
                  <a:latin typeface="League Spartan Bold"/>
                </a:rPr>
                <a:t> emissions by nearly 134 </a:t>
              </a:r>
              <a:r>
                <a:rPr lang="en-US" sz="5600" spc="112" dirty="0" err="1">
                  <a:solidFill>
                    <a:srgbClr val="F3F5F9"/>
                  </a:solidFill>
                  <a:latin typeface="League Spartan Bold"/>
                </a:rPr>
                <a:t>tonnes</a:t>
              </a:r>
              <a:r>
                <a:rPr lang="en-US" sz="5600" spc="112" dirty="0">
                  <a:solidFill>
                    <a:srgbClr val="F3F5F9"/>
                  </a:solidFill>
                  <a:latin typeface="League Spartan Bold"/>
                </a:rPr>
                <a:t> per year</a:t>
              </a:r>
            </a:p>
          </p:txBody>
        </p:sp>
        <p:sp>
          <p:nvSpPr>
            <p:cNvPr id="6" name="TextBox 6"/>
            <p:cNvSpPr txBox="1"/>
            <p:nvPr/>
          </p:nvSpPr>
          <p:spPr>
            <a:xfrm>
              <a:off x="2107225" y="6758144"/>
              <a:ext cx="11411446" cy="890016"/>
            </a:xfrm>
            <a:prstGeom prst="rect">
              <a:avLst/>
            </a:prstGeom>
          </p:spPr>
          <p:txBody>
            <a:bodyPr lIns="0" tIns="0" rIns="0" bIns="0" rtlCol="0" anchor="t">
              <a:spAutoFit/>
            </a:bodyPr>
            <a:lstStyle/>
            <a:p>
              <a:pPr algn="ctr">
                <a:lnSpc>
                  <a:spcPts val="5334"/>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AutoShape 2"/>
          <p:cNvSpPr/>
          <p:nvPr/>
        </p:nvSpPr>
        <p:spPr>
          <a:xfrm>
            <a:off x="18002863" y="-233785"/>
            <a:ext cx="567624" cy="10768576"/>
          </a:xfrm>
          <a:prstGeom prst="rect">
            <a:avLst/>
          </a:prstGeom>
          <a:solidFill>
            <a:srgbClr val="020301"/>
          </a:solidFill>
        </p:spPr>
      </p:sp>
      <p:sp>
        <p:nvSpPr>
          <p:cNvPr id="3" name="AutoShape 3"/>
          <p:cNvSpPr/>
          <p:nvPr/>
        </p:nvSpPr>
        <p:spPr>
          <a:xfrm>
            <a:off x="1028700" y="986980"/>
            <a:ext cx="210021" cy="8313041"/>
          </a:xfrm>
          <a:prstGeom prst="rect">
            <a:avLst/>
          </a:prstGeom>
          <a:solidFill>
            <a:srgbClr val="020301"/>
          </a:solidFill>
        </p:spPr>
      </p:sp>
      <p:pic>
        <p:nvPicPr>
          <p:cNvPr id="4" name="Picture 4"/>
          <p:cNvPicPr>
            <a:picLocks noChangeAspect="1"/>
          </p:cNvPicPr>
          <p:nvPr/>
        </p:nvPicPr>
        <p:blipFill>
          <a:blip r:embed="rId2"/>
          <a:srcRect t="7235" r="2319" b="45458"/>
          <a:stretch>
            <a:fillRect/>
          </a:stretch>
        </p:blipFill>
        <p:spPr>
          <a:xfrm>
            <a:off x="11610244" y="6293637"/>
            <a:ext cx="5649056" cy="3647719"/>
          </a:xfrm>
          <a:prstGeom prst="rect">
            <a:avLst/>
          </a:prstGeom>
        </p:spPr>
      </p:pic>
      <p:sp>
        <p:nvSpPr>
          <p:cNvPr id="5" name="TextBox 5"/>
          <p:cNvSpPr txBox="1"/>
          <p:nvPr/>
        </p:nvSpPr>
        <p:spPr>
          <a:xfrm>
            <a:off x="1868778" y="2041734"/>
            <a:ext cx="9332622" cy="8414163"/>
          </a:xfrm>
          <a:prstGeom prst="rect">
            <a:avLst/>
          </a:prstGeom>
        </p:spPr>
        <p:txBody>
          <a:bodyPr wrap="square" lIns="0" tIns="0" rIns="0" bIns="0" rtlCol="0" anchor="t">
            <a:spAutoFit/>
          </a:bodyPr>
          <a:lstStyle/>
          <a:p>
            <a:pPr marL="571500" indent="-571500" algn="l">
              <a:lnSpc>
                <a:spcPts val="6681"/>
              </a:lnSpc>
              <a:buFont typeface="Arial" panose="020B0604020202020204" pitchFamily="34" charset="0"/>
              <a:buChar char="•"/>
            </a:pPr>
            <a:r>
              <a:rPr lang="en-US" sz="4149" spc="-180" dirty="0">
                <a:solidFill>
                  <a:srgbClr val="020301"/>
                </a:solidFill>
                <a:latin typeface="Glacial Indifference"/>
              </a:rPr>
              <a:t>Replacement of 72 metal halide light fittings in the factory with new intelligent LED fittings.</a:t>
            </a:r>
          </a:p>
          <a:p>
            <a:pPr marL="571500" indent="-571500" algn="l">
              <a:lnSpc>
                <a:spcPts val="6681"/>
              </a:lnSpc>
              <a:buFont typeface="Arial" panose="020B0604020202020204" pitchFamily="34" charset="0"/>
              <a:buChar char="•"/>
            </a:pPr>
            <a:r>
              <a:rPr lang="en-US" sz="4149" spc="-174" dirty="0">
                <a:solidFill>
                  <a:srgbClr val="020301"/>
                </a:solidFill>
                <a:latin typeface="Glacial Indifference"/>
              </a:rPr>
              <a:t>Replacement of fluorescent lighting units in the office and reception areas with LED fittings.</a:t>
            </a:r>
          </a:p>
          <a:p>
            <a:pPr marL="571500" indent="-571500">
              <a:lnSpc>
                <a:spcPts val="6520"/>
              </a:lnSpc>
              <a:buFont typeface="Arial" panose="020B0604020202020204" pitchFamily="34" charset="0"/>
              <a:buChar char="•"/>
            </a:pPr>
            <a:r>
              <a:rPr lang="en-US" sz="4400" spc="-180" dirty="0">
                <a:solidFill>
                  <a:srgbClr val="020301"/>
                </a:solidFill>
                <a:latin typeface="Glacial Indifference"/>
              </a:rPr>
              <a:t>Installation of destratification fans in the factory to help heat retention.</a:t>
            </a:r>
          </a:p>
          <a:p>
            <a:pPr algn="l">
              <a:lnSpc>
                <a:spcPts val="6520"/>
              </a:lnSpc>
            </a:pPr>
            <a:endParaRPr lang="en-US" sz="4149" spc="-174" dirty="0">
              <a:solidFill>
                <a:srgbClr val="020301"/>
              </a:solidFill>
              <a:latin typeface="Glacial Indifference"/>
            </a:endParaRPr>
          </a:p>
          <a:p>
            <a:pPr algn="l">
              <a:lnSpc>
                <a:spcPts val="6520"/>
              </a:lnSpc>
            </a:pPr>
            <a:endParaRPr lang="en-US" sz="4149" spc="-174" dirty="0">
              <a:solidFill>
                <a:srgbClr val="020301"/>
              </a:solidFill>
              <a:latin typeface="Glacial Indifference"/>
            </a:endParaRPr>
          </a:p>
        </p:txBody>
      </p:sp>
      <p:pic>
        <p:nvPicPr>
          <p:cNvPr id="6" name="Picture 6"/>
          <p:cNvPicPr>
            <a:picLocks noChangeAspect="1"/>
          </p:cNvPicPr>
          <p:nvPr/>
        </p:nvPicPr>
        <p:blipFill>
          <a:blip r:embed="rId3"/>
          <a:srcRect b="7601"/>
          <a:stretch>
            <a:fillRect/>
          </a:stretch>
        </p:blipFill>
        <p:spPr>
          <a:xfrm>
            <a:off x="11610244" y="1954085"/>
            <a:ext cx="5649056" cy="3914732"/>
          </a:xfrm>
          <a:prstGeom prst="rect">
            <a:avLst/>
          </a:prstGeom>
        </p:spPr>
      </p:pic>
      <p:sp>
        <p:nvSpPr>
          <p:cNvPr id="7" name="TextBox 7"/>
          <p:cNvSpPr txBox="1"/>
          <p:nvPr/>
        </p:nvSpPr>
        <p:spPr>
          <a:xfrm>
            <a:off x="1868778" y="1044130"/>
            <a:ext cx="11624384" cy="909955"/>
          </a:xfrm>
          <a:prstGeom prst="rect">
            <a:avLst/>
          </a:prstGeom>
        </p:spPr>
        <p:txBody>
          <a:bodyPr lIns="0" tIns="0" rIns="0" bIns="0" rtlCol="0" anchor="t">
            <a:spAutoFit/>
          </a:bodyPr>
          <a:lstStyle/>
          <a:p>
            <a:pPr algn="l">
              <a:lnSpc>
                <a:spcPts val="7040"/>
              </a:lnSpc>
            </a:pPr>
            <a:r>
              <a:rPr lang="en-US" sz="6400" spc="223">
                <a:solidFill>
                  <a:srgbClr val="020301"/>
                </a:solidFill>
                <a:latin typeface="League Spartan Bold"/>
              </a:rPr>
              <a:t>IMPROVEMENTS MADE</a:t>
            </a:r>
          </a:p>
        </p:txBody>
      </p:sp>
      <p:pic>
        <p:nvPicPr>
          <p:cNvPr id="8" name="Picture 7">
            <a:extLst>
              <a:ext uri="{FF2B5EF4-FFF2-40B4-BE49-F238E27FC236}">
                <a16:creationId xmlns:a16="http://schemas.microsoft.com/office/drawing/2014/main" id="{2A8DEEFA-B9C7-4C66-9C08-9CA45181BF8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4236725" y="296999"/>
            <a:ext cx="3332452" cy="13799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pic>
        <p:nvPicPr>
          <p:cNvPr id="9" name="Picture 8" descr="A picture containing indoor, rack&#10;&#10;Description automatically generated">
            <a:extLst>
              <a:ext uri="{FF2B5EF4-FFF2-40B4-BE49-F238E27FC236}">
                <a16:creationId xmlns:a16="http://schemas.microsoft.com/office/drawing/2014/main" id="{E9666DDE-A993-4F9E-AE6C-547DB1C3E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0659" y="2524038"/>
            <a:ext cx="6225405" cy="4669688"/>
          </a:xfrm>
          <a:prstGeom prst="rect">
            <a:avLst/>
          </a:prstGeom>
        </p:spPr>
      </p:pic>
      <p:pic>
        <p:nvPicPr>
          <p:cNvPr id="11" name="Picture 10">
            <a:extLst>
              <a:ext uri="{FF2B5EF4-FFF2-40B4-BE49-F238E27FC236}">
                <a16:creationId xmlns:a16="http://schemas.microsoft.com/office/drawing/2014/main" id="{166F35B5-7FD1-41E9-92D7-760832D63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10754" y="2555325"/>
            <a:ext cx="6266491" cy="4648200"/>
          </a:xfrm>
          <a:prstGeom prst="rect">
            <a:avLst/>
          </a:prstGeom>
        </p:spPr>
      </p:pic>
      <p:pic>
        <p:nvPicPr>
          <p:cNvPr id="13" name="Picture 12" descr="A picture containing indoor&#10;&#10;Description automatically generated">
            <a:extLst>
              <a:ext uri="{FF2B5EF4-FFF2-40B4-BE49-F238E27FC236}">
                <a16:creationId xmlns:a16="http://schemas.microsoft.com/office/drawing/2014/main" id="{CF2E2455-D25C-4E64-A161-9C4EE5F34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251919" y="2564702"/>
            <a:ext cx="6226248" cy="4669687"/>
          </a:xfrm>
          <a:prstGeom prst="rect">
            <a:avLst/>
          </a:prstGeom>
        </p:spPr>
      </p:pic>
      <p:pic>
        <p:nvPicPr>
          <p:cNvPr id="5" name="Picture 4">
            <a:extLst>
              <a:ext uri="{FF2B5EF4-FFF2-40B4-BE49-F238E27FC236}">
                <a16:creationId xmlns:a16="http://schemas.microsoft.com/office/drawing/2014/main" id="{48CFA780-ACD1-40E2-BEBC-239F98F7AA1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4236725" y="296999"/>
            <a:ext cx="3332452" cy="1379962"/>
          </a:xfrm>
          <a:prstGeom prst="rect">
            <a:avLst/>
          </a:prstGeom>
        </p:spPr>
      </p:pic>
    </p:spTree>
    <p:extLst>
      <p:ext uri="{BB962C8B-B14F-4D97-AF65-F5344CB8AC3E}">
        <p14:creationId xmlns:p14="http://schemas.microsoft.com/office/powerpoint/2010/main" val="152663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452912" y="2434516"/>
            <a:ext cx="2779493" cy="2595352"/>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85305" y="2365982"/>
            <a:ext cx="2325040" cy="273241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34922" y="2320883"/>
            <a:ext cx="2759108" cy="2822617"/>
          </a:xfrm>
          <a:prstGeom prst="rect">
            <a:avLst/>
          </a:prstGeom>
        </p:spPr>
      </p:pic>
      <p:grpSp>
        <p:nvGrpSpPr>
          <p:cNvPr id="5" name="Group 5"/>
          <p:cNvGrpSpPr/>
          <p:nvPr/>
        </p:nvGrpSpPr>
        <p:grpSpPr>
          <a:xfrm>
            <a:off x="2331394" y="5143500"/>
            <a:ext cx="14404540" cy="4955070"/>
            <a:chOff x="0" y="0"/>
            <a:chExt cx="19206053" cy="6606760"/>
          </a:xfrm>
        </p:grpSpPr>
        <p:sp>
          <p:nvSpPr>
            <p:cNvPr id="6" name="TextBox 6"/>
            <p:cNvSpPr txBox="1"/>
            <p:nvPr/>
          </p:nvSpPr>
          <p:spPr>
            <a:xfrm>
              <a:off x="1195887" y="-47625"/>
              <a:ext cx="16814279" cy="890905"/>
            </a:xfrm>
            <a:prstGeom prst="rect">
              <a:avLst/>
            </a:prstGeom>
          </p:spPr>
          <p:txBody>
            <a:bodyPr lIns="0" tIns="0" rIns="0" bIns="0" rtlCol="0" anchor="t">
              <a:spAutoFit/>
            </a:bodyPr>
            <a:lstStyle/>
            <a:p>
              <a:pPr algn="ctr">
                <a:lnSpc>
                  <a:spcPts val="5460"/>
                </a:lnSpc>
              </a:pPr>
              <a:endParaRPr/>
            </a:p>
          </p:txBody>
        </p:sp>
        <p:sp>
          <p:nvSpPr>
            <p:cNvPr id="7" name="TextBox 7"/>
            <p:cNvSpPr txBox="1"/>
            <p:nvPr/>
          </p:nvSpPr>
          <p:spPr>
            <a:xfrm>
              <a:off x="0" y="1840230"/>
              <a:ext cx="19206053" cy="3161877"/>
            </a:xfrm>
            <a:prstGeom prst="rect">
              <a:avLst/>
            </a:prstGeom>
          </p:spPr>
          <p:txBody>
            <a:bodyPr lIns="0" tIns="0" rIns="0" bIns="0" rtlCol="0" anchor="t">
              <a:spAutoFit/>
            </a:bodyPr>
            <a:lstStyle/>
            <a:p>
              <a:pPr algn="ctr">
                <a:lnSpc>
                  <a:spcPts val="6160"/>
                </a:lnSpc>
              </a:pPr>
              <a:r>
                <a:rPr lang="en-US" sz="5600" spc="112" dirty="0">
                  <a:solidFill>
                    <a:srgbClr val="F3F5F9"/>
                  </a:solidFill>
                  <a:latin typeface="League Spartan Bold"/>
                </a:rPr>
                <a:t>Annual cost saving = £11,577</a:t>
              </a:r>
            </a:p>
            <a:p>
              <a:pPr algn="ctr">
                <a:lnSpc>
                  <a:spcPts val="6160"/>
                </a:lnSpc>
              </a:pPr>
              <a:r>
                <a:rPr lang="en-US" sz="5600" spc="24" dirty="0">
                  <a:solidFill>
                    <a:srgbClr val="F3F5F9"/>
                  </a:solidFill>
                  <a:latin typeface="Arimo Bold"/>
                </a:rPr>
                <a:t>Carbon saving = 35.41 </a:t>
              </a:r>
              <a:r>
                <a:rPr lang="en-US" sz="5600" spc="24" dirty="0" err="1">
                  <a:solidFill>
                    <a:srgbClr val="F3F5F9"/>
                  </a:solidFill>
                  <a:latin typeface="Arimo Bold"/>
                </a:rPr>
                <a:t>tonnes</a:t>
              </a:r>
              <a:r>
                <a:rPr lang="en-US" sz="5600" spc="24" dirty="0">
                  <a:solidFill>
                    <a:srgbClr val="F3F5F9"/>
                  </a:solidFill>
                  <a:latin typeface="Arimo Bold"/>
                </a:rPr>
                <a:t> / year</a:t>
              </a:r>
            </a:p>
            <a:p>
              <a:pPr algn="ctr">
                <a:lnSpc>
                  <a:spcPts val="6160"/>
                </a:lnSpc>
              </a:pPr>
              <a:endParaRPr lang="en-US" sz="5600" spc="24" dirty="0">
                <a:solidFill>
                  <a:srgbClr val="F3F5F9"/>
                </a:solidFill>
                <a:latin typeface="Arimo Bold"/>
              </a:endParaRPr>
            </a:p>
          </p:txBody>
        </p:sp>
        <p:sp>
          <p:nvSpPr>
            <p:cNvPr id="8" name="TextBox 8"/>
            <p:cNvSpPr txBox="1"/>
            <p:nvPr/>
          </p:nvSpPr>
          <p:spPr>
            <a:xfrm>
              <a:off x="2590026" y="5716744"/>
              <a:ext cx="14026001" cy="890016"/>
            </a:xfrm>
            <a:prstGeom prst="rect">
              <a:avLst/>
            </a:prstGeom>
          </p:spPr>
          <p:txBody>
            <a:bodyPr lIns="0" tIns="0" rIns="0" bIns="0" rtlCol="0" anchor="t">
              <a:spAutoFit/>
            </a:bodyPr>
            <a:lstStyle/>
            <a:p>
              <a:pPr algn="ctr">
                <a:lnSpc>
                  <a:spcPts val="5334"/>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sp>
        <p:nvSpPr>
          <p:cNvPr id="2" name="AutoShape 2"/>
          <p:cNvSpPr/>
          <p:nvPr/>
        </p:nvSpPr>
        <p:spPr>
          <a:xfrm>
            <a:off x="18002863" y="-233785"/>
            <a:ext cx="567624" cy="10768576"/>
          </a:xfrm>
          <a:prstGeom prst="rect">
            <a:avLst/>
          </a:prstGeom>
          <a:solidFill>
            <a:srgbClr val="020301"/>
          </a:solidFill>
        </p:spPr>
      </p:sp>
      <p:sp>
        <p:nvSpPr>
          <p:cNvPr id="3" name="AutoShape 3"/>
          <p:cNvSpPr/>
          <p:nvPr/>
        </p:nvSpPr>
        <p:spPr>
          <a:xfrm>
            <a:off x="1028700" y="986980"/>
            <a:ext cx="210021" cy="8313041"/>
          </a:xfrm>
          <a:prstGeom prst="rect">
            <a:avLst/>
          </a:prstGeom>
          <a:solidFill>
            <a:srgbClr val="020301"/>
          </a:solidFill>
        </p:spPr>
      </p:sp>
      <p:sp>
        <p:nvSpPr>
          <p:cNvPr id="4" name="TextBox 4"/>
          <p:cNvSpPr txBox="1"/>
          <p:nvPr/>
        </p:nvSpPr>
        <p:spPr>
          <a:xfrm>
            <a:off x="1868778" y="2858823"/>
            <a:ext cx="14800220" cy="4951677"/>
          </a:xfrm>
          <a:prstGeom prst="rect">
            <a:avLst/>
          </a:prstGeom>
        </p:spPr>
        <p:txBody>
          <a:bodyPr lIns="0" tIns="0" rIns="0" bIns="0" rtlCol="0" anchor="t">
            <a:spAutoFit/>
          </a:bodyPr>
          <a:lstStyle/>
          <a:p>
            <a:pPr marL="874390" lvl="1" indent="-437195" algn="l">
              <a:lnSpc>
                <a:spcPts val="6520"/>
              </a:lnSpc>
              <a:buFont typeface="Arial"/>
              <a:buChar char="•"/>
            </a:pPr>
            <a:r>
              <a:rPr lang="en-US" sz="4149" spc="-174" dirty="0">
                <a:solidFill>
                  <a:srgbClr val="020301"/>
                </a:solidFill>
                <a:latin typeface="Glacial Indifference"/>
              </a:rPr>
              <a:t>Complete installation of Heating Ventilation and Air Conditioning systems in the factory, office and reception areas, replacing large oil boilers and provide heating and cooling</a:t>
            </a:r>
          </a:p>
          <a:p>
            <a:pPr marL="895980" lvl="1" indent="-447990" algn="l">
              <a:lnSpc>
                <a:spcPts val="6681"/>
              </a:lnSpc>
              <a:buFont typeface="Arial"/>
              <a:buChar char="•"/>
            </a:pPr>
            <a:r>
              <a:rPr lang="en-US" sz="4149" spc="-178" dirty="0">
                <a:solidFill>
                  <a:srgbClr val="020301"/>
                </a:solidFill>
                <a:latin typeface="Glacial Indifference"/>
              </a:rPr>
              <a:t>Replacement of an old inefficient air compressor</a:t>
            </a:r>
          </a:p>
          <a:p>
            <a:pPr algn="l">
              <a:lnSpc>
                <a:spcPts val="6520"/>
              </a:lnSpc>
            </a:pPr>
            <a:endParaRPr lang="en-US" sz="4149" spc="-178" dirty="0">
              <a:solidFill>
                <a:srgbClr val="020301"/>
              </a:solidFill>
              <a:latin typeface="Glacial Indifference"/>
            </a:endParaRPr>
          </a:p>
          <a:p>
            <a:pPr algn="l">
              <a:lnSpc>
                <a:spcPts val="6520"/>
              </a:lnSpc>
            </a:pPr>
            <a:endParaRPr lang="en-US" sz="4149" spc="-178" dirty="0">
              <a:solidFill>
                <a:srgbClr val="020301"/>
              </a:solidFill>
              <a:latin typeface="Glacial Indifference"/>
            </a:endParaRPr>
          </a:p>
        </p:txBody>
      </p:sp>
      <p:sp>
        <p:nvSpPr>
          <p:cNvPr id="5" name="TextBox 5"/>
          <p:cNvSpPr txBox="1"/>
          <p:nvPr/>
        </p:nvSpPr>
        <p:spPr>
          <a:xfrm>
            <a:off x="1868778" y="1044130"/>
            <a:ext cx="14895364" cy="1817164"/>
          </a:xfrm>
          <a:prstGeom prst="rect">
            <a:avLst/>
          </a:prstGeom>
        </p:spPr>
        <p:txBody>
          <a:bodyPr wrap="square" lIns="0" tIns="0" rIns="0" bIns="0" rtlCol="0" anchor="t">
            <a:spAutoFit/>
          </a:bodyPr>
          <a:lstStyle/>
          <a:p>
            <a:pPr algn="l">
              <a:lnSpc>
                <a:spcPts val="7040"/>
              </a:lnSpc>
            </a:pPr>
            <a:r>
              <a:rPr lang="en-US" sz="6400" spc="223" dirty="0">
                <a:solidFill>
                  <a:srgbClr val="020301"/>
                </a:solidFill>
                <a:latin typeface="League Spartan Bold"/>
              </a:rPr>
              <a:t>IMPROVEMENTS PLANNED</a:t>
            </a:r>
          </a:p>
          <a:p>
            <a:pPr algn="l">
              <a:lnSpc>
                <a:spcPts val="7040"/>
              </a:lnSpc>
            </a:pPr>
            <a:r>
              <a:rPr lang="en-US" sz="6400" spc="223" dirty="0">
                <a:solidFill>
                  <a:srgbClr val="020301"/>
                </a:solidFill>
                <a:latin typeface="League Spartan Bold"/>
              </a:rPr>
              <a:t>2022</a:t>
            </a:r>
          </a:p>
        </p:txBody>
      </p:sp>
      <p:grpSp>
        <p:nvGrpSpPr>
          <p:cNvPr id="6" name="Group 6"/>
          <p:cNvGrpSpPr/>
          <p:nvPr/>
        </p:nvGrpSpPr>
        <p:grpSpPr>
          <a:xfrm>
            <a:off x="2264458" y="5579721"/>
            <a:ext cx="14404540" cy="4955070"/>
            <a:chOff x="0" y="0"/>
            <a:chExt cx="19206053" cy="6606760"/>
          </a:xfrm>
        </p:grpSpPr>
        <p:sp>
          <p:nvSpPr>
            <p:cNvPr id="7" name="TextBox 7"/>
            <p:cNvSpPr txBox="1"/>
            <p:nvPr/>
          </p:nvSpPr>
          <p:spPr>
            <a:xfrm>
              <a:off x="1195887" y="-47625"/>
              <a:ext cx="16814279" cy="890905"/>
            </a:xfrm>
            <a:prstGeom prst="rect">
              <a:avLst/>
            </a:prstGeom>
          </p:spPr>
          <p:txBody>
            <a:bodyPr lIns="0" tIns="0" rIns="0" bIns="0" rtlCol="0" anchor="t">
              <a:spAutoFit/>
            </a:bodyPr>
            <a:lstStyle/>
            <a:p>
              <a:pPr algn="ctr">
                <a:lnSpc>
                  <a:spcPts val="5460"/>
                </a:lnSpc>
              </a:pPr>
              <a:endParaRPr/>
            </a:p>
          </p:txBody>
        </p:sp>
        <p:sp>
          <p:nvSpPr>
            <p:cNvPr id="8" name="TextBox 8"/>
            <p:cNvSpPr txBox="1"/>
            <p:nvPr/>
          </p:nvSpPr>
          <p:spPr>
            <a:xfrm>
              <a:off x="0" y="1840230"/>
              <a:ext cx="19206053" cy="3161877"/>
            </a:xfrm>
            <a:prstGeom prst="rect">
              <a:avLst/>
            </a:prstGeom>
          </p:spPr>
          <p:txBody>
            <a:bodyPr lIns="0" tIns="0" rIns="0" bIns="0" rtlCol="0" anchor="t">
              <a:spAutoFit/>
            </a:bodyPr>
            <a:lstStyle/>
            <a:p>
              <a:pPr algn="ctr">
                <a:lnSpc>
                  <a:spcPts val="6160"/>
                </a:lnSpc>
              </a:pPr>
              <a:r>
                <a:rPr lang="en-US" sz="5600" spc="112" dirty="0">
                  <a:solidFill>
                    <a:srgbClr val="F3F5F9"/>
                  </a:solidFill>
                  <a:latin typeface="League Spartan Bold"/>
                </a:rPr>
                <a:t>Annual saving = £14,386</a:t>
              </a:r>
            </a:p>
            <a:p>
              <a:pPr algn="ctr">
                <a:lnSpc>
                  <a:spcPts val="6160"/>
                </a:lnSpc>
              </a:pPr>
              <a:r>
                <a:rPr lang="en-US" sz="5600" spc="24" dirty="0">
                  <a:solidFill>
                    <a:srgbClr val="F3F5F9"/>
                  </a:solidFill>
                  <a:latin typeface="Arimo Bold"/>
                </a:rPr>
                <a:t>Carbon saving = 98.36 </a:t>
              </a:r>
              <a:r>
                <a:rPr lang="en-US" sz="5600" spc="24" dirty="0" err="1">
                  <a:solidFill>
                    <a:srgbClr val="F3F5F9"/>
                  </a:solidFill>
                  <a:latin typeface="Arimo Bold"/>
                </a:rPr>
                <a:t>tonnes</a:t>
              </a:r>
              <a:r>
                <a:rPr lang="en-US" sz="5600" spc="24" dirty="0">
                  <a:solidFill>
                    <a:srgbClr val="F3F5F9"/>
                  </a:solidFill>
                  <a:latin typeface="Arimo Bold"/>
                </a:rPr>
                <a:t> / year</a:t>
              </a:r>
            </a:p>
            <a:p>
              <a:pPr algn="ctr">
                <a:lnSpc>
                  <a:spcPts val="6160"/>
                </a:lnSpc>
              </a:pPr>
              <a:endParaRPr lang="en-US" sz="5600" spc="24" dirty="0">
                <a:solidFill>
                  <a:srgbClr val="F3F5F9"/>
                </a:solidFill>
                <a:latin typeface="Arimo Bold"/>
              </a:endParaRPr>
            </a:p>
          </p:txBody>
        </p:sp>
        <p:sp>
          <p:nvSpPr>
            <p:cNvPr id="9" name="TextBox 9"/>
            <p:cNvSpPr txBox="1"/>
            <p:nvPr/>
          </p:nvSpPr>
          <p:spPr>
            <a:xfrm>
              <a:off x="2590026" y="5716744"/>
              <a:ext cx="14026001" cy="890016"/>
            </a:xfrm>
            <a:prstGeom prst="rect">
              <a:avLst/>
            </a:prstGeom>
          </p:spPr>
          <p:txBody>
            <a:bodyPr lIns="0" tIns="0" rIns="0" bIns="0" rtlCol="0" anchor="t">
              <a:spAutoFit/>
            </a:bodyPr>
            <a:lstStyle/>
            <a:p>
              <a:pPr algn="ctr">
                <a:lnSpc>
                  <a:spcPts val="5334"/>
                </a:lnSpc>
              </a:pPr>
              <a:endParaRPr/>
            </a:p>
          </p:txBody>
        </p:sp>
      </p:grpSp>
      <p:pic>
        <p:nvPicPr>
          <p:cNvPr id="10" name="Picture 9">
            <a:extLst>
              <a:ext uri="{FF2B5EF4-FFF2-40B4-BE49-F238E27FC236}">
                <a16:creationId xmlns:a16="http://schemas.microsoft.com/office/drawing/2014/main" id="{13F6E5A6-4BE2-4B3B-A65E-73EEDB115B4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4236725" y="296999"/>
            <a:ext cx="3332452" cy="13799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2" name="AutoShape 2"/>
          <p:cNvSpPr/>
          <p:nvPr/>
        </p:nvSpPr>
        <p:spPr>
          <a:xfrm>
            <a:off x="18002863" y="-233785"/>
            <a:ext cx="567624" cy="10768576"/>
          </a:xfrm>
          <a:prstGeom prst="rect">
            <a:avLst/>
          </a:prstGeom>
          <a:solidFill>
            <a:srgbClr val="F3F5F9"/>
          </a:solidFill>
        </p:spPr>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8695" y="6296477"/>
            <a:ext cx="2571750" cy="4114800"/>
          </a:xfrm>
          <a:prstGeom prst="rect">
            <a:avLst/>
          </a:prstGeom>
        </p:spPr>
      </p:pic>
      <p:pic>
        <p:nvPicPr>
          <p:cNvPr id="4" name="Picture 4"/>
          <p:cNvPicPr>
            <a:picLocks noChangeAspect="1"/>
          </p:cNvPicPr>
          <p:nvPr/>
        </p:nvPicPr>
        <p:blipFill>
          <a:blip r:embed="rId5"/>
          <a:srcRect r="6748"/>
          <a:stretch>
            <a:fillRect/>
          </a:stretch>
        </p:blipFill>
        <p:spPr>
          <a:xfrm>
            <a:off x="10159752" y="1988258"/>
            <a:ext cx="7843111" cy="5382870"/>
          </a:xfrm>
          <a:prstGeom prst="rect">
            <a:avLst/>
          </a:prstGeom>
        </p:spPr>
      </p:pic>
      <p:grpSp>
        <p:nvGrpSpPr>
          <p:cNvPr id="5" name="Group 5"/>
          <p:cNvGrpSpPr/>
          <p:nvPr/>
        </p:nvGrpSpPr>
        <p:grpSpPr>
          <a:xfrm>
            <a:off x="2254623" y="2001407"/>
            <a:ext cx="10511586" cy="3538491"/>
            <a:chOff x="-41836" y="-268459"/>
            <a:chExt cx="14015447" cy="4717988"/>
          </a:xfrm>
        </p:grpSpPr>
        <p:sp>
          <p:nvSpPr>
            <p:cNvPr id="6" name="TextBox 6"/>
            <p:cNvSpPr txBox="1"/>
            <p:nvPr/>
          </p:nvSpPr>
          <p:spPr>
            <a:xfrm>
              <a:off x="23905" y="-268459"/>
              <a:ext cx="13949706" cy="1232323"/>
            </a:xfrm>
            <a:prstGeom prst="rect">
              <a:avLst/>
            </a:prstGeom>
          </p:spPr>
          <p:txBody>
            <a:bodyPr lIns="0" tIns="0" rIns="0" bIns="0" rtlCol="0" anchor="t">
              <a:spAutoFit/>
            </a:bodyPr>
            <a:lstStyle/>
            <a:p>
              <a:pPr algn="l">
                <a:lnSpc>
                  <a:spcPts val="7040"/>
                </a:lnSpc>
              </a:pPr>
              <a:r>
                <a:rPr lang="en-US" sz="6400" spc="223" dirty="0">
                  <a:solidFill>
                    <a:srgbClr val="C7D41C"/>
                  </a:solidFill>
                  <a:latin typeface="League Spartan Bold"/>
                </a:rPr>
                <a:t>GRANT VALUE </a:t>
              </a:r>
            </a:p>
          </p:txBody>
        </p:sp>
        <p:sp>
          <p:nvSpPr>
            <p:cNvPr id="7" name="TextBox 7"/>
            <p:cNvSpPr txBox="1"/>
            <p:nvPr/>
          </p:nvSpPr>
          <p:spPr>
            <a:xfrm>
              <a:off x="0" y="2025015"/>
              <a:ext cx="12384569" cy="890905"/>
            </a:xfrm>
            <a:prstGeom prst="rect">
              <a:avLst/>
            </a:prstGeom>
          </p:spPr>
          <p:txBody>
            <a:bodyPr lIns="0" tIns="0" rIns="0" bIns="0" rtlCol="0" anchor="t">
              <a:spAutoFit/>
            </a:bodyPr>
            <a:lstStyle/>
            <a:p>
              <a:pPr algn="l">
                <a:lnSpc>
                  <a:spcPts val="5460"/>
                </a:lnSpc>
              </a:pPr>
              <a:endParaRPr/>
            </a:p>
          </p:txBody>
        </p:sp>
        <p:sp>
          <p:nvSpPr>
            <p:cNvPr id="8" name="TextBox 8"/>
            <p:cNvSpPr txBox="1"/>
            <p:nvPr/>
          </p:nvSpPr>
          <p:spPr>
            <a:xfrm>
              <a:off x="-41836" y="797641"/>
              <a:ext cx="10299908" cy="3651888"/>
            </a:xfrm>
            <a:prstGeom prst="rect">
              <a:avLst/>
            </a:prstGeom>
          </p:spPr>
          <p:txBody>
            <a:bodyPr lIns="0" tIns="0" rIns="0" bIns="0" rtlCol="0" anchor="t">
              <a:spAutoFit/>
            </a:bodyPr>
            <a:lstStyle/>
            <a:p>
              <a:pPr>
                <a:lnSpc>
                  <a:spcPts val="11129"/>
                </a:lnSpc>
              </a:pPr>
              <a:r>
                <a:rPr lang="en-US" sz="7949" spc="239" dirty="0">
                  <a:solidFill>
                    <a:srgbClr val="F3F5F9"/>
                  </a:solidFill>
                  <a:latin typeface="Glacial Indifference"/>
                </a:rPr>
                <a:t>£19,588</a:t>
              </a:r>
            </a:p>
            <a:p>
              <a:pPr algn="l">
                <a:lnSpc>
                  <a:spcPts val="11129"/>
                </a:lnSpc>
              </a:pPr>
              <a:endParaRPr lang="en-US" sz="7949" spc="239" dirty="0">
                <a:solidFill>
                  <a:srgbClr val="F3F5F9"/>
                </a:solidFill>
                <a:latin typeface="Glacial Indifference"/>
              </a:endParaRPr>
            </a:p>
          </p:txBody>
        </p:sp>
      </p:grpSp>
      <p:sp>
        <p:nvSpPr>
          <p:cNvPr id="10" name="TextBox 6">
            <a:extLst>
              <a:ext uri="{FF2B5EF4-FFF2-40B4-BE49-F238E27FC236}">
                <a16:creationId xmlns:a16="http://schemas.microsoft.com/office/drawing/2014/main" id="{C425BFC7-AB43-4B57-BE25-0AAF1E066319}"/>
              </a:ext>
            </a:extLst>
          </p:cNvPr>
          <p:cNvSpPr txBox="1"/>
          <p:nvPr/>
        </p:nvSpPr>
        <p:spPr>
          <a:xfrm>
            <a:off x="2286000" y="5047281"/>
            <a:ext cx="10462280" cy="924242"/>
          </a:xfrm>
          <a:prstGeom prst="rect">
            <a:avLst/>
          </a:prstGeom>
        </p:spPr>
        <p:txBody>
          <a:bodyPr lIns="0" tIns="0" rIns="0" bIns="0" rtlCol="0" anchor="t">
            <a:spAutoFit/>
          </a:bodyPr>
          <a:lstStyle/>
          <a:p>
            <a:pPr algn="l">
              <a:lnSpc>
                <a:spcPts val="7040"/>
              </a:lnSpc>
            </a:pPr>
            <a:r>
              <a:rPr lang="en-US" sz="6400" spc="223" dirty="0">
                <a:solidFill>
                  <a:srgbClr val="C7D41C"/>
                </a:solidFill>
                <a:latin typeface="League Spartan Bold"/>
              </a:rPr>
              <a:t>PROJECT COST </a:t>
            </a:r>
          </a:p>
        </p:txBody>
      </p:sp>
      <p:sp>
        <p:nvSpPr>
          <p:cNvPr id="11" name="TextBox 8">
            <a:extLst>
              <a:ext uri="{FF2B5EF4-FFF2-40B4-BE49-F238E27FC236}">
                <a16:creationId xmlns:a16="http://schemas.microsoft.com/office/drawing/2014/main" id="{B1123F4D-0919-4447-AEF0-6770E3193222}"/>
              </a:ext>
            </a:extLst>
          </p:cNvPr>
          <p:cNvSpPr txBox="1"/>
          <p:nvPr/>
        </p:nvSpPr>
        <p:spPr>
          <a:xfrm>
            <a:off x="2254623" y="6001670"/>
            <a:ext cx="7724931" cy="2738916"/>
          </a:xfrm>
          <a:prstGeom prst="rect">
            <a:avLst/>
          </a:prstGeom>
        </p:spPr>
        <p:txBody>
          <a:bodyPr lIns="0" tIns="0" rIns="0" bIns="0" rtlCol="0" anchor="t">
            <a:spAutoFit/>
          </a:bodyPr>
          <a:lstStyle/>
          <a:p>
            <a:pPr>
              <a:lnSpc>
                <a:spcPts val="11129"/>
              </a:lnSpc>
            </a:pPr>
            <a:r>
              <a:rPr lang="en-US" sz="7949" spc="239" dirty="0">
                <a:solidFill>
                  <a:schemeClr val="bg1"/>
                </a:solidFill>
                <a:latin typeface="Glacial Indifference"/>
              </a:rPr>
              <a:t>£48,970</a:t>
            </a:r>
            <a:r>
              <a:rPr lang="en-GB" sz="8000" dirty="0">
                <a:solidFill>
                  <a:schemeClr val="bg1"/>
                </a:solidFill>
              </a:rPr>
              <a:t> </a:t>
            </a:r>
            <a:endParaRPr lang="en-US" sz="7949" spc="239" dirty="0">
              <a:solidFill>
                <a:schemeClr val="bg1"/>
              </a:solidFill>
              <a:latin typeface="Glacial Indifference"/>
            </a:endParaRPr>
          </a:p>
          <a:p>
            <a:pPr algn="l">
              <a:lnSpc>
                <a:spcPts val="11129"/>
              </a:lnSpc>
            </a:pPr>
            <a:endParaRPr lang="en-US" sz="7949" spc="239" dirty="0">
              <a:solidFill>
                <a:srgbClr val="F3F5F9"/>
              </a:solidFill>
              <a:latin typeface="Glacial Indifferen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D41C"/>
        </a:solidFill>
        <a:effectLst/>
      </p:bgPr>
    </p:bg>
    <p:spTree>
      <p:nvGrpSpPr>
        <p:cNvPr id="1" name=""/>
        <p:cNvGrpSpPr/>
        <p:nvPr/>
      </p:nvGrpSpPr>
      <p:grpSpPr>
        <a:xfrm>
          <a:off x="0" y="0"/>
          <a:ext cx="0" cy="0"/>
          <a:chOff x="0" y="0"/>
          <a:chExt cx="0" cy="0"/>
        </a:xfrm>
      </p:grpSpPr>
      <p:grpSp>
        <p:nvGrpSpPr>
          <p:cNvPr id="2" name="Group 2"/>
          <p:cNvGrpSpPr/>
          <p:nvPr/>
        </p:nvGrpSpPr>
        <p:grpSpPr>
          <a:xfrm>
            <a:off x="1803944" y="1028700"/>
            <a:ext cx="10690880" cy="3654222"/>
            <a:chOff x="0" y="0"/>
            <a:chExt cx="14254506" cy="4872296"/>
          </a:xfrm>
        </p:grpSpPr>
        <p:sp>
          <p:nvSpPr>
            <p:cNvPr id="3" name="TextBox 3"/>
            <p:cNvSpPr txBox="1"/>
            <p:nvPr/>
          </p:nvSpPr>
          <p:spPr>
            <a:xfrm>
              <a:off x="0" y="57150"/>
              <a:ext cx="14254506" cy="3594523"/>
            </a:xfrm>
            <a:prstGeom prst="rect">
              <a:avLst/>
            </a:prstGeom>
          </p:spPr>
          <p:txBody>
            <a:bodyPr lIns="0" tIns="0" rIns="0" bIns="0" rtlCol="0" anchor="t">
              <a:spAutoFit/>
            </a:bodyPr>
            <a:lstStyle/>
            <a:p>
              <a:pPr algn="l">
                <a:lnSpc>
                  <a:spcPts val="7040"/>
                </a:lnSpc>
              </a:pPr>
              <a:r>
                <a:rPr lang="en-US" sz="6400" spc="223">
                  <a:solidFill>
                    <a:srgbClr val="020301"/>
                  </a:solidFill>
                  <a:latin typeface="League Spartan Bold"/>
                </a:rPr>
                <a:t>WHY WE RECOMMEND OTHER SMES TO WORK WITH GBP</a:t>
              </a:r>
            </a:p>
          </p:txBody>
        </p:sp>
        <p:sp>
          <p:nvSpPr>
            <p:cNvPr id="4" name="TextBox 4"/>
            <p:cNvSpPr txBox="1"/>
            <p:nvPr/>
          </p:nvSpPr>
          <p:spPr>
            <a:xfrm>
              <a:off x="0" y="3981391"/>
              <a:ext cx="13298969" cy="890905"/>
            </a:xfrm>
            <a:prstGeom prst="rect">
              <a:avLst/>
            </a:prstGeom>
          </p:spPr>
          <p:txBody>
            <a:bodyPr lIns="0" tIns="0" rIns="0" bIns="0" rtlCol="0" anchor="t">
              <a:spAutoFit/>
            </a:bodyPr>
            <a:lstStyle/>
            <a:p>
              <a:pPr algn="l">
                <a:lnSpc>
                  <a:spcPts val="5460"/>
                </a:lnSpc>
              </a:pPr>
              <a:endParaRPr/>
            </a:p>
          </p:txBody>
        </p:sp>
      </p:grpSp>
      <p:sp>
        <p:nvSpPr>
          <p:cNvPr id="5" name="AutoShape 5"/>
          <p:cNvSpPr/>
          <p:nvPr/>
        </p:nvSpPr>
        <p:spPr>
          <a:xfrm>
            <a:off x="18002863" y="-233785"/>
            <a:ext cx="567624" cy="10768576"/>
          </a:xfrm>
          <a:prstGeom prst="rect">
            <a:avLst/>
          </a:prstGeom>
          <a:solidFill>
            <a:srgbClr val="020301"/>
          </a:solidFill>
        </p:spPr>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48518" y="4704765"/>
            <a:ext cx="1560633" cy="1560633"/>
          </a:xfrm>
          <a:prstGeom prst="rect">
            <a:avLst/>
          </a:prstGeom>
        </p:spPr>
      </p:pic>
      <p:sp>
        <p:nvSpPr>
          <p:cNvPr id="7" name="AutoShape 7"/>
          <p:cNvSpPr/>
          <p:nvPr/>
        </p:nvSpPr>
        <p:spPr>
          <a:xfrm>
            <a:off x="1028700" y="1028700"/>
            <a:ext cx="181391" cy="2498105"/>
          </a:xfrm>
          <a:prstGeom prst="rect">
            <a:avLst/>
          </a:prstGeom>
          <a:solidFill>
            <a:srgbClr val="020301"/>
          </a:solidFill>
        </p:spPr>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80575" y="4817517"/>
            <a:ext cx="1313520" cy="114933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13175" y="5084510"/>
            <a:ext cx="2088032" cy="85609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715706" y="4945514"/>
            <a:ext cx="1718312" cy="1134086"/>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745854" y="4863503"/>
            <a:ext cx="1515562" cy="1401895"/>
          </a:xfrm>
          <a:prstGeom prst="rect">
            <a:avLst/>
          </a:prstGeom>
        </p:spPr>
      </p:pic>
      <p:sp>
        <p:nvSpPr>
          <p:cNvPr id="12" name="TextBox 12"/>
          <p:cNvSpPr txBox="1"/>
          <p:nvPr/>
        </p:nvSpPr>
        <p:spPr>
          <a:xfrm>
            <a:off x="1137095" y="6377940"/>
            <a:ext cx="2600481" cy="1099820"/>
          </a:xfrm>
          <a:prstGeom prst="rect">
            <a:avLst/>
          </a:prstGeom>
        </p:spPr>
        <p:txBody>
          <a:bodyPr lIns="0" tIns="0" rIns="0" bIns="0" rtlCol="0" anchor="t">
            <a:spAutoFit/>
          </a:bodyPr>
          <a:lstStyle/>
          <a:p>
            <a:pPr algn="ctr">
              <a:lnSpc>
                <a:spcPts val="4480"/>
              </a:lnSpc>
            </a:pPr>
            <a:r>
              <a:rPr lang="en-US" sz="3200" spc="96" dirty="0">
                <a:solidFill>
                  <a:srgbClr val="020301"/>
                </a:solidFill>
                <a:latin typeface="Glacial Indifference"/>
              </a:rPr>
              <a:t>Free energy </a:t>
            </a:r>
          </a:p>
          <a:p>
            <a:pPr algn="ctr">
              <a:lnSpc>
                <a:spcPts val="4480"/>
              </a:lnSpc>
            </a:pPr>
            <a:r>
              <a:rPr lang="en-US" sz="3200" spc="96" dirty="0">
                <a:solidFill>
                  <a:srgbClr val="020301"/>
                </a:solidFill>
                <a:latin typeface="Glacial Indifference"/>
              </a:rPr>
              <a:t>audits</a:t>
            </a:r>
          </a:p>
        </p:txBody>
      </p:sp>
      <p:sp>
        <p:nvSpPr>
          <p:cNvPr id="13" name="TextBox 13"/>
          <p:cNvSpPr txBox="1"/>
          <p:nvPr/>
        </p:nvSpPr>
        <p:spPr>
          <a:xfrm>
            <a:off x="4203395" y="6377940"/>
            <a:ext cx="2600481" cy="1661795"/>
          </a:xfrm>
          <a:prstGeom prst="rect">
            <a:avLst/>
          </a:prstGeom>
        </p:spPr>
        <p:txBody>
          <a:bodyPr lIns="0" tIns="0" rIns="0" bIns="0" rtlCol="0" anchor="t">
            <a:spAutoFit/>
          </a:bodyPr>
          <a:lstStyle/>
          <a:p>
            <a:pPr algn="ctr">
              <a:lnSpc>
                <a:spcPts val="4480"/>
              </a:lnSpc>
            </a:pPr>
            <a:r>
              <a:rPr lang="en-US" sz="3200" spc="96">
                <a:solidFill>
                  <a:srgbClr val="020301"/>
                </a:solidFill>
                <a:latin typeface="Glacial Indifference"/>
              </a:rPr>
              <a:t>Reduce your CO2 footprint</a:t>
            </a:r>
          </a:p>
        </p:txBody>
      </p:sp>
      <p:sp>
        <p:nvSpPr>
          <p:cNvPr id="14" name="TextBox 14"/>
          <p:cNvSpPr txBox="1"/>
          <p:nvPr/>
        </p:nvSpPr>
        <p:spPr>
          <a:xfrm>
            <a:off x="7656950" y="6377940"/>
            <a:ext cx="2600481" cy="1661795"/>
          </a:xfrm>
          <a:prstGeom prst="rect">
            <a:avLst/>
          </a:prstGeom>
        </p:spPr>
        <p:txBody>
          <a:bodyPr lIns="0" tIns="0" rIns="0" bIns="0" rtlCol="0" anchor="t">
            <a:spAutoFit/>
          </a:bodyPr>
          <a:lstStyle/>
          <a:p>
            <a:pPr algn="ctr">
              <a:lnSpc>
                <a:spcPts val="4480"/>
              </a:lnSpc>
            </a:pPr>
            <a:r>
              <a:rPr lang="en-US" sz="3200" spc="96">
                <a:solidFill>
                  <a:srgbClr val="020301"/>
                </a:solidFill>
                <a:latin typeface="Glacial Indifference"/>
              </a:rPr>
              <a:t>Improve Energy</a:t>
            </a:r>
          </a:p>
          <a:p>
            <a:pPr algn="ctr">
              <a:lnSpc>
                <a:spcPts val="4480"/>
              </a:lnSpc>
            </a:pPr>
            <a:r>
              <a:rPr lang="en-US" sz="3200" spc="96">
                <a:solidFill>
                  <a:srgbClr val="020301"/>
                </a:solidFill>
                <a:latin typeface="Glacial Indifference"/>
              </a:rPr>
              <a:t>Efficiency</a:t>
            </a:r>
          </a:p>
        </p:txBody>
      </p:sp>
      <p:sp>
        <p:nvSpPr>
          <p:cNvPr id="15" name="TextBox 15"/>
          <p:cNvSpPr txBox="1"/>
          <p:nvPr/>
        </p:nvSpPr>
        <p:spPr>
          <a:xfrm>
            <a:off x="10936961" y="6377940"/>
            <a:ext cx="3275802" cy="1689565"/>
          </a:xfrm>
          <a:prstGeom prst="rect">
            <a:avLst/>
          </a:prstGeom>
        </p:spPr>
        <p:txBody>
          <a:bodyPr lIns="0" tIns="0" rIns="0" bIns="0" rtlCol="0" anchor="t">
            <a:spAutoFit/>
          </a:bodyPr>
          <a:lstStyle/>
          <a:p>
            <a:pPr algn="ctr">
              <a:lnSpc>
                <a:spcPts val="4480"/>
              </a:lnSpc>
            </a:pPr>
            <a:r>
              <a:rPr lang="en-US" sz="3200" spc="96" dirty="0">
                <a:solidFill>
                  <a:srgbClr val="020301"/>
                </a:solidFill>
                <a:latin typeface="Glacial Indifference"/>
              </a:rPr>
              <a:t>Support received throughout the process</a:t>
            </a:r>
          </a:p>
        </p:txBody>
      </p:sp>
      <p:sp>
        <p:nvSpPr>
          <p:cNvPr id="16" name="TextBox 16"/>
          <p:cNvSpPr txBox="1"/>
          <p:nvPr/>
        </p:nvSpPr>
        <p:spPr>
          <a:xfrm>
            <a:off x="14550424" y="6377940"/>
            <a:ext cx="2600481" cy="1099820"/>
          </a:xfrm>
          <a:prstGeom prst="rect">
            <a:avLst/>
          </a:prstGeom>
        </p:spPr>
        <p:txBody>
          <a:bodyPr lIns="0" tIns="0" rIns="0" bIns="0" rtlCol="0" anchor="t">
            <a:spAutoFit/>
          </a:bodyPr>
          <a:lstStyle/>
          <a:p>
            <a:pPr algn="ctr">
              <a:lnSpc>
                <a:spcPts val="4480"/>
              </a:lnSpc>
            </a:pPr>
            <a:r>
              <a:rPr lang="en-US" sz="3200" spc="96">
                <a:solidFill>
                  <a:srgbClr val="020301"/>
                </a:solidFill>
                <a:latin typeface="Glacial Indifference"/>
              </a:rPr>
              <a:t>Cutting down</a:t>
            </a:r>
          </a:p>
          <a:p>
            <a:pPr algn="ctr">
              <a:lnSpc>
                <a:spcPts val="4480"/>
              </a:lnSpc>
            </a:pPr>
            <a:r>
              <a:rPr lang="en-US" sz="3200" spc="96">
                <a:solidFill>
                  <a:srgbClr val="020301"/>
                </a:solidFill>
                <a:latin typeface="Glacial Indifference"/>
              </a:rPr>
              <a:t>costs</a:t>
            </a:r>
          </a:p>
        </p:txBody>
      </p:sp>
      <p:pic>
        <p:nvPicPr>
          <p:cNvPr id="17" name="Picture 16">
            <a:extLst>
              <a:ext uri="{FF2B5EF4-FFF2-40B4-BE49-F238E27FC236}">
                <a16:creationId xmlns:a16="http://schemas.microsoft.com/office/drawing/2014/main" id="{10005834-3D5F-4707-B215-76FEFBD99ECB}"/>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14236725" y="296999"/>
            <a:ext cx="3332452" cy="13799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795</Words>
  <Application>Microsoft Office PowerPoint</Application>
  <PresentationFormat>Custom</PresentationFormat>
  <Paragraphs>53</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Glacial Indifference</vt:lpstr>
      <vt:lpstr>Arimo</vt:lpstr>
      <vt:lpstr>Arial</vt:lpstr>
      <vt:lpstr>Calibri</vt:lpstr>
      <vt:lpstr>League Spartan Bold</vt:lpstr>
      <vt:lpstr>Arimo Bold</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dc:title>
  <dc:creator>McCullagh, Bernadette</dc:creator>
  <cp:lastModifiedBy>Phil Pyne</cp:lastModifiedBy>
  <cp:revision>18</cp:revision>
  <dcterms:created xsi:type="dcterms:W3CDTF">2006-08-16T00:00:00Z</dcterms:created>
  <dcterms:modified xsi:type="dcterms:W3CDTF">2022-02-09T14:39:22Z</dcterms:modified>
  <dc:identifier>DAE3rtYKyYM</dc:identifier>
</cp:coreProperties>
</file>