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0"/>
  </p:notesMasterIdLst>
  <p:handoutMasterIdLst>
    <p:handoutMasterId r:id="rId21"/>
  </p:handoutMasterIdLst>
  <p:sldIdLst>
    <p:sldId id="546" r:id="rId5"/>
    <p:sldId id="311" r:id="rId6"/>
    <p:sldId id="312" r:id="rId7"/>
    <p:sldId id="277" r:id="rId8"/>
    <p:sldId id="309" r:id="rId9"/>
    <p:sldId id="301" r:id="rId10"/>
    <p:sldId id="314" r:id="rId11"/>
    <p:sldId id="315" r:id="rId12"/>
    <p:sldId id="316" r:id="rId13"/>
    <p:sldId id="291" r:id="rId14"/>
    <p:sldId id="292" r:id="rId15"/>
    <p:sldId id="306" r:id="rId16"/>
    <p:sldId id="319" r:id="rId17"/>
    <p:sldId id="32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A1E335"/>
    <a:srgbClr val="ACD433"/>
    <a:srgbClr val="D1F19D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75843" autoAdjust="0"/>
  </p:normalViewPr>
  <p:slideViewPr>
    <p:cSldViewPr snapToGrid="0">
      <p:cViewPr varScale="1">
        <p:scale>
          <a:sx n="50" d="100"/>
          <a:sy n="50" d="100"/>
        </p:scale>
        <p:origin x="1260" y="44"/>
      </p:cViewPr>
      <p:guideLst/>
    </p:cSldViewPr>
  </p:slideViewPr>
  <p:outlineViewPr>
    <p:cViewPr>
      <p:scale>
        <a:sx n="33" d="100"/>
        <a:sy n="33" d="100"/>
      </p:scale>
      <p:origin x="0" y="-70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A7553F-719C-47A6-B1D2-119902A79B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DAA125-26A1-47ED-8BE2-70E8024705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5B399-B9E3-4BCA-A4EE-E3277CFBA5DA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2FE7B-3AFB-45A7-A873-3DE9D13D41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F686B-A28E-4B07-A6BA-AB6D38570C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5536B-CE35-4AC9-8917-F87A9EA92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680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2943C-2656-4716-B16C-52ED04CBB7FD}" type="datetimeFigureOut">
              <a:rPr lang="en-GB" smtClean="0"/>
              <a:t>14/02/2022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61B47-23D2-430F-B740-F8246E94AB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28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B47-23D2-430F-B740-F8246E94AB4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244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B47-23D2-430F-B740-F8246E94AB42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6735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B47-23D2-430F-B740-F8246E94AB42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634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B47-23D2-430F-B740-F8246E94AB42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768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B47-23D2-430F-B740-F8246E94AB4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4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B47-23D2-430F-B740-F8246E94AB42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7912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B47-23D2-430F-B740-F8246E94AB4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025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B47-23D2-430F-B740-F8246E94AB4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473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B47-23D2-430F-B740-F8246E94AB4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917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B47-23D2-430F-B740-F8246E94AB42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772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B47-23D2-430F-B740-F8246E94AB4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844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B47-23D2-430F-B740-F8246E94AB42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230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B47-23D2-430F-B740-F8246E94AB42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06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B47-23D2-430F-B740-F8246E94AB42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940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14/02/2022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57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14/02/2022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76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14/02/2022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51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14/02/2022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61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14/02/2022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019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14/02/2022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37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14/02/2022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98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14/02/2022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43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14/02/2022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3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14/02/2022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16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14/02/2022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914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D8FE2-460C-47AC-AA9E-CB5009F98E31}" type="datetimeFigureOut">
              <a:rPr lang="en-GB" smtClean="0"/>
              <a:t>14/02/2022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4295E-D1B9-4B58-B838-B9CB639560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56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jpe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g"/><Relationship Id="rId11" Type="http://schemas.openxmlformats.org/officeDocument/2006/relationships/image" Target="../media/image28.png"/><Relationship Id="rId5" Type="http://schemas.openxmlformats.org/officeDocument/2006/relationships/image" Target="../media/image3.png"/><Relationship Id="rId10" Type="http://schemas.openxmlformats.org/officeDocument/2006/relationships/image" Target="../media/image27.jpeg"/><Relationship Id="rId4" Type="http://schemas.openxmlformats.org/officeDocument/2006/relationships/image" Target="../media/image2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g"/><Relationship Id="rId5" Type="http://schemas.openxmlformats.org/officeDocument/2006/relationships/image" Target="../media/image3.png"/><Relationship Id="rId10" Type="http://schemas.openxmlformats.org/officeDocument/2006/relationships/image" Target="../media/image33.jpeg"/><Relationship Id="rId4" Type="http://schemas.openxmlformats.org/officeDocument/2006/relationships/image" Target="../media/image2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.jpeg"/><Relationship Id="rId7" Type="http://schemas.openxmlformats.org/officeDocument/2006/relationships/hyperlink" Target="https://www.citizensadvice.org.uk/consumer/energy/energy-supply/your-small-businesss-energy-supply/switching-your-small-business-to-a-new-energy-supplier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ofgem.gov.uk/consumers/business-gas-and-electricity-guide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bslepgrowthhub.co.uk" TargetMode="External"/><Relationship Id="rId13" Type="http://schemas.openxmlformats.org/officeDocument/2006/relationships/image" Target="../media/image40.png"/><Relationship Id="rId3" Type="http://schemas.openxmlformats.org/officeDocument/2006/relationships/image" Target="../media/image1.jpeg"/><Relationship Id="rId7" Type="http://schemas.openxmlformats.org/officeDocument/2006/relationships/hyperlink" Target="http://www.cwgrowthhub.co.uk" TargetMode="External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g"/><Relationship Id="rId11" Type="http://schemas.openxmlformats.org/officeDocument/2006/relationships/image" Target="../media/image38.png"/><Relationship Id="rId5" Type="http://schemas.openxmlformats.org/officeDocument/2006/relationships/image" Target="../media/image3.png"/><Relationship Id="rId10" Type="http://schemas.openxmlformats.org/officeDocument/2006/relationships/image" Target="../media/image37.png"/><Relationship Id="rId4" Type="http://schemas.openxmlformats.org/officeDocument/2006/relationships/image" Target="../media/image2.jpeg"/><Relationship Id="rId9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openxmlformats.org/officeDocument/2006/relationships/image" Target="../media/image13.jpg"/><Relationship Id="rId5" Type="http://schemas.openxmlformats.org/officeDocument/2006/relationships/image" Target="../media/image3.png"/><Relationship Id="rId10" Type="http://schemas.openxmlformats.org/officeDocument/2006/relationships/hyperlink" Target="mailto:greenbusiness@coventry.gov.uk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14.jpeg"/><Relationship Id="rId4" Type="http://schemas.openxmlformats.org/officeDocument/2006/relationships/image" Target="../media/image2.jpe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openxmlformats.org/officeDocument/2006/relationships/image" Target="../media/image18.jpeg"/><Relationship Id="rId5" Type="http://schemas.openxmlformats.org/officeDocument/2006/relationships/image" Target="../media/image3.png"/><Relationship Id="rId10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19.jpeg"/><Relationship Id="rId4" Type="http://schemas.openxmlformats.org/officeDocument/2006/relationships/image" Target="../media/image2.jpeg"/><Relationship Id="rId9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1" y="0"/>
            <a:ext cx="12207081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80" y="1027441"/>
            <a:ext cx="2186912" cy="4880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5081" y="2114490"/>
            <a:ext cx="12207081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4000" b="1" dirty="0">
                <a:latin typeface="Conduit"/>
              </a:rPr>
              <a:t>Green Business Programme overview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4000" b="1" dirty="0">
              <a:latin typeface="Condui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ndui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600" b="1" dirty="0">
                <a:latin typeface="Conduit"/>
              </a:rPr>
              <a:t>Bernie McCullagh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600" b="1" dirty="0">
                <a:latin typeface="Conduit"/>
              </a:rPr>
              <a:t>Business Energy Advisor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nduit"/>
                <a:ea typeface="+mn-ea"/>
                <a:cs typeface="+mn-cs"/>
              </a:rPr>
              <a:t>Coventry City Council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3600" b="1" dirty="0">
              <a:latin typeface="Condui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ndui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8A7461-7D11-4B6F-B3F4-19E66FEAD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094" y="911912"/>
            <a:ext cx="1627773" cy="603556"/>
          </a:xfrm>
          <a:prstGeom prst="rect">
            <a:avLst/>
          </a:prstGeom>
        </p:spPr>
      </p:pic>
      <p:pic>
        <p:nvPicPr>
          <p:cNvPr id="5" name="Picture 4" descr="A picture containing laying&#10;&#10;Description automatically generated">
            <a:extLst>
              <a:ext uri="{FF2B5EF4-FFF2-40B4-BE49-F238E27FC236}">
                <a16:creationId xmlns:a16="http://schemas.microsoft.com/office/drawing/2014/main" id="{F75CC49A-E17A-404C-A1A5-2F700EEC80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8474" y="3382979"/>
            <a:ext cx="2987967" cy="23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7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80" y="1091937"/>
            <a:ext cx="2186912" cy="4880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AFC824-1E24-4827-9A7E-D7FCAF7DA2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93" y="963424"/>
            <a:ext cx="1720083" cy="6411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0B1F30-0071-4522-88D7-A96C4DF31BE1}"/>
              </a:ext>
            </a:extLst>
          </p:cNvPr>
          <p:cNvSpPr txBox="1"/>
          <p:nvPr/>
        </p:nvSpPr>
        <p:spPr>
          <a:xfrm>
            <a:off x="85623" y="2115065"/>
            <a:ext cx="8490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Lighting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3CEC93-2187-4E1C-99AD-E92032CA92F3}"/>
              </a:ext>
            </a:extLst>
          </p:cNvPr>
          <p:cNvSpPr txBox="1"/>
          <p:nvPr/>
        </p:nvSpPr>
        <p:spPr>
          <a:xfrm>
            <a:off x="230736" y="2234105"/>
            <a:ext cx="928650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GB" sz="26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6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dirty="0"/>
              <a:t>Lighting: fluorescents, halogen, metal halide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dirty="0"/>
              <a:t>Sensors, i.e. motion, daylight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/>
              <a:t> Natural v artificial lighting</a:t>
            </a:r>
          </a:p>
          <a:p>
            <a:endParaRPr lang="en-GB" dirty="0"/>
          </a:p>
        </p:txBody>
      </p:sp>
      <p:pic>
        <p:nvPicPr>
          <p:cNvPr id="14" name="image1.jpeg">
            <a:extLst>
              <a:ext uri="{FF2B5EF4-FFF2-40B4-BE49-F238E27FC236}">
                <a16:creationId xmlns:a16="http://schemas.microsoft.com/office/drawing/2014/main" id="{602041E6-5AF2-4C46-9279-D323C3957EB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30482" y="1914781"/>
            <a:ext cx="2600325" cy="2167255"/>
          </a:xfrm>
          <a:prstGeom prst="rect">
            <a:avLst/>
          </a:prstGeom>
        </p:spPr>
      </p:pic>
      <p:pic>
        <p:nvPicPr>
          <p:cNvPr id="19" name="Picture 2" descr="https://www.waveformlighting.com/d_waveform/wp-content/uploads/2018/07/fluorescent-lamp-comparison.jpg">
            <a:extLst>
              <a:ext uri="{FF2B5EF4-FFF2-40B4-BE49-F238E27FC236}">
                <a16:creationId xmlns:a16="http://schemas.microsoft.com/office/drawing/2014/main" id="{8609B1A6-C6D7-470F-AA17-7EA9BE652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881" y="4679402"/>
            <a:ext cx="6184008" cy="216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1C9F0A3-485B-405D-AF82-52B05AAF3D9B}"/>
              </a:ext>
            </a:extLst>
          </p:cNvPr>
          <p:cNvGrpSpPr/>
          <p:nvPr/>
        </p:nvGrpSpPr>
        <p:grpSpPr>
          <a:xfrm>
            <a:off x="11106" y="5074619"/>
            <a:ext cx="4725294" cy="1522960"/>
            <a:chOff x="0" y="0"/>
            <a:chExt cx="6593772" cy="2153122"/>
          </a:xfrm>
        </p:grpSpPr>
        <p:pic>
          <p:nvPicPr>
            <p:cNvPr id="21" name="Picture 20" descr="Image result for old fluorescent tube light fittings">
              <a:extLst>
                <a:ext uri="{FF2B5EF4-FFF2-40B4-BE49-F238E27FC236}">
                  <a16:creationId xmlns:a16="http://schemas.microsoft.com/office/drawing/2014/main" id="{D4396FED-56A6-48D5-8159-670323A51F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15645" cy="214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Image result for led light panel">
              <a:extLst>
                <a:ext uri="{FF2B5EF4-FFF2-40B4-BE49-F238E27FC236}">
                  <a16:creationId xmlns:a16="http://schemas.microsoft.com/office/drawing/2014/main" id="{DA4356E5-7D4E-426E-B747-B2BEE6E0D6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25" b="9473"/>
            <a:stretch/>
          </p:blipFill>
          <p:spPr bwMode="auto">
            <a:xfrm>
              <a:off x="3815646" y="0"/>
              <a:ext cx="2778126" cy="2153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4" descr="high-bay-metal-halide-fluorescent.png">
            <a:extLst>
              <a:ext uri="{FF2B5EF4-FFF2-40B4-BE49-F238E27FC236}">
                <a16:creationId xmlns:a16="http://schemas.microsoft.com/office/drawing/2014/main" id="{F3099554-A8B5-4A41-83FD-7F04DD1027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4" r="62544" b="1768"/>
          <a:stretch/>
        </p:blipFill>
        <p:spPr bwMode="auto">
          <a:xfrm>
            <a:off x="6096000" y="1702192"/>
            <a:ext cx="1078071" cy="123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57CD9B3-AAC2-4A9E-B8E1-09310B76448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1485" t="19385" r="33664" b="32786"/>
          <a:stretch/>
        </p:blipFill>
        <p:spPr>
          <a:xfrm>
            <a:off x="1579793" y="1763878"/>
            <a:ext cx="1226113" cy="111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4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80" y="1091937"/>
            <a:ext cx="2186912" cy="4880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AFC824-1E24-4827-9A7E-D7FCAF7DA2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93" y="963424"/>
            <a:ext cx="1720083" cy="6411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8325AD-06AD-4367-9E80-EC9ADBAB7306}"/>
              </a:ext>
            </a:extLst>
          </p:cNvPr>
          <p:cNvSpPr txBox="1"/>
          <p:nvPr/>
        </p:nvSpPr>
        <p:spPr>
          <a:xfrm>
            <a:off x="1531917" y="1911927"/>
            <a:ext cx="8490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Heating, Cooling</a:t>
            </a:r>
          </a:p>
          <a:p>
            <a:pPr algn="ctr"/>
            <a:r>
              <a:rPr lang="en-GB" sz="3600" b="1" dirty="0"/>
              <a:t>&amp; Insulation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E13286-653E-4C38-A9AB-CB0EA678E180}"/>
              </a:ext>
            </a:extLst>
          </p:cNvPr>
          <p:cNvSpPr txBox="1"/>
          <p:nvPr/>
        </p:nvSpPr>
        <p:spPr>
          <a:xfrm>
            <a:off x="2609923" y="3121477"/>
            <a:ext cx="849085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GB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Boilers/warm air units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Fans/air con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Timers/controls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Electric/oil portable heaters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Roof/ceiling/wall insulation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Infrared heaters</a:t>
            </a:r>
          </a:p>
        </p:txBody>
      </p:sp>
      <p:pic>
        <p:nvPicPr>
          <p:cNvPr id="14" name="image6.jpeg">
            <a:extLst>
              <a:ext uri="{FF2B5EF4-FFF2-40B4-BE49-F238E27FC236}">
                <a16:creationId xmlns:a16="http://schemas.microsoft.com/office/drawing/2014/main" id="{8CF8FED3-BB97-431D-A783-11EB30C13C4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92532" y="3041207"/>
            <a:ext cx="4695190" cy="2143125"/>
          </a:xfrm>
          <a:prstGeom prst="rect">
            <a:avLst/>
          </a:prstGeom>
        </p:spPr>
      </p:pic>
      <p:pic>
        <p:nvPicPr>
          <p:cNvPr id="16" name="image9.jpeg">
            <a:extLst>
              <a:ext uri="{FF2B5EF4-FFF2-40B4-BE49-F238E27FC236}">
                <a16:creationId xmlns:a16="http://schemas.microsoft.com/office/drawing/2014/main" id="{FFA49375-1756-4765-8248-501AA04D650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4615" y="1787649"/>
            <a:ext cx="2319020" cy="2129790"/>
          </a:xfrm>
          <a:prstGeom prst="rect">
            <a:avLst/>
          </a:prstGeom>
        </p:spPr>
      </p:pic>
      <p:pic>
        <p:nvPicPr>
          <p:cNvPr id="1026" name="Picture 2" descr="2500W 11 Fin Portable Oil Filled Radiator Electric Heater - Â£39.99 ...">
            <a:extLst>
              <a:ext uri="{FF2B5EF4-FFF2-40B4-BE49-F238E27FC236}">
                <a16:creationId xmlns:a16="http://schemas.microsoft.com/office/drawing/2014/main" id="{6C1362C6-6CC6-491F-AD41-7F18C1992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4" y="4038133"/>
            <a:ext cx="2554550" cy="255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neywell T6360B-1036 Room Thermostat | Wired Thermostats ...">
            <a:extLst>
              <a:ext uri="{FF2B5EF4-FFF2-40B4-BE49-F238E27FC236}">
                <a16:creationId xmlns:a16="http://schemas.microsoft.com/office/drawing/2014/main" id="{5D1FAA5B-68CB-4622-9629-95568A335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186" y="1729763"/>
            <a:ext cx="1547154" cy="154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36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80" y="1091937"/>
            <a:ext cx="2186912" cy="4880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5828" y="2582193"/>
            <a:ext cx="9783714" cy="511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200" dirty="0"/>
          </a:p>
          <a:p>
            <a:endParaRPr lang="en-GB" sz="900" b="1" dirty="0"/>
          </a:p>
          <a:p>
            <a:pPr marL="514350" indent="-514350">
              <a:buFont typeface="+mj-lt"/>
              <a:buAutoNum type="arabicPeriod"/>
            </a:pPr>
            <a:r>
              <a:rPr lang="en-GB" sz="2800" b="1" dirty="0"/>
              <a:t>Meters</a:t>
            </a:r>
            <a:r>
              <a:rPr lang="en-GB" sz="2800" dirty="0"/>
              <a:t>: take </a:t>
            </a:r>
            <a:r>
              <a:rPr lang="en-GB" sz="2800" b="1" dirty="0"/>
              <a:t>regular readings</a:t>
            </a:r>
            <a:r>
              <a:rPr lang="en-GB" sz="2800" dirty="0"/>
              <a:t> (or ask for smart meters)</a:t>
            </a:r>
          </a:p>
          <a:p>
            <a:pPr marL="514350" indent="-514350">
              <a:buFont typeface="+mj-lt"/>
              <a:buAutoNum type="arabicPeriod"/>
            </a:pPr>
            <a:endParaRPr lang="en-GB" sz="800" dirty="0"/>
          </a:p>
          <a:p>
            <a:pPr marL="514350" indent="-514350">
              <a:buFont typeface="+mj-lt"/>
              <a:buAutoNum type="arabicPeriod"/>
            </a:pPr>
            <a:r>
              <a:rPr lang="en-GB" sz="2800" b="1" dirty="0"/>
              <a:t>Check your bills </a:t>
            </a:r>
            <a:r>
              <a:rPr lang="en-GB" sz="2800" dirty="0"/>
              <a:t>– look out for VAT/tariff rates/</a:t>
            </a:r>
            <a:r>
              <a:rPr lang="en-GB" sz="2800" dirty="0" err="1"/>
              <a:t>kVa</a:t>
            </a:r>
            <a:r>
              <a:rPr lang="en-GB" sz="2800" dirty="0"/>
              <a:t> charges</a:t>
            </a:r>
          </a:p>
          <a:p>
            <a:pPr marL="514350" indent="-514350">
              <a:buFont typeface="+mj-lt"/>
              <a:buAutoNum type="arabicPeriod"/>
            </a:pPr>
            <a:endParaRPr lang="en-GB" sz="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Already got a </a:t>
            </a:r>
            <a:r>
              <a:rPr lang="en-GB" sz="2800" b="1" dirty="0"/>
              <a:t>BMS</a:t>
            </a:r>
            <a:r>
              <a:rPr lang="en-GB" sz="2800" dirty="0"/>
              <a:t> </a:t>
            </a:r>
            <a:r>
              <a:rPr lang="en-GB" sz="2800" b="1" dirty="0"/>
              <a:t>or smart meters? </a:t>
            </a:r>
            <a:r>
              <a:rPr lang="en-GB" sz="2800" dirty="0"/>
              <a:t>Use the info!</a:t>
            </a:r>
          </a:p>
          <a:p>
            <a:pPr marL="514350" indent="-514350">
              <a:buFont typeface="+mj-lt"/>
              <a:buAutoNum type="arabicPeriod"/>
            </a:pPr>
            <a:endParaRPr lang="en-GB" sz="800" dirty="0"/>
          </a:p>
          <a:p>
            <a:pPr marL="514350" indent="-514350">
              <a:buFont typeface="+mj-lt"/>
              <a:buAutoNum type="arabicPeriod"/>
            </a:pPr>
            <a:r>
              <a:rPr lang="en-GB" sz="2800" b="1" dirty="0"/>
              <a:t>Any energy wastage? </a:t>
            </a:r>
            <a:r>
              <a:rPr lang="en-GB" sz="2800" dirty="0"/>
              <a:t>- reduce/remove/replace as needed</a:t>
            </a:r>
          </a:p>
          <a:p>
            <a:pPr marL="514350" indent="-514350">
              <a:buFont typeface="+mj-lt"/>
              <a:buAutoNum type="arabicPeriod"/>
            </a:pPr>
            <a:endParaRPr lang="en-GB" sz="800" dirty="0"/>
          </a:p>
          <a:p>
            <a:pPr marL="514350" indent="-514350">
              <a:buFont typeface="+mj-lt"/>
              <a:buAutoNum type="arabicPeriod"/>
            </a:pPr>
            <a:r>
              <a:rPr lang="en-GB" sz="2800" b="1" dirty="0"/>
              <a:t>Consider switching</a:t>
            </a:r>
            <a:r>
              <a:rPr lang="en-GB" sz="2800" dirty="0"/>
              <a:t>: via your energy broker or see - </a:t>
            </a:r>
          </a:p>
          <a:p>
            <a:r>
              <a:rPr lang="en-GB" sz="2800" u="sng" dirty="0">
                <a:hlinkClick r:id="rId6"/>
              </a:rPr>
              <a:t>Ofgem's Business Energy Guide</a:t>
            </a:r>
            <a:r>
              <a:rPr lang="en-GB" sz="2800" dirty="0"/>
              <a:t> or: </a:t>
            </a:r>
            <a:r>
              <a:rPr lang="en-GB" sz="2800" u="sng" dirty="0">
                <a:hlinkClick r:id="rId7"/>
              </a:rPr>
              <a:t>CAB advice: business energy switching</a:t>
            </a:r>
            <a:r>
              <a:rPr lang="en-GB" sz="2800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r>
              <a:rPr lang="en-GB" sz="2800" b="1" dirty="0"/>
              <a:t>		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90000"/>
              <a:buFont typeface="Wingdings 3" panose="05040102010807070707" pitchFamily="18" charset="2"/>
              <a:buChar char="u"/>
            </a:pPr>
            <a:endParaRPr lang="en-GB" sz="2000" dirty="0">
              <a:latin typeface="Condui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8A7749-D345-4BB4-B0D4-0D1B872B4A5A}"/>
              </a:ext>
            </a:extLst>
          </p:cNvPr>
          <p:cNvSpPr txBox="1"/>
          <p:nvPr/>
        </p:nvSpPr>
        <p:spPr>
          <a:xfrm>
            <a:off x="237546" y="1757913"/>
            <a:ext cx="7409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Energy management: 5 top tips!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50C007-0947-4C37-97F4-3F6208568C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13" y="316751"/>
            <a:ext cx="1720083" cy="641122"/>
          </a:xfrm>
          <a:prstGeom prst="rect">
            <a:avLst/>
          </a:prstGeom>
        </p:spPr>
      </p:pic>
      <p:pic>
        <p:nvPicPr>
          <p:cNvPr id="16" name="Picture 1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3A30E228-EE8C-428E-8206-F4441B1977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079" y="0"/>
            <a:ext cx="3589246" cy="258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9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80" y="1098583"/>
            <a:ext cx="2186912" cy="4880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0645" y="2028157"/>
            <a:ext cx="9589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D80C98-DDCB-4791-A07F-E802097353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93" y="963424"/>
            <a:ext cx="1720083" cy="6411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5C1438-EBD2-4E39-8FFF-67C985AC14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526" y="2041825"/>
            <a:ext cx="2875785" cy="287497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701DFA-30A1-4FB0-8BD5-4692A3D72C5E}"/>
              </a:ext>
            </a:extLst>
          </p:cNvPr>
          <p:cNvSpPr/>
          <p:nvPr/>
        </p:nvSpPr>
        <p:spPr>
          <a:xfrm>
            <a:off x="224854" y="2325185"/>
            <a:ext cx="7145762" cy="3926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Membership is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free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 and offers a range of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benefits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Events, workshops &amp; webinars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dui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Monthly e-newsletter – news, events, legislation, case studies</a:t>
            </a:r>
          </a:p>
          <a:p>
            <a:pPr marL="285750" lvl="0" indent="-285750"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GB" sz="2200" dirty="0"/>
              <a:t>The opportunity to promote your news/projects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dui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Expert advice with team of sustainability advisors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Enhance green credentials to secure new business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Networking and supply chain opportunities (join our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Green Business Directory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Currently 1,500 other organisations you can network with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CBDC2D-8046-49C9-BB09-6F493E7B13FC}"/>
              </a:ext>
            </a:extLst>
          </p:cNvPr>
          <p:cNvSpPr/>
          <p:nvPr/>
        </p:nvSpPr>
        <p:spPr>
          <a:xfrm>
            <a:off x="236552" y="1722902"/>
            <a:ext cx="5658134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nduit"/>
                <a:ea typeface="+mn-ea"/>
                <a:cs typeface="+mn-cs"/>
              </a:rPr>
              <a:t>Green Business</a:t>
            </a:r>
            <a:r>
              <a:rPr lang="en-GB" altLang="en-US" sz="3200" b="1">
                <a:latin typeface="Conduit"/>
              </a:rPr>
              <a:t> Network</a:t>
            </a:r>
            <a:endParaRPr kumimoji="0" lang="en-GB" altLang="en-US" sz="3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ondui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95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br>
              <a:rPr lang="en-GB" sz="2400">
                <a:solidFill>
                  <a:srgbClr val="7F7F7F"/>
                </a:solidFill>
                <a:latin typeface="Conduit"/>
              </a:rPr>
            </a:br>
            <a:endParaRPr lang="en-GB" sz="240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80" y="1098583"/>
            <a:ext cx="2186912" cy="4880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0645" y="2028157"/>
            <a:ext cx="9589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D80C98-DDCB-4791-A07F-E802097353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93" y="963424"/>
            <a:ext cx="1720083" cy="6411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1689BB-43BB-4634-B894-3D55B27A6287}"/>
              </a:ext>
            </a:extLst>
          </p:cNvPr>
          <p:cNvSpPr/>
          <p:nvPr/>
        </p:nvSpPr>
        <p:spPr>
          <a:xfrm>
            <a:off x="700645" y="2690336"/>
            <a:ext cx="9458897" cy="39703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GB" sz="28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GB" sz="28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30924A-AD4D-4408-B2F9-DF7446F323EC}"/>
              </a:ext>
            </a:extLst>
          </p:cNvPr>
          <p:cNvSpPr txBox="1"/>
          <p:nvPr/>
        </p:nvSpPr>
        <p:spPr>
          <a:xfrm>
            <a:off x="204328" y="1974852"/>
            <a:ext cx="7751800" cy="62786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cs typeface="Calibri"/>
              </a:rPr>
              <a:t>Other funding resources:</a:t>
            </a:r>
          </a:p>
          <a:p>
            <a:endParaRPr lang="en-GB" sz="20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Various additional funding, resources and business advice is available within the region: specialist grants and business support.</a:t>
            </a:r>
          </a:p>
          <a:p>
            <a:pPr marL="285750" indent="-285750">
              <a:buFont typeface="Arial"/>
              <a:buChar char="•"/>
            </a:pPr>
            <a:endParaRPr lang="en-GB" sz="1200" u="sng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cs typeface="Calibri" panose="020F0502020204030204"/>
              </a:rPr>
              <a:t>In the </a:t>
            </a:r>
            <a:r>
              <a:rPr lang="en-GB" sz="2400" b="1" dirty="0">
                <a:cs typeface="Calibri" panose="020F0502020204030204"/>
              </a:rPr>
              <a:t>first instance</a:t>
            </a:r>
            <a:r>
              <a:rPr lang="en-GB" sz="2400" dirty="0">
                <a:cs typeface="Calibri" panose="020F0502020204030204"/>
              </a:rPr>
              <a:t>, contact the </a:t>
            </a:r>
            <a:r>
              <a:rPr lang="en-GB" sz="2400" b="1" dirty="0">
                <a:cs typeface="Calibri" panose="020F0502020204030204"/>
              </a:rPr>
              <a:t>Growth Hub </a:t>
            </a:r>
            <a:r>
              <a:rPr lang="en-GB" sz="2400" dirty="0">
                <a:cs typeface="Calibri" panose="020F0502020204030204"/>
              </a:rPr>
              <a:t>who will then guide you to the most appropriate resource -</a:t>
            </a:r>
          </a:p>
          <a:p>
            <a:endParaRPr lang="en-GB" sz="1200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cs typeface="Calibri" panose="020F0502020204030204"/>
              </a:rPr>
              <a:t>CW Growth Hub: </a:t>
            </a:r>
            <a:r>
              <a:rPr lang="en-GB" sz="2400" dirty="0">
                <a:cs typeface="Calibri" panose="020F0502020204030204"/>
                <a:hlinkClick r:id="rId7"/>
              </a:rPr>
              <a:t>www.cwgrowthhub.co.uk</a:t>
            </a:r>
            <a:endParaRPr lang="en-GB" sz="2400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GB" sz="1200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cs typeface="Calibri" panose="020F0502020204030204"/>
              </a:rPr>
              <a:t>Birmingham Growth Hub: </a:t>
            </a:r>
            <a:r>
              <a:rPr lang="en-GB" sz="2400" dirty="0">
                <a:cs typeface="Calibri" panose="020F0502020204030204"/>
                <a:hlinkClick r:id="rId8"/>
              </a:rPr>
              <a:t>www.gbslepgrowthhub.co.uk</a:t>
            </a:r>
            <a:endParaRPr lang="en-GB" sz="2400" dirty="0">
              <a:cs typeface="Calibri" panose="020F0502020204030204"/>
            </a:endParaRPr>
          </a:p>
          <a:p>
            <a:endParaRPr lang="en-GB" sz="2000" dirty="0">
              <a:cs typeface="Calibri" panose="020F0502020204030204"/>
            </a:endParaRPr>
          </a:p>
          <a:p>
            <a:endParaRPr lang="en-GB" sz="2000" dirty="0">
              <a:cs typeface="Calibri" panose="020F0502020204030204"/>
            </a:endParaRPr>
          </a:p>
          <a:p>
            <a:endParaRPr lang="en-GB" sz="2000" dirty="0">
              <a:cs typeface="Calibri" panose="020F0502020204030204"/>
            </a:endParaRPr>
          </a:p>
          <a:p>
            <a:endParaRPr lang="en-GB" sz="1400" b="1" dirty="0">
              <a:cs typeface="Calibri" panose="020F0502020204030204"/>
            </a:endParaRPr>
          </a:p>
          <a:p>
            <a:endParaRPr lang="en-GB" sz="1200" b="1" dirty="0">
              <a:cs typeface="Calibri" panose="020F0502020204030204"/>
            </a:endParaRPr>
          </a:p>
          <a:p>
            <a:endParaRPr lang="en-GB" sz="4000" b="1" dirty="0">
              <a:cs typeface="Calibri" panose="020F0502020204030204"/>
            </a:endParaRPr>
          </a:p>
        </p:txBody>
      </p:sp>
      <p:pic>
        <p:nvPicPr>
          <p:cNvPr id="5" name="Picture 13" descr="Text, logo, company name&#10;&#10;Description automatically generated">
            <a:extLst>
              <a:ext uri="{FF2B5EF4-FFF2-40B4-BE49-F238E27FC236}">
                <a16:creationId xmlns:a16="http://schemas.microsoft.com/office/drawing/2014/main" id="{1D7BCD4E-0BEE-4C33-8E17-4D36056F46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4338" y="1766888"/>
            <a:ext cx="2409825" cy="10382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6EE1E1-0A8F-479C-9FAB-D6EB09BD6F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70072" y="4847637"/>
            <a:ext cx="2409825" cy="8550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26E3EE-EB49-47CE-9831-AB4F134F5B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90741" y="2970478"/>
            <a:ext cx="1528444" cy="15009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9B577E-0A99-423B-9C91-FA2722ECF4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5411" y="4762109"/>
            <a:ext cx="1637411" cy="16374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FD373E-99F2-43D8-B33C-5F5E6722144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34400" y="347596"/>
            <a:ext cx="3049565" cy="13537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0F2FF00-72CE-4B47-9583-655EC7EC1B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14" y="255743"/>
            <a:ext cx="1720083" cy="64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0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1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80" y="1027441"/>
            <a:ext cx="2186912" cy="48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793" y="6033032"/>
            <a:ext cx="5011346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409" y="6270644"/>
            <a:ext cx="256054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4843" y="6298485"/>
            <a:ext cx="231668" cy="2316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4981" y="1898443"/>
            <a:ext cx="83447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200" b="1" dirty="0">
                <a:latin typeface="Conduit"/>
              </a:rPr>
              <a:t>For </a:t>
            </a:r>
            <a:r>
              <a:rPr lang="en-GB" altLang="en-US" sz="3200" b="1" dirty="0">
                <a:solidFill>
                  <a:srgbClr val="CC0000"/>
                </a:solidFill>
                <a:latin typeface="Conduit"/>
              </a:rPr>
              <a:t>free</a:t>
            </a:r>
            <a:r>
              <a:rPr lang="en-GB" altLang="en-US" sz="3200" b="1" dirty="0">
                <a:latin typeface="Conduit"/>
              </a:rPr>
              <a:t> </a:t>
            </a:r>
            <a:r>
              <a:rPr lang="en-GB" altLang="en-US" sz="3200" b="1" dirty="0">
                <a:solidFill>
                  <a:srgbClr val="CC0000"/>
                </a:solidFill>
                <a:latin typeface="Conduit"/>
              </a:rPr>
              <a:t>energy advice,</a:t>
            </a:r>
            <a:r>
              <a:rPr lang="en-GB" altLang="en-US" sz="3200" b="1" dirty="0">
                <a:latin typeface="Conduit"/>
              </a:rPr>
              <a:t> </a:t>
            </a:r>
            <a:r>
              <a:rPr lang="en-GB" altLang="en-US" sz="3200" b="1" dirty="0">
                <a:solidFill>
                  <a:srgbClr val="CC0000"/>
                </a:solidFill>
                <a:latin typeface="Conduit"/>
              </a:rPr>
              <a:t>energy</a:t>
            </a:r>
            <a:r>
              <a:rPr lang="en-GB" altLang="en-US" sz="3200" b="1" dirty="0">
                <a:latin typeface="Conduit"/>
              </a:rPr>
              <a:t> </a:t>
            </a:r>
            <a:r>
              <a:rPr lang="en-GB" altLang="en-US" sz="3200" b="1" dirty="0">
                <a:solidFill>
                  <a:srgbClr val="CC0000"/>
                </a:solidFill>
                <a:latin typeface="Conduit"/>
              </a:rPr>
              <a:t>audits, funding support</a:t>
            </a:r>
            <a:r>
              <a:rPr lang="en-GB" altLang="en-US" sz="3200" b="1" dirty="0">
                <a:latin typeface="Conduit"/>
              </a:rPr>
              <a:t> - get in touch: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863" y="1971051"/>
            <a:ext cx="2352228" cy="23515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2476" y="2738110"/>
            <a:ext cx="88971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b="1" dirty="0"/>
          </a:p>
          <a:p>
            <a:r>
              <a:rPr lang="en-GB" sz="4400" b="1" dirty="0"/>
              <a:t>Coventry &amp; Warwickshire</a:t>
            </a:r>
            <a:r>
              <a:rPr lang="en-GB" sz="4400" dirty="0"/>
              <a:t>: </a:t>
            </a:r>
          </a:p>
          <a:p>
            <a:r>
              <a:rPr lang="en-GB" sz="4400" u="sng" dirty="0">
                <a:hlinkClick r:id="rId10"/>
              </a:rPr>
              <a:t>greenbusiness@coventry.gov.uk</a:t>
            </a:r>
            <a:endParaRPr lang="en-GB" sz="4400" u="sng" dirty="0"/>
          </a:p>
          <a:p>
            <a:endParaRPr lang="en-GB" sz="2800" u="sng" dirty="0"/>
          </a:p>
          <a:p>
            <a:endParaRPr lang="en-GB" dirty="0">
              <a:latin typeface="Condui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6FFA96-D14E-4D9E-80A6-7C1D2F6CA5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93" y="963424"/>
            <a:ext cx="1720083" cy="6411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EAAFA0-84E8-4A17-81BE-2D61825EFA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7709" y="5198832"/>
            <a:ext cx="39147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0645" y="2028157"/>
            <a:ext cx="9589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1689BB-43BB-4634-B894-3D55B27A6287}"/>
              </a:ext>
            </a:extLst>
          </p:cNvPr>
          <p:cNvSpPr/>
          <p:nvPr/>
        </p:nvSpPr>
        <p:spPr>
          <a:xfrm>
            <a:off x="836612" y="2315527"/>
            <a:ext cx="9585897" cy="37856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b="1" dirty="0">
                <a:cs typeface="Calibri"/>
              </a:rPr>
              <a:t>Current priorities:</a:t>
            </a:r>
          </a:p>
          <a:p>
            <a:endParaRPr lang="en-GB" sz="28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Most SME's feel they are coming out of </a:t>
            </a:r>
            <a:r>
              <a:rPr lang="en-GB" sz="2800" b="1" dirty="0">
                <a:cs typeface="Calibri"/>
              </a:rPr>
              <a:t>COVID challenges </a:t>
            </a:r>
            <a:r>
              <a:rPr lang="en-GB" sz="2800" dirty="0">
                <a:cs typeface="Calibri"/>
              </a:rPr>
              <a:t>and are now looking to invest </a:t>
            </a:r>
          </a:p>
          <a:p>
            <a:pPr marL="457200" indent="-457200">
              <a:buFont typeface="Arial"/>
              <a:buChar char="•"/>
            </a:pPr>
            <a:endParaRPr lang="en-GB" sz="8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Concern over </a:t>
            </a:r>
            <a:r>
              <a:rPr lang="en-GB" sz="2800" b="1" dirty="0">
                <a:cs typeface="Calibri"/>
              </a:rPr>
              <a:t>rising energy costs </a:t>
            </a:r>
            <a:r>
              <a:rPr lang="en-GB" sz="2800" dirty="0">
                <a:cs typeface="Calibri"/>
              </a:rPr>
              <a:t>and future-proofing their business premises</a:t>
            </a:r>
          </a:p>
          <a:p>
            <a:pPr marL="457200" indent="-457200">
              <a:buFont typeface="Arial"/>
              <a:buChar char="•"/>
            </a:pPr>
            <a:endParaRPr lang="en-GB" sz="800" dirty="0">
              <a:cs typeface="Calibri"/>
            </a:endParaRPr>
          </a:p>
          <a:p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F9BE90-8071-4EAC-BA0F-84030A6A2507}"/>
              </a:ext>
            </a:extLst>
          </p:cNvPr>
          <p:cNvSpPr txBox="1"/>
          <p:nvPr/>
        </p:nvSpPr>
        <p:spPr>
          <a:xfrm>
            <a:off x="709076" y="1583072"/>
            <a:ext cx="5690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b="1" dirty="0">
              <a:cs typeface="Calibri"/>
            </a:endParaRPr>
          </a:p>
          <a:p>
            <a:endParaRPr lang="en-GB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5F7C8D-6E05-4F8B-8896-BA2457AB0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28376">
            <a:off x="6636476" y="1145253"/>
            <a:ext cx="5231982" cy="938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E4C06A-EC1F-46CA-8257-29B3ED11D8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20412">
            <a:off x="3462348" y="4835919"/>
            <a:ext cx="8648700" cy="14405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79FF43-141C-4593-90CD-B751E0479D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90328">
            <a:off x="63128" y="514960"/>
            <a:ext cx="4926190" cy="9530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29E2D2-82CD-405B-9B82-F9A926BE49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68868">
            <a:off x="4119815" y="1877910"/>
            <a:ext cx="4441721" cy="97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0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80" y="1098583"/>
            <a:ext cx="2186912" cy="48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793" y="6033032"/>
            <a:ext cx="5011346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409" y="6270644"/>
            <a:ext cx="256054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4843" y="6298485"/>
            <a:ext cx="231668" cy="2316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0645" y="2028157"/>
            <a:ext cx="9589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D80C98-DDCB-4791-A07F-E802097353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93" y="963424"/>
            <a:ext cx="1720083" cy="6411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1689BB-43BB-4634-B894-3D55B27A6287}"/>
              </a:ext>
            </a:extLst>
          </p:cNvPr>
          <p:cNvSpPr/>
          <p:nvPr/>
        </p:nvSpPr>
        <p:spPr>
          <a:xfrm>
            <a:off x="700645" y="2690336"/>
            <a:ext cx="9458897" cy="477053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b="1" dirty="0">
                <a:cs typeface="Calibri"/>
              </a:rPr>
              <a:t>Future priorities:</a:t>
            </a:r>
          </a:p>
          <a:p>
            <a:pPr marL="457200" indent="-457200">
              <a:buFont typeface="Arial"/>
              <a:buChar char="•"/>
            </a:pPr>
            <a:endParaRPr lang="en-GB" sz="8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So, while reducing operating costs is the main driver, awareness of the wider issues is growing</a:t>
            </a:r>
          </a:p>
          <a:p>
            <a:endParaRPr lang="en-GB" sz="8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Interest in </a:t>
            </a:r>
            <a:r>
              <a:rPr lang="en-GB" sz="2800" b="1" dirty="0">
                <a:cs typeface="Calibri"/>
              </a:rPr>
              <a:t>renewable technologies </a:t>
            </a:r>
            <a:r>
              <a:rPr lang="en-GB" sz="2800" dirty="0">
                <a:cs typeface="Calibri"/>
              </a:rPr>
              <a:t>increasing </a:t>
            </a:r>
          </a:p>
          <a:p>
            <a:r>
              <a:rPr lang="en-GB" sz="2800" dirty="0">
                <a:cs typeface="Calibri"/>
              </a:rPr>
              <a:t>      i.e. ASHP (air source heat pumps) and solar PV</a:t>
            </a:r>
          </a:p>
          <a:p>
            <a:endParaRPr lang="en-GB" sz="8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cs typeface="Calibri"/>
              </a:rPr>
              <a:t>Improved image </a:t>
            </a:r>
            <a:r>
              <a:rPr lang="en-GB" sz="2800" dirty="0">
                <a:cs typeface="Calibri"/>
              </a:rPr>
              <a:t>and </a:t>
            </a:r>
            <a:r>
              <a:rPr lang="en-GB" sz="2800" b="1" dirty="0">
                <a:cs typeface="Calibri"/>
              </a:rPr>
              <a:t>ability to win bids and tenders </a:t>
            </a:r>
          </a:p>
          <a:p>
            <a:endParaRPr lang="en-GB" sz="28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</p:txBody>
      </p:sp>
      <p:pic>
        <p:nvPicPr>
          <p:cNvPr id="1030" name="Picture 6" descr="The Imperative For A 24/7 Renewable Energy World">
            <a:extLst>
              <a:ext uri="{FF2B5EF4-FFF2-40B4-BE49-F238E27FC236}">
                <a16:creationId xmlns:a16="http://schemas.microsoft.com/office/drawing/2014/main" id="{31320D26-795E-440F-8150-6E742EE8F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8"/>
            <a:ext cx="3644900" cy="242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7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80" y="1098583"/>
            <a:ext cx="2186912" cy="4880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D80C98-DDCB-4791-A07F-E802097353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93" y="963424"/>
            <a:ext cx="1720083" cy="6411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1689BB-43BB-4634-B894-3D55B27A6287}"/>
              </a:ext>
            </a:extLst>
          </p:cNvPr>
          <p:cNvSpPr/>
          <p:nvPr/>
        </p:nvSpPr>
        <p:spPr>
          <a:xfrm>
            <a:off x="337001" y="2445752"/>
            <a:ext cx="9596480" cy="35394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b="1" dirty="0">
                <a:cs typeface="Calibri"/>
              </a:rPr>
              <a:t>Coventry &amp; Warwickshire region</a:t>
            </a:r>
          </a:p>
          <a:p>
            <a:r>
              <a:rPr lang="en-GB" sz="2800" i="1" dirty="0">
                <a:cs typeface="Calibri"/>
              </a:rPr>
              <a:t>(please note also other UK schemes i.e. </a:t>
            </a:r>
            <a:r>
              <a:rPr lang="en-GB" sz="2800" b="1" i="1" dirty="0">
                <a:cs typeface="Calibri"/>
              </a:rPr>
              <a:t>Low Carbon SME</a:t>
            </a:r>
            <a:r>
              <a:rPr lang="en-GB" sz="2800" i="1" dirty="0">
                <a:cs typeface="Calibri"/>
              </a:rPr>
              <a:t>:</a:t>
            </a:r>
          </a:p>
          <a:p>
            <a:r>
              <a:rPr lang="en-GB" sz="2800" b="1" i="1" dirty="0">
                <a:cs typeface="Calibri"/>
              </a:rPr>
              <a:t>Birmingham, Black Country &amp; Solihull</a:t>
            </a:r>
            <a:r>
              <a:rPr lang="en-GB" sz="2800" i="1" dirty="0">
                <a:cs typeface="Calibri"/>
              </a:rPr>
              <a:t>)</a:t>
            </a:r>
            <a:endParaRPr lang="en-GB" sz="2800" i="1" dirty="0"/>
          </a:p>
          <a:p>
            <a:r>
              <a:rPr lang="en-GB" sz="2800" dirty="0">
                <a:cs typeface="Calibri"/>
              </a:rPr>
              <a:t> - Basic SME eligibility: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Less than 250 employees 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Turnover of less than €50 million 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Have received less than €200k in public aid over 3 years 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Have at least 50% of sales through business to business</a:t>
            </a:r>
          </a:p>
        </p:txBody>
      </p:sp>
      <p:pic>
        <p:nvPicPr>
          <p:cNvPr id="14" name="Picture 3" descr="Image result for coventry and warwickshire map">
            <a:extLst>
              <a:ext uri="{FF2B5EF4-FFF2-40B4-BE49-F238E27FC236}">
                <a16:creationId xmlns:a16="http://schemas.microsoft.com/office/drawing/2014/main" id="{0737FD7F-3465-4BC6-AFCD-695855C45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636" y="1376592"/>
            <a:ext cx="5972073" cy="335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E6E029-0363-41A3-872F-55FA338A72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4513" y="4756658"/>
            <a:ext cx="2449519" cy="2129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894FB3-DA9A-4B2E-924E-768012855501}"/>
              </a:ext>
            </a:extLst>
          </p:cNvPr>
          <p:cNvSpPr txBox="1"/>
          <p:nvPr/>
        </p:nvSpPr>
        <p:spPr>
          <a:xfrm>
            <a:off x="560038" y="1786369"/>
            <a:ext cx="5414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cs typeface="Calibri"/>
              </a:rPr>
              <a:t>Green Business Programme</a:t>
            </a:r>
            <a:endParaRPr lang="en-GB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043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80" y="1098583"/>
            <a:ext cx="2186912" cy="48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793" y="6033032"/>
            <a:ext cx="5011346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409" y="6270644"/>
            <a:ext cx="256054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4843" y="6298485"/>
            <a:ext cx="231668" cy="2316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0645" y="2028157"/>
            <a:ext cx="9589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D80C98-DDCB-4791-A07F-E802097353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93" y="963424"/>
            <a:ext cx="1720083" cy="6411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1689BB-43BB-4634-B894-3D55B27A6287}"/>
              </a:ext>
            </a:extLst>
          </p:cNvPr>
          <p:cNvSpPr/>
          <p:nvPr/>
        </p:nvSpPr>
        <p:spPr>
          <a:xfrm>
            <a:off x="228601" y="2690336"/>
            <a:ext cx="9930942" cy="36625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600" b="1" dirty="0">
                <a:cs typeface="Calibri"/>
              </a:rPr>
              <a:t>Aims of Scheme:</a:t>
            </a:r>
          </a:p>
          <a:p>
            <a:endParaRPr lang="en-GB" sz="1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GB" sz="2800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cs typeface="Calibri"/>
              </a:rPr>
              <a:t>Help businesses </a:t>
            </a:r>
            <a:r>
              <a:rPr lang="en-GB" sz="2800" b="1" dirty="0">
                <a:cs typeface="Calibri"/>
              </a:rPr>
              <a:t>reduce carbon  </a:t>
            </a:r>
          </a:p>
          <a:p>
            <a:pPr marL="457200" indent="-457200">
              <a:buFont typeface="+mj-lt"/>
              <a:buAutoNum type="arabicPeriod"/>
            </a:pPr>
            <a:endParaRPr lang="en-GB" sz="800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cs typeface="Calibri"/>
              </a:rPr>
              <a:t>Access to </a:t>
            </a:r>
            <a:r>
              <a:rPr lang="en-GB" sz="2800" b="1" dirty="0">
                <a:cs typeface="Calibri"/>
              </a:rPr>
              <a:t>grant funding </a:t>
            </a:r>
            <a:r>
              <a:rPr lang="en-GB" sz="2800" dirty="0">
                <a:cs typeface="Calibri"/>
              </a:rPr>
              <a:t>to assist with investment </a:t>
            </a:r>
          </a:p>
          <a:p>
            <a:pPr marL="457200" indent="-457200">
              <a:buFont typeface="+mj-lt"/>
              <a:buAutoNum type="arabicPeriod"/>
            </a:pPr>
            <a:endParaRPr lang="en-GB" sz="800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cs typeface="Calibri"/>
              </a:rPr>
              <a:t>Provide energy efficiency </a:t>
            </a:r>
            <a:r>
              <a:rPr lang="en-GB" sz="2800" b="1" dirty="0">
                <a:cs typeface="Calibri"/>
              </a:rPr>
              <a:t>advice and guidance</a:t>
            </a:r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125DBF-A4F9-49AA-80BA-00E2A5C8024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913" y="1851501"/>
            <a:ext cx="2099627" cy="1399751"/>
          </a:xfrm>
          <a:prstGeom prst="rect">
            <a:avLst/>
          </a:prstGeom>
        </p:spPr>
      </p:pic>
      <p:pic>
        <p:nvPicPr>
          <p:cNvPr id="15" name="Picture 14" descr="A picture containing text, person, people, group&#10;&#10;Description automatically generated">
            <a:extLst>
              <a:ext uri="{FF2B5EF4-FFF2-40B4-BE49-F238E27FC236}">
                <a16:creationId xmlns:a16="http://schemas.microsoft.com/office/drawing/2014/main" id="{E376963A-A3F7-4E7F-8C92-62320D229FB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805" y="1660484"/>
            <a:ext cx="4004892" cy="231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2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80" y="1098583"/>
            <a:ext cx="2186912" cy="48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793" y="6033032"/>
            <a:ext cx="5011346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409" y="6270644"/>
            <a:ext cx="256054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4843" y="6298485"/>
            <a:ext cx="231668" cy="2316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0645" y="2028157"/>
            <a:ext cx="9589576" cy="350865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600" b="1" dirty="0">
                <a:solidFill>
                  <a:srgbClr val="CC0000"/>
                </a:solidFill>
              </a:rPr>
              <a:t>Ends Spring 2023</a:t>
            </a:r>
          </a:p>
          <a:p>
            <a:pPr algn="ctr"/>
            <a:endParaRPr lang="en-GB" dirty="0"/>
          </a:p>
          <a:p>
            <a:pPr marL="514350" indent="-514350">
              <a:buFont typeface="+mj-lt"/>
              <a:buAutoNum type="alphaLcParenR"/>
            </a:pPr>
            <a:r>
              <a:rPr lang="en-GB" sz="2800" dirty="0"/>
              <a:t>Grant funding; up to </a:t>
            </a:r>
            <a:r>
              <a:rPr lang="en-GB" sz="2800" b="1" dirty="0"/>
              <a:t>£50k </a:t>
            </a:r>
            <a:r>
              <a:rPr lang="en-GB" sz="2800" dirty="0"/>
              <a:t>max – </a:t>
            </a:r>
            <a:r>
              <a:rPr lang="en-GB" sz="2800" b="1" dirty="0"/>
              <a:t>40%</a:t>
            </a:r>
            <a:r>
              <a:rPr lang="en-GB" sz="2800" dirty="0"/>
              <a:t> subsidy </a:t>
            </a:r>
            <a:r>
              <a:rPr lang="en-GB" sz="2800" dirty="0">
                <a:cs typeface="Calibri"/>
              </a:rPr>
              <a:t>(minimum £1k). </a:t>
            </a:r>
            <a:r>
              <a:rPr lang="en-GB" sz="2800" i="1" dirty="0">
                <a:cs typeface="Calibri"/>
              </a:rPr>
              <a:t>Must save at least 1 tonne CO2e per £1k of grant 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2800" dirty="0"/>
              <a:t>2</a:t>
            </a:r>
            <a:r>
              <a:rPr lang="en-GB" sz="2800" b="1" dirty="0"/>
              <a:t>. </a:t>
            </a:r>
            <a:r>
              <a:rPr lang="en-GB" sz="2800" dirty="0"/>
              <a:t>Energy audit (</a:t>
            </a:r>
            <a:r>
              <a:rPr lang="en-GB" sz="2800" b="1" dirty="0"/>
              <a:t>worth £840</a:t>
            </a:r>
            <a:r>
              <a:rPr lang="en-GB" sz="2800" dirty="0"/>
              <a:t>) carried out FOC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800" b="1" dirty="0"/>
              <a:t>Carbon</a:t>
            </a:r>
            <a:r>
              <a:rPr lang="en-GB" sz="2800" dirty="0"/>
              <a:t> saving calculation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800" b="1" dirty="0"/>
              <a:t>Maximising</a:t>
            </a:r>
            <a:r>
              <a:rPr lang="en-GB" sz="2800" dirty="0"/>
              <a:t> potential energy savings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800" b="1" dirty="0"/>
              <a:t>Supports</a:t>
            </a:r>
            <a:r>
              <a:rPr lang="en-GB" sz="2800" dirty="0"/>
              <a:t> funding bids/compliance/ISO14001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D80C98-DDCB-4791-A07F-E802097353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93" y="963424"/>
            <a:ext cx="1720083" cy="64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6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80" y="1098583"/>
            <a:ext cx="2186912" cy="48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793" y="6033032"/>
            <a:ext cx="5011346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409" y="6270644"/>
            <a:ext cx="256054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4843" y="6298485"/>
            <a:ext cx="231668" cy="2316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0645" y="2028157"/>
            <a:ext cx="9589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D80C98-DDCB-4791-A07F-E802097353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93" y="963424"/>
            <a:ext cx="1720083" cy="6411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1689BB-43BB-4634-B894-3D55B27A6287}"/>
              </a:ext>
            </a:extLst>
          </p:cNvPr>
          <p:cNvSpPr/>
          <p:nvPr/>
        </p:nvSpPr>
        <p:spPr>
          <a:xfrm>
            <a:off x="700645" y="2690336"/>
            <a:ext cx="9458897" cy="43396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b="1" dirty="0">
                <a:cs typeface="Calibri"/>
              </a:rPr>
              <a:t>How the programme works: </a:t>
            </a:r>
          </a:p>
          <a:p>
            <a:endParaRPr lang="en-GB" sz="2800" b="1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Businesses provide us with </a:t>
            </a:r>
            <a:r>
              <a:rPr lang="en-GB" sz="2800" b="1" dirty="0">
                <a:cs typeface="Calibri"/>
              </a:rPr>
              <a:t>12 months energy bills </a:t>
            </a:r>
            <a:r>
              <a:rPr lang="en-GB" sz="2800" dirty="0">
                <a:cs typeface="Calibri"/>
              </a:rPr>
              <a:t>(if available).</a:t>
            </a:r>
          </a:p>
          <a:p>
            <a:pPr marL="457200" indent="-457200">
              <a:buFont typeface="Arial"/>
              <a:buChar char="•"/>
            </a:pPr>
            <a:endParaRPr lang="en-GB" sz="1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We carry out an </a:t>
            </a:r>
            <a:r>
              <a:rPr lang="en-GB" sz="2800" b="1" dirty="0">
                <a:cs typeface="Calibri"/>
              </a:rPr>
              <a:t>on-site energy audit </a:t>
            </a:r>
            <a:r>
              <a:rPr lang="en-GB" sz="2800" dirty="0">
                <a:cs typeface="Calibri"/>
              </a:rPr>
              <a:t>of the premises; heating/lighting/processes/machinery/</a:t>
            </a:r>
            <a:r>
              <a:rPr lang="en-GB" sz="2800" b="1" dirty="0">
                <a:cs typeface="Calibri"/>
              </a:rPr>
              <a:t>energy wastage</a:t>
            </a:r>
            <a:r>
              <a:rPr lang="en-GB" sz="2800" dirty="0">
                <a:cs typeface="Calibri"/>
              </a:rPr>
              <a:t>.</a:t>
            </a:r>
          </a:p>
          <a:p>
            <a:pPr marL="457200" indent="-457200">
              <a:buFont typeface="Arial"/>
              <a:buChar char="•"/>
            </a:pPr>
            <a:endParaRPr lang="en-GB" sz="1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</p:txBody>
      </p:sp>
      <p:pic>
        <p:nvPicPr>
          <p:cNvPr id="2052" name="Picture 4" descr="Cheap energy suppliers – Compare and cut your gas and electricity bills  with Green Network Energy to Tonik Energy">
            <a:extLst>
              <a:ext uri="{FF2B5EF4-FFF2-40B4-BE49-F238E27FC236}">
                <a16:creationId xmlns:a16="http://schemas.microsoft.com/office/drawing/2014/main" id="{36E31254-8067-4775-ACF8-0D74F2216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" y="-150"/>
            <a:ext cx="3585928" cy="237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47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80" y="1098583"/>
            <a:ext cx="2186912" cy="4880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0645" y="2028157"/>
            <a:ext cx="9589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D80C98-DDCB-4791-A07F-E802097353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93" y="963424"/>
            <a:ext cx="1720083" cy="6411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1689BB-43BB-4634-B894-3D55B27A6287}"/>
              </a:ext>
            </a:extLst>
          </p:cNvPr>
          <p:cNvSpPr/>
          <p:nvPr/>
        </p:nvSpPr>
        <p:spPr>
          <a:xfrm>
            <a:off x="197050" y="2476921"/>
            <a:ext cx="9448314" cy="550920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b="1" dirty="0">
                <a:cs typeface="Calibri"/>
              </a:rPr>
              <a:t>Objectives:</a:t>
            </a:r>
          </a:p>
          <a:p>
            <a:endParaRPr lang="en-GB" sz="2800" b="1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To assess </a:t>
            </a:r>
            <a:r>
              <a:rPr lang="en-GB" sz="2800" b="1" dirty="0">
                <a:cs typeface="Calibri"/>
              </a:rPr>
              <a:t>energy</a:t>
            </a:r>
            <a:r>
              <a:rPr lang="en-GB" sz="2800" dirty="0">
                <a:cs typeface="Calibri"/>
              </a:rPr>
              <a:t> </a:t>
            </a:r>
            <a:r>
              <a:rPr lang="en-GB" sz="2800" b="1" dirty="0">
                <a:cs typeface="Calibri"/>
              </a:rPr>
              <a:t>use</a:t>
            </a:r>
            <a:r>
              <a:rPr lang="en-GB" sz="2800" dirty="0">
                <a:cs typeface="Calibri"/>
              </a:rPr>
              <a:t>, associated </a:t>
            </a:r>
            <a:r>
              <a:rPr lang="en-GB" sz="2800" b="1" dirty="0">
                <a:cs typeface="Calibri"/>
              </a:rPr>
              <a:t>costs</a:t>
            </a:r>
            <a:r>
              <a:rPr lang="en-GB" sz="2800" dirty="0">
                <a:cs typeface="Calibri"/>
              </a:rPr>
              <a:t> and </a:t>
            </a:r>
            <a:r>
              <a:rPr lang="en-GB" sz="2800" b="1" dirty="0">
                <a:cs typeface="Calibri"/>
              </a:rPr>
              <a:t>carbon</a:t>
            </a:r>
            <a:r>
              <a:rPr lang="en-GB" sz="2800" dirty="0">
                <a:cs typeface="Calibri"/>
              </a:rPr>
              <a:t> outputs, helping to identify areas of </a:t>
            </a:r>
            <a:r>
              <a:rPr lang="en-GB" sz="2800" b="1" dirty="0">
                <a:cs typeface="Calibri"/>
              </a:rPr>
              <a:t>highest inefficiency</a:t>
            </a:r>
            <a:r>
              <a:rPr lang="en-GB" sz="2800" dirty="0">
                <a:cs typeface="Calibri"/>
              </a:rPr>
              <a:t>.</a:t>
            </a:r>
          </a:p>
          <a:p>
            <a:pPr marL="457200" indent="-457200">
              <a:buFont typeface="Arial"/>
              <a:buChar char="•"/>
            </a:pPr>
            <a:endParaRPr lang="en-GB" sz="800" dirty="0"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n-GB" sz="2800" b="1" dirty="0">
                <a:cs typeface="Calibri"/>
              </a:rPr>
              <a:t>Energy efficiency improvement measures </a:t>
            </a:r>
            <a:r>
              <a:rPr lang="en-GB" sz="2800" dirty="0">
                <a:cs typeface="Calibri"/>
              </a:rPr>
              <a:t>are then recommended; but no obligation to follow all of these. </a:t>
            </a:r>
          </a:p>
          <a:p>
            <a:pPr marL="457200" indent="-457200">
              <a:buFont typeface="Arial"/>
              <a:buChar char="•"/>
            </a:pPr>
            <a:endParaRPr lang="en-GB" sz="8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Finally, what </a:t>
            </a:r>
            <a:r>
              <a:rPr lang="en-GB" sz="2800" b="1" dirty="0">
                <a:cs typeface="Calibri"/>
              </a:rPr>
              <a:t>grant funding is available </a:t>
            </a:r>
            <a:r>
              <a:rPr lang="en-GB" sz="2800" dirty="0">
                <a:cs typeface="Calibri"/>
              </a:rPr>
              <a:t>to support the capital investment required to implement these measures.</a:t>
            </a:r>
          </a:p>
          <a:p>
            <a:pPr marL="457200" indent="-457200">
              <a:buFont typeface="Arial"/>
              <a:buChar char="•"/>
            </a:pPr>
            <a:endParaRPr lang="en-GB" sz="28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</p:txBody>
      </p:sp>
      <p:pic>
        <p:nvPicPr>
          <p:cNvPr id="3074" name="Picture 2" descr="SBEM Reports 101: How Can SBEM Save Your Business Money?Sustainability  Consultants | EALCONSULT Energy Compliance Consultants">
            <a:extLst>
              <a:ext uri="{FF2B5EF4-FFF2-40B4-BE49-F238E27FC236}">
                <a16:creationId xmlns:a16="http://schemas.microsoft.com/office/drawing/2014/main" id="{DCB4DF3D-87EA-4FBD-A7D5-810327635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244" y="1770272"/>
            <a:ext cx="4000498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85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1" y="-132"/>
            <a:ext cx="12207081" cy="685813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80" y="1098583"/>
            <a:ext cx="2186912" cy="4880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0645" y="2028157"/>
            <a:ext cx="9589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D80C98-DDCB-4791-A07F-E802097353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93" y="963424"/>
            <a:ext cx="1720083" cy="6411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1689BB-43BB-4634-B894-3D55B27A6287}"/>
              </a:ext>
            </a:extLst>
          </p:cNvPr>
          <p:cNvSpPr/>
          <p:nvPr/>
        </p:nvSpPr>
        <p:spPr>
          <a:xfrm>
            <a:off x="188523" y="2753386"/>
            <a:ext cx="9458897" cy="67403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Insulation </a:t>
            </a:r>
          </a:p>
          <a:p>
            <a:pPr marL="457200" indent="-457200">
              <a:buFont typeface="Arial"/>
              <a:buChar char="•"/>
            </a:pPr>
            <a:r>
              <a:rPr lang="en-GB" sz="2800" b="1" dirty="0">
                <a:cs typeface="Calibri"/>
              </a:rPr>
              <a:t>LED lighting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Heating 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Glazing 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Shutter doors </a:t>
            </a:r>
          </a:p>
          <a:p>
            <a:pPr marL="457200" indent="-457200">
              <a:buFont typeface="Arial"/>
              <a:buChar char="•"/>
            </a:pPr>
            <a:r>
              <a:rPr lang="en-GB" sz="2800" b="1" dirty="0">
                <a:cs typeface="Calibri"/>
              </a:rPr>
              <a:t>Solar PV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Heat Pumps 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HVAC </a:t>
            </a:r>
            <a:r>
              <a:rPr lang="en-GB" sz="2400" i="1" dirty="0">
                <a:cs typeface="Calibri"/>
              </a:rPr>
              <a:t>(Heating, Ventilation, Air Conditioning)</a:t>
            </a:r>
          </a:p>
          <a:p>
            <a:pPr marL="457200" indent="-457200">
              <a:buFont typeface="Arial"/>
              <a:buChar char="•"/>
            </a:pPr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GB" sz="28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18CA9C-C2B2-4BF3-912D-D5B0551F50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751" y="3887598"/>
            <a:ext cx="3470470" cy="23057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3CA209-8653-4E31-AF2D-1DCAD27E70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6727" y="1733841"/>
            <a:ext cx="2115495" cy="18594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34A510-707E-4E0F-B335-4C047F50651A}"/>
              </a:ext>
            </a:extLst>
          </p:cNvPr>
          <p:cNvSpPr txBox="1"/>
          <p:nvPr/>
        </p:nvSpPr>
        <p:spPr>
          <a:xfrm>
            <a:off x="304661" y="1985786"/>
            <a:ext cx="6890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cs typeface="Calibri"/>
              </a:rPr>
              <a:t>Example areas for recommendations:</a:t>
            </a:r>
          </a:p>
        </p:txBody>
      </p:sp>
      <p:pic>
        <p:nvPicPr>
          <p:cNvPr id="16" name="Picture 2" descr="http://safetytoolboxtopics.com/images/stories/bigstock-Factory-Workers-And-Production-69660367.jpg">
            <a:extLst>
              <a:ext uri="{FF2B5EF4-FFF2-40B4-BE49-F238E27FC236}">
                <a16:creationId xmlns:a16="http://schemas.microsoft.com/office/drawing/2014/main" id="{6AE4681B-A1C6-4525-A65F-53287C847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032" y="2717104"/>
            <a:ext cx="2413846" cy="160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09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EA0DF163BB5B4C816C12F66EB6EA77" ma:contentTypeVersion="13" ma:contentTypeDescription="Create a new document." ma:contentTypeScope="" ma:versionID="0ef503c47c23c39194c2e42064cf3197">
  <xsd:schema xmlns:xsd="http://www.w3.org/2001/XMLSchema" xmlns:xs="http://www.w3.org/2001/XMLSchema" xmlns:p="http://schemas.microsoft.com/office/2006/metadata/properties" xmlns:ns3="eb570b2b-62bb-4d68-a36e-a12117d104b8" xmlns:ns4="69971c08-6951-4896-92c6-aecb7e1855ca" targetNamespace="http://schemas.microsoft.com/office/2006/metadata/properties" ma:root="true" ma:fieldsID="8a13e57b6cfa5acc7c08292a118b1632" ns3:_="" ns4:_="">
    <xsd:import namespace="eb570b2b-62bb-4d68-a36e-a12117d104b8"/>
    <xsd:import namespace="69971c08-6951-4896-92c6-aecb7e1855c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570b2b-62bb-4d68-a36e-a12117d104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971c08-6951-4896-92c6-aecb7e1855c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1649F0-51F1-4E37-8E5B-228B93F262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F12EBB-1955-4A75-805F-9BC5074875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570b2b-62bb-4d68-a36e-a12117d104b8"/>
    <ds:schemaRef ds:uri="69971c08-6951-4896-92c6-aecb7e1855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272998-C719-48DC-8B80-74EBD8B7476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7158</TotalTime>
  <Words>685</Words>
  <Application>Microsoft Office PowerPoint</Application>
  <PresentationFormat>Widescreen</PresentationFormat>
  <Paragraphs>167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Conduit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Coventry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Gill, Sarah</dc:creator>
  <cp:lastModifiedBy>McCullagh, Bernadette</cp:lastModifiedBy>
  <cp:revision>560</cp:revision>
  <dcterms:created xsi:type="dcterms:W3CDTF">2017-11-13T13:00:49Z</dcterms:created>
  <dcterms:modified xsi:type="dcterms:W3CDTF">2022-02-14T10:50:38Z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0x0101003BEA0DF163BB5B4C816C12F66EB6EA77</vt:lpwstr>
  </property>
</Properties>
</file>