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4" r:id="rId4"/>
  </p:sldMasterIdLst>
  <p:notesMasterIdLst>
    <p:notesMasterId r:id="rId19"/>
  </p:notesMasterIdLst>
  <p:sldIdLst>
    <p:sldId id="256" r:id="rId5"/>
    <p:sldId id="297" r:id="rId6"/>
    <p:sldId id="265" r:id="rId7"/>
    <p:sldId id="295" r:id="rId8"/>
    <p:sldId id="285" r:id="rId9"/>
    <p:sldId id="271" r:id="rId10"/>
    <p:sldId id="280" r:id="rId11"/>
    <p:sldId id="277" r:id="rId12"/>
    <p:sldId id="272" r:id="rId13"/>
    <p:sldId id="276" r:id="rId14"/>
    <p:sldId id="300" r:id="rId15"/>
    <p:sldId id="299" r:id="rId16"/>
    <p:sldId id="269" r:id="rId17"/>
    <p:sldId id="28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0BE253-D8B2-4229-BADA-F5D76BE53DCA}" v="9" dt="2022-03-15T17:37:02.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96" y="10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Ollerenshaw" userId="c47a093a-9e1a-4481-87fe-f571f82a31b1" providerId="ADAL" clId="{DD0BE253-D8B2-4229-BADA-F5D76BE53DCA}"/>
    <pc:docChg chg="custSel addSld delSld modSld sldOrd">
      <pc:chgData name="Clare Ollerenshaw" userId="c47a093a-9e1a-4481-87fe-f571f82a31b1" providerId="ADAL" clId="{DD0BE253-D8B2-4229-BADA-F5D76BE53DCA}" dt="2022-03-21T13:55:24.056" v="533" actId="1076"/>
      <pc:docMkLst>
        <pc:docMk/>
      </pc:docMkLst>
      <pc:sldChg chg="modSp mod">
        <pc:chgData name="Clare Ollerenshaw" userId="c47a093a-9e1a-4481-87fe-f571f82a31b1" providerId="ADAL" clId="{DD0BE253-D8B2-4229-BADA-F5D76BE53DCA}" dt="2022-03-15T17:22:05.669" v="75" actId="20577"/>
        <pc:sldMkLst>
          <pc:docMk/>
          <pc:sldMk cId="2122634344" sldId="256"/>
        </pc:sldMkLst>
        <pc:spChg chg="mod">
          <ac:chgData name="Clare Ollerenshaw" userId="c47a093a-9e1a-4481-87fe-f571f82a31b1" providerId="ADAL" clId="{DD0BE253-D8B2-4229-BADA-F5D76BE53DCA}" dt="2022-03-15T17:22:05.669" v="75" actId="20577"/>
          <ac:spMkLst>
            <pc:docMk/>
            <pc:sldMk cId="2122634344" sldId="256"/>
            <ac:spMk id="2" creationId="{9540B496-589C-48BF-B4D4-D2C4A36A0751}"/>
          </ac:spMkLst>
        </pc:spChg>
      </pc:sldChg>
      <pc:sldChg chg="addSp delSp modSp mod ord">
        <pc:chgData name="Clare Ollerenshaw" userId="c47a093a-9e1a-4481-87fe-f571f82a31b1" providerId="ADAL" clId="{DD0BE253-D8B2-4229-BADA-F5D76BE53DCA}" dt="2022-03-15T17:25:10.700" v="87"/>
        <pc:sldMkLst>
          <pc:docMk/>
          <pc:sldMk cId="783819956" sldId="265"/>
        </pc:sldMkLst>
        <pc:spChg chg="del">
          <ac:chgData name="Clare Ollerenshaw" userId="c47a093a-9e1a-4481-87fe-f571f82a31b1" providerId="ADAL" clId="{DD0BE253-D8B2-4229-BADA-F5D76BE53DCA}" dt="2022-03-15T17:23:21.394" v="78" actId="21"/>
          <ac:spMkLst>
            <pc:docMk/>
            <pc:sldMk cId="783819956" sldId="265"/>
            <ac:spMk id="4" creationId="{88DDF0C1-93A8-4615-ADBB-628BE0BFC010}"/>
          </ac:spMkLst>
        </pc:spChg>
        <pc:picChg chg="add mod">
          <ac:chgData name="Clare Ollerenshaw" userId="c47a093a-9e1a-4481-87fe-f571f82a31b1" providerId="ADAL" clId="{DD0BE253-D8B2-4229-BADA-F5D76BE53DCA}" dt="2022-03-15T17:23:46.453" v="80" actId="1076"/>
          <ac:picMkLst>
            <pc:docMk/>
            <pc:sldMk cId="783819956" sldId="265"/>
            <ac:picMk id="5" creationId="{2C49BDEE-3833-4D1C-A412-650FEDBD7BD2}"/>
          </ac:picMkLst>
        </pc:picChg>
        <pc:picChg chg="del">
          <ac:chgData name="Clare Ollerenshaw" userId="c47a093a-9e1a-4481-87fe-f571f82a31b1" providerId="ADAL" clId="{DD0BE253-D8B2-4229-BADA-F5D76BE53DCA}" dt="2022-03-15T17:23:15.541" v="77" actId="21"/>
          <ac:picMkLst>
            <pc:docMk/>
            <pc:sldMk cId="783819956" sldId="265"/>
            <ac:picMk id="7" creationId="{D4430DE1-140D-4ED7-BFE9-17E707E63E8B}"/>
          </ac:picMkLst>
        </pc:picChg>
      </pc:sldChg>
      <pc:sldChg chg="delSp del mod">
        <pc:chgData name="Clare Ollerenshaw" userId="c47a093a-9e1a-4481-87fe-f571f82a31b1" providerId="ADAL" clId="{DD0BE253-D8B2-4229-BADA-F5D76BE53DCA}" dt="2022-03-15T17:26:35.240" v="92" actId="2696"/>
        <pc:sldMkLst>
          <pc:docMk/>
          <pc:sldMk cId="4190773363" sldId="268"/>
        </pc:sldMkLst>
        <pc:spChg chg="del">
          <ac:chgData name="Clare Ollerenshaw" userId="c47a093a-9e1a-4481-87fe-f571f82a31b1" providerId="ADAL" clId="{DD0BE253-D8B2-4229-BADA-F5D76BE53DCA}" dt="2022-03-15T17:23:58.630" v="82" actId="21"/>
          <ac:spMkLst>
            <pc:docMk/>
            <pc:sldMk cId="4190773363" sldId="268"/>
            <ac:spMk id="6" creationId="{DF0AD272-911D-434C-A50F-E3CCD994F180}"/>
          </ac:spMkLst>
        </pc:spChg>
        <pc:picChg chg="del">
          <ac:chgData name="Clare Ollerenshaw" userId="c47a093a-9e1a-4481-87fe-f571f82a31b1" providerId="ADAL" clId="{DD0BE253-D8B2-4229-BADA-F5D76BE53DCA}" dt="2022-03-15T17:23:53.941" v="81" actId="21"/>
          <ac:picMkLst>
            <pc:docMk/>
            <pc:sldMk cId="4190773363" sldId="268"/>
            <ac:picMk id="1026" creationId="{AA83B65F-84B4-436E-961B-C8A3F1362757}"/>
          </ac:picMkLst>
        </pc:picChg>
      </pc:sldChg>
      <pc:sldChg chg="modSp mod">
        <pc:chgData name="Clare Ollerenshaw" userId="c47a093a-9e1a-4481-87fe-f571f82a31b1" providerId="ADAL" clId="{DD0BE253-D8B2-4229-BADA-F5D76BE53DCA}" dt="2022-03-15T17:32:57.419" v="145" actId="20577"/>
        <pc:sldMkLst>
          <pc:docMk/>
          <pc:sldMk cId="1036226569" sldId="271"/>
        </pc:sldMkLst>
        <pc:spChg chg="mod">
          <ac:chgData name="Clare Ollerenshaw" userId="c47a093a-9e1a-4481-87fe-f571f82a31b1" providerId="ADAL" clId="{DD0BE253-D8B2-4229-BADA-F5D76BE53DCA}" dt="2022-03-15T17:32:57.419" v="145" actId="20577"/>
          <ac:spMkLst>
            <pc:docMk/>
            <pc:sldMk cId="1036226569" sldId="271"/>
            <ac:spMk id="2" creationId="{E3D494E1-5C39-4DAF-8E36-61D34FEE57C4}"/>
          </ac:spMkLst>
        </pc:spChg>
      </pc:sldChg>
      <pc:sldChg chg="modSp mod">
        <pc:chgData name="Clare Ollerenshaw" userId="c47a093a-9e1a-4481-87fe-f571f82a31b1" providerId="ADAL" clId="{DD0BE253-D8B2-4229-BADA-F5D76BE53DCA}" dt="2022-03-15T17:43:55.075" v="525" actId="113"/>
        <pc:sldMkLst>
          <pc:docMk/>
          <pc:sldMk cId="2397038306" sldId="272"/>
        </pc:sldMkLst>
        <pc:spChg chg="mod">
          <ac:chgData name="Clare Ollerenshaw" userId="c47a093a-9e1a-4481-87fe-f571f82a31b1" providerId="ADAL" clId="{DD0BE253-D8B2-4229-BADA-F5D76BE53DCA}" dt="2022-03-15T17:34:37.046" v="255" actId="20577"/>
          <ac:spMkLst>
            <pc:docMk/>
            <pc:sldMk cId="2397038306" sldId="272"/>
            <ac:spMk id="2" creationId="{54B7AC67-3429-44D6-A4F6-DF3DD011FE5E}"/>
          </ac:spMkLst>
        </pc:spChg>
        <pc:spChg chg="mod">
          <ac:chgData name="Clare Ollerenshaw" userId="c47a093a-9e1a-4481-87fe-f571f82a31b1" providerId="ADAL" clId="{DD0BE253-D8B2-4229-BADA-F5D76BE53DCA}" dt="2022-03-15T17:43:55.075" v="525" actId="113"/>
          <ac:spMkLst>
            <pc:docMk/>
            <pc:sldMk cId="2397038306" sldId="272"/>
            <ac:spMk id="3" creationId="{73A624E9-75DC-425D-8165-E6121882F63C}"/>
          </ac:spMkLst>
        </pc:spChg>
      </pc:sldChg>
      <pc:sldChg chg="modSp mod">
        <pc:chgData name="Clare Ollerenshaw" userId="c47a093a-9e1a-4481-87fe-f571f82a31b1" providerId="ADAL" clId="{DD0BE253-D8B2-4229-BADA-F5D76BE53DCA}" dt="2022-03-15T17:34:43.496" v="264" actId="20577"/>
        <pc:sldMkLst>
          <pc:docMk/>
          <pc:sldMk cId="1325937128" sldId="276"/>
        </pc:sldMkLst>
        <pc:spChg chg="mod">
          <ac:chgData name="Clare Ollerenshaw" userId="c47a093a-9e1a-4481-87fe-f571f82a31b1" providerId="ADAL" clId="{DD0BE253-D8B2-4229-BADA-F5D76BE53DCA}" dt="2022-03-15T17:34:43.496" v="264" actId="20577"/>
          <ac:spMkLst>
            <pc:docMk/>
            <pc:sldMk cId="1325937128" sldId="276"/>
            <ac:spMk id="2" creationId="{9F697E98-E7D9-4E18-B3F4-E0C47295AEDC}"/>
          </ac:spMkLst>
        </pc:spChg>
      </pc:sldChg>
      <pc:sldChg chg="addSp delSp modSp mod">
        <pc:chgData name="Clare Ollerenshaw" userId="c47a093a-9e1a-4481-87fe-f571f82a31b1" providerId="ADAL" clId="{DD0BE253-D8B2-4229-BADA-F5D76BE53DCA}" dt="2022-03-15T17:43:37.357" v="523" actId="27636"/>
        <pc:sldMkLst>
          <pc:docMk/>
          <pc:sldMk cId="2225974637" sldId="277"/>
        </pc:sldMkLst>
        <pc:spChg chg="mod">
          <ac:chgData name="Clare Ollerenshaw" userId="c47a093a-9e1a-4481-87fe-f571f82a31b1" providerId="ADAL" clId="{DD0BE253-D8B2-4229-BADA-F5D76BE53DCA}" dt="2022-03-15T17:34:29.234" v="246" actId="20577"/>
          <ac:spMkLst>
            <pc:docMk/>
            <pc:sldMk cId="2225974637" sldId="277"/>
            <ac:spMk id="2" creationId="{9F697E98-E7D9-4E18-B3F4-E0C47295AEDC}"/>
          </ac:spMkLst>
        </pc:spChg>
        <pc:spChg chg="mod">
          <ac:chgData name="Clare Ollerenshaw" userId="c47a093a-9e1a-4481-87fe-f571f82a31b1" providerId="ADAL" clId="{DD0BE253-D8B2-4229-BADA-F5D76BE53DCA}" dt="2022-03-15T17:43:37.357" v="523" actId="27636"/>
          <ac:spMkLst>
            <pc:docMk/>
            <pc:sldMk cId="2225974637" sldId="277"/>
            <ac:spMk id="3" creationId="{DB42B3E0-805F-4008-9168-9C2127AC2D9A}"/>
          </ac:spMkLst>
        </pc:spChg>
        <pc:spChg chg="del">
          <ac:chgData name="Clare Ollerenshaw" userId="c47a093a-9e1a-4481-87fe-f571f82a31b1" providerId="ADAL" clId="{DD0BE253-D8B2-4229-BADA-F5D76BE53DCA}" dt="2022-03-15T17:26:55.546" v="94" actId="21"/>
          <ac:spMkLst>
            <pc:docMk/>
            <pc:sldMk cId="2225974637" sldId="277"/>
            <ac:spMk id="8" creationId="{3A5DA4F2-7B94-42B9-B348-7D1C39135701}"/>
          </ac:spMkLst>
        </pc:spChg>
        <pc:spChg chg="del">
          <ac:chgData name="Clare Ollerenshaw" userId="c47a093a-9e1a-4481-87fe-f571f82a31b1" providerId="ADAL" clId="{DD0BE253-D8B2-4229-BADA-F5D76BE53DCA}" dt="2022-03-15T17:29:01.267" v="96" actId="26606"/>
          <ac:spMkLst>
            <pc:docMk/>
            <pc:sldMk cId="2225974637" sldId="277"/>
            <ac:spMk id="9" creationId="{504BED40-EAF7-4E55-AFF7-2CD840EBD3AA}"/>
          </ac:spMkLst>
        </pc:spChg>
        <pc:spChg chg="del">
          <ac:chgData name="Clare Ollerenshaw" userId="c47a093a-9e1a-4481-87fe-f571f82a31b1" providerId="ADAL" clId="{DD0BE253-D8B2-4229-BADA-F5D76BE53DCA}" dt="2022-03-15T17:29:01.267" v="96" actId="26606"/>
          <ac:spMkLst>
            <pc:docMk/>
            <pc:sldMk cId="2225974637" sldId="277"/>
            <ac:spMk id="11" creationId="{F367CCF1-BB1E-41CF-8499-94A870C33EFA}"/>
          </ac:spMkLst>
        </pc:spChg>
        <pc:spChg chg="add mod">
          <ac:chgData name="Clare Ollerenshaw" userId="c47a093a-9e1a-4481-87fe-f571f82a31b1" providerId="ADAL" clId="{DD0BE253-D8B2-4229-BADA-F5D76BE53DCA}" dt="2022-03-15T17:30:12.678" v="107" actId="1076"/>
          <ac:spMkLst>
            <pc:docMk/>
            <pc:sldMk cId="2225974637" sldId="277"/>
            <ac:spMk id="12" creationId="{42EB6D7C-9A78-46F2-BFB4-2986D2EE4E6A}"/>
          </ac:spMkLst>
        </pc:spChg>
        <pc:spChg chg="add">
          <ac:chgData name="Clare Ollerenshaw" userId="c47a093a-9e1a-4481-87fe-f571f82a31b1" providerId="ADAL" clId="{DD0BE253-D8B2-4229-BADA-F5D76BE53DCA}" dt="2022-03-15T17:29:01.267" v="96" actId="26606"/>
          <ac:spMkLst>
            <pc:docMk/>
            <pc:sldMk cId="2225974637" sldId="277"/>
            <ac:spMk id="16" creationId="{504BED40-EAF7-4E55-AFF7-2CD840EBD3AA}"/>
          </ac:spMkLst>
        </pc:spChg>
        <pc:spChg chg="add">
          <ac:chgData name="Clare Ollerenshaw" userId="c47a093a-9e1a-4481-87fe-f571f82a31b1" providerId="ADAL" clId="{DD0BE253-D8B2-4229-BADA-F5D76BE53DCA}" dt="2022-03-15T17:29:01.267" v="96" actId="26606"/>
          <ac:spMkLst>
            <pc:docMk/>
            <pc:sldMk cId="2225974637" sldId="277"/>
            <ac:spMk id="18" creationId="{F367CCF1-BB1E-41CF-8499-94A870C33EFA}"/>
          </ac:spMkLst>
        </pc:spChg>
        <pc:picChg chg="del">
          <ac:chgData name="Clare Ollerenshaw" userId="c47a093a-9e1a-4481-87fe-f571f82a31b1" providerId="ADAL" clId="{DD0BE253-D8B2-4229-BADA-F5D76BE53DCA}" dt="2022-03-15T17:26:48.379" v="93" actId="21"/>
          <ac:picMkLst>
            <pc:docMk/>
            <pc:sldMk cId="2225974637" sldId="277"/>
            <ac:picMk id="4" creationId="{BB41C4F9-9CFE-4292-8D71-44FA5C506804}"/>
          </ac:picMkLst>
        </pc:picChg>
        <pc:picChg chg="add mod">
          <ac:chgData name="Clare Ollerenshaw" userId="c47a093a-9e1a-4481-87fe-f571f82a31b1" providerId="ADAL" clId="{DD0BE253-D8B2-4229-BADA-F5D76BE53DCA}" dt="2022-03-15T17:29:46.083" v="101" actId="1076"/>
          <ac:picMkLst>
            <pc:docMk/>
            <pc:sldMk cId="2225974637" sldId="277"/>
            <ac:picMk id="5" creationId="{DBB8160B-23F4-4B1D-A95A-3B516EF13322}"/>
          </ac:picMkLst>
        </pc:picChg>
      </pc:sldChg>
      <pc:sldChg chg="modSp mod">
        <pc:chgData name="Clare Ollerenshaw" userId="c47a093a-9e1a-4481-87fe-f571f82a31b1" providerId="ADAL" clId="{DD0BE253-D8B2-4229-BADA-F5D76BE53DCA}" dt="2022-03-15T17:43:19.707" v="517" actId="113"/>
        <pc:sldMkLst>
          <pc:docMk/>
          <pc:sldMk cId="492833894" sldId="280"/>
        </pc:sldMkLst>
        <pc:spChg chg="mod">
          <ac:chgData name="Clare Ollerenshaw" userId="c47a093a-9e1a-4481-87fe-f571f82a31b1" providerId="ADAL" clId="{DD0BE253-D8B2-4229-BADA-F5D76BE53DCA}" dt="2022-03-15T17:33:21.934" v="188" actId="20577"/>
          <ac:spMkLst>
            <pc:docMk/>
            <pc:sldMk cId="492833894" sldId="280"/>
            <ac:spMk id="2" creationId="{8D12E62D-4763-40D4-8358-984AC09493FD}"/>
          </ac:spMkLst>
        </pc:spChg>
        <pc:spChg chg="mod">
          <ac:chgData name="Clare Ollerenshaw" userId="c47a093a-9e1a-4481-87fe-f571f82a31b1" providerId="ADAL" clId="{DD0BE253-D8B2-4229-BADA-F5D76BE53DCA}" dt="2022-03-15T17:43:19.707" v="517" actId="113"/>
          <ac:spMkLst>
            <pc:docMk/>
            <pc:sldMk cId="492833894" sldId="280"/>
            <ac:spMk id="3" creationId="{607FDD6F-F5B1-4C3B-A30B-71E9E3C63265}"/>
          </ac:spMkLst>
        </pc:spChg>
      </pc:sldChg>
      <pc:sldChg chg="del delDesignElem">
        <pc:chgData name="Clare Ollerenshaw" userId="c47a093a-9e1a-4481-87fe-f571f82a31b1" providerId="ADAL" clId="{DD0BE253-D8B2-4229-BADA-F5D76BE53DCA}" dt="2022-03-15T17:25:13.339" v="88" actId="2696"/>
        <pc:sldMkLst>
          <pc:docMk/>
          <pc:sldMk cId="3245813208" sldId="283"/>
        </pc:sldMkLst>
      </pc:sldChg>
      <pc:sldChg chg="addSp del delDesignElem">
        <pc:chgData name="Clare Ollerenshaw" userId="c47a093a-9e1a-4481-87fe-f571f82a31b1" providerId="ADAL" clId="{DD0BE253-D8B2-4229-BADA-F5D76BE53DCA}" dt="2022-03-15T17:25:56.244" v="91"/>
        <pc:sldMkLst>
          <pc:docMk/>
          <pc:sldMk cId="1448219721" sldId="285"/>
        </pc:sldMkLst>
        <pc:spChg chg="add">
          <ac:chgData name="Clare Ollerenshaw" userId="c47a093a-9e1a-4481-87fe-f571f82a31b1" providerId="ADAL" clId="{DD0BE253-D8B2-4229-BADA-F5D76BE53DCA}" dt="2022-03-15T17:25:56.244" v="91"/>
          <ac:spMkLst>
            <pc:docMk/>
            <pc:sldMk cId="1448219721" sldId="285"/>
            <ac:spMk id="12" creationId="{910015B9-6046-41B8-83BD-71778D2F9798}"/>
          </ac:spMkLst>
        </pc:spChg>
        <pc:spChg chg="add">
          <ac:chgData name="Clare Ollerenshaw" userId="c47a093a-9e1a-4481-87fe-f571f82a31b1" providerId="ADAL" clId="{DD0BE253-D8B2-4229-BADA-F5D76BE53DCA}" dt="2022-03-15T17:25:56.244" v="91"/>
          <ac:spMkLst>
            <pc:docMk/>
            <pc:sldMk cId="1448219721" sldId="285"/>
            <ac:spMk id="14" creationId="{53908232-52E2-4794-A6C1-54300FB98919}"/>
          </ac:spMkLst>
        </pc:spChg>
        <pc:spChg chg="add">
          <ac:chgData name="Clare Ollerenshaw" userId="c47a093a-9e1a-4481-87fe-f571f82a31b1" providerId="ADAL" clId="{DD0BE253-D8B2-4229-BADA-F5D76BE53DCA}" dt="2022-03-15T17:25:56.244" v="91"/>
          <ac:spMkLst>
            <pc:docMk/>
            <pc:sldMk cId="1448219721" sldId="285"/>
            <ac:spMk id="16" creationId="{D2B9299F-BED7-44C5-9CC5-E542F9193C2F}"/>
          </ac:spMkLst>
        </pc:spChg>
        <pc:spChg chg="add">
          <ac:chgData name="Clare Ollerenshaw" userId="c47a093a-9e1a-4481-87fe-f571f82a31b1" providerId="ADAL" clId="{DD0BE253-D8B2-4229-BADA-F5D76BE53DCA}" dt="2022-03-15T17:25:56.244" v="91"/>
          <ac:spMkLst>
            <pc:docMk/>
            <pc:sldMk cId="1448219721" sldId="285"/>
            <ac:spMk id="18" creationId="{E9DDF273-E040-4765-AD05-872458E1370A}"/>
          </ac:spMkLst>
        </pc:spChg>
        <pc:spChg chg="add">
          <ac:chgData name="Clare Ollerenshaw" userId="c47a093a-9e1a-4481-87fe-f571f82a31b1" providerId="ADAL" clId="{DD0BE253-D8B2-4229-BADA-F5D76BE53DCA}" dt="2022-03-15T17:25:56.244" v="91"/>
          <ac:spMkLst>
            <pc:docMk/>
            <pc:sldMk cId="1448219721" sldId="285"/>
            <ac:spMk id="20" creationId="{C592B42C-58FA-4A86-86F9-BA64DFB52839}"/>
          </ac:spMkLst>
        </pc:spChg>
        <pc:spChg chg="add">
          <ac:chgData name="Clare Ollerenshaw" userId="c47a093a-9e1a-4481-87fe-f571f82a31b1" providerId="ADAL" clId="{DD0BE253-D8B2-4229-BADA-F5D76BE53DCA}" dt="2022-03-15T17:25:56.244" v="91"/>
          <ac:spMkLst>
            <pc:docMk/>
            <pc:sldMk cId="1448219721" sldId="285"/>
            <ac:spMk id="22" creationId="{49AE81AC-D16D-497C-95C0-16E491F119CE}"/>
          </ac:spMkLst>
        </pc:spChg>
        <pc:spChg chg="add">
          <ac:chgData name="Clare Ollerenshaw" userId="c47a093a-9e1a-4481-87fe-f571f82a31b1" providerId="ADAL" clId="{DD0BE253-D8B2-4229-BADA-F5D76BE53DCA}" dt="2022-03-15T17:25:56.244" v="91"/>
          <ac:spMkLst>
            <pc:docMk/>
            <pc:sldMk cId="1448219721" sldId="285"/>
            <ac:spMk id="24" creationId="{2465720C-012A-4C28-8AA5-75E0C7CC2AE8}"/>
          </ac:spMkLst>
        </pc:spChg>
        <pc:spChg chg="add">
          <ac:chgData name="Clare Ollerenshaw" userId="c47a093a-9e1a-4481-87fe-f571f82a31b1" providerId="ADAL" clId="{DD0BE253-D8B2-4229-BADA-F5D76BE53DCA}" dt="2022-03-15T17:25:56.244" v="91"/>
          <ac:spMkLst>
            <pc:docMk/>
            <pc:sldMk cId="1448219721" sldId="285"/>
            <ac:spMk id="26" creationId="{F2137993-2819-4F0D-9767-4F7C41F33D97}"/>
          </ac:spMkLst>
        </pc:spChg>
        <pc:spChg chg="add">
          <ac:chgData name="Clare Ollerenshaw" userId="c47a093a-9e1a-4481-87fe-f571f82a31b1" providerId="ADAL" clId="{DD0BE253-D8B2-4229-BADA-F5D76BE53DCA}" dt="2022-03-15T17:25:56.244" v="91"/>
          <ac:spMkLst>
            <pc:docMk/>
            <pc:sldMk cId="1448219721" sldId="285"/>
            <ac:spMk id="28" creationId="{FC9E8B1E-9FF3-4471-BF13-F774FD86EABB}"/>
          </ac:spMkLst>
        </pc:spChg>
      </pc:sldChg>
      <pc:sldChg chg="modSp mod">
        <pc:chgData name="Clare Ollerenshaw" userId="c47a093a-9e1a-4481-87fe-f571f82a31b1" providerId="ADAL" clId="{DD0BE253-D8B2-4229-BADA-F5D76BE53DCA}" dt="2022-03-21T13:55:24.056" v="533" actId="1076"/>
        <pc:sldMkLst>
          <pc:docMk/>
          <pc:sldMk cId="1131473796" sldId="295"/>
        </pc:sldMkLst>
        <pc:picChg chg="mod">
          <ac:chgData name="Clare Ollerenshaw" userId="c47a093a-9e1a-4481-87fe-f571f82a31b1" providerId="ADAL" clId="{DD0BE253-D8B2-4229-BADA-F5D76BE53DCA}" dt="2022-03-21T13:55:24.056" v="533" actId="1076"/>
          <ac:picMkLst>
            <pc:docMk/>
            <pc:sldMk cId="1131473796" sldId="295"/>
            <ac:picMk id="4" creationId="{19EB10A9-DCB7-4063-A375-89C67186979F}"/>
          </ac:picMkLst>
        </pc:picChg>
      </pc:sldChg>
      <pc:sldChg chg="delDesignElem">
        <pc:chgData name="Clare Ollerenshaw" userId="c47a093a-9e1a-4481-87fe-f571f82a31b1" providerId="ADAL" clId="{DD0BE253-D8B2-4229-BADA-F5D76BE53DCA}" dt="2022-03-15T17:25:04.316" v="83"/>
        <pc:sldMkLst>
          <pc:docMk/>
          <pc:sldMk cId="1016485174" sldId="297"/>
        </pc:sldMkLst>
      </pc:sldChg>
      <pc:sldChg chg="del delDesignElem">
        <pc:chgData name="Clare Ollerenshaw" userId="c47a093a-9e1a-4481-87fe-f571f82a31b1" providerId="ADAL" clId="{DD0BE253-D8B2-4229-BADA-F5D76BE53DCA}" dt="2022-03-15T17:25:21.548" v="89" actId="2696"/>
        <pc:sldMkLst>
          <pc:docMk/>
          <pc:sldMk cId="2751248575" sldId="298"/>
        </pc:sldMkLst>
      </pc:sldChg>
      <pc:sldChg chg="new del">
        <pc:chgData name="Clare Ollerenshaw" userId="c47a093a-9e1a-4481-87fe-f571f82a31b1" providerId="ADAL" clId="{DD0BE253-D8B2-4229-BADA-F5D76BE53DCA}" dt="2022-03-15T17:32:36.614" v="111" actId="2696"/>
        <pc:sldMkLst>
          <pc:docMk/>
          <pc:sldMk cId="3543550435" sldId="298"/>
        </pc:sldMkLst>
      </pc:sldChg>
      <pc:sldChg chg="addSp modSp new mod setBg">
        <pc:chgData name="Clare Ollerenshaw" userId="c47a093a-9e1a-4481-87fe-f571f82a31b1" providerId="ADAL" clId="{DD0BE253-D8B2-4229-BADA-F5D76BE53DCA}" dt="2022-03-15T17:44:23.394" v="532" actId="113"/>
        <pc:sldMkLst>
          <pc:docMk/>
          <pc:sldMk cId="2976317570" sldId="300"/>
        </pc:sldMkLst>
        <pc:spChg chg="mod">
          <ac:chgData name="Clare Ollerenshaw" userId="c47a093a-9e1a-4481-87fe-f571f82a31b1" providerId="ADAL" clId="{DD0BE253-D8B2-4229-BADA-F5D76BE53DCA}" dt="2022-03-15T17:41:44.474" v="497" actId="26606"/>
          <ac:spMkLst>
            <pc:docMk/>
            <pc:sldMk cId="2976317570" sldId="300"/>
            <ac:spMk id="2" creationId="{77523B22-21F1-42EB-AE31-B65DC1DC0639}"/>
          </ac:spMkLst>
        </pc:spChg>
        <pc:spChg chg="mod">
          <ac:chgData name="Clare Ollerenshaw" userId="c47a093a-9e1a-4481-87fe-f571f82a31b1" providerId="ADAL" clId="{DD0BE253-D8B2-4229-BADA-F5D76BE53DCA}" dt="2022-03-15T17:44:23.394" v="532" actId="113"/>
          <ac:spMkLst>
            <pc:docMk/>
            <pc:sldMk cId="2976317570" sldId="300"/>
            <ac:spMk id="3" creationId="{1C284CCA-0711-4D7B-8CA2-5BB63E450F11}"/>
          </ac:spMkLst>
        </pc:spChg>
        <pc:spChg chg="add mod">
          <ac:chgData name="Clare Ollerenshaw" userId="c47a093a-9e1a-4481-87fe-f571f82a31b1" providerId="ADAL" clId="{DD0BE253-D8B2-4229-BADA-F5D76BE53DCA}" dt="2022-03-15T17:42:22.341" v="505" actId="1076"/>
          <ac:spMkLst>
            <pc:docMk/>
            <pc:sldMk cId="2976317570" sldId="300"/>
            <ac:spMk id="8" creationId="{F1E76B30-C726-43F4-9F58-096DC7C0BB58}"/>
          </ac:spMkLst>
        </pc:spChg>
        <pc:spChg chg="add">
          <ac:chgData name="Clare Ollerenshaw" userId="c47a093a-9e1a-4481-87fe-f571f82a31b1" providerId="ADAL" clId="{DD0BE253-D8B2-4229-BADA-F5D76BE53DCA}" dt="2022-03-15T17:41:44.474" v="497" actId="26606"/>
          <ac:spMkLst>
            <pc:docMk/>
            <pc:sldMk cId="2976317570" sldId="300"/>
            <ac:spMk id="9" creationId="{504BED40-EAF7-4E55-AFF7-2CD840EBD3AA}"/>
          </ac:spMkLst>
        </pc:spChg>
        <pc:spChg chg="add">
          <ac:chgData name="Clare Ollerenshaw" userId="c47a093a-9e1a-4481-87fe-f571f82a31b1" providerId="ADAL" clId="{DD0BE253-D8B2-4229-BADA-F5D76BE53DCA}" dt="2022-03-15T17:41:44.474" v="497" actId="26606"/>
          <ac:spMkLst>
            <pc:docMk/>
            <pc:sldMk cId="2976317570" sldId="300"/>
            <ac:spMk id="11" creationId="{F367CCF1-BB1E-41CF-8499-94A870C33EFA}"/>
          </ac:spMkLst>
        </pc:spChg>
        <pc:picChg chg="add mod">
          <ac:chgData name="Clare Ollerenshaw" userId="c47a093a-9e1a-4481-87fe-f571f82a31b1" providerId="ADAL" clId="{DD0BE253-D8B2-4229-BADA-F5D76BE53DCA}" dt="2022-03-15T17:42:03.498" v="499" actId="27614"/>
          <ac:picMkLst>
            <pc:docMk/>
            <pc:sldMk cId="2976317570" sldId="300"/>
            <ac:picMk id="4" creationId="{EE18A85C-7A26-4EB4-92FF-6C51E62EA6F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4E8CB1-36E4-4FA4-9071-22C678314C9F}" type="doc">
      <dgm:prSet loTypeId="urn:microsoft.com/office/officeart/2005/8/layout/chevron1" loCatId="process" qsTypeId="urn:microsoft.com/office/officeart/2005/8/quickstyle/simple1" qsCatId="simple" csTypeId="urn:microsoft.com/office/officeart/2005/8/colors/accent1_2" csCatId="accent1" phldr="1"/>
      <dgm:spPr/>
    </dgm:pt>
    <dgm:pt modelId="{E75F8A58-135C-4AC6-ABCB-0781413A7260}">
      <dgm:prSet phldrT="[Text]"/>
      <dgm:spPr/>
      <dgm:t>
        <a:bodyPr/>
        <a:lstStyle/>
        <a:p>
          <a:r>
            <a:rPr lang="en-GB" dirty="0"/>
            <a:t>Take</a:t>
          </a:r>
        </a:p>
      </dgm:t>
    </dgm:pt>
    <dgm:pt modelId="{E390FE62-8294-48E2-81B2-804D5A863B6E}" type="parTrans" cxnId="{667486A6-6C23-4BA4-9B97-88374326C59B}">
      <dgm:prSet/>
      <dgm:spPr/>
      <dgm:t>
        <a:bodyPr/>
        <a:lstStyle/>
        <a:p>
          <a:endParaRPr lang="en-GB"/>
        </a:p>
      </dgm:t>
    </dgm:pt>
    <dgm:pt modelId="{DC33133F-2040-43D0-9718-3414CB306D58}" type="sibTrans" cxnId="{667486A6-6C23-4BA4-9B97-88374326C59B}">
      <dgm:prSet/>
      <dgm:spPr/>
      <dgm:t>
        <a:bodyPr/>
        <a:lstStyle/>
        <a:p>
          <a:endParaRPr lang="en-GB"/>
        </a:p>
      </dgm:t>
    </dgm:pt>
    <dgm:pt modelId="{E8317B16-68A4-4D48-967A-2C79D67AFD06}">
      <dgm:prSet phldrT="[Text]"/>
      <dgm:spPr/>
      <dgm:t>
        <a:bodyPr/>
        <a:lstStyle/>
        <a:p>
          <a:r>
            <a:rPr lang="en-GB" dirty="0"/>
            <a:t>Make</a:t>
          </a:r>
        </a:p>
      </dgm:t>
    </dgm:pt>
    <dgm:pt modelId="{59580BFC-6187-4FCA-BBF6-EF6F1D0C68EF}" type="parTrans" cxnId="{2C2EA2D4-F785-488B-9F97-E40C4F9E5B03}">
      <dgm:prSet/>
      <dgm:spPr/>
      <dgm:t>
        <a:bodyPr/>
        <a:lstStyle/>
        <a:p>
          <a:endParaRPr lang="en-GB"/>
        </a:p>
      </dgm:t>
    </dgm:pt>
    <dgm:pt modelId="{530F63FD-D861-473F-AD3B-75C0A0FDE758}" type="sibTrans" cxnId="{2C2EA2D4-F785-488B-9F97-E40C4F9E5B03}">
      <dgm:prSet/>
      <dgm:spPr/>
      <dgm:t>
        <a:bodyPr/>
        <a:lstStyle/>
        <a:p>
          <a:endParaRPr lang="en-GB"/>
        </a:p>
      </dgm:t>
    </dgm:pt>
    <dgm:pt modelId="{8360F696-FA97-4283-B51B-E1DCE22C0337}">
      <dgm:prSet phldrT="[Text]"/>
      <dgm:spPr/>
      <dgm:t>
        <a:bodyPr/>
        <a:lstStyle/>
        <a:p>
          <a:r>
            <a:rPr lang="en-GB" dirty="0"/>
            <a:t>Dispose </a:t>
          </a:r>
        </a:p>
      </dgm:t>
    </dgm:pt>
    <dgm:pt modelId="{A95E7EF6-E3C4-482E-9A2C-7DCF95CD7B1E}" type="parTrans" cxnId="{B1FED099-5C3A-4768-927A-D0A1178FA278}">
      <dgm:prSet/>
      <dgm:spPr/>
      <dgm:t>
        <a:bodyPr/>
        <a:lstStyle/>
        <a:p>
          <a:endParaRPr lang="en-GB"/>
        </a:p>
      </dgm:t>
    </dgm:pt>
    <dgm:pt modelId="{62740DFD-A442-4FF6-8561-FFD940783EB1}" type="sibTrans" cxnId="{B1FED099-5C3A-4768-927A-D0A1178FA278}">
      <dgm:prSet/>
      <dgm:spPr/>
      <dgm:t>
        <a:bodyPr/>
        <a:lstStyle/>
        <a:p>
          <a:endParaRPr lang="en-GB"/>
        </a:p>
      </dgm:t>
    </dgm:pt>
    <dgm:pt modelId="{AB1797AE-5958-443F-9643-C6B0B9F7E3F3}" type="pres">
      <dgm:prSet presAssocID="{CD4E8CB1-36E4-4FA4-9071-22C678314C9F}" presName="Name0" presStyleCnt="0">
        <dgm:presLayoutVars>
          <dgm:dir/>
          <dgm:animLvl val="lvl"/>
          <dgm:resizeHandles val="exact"/>
        </dgm:presLayoutVars>
      </dgm:prSet>
      <dgm:spPr/>
    </dgm:pt>
    <dgm:pt modelId="{30EB8A41-0A6B-4EB4-9BF9-EE469E0453F3}" type="pres">
      <dgm:prSet presAssocID="{E75F8A58-135C-4AC6-ABCB-0781413A7260}" presName="parTxOnly" presStyleLbl="node1" presStyleIdx="0" presStyleCnt="3">
        <dgm:presLayoutVars>
          <dgm:chMax val="0"/>
          <dgm:chPref val="0"/>
          <dgm:bulletEnabled val="1"/>
        </dgm:presLayoutVars>
      </dgm:prSet>
      <dgm:spPr/>
    </dgm:pt>
    <dgm:pt modelId="{DC716D4D-7B64-42DD-8F9C-2EE6730CAB23}" type="pres">
      <dgm:prSet presAssocID="{DC33133F-2040-43D0-9718-3414CB306D58}" presName="parTxOnlySpace" presStyleCnt="0"/>
      <dgm:spPr/>
    </dgm:pt>
    <dgm:pt modelId="{FEEC8CBC-226B-4E38-A93D-2AC5CBFE4E7E}" type="pres">
      <dgm:prSet presAssocID="{E8317B16-68A4-4D48-967A-2C79D67AFD06}" presName="parTxOnly" presStyleLbl="node1" presStyleIdx="1" presStyleCnt="3">
        <dgm:presLayoutVars>
          <dgm:chMax val="0"/>
          <dgm:chPref val="0"/>
          <dgm:bulletEnabled val="1"/>
        </dgm:presLayoutVars>
      </dgm:prSet>
      <dgm:spPr/>
    </dgm:pt>
    <dgm:pt modelId="{9BD37B79-00E0-4541-87D4-E79A2B27F2E1}" type="pres">
      <dgm:prSet presAssocID="{530F63FD-D861-473F-AD3B-75C0A0FDE758}" presName="parTxOnlySpace" presStyleCnt="0"/>
      <dgm:spPr/>
    </dgm:pt>
    <dgm:pt modelId="{1816BE74-F020-49F4-829B-1682BE55D1D5}" type="pres">
      <dgm:prSet presAssocID="{8360F696-FA97-4283-B51B-E1DCE22C0337}" presName="parTxOnly" presStyleLbl="node1" presStyleIdx="2" presStyleCnt="3">
        <dgm:presLayoutVars>
          <dgm:chMax val="0"/>
          <dgm:chPref val="0"/>
          <dgm:bulletEnabled val="1"/>
        </dgm:presLayoutVars>
      </dgm:prSet>
      <dgm:spPr/>
    </dgm:pt>
  </dgm:ptLst>
  <dgm:cxnLst>
    <dgm:cxn modelId="{B860BB13-809B-46F6-9DFF-7FE45CA175CA}" type="presOf" srcId="{8360F696-FA97-4283-B51B-E1DCE22C0337}" destId="{1816BE74-F020-49F4-829B-1682BE55D1D5}" srcOrd="0" destOrd="0" presId="urn:microsoft.com/office/officeart/2005/8/layout/chevron1"/>
    <dgm:cxn modelId="{64B8FD35-7A94-4D14-81B6-2F89A1722D05}" type="presOf" srcId="{E75F8A58-135C-4AC6-ABCB-0781413A7260}" destId="{30EB8A41-0A6B-4EB4-9BF9-EE469E0453F3}" srcOrd="0" destOrd="0" presId="urn:microsoft.com/office/officeart/2005/8/layout/chevron1"/>
    <dgm:cxn modelId="{5AF45399-161F-4461-B341-128FADDDCABC}" type="presOf" srcId="{CD4E8CB1-36E4-4FA4-9071-22C678314C9F}" destId="{AB1797AE-5958-443F-9643-C6B0B9F7E3F3}" srcOrd="0" destOrd="0" presId="urn:microsoft.com/office/officeart/2005/8/layout/chevron1"/>
    <dgm:cxn modelId="{B1FED099-5C3A-4768-927A-D0A1178FA278}" srcId="{CD4E8CB1-36E4-4FA4-9071-22C678314C9F}" destId="{8360F696-FA97-4283-B51B-E1DCE22C0337}" srcOrd="2" destOrd="0" parTransId="{A95E7EF6-E3C4-482E-9A2C-7DCF95CD7B1E}" sibTransId="{62740DFD-A442-4FF6-8561-FFD940783EB1}"/>
    <dgm:cxn modelId="{667486A6-6C23-4BA4-9B97-88374326C59B}" srcId="{CD4E8CB1-36E4-4FA4-9071-22C678314C9F}" destId="{E75F8A58-135C-4AC6-ABCB-0781413A7260}" srcOrd="0" destOrd="0" parTransId="{E390FE62-8294-48E2-81B2-804D5A863B6E}" sibTransId="{DC33133F-2040-43D0-9718-3414CB306D58}"/>
    <dgm:cxn modelId="{0FDB01B1-5F97-4E7F-B714-2424CFEA0210}" type="presOf" srcId="{E8317B16-68A4-4D48-967A-2C79D67AFD06}" destId="{FEEC8CBC-226B-4E38-A93D-2AC5CBFE4E7E}" srcOrd="0" destOrd="0" presId="urn:microsoft.com/office/officeart/2005/8/layout/chevron1"/>
    <dgm:cxn modelId="{2C2EA2D4-F785-488B-9F97-E40C4F9E5B03}" srcId="{CD4E8CB1-36E4-4FA4-9071-22C678314C9F}" destId="{E8317B16-68A4-4D48-967A-2C79D67AFD06}" srcOrd="1" destOrd="0" parTransId="{59580BFC-6187-4FCA-BBF6-EF6F1D0C68EF}" sibTransId="{530F63FD-D861-473F-AD3B-75C0A0FDE758}"/>
    <dgm:cxn modelId="{3099E11F-FECB-4813-BCF4-8B154896027B}" type="presParOf" srcId="{AB1797AE-5958-443F-9643-C6B0B9F7E3F3}" destId="{30EB8A41-0A6B-4EB4-9BF9-EE469E0453F3}" srcOrd="0" destOrd="0" presId="urn:microsoft.com/office/officeart/2005/8/layout/chevron1"/>
    <dgm:cxn modelId="{AF49D9A1-81F4-45E0-8DC9-716A1AE391A0}" type="presParOf" srcId="{AB1797AE-5958-443F-9643-C6B0B9F7E3F3}" destId="{DC716D4D-7B64-42DD-8F9C-2EE6730CAB23}" srcOrd="1" destOrd="0" presId="urn:microsoft.com/office/officeart/2005/8/layout/chevron1"/>
    <dgm:cxn modelId="{F4253FCC-2414-4A4C-B794-135939137198}" type="presParOf" srcId="{AB1797AE-5958-443F-9643-C6B0B9F7E3F3}" destId="{FEEC8CBC-226B-4E38-A93D-2AC5CBFE4E7E}" srcOrd="2" destOrd="0" presId="urn:microsoft.com/office/officeart/2005/8/layout/chevron1"/>
    <dgm:cxn modelId="{24E04328-DCD7-4D36-B87C-058C22CCB7FF}" type="presParOf" srcId="{AB1797AE-5958-443F-9643-C6B0B9F7E3F3}" destId="{9BD37B79-00E0-4541-87D4-E79A2B27F2E1}" srcOrd="3" destOrd="0" presId="urn:microsoft.com/office/officeart/2005/8/layout/chevron1"/>
    <dgm:cxn modelId="{22E145BD-6FB6-4429-A76F-E3F3267D118E}" type="presParOf" srcId="{AB1797AE-5958-443F-9643-C6B0B9F7E3F3}" destId="{1816BE74-F020-49F4-829B-1682BE55D1D5}"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B8A41-0A6B-4EB4-9BF9-EE469E0453F3}">
      <dsp:nvSpPr>
        <dsp:cNvPr id="0" name=""/>
        <dsp:cNvSpPr/>
      </dsp:nvSpPr>
      <dsp:spPr>
        <a:xfrm>
          <a:off x="3195" y="1202050"/>
          <a:ext cx="3892762" cy="1557104"/>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025" tIns="65342" rIns="65342" bIns="65342" numCol="1" spcCol="1270" anchor="ctr" anchorCtr="0">
          <a:noAutofit/>
        </a:bodyPr>
        <a:lstStyle/>
        <a:p>
          <a:pPr marL="0" lvl="0" indent="0" algn="ctr" defTabSz="2178050">
            <a:lnSpc>
              <a:spcPct val="90000"/>
            </a:lnSpc>
            <a:spcBef>
              <a:spcPct val="0"/>
            </a:spcBef>
            <a:spcAft>
              <a:spcPct val="35000"/>
            </a:spcAft>
            <a:buNone/>
          </a:pPr>
          <a:r>
            <a:rPr lang="en-GB" sz="4900" kern="1200" dirty="0"/>
            <a:t>Take</a:t>
          </a:r>
        </a:p>
      </dsp:txBody>
      <dsp:txXfrm>
        <a:off x="781747" y="1202050"/>
        <a:ext cx="2335658" cy="1557104"/>
      </dsp:txXfrm>
    </dsp:sp>
    <dsp:sp modelId="{FEEC8CBC-226B-4E38-A93D-2AC5CBFE4E7E}">
      <dsp:nvSpPr>
        <dsp:cNvPr id="0" name=""/>
        <dsp:cNvSpPr/>
      </dsp:nvSpPr>
      <dsp:spPr>
        <a:xfrm>
          <a:off x="3506681" y="1202050"/>
          <a:ext cx="3892762" cy="1557104"/>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025" tIns="65342" rIns="65342" bIns="65342" numCol="1" spcCol="1270" anchor="ctr" anchorCtr="0">
          <a:noAutofit/>
        </a:bodyPr>
        <a:lstStyle/>
        <a:p>
          <a:pPr marL="0" lvl="0" indent="0" algn="ctr" defTabSz="2178050">
            <a:lnSpc>
              <a:spcPct val="90000"/>
            </a:lnSpc>
            <a:spcBef>
              <a:spcPct val="0"/>
            </a:spcBef>
            <a:spcAft>
              <a:spcPct val="35000"/>
            </a:spcAft>
            <a:buNone/>
          </a:pPr>
          <a:r>
            <a:rPr lang="en-GB" sz="4900" kern="1200" dirty="0"/>
            <a:t>Make</a:t>
          </a:r>
        </a:p>
      </dsp:txBody>
      <dsp:txXfrm>
        <a:off x="4285233" y="1202050"/>
        <a:ext cx="2335658" cy="1557104"/>
      </dsp:txXfrm>
    </dsp:sp>
    <dsp:sp modelId="{1816BE74-F020-49F4-829B-1682BE55D1D5}">
      <dsp:nvSpPr>
        <dsp:cNvPr id="0" name=""/>
        <dsp:cNvSpPr/>
      </dsp:nvSpPr>
      <dsp:spPr>
        <a:xfrm>
          <a:off x="7010167" y="1202050"/>
          <a:ext cx="3892762" cy="1557104"/>
        </a:xfrm>
        <a:prstGeom prst="chevron">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025" tIns="65342" rIns="65342" bIns="65342" numCol="1" spcCol="1270" anchor="ctr" anchorCtr="0">
          <a:noAutofit/>
        </a:bodyPr>
        <a:lstStyle/>
        <a:p>
          <a:pPr marL="0" lvl="0" indent="0" algn="ctr" defTabSz="2178050">
            <a:lnSpc>
              <a:spcPct val="90000"/>
            </a:lnSpc>
            <a:spcBef>
              <a:spcPct val="0"/>
            </a:spcBef>
            <a:spcAft>
              <a:spcPct val="35000"/>
            </a:spcAft>
            <a:buNone/>
          </a:pPr>
          <a:r>
            <a:rPr lang="en-GB" sz="4900" kern="1200" dirty="0"/>
            <a:t>Dispose </a:t>
          </a:r>
        </a:p>
      </dsp:txBody>
      <dsp:txXfrm>
        <a:off x="7788719" y="1202050"/>
        <a:ext cx="2335658" cy="155710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C2FE08-1E4C-4064-A9BC-A28C5E62CE2A}" type="datetimeFigureOut">
              <a:rPr lang="en-GB" smtClean="0"/>
              <a:t>21/03/2022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8DBEB5-D52C-415E-9638-AA3424E6718D}" type="slidenum">
              <a:rPr lang="en-GB" smtClean="0"/>
              <a:t>‹#›</a:t>
            </a:fld>
            <a:endParaRPr lang="en-GB"/>
          </a:p>
        </p:txBody>
      </p:sp>
    </p:spTree>
    <p:extLst>
      <p:ext uri="{BB962C8B-B14F-4D97-AF65-F5344CB8AC3E}">
        <p14:creationId xmlns:p14="http://schemas.microsoft.com/office/powerpoint/2010/main" val="388498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2"/>
                </a:solidFill>
                <a:latin typeface="Trebuchet MS" panose="020B0603020202020204" pitchFamily="34" charset="0"/>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3/21/2022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967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atin typeface="Trebuchet MS" panose="020B0603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p:txBody>
          <a:bodyPr anchor="t"/>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pic>
        <p:nvPicPr>
          <p:cNvPr id="8" name="Picture 7">
            <a:extLst>
              <a:ext uri="{FF2B5EF4-FFF2-40B4-BE49-F238E27FC236}">
                <a16:creationId xmlns:a16="http://schemas.microsoft.com/office/drawing/2014/main" id="{751A353D-005F-4288-BF8D-5C4D5DB21C7A}"/>
              </a:ext>
            </a:extLst>
          </p:cNvPr>
          <p:cNvPicPr>
            <a:picLocks noChangeAspect="1"/>
          </p:cNvPicPr>
          <p:nvPr userDrawn="1"/>
        </p:nvPicPr>
        <p:blipFill>
          <a:blip r:embed="rId2"/>
          <a:stretch>
            <a:fillRect/>
          </a:stretch>
        </p:blipFill>
        <p:spPr>
          <a:xfrm>
            <a:off x="581190" y="5988049"/>
            <a:ext cx="3240031" cy="618745"/>
          </a:xfrm>
          <a:prstGeom prst="rect">
            <a:avLst/>
          </a:prstGeom>
        </p:spPr>
      </p:pic>
    </p:spTree>
    <p:extLst>
      <p:ext uri="{BB962C8B-B14F-4D97-AF65-F5344CB8AC3E}">
        <p14:creationId xmlns:p14="http://schemas.microsoft.com/office/powerpoint/2010/main" val="3811167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3/21/2022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86608361"/>
      </p:ext>
    </p:extLst>
  </p:cSld>
  <p:clrMap bg1="lt1" tx1="dk1" bg2="lt2" tx2="dk2" accent1="accent1" accent2="accent2" accent3="accent3" accent4="accent4" accent5="accent5" accent6="accent6" hlink="hlink" folHlink="folHlink"/>
  <p:sldLayoutIdLst>
    <p:sldLayoutId id="2147483753" r:id="rId1"/>
    <p:sldLayoutId id="2147483765" r:id="rId2"/>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toastale.com/about-us" TargetMode="External"/><Relationship Id="rId1" Type="http://schemas.openxmlformats.org/officeDocument/2006/relationships/slideLayout" Target="../slideLayouts/slideLayout2.xml"/><Relationship Id="rId5" Type="http://schemas.openxmlformats.org/officeDocument/2006/relationships/hyperlink" Target="https://unsplash.com/s/photos/bread?utm_source=unsplash&amp;utm_medium=referral&amp;utm_content=creditCopyText" TargetMode="External"/><Relationship Id="rId4" Type="http://schemas.openxmlformats.org/officeDocument/2006/relationships/hyperlink" Target="https://unsplash.com/@helenayankovska?utm_source=unsplash&amp;utm_medium=referral&amp;utm_content=creditCopyTex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unsplash.com/@jimmynilssonmasth?utm_source=unsplash&amp;utm_medium=referral&amp;utm_content=creditCopyText"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unsplash.com/s/photos/work-gloves?utm_source=unsplash&amp;utm_medium=referral&amp;utm_content=creditCopyTex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65914/resources-waste-strategy-dec-2018.pdf" TargetMode="External"/><Relationship Id="rId2" Type="http://schemas.openxmlformats.org/officeDocument/2006/relationships/hyperlink" Target="https://www.wmca.org.uk/media/5134/wmca-circular-economy-routemap-final-full-document.pdf" TargetMode="External"/><Relationship Id="rId1" Type="http://schemas.openxmlformats.org/officeDocument/2006/relationships/slideLayout" Target="../slideLayouts/slideLayout2.xml"/><Relationship Id="rId4" Type="http://schemas.openxmlformats.org/officeDocument/2006/relationships/hyperlink" Target="https://consult.defra.gov.uk/waste-and-recycling/waste-prevention-programme-for-england-2021/supporting_documents/Waste%20Prevention%20Programme%20for%20England%20%20consultation%20documen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linkedin.com/groups/8721417/" TargetMode="External"/><Relationship Id="rId7" Type="http://schemas.openxmlformats.org/officeDocument/2006/relationships/hyperlink" Target="https://www.ellenmacarthurfoundation.org/" TargetMode="External"/><Relationship Id="rId2" Type="http://schemas.openxmlformats.org/officeDocument/2006/relationships/hyperlink" Target="https://www.strategyzer.com/canvas/business-model-canvas" TargetMode="External"/><Relationship Id="rId1" Type="http://schemas.openxmlformats.org/officeDocument/2006/relationships/slideLayout" Target="../slideLayouts/slideLayout2.xml"/><Relationship Id="rId6" Type="http://schemas.openxmlformats.org/officeDocument/2006/relationships/hyperlink" Target="https://intheloopgame.com/" TargetMode="External"/><Relationship Id="rId5" Type="http://schemas.openxmlformats.org/officeDocument/2006/relationships/hyperlink" Target="https://circulab.com/toolbox-circular-economy/circular-canvas-regenerative-business-models/" TargetMode="External"/><Relationship Id="rId4" Type="http://schemas.openxmlformats.org/officeDocument/2006/relationships/hyperlink" Target="https://www.circulareconomyclub.com/"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mailto:collerenshaw@accelar.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zCRKvDyyHmI?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relondon.gov.uk/busines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notpla.com/" TargetMode="External"/><Relationship Id="rId1" Type="http://schemas.openxmlformats.org/officeDocument/2006/relationships/slideLayout" Target="../slideLayouts/slideLayout2.xml"/><Relationship Id="rId5" Type="http://schemas.openxmlformats.org/officeDocument/2006/relationships/hyperlink" Target="https://unsplash.com/s/photos/water-bubbles?utm_source=unsplash&amp;utm_medium=referral&amp;utm_content=creditCopyText" TargetMode="External"/><Relationship Id="rId4" Type="http://schemas.openxmlformats.org/officeDocument/2006/relationships/hyperlink" Target="https://unsplash.com/@enginakyurt?utm_source=unsplash&amp;utm_medium=referral&amp;utm_content=creditCopyTex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ircos.co/" TargetMode="External"/><Relationship Id="rId1" Type="http://schemas.openxmlformats.org/officeDocument/2006/relationships/slideLayout" Target="../slideLayouts/slideLayout2.xml"/><Relationship Id="rId5" Type="http://schemas.openxmlformats.org/officeDocument/2006/relationships/hyperlink" Target="https://unsplash.com/s/photos/family?utm_source=unsplash&amp;utm_medium=referral&amp;utm_content=creditCopyText" TargetMode="External"/><Relationship Id="rId4" Type="http://schemas.openxmlformats.org/officeDocument/2006/relationships/hyperlink" Target="https://unsplash.com/@4dgraphic?utm_source=unsplash&amp;utm_medium=referral&amp;utm_content=creditCopyTex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aceleronenergy.com/" TargetMode="External"/><Relationship Id="rId1" Type="http://schemas.openxmlformats.org/officeDocument/2006/relationships/slideLayout" Target="../slideLayouts/slideLayout2.xml"/><Relationship Id="rId5" Type="http://schemas.openxmlformats.org/officeDocument/2006/relationships/hyperlink" Target="https://unsplash.com/s/photos/tuk-tuk?utm_source=unsplash&amp;utm_medium=referral&amp;utm_content=creditCopyText" TargetMode="External"/><Relationship Id="rId4" Type="http://schemas.openxmlformats.org/officeDocument/2006/relationships/hyperlink" Target="https://unsplash.com/@sauntered_globe?utm_source=unsplash&amp;utm_medium=referral&amp;utm_content=creditCopyTex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paint360.co.uk/" TargetMode="External"/><Relationship Id="rId1" Type="http://schemas.openxmlformats.org/officeDocument/2006/relationships/slideLayout" Target="../slideLayouts/slideLayout2.xml"/><Relationship Id="rId5" Type="http://schemas.openxmlformats.org/officeDocument/2006/relationships/hyperlink" Target="https://unsplash.com/s/photos/paint?utm_source=unsplash&amp;utm_medium=referral&amp;utm_content=creditCopyText" TargetMode="External"/><Relationship Id="rId4" Type="http://schemas.openxmlformats.org/officeDocument/2006/relationships/hyperlink" Target="https://unsplash.com/@davidpisnoy?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6" name="Rectangle 1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540B496-589C-48BF-B4D4-D2C4A36A0751}"/>
              </a:ext>
            </a:extLst>
          </p:cNvPr>
          <p:cNvSpPr>
            <a:spLocks noGrp="1"/>
          </p:cNvSpPr>
          <p:nvPr>
            <p:ph type="ctrTitle"/>
          </p:nvPr>
        </p:nvSpPr>
        <p:spPr>
          <a:xfrm>
            <a:off x="638620" y="863695"/>
            <a:ext cx="3511233" cy="3779995"/>
          </a:xfrm>
        </p:spPr>
        <p:txBody>
          <a:bodyPr anchor="ctr">
            <a:normAutofit/>
          </a:bodyPr>
          <a:lstStyle/>
          <a:p>
            <a:r>
              <a:rPr lang="en-GB" dirty="0">
                <a:solidFill>
                  <a:schemeClr val="tx1"/>
                </a:solidFill>
                <a:latin typeface="Trebuchet MS" panose="020B0603020202020204" pitchFamily="34" charset="0"/>
              </a:rPr>
              <a:t>Sustainability vs profits </a:t>
            </a:r>
            <a:br>
              <a:rPr lang="en-GB" dirty="0">
                <a:solidFill>
                  <a:schemeClr val="tx1"/>
                </a:solidFill>
                <a:latin typeface="Trebuchet MS" panose="020B0603020202020204" pitchFamily="34" charset="0"/>
              </a:rPr>
            </a:br>
            <a:br>
              <a:rPr lang="en-GB" dirty="0">
                <a:solidFill>
                  <a:schemeClr val="tx1"/>
                </a:solidFill>
                <a:latin typeface="Trebuchet MS" panose="020B0603020202020204" pitchFamily="34" charset="0"/>
              </a:rPr>
            </a:br>
            <a:r>
              <a:rPr lang="en-GB" dirty="0">
                <a:solidFill>
                  <a:schemeClr val="tx1"/>
                </a:solidFill>
                <a:latin typeface="Trebuchet MS" panose="020B0603020202020204" pitchFamily="34" charset="0"/>
              </a:rPr>
              <a:t>22</a:t>
            </a:r>
            <a:r>
              <a:rPr lang="en-GB" dirty="0">
                <a:solidFill>
                  <a:schemeClr val="tx1"/>
                </a:solidFill>
              </a:rPr>
              <a:t> MARCH</a:t>
            </a:r>
            <a:r>
              <a:rPr lang="en-GB" dirty="0">
                <a:solidFill>
                  <a:schemeClr val="tx1"/>
                </a:solidFill>
                <a:latin typeface="Trebuchet MS" panose="020B0603020202020204" pitchFamily="34" charset="0"/>
              </a:rPr>
              <a:t> 2022</a:t>
            </a:r>
          </a:p>
        </p:txBody>
      </p:sp>
      <p:sp>
        <p:nvSpPr>
          <p:cNvPr id="3" name="Subtitle 2">
            <a:extLst>
              <a:ext uri="{FF2B5EF4-FFF2-40B4-BE49-F238E27FC236}">
                <a16:creationId xmlns:a16="http://schemas.microsoft.com/office/drawing/2014/main" id="{7594D5D9-F057-4662-9045-E7DC444F2F0B}"/>
              </a:ext>
            </a:extLst>
          </p:cNvPr>
          <p:cNvSpPr>
            <a:spLocks noGrp="1"/>
          </p:cNvSpPr>
          <p:nvPr>
            <p:ph type="subTitle" idx="1"/>
          </p:nvPr>
        </p:nvSpPr>
        <p:spPr>
          <a:xfrm>
            <a:off x="638621" y="4739780"/>
            <a:ext cx="3511233" cy="1147054"/>
          </a:xfrm>
        </p:spPr>
        <p:txBody>
          <a:bodyPr anchor="t">
            <a:normAutofit/>
          </a:bodyPr>
          <a:lstStyle/>
          <a:p>
            <a:r>
              <a:rPr lang="en-GB" sz="2200" dirty="0"/>
              <a:t>Clare </a:t>
            </a:r>
            <a:r>
              <a:rPr lang="en-GB" sz="2200" dirty="0" err="1"/>
              <a:t>ollerenshaw</a:t>
            </a:r>
            <a:r>
              <a:rPr lang="en-GB" sz="2200" dirty="0"/>
              <a:t>, ASSOCIATE DIRECTOR</a:t>
            </a:r>
            <a:endParaRPr lang="en-GB" sz="2200" dirty="0">
              <a:latin typeface="Trebuchet MS" panose="020B0603020202020204" pitchFamily="34" charset="0"/>
            </a:endParaRPr>
          </a:p>
        </p:txBody>
      </p:sp>
      <p:sp>
        <p:nvSpPr>
          <p:cNvPr id="17" name="Rectangle 1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8" name="Picture 3" descr="A picture containing building&#10;&#10;Description automatically generated">
            <a:extLst>
              <a:ext uri="{FF2B5EF4-FFF2-40B4-BE49-F238E27FC236}">
                <a16:creationId xmlns:a16="http://schemas.microsoft.com/office/drawing/2014/main" id="{28006838-2B92-4BA3-AE39-BE50E5EC5C9B}"/>
              </a:ext>
            </a:extLst>
          </p:cNvPr>
          <p:cNvPicPr>
            <a:picLocks noChangeAspect="1"/>
          </p:cNvPicPr>
          <p:nvPr/>
        </p:nvPicPr>
        <p:blipFill rotWithShape="1">
          <a:blip r:embed="rId2"/>
          <a:srcRect l="13762" r="12871" b="-1"/>
          <a:stretch/>
        </p:blipFill>
        <p:spPr>
          <a:xfrm>
            <a:off x="4654295" y="10"/>
            <a:ext cx="7537705" cy="6857990"/>
          </a:xfrm>
          <a:prstGeom prst="rect">
            <a:avLst/>
          </a:prstGeom>
        </p:spPr>
      </p:pic>
      <p:pic>
        <p:nvPicPr>
          <p:cNvPr id="7" name="Picture 6">
            <a:extLst>
              <a:ext uri="{FF2B5EF4-FFF2-40B4-BE49-F238E27FC236}">
                <a16:creationId xmlns:a16="http://schemas.microsoft.com/office/drawing/2014/main" id="{D1EF5D90-0D3F-4645-A726-C5174C228BCA}"/>
              </a:ext>
            </a:extLst>
          </p:cNvPr>
          <p:cNvPicPr>
            <a:picLocks noChangeAspect="1"/>
          </p:cNvPicPr>
          <p:nvPr/>
        </p:nvPicPr>
        <p:blipFill>
          <a:blip r:embed="rId3"/>
          <a:stretch>
            <a:fillRect/>
          </a:stretch>
        </p:blipFill>
        <p:spPr>
          <a:xfrm>
            <a:off x="638620" y="5994305"/>
            <a:ext cx="3139446" cy="499873"/>
          </a:xfrm>
          <a:prstGeom prst="rect">
            <a:avLst/>
          </a:prstGeom>
        </p:spPr>
      </p:pic>
    </p:spTree>
    <p:extLst>
      <p:ext uri="{BB962C8B-B14F-4D97-AF65-F5344CB8AC3E}">
        <p14:creationId xmlns:p14="http://schemas.microsoft.com/office/powerpoint/2010/main" val="212263434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7E98-E7D9-4E18-B3F4-E0C47295AEDC}"/>
              </a:ext>
            </a:extLst>
          </p:cNvPr>
          <p:cNvSpPr>
            <a:spLocks noGrp="1"/>
          </p:cNvSpPr>
          <p:nvPr>
            <p:ph type="title"/>
          </p:nvPr>
        </p:nvSpPr>
        <p:spPr/>
        <p:txBody>
          <a:bodyPr/>
          <a:lstStyle/>
          <a:p>
            <a:r>
              <a:rPr lang="en-GB" dirty="0"/>
              <a:t>RESOURCE </a:t>
            </a:r>
            <a:r>
              <a:rPr lang="en-GB" dirty="0" err="1"/>
              <a:t>recoverY</a:t>
            </a:r>
            <a:endParaRPr lang="en-GB" dirty="0"/>
          </a:p>
        </p:txBody>
      </p:sp>
      <p:sp>
        <p:nvSpPr>
          <p:cNvPr id="3" name="Content Placeholder 2">
            <a:extLst>
              <a:ext uri="{FF2B5EF4-FFF2-40B4-BE49-F238E27FC236}">
                <a16:creationId xmlns:a16="http://schemas.microsoft.com/office/drawing/2014/main" id="{DB42B3E0-805F-4008-9168-9C2127AC2D9A}"/>
              </a:ext>
            </a:extLst>
          </p:cNvPr>
          <p:cNvSpPr>
            <a:spLocks noGrp="1"/>
          </p:cNvSpPr>
          <p:nvPr>
            <p:ph idx="1"/>
          </p:nvPr>
        </p:nvSpPr>
        <p:spPr>
          <a:xfrm>
            <a:off x="581191" y="1459702"/>
            <a:ext cx="6124655" cy="3652047"/>
          </a:xfrm>
        </p:spPr>
        <p:txBody>
          <a:bodyPr>
            <a:normAutofit/>
          </a:bodyPr>
          <a:lstStyle/>
          <a:p>
            <a:pPr marL="0" indent="0">
              <a:buNone/>
            </a:pPr>
            <a:r>
              <a:rPr lang="en-US" b="1" dirty="0"/>
              <a:t>Toast Ale </a:t>
            </a:r>
            <a:r>
              <a:rPr lang="en-US" dirty="0"/>
              <a:t>reduces demand for natural resources by replacing virgin barley with surplus fresh bread. One of the biggest environmental challenges is the increasing demand for agricultural land to grow more crops for food, drink and animal feed (despite one third of food going uneaten). </a:t>
            </a:r>
          </a:p>
          <a:p>
            <a:pPr marL="0" indent="0">
              <a:buNone/>
            </a:pPr>
            <a:r>
              <a:rPr lang="en-US" dirty="0"/>
              <a:t>By using less barley, they have a smaller footprint on the land, reduce demand for water and prevent carbon emissions, whilst also preventing food waste.</a:t>
            </a:r>
          </a:p>
          <a:p>
            <a:pPr marL="0" indent="0">
              <a:buNone/>
            </a:pPr>
            <a:endParaRPr lang="en-US" dirty="0"/>
          </a:p>
          <a:p>
            <a:pPr marL="0" indent="0">
              <a:buNone/>
            </a:pPr>
            <a:r>
              <a:rPr lang="en-GB" dirty="0">
                <a:hlinkClick r:id="rId2"/>
              </a:rPr>
              <a:t>https://www.toastale.com/about-us</a:t>
            </a:r>
            <a:endParaRPr lang="en-GB" dirty="0"/>
          </a:p>
          <a:p>
            <a:pPr marL="0" indent="0">
              <a:buNone/>
            </a:pPr>
            <a:endParaRPr lang="en-GB" dirty="0"/>
          </a:p>
        </p:txBody>
      </p:sp>
      <p:pic>
        <p:nvPicPr>
          <p:cNvPr id="4" name="Picture 3">
            <a:extLst>
              <a:ext uri="{FF2B5EF4-FFF2-40B4-BE49-F238E27FC236}">
                <a16:creationId xmlns:a16="http://schemas.microsoft.com/office/drawing/2014/main" id="{117AC1DB-3CA0-44F0-BF9E-BF74D5619041}"/>
              </a:ext>
            </a:extLst>
          </p:cNvPr>
          <p:cNvPicPr>
            <a:picLocks noChangeAspect="1"/>
          </p:cNvPicPr>
          <p:nvPr/>
        </p:nvPicPr>
        <p:blipFill>
          <a:blip r:embed="rId3"/>
          <a:stretch>
            <a:fillRect/>
          </a:stretch>
        </p:blipFill>
        <p:spPr>
          <a:xfrm>
            <a:off x="7287039" y="0"/>
            <a:ext cx="4904961" cy="6858000"/>
          </a:xfrm>
          <a:prstGeom prst="rect">
            <a:avLst/>
          </a:prstGeom>
        </p:spPr>
      </p:pic>
      <p:sp>
        <p:nvSpPr>
          <p:cNvPr id="7" name="TextBox 6">
            <a:extLst>
              <a:ext uri="{FF2B5EF4-FFF2-40B4-BE49-F238E27FC236}">
                <a16:creationId xmlns:a16="http://schemas.microsoft.com/office/drawing/2014/main" id="{91E8F271-4770-4E2A-9049-E6318A6D0462}"/>
              </a:ext>
            </a:extLst>
          </p:cNvPr>
          <p:cNvSpPr txBox="1"/>
          <p:nvPr/>
        </p:nvSpPr>
        <p:spPr>
          <a:xfrm>
            <a:off x="8239127" y="6352941"/>
            <a:ext cx="6096000" cy="369332"/>
          </a:xfrm>
          <a:prstGeom prst="rect">
            <a:avLst/>
          </a:prstGeom>
          <a:noFill/>
        </p:spPr>
        <p:txBody>
          <a:bodyPr wrap="square">
            <a:spAutoFit/>
          </a:bodyPr>
          <a:lstStyle/>
          <a:p>
            <a:r>
              <a:rPr lang="en-GB" dirty="0">
                <a:solidFill>
                  <a:schemeClr val="bg1"/>
                </a:solidFill>
              </a:rPr>
              <a:t>Photo by </a:t>
            </a:r>
            <a:r>
              <a:rPr lang="en-GB" dirty="0">
                <a:solidFill>
                  <a:srgbClr val="69A020"/>
                </a:solidFill>
                <a:hlinkClick r:id="rId4">
                  <a:extLst>
                    <a:ext uri="{A12FA001-AC4F-418D-AE19-62706E023703}">
                      <ahyp:hlinkClr xmlns:ahyp="http://schemas.microsoft.com/office/drawing/2018/hyperlinkcolor" val="tx"/>
                    </a:ext>
                  </a:extLst>
                </a:hlinkClick>
              </a:rPr>
              <a:t>Helena </a:t>
            </a:r>
            <a:r>
              <a:rPr lang="en-GB" dirty="0" err="1">
                <a:solidFill>
                  <a:schemeClr val="bg1"/>
                </a:solidFill>
                <a:hlinkClick r:id="rId4">
                  <a:extLst>
                    <a:ext uri="{A12FA001-AC4F-418D-AE19-62706E023703}">
                      <ahyp:hlinkClr xmlns:ahyp="http://schemas.microsoft.com/office/drawing/2018/hyperlinkcolor" val="tx"/>
                    </a:ext>
                  </a:extLst>
                </a:hlinkClick>
              </a:rPr>
              <a:t>Yankovska</a:t>
            </a:r>
            <a:r>
              <a:rPr lang="en-GB" dirty="0">
                <a:solidFill>
                  <a:schemeClr val="bg1"/>
                </a:solidFill>
              </a:rPr>
              <a:t> on </a:t>
            </a:r>
            <a:r>
              <a:rPr lang="en-GB" dirty="0" err="1">
                <a:solidFill>
                  <a:schemeClr val="bg1"/>
                </a:solidFill>
                <a:hlinkClick r:id="rId5">
                  <a:extLst>
                    <a:ext uri="{A12FA001-AC4F-418D-AE19-62706E023703}">
                      <ahyp:hlinkClr xmlns:ahyp="http://schemas.microsoft.com/office/drawing/2018/hyperlinkcolor" val="tx"/>
                    </a:ext>
                  </a:extLst>
                </a:hlinkClick>
              </a:rPr>
              <a:t>Unsplash</a:t>
            </a:r>
            <a:endParaRPr lang="en-GB" dirty="0">
              <a:solidFill>
                <a:schemeClr val="bg1"/>
              </a:solidFill>
            </a:endParaRPr>
          </a:p>
        </p:txBody>
      </p:sp>
    </p:spTree>
    <p:extLst>
      <p:ext uri="{BB962C8B-B14F-4D97-AF65-F5344CB8AC3E}">
        <p14:creationId xmlns:p14="http://schemas.microsoft.com/office/powerpoint/2010/main" val="1325937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523B22-21F1-42EB-AE31-B65DC1DC0639}"/>
              </a:ext>
            </a:extLst>
          </p:cNvPr>
          <p:cNvSpPr>
            <a:spLocks noGrp="1"/>
          </p:cNvSpPr>
          <p:nvPr>
            <p:ph type="title"/>
          </p:nvPr>
        </p:nvSpPr>
        <p:spPr>
          <a:xfrm>
            <a:off x="581193" y="702156"/>
            <a:ext cx="6309003" cy="1013800"/>
          </a:xfrm>
        </p:spPr>
        <p:txBody>
          <a:bodyPr>
            <a:normAutofit/>
          </a:bodyPr>
          <a:lstStyle/>
          <a:p>
            <a:r>
              <a:rPr lang="en-GB" dirty="0">
                <a:solidFill>
                  <a:schemeClr val="tx2"/>
                </a:solidFill>
              </a:rPr>
              <a:t>RESOURCE EFFICIENCY</a:t>
            </a: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C284CCA-0711-4D7B-8CA2-5BB63E450F11}"/>
              </a:ext>
            </a:extLst>
          </p:cNvPr>
          <p:cNvSpPr>
            <a:spLocks noGrp="1"/>
          </p:cNvSpPr>
          <p:nvPr>
            <p:ph idx="1"/>
          </p:nvPr>
        </p:nvSpPr>
        <p:spPr>
          <a:xfrm>
            <a:off x="581194" y="1896533"/>
            <a:ext cx="6309003" cy="3962266"/>
          </a:xfrm>
        </p:spPr>
        <p:txBody>
          <a:bodyPr>
            <a:normAutofit/>
          </a:bodyPr>
          <a:lstStyle/>
          <a:p>
            <a:pPr marL="0" indent="0">
              <a:buNone/>
            </a:pPr>
            <a:r>
              <a:rPr lang="en-GB" b="1" dirty="0" err="1"/>
              <a:t>Staysafe</a:t>
            </a:r>
            <a:r>
              <a:rPr lang="en-GB" b="1" dirty="0"/>
              <a:t> PPE</a:t>
            </a:r>
            <a:r>
              <a:rPr lang="en-US" b="1" dirty="0"/>
              <a:t> </a:t>
            </a:r>
            <a:r>
              <a:rPr lang="en-US" dirty="0"/>
              <a:t>offer a washing service for PPE and gloves. This is enabling employees to wear them more than a handful of times and reducing your requirement to replace them so often.</a:t>
            </a:r>
          </a:p>
          <a:p>
            <a:pPr marL="0" indent="0">
              <a:buNone/>
            </a:pPr>
            <a:r>
              <a:rPr lang="en-US" dirty="0"/>
              <a:t>By washing industrial gloves and laundering and repairing your hi-vis outerwear </a:t>
            </a:r>
            <a:r>
              <a:rPr lang="en-US" dirty="0" err="1"/>
              <a:t>Staysafe</a:t>
            </a:r>
            <a:r>
              <a:rPr lang="en-US" dirty="0"/>
              <a:t> PPE guarantee savings in excess of 60%.  They only charge for the items which are fit for purpose, and  gloves are sorted into sizes and paired up ready for immediate re-issue.</a:t>
            </a:r>
          </a:p>
          <a:p>
            <a:pPr marL="0" indent="0">
              <a:buNone/>
            </a:pPr>
            <a:r>
              <a:rPr lang="en-US" dirty="0" err="1"/>
              <a:t>Staysafe</a:t>
            </a:r>
            <a:r>
              <a:rPr lang="en-US" dirty="0"/>
              <a:t> PPE operates a nil to landfill policy so  by using their PPE and glove washing service, customers extend  the life of their PPE, reduce landfill costs and carbon footprint.</a:t>
            </a:r>
          </a:p>
          <a:p>
            <a:pPr marL="0" indent="0">
              <a:buNone/>
            </a:pPr>
            <a:endParaRPr lang="en-GB" sz="1700" dirty="0">
              <a:solidFill>
                <a:schemeClr val="tx2"/>
              </a:solidFill>
              <a:latin typeface="Gadugi" panose="020B0502040204020203" pitchFamily="34" charset="0"/>
              <a:cs typeface="Arial" panose="020B0604020202020204" pitchFamily="34" charset="0"/>
            </a:endParaRPr>
          </a:p>
        </p:txBody>
      </p:sp>
      <p:pic>
        <p:nvPicPr>
          <p:cNvPr id="4" name="Picture 3" descr="A person wearing a mask&#10;&#10;Description automatically generated with low confidence">
            <a:extLst>
              <a:ext uri="{FF2B5EF4-FFF2-40B4-BE49-F238E27FC236}">
                <a16:creationId xmlns:a16="http://schemas.microsoft.com/office/drawing/2014/main" id="{EE18A85C-7A26-4EB4-92FF-6C51E62EA6FE}"/>
              </a:ext>
            </a:extLst>
          </p:cNvPr>
          <p:cNvPicPr>
            <a:picLocks noChangeAspect="1"/>
          </p:cNvPicPr>
          <p:nvPr/>
        </p:nvPicPr>
        <p:blipFill rotWithShape="1">
          <a:blip r:embed="rId2"/>
          <a:srcRect r="-2" b="1990"/>
          <a:stretch/>
        </p:blipFill>
        <p:spPr>
          <a:xfrm>
            <a:off x="7521283" y="10"/>
            <a:ext cx="4670717" cy="6857990"/>
          </a:xfrm>
          <a:prstGeom prst="rect">
            <a:avLst/>
          </a:prstGeom>
        </p:spPr>
      </p:pic>
      <p:sp>
        <p:nvSpPr>
          <p:cNvPr id="8" name="TextBox 7">
            <a:extLst>
              <a:ext uri="{FF2B5EF4-FFF2-40B4-BE49-F238E27FC236}">
                <a16:creationId xmlns:a16="http://schemas.microsoft.com/office/drawing/2014/main" id="{F1E76B30-C726-43F4-9F58-096DC7C0BB58}"/>
              </a:ext>
            </a:extLst>
          </p:cNvPr>
          <p:cNvSpPr txBox="1"/>
          <p:nvPr/>
        </p:nvSpPr>
        <p:spPr>
          <a:xfrm>
            <a:off x="9774542" y="6535340"/>
            <a:ext cx="6097088" cy="246221"/>
          </a:xfrm>
          <a:prstGeom prst="rect">
            <a:avLst/>
          </a:prstGeom>
          <a:noFill/>
        </p:spPr>
        <p:txBody>
          <a:bodyPr wrap="square">
            <a:spAutoFit/>
          </a:bodyPr>
          <a:lstStyle/>
          <a:p>
            <a:r>
              <a:rPr lang="en-US" sz="1000" dirty="0">
                <a:solidFill>
                  <a:schemeClr val="bg1"/>
                </a:solidFill>
              </a:rPr>
              <a:t>Photo by </a:t>
            </a:r>
            <a:r>
              <a:rPr lang="en-US" sz="1000" dirty="0">
                <a:solidFill>
                  <a:schemeClr val="bg1"/>
                </a:solidFill>
                <a:hlinkClick r:id="rId3">
                  <a:extLst>
                    <a:ext uri="{A12FA001-AC4F-418D-AE19-62706E023703}">
                      <ahyp:hlinkClr xmlns:ahyp="http://schemas.microsoft.com/office/drawing/2018/hyperlinkcolor" val="tx"/>
                    </a:ext>
                  </a:extLst>
                </a:hlinkClick>
              </a:rPr>
              <a:t>Jimmy Nilsson </a:t>
            </a:r>
            <a:r>
              <a:rPr lang="en-US" sz="1000" dirty="0" err="1">
                <a:solidFill>
                  <a:schemeClr val="bg1"/>
                </a:solidFill>
                <a:hlinkClick r:id="rId3">
                  <a:extLst>
                    <a:ext uri="{A12FA001-AC4F-418D-AE19-62706E023703}">
                      <ahyp:hlinkClr xmlns:ahyp="http://schemas.microsoft.com/office/drawing/2018/hyperlinkcolor" val="tx"/>
                    </a:ext>
                  </a:extLst>
                </a:hlinkClick>
              </a:rPr>
              <a:t>Masth</a:t>
            </a:r>
            <a:r>
              <a:rPr lang="en-US" sz="1000" dirty="0">
                <a:solidFill>
                  <a:schemeClr val="bg1"/>
                </a:solidFill>
              </a:rPr>
              <a:t> on </a:t>
            </a:r>
            <a:r>
              <a:rPr lang="en-US" sz="1000" dirty="0" err="1">
                <a:solidFill>
                  <a:schemeClr val="bg1"/>
                </a:solidFill>
                <a:hlinkClick r:id="rId4">
                  <a:extLst>
                    <a:ext uri="{A12FA001-AC4F-418D-AE19-62706E023703}">
                      <ahyp:hlinkClr xmlns:ahyp="http://schemas.microsoft.com/office/drawing/2018/hyperlinkcolor" val="tx"/>
                    </a:ext>
                  </a:extLst>
                </a:hlinkClick>
              </a:rPr>
              <a:t>Unsplash</a:t>
            </a:r>
            <a:r>
              <a:rPr lang="en-US" sz="1000" dirty="0">
                <a:solidFill>
                  <a:schemeClr val="bg1"/>
                </a:solidFill>
              </a:rPr>
              <a:t> </a:t>
            </a:r>
            <a:endParaRPr lang="en-GB" sz="1000" dirty="0">
              <a:solidFill>
                <a:schemeClr val="bg1"/>
              </a:solidFill>
            </a:endParaRPr>
          </a:p>
        </p:txBody>
      </p:sp>
    </p:spTree>
    <p:extLst>
      <p:ext uri="{BB962C8B-B14F-4D97-AF65-F5344CB8AC3E}">
        <p14:creationId xmlns:p14="http://schemas.microsoft.com/office/powerpoint/2010/main" val="2976317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BA4FE-035B-4755-9CA4-3E8096FC72A6}"/>
              </a:ext>
            </a:extLst>
          </p:cNvPr>
          <p:cNvSpPr>
            <a:spLocks noGrp="1"/>
          </p:cNvSpPr>
          <p:nvPr>
            <p:ph type="title"/>
          </p:nvPr>
        </p:nvSpPr>
        <p:spPr/>
        <p:txBody>
          <a:bodyPr/>
          <a:lstStyle/>
          <a:p>
            <a:r>
              <a:rPr lang="en-GB" dirty="0"/>
              <a:t>Circular economy policy </a:t>
            </a:r>
          </a:p>
        </p:txBody>
      </p:sp>
      <p:sp>
        <p:nvSpPr>
          <p:cNvPr id="3" name="Content Placeholder 2">
            <a:extLst>
              <a:ext uri="{FF2B5EF4-FFF2-40B4-BE49-F238E27FC236}">
                <a16:creationId xmlns:a16="http://schemas.microsoft.com/office/drawing/2014/main" id="{857DA64A-3562-4B96-9003-254F813E79A9}"/>
              </a:ext>
            </a:extLst>
          </p:cNvPr>
          <p:cNvSpPr>
            <a:spLocks noGrp="1"/>
          </p:cNvSpPr>
          <p:nvPr>
            <p:ph idx="1"/>
          </p:nvPr>
        </p:nvSpPr>
        <p:spPr>
          <a:xfrm>
            <a:off x="581192" y="1674363"/>
            <a:ext cx="11029616" cy="3652047"/>
          </a:xfrm>
        </p:spPr>
        <p:txBody>
          <a:bodyPr>
            <a:normAutofit lnSpcReduction="10000"/>
          </a:bodyPr>
          <a:lstStyle/>
          <a:p>
            <a:r>
              <a:rPr lang="en-GB" dirty="0"/>
              <a:t>West Midlands Combined Authority Circular Economy </a:t>
            </a:r>
            <a:r>
              <a:rPr lang="en-GB" dirty="0" err="1"/>
              <a:t>Routemap</a:t>
            </a:r>
            <a:r>
              <a:rPr lang="en-GB" dirty="0"/>
              <a:t> – has a focus on manufacturing, construction and food</a:t>
            </a:r>
          </a:p>
          <a:p>
            <a:pPr marL="0" indent="0">
              <a:buNone/>
            </a:pPr>
            <a:r>
              <a:rPr lang="en-GB" dirty="0"/>
              <a:t>     </a:t>
            </a:r>
            <a:r>
              <a:rPr lang="en-GB" dirty="0">
                <a:solidFill>
                  <a:schemeClr val="bg1">
                    <a:lumMod val="50000"/>
                  </a:schemeClr>
                </a:solidFill>
                <a:hlinkClick r:id="rId2">
                  <a:extLst>
                    <a:ext uri="{A12FA001-AC4F-418D-AE19-62706E023703}">
                      <ahyp:hlinkClr xmlns:ahyp="http://schemas.microsoft.com/office/drawing/2018/hyperlinkcolor" val="tx"/>
                    </a:ext>
                  </a:extLst>
                </a:hlinkClick>
              </a:rPr>
              <a:t>wmca-circular-economy-routemap-final-full-document.pdf</a:t>
            </a:r>
            <a:endParaRPr lang="en-GB" dirty="0">
              <a:solidFill>
                <a:schemeClr val="bg1">
                  <a:lumMod val="50000"/>
                </a:schemeClr>
              </a:solidFill>
            </a:endParaRPr>
          </a:p>
          <a:p>
            <a:pPr marL="0" indent="0">
              <a:buNone/>
            </a:pPr>
            <a:endParaRPr lang="en-GB" dirty="0">
              <a:solidFill>
                <a:schemeClr val="bg1">
                  <a:lumMod val="50000"/>
                </a:schemeClr>
              </a:solidFill>
            </a:endParaRPr>
          </a:p>
          <a:p>
            <a:r>
              <a:rPr lang="en-US" dirty="0"/>
              <a:t>Our waste, our resources: A strategy for England, DEFRA, 2018</a:t>
            </a:r>
          </a:p>
          <a:p>
            <a:pPr marL="0" indent="0">
              <a:buNone/>
            </a:pPr>
            <a:r>
              <a:rPr lang="en-US" dirty="0">
                <a:solidFill>
                  <a:schemeClr val="bg1">
                    <a:lumMod val="50000"/>
                  </a:schemeClr>
                </a:solidFill>
              </a:rPr>
              <a:t>     </a:t>
            </a:r>
            <a:r>
              <a:rPr lang="en-US" dirty="0">
                <a:solidFill>
                  <a:schemeClr val="bg1">
                    <a:lumMod val="50000"/>
                  </a:schemeClr>
                </a:solidFill>
                <a:hlinkClick r:id="rId3">
                  <a:extLst>
                    <a:ext uri="{A12FA001-AC4F-418D-AE19-62706E023703}">
                      <ahyp:hlinkClr xmlns:ahyp="http://schemas.microsoft.com/office/drawing/2018/hyperlinkcolor" val="tx"/>
                    </a:ext>
                  </a:extLst>
                </a:hlinkClick>
              </a:rPr>
              <a:t>Our waste, our resources: a strategy for England (publishing.service.gov.uk)</a:t>
            </a:r>
            <a:endParaRPr lang="en-US" dirty="0">
              <a:solidFill>
                <a:schemeClr val="bg1">
                  <a:lumMod val="50000"/>
                </a:schemeClr>
              </a:solidFill>
            </a:endParaRPr>
          </a:p>
          <a:p>
            <a:pPr marL="0" indent="0">
              <a:buNone/>
            </a:pPr>
            <a:endParaRPr lang="en-US" dirty="0">
              <a:solidFill>
                <a:schemeClr val="bg1">
                  <a:lumMod val="50000"/>
                </a:schemeClr>
              </a:solidFill>
            </a:endParaRPr>
          </a:p>
          <a:p>
            <a:r>
              <a:rPr lang="en-US" dirty="0"/>
              <a:t>Waste Prevention Programme for England Towards a resource efficient economy Consultation version March 2021 </a:t>
            </a:r>
          </a:p>
          <a:p>
            <a:pPr marL="0" indent="0">
              <a:buNone/>
            </a:pPr>
            <a:r>
              <a:rPr lang="en-US" dirty="0">
                <a:solidFill>
                  <a:schemeClr val="bg1">
                    <a:lumMod val="50000"/>
                  </a:schemeClr>
                </a:solidFill>
              </a:rPr>
              <a:t>     </a:t>
            </a:r>
            <a:r>
              <a:rPr lang="en-GB" dirty="0">
                <a:solidFill>
                  <a:schemeClr val="bg1">
                    <a:lumMod val="50000"/>
                  </a:schemeClr>
                </a:solidFill>
                <a:hlinkClick r:id="rId4">
                  <a:extLst>
                    <a:ext uri="{A12FA001-AC4F-418D-AE19-62706E023703}">
                      <ahyp:hlinkClr xmlns:ahyp="http://schemas.microsoft.com/office/drawing/2018/hyperlinkcolor" val="tx"/>
                    </a:ext>
                  </a:extLst>
                </a:hlinkClick>
              </a:rPr>
              <a:t>Waste Prevention Programme for England consultation document.pdf (defra.gov.uk)</a:t>
            </a:r>
            <a:endParaRPr lang="en-GB" dirty="0">
              <a:solidFill>
                <a:schemeClr val="bg1">
                  <a:lumMod val="50000"/>
                </a:schemeClr>
              </a:solidFill>
            </a:endParaRPr>
          </a:p>
          <a:p>
            <a:endParaRPr lang="en-GB" dirty="0">
              <a:solidFill>
                <a:schemeClr val="bg1">
                  <a:lumMod val="50000"/>
                </a:schemeClr>
              </a:solidFill>
            </a:endParaRPr>
          </a:p>
          <a:p>
            <a:endParaRPr lang="en-GB" dirty="0"/>
          </a:p>
        </p:txBody>
      </p:sp>
    </p:spTree>
    <p:extLst>
      <p:ext uri="{BB962C8B-B14F-4D97-AF65-F5344CB8AC3E}">
        <p14:creationId xmlns:p14="http://schemas.microsoft.com/office/powerpoint/2010/main" val="3396329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BDE2-580C-4A1F-9725-BE08CF122A8C}"/>
              </a:ext>
            </a:extLst>
          </p:cNvPr>
          <p:cNvSpPr>
            <a:spLocks noGrp="1"/>
          </p:cNvSpPr>
          <p:nvPr>
            <p:ph type="title"/>
          </p:nvPr>
        </p:nvSpPr>
        <p:spPr/>
        <p:txBody>
          <a:bodyPr/>
          <a:lstStyle/>
          <a:p>
            <a:r>
              <a:rPr lang="en-GB" dirty="0"/>
              <a:t>RESOURCES</a:t>
            </a:r>
          </a:p>
        </p:txBody>
      </p:sp>
      <p:sp>
        <p:nvSpPr>
          <p:cNvPr id="3" name="Content Placeholder 2">
            <a:extLst>
              <a:ext uri="{FF2B5EF4-FFF2-40B4-BE49-F238E27FC236}">
                <a16:creationId xmlns:a16="http://schemas.microsoft.com/office/drawing/2014/main" id="{6407698F-ED5B-488F-B98F-697CEF8883C9}"/>
              </a:ext>
            </a:extLst>
          </p:cNvPr>
          <p:cNvSpPr>
            <a:spLocks noGrp="1"/>
          </p:cNvSpPr>
          <p:nvPr>
            <p:ph idx="1"/>
          </p:nvPr>
        </p:nvSpPr>
        <p:spPr>
          <a:xfrm>
            <a:off x="581192" y="1602976"/>
            <a:ext cx="11029616" cy="3652047"/>
          </a:xfrm>
        </p:spPr>
        <p:txBody>
          <a:bodyPr>
            <a:normAutofit fontScale="25000" lnSpcReduction="20000"/>
          </a:bodyPr>
          <a:lstStyle/>
          <a:p>
            <a:pPr marL="0" indent="0">
              <a:buNone/>
            </a:pPr>
            <a:endParaRPr lang="en-GB" sz="2100" dirty="0">
              <a:solidFill>
                <a:srgbClr val="000000"/>
              </a:solidFill>
              <a:latin typeface="Gadugi" panose="020B0502040204020203"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buNone/>
            </a:pPr>
            <a:r>
              <a:rPr lang="en-GB" sz="7200" dirty="0"/>
              <a:t>Birmingham and West Midlands Circular Economy Club, part of a global circular economy network with +260 CEC local chapters in 110 countries. CEC’s activity is global, non-profit and free to join, with the mission to bring the circular economy to every corner of the world.</a:t>
            </a:r>
          </a:p>
          <a:p>
            <a:r>
              <a:rPr lang="en-GB" sz="7200" dirty="0">
                <a:solidFill>
                  <a:srgbClr val="000000"/>
                </a:solidFill>
                <a:cs typeface="Arial" panose="020B0604020202020204" pitchFamily="34" charset="0"/>
              </a:rPr>
              <a:t>LinkedIn Group </a:t>
            </a:r>
            <a:r>
              <a:rPr lang="en-GB" sz="7200" dirty="0">
                <a:solidFill>
                  <a:srgbClr val="000000"/>
                </a:solidFill>
                <a:cs typeface="Arial" panose="020B0604020202020204" pitchFamily="34" charset="0"/>
                <a:hlinkClick r:id="rId3">
                  <a:extLst>
                    <a:ext uri="{A12FA001-AC4F-418D-AE19-62706E023703}">
                      <ahyp:hlinkClr xmlns:ahyp="http://schemas.microsoft.com/office/drawing/2018/hyperlinkcolor" val="tx"/>
                    </a:ext>
                  </a:extLst>
                </a:hlinkClick>
              </a:rPr>
              <a:t>https://www.linkedin.com/groups/8721417/</a:t>
            </a:r>
            <a:endParaRPr lang="en-GB" sz="7200" dirty="0">
              <a:solidFill>
                <a:srgbClr val="000000"/>
              </a:solidFill>
              <a:cs typeface="Arial" panose="020B0604020202020204" pitchFamily="34" charset="0"/>
            </a:endParaRPr>
          </a:p>
          <a:p>
            <a:r>
              <a:rPr lang="en-GB" sz="7200" dirty="0">
                <a:solidFill>
                  <a:srgbClr val="000000"/>
                </a:solidFill>
                <a:cs typeface="Arial" panose="020B0604020202020204" pitchFamily="34" charset="0"/>
              </a:rPr>
              <a:t>CEC website     </a:t>
            </a:r>
            <a:r>
              <a:rPr lang="en-US" sz="7200" dirty="0">
                <a:solidFill>
                  <a:srgbClr val="000000"/>
                </a:solidFill>
                <a:cs typeface="Arial" panose="020B0604020202020204" pitchFamily="34" charset="0"/>
                <a:hlinkClick r:id="rId4">
                  <a:extLst>
                    <a:ext uri="{A12FA001-AC4F-418D-AE19-62706E023703}">
                      <ahyp:hlinkClr xmlns:ahyp="http://schemas.microsoft.com/office/drawing/2018/hyperlinkcolor" val="tx"/>
                    </a:ext>
                  </a:extLst>
                </a:hlinkClick>
              </a:rPr>
              <a:t>Circular Economy Club (CEC) – Local action. Global impact.</a:t>
            </a:r>
            <a:endParaRPr lang="en-US" sz="7200" dirty="0">
              <a:solidFill>
                <a:srgbClr val="000000"/>
              </a:solidFill>
              <a:cs typeface="Arial" panose="020B0604020202020204" pitchFamily="34" charset="0"/>
            </a:endParaRPr>
          </a:p>
          <a:p>
            <a:pPr marL="0" indent="0">
              <a:buNone/>
            </a:pPr>
            <a:endParaRPr lang="en-GB" sz="4800" dirty="0">
              <a:solidFill>
                <a:srgbClr val="000000"/>
              </a:solidFill>
              <a:cs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buNone/>
            </a:pPr>
            <a:r>
              <a:rPr lang="en-GB" sz="7200" dirty="0">
                <a:solidFill>
                  <a:srgbClr val="000000"/>
                </a:solidFill>
                <a:cs typeface="Arial" panose="020B0604020202020204" pitchFamily="34" charset="0"/>
                <a:hlinkClick r:id="rId2">
                  <a:extLst>
                    <a:ext uri="{A12FA001-AC4F-418D-AE19-62706E023703}">
                      <ahyp:hlinkClr xmlns:ahyp="http://schemas.microsoft.com/office/drawing/2018/hyperlinkcolor" val="tx"/>
                    </a:ext>
                  </a:extLst>
                </a:hlinkClick>
              </a:rPr>
              <a:t>Tools</a:t>
            </a:r>
          </a:p>
          <a:p>
            <a:r>
              <a:rPr lang="en-GB" sz="7200" dirty="0">
                <a:solidFill>
                  <a:srgbClr val="000000"/>
                </a:solidFill>
                <a:cs typeface="Arial" panose="020B0604020202020204" pitchFamily="34" charset="0"/>
                <a:hlinkClick r:id="rId2">
                  <a:extLst>
                    <a:ext uri="{A12FA001-AC4F-418D-AE19-62706E023703}">
                      <ahyp:hlinkClr xmlns:ahyp="http://schemas.microsoft.com/office/drawing/2018/hyperlinkcolor" val="tx"/>
                    </a:ext>
                  </a:extLst>
                </a:hlinkClick>
              </a:rPr>
              <a:t>https://www.strategyzer.com/canvas/business-model-canvas</a:t>
            </a:r>
            <a:endParaRPr lang="en-GB" sz="7200" dirty="0">
              <a:solidFill>
                <a:srgbClr val="000000"/>
              </a:solidFill>
              <a:cs typeface="Arial" panose="020B0604020202020204" pitchFamily="34" charset="0"/>
            </a:endParaRPr>
          </a:p>
          <a:p>
            <a:r>
              <a:rPr lang="en-GB" sz="7200" dirty="0">
                <a:solidFill>
                  <a:srgbClr val="000000"/>
                </a:solidFill>
                <a:cs typeface="Arial" panose="020B0604020202020204" pitchFamily="34" charset="0"/>
                <a:hlinkClick r:id="rId5">
                  <a:extLst>
                    <a:ext uri="{A12FA001-AC4F-418D-AE19-62706E023703}">
                      <ahyp:hlinkClr xmlns:ahyp="http://schemas.microsoft.com/office/drawing/2018/hyperlinkcolor" val="tx"/>
                    </a:ext>
                  </a:extLst>
                </a:hlinkClick>
              </a:rPr>
              <a:t>https://circulab.com/toolbox-circular-economy/circular-canvas-regenerative-business-models/</a:t>
            </a:r>
            <a:endParaRPr lang="en-GB" sz="7200" dirty="0">
              <a:solidFill>
                <a:srgbClr val="000000"/>
              </a:solidFill>
              <a:cs typeface="Arial" panose="020B0604020202020204" pitchFamily="34" charset="0"/>
            </a:endParaRPr>
          </a:p>
          <a:p>
            <a:r>
              <a:rPr lang="en-GB" sz="7200" dirty="0">
                <a:solidFill>
                  <a:srgbClr val="000000"/>
                </a:solidFill>
                <a:cs typeface="Arial" panose="020B0604020202020204" pitchFamily="34" charset="0"/>
                <a:hlinkClick r:id="rId6">
                  <a:extLst>
                    <a:ext uri="{A12FA001-AC4F-418D-AE19-62706E023703}">
                      <ahyp:hlinkClr xmlns:ahyp="http://schemas.microsoft.com/office/drawing/2018/hyperlinkcolor" val="tx"/>
                    </a:ext>
                  </a:extLst>
                </a:hlinkClick>
              </a:rPr>
              <a:t>https://intheloopgame.com/</a:t>
            </a:r>
            <a:endParaRPr lang="en-GB" sz="7200" dirty="0">
              <a:solidFill>
                <a:srgbClr val="000000"/>
              </a:solidFill>
              <a:cs typeface="Arial" panose="020B0604020202020204" pitchFamily="34" charset="0"/>
            </a:endParaRPr>
          </a:p>
          <a:p>
            <a:pPr marL="0" indent="0">
              <a:buNone/>
            </a:pPr>
            <a:endParaRPr lang="en-GB" sz="4800" dirty="0">
              <a:solidFill>
                <a:srgbClr val="000000"/>
              </a:solidFill>
              <a:cs typeface="Arial" panose="020B0604020202020204" pitchFamily="34" charset="0"/>
            </a:endParaRPr>
          </a:p>
          <a:p>
            <a:pPr marL="0" indent="0">
              <a:buNone/>
            </a:pPr>
            <a:r>
              <a:rPr lang="en-GB" sz="7200" u="sng" dirty="0">
                <a:solidFill>
                  <a:srgbClr val="000000"/>
                </a:solidFill>
                <a:cs typeface="Arial" panose="020B0604020202020204" pitchFamily="34" charset="0"/>
              </a:rPr>
              <a:t>Context</a:t>
            </a:r>
          </a:p>
          <a:p>
            <a:r>
              <a:rPr lang="en-GB" sz="7200" dirty="0">
                <a:solidFill>
                  <a:srgbClr val="000000"/>
                </a:solidFill>
                <a:cs typeface="Arial" panose="020B0604020202020204" pitchFamily="34" charset="0"/>
                <a:hlinkClick r:id="rId7">
                  <a:extLst>
                    <a:ext uri="{A12FA001-AC4F-418D-AE19-62706E023703}">
                      <ahyp:hlinkClr xmlns:ahyp="http://schemas.microsoft.com/office/drawing/2018/hyperlinkcolor" val="tx"/>
                    </a:ext>
                  </a:extLst>
                </a:hlinkClick>
              </a:rPr>
              <a:t>https://www.ellenmacarthurfoundation.org/</a:t>
            </a:r>
            <a:endParaRPr lang="en-GB" sz="7200" dirty="0">
              <a:solidFill>
                <a:srgbClr val="000000"/>
              </a:solidFill>
              <a:cs typeface="Arial" panose="020B0604020202020204" pitchFamily="34" charset="0"/>
            </a:endParaRPr>
          </a:p>
          <a:p>
            <a:endParaRPr lang="en-GB" dirty="0"/>
          </a:p>
          <a:p>
            <a:endParaRPr lang="en-GB" dirty="0"/>
          </a:p>
        </p:txBody>
      </p:sp>
    </p:spTree>
    <p:extLst>
      <p:ext uri="{BB962C8B-B14F-4D97-AF65-F5344CB8AC3E}">
        <p14:creationId xmlns:p14="http://schemas.microsoft.com/office/powerpoint/2010/main" val="1003976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72E38-DC00-41B1-8FFC-A2ED0AE38463}"/>
              </a:ext>
            </a:extLst>
          </p:cNvPr>
          <p:cNvSpPr>
            <a:spLocks noGrp="1"/>
          </p:cNvSpPr>
          <p:nvPr>
            <p:ph type="title"/>
          </p:nvPr>
        </p:nvSpPr>
        <p:spPr/>
        <p:txBody>
          <a:bodyPr/>
          <a:lstStyle/>
          <a:p>
            <a:r>
              <a:rPr lang="en-GB" dirty="0"/>
              <a:t>Contact details</a:t>
            </a:r>
          </a:p>
        </p:txBody>
      </p:sp>
      <p:sp>
        <p:nvSpPr>
          <p:cNvPr id="3" name="Content Placeholder 2">
            <a:extLst>
              <a:ext uri="{FF2B5EF4-FFF2-40B4-BE49-F238E27FC236}">
                <a16:creationId xmlns:a16="http://schemas.microsoft.com/office/drawing/2014/main" id="{97B231DB-AD1B-4916-8C65-08050176732C}"/>
              </a:ext>
            </a:extLst>
          </p:cNvPr>
          <p:cNvSpPr>
            <a:spLocks noGrp="1"/>
          </p:cNvSpPr>
          <p:nvPr>
            <p:ph idx="1"/>
          </p:nvPr>
        </p:nvSpPr>
        <p:spPr/>
        <p:txBody>
          <a:bodyPr/>
          <a:lstStyle/>
          <a:p>
            <a:pPr marL="0" indent="0">
              <a:buNone/>
            </a:pPr>
            <a:r>
              <a:rPr lang="en-GB" dirty="0"/>
              <a:t>Clare Ollerenshaw</a:t>
            </a:r>
          </a:p>
          <a:p>
            <a:pPr marL="0" indent="0">
              <a:buNone/>
            </a:pPr>
            <a:r>
              <a:rPr lang="en-GB" dirty="0"/>
              <a:t>Associate Director</a:t>
            </a:r>
          </a:p>
          <a:p>
            <a:pPr marL="0" indent="0">
              <a:buNone/>
            </a:pPr>
            <a:r>
              <a:rPr lang="en-GB" dirty="0">
                <a:hlinkClick r:id="rId2"/>
              </a:rPr>
              <a:t>collerenshaw@accelar.co.uk</a:t>
            </a:r>
            <a:endParaRPr lang="en-GB" dirty="0"/>
          </a:p>
          <a:p>
            <a:pPr marL="0" indent="0">
              <a:buNone/>
            </a:pPr>
            <a:r>
              <a:rPr lang="en-GB" dirty="0"/>
              <a:t>www.accelar.co.uk</a:t>
            </a:r>
          </a:p>
        </p:txBody>
      </p:sp>
    </p:spTree>
    <p:extLst>
      <p:ext uri="{BB962C8B-B14F-4D97-AF65-F5344CB8AC3E}">
        <p14:creationId xmlns:p14="http://schemas.microsoft.com/office/powerpoint/2010/main" val="2280875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7F6EC-228A-4EAF-8CE0-AD4A69E81B77}"/>
              </a:ext>
            </a:extLst>
          </p:cNvPr>
          <p:cNvSpPr>
            <a:spLocks noGrp="1"/>
          </p:cNvSpPr>
          <p:nvPr>
            <p:ph type="title"/>
          </p:nvPr>
        </p:nvSpPr>
        <p:spPr>
          <a:xfrm>
            <a:off x="581192" y="5264486"/>
            <a:ext cx="10883444" cy="958513"/>
          </a:xfrm>
        </p:spPr>
        <p:txBody>
          <a:bodyPr anchor="ctr">
            <a:normAutofit/>
          </a:bodyPr>
          <a:lstStyle/>
          <a:p>
            <a:pPr algn="ctr"/>
            <a:r>
              <a:rPr lang="en-GB" dirty="0">
                <a:solidFill>
                  <a:srgbClr val="FFFEFF"/>
                </a:solidFill>
              </a:rPr>
              <a:t>Our Current linear economy</a:t>
            </a:r>
          </a:p>
        </p:txBody>
      </p:sp>
      <p:graphicFrame>
        <p:nvGraphicFramePr>
          <p:cNvPr id="4" name="Content Placeholder 3">
            <a:extLst>
              <a:ext uri="{FF2B5EF4-FFF2-40B4-BE49-F238E27FC236}">
                <a16:creationId xmlns:a16="http://schemas.microsoft.com/office/drawing/2014/main" id="{19909CD7-E19F-4F1D-AD90-AA1CF9962823}"/>
              </a:ext>
            </a:extLst>
          </p:cNvPr>
          <p:cNvGraphicFramePr>
            <a:graphicFrameLocks noGrp="1"/>
          </p:cNvGraphicFramePr>
          <p:nvPr>
            <p:ph idx="1"/>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6485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ADB22-0119-475A-B1FC-F2709243B47E}"/>
              </a:ext>
            </a:extLst>
          </p:cNvPr>
          <p:cNvSpPr>
            <a:spLocks noGrp="1"/>
          </p:cNvSpPr>
          <p:nvPr>
            <p:ph type="title"/>
          </p:nvPr>
        </p:nvSpPr>
        <p:spPr/>
        <p:txBody>
          <a:bodyPr/>
          <a:lstStyle/>
          <a:p>
            <a:r>
              <a:rPr lang="en-GB" dirty="0"/>
              <a:t> </a:t>
            </a:r>
          </a:p>
        </p:txBody>
      </p:sp>
      <p:sp>
        <p:nvSpPr>
          <p:cNvPr id="3" name="Content Placeholder 2">
            <a:extLst>
              <a:ext uri="{FF2B5EF4-FFF2-40B4-BE49-F238E27FC236}">
                <a16:creationId xmlns:a16="http://schemas.microsoft.com/office/drawing/2014/main" id="{BB5D2542-7EAD-4244-8D7A-DB9C16E08121}"/>
              </a:ext>
            </a:extLst>
          </p:cNvPr>
          <p:cNvSpPr>
            <a:spLocks noGrp="1"/>
          </p:cNvSpPr>
          <p:nvPr>
            <p:ph idx="1"/>
          </p:nvPr>
        </p:nvSpPr>
        <p:spPr>
          <a:xfrm>
            <a:off x="581191" y="1662100"/>
            <a:ext cx="4152733" cy="3931449"/>
          </a:xfrm>
        </p:spPr>
        <p:txBody>
          <a:bodyPr>
            <a:normAutofit lnSpcReduction="10000"/>
          </a:bodyPr>
          <a:lstStyle/>
          <a:p>
            <a:pPr marL="0" indent="0">
              <a:buNone/>
            </a:pPr>
            <a:r>
              <a:rPr lang="en-US" sz="2800" b="1" dirty="0">
                <a:solidFill>
                  <a:srgbClr val="333333"/>
                </a:solidFill>
                <a:latin typeface="proxima-nova"/>
              </a:rPr>
              <a:t>Circular economy principles </a:t>
            </a:r>
          </a:p>
          <a:p>
            <a:r>
              <a:rPr lang="en-US" sz="2800" b="0" i="0" u="none" strike="noStrike" dirty="0">
                <a:solidFill>
                  <a:srgbClr val="333333"/>
                </a:solidFill>
                <a:effectLst/>
                <a:latin typeface="proxima-nova"/>
              </a:rPr>
              <a:t>Design out waste and pollution</a:t>
            </a:r>
          </a:p>
          <a:p>
            <a:r>
              <a:rPr lang="en-US" sz="2800" b="0" i="0" u="none" strike="noStrike" dirty="0">
                <a:solidFill>
                  <a:srgbClr val="333333"/>
                </a:solidFill>
                <a:effectLst/>
                <a:latin typeface="proxima-nova"/>
              </a:rPr>
              <a:t>Keep products and materials in use</a:t>
            </a:r>
          </a:p>
          <a:p>
            <a:r>
              <a:rPr lang="en-US" sz="2800" b="0" i="0" u="none" strike="noStrike" dirty="0">
                <a:solidFill>
                  <a:srgbClr val="333333"/>
                </a:solidFill>
                <a:effectLst/>
                <a:latin typeface="proxima-nova"/>
              </a:rPr>
              <a:t>Regenerate natural systems</a:t>
            </a:r>
          </a:p>
          <a:p>
            <a:pPr marL="0" indent="0">
              <a:buNone/>
            </a:pPr>
            <a:endParaRPr lang="en-GB" dirty="0"/>
          </a:p>
        </p:txBody>
      </p:sp>
      <p:pic>
        <p:nvPicPr>
          <p:cNvPr id="5" name="Picture 4">
            <a:extLst>
              <a:ext uri="{FF2B5EF4-FFF2-40B4-BE49-F238E27FC236}">
                <a16:creationId xmlns:a16="http://schemas.microsoft.com/office/drawing/2014/main" id="{2C49BDEE-3833-4D1C-A412-650FEDBD7BD2}"/>
              </a:ext>
            </a:extLst>
          </p:cNvPr>
          <p:cNvPicPr>
            <a:picLocks noChangeAspect="1"/>
          </p:cNvPicPr>
          <p:nvPr/>
        </p:nvPicPr>
        <p:blipFill>
          <a:blip r:embed="rId2"/>
          <a:stretch>
            <a:fillRect/>
          </a:stretch>
        </p:blipFill>
        <p:spPr>
          <a:xfrm>
            <a:off x="6782775" y="1299901"/>
            <a:ext cx="4514850" cy="4838700"/>
          </a:xfrm>
          <a:prstGeom prst="rect">
            <a:avLst/>
          </a:prstGeom>
        </p:spPr>
      </p:pic>
    </p:spTree>
    <p:extLst>
      <p:ext uri="{BB962C8B-B14F-4D97-AF65-F5344CB8AC3E}">
        <p14:creationId xmlns:p14="http://schemas.microsoft.com/office/powerpoint/2010/main" val="783819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996C-23B8-4205-A1B9-2950F9C5D4D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2C2C731-4921-46F9-AD04-9A5039456B9A}"/>
              </a:ext>
            </a:extLst>
          </p:cNvPr>
          <p:cNvSpPr>
            <a:spLocks noGrp="1"/>
          </p:cNvSpPr>
          <p:nvPr>
            <p:ph idx="1"/>
          </p:nvPr>
        </p:nvSpPr>
        <p:spPr/>
        <p:txBody>
          <a:bodyPr/>
          <a:lstStyle/>
          <a:p>
            <a:endParaRPr lang="en-GB" dirty="0"/>
          </a:p>
        </p:txBody>
      </p:sp>
      <p:pic>
        <p:nvPicPr>
          <p:cNvPr id="4" name="Online Media 3" title="Explaining the Circular Economy and How Society Can Re-think Progress | Animated Video Essay">
            <a:hlinkClick r:id="" action="ppaction://media"/>
            <a:extLst>
              <a:ext uri="{FF2B5EF4-FFF2-40B4-BE49-F238E27FC236}">
                <a16:creationId xmlns:a16="http://schemas.microsoft.com/office/drawing/2014/main" id="{19EB10A9-DCB7-4063-A375-89C67186979F}"/>
              </a:ext>
            </a:extLst>
          </p:cNvPr>
          <p:cNvPicPr>
            <a:picLocks noRot="1" noChangeAspect="1"/>
          </p:cNvPicPr>
          <p:nvPr>
            <a:videoFile r:link="rId1"/>
          </p:nvPr>
        </p:nvPicPr>
        <p:blipFill>
          <a:blip r:embed="rId3"/>
          <a:stretch>
            <a:fillRect/>
          </a:stretch>
        </p:blipFill>
        <p:spPr>
          <a:xfrm>
            <a:off x="0" y="65384"/>
            <a:ext cx="12192000" cy="6888481"/>
          </a:xfrm>
          <a:prstGeom prst="rect">
            <a:avLst/>
          </a:prstGeom>
        </p:spPr>
      </p:pic>
    </p:spTree>
    <p:extLst>
      <p:ext uri="{BB962C8B-B14F-4D97-AF65-F5344CB8AC3E}">
        <p14:creationId xmlns:p14="http://schemas.microsoft.com/office/powerpoint/2010/main" val="113147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E9DDF273-E040-4765-AD05-872458E13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C592B42C-58FA-4A86-86F9-BA64DFB52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2" name="Rectangle 21">
            <a:extLst>
              <a:ext uri="{FF2B5EF4-FFF2-40B4-BE49-F238E27FC236}">
                <a16:creationId xmlns:a16="http://schemas.microsoft.com/office/drawing/2014/main" id="{49AE81AC-D16D-497C-95C0-16E491F11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2465720C-012A-4C28-8AA5-75E0C7CC2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0" y="453643"/>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F2137993-2819-4F0D-9767-4F7C41F33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FC9E8B1E-9FF3-4471-BF13-F774FD86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652" y="638175"/>
            <a:ext cx="3700760" cy="57523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 name="TextBox 6">
            <a:extLst>
              <a:ext uri="{FF2B5EF4-FFF2-40B4-BE49-F238E27FC236}">
                <a16:creationId xmlns:a16="http://schemas.microsoft.com/office/drawing/2014/main" id="{B780BB61-FC70-492B-BBE5-3CBEB01D82E7}"/>
              </a:ext>
            </a:extLst>
          </p:cNvPr>
          <p:cNvSpPr txBox="1"/>
          <p:nvPr/>
        </p:nvSpPr>
        <p:spPr>
          <a:xfrm>
            <a:off x="722864" y="1115007"/>
            <a:ext cx="3150659" cy="1733655"/>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00000"/>
              </a:lnSpc>
              <a:spcBef>
                <a:spcPct val="20000"/>
              </a:spcBef>
              <a:spcAft>
                <a:spcPts val="600"/>
              </a:spcAft>
              <a:buClr>
                <a:srgbClr val="E7B142"/>
              </a:buClr>
              <a:buSzPct val="92000"/>
              <a:buFontTx/>
              <a:buNone/>
              <a:tabLst/>
              <a:defRPr/>
            </a:pPr>
            <a:r>
              <a:rPr kumimoji="0" lang="en-US" sz="2000" b="0" i="0" u="none" strike="noStrike" kern="1200" cap="all" spc="0" normalizeH="0" baseline="0" noProof="0" dirty="0" err="1">
                <a:ln>
                  <a:noFill/>
                </a:ln>
                <a:solidFill>
                  <a:srgbClr val="FFFFFF">
                    <a:alpha val="75000"/>
                  </a:srgbClr>
                </a:solidFill>
                <a:effectLst/>
                <a:uLnTx/>
                <a:uFillTx/>
                <a:latin typeface="Trebuchet MS" panose="020B0603020202020204" pitchFamily="34" charset="0"/>
                <a:ea typeface="+mn-ea"/>
                <a:cs typeface="+mn-cs"/>
              </a:rPr>
              <a:t>ReLondon</a:t>
            </a:r>
            <a:r>
              <a:rPr kumimoji="0" lang="en-US" sz="2000" b="0" i="0" u="none" strike="noStrike" kern="1200" cap="all" spc="0" normalizeH="0" baseline="0" noProof="0" dirty="0">
                <a:ln>
                  <a:noFill/>
                </a:ln>
                <a:solidFill>
                  <a:srgbClr val="FFFFFF">
                    <a:alpha val="75000"/>
                  </a:srgbClr>
                </a:solidFill>
                <a:effectLst/>
                <a:uLnTx/>
                <a:uFillTx/>
                <a:latin typeface="Trebuchet MS" panose="020B0603020202020204" pitchFamily="34" charset="0"/>
                <a:ea typeface="+mn-ea"/>
                <a:cs typeface="+mn-cs"/>
              </a:rPr>
              <a:t> business transformation’s circular framework, describing the different strategies for becoming more circular as a business</a:t>
            </a:r>
          </a:p>
        </p:txBody>
      </p:sp>
      <p:pic>
        <p:nvPicPr>
          <p:cNvPr id="4" name="Content Placeholder 3">
            <a:extLst>
              <a:ext uri="{FF2B5EF4-FFF2-40B4-BE49-F238E27FC236}">
                <a16:creationId xmlns:a16="http://schemas.microsoft.com/office/drawing/2014/main" id="{B7B8B625-5918-4BB4-A1AC-696F07B21E0F}"/>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5308685" y="792535"/>
            <a:ext cx="5272929" cy="5272929"/>
          </a:xfrm>
          <a:prstGeom prst="rect">
            <a:avLst/>
          </a:prstGeom>
        </p:spPr>
      </p:pic>
      <p:sp>
        <p:nvSpPr>
          <p:cNvPr id="6" name="TextBox 5">
            <a:extLst>
              <a:ext uri="{FF2B5EF4-FFF2-40B4-BE49-F238E27FC236}">
                <a16:creationId xmlns:a16="http://schemas.microsoft.com/office/drawing/2014/main" id="{DF0AD272-911D-434C-A50F-E3CCD994F180}"/>
              </a:ext>
            </a:extLst>
          </p:cNvPr>
          <p:cNvSpPr txBox="1"/>
          <p:nvPr/>
        </p:nvSpPr>
        <p:spPr>
          <a:xfrm>
            <a:off x="722864" y="5124121"/>
            <a:ext cx="3329020"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Trebuchet MS" panose="020B0603020202020204" pitchFamily="34" charset="0"/>
                <a:ea typeface="+mn-ea"/>
                <a:cs typeface="+mn-cs"/>
                <a:hlinkClick r:id="rId4">
                  <a:extLst>
                    <a:ext uri="{A12FA001-AC4F-418D-AE19-62706E023703}">
                      <ahyp:hlinkClr xmlns:ahyp="http://schemas.microsoft.com/office/drawing/2018/hyperlinkcolor" val="tx"/>
                    </a:ext>
                  </a:extLst>
                </a:hlinkClick>
              </a:rPr>
              <a:t>Supporting Circular Economy Business | </a:t>
            </a:r>
            <a:r>
              <a:rPr kumimoji="0" lang="en-US" sz="1800" b="0" i="0" u="none" strike="noStrike" kern="1200" cap="none" spc="0" normalizeH="0" baseline="0" noProof="0" dirty="0" err="1">
                <a:ln>
                  <a:noFill/>
                </a:ln>
                <a:solidFill>
                  <a:prstClr val="white">
                    <a:lumMod val="50000"/>
                  </a:prstClr>
                </a:solidFill>
                <a:effectLst/>
                <a:uLnTx/>
                <a:uFillTx/>
                <a:latin typeface="Trebuchet MS" panose="020B0603020202020204" pitchFamily="34" charset="0"/>
                <a:ea typeface="+mn-ea"/>
                <a:cs typeface="+mn-cs"/>
                <a:hlinkClick r:id="rId4">
                  <a:extLst>
                    <a:ext uri="{A12FA001-AC4F-418D-AE19-62706E023703}">
                      <ahyp:hlinkClr xmlns:ahyp="http://schemas.microsoft.com/office/drawing/2018/hyperlinkcolor" val="tx"/>
                    </a:ext>
                  </a:extLst>
                </a:hlinkClick>
              </a:rPr>
              <a:t>ReLondon's</a:t>
            </a:r>
            <a:r>
              <a:rPr kumimoji="0" lang="en-US" sz="1800" b="0" i="0" u="none" strike="noStrike" kern="1200" cap="none" spc="0" normalizeH="0" baseline="0" noProof="0" dirty="0">
                <a:ln>
                  <a:noFill/>
                </a:ln>
                <a:solidFill>
                  <a:prstClr val="white">
                    <a:lumMod val="50000"/>
                  </a:prstClr>
                </a:solidFill>
                <a:effectLst/>
                <a:uLnTx/>
                <a:uFillTx/>
                <a:latin typeface="Trebuchet MS" panose="020B0603020202020204" pitchFamily="34" charset="0"/>
                <a:ea typeface="+mn-ea"/>
                <a:cs typeface="+mn-cs"/>
                <a:hlinkClick r:id="rId4">
                  <a:extLst>
                    <a:ext uri="{A12FA001-AC4F-418D-AE19-62706E023703}">
                      <ahyp:hlinkClr xmlns:ahyp="http://schemas.microsoft.com/office/drawing/2018/hyperlinkcolor" val="tx"/>
                    </a:ext>
                  </a:extLst>
                </a:hlinkClick>
              </a:rPr>
              <a:t> Business Transformation | </a:t>
            </a:r>
            <a:r>
              <a:rPr kumimoji="0" lang="en-US" sz="1800" b="0" i="0" u="none" strike="noStrike" kern="1200" cap="none" spc="0" normalizeH="0" baseline="0" noProof="0" dirty="0" err="1">
                <a:ln>
                  <a:noFill/>
                </a:ln>
                <a:solidFill>
                  <a:prstClr val="white">
                    <a:lumMod val="50000"/>
                  </a:prstClr>
                </a:solidFill>
                <a:effectLst/>
                <a:uLnTx/>
                <a:uFillTx/>
                <a:latin typeface="Trebuchet MS" panose="020B0603020202020204" pitchFamily="34" charset="0"/>
                <a:ea typeface="+mn-ea"/>
                <a:cs typeface="+mn-cs"/>
                <a:hlinkClick r:id="rId4">
                  <a:extLst>
                    <a:ext uri="{A12FA001-AC4F-418D-AE19-62706E023703}">
                      <ahyp:hlinkClr xmlns:ahyp="http://schemas.microsoft.com/office/drawing/2018/hyperlinkcolor" val="tx"/>
                    </a:ext>
                  </a:extLst>
                </a:hlinkClick>
              </a:rPr>
              <a:t>ReLondon</a:t>
            </a:r>
            <a:endParaRPr kumimoji="0" lang="en-GB" sz="1800" b="0" i="0" u="none" strike="noStrike" kern="1200" cap="none" spc="0" normalizeH="0" baseline="0" noProof="0" dirty="0">
              <a:ln>
                <a:noFill/>
              </a:ln>
              <a:solidFill>
                <a:prstClr val="white">
                  <a:lumMod val="50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144821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94E1-5C39-4DAF-8E36-61D34FEE57C4}"/>
              </a:ext>
            </a:extLst>
          </p:cNvPr>
          <p:cNvSpPr>
            <a:spLocks noGrp="1"/>
          </p:cNvSpPr>
          <p:nvPr>
            <p:ph type="title"/>
          </p:nvPr>
        </p:nvSpPr>
        <p:spPr/>
        <p:txBody>
          <a:bodyPr/>
          <a:lstStyle/>
          <a:p>
            <a:r>
              <a:rPr lang="en-GB" dirty="0"/>
              <a:t>CLEAN RESOURCES</a:t>
            </a:r>
          </a:p>
        </p:txBody>
      </p:sp>
      <p:sp>
        <p:nvSpPr>
          <p:cNvPr id="3" name="Content Placeholder 2">
            <a:extLst>
              <a:ext uri="{FF2B5EF4-FFF2-40B4-BE49-F238E27FC236}">
                <a16:creationId xmlns:a16="http://schemas.microsoft.com/office/drawing/2014/main" id="{FFF82889-239B-44E8-85CD-FC98736ACD7D}"/>
              </a:ext>
            </a:extLst>
          </p:cNvPr>
          <p:cNvSpPr>
            <a:spLocks noGrp="1"/>
          </p:cNvSpPr>
          <p:nvPr>
            <p:ph idx="1"/>
          </p:nvPr>
        </p:nvSpPr>
        <p:spPr>
          <a:xfrm>
            <a:off x="581192" y="1894678"/>
            <a:ext cx="4732488" cy="3652047"/>
          </a:xfrm>
        </p:spPr>
        <p:txBody>
          <a:bodyPr/>
          <a:lstStyle/>
          <a:p>
            <a:pPr marL="0" indent="0">
              <a:buNone/>
            </a:pPr>
            <a:r>
              <a:rPr lang="en-GB" sz="1800" b="1" dirty="0" err="1">
                <a:solidFill>
                  <a:srgbClr val="000000"/>
                </a:solidFill>
                <a:effectLst/>
                <a:latin typeface="Gadugi" panose="020B0502040204020203" pitchFamily="34" charset="0"/>
                <a:ea typeface="Arial" panose="020B0604020202020204" pitchFamily="34" charset="0"/>
                <a:cs typeface="Arial" panose="020B0604020202020204" pitchFamily="34" charset="0"/>
              </a:rPr>
              <a:t>Notpla</a:t>
            </a:r>
            <a:r>
              <a:rPr lang="en-GB" sz="1800" dirty="0">
                <a:solidFill>
                  <a:srgbClr val="000000"/>
                </a:solidFill>
                <a:effectLst/>
                <a:latin typeface="Gadugi" panose="020B0502040204020203" pitchFamily="34" charset="0"/>
                <a:ea typeface="Arial" panose="020B0604020202020204" pitchFamily="34" charset="0"/>
                <a:cs typeface="Arial" panose="020B0604020202020204" pitchFamily="34" charset="0"/>
              </a:rPr>
              <a:t> is revolutionary material made from seaweed and plants. It biodegrades in weeks, naturally. The company, based in London, has created unique machines and materials to package products in the most sustainable way. </a:t>
            </a:r>
          </a:p>
          <a:p>
            <a:pPr marL="0" indent="0">
              <a:buNone/>
            </a:pPr>
            <a:r>
              <a:rPr lang="en-GB" sz="1800" dirty="0">
                <a:solidFill>
                  <a:srgbClr val="000000"/>
                </a:solidFill>
                <a:effectLst/>
                <a:latin typeface="Gadugi" panose="020B0502040204020203" pitchFamily="34" charset="0"/>
                <a:ea typeface="Arial" panose="020B0604020202020204" pitchFamily="34" charset="0"/>
                <a:cs typeface="Arial" panose="020B0604020202020204" pitchFamily="34" charset="0"/>
              </a:rPr>
              <a:t>For example </a:t>
            </a:r>
            <a:r>
              <a:rPr lang="en-GB" sz="1800" dirty="0" err="1">
                <a:solidFill>
                  <a:srgbClr val="000000"/>
                </a:solidFill>
                <a:effectLst/>
                <a:latin typeface="Gadugi" panose="020B0502040204020203" pitchFamily="34" charset="0"/>
                <a:ea typeface="Arial" panose="020B0604020202020204" pitchFamily="34" charset="0"/>
                <a:cs typeface="Arial" panose="020B0604020202020204" pitchFamily="34" charset="0"/>
              </a:rPr>
              <a:t>Oohos</a:t>
            </a:r>
            <a:r>
              <a:rPr lang="en-GB" sz="1800" dirty="0">
                <a:solidFill>
                  <a:srgbClr val="000000"/>
                </a:solidFill>
                <a:effectLst/>
                <a:latin typeface="Gadugi" panose="020B0502040204020203" pitchFamily="34" charset="0"/>
                <a:ea typeface="Arial" panose="020B0604020202020204" pitchFamily="34" charset="0"/>
                <a:cs typeface="Arial" panose="020B0604020202020204" pitchFamily="34" charset="0"/>
              </a:rPr>
              <a:t> replace plastic cups and bottles for running events, races and other sporting events, it was used to removed single use plastic from the Virgin Money London Marathon</a:t>
            </a:r>
            <a:r>
              <a:rPr lang="en-GB" sz="1800" dirty="0">
                <a:solidFill>
                  <a:srgbClr val="2E2E2E"/>
                </a:solidFill>
                <a:effectLst/>
                <a:latin typeface="Arial" panose="020B0604020202020204" pitchFamily="34" charset="0"/>
                <a:ea typeface="Times New Roman" panose="02020603050405020304" pitchFamily="18" charset="0"/>
              </a:rPr>
              <a:t>. </a:t>
            </a:r>
            <a:r>
              <a:rPr lang="en-GB" sz="1800" u="sng" dirty="0">
                <a:solidFill>
                  <a:srgbClr val="000000"/>
                </a:solidFill>
                <a:effectLst/>
                <a:latin typeface="Gadugi" panose="020B0502040204020203" pitchFamily="34" charset="0"/>
                <a:ea typeface="Times New Roman" panose="02020603050405020304" pitchFamily="18" charset="0"/>
                <a:hlinkClick r:id="rId2"/>
              </a:rPr>
              <a:t>https://www.notpla.com/</a:t>
            </a:r>
            <a:endParaRPr lang="en-GB" sz="1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7AD4DA47-B239-4247-8C2C-F791A75ABB6A}"/>
              </a:ext>
            </a:extLst>
          </p:cNvPr>
          <p:cNvPicPr>
            <a:picLocks noChangeAspect="1"/>
          </p:cNvPicPr>
          <p:nvPr/>
        </p:nvPicPr>
        <p:blipFill>
          <a:blip r:embed="rId3"/>
          <a:stretch>
            <a:fillRect/>
          </a:stretch>
        </p:blipFill>
        <p:spPr>
          <a:xfrm>
            <a:off x="6096000" y="1671320"/>
            <a:ext cx="5705475" cy="3803650"/>
          </a:xfrm>
          <a:prstGeom prst="rect">
            <a:avLst/>
          </a:prstGeom>
        </p:spPr>
      </p:pic>
      <p:sp>
        <p:nvSpPr>
          <p:cNvPr id="6" name="TextBox 5">
            <a:extLst>
              <a:ext uri="{FF2B5EF4-FFF2-40B4-BE49-F238E27FC236}">
                <a16:creationId xmlns:a16="http://schemas.microsoft.com/office/drawing/2014/main" id="{62255289-D1B3-47D4-817B-FB043D434566}"/>
              </a:ext>
            </a:extLst>
          </p:cNvPr>
          <p:cNvSpPr txBox="1"/>
          <p:nvPr/>
        </p:nvSpPr>
        <p:spPr>
          <a:xfrm>
            <a:off x="8562808" y="5546725"/>
            <a:ext cx="6096000" cy="369332"/>
          </a:xfrm>
          <a:prstGeom prst="rect">
            <a:avLst/>
          </a:prstGeom>
          <a:noFill/>
        </p:spPr>
        <p:txBody>
          <a:bodyPr wrap="square">
            <a:spAutoFit/>
          </a:bodyPr>
          <a:lstStyle/>
          <a:p>
            <a:r>
              <a:rPr lang="en-US"/>
              <a:t>Photo by </a:t>
            </a:r>
            <a:r>
              <a:rPr lang="en-US">
                <a:hlinkClick r:id="rId4"/>
              </a:rPr>
              <a:t>engin akyurt</a:t>
            </a:r>
            <a:r>
              <a:rPr lang="en-US"/>
              <a:t> on </a:t>
            </a:r>
            <a:r>
              <a:rPr lang="en-US">
                <a:hlinkClick r:id="rId5"/>
              </a:rPr>
              <a:t>Unsplash</a:t>
            </a:r>
            <a:endParaRPr lang="en-GB" dirty="0"/>
          </a:p>
        </p:txBody>
      </p:sp>
    </p:spTree>
    <p:extLst>
      <p:ext uri="{BB962C8B-B14F-4D97-AF65-F5344CB8AC3E}">
        <p14:creationId xmlns:p14="http://schemas.microsoft.com/office/powerpoint/2010/main" val="103622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2E62D-4763-40D4-8358-984AC09493FD}"/>
              </a:ext>
            </a:extLst>
          </p:cNvPr>
          <p:cNvSpPr>
            <a:spLocks noGrp="1"/>
          </p:cNvSpPr>
          <p:nvPr>
            <p:ph type="title"/>
          </p:nvPr>
        </p:nvSpPr>
        <p:spPr/>
        <p:txBody>
          <a:bodyPr/>
          <a:lstStyle/>
          <a:p>
            <a:r>
              <a:rPr lang="en-GB" dirty="0"/>
              <a:t>CIRCULAR REVENUE MODELS</a:t>
            </a:r>
          </a:p>
        </p:txBody>
      </p:sp>
      <p:sp>
        <p:nvSpPr>
          <p:cNvPr id="3" name="Content Placeholder 2">
            <a:extLst>
              <a:ext uri="{FF2B5EF4-FFF2-40B4-BE49-F238E27FC236}">
                <a16:creationId xmlns:a16="http://schemas.microsoft.com/office/drawing/2014/main" id="{607FDD6F-F5B1-4C3B-A30B-71E9E3C63265}"/>
              </a:ext>
            </a:extLst>
          </p:cNvPr>
          <p:cNvSpPr>
            <a:spLocks noGrp="1"/>
          </p:cNvSpPr>
          <p:nvPr>
            <p:ph idx="1"/>
          </p:nvPr>
        </p:nvSpPr>
        <p:spPr>
          <a:xfrm>
            <a:off x="581192" y="2336002"/>
            <a:ext cx="5152858" cy="3652047"/>
          </a:xfrm>
        </p:spPr>
        <p:txBody>
          <a:bodyPr>
            <a:normAutofit/>
          </a:bodyPr>
          <a:lstStyle/>
          <a:p>
            <a:pPr marL="0" indent="0" algn="l">
              <a:buNone/>
            </a:pPr>
            <a:r>
              <a:rPr lang="en-US" b="1" dirty="0" err="1">
                <a:solidFill>
                  <a:srgbClr val="000000"/>
                </a:solidFill>
                <a:latin typeface="Gadugi" panose="020B0502040204020203" pitchFamily="34" charset="0"/>
                <a:cs typeface="Arial" panose="020B0604020202020204" pitchFamily="34" charset="0"/>
              </a:rPr>
              <a:t>Circos</a:t>
            </a:r>
            <a:r>
              <a:rPr lang="en-US" dirty="0">
                <a:solidFill>
                  <a:srgbClr val="000000"/>
                </a:solidFill>
                <a:latin typeface="Gadugi" panose="020B0502040204020203" pitchFamily="34" charset="0"/>
                <a:cs typeface="Arial" panose="020B0604020202020204" pitchFamily="34" charset="0"/>
              </a:rPr>
              <a:t> is an online shop where you rent high-quality design clothes for children from newborn up to 2-3 years and maternity wear that fit your taste, need, and budget. </a:t>
            </a:r>
          </a:p>
          <a:p>
            <a:pPr marL="0" indent="0" algn="l">
              <a:buNone/>
            </a:pPr>
            <a:r>
              <a:rPr lang="en-US" dirty="0">
                <a:solidFill>
                  <a:srgbClr val="000000"/>
                </a:solidFill>
                <a:latin typeface="Gadugi" panose="020B0502040204020203" pitchFamily="34" charset="0"/>
                <a:cs typeface="Arial" panose="020B0604020202020204" pitchFamily="34" charset="0"/>
              </a:rPr>
              <a:t>Order items you love from a selection of brands, enjoy them while they fit. You pay monthly for the kind and number of clothes that you’re using at that moment. When it is time for the next size or style, just return the items and select your next </a:t>
            </a:r>
            <a:r>
              <a:rPr lang="en-US" dirty="0" err="1">
                <a:solidFill>
                  <a:srgbClr val="000000"/>
                </a:solidFill>
                <a:latin typeface="Gadugi" panose="020B0502040204020203" pitchFamily="34" charset="0"/>
                <a:cs typeface="Arial" panose="020B0604020202020204" pitchFamily="34" charset="0"/>
              </a:rPr>
              <a:t>favourites</a:t>
            </a:r>
            <a:r>
              <a:rPr lang="en-US" dirty="0">
                <a:solidFill>
                  <a:srgbClr val="000000"/>
                </a:solidFill>
                <a:latin typeface="Gadugi" panose="020B0502040204020203" pitchFamily="34" charset="0"/>
                <a:cs typeface="Arial" panose="020B0604020202020204" pitchFamily="34" charset="0"/>
              </a:rPr>
              <a:t> - you swap whenever it suits you best. </a:t>
            </a:r>
          </a:p>
          <a:p>
            <a:pPr marL="0" indent="0" algn="l">
              <a:buNone/>
            </a:pPr>
            <a:r>
              <a:rPr lang="en-US" sz="1700" dirty="0">
                <a:solidFill>
                  <a:schemeClr val="tx2"/>
                </a:solidFill>
                <a:latin typeface="Gadugi" panose="020B0502040204020203" pitchFamily="34" charset="0"/>
                <a:cs typeface="Arial" panose="020B0604020202020204" pitchFamily="34" charset="0"/>
                <a:hlinkClick r:id="rId2"/>
              </a:rPr>
              <a:t>https://circos.co/</a:t>
            </a:r>
            <a:endParaRPr lang="en-US" sz="1700" dirty="0">
              <a:solidFill>
                <a:schemeClr val="tx2"/>
              </a:solidFill>
              <a:latin typeface="Gadugi" panose="020B0502040204020203" pitchFamily="34" charset="0"/>
              <a:cs typeface="Arial" panose="020B0604020202020204" pitchFamily="34" charset="0"/>
            </a:endParaRPr>
          </a:p>
          <a:p>
            <a:pPr marL="0" indent="0" algn="l">
              <a:buNone/>
            </a:pPr>
            <a:endParaRPr lang="en-US" sz="1700" dirty="0">
              <a:solidFill>
                <a:schemeClr val="tx2"/>
              </a:solidFill>
              <a:latin typeface="Gadugi" panose="020B0502040204020203" pitchFamily="34" charset="0"/>
              <a:cs typeface="Arial" panose="020B0604020202020204" pitchFamily="34" charset="0"/>
            </a:endParaRPr>
          </a:p>
          <a:p>
            <a:pPr marL="0" indent="0" algn="l">
              <a:buNone/>
            </a:pPr>
            <a:endParaRPr lang="en-US" sz="1700" dirty="0">
              <a:solidFill>
                <a:schemeClr val="tx2"/>
              </a:solidFill>
              <a:latin typeface="Gadugi" panose="020B0502040204020203" pitchFamily="34" charset="0"/>
              <a:cs typeface="Arial" panose="020B0604020202020204" pitchFamily="34" charset="0"/>
            </a:endParaRPr>
          </a:p>
          <a:p>
            <a:pPr marL="0" indent="0">
              <a:lnSpc>
                <a:spcPct val="90000"/>
              </a:lnSpc>
              <a:buNone/>
            </a:pPr>
            <a:endParaRPr lang="en-GB" sz="1700" dirty="0">
              <a:solidFill>
                <a:srgbClr val="000000"/>
              </a:solidFill>
              <a:latin typeface="Gadugi" panose="020B0502040204020203" pitchFamily="34" charset="0"/>
              <a:cs typeface="Arial" panose="020B0604020202020204" pitchFamily="34" charset="0"/>
            </a:endParaRPr>
          </a:p>
        </p:txBody>
      </p:sp>
      <p:pic>
        <p:nvPicPr>
          <p:cNvPr id="4" name="Picture 3">
            <a:extLst>
              <a:ext uri="{FF2B5EF4-FFF2-40B4-BE49-F238E27FC236}">
                <a16:creationId xmlns:a16="http://schemas.microsoft.com/office/drawing/2014/main" id="{14D15E66-E61F-40B1-8FF1-3B97B0C72022}"/>
              </a:ext>
            </a:extLst>
          </p:cNvPr>
          <p:cNvPicPr>
            <a:picLocks noChangeAspect="1"/>
          </p:cNvPicPr>
          <p:nvPr/>
        </p:nvPicPr>
        <p:blipFill>
          <a:blip r:embed="rId3"/>
          <a:stretch>
            <a:fillRect/>
          </a:stretch>
        </p:blipFill>
        <p:spPr>
          <a:xfrm>
            <a:off x="6096000" y="1790700"/>
            <a:ext cx="5715000" cy="3810000"/>
          </a:xfrm>
          <a:prstGeom prst="rect">
            <a:avLst/>
          </a:prstGeom>
        </p:spPr>
      </p:pic>
      <p:sp>
        <p:nvSpPr>
          <p:cNvPr id="6" name="TextBox 5">
            <a:extLst>
              <a:ext uri="{FF2B5EF4-FFF2-40B4-BE49-F238E27FC236}">
                <a16:creationId xmlns:a16="http://schemas.microsoft.com/office/drawing/2014/main" id="{CC52271E-03DC-4833-B388-AD46F2AB6106}"/>
              </a:ext>
            </a:extLst>
          </p:cNvPr>
          <p:cNvSpPr txBox="1"/>
          <p:nvPr/>
        </p:nvSpPr>
        <p:spPr>
          <a:xfrm>
            <a:off x="7839075" y="5783544"/>
            <a:ext cx="6096000" cy="369332"/>
          </a:xfrm>
          <a:prstGeom prst="rect">
            <a:avLst/>
          </a:prstGeom>
          <a:noFill/>
        </p:spPr>
        <p:txBody>
          <a:bodyPr wrap="square">
            <a:spAutoFit/>
          </a:bodyPr>
          <a:lstStyle/>
          <a:p>
            <a:r>
              <a:rPr lang="en-US" dirty="0"/>
              <a:t>Photo by </a:t>
            </a:r>
            <a:r>
              <a:rPr lang="en-US" dirty="0">
                <a:hlinkClick r:id="rId4"/>
              </a:rPr>
              <a:t>Alexander </a:t>
            </a:r>
            <a:r>
              <a:rPr lang="en-US" dirty="0" err="1">
                <a:hlinkClick r:id="rId4"/>
              </a:rPr>
              <a:t>Dummer</a:t>
            </a:r>
            <a:r>
              <a:rPr lang="en-US" dirty="0"/>
              <a:t> on </a:t>
            </a:r>
            <a:r>
              <a:rPr lang="en-US" dirty="0" err="1">
                <a:hlinkClick r:id="rId5"/>
              </a:rPr>
              <a:t>Unsplash</a:t>
            </a:r>
            <a:endParaRPr lang="en-GB" dirty="0"/>
          </a:p>
        </p:txBody>
      </p:sp>
    </p:spTree>
    <p:extLst>
      <p:ext uri="{BB962C8B-B14F-4D97-AF65-F5344CB8AC3E}">
        <p14:creationId xmlns:p14="http://schemas.microsoft.com/office/powerpoint/2010/main" val="492833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697E98-E7D9-4E18-B3F4-E0C47295AEDC}"/>
              </a:ext>
            </a:extLst>
          </p:cNvPr>
          <p:cNvSpPr>
            <a:spLocks noGrp="1"/>
          </p:cNvSpPr>
          <p:nvPr>
            <p:ph type="title"/>
          </p:nvPr>
        </p:nvSpPr>
        <p:spPr>
          <a:xfrm>
            <a:off x="581193" y="702156"/>
            <a:ext cx="6309003" cy="1013800"/>
          </a:xfrm>
        </p:spPr>
        <p:txBody>
          <a:bodyPr>
            <a:normAutofit/>
          </a:bodyPr>
          <a:lstStyle/>
          <a:p>
            <a:r>
              <a:rPr lang="en-GB" dirty="0"/>
              <a:t>CIRCULAR REVENUE MODELS</a:t>
            </a:r>
            <a:endParaRPr lang="en-GB" dirty="0">
              <a:solidFill>
                <a:schemeClr val="tx2"/>
              </a:solidFill>
            </a:endParaRPr>
          </a:p>
        </p:txBody>
      </p:sp>
      <p:sp>
        <p:nvSpPr>
          <p:cNvPr id="18" name="Rectangle 17">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B42B3E0-805F-4008-9168-9C2127AC2D9A}"/>
              </a:ext>
            </a:extLst>
          </p:cNvPr>
          <p:cNvSpPr>
            <a:spLocks noGrp="1"/>
          </p:cNvSpPr>
          <p:nvPr>
            <p:ph idx="1"/>
          </p:nvPr>
        </p:nvSpPr>
        <p:spPr>
          <a:xfrm>
            <a:off x="581194" y="1896533"/>
            <a:ext cx="6309003" cy="3962266"/>
          </a:xfrm>
        </p:spPr>
        <p:txBody>
          <a:bodyPr>
            <a:normAutofit lnSpcReduction="10000"/>
          </a:bodyPr>
          <a:lstStyle/>
          <a:p>
            <a:pPr marL="0" indent="0">
              <a:buNone/>
            </a:pPr>
            <a:r>
              <a:rPr lang="en-GB" b="1" dirty="0" err="1">
                <a:solidFill>
                  <a:srgbClr val="000000"/>
                </a:solidFill>
                <a:latin typeface="Gadugi" panose="020B0502040204020203" pitchFamily="34" charset="0"/>
                <a:cs typeface="Arial" panose="020B0604020202020204" pitchFamily="34" charset="0"/>
              </a:rPr>
              <a:t>Aceleron</a:t>
            </a:r>
            <a:r>
              <a:rPr lang="en-GB" dirty="0">
                <a:solidFill>
                  <a:srgbClr val="000000"/>
                </a:solidFill>
                <a:latin typeface="Gadugi" panose="020B0502040204020203" pitchFamily="34" charset="0"/>
                <a:cs typeface="Arial" panose="020B0604020202020204" pitchFamily="34" charset="0"/>
              </a:rPr>
              <a:t> is a Birmingham based developer of sustainable and reusable batteries. They manufacture lithium ion batteries that are fully serviceable, upgradeable and recyclable.</a:t>
            </a:r>
          </a:p>
          <a:p>
            <a:pPr marL="0" indent="0">
              <a:buNone/>
            </a:pPr>
            <a:r>
              <a:rPr lang="en-GB" dirty="0">
                <a:solidFill>
                  <a:srgbClr val="000000"/>
                </a:solidFill>
                <a:latin typeface="Gadugi" panose="020B0502040204020203" pitchFamily="34" charset="0"/>
                <a:cs typeface="Arial" panose="020B0604020202020204" pitchFamily="34" charset="0"/>
              </a:rPr>
              <a:t>Their circular economy battery technology aims to negate the challenge of waste from lithium-ion batteries. Such technologies are currently rarely reused or recycled and the electric vehicle (EV) industry is expected to create more than 11 million tonnes of battery waste a year in the next 20 years globally. </a:t>
            </a:r>
            <a:r>
              <a:rPr lang="en-GB" dirty="0" err="1">
                <a:solidFill>
                  <a:srgbClr val="000000"/>
                </a:solidFill>
                <a:latin typeface="Gadugi" panose="020B0502040204020203" pitchFamily="34" charset="0"/>
                <a:cs typeface="Arial" panose="020B0604020202020204" pitchFamily="34" charset="0"/>
              </a:rPr>
              <a:t>Aceleron</a:t>
            </a:r>
            <a:r>
              <a:rPr lang="en-GB" dirty="0">
                <a:solidFill>
                  <a:srgbClr val="000000"/>
                </a:solidFill>
                <a:latin typeface="Gadugi" panose="020B0502040204020203" pitchFamily="34" charset="0"/>
                <a:cs typeface="Arial" panose="020B0604020202020204" pitchFamily="34" charset="0"/>
              </a:rPr>
              <a:t> are advancing research into ‘end-of-life’ battery cell and module repurposing, whilst offering immediate reuse opportunities for waste battery packs to help reduce carbon emissions and underpin the clean energy revolution. </a:t>
            </a:r>
            <a:r>
              <a:rPr lang="en-GB" sz="1700" u="sng" dirty="0">
                <a:solidFill>
                  <a:schemeClr val="tx2"/>
                </a:solidFill>
                <a:effectLst/>
                <a:latin typeface="Gadugi" panose="020B0502040204020203" pitchFamily="34" charset="0"/>
                <a:ea typeface="Arial" panose="020B0604020202020204" pitchFamily="34" charset="0"/>
                <a:cs typeface="Arial" panose="020B0604020202020204" pitchFamily="34" charset="0"/>
                <a:hlinkClick r:id="rId2"/>
              </a:rPr>
              <a:t>https://www.aceleronenergy.com/</a:t>
            </a:r>
            <a:endParaRPr lang="en-GB" sz="1700" dirty="0">
              <a:solidFill>
                <a:schemeClr val="tx2"/>
              </a:solidFill>
              <a:effectLst/>
              <a:latin typeface="Arial" panose="020B0604020202020204" pitchFamily="34" charset="0"/>
              <a:ea typeface="Arial" panose="020B0604020202020204" pitchFamily="34" charset="0"/>
              <a:cs typeface="Arial" panose="020B0604020202020204" pitchFamily="34" charset="0"/>
            </a:endParaRPr>
          </a:p>
          <a:p>
            <a:endParaRPr lang="en-GB" sz="1700" dirty="0">
              <a:solidFill>
                <a:schemeClr val="tx2"/>
              </a:solidFill>
            </a:endParaRPr>
          </a:p>
        </p:txBody>
      </p:sp>
      <p:pic>
        <p:nvPicPr>
          <p:cNvPr id="5" name="Picture 4">
            <a:extLst>
              <a:ext uri="{FF2B5EF4-FFF2-40B4-BE49-F238E27FC236}">
                <a16:creationId xmlns:a16="http://schemas.microsoft.com/office/drawing/2014/main" id="{DBB8160B-23F4-4B1D-A95A-3B516EF13322}"/>
              </a:ext>
            </a:extLst>
          </p:cNvPr>
          <p:cNvPicPr>
            <a:picLocks noChangeAspect="1"/>
          </p:cNvPicPr>
          <p:nvPr/>
        </p:nvPicPr>
        <p:blipFill rotWithShape="1">
          <a:blip r:embed="rId3"/>
          <a:srcRect l="9066" r="5801"/>
          <a:stretch/>
        </p:blipFill>
        <p:spPr>
          <a:xfrm>
            <a:off x="7568188" y="10"/>
            <a:ext cx="4670717" cy="6857990"/>
          </a:xfrm>
          <a:prstGeom prst="rect">
            <a:avLst/>
          </a:prstGeom>
        </p:spPr>
      </p:pic>
      <p:sp>
        <p:nvSpPr>
          <p:cNvPr id="12" name="TextBox 11">
            <a:extLst>
              <a:ext uri="{FF2B5EF4-FFF2-40B4-BE49-F238E27FC236}">
                <a16:creationId xmlns:a16="http://schemas.microsoft.com/office/drawing/2014/main" id="{42EB6D7C-9A78-46F2-BFB4-2986D2EE4E6A}"/>
              </a:ext>
            </a:extLst>
          </p:cNvPr>
          <p:cNvSpPr txBox="1"/>
          <p:nvPr/>
        </p:nvSpPr>
        <p:spPr>
          <a:xfrm>
            <a:off x="9777848" y="6567481"/>
            <a:ext cx="4575933" cy="246221"/>
          </a:xfrm>
          <a:prstGeom prst="rect">
            <a:avLst/>
          </a:prstGeom>
          <a:noFill/>
        </p:spPr>
        <p:txBody>
          <a:bodyPr wrap="square">
            <a:spAutoFit/>
          </a:bodyPr>
          <a:lstStyle/>
          <a:p>
            <a:r>
              <a:rPr lang="en-US" sz="1000" dirty="0">
                <a:solidFill>
                  <a:schemeClr val="bg1"/>
                </a:solidFill>
              </a:rPr>
              <a:t>Photo by </a:t>
            </a:r>
            <a:r>
              <a:rPr lang="en-US" sz="1000" dirty="0">
                <a:solidFill>
                  <a:schemeClr val="bg1"/>
                </a:solidFill>
                <a:hlinkClick r:id="rId4">
                  <a:extLst>
                    <a:ext uri="{A12FA001-AC4F-418D-AE19-62706E023703}">
                      <ahyp:hlinkClr xmlns:ahyp="http://schemas.microsoft.com/office/drawing/2018/hyperlinkcolor" val="tx"/>
                    </a:ext>
                  </a:extLst>
                </a:hlinkClick>
              </a:rPr>
              <a:t>Mos </a:t>
            </a:r>
            <a:r>
              <a:rPr lang="en-US" sz="1000" dirty="0" err="1">
                <a:solidFill>
                  <a:schemeClr val="bg1"/>
                </a:solidFill>
                <a:hlinkClick r:id="rId4">
                  <a:extLst>
                    <a:ext uri="{A12FA001-AC4F-418D-AE19-62706E023703}">
                      <ahyp:hlinkClr xmlns:ahyp="http://schemas.microsoft.com/office/drawing/2018/hyperlinkcolor" val="tx"/>
                    </a:ext>
                  </a:extLst>
                </a:hlinkClick>
              </a:rPr>
              <a:t>Sukjaroenkraisri</a:t>
            </a:r>
            <a:r>
              <a:rPr lang="en-US" sz="1000" dirty="0">
                <a:solidFill>
                  <a:schemeClr val="bg1"/>
                </a:solidFill>
              </a:rPr>
              <a:t> on </a:t>
            </a:r>
            <a:r>
              <a:rPr lang="en-US" sz="1000" dirty="0" err="1">
                <a:solidFill>
                  <a:schemeClr val="bg1"/>
                </a:solidFill>
                <a:hlinkClick r:id="rId5">
                  <a:extLst>
                    <a:ext uri="{A12FA001-AC4F-418D-AE19-62706E023703}">
                      <ahyp:hlinkClr xmlns:ahyp="http://schemas.microsoft.com/office/drawing/2018/hyperlinkcolor" val="tx"/>
                    </a:ext>
                  </a:extLst>
                </a:hlinkClick>
              </a:rPr>
              <a:t>Unsplash</a:t>
            </a:r>
            <a:r>
              <a:rPr lang="en-US" sz="1000" dirty="0">
                <a:solidFill>
                  <a:schemeClr val="bg1"/>
                </a:solidFill>
              </a:rPr>
              <a:t> </a:t>
            </a:r>
            <a:endParaRPr lang="en-GB" sz="1000" dirty="0">
              <a:solidFill>
                <a:schemeClr val="bg1"/>
              </a:solidFill>
            </a:endParaRPr>
          </a:p>
        </p:txBody>
      </p:sp>
    </p:spTree>
    <p:extLst>
      <p:ext uri="{BB962C8B-B14F-4D97-AF65-F5344CB8AC3E}">
        <p14:creationId xmlns:p14="http://schemas.microsoft.com/office/powerpoint/2010/main" val="2225974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B7AC67-3429-44D6-A4F6-DF3DD011FE5E}"/>
              </a:ext>
            </a:extLst>
          </p:cNvPr>
          <p:cNvSpPr>
            <a:spLocks noGrp="1"/>
          </p:cNvSpPr>
          <p:nvPr>
            <p:ph type="title"/>
          </p:nvPr>
        </p:nvSpPr>
        <p:spPr>
          <a:xfrm>
            <a:off x="581193" y="702156"/>
            <a:ext cx="6309003" cy="1013800"/>
          </a:xfrm>
        </p:spPr>
        <p:txBody>
          <a:bodyPr>
            <a:normAutofit/>
          </a:bodyPr>
          <a:lstStyle/>
          <a:p>
            <a:r>
              <a:rPr lang="en-GB" dirty="0">
                <a:solidFill>
                  <a:schemeClr val="tx2"/>
                </a:solidFill>
              </a:rPr>
              <a:t>RESOURCE </a:t>
            </a:r>
            <a:r>
              <a:rPr lang="en-GB" dirty="0" err="1">
                <a:solidFill>
                  <a:schemeClr val="tx2"/>
                </a:solidFill>
              </a:rPr>
              <a:t>REcovery</a:t>
            </a:r>
            <a:r>
              <a:rPr lang="en-GB" dirty="0">
                <a:solidFill>
                  <a:schemeClr val="tx2"/>
                </a:solidFill>
              </a:rPr>
              <a:t> </a:t>
            </a:r>
            <a:br>
              <a:rPr lang="en-GB" dirty="0">
                <a:solidFill>
                  <a:schemeClr val="tx2"/>
                </a:solidFill>
              </a:rPr>
            </a:br>
            <a:endParaRPr lang="en-GB" dirty="0">
              <a:solidFill>
                <a:schemeClr val="tx2"/>
              </a:solidFill>
            </a:endParaRP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3A624E9-75DC-425D-8165-E6121882F63C}"/>
              </a:ext>
            </a:extLst>
          </p:cNvPr>
          <p:cNvSpPr>
            <a:spLocks noGrp="1"/>
          </p:cNvSpPr>
          <p:nvPr>
            <p:ph idx="1"/>
          </p:nvPr>
        </p:nvSpPr>
        <p:spPr>
          <a:xfrm>
            <a:off x="581194" y="1896533"/>
            <a:ext cx="6309003" cy="3962266"/>
          </a:xfrm>
        </p:spPr>
        <p:txBody>
          <a:bodyPr>
            <a:normAutofit/>
          </a:bodyPr>
          <a:lstStyle/>
          <a:p>
            <a:pPr marL="0" indent="0">
              <a:lnSpc>
                <a:spcPct val="90000"/>
              </a:lnSpc>
              <a:buNone/>
            </a:pPr>
            <a:r>
              <a:rPr lang="en-GB" b="1" dirty="0">
                <a:solidFill>
                  <a:srgbClr val="000000"/>
                </a:solidFill>
                <a:latin typeface="Gadugi" panose="020B0502040204020203" pitchFamily="34" charset="0"/>
                <a:cs typeface="Arial" panose="020B0604020202020204" pitchFamily="34" charset="0"/>
              </a:rPr>
              <a:t>Paint 360 </a:t>
            </a:r>
            <a:r>
              <a:rPr lang="en-GB" dirty="0">
                <a:solidFill>
                  <a:srgbClr val="000000"/>
                </a:solidFill>
                <a:latin typeface="Gadugi" panose="020B0502040204020203" pitchFamily="34" charset="0"/>
                <a:cs typeface="Arial" panose="020B0604020202020204" pitchFamily="34" charset="0"/>
              </a:rPr>
              <a:t>is based in Cradley Heath and was established to tackle the huge issue of waste paint disposal. The company re-engineers waste paint back into brand new paint which has been tried, tested and developed in conjunction with the trade. Each litre contains a minimum 65% recycled content, while competing on quality and price with premium brands. It is estimated by DEFRA that around 55 million litres of paint are thrown away each year in the UK alone. </a:t>
            </a:r>
          </a:p>
          <a:p>
            <a:pPr marL="0" indent="0">
              <a:lnSpc>
                <a:spcPct val="90000"/>
              </a:lnSpc>
              <a:buNone/>
            </a:pPr>
            <a:r>
              <a:rPr lang="en-GB" dirty="0">
                <a:solidFill>
                  <a:srgbClr val="000000"/>
                </a:solidFill>
                <a:latin typeface="Gadugi" panose="020B0502040204020203" pitchFamily="34" charset="0"/>
                <a:cs typeface="Arial" panose="020B0604020202020204" pitchFamily="34" charset="0"/>
              </a:rPr>
              <a:t>Paint360 receives waste paint from Household Waste Recycling Centres, contractors and retailers which is re-engineered back into an award-winning range of emulsion paints with a minimum 60% recycled content. This paint is then sold direct to the market or through the UK’s largest builder’s merchant. </a:t>
            </a:r>
            <a:r>
              <a:rPr lang="en-GB" u="sng" dirty="0">
                <a:solidFill>
                  <a:schemeClr val="tx2"/>
                </a:solidFill>
                <a:effectLst/>
                <a:latin typeface="Gadugi" panose="020B0502040204020203" pitchFamily="34" charset="0"/>
                <a:ea typeface="Arial" panose="020B0604020202020204" pitchFamily="34" charset="0"/>
                <a:cs typeface="Arial" panose="020B0604020202020204" pitchFamily="34" charset="0"/>
                <a:hlinkClick r:id="rId2"/>
              </a:rPr>
              <a:t>https://www.paint360.co.uk/</a:t>
            </a:r>
            <a:endParaRPr lang="en-GB" u="sng" dirty="0">
              <a:solidFill>
                <a:schemeClr val="tx2"/>
              </a:solidFill>
              <a:effectLst/>
              <a:latin typeface="Gadugi" panose="020B0502040204020203" pitchFamily="34" charset="0"/>
              <a:ea typeface="Arial" panose="020B0604020202020204" pitchFamily="34" charset="0"/>
              <a:cs typeface="Arial" panose="020B0604020202020204" pitchFamily="34" charset="0"/>
            </a:endParaRPr>
          </a:p>
          <a:p>
            <a:pPr>
              <a:lnSpc>
                <a:spcPct val="90000"/>
              </a:lnSpc>
            </a:pPr>
            <a:endParaRPr lang="en-GB" dirty="0">
              <a:solidFill>
                <a:schemeClr val="tx2"/>
              </a:solidFill>
            </a:endParaRPr>
          </a:p>
        </p:txBody>
      </p:sp>
      <p:pic>
        <p:nvPicPr>
          <p:cNvPr id="4" name="Picture 3">
            <a:extLst>
              <a:ext uri="{FF2B5EF4-FFF2-40B4-BE49-F238E27FC236}">
                <a16:creationId xmlns:a16="http://schemas.microsoft.com/office/drawing/2014/main" id="{9F42E4FE-36AB-40FC-B60E-6535018B118A}"/>
              </a:ext>
            </a:extLst>
          </p:cNvPr>
          <p:cNvPicPr>
            <a:picLocks noChangeAspect="1"/>
          </p:cNvPicPr>
          <p:nvPr/>
        </p:nvPicPr>
        <p:blipFill rotWithShape="1">
          <a:blip r:embed="rId3"/>
          <a:srcRect l="9192"/>
          <a:stretch/>
        </p:blipFill>
        <p:spPr>
          <a:xfrm>
            <a:off x="7521283" y="10"/>
            <a:ext cx="4670717" cy="6857990"/>
          </a:xfrm>
          <a:prstGeom prst="rect">
            <a:avLst/>
          </a:prstGeom>
        </p:spPr>
      </p:pic>
      <p:sp>
        <p:nvSpPr>
          <p:cNvPr id="8" name="TextBox 7">
            <a:extLst>
              <a:ext uri="{FF2B5EF4-FFF2-40B4-BE49-F238E27FC236}">
                <a16:creationId xmlns:a16="http://schemas.microsoft.com/office/drawing/2014/main" id="{C965CC16-D7E5-4DD7-B6FA-95D65F990559}"/>
              </a:ext>
            </a:extLst>
          </p:cNvPr>
          <p:cNvSpPr txBox="1"/>
          <p:nvPr/>
        </p:nvSpPr>
        <p:spPr>
          <a:xfrm>
            <a:off x="7818120" y="6251694"/>
            <a:ext cx="6146800" cy="369332"/>
          </a:xfrm>
          <a:prstGeom prst="rect">
            <a:avLst/>
          </a:prstGeom>
          <a:noFill/>
        </p:spPr>
        <p:txBody>
          <a:bodyPr wrap="square">
            <a:spAutoFit/>
          </a:bodyPr>
          <a:lstStyle/>
          <a:p>
            <a:r>
              <a:rPr lang="en-US" dirty="0"/>
              <a:t>Photo by </a:t>
            </a:r>
            <a:r>
              <a:rPr lang="en-US" dirty="0">
                <a:hlinkClick r:id="rId4"/>
              </a:rPr>
              <a:t>David </a:t>
            </a:r>
            <a:r>
              <a:rPr lang="en-US" dirty="0" err="1">
                <a:hlinkClick r:id="rId4"/>
              </a:rPr>
              <a:t>Pisnoy</a:t>
            </a:r>
            <a:r>
              <a:rPr lang="en-US" dirty="0"/>
              <a:t> on </a:t>
            </a:r>
            <a:r>
              <a:rPr lang="en-US" dirty="0" err="1">
                <a:hlinkClick r:id="rId5"/>
              </a:rPr>
              <a:t>Unsplash</a:t>
            </a:r>
            <a:endParaRPr lang="en-GB" dirty="0"/>
          </a:p>
        </p:txBody>
      </p:sp>
    </p:spTree>
    <p:extLst>
      <p:ext uri="{BB962C8B-B14F-4D97-AF65-F5344CB8AC3E}">
        <p14:creationId xmlns:p14="http://schemas.microsoft.com/office/powerpoint/2010/main" val="2397038306"/>
      </p:ext>
    </p:extLst>
  </p:cSld>
  <p:clrMapOvr>
    <a:masterClrMapping/>
  </p:clrMapOvr>
</p:sld>
</file>

<file path=ppt/theme/theme1.xml><?xml version="1.0" encoding="utf-8"?>
<a:theme xmlns:a="http://schemas.openxmlformats.org/drawingml/2006/main" name="DividendVTI">
  <a:themeElements>
    <a:clrScheme name="Accelar">
      <a:dk1>
        <a:srgbClr val="000000"/>
      </a:dk1>
      <a:lt1>
        <a:sysClr val="window" lastClr="FFFFFF"/>
      </a:lt1>
      <a:dk2>
        <a:srgbClr val="3B2961"/>
      </a:dk2>
      <a:lt2>
        <a:srgbClr val="DCD8DC"/>
      </a:lt2>
      <a:accent1>
        <a:srgbClr val="E7B142"/>
      </a:accent1>
      <a:accent2>
        <a:srgbClr val="8784C7"/>
      </a:accent2>
      <a:accent3>
        <a:srgbClr val="5D739A"/>
      </a:accent3>
      <a:accent4>
        <a:srgbClr val="6997AF"/>
      </a:accent4>
      <a:accent5>
        <a:srgbClr val="84ACB6"/>
      </a:accent5>
      <a:accent6>
        <a:srgbClr val="6F8183"/>
      </a:accent6>
      <a:hlink>
        <a:srgbClr val="69A020"/>
      </a:hlink>
      <a:folHlink>
        <a:srgbClr val="8784C7"/>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BC399C18398C4B89F2CA39D4626BBF" ma:contentTypeVersion="13" ma:contentTypeDescription="Create a new document." ma:contentTypeScope="" ma:versionID="ba25b7d2617848d805524d3dad2520e4">
  <xsd:schema xmlns:xsd="http://www.w3.org/2001/XMLSchema" xmlns:xs="http://www.w3.org/2001/XMLSchema" xmlns:p="http://schemas.microsoft.com/office/2006/metadata/properties" xmlns:ns2="6484662f-1b78-4219-890d-d89d9d7dbc42" xmlns:ns3="363f3035-7557-4d4c-9bbd-97059b25cee6" targetNamespace="http://schemas.microsoft.com/office/2006/metadata/properties" ma:root="true" ma:fieldsID="75ebd3bdd04f1f310c5e248766ed8c63" ns2:_="" ns3:_="">
    <xsd:import namespace="6484662f-1b78-4219-890d-d89d9d7dbc42"/>
    <xsd:import namespace="363f3035-7557-4d4c-9bbd-97059b25ce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4662f-1b78-4219-890d-d89d9d7dbc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3f3035-7557-4d4c-9bbd-97059b25cee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DCA1A3-6F81-4132-B89C-6AA7633886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4662f-1b78-4219-890d-d89d9d7dbc42"/>
    <ds:schemaRef ds:uri="363f3035-7557-4d4c-9bbd-97059b25ce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5E2013-45AB-471A-9C67-B60858F43EAD}">
  <ds:schemaRefs>
    <ds:schemaRef ds:uri="http://purl.org/dc/terms/"/>
    <ds:schemaRef ds:uri="http://schemas.microsoft.com/office/2006/metadata/properties"/>
    <ds:schemaRef ds:uri="http://www.w3.org/XML/1998/namespace"/>
    <ds:schemaRef ds:uri="6484662f-1b78-4219-890d-d89d9d7dbc42"/>
    <ds:schemaRef ds:uri="363f3035-7557-4d4c-9bbd-97059b25cee6"/>
    <ds:schemaRef ds:uri="http://purl.org/dc/dcmitype/"/>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s>
</ds:datastoreItem>
</file>

<file path=customXml/itemProps3.xml><?xml version="1.0" encoding="utf-8"?>
<ds:datastoreItem xmlns:ds="http://schemas.openxmlformats.org/officeDocument/2006/customXml" ds:itemID="{4A96DFFD-27BE-4D8C-93B8-5968DC8A2D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1453</TotalTime>
  <Words>991</Words>
  <Application>Microsoft Office PowerPoint</Application>
  <PresentationFormat>Widescreen</PresentationFormat>
  <Paragraphs>69</Paragraphs>
  <Slides>14</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Gadugi</vt:lpstr>
      <vt:lpstr>Gill Sans MT</vt:lpstr>
      <vt:lpstr>proxima-nova</vt:lpstr>
      <vt:lpstr>Times New Roman</vt:lpstr>
      <vt:lpstr>Trebuchet MS</vt:lpstr>
      <vt:lpstr>Wingdings 2</vt:lpstr>
      <vt:lpstr>DividendVTI</vt:lpstr>
      <vt:lpstr>Sustainability vs profits   22 MARCH 2022</vt:lpstr>
      <vt:lpstr>Our Current linear economy</vt:lpstr>
      <vt:lpstr> </vt:lpstr>
      <vt:lpstr>PowerPoint Presentation</vt:lpstr>
      <vt:lpstr>PowerPoint Presentation</vt:lpstr>
      <vt:lpstr>CLEAN RESOURCES</vt:lpstr>
      <vt:lpstr>CIRCULAR REVENUE MODELS</vt:lpstr>
      <vt:lpstr>CIRCULAR REVENUE MODELS</vt:lpstr>
      <vt:lpstr>RESOURCE REcovery  </vt:lpstr>
      <vt:lpstr>RESOURCE recoverY</vt:lpstr>
      <vt:lpstr>RESOURCE EFFICIENCY</vt:lpstr>
      <vt:lpstr>Circular economy policy </vt:lpstr>
      <vt:lpstr>RESOURCES</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circular economy EXAMPLES  18 NOV 2020</dc:title>
  <dc:creator>Clare</dc:creator>
  <cp:lastModifiedBy>Clare Ollerenshaw</cp:lastModifiedBy>
  <cp:revision>3</cp:revision>
  <dcterms:created xsi:type="dcterms:W3CDTF">2020-11-16T18:34:03Z</dcterms:created>
  <dcterms:modified xsi:type="dcterms:W3CDTF">2022-03-21T13:55:30Z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0x010100B1BC399C18398C4B89F2CA39D4626BBF</vt:lpwstr>
  </property>
</Properties>
</file>