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handoutMasterIdLst>
    <p:handoutMasterId r:id="rId14"/>
  </p:handoutMasterIdLst>
  <p:sldIdLst>
    <p:sldId id="257" r:id="rId3"/>
    <p:sldId id="959" r:id="rId4"/>
    <p:sldId id="960" r:id="rId5"/>
    <p:sldId id="961" r:id="rId6"/>
    <p:sldId id="962" r:id="rId7"/>
    <p:sldId id="963" r:id="rId8"/>
    <p:sldId id="965" r:id="rId9"/>
    <p:sldId id="969" r:id="rId10"/>
    <p:sldId id="964" r:id="rId11"/>
    <p:sldId id="970" r:id="rId12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remy Hodge" initials="JH" lastIdx="3" clrIdx="0">
    <p:extLst>
      <p:ext uri="{19B8F6BF-5375-455C-9EA6-DF929625EA0E}">
        <p15:presenceInfo xmlns:p15="http://schemas.microsoft.com/office/powerpoint/2012/main" userId="S::Jeremy.Hodge@cherwell-online.net::e00b1bb4-82f0-46b3-a8b7-e5f8fc5377e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52" autoAdjust="0"/>
    <p:restoredTop sz="92127" autoAdjust="0"/>
  </p:normalViewPr>
  <p:slideViewPr>
    <p:cSldViewPr snapToGrid="0">
      <p:cViewPr varScale="1">
        <p:scale>
          <a:sx n="105" d="100"/>
          <a:sy n="105" d="100"/>
        </p:scale>
        <p:origin x="115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198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33967D1-36B2-44CD-97E8-8D18E88241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061825-924D-45C9-B93E-3F0F80EEDEC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3" y="1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0483A18F-136A-4B47-B9F4-F82A2E0F127B}" type="datetimeFigureOut">
              <a:rPr lang="en-GB" smtClean="0"/>
              <a:t>22/03/2022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9C1D9B-6B76-4616-AAA9-1E422CCF9FA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1108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1A7D32-D2BB-4D41-9758-1425B83885C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3" y="9721108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36F1B749-18D9-40CD-A5A4-E3F87E113E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978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64285-A37C-46C0-A097-5F0771441E78}" type="datetimeFigureOut">
              <a:rPr lang="en-GB" smtClean="0"/>
              <a:t>22/03/2022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8F9C9-9784-4F72-9613-42C6C3EEF0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356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43776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9015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32278" y="3772343"/>
            <a:ext cx="5181600" cy="23401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3772343"/>
            <a:ext cx="5181600" cy="240462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8812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81AD7A-8366-4F6C-B22E-759C3BFA70F9}" type="datetimeFigureOut">
              <a:rPr lang="en-US" smtClean="0"/>
              <a:t>3/22/2022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FEA8AB-545E-4A09-BEAE-CE24B07CF5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40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5004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39838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7968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0894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389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9185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2278" y="23823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2278" y="3630029"/>
            <a:ext cx="10221522" cy="25469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365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6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9047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6" r:id="rId2"/>
    <p:sldLayoutId id="2147483678" r:id="rId3"/>
    <p:sldLayoutId id="2147483679" r:id="rId4"/>
    <p:sldLayoutId id="2147483680" r:id="rId5"/>
    <p:sldLayoutId id="214748368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.cherwell-online.co.uk/cherwell-sustainability-initiatives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1270B4-BA16-4A49-A660-40BA1989A2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5570" y="1504500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/>
              <a:t>Driving Sustainability in the  SME sector: Case Study</a:t>
            </a:r>
            <a:br>
              <a:rPr lang="en-US" dirty="0"/>
            </a:br>
            <a:r>
              <a:rPr lang="en-US" sz="2400" dirty="0"/>
              <a:t>Jeremy Hodge, Managing Director, Cherwell</a:t>
            </a:r>
            <a:endParaRPr lang="en-GB" dirty="0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283A6F2-C237-45C2-8C72-8593E8BF26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167" y="5735637"/>
            <a:ext cx="4095364" cy="90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900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283A6F2-C237-45C2-8C72-8593E8BF26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167" y="5735637"/>
            <a:ext cx="4095364" cy="9009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F58A6D-30A6-4CE5-905A-36ABD044AB6E}"/>
              </a:ext>
            </a:extLst>
          </p:cNvPr>
          <p:cNvSpPr txBox="1"/>
          <p:nvPr/>
        </p:nvSpPr>
        <p:spPr>
          <a:xfrm>
            <a:off x="2661314" y="1373299"/>
            <a:ext cx="9048466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Final thoughts</a:t>
            </a:r>
            <a:br>
              <a:rPr lang="en-US" sz="4000" b="1" dirty="0"/>
            </a:br>
            <a:endParaRPr lang="en-US" sz="4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‘Sustainability’ can be a complex topic, but made much more accessible through a </a:t>
            </a:r>
            <a:r>
              <a:rPr lang="en-US" sz="2400" b="1" dirty="0"/>
              <a:t>structured approach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Focus on ‘resource conservation’ – saving fuel, power, water, and so on and thereby </a:t>
            </a:r>
            <a:r>
              <a:rPr lang="en-US" sz="2400" b="1" dirty="0"/>
              <a:t>costs</a:t>
            </a:r>
            <a:r>
              <a:rPr lang="en-US" sz="2400" dirty="0"/>
              <a:t> – as this puts sustainability at the </a:t>
            </a:r>
            <a:r>
              <a:rPr lang="en-US" sz="2400" dirty="0" err="1"/>
              <a:t>centre</a:t>
            </a:r>
            <a:r>
              <a:rPr lang="en-US" sz="2400" dirty="0"/>
              <a:t> of your business, rather than awkward add on!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58571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283A6F2-C237-45C2-8C72-8593E8BF26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167" y="5735637"/>
            <a:ext cx="4095364" cy="9009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F58A6D-30A6-4CE5-905A-36ABD044AB6E}"/>
              </a:ext>
            </a:extLst>
          </p:cNvPr>
          <p:cNvSpPr txBox="1"/>
          <p:nvPr/>
        </p:nvSpPr>
        <p:spPr>
          <a:xfrm>
            <a:off x="2661314" y="1373299"/>
            <a:ext cx="904846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About Cherwell</a:t>
            </a:r>
            <a:br>
              <a:rPr lang="en-US" sz="2400" b="1" dirty="0"/>
            </a:b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SME - Distributor of cleaning and hygiene supplies – Sales £5m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Branch locations: Southam and Wednesbury</a:t>
            </a:r>
            <a:br>
              <a:rPr lang="en-US" sz="2400" dirty="0"/>
            </a:b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Core sectors: FM (60%), education (20%) and healthcare (10%)</a:t>
            </a:r>
            <a:br>
              <a:rPr lang="en-US" sz="2400" dirty="0"/>
            </a:b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Distribution: Midlands (70%), South-West (20%) and North (10%)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92807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283A6F2-C237-45C2-8C72-8593E8BF26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167" y="5735637"/>
            <a:ext cx="4095364" cy="9009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F58A6D-30A6-4CE5-905A-36ABD044AB6E}"/>
              </a:ext>
            </a:extLst>
          </p:cNvPr>
          <p:cNvSpPr txBox="1"/>
          <p:nvPr/>
        </p:nvSpPr>
        <p:spPr>
          <a:xfrm>
            <a:off x="2661314" y="1373299"/>
            <a:ext cx="904846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Why is sustainability important to us?</a:t>
            </a:r>
            <a:br>
              <a:rPr lang="en-US" sz="2400" b="1" dirty="0"/>
            </a:b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Responsible citizen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Resource conservation drives cost reduction</a:t>
            </a:r>
            <a:br>
              <a:rPr lang="en-US" sz="2400" dirty="0"/>
            </a:b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Marketing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Contract compliance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Competitive edge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Future proofing</a:t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35722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283A6F2-C237-45C2-8C72-8593E8BF26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167" y="5735637"/>
            <a:ext cx="4095364" cy="9009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F58A6D-30A6-4CE5-905A-36ABD044AB6E}"/>
              </a:ext>
            </a:extLst>
          </p:cNvPr>
          <p:cNvSpPr txBox="1"/>
          <p:nvPr/>
        </p:nvSpPr>
        <p:spPr>
          <a:xfrm>
            <a:off x="2661314" y="1373299"/>
            <a:ext cx="904846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Our approach</a:t>
            </a:r>
            <a:br>
              <a:rPr lang="en-US" sz="2400" b="1" dirty="0"/>
            </a:b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We use the “Smart Sustainability” framework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Four key elements: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Carbon reduction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Waste reduction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Product sustainability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/>
              <a:t>Corporate social </a:t>
            </a:r>
            <a:r>
              <a:rPr lang="en-US" sz="2400" dirty="0"/>
              <a:t>responsibility</a:t>
            </a:r>
          </a:p>
          <a:p>
            <a:pPr lvl="1"/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Target – take action – measure progress – seek continual improvement</a:t>
            </a:r>
          </a:p>
        </p:txBody>
      </p:sp>
    </p:spTree>
    <p:extLst>
      <p:ext uri="{BB962C8B-B14F-4D97-AF65-F5344CB8AC3E}">
        <p14:creationId xmlns:p14="http://schemas.microsoft.com/office/powerpoint/2010/main" val="107432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283A6F2-C237-45C2-8C72-8593E8BF26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167" y="5735637"/>
            <a:ext cx="4095364" cy="9009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F58A6D-30A6-4CE5-905A-36ABD044AB6E}"/>
              </a:ext>
            </a:extLst>
          </p:cNvPr>
          <p:cNvSpPr txBox="1"/>
          <p:nvPr/>
        </p:nvSpPr>
        <p:spPr>
          <a:xfrm>
            <a:off x="2661314" y="1373299"/>
            <a:ext cx="904846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Our sustainability targets (by end 2025)*</a:t>
            </a:r>
            <a:br>
              <a:rPr lang="en-US" sz="2400" b="1" dirty="0"/>
            </a:b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Carbon neutral (net residual CO</a:t>
            </a:r>
            <a:r>
              <a:rPr lang="en-US" sz="2400" baseline="-25000" dirty="0"/>
              <a:t>2</a:t>
            </a:r>
            <a:r>
              <a:rPr lang="en-US" sz="2400" dirty="0"/>
              <a:t> emissions to be offset)</a:t>
            </a:r>
          </a:p>
          <a:p>
            <a:pPr lvl="1"/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Reduce waste by 25%, with 75% recycled, and Zero Waste to Landfill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All products sold to meet minimum sustainability criteria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Established community support </a:t>
            </a:r>
            <a:r>
              <a:rPr lang="en-US" sz="2400" dirty="0" err="1"/>
              <a:t>programme</a:t>
            </a:r>
            <a:r>
              <a:rPr lang="en-US" sz="2400" dirty="0"/>
              <a:t> (operating &gt; 2 years)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1600" i="1" dirty="0"/>
              <a:t>*Targets set late 2020; see </a:t>
            </a:r>
            <a:r>
              <a:rPr lang="en-US" sz="1600" i="1" dirty="0">
                <a:hlinkClick r:id="rId3"/>
              </a:rPr>
              <a:t>https://info.cherwell-online.co.uk/cherwell-sustainability-initiatives</a:t>
            </a:r>
            <a:endParaRPr lang="en-US" sz="1600" i="1" dirty="0"/>
          </a:p>
          <a:p>
            <a:endParaRPr lang="en-US" i="1" dirty="0"/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85663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283A6F2-C237-45C2-8C72-8593E8BF26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167" y="5735637"/>
            <a:ext cx="4095364" cy="9009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F58A6D-30A6-4CE5-905A-36ABD044AB6E}"/>
              </a:ext>
            </a:extLst>
          </p:cNvPr>
          <p:cNvSpPr txBox="1"/>
          <p:nvPr/>
        </p:nvSpPr>
        <p:spPr>
          <a:xfrm>
            <a:off x="2679602" y="1180137"/>
            <a:ext cx="90484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Our progress </a:t>
            </a:r>
            <a:endParaRPr lang="en-US" sz="2400" b="1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ABA3E49-F892-4074-9834-F725499B46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7535503"/>
              </p:ext>
            </p:extLst>
          </p:nvPr>
        </p:nvGraphicFramePr>
        <p:xfrm>
          <a:off x="2679602" y="2031004"/>
          <a:ext cx="4731988" cy="31764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Acrobat Document" r:id="rId4" imgW="8020080" imgH="5667480" progId="Acrobat.Document.DC">
                  <p:embed/>
                </p:oleObj>
              </mc:Choice>
              <mc:Fallback>
                <p:oleObj name="Acrobat Document" r:id="rId4" imgW="8020080" imgH="5667480" progId="Acrobat.Document.DC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BFE8B9A5-0711-4C10-AAF9-6D45EF52A7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79602" y="2031004"/>
                        <a:ext cx="4731988" cy="3176490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12328F70-80DB-4100-B461-4D2D05C98E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4919970"/>
              </p:ext>
            </p:extLst>
          </p:nvPr>
        </p:nvGraphicFramePr>
        <p:xfrm>
          <a:off x="7711440" y="1838248"/>
          <a:ext cx="2858623" cy="3562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Acrobat Document" r:id="rId6" imgW="5667480" imgH="8020080" progId="Acrobat.Document.DC">
                  <p:embed/>
                </p:oleObj>
              </mc:Choice>
              <mc:Fallback>
                <p:oleObj name="Acrobat Document" r:id="rId6" imgW="5667480" imgH="8020080" progId="Acrobat.Document.DC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BBC3BCD2-0A1E-4C7C-AF2D-E6A916F30F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711440" y="1838248"/>
                        <a:ext cx="2858623" cy="3562001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671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283A6F2-C237-45C2-8C72-8593E8BF26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167" y="5735637"/>
            <a:ext cx="4095364" cy="9009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F58A6D-30A6-4CE5-905A-36ABD044AB6E}"/>
              </a:ext>
            </a:extLst>
          </p:cNvPr>
          <p:cNvSpPr txBox="1"/>
          <p:nvPr/>
        </p:nvSpPr>
        <p:spPr>
          <a:xfrm>
            <a:off x="2661314" y="1373299"/>
            <a:ext cx="90484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Key actions (carbon reduction) 2021</a:t>
            </a:r>
            <a:br>
              <a:rPr lang="en-US" sz="2400" b="1" dirty="0"/>
            </a:br>
            <a:endParaRPr lang="en-US" sz="2400" b="1" dirty="0"/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1375A52D-7C56-4CFA-92CB-D936B63B3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434632"/>
              </p:ext>
            </p:extLst>
          </p:nvPr>
        </p:nvGraphicFramePr>
        <p:xfrm>
          <a:off x="2661314" y="2450517"/>
          <a:ext cx="2642616" cy="186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9361">
                  <a:extLst>
                    <a:ext uri="{9D8B030D-6E8A-4147-A177-3AD203B41FA5}">
                      <a16:colId xmlns:a16="http://schemas.microsoft.com/office/drawing/2014/main" val="3668390909"/>
                    </a:ext>
                  </a:extLst>
                </a:gridCol>
                <a:gridCol w="1693255">
                  <a:extLst>
                    <a:ext uri="{9D8B030D-6E8A-4147-A177-3AD203B41FA5}">
                      <a16:colId xmlns:a16="http://schemas.microsoft.com/office/drawing/2014/main" val="3597532252"/>
                    </a:ext>
                  </a:extLst>
                </a:gridCol>
              </a:tblGrid>
              <a:tr h="372872">
                <a:tc gridSpan="2">
                  <a:txBody>
                    <a:bodyPr/>
                    <a:lstStyle/>
                    <a:p>
                      <a:r>
                        <a:rPr lang="en-US" i="1" dirty="0"/>
                        <a:t>Footprint at start 2021</a:t>
                      </a:r>
                      <a:endParaRPr lang="en-GB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763653"/>
                  </a:ext>
                </a:extLst>
              </a:tr>
              <a:tr h="372872">
                <a:tc>
                  <a:txBody>
                    <a:bodyPr/>
                    <a:lstStyle/>
                    <a:p>
                      <a:r>
                        <a:rPr lang="en-US" dirty="0"/>
                        <a:t>Vehicles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38%</a:t>
                      </a:r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06840157"/>
                  </a:ext>
                </a:extLst>
              </a:tr>
              <a:tr h="372872">
                <a:tc>
                  <a:txBody>
                    <a:bodyPr/>
                    <a:lstStyle/>
                    <a:p>
                      <a:r>
                        <a:rPr lang="en-US" dirty="0"/>
                        <a:t>Power*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54%</a:t>
                      </a:r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49725923"/>
                  </a:ext>
                </a:extLst>
              </a:tr>
              <a:tr h="372872">
                <a:tc>
                  <a:txBody>
                    <a:bodyPr/>
                    <a:lstStyle/>
                    <a:p>
                      <a:r>
                        <a:rPr lang="en-US" dirty="0"/>
                        <a:t>Waste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  6%</a:t>
                      </a:r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27773594"/>
                  </a:ext>
                </a:extLst>
              </a:tr>
              <a:tr h="372872">
                <a:tc>
                  <a:txBody>
                    <a:bodyPr/>
                    <a:lstStyle/>
                    <a:p>
                      <a:r>
                        <a:rPr lang="en-US" dirty="0"/>
                        <a:t>Other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  2%</a:t>
                      </a:r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923986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809F9CA-4D31-4D4A-AB51-5054DB1A1864}"/>
              </a:ext>
            </a:extLst>
          </p:cNvPr>
          <p:cNvSpPr txBox="1"/>
          <p:nvPr/>
        </p:nvSpPr>
        <p:spPr>
          <a:xfrm>
            <a:off x="5600689" y="2420037"/>
            <a:ext cx="6109091" cy="258532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2021</a:t>
            </a:r>
            <a:r>
              <a:rPr lang="en-US" dirty="0"/>
              <a:t> focus on vehicle mileage reduction: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Implemented delivery route planning software (</a:t>
            </a:r>
            <a:r>
              <a:rPr lang="en-GB" i="1" dirty="0"/>
              <a:t>Maxoptra</a:t>
            </a:r>
            <a:r>
              <a:rPr lang="en-GB" dirty="0"/>
              <a:t>)</a:t>
            </a:r>
            <a:br>
              <a:rPr lang="en-GB" dirty="0"/>
            </a:b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Delivery consolidation programme with key customers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Delivery fleet upgrades (ensure all Euro 6 standard)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Efficient driver programme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CBA24F-1E41-4701-87C6-C62A262AB76B}"/>
              </a:ext>
            </a:extLst>
          </p:cNvPr>
          <p:cNvSpPr txBox="1"/>
          <p:nvPr/>
        </p:nvSpPr>
        <p:spPr>
          <a:xfrm>
            <a:off x="2661314" y="4324021"/>
            <a:ext cx="264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*electricity only</a:t>
            </a:r>
            <a:endParaRPr lang="en-GB" sz="1200" i="1" dirty="0"/>
          </a:p>
        </p:txBody>
      </p:sp>
    </p:spTree>
    <p:extLst>
      <p:ext uri="{BB962C8B-B14F-4D97-AF65-F5344CB8AC3E}">
        <p14:creationId xmlns:p14="http://schemas.microsoft.com/office/powerpoint/2010/main" val="768584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283A6F2-C237-45C2-8C72-8593E8BF26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167" y="5735637"/>
            <a:ext cx="4095364" cy="9009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F58A6D-30A6-4CE5-905A-36ABD044AB6E}"/>
              </a:ext>
            </a:extLst>
          </p:cNvPr>
          <p:cNvSpPr txBox="1"/>
          <p:nvPr/>
        </p:nvSpPr>
        <p:spPr>
          <a:xfrm>
            <a:off x="2661314" y="1373299"/>
            <a:ext cx="90484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Key actions (carbon reduction) 2022</a:t>
            </a:r>
            <a:br>
              <a:rPr lang="en-US" sz="2400" b="1" dirty="0"/>
            </a:br>
            <a:endParaRPr lang="en-US" sz="2400" b="1" dirty="0"/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1375A52D-7C56-4CFA-92CB-D936B63B3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2940943"/>
              </p:ext>
            </p:extLst>
          </p:nvPr>
        </p:nvGraphicFramePr>
        <p:xfrm>
          <a:off x="2661314" y="2450517"/>
          <a:ext cx="2642616" cy="186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9361">
                  <a:extLst>
                    <a:ext uri="{9D8B030D-6E8A-4147-A177-3AD203B41FA5}">
                      <a16:colId xmlns:a16="http://schemas.microsoft.com/office/drawing/2014/main" val="3668390909"/>
                    </a:ext>
                  </a:extLst>
                </a:gridCol>
                <a:gridCol w="1693255">
                  <a:extLst>
                    <a:ext uri="{9D8B030D-6E8A-4147-A177-3AD203B41FA5}">
                      <a16:colId xmlns:a16="http://schemas.microsoft.com/office/drawing/2014/main" val="3597532252"/>
                    </a:ext>
                  </a:extLst>
                </a:gridCol>
              </a:tblGrid>
              <a:tr h="372872">
                <a:tc gridSpan="2">
                  <a:txBody>
                    <a:bodyPr/>
                    <a:lstStyle/>
                    <a:p>
                      <a:r>
                        <a:rPr lang="en-US" i="1" dirty="0"/>
                        <a:t>Footprint at start 2021</a:t>
                      </a:r>
                      <a:endParaRPr lang="en-GB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763653"/>
                  </a:ext>
                </a:extLst>
              </a:tr>
              <a:tr h="372872">
                <a:tc>
                  <a:txBody>
                    <a:bodyPr/>
                    <a:lstStyle/>
                    <a:p>
                      <a:r>
                        <a:rPr lang="en-US" dirty="0"/>
                        <a:t>Vehicles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38%</a:t>
                      </a:r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06840157"/>
                  </a:ext>
                </a:extLst>
              </a:tr>
              <a:tr h="372872">
                <a:tc>
                  <a:txBody>
                    <a:bodyPr/>
                    <a:lstStyle/>
                    <a:p>
                      <a:r>
                        <a:rPr lang="en-US" dirty="0"/>
                        <a:t>Power*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54%</a:t>
                      </a:r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49725923"/>
                  </a:ext>
                </a:extLst>
              </a:tr>
              <a:tr h="372872">
                <a:tc>
                  <a:txBody>
                    <a:bodyPr/>
                    <a:lstStyle/>
                    <a:p>
                      <a:r>
                        <a:rPr lang="en-US" dirty="0"/>
                        <a:t>Waste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  6%</a:t>
                      </a:r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27773594"/>
                  </a:ext>
                </a:extLst>
              </a:tr>
              <a:tr h="372872">
                <a:tc>
                  <a:txBody>
                    <a:bodyPr/>
                    <a:lstStyle/>
                    <a:p>
                      <a:r>
                        <a:rPr lang="en-US" dirty="0"/>
                        <a:t>Other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  2%</a:t>
                      </a:r>
                      <a:endParaRPr lang="en-GB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923986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809F9CA-4D31-4D4A-AB51-5054DB1A1864}"/>
              </a:ext>
            </a:extLst>
          </p:cNvPr>
          <p:cNvSpPr txBox="1"/>
          <p:nvPr/>
        </p:nvSpPr>
        <p:spPr>
          <a:xfrm>
            <a:off x="5600689" y="2420037"/>
            <a:ext cx="6109091" cy="258532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2022</a:t>
            </a:r>
            <a:r>
              <a:rPr lang="en-US" dirty="0"/>
              <a:t> focus on energy conservation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Implement LED lighting throughout</a:t>
            </a:r>
            <a:br>
              <a:rPr lang="en-GB" dirty="0"/>
            </a:b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Implement solar panels 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Employee “conserve energy” programme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i="1" dirty="0"/>
          </a:p>
          <a:p>
            <a:r>
              <a:rPr lang="en-GB" i="1" dirty="0"/>
              <a:t>Rapidly escalating energy costs have given added momentum!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250CB1-384C-4B25-AA99-92465BDCDFFB}"/>
              </a:ext>
            </a:extLst>
          </p:cNvPr>
          <p:cNvSpPr txBox="1"/>
          <p:nvPr/>
        </p:nvSpPr>
        <p:spPr>
          <a:xfrm>
            <a:off x="2661314" y="5199469"/>
            <a:ext cx="9048466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Assistance of C&amp;W Green Business </a:t>
            </a:r>
            <a:r>
              <a:rPr lang="en-US" b="1" dirty="0" err="1"/>
              <a:t>Programme</a:t>
            </a:r>
            <a:r>
              <a:rPr lang="en-US" b="1" dirty="0"/>
              <a:t> sought – advice and grant support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DA8650-2C51-4FC6-978E-55A72291D540}"/>
              </a:ext>
            </a:extLst>
          </p:cNvPr>
          <p:cNvSpPr txBox="1"/>
          <p:nvPr/>
        </p:nvSpPr>
        <p:spPr>
          <a:xfrm>
            <a:off x="2661314" y="4324021"/>
            <a:ext cx="2642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*electricity only</a:t>
            </a:r>
            <a:endParaRPr lang="en-GB" sz="1200" i="1" dirty="0"/>
          </a:p>
        </p:txBody>
      </p:sp>
    </p:spTree>
    <p:extLst>
      <p:ext uri="{BB962C8B-B14F-4D97-AF65-F5344CB8AC3E}">
        <p14:creationId xmlns:p14="http://schemas.microsoft.com/office/powerpoint/2010/main" val="2257953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2283A6F2-C237-45C2-8C72-8593E8BF26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167" y="5735637"/>
            <a:ext cx="4095364" cy="9009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F58A6D-30A6-4CE5-905A-36ABD044AB6E}"/>
              </a:ext>
            </a:extLst>
          </p:cNvPr>
          <p:cNvSpPr txBox="1"/>
          <p:nvPr/>
        </p:nvSpPr>
        <p:spPr>
          <a:xfrm>
            <a:off x="2661314" y="1373299"/>
            <a:ext cx="9048466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Carbon reduction </a:t>
            </a:r>
            <a:r>
              <a:rPr lang="en-US" sz="4000" b="1" dirty="0" err="1"/>
              <a:t>programme</a:t>
            </a:r>
            <a:r>
              <a:rPr lang="en-US" sz="4000" b="1" dirty="0"/>
              <a:t> benefits</a:t>
            </a:r>
            <a:br>
              <a:rPr lang="en-US" sz="4000" b="1" dirty="0"/>
            </a:br>
            <a:endParaRPr lang="en-US" sz="4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15% reduction in delivery miles/diesel costs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Once LED and solar panels are implemented, power costs will be eliminated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1421318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Cherwell">
      <a:dk1>
        <a:sysClr val="windowText" lastClr="000000"/>
      </a:dk1>
      <a:lt1>
        <a:srgbClr val="E8F7FD"/>
      </a:lt1>
      <a:dk2>
        <a:srgbClr val="2E3192"/>
      </a:dk2>
      <a:lt2>
        <a:srgbClr val="FFB81C"/>
      </a:lt2>
      <a:accent1>
        <a:srgbClr val="2E3192"/>
      </a:accent1>
      <a:accent2>
        <a:srgbClr val="FFB81C"/>
      </a:accent2>
      <a:accent3>
        <a:srgbClr val="1DB6F1"/>
      </a:accent3>
      <a:accent4>
        <a:srgbClr val="ABE0F7"/>
      </a:accent4>
      <a:accent5>
        <a:srgbClr val="E8F7FD"/>
      </a:accent5>
      <a:accent6>
        <a:srgbClr val="FEE599"/>
      </a:accent6>
      <a:hlink>
        <a:srgbClr val="1DB6F1"/>
      </a:hlink>
      <a:folHlink>
        <a:srgbClr val="ABE0F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9212</TotalTime>
  <Words>426</Words>
  <Application>Microsoft Office PowerPoint</Application>
  <PresentationFormat>Widescreen</PresentationFormat>
  <Paragraphs>83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Custom Design</vt:lpstr>
      <vt:lpstr>1_Custom Design</vt:lpstr>
      <vt:lpstr>Acrobat Document</vt:lpstr>
      <vt:lpstr>Driving Sustainability in the  SME sector: Case Study Jeremy Hodge, Managing Director, Cherwell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Whittingham Riddell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Challinor</dc:creator>
  <cp:lastModifiedBy>Jeremy Hodge</cp:lastModifiedBy>
  <cp:revision>749</cp:revision>
  <cp:lastPrinted>2020-12-01T15:19:21Z</cp:lastPrinted>
  <dcterms:created xsi:type="dcterms:W3CDTF">2020-01-26T17:31:55Z</dcterms:created>
  <dcterms:modified xsi:type="dcterms:W3CDTF">2022-03-22T09:10:41Z</dcterms:modified>
</cp:coreProperties>
</file>