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7" r:id="rId3"/>
    <p:sldId id="959" r:id="rId4"/>
    <p:sldId id="960" r:id="rId5"/>
    <p:sldId id="961" r:id="rId6"/>
    <p:sldId id="962" r:id="rId7"/>
    <p:sldId id="963" r:id="rId8"/>
    <p:sldId id="965" r:id="rId9"/>
    <p:sldId id="969" r:id="rId10"/>
    <p:sldId id="964" r:id="rId11"/>
    <p:sldId id="970" r:id="rId1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Hodge" initials="JH" lastIdx="3" clrIdx="0">
    <p:extLst>
      <p:ext uri="{19B8F6BF-5375-455C-9EA6-DF929625EA0E}">
        <p15:presenceInfo xmlns:p15="http://schemas.microsoft.com/office/powerpoint/2012/main" userId="S::Jeremy.Hodge@cherwell-online.net::e00b1bb4-82f0-46b3-a8b7-e5f8fc5377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2127" autoAdjust="0"/>
  </p:normalViewPr>
  <p:slideViewPr>
    <p:cSldViewPr snapToGrid="0">
      <p:cViewPr varScale="1">
        <p:scale>
          <a:sx n="105" d="100"/>
          <a:sy n="105" d="100"/>
        </p:scale>
        <p:origin x="11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98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3967D1-36B2-44CD-97E8-8D18E8824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61825-924D-45C9-B93E-3F0F80EEDE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483A18F-136A-4B47-B9F4-F82A2E0F127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1D9B-6B76-4616-AAA9-1E422CCF9F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A7D32-D2BB-4D41-9758-1425B83885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6F1B749-18D9-40CD-A5A4-E3F87E11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7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64285-A37C-46C0-A097-5F0771441E78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F9C9-9784-4F72-9613-42C6C3EEF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7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1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2278" y="3772343"/>
            <a:ext cx="5181600" cy="2340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772343"/>
            <a:ext cx="5181600" cy="24046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8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1AD7A-8366-4F6C-B22E-759C3BFA70F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EA8AB-545E-4A09-BEAE-CE24B07C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0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00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83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96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089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38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18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2278" y="2382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2278" y="3630029"/>
            <a:ext cx="10221522" cy="254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6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0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cherwell-online.co.uk/cherwell-sustainability-initiativ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1270B4-BA16-4A49-A660-40BA1989A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5570" y="15045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Driving Sustainability in the  SME sector: Case Study</a:t>
            </a:r>
            <a:br>
              <a:rPr lang="en-US" dirty="0"/>
            </a:br>
            <a:r>
              <a:rPr lang="en-US" sz="2400" dirty="0"/>
              <a:t>Jeremy Hodge, Managing Director, Cherwell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0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Final thoughts</a:t>
            </a:r>
            <a:br>
              <a:rPr lang="en-US" sz="4000" b="1" dirty="0"/>
            </a:br>
            <a:endParaRPr lang="en-US" sz="4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‘Sustainability’ can be a complex topic, but made much more accessible through a </a:t>
            </a:r>
            <a:r>
              <a:rPr lang="en-US" sz="2400" b="1" dirty="0"/>
              <a:t>structured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 on ‘resource conservation’ – saving fuel, power, water, and so on and thereby </a:t>
            </a:r>
            <a:r>
              <a:rPr lang="en-US" sz="2400" b="1" dirty="0"/>
              <a:t>costs</a:t>
            </a:r>
            <a:r>
              <a:rPr lang="en-US" sz="2400" dirty="0"/>
              <a:t> – as this puts sustainability at the </a:t>
            </a:r>
            <a:r>
              <a:rPr lang="en-US" sz="2400" dirty="0" err="1"/>
              <a:t>centre</a:t>
            </a:r>
            <a:r>
              <a:rPr lang="en-US" sz="2400" dirty="0"/>
              <a:t> of your business, rather than awkward add on!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85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About Cherwell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SME - Distributor of cleaning and hygiene supplies – Sales £5m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Branch locations: Southam and Wednesbury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Core sectors: FM (60%), education (20%) and healthcare (10%)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Distribution: Midlands (70%), South-West (20%) and North (10%)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280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is sustainability important to us?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Responsible citizen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conservation drives cost reduction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Contract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Competitive edge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proofing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72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Our approach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use the “Smart Sustainability”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Four key elements: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Carbon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Waste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 sustainability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Corporate social </a:t>
            </a:r>
            <a:r>
              <a:rPr lang="en-US" sz="2400" dirty="0"/>
              <a:t>responsibility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Target – take action – measure progress – seek continual improvement</a:t>
            </a:r>
          </a:p>
        </p:txBody>
      </p:sp>
    </p:spTree>
    <p:extLst>
      <p:ext uri="{BB962C8B-B14F-4D97-AF65-F5344CB8AC3E}">
        <p14:creationId xmlns:p14="http://schemas.microsoft.com/office/powerpoint/2010/main" val="1074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Our sustainability targets (by end 2025)*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Carbon neutral (net residual CO</a:t>
            </a:r>
            <a:r>
              <a:rPr lang="en-US" sz="2400" baseline="-25000" dirty="0"/>
              <a:t>2</a:t>
            </a:r>
            <a:r>
              <a:rPr lang="en-US" sz="2400" dirty="0"/>
              <a:t> emissions to be offset)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 waste by 25%, with 75% recycled, and Zero Waste to Landfill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products sold to meet minimum sustainability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Established community support </a:t>
            </a:r>
            <a:r>
              <a:rPr lang="en-US" sz="2400" dirty="0" err="1"/>
              <a:t>programme</a:t>
            </a:r>
            <a:r>
              <a:rPr lang="en-US" sz="2400" dirty="0"/>
              <a:t> (operating &gt; 2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1600" i="1" dirty="0"/>
              <a:t>*Targets set late 2020; see </a:t>
            </a:r>
            <a:r>
              <a:rPr lang="en-US" sz="1600" i="1" dirty="0">
                <a:hlinkClick r:id="rId3"/>
              </a:rPr>
              <a:t>https://info.cherwell-online.co.uk/cherwell-sustainability-initiatives</a:t>
            </a:r>
            <a:endParaRPr lang="en-US" sz="1600" i="1" dirty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566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79602" y="1180137"/>
            <a:ext cx="904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Our progress </a:t>
            </a:r>
            <a:endParaRPr lang="en-US" sz="2400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ABA3E49-F892-4074-9834-F725499B4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35503"/>
              </p:ext>
            </p:extLst>
          </p:nvPr>
        </p:nvGraphicFramePr>
        <p:xfrm>
          <a:off x="2679602" y="2031004"/>
          <a:ext cx="4731988" cy="317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Acrobat Document" r:id="rId4" imgW="8020080" imgH="5667480" progId="Acrobat.Document.DC">
                  <p:embed/>
                </p:oleObj>
              </mc:Choice>
              <mc:Fallback>
                <p:oleObj name="Acrobat Document" r:id="rId4" imgW="8020080" imgH="566748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FE8B9A5-0711-4C10-AAF9-6D45EF52A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9602" y="2031004"/>
                        <a:ext cx="4731988" cy="317649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328F70-80DB-4100-B461-4D2D05C9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19970"/>
              </p:ext>
            </p:extLst>
          </p:nvPr>
        </p:nvGraphicFramePr>
        <p:xfrm>
          <a:off x="7711440" y="1838248"/>
          <a:ext cx="2858623" cy="35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Acrobat Document" r:id="rId6" imgW="5667480" imgH="8020080" progId="Acrobat.Document.DC">
                  <p:embed/>
                </p:oleObj>
              </mc:Choice>
              <mc:Fallback>
                <p:oleObj name="Acrobat Document" r:id="rId6" imgW="5667480" imgH="802008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C3BCD2-0A1E-4C7C-AF2D-E6A916F30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1440" y="1838248"/>
                        <a:ext cx="2858623" cy="3562001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7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Key actions (carbon reduction) 2021</a:t>
            </a:r>
            <a:br>
              <a:rPr lang="en-US" sz="2400" b="1" dirty="0"/>
            </a:br>
            <a:endParaRPr lang="en-US" sz="2400" b="1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375A52D-7C56-4CFA-92CB-D936B63B3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34632"/>
              </p:ext>
            </p:extLst>
          </p:nvPr>
        </p:nvGraphicFramePr>
        <p:xfrm>
          <a:off x="2661314" y="2450517"/>
          <a:ext cx="2642616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61">
                  <a:extLst>
                    <a:ext uri="{9D8B030D-6E8A-4147-A177-3AD203B41FA5}">
                      <a16:colId xmlns:a16="http://schemas.microsoft.com/office/drawing/2014/main" val="3668390909"/>
                    </a:ext>
                  </a:extLst>
                </a:gridCol>
                <a:gridCol w="1693255">
                  <a:extLst>
                    <a:ext uri="{9D8B030D-6E8A-4147-A177-3AD203B41FA5}">
                      <a16:colId xmlns:a16="http://schemas.microsoft.com/office/drawing/2014/main" val="3597532252"/>
                    </a:ext>
                  </a:extLst>
                </a:gridCol>
              </a:tblGrid>
              <a:tr h="372872">
                <a:tc gridSpan="2">
                  <a:txBody>
                    <a:bodyPr/>
                    <a:lstStyle/>
                    <a:p>
                      <a:r>
                        <a:rPr lang="en-US" i="1" dirty="0"/>
                        <a:t>Footprint at start 2021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63653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Vehicles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6840157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Power*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9725923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Waste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6%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7773594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2%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2398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09F9CA-4D31-4D4A-AB51-5054DB1A1864}"/>
              </a:ext>
            </a:extLst>
          </p:cNvPr>
          <p:cNvSpPr txBox="1"/>
          <p:nvPr/>
        </p:nvSpPr>
        <p:spPr>
          <a:xfrm>
            <a:off x="5600689" y="2420037"/>
            <a:ext cx="6109091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2021</a:t>
            </a:r>
            <a:r>
              <a:rPr lang="en-US" dirty="0"/>
              <a:t> focus on vehicle mileage reduction: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Implemented delivery route planning software (</a:t>
            </a:r>
            <a:r>
              <a:rPr lang="en-GB" i="1" dirty="0"/>
              <a:t>Maxoptra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Delivery consolidation programme with key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Delivery fleet upgrades (ensure all Euro 6 standard)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Efficient driver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BA24F-1E41-4701-87C6-C62A262AB76B}"/>
              </a:ext>
            </a:extLst>
          </p:cNvPr>
          <p:cNvSpPr txBox="1"/>
          <p:nvPr/>
        </p:nvSpPr>
        <p:spPr>
          <a:xfrm>
            <a:off x="2661314" y="4324021"/>
            <a:ext cx="264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*electricity only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76858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Key actions (carbon reduction) 2022</a:t>
            </a:r>
            <a:br>
              <a:rPr lang="en-US" sz="2400" b="1" dirty="0"/>
            </a:br>
            <a:endParaRPr lang="en-US" sz="2400" b="1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375A52D-7C56-4CFA-92CB-D936B63B3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40943"/>
              </p:ext>
            </p:extLst>
          </p:nvPr>
        </p:nvGraphicFramePr>
        <p:xfrm>
          <a:off x="2661314" y="2450517"/>
          <a:ext cx="2642616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61">
                  <a:extLst>
                    <a:ext uri="{9D8B030D-6E8A-4147-A177-3AD203B41FA5}">
                      <a16:colId xmlns:a16="http://schemas.microsoft.com/office/drawing/2014/main" val="3668390909"/>
                    </a:ext>
                  </a:extLst>
                </a:gridCol>
                <a:gridCol w="1693255">
                  <a:extLst>
                    <a:ext uri="{9D8B030D-6E8A-4147-A177-3AD203B41FA5}">
                      <a16:colId xmlns:a16="http://schemas.microsoft.com/office/drawing/2014/main" val="3597532252"/>
                    </a:ext>
                  </a:extLst>
                </a:gridCol>
              </a:tblGrid>
              <a:tr h="372872">
                <a:tc gridSpan="2">
                  <a:txBody>
                    <a:bodyPr/>
                    <a:lstStyle/>
                    <a:p>
                      <a:r>
                        <a:rPr lang="en-US" i="1" dirty="0"/>
                        <a:t>Footprint at start 2021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63653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Vehicles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6840157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Power*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9725923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Waste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6%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7773594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2%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2398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09F9CA-4D31-4D4A-AB51-5054DB1A1864}"/>
              </a:ext>
            </a:extLst>
          </p:cNvPr>
          <p:cNvSpPr txBox="1"/>
          <p:nvPr/>
        </p:nvSpPr>
        <p:spPr>
          <a:xfrm>
            <a:off x="5600689" y="2420037"/>
            <a:ext cx="6109091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2022</a:t>
            </a:r>
            <a:r>
              <a:rPr lang="en-US" dirty="0"/>
              <a:t> focus on energy conservation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 LED lighting throughout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 solar panels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Employee “conserve energy”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  <a:p>
            <a:r>
              <a:rPr lang="en-GB" i="1" dirty="0"/>
              <a:t>Rapidly escalating energy costs have given added momentum!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50CB1-384C-4B25-AA99-92465BDCDFFB}"/>
              </a:ext>
            </a:extLst>
          </p:cNvPr>
          <p:cNvSpPr txBox="1"/>
          <p:nvPr/>
        </p:nvSpPr>
        <p:spPr>
          <a:xfrm>
            <a:off x="2661314" y="5199469"/>
            <a:ext cx="904846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Assistance of C&amp;W Green Business </a:t>
            </a:r>
            <a:r>
              <a:rPr lang="en-US" b="1" dirty="0" err="1"/>
              <a:t>Programme</a:t>
            </a:r>
            <a:r>
              <a:rPr lang="en-US" b="1" dirty="0"/>
              <a:t> sought – advice and grant support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A8650-2C51-4FC6-978E-55A72291D540}"/>
              </a:ext>
            </a:extLst>
          </p:cNvPr>
          <p:cNvSpPr txBox="1"/>
          <p:nvPr/>
        </p:nvSpPr>
        <p:spPr>
          <a:xfrm>
            <a:off x="2661314" y="4324021"/>
            <a:ext cx="264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*electricity only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25795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83A6F2-C237-45C2-8C72-8593E8BF2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5735637"/>
            <a:ext cx="4095364" cy="900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58A6D-30A6-4CE5-905A-36ABD044AB6E}"/>
              </a:ext>
            </a:extLst>
          </p:cNvPr>
          <p:cNvSpPr txBox="1"/>
          <p:nvPr/>
        </p:nvSpPr>
        <p:spPr>
          <a:xfrm>
            <a:off x="2661314" y="1373299"/>
            <a:ext cx="90484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Carbon reduction </a:t>
            </a:r>
            <a:r>
              <a:rPr lang="en-US" sz="4000" b="1" dirty="0" err="1"/>
              <a:t>programme</a:t>
            </a:r>
            <a:r>
              <a:rPr lang="en-US" sz="4000" b="1" dirty="0"/>
              <a:t> benefits</a:t>
            </a:r>
            <a:br>
              <a:rPr lang="en-US" sz="4000" b="1" dirty="0"/>
            </a:br>
            <a:endParaRPr lang="en-US" sz="4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15% reduction in delivery miles/diesel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LED and solar panels are implemented, power costs will be eliminated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42131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herwell">
      <a:dk1>
        <a:sysClr val="windowText" lastClr="000000"/>
      </a:dk1>
      <a:lt1>
        <a:srgbClr val="E8F7FD"/>
      </a:lt1>
      <a:dk2>
        <a:srgbClr val="2E3192"/>
      </a:dk2>
      <a:lt2>
        <a:srgbClr val="FFB81C"/>
      </a:lt2>
      <a:accent1>
        <a:srgbClr val="2E3192"/>
      </a:accent1>
      <a:accent2>
        <a:srgbClr val="FFB81C"/>
      </a:accent2>
      <a:accent3>
        <a:srgbClr val="1DB6F1"/>
      </a:accent3>
      <a:accent4>
        <a:srgbClr val="ABE0F7"/>
      </a:accent4>
      <a:accent5>
        <a:srgbClr val="E8F7FD"/>
      </a:accent5>
      <a:accent6>
        <a:srgbClr val="FEE599"/>
      </a:accent6>
      <a:hlink>
        <a:srgbClr val="1DB6F1"/>
      </a:hlink>
      <a:folHlink>
        <a:srgbClr val="ABE0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9212</TotalTime>
  <Words>426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1_Custom Design</vt:lpstr>
      <vt:lpstr>Acrobat Document</vt:lpstr>
      <vt:lpstr>Driving Sustainability in the  SME sector: Case Study Jeremy Hodge, Managing Director, Cherwell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Whittingham Riddell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Challinor</dc:creator>
  <cp:lastModifiedBy>Jeremy Hodge</cp:lastModifiedBy>
  <cp:revision>749</cp:revision>
  <cp:lastPrinted>2020-12-01T15:19:21Z</cp:lastPrinted>
  <dcterms:created xsi:type="dcterms:W3CDTF">2020-01-26T17:31:55Z</dcterms:created>
  <dcterms:modified xsi:type="dcterms:W3CDTF">2022-03-22T09:10:41Z</dcterms:modified>
</cp:coreProperties>
</file>