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3" r:id="rId5"/>
    <p:sldId id="264" r:id="rId6"/>
    <p:sldId id="258" r:id="rId7"/>
    <p:sldId id="260" r:id="rId8"/>
    <p:sldId id="262"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360615-99C3-4CD4-B5DD-1D974AA1DE7C}">
          <p14:sldIdLst>
            <p14:sldId id="256"/>
            <p14:sldId id="257"/>
            <p14:sldId id="259"/>
            <p14:sldId id="263"/>
            <p14:sldId id="264"/>
            <p14:sldId id="258"/>
            <p14:sldId id="260"/>
            <p14:sldId id="262"/>
            <p14:sldId id="265"/>
            <p14:sldId id="266"/>
            <p14:sldId id="267"/>
            <p14:sldId id="268"/>
            <p14:sldId id="269"/>
            <p14:sldId id="270"/>
            <p14:sldId id="271"/>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186" autoAdjust="0"/>
  </p:normalViewPr>
  <p:slideViewPr>
    <p:cSldViewPr snapToGrid="0">
      <p:cViewPr varScale="1">
        <p:scale>
          <a:sx n="56" d="100"/>
          <a:sy n="56" d="100"/>
        </p:scale>
        <p:origin x="10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88260-7A93-4830-A74F-403E7EB08E5D}" type="datetimeFigureOut">
              <a:rPr lang="en-GB" smtClean="0"/>
              <a:t>12/05/2022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70300-44F7-4153-A3DB-CF3AC4730B0C}" type="slidenum">
              <a:rPr lang="en-GB" smtClean="0"/>
              <a:t>‹#›</a:t>
            </a:fld>
            <a:endParaRPr lang="en-GB"/>
          </a:p>
        </p:txBody>
      </p:sp>
    </p:spTree>
    <p:extLst>
      <p:ext uri="{BB962C8B-B14F-4D97-AF65-F5344CB8AC3E}">
        <p14:creationId xmlns:p14="http://schemas.microsoft.com/office/powerpoint/2010/main" val="177481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1</a:t>
            </a:fld>
            <a:endParaRPr lang="en-GB"/>
          </a:p>
        </p:txBody>
      </p:sp>
    </p:spTree>
    <p:extLst>
      <p:ext uri="{BB962C8B-B14F-4D97-AF65-F5344CB8AC3E}">
        <p14:creationId xmlns:p14="http://schemas.microsoft.com/office/powerpoint/2010/main" val="10287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child</a:t>
            </a:r>
            <a:r>
              <a:rPr lang="en-GB" baseline="0" dirty="0"/>
              <a:t> is not ‘naughty’ their behaviour is not acceptable. </a:t>
            </a:r>
          </a:p>
          <a:p>
            <a:r>
              <a:rPr lang="en-GB" baseline="0" dirty="0"/>
              <a:t>You can like a child and not like their behaviour- it is important to separate the two.</a:t>
            </a:r>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4</a:t>
            </a:fld>
            <a:endParaRPr lang="en-GB"/>
          </a:p>
        </p:txBody>
      </p:sp>
    </p:spTree>
    <p:extLst>
      <p:ext uri="{BB962C8B-B14F-4D97-AF65-F5344CB8AC3E}">
        <p14:creationId xmlns:p14="http://schemas.microsoft.com/office/powerpoint/2010/main" val="428540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does not mean that you have to completely hide your feelings- seeing you manage your emotions and self regulate is a good lesson for the child.</a:t>
            </a:r>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5</a:t>
            </a:fld>
            <a:endParaRPr lang="en-GB"/>
          </a:p>
        </p:txBody>
      </p:sp>
    </p:spTree>
    <p:extLst>
      <p:ext uri="{BB962C8B-B14F-4D97-AF65-F5344CB8AC3E}">
        <p14:creationId xmlns:p14="http://schemas.microsoft.com/office/powerpoint/2010/main" val="331982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It should be noted that a playful approach is likely to be the last part of the PACE acronym that we apply when we are first building a relationship with the child who has experienced trauma. They are going to need our Acceptance, Curiosity and Empathy far more in the early days and these will be covered in subsequent blogs.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can be hard if the child’s words or actions have stirred up powerful emotions in the adults who support them – but finding time for playful moments is essential in maintaining an open and engaged relationship. </a:t>
            </a:r>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6</a:t>
            </a:fld>
            <a:endParaRPr lang="en-GB"/>
          </a:p>
        </p:txBody>
      </p:sp>
    </p:spTree>
    <p:extLst>
      <p:ext uri="{BB962C8B-B14F-4D97-AF65-F5344CB8AC3E}">
        <p14:creationId xmlns:p14="http://schemas.microsoft.com/office/powerpoint/2010/main" val="209256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we are attempting to foster relationships with children who have experienced relational trauma, our faces become a key ingredient in establishing attuned interactions; </a:t>
            </a:r>
            <a:r>
              <a:rPr lang="en-GB" sz="1200" b="0" i="0" kern="1200" dirty="0" err="1">
                <a:solidFill>
                  <a:schemeClr val="tx1"/>
                </a:solidFill>
                <a:effectLst/>
                <a:latin typeface="+mn-lt"/>
                <a:ea typeface="+mn-ea"/>
                <a:cs typeface="+mn-cs"/>
              </a:rPr>
              <a:t>attunement</a:t>
            </a:r>
            <a:r>
              <a:rPr lang="en-GB" sz="1200" b="0" i="0" kern="1200" dirty="0">
                <a:solidFill>
                  <a:schemeClr val="tx1"/>
                </a:solidFill>
                <a:effectLst/>
                <a:latin typeface="+mn-lt"/>
                <a:ea typeface="+mn-ea"/>
                <a:cs typeface="+mn-cs"/>
              </a:rPr>
              <a:t> is the sharing of emotional experiences.  Facial ques = safety</a:t>
            </a:r>
            <a:r>
              <a:rPr lang="en-GB" sz="1200" b="0" i="0" kern="1200" baseline="0" dirty="0">
                <a:solidFill>
                  <a:schemeClr val="tx1"/>
                </a:solidFill>
                <a:effectLst/>
                <a:latin typeface="+mn-lt"/>
                <a:ea typeface="+mn-ea"/>
                <a:cs typeface="+mn-cs"/>
              </a:rPr>
              <a:t> ques </a:t>
            </a:r>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7</a:t>
            </a:fld>
            <a:endParaRPr lang="en-GB"/>
          </a:p>
        </p:txBody>
      </p:sp>
    </p:spTree>
    <p:extLst>
      <p:ext uri="{BB962C8B-B14F-4D97-AF65-F5344CB8AC3E}">
        <p14:creationId xmlns:p14="http://schemas.microsoft.com/office/powerpoint/2010/main" val="169226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During a ‘meltdown’ you may wish to use phrase such as ‘ I</a:t>
            </a:r>
            <a:r>
              <a:rPr lang="en-GB" baseline="0" dirty="0"/>
              <a:t> wonder if you are feeling angry or frustrated’. This is called attuning. Some children struggle to identify their feelings and helping them name them can help them understand and know how to cope with them. Co regulation – deep breaths together and calm time before talking to the child can be a great strategy as when children are dysregulated they are not ‘online’ and the logical part of their brain is not engaged ‘offline’. </a:t>
            </a:r>
          </a:p>
          <a:p>
            <a:r>
              <a:rPr lang="en-GB" baseline="0" dirty="0"/>
              <a:t>Social stories and comic strip conversations are a great tool to use to look at how to respond differently to a situation. </a:t>
            </a:r>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8</a:t>
            </a:fld>
            <a:endParaRPr lang="en-GB"/>
          </a:p>
        </p:txBody>
      </p:sp>
    </p:spTree>
    <p:extLst>
      <p:ext uri="{BB962C8B-B14F-4D97-AF65-F5344CB8AC3E}">
        <p14:creationId xmlns:p14="http://schemas.microsoft.com/office/powerpoint/2010/main" val="46704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9</a:t>
            </a:fld>
            <a:endParaRPr lang="en-GB"/>
          </a:p>
        </p:txBody>
      </p:sp>
    </p:spTree>
    <p:extLst>
      <p:ext uri="{BB962C8B-B14F-4D97-AF65-F5344CB8AC3E}">
        <p14:creationId xmlns:p14="http://schemas.microsoft.com/office/powerpoint/2010/main" val="28038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Fine</a:t>
            </a:r>
            <a:r>
              <a:rPr lang="en-GB" baseline="0" dirty="0"/>
              <a:t> motor skills activities, glitter trays, funky finger activities, dough disco </a:t>
            </a:r>
          </a:p>
          <a:p>
            <a:r>
              <a:rPr lang="en-GB" baseline="0" dirty="0"/>
              <a:t>Gross motor – sport, climbing, craft and junk modelling </a:t>
            </a:r>
          </a:p>
          <a:p>
            <a:r>
              <a:rPr lang="en-GB" baseline="0" dirty="0"/>
              <a:t>Phonics games</a:t>
            </a:r>
          </a:p>
          <a:p>
            <a:r>
              <a:rPr lang="en-GB" baseline="0" dirty="0"/>
              <a:t>Social and emotional – build a worry monster </a:t>
            </a:r>
          </a:p>
          <a:p>
            <a:r>
              <a:rPr lang="en-GB" baseline="0" dirty="0"/>
              <a:t>Maths- counting songs and games, tea parties for sharing amounts</a:t>
            </a:r>
          </a:p>
          <a:p>
            <a:r>
              <a:rPr lang="en-GB" baseline="0" dirty="0"/>
              <a:t>Understanding the world- nature walks, It games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06170300-44F7-4153-A3DB-CF3AC4730B0C}" type="slidenum">
              <a:rPr lang="en-GB" smtClean="0"/>
              <a:t>17</a:t>
            </a:fld>
            <a:endParaRPr lang="en-GB"/>
          </a:p>
        </p:txBody>
      </p:sp>
    </p:spTree>
    <p:extLst>
      <p:ext uri="{BB962C8B-B14F-4D97-AF65-F5344CB8AC3E}">
        <p14:creationId xmlns:p14="http://schemas.microsoft.com/office/powerpoint/2010/main" val="158929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769679-F7A1-45C8-B11F-FF1075AC13C5}"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1183790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9679-F7A1-45C8-B11F-FF1075AC13C5}"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157436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9679-F7A1-45C8-B11F-FF1075AC13C5}"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18968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769679-F7A1-45C8-B11F-FF1075AC13C5}"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403757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69679-F7A1-45C8-B11F-FF1075AC13C5}"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14136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769679-F7A1-45C8-B11F-FF1075AC13C5}"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416999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769679-F7A1-45C8-B11F-FF1075AC13C5}" type="datetimeFigureOut">
              <a:rPr lang="en-GB" smtClean="0"/>
              <a:t>12/05/2022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228057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769679-F7A1-45C8-B11F-FF1075AC13C5}" type="datetimeFigureOut">
              <a:rPr lang="en-GB" smtClean="0"/>
              <a:t>12/05/2022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215216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69679-F7A1-45C8-B11F-FF1075AC13C5}" type="datetimeFigureOut">
              <a:rPr lang="en-GB" smtClean="0"/>
              <a:t>12/05/2022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354473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769679-F7A1-45C8-B11F-FF1075AC13C5}"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273860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769679-F7A1-45C8-B11F-FF1075AC13C5}"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3ECBE-01FF-4BC6-B921-785DC6C2B881}" type="slidenum">
              <a:rPr lang="en-GB" smtClean="0"/>
              <a:t>‹#›</a:t>
            </a:fld>
            <a:endParaRPr lang="en-GB"/>
          </a:p>
        </p:txBody>
      </p:sp>
    </p:spTree>
    <p:extLst>
      <p:ext uri="{BB962C8B-B14F-4D97-AF65-F5344CB8AC3E}">
        <p14:creationId xmlns:p14="http://schemas.microsoft.com/office/powerpoint/2010/main" val="31423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69679-F7A1-45C8-B11F-FF1075AC13C5}" type="datetimeFigureOut">
              <a:rPr lang="en-GB" smtClean="0"/>
              <a:t>12/05/2022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3ECBE-01FF-4BC6-B921-785DC6C2B881}" type="slidenum">
              <a:rPr lang="en-GB" smtClean="0"/>
              <a:t>‹#›</a:t>
            </a:fld>
            <a:endParaRPr lang="en-GB"/>
          </a:p>
        </p:txBody>
      </p:sp>
    </p:spTree>
    <p:extLst>
      <p:ext uri="{BB962C8B-B14F-4D97-AF65-F5344CB8AC3E}">
        <p14:creationId xmlns:p14="http://schemas.microsoft.com/office/powerpoint/2010/main" val="18571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1Evwgu369J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_nWMP68DqH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danielhughes.org/p.a.c.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ife.gov.uk/educationalpsycholog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pzXGEbZht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T6FdhKriB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2432"/>
            <a:ext cx="9144000" cy="2387600"/>
          </a:xfrm>
        </p:spPr>
        <p:txBody>
          <a:bodyPr/>
          <a:lstStyle/>
          <a:p>
            <a:r>
              <a:rPr lang="en-GB" u="sng" dirty="0"/>
              <a:t>Learning through play</a:t>
            </a:r>
          </a:p>
        </p:txBody>
      </p:sp>
      <p:pic>
        <p:nvPicPr>
          <p:cNvPr id="3074" name="Picture 2" descr="Quote of the Week - Diane Ackerman - Pl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15"/>
          <a:stretch/>
        </p:blipFill>
        <p:spPr bwMode="auto">
          <a:xfrm>
            <a:off x="9712530" y="184254"/>
            <a:ext cx="2243321" cy="27555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arning Through Play Quotes | The Open Scho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90"/>
          <a:stretch/>
        </p:blipFill>
        <p:spPr bwMode="auto">
          <a:xfrm>
            <a:off x="452459" y="4336026"/>
            <a:ext cx="3342793" cy="205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27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Curiosity </a:t>
            </a:r>
          </a:p>
        </p:txBody>
      </p:sp>
      <p:sp>
        <p:nvSpPr>
          <p:cNvPr id="3" name="Content Placeholder 2"/>
          <p:cNvSpPr>
            <a:spLocks noGrp="1"/>
          </p:cNvSpPr>
          <p:nvPr>
            <p:ph idx="1"/>
          </p:nvPr>
        </p:nvSpPr>
        <p:spPr>
          <a:xfrm>
            <a:off x="838199" y="1563329"/>
            <a:ext cx="7745361" cy="4613634"/>
          </a:xfrm>
        </p:spPr>
        <p:txBody>
          <a:bodyPr>
            <a:normAutofit/>
          </a:bodyPr>
          <a:lstStyle/>
          <a:p>
            <a:pPr marL="0" indent="0">
              <a:buNone/>
            </a:pPr>
            <a:r>
              <a:rPr lang="en-GB" sz="2400" dirty="0"/>
              <a:t>For caregivers and other adults working with a child, Curiosity is a process of discovery. It is also a powerful means of helping children to make sense of their inner experience, following adverse and traumatic events in their life. Curiosity is wondering about the meaning behind the behaviour for the child without judgement. Curiosity lets the child know that the adults understand.</a:t>
            </a:r>
          </a:p>
          <a:p>
            <a:pPr marL="0" indent="0">
              <a:buNone/>
            </a:pPr>
            <a:endParaRPr lang="en-GB" sz="2400" dirty="0"/>
          </a:p>
          <a:p>
            <a:pPr marL="0" indent="0">
              <a:buNone/>
            </a:pPr>
            <a:r>
              <a:rPr lang="en-GB" sz="2400" dirty="0"/>
              <a:t>Children often know that their behaviour was not appropriate. They often do not know why they did it or are reluctant to tell adults why.</a:t>
            </a:r>
          </a:p>
        </p:txBody>
      </p:sp>
      <p:pic>
        <p:nvPicPr>
          <p:cNvPr id="3074" name="Picture 2" descr="Curiosity puts the C in PACE! – Welcome to the world of the Moff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1548" y="1189474"/>
            <a:ext cx="3283973" cy="328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13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Empathy</a:t>
            </a:r>
          </a:p>
        </p:txBody>
      </p:sp>
      <p:sp>
        <p:nvSpPr>
          <p:cNvPr id="5" name="Content Placeholder 4"/>
          <p:cNvSpPr>
            <a:spLocks noGrp="1"/>
          </p:cNvSpPr>
          <p:nvPr>
            <p:ph idx="1"/>
          </p:nvPr>
        </p:nvSpPr>
        <p:spPr/>
        <p:txBody>
          <a:bodyPr/>
          <a:lstStyle/>
          <a:p>
            <a:pPr marL="0" indent="0">
              <a:buNone/>
            </a:pPr>
            <a:r>
              <a:rPr lang="en-GB" dirty="0"/>
              <a:t>Feeling a child's sadness of distress with them, being emotionally available to them during times of difficulty shows the child that they are not alone and that the adult are strong enough to support them both through it.</a:t>
            </a:r>
          </a:p>
          <a:p>
            <a:r>
              <a:rPr lang="en-GB" dirty="0">
                <a:hlinkClick r:id="rId2"/>
              </a:rPr>
              <a:t>https://www.youtube.com/watch?v=1Evwgu369Jw</a:t>
            </a:r>
            <a:r>
              <a:rPr lang="en-GB" dirty="0"/>
              <a:t> </a:t>
            </a:r>
          </a:p>
          <a:p>
            <a:endParaRPr lang="en-GB" dirty="0"/>
          </a:p>
          <a:p>
            <a:pPr marL="0" indent="0">
              <a:buNone/>
            </a:pPr>
            <a:r>
              <a:rPr lang="en-GB" dirty="0"/>
              <a:t>What did you take away from the video?</a:t>
            </a:r>
          </a:p>
        </p:txBody>
      </p:sp>
    </p:spTree>
    <p:extLst>
      <p:ext uri="{BB962C8B-B14F-4D97-AF65-F5344CB8AC3E}">
        <p14:creationId xmlns:p14="http://schemas.microsoft.com/office/powerpoint/2010/main" val="413167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Facilitating play </a:t>
            </a:r>
          </a:p>
        </p:txBody>
      </p:sp>
      <p:sp>
        <p:nvSpPr>
          <p:cNvPr id="3" name="Content Placeholder 2"/>
          <p:cNvSpPr>
            <a:spLocks noGrp="1"/>
          </p:cNvSpPr>
          <p:nvPr>
            <p:ph idx="1"/>
          </p:nvPr>
        </p:nvSpPr>
        <p:spPr/>
        <p:txBody>
          <a:bodyPr/>
          <a:lstStyle/>
          <a:p>
            <a:pPr marL="0" indent="0" fontAlgn="base">
              <a:buNone/>
            </a:pPr>
            <a:r>
              <a:rPr lang="en-GB" sz="2400" b="1" dirty="0"/>
              <a:t>Focus on the process (rather than the goal) of play. Ask exploratory questions that help extend the child’s play.</a:t>
            </a:r>
          </a:p>
          <a:p>
            <a:pPr marL="0" indent="0" fontAlgn="base">
              <a:buNone/>
            </a:pPr>
            <a:endParaRPr lang="en-GB" sz="2400" dirty="0"/>
          </a:p>
          <a:p>
            <a:pPr fontAlgn="base"/>
            <a:r>
              <a:rPr lang="en-GB" sz="2400" dirty="0"/>
              <a:t>A child is making honking noises as he pushes a truck.</a:t>
            </a:r>
            <a:br>
              <a:rPr lang="en-GB" sz="2400" dirty="0"/>
            </a:br>
            <a:r>
              <a:rPr lang="en-GB" sz="2400" dirty="0"/>
              <a:t>Teacher: “Where is that truck going?” or “That is such a noisy truck. What is it honking at?”</a:t>
            </a:r>
          </a:p>
          <a:p>
            <a:pPr fontAlgn="base"/>
            <a:r>
              <a:rPr lang="en-GB" sz="2400" dirty="0"/>
              <a:t>A child holds a baby doll in the kitchen play area.</a:t>
            </a:r>
            <a:br>
              <a:rPr lang="en-GB" sz="2400" dirty="0"/>
            </a:br>
            <a:r>
              <a:rPr lang="en-GB" sz="2400" dirty="0"/>
              <a:t>Teacher: “What does the baby like to eat?”</a:t>
            </a:r>
          </a:p>
          <a:p>
            <a:endParaRPr lang="en-GB" dirty="0"/>
          </a:p>
        </p:txBody>
      </p:sp>
      <p:pic>
        <p:nvPicPr>
          <p:cNvPr id="2052" name="Picture 4" descr="Use Toy Trucks to Build Early Communication and Listening Skills - The  MED-EL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1423" y="4237703"/>
            <a:ext cx="3474603" cy="231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2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723" y="862063"/>
            <a:ext cx="10515600" cy="4351338"/>
          </a:xfrm>
        </p:spPr>
        <p:txBody>
          <a:bodyPr>
            <a:normAutofit fontScale="85000" lnSpcReduction="20000"/>
          </a:bodyPr>
          <a:lstStyle/>
          <a:p>
            <a:pPr marL="0" indent="0" fontAlgn="base">
              <a:buNone/>
            </a:pPr>
            <a:r>
              <a:rPr lang="en-GB" sz="3300" b="1" dirty="0"/>
              <a:t>Elaborate and build on children’s play or interests. Make comments, offer new and varied materials.</a:t>
            </a:r>
          </a:p>
          <a:p>
            <a:pPr marL="0" indent="0" fontAlgn="base">
              <a:buNone/>
            </a:pPr>
            <a:endParaRPr lang="en-GB" sz="2400" dirty="0"/>
          </a:p>
          <a:p>
            <a:pPr fontAlgn="base"/>
            <a:r>
              <a:rPr lang="en-GB" sz="2600" dirty="0"/>
              <a:t>A child is busy racing and crashing trains.</a:t>
            </a:r>
            <a:br>
              <a:rPr lang="en-GB" sz="2600" dirty="0"/>
            </a:br>
            <a:r>
              <a:rPr lang="en-GB" sz="2600" dirty="0"/>
              <a:t>Teacher: “Those trains really must be in a hurry. I wonder what they are doing.”</a:t>
            </a:r>
          </a:p>
          <a:p>
            <a:endParaRPr lang="en-GB" sz="2600" dirty="0"/>
          </a:p>
          <a:p>
            <a:r>
              <a:rPr lang="en-GB" sz="2600" dirty="0"/>
              <a:t>Talk about what the children are doing or ask questions to support and extend their play.</a:t>
            </a:r>
            <a:br>
              <a:rPr lang="en-GB" sz="2600" dirty="0"/>
            </a:br>
            <a:r>
              <a:rPr lang="en-GB" sz="2600" dirty="0"/>
              <a:t>Teacher: “You are washing that baby. She must have been dirty,” “I wonder where that pig is going now. Is he hungry?”</a:t>
            </a:r>
          </a:p>
          <a:p>
            <a:endParaRPr lang="en-GB" sz="2600" dirty="0"/>
          </a:p>
          <a:p>
            <a:r>
              <a:rPr lang="en-GB" sz="2600" dirty="0"/>
              <a:t>Open ended questions will encourage the child to think more deeply and extend their understanding. </a:t>
            </a:r>
            <a:r>
              <a:rPr lang="en-GB" sz="2600" dirty="0" err="1"/>
              <a:t>E.g</a:t>
            </a:r>
            <a:r>
              <a:rPr lang="en-GB" sz="2600" dirty="0"/>
              <a:t>  instead of asking “do you like the bubbles?” Ask “ what do you like about bubbles?” </a:t>
            </a:r>
          </a:p>
          <a:p>
            <a:endParaRPr lang="en-GB" dirty="0"/>
          </a:p>
        </p:txBody>
      </p:sp>
    </p:spTree>
    <p:extLst>
      <p:ext uri="{BB962C8B-B14F-4D97-AF65-F5344CB8AC3E}">
        <p14:creationId xmlns:p14="http://schemas.microsoft.com/office/powerpoint/2010/main" val="291943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Learning Through Play</a:t>
            </a:r>
          </a:p>
        </p:txBody>
      </p:sp>
      <p:sp>
        <p:nvSpPr>
          <p:cNvPr id="3" name="Content Placeholder 2"/>
          <p:cNvSpPr>
            <a:spLocks noGrp="1"/>
          </p:cNvSpPr>
          <p:nvPr>
            <p:ph idx="1"/>
          </p:nvPr>
        </p:nvSpPr>
        <p:spPr/>
        <p:txBody>
          <a:bodyPr>
            <a:normAutofit fontScale="85000" lnSpcReduction="20000"/>
          </a:bodyPr>
          <a:lstStyle/>
          <a:p>
            <a:pPr marL="0" indent="0">
              <a:buNone/>
            </a:pPr>
            <a:r>
              <a:rPr lang="en-GB" u="sng" dirty="0"/>
              <a:t>Free Play or Child-Led Play</a:t>
            </a:r>
          </a:p>
          <a:p>
            <a:pPr marL="0" indent="0">
              <a:buNone/>
            </a:pPr>
            <a:endParaRPr lang="en-GB" u="sng" dirty="0"/>
          </a:p>
          <a:p>
            <a:r>
              <a:rPr lang="en-GB" sz="2600" dirty="0"/>
              <a:t>Free play or child-led play is entirely initiated and directed by the child. The adult’s role is to observe and interact if the opportunity arises to extend learning, following the child’s interests. Children learn best when it's something a child is attracted to.</a:t>
            </a:r>
          </a:p>
          <a:p>
            <a:endParaRPr lang="en-GB" sz="2600" dirty="0"/>
          </a:p>
          <a:p>
            <a:r>
              <a:rPr lang="en-GB" sz="2600" dirty="0"/>
              <a:t>This could be a child's choice in playing in a certain environment or space, with a certain toy. They might want to include rubber spiders in their kitchen play area, or read in the sandpit. The possibilities are endless, and it's about them mixing things up however they like - within reason!</a:t>
            </a:r>
          </a:p>
          <a:p>
            <a:endParaRPr lang="en-GB" sz="2600" dirty="0"/>
          </a:p>
          <a:p>
            <a:r>
              <a:rPr lang="en-GB" sz="2600" dirty="0"/>
              <a:t>Adults will be responsive to the things that the child does or says, in order to keep their attention focused for an extended period of time. (</a:t>
            </a:r>
            <a:r>
              <a:rPr lang="en-GB" sz="2600" dirty="0" err="1"/>
              <a:t>Twinkl</a:t>
            </a:r>
            <a:r>
              <a:rPr lang="en-GB" sz="2600" dirty="0"/>
              <a:t>)</a:t>
            </a:r>
          </a:p>
          <a:p>
            <a:endParaRPr lang="en-GB" dirty="0"/>
          </a:p>
          <a:p>
            <a:pPr marL="0" indent="0">
              <a:buNone/>
            </a:pPr>
            <a:endParaRPr lang="en-GB" dirty="0"/>
          </a:p>
        </p:txBody>
      </p:sp>
    </p:spTree>
    <p:extLst>
      <p:ext uri="{BB962C8B-B14F-4D97-AF65-F5344CB8AC3E}">
        <p14:creationId xmlns:p14="http://schemas.microsoft.com/office/powerpoint/2010/main" val="1025273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6413"/>
            <a:ext cx="10515600" cy="481781"/>
          </a:xfrm>
        </p:spPr>
        <p:txBody>
          <a:bodyPr>
            <a:noAutofit/>
          </a:bodyPr>
          <a:lstStyle/>
          <a:p>
            <a:r>
              <a:rPr lang="en-GB" sz="3200" u="sng" dirty="0"/>
              <a:t>Adult-Lead or Active Learning</a:t>
            </a:r>
            <a:br>
              <a:rPr lang="en-GB" dirty="0"/>
            </a:br>
            <a:endParaRPr lang="en-GB" dirty="0"/>
          </a:p>
        </p:txBody>
      </p:sp>
      <p:sp>
        <p:nvSpPr>
          <p:cNvPr id="3" name="Content Placeholder 2"/>
          <p:cNvSpPr>
            <a:spLocks noGrp="1"/>
          </p:cNvSpPr>
          <p:nvPr>
            <p:ph idx="1"/>
          </p:nvPr>
        </p:nvSpPr>
        <p:spPr/>
        <p:txBody>
          <a:bodyPr>
            <a:normAutofit/>
          </a:bodyPr>
          <a:lstStyle/>
          <a:p>
            <a:r>
              <a:rPr lang="en-GB" sz="2400" dirty="0"/>
              <a:t>Adult-led play, sometimes called Active Learning, is initiated and directed by the adult. Specific learning intentions are planned for by the adult, and each child will participate in play-based activities related to these. This approach can be useful as it provides the fun and enjoyment of play whilst simultaneously focusing children’s learning in areas that they may not choose during free play.</a:t>
            </a:r>
          </a:p>
          <a:p>
            <a:endParaRPr lang="en-GB" sz="2400" dirty="0"/>
          </a:p>
          <a:p>
            <a:r>
              <a:rPr lang="en-GB" sz="2400" dirty="0"/>
              <a:t>Adult-led play gives adults the biggest role here, where the toys, areas, and games are chosen and led by the adult. They won't be actively involved in these activities themselves, but they'll be mentoring the children through it.</a:t>
            </a:r>
          </a:p>
          <a:p>
            <a:endParaRPr lang="en-GB" dirty="0"/>
          </a:p>
        </p:txBody>
      </p:sp>
    </p:spTree>
    <p:extLst>
      <p:ext uri="{BB962C8B-B14F-4D97-AF65-F5344CB8AC3E}">
        <p14:creationId xmlns:p14="http://schemas.microsoft.com/office/powerpoint/2010/main" val="279931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 patient!</a:t>
            </a:r>
          </a:p>
        </p:txBody>
      </p:sp>
      <p:sp>
        <p:nvSpPr>
          <p:cNvPr id="3" name="Content Placeholder 2"/>
          <p:cNvSpPr>
            <a:spLocks noGrp="1"/>
          </p:cNvSpPr>
          <p:nvPr>
            <p:ph idx="1"/>
          </p:nvPr>
        </p:nvSpPr>
        <p:spPr/>
        <p:txBody>
          <a:bodyPr>
            <a:normAutofit/>
          </a:bodyPr>
          <a:lstStyle/>
          <a:p>
            <a:pPr marL="0" indent="0">
              <a:buNone/>
            </a:pPr>
            <a:r>
              <a:rPr lang="en-GB" sz="2400" dirty="0"/>
              <a:t>A lot of the children you may foster or care for will have had trauma or gaps in their development and will take longer to develop the neuro pathways in the brain that tell them how to feel and behave. </a:t>
            </a:r>
          </a:p>
          <a:p>
            <a:pPr marL="0" indent="0">
              <a:buNone/>
            </a:pPr>
            <a:r>
              <a:rPr lang="en-GB" sz="2400" dirty="0">
                <a:hlinkClick r:id="rId2"/>
              </a:rPr>
              <a:t>https://www.youtube.com/watch?v=_nWMP68DqHE</a:t>
            </a:r>
            <a:r>
              <a:rPr lang="en-GB" sz="2400" dirty="0"/>
              <a:t>  </a:t>
            </a:r>
          </a:p>
          <a:p>
            <a:pPr marL="0" indent="0">
              <a:buNone/>
            </a:pPr>
            <a:endParaRPr lang="en-GB" sz="2400" dirty="0"/>
          </a:p>
          <a:p>
            <a:pPr marL="0" indent="0">
              <a:buNone/>
            </a:pPr>
            <a:r>
              <a:rPr lang="en-GB" sz="2400" dirty="0"/>
              <a:t>Learning through play and using PACE as the adult you are helping to build these pathways and eventually it will become second nature to the child. </a:t>
            </a:r>
          </a:p>
          <a:p>
            <a:pPr marL="0" indent="0">
              <a:buNone/>
            </a:pPr>
            <a:endParaRPr lang="en-GB" sz="2400" dirty="0"/>
          </a:p>
          <a:p>
            <a:pPr marL="0" indent="0">
              <a:buNone/>
            </a:pPr>
            <a:r>
              <a:rPr lang="en-GB" sz="2400" dirty="0"/>
              <a:t>During these play experiences you are modelling acceptable behaviour, self-regulation for example if you lose and you are okay with this. You can model how to react to different scenarios and teach the child the appropriate responses. </a:t>
            </a:r>
          </a:p>
        </p:txBody>
      </p:sp>
    </p:spTree>
    <p:extLst>
      <p:ext uri="{BB962C8B-B14F-4D97-AF65-F5344CB8AC3E}">
        <p14:creationId xmlns:p14="http://schemas.microsoft.com/office/powerpoint/2010/main" val="424367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Ideas for play</a:t>
            </a:r>
          </a:p>
        </p:txBody>
      </p:sp>
      <p:sp>
        <p:nvSpPr>
          <p:cNvPr id="3" name="Content Placeholder 2"/>
          <p:cNvSpPr>
            <a:spLocks noGrp="1"/>
          </p:cNvSpPr>
          <p:nvPr>
            <p:ph idx="1"/>
          </p:nvPr>
        </p:nvSpPr>
        <p:spPr>
          <a:xfrm>
            <a:off x="562897" y="1553497"/>
            <a:ext cx="10515600" cy="4984954"/>
          </a:xfrm>
        </p:spPr>
        <p:txBody>
          <a:bodyPr>
            <a:normAutofit/>
          </a:bodyPr>
          <a:lstStyle/>
          <a:p>
            <a:pPr marL="0" lvl="0" indent="0">
              <a:lnSpc>
                <a:spcPct val="100000"/>
              </a:lnSpc>
              <a:spcBef>
                <a:spcPts val="0"/>
              </a:spcBef>
              <a:spcAft>
                <a:spcPts val="1200"/>
              </a:spcAft>
              <a:buNone/>
            </a:pPr>
            <a:r>
              <a:rPr lang="en-GB" sz="1800" dirty="0">
                <a:solidFill>
                  <a:srgbClr val="1C1C1C"/>
                </a:solidFill>
                <a:latin typeface="Twinkl"/>
              </a:rPr>
              <a:t>Steiner considered that exposure to real-life experiences, such as cooking, cleaning, sewing and gardening led to a sense of wellbeing and security. </a:t>
            </a:r>
          </a:p>
          <a:p>
            <a:pPr marL="0" lvl="0" indent="0">
              <a:lnSpc>
                <a:spcPct val="100000"/>
              </a:lnSpc>
              <a:spcBef>
                <a:spcPts val="0"/>
              </a:spcBef>
              <a:spcAft>
                <a:spcPts val="1200"/>
              </a:spcAft>
              <a:buNone/>
            </a:pPr>
            <a:r>
              <a:rPr lang="en-GB" sz="1800" dirty="0">
                <a:solidFill>
                  <a:srgbClr val="1C1C1C"/>
                </a:solidFill>
                <a:latin typeface="Twinkl"/>
              </a:rPr>
              <a:t>Role play a scenario that the child may find particularly difficult to model responses. </a:t>
            </a:r>
          </a:p>
          <a:p>
            <a:pPr marL="0" lvl="0" indent="0">
              <a:lnSpc>
                <a:spcPct val="100000"/>
              </a:lnSpc>
              <a:spcBef>
                <a:spcPts val="0"/>
              </a:spcBef>
              <a:spcAft>
                <a:spcPts val="1200"/>
              </a:spcAft>
              <a:buNone/>
            </a:pPr>
            <a:endParaRPr lang="en-GB" sz="1800" dirty="0">
              <a:solidFill>
                <a:srgbClr val="1C1C1C"/>
              </a:solidFill>
              <a:latin typeface="Twinkl"/>
            </a:endParaRPr>
          </a:p>
          <a:p>
            <a:pPr marL="0" lvl="0" indent="0">
              <a:lnSpc>
                <a:spcPct val="100000"/>
              </a:lnSpc>
              <a:spcBef>
                <a:spcPts val="0"/>
              </a:spcBef>
              <a:spcAft>
                <a:spcPts val="1200"/>
              </a:spcAft>
              <a:buNone/>
            </a:pPr>
            <a:r>
              <a:rPr lang="en-GB" sz="1800" dirty="0">
                <a:solidFill>
                  <a:srgbClr val="1C1C1C"/>
                </a:solidFill>
                <a:latin typeface="Twinkl"/>
              </a:rPr>
              <a:t>Nature walks – explore 		 	</a:t>
            </a:r>
          </a:p>
          <a:p>
            <a:pPr marL="0" lvl="0" indent="0">
              <a:lnSpc>
                <a:spcPct val="100000"/>
              </a:lnSpc>
              <a:spcBef>
                <a:spcPts val="0"/>
              </a:spcBef>
              <a:spcAft>
                <a:spcPts val="1200"/>
              </a:spcAft>
              <a:buNone/>
            </a:pPr>
            <a:r>
              <a:rPr lang="en-GB" sz="1800" dirty="0">
                <a:solidFill>
                  <a:srgbClr val="1C1C1C"/>
                </a:solidFill>
                <a:latin typeface="Twinkl"/>
              </a:rPr>
              <a:t>Treasure hunts</a:t>
            </a:r>
          </a:p>
          <a:p>
            <a:pPr marL="0" lvl="0" indent="0">
              <a:lnSpc>
                <a:spcPct val="100000"/>
              </a:lnSpc>
              <a:spcBef>
                <a:spcPts val="0"/>
              </a:spcBef>
              <a:spcAft>
                <a:spcPts val="1200"/>
              </a:spcAft>
              <a:buNone/>
            </a:pPr>
            <a:r>
              <a:rPr lang="en-GB" sz="1800" dirty="0">
                <a:solidFill>
                  <a:srgbClr val="1C1C1C"/>
                </a:solidFill>
                <a:latin typeface="Twinkl"/>
              </a:rPr>
              <a:t>Craft activities </a:t>
            </a:r>
          </a:p>
          <a:p>
            <a:pPr marL="0" lvl="0" indent="0">
              <a:lnSpc>
                <a:spcPct val="100000"/>
              </a:lnSpc>
              <a:spcBef>
                <a:spcPts val="0"/>
              </a:spcBef>
              <a:spcAft>
                <a:spcPts val="1200"/>
              </a:spcAft>
              <a:buNone/>
            </a:pPr>
            <a:r>
              <a:rPr lang="en-GB" sz="1800" dirty="0">
                <a:solidFill>
                  <a:srgbClr val="1C1C1C"/>
                </a:solidFill>
                <a:latin typeface="Twinkl"/>
              </a:rPr>
              <a:t>Stories </a:t>
            </a:r>
          </a:p>
          <a:p>
            <a:pPr marL="0" lvl="0" indent="0">
              <a:lnSpc>
                <a:spcPct val="100000"/>
              </a:lnSpc>
              <a:spcBef>
                <a:spcPts val="0"/>
              </a:spcBef>
              <a:spcAft>
                <a:spcPts val="1200"/>
              </a:spcAft>
              <a:buNone/>
            </a:pPr>
            <a:r>
              <a:rPr lang="en-GB" sz="1800" dirty="0">
                <a:solidFill>
                  <a:srgbClr val="1C1C1C"/>
                </a:solidFill>
                <a:latin typeface="Twinkl"/>
              </a:rPr>
              <a:t>Board games </a:t>
            </a:r>
          </a:p>
          <a:p>
            <a:pPr marL="0" lvl="0" indent="0">
              <a:lnSpc>
                <a:spcPct val="100000"/>
              </a:lnSpc>
              <a:spcBef>
                <a:spcPts val="0"/>
              </a:spcBef>
              <a:spcAft>
                <a:spcPts val="1200"/>
              </a:spcAft>
              <a:buNone/>
            </a:pPr>
            <a:r>
              <a:rPr lang="en-GB" sz="1800" dirty="0">
                <a:solidFill>
                  <a:srgbClr val="1C1C1C"/>
                </a:solidFill>
                <a:latin typeface="Twinkl"/>
              </a:rPr>
              <a:t>Junk modelling </a:t>
            </a:r>
          </a:p>
          <a:p>
            <a:pPr marL="0" lvl="0" indent="0">
              <a:lnSpc>
                <a:spcPct val="100000"/>
              </a:lnSpc>
              <a:spcBef>
                <a:spcPts val="0"/>
              </a:spcBef>
              <a:spcAft>
                <a:spcPts val="1200"/>
              </a:spcAft>
              <a:buNone/>
            </a:pPr>
            <a:endParaRPr lang="en-GB" sz="1800" dirty="0">
              <a:solidFill>
                <a:srgbClr val="1C1C1C"/>
              </a:solidFill>
              <a:latin typeface="Twinkl"/>
            </a:endParaRPr>
          </a:p>
          <a:p>
            <a:pPr marL="0" lvl="0" indent="0">
              <a:lnSpc>
                <a:spcPct val="100000"/>
              </a:lnSpc>
              <a:spcBef>
                <a:spcPts val="0"/>
              </a:spcBef>
              <a:spcAft>
                <a:spcPts val="1200"/>
              </a:spcAft>
              <a:buNone/>
            </a:pPr>
            <a:endParaRPr lang="en-GB" sz="1800" dirty="0">
              <a:solidFill>
                <a:srgbClr val="1C1C1C"/>
              </a:solidFill>
              <a:latin typeface="Twinkl"/>
            </a:endParaRPr>
          </a:p>
          <a:p>
            <a:endParaRPr lang="en-GB" dirty="0"/>
          </a:p>
        </p:txBody>
      </p:sp>
      <p:sp>
        <p:nvSpPr>
          <p:cNvPr id="4" name="TextBox 3"/>
          <p:cNvSpPr txBox="1"/>
          <p:nvPr/>
        </p:nvSpPr>
        <p:spPr>
          <a:xfrm>
            <a:off x="3844624" y="2831699"/>
            <a:ext cx="7944466" cy="1569660"/>
          </a:xfrm>
          <a:prstGeom prst="rect">
            <a:avLst/>
          </a:prstGeom>
          <a:noFill/>
        </p:spPr>
        <p:txBody>
          <a:bodyPr wrap="square" rtlCol="0">
            <a:spAutoFit/>
          </a:bodyPr>
          <a:lstStyle/>
          <a:p>
            <a:pPr lvl="0">
              <a:spcAft>
                <a:spcPts val="1200"/>
              </a:spcAft>
            </a:pPr>
            <a:r>
              <a:rPr lang="en-GB" sz="1600" dirty="0">
                <a:solidFill>
                  <a:srgbClr val="1C1C1C"/>
                </a:solidFill>
                <a:latin typeface="Twinkl"/>
              </a:rPr>
              <a:t>Any activity that the child engages with that means you are communicating and building a connection. The child can chose the play and you join in alongside them rather than always initiating. Avoid screen time when playing together. This could be a reward or for short periods of play. Remember open ended questions. Praise turn taking and use phrases like “</a:t>
            </a:r>
            <a:r>
              <a:rPr lang="en-GB" sz="1600" dirty="0">
                <a:solidFill>
                  <a:srgbClr val="7030A0"/>
                </a:solidFill>
                <a:latin typeface="Twinkl"/>
              </a:rPr>
              <a:t>I really enjoyed playing that game with you” </a:t>
            </a:r>
            <a:r>
              <a:rPr lang="en-GB" sz="1600" dirty="0">
                <a:solidFill>
                  <a:srgbClr val="1C1C1C"/>
                </a:solidFill>
                <a:latin typeface="Twinkl"/>
              </a:rPr>
              <a:t>to validate the time spent together and build self-esteem. </a:t>
            </a:r>
          </a:p>
        </p:txBody>
      </p:sp>
      <p:sp>
        <p:nvSpPr>
          <p:cNvPr id="6" name="AutoShape 4" descr="Tolleshunt D'Arcy St Nicholas CofE Primary Academy Junk Model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Recycled Crafts: Robot Junk Modelling - HodgePodgeDay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15" t="5654" r="15937" b="21630"/>
          <a:stretch/>
        </p:blipFill>
        <p:spPr bwMode="auto">
          <a:xfrm>
            <a:off x="2475697" y="5053746"/>
            <a:ext cx="2007814" cy="162189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7 Easy Monster Craft Ideas for Childr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778"/>
          <a:stretch/>
        </p:blipFill>
        <p:spPr bwMode="auto">
          <a:xfrm>
            <a:off x="9755341" y="57099"/>
            <a:ext cx="2348169" cy="149639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illennials are driving the board games reviv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9465" y="105535"/>
            <a:ext cx="2412438" cy="13569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Family Nature Walk Tips and Activities | Fireflies and Mud Pi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001236" y="62729"/>
            <a:ext cx="2004395" cy="13367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68645" y="4802398"/>
            <a:ext cx="7160766" cy="1754326"/>
          </a:xfrm>
          <a:prstGeom prst="rect">
            <a:avLst/>
          </a:prstGeom>
          <a:noFill/>
        </p:spPr>
        <p:txBody>
          <a:bodyPr wrap="square" rtlCol="0">
            <a:spAutoFit/>
          </a:bodyPr>
          <a:lstStyle/>
          <a:p>
            <a:r>
              <a:rPr lang="en-GB" dirty="0">
                <a:solidFill>
                  <a:srgbClr val="FF0000"/>
                </a:solidFill>
              </a:rPr>
              <a:t>Fine motor skills </a:t>
            </a:r>
            <a:r>
              <a:rPr lang="en-GB" dirty="0"/>
              <a:t>activities, glitter trays, funky finger activities, dough disco </a:t>
            </a:r>
          </a:p>
          <a:p>
            <a:r>
              <a:rPr lang="en-GB" dirty="0">
                <a:solidFill>
                  <a:srgbClr val="7030A0"/>
                </a:solidFill>
              </a:rPr>
              <a:t>Gross motor </a:t>
            </a:r>
            <a:r>
              <a:rPr lang="en-GB" dirty="0"/>
              <a:t>– sport, climbing, craft and junk modelling </a:t>
            </a:r>
          </a:p>
          <a:p>
            <a:r>
              <a:rPr lang="en-GB" dirty="0">
                <a:solidFill>
                  <a:srgbClr val="00B050"/>
                </a:solidFill>
              </a:rPr>
              <a:t>Phonics games</a:t>
            </a:r>
          </a:p>
          <a:p>
            <a:r>
              <a:rPr lang="en-GB" dirty="0">
                <a:solidFill>
                  <a:schemeClr val="accent2"/>
                </a:solidFill>
              </a:rPr>
              <a:t>Social and emotional </a:t>
            </a:r>
            <a:r>
              <a:rPr lang="en-GB" dirty="0"/>
              <a:t>– build a worry monster </a:t>
            </a:r>
          </a:p>
          <a:p>
            <a:r>
              <a:rPr lang="en-GB" dirty="0">
                <a:solidFill>
                  <a:schemeClr val="accent4"/>
                </a:solidFill>
              </a:rPr>
              <a:t>Maths-</a:t>
            </a:r>
            <a:r>
              <a:rPr lang="en-GB" dirty="0"/>
              <a:t> counting songs and games, tea parties for sharing amounts</a:t>
            </a:r>
          </a:p>
          <a:p>
            <a:r>
              <a:rPr lang="en-GB" dirty="0">
                <a:solidFill>
                  <a:schemeClr val="accent2">
                    <a:lumMod val="50000"/>
                  </a:schemeClr>
                </a:solidFill>
              </a:rPr>
              <a:t>Understanding the world- </a:t>
            </a:r>
            <a:r>
              <a:rPr lang="en-GB" dirty="0"/>
              <a:t>nature walks, It games </a:t>
            </a:r>
          </a:p>
        </p:txBody>
      </p:sp>
    </p:spTree>
    <p:extLst>
      <p:ext uri="{BB962C8B-B14F-4D97-AF65-F5344CB8AC3E}">
        <p14:creationId xmlns:p14="http://schemas.microsoft.com/office/powerpoint/2010/main" val="75887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t>
            </a:r>
          </a:p>
        </p:txBody>
      </p:sp>
    </p:spTree>
    <p:extLst>
      <p:ext uri="{BB962C8B-B14F-4D97-AF65-F5344CB8AC3E}">
        <p14:creationId xmlns:p14="http://schemas.microsoft.com/office/powerpoint/2010/main" val="187619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p>
        </p:txBody>
      </p:sp>
      <p:sp>
        <p:nvSpPr>
          <p:cNvPr id="3" name="Content Placeholder 2"/>
          <p:cNvSpPr>
            <a:spLocks noGrp="1"/>
          </p:cNvSpPr>
          <p:nvPr>
            <p:ph idx="1"/>
          </p:nvPr>
        </p:nvSpPr>
        <p:spPr/>
        <p:txBody>
          <a:bodyPr>
            <a:normAutofit fontScale="92500" lnSpcReduction="10000"/>
          </a:bodyPr>
          <a:lstStyle/>
          <a:p>
            <a:pPr marL="0" indent="0">
              <a:buNone/>
            </a:pPr>
            <a:r>
              <a:rPr lang="en-GB" sz="1800" dirty="0"/>
              <a:t>Bomber, L.M. &amp; Hughes, D.A. (2013). </a:t>
            </a:r>
            <a:r>
              <a:rPr lang="en-GB" sz="1800" i="1" dirty="0"/>
              <a:t>Settling to Learn. Settling Troubled Pupils to Learn: Why Relationships Matter in School</a:t>
            </a:r>
            <a:r>
              <a:rPr lang="en-GB" sz="1800" dirty="0"/>
              <a:t>. London: Worth Publishing Ltd. </a:t>
            </a:r>
          </a:p>
          <a:p>
            <a:pPr marL="0" indent="0">
              <a:buNone/>
            </a:pPr>
            <a:endParaRPr lang="en-GB" sz="1800" dirty="0"/>
          </a:p>
          <a:p>
            <a:pPr marL="0" indent="0">
              <a:buNone/>
            </a:pPr>
            <a:r>
              <a:rPr lang="en-GB" sz="1800" dirty="0"/>
              <a:t>Golding, K.S. &amp; Hughes, D.A. (2012). </a:t>
            </a:r>
            <a:r>
              <a:rPr lang="en-GB" sz="1800" i="1" dirty="0"/>
              <a:t>Creating Loving Attachments: Parenting with PACE to Nurture Confidence and Security in the Troubled Child</a:t>
            </a:r>
            <a:r>
              <a:rPr lang="en-GB" sz="1800" dirty="0"/>
              <a:t>. London: Jessica Kingsley Publishers. </a:t>
            </a:r>
          </a:p>
          <a:p>
            <a:pPr marL="0" indent="0">
              <a:buNone/>
            </a:pPr>
            <a:endParaRPr lang="en-GB" sz="1800" dirty="0"/>
          </a:p>
          <a:p>
            <a:pPr marL="0" indent="0">
              <a:buNone/>
            </a:pPr>
            <a:r>
              <a:rPr lang="en-GB" sz="1800" dirty="0"/>
              <a:t>Hughes, D.A. &amp; </a:t>
            </a:r>
            <a:r>
              <a:rPr lang="en-GB" sz="1800" dirty="0" err="1"/>
              <a:t>Baylin</a:t>
            </a:r>
            <a:r>
              <a:rPr lang="en-GB" sz="1800" dirty="0"/>
              <a:t>, J. (2012). </a:t>
            </a:r>
            <a:r>
              <a:rPr lang="en-GB" sz="1800" i="1" dirty="0"/>
              <a:t>Brain-Based Parenting: The Neuroscience of Caregiving for Healthy Attachment</a:t>
            </a:r>
            <a:r>
              <a:rPr lang="en-GB" sz="1800" dirty="0"/>
              <a:t>. New York: W.W. Norton &amp; Company.</a:t>
            </a:r>
          </a:p>
          <a:p>
            <a:pPr marL="0" indent="0">
              <a:buNone/>
            </a:pPr>
            <a:endParaRPr lang="en-GB" sz="1800" dirty="0"/>
          </a:p>
          <a:p>
            <a:pPr marL="0" indent="0">
              <a:buNone/>
            </a:pPr>
            <a:r>
              <a:rPr lang="en-GB" sz="1800" dirty="0"/>
              <a:t>The Lego foundation . (2022). </a:t>
            </a:r>
            <a:r>
              <a:rPr lang="en-GB" sz="1800" i="1" dirty="0"/>
              <a:t>The scientific case for learning through play.</a:t>
            </a:r>
            <a:r>
              <a:rPr lang="en-GB" sz="1800" dirty="0"/>
              <a:t> Available: https://learningthroughplay.com/explore-the-research/the-scientific-case-for-learning-through-play/. Last accessed 10th May 2022.</a:t>
            </a:r>
          </a:p>
          <a:p>
            <a:pPr marL="0" indent="0">
              <a:buNone/>
            </a:pPr>
            <a:endParaRPr lang="en-GB" sz="1800" dirty="0"/>
          </a:p>
          <a:p>
            <a:pPr marL="0" indent="0">
              <a:buNone/>
            </a:pPr>
            <a:r>
              <a:rPr lang="en-GB" sz="1800" dirty="0" err="1"/>
              <a:t>Twinkl</a:t>
            </a:r>
            <a:r>
              <a:rPr lang="en-GB" sz="1800" dirty="0"/>
              <a:t>. (</a:t>
            </a:r>
            <a:r>
              <a:rPr lang="en-GB" sz="1800" dirty="0" err="1"/>
              <a:t>unkown</a:t>
            </a:r>
            <a:r>
              <a:rPr lang="en-GB" sz="1800" dirty="0"/>
              <a:t>). </a:t>
            </a:r>
            <a:r>
              <a:rPr lang="en-GB" sz="1800" i="1" dirty="0"/>
              <a:t>What is learning through play?.</a:t>
            </a:r>
            <a:r>
              <a:rPr lang="en-GB" sz="1800" dirty="0"/>
              <a:t> Available: https://www.twinkl.co.uk/teaching-wiki/learning-through-play. Last accessed 10th May 2022.</a:t>
            </a:r>
          </a:p>
        </p:txBody>
      </p:sp>
    </p:spTree>
    <p:extLst>
      <p:ext uri="{BB962C8B-B14F-4D97-AF65-F5344CB8AC3E}">
        <p14:creationId xmlns:p14="http://schemas.microsoft.com/office/powerpoint/2010/main" val="255345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u="sng" dirty="0">
                <a:latin typeface="+mn-lt"/>
              </a:rPr>
              <a:t>Rationale for play </a:t>
            </a:r>
          </a:p>
        </p:txBody>
      </p:sp>
      <p:sp>
        <p:nvSpPr>
          <p:cNvPr id="3" name="Content Placeholder 2"/>
          <p:cNvSpPr>
            <a:spLocks noGrp="1"/>
          </p:cNvSpPr>
          <p:nvPr>
            <p:ph idx="1"/>
          </p:nvPr>
        </p:nvSpPr>
        <p:spPr>
          <a:xfrm>
            <a:off x="838200" y="1690688"/>
            <a:ext cx="10515600" cy="4690448"/>
          </a:xfrm>
        </p:spPr>
        <p:txBody>
          <a:bodyPr>
            <a:normAutofit fontScale="92500" lnSpcReduction="20000"/>
          </a:bodyPr>
          <a:lstStyle/>
          <a:p>
            <a:pPr marL="0" indent="0">
              <a:buNone/>
            </a:pPr>
            <a:r>
              <a:rPr lang="en-GB" sz="2400" dirty="0">
                <a:latin typeface="Calibri" panose="020F0502020204030204" pitchFamily="34" charset="0"/>
                <a:cs typeface="Calibri" panose="020F0502020204030204" pitchFamily="34" charset="0"/>
              </a:rPr>
              <a:t>This session will start by considering what it is that makes play so important and how does it support learning?</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000" b="1" i="1" dirty="0"/>
              <a:t>“The evidence keeps mounting that play is the best way for children to learn – and thrive . </a:t>
            </a:r>
            <a:r>
              <a:rPr lang="en-GB" sz="2000" i="1" dirty="0"/>
              <a:t>Our earliest days, play is how we relate to the world, and to each other. When children have plenty of opportunities to learn playfully, they do what they do best: pursue their natural curiosity. And, as they do, they build skills and aptitudes they’ll keep for life”. (Lego foundation)</a:t>
            </a:r>
          </a:p>
          <a:p>
            <a:pPr marL="0" indent="0">
              <a:buNone/>
            </a:pPr>
            <a:endParaRPr lang="en-GB" sz="2000" i="1" dirty="0"/>
          </a:p>
          <a:p>
            <a:pPr marL="0" indent="0">
              <a:buNone/>
            </a:pPr>
            <a:r>
              <a:rPr lang="en-GB" sz="2000" i="1" dirty="0"/>
              <a:t>“Play is one of the most important ways in which young children gain essential knowledge and skills” (UNICEF).</a:t>
            </a:r>
            <a:endParaRPr lang="en-GB" sz="2000" i="1"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Within play it is useful to use </a:t>
            </a:r>
            <a:r>
              <a:rPr lang="en-GB" sz="2400" u="sng" dirty="0">
                <a:latin typeface="Calibri" panose="020F0502020204030204" pitchFamily="34" charset="0"/>
                <a:cs typeface="Calibri" panose="020F0502020204030204" pitchFamily="34" charset="0"/>
              </a:rPr>
              <a:t>PACE</a:t>
            </a:r>
            <a:r>
              <a:rPr lang="en-GB" sz="2400" dirty="0">
                <a:latin typeface="Calibri" panose="020F0502020204030204" pitchFamily="34" charset="0"/>
                <a:cs typeface="Calibri" panose="020F0502020204030204" pitchFamily="34" charset="0"/>
              </a:rPr>
              <a:t>. </a:t>
            </a:r>
          </a:p>
          <a:p>
            <a:pPr marL="0" indent="0">
              <a:buNone/>
            </a:pPr>
            <a:r>
              <a:rPr lang="en-GB" sz="2400" dirty="0">
                <a:latin typeface="Calibri" panose="020F0502020204030204" pitchFamily="34" charset="0"/>
                <a:cs typeface="Calibri" panose="020F0502020204030204" pitchFamily="34" charset="0"/>
              </a:rPr>
              <a:t>PACE (Playfulness, Acceptance, Curiosity, Empathy) is a model of caring and parenting developed by </a:t>
            </a:r>
            <a:r>
              <a:rPr lang="en-GB" sz="2400" dirty="0">
                <a:latin typeface="Calibri" panose="020F0502020204030204" pitchFamily="34" charset="0"/>
                <a:cs typeface="Calibri" panose="020F0502020204030204" pitchFamily="34" charset="0"/>
                <a:hlinkClick r:id="rId2"/>
              </a:rPr>
              <a:t>Dan Hughes</a:t>
            </a:r>
            <a:r>
              <a:rPr lang="en-GB" sz="2400" dirty="0">
                <a:latin typeface="Calibri" panose="020F0502020204030204" pitchFamily="34" charset="0"/>
                <a:cs typeface="Calibri" panose="020F0502020204030204" pitchFamily="34" charset="0"/>
              </a:rPr>
              <a:t>. It helps support and form secure attachments with children and young people who may have experienced difficulties in early life. </a:t>
            </a:r>
          </a:p>
        </p:txBody>
      </p:sp>
    </p:spTree>
    <p:extLst>
      <p:ext uri="{BB962C8B-B14F-4D97-AF65-F5344CB8AC3E}">
        <p14:creationId xmlns:p14="http://schemas.microsoft.com/office/powerpoint/2010/main" val="309354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liet Young on Twitter: &quot;Wednesdays illustration is one based on the PACE  approach developed by @dhughes202 as part of  #dyadicdevelopmentalpsychotherapy. The @ddpnetwork is a fantastic resource  to find out more about 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3" y="157315"/>
            <a:ext cx="6545111" cy="65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76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Why is PACE important?</a:t>
            </a:r>
          </a:p>
        </p:txBody>
      </p:sp>
      <p:sp>
        <p:nvSpPr>
          <p:cNvPr id="3" name="Content Placeholder 2"/>
          <p:cNvSpPr>
            <a:spLocks noGrp="1"/>
          </p:cNvSpPr>
          <p:nvPr>
            <p:ph idx="1"/>
          </p:nvPr>
        </p:nvSpPr>
        <p:spPr>
          <a:xfrm>
            <a:off x="838200" y="1602658"/>
            <a:ext cx="10515600" cy="5043948"/>
          </a:xfrm>
        </p:spPr>
        <p:txBody>
          <a:bodyPr>
            <a:normAutofit fontScale="85000" lnSpcReduction="20000"/>
          </a:bodyPr>
          <a:lstStyle/>
          <a:p>
            <a:pPr marL="0" indent="0">
              <a:buNone/>
            </a:pPr>
            <a:r>
              <a:rPr lang="en-GB" dirty="0"/>
              <a:t>PACE focuses on the whole child, not simply the behaviour. It helps children be more secure with adults and reflect upon themselves, their thoughts, feelings and behaviour, building the skills that are necessary for maintaining a successful and satisfying life. </a:t>
            </a:r>
          </a:p>
          <a:p>
            <a:pPr marL="0" indent="0">
              <a:buNone/>
            </a:pPr>
            <a:endParaRPr lang="en-GB" dirty="0"/>
          </a:p>
          <a:p>
            <a:pPr marL="0" indent="0">
              <a:buNone/>
            </a:pPr>
            <a:r>
              <a:rPr lang="en-GB" dirty="0"/>
              <a:t>For adults, using PACE most of the time, we can reduce the level of conflict, defensiveness and withdrawal that tends to be ever present in the lives of some children. Using PACE enables the adult to see the strengths and positive features that lie underneath more negative and challenging behaviour.</a:t>
            </a:r>
          </a:p>
          <a:p>
            <a:pPr marL="0" indent="0">
              <a:buNone/>
            </a:pPr>
            <a:endParaRPr lang="en-GB" dirty="0"/>
          </a:p>
          <a:p>
            <a:pPr marL="0" indent="0">
              <a:buNone/>
            </a:pPr>
            <a:r>
              <a:rPr lang="en-GB" dirty="0"/>
              <a:t>A child is not ‘naughty’ their behaviour is not acceptable. </a:t>
            </a:r>
          </a:p>
          <a:p>
            <a:pPr marL="0" indent="0">
              <a:buNone/>
            </a:pPr>
            <a:r>
              <a:rPr lang="en-GB" dirty="0"/>
              <a:t>You can like a child and not like their behaviour- it is important to separate the two.</a:t>
            </a:r>
          </a:p>
          <a:p>
            <a:pPr marL="0" indent="0">
              <a:buNone/>
            </a:pPr>
            <a:endParaRPr lang="en-GB" dirty="0"/>
          </a:p>
          <a:p>
            <a:pPr marL="0" indent="0">
              <a:buNone/>
            </a:pPr>
            <a:r>
              <a:rPr lang="en-GB" dirty="0">
                <a:hlinkClick r:id="rId3"/>
              </a:rPr>
              <a:t>http://www.fife.gov.uk/educationalpsychology</a:t>
            </a:r>
            <a:r>
              <a:rPr lang="en-GB" dirty="0"/>
              <a:t> </a:t>
            </a:r>
          </a:p>
        </p:txBody>
      </p:sp>
    </p:spTree>
    <p:extLst>
      <p:ext uri="{BB962C8B-B14F-4D97-AF65-F5344CB8AC3E}">
        <p14:creationId xmlns:p14="http://schemas.microsoft.com/office/powerpoint/2010/main" val="296267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Why is PACE even more important now?</a:t>
            </a:r>
          </a:p>
        </p:txBody>
      </p:sp>
      <p:sp>
        <p:nvSpPr>
          <p:cNvPr id="3" name="Content Placeholder 2"/>
          <p:cNvSpPr>
            <a:spLocks noGrp="1"/>
          </p:cNvSpPr>
          <p:nvPr>
            <p:ph idx="1"/>
          </p:nvPr>
        </p:nvSpPr>
        <p:spPr>
          <a:xfrm>
            <a:off x="838200" y="1690688"/>
            <a:ext cx="10515600" cy="4828099"/>
          </a:xfrm>
        </p:spPr>
        <p:txBody>
          <a:bodyPr>
            <a:normAutofit fontScale="70000" lnSpcReduction="20000"/>
          </a:bodyPr>
          <a:lstStyle/>
          <a:p>
            <a:pPr marL="0" indent="0">
              <a:buNone/>
            </a:pPr>
            <a:r>
              <a:rPr lang="en-GB" dirty="0"/>
              <a:t>As a result of the current Coronavirus Pandemic, many children (and adults) will be experiencing a degree of trauma, stress and anxiety. Lockdown, school closures and the absence of normal life is putting unprecedented pressure on relationships of all kinds. Families who are used to spending hours apart each day are now suddenly expected to be with each other every minute of every day. At the same time, extended family, friends and colleagues are now more distanced than ever. </a:t>
            </a:r>
          </a:p>
          <a:p>
            <a:pPr marL="0" indent="0">
              <a:buNone/>
            </a:pPr>
            <a:endParaRPr lang="en-GB" dirty="0"/>
          </a:p>
          <a:p>
            <a:pPr marL="0" indent="0">
              <a:buNone/>
            </a:pPr>
            <a:r>
              <a:rPr lang="en-GB" dirty="0"/>
              <a:t>Children who may have experienced trauma or loss will benefit greatly from the use of PACE and the development of strong, trusting relationships. </a:t>
            </a:r>
          </a:p>
          <a:p>
            <a:pPr marL="0" indent="0">
              <a:buNone/>
            </a:pPr>
            <a:endParaRPr lang="en-GB" dirty="0"/>
          </a:p>
          <a:p>
            <a:pPr marL="0" indent="0">
              <a:buNone/>
            </a:pPr>
            <a:r>
              <a:rPr lang="en-GB" dirty="0"/>
              <a:t>Children are very sensitive to the reactions and moods of the adults around them. As well as experiencing their own anxieties, children will be picking up on the stresses of the adults around them too. Although our children’s anxieties can seem ‘small’ (e.g. missing their friends, changes to routine, not getting to play football), we must be careful not to minimise or dismiss these, but acknowledge them and give the child space to express their fears and sadness.</a:t>
            </a:r>
          </a:p>
          <a:p>
            <a:pPr marL="0" indent="0">
              <a:buNone/>
            </a:pPr>
            <a:endParaRPr lang="en-GB" dirty="0"/>
          </a:p>
          <a:p>
            <a:pPr marL="0" indent="0">
              <a:buNone/>
            </a:pPr>
            <a:r>
              <a:rPr lang="en-GB" dirty="0"/>
              <a:t>This does not mean that you have to completely hide your feelings- seeing you manage your emotions and self regulate is a good lesson for the child.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9957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19" y="776749"/>
            <a:ext cx="10515600" cy="904107"/>
          </a:xfrm>
        </p:spPr>
        <p:txBody>
          <a:bodyPr>
            <a:normAutofit/>
          </a:bodyPr>
          <a:lstStyle/>
          <a:p>
            <a:r>
              <a:rPr lang="en-GB" sz="3200" u="sng" dirty="0">
                <a:latin typeface="Calibri" panose="020F0502020204030204" pitchFamily="34" charset="0"/>
                <a:cs typeface="Calibri" panose="020F0502020204030204" pitchFamily="34" charset="0"/>
              </a:rPr>
              <a:t>What is Playfulness? </a:t>
            </a:r>
          </a:p>
        </p:txBody>
      </p:sp>
      <p:sp>
        <p:nvSpPr>
          <p:cNvPr id="3" name="Content Placeholder 2"/>
          <p:cNvSpPr>
            <a:spLocks noGrp="1"/>
          </p:cNvSpPr>
          <p:nvPr>
            <p:ph idx="1"/>
          </p:nvPr>
        </p:nvSpPr>
        <p:spPr>
          <a:xfrm>
            <a:off x="432619" y="1680856"/>
            <a:ext cx="11356258" cy="5177144"/>
          </a:xfrm>
        </p:spPr>
        <p:txBody>
          <a:bodyPr>
            <a:noAutofit/>
          </a:bodyPr>
          <a:lstStyle/>
          <a:p>
            <a:pPr marL="0" indent="0">
              <a:buNone/>
            </a:pPr>
            <a:r>
              <a:rPr lang="en-GB" sz="1800" dirty="0">
                <a:cs typeface="Calibri" panose="020F0502020204030204" pitchFamily="34" charset="0"/>
              </a:rPr>
              <a:t>Playfulness is all about the positive spectrum of emotions. It is used to elicit moments of shared joy and delight. It can be easy to forget playfulness when we are helping children to tolerate and regulate more difficult emotions, such as anger, terror and envy. But if we teach children how to cope with and seek out positive emotions, we are strengthening their ability to regulate all kinds of feelings. </a:t>
            </a:r>
            <a:endParaRPr lang="en-GB" sz="1800" u="sng" dirty="0">
              <a:cs typeface="Calibri" panose="020F0502020204030204" pitchFamily="34" charset="0"/>
            </a:endParaRPr>
          </a:p>
          <a:p>
            <a:pPr marL="0" indent="0" fontAlgn="base">
              <a:buNone/>
            </a:pPr>
            <a:r>
              <a:rPr lang="en-GB" sz="1800" u="sng" dirty="0">
                <a:cs typeface="Calibri" panose="020F0502020204030204" pitchFamily="34" charset="0"/>
              </a:rPr>
              <a:t>Why is Playfulness important? </a:t>
            </a:r>
            <a:br>
              <a:rPr lang="en-GB" sz="1800" dirty="0">
                <a:cs typeface="Calibri" panose="020F0502020204030204" pitchFamily="34" charset="0"/>
              </a:rPr>
            </a:br>
            <a:endParaRPr lang="en-GB" sz="1800" dirty="0">
              <a:cs typeface="Calibri" panose="020F0502020204030204" pitchFamily="34" charset="0"/>
            </a:endParaRPr>
          </a:p>
          <a:p>
            <a:r>
              <a:rPr lang="en-GB" sz="1800" dirty="0">
                <a:cs typeface="Calibri" panose="020F0502020204030204" pitchFamily="34" charset="0"/>
              </a:rPr>
              <a:t>For a child with a background of neglect, abuse or loss, it may be difficult for them to realise that adults in school are safe, friendly and caring towards them. Playfulness is a great way of showing that you truly like the child and it reduces the authority of your role.</a:t>
            </a:r>
            <a:r>
              <a:rPr lang="en-GB" sz="1800" dirty="0"/>
              <a:t> </a:t>
            </a:r>
          </a:p>
          <a:p>
            <a:endParaRPr lang="en-GB" sz="1800" dirty="0"/>
          </a:p>
          <a:p>
            <a:r>
              <a:rPr lang="en-GB" sz="1800" dirty="0"/>
              <a:t>It should be noted that a playful approach is likely to be the last part of the PACE acronym that we apply when we are first building a relationship with the child who has experienced trauma. They are going to need our Acceptance, Curiosity and Empathy far more in the early days and these will be covered in subsequent blogs. </a:t>
            </a:r>
          </a:p>
          <a:p>
            <a:endParaRPr lang="en-GB" sz="1800" dirty="0"/>
          </a:p>
          <a:p>
            <a:r>
              <a:rPr lang="en-GB" sz="1800" dirty="0"/>
              <a:t>This can be hard if the child’s words or actions have stirred up powerful emotions in the adults who support them – but finding time for playful moments is essential in maintaining an open and engaged relationship. </a:t>
            </a:r>
          </a:p>
        </p:txBody>
      </p:sp>
      <p:pic>
        <p:nvPicPr>
          <p:cNvPr id="2050" name="Picture 2" descr="8 Reasons Playing Is Great For Adults And Kids | HuffPost UK Par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8018" y="216269"/>
            <a:ext cx="2562705" cy="14413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Play Benefits Adults As Well As Children | Outdoor Playsets San Antoni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163" t="12764" r="10131"/>
          <a:stretch/>
        </p:blipFill>
        <p:spPr bwMode="auto">
          <a:xfrm>
            <a:off x="6322144" y="112574"/>
            <a:ext cx="2241754" cy="155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0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Examples of playfulness</a:t>
            </a:r>
          </a:p>
        </p:txBody>
      </p:sp>
      <p:sp>
        <p:nvSpPr>
          <p:cNvPr id="3" name="Content Placeholder 2"/>
          <p:cNvSpPr>
            <a:spLocks noGrp="1"/>
          </p:cNvSpPr>
          <p:nvPr>
            <p:ph idx="1"/>
          </p:nvPr>
        </p:nvSpPr>
        <p:spPr>
          <a:xfrm>
            <a:off x="471948" y="1514167"/>
            <a:ext cx="10881852" cy="5427407"/>
          </a:xfrm>
        </p:spPr>
        <p:txBody>
          <a:bodyPr>
            <a:normAutofit fontScale="77500" lnSpcReduction="20000"/>
          </a:bodyPr>
          <a:lstStyle/>
          <a:p>
            <a:pPr marL="0" indent="0" fontAlgn="base">
              <a:buNone/>
            </a:pPr>
            <a:r>
              <a:rPr lang="en-GB" dirty="0"/>
              <a:t>When we are attempting to foster relationships with children who have experienced relational trauma, our faces become a key ingredient in establishing attuned interactions; </a:t>
            </a:r>
            <a:r>
              <a:rPr lang="en-GB" dirty="0" err="1"/>
              <a:t>attunement</a:t>
            </a:r>
            <a:r>
              <a:rPr lang="en-GB" dirty="0"/>
              <a:t> is the sharing of emotional experiences.  Facial ques = safety ques </a:t>
            </a:r>
          </a:p>
          <a:p>
            <a:pPr marL="0" indent="0" fontAlgn="base">
              <a:buNone/>
            </a:pPr>
            <a:endParaRPr lang="en-GB" dirty="0">
              <a:solidFill>
                <a:srgbClr val="7030A0"/>
              </a:solidFill>
            </a:endParaRPr>
          </a:p>
          <a:p>
            <a:pPr marL="0" indent="0" fontAlgn="base">
              <a:buNone/>
            </a:pPr>
            <a:r>
              <a:rPr lang="en-GB" sz="2200" dirty="0">
                <a:solidFill>
                  <a:srgbClr val="7030A0"/>
                </a:solidFill>
              </a:rPr>
              <a:t>Warm and Personalised Greetings- </a:t>
            </a:r>
            <a:r>
              <a:rPr lang="en-GB" sz="2200" dirty="0"/>
              <a:t>Some children may enjoy a high five or fist bump routine. Others who are more sensitive to touch may prefer a reciprocal wave or thumbs up. Some may need the reassurance of a hug.</a:t>
            </a:r>
          </a:p>
          <a:p>
            <a:pPr marL="0" indent="0" fontAlgn="base">
              <a:buNone/>
            </a:pPr>
            <a:endParaRPr lang="en-GB" sz="2200" dirty="0"/>
          </a:p>
          <a:p>
            <a:pPr marL="0" indent="0">
              <a:buNone/>
            </a:pPr>
            <a:r>
              <a:rPr lang="en-GB" sz="2200" dirty="0">
                <a:solidFill>
                  <a:srgbClr val="7030A0"/>
                </a:solidFill>
              </a:rPr>
              <a:t>Show you are interested- </a:t>
            </a:r>
            <a:r>
              <a:rPr lang="en-GB" sz="2200" dirty="0"/>
              <a:t>match the child’s excitement and keep regular eye contact to show that you’re really listening to what they’re saying. </a:t>
            </a:r>
            <a:r>
              <a:rPr lang="en-GB" sz="2200" u="sng" dirty="0">
                <a:solidFill>
                  <a:schemeClr val="accent6"/>
                </a:solidFill>
              </a:rPr>
              <a:t>Facial ques = safety ques (smiling!)</a:t>
            </a:r>
          </a:p>
          <a:p>
            <a:pPr marL="0" indent="0">
              <a:buNone/>
            </a:pPr>
            <a:r>
              <a:rPr lang="en-GB" sz="2200" dirty="0"/>
              <a:t>The</a:t>
            </a:r>
            <a:r>
              <a:rPr lang="en-GB" sz="2200" dirty="0">
                <a:solidFill>
                  <a:srgbClr val="7030A0"/>
                </a:solidFill>
              </a:rPr>
              <a:t> </a:t>
            </a:r>
            <a:r>
              <a:rPr lang="en-GB" sz="2200" dirty="0"/>
              <a:t>famous ‘still face experiment’ shows how distressed a child can become when an adult is not expressive and will desperately try and reconnect with the adult. You can see a demonstration of this experiment on YouTube at this link: </a:t>
            </a:r>
            <a:r>
              <a:rPr lang="en-GB" sz="2200" dirty="0">
                <a:hlinkClick r:id="rId3"/>
              </a:rPr>
              <a:t>https://www.youtube.com/watch?v=apzXGEbZht0</a:t>
            </a:r>
            <a:r>
              <a:rPr lang="en-GB" sz="2200" dirty="0"/>
              <a:t>  </a:t>
            </a:r>
            <a:endParaRPr lang="en-GB" sz="2200" dirty="0">
              <a:solidFill>
                <a:srgbClr val="7030A0"/>
              </a:solidFill>
            </a:endParaRPr>
          </a:p>
          <a:p>
            <a:pPr marL="0" indent="0">
              <a:buNone/>
            </a:pPr>
            <a:r>
              <a:rPr lang="en-GB" sz="2200" dirty="0">
                <a:solidFill>
                  <a:srgbClr val="7030A0"/>
                </a:solidFill>
              </a:rPr>
              <a:t>Find moments for silliness- </a:t>
            </a:r>
            <a:r>
              <a:rPr lang="en-GB" sz="2200" dirty="0"/>
              <a:t>be human! Make mistakes and laugh. When we find the humour in these moments, we are modelling how the child can handle similar situations. Tell stories in different voices, wearing a silly hat or using a puppet.</a:t>
            </a:r>
          </a:p>
          <a:p>
            <a:pPr marL="0" indent="0">
              <a:buNone/>
            </a:pPr>
            <a:endParaRPr lang="en-GB" sz="2200" dirty="0"/>
          </a:p>
          <a:p>
            <a:pPr marL="0" indent="0" fontAlgn="base">
              <a:buNone/>
            </a:pPr>
            <a:r>
              <a:rPr lang="en-GB" sz="2200" dirty="0">
                <a:solidFill>
                  <a:srgbClr val="7030A0"/>
                </a:solidFill>
              </a:rPr>
              <a:t>Defuse stressful demands – </a:t>
            </a:r>
            <a:r>
              <a:rPr lang="en-GB" sz="2200" dirty="0"/>
              <a:t>make getting ready a game, role play possibilities of new situations, give the child a specific job role to give predictability but make it fun with a badge or clipboard etc. </a:t>
            </a:r>
          </a:p>
          <a:p>
            <a:pPr marL="0" indent="0">
              <a:buNone/>
            </a:pPr>
            <a:br>
              <a:rPr lang="en-GB" dirty="0"/>
            </a:br>
            <a:endParaRPr lang="en-GB" sz="2000" dirty="0"/>
          </a:p>
        </p:txBody>
      </p:sp>
    </p:spTree>
    <p:extLst>
      <p:ext uri="{BB962C8B-B14F-4D97-AF65-F5344CB8AC3E}">
        <p14:creationId xmlns:p14="http://schemas.microsoft.com/office/powerpoint/2010/main" val="178094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a:t>
            </a:r>
          </a:p>
        </p:txBody>
      </p:sp>
      <p:sp>
        <p:nvSpPr>
          <p:cNvPr id="3" name="Content Placeholder 2"/>
          <p:cNvSpPr>
            <a:spLocks noGrp="1"/>
          </p:cNvSpPr>
          <p:nvPr>
            <p:ph idx="1"/>
          </p:nvPr>
        </p:nvSpPr>
        <p:spPr>
          <a:xfrm>
            <a:off x="255639" y="1465006"/>
            <a:ext cx="11098161" cy="5624052"/>
          </a:xfrm>
        </p:spPr>
        <p:txBody>
          <a:bodyPr>
            <a:normAutofit/>
          </a:bodyPr>
          <a:lstStyle/>
          <a:p>
            <a:r>
              <a:rPr lang="en-GB" sz="2400" dirty="0"/>
              <a:t>Accepting a child’s feelings and validating them can have a such a positive impact on the relationship between you and a child. It is about accepting that whatever the child (or you) are feeling right now is ok. You are accepting their thoughts, feelings and perceptions without judgement. It can help them accept themselves and see themselves in a positive way. </a:t>
            </a:r>
          </a:p>
          <a:p>
            <a:endParaRPr lang="en-GB" sz="2400" dirty="0"/>
          </a:p>
          <a:p>
            <a:r>
              <a:rPr lang="en-GB" sz="2400" dirty="0"/>
              <a:t>For example, a child may tell you “I know you hate me”. It is tempting to respond with “that’s not true” or “don’t say that” but this may leave the child feeling that you really don’t understand what it’s like for them. Instead, through using PACE we could respond with “</a:t>
            </a:r>
            <a:r>
              <a:rPr lang="en-GB" sz="2400" dirty="0">
                <a:solidFill>
                  <a:srgbClr val="7030A0"/>
                </a:solidFill>
              </a:rPr>
              <a:t>I’m sorry you think I hate you, that must feel awful, no wonder you’re angry with me” or “I didn’t realise that you feel like that, I’m sorry it feels that way to you”. </a:t>
            </a:r>
          </a:p>
          <a:p>
            <a:r>
              <a:rPr lang="en-GB" dirty="0">
                <a:solidFill>
                  <a:srgbClr val="FF0000"/>
                </a:solidFill>
              </a:rPr>
              <a:t>Acceptance does </a:t>
            </a:r>
            <a:r>
              <a:rPr lang="en-GB" u="sng" dirty="0">
                <a:solidFill>
                  <a:srgbClr val="FF0000"/>
                </a:solidFill>
              </a:rPr>
              <a:t>not </a:t>
            </a:r>
            <a:r>
              <a:rPr lang="en-GB" dirty="0">
                <a:solidFill>
                  <a:srgbClr val="FF0000"/>
                </a:solidFill>
              </a:rPr>
              <a:t>mean you have to accept the behaviour if this is  harmful to themselves or to another person.</a:t>
            </a:r>
          </a:p>
          <a:p>
            <a:endParaRPr lang="en-GB" dirty="0">
              <a:solidFill>
                <a:srgbClr val="7030A0"/>
              </a:solidFill>
            </a:endParaRPr>
          </a:p>
        </p:txBody>
      </p:sp>
    </p:spTree>
    <p:extLst>
      <p:ext uri="{BB962C8B-B14F-4D97-AF65-F5344CB8AC3E}">
        <p14:creationId xmlns:p14="http://schemas.microsoft.com/office/powerpoint/2010/main" val="8810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Acceptance </a:t>
            </a:r>
          </a:p>
        </p:txBody>
      </p:sp>
      <p:sp>
        <p:nvSpPr>
          <p:cNvPr id="3" name="Content Placeholder 2"/>
          <p:cNvSpPr>
            <a:spLocks noGrp="1"/>
          </p:cNvSpPr>
          <p:nvPr>
            <p:ph idx="1"/>
          </p:nvPr>
        </p:nvSpPr>
        <p:spPr>
          <a:xfrm>
            <a:off x="838200" y="1435510"/>
            <a:ext cx="10515600" cy="5034116"/>
          </a:xfrm>
        </p:spPr>
        <p:txBody>
          <a:bodyPr>
            <a:normAutofit fontScale="77500" lnSpcReduction="20000"/>
          </a:bodyPr>
          <a:lstStyle/>
          <a:p>
            <a:pPr marL="0" indent="0">
              <a:buNone/>
            </a:pPr>
            <a:endParaRPr lang="en-GB" dirty="0"/>
          </a:p>
          <a:p>
            <a:pPr marL="0" indent="0">
              <a:buNone/>
            </a:pPr>
            <a:r>
              <a:rPr lang="en-GB" dirty="0"/>
              <a:t>During a ‘meltdown’ you may wish to use phrase such as ‘ I wonder if you are feeling angry or frustrated’. This is called attuning. Some children struggle to identify their feelings and helping them name them can help them understand and know how to cope with them. Co regulation – deep breaths together and calm time before talking to the child can be a great strategy as when children are dysregulated they are not ‘online’ and the logical part of their brain is not engaged ‘offline’. </a:t>
            </a:r>
          </a:p>
          <a:p>
            <a:pPr marL="0" indent="0">
              <a:buNone/>
            </a:pPr>
            <a:endParaRPr lang="en-GB" dirty="0"/>
          </a:p>
          <a:p>
            <a:pPr marL="0" indent="0">
              <a:buNone/>
            </a:pPr>
            <a:r>
              <a:rPr lang="en-GB" dirty="0"/>
              <a:t>Social stories and comic strip conversations are a great tool to use to look at how to respond differently to a situation. </a:t>
            </a:r>
          </a:p>
          <a:p>
            <a:pPr marL="0" indent="0">
              <a:buNone/>
            </a:pPr>
            <a:endParaRPr lang="en-GB" dirty="0"/>
          </a:p>
          <a:p>
            <a:pPr marL="0" indent="0">
              <a:buNone/>
            </a:pPr>
            <a:r>
              <a:rPr lang="en-GB" dirty="0"/>
              <a:t>Accepting how the child is feeling and attuning to this is important for developing a healthy relationship but also in helping the child deal with their emotions. </a:t>
            </a:r>
          </a:p>
          <a:p>
            <a:pPr marL="0" indent="0">
              <a:buNone/>
            </a:pPr>
            <a:endParaRPr lang="en-GB" dirty="0"/>
          </a:p>
          <a:p>
            <a:pPr marL="0" indent="0">
              <a:buNone/>
            </a:pPr>
            <a:r>
              <a:rPr lang="en-GB" dirty="0"/>
              <a:t>Example of attuning to child: </a:t>
            </a:r>
          </a:p>
          <a:p>
            <a:pPr marL="0" indent="0">
              <a:buNone/>
            </a:pPr>
            <a:r>
              <a:rPr lang="en-GB" dirty="0">
                <a:hlinkClick r:id="rId3"/>
              </a:rPr>
              <a:t>https://www.youtube.com/watch?v=QT6FdhKriB8</a:t>
            </a:r>
            <a:r>
              <a:rPr lang="en-GB" dirty="0"/>
              <a:t> </a:t>
            </a:r>
          </a:p>
        </p:txBody>
      </p:sp>
    </p:spTree>
    <p:extLst>
      <p:ext uri="{BB962C8B-B14F-4D97-AF65-F5344CB8AC3E}">
        <p14:creationId xmlns:p14="http://schemas.microsoft.com/office/powerpoint/2010/main" val="1519359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6047</TotalTime>
  <Words>2962</Words>
  <Application>Microsoft Office PowerPoint</Application>
  <PresentationFormat>Widescreen</PresentationFormat>
  <Paragraphs>153</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Twinkl</vt:lpstr>
      <vt:lpstr>Office Theme</vt:lpstr>
      <vt:lpstr>Learning through play</vt:lpstr>
      <vt:lpstr>Rationale for play </vt:lpstr>
      <vt:lpstr>PowerPoint Presentation</vt:lpstr>
      <vt:lpstr>Why is PACE important?</vt:lpstr>
      <vt:lpstr>Why is PACE even more important now?</vt:lpstr>
      <vt:lpstr>What is Playfulness? </vt:lpstr>
      <vt:lpstr>Examples of playfulness</vt:lpstr>
      <vt:lpstr>Acceptance</vt:lpstr>
      <vt:lpstr>Acceptance </vt:lpstr>
      <vt:lpstr>Curiosity </vt:lpstr>
      <vt:lpstr>Empathy</vt:lpstr>
      <vt:lpstr>Facilitating play </vt:lpstr>
      <vt:lpstr>PowerPoint Presentation</vt:lpstr>
      <vt:lpstr>Types of Learning Through Play</vt:lpstr>
      <vt:lpstr>Adult-Lead or Active Learning </vt:lpstr>
      <vt:lpstr>Be patient!</vt:lpstr>
      <vt:lpstr>Ideas for play</vt:lpstr>
      <vt:lpstr>Questions       ???</vt:lpstr>
      <vt:lpstr>References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through play</dc:title>
  <dc:creator>Sarah Plimmer</dc:creator>
  <cp:lastModifiedBy>Langley, Mark</cp:lastModifiedBy>
  <cp:revision>64</cp:revision>
  <dcterms:created xsi:type="dcterms:W3CDTF">2022-04-06T15:28:41Z</dcterms:created>
  <dcterms:modified xsi:type="dcterms:W3CDTF">2022-05-12T08:53:53Z</dcterms:modified>
</cp:coreProperties>
</file>