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diagrams/data2.xml" ContentType="application/vnd.openxmlformats-officedocument.drawingml.diagramData+xml"/>
  <Override PartName="/ppt/diagrams/data1.xml" ContentType="application/vnd.openxmlformats-officedocument.drawingml.diagramData+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3.xml" ContentType="application/vnd.openxmlformats-officedocument.presentationml.notesSlide+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diagrams/drawing2.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2"/>
  </p:notesMasterIdLst>
  <p:sldIdLst>
    <p:sldId id="256" r:id="rId2"/>
    <p:sldId id="257" r:id="rId3"/>
    <p:sldId id="297" r:id="rId4"/>
    <p:sldId id="290" r:id="rId5"/>
    <p:sldId id="340" r:id="rId6"/>
    <p:sldId id="351" r:id="rId7"/>
    <p:sldId id="272" r:id="rId8"/>
    <p:sldId id="269" r:id="rId9"/>
    <p:sldId id="293" r:id="rId10"/>
    <p:sldId id="267" r:id="rId11"/>
    <p:sldId id="268" r:id="rId12"/>
    <p:sldId id="335" r:id="rId13"/>
    <p:sldId id="266" r:id="rId14"/>
    <p:sldId id="271" r:id="rId15"/>
    <p:sldId id="339" r:id="rId16"/>
    <p:sldId id="355" r:id="rId17"/>
    <p:sldId id="313" r:id="rId18"/>
    <p:sldId id="350" r:id="rId19"/>
    <p:sldId id="356" r:id="rId20"/>
    <p:sldId id="341" r:id="rId21"/>
    <p:sldId id="337" r:id="rId22"/>
    <p:sldId id="336" r:id="rId23"/>
    <p:sldId id="345" r:id="rId24"/>
    <p:sldId id="357" r:id="rId25"/>
    <p:sldId id="358" r:id="rId26"/>
    <p:sldId id="261" r:id="rId27"/>
    <p:sldId id="291" r:id="rId28"/>
    <p:sldId id="262" r:id="rId29"/>
    <p:sldId id="298" r:id="rId30"/>
    <p:sldId id="292"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9415954-C96F-A946-BB74-85CA8010BFCE}">
          <p14:sldIdLst>
            <p14:sldId id="256"/>
            <p14:sldId id="257"/>
            <p14:sldId id="297"/>
            <p14:sldId id="290"/>
            <p14:sldId id="340"/>
            <p14:sldId id="351"/>
            <p14:sldId id="272"/>
            <p14:sldId id="269"/>
            <p14:sldId id="293"/>
            <p14:sldId id="267"/>
            <p14:sldId id="268"/>
            <p14:sldId id="335"/>
            <p14:sldId id="266"/>
            <p14:sldId id="271"/>
            <p14:sldId id="339"/>
            <p14:sldId id="355"/>
            <p14:sldId id="313"/>
            <p14:sldId id="350"/>
            <p14:sldId id="356"/>
            <p14:sldId id="341"/>
            <p14:sldId id="337"/>
            <p14:sldId id="336"/>
            <p14:sldId id="345"/>
            <p14:sldId id="357"/>
            <p14:sldId id="358"/>
            <p14:sldId id="261"/>
            <p14:sldId id="291"/>
            <p14:sldId id="262"/>
            <p14:sldId id="298"/>
            <p14:sldId id="29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15"/>
    <p:restoredTop sz="94425"/>
  </p:normalViewPr>
  <p:slideViewPr>
    <p:cSldViewPr snapToGrid="0" snapToObjects="1">
      <p:cViewPr varScale="1">
        <p:scale>
          <a:sx n="104" d="100"/>
          <a:sy n="104" d="100"/>
        </p:scale>
        <p:origin x="142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3.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4D988D-8508-414F-A0D9-4402978C9997}" type="doc">
      <dgm:prSet loTypeId="urn:microsoft.com/office/officeart/2005/8/layout/process2" loCatId="" qsTypeId="urn:microsoft.com/office/officeart/2005/8/quickstyle/simple4" qsCatId="simple" csTypeId="urn:microsoft.com/office/officeart/2005/8/colors/accent1_2" csCatId="accent1" phldr="1"/>
      <dgm:spPr/>
    </dgm:pt>
    <dgm:pt modelId="{73072C56-7199-DC42-9CC0-97615A27AC5D}">
      <dgm:prSet phldrT="[Text]"/>
      <dgm:spPr>
        <a:solidFill>
          <a:srgbClr val="92D050"/>
        </a:solidFill>
      </dgm:spPr>
      <dgm:t>
        <a:bodyPr/>
        <a:lstStyle/>
        <a:p>
          <a:r>
            <a:rPr lang="en-US" b="1" dirty="0">
              <a:solidFill>
                <a:schemeClr val="tx1"/>
              </a:solidFill>
            </a:rPr>
            <a:t>Farm</a:t>
          </a:r>
        </a:p>
        <a:p>
          <a:r>
            <a:rPr lang="en-US" dirty="0"/>
            <a:t>Where crops are grown or animals reared</a:t>
          </a:r>
        </a:p>
      </dgm:t>
    </dgm:pt>
    <dgm:pt modelId="{73E5EF03-3D34-9B4C-B111-42E2AD06100F}" type="parTrans" cxnId="{91E1B90C-84A3-B14F-96B0-1ADD3A5069A9}">
      <dgm:prSet/>
      <dgm:spPr/>
      <dgm:t>
        <a:bodyPr/>
        <a:lstStyle/>
        <a:p>
          <a:endParaRPr lang="en-US"/>
        </a:p>
      </dgm:t>
    </dgm:pt>
    <dgm:pt modelId="{561A979A-A2D0-3A4B-BE04-AC3B7023E61B}" type="sibTrans" cxnId="{91E1B90C-84A3-B14F-96B0-1ADD3A5069A9}">
      <dgm:prSet/>
      <dgm:spPr/>
      <dgm:t>
        <a:bodyPr/>
        <a:lstStyle/>
        <a:p>
          <a:endParaRPr lang="en-US" dirty="0"/>
        </a:p>
      </dgm:t>
    </dgm:pt>
    <dgm:pt modelId="{BAD0D043-ECF7-EE4F-A255-818A58ADF142}">
      <dgm:prSet phldrT="[Text]"/>
      <dgm:spPr>
        <a:solidFill>
          <a:srgbClr val="92D050"/>
        </a:solidFill>
      </dgm:spPr>
      <dgm:t>
        <a:bodyPr/>
        <a:lstStyle/>
        <a:p>
          <a:r>
            <a:rPr lang="en-US" b="1" dirty="0">
              <a:solidFill>
                <a:schemeClr val="tx1"/>
              </a:solidFill>
            </a:rPr>
            <a:t>Factory</a:t>
          </a:r>
        </a:p>
        <a:p>
          <a:r>
            <a:rPr lang="en-US" dirty="0"/>
            <a:t>Where</a:t>
          </a:r>
          <a:r>
            <a:rPr lang="en-US" baseline="0" dirty="0"/>
            <a:t> food is used in recipes and/or put in packaging</a:t>
          </a:r>
          <a:endParaRPr lang="en-US" dirty="0"/>
        </a:p>
      </dgm:t>
    </dgm:pt>
    <dgm:pt modelId="{1333FA69-A7A7-C546-A877-93E0181FB87A}" type="parTrans" cxnId="{599D593F-6396-1442-95B0-A01D7FCE7C4B}">
      <dgm:prSet/>
      <dgm:spPr/>
      <dgm:t>
        <a:bodyPr/>
        <a:lstStyle/>
        <a:p>
          <a:endParaRPr lang="en-US"/>
        </a:p>
      </dgm:t>
    </dgm:pt>
    <dgm:pt modelId="{CD4E9744-8133-594C-82D0-7B5A1EBC5061}" type="sibTrans" cxnId="{599D593F-6396-1442-95B0-A01D7FCE7C4B}">
      <dgm:prSet/>
      <dgm:spPr/>
      <dgm:t>
        <a:bodyPr/>
        <a:lstStyle/>
        <a:p>
          <a:endParaRPr lang="en-US" dirty="0"/>
        </a:p>
      </dgm:t>
    </dgm:pt>
    <dgm:pt modelId="{AB791394-C75D-A244-91BA-35122971FAC9}">
      <dgm:prSet phldrT="[Text]"/>
      <dgm:spPr>
        <a:solidFill>
          <a:srgbClr val="92D050"/>
        </a:solidFill>
      </dgm:spPr>
      <dgm:t>
        <a:bodyPr/>
        <a:lstStyle/>
        <a:p>
          <a:r>
            <a:rPr lang="en-US" b="1" dirty="0">
              <a:solidFill>
                <a:schemeClr val="tx1"/>
              </a:solidFill>
            </a:rPr>
            <a:t>Warehouse</a:t>
          </a:r>
        </a:p>
        <a:p>
          <a:r>
            <a:rPr lang="en-US" dirty="0"/>
            <a:t>Where</a:t>
          </a:r>
          <a:r>
            <a:rPr lang="en-US" baseline="0" dirty="0"/>
            <a:t> food is sorted and put into lorries/ship/aeroplane</a:t>
          </a:r>
          <a:endParaRPr lang="en-US" dirty="0"/>
        </a:p>
      </dgm:t>
    </dgm:pt>
    <dgm:pt modelId="{D10DEB66-7EE6-6447-AFCF-5CDC9A5A48F8}" type="parTrans" cxnId="{5C368B6C-713D-8547-B2A2-952B856471F0}">
      <dgm:prSet/>
      <dgm:spPr/>
      <dgm:t>
        <a:bodyPr/>
        <a:lstStyle/>
        <a:p>
          <a:endParaRPr lang="en-US"/>
        </a:p>
      </dgm:t>
    </dgm:pt>
    <dgm:pt modelId="{908AB5A8-0226-6D4E-B0F3-15DCAFD8B9C5}" type="sibTrans" cxnId="{5C368B6C-713D-8547-B2A2-952B856471F0}">
      <dgm:prSet/>
      <dgm:spPr/>
      <dgm:t>
        <a:bodyPr/>
        <a:lstStyle/>
        <a:p>
          <a:endParaRPr lang="en-US" dirty="0"/>
        </a:p>
      </dgm:t>
    </dgm:pt>
    <dgm:pt modelId="{AC62B231-6AF5-4441-B0F8-7C93D63604CB}">
      <dgm:prSet/>
      <dgm:spPr>
        <a:solidFill>
          <a:srgbClr val="92D050"/>
        </a:solidFill>
      </dgm:spPr>
      <dgm:t>
        <a:bodyPr/>
        <a:lstStyle/>
        <a:p>
          <a:r>
            <a:rPr lang="en-US" b="1" dirty="0">
              <a:solidFill>
                <a:schemeClr val="tx1"/>
              </a:solidFill>
            </a:rPr>
            <a:t>Supermarket/Shop</a:t>
          </a:r>
        </a:p>
        <a:p>
          <a:r>
            <a:rPr lang="en-US" dirty="0"/>
            <a:t>Where</a:t>
          </a:r>
          <a:r>
            <a:rPr lang="en-US" baseline="0" dirty="0"/>
            <a:t> food is sold</a:t>
          </a:r>
          <a:endParaRPr lang="en-US" dirty="0"/>
        </a:p>
      </dgm:t>
    </dgm:pt>
    <dgm:pt modelId="{00762EC0-EBE8-7549-8986-085A31A191DE}" type="parTrans" cxnId="{E9990C29-D2F0-E243-9F79-B7CEEA03C154}">
      <dgm:prSet/>
      <dgm:spPr/>
      <dgm:t>
        <a:bodyPr/>
        <a:lstStyle/>
        <a:p>
          <a:endParaRPr lang="en-US"/>
        </a:p>
      </dgm:t>
    </dgm:pt>
    <dgm:pt modelId="{565C332E-EBAF-ED4B-BAE2-159DACE903B7}" type="sibTrans" cxnId="{E9990C29-D2F0-E243-9F79-B7CEEA03C154}">
      <dgm:prSet/>
      <dgm:spPr/>
      <dgm:t>
        <a:bodyPr/>
        <a:lstStyle/>
        <a:p>
          <a:endParaRPr lang="en-US" dirty="0"/>
        </a:p>
      </dgm:t>
    </dgm:pt>
    <dgm:pt modelId="{B0946A08-ACA7-1748-8120-2C2F81567E4C}">
      <dgm:prSet/>
      <dgm:spPr>
        <a:solidFill>
          <a:srgbClr val="92D050"/>
        </a:solidFill>
      </dgm:spPr>
      <dgm:t>
        <a:bodyPr/>
        <a:lstStyle/>
        <a:p>
          <a:r>
            <a:rPr lang="en-US" b="1" dirty="0">
              <a:solidFill>
                <a:schemeClr val="tx1"/>
              </a:solidFill>
            </a:rPr>
            <a:t>Your plate!</a:t>
          </a:r>
        </a:p>
      </dgm:t>
    </dgm:pt>
    <dgm:pt modelId="{2F9C894E-4F55-5B40-8E32-28AB2E3B34CD}" type="parTrans" cxnId="{41FA2843-77C8-0D42-A8AB-C21A98E7D8D9}">
      <dgm:prSet/>
      <dgm:spPr/>
      <dgm:t>
        <a:bodyPr/>
        <a:lstStyle/>
        <a:p>
          <a:endParaRPr lang="en-US"/>
        </a:p>
      </dgm:t>
    </dgm:pt>
    <dgm:pt modelId="{90652F7C-B240-5C4D-B83F-12E7A15E79E6}" type="sibTrans" cxnId="{41FA2843-77C8-0D42-A8AB-C21A98E7D8D9}">
      <dgm:prSet/>
      <dgm:spPr/>
      <dgm:t>
        <a:bodyPr/>
        <a:lstStyle/>
        <a:p>
          <a:endParaRPr lang="en-US"/>
        </a:p>
      </dgm:t>
    </dgm:pt>
    <dgm:pt modelId="{542D5C8F-F775-F840-A026-9C1EF3E472BA}" type="pres">
      <dgm:prSet presAssocID="{FD4D988D-8508-414F-A0D9-4402978C9997}" presName="linearFlow" presStyleCnt="0">
        <dgm:presLayoutVars>
          <dgm:resizeHandles val="exact"/>
        </dgm:presLayoutVars>
      </dgm:prSet>
      <dgm:spPr/>
    </dgm:pt>
    <dgm:pt modelId="{1F04271B-8C6C-6B4E-82FD-F7DF79F914C6}" type="pres">
      <dgm:prSet presAssocID="{73072C56-7199-DC42-9CC0-97615A27AC5D}" presName="node" presStyleLbl="node1" presStyleIdx="0" presStyleCnt="5">
        <dgm:presLayoutVars>
          <dgm:bulletEnabled val="1"/>
        </dgm:presLayoutVars>
      </dgm:prSet>
      <dgm:spPr/>
    </dgm:pt>
    <dgm:pt modelId="{E2EBB486-6193-1249-A09B-742ACC84C420}" type="pres">
      <dgm:prSet presAssocID="{561A979A-A2D0-3A4B-BE04-AC3B7023E61B}" presName="sibTrans" presStyleLbl="sibTrans2D1" presStyleIdx="0" presStyleCnt="4"/>
      <dgm:spPr/>
    </dgm:pt>
    <dgm:pt modelId="{80518C8F-4DAD-BC46-91B2-75170D1C1033}" type="pres">
      <dgm:prSet presAssocID="{561A979A-A2D0-3A4B-BE04-AC3B7023E61B}" presName="connectorText" presStyleLbl="sibTrans2D1" presStyleIdx="0" presStyleCnt="4"/>
      <dgm:spPr/>
    </dgm:pt>
    <dgm:pt modelId="{E8F5D4C3-09C3-5F4A-BC86-209C785CC4EB}" type="pres">
      <dgm:prSet presAssocID="{BAD0D043-ECF7-EE4F-A255-818A58ADF142}" presName="node" presStyleLbl="node1" presStyleIdx="1" presStyleCnt="5">
        <dgm:presLayoutVars>
          <dgm:bulletEnabled val="1"/>
        </dgm:presLayoutVars>
      </dgm:prSet>
      <dgm:spPr/>
    </dgm:pt>
    <dgm:pt modelId="{4B7A3890-FC97-7E47-B249-93808DED3468}" type="pres">
      <dgm:prSet presAssocID="{CD4E9744-8133-594C-82D0-7B5A1EBC5061}" presName="sibTrans" presStyleLbl="sibTrans2D1" presStyleIdx="1" presStyleCnt="4"/>
      <dgm:spPr/>
    </dgm:pt>
    <dgm:pt modelId="{9BEA17DD-75AC-C04C-9495-33469DE5F955}" type="pres">
      <dgm:prSet presAssocID="{CD4E9744-8133-594C-82D0-7B5A1EBC5061}" presName="connectorText" presStyleLbl="sibTrans2D1" presStyleIdx="1" presStyleCnt="4"/>
      <dgm:spPr/>
    </dgm:pt>
    <dgm:pt modelId="{FA549806-9247-7D47-8263-04AB4BD69F8C}" type="pres">
      <dgm:prSet presAssocID="{AB791394-C75D-A244-91BA-35122971FAC9}" presName="node" presStyleLbl="node1" presStyleIdx="2" presStyleCnt="5">
        <dgm:presLayoutVars>
          <dgm:bulletEnabled val="1"/>
        </dgm:presLayoutVars>
      </dgm:prSet>
      <dgm:spPr/>
    </dgm:pt>
    <dgm:pt modelId="{C6A2EBAE-694E-C04B-AE28-BA63ECFC5A8E}" type="pres">
      <dgm:prSet presAssocID="{908AB5A8-0226-6D4E-B0F3-15DCAFD8B9C5}" presName="sibTrans" presStyleLbl="sibTrans2D1" presStyleIdx="2" presStyleCnt="4"/>
      <dgm:spPr/>
    </dgm:pt>
    <dgm:pt modelId="{08AAEE27-A18F-304D-86A9-AC460C33F473}" type="pres">
      <dgm:prSet presAssocID="{908AB5A8-0226-6D4E-B0F3-15DCAFD8B9C5}" presName="connectorText" presStyleLbl="sibTrans2D1" presStyleIdx="2" presStyleCnt="4"/>
      <dgm:spPr/>
    </dgm:pt>
    <dgm:pt modelId="{DFCBC92A-3359-6240-9F0D-C7C2878A38A6}" type="pres">
      <dgm:prSet presAssocID="{AC62B231-6AF5-4441-B0F8-7C93D63604CB}" presName="node" presStyleLbl="node1" presStyleIdx="3" presStyleCnt="5">
        <dgm:presLayoutVars>
          <dgm:bulletEnabled val="1"/>
        </dgm:presLayoutVars>
      </dgm:prSet>
      <dgm:spPr/>
    </dgm:pt>
    <dgm:pt modelId="{29CEA710-2679-F247-B5EC-7DB8012627B3}" type="pres">
      <dgm:prSet presAssocID="{565C332E-EBAF-ED4B-BAE2-159DACE903B7}" presName="sibTrans" presStyleLbl="sibTrans2D1" presStyleIdx="3" presStyleCnt="4"/>
      <dgm:spPr/>
    </dgm:pt>
    <dgm:pt modelId="{3338F371-4151-A949-9ABB-2F0F7BD90660}" type="pres">
      <dgm:prSet presAssocID="{565C332E-EBAF-ED4B-BAE2-159DACE903B7}" presName="connectorText" presStyleLbl="sibTrans2D1" presStyleIdx="3" presStyleCnt="4"/>
      <dgm:spPr/>
    </dgm:pt>
    <dgm:pt modelId="{BD90079C-E5D7-4B4A-9815-72DBF52D6E7F}" type="pres">
      <dgm:prSet presAssocID="{B0946A08-ACA7-1748-8120-2C2F81567E4C}" presName="node" presStyleLbl="node1" presStyleIdx="4" presStyleCnt="5">
        <dgm:presLayoutVars>
          <dgm:bulletEnabled val="1"/>
        </dgm:presLayoutVars>
      </dgm:prSet>
      <dgm:spPr/>
    </dgm:pt>
  </dgm:ptLst>
  <dgm:cxnLst>
    <dgm:cxn modelId="{FE11660B-5782-414F-B925-55C85FF1CFA2}" type="presOf" srcId="{565C332E-EBAF-ED4B-BAE2-159DACE903B7}" destId="{29CEA710-2679-F247-B5EC-7DB8012627B3}" srcOrd="0" destOrd="0" presId="urn:microsoft.com/office/officeart/2005/8/layout/process2"/>
    <dgm:cxn modelId="{81C2720B-371C-7B46-81D2-2E76F5695133}" type="presOf" srcId="{CD4E9744-8133-594C-82D0-7B5A1EBC5061}" destId="{4B7A3890-FC97-7E47-B249-93808DED3468}" srcOrd="0" destOrd="0" presId="urn:microsoft.com/office/officeart/2005/8/layout/process2"/>
    <dgm:cxn modelId="{91E1B90C-84A3-B14F-96B0-1ADD3A5069A9}" srcId="{FD4D988D-8508-414F-A0D9-4402978C9997}" destId="{73072C56-7199-DC42-9CC0-97615A27AC5D}" srcOrd="0" destOrd="0" parTransId="{73E5EF03-3D34-9B4C-B111-42E2AD06100F}" sibTransId="{561A979A-A2D0-3A4B-BE04-AC3B7023E61B}"/>
    <dgm:cxn modelId="{F4D30C0D-3DFD-4B44-BFC2-9C7D97BCE261}" type="presOf" srcId="{73072C56-7199-DC42-9CC0-97615A27AC5D}" destId="{1F04271B-8C6C-6B4E-82FD-F7DF79F914C6}" srcOrd="0" destOrd="0" presId="urn:microsoft.com/office/officeart/2005/8/layout/process2"/>
    <dgm:cxn modelId="{C09F9613-EDC1-ED45-937D-4DAB54514001}" type="presOf" srcId="{561A979A-A2D0-3A4B-BE04-AC3B7023E61B}" destId="{80518C8F-4DAD-BC46-91B2-75170D1C1033}" srcOrd="1" destOrd="0" presId="urn:microsoft.com/office/officeart/2005/8/layout/process2"/>
    <dgm:cxn modelId="{9FA8A325-6844-344E-AFC9-CC0F7839134C}" type="presOf" srcId="{561A979A-A2D0-3A4B-BE04-AC3B7023E61B}" destId="{E2EBB486-6193-1249-A09B-742ACC84C420}" srcOrd="0" destOrd="0" presId="urn:microsoft.com/office/officeart/2005/8/layout/process2"/>
    <dgm:cxn modelId="{E9990C29-D2F0-E243-9F79-B7CEEA03C154}" srcId="{FD4D988D-8508-414F-A0D9-4402978C9997}" destId="{AC62B231-6AF5-4441-B0F8-7C93D63604CB}" srcOrd="3" destOrd="0" parTransId="{00762EC0-EBE8-7549-8986-085A31A191DE}" sibTransId="{565C332E-EBAF-ED4B-BAE2-159DACE903B7}"/>
    <dgm:cxn modelId="{3047652C-9691-B241-9768-A00BBEC1D5AC}" type="presOf" srcId="{AB791394-C75D-A244-91BA-35122971FAC9}" destId="{FA549806-9247-7D47-8263-04AB4BD69F8C}" srcOrd="0" destOrd="0" presId="urn:microsoft.com/office/officeart/2005/8/layout/process2"/>
    <dgm:cxn modelId="{C1D6623F-73F2-B04F-A6B1-2B699DE0DFE6}" type="presOf" srcId="{B0946A08-ACA7-1748-8120-2C2F81567E4C}" destId="{BD90079C-E5D7-4B4A-9815-72DBF52D6E7F}" srcOrd="0" destOrd="0" presId="urn:microsoft.com/office/officeart/2005/8/layout/process2"/>
    <dgm:cxn modelId="{599D593F-6396-1442-95B0-A01D7FCE7C4B}" srcId="{FD4D988D-8508-414F-A0D9-4402978C9997}" destId="{BAD0D043-ECF7-EE4F-A255-818A58ADF142}" srcOrd="1" destOrd="0" parTransId="{1333FA69-A7A7-C546-A877-93E0181FB87A}" sibTransId="{CD4E9744-8133-594C-82D0-7B5A1EBC5061}"/>
    <dgm:cxn modelId="{41FA2843-77C8-0D42-A8AB-C21A98E7D8D9}" srcId="{FD4D988D-8508-414F-A0D9-4402978C9997}" destId="{B0946A08-ACA7-1748-8120-2C2F81567E4C}" srcOrd="4" destOrd="0" parTransId="{2F9C894E-4F55-5B40-8E32-28AB2E3B34CD}" sibTransId="{90652F7C-B240-5C4D-B83F-12E7A15E79E6}"/>
    <dgm:cxn modelId="{5C368B6C-713D-8547-B2A2-952B856471F0}" srcId="{FD4D988D-8508-414F-A0D9-4402978C9997}" destId="{AB791394-C75D-A244-91BA-35122971FAC9}" srcOrd="2" destOrd="0" parTransId="{D10DEB66-7EE6-6447-AFCF-5CDC9A5A48F8}" sibTransId="{908AB5A8-0226-6D4E-B0F3-15DCAFD8B9C5}"/>
    <dgm:cxn modelId="{4F759650-8632-AD46-B0A9-04496B96BFEB}" type="presOf" srcId="{565C332E-EBAF-ED4B-BAE2-159DACE903B7}" destId="{3338F371-4151-A949-9ABB-2F0F7BD90660}" srcOrd="1" destOrd="0" presId="urn:microsoft.com/office/officeart/2005/8/layout/process2"/>
    <dgm:cxn modelId="{AF8F3F85-5A10-BB40-BD14-A2BE5D4170BD}" type="presOf" srcId="{908AB5A8-0226-6D4E-B0F3-15DCAFD8B9C5}" destId="{C6A2EBAE-694E-C04B-AE28-BA63ECFC5A8E}" srcOrd="0" destOrd="0" presId="urn:microsoft.com/office/officeart/2005/8/layout/process2"/>
    <dgm:cxn modelId="{1A744E87-8E0B-0446-9301-185AEF14F844}" type="presOf" srcId="{CD4E9744-8133-594C-82D0-7B5A1EBC5061}" destId="{9BEA17DD-75AC-C04C-9495-33469DE5F955}" srcOrd="1" destOrd="0" presId="urn:microsoft.com/office/officeart/2005/8/layout/process2"/>
    <dgm:cxn modelId="{1CB31689-3433-6541-8AF7-2D9E46F93A94}" type="presOf" srcId="{BAD0D043-ECF7-EE4F-A255-818A58ADF142}" destId="{E8F5D4C3-09C3-5F4A-BC86-209C785CC4EB}" srcOrd="0" destOrd="0" presId="urn:microsoft.com/office/officeart/2005/8/layout/process2"/>
    <dgm:cxn modelId="{4C9E949B-DA3D-A94C-A498-35BFDD6E87B9}" type="presOf" srcId="{908AB5A8-0226-6D4E-B0F3-15DCAFD8B9C5}" destId="{08AAEE27-A18F-304D-86A9-AC460C33F473}" srcOrd="1" destOrd="0" presId="urn:microsoft.com/office/officeart/2005/8/layout/process2"/>
    <dgm:cxn modelId="{986B53D2-20F2-8E48-9ACF-2E7FD5815F13}" type="presOf" srcId="{FD4D988D-8508-414F-A0D9-4402978C9997}" destId="{542D5C8F-F775-F840-A026-9C1EF3E472BA}" srcOrd="0" destOrd="0" presId="urn:microsoft.com/office/officeart/2005/8/layout/process2"/>
    <dgm:cxn modelId="{B05F37E4-FD89-F741-AE06-A214D5C4EDEF}" type="presOf" srcId="{AC62B231-6AF5-4441-B0F8-7C93D63604CB}" destId="{DFCBC92A-3359-6240-9F0D-C7C2878A38A6}" srcOrd="0" destOrd="0" presId="urn:microsoft.com/office/officeart/2005/8/layout/process2"/>
    <dgm:cxn modelId="{2D130C71-2BE8-624E-8CAF-6329C8E00F31}" type="presParOf" srcId="{542D5C8F-F775-F840-A026-9C1EF3E472BA}" destId="{1F04271B-8C6C-6B4E-82FD-F7DF79F914C6}" srcOrd="0" destOrd="0" presId="urn:microsoft.com/office/officeart/2005/8/layout/process2"/>
    <dgm:cxn modelId="{66F54E78-304C-6542-BF9D-E54E4691FD62}" type="presParOf" srcId="{542D5C8F-F775-F840-A026-9C1EF3E472BA}" destId="{E2EBB486-6193-1249-A09B-742ACC84C420}" srcOrd="1" destOrd="0" presId="urn:microsoft.com/office/officeart/2005/8/layout/process2"/>
    <dgm:cxn modelId="{B40DE6DB-3504-F347-A188-2ECBE3E3DE67}" type="presParOf" srcId="{E2EBB486-6193-1249-A09B-742ACC84C420}" destId="{80518C8F-4DAD-BC46-91B2-75170D1C1033}" srcOrd="0" destOrd="0" presId="urn:microsoft.com/office/officeart/2005/8/layout/process2"/>
    <dgm:cxn modelId="{1AAB7AC9-1BBA-BB48-8A91-2DDD6D7D13D8}" type="presParOf" srcId="{542D5C8F-F775-F840-A026-9C1EF3E472BA}" destId="{E8F5D4C3-09C3-5F4A-BC86-209C785CC4EB}" srcOrd="2" destOrd="0" presId="urn:microsoft.com/office/officeart/2005/8/layout/process2"/>
    <dgm:cxn modelId="{BD341409-D55F-6F43-858A-0B6384EE596A}" type="presParOf" srcId="{542D5C8F-F775-F840-A026-9C1EF3E472BA}" destId="{4B7A3890-FC97-7E47-B249-93808DED3468}" srcOrd="3" destOrd="0" presId="urn:microsoft.com/office/officeart/2005/8/layout/process2"/>
    <dgm:cxn modelId="{F80DC118-CAB3-5141-A146-2C9ECB557E0A}" type="presParOf" srcId="{4B7A3890-FC97-7E47-B249-93808DED3468}" destId="{9BEA17DD-75AC-C04C-9495-33469DE5F955}" srcOrd="0" destOrd="0" presId="urn:microsoft.com/office/officeart/2005/8/layout/process2"/>
    <dgm:cxn modelId="{884B6522-F19F-F941-80ED-679D4AFF4464}" type="presParOf" srcId="{542D5C8F-F775-F840-A026-9C1EF3E472BA}" destId="{FA549806-9247-7D47-8263-04AB4BD69F8C}" srcOrd="4" destOrd="0" presId="urn:microsoft.com/office/officeart/2005/8/layout/process2"/>
    <dgm:cxn modelId="{0453D747-B748-A14B-8C25-2BB510F91F0F}" type="presParOf" srcId="{542D5C8F-F775-F840-A026-9C1EF3E472BA}" destId="{C6A2EBAE-694E-C04B-AE28-BA63ECFC5A8E}" srcOrd="5" destOrd="0" presId="urn:microsoft.com/office/officeart/2005/8/layout/process2"/>
    <dgm:cxn modelId="{6E8F683E-7146-9846-ADE4-882309AA9639}" type="presParOf" srcId="{C6A2EBAE-694E-C04B-AE28-BA63ECFC5A8E}" destId="{08AAEE27-A18F-304D-86A9-AC460C33F473}" srcOrd="0" destOrd="0" presId="urn:microsoft.com/office/officeart/2005/8/layout/process2"/>
    <dgm:cxn modelId="{6A359849-2120-3647-835C-7F38DE9A0E61}" type="presParOf" srcId="{542D5C8F-F775-F840-A026-9C1EF3E472BA}" destId="{DFCBC92A-3359-6240-9F0D-C7C2878A38A6}" srcOrd="6" destOrd="0" presId="urn:microsoft.com/office/officeart/2005/8/layout/process2"/>
    <dgm:cxn modelId="{BD6A93E5-AF8F-5541-9393-663CEBF8C619}" type="presParOf" srcId="{542D5C8F-F775-F840-A026-9C1EF3E472BA}" destId="{29CEA710-2679-F247-B5EC-7DB8012627B3}" srcOrd="7" destOrd="0" presId="urn:microsoft.com/office/officeart/2005/8/layout/process2"/>
    <dgm:cxn modelId="{FD8803FD-C272-5C4F-9974-013740BB7066}" type="presParOf" srcId="{29CEA710-2679-F247-B5EC-7DB8012627B3}" destId="{3338F371-4151-A949-9ABB-2F0F7BD90660}" srcOrd="0" destOrd="0" presId="urn:microsoft.com/office/officeart/2005/8/layout/process2"/>
    <dgm:cxn modelId="{65F17C97-2AF3-584C-B9FF-C4FBBF52EE55}" type="presParOf" srcId="{542D5C8F-F775-F840-A026-9C1EF3E472BA}" destId="{BD90079C-E5D7-4B4A-9815-72DBF52D6E7F}" srcOrd="8"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1B620DF-0324-224F-9EAC-24819291502B}" type="doc">
      <dgm:prSet loTypeId="urn:microsoft.com/office/officeart/2005/8/layout/radial1" loCatId="" qsTypeId="urn:microsoft.com/office/officeart/2005/8/quickstyle/simple4" qsCatId="simple" csTypeId="urn:microsoft.com/office/officeart/2005/8/colors/accent1_2" csCatId="accent1" phldr="1"/>
      <dgm:spPr/>
      <dgm:t>
        <a:bodyPr/>
        <a:lstStyle/>
        <a:p>
          <a:endParaRPr lang="en-US"/>
        </a:p>
      </dgm:t>
    </dgm:pt>
    <dgm:pt modelId="{34E93512-A6A1-864F-83C1-B5C1192232EB}">
      <dgm:prSet phldrT="[Text]"/>
      <dgm:spPr/>
      <dgm:t>
        <a:bodyPr/>
        <a:lstStyle/>
        <a:p>
          <a:r>
            <a:rPr lang="en-US" dirty="0"/>
            <a:t>Food Transport</a:t>
          </a:r>
        </a:p>
      </dgm:t>
    </dgm:pt>
    <dgm:pt modelId="{B4B145F5-0346-9A44-9A0E-1D53DE0C96F5}" type="parTrans" cxnId="{AD528858-A040-2E43-A6E8-047ABE9FCD77}">
      <dgm:prSet/>
      <dgm:spPr/>
      <dgm:t>
        <a:bodyPr/>
        <a:lstStyle/>
        <a:p>
          <a:endParaRPr lang="en-US"/>
        </a:p>
      </dgm:t>
    </dgm:pt>
    <dgm:pt modelId="{009002B2-DA36-D542-813F-40F923FA7B11}" type="sibTrans" cxnId="{AD528858-A040-2E43-A6E8-047ABE9FCD77}">
      <dgm:prSet/>
      <dgm:spPr/>
      <dgm:t>
        <a:bodyPr/>
        <a:lstStyle/>
        <a:p>
          <a:endParaRPr lang="en-US"/>
        </a:p>
      </dgm:t>
    </dgm:pt>
    <dgm:pt modelId="{DB0B8B96-4F21-C74E-9C8A-A75F67613ECD}">
      <dgm:prSet phldrT="[Text]"/>
      <dgm:spPr/>
      <dgm:t>
        <a:bodyPr/>
        <a:lstStyle/>
        <a:p>
          <a:r>
            <a:rPr lang="en-US" dirty="0"/>
            <a:t>Air pollution</a:t>
          </a:r>
        </a:p>
      </dgm:t>
    </dgm:pt>
    <dgm:pt modelId="{FD962889-7562-4649-90CD-E979A02A83EA}" type="parTrans" cxnId="{35947EED-D9C9-6C4F-970A-7FE7DC984EE2}">
      <dgm:prSet/>
      <dgm:spPr/>
      <dgm:t>
        <a:bodyPr/>
        <a:lstStyle/>
        <a:p>
          <a:endParaRPr lang="en-US" dirty="0"/>
        </a:p>
      </dgm:t>
    </dgm:pt>
    <dgm:pt modelId="{2A183A48-6B02-7E4B-B14A-161E55115FE1}" type="sibTrans" cxnId="{35947EED-D9C9-6C4F-970A-7FE7DC984EE2}">
      <dgm:prSet/>
      <dgm:spPr/>
      <dgm:t>
        <a:bodyPr/>
        <a:lstStyle/>
        <a:p>
          <a:endParaRPr lang="en-US"/>
        </a:p>
      </dgm:t>
    </dgm:pt>
    <dgm:pt modelId="{ED8735D8-34EF-D94B-B8CF-A48486D328D4}">
      <dgm:prSet phldrT="[Text]"/>
      <dgm:spPr/>
      <dgm:t>
        <a:bodyPr/>
        <a:lstStyle/>
        <a:p>
          <a:r>
            <a:rPr lang="en-US" dirty="0"/>
            <a:t>Water pollution</a:t>
          </a:r>
        </a:p>
      </dgm:t>
    </dgm:pt>
    <dgm:pt modelId="{80D1C6FB-E4AE-B347-8715-9289D49E8CAB}" type="parTrans" cxnId="{4D538AE9-0E4F-394F-99FE-68335178CE87}">
      <dgm:prSet/>
      <dgm:spPr/>
      <dgm:t>
        <a:bodyPr/>
        <a:lstStyle/>
        <a:p>
          <a:endParaRPr lang="en-US" dirty="0"/>
        </a:p>
      </dgm:t>
    </dgm:pt>
    <dgm:pt modelId="{E7A07EB1-CE65-1B4D-BC22-245FD239E7DF}" type="sibTrans" cxnId="{4D538AE9-0E4F-394F-99FE-68335178CE87}">
      <dgm:prSet/>
      <dgm:spPr/>
      <dgm:t>
        <a:bodyPr/>
        <a:lstStyle/>
        <a:p>
          <a:endParaRPr lang="en-US"/>
        </a:p>
      </dgm:t>
    </dgm:pt>
    <dgm:pt modelId="{B0EDCB94-C432-EB4E-B684-229FCF3D2379}">
      <dgm:prSet phldrT="[Text]"/>
      <dgm:spPr/>
      <dgm:t>
        <a:bodyPr/>
        <a:lstStyle/>
        <a:p>
          <a:r>
            <a:rPr lang="en-US" dirty="0"/>
            <a:t>Using up fossil fuels</a:t>
          </a:r>
        </a:p>
      </dgm:t>
    </dgm:pt>
    <dgm:pt modelId="{CDAE0FDD-CE0C-DE49-AA53-CB4D8183FAF6}" type="parTrans" cxnId="{041B2A28-BD49-E747-918B-F38E22456B17}">
      <dgm:prSet/>
      <dgm:spPr/>
      <dgm:t>
        <a:bodyPr/>
        <a:lstStyle/>
        <a:p>
          <a:endParaRPr lang="en-US" dirty="0"/>
        </a:p>
      </dgm:t>
    </dgm:pt>
    <dgm:pt modelId="{77C393BE-F3AC-E64B-A70A-5941F8EC8A5A}" type="sibTrans" cxnId="{041B2A28-BD49-E747-918B-F38E22456B17}">
      <dgm:prSet/>
      <dgm:spPr/>
      <dgm:t>
        <a:bodyPr/>
        <a:lstStyle/>
        <a:p>
          <a:endParaRPr lang="en-US"/>
        </a:p>
      </dgm:t>
    </dgm:pt>
    <dgm:pt modelId="{A293A914-A9A4-184A-8E09-32DA5D0F05AC}">
      <dgm:prSet phldrT="[Text]"/>
      <dgm:spPr/>
      <dgm:t>
        <a:bodyPr/>
        <a:lstStyle/>
        <a:p>
          <a:r>
            <a:rPr lang="en-US" dirty="0"/>
            <a:t>Carbon dioxide emissions</a:t>
          </a:r>
        </a:p>
      </dgm:t>
    </dgm:pt>
    <dgm:pt modelId="{78364A67-DAA6-2645-97D3-65A9F8BC3DEB}" type="parTrans" cxnId="{AF6E17E6-80ED-064F-BC2F-080F78E27526}">
      <dgm:prSet/>
      <dgm:spPr/>
      <dgm:t>
        <a:bodyPr/>
        <a:lstStyle/>
        <a:p>
          <a:endParaRPr lang="en-US" dirty="0"/>
        </a:p>
      </dgm:t>
    </dgm:pt>
    <dgm:pt modelId="{745CEAB7-7404-5448-916A-7867643EFB02}" type="sibTrans" cxnId="{AF6E17E6-80ED-064F-BC2F-080F78E27526}">
      <dgm:prSet/>
      <dgm:spPr/>
      <dgm:t>
        <a:bodyPr/>
        <a:lstStyle/>
        <a:p>
          <a:endParaRPr lang="en-US"/>
        </a:p>
      </dgm:t>
    </dgm:pt>
    <dgm:pt modelId="{5AFDEC5D-0CB7-5A43-B6EB-28703F47B0F9}">
      <dgm:prSet/>
      <dgm:spPr/>
      <dgm:t>
        <a:bodyPr/>
        <a:lstStyle/>
        <a:p>
          <a:r>
            <a:rPr lang="en-GB" dirty="0"/>
            <a:t>Congestion</a:t>
          </a:r>
        </a:p>
      </dgm:t>
    </dgm:pt>
    <dgm:pt modelId="{AC7B4B24-5E3F-3245-AE61-566ED3F6D324}" type="parTrans" cxnId="{E3703749-2123-5446-B638-62BF807AB540}">
      <dgm:prSet/>
      <dgm:spPr/>
      <dgm:t>
        <a:bodyPr/>
        <a:lstStyle/>
        <a:p>
          <a:endParaRPr lang="en-GB" dirty="0"/>
        </a:p>
      </dgm:t>
    </dgm:pt>
    <dgm:pt modelId="{55D2D2DE-2DF8-3949-9FD7-8101DBDE8B35}" type="sibTrans" cxnId="{E3703749-2123-5446-B638-62BF807AB540}">
      <dgm:prSet/>
      <dgm:spPr/>
      <dgm:t>
        <a:bodyPr/>
        <a:lstStyle/>
        <a:p>
          <a:endParaRPr lang="en-GB"/>
        </a:p>
      </dgm:t>
    </dgm:pt>
    <dgm:pt modelId="{10C243C8-4B0B-834D-8430-F3EB28D32419}">
      <dgm:prSet/>
      <dgm:spPr/>
      <dgm:t>
        <a:bodyPr/>
        <a:lstStyle/>
        <a:p>
          <a:r>
            <a:rPr lang="en-GB" dirty="0"/>
            <a:t>Accidents</a:t>
          </a:r>
        </a:p>
      </dgm:t>
    </dgm:pt>
    <dgm:pt modelId="{C0B7650B-DB40-1B4D-B9CA-D58B97C525F3}" type="parTrans" cxnId="{627A7016-E08D-2A4C-BC6A-E594883CA730}">
      <dgm:prSet/>
      <dgm:spPr/>
      <dgm:t>
        <a:bodyPr/>
        <a:lstStyle/>
        <a:p>
          <a:endParaRPr lang="en-GB" dirty="0"/>
        </a:p>
      </dgm:t>
    </dgm:pt>
    <dgm:pt modelId="{9A15FB21-B7E7-E247-AAA5-6140287595C1}" type="sibTrans" cxnId="{627A7016-E08D-2A4C-BC6A-E594883CA730}">
      <dgm:prSet/>
      <dgm:spPr/>
      <dgm:t>
        <a:bodyPr/>
        <a:lstStyle/>
        <a:p>
          <a:endParaRPr lang="en-GB"/>
        </a:p>
      </dgm:t>
    </dgm:pt>
    <dgm:pt modelId="{076C2C5F-C849-8344-9A32-B87CF1C7948A}">
      <dgm:prSet/>
      <dgm:spPr/>
      <dgm:t>
        <a:bodyPr/>
        <a:lstStyle/>
        <a:p>
          <a:r>
            <a:rPr lang="en-GB" dirty="0"/>
            <a:t>Noise</a:t>
          </a:r>
        </a:p>
      </dgm:t>
    </dgm:pt>
    <dgm:pt modelId="{5BB1D87D-4AC6-AE42-82CD-E91BF8BDBF92}" type="parTrans" cxnId="{488AF3E7-FF27-F945-8997-A02EB4F46CF4}">
      <dgm:prSet/>
      <dgm:spPr/>
      <dgm:t>
        <a:bodyPr/>
        <a:lstStyle/>
        <a:p>
          <a:endParaRPr lang="en-GB" dirty="0"/>
        </a:p>
      </dgm:t>
    </dgm:pt>
    <dgm:pt modelId="{6143ED79-89E0-8841-A861-18B05E28909C}" type="sibTrans" cxnId="{488AF3E7-FF27-F945-8997-A02EB4F46CF4}">
      <dgm:prSet/>
      <dgm:spPr/>
      <dgm:t>
        <a:bodyPr/>
        <a:lstStyle/>
        <a:p>
          <a:endParaRPr lang="en-GB"/>
        </a:p>
      </dgm:t>
    </dgm:pt>
    <dgm:pt modelId="{719ADCD3-E105-174A-903B-B66FF12A507D}">
      <dgm:prSet/>
      <dgm:spPr/>
      <dgm:t>
        <a:bodyPr/>
        <a:lstStyle/>
        <a:p>
          <a:r>
            <a:rPr lang="en-GB" dirty="0"/>
            <a:t>Health problems e.g. asthma</a:t>
          </a:r>
        </a:p>
      </dgm:t>
    </dgm:pt>
    <dgm:pt modelId="{D31BB3AE-1D83-644B-B1FF-1E3EF4BF1C6E}" type="parTrans" cxnId="{21BE82DF-5D91-C340-B044-309C42455E9F}">
      <dgm:prSet/>
      <dgm:spPr/>
      <dgm:t>
        <a:bodyPr/>
        <a:lstStyle/>
        <a:p>
          <a:endParaRPr lang="en-GB" dirty="0"/>
        </a:p>
      </dgm:t>
    </dgm:pt>
    <dgm:pt modelId="{B23734A0-1890-2C4F-9CF7-B9A45EBF1200}" type="sibTrans" cxnId="{21BE82DF-5D91-C340-B044-309C42455E9F}">
      <dgm:prSet/>
      <dgm:spPr/>
      <dgm:t>
        <a:bodyPr/>
        <a:lstStyle/>
        <a:p>
          <a:endParaRPr lang="en-GB"/>
        </a:p>
      </dgm:t>
    </dgm:pt>
    <dgm:pt modelId="{7CFC2B7F-0D83-8449-9F43-A3D4A2B3F56B}" type="pres">
      <dgm:prSet presAssocID="{C1B620DF-0324-224F-9EAC-24819291502B}" presName="cycle" presStyleCnt="0">
        <dgm:presLayoutVars>
          <dgm:chMax val="1"/>
          <dgm:dir/>
          <dgm:animLvl val="ctr"/>
          <dgm:resizeHandles val="exact"/>
        </dgm:presLayoutVars>
      </dgm:prSet>
      <dgm:spPr/>
    </dgm:pt>
    <dgm:pt modelId="{17A7C03E-3FD5-1C44-9C2D-C07128D0A678}" type="pres">
      <dgm:prSet presAssocID="{34E93512-A6A1-864F-83C1-B5C1192232EB}" presName="centerShape" presStyleLbl="node0" presStyleIdx="0" presStyleCnt="1"/>
      <dgm:spPr/>
    </dgm:pt>
    <dgm:pt modelId="{AB029995-9541-9E47-8FF4-3A2C0D386F73}" type="pres">
      <dgm:prSet presAssocID="{FD962889-7562-4649-90CD-E979A02A83EA}" presName="Name9" presStyleLbl="parChTrans1D2" presStyleIdx="0" presStyleCnt="8"/>
      <dgm:spPr/>
    </dgm:pt>
    <dgm:pt modelId="{DF5721EE-C24C-DF49-9B66-731219DB75B8}" type="pres">
      <dgm:prSet presAssocID="{FD962889-7562-4649-90CD-E979A02A83EA}" presName="connTx" presStyleLbl="parChTrans1D2" presStyleIdx="0" presStyleCnt="8"/>
      <dgm:spPr/>
    </dgm:pt>
    <dgm:pt modelId="{12EDA1EB-AE1D-9F4F-9415-7B28CABF7F4C}" type="pres">
      <dgm:prSet presAssocID="{DB0B8B96-4F21-C74E-9C8A-A75F67613ECD}" presName="node" presStyleLbl="node1" presStyleIdx="0" presStyleCnt="8">
        <dgm:presLayoutVars>
          <dgm:bulletEnabled val="1"/>
        </dgm:presLayoutVars>
      </dgm:prSet>
      <dgm:spPr/>
    </dgm:pt>
    <dgm:pt modelId="{AE2D73DE-6038-AC4F-89DC-083A1143A5F6}" type="pres">
      <dgm:prSet presAssocID="{D31BB3AE-1D83-644B-B1FF-1E3EF4BF1C6E}" presName="Name9" presStyleLbl="parChTrans1D2" presStyleIdx="1" presStyleCnt="8"/>
      <dgm:spPr/>
    </dgm:pt>
    <dgm:pt modelId="{0C9ABE67-363C-5F4C-8EE4-124ABB989885}" type="pres">
      <dgm:prSet presAssocID="{D31BB3AE-1D83-644B-B1FF-1E3EF4BF1C6E}" presName="connTx" presStyleLbl="parChTrans1D2" presStyleIdx="1" presStyleCnt="8"/>
      <dgm:spPr/>
    </dgm:pt>
    <dgm:pt modelId="{7CF2BCAD-AC13-BA4B-A768-7372ECE894AA}" type="pres">
      <dgm:prSet presAssocID="{719ADCD3-E105-174A-903B-B66FF12A507D}" presName="node" presStyleLbl="node1" presStyleIdx="1" presStyleCnt="8">
        <dgm:presLayoutVars>
          <dgm:bulletEnabled val="1"/>
        </dgm:presLayoutVars>
      </dgm:prSet>
      <dgm:spPr/>
    </dgm:pt>
    <dgm:pt modelId="{C973489F-9927-A346-AC79-EF567EF16257}" type="pres">
      <dgm:prSet presAssocID="{80D1C6FB-E4AE-B347-8715-9289D49E8CAB}" presName="Name9" presStyleLbl="parChTrans1D2" presStyleIdx="2" presStyleCnt="8"/>
      <dgm:spPr/>
    </dgm:pt>
    <dgm:pt modelId="{6FB456B1-8650-9440-AA5B-2B29EF3BDFC9}" type="pres">
      <dgm:prSet presAssocID="{80D1C6FB-E4AE-B347-8715-9289D49E8CAB}" presName="connTx" presStyleLbl="parChTrans1D2" presStyleIdx="2" presStyleCnt="8"/>
      <dgm:spPr/>
    </dgm:pt>
    <dgm:pt modelId="{E6A1CB07-E710-2948-91CF-B1C0C1D5FFF6}" type="pres">
      <dgm:prSet presAssocID="{ED8735D8-34EF-D94B-B8CF-A48486D328D4}" presName="node" presStyleLbl="node1" presStyleIdx="2" presStyleCnt="8">
        <dgm:presLayoutVars>
          <dgm:bulletEnabled val="1"/>
        </dgm:presLayoutVars>
      </dgm:prSet>
      <dgm:spPr/>
    </dgm:pt>
    <dgm:pt modelId="{CA4C91A7-B218-D24F-9AF4-887C663D1BBB}" type="pres">
      <dgm:prSet presAssocID="{CDAE0FDD-CE0C-DE49-AA53-CB4D8183FAF6}" presName="Name9" presStyleLbl="parChTrans1D2" presStyleIdx="3" presStyleCnt="8"/>
      <dgm:spPr/>
    </dgm:pt>
    <dgm:pt modelId="{20F3ADBD-CA94-CD4A-A908-4EB9B2421E3A}" type="pres">
      <dgm:prSet presAssocID="{CDAE0FDD-CE0C-DE49-AA53-CB4D8183FAF6}" presName="connTx" presStyleLbl="parChTrans1D2" presStyleIdx="3" presStyleCnt="8"/>
      <dgm:spPr/>
    </dgm:pt>
    <dgm:pt modelId="{E848604F-FA2F-194B-A658-1D0248A58F9C}" type="pres">
      <dgm:prSet presAssocID="{B0EDCB94-C432-EB4E-B684-229FCF3D2379}" presName="node" presStyleLbl="node1" presStyleIdx="3" presStyleCnt="8">
        <dgm:presLayoutVars>
          <dgm:bulletEnabled val="1"/>
        </dgm:presLayoutVars>
      </dgm:prSet>
      <dgm:spPr/>
    </dgm:pt>
    <dgm:pt modelId="{6D6AB617-FFDA-A446-811C-6211552A4ADD}" type="pres">
      <dgm:prSet presAssocID="{78364A67-DAA6-2645-97D3-65A9F8BC3DEB}" presName="Name9" presStyleLbl="parChTrans1D2" presStyleIdx="4" presStyleCnt="8"/>
      <dgm:spPr/>
    </dgm:pt>
    <dgm:pt modelId="{3A091CBE-7338-CA40-8655-9781B6C05CBA}" type="pres">
      <dgm:prSet presAssocID="{78364A67-DAA6-2645-97D3-65A9F8BC3DEB}" presName="connTx" presStyleLbl="parChTrans1D2" presStyleIdx="4" presStyleCnt="8"/>
      <dgm:spPr/>
    </dgm:pt>
    <dgm:pt modelId="{98252DDB-7C06-AB48-877E-D6D1E5196757}" type="pres">
      <dgm:prSet presAssocID="{A293A914-A9A4-184A-8E09-32DA5D0F05AC}" presName="node" presStyleLbl="node1" presStyleIdx="4" presStyleCnt="8">
        <dgm:presLayoutVars>
          <dgm:bulletEnabled val="1"/>
        </dgm:presLayoutVars>
      </dgm:prSet>
      <dgm:spPr/>
    </dgm:pt>
    <dgm:pt modelId="{484F28AA-D7FB-004D-AB77-ABDD101529AD}" type="pres">
      <dgm:prSet presAssocID="{AC7B4B24-5E3F-3245-AE61-566ED3F6D324}" presName="Name9" presStyleLbl="parChTrans1D2" presStyleIdx="5" presStyleCnt="8"/>
      <dgm:spPr/>
    </dgm:pt>
    <dgm:pt modelId="{A5D2CC84-542D-924C-B169-FD21C22C2A1C}" type="pres">
      <dgm:prSet presAssocID="{AC7B4B24-5E3F-3245-AE61-566ED3F6D324}" presName="connTx" presStyleLbl="parChTrans1D2" presStyleIdx="5" presStyleCnt="8"/>
      <dgm:spPr/>
    </dgm:pt>
    <dgm:pt modelId="{DC3B110B-91F7-964C-BF84-98D7BF345B24}" type="pres">
      <dgm:prSet presAssocID="{5AFDEC5D-0CB7-5A43-B6EB-28703F47B0F9}" presName="node" presStyleLbl="node1" presStyleIdx="5" presStyleCnt="8">
        <dgm:presLayoutVars>
          <dgm:bulletEnabled val="1"/>
        </dgm:presLayoutVars>
      </dgm:prSet>
      <dgm:spPr/>
    </dgm:pt>
    <dgm:pt modelId="{4919CFCD-2539-6042-8D13-C982170AB64B}" type="pres">
      <dgm:prSet presAssocID="{C0B7650B-DB40-1B4D-B9CA-D58B97C525F3}" presName="Name9" presStyleLbl="parChTrans1D2" presStyleIdx="6" presStyleCnt="8"/>
      <dgm:spPr/>
    </dgm:pt>
    <dgm:pt modelId="{34F71F2A-4DC0-A44A-ADEA-07D3DE8677F4}" type="pres">
      <dgm:prSet presAssocID="{C0B7650B-DB40-1B4D-B9CA-D58B97C525F3}" presName="connTx" presStyleLbl="parChTrans1D2" presStyleIdx="6" presStyleCnt="8"/>
      <dgm:spPr/>
    </dgm:pt>
    <dgm:pt modelId="{1BA905FD-8FC0-5946-9EBA-CD08595DF753}" type="pres">
      <dgm:prSet presAssocID="{10C243C8-4B0B-834D-8430-F3EB28D32419}" presName="node" presStyleLbl="node1" presStyleIdx="6" presStyleCnt="8">
        <dgm:presLayoutVars>
          <dgm:bulletEnabled val="1"/>
        </dgm:presLayoutVars>
      </dgm:prSet>
      <dgm:spPr/>
    </dgm:pt>
    <dgm:pt modelId="{F9B40D8C-067F-DC45-9D4C-5598D33A0D42}" type="pres">
      <dgm:prSet presAssocID="{5BB1D87D-4AC6-AE42-82CD-E91BF8BDBF92}" presName="Name9" presStyleLbl="parChTrans1D2" presStyleIdx="7" presStyleCnt="8"/>
      <dgm:spPr/>
    </dgm:pt>
    <dgm:pt modelId="{60216629-1DCE-9242-A229-7C27C987C4ED}" type="pres">
      <dgm:prSet presAssocID="{5BB1D87D-4AC6-AE42-82CD-E91BF8BDBF92}" presName="connTx" presStyleLbl="parChTrans1D2" presStyleIdx="7" presStyleCnt="8"/>
      <dgm:spPr/>
    </dgm:pt>
    <dgm:pt modelId="{13491AE3-F9C8-F54A-A7B6-899304F8CA23}" type="pres">
      <dgm:prSet presAssocID="{076C2C5F-C849-8344-9A32-B87CF1C7948A}" presName="node" presStyleLbl="node1" presStyleIdx="7" presStyleCnt="8">
        <dgm:presLayoutVars>
          <dgm:bulletEnabled val="1"/>
        </dgm:presLayoutVars>
      </dgm:prSet>
      <dgm:spPr/>
    </dgm:pt>
  </dgm:ptLst>
  <dgm:cxnLst>
    <dgm:cxn modelId="{96C1B50C-D209-5046-98B0-7516C4873875}" type="presOf" srcId="{AC7B4B24-5E3F-3245-AE61-566ED3F6D324}" destId="{484F28AA-D7FB-004D-AB77-ABDD101529AD}" srcOrd="0" destOrd="0" presId="urn:microsoft.com/office/officeart/2005/8/layout/radial1"/>
    <dgm:cxn modelId="{5CDBB611-C79F-A743-83E7-3C45E59C538A}" type="presOf" srcId="{719ADCD3-E105-174A-903B-B66FF12A507D}" destId="{7CF2BCAD-AC13-BA4B-A768-7372ECE894AA}" srcOrd="0" destOrd="0" presId="urn:microsoft.com/office/officeart/2005/8/layout/radial1"/>
    <dgm:cxn modelId="{627A7016-E08D-2A4C-BC6A-E594883CA730}" srcId="{34E93512-A6A1-864F-83C1-B5C1192232EB}" destId="{10C243C8-4B0B-834D-8430-F3EB28D32419}" srcOrd="6" destOrd="0" parTransId="{C0B7650B-DB40-1B4D-B9CA-D58B97C525F3}" sibTransId="{9A15FB21-B7E7-E247-AAA5-6140287595C1}"/>
    <dgm:cxn modelId="{6641731B-3F3E-594C-9137-1947B1875D26}" type="presOf" srcId="{5AFDEC5D-0CB7-5A43-B6EB-28703F47B0F9}" destId="{DC3B110B-91F7-964C-BF84-98D7BF345B24}" srcOrd="0" destOrd="0" presId="urn:microsoft.com/office/officeart/2005/8/layout/radial1"/>
    <dgm:cxn modelId="{C3DDD11E-6119-204D-9DD1-A62B2AA00B10}" type="presOf" srcId="{AC7B4B24-5E3F-3245-AE61-566ED3F6D324}" destId="{A5D2CC84-542D-924C-B169-FD21C22C2A1C}" srcOrd="1" destOrd="0" presId="urn:microsoft.com/office/officeart/2005/8/layout/radial1"/>
    <dgm:cxn modelId="{041B2A28-BD49-E747-918B-F38E22456B17}" srcId="{34E93512-A6A1-864F-83C1-B5C1192232EB}" destId="{B0EDCB94-C432-EB4E-B684-229FCF3D2379}" srcOrd="3" destOrd="0" parTransId="{CDAE0FDD-CE0C-DE49-AA53-CB4D8183FAF6}" sibTransId="{77C393BE-F3AC-E64B-A70A-5941F8EC8A5A}"/>
    <dgm:cxn modelId="{6627412D-BDBE-4147-B4C8-3832F6EC5AFE}" type="presOf" srcId="{FD962889-7562-4649-90CD-E979A02A83EA}" destId="{AB029995-9541-9E47-8FF4-3A2C0D386F73}" srcOrd="0" destOrd="0" presId="urn:microsoft.com/office/officeart/2005/8/layout/radial1"/>
    <dgm:cxn modelId="{EE4D232F-3192-8041-A69B-0D13B6B3B3C0}" type="presOf" srcId="{A293A914-A9A4-184A-8E09-32DA5D0F05AC}" destId="{98252DDB-7C06-AB48-877E-D6D1E5196757}" srcOrd="0" destOrd="0" presId="urn:microsoft.com/office/officeart/2005/8/layout/radial1"/>
    <dgm:cxn modelId="{6E2AB130-E1D1-054B-AE57-FAE4C6F1A145}" type="presOf" srcId="{80D1C6FB-E4AE-B347-8715-9289D49E8CAB}" destId="{6FB456B1-8650-9440-AA5B-2B29EF3BDFC9}" srcOrd="1" destOrd="0" presId="urn:microsoft.com/office/officeart/2005/8/layout/radial1"/>
    <dgm:cxn modelId="{6CF42237-0CB7-114B-A376-2422387A4A3A}" type="presOf" srcId="{80D1C6FB-E4AE-B347-8715-9289D49E8CAB}" destId="{C973489F-9927-A346-AC79-EF567EF16257}" srcOrd="0" destOrd="0" presId="urn:microsoft.com/office/officeart/2005/8/layout/radial1"/>
    <dgm:cxn modelId="{EFA75C40-8664-654E-AB78-57B99D905A78}" type="presOf" srcId="{DB0B8B96-4F21-C74E-9C8A-A75F67613ECD}" destId="{12EDA1EB-AE1D-9F4F-9415-7B28CABF7F4C}" srcOrd="0" destOrd="0" presId="urn:microsoft.com/office/officeart/2005/8/layout/radial1"/>
    <dgm:cxn modelId="{B07E4160-E443-4A46-9BB4-34918E9C419C}" type="presOf" srcId="{C1B620DF-0324-224F-9EAC-24819291502B}" destId="{7CFC2B7F-0D83-8449-9F43-A3D4A2B3F56B}" srcOrd="0" destOrd="0" presId="urn:microsoft.com/office/officeart/2005/8/layout/radial1"/>
    <dgm:cxn modelId="{014E3D43-6CF3-E343-B0A5-4D201737D9E5}" type="presOf" srcId="{B0EDCB94-C432-EB4E-B684-229FCF3D2379}" destId="{E848604F-FA2F-194B-A658-1D0248A58F9C}" srcOrd="0" destOrd="0" presId="urn:microsoft.com/office/officeart/2005/8/layout/radial1"/>
    <dgm:cxn modelId="{E3703749-2123-5446-B638-62BF807AB540}" srcId="{34E93512-A6A1-864F-83C1-B5C1192232EB}" destId="{5AFDEC5D-0CB7-5A43-B6EB-28703F47B0F9}" srcOrd="5" destOrd="0" parTransId="{AC7B4B24-5E3F-3245-AE61-566ED3F6D324}" sibTransId="{55D2D2DE-2DF8-3949-9FD7-8101DBDE8B35}"/>
    <dgm:cxn modelId="{21BF6A4D-714D-FA4C-A2EF-9C8E9BE5E606}" type="presOf" srcId="{5BB1D87D-4AC6-AE42-82CD-E91BF8BDBF92}" destId="{F9B40D8C-067F-DC45-9D4C-5598D33A0D42}" srcOrd="0" destOrd="0" presId="urn:microsoft.com/office/officeart/2005/8/layout/radial1"/>
    <dgm:cxn modelId="{A6D47C74-DD7A-DC44-B675-FD49461DD5D2}" type="presOf" srcId="{076C2C5F-C849-8344-9A32-B87CF1C7948A}" destId="{13491AE3-F9C8-F54A-A7B6-899304F8CA23}" srcOrd="0" destOrd="0" presId="urn:microsoft.com/office/officeart/2005/8/layout/radial1"/>
    <dgm:cxn modelId="{AD528858-A040-2E43-A6E8-047ABE9FCD77}" srcId="{C1B620DF-0324-224F-9EAC-24819291502B}" destId="{34E93512-A6A1-864F-83C1-B5C1192232EB}" srcOrd="0" destOrd="0" parTransId="{B4B145F5-0346-9A44-9A0E-1D53DE0C96F5}" sibTransId="{009002B2-DA36-D542-813F-40F923FA7B11}"/>
    <dgm:cxn modelId="{67129659-AF8F-A14F-A1A4-E6FF1EA6C173}" type="presOf" srcId="{10C243C8-4B0B-834D-8430-F3EB28D32419}" destId="{1BA905FD-8FC0-5946-9EBA-CD08595DF753}" srcOrd="0" destOrd="0" presId="urn:microsoft.com/office/officeart/2005/8/layout/radial1"/>
    <dgm:cxn modelId="{4B4564AC-26CF-EF4D-A6EB-3EBC64B52D58}" type="presOf" srcId="{ED8735D8-34EF-D94B-B8CF-A48486D328D4}" destId="{E6A1CB07-E710-2948-91CF-B1C0C1D5FFF6}" srcOrd="0" destOrd="0" presId="urn:microsoft.com/office/officeart/2005/8/layout/radial1"/>
    <dgm:cxn modelId="{EB90DDAF-D243-564A-9F76-78868F423265}" type="presOf" srcId="{D31BB3AE-1D83-644B-B1FF-1E3EF4BF1C6E}" destId="{0C9ABE67-363C-5F4C-8EE4-124ABB989885}" srcOrd="1" destOrd="0" presId="urn:microsoft.com/office/officeart/2005/8/layout/radial1"/>
    <dgm:cxn modelId="{F756C9B0-1100-6B4E-AE32-D98482558EBB}" type="presOf" srcId="{C0B7650B-DB40-1B4D-B9CA-D58B97C525F3}" destId="{4919CFCD-2539-6042-8D13-C982170AB64B}" srcOrd="0" destOrd="0" presId="urn:microsoft.com/office/officeart/2005/8/layout/radial1"/>
    <dgm:cxn modelId="{F13B86B4-ACF0-BB4F-B697-F70834228EBF}" type="presOf" srcId="{CDAE0FDD-CE0C-DE49-AA53-CB4D8183FAF6}" destId="{20F3ADBD-CA94-CD4A-A908-4EB9B2421E3A}" srcOrd="1" destOrd="0" presId="urn:microsoft.com/office/officeart/2005/8/layout/radial1"/>
    <dgm:cxn modelId="{25C40EC1-A0F5-7147-8FBA-C14FA8959EE9}" type="presOf" srcId="{5BB1D87D-4AC6-AE42-82CD-E91BF8BDBF92}" destId="{60216629-1DCE-9242-A229-7C27C987C4ED}" srcOrd="1" destOrd="0" presId="urn:microsoft.com/office/officeart/2005/8/layout/radial1"/>
    <dgm:cxn modelId="{557DB0C3-6EB7-A241-8A07-BFBDCE81A91F}" type="presOf" srcId="{CDAE0FDD-CE0C-DE49-AA53-CB4D8183FAF6}" destId="{CA4C91A7-B218-D24F-9AF4-887C663D1BBB}" srcOrd="0" destOrd="0" presId="urn:microsoft.com/office/officeart/2005/8/layout/radial1"/>
    <dgm:cxn modelId="{95457CCF-34CE-F14E-A98B-B2702DFE6886}" type="presOf" srcId="{78364A67-DAA6-2645-97D3-65A9F8BC3DEB}" destId="{6D6AB617-FFDA-A446-811C-6211552A4ADD}" srcOrd="0" destOrd="0" presId="urn:microsoft.com/office/officeart/2005/8/layout/radial1"/>
    <dgm:cxn modelId="{21BE82DF-5D91-C340-B044-309C42455E9F}" srcId="{34E93512-A6A1-864F-83C1-B5C1192232EB}" destId="{719ADCD3-E105-174A-903B-B66FF12A507D}" srcOrd="1" destOrd="0" parTransId="{D31BB3AE-1D83-644B-B1FF-1E3EF4BF1C6E}" sibTransId="{B23734A0-1890-2C4F-9CF7-B9A45EBF1200}"/>
    <dgm:cxn modelId="{FC73ACE4-5B91-3E43-A5C4-F5ABF7595797}" type="presOf" srcId="{78364A67-DAA6-2645-97D3-65A9F8BC3DEB}" destId="{3A091CBE-7338-CA40-8655-9781B6C05CBA}" srcOrd="1" destOrd="0" presId="urn:microsoft.com/office/officeart/2005/8/layout/radial1"/>
    <dgm:cxn modelId="{AF6E17E6-80ED-064F-BC2F-080F78E27526}" srcId="{34E93512-A6A1-864F-83C1-B5C1192232EB}" destId="{A293A914-A9A4-184A-8E09-32DA5D0F05AC}" srcOrd="4" destOrd="0" parTransId="{78364A67-DAA6-2645-97D3-65A9F8BC3DEB}" sibTransId="{745CEAB7-7404-5448-916A-7867643EFB02}"/>
    <dgm:cxn modelId="{66016FE6-EAFB-584E-91D3-299BA9BA4372}" type="presOf" srcId="{34E93512-A6A1-864F-83C1-B5C1192232EB}" destId="{17A7C03E-3FD5-1C44-9C2D-C07128D0A678}" srcOrd="0" destOrd="0" presId="urn:microsoft.com/office/officeart/2005/8/layout/radial1"/>
    <dgm:cxn modelId="{488AF3E7-FF27-F945-8997-A02EB4F46CF4}" srcId="{34E93512-A6A1-864F-83C1-B5C1192232EB}" destId="{076C2C5F-C849-8344-9A32-B87CF1C7948A}" srcOrd="7" destOrd="0" parTransId="{5BB1D87D-4AC6-AE42-82CD-E91BF8BDBF92}" sibTransId="{6143ED79-89E0-8841-A861-18B05E28909C}"/>
    <dgm:cxn modelId="{4D538AE9-0E4F-394F-99FE-68335178CE87}" srcId="{34E93512-A6A1-864F-83C1-B5C1192232EB}" destId="{ED8735D8-34EF-D94B-B8CF-A48486D328D4}" srcOrd="2" destOrd="0" parTransId="{80D1C6FB-E4AE-B347-8715-9289D49E8CAB}" sibTransId="{E7A07EB1-CE65-1B4D-BC22-245FD239E7DF}"/>
    <dgm:cxn modelId="{35947EED-D9C9-6C4F-970A-7FE7DC984EE2}" srcId="{34E93512-A6A1-864F-83C1-B5C1192232EB}" destId="{DB0B8B96-4F21-C74E-9C8A-A75F67613ECD}" srcOrd="0" destOrd="0" parTransId="{FD962889-7562-4649-90CD-E979A02A83EA}" sibTransId="{2A183A48-6B02-7E4B-B14A-161E55115FE1}"/>
    <dgm:cxn modelId="{714779F6-13A9-A646-8E33-82E7C1FF59AA}" type="presOf" srcId="{D31BB3AE-1D83-644B-B1FF-1E3EF4BF1C6E}" destId="{AE2D73DE-6038-AC4F-89DC-083A1143A5F6}" srcOrd="0" destOrd="0" presId="urn:microsoft.com/office/officeart/2005/8/layout/radial1"/>
    <dgm:cxn modelId="{DB02B6F7-309B-1D4D-BDEB-3932C93F44BB}" type="presOf" srcId="{FD962889-7562-4649-90CD-E979A02A83EA}" destId="{DF5721EE-C24C-DF49-9B66-731219DB75B8}" srcOrd="1" destOrd="0" presId="urn:microsoft.com/office/officeart/2005/8/layout/radial1"/>
    <dgm:cxn modelId="{8F0B07FF-137D-B94F-A247-A8741CA7E16A}" type="presOf" srcId="{C0B7650B-DB40-1B4D-B9CA-D58B97C525F3}" destId="{34F71F2A-4DC0-A44A-ADEA-07D3DE8677F4}" srcOrd="1" destOrd="0" presId="urn:microsoft.com/office/officeart/2005/8/layout/radial1"/>
    <dgm:cxn modelId="{3DC12A46-9286-E340-BC2F-10E5AB16B393}" type="presParOf" srcId="{7CFC2B7F-0D83-8449-9F43-A3D4A2B3F56B}" destId="{17A7C03E-3FD5-1C44-9C2D-C07128D0A678}" srcOrd="0" destOrd="0" presId="urn:microsoft.com/office/officeart/2005/8/layout/radial1"/>
    <dgm:cxn modelId="{FEFF457F-F553-F041-928C-AE6A0B2D65C8}" type="presParOf" srcId="{7CFC2B7F-0D83-8449-9F43-A3D4A2B3F56B}" destId="{AB029995-9541-9E47-8FF4-3A2C0D386F73}" srcOrd="1" destOrd="0" presId="urn:microsoft.com/office/officeart/2005/8/layout/radial1"/>
    <dgm:cxn modelId="{6A91D8FD-4BCA-204B-90AF-333CF2472C02}" type="presParOf" srcId="{AB029995-9541-9E47-8FF4-3A2C0D386F73}" destId="{DF5721EE-C24C-DF49-9B66-731219DB75B8}" srcOrd="0" destOrd="0" presId="urn:microsoft.com/office/officeart/2005/8/layout/radial1"/>
    <dgm:cxn modelId="{E81150C9-B33C-5E4F-81FD-A0C824B4512D}" type="presParOf" srcId="{7CFC2B7F-0D83-8449-9F43-A3D4A2B3F56B}" destId="{12EDA1EB-AE1D-9F4F-9415-7B28CABF7F4C}" srcOrd="2" destOrd="0" presId="urn:microsoft.com/office/officeart/2005/8/layout/radial1"/>
    <dgm:cxn modelId="{9A724183-B65F-E045-86BC-2EF87B165F97}" type="presParOf" srcId="{7CFC2B7F-0D83-8449-9F43-A3D4A2B3F56B}" destId="{AE2D73DE-6038-AC4F-89DC-083A1143A5F6}" srcOrd="3" destOrd="0" presId="urn:microsoft.com/office/officeart/2005/8/layout/radial1"/>
    <dgm:cxn modelId="{BD2C98C7-3E8C-8E4C-9D21-78B0F8AAE2A7}" type="presParOf" srcId="{AE2D73DE-6038-AC4F-89DC-083A1143A5F6}" destId="{0C9ABE67-363C-5F4C-8EE4-124ABB989885}" srcOrd="0" destOrd="0" presId="urn:microsoft.com/office/officeart/2005/8/layout/radial1"/>
    <dgm:cxn modelId="{F9D7D66A-E305-8A49-A1E4-4D6AC46277CF}" type="presParOf" srcId="{7CFC2B7F-0D83-8449-9F43-A3D4A2B3F56B}" destId="{7CF2BCAD-AC13-BA4B-A768-7372ECE894AA}" srcOrd="4" destOrd="0" presId="urn:microsoft.com/office/officeart/2005/8/layout/radial1"/>
    <dgm:cxn modelId="{027F030D-A153-194B-94AC-87551EAE11A9}" type="presParOf" srcId="{7CFC2B7F-0D83-8449-9F43-A3D4A2B3F56B}" destId="{C973489F-9927-A346-AC79-EF567EF16257}" srcOrd="5" destOrd="0" presId="urn:microsoft.com/office/officeart/2005/8/layout/radial1"/>
    <dgm:cxn modelId="{81517F9D-73AC-A54B-9BA7-4E5324659040}" type="presParOf" srcId="{C973489F-9927-A346-AC79-EF567EF16257}" destId="{6FB456B1-8650-9440-AA5B-2B29EF3BDFC9}" srcOrd="0" destOrd="0" presId="urn:microsoft.com/office/officeart/2005/8/layout/radial1"/>
    <dgm:cxn modelId="{9C0BE0A8-DC10-6446-A1C3-1763A92FDEF4}" type="presParOf" srcId="{7CFC2B7F-0D83-8449-9F43-A3D4A2B3F56B}" destId="{E6A1CB07-E710-2948-91CF-B1C0C1D5FFF6}" srcOrd="6" destOrd="0" presId="urn:microsoft.com/office/officeart/2005/8/layout/radial1"/>
    <dgm:cxn modelId="{3BDCE5A6-AABA-7046-ABF7-D1E4C6DD9DDD}" type="presParOf" srcId="{7CFC2B7F-0D83-8449-9F43-A3D4A2B3F56B}" destId="{CA4C91A7-B218-D24F-9AF4-887C663D1BBB}" srcOrd="7" destOrd="0" presId="urn:microsoft.com/office/officeart/2005/8/layout/radial1"/>
    <dgm:cxn modelId="{27856ABD-1F5F-4E4C-811C-57E6C0FD4167}" type="presParOf" srcId="{CA4C91A7-B218-D24F-9AF4-887C663D1BBB}" destId="{20F3ADBD-CA94-CD4A-A908-4EB9B2421E3A}" srcOrd="0" destOrd="0" presId="urn:microsoft.com/office/officeart/2005/8/layout/radial1"/>
    <dgm:cxn modelId="{A1AA3667-3B11-9D47-89E4-7860C49A0AAD}" type="presParOf" srcId="{7CFC2B7F-0D83-8449-9F43-A3D4A2B3F56B}" destId="{E848604F-FA2F-194B-A658-1D0248A58F9C}" srcOrd="8" destOrd="0" presId="urn:microsoft.com/office/officeart/2005/8/layout/radial1"/>
    <dgm:cxn modelId="{5E977A5A-C039-F84F-928D-918517856085}" type="presParOf" srcId="{7CFC2B7F-0D83-8449-9F43-A3D4A2B3F56B}" destId="{6D6AB617-FFDA-A446-811C-6211552A4ADD}" srcOrd="9" destOrd="0" presId="urn:microsoft.com/office/officeart/2005/8/layout/radial1"/>
    <dgm:cxn modelId="{EE35E519-B0C7-3F4A-B921-88D36E5337DC}" type="presParOf" srcId="{6D6AB617-FFDA-A446-811C-6211552A4ADD}" destId="{3A091CBE-7338-CA40-8655-9781B6C05CBA}" srcOrd="0" destOrd="0" presId="urn:microsoft.com/office/officeart/2005/8/layout/radial1"/>
    <dgm:cxn modelId="{38A97E4D-3ACC-CC46-91B2-0BC48484D688}" type="presParOf" srcId="{7CFC2B7F-0D83-8449-9F43-A3D4A2B3F56B}" destId="{98252DDB-7C06-AB48-877E-D6D1E5196757}" srcOrd="10" destOrd="0" presId="urn:microsoft.com/office/officeart/2005/8/layout/radial1"/>
    <dgm:cxn modelId="{71223456-AEF4-164C-8500-AD92085E4735}" type="presParOf" srcId="{7CFC2B7F-0D83-8449-9F43-A3D4A2B3F56B}" destId="{484F28AA-D7FB-004D-AB77-ABDD101529AD}" srcOrd="11" destOrd="0" presId="urn:microsoft.com/office/officeart/2005/8/layout/radial1"/>
    <dgm:cxn modelId="{DA6F6A90-7F96-9842-B9C0-5D69B684C0D0}" type="presParOf" srcId="{484F28AA-D7FB-004D-AB77-ABDD101529AD}" destId="{A5D2CC84-542D-924C-B169-FD21C22C2A1C}" srcOrd="0" destOrd="0" presId="urn:microsoft.com/office/officeart/2005/8/layout/radial1"/>
    <dgm:cxn modelId="{9596FCEE-3D15-AC49-8E1F-392B1F1C8839}" type="presParOf" srcId="{7CFC2B7F-0D83-8449-9F43-A3D4A2B3F56B}" destId="{DC3B110B-91F7-964C-BF84-98D7BF345B24}" srcOrd="12" destOrd="0" presId="urn:microsoft.com/office/officeart/2005/8/layout/radial1"/>
    <dgm:cxn modelId="{CCD43839-11D4-9D4F-A646-0DD7A89FAA66}" type="presParOf" srcId="{7CFC2B7F-0D83-8449-9F43-A3D4A2B3F56B}" destId="{4919CFCD-2539-6042-8D13-C982170AB64B}" srcOrd="13" destOrd="0" presId="urn:microsoft.com/office/officeart/2005/8/layout/radial1"/>
    <dgm:cxn modelId="{5254CE8E-6449-204E-AC61-40D0823C6BB0}" type="presParOf" srcId="{4919CFCD-2539-6042-8D13-C982170AB64B}" destId="{34F71F2A-4DC0-A44A-ADEA-07D3DE8677F4}" srcOrd="0" destOrd="0" presId="urn:microsoft.com/office/officeart/2005/8/layout/radial1"/>
    <dgm:cxn modelId="{C788F302-DE77-A941-B908-48FC30DA0EC1}" type="presParOf" srcId="{7CFC2B7F-0D83-8449-9F43-A3D4A2B3F56B}" destId="{1BA905FD-8FC0-5946-9EBA-CD08595DF753}" srcOrd="14" destOrd="0" presId="urn:microsoft.com/office/officeart/2005/8/layout/radial1"/>
    <dgm:cxn modelId="{4837995E-54C9-A647-9A32-CBF68125396D}" type="presParOf" srcId="{7CFC2B7F-0D83-8449-9F43-A3D4A2B3F56B}" destId="{F9B40D8C-067F-DC45-9D4C-5598D33A0D42}" srcOrd="15" destOrd="0" presId="urn:microsoft.com/office/officeart/2005/8/layout/radial1"/>
    <dgm:cxn modelId="{76C2E7FC-9613-2B4E-81F9-B15B9274B958}" type="presParOf" srcId="{F9B40D8C-067F-DC45-9D4C-5598D33A0D42}" destId="{60216629-1DCE-9242-A229-7C27C987C4ED}" srcOrd="0" destOrd="0" presId="urn:microsoft.com/office/officeart/2005/8/layout/radial1"/>
    <dgm:cxn modelId="{F2FB46DD-1CEE-2548-AAB1-15014EC23580}" type="presParOf" srcId="{7CFC2B7F-0D83-8449-9F43-A3D4A2B3F56B}" destId="{13491AE3-F9C8-F54A-A7B6-899304F8CA23}" srcOrd="16"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04271B-8C6C-6B4E-82FD-F7DF79F914C6}">
      <dsp:nvSpPr>
        <dsp:cNvPr id="0" name=""/>
        <dsp:cNvSpPr/>
      </dsp:nvSpPr>
      <dsp:spPr>
        <a:xfrm>
          <a:off x="1581457" y="797"/>
          <a:ext cx="2630783" cy="933445"/>
        </a:xfrm>
        <a:prstGeom prst="roundRect">
          <a:avLst>
            <a:gd name="adj" fmla="val 10000"/>
          </a:avLst>
        </a:prstGeom>
        <a:solidFill>
          <a:srgbClr val="92D05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Farm</a:t>
          </a:r>
        </a:p>
        <a:p>
          <a:pPr marL="0" lvl="0" indent="0" algn="ctr" defTabSz="711200">
            <a:lnSpc>
              <a:spcPct val="90000"/>
            </a:lnSpc>
            <a:spcBef>
              <a:spcPct val="0"/>
            </a:spcBef>
            <a:spcAft>
              <a:spcPct val="35000"/>
            </a:spcAft>
            <a:buNone/>
          </a:pPr>
          <a:r>
            <a:rPr lang="en-US" sz="1600" kern="1200" dirty="0"/>
            <a:t>Where crops are grown or animals reared</a:t>
          </a:r>
        </a:p>
      </dsp:txBody>
      <dsp:txXfrm>
        <a:off x="1608797" y="28137"/>
        <a:ext cx="2576103" cy="878765"/>
      </dsp:txXfrm>
    </dsp:sp>
    <dsp:sp modelId="{E2EBB486-6193-1249-A09B-742ACC84C420}">
      <dsp:nvSpPr>
        <dsp:cNvPr id="0" name=""/>
        <dsp:cNvSpPr/>
      </dsp:nvSpPr>
      <dsp:spPr>
        <a:xfrm rot="5400000">
          <a:off x="2721828" y="957578"/>
          <a:ext cx="350041" cy="420050"/>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rot="-5400000">
        <a:off x="2770834" y="992582"/>
        <a:ext cx="252030" cy="245029"/>
      </dsp:txXfrm>
    </dsp:sp>
    <dsp:sp modelId="{E8F5D4C3-09C3-5F4A-BC86-209C785CC4EB}">
      <dsp:nvSpPr>
        <dsp:cNvPr id="0" name=""/>
        <dsp:cNvSpPr/>
      </dsp:nvSpPr>
      <dsp:spPr>
        <a:xfrm>
          <a:off x="1581457" y="1400965"/>
          <a:ext cx="2630783" cy="933445"/>
        </a:xfrm>
        <a:prstGeom prst="roundRect">
          <a:avLst>
            <a:gd name="adj" fmla="val 10000"/>
          </a:avLst>
        </a:prstGeom>
        <a:solidFill>
          <a:srgbClr val="92D05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Factory</a:t>
          </a:r>
        </a:p>
        <a:p>
          <a:pPr marL="0" lvl="0" indent="0" algn="ctr" defTabSz="711200">
            <a:lnSpc>
              <a:spcPct val="90000"/>
            </a:lnSpc>
            <a:spcBef>
              <a:spcPct val="0"/>
            </a:spcBef>
            <a:spcAft>
              <a:spcPct val="35000"/>
            </a:spcAft>
            <a:buNone/>
          </a:pPr>
          <a:r>
            <a:rPr lang="en-US" sz="1600" kern="1200" dirty="0"/>
            <a:t>Where</a:t>
          </a:r>
          <a:r>
            <a:rPr lang="en-US" sz="1600" kern="1200" baseline="0" dirty="0"/>
            <a:t> food is used in recipes and/or put in packaging</a:t>
          </a:r>
          <a:endParaRPr lang="en-US" sz="1600" kern="1200" dirty="0"/>
        </a:p>
      </dsp:txBody>
      <dsp:txXfrm>
        <a:off x="1608797" y="1428305"/>
        <a:ext cx="2576103" cy="878765"/>
      </dsp:txXfrm>
    </dsp:sp>
    <dsp:sp modelId="{4B7A3890-FC97-7E47-B249-93808DED3468}">
      <dsp:nvSpPr>
        <dsp:cNvPr id="0" name=""/>
        <dsp:cNvSpPr/>
      </dsp:nvSpPr>
      <dsp:spPr>
        <a:xfrm rot="5400000">
          <a:off x="2721828" y="2357746"/>
          <a:ext cx="350041" cy="420050"/>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rot="-5400000">
        <a:off x="2770834" y="2392750"/>
        <a:ext cx="252030" cy="245029"/>
      </dsp:txXfrm>
    </dsp:sp>
    <dsp:sp modelId="{FA549806-9247-7D47-8263-04AB4BD69F8C}">
      <dsp:nvSpPr>
        <dsp:cNvPr id="0" name=""/>
        <dsp:cNvSpPr/>
      </dsp:nvSpPr>
      <dsp:spPr>
        <a:xfrm>
          <a:off x="1581457" y="2801132"/>
          <a:ext cx="2630783" cy="933445"/>
        </a:xfrm>
        <a:prstGeom prst="roundRect">
          <a:avLst>
            <a:gd name="adj" fmla="val 10000"/>
          </a:avLst>
        </a:prstGeom>
        <a:solidFill>
          <a:srgbClr val="92D05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Warehouse</a:t>
          </a:r>
        </a:p>
        <a:p>
          <a:pPr marL="0" lvl="0" indent="0" algn="ctr" defTabSz="711200">
            <a:lnSpc>
              <a:spcPct val="90000"/>
            </a:lnSpc>
            <a:spcBef>
              <a:spcPct val="0"/>
            </a:spcBef>
            <a:spcAft>
              <a:spcPct val="35000"/>
            </a:spcAft>
            <a:buNone/>
          </a:pPr>
          <a:r>
            <a:rPr lang="en-US" sz="1600" kern="1200" dirty="0"/>
            <a:t>Where</a:t>
          </a:r>
          <a:r>
            <a:rPr lang="en-US" sz="1600" kern="1200" baseline="0" dirty="0"/>
            <a:t> food is sorted and put into lorries/ship/aeroplane</a:t>
          </a:r>
          <a:endParaRPr lang="en-US" sz="1600" kern="1200" dirty="0"/>
        </a:p>
      </dsp:txBody>
      <dsp:txXfrm>
        <a:off x="1608797" y="2828472"/>
        <a:ext cx="2576103" cy="878765"/>
      </dsp:txXfrm>
    </dsp:sp>
    <dsp:sp modelId="{C6A2EBAE-694E-C04B-AE28-BA63ECFC5A8E}">
      <dsp:nvSpPr>
        <dsp:cNvPr id="0" name=""/>
        <dsp:cNvSpPr/>
      </dsp:nvSpPr>
      <dsp:spPr>
        <a:xfrm rot="5400000">
          <a:off x="2721828" y="3757914"/>
          <a:ext cx="350041" cy="420050"/>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rot="-5400000">
        <a:off x="2770834" y="3792918"/>
        <a:ext cx="252030" cy="245029"/>
      </dsp:txXfrm>
    </dsp:sp>
    <dsp:sp modelId="{DFCBC92A-3359-6240-9F0D-C7C2878A38A6}">
      <dsp:nvSpPr>
        <dsp:cNvPr id="0" name=""/>
        <dsp:cNvSpPr/>
      </dsp:nvSpPr>
      <dsp:spPr>
        <a:xfrm>
          <a:off x="1581457" y="4201300"/>
          <a:ext cx="2630783" cy="933445"/>
        </a:xfrm>
        <a:prstGeom prst="roundRect">
          <a:avLst>
            <a:gd name="adj" fmla="val 10000"/>
          </a:avLst>
        </a:prstGeom>
        <a:solidFill>
          <a:srgbClr val="92D05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Supermarket/Shop</a:t>
          </a:r>
        </a:p>
        <a:p>
          <a:pPr marL="0" lvl="0" indent="0" algn="ctr" defTabSz="711200">
            <a:lnSpc>
              <a:spcPct val="90000"/>
            </a:lnSpc>
            <a:spcBef>
              <a:spcPct val="0"/>
            </a:spcBef>
            <a:spcAft>
              <a:spcPct val="35000"/>
            </a:spcAft>
            <a:buNone/>
          </a:pPr>
          <a:r>
            <a:rPr lang="en-US" sz="1600" kern="1200" dirty="0"/>
            <a:t>Where</a:t>
          </a:r>
          <a:r>
            <a:rPr lang="en-US" sz="1600" kern="1200" baseline="0" dirty="0"/>
            <a:t> food is sold</a:t>
          </a:r>
          <a:endParaRPr lang="en-US" sz="1600" kern="1200" dirty="0"/>
        </a:p>
      </dsp:txBody>
      <dsp:txXfrm>
        <a:off x="1608797" y="4228640"/>
        <a:ext cx="2576103" cy="878765"/>
      </dsp:txXfrm>
    </dsp:sp>
    <dsp:sp modelId="{29CEA710-2679-F247-B5EC-7DB8012627B3}">
      <dsp:nvSpPr>
        <dsp:cNvPr id="0" name=""/>
        <dsp:cNvSpPr/>
      </dsp:nvSpPr>
      <dsp:spPr>
        <a:xfrm rot="5400000">
          <a:off x="2721828" y="5158081"/>
          <a:ext cx="350041" cy="420050"/>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rot="-5400000">
        <a:off x="2770834" y="5193085"/>
        <a:ext cx="252030" cy="245029"/>
      </dsp:txXfrm>
    </dsp:sp>
    <dsp:sp modelId="{BD90079C-E5D7-4B4A-9815-72DBF52D6E7F}">
      <dsp:nvSpPr>
        <dsp:cNvPr id="0" name=""/>
        <dsp:cNvSpPr/>
      </dsp:nvSpPr>
      <dsp:spPr>
        <a:xfrm>
          <a:off x="1581457" y="5601468"/>
          <a:ext cx="2630783" cy="933445"/>
        </a:xfrm>
        <a:prstGeom prst="roundRect">
          <a:avLst>
            <a:gd name="adj" fmla="val 10000"/>
          </a:avLst>
        </a:prstGeom>
        <a:solidFill>
          <a:srgbClr val="92D05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Your plate!</a:t>
          </a:r>
        </a:p>
      </dsp:txBody>
      <dsp:txXfrm>
        <a:off x="1608797" y="5628808"/>
        <a:ext cx="2576103" cy="8787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7C03E-3FD5-1C44-9C2D-C07128D0A678}">
      <dsp:nvSpPr>
        <dsp:cNvPr id="0" name=""/>
        <dsp:cNvSpPr/>
      </dsp:nvSpPr>
      <dsp:spPr>
        <a:xfrm>
          <a:off x="3702074" y="2037580"/>
          <a:ext cx="1196926" cy="119692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Food Transport</a:t>
          </a:r>
        </a:p>
      </dsp:txBody>
      <dsp:txXfrm>
        <a:off x="3877360" y="2212866"/>
        <a:ext cx="846354" cy="846354"/>
      </dsp:txXfrm>
    </dsp:sp>
    <dsp:sp modelId="{AB029995-9541-9E47-8FF4-3A2C0D386F73}">
      <dsp:nvSpPr>
        <dsp:cNvPr id="0" name=""/>
        <dsp:cNvSpPr/>
      </dsp:nvSpPr>
      <dsp:spPr>
        <a:xfrm rot="16200000">
          <a:off x="3881452" y="1605971"/>
          <a:ext cx="838170" cy="25048"/>
        </a:xfrm>
        <a:custGeom>
          <a:avLst/>
          <a:gdLst/>
          <a:ahLst/>
          <a:cxnLst/>
          <a:rect l="0" t="0" r="0" b="0"/>
          <a:pathLst>
            <a:path>
              <a:moveTo>
                <a:pt x="0" y="12524"/>
              </a:moveTo>
              <a:lnTo>
                <a:pt x="838170" y="12524"/>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4279583" y="1597541"/>
        <a:ext cx="41908" cy="41908"/>
      </dsp:txXfrm>
    </dsp:sp>
    <dsp:sp modelId="{12EDA1EB-AE1D-9F4F-9415-7B28CABF7F4C}">
      <dsp:nvSpPr>
        <dsp:cNvPr id="0" name=""/>
        <dsp:cNvSpPr/>
      </dsp:nvSpPr>
      <dsp:spPr>
        <a:xfrm>
          <a:off x="3702074" y="2483"/>
          <a:ext cx="1196926" cy="119692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Air pollution</a:t>
          </a:r>
        </a:p>
      </dsp:txBody>
      <dsp:txXfrm>
        <a:off x="3877360" y="177769"/>
        <a:ext cx="846354" cy="846354"/>
      </dsp:txXfrm>
    </dsp:sp>
    <dsp:sp modelId="{AE2D73DE-6038-AC4F-89DC-083A1143A5F6}">
      <dsp:nvSpPr>
        <dsp:cNvPr id="0" name=""/>
        <dsp:cNvSpPr/>
      </dsp:nvSpPr>
      <dsp:spPr>
        <a:xfrm rot="18900000">
          <a:off x="4600967" y="1904004"/>
          <a:ext cx="838170" cy="25048"/>
        </a:xfrm>
        <a:custGeom>
          <a:avLst/>
          <a:gdLst/>
          <a:ahLst/>
          <a:cxnLst/>
          <a:rect l="0" t="0" r="0" b="0"/>
          <a:pathLst>
            <a:path>
              <a:moveTo>
                <a:pt x="0" y="12524"/>
              </a:moveTo>
              <a:lnTo>
                <a:pt x="838170" y="12524"/>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dirty="0"/>
        </a:p>
      </dsp:txBody>
      <dsp:txXfrm>
        <a:off x="4999098" y="1895574"/>
        <a:ext cx="41908" cy="41908"/>
      </dsp:txXfrm>
    </dsp:sp>
    <dsp:sp modelId="{7CF2BCAD-AC13-BA4B-A768-7372ECE894AA}">
      <dsp:nvSpPr>
        <dsp:cNvPr id="0" name=""/>
        <dsp:cNvSpPr/>
      </dsp:nvSpPr>
      <dsp:spPr>
        <a:xfrm>
          <a:off x="5141105" y="598549"/>
          <a:ext cx="1196926" cy="119692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Health problems e.g. asthma</a:t>
          </a:r>
        </a:p>
      </dsp:txBody>
      <dsp:txXfrm>
        <a:off x="5316391" y="773835"/>
        <a:ext cx="846354" cy="846354"/>
      </dsp:txXfrm>
    </dsp:sp>
    <dsp:sp modelId="{C973489F-9927-A346-AC79-EF567EF16257}">
      <dsp:nvSpPr>
        <dsp:cNvPr id="0" name=""/>
        <dsp:cNvSpPr/>
      </dsp:nvSpPr>
      <dsp:spPr>
        <a:xfrm>
          <a:off x="4899000" y="2623519"/>
          <a:ext cx="838170" cy="25048"/>
        </a:xfrm>
        <a:custGeom>
          <a:avLst/>
          <a:gdLst/>
          <a:ahLst/>
          <a:cxnLst/>
          <a:rect l="0" t="0" r="0" b="0"/>
          <a:pathLst>
            <a:path>
              <a:moveTo>
                <a:pt x="0" y="12524"/>
              </a:moveTo>
              <a:lnTo>
                <a:pt x="838170" y="12524"/>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297131" y="2615089"/>
        <a:ext cx="41908" cy="41908"/>
      </dsp:txXfrm>
    </dsp:sp>
    <dsp:sp modelId="{E6A1CB07-E710-2948-91CF-B1C0C1D5FFF6}">
      <dsp:nvSpPr>
        <dsp:cNvPr id="0" name=""/>
        <dsp:cNvSpPr/>
      </dsp:nvSpPr>
      <dsp:spPr>
        <a:xfrm>
          <a:off x="5737171" y="2037580"/>
          <a:ext cx="1196926" cy="119692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Water pollution</a:t>
          </a:r>
        </a:p>
      </dsp:txBody>
      <dsp:txXfrm>
        <a:off x="5912457" y="2212866"/>
        <a:ext cx="846354" cy="846354"/>
      </dsp:txXfrm>
    </dsp:sp>
    <dsp:sp modelId="{CA4C91A7-B218-D24F-9AF4-887C663D1BBB}">
      <dsp:nvSpPr>
        <dsp:cNvPr id="0" name=""/>
        <dsp:cNvSpPr/>
      </dsp:nvSpPr>
      <dsp:spPr>
        <a:xfrm rot="2700000">
          <a:off x="4600967" y="3343035"/>
          <a:ext cx="838170" cy="25048"/>
        </a:xfrm>
        <a:custGeom>
          <a:avLst/>
          <a:gdLst/>
          <a:ahLst/>
          <a:cxnLst/>
          <a:rect l="0" t="0" r="0" b="0"/>
          <a:pathLst>
            <a:path>
              <a:moveTo>
                <a:pt x="0" y="12524"/>
              </a:moveTo>
              <a:lnTo>
                <a:pt x="838170" y="12524"/>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4999098" y="3334605"/>
        <a:ext cx="41908" cy="41908"/>
      </dsp:txXfrm>
    </dsp:sp>
    <dsp:sp modelId="{E848604F-FA2F-194B-A658-1D0248A58F9C}">
      <dsp:nvSpPr>
        <dsp:cNvPr id="0" name=""/>
        <dsp:cNvSpPr/>
      </dsp:nvSpPr>
      <dsp:spPr>
        <a:xfrm>
          <a:off x="5141105" y="3476611"/>
          <a:ext cx="1196926" cy="119692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Using up fossil fuels</a:t>
          </a:r>
        </a:p>
      </dsp:txBody>
      <dsp:txXfrm>
        <a:off x="5316391" y="3651897"/>
        <a:ext cx="846354" cy="846354"/>
      </dsp:txXfrm>
    </dsp:sp>
    <dsp:sp modelId="{6D6AB617-FFDA-A446-811C-6211552A4ADD}">
      <dsp:nvSpPr>
        <dsp:cNvPr id="0" name=""/>
        <dsp:cNvSpPr/>
      </dsp:nvSpPr>
      <dsp:spPr>
        <a:xfrm rot="5400000">
          <a:off x="3881452" y="3641068"/>
          <a:ext cx="838170" cy="25048"/>
        </a:xfrm>
        <a:custGeom>
          <a:avLst/>
          <a:gdLst/>
          <a:ahLst/>
          <a:cxnLst/>
          <a:rect l="0" t="0" r="0" b="0"/>
          <a:pathLst>
            <a:path>
              <a:moveTo>
                <a:pt x="0" y="12524"/>
              </a:moveTo>
              <a:lnTo>
                <a:pt x="838170" y="12524"/>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4279583" y="3632638"/>
        <a:ext cx="41908" cy="41908"/>
      </dsp:txXfrm>
    </dsp:sp>
    <dsp:sp modelId="{98252DDB-7C06-AB48-877E-D6D1E5196757}">
      <dsp:nvSpPr>
        <dsp:cNvPr id="0" name=""/>
        <dsp:cNvSpPr/>
      </dsp:nvSpPr>
      <dsp:spPr>
        <a:xfrm>
          <a:off x="3702074" y="4072677"/>
          <a:ext cx="1196926" cy="119692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Carbon dioxide emissions</a:t>
          </a:r>
        </a:p>
      </dsp:txBody>
      <dsp:txXfrm>
        <a:off x="3877360" y="4247963"/>
        <a:ext cx="846354" cy="846354"/>
      </dsp:txXfrm>
    </dsp:sp>
    <dsp:sp modelId="{484F28AA-D7FB-004D-AB77-ABDD101529AD}">
      <dsp:nvSpPr>
        <dsp:cNvPr id="0" name=""/>
        <dsp:cNvSpPr/>
      </dsp:nvSpPr>
      <dsp:spPr>
        <a:xfrm rot="8100000">
          <a:off x="3161936" y="3343035"/>
          <a:ext cx="838170" cy="25048"/>
        </a:xfrm>
        <a:custGeom>
          <a:avLst/>
          <a:gdLst/>
          <a:ahLst/>
          <a:cxnLst/>
          <a:rect l="0" t="0" r="0" b="0"/>
          <a:pathLst>
            <a:path>
              <a:moveTo>
                <a:pt x="0" y="12524"/>
              </a:moveTo>
              <a:lnTo>
                <a:pt x="838170" y="12524"/>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dirty="0"/>
        </a:p>
      </dsp:txBody>
      <dsp:txXfrm rot="10800000">
        <a:off x="3560067" y="3334605"/>
        <a:ext cx="41908" cy="41908"/>
      </dsp:txXfrm>
    </dsp:sp>
    <dsp:sp modelId="{DC3B110B-91F7-964C-BF84-98D7BF345B24}">
      <dsp:nvSpPr>
        <dsp:cNvPr id="0" name=""/>
        <dsp:cNvSpPr/>
      </dsp:nvSpPr>
      <dsp:spPr>
        <a:xfrm>
          <a:off x="2263043" y="3476611"/>
          <a:ext cx="1196926" cy="119692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Congestion</a:t>
          </a:r>
        </a:p>
      </dsp:txBody>
      <dsp:txXfrm>
        <a:off x="2438329" y="3651897"/>
        <a:ext cx="846354" cy="846354"/>
      </dsp:txXfrm>
    </dsp:sp>
    <dsp:sp modelId="{4919CFCD-2539-6042-8D13-C982170AB64B}">
      <dsp:nvSpPr>
        <dsp:cNvPr id="0" name=""/>
        <dsp:cNvSpPr/>
      </dsp:nvSpPr>
      <dsp:spPr>
        <a:xfrm rot="10800000">
          <a:off x="2863903" y="2623519"/>
          <a:ext cx="838170" cy="25048"/>
        </a:xfrm>
        <a:custGeom>
          <a:avLst/>
          <a:gdLst/>
          <a:ahLst/>
          <a:cxnLst/>
          <a:rect l="0" t="0" r="0" b="0"/>
          <a:pathLst>
            <a:path>
              <a:moveTo>
                <a:pt x="0" y="12524"/>
              </a:moveTo>
              <a:lnTo>
                <a:pt x="838170" y="12524"/>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dirty="0"/>
        </a:p>
      </dsp:txBody>
      <dsp:txXfrm rot="10800000">
        <a:off x="3262034" y="2615089"/>
        <a:ext cx="41908" cy="41908"/>
      </dsp:txXfrm>
    </dsp:sp>
    <dsp:sp modelId="{1BA905FD-8FC0-5946-9EBA-CD08595DF753}">
      <dsp:nvSpPr>
        <dsp:cNvPr id="0" name=""/>
        <dsp:cNvSpPr/>
      </dsp:nvSpPr>
      <dsp:spPr>
        <a:xfrm>
          <a:off x="1666976" y="2037580"/>
          <a:ext cx="1196926" cy="119692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Accidents</a:t>
          </a:r>
        </a:p>
      </dsp:txBody>
      <dsp:txXfrm>
        <a:off x="1842262" y="2212866"/>
        <a:ext cx="846354" cy="846354"/>
      </dsp:txXfrm>
    </dsp:sp>
    <dsp:sp modelId="{F9B40D8C-067F-DC45-9D4C-5598D33A0D42}">
      <dsp:nvSpPr>
        <dsp:cNvPr id="0" name=""/>
        <dsp:cNvSpPr/>
      </dsp:nvSpPr>
      <dsp:spPr>
        <a:xfrm rot="13500000">
          <a:off x="3161936" y="1904004"/>
          <a:ext cx="838170" cy="25048"/>
        </a:xfrm>
        <a:custGeom>
          <a:avLst/>
          <a:gdLst/>
          <a:ahLst/>
          <a:cxnLst/>
          <a:rect l="0" t="0" r="0" b="0"/>
          <a:pathLst>
            <a:path>
              <a:moveTo>
                <a:pt x="0" y="12524"/>
              </a:moveTo>
              <a:lnTo>
                <a:pt x="838170" y="12524"/>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dirty="0"/>
        </a:p>
      </dsp:txBody>
      <dsp:txXfrm rot="10800000">
        <a:off x="3560067" y="1895574"/>
        <a:ext cx="41908" cy="41908"/>
      </dsp:txXfrm>
    </dsp:sp>
    <dsp:sp modelId="{13491AE3-F9C8-F54A-A7B6-899304F8CA23}">
      <dsp:nvSpPr>
        <dsp:cNvPr id="0" name=""/>
        <dsp:cNvSpPr/>
      </dsp:nvSpPr>
      <dsp:spPr>
        <a:xfrm>
          <a:off x="2263043" y="598549"/>
          <a:ext cx="1196926" cy="119692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Noise</a:t>
          </a:r>
        </a:p>
      </dsp:txBody>
      <dsp:txXfrm>
        <a:off x="2438329" y="773835"/>
        <a:ext cx="846354" cy="846354"/>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B97FFC-1920-764E-955B-C7D7604F071D}" type="datetimeFigureOut">
              <a:rPr lang="en-US" smtClean="0"/>
              <a:t>7/15/2022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03CD2E-B004-1049-99D3-14DAF0FD0DD1}" type="slidenum">
              <a:rPr lang="en-US" smtClean="0"/>
              <a:t>‹#›</a:t>
            </a:fld>
            <a:endParaRPr lang="en-US" dirty="0"/>
          </a:p>
        </p:txBody>
      </p:sp>
    </p:spTree>
    <p:extLst>
      <p:ext uri="{BB962C8B-B14F-4D97-AF65-F5344CB8AC3E}">
        <p14:creationId xmlns:p14="http://schemas.microsoft.com/office/powerpoint/2010/main" val="983100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03CD2E-B004-1049-99D3-14DAF0FD0DD1}" type="slidenum">
              <a:rPr lang="en-US" smtClean="0"/>
              <a:t>1</a:t>
            </a:fld>
            <a:endParaRPr lang="en-US" dirty="0"/>
          </a:p>
        </p:txBody>
      </p:sp>
    </p:spTree>
    <p:extLst>
      <p:ext uri="{BB962C8B-B14F-4D97-AF65-F5344CB8AC3E}">
        <p14:creationId xmlns:p14="http://schemas.microsoft.com/office/powerpoint/2010/main" val="842563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03CD2E-B004-1049-99D3-14DAF0FD0DD1}" type="slidenum">
              <a:rPr lang="en-US" smtClean="0"/>
              <a:t>8</a:t>
            </a:fld>
            <a:endParaRPr lang="en-US" dirty="0"/>
          </a:p>
        </p:txBody>
      </p:sp>
    </p:spTree>
    <p:extLst>
      <p:ext uri="{BB962C8B-B14F-4D97-AF65-F5344CB8AC3E}">
        <p14:creationId xmlns:p14="http://schemas.microsoft.com/office/powerpoint/2010/main" val="224738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E03CD2E-B004-1049-99D3-14DAF0FD0DD1}" type="slidenum">
              <a:rPr lang="en-US" smtClean="0"/>
              <a:t>13</a:t>
            </a:fld>
            <a:endParaRPr lang="en-US" dirty="0"/>
          </a:p>
        </p:txBody>
      </p:sp>
    </p:spTree>
    <p:extLst>
      <p:ext uri="{BB962C8B-B14F-4D97-AF65-F5344CB8AC3E}">
        <p14:creationId xmlns:p14="http://schemas.microsoft.com/office/powerpoint/2010/main" val="250910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8F1523-727F-8047-87B8-A9C1FAB8F998}" type="datetimeFigureOut">
              <a:rPr lang="en-US" smtClean="0"/>
              <a:t>7/15/2022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DF7AF8D-B076-724B-8558-A0FB737CE9D9}" type="slidenum">
              <a:rPr lang="en-US" smtClean="0"/>
              <a:t>‹#›</a:t>
            </a:fld>
            <a:endParaRPr lang="en-US" dirty="0"/>
          </a:p>
        </p:txBody>
      </p:sp>
    </p:spTree>
    <p:extLst>
      <p:ext uri="{BB962C8B-B14F-4D97-AF65-F5344CB8AC3E}">
        <p14:creationId xmlns:p14="http://schemas.microsoft.com/office/powerpoint/2010/main" val="411071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8F1523-727F-8047-87B8-A9C1FAB8F998}" type="datetimeFigureOut">
              <a:rPr lang="en-US" smtClean="0"/>
              <a:t>7/15/2022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DF7AF8D-B076-724B-8558-A0FB737CE9D9}" type="slidenum">
              <a:rPr lang="en-US" smtClean="0"/>
              <a:t>‹#›</a:t>
            </a:fld>
            <a:endParaRPr lang="en-US" dirty="0"/>
          </a:p>
        </p:txBody>
      </p:sp>
    </p:spTree>
    <p:extLst>
      <p:ext uri="{BB962C8B-B14F-4D97-AF65-F5344CB8AC3E}">
        <p14:creationId xmlns:p14="http://schemas.microsoft.com/office/powerpoint/2010/main" val="1076589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8F1523-727F-8047-87B8-A9C1FAB8F998}" type="datetimeFigureOut">
              <a:rPr lang="en-US" smtClean="0"/>
              <a:t>7/15/2022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DF7AF8D-B076-724B-8558-A0FB737CE9D9}" type="slidenum">
              <a:rPr lang="en-US" smtClean="0"/>
              <a:t>‹#›</a:t>
            </a:fld>
            <a:endParaRPr lang="en-US" dirty="0"/>
          </a:p>
        </p:txBody>
      </p:sp>
    </p:spTree>
    <p:extLst>
      <p:ext uri="{BB962C8B-B14F-4D97-AF65-F5344CB8AC3E}">
        <p14:creationId xmlns:p14="http://schemas.microsoft.com/office/powerpoint/2010/main" val="1697042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8F1523-727F-8047-87B8-A9C1FAB8F998}" type="datetimeFigureOut">
              <a:rPr lang="en-US" smtClean="0"/>
              <a:t>7/15/2022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DF7AF8D-B076-724B-8558-A0FB737CE9D9}" type="slidenum">
              <a:rPr lang="en-US" smtClean="0"/>
              <a:t>‹#›</a:t>
            </a:fld>
            <a:endParaRPr lang="en-US" dirty="0"/>
          </a:p>
        </p:txBody>
      </p:sp>
    </p:spTree>
    <p:extLst>
      <p:ext uri="{BB962C8B-B14F-4D97-AF65-F5344CB8AC3E}">
        <p14:creationId xmlns:p14="http://schemas.microsoft.com/office/powerpoint/2010/main" val="420715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8F1523-727F-8047-87B8-A9C1FAB8F998}" type="datetimeFigureOut">
              <a:rPr lang="en-US" smtClean="0"/>
              <a:t>7/15/2022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DF7AF8D-B076-724B-8558-A0FB737CE9D9}" type="slidenum">
              <a:rPr lang="en-US" smtClean="0"/>
              <a:t>‹#›</a:t>
            </a:fld>
            <a:endParaRPr lang="en-US" dirty="0"/>
          </a:p>
        </p:txBody>
      </p:sp>
    </p:spTree>
    <p:extLst>
      <p:ext uri="{BB962C8B-B14F-4D97-AF65-F5344CB8AC3E}">
        <p14:creationId xmlns:p14="http://schemas.microsoft.com/office/powerpoint/2010/main" val="1451141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8F1523-727F-8047-87B8-A9C1FAB8F998}" type="datetimeFigureOut">
              <a:rPr lang="en-US" smtClean="0"/>
              <a:t>7/15/2022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DF7AF8D-B076-724B-8558-A0FB737CE9D9}" type="slidenum">
              <a:rPr lang="en-US" smtClean="0"/>
              <a:t>‹#›</a:t>
            </a:fld>
            <a:endParaRPr lang="en-US" dirty="0"/>
          </a:p>
        </p:txBody>
      </p:sp>
    </p:spTree>
    <p:extLst>
      <p:ext uri="{BB962C8B-B14F-4D97-AF65-F5344CB8AC3E}">
        <p14:creationId xmlns:p14="http://schemas.microsoft.com/office/powerpoint/2010/main" val="367898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8F1523-727F-8047-87B8-A9C1FAB8F998}" type="datetimeFigureOut">
              <a:rPr lang="en-US" smtClean="0"/>
              <a:t>7/15/2022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DF7AF8D-B076-724B-8558-A0FB737CE9D9}" type="slidenum">
              <a:rPr lang="en-US" smtClean="0"/>
              <a:t>‹#›</a:t>
            </a:fld>
            <a:endParaRPr lang="en-US" dirty="0"/>
          </a:p>
        </p:txBody>
      </p:sp>
    </p:spTree>
    <p:extLst>
      <p:ext uri="{BB962C8B-B14F-4D97-AF65-F5344CB8AC3E}">
        <p14:creationId xmlns:p14="http://schemas.microsoft.com/office/powerpoint/2010/main" val="672905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8F1523-727F-8047-87B8-A9C1FAB8F998}" type="datetimeFigureOut">
              <a:rPr lang="en-US" smtClean="0"/>
              <a:t>7/15/2022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DF7AF8D-B076-724B-8558-A0FB737CE9D9}" type="slidenum">
              <a:rPr lang="en-US" smtClean="0"/>
              <a:t>‹#›</a:t>
            </a:fld>
            <a:endParaRPr lang="en-US" dirty="0"/>
          </a:p>
        </p:txBody>
      </p:sp>
    </p:spTree>
    <p:extLst>
      <p:ext uri="{BB962C8B-B14F-4D97-AF65-F5344CB8AC3E}">
        <p14:creationId xmlns:p14="http://schemas.microsoft.com/office/powerpoint/2010/main" val="869097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8F1523-727F-8047-87B8-A9C1FAB8F998}" type="datetimeFigureOut">
              <a:rPr lang="en-US" smtClean="0"/>
              <a:t>7/15/2022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DF7AF8D-B076-724B-8558-A0FB737CE9D9}" type="slidenum">
              <a:rPr lang="en-US" smtClean="0"/>
              <a:t>‹#›</a:t>
            </a:fld>
            <a:endParaRPr lang="en-US" dirty="0"/>
          </a:p>
        </p:txBody>
      </p:sp>
    </p:spTree>
    <p:extLst>
      <p:ext uri="{BB962C8B-B14F-4D97-AF65-F5344CB8AC3E}">
        <p14:creationId xmlns:p14="http://schemas.microsoft.com/office/powerpoint/2010/main" val="1877281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8F1523-727F-8047-87B8-A9C1FAB8F998}" type="datetimeFigureOut">
              <a:rPr lang="en-US" smtClean="0"/>
              <a:t>7/15/2022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DF7AF8D-B076-724B-8558-A0FB737CE9D9}" type="slidenum">
              <a:rPr lang="en-US" smtClean="0"/>
              <a:t>‹#›</a:t>
            </a:fld>
            <a:endParaRPr lang="en-US" dirty="0"/>
          </a:p>
        </p:txBody>
      </p:sp>
    </p:spTree>
    <p:extLst>
      <p:ext uri="{BB962C8B-B14F-4D97-AF65-F5344CB8AC3E}">
        <p14:creationId xmlns:p14="http://schemas.microsoft.com/office/powerpoint/2010/main" val="639958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8F1523-727F-8047-87B8-A9C1FAB8F998}" type="datetimeFigureOut">
              <a:rPr lang="en-US" smtClean="0"/>
              <a:t>7/15/2022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DF7AF8D-B076-724B-8558-A0FB737CE9D9}" type="slidenum">
              <a:rPr lang="en-US" smtClean="0"/>
              <a:t>‹#›</a:t>
            </a:fld>
            <a:endParaRPr lang="en-US" dirty="0"/>
          </a:p>
        </p:txBody>
      </p:sp>
    </p:spTree>
    <p:extLst>
      <p:ext uri="{BB962C8B-B14F-4D97-AF65-F5344CB8AC3E}">
        <p14:creationId xmlns:p14="http://schemas.microsoft.com/office/powerpoint/2010/main" val="1179027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8F1523-727F-8047-87B8-A9C1FAB8F998}" type="datetimeFigureOut">
              <a:rPr lang="en-US" smtClean="0"/>
              <a:t>7/15/2022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F7AF8D-B076-724B-8558-A0FB737CE9D9}" type="slidenum">
              <a:rPr lang="en-US" smtClean="0"/>
              <a:t>‹#›</a:t>
            </a:fld>
            <a:endParaRPr lang="en-US" dirty="0"/>
          </a:p>
        </p:txBody>
      </p:sp>
    </p:spTree>
    <p:extLst>
      <p:ext uri="{BB962C8B-B14F-4D97-AF65-F5344CB8AC3E}">
        <p14:creationId xmlns:p14="http://schemas.microsoft.com/office/powerpoint/2010/main" val="19518873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ypte.org.uk/"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ypte.org.uk/videos/the-greenhouse-effect" TargetMode="External"/><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969" y="139839"/>
            <a:ext cx="8048381" cy="1325563"/>
          </a:xfrm>
        </p:spPr>
        <p:txBody>
          <a:bodyPr/>
          <a:lstStyle/>
          <a:p>
            <a:r>
              <a:rPr lang="en-US" b="1" dirty="0">
                <a:solidFill>
                  <a:srgbClr val="0070C0"/>
                </a:solidFill>
                <a:latin typeface="Comic Sans MS" charset="0"/>
                <a:ea typeface="Comic Sans MS" charset="0"/>
                <a:cs typeface="Comic Sans MS" charset="0"/>
              </a:rPr>
              <a:t>Note to teachers</a:t>
            </a:r>
          </a:p>
        </p:txBody>
      </p:sp>
      <p:sp>
        <p:nvSpPr>
          <p:cNvPr id="3" name="Content Placeholder 2"/>
          <p:cNvSpPr>
            <a:spLocks noGrp="1"/>
          </p:cNvSpPr>
          <p:nvPr>
            <p:ph idx="1"/>
          </p:nvPr>
        </p:nvSpPr>
        <p:spPr>
          <a:xfrm>
            <a:off x="466969" y="1351330"/>
            <a:ext cx="8229600" cy="4525963"/>
          </a:xfrm>
        </p:spPr>
        <p:txBody>
          <a:bodyPr>
            <a:noAutofit/>
          </a:bodyPr>
          <a:lstStyle/>
          <a:p>
            <a:pPr marL="0" indent="0">
              <a:buNone/>
            </a:pPr>
            <a:r>
              <a:rPr lang="en-US" sz="2500" dirty="0">
                <a:latin typeface="Comic Sans MS" charset="0"/>
                <a:ea typeface="Comic Sans MS" charset="0"/>
                <a:cs typeface="Comic Sans MS" charset="0"/>
              </a:rPr>
              <a:t>Thank you for downloading this presentation from the Young People’s Trust for the Environment.  You are welcome to modify it by adding your own slides or deleting ones you don’t need.</a:t>
            </a:r>
          </a:p>
          <a:p>
            <a:pPr marL="0" indent="0">
              <a:buNone/>
            </a:pPr>
            <a:r>
              <a:rPr lang="en-US" sz="2500" dirty="0">
                <a:latin typeface="Comic Sans MS" charset="0"/>
                <a:ea typeface="Comic Sans MS" charset="0"/>
                <a:cs typeface="Comic Sans MS" charset="0"/>
              </a:rPr>
              <a:t>Please do not remove the photo credits from any of the photos you use and we would be very grateful if you could leave YPTE’s logo and web address on the relevant pages.  </a:t>
            </a:r>
          </a:p>
          <a:p>
            <a:pPr marL="0" indent="0">
              <a:buNone/>
            </a:pPr>
            <a:r>
              <a:rPr lang="en-US" sz="2500" dirty="0">
                <a:latin typeface="Comic Sans MS" charset="0"/>
                <a:ea typeface="Comic Sans MS" charset="0"/>
                <a:cs typeface="Comic Sans MS" charset="0"/>
              </a:rPr>
              <a:t>We want to encourage more and more young people to learn about taking care of our world for the future. Our website is a great starting point for this, where you can find lots more supporting information - </a:t>
            </a:r>
            <a:r>
              <a:rPr lang="en-US" sz="2500" dirty="0">
                <a:latin typeface="Comic Sans MS" charset="0"/>
                <a:ea typeface="Comic Sans MS" charset="0"/>
                <a:cs typeface="Comic Sans MS" charset="0"/>
                <a:hlinkClick r:id="rId3"/>
              </a:rPr>
              <a:t>http://</a:t>
            </a:r>
            <a:r>
              <a:rPr lang="en-US" sz="2500" dirty="0">
                <a:solidFill>
                  <a:srgbClr val="0070C0"/>
                </a:solidFill>
                <a:latin typeface="Comic Sans MS" charset="0"/>
                <a:ea typeface="Comic Sans MS" charset="0"/>
                <a:cs typeface="Comic Sans MS" charset="0"/>
                <a:hlinkClick r:id="rId3"/>
              </a:rPr>
              <a:t>ypte.org.uk</a:t>
            </a:r>
            <a:endParaRPr lang="en-US" sz="2500" dirty="0">
              <a:solidFill>
                <a:srgbClr val="0070C0"/>
              </a:solidFill>
              <a:latin typeface="Comic Sans MS" charset="0"/>
              <a:ea typeface="Comic Sans MS" charset="0"/>
              <a:cs typeface="Comic Sans MS" charset="0"/>
            </a:endParaRPr>
          </a:p>
        </p:txBody>
      </p:sp>
      <p:pic>
        <p:nvPicPr>
          <p:cNvPr id="4" name="Picture 3" descr="YPTE-logo-type-cmyk.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14846" y="5763221"/>
            <a:ext cx="1463429" cy="873992"/>
          </a:xfrm>
          <a:prstGeom prst="rect">
            <a:avLst/>
          </a:prstGeom>
        </p:spPr>
      </p:pic>
    </p:spTree>
    <p:extLst>
      <p:ext uri="{BB962C8B-B14F-4D97-AF65-F5344CB8AC3E}">
        <p14:creationId xmlns:p14="http://schemas.microsoft.com/office/powerpoint/2010/main" val="14236067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17014"/>
          <a:stretch/>
        </p:blipFill>
        <p:spPr>
          <a:xfrm>
            <a:off x="0" y="1399309"/>
            <a:ext cx="9144000" cy="5458691"/>
          </a:xfrm>
        </p:spPr>
      </p:pic>
      <p:sp>
        <p:nvSpPr>
          <p:cNvPr id="5" name="TextBox 4"/>
          <p:cNvSpPr txBox="1"/>
          <p:nvPr/>
        </p:nvSpPr>
        <p:spPr>
          <a:xfrm>
            <a:off x="6593304" y="6400800"/>
            <a:ext cx="1892970" cy="230832"/>
          </a:xfrm>
          <a:prstGeom prst="rect">
            <a:avLst/>
          </a:prstGeom>
          <a:noFill/>
        </p:spPr>
        <p:txBody>
          <a:bodyPr wrap="square" rtlCol="0">
            <a:spAutoFit/>
          </a:bodyPr>
          <a:lstStyle/>
          <a:p>
            <a:r>
              <a:rPr lang="en-US" sz="900" dirty="0">
                <a:solidFill>
                  <a:schemeClr val="bg1"/>
                </a:solidFill>
              </a:rPr>
              <a:t>Photo: Roger W</a:t>
            </a:r>
          </a:p>
        </p:txBody>
      </p:sp>
      <p:sp>
        <p:nvSpPr>
          <p:cNvPr id="6" name="TextBox 5"/>
          <p:cNvSpPr txBox="1"/>
          <p:nvPr/>
        </p:nvSpPr>
        <p:spPr>
          <a:xfrm>
            <a:off x="0" y="13182"/>
            <a:ext cx="9144000" cy="1384995"/>
          </a:xfrm>
          <a:prstGeom prst="rect">
            <a:avLst/>
          </a:prstGeom>
          <a:noFill/>
        </p:spPr>
        <p:txBody>
          <a:bodyPr wrap="square" rtlCol="0">
            <a:spAutoFit/>
          </a:bodyPr>
          <a:lstStyle/>
          <a:p>
            <a:pPr algn="ctr"/>
            <a:r>
              <a:rPr lang="en-US" sz="2800" dirty="0">
                <a:latin typeface="Comic Sans MS" charset="0"/>
                <a:ea typeface="Comic Sans MS" charset="0"/>
                <a:cs typeface="Comic Sans MS" charset="0"/>
              </a:rPr>
              <a:t>Bunches of bananas are brought to the processing station by a conveyor system or carried carefully by workers.  Bunches can weigh over 100 pounds.</a:t>
            </a:r>
          </a:p>
        </p:txBody>
      </p:sp>
    </p:spTree>
    <p:extLst>
      <p:ext uri="{BB962C8B-B14F-4D97-AF65-F5344CB8AC3E}">
        <p14:creationId xmlns:p14="http://schemas.microsoft.com/office/powerpoint/2010/main" val="20025504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26058"/>
          <a:stretch/>
        </p:blipFill>
        <p:spPr>
          <a:xfrm>
            <a:off x="0" y="1766182"/>
            <a:ext cx="9181713" cy="5091818"/>
          </a:xfrm>
        </p:spPr>
      </p:pic>
      <p:sp>
        <p:nvSpPr>
          <p:cNvPr id="5" name="TextBox 4"/>
          <p:cNvSpPr txBox="1"/>
          <p:nvPr/>
        </p:nvSpPr>
        <p:spPr>
          <a:xfrm>
            <a:off x="368969" y="6372255"/>
            <a:ext cx="1700463" cy="230832"/>
          </a:xfrm>
          <a:prstGeom prst="rect">
            <a:avLst/>
          </a:prstGeom>
          <a:noFill/>
        </p:spPr>
        <p:txBody>
          <a:bodyPr wrap="square" rtlCol="0">
            <a:spAutoFit/>
          </a:bodyPr>
          <a:lstStyle/>
          <a:p>
            <a:r>
              <a:rPr lang="en-US" sz="900" dirty="0">
                <a:solidFill>
                  <a:schemeClr val="bg1"/>
                </a:solidFill>
              </a:rPr>
              <a:t>Photo: Ali Eminov</a:t>
            </a:r>
          </a:p>
        </p:txBody>
      </p:sp>
      <p:sp>
        <p:nvSpPr>
          <p:cNvPr id="7" name="TextBox 6"/>
          <p:cNvSpPr txBox="1"/>
          <p:nvPr/>
        </p:nvSpPr>
        <p:spPr>
          <a:xfrm>
            <a:off x="0" y="126274"/>
            <a:ext cx="9144000" cy="1384995"/>
          </a:xfrm>
          <a:prstGeom prst="rect">
            <a:avLst/>
          </a:prstGeom>
          <a:noFill/>
        </p:spPr>
        <p:txBody>
          <a:bodyPr wrap="square" rtlCol="0">
            <a:spAutoFit/>
          </a:bodyPr>
          <a:lstStyle/>
          <a:p>
            <a:pPr algn="ctr"/>
            <a:r>
              <a:rPr lang="en-US" sz="2800" dirty="0">
                <a:latin typeface="Comic Sans MS" charset="0"/>
                <a:ea typeface="Comic Sans MS" charset="0"/>
                <a:cs typeface="Comic Sans MS" charset="0"/>
              </a:rPr>
              <a:t>The bananas are washed, inspected and cut into ‘hands' of 6 bananas.  Buyers of fruit in the UK want unbruised bananas so very high standards are set</a:t>
            </a:r>
          </a:p>
        </p:txBody>
      </p:sp>
    </p:spTree>
    <p:extLst>
      <p:ext uri="{BB962C8B-B14F-4D97-AF65-F5344CB8AC3E}">
        <p14:creationId xmlns:p14="http://schemas.microsoft.com/office/powerpoint/2010/main" val="316863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36994"/>
            <a:ext cx="7756072" cy="954107"/>
          </a:xfrm>
          <a:prstGeom prst="rect">
            <a:avLst/>
          </a:prstGeom>
          <a:noFill/>
        </p:spPr>
        <p:txBody>
          <a:bodyPr wrap="square" rtlCol="0">
            <a:spAutoFit/>
          </a:bodyPr>
          <a:lstStyle/>
          <a:p>
            <a:pPr algn="ctr"/>
            <a:r>
              <a:rPr lang="en-GB" sz="2800" dirty="0">
                <a:latin typeface="Comic Sans MS" charset="0"/>
                <a:ea typeface="Comic Sans MS" charset="0"/>
                <a:cs typeface="Comic Sans MS" charset="0"/>
              </a:rPr>
              <a:t>The bananas are taken to the local port by truck where they are inspected again</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3833"/>
          <a:stretch/>
        </p:blipFill>
        <p:spPr>
          <a:xfrm>
            <a:off x="0" y="991101"/>
            <a:ext cx="9144000" cy="5866900"/>
          </a:xfrm>
          <a:prstGeom prst="rect">
            <a:avLst/>
          </a:prstGeom>
        </p:spPr>
      </p:pic>
      <p:sp>
        <p:nvSpPr>
          <p:cNvPr id="6" name="TextBox 5"/>
          <p:cNvSpPr txBox="1"/>
          <p:nvPr/>
        </p:nvSpPr>
        <p:spPr>
          <a:xfrm>
            <a:off x="6982691" y="6428509"/>
            <a:ext cx="1717964" cy="230832"/>
          </a:xfrm>
          <a:prstGeom prst="rect">
            <a:avLst/>
          </a:prstGeom>
          <a:noFill/>
        </p:spPr>
        <p:txBody>
          <a:bodyPr wrap="square" rtlCol="0">
            <a:spAutoFit/>
          </a:bodyPr>
          <a:lstStyle/>
          <a:p>
            <a:r>
              <a:rPr lang="en-GB" sz="900" dirty="0"/>
              <a:t>Photo: Steven Depolo</a:t>
            </a:r>
          </a:p>
        </p:txBody>
      </p:sp>
    </p:spTree>
    <p:extLst>
      <p:ext uri="{BB962C8B-B14F-4D97-AF65-F5344CB8AC3E}">
        <p14:creationId xmlns:p14="http://schemas.microsoft.com/office/powerpoint/2010/main" val="12686523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93914" y="-6605"/>
            <a:ext cx="8507186" cy="954107"/>
          </a:xfrm>
          <a:prstGeom prst="rect">
            <a:avLst/>
          </a:prstGeom>
          <a:noFill/>
        </p:spPr>
        <p:txBody>
          <a:bodyPr wrap="square" rtlCol="0">
            <a:spAutoFit/>
          </a:bodyPr>
          <a:lstStyle/>
          <a:p>
            <a:pPr algn="ctr"/>
            <a:r>
              <a:rPr lang="en-US" sz="2800" dirty="0">
                <a:latin typeface="Comic Sans MS" charset="0"/>
                <a:ea typeface="Comic Sans MS" charset="0"/>
                <a:cs typeface="Comic Sans MS" charset="0"/>
              </a:rPr>
              <a:t>Bananas that pass the test are packed in refrigerated ships (to prevent ripening)  </a:t>
            </a:r>
          </a:p>
        </p:txBody>
      </p:sp>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t="-197" b="-1"/>
          <a:stretch/>
        </p:blipFill>
        <p:spPr>
          <a:xfrm>
            <a:off x="-16329" y="938694"/>
            <a:ext cx="9144000" cy="5308603"/>
          </a:xfrm>
        </p:spPr>
      </p:pic>
      <p:sp>
        <p:nvSpPr>
          <p:cNvPr id="10" name="TextBox 9"/>
          <p:cNvSpPr txBox="1"/>
          <p:nvPr/>
        </p:nvSpPr>
        <p:spPr>
          <a:xfrm>
            <a:off x="7476565" y="5872522"/>
            <a:ext cx="1667435" cy="230832"/>
          </a:xfrm>
          <a:prstGeom prst="rect">
            <a:avLst/>
          </a:prstGeom>
          <a:noFill/>
        </p:spPr>
        <p:txBody>
          <a:bodyPr wrap="square" rtlCol="0">
            <a:spAutoFit/>
          </a:bodyPr>
          <a:lstStyle/>
          <a:p>
            <a:r>
              <a:rPr lang="en-GB" sz="900" dirty="0">
                <a:solidFill>
                  <a:schemeClr val="bg1"/>
                </a:solidFill>
              </a:rPr>
              <a:t>Photo: Joseph</a:t>
            </a:r>
          </a:p>
        </p:txBody>
      </p:sp>
      <p:sp>
        <p:nvSpPr>
          <p:cNvPr id="2" name="TextBox 1"/>
          <p:cNvSpPr txBox="1"/>
          <p:nvPr/>
        </p:nvSpPr>
        <p:spPr>
          <a:xfrm>
            <a:off x="179614" y="6353635"/>
            <a:ext cx="8752115" cy="677108"/>
          </a:xfrm>
          <a:prstGeom prst="rect">
            <a:avLst/>
          </a:prstGeom>
          <a:noFill/>
        </p:spPr>
        <p:txBody>
          <a:bodyPr wrap="square" rtlCol="0">
            <a:spAutoFit/>
          </a:bodyPr>
          <a:lstStyle/>
          <a:p>
            <a:r>
              <a:rPr lang="en-US" sz="2000" dirty="0">
                <a:latin typeface="Comic Sans MS" charset="0"/>
                <a:ea typeface="Comic Sans MS" charset="0"/>
                <a:cs typeface="Comic Sans MS" charset="0"/>
              </a:rPr>
              <a:t>It takes between 6 and 12 days to get from Central America to the UK</a:t>
            </a:r>
          </a:p>
          <a:p>
            <a:endParaRPr lang="en-GB" dirty="0"/>
          </a:p>
        </p:txBody>
      </p:sp>
    </p:spTree>
    <p:extLst>
      <p:ext uri="{BB962C8B-B14F-4D97-AF65-F5344CB8AC3E}">
        <p14:creationId xmlns:p14="http://schemas.microsoft.com/office/powerpoint/2010/main" val="20853278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6350"/>
            <a:ext cx="9144000" cy="6858000"/>
          </a:xfrm>
        </p:spPr>
      </p:pic>
      <p:sp>
        <p:nvSpPr>
          <p:cNvPr id="2" name="TextBox 1"/>
          <p:cNvSpPr txBox="1"/>
          <p:nvPr/>
        </p:nvSpPr>
        <p:spPr>
          <a:xfrm>
            <a:off x="199827" y="58550"/>
            <a:ext cx="8754035" cy="830997"/>
          </a:xfrm>
          <a:prstGeom prst="rect">
            <a:avLst/>
          </a:prstGeom>
          <a:noFill/>
        </p:spPr>
        <p:txBody>
          <a:bodyPr wrap="square" rtlCol="0">
            <a:spAutoFit/>
          </a:bodyPr>
          <a:lstStyle/>
          <a:p>
            <a:pPr algn="ctr"/>
            <a:r>
              <a:rPr lang="en-GB" sz="2400" dirty="0">
                <a:solidFill>
                  <a:schemeClr val="bg1"/>
                </a:solidFill>
                <a:latin typeface="Comic Sans MS" charset="0"/>
                <a:ea typeface="Comic Sans MS" charset="0"/>
                <a:cs typeface="Comic Sans MS" charset="0"/>
              </a:rPr>
              <a:t>When the bananas arrive at their destination port they are first sent to ripening rooms and then to our shops</a:t>
            </a:r>
          </a:p>
        </p:txBody>
      </p:sp>
      <p:sp>
        <p:nvSpPr>
          <p:cNvPr id="5" name="TextBox 4"/>
          <p:cNvSpPr txBox="1"/>
          <p:nvPr/>
        </p:nvSpPr>
        <p:spPr>
          <a:xfrm>
            <a:off x="6072188" y="6386513"/>
            <a:ext cx="2343150" cy="230832"/>
          </a:xfrm>
          <a:prstGeom prst="rect">
            <a:avLst/>
          </a:prstGeom>
          <a:noFill/>
        </p:spPr>
        <p:txBody>
          <a:bodyPr wrap="square" rtlCol="0">
            <a:spAutoFit/>
          </a:bodyPr>
          <a:lstStyle/>
          <a:p>
            <a:r>
              <a:rPr lang="en-GB" sz="900" dirty="0">
                <a:solidFill>
                  <a:schemeClr val="bg1"/>
                </a:solidFill>
              </a:rPr>
              <a:t>Photo: Nik Stanbridge</a:t>
            </a:r>
          </a:p>
        </p:txBody>
      </p:sp>
    </p:spTree>
    <p:extLst>
      <p:ext uri="{BB962C8B-B14F-4D97-AF65-F5344CB8AC3E}">
        <p14:creationId xmlns:p14="http://schemas.microsoft.com/office/powerpoint/2010/main" val="6546761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2388" r="22090" b="8147"/>
          <a:stretch/>
        </p:blipFill>
        <p:spPr>
          <a:xfrm>
            <a:off x="2622424" y="1978924"/>
            <a:ext cx="3906810" cy="3562065"/>
          </a:xfrm>
          <a:prstGeom prst="rect">
            <a:avLst/>
          </a:prstGeom>
        </p:spPr>
      </p:pic>
      <p:sp>
        <p:nvSpPr>
          <p:cNvPr id="7" name="TextBox 6"/>
          <p:cNvSpPr txBox="1"/>
          <p:nvPr/>
        </p:nvSpPr>
        <p:spPr>
          <a:xfrm>
            <a:off x="2770496" y="5213445"/>
            <a:ext cx="1173707" cy="230832"/>
          </a:xfrm>
          <a:prstGeom prst="rect">
            <a:avLst/>
          </a:prstGeom>
          <a:noFill/>
        </p:spPr>
        <p:txBody>
          <a:bodyPr wrap="square" rtlCol="0">
            <a:spAutoFit/>
          </a:bodyPr>
          <a:lstStyle/>
          <a:p>
            <a:r>
              <a:rPr lang="en-GB" sz="900" dirty="0"/>
              <a:t>Photo: Dave Crosby</a:t>
            </a:r>
          </a:p>
        </p:txBody>
      </p:sp>
      <p:sp>
        <p:nvSpPr>
          <p:cNvPr id="8" name="TextBox 7"/>
          <p:cNvSpPr txBox="1"/>
          <p:nvPr/>
        </p:nvSpPr>
        <p:spPr>
          <a:xfrm>
            <a:off x="0" y="450867"/>
            <a:ext cx="9144000" cy="1077218"/>
          </a:xfrm>
          <a:prstGeom prst="rect">
            <a:avLst/>
          </a:prstGeom>
          <a:noFill/>
        </p:spPr>
        <p:txBody>
          <a:bodyPr wrap="square" rtlCol="0">
            <a:spAutoFit/>
          </a:bodyPr>
          <a:lstStyle/>
          <a:p>
            <a:pPr algn="ctr"/>
            <a:r>
              <a:rPr lang="en-GB" sz="4000" dirty="0">
                <a:latin typeface="Comic Sans MS" charset="0"/>
                <a:ea typeface="Comic Sans MS" charset="0"/>
                <a:cs typeface="Comic Sans MS" charset="0"/>
              </a:rPr>
              <a:t>Produced Locally, Sourced Globally</a:t>
            </a:r>
          </a:p>
          <a:p>
            <a:pPr algn="ctr"/>
            <a:endParaRPr lang="en-GB" sz="2400" dirty="0">
              <a:latin typeface="Comic Sans MS" charset="0"/>
              <a:ea typeface="Comic Sans MS" charset="0"/>
              <a:cs typeface="Comic Sans MS" charset="0"/>
            </a:endParaRPr>
          </a:p>
        </p:txBody>
      </p:sp>
      <p:sp>
        <p:nvSpPr>
          <p:cNvPr id="9" name="TextBox 8"/>
          <p:cNvSpPr txBox="1"/>
          <p:nvPr/>
        </p:nvSpPr>
        <p:spPr>
          <a:xfrm>
            <a:off x="6861828" y="1978924"/>
            <a:ext cx="2101756" cy="369332"/>
          </a:xfrm>
          <a:prstGeom prst="rect">
            <a:avLst/>
          </a:prstGeom>
          <a:noFill/>
          <a:ln>
            <a:solidFill>
              <a:schemeClr val="accent2">
                <a:lumMod val="50000"/>
              </a:schemeClr>
            </a:solidFill>
          </a:ln>
        </p:spPr>
        <p:txBody>
          <a:bodyPr wrap="square" rtlCol="0">
            <a:spAutoFit/>
          </a:bodyPr>
          <a:lstStyle/>
          <a:p>
            <a:r>
              <a:rPr lang="en-GB" dirty="0">
                <a:latin typeface="Comic Sans MS" charset="0"/>
                <a:ea typeface="Comic Sans MS" charset="0"/>
                <a:cs typeface="Comic Sans MS" charset="0"/>
              </a:rPr>
              <a:t>Salt from China</a:t>
            </a:r>
          </a:p>
        </p:txBody>
      </p:sp>
      <p:sp>
        <p:nvSpPr>
          <p:cNvPr id="10" name="TextBox 9"/>
          <p:cNvSpPr txBox="1"/>
          <p:nvPr/>
        </p:nvSpPr>
        <p:spPr>
          <a:xfrm>
            <a:off x="6861828" y="3019103"/>
            <a:ext cx="2101756" cy="1200329"/>
          </a:xfrm>
          <a:prstGeom prst="rect">
            <a:avLst/>
          </a:prstGeom>
          <a:noFill/>
          <a:ln>
            <a:solidFill>
              <a:schemeClr val="accent2">
                <a:lumMod val="50000"/>
              </a:schemeClr>
            </a:solidFill>
          </a:ln>
        </p:spPr>
        <p:txBody>
          <a:bodyPr wrap="square" rtlCol="0">
            <a:spAutoFit/>
          </a:bodyPr>
          <a:lstStyle/>
          <a:p>
            <a:r>
              <a:rPr lang="en-GB" dirty="0">
                <a:latin typeface="Comic Sans MS" charset="0"/>
                <a:ea typeface="Comic Sans MS" charset="0"/>
                <a:cs typeface="Comic Sans MS" charset="0"/>
              </a:rPr>
              <a:t>Calcium sulphate (a nutritional additive) from India</a:t>
            </a:r>
          </a:p>
        </p:txBody>
      </p:sp>
      <p:sp>
        <p:nvSpPr>
          <p:cNvPr id="11" name="TextBox 10"/>
          <p:cNvSpPr txBox="1"/>
          <p:nvPr/>
        </p:nvSpPr>
        <p:spPr>
          <a:xfrm>
            <a:off x="6861828" y="4890279"/>
            <a:ext cx="2103254" cy="646331"/>
          </a:xfrm>
          <a:prstGeom prst="rect">
            <a:avLst/>
          </a:prstGeom>
          <a:noFill/>
          <a:ln>
            <a:solidFill>
              <a:schemeClr val="accent2">
                <a:lumMod val="50000"/>
              </a:schemeClr>
            </a:solidFill>
          </a:ln>
        </p:spPr>
        <p:txBody>
          <a:bodyPr wrap="square" rtlCol="0">
            <a:spAutoFit/>
          </a:bodyPr>
          <a:lstStyle/>
          <a:p>
            <a:r>
              <a:rPr lang="en-GB" dirty="0">
                <a:latin typeface="Comic Sans MS" charset="0"/>
                <a:ea typeface="Comic Sans MS" charset="0"/>
                <a:cs typeface="Comic Sans MS" charset="0"/>
              </a:rPr>
              <a:t>Palm oil from Southeast Asia</a:t>
            </a:r>
          </a:p>
        </p:txBody>
      </p:sp>
      <p:sp>
        <p:nvSpPr>
          <p:cNvPr id="12" name="TextBox 11"/>
          <p:cNvSpPr txBox="1"/>
          <p:nvPr/>
        </p:nvSpPr>
        <p:spPr>
          <a:xfrm>
            <a:off x="2961562" y="6045958"/>
            <a:ext cx="3166281" cy="369332"/>
          </a:xfrm>
          <a:prstGeom prst="rect">
            <a:avLst/>
          </a:prstGeom>
          <a:noFill/>
          <a:ln>
            <a:solidFill>
              <a:schemeClr val="accent2">
                <a:lumMod val="50000"/>
              </a:schemeClr>
            </a:solidFill>
          </a:ln>
        </p:spPr>
        <p:txBody>
          <a:bodyPr wrap="square" rtlCol="0">
            <a:spAutoFit/>
          </a:bodyPr>
          <a:lstStyle/>
          <a:p>
            <a:r>
              <a:rPr lang="en-GB" dirty="0">
                <a:latin typeface="Comic Sans MS" charset="0"/>
                <a:ea typeface="Comic Sans MS" charset="0"/>
                <a:cs typeface="Comic Sans MS" charset="0"/>
              </a:rPr>
              <a:t>Whey from New Zealand</a:t>
            </a:r>
          </a:p>
        </p:txBody>
      </p:sp>
      <p:sp>
        <p:nvSpPr>
          <p:cNvPr id="13" name="TextBox 12"/>
          <p:cNvSpPr txBox="1"/>
          <p:nvPr/>
        </p:nvSpPr>
        <p:spPr>
          <a:xfrm>
            <a:off x="245659" y="4890278"/>
            <a:ext cx="1992573" cy="646331"/>
          </a:xfrm>
          <a:prstGeom prst="rect">
            <a:avLst/>
          </a:prstGeom>
          <a:noFill/>
          <a:ln>
            <a:solidFill>
              <a:schemeClr val="accent2">
                <a:lumMod val="50000"/>
              </a:schemeClr>
            </a:solidFill>
          </a:ln>
        </p:spPr>
        <p:txBody>
          <a:bodyPr wrap="square" rtlCol="0">
            <a:spAutoFit/>
          </a:bodyPr>
          <a:lstStyle/>
          <a:p>
            <a:r>
              <a:rPr lang="en-GB" dirty="0">
                <a:latin typeface="Comic Sans MS" charset="0"/>
                <a:ea typeface="Comic Sans MS" charset="0"/>
                <a:cs typeface="Comic Sans MS" charset="0"/>
              </a:rPr>
              <a:t>Milk and wheat from the EU</a:t>
            </a:r>
          </a:p>
        </p:txBody>
      </p:sp>
      <p:sp>
        <p:nvSpPr>
          <p:cNvPr id="14" name="TextBox 13"/>
          <p:cNvSpPr txBox="1"/>
          <p:nvPr/>
        </p:nvSpPr>
        <p:spPr>
          <a:xfrm>
            <a:off x="245659" y="3436790"/>
            <a:ext cx="1992572" cy="646331"/>
          </a:xfrm>
          <a:prstGeom prst="rect">
            <a:avLst/>
          </a:prstGeom>
          <a:noFill/>
          <a:ln>
            <a:solidFill>
              <a:schemeClr val="accent2">
                <a:lumMod val="50000"/>
              </a:schemeClr>
            </a:solidFill>
          </a:ln>
        </p:spPr>
        <p:txBody>
          <a:bodyPr wrap="square" rtlCol="0">
            <a:spAutoFit/>
          </a:bodyPr>
          <a:lstStyle/>
          <a:p>
            <a:r>
              <a:rPr lang="en-GB" dirty="0">
                <a:latin typeface="Comic Sans MS" charset="0"/>
                <a:ea typeface="Comic Sans MS" charset="0"/>
                <a:cs typeface="Comic Sans MS" charset="0"/>
              </a:rPr>
              <a:t>Sugar from the Caribbean</a:t>
            </a:r>
          </a:p>
        </p:txBody>
      </p:sp>
      <p:sp>
        <p:nvSpPr>
          <p:cNvPr id="15" name="TextBox 14"/>
          <p:cNvSpPr txBox="1"/>
          <p:nvPr/>
        </p:nvSpPr>
        <p:spPr>
          <a:xfrm>
            <a:off x="245660" y="1978924"/>
            <a:ext cx="1992573" cy="646331"/>
          </a:xfrm>
          <a:prstGeom prst="rect">
            <a:avLst/>
          </a:prstGeom>
          <a:noFill/>
          <a:ln>
            <a:solidFill>
              <a:schemeClr val="accent2">
                <a:lumMod val="50000"/>
              </a:schemeClr>
            </a:solidFill>
          </a:ln>
        </p:spPr>
        <p:txBody>
          <a:bodyPr wrap="square" rtlCol="0">
            <a:spAutoFit/>
          </a:bodyPr>
          <a:lstStyle/>
          <a:p>
            <a:r>
              <a:rPr lang="en-GB" dirty="0">
                <a:latin typeface="Comic Sans MS" charset="0"/>
                <a:ea typeface="Comic Sans MS" charset="0"/>
                <a:cs typeface="Comic Sans MS" charset="0"/>
              </a:rPr>
              <a:t>Cocoa from South America</a:t>
            </a:r>
          </a:p>
        </p:txBody>
      </p:sp>
      <p:cxnSp>
        <p:nvCxnSpPr>
          <p:cNvPr id="17" name="Straight Connector 16"/>
          <p:cNvCxnSpPr>
            <a:stCxn id="15" idx="3"/>
          </p:cNvCxnSpPr>
          <p:nvPr/>
        </p:nvCxnSpPr>
        <p:spPr>
          <a:xfrm flipV="1">
            <a:off x="2238233" y="2302089"/>
            <a:ext cx="384191" cy="1"/>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9" idx="1"/>
          </p:cNvCxnSpPr>
          <p:nvPr/>
        </p:nvCxnSpPr>
        <p:spPr>
          <a:xfrm flipH="1">
            <a:off x="6529234" y="2163590"/>
            <a:ext cx="332594" cy="0"/>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4" idx="3"/>
            <a:endCxn id="5" idx="1"/>
          </p:cNvCxnSpPr>
          <p:nvPr/>
        </p:nvCxnSpPr>
        <p:spPr>
          <a:xfrm>
            <a:off x="2238231" y="3759956"/>
            <a:ext cx="384193" cy="1"/>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13" idx="3"/>
          </p:cNvCxnSpPr>
          <p:nvPr/>
        </p:nvCxnSpPr>
        <p:spPr>
          <a:xfrm flipV="1">
            <a:off x="2238232" y="5213443"/>
            <a:ext cx="384192" cy="1"/>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10" idx="1"/>
          </p:cNvCxnSpPr>
          <p:nvPr/>
        </p:nvCxnSpPr>
        <p:spPr>
          <a:xfrm flipH="1" flipV="1">
            <a:off x="6503435" y="3619267"/>
            <a:ext cx="358393" cy="1"/>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11" idx="1"/>
          </p:cNvCxnSpPr>
          <p:nvPr/>
        </p:nvCxnSpPr>
        <p:spPr>
          <a:xfrm flipH="1" flipV="1">
            <a:off x="6516335" y="5213443"/>
            <a:ext cx="345493" cy="2"/>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12" idx="0"/>
          </p:cNvCxnSpPr>
          <p:nvPr/>
        </p:nvCxnSpPr>
        <p:spPr>
          <a:xfrm flipH="1" flipV="1">
            <a:off x="4544702" y="5536609"/>
            <a:ext cx="1" cy="509349"/>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01919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8809"/>
          <a:stretch/>
        </p:blipFill>
        <p:spPr>
          <a:xfrm>
            <a:off x="0" y="1052524"/>
            <a:ext cx="9144000" cy="5577992"/>
          </a:xfrm>
          <a:prstGeom prst="rect">
            <a:avLst/>
          </a:prstGeom>
        </p:spPr>
      </p:pic>
      <p:sp>
        <p:nvSpPr>
          <p:cNvPr id="5" name="TextBox 4"/>
          <p:cNvSpPr txBox="1"/>
          <p:nvPr/>
        </p:nvSpPr>
        <p:spPr>
          <a:xfrm>
            <a:off x="7429500" y="6611955"/>
            <a:ext cx="1714500" cy="230832"/>
          </a:xfrm>
          <a:prstGeom prst="rect">
            <a:avLst/>
          </a:prstGeom>
          <a:noFill/>
        </p:spPr>
        <p:txBody>
          <a:bodyPr wrap="square" rtlCol="0">
            <a:spAutoFit/>
          </a:bodyPr>
          <a:lstStyle/>
          <a:p>
            <a:r>
              <a:rPr lang="en-GB" sz="900" dirty="0"/>
              <a:t>Photo: Port of San Diego</a:t>
            </a:r>
          </a:p>
        </p:txBody>
      </p:sp>
      <p:sp>
        <p:nvSpPr>
          <p:cNvPr id="6" name="TextBox 5"/>
          <p:cNvSpPr txBox="1"/>
          <p:nvPr/>
        </p:nvSpPr>
        <p:spPr>
          <a:xfrm>
            <a:off x="0" y="244927"/>
            <a:ext cx="9144000" cy="646331"/>
          </a:xfrm>
          <a:prstGeom prst="rect">
            <a:avLst/>
          </a:prstGeom>
          <a:noFill/>
        </p:spPr>
        <p:txBody>
          <a:bodyPr wrap="square" rtlCol="0">
            <a:spAutoFit/>
          </a:bodyPr>
          <a:lstStyle/>
          <a:p>
            <a:pPr algn="ctr"/>
            <a:r>
              <a:rPr lang="en-GB" sz="3600" dirty="0">
                <a:latin typeface="Comic Sans MS" charset="0"/>
                <a:ea typeface="Comic Sans MS" charset="0"/>
                <a:cs typeface="Comic Sans MS" charset="0"/>
              </a:rPr>
              <a:t>IMPACTS OF TRANSPORTING FOOD</a:t>
            </a:r>
          </a:p>
        </p:txBody>
      </p:sp>
    </p:spTree>
    <p:extLst>
      <p:ext uri="{BB962C8B-B14F-4D97-AF65-F5344CB8AC3E}">
        <p14:creationId xmlns:p14="http://schemas.microsoft.com/office/powerpoint/2010/main" val="5773980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4362" y="131762"/>
            <a:ext cx="7886700" cy="1325563"/>
          </a:xfrm>
        </p:spPr>
        <p:txBody>
          <a:bodyPr/>
          <a:lstStyle/>
          <a:p>
            <a:pPr algn="ctr"/>
            <a:r>
              <a:rPr lang="en-US" dirty="0">
                <a:latin typeface="Comic Sans MS" charset="0"/>
                <a:ea typeface="Comic Sans MS" charset="0"/>
                <a:cs typeface="Comic Sans MS" charset="0"/>
              </a:rPr>
              <a:t>Impacts of Transportation</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179328857"/>
              </p:ext>
            </p:extLst>
          </p:nvPr>
        </p:nvGraphicFramePr>
        <p:xfrm>
          <a:off x="257175" y="1457325"/>
          <a:ext cx="8601075" cy="5272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479662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8612" y="247202"/>
            <a:ext cx="8315325" cy="769441"/>
          </a:xfrm>
          <a:prstGeom prst="rect">
            <a:avLst/>
          </a:prstGeom>
          <a:noFill/>
        </p:spPr>
        <p:txBody>
          <a:bodyPr wrap="square" rtlCol="0">
            <a:spAutoFit/>
          </a:bodyPr>
          <a:lstStyle/>
          <a:p>
            <a:pPr algn="ctr"/>
            <a:r>
              <a:rPr lang="en-GB" sz="4400" dirty="0">
                <a:solidFill>
                  <a:srgbClr val="00B050"/>
                </a:solidFill>
                <a:latin typeface="Comic Sans MS" charset="0"/>
                <a:ea typeface="Comic Sans MS" charset="0"/>
                <a:cs typeface="Comic Sans MS" charset="0"/>
              </a:rPr>
              <a:t>Food’s Carbon Footprint</a:t>
            </a:r>
          </a:p>
        </p:txBody>
      </p:sp>
      <p:sp>
        <p:nvSpPr>
          <p:cNvPr id="5" name="TextBox 4"/>
          <p:cNvSpPr txBox="1"/>
          <p:nvPr/>
        </p:nvSpPr>
        <p:spPr>
          <a:xfrm>
            <a:off x="4486274" y="1775222"/>
            <a:ext cx="4329114" cy="2308324"/>
          </a:xfrm>
          <a:prstGeom prst="rect">
            <a:avLst/>
          </a:prstGeom>
          <a:noFill/>
        </p:spPr>
        <p:txBody>
          <a:bodyPr wrap="square" rtlCol="0">
            <a:spAutoFit/>
          </a:bodyPr>
          <a:lstStyle/>
          <a:p>
            <a:r>
              <a:rPr lang="en-GB" sz="2400" dirty="0">
                <a:latin typeface="Comic Sans MS" charset="0"/>
                <a:ea typeface="Comic Sans MS" charset="0"/>
                <a:cs typeface="Comic Sans MS" charset="0"/>
              </a:rPr>
              <a:t>The greenhouse gas emissions produced by growing, rearing, farming, processing, transporting, storing, cooking and disposing of the food we eat.  </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881" t="2167" r="3213" b="3615"/>
          <a:stretch/>
        </p:blipFill>
        <p:spPr>
          <a:xfrm>
            <a:off x="0" y="1290339"/>
            <a:ext cx="4243388" cy="5586414"/>
          </a:xfrm>
          <a:prstGeom prst="rect">
            <a:avLst/>
          </a:prstGeom>
        </p:spPr>
      </p:pic>
      <p:sp>
        <p:nvSpPr>
          <p:cNvPr id="7" name="TextBox 6"/>
          <p:cNvSpPr txBox="1"/>
          <p:nvPr/>
        </p:nvSpPr>
        <p:spPr>
          <a:xfrm>
            <a:off x="3057526" y="6372225"/>
            <a:ext cx="1185862" cy="230832"/>
          </a:xfrm>
          <a:prstGeom prst="rect">
            <a:avLst/>
          </a:prstGeom>
          <a:noFill/>
        </p:spPr>
        <p:txBody>
          <a:bodyPr wrap="square" rtlCol="0">
            <a:spAutoFit/>
          </a:bodyPr>
          <a:lstStyle/>
          <a:p>
            <a:r>
              <a:rPr lang="en-GB" sz="900" dirty="0">
                <a:solidFill>
                  <a:schemeClr val="bg1"/>
                </a:solidFill>
              </a:rPr>
              <a:t>Photo: Ron Mader</a:t>
            </a:r>
          </a:p>
        </p:txBody>
      </p:sp>
    </p:spTree>
    <p:extLst>
      <p:ext uri="{BB962C8B-B14F-4D97-AF65-F5344CB8AC3E}">
        <p14:creationId xmlns:p14="http://schemas.microsoft.com/office/powerpoint/2010/main" val="11195430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671575856_98d1e2d741_o.jpg"/>
          <p:cNvPicPr>
            <a:picLocks noChangeAspect="1"/>
          </p:cNvPicPr>
          <p:nvPr/>
        </p:nvPicPr>
        <p:blipFill rotWithShape="1">
          <a:blip r:embed="rId2"/>
          <a:srcRect l="4365" r="5802"/>
          <a:stretch/>
        </p:blipFill>
        <p:spPr>
          <a:xfrm>
            <a:off x="0" y="0"/>
            <a:ext cx="6384472" cy="6892202"/>
          </a:xfrm>
          <a:prstGeom prst="rect">
            <a:avLst/>
          </a:prstGeom>
        </p:spPr>
      </p:pic>
      <p:sp>
        <p:nvSpPr>
          <p:cNvPr id="5" name="TextBox 4"/>
          <p:cNvSpPr txBox="1"/>
          <p:nvPr/>
        </p:nvSpPr>
        <p:spPr>
          <a:xfrm>
            <a:off x="141375" y="6536588"/>
            <a:ext cx="2056239" cy="230832"/>
          </a:xfrm>
          <a:prstGeom prst="rect">
            <a:avLst/>
          </a:prstGeom>
          <a:noFill/>
        </p:spPr>
        <p:txBody>
          <a:bodyPr wrap="square" rtlCol="0">
            <a:spAutoFit/>
          </a:bodyPr>
          <a:lstStyle/>
          <a:p>
            <a:r>
              <a:rPr lang="en-US" sz="900" dirty="0">
                <a:solidFill>
                  <a:schemeClr val="bg1"/>
                </a:solidFill>
              </a:rPr>
              <a:t>Photo: Roberto Rizzato</a:t>
            </a:r>
          </a:p>
        </p:txBody>
      </p:sp>
      <p:sp>
        <p:nvSpPr>
          <p:cNvPr id="6" name="TextBox 5"/>
          <p:cNvSpPr txBox="1"/>
          <p:nvPr/>
        </p:nvSpPr>
        <p:spPr>
          <a:xfrm>
            <a:off x="3922814" y="6121089"/>
            <a:ext cx="2461658" cy="646331"/>
          </a:xfrm>
          <a:prstGeom prst="rect">
            <a:avLst/>
          </a:prstGeom>
          <a:noFill/>
        </p:spPr>
        <p:txBody>
          <a:bodyPr wrap="square" rtlCol="0">
            <a:spAutoFit/>
          </a:bodyPr>
          <a:lstStyle/>
          <a:p>
            <a:r>
              <a:rPr lang="en-US" dirty="0">
                <a:solidFill>
                  <a:schemeClr val="bg1"/>
                </a:solidFill>
                <a:hlinkClick r:id="rId3"/>
              </a:rPr>
              <a:t>Click here for greenhouse effect video</a:t>
            </a:r>
            <a:endParaRPr lang="en-US" dirty="0">
              <a:solidFill>
                <a:schemeClr val="bg1"/>
              </a:solidFill>
            </a:endParaRPr>
          </a:p>
        </p:txBody>
      </p:sp>
      <p:sp>
        <p:nvSpPr>
          <p:cNvPr id="2" name="TextBox 1"/>
          <p:cNvSpPr txBox="1"/>
          <p:nvPr/>
        </p:nvSpPr>
        <p:spPr>
          <a:xfrm>
            <a:off x="6629400" y="424543"/>
            <a:ext cx="2334986" cy="3816429"/>
          </a:xfrm>
          <a:prstGeom prst="rect">
            <a:avLst/>
          </a:prstGeom>
          <a:noFill/>
        </p:spPr>
        <p:txBody>
          <a:bodyPr wrap="square" rtlCol="0">
            <a:spAutoFit/>
          </a:bodyPr>
          <a:lstStyle/>
          <a:p>
            <a:r>
              <a:rPr lang="en-GB" sz="2800" dirty="0">
                <a:latin typeface="Comic Sans MS" charset="0"/>
                <a:ea typeface="Comic Sans MS" charset="0"/>
                <a:cs typeface="Comic Sans MS" charset="0"/>
              </a:rPr>
              <a:t>The greater the distance food has travelled, the greater the impact on the environment  </a:t>
            </a:r>
          </a:p>
          <a:p>
            <a:endParaRPr lang="en-GB" dirty="0"/>
          </a:p>
        </p:txBody>
      </p:sp>
    </p:spTree>
    <p:extLst>
      <p:ext uri="{BB962C8B-B14F-4D97-AF65-F5344CB8AC3E}">
        <p14:creationId xmlns:p14="http://schemas.microsoft.com/office/powerpoint/2010/main" val="47308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YPTE-logo-embrace-cmyk.eps"/>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74804" y="1518556"/>
            <a:ext cx="2714639" cy="3631469"/>
          </a:xfrm>
          <a:prstGeom prst="rect">
            <a:avLst/>
          </a:prstGeom>
        </p:spPr>
      </p:pic>
      <p:sp>
        <p:nvSpPr>
          <p:cNvPr id="2" name="TextBox 1"/>
          <p:cNvSpPr txBox="1"/>
          <p:nvPr/>
        </p:nvSpPr>
        <p:spPr>
          <a:xfrm>
            <a:off x="3079652" y="6428557"/>
            <a:ext cx="3106615" cy="307777"/>
          </a:xfrm>
          <a:prstGeom prst="rect">
            <a:avLst/>
          </a:prstGeom>
          <a:noFill/>
        </p:spPr>
        <p:txBody>
          <a:bodyPr wrap="square" rtlCol="0">
            <a:spAutoFit/>
          </a:bodyPr>
          <a:lstStyle/>
          <a:p>
            <a:pPr algn="ctr"/>
            <a:r>
              <a:rPr lang="en-US" sz="1400" dirty="0"/>
              <a:t>Registered charity number 1153740</a:t>
            </a:r>
          </a:p>
        </p:txBody>
      </p:sp>
      <p:sp>
        <p:nvSpPr>
          <p:cNvPr id="3" name="TextBox 2"/>
          <p:cNvSpPr txBox="1"/>
          <p:nvPr/>
        </p:nvSpPr>
        <p:spPr>
          <a:xfrm>
            <a:off x="60960" y="5505227"/>
            <a:ext cx="9144000" cy="923330"/>
          </a:xfrm>
          <a:prstGeom prst="rect">
            <a:avLst/>
          </a:prstGeom>
          <a:noFill/>
        </p:spPr>
        <p:txBody>
          <a:bodyPr wrap="square" rtlCol="0">
            <a:spAutoFit/>
          </a:bodyPr>
          <a:lstStyle/>
          <a:p>
            <a:pPr algn="ctr"/>
            <a:r>
              <a:rPr lang="en-US" sz="5400" b="1" cap="all" dirty="0">
                <a:solidFill>
                  <a:srgbClr val="00B050"/>
                </a:solidFill>
                <a:latin typeface="Comic Sans MS" charset="0"/>
                <a:ea typeface="Comic Sans MS" charset="0"/>
                <a:cs typeface="Comic Sans MS" charset="0"/>
              </a:rPr>
              <a:t>FOOD MILES</a:t>
            </a:r>
          </a:p>
        </p:txBody>
      </p:sp>
      <p:sp>
        <p:nvSpPr>
          <p:cNvPr id="5" name="TextBox 4"/>
          <p:cNvSpPr txBox="1"/>
          <p:nvPr/>
        </p:nvSpPr>
        <p:spPr>
          <a:xfrm>
            <a:off x="60960" y="313945"/>
            <a:ext cx="9083040" cy="1015663"/>
          </a:xfrm>
          <a:prstGeom prst="rect">
            <a:avLst/>
          </a:prstGeom>
          <a:noFill/>
        </p:spPr>
        <p:txBody>
          <a:bodyPr wrap="square" rtlCol="0">
            <a:spAutoFit/>
          </a:bodyPr>
          <a:lstStyle/>
          <a:p>
            <a:pPr algn="ctr"/>
            <a:r>
              <a:rPr lang="en-GB" sz="6000" b="1" dirty="0">
                <a:solidFill>
                  <a:srgbClr val="00B050"/>
                </a:solidFill>
                <a:latin typeface="Comic Sans MS" charset="0"/>
                <a:ea typeface="Comic Sans MS" charset="0"/>
                <a:cs typeface="Comic Sans MS" charset="0"/>
              </a:rPr>
              <a:t>SUSTAINABLE FOOD</a:t>
            </a:r>
          </a:p>
        </p:txBody>
      </p:sp>
    </p:spTree>
    <p:extLst>
      <p:ext uri="{BB962C8B-B14F-4D97-AF65-F5344CB8AC3E}">
        <p14:creationId xmlns:p14="http://schemas.microsoft.com/office/powerpoint/2010/main" val="1444008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13244"/>
          <a:stretch/>
        </p:blipFill>
        <p:spPr>
          <a:xfrm>
            <a:off x="0" y="1690689"/>
            <a:ext cx="9144000" cy="5167311"/>
          </a:xfrm>
        </p:spPr>
      </p:pic>
      <p:sp>
        <p:nvSpPr>
          <p:cNvPr id="5" name="TextBox 4"/>
          <p:cNvSpPr txBox="1"/>
          <p:nvPr/>
        </p:nvSpPr>
        <p:spPr>
          <a:xfrm>
            <a:off x="7536427" y="6488668"/>
            <a:ext cx="1607573" cy="369332"/>
          </a:xfrm>
          <a:prstGeom prst="rect">
            <a:avLst/>
          </a:prstGeom>
          <a:noFill/>
        </p:spPr>
        <p:txBody>
          <a:bodyPr wrap="square" rtlCol="0">
            <a:spAutoFit/>
          </a:bodyPr>
          <a:lstStyle/>
          <a:p>
            <a:r>
              <a:rPr lang="en-US" sz="900" dirty="0">
                <a:solidFill>
                  <a:schemeClr val="bg1"/>
                </a:solidFill>
              </a:rPr>
              <a:t>Photo: Britney Lindsay</a:t>
            </a:r>
          </a:p>
          <a:p>
            <a:endParaRPr lang="en-GB" sz="900" dirty="0"/>
          </a:p>
        </p:txBody>
      </p:sp>
      <p:sp>
        <p:nvSpPr>
          <p:cNvPr id="6" name="TextBox 5"/>
          <p:cNvSpPr txBox="1"/>
          <p:nvPr/>
        </p:nvSpPr>
        <p:spPr>
          <a:xfrm>
            <a:off x="0" y="121029"/>
            <a:ext cx="9144000" cy="1569660"/>
          </a:xfrm>
          <a:prstGeom prst="rect">
            <a:avLst/>
          </a:prstGeom>
          <a:noFill/>
        </p:spPr>
        <p:txBody>
          <a:bodyPr wrap="square" rtlCol="0">
            <a:spAutoFit/>
          </a:bodyPr>
          <a:lstStyle/>
          <a:p>
            <a:pPr algn="ctr"/>
            <a:r>
              <a:rPr lang="en-GB" sz="3200" dirty="0">
                <a:latin typeface="Comic Sans MS" charset="0"/>
                <a:ea typeface="Comic Sans MS" charset="0"/>
                <a:cs typeface="Comic Sans MS" charset="0"/>
              </a:rPr>
              <a:t>Only a small percentage of food is transported by air but it produces approx. 20% of the world’s food transport carbon emissions </a:t>
            </a:r>
          </a:p>
        </p:txBody>
      </p:sp>
    </p:spTree>
    <p:extLst>
      <p:ext uri="{BB962C8B-B14F-4D97-AF65-F5344CB8AC3E}">
        <p14:creationId xmlns:p14="http://schemas.microsoft.com/office/powerpoint/2010/main" val="15649224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907" r="4209" b="18433"/>
          <a:stretch/>
        </p:blipFill>
        <p:spPr>
          <a:xfrm>
            <a:off x="2428875" y="2891785"/>
            <a:ext cx="6707691" cy="3966215"/>
          </a:xfrm>
          <a:prstGeom prst="rect">
            <a:avLst/>
          </a:prstGeom>
        </p:spPr>
      </p:pic>
      <p:sp>
        <p:nvSpPr>
          <p:cNvPr id="5" name="TextBox 4"/>
          <p:cNvSpPr txBox="1"/>
          <p:nvPr/>
        </p:nvSpPr>
        <p:spPr>
          <a:xfrm>
            <a:off x="7515672" y="6353790"/>
            <a:ext cx="1696064" cy="230832"/>
          </a:xfrm>
          <a:prstGeom prst="rect">
            <a:avLst/>
          </a:prstGeom>
          <a:noFill/>
        </p:spPr>
        <p:txBody>
          <a:bodyPr wrap="square" rtlCol="0">
            <a:spAutoFit/>
          </a:bodyPr>
          <a:lstStyle/>
          <a:p>
            <a:r>
              <a:rPr lang="en-GB" sz="900" dirty="0">
                <a:solidFill>
                  <a:schemeClr val="bg1"/>
                </a:solidFill>
              </a:rPr>
              <a:t>Photo: Roel Hemkes</a:t>
            </a:r>
          </a:p>
        </p:txBody>
      </p:sp>
      <p:sp>
        <p:nvSpPr>
          <p:cNvPr id="2" name="TextBox 1"/>
          <p:cNvSpPr txBox="1"/>
          <p:nvPr/>
        </p:nvSpPr>
        <p:spPr>
          <a:xfrm>
            <a:off x="6022629" y="373110"/>
            <a:ext cx="2986087" cy="1938992"/>
          </a:xfrm>
          <a:prstGeom prst="rect">
            <a:avLst/>
          </a:prstGeom>
          <a:noFill/>
        </p:spPr>
        <p:txBody>
          <a:bodyPr wrap="square" rtlCol="0">
            <a:spAutoFit/>
          </a:bodyPr>
          <a:lstStyle/>
          <a:p>
            <a:pPr algn="ctr"/>
            <a:r>
              <a:rPr lang="en-GB" sz="2400" dirty="0">
                <a:latin typeface="Comic Sans MS" charset="0"/>
                <a:ea typeface="Comic Sans MS" charset="0"/>
                <a:cs typeface="Comic Sans MS" charset="0"/>
              </a:rPr>
              <a:t>Rail and sea transport produce approx. 10% each of the world’s food transport emissions</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9142" t="11042" r="11882" b="13194"/>
          <a:stretch/>
        </p:blipFill>
        <p:spPr>
          <a:xfrm>
            <a:off x="0" y="0"/>
            <a:ext cx="5894779" cy="3771899"/>
          </a:xfrm>
          <a:prstGeom prst="rect">
            <a:avLst/>
          </a:prstGeom>
        </p:spPr>
      </p:pic>
      <p:sp>
        <p:nvSpPr>
          <p:cNvPr id="6" name="TextBox 5"/>
          <p:cNvSpPr txBox="1"/>
          <p:nvPr/>
        </p:nvSpPr>
        <p:spPr>
          <a:xfrm>
            <a:off x="3929063" y="242888"/>
            <a:ext cx="1371600" cy="230832"/>
          </a:xfrm>
          <a:prstGeom prst="rect">
            <a:avLst/>
          </a:prstGeom>
          <a:noFill/>
        </p:spPr>
        <p:txBody>
          <a:bodyPr wrap="square" rtlCol="0">
            <a:spAutoFit/>
          </a:bodyPr>
          <a:lstStyle/>
          <a:p>
            <a:r>
              <a:rPr lang="en-GB" sz="900" dirty="0">
                <a:solidFill>
                  <a:schemeClr val="bg1"/>
                </a:solidFill>
              </a:rPr>
              <a:t>Photo: John Turner</a:t>
            </a:r>
          </a:p>
        </p:txBody>
      </p:sp>
    </p:spTree>
    <p:extLst>
      <p:ext uri="{BB962C8B-B14F-4D97-AF65-F5344CB8AC3E}">
        <p14:creationId xmlns:p14="http://schemas.microsoft.com/office/powerpoint/2010/main" val="21337757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6883"/>
            <a:ext cx="9144000" cy="6081117"/>
          </a:xfrm>
          <a:prstGeom prst="rect">
            <a:avLst/>
          </a:prstGeom>
        </p:spPr>
      </p:pic>
      <p:sp>
        <p:nvSpPr>
          <p:cNvPr id="5" name="TextBox 4"/>
          <p:cNvSpPr txBox="1"/>
          <p:nvPr/>
        </p:nvSpPr>
        <p:spPr>
          <a:xfrm>
            <a:off x="339213" y="6504039"/>
            <a:ext cx="1740310" cy="230832"/>
          </a:xfrm>
          <a:prstGeom prst="rect">
            <a:avLst/>
          </a:prstGeom>
          <a:noFill/>
        </p:spPr>
        <p:txBody>
          <a:bodyPr wrap="square" rtlCol="0">
            <a:spAutoFit/>
          </a:bodyPr>
          <a:lstStyle/>
          <a:p>
            <a:r>
              <a:rPr lang="en-GB" sz="900" dirty="0">
                <a:solidFill>
                  <a:schemeClr val="bg1"/>
                </a:solidFill>
              </a:rPr>
              <a:t>Photo: highwaysengland</a:t>
            </a:r>
          </a:p>
        </p:txBody>
      </p:sp>
      <p:sp>
        <p:nvSpPr>
          <p:cNvPr id="2" name="TextBox 1"/>
          <p:cNvSpPr txBox="1"/>
          <p:nvPr/>
        </p:nvSpPr>
        <p:spPr>
          <a:xfrm>
            <a:off x="184354" y="176718"/>
            <a:ext cx="8775291" cy="1200329"/>
          </a:xfrm>
          <a:prstGeom prst="rect">
            <a:avLst/>
          </a:prstGeom>
          <a:noFill/>
        </p:spPr>
        <p:txBody>
          <a:bodyPr wrap="square" rtlCol="0">
            <a:spAutoFit/>
          </a:bodyPr>
          <a:lstStyle/>
          <a:p>
            <a:pPr algn="ctr"/>
            <a:r>
              <a:rPr lang="en-GB" sz="3600" dirty="0">
                <a:latin typeface="Comic Sans MS" charset="0"/>
                <a:ea typeface="Comic Sans MS" charset="0"/>
                <a:cs typeface="Comic Sans MS" charset="0"/>
              </a:rPr>
              <a:t>Road transport produces 60% of the world’s food transport carbon emissions</a:t>
            </a:r>
          </a:p>
        </p:txBody>
      </p:sp>
    </p:spTree>
    <p:extLst>
      <p:ext uri="{BB962C8B-B14F-4D97-AF65-F5344CB8AC3E}">
        <p14:creationId xmlns:p14="http://schemas.microsoft.com/office/powerpoint/2010/main" val="13031851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14862" y="1980893"/>
            <a:ext cx="4398807" cy="1815882"/>
          </a:xfrm>
          <a:prstGeom prst="rect">
            <a:avLst/>
          </a:prstGeom>
          <a:noFill/>
        </p:spPr>
        <p:txBody>
          <a:bodyPr wrap="square" rtlCol="0">
            <a:spAutoFit/>
          </a:bodyPr>
          <a:lstStyle/>
          <a:p>
            <a:r>
              <a:rPr lang="en-GB" sz="2800" dirty="0">
                <a:latin typeface="Comic Sans MS" charset="0"/>
                <a:ea typeface="Comic Sans MS" charset="0"/>
                <a:cs typeface="Comic Sans MS" charset="0"/>
              </a:rPr>
              <a:t>Pollutants, such as the chemicals in traffic fumes, can quickly trigger asthma symptoms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3974"/>
            <a:ext cx="4482787" cy="6186487"/>
          </a:xfrm>
          <a:prstGeom prst="rect">
            <a:avLst/>
          </a:prstGeom>
        </p:spPr>
      </p:pic>
      <p:sp>
        <p:nvSpPr>
          <p:cNvPr id="6" name="TextBox 5"/>
          <p:cNvSpPr txBox="1"/>
          <p:nvPr/>
        </p:nvSpPr>
        <p:spPr>
          <a:xfrm>
            <a:off x="811161" y="6445045"/>
            <a:ext cx="1165123" cy="230832"/>
          </a:xfrm>
          <a:prstGeom prst="rect">
            <a:avLst/>
          </a:prstGeom>
          <a:noFill/>
        </p:spPr>
        <p:txBody>
          <a:bodyPr wrap="square" rtlCol="0">
            <a:spAutoFit/>
          </a:bodyPr>
          <a:lstStyle/>
          <a:p>
            <a:r>
              <a:rPr lang="en-GB" sz="900" dirty="0"/>
              <a:t>Stuart B</a:t>
            </a:r>
          </a:p>
        </p:txBody>
      </p:sp>
      <p:sp>
        <p:nvSpPr>
          <p:cNvPr id="2" name="TextBox 1"/>
          <p:cNvSpPr txBox="1"/>
          <p:nvPr/>
        </p:nvSpPr>
        <p:spPr>
          <a:xfrm>
            <a:off x="2643188" y="514351"/>
            <a:ext cx="6115050" cy="707886"/>
          </a:xfrm>
          <a:prstGeom prst="rect">
            <a:avLst/>
          </a:prstGeom>
          <a:noFill/>
        </p:spPr>
        <p:txBody>
          <a:bodyPr wrap="square" rtlCol="0">
            <a:spAutoFit/>
          </a:bodyPr>
          <a:lstStyle/>
          <a:p>
            <a:r>
              <a:rPr lang="en-GB" sz="4000" dirty="0">
                <a:latin typeface="Comic Sans MS" charset="0"/>
                <a:ea typeface="Comic Sans MS" charset="0"/>
                <a:cs typeface="Comic Sans MS" charset="0"/>
              </a:rPr>
              <a:t>Health Implications</a:t>
            </a:r>
          </a:p>
        </p:txBody>
      </p:sp>
    </p:spTree>
    <p:extLst>
      <p:ext uri="{BB962C8B-B14F-4D97-AF65-F5344CB8AC3E}">
        <p14:creationId xmlns:p14="http://schemas.microsoft.com/office/powerpoint/2010/main" val="15157196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250" t="8944" r="1346" b="1870"/>
          <a:stretch/>
        </p:blipFill>
        <p:spPr>
          <a:xfrm>
            <a:off x="0" y="1257299"/>
            <a:ext cx="9144000" cy="5600701"/>
          </a:xfrm>
          <a:prstGeom prst="rect">
            <a:avLst/>
          </a:prstGeom>
        </p:spPr>
      </p:pic>
      <p:sp>
        <p:nvSpPr>
          <p:cNvPr id="5" name="TextBox 4"/>
          <p:cNvSpPr txBox="1"/>
          <p:nvPr/>
        </p:nvSpPr>
        <p:spPr>
          <a:xfrm>
            <a:off x="179614" y="195943"/>
            <a:ext cx="8735786" cy="923330"/>
          </a:xfrm>
          <a:prstGeom prst="rect">
            <a:avLst/>
          </a:prstGeom>
          <a:noFill/>
        </p:spPr>
        <p:txBody>
          <a:bodyPr wrap="square" rtlCol="0">
            <a:spAutoFit/>
          </a:bodyPr>
          <a:lstStyle/>
          <a:p>
            <a:pPr algn="ctr"/>
            <a:r>
              <a:rPr lang="en-GB" sz="5400" dirty="0">
                <a:latin typeface="Comic Sans MS" charset="0"/>
                <a:ea typeface="Comic Sans MS" charset="0"/>
                <a:cs typeface="Comic Sans MS" charset="0"/>
              </a:rPr>
              <a:t>REDUCING FOOD MILES</a:t>
            </a:r>
          </a:p>
        </p:txBody>
      </p:sp>
      <p:sp>
        <p:nvSpPr>
          <p:cNvPr id="6" name="TextBox 5"/>
          <p:cNvSpPr txBox="1"/>
          <p:nvPr/>
        </p:nvSpPr>
        <p:spPr>
          <a:xfrm>
            <a:off x="800100" y="6384471"/>
            <a:ext cx="1126671" cy="230832"/>
          </a:xfrm>
          <a:prstGeom prst="rect">
            <a:avLst/>
          </a:prstGeom>
          <a:noFill/>
        </p:spPr>
        <p:txBody>
          <a:bodyPr wrap="square" rtlCol="0">
            <a:spAutoFit/>
          </a:bodyPr>
          <a:lstStyle/>
          <a:p>
            <a:r>
              <a:rPr lang="en-GB" sz="900" dirty="0"/>
              <a:t>Photo: Phil Mclver</a:t>
            </a:r>
          </a:p>
        </p:txBody>
      </p:sp>
    </p:spTree>
    <p:extLst>
      <p:ext uri="{BB962C8B-B14F-4D97-AF65-F5344CB8AC3E}">
        <p14:creationId xmlns:p14="http://schemas.microsoft.com/office/powerpoint/2010/main" val="9058345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22143"/>
          <a:stretch/>
        </p:blipFill>
        <p:spPr>
          <a:xfrm>
            <a:off x="314243" y="424543"/>
            <a:ext cx="5286457" cy="6090557"/>
          </a:xfrm>
          <a:prstGeom prst="rect">
            <a:avLst/>
          </a:prstGeom>
        </p:spPr>
      </p:pic>
      <p:sp>
        <p:nvSpPr>
          <p:cNvPr id="6" name="TextBox 5"/>
          <p:cNvSpPr txBox="1"/>
          <p:nvPr/>
        </p:nvSpPr>
        <p:spPr>
          <a:xfrm>
            <a:off x="3494314" y="1436914"/>
            <a:ext cx="2106386" cy="375557"/>
          </a:xfrm>
          <a:prstGeom prst="rect">
            <a:avLst/>
          </a:prstGeom>
          <a:noFill/>
        </p:spPr>
        <p:txBody>
          <a:bodyPr wrap="square" rtlCol="0">
            <a:spAutoFit/>
          </a:bodyPr>
          <a:lstStyle/>
          <a:p>
            <a:endParaRPr lang="en-GB" dirty="0"/>
          </a:p>
        </p:txBody>
      </p:sp>
      <p:sp>
        <p:nvSpPr>
          <p:cNvPr id="7" name="TextBox 6"/>
          <p:cNvSpPr txBox="1"/>
          <p:nvPr/>
        </p:nvSpPr>
        <p:spPr>
          <a:xfrm>
            <a:off x="1779814" y="2008414"/>
            <a:ext cx="2383972" cy="538843"/>
          </a:xfrm>
          <a:prstGeom prst="rect">
            <a:avLst/>
          </a:prstGeom>
          <a:solidFill>
            <a:schemeClr val="bg1"/>
          </a:solidFill>
        </p:spPr>
        <p:txBody>
          <a:bodyPr wrap="square" rtlCol="0">
            <a:spAutoFit/>
          </a:bodyPr>
          <a:lstStyle/>
          <a:p>
            <a:endParaRPr lang="en-GB" dirty="0"/>
          </a:p>
        </p:txBody>
      </p:sp>
      <p:sp>
        <p:nvSpPr>
          <p:cNvPr id="8" name="TextBox 7"/>
          <p:cNvSpPr txBox="1"/>
          <p:nvPr/>
        </p:nvSpPr>
        <p:spPr>
          <a:xfrm>
            <a:off x="522514" y="6368143"/>
            <a:ext cx="1371600" cy="230832"/>
          </a:xfrm>
          <a:prstGeom prst="rect">
            <a:avLst/>
          </a:prstGeom>
          <a:noFill/>
        </p:spPr>
        <p:txBody>
          <a:bodyPr wrap="square" rtlCol="0">
            <a:spAutoFit/>
          </a:bodyPr>
          <a:lstStyle/>
          <a:p>
            <a:r>
              <a:rPr lang="en-GB" sz="900" dirty="0"/>
              <a:t>Photo: Seacoast Eat Local</a:t>
            </a:r>
          </a:p>
        </p:txBody>
      </p:sp>
      <p:sp>
        <p:nvSpPr>
          <p:cNvPr id="9" name="TextBox 8"/>
          <p:cNvSpPr txBox="1"/>
          <p:nvPr/>
        </p:nvSpPr>
        <p:spPr>
          <a:xfrm>
            <a:off x="5973097" y="1812471"/>
            <a:ext cx="2807674" cy="2554545"/>
          </a:xfrm>
          <a:prstGeom prst="rect">
            <a:avLst/>
          </a:prstGeom>
          <a:noFill/>
        </p:spPr>
        <p:txBody>
          <a:bodyPr wrap="square" rtlCol="0">
            <a:spAutoFit/>
          </a:bodyPr>
          <a:lstStyle/>
          <a:p>
            <a:r>
              <a:rPr lang="en-GB" sz="4000" dirty="0">
                <a:latin typeface="Comic Sans MS" charset="0"/>
                <a:ea typeface="Comic Sans MS" charset="0"/>
                <a:cs typeface="Comic Sans MS" charset="0"/>
              </a:rPr>
              <a:t>Buying local foods reduces food miles</a:t>
            </a:r>
          </a:p>
        </p:txBody>
      </p:sp>
    </p:spTree>
    <p:extLst>
      <p:ext uri="{BB962C8B-B14F-4D97-AF65-F5344CB8AC3E}">
        <p14:creationId xmlns:p14="http://schemas.microsoft.com/office/powerpoint/2010/main" val="14938300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6100"/>
          <a:stretch/>
        </p:blipFill>
        <p:spPr>
          <a:xfrm>
            <a:off x="0" y="1131087"/>
            <a:ext cx="9144000" cy="5726913"/>
          </a:xfrm>
        </p:spPr>
      </p:pic>
      <p:sp>
        <p:nvSpPr>
          <p:cNvPr id="5" name="TextBox 4"/>
          <p:cNvSpPr txBox="1"/>
          <p:nvPr/>
        </p:nvSpPr>
        <p:spPr>
          <a:xfrm>
            <a:off x="433138" y="6224337"/>
            <a:ext cx="994610" cy="230832"/>
          </a:xfrm>
          <a:prstGeom prst="rect">
            <a:avLst/>
          </a:prstGeom>
          <a:noFill/>
        </p:spPr>
        <p:txBody>
          <a:bodyPr wrap="square" rtlCol="0">
            <a:spAutoFit/>
          </a:bodyPr>
          <a:lstStyle/>
          <a:p>
            <a:r>
              <a:rPr lang="en-US" sz="900" dirty="0">
                <a:solidFill>
                  <a:schemeClr val="bg1"/>
                </a:solidFill>
              </a:rPr>
              <a:t>Photo: Betuli</a:t>
            </a:r>
          </a:p>
        </p:txBody>
      </p:sp>
      <p:sp>
        <p:nvSpPr>
          <p:cNvPr id="3" name="TextBox 2"/>
          <p:cNvSpPr txBox="1"/>
          <p:nvPr/>
        </p:nvSpPr>
        <p:spPr>
          <a:xfrm>
            <a:off x="0" y="53869"/>
            <a:ext cx="9144000" cy="1077218"/>
          </a:xfrm>
          <a:prstGeom prst="rect">
            <a:avLst/>
          </a:prstGeom>
          <a:noFill/>
        </p:spPr>
        <p:txBody>
          <a:bodyPr wrap="square" rtlCol="0">
            <a:spAutoFit/>
          </a:bodyPr>
          <a:lstStyle/>
          <a:p>
            <a:pPr algn="ctr"/>
            <a:r>
              <a:rPr lang="en-US" sz="3200" dirty="0">
                <a:latin typeface="Comic Sans MS" charset="0"/>
                <a:ea typeface="Comic Sans MS" charset="0"/>
                <a:cs typeface="Comic Sans MS" charset="0"/>
              </a:rPr>
              <a:t>There are now lots of farm shops and farmer’s markets that sell locally grown food</a:t>
            </a:r>
          </a:p>
        </p:txBody>
      </p:sp>
    </p:spTree>
    <p:extLst>
      <p:ext uri="{BB962C8B-B14F-4D97-AF65-F5344CB8AC3E}">
        <p14:creationId xmlns:p14="http://schemas.microsoft.com/office/powerpoint/2010/main" val="8021603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5691" r="6110"/>
          <a:stretch/>
        </p:blipFill>
        <p:spPr>
          <a:xfrm>
            <a:off x="0" y="-26626"/>
            <a:ext cx="9144000" cy="6884627"/>
          </a:xfrm>
        </p:spPr>
      </p:pic>
      <p:sp>
        <p:nvSpPr>
          <p:cNvPr id="5" name="TextBox 4"/>
          <p:cNvSpPr txBox="1"/>
          <p:nvPr/>
        </p:nvSpPr>
        <p:spPr>
          <a:xfrm>
            <a:off x="7138219" y="6415548"/>
            <a:ext cx="1377131" cy="230832"/>
          </a:xfrm>
          <a:prstGeom prst="rect">
            <a:avLst/>
          </a:prstGeom>
          <a:noFill/>
        </p:spPr>
        <p:txBody>
          <a:bodyPr wrap="square" rtlCol="0">
            <a:spAutoFit/>
          </a:bodyPr>
          <a:lstStyle/>
          <a:p>
            <a:r>
              <a:rPr lang="en-US" sz="900" dirty="0"/>
              <a:t>Photo: Niklas Morberg</a:t>
            </a:r>
          </a:p>
        </p:txBody>
      </p:sp>
      <p:sp>
        <p:nvSpPr>
          <p:cNvPr id="6" name="TextBox 5"/>
          <p:cNvSpPr txBox="1"/>
          <p:nvPr/>
        </p:nvSpPr>
        <p:spPr>
          <a:xfrm>
            <a:off x="0" y="365126"/>
            <a:ext cx="8952271" cy="1446550"/>
          </a:xfrm>
          <a:prstGeom prst="rect">
            <a:avLst/>
          </a:prstGeom>
          <a:noFill/>
        </p:spPr>
        <p:txBody>
          <a:bodyPr wrap="square" rtlCol="0">
            <a:spAutoFit/>
          </a:bodyPr>
          <a:lstStyle/>
          <a:p>
            <a:r>
              <a:rPr lang="en-US" sz="4000" dirty="0">
                <a:latin typeface="Comic Sans MS" charset="0"/>
                <a:ea typeface="Comic Sans MS" charset="0"/>
                <a:cs typeface="Comic Sans MS" charset="0"/>
              </a:rPr>
              <a:t>BUT buying local is not always best</a:t>
            </a:r>
            <a:r>
              <a:rPr lang="is-IS" sz="4000" dirty="0">
                <a:latin typeface="Comic Sans MS" charset="0"/>
                <a:ea typeface="Comic Sans MS" charset="0"/>
                <a:cs typeface="Comic Sans MS" charset="0"/>
              </a:rPr>
              <a:t>….</a:t>
            </a:r>
            <a:endParaRPr lang="en-US" sz="4000" dirty="0">
              <a:latin typeface="Comic Sans MS" charset="0"/>
              <a:ea typeface="Comic Sans MS" charset="0"/>
              <a:cs typeface="Comic Sans MS" charset="0"/>
            </a:endParaRPr>
          </a:p>
          <a:p>
            <a:endParaRPr lang="en-US" sz="2400" dirty="0">
              <a:latin typeface="Comic Sans MS" charset="0"/>
              <a:ea typeface="Comic Sans MS" charset="0"/>
              <a:cs typeface="Comic Sans MS" charset="0"/>
            </a:endParaRPr>
          </a:p>
          <a:p>
            <a:endParaRPr lang="en-US" sz="2400" dirty="0">
              <a:latin typeface="Comic Sans MS" charset="0"/>
              <a:ea typeface="Comic Sans MS" charset="0"/>
              <a:cs typeface="Comic Sans MS" charset="0"/>
            </a:endParaRPr>
          </a:p>
        </p:txBody>
      </p:sp>
      <p:sp>
        <p:nvSpPr>
          <p:cNvPr id="3" name="TextBox 2"/>
          <p:cNvSpPr txBox="1"/>
          <p:nvPr/>
        </p:nvSpPr>
        <p:spPr>
          <a:xfrm>
            <a:off x="162232" y="2035277"/>
            <a:ext cx="2846439" cy="3046988"/>
          </a:xfrm>
          <a:prstGeom prst="rect">
            <a:avLst/>
          </a:prstGeom>
          <a:noFill/>
        </p:spPr>
        <p:txBody>
          <a:bodyPr wrap="square" rtlCol="0">
            <a:spAutoFit/>
          </a:bodyPr>
          <a:lstStyle/>
          <a:p>
            <a:r>
              <a:rPr lang="en-US" sz="2400" dirty="0">
                <a:latin typeface="Comic Sans MS" charset="0"/>
                <a:ea typeface="Comic Sans MS" charset="0"/>
                <a:cs typeface="Comic Sans MS" charset="0"/>
              </a:rPr>
              <a:t>Buying British apples in June might not be any better than buying apples from New Zealand 12,000 miles away</a:t>
            </a:r>
          </a:p>
          <a:p>
            <a:endParaRPr lang="en-GB" sz="2400" dirty="0"/>
          </a:p>
        </p:txBody>
      </p:sp>
    </p:spTree>
    <p:extLst>
      <p:ext uri="{BB962C8B-B14F-4D97-AF65-F5344CB8AC3E}">
        <p14:creationId xmlns:p14="http://schemas.microsoft.com/office/powerpoint/2010/main" val="3832592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9962"/>
          <a:stretch/>
        </p:blipFill>
        <p:spPr>
          <a:xfrm>
            <a:off x="0" y="1341643"/>
            <a:ext cx="9144000" cy="5487410"/>
          </a:xfrm>
        </p:spPr>
      </p:pic>
      <p:sp>
        <p:nvSpPr>
          <p:cNvPr id="5" name="TextBox 4"/>
          <p:cNvSpPr txBox="1"/>
          <p:nvPr/>
        </p:nvSpPr>
        <p:spPr>
          <a:xfrm>
            <a:off x="168442" y="6362246"/>
            <a:ext cx="1203158" cy="230832"/>
          </a:xfrm>
          <a:prstGeom prst="rect">
            <a:avLst/>
          </a:prstGeom>
          <a:noFill/>
        </p:spPr>
        <p:txBody>
          <a:bodyPr wrap="square" rtlCol="0">
            <a:spAutoFit/>
          </a:bodyPr>
          <a:lstStyle/>
          <a:p>
            <a:r>
              <a:rPr lang="en-US" sz="900" dirty="0">
                <a:solidFill>
                  <a:schemeClr val="bg1"/>
                </a:solidFill>
              </a:rPr>
              <a:t>Photo: Edo Dijkgraaf</a:t>
            </a:r>
          </a:p>
        </p:txBody>
      </p:sp>
      <p:sp>
        <p:nvSpPr>
          <p:cNvPr id="6" name="TextBox 5"/>
          <p:cNvSpPr txBox="1"/>
          <p:nvPr/>
        </p:nvSpPr>
        <p:spPr>
          <a:xfrm>
            <a:off x="0" y="151561"/>
            <a:ext cx="9144000" cy="954107"/>
          </a:xfrm>
          <a:prstGeom prst="rect">
            <a:avLst/>
          </a:prstGeom>
          <a:noFill/>
        </p:spPr>
        <p:txBody>
          <a:bodyPr wrap="square" rtlCol="0">
            <a:spAutoFit/>
          </a:bodyPr>
          <a:lstStyle/>
          <a:p>
            <a:pPr algn="ctr"/>
            <a:r>
              <a:rPr lang="en-US" sz="2800" dirty="0">
                <a:latin typeface="Comic Sans MS" charset="0"/>
                <a:ea typeface="Comic Sans MS" charset="0"/>
                <a:cs typeface="Comic Sans MS" charset="0"/>
              </a:rPr>
              <a:t>Imported tomatoes can have much lower carbon footprints than those grown locally out of season</a:t>
            </a:r>
          </a:p>
        </p:txBody>
      </p:sp>
    </p:spTree>
    <p:extLst>
      <p:ext uri="{BB962C8B-B14F-4D97-AF65-F5344CB8AC3E}">
        <p14:creationId xmlns:p14="http://schemas.microsoft.com/office/powerpoint/2010/main" val="6008071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4916"/>
            <a:ext cx="5147187" cy="6862916"/>
          </a:xfrm>
        </p:spPr>
      </p:pic>
      <p:sp>
        <p:nvSpPr>
          <p:cNvPr id="5" name="TextBox 4"/>
          <p:cNvSpPr txBox="1"/>
          <p:nvPr/>
        </p:nvSpPr>
        <p:spPr>
          <a:xfrm>
            <a:off x="103238" y="6504039"/>
            <a:ext cx="1519085" cy="230832"/>
          </a:xfrm>
          <a:prstGeom prst="rect">
            <a:avLst/>
          </a:prstGeom>
          <a:noFill/>
        </p:spPr>
        <p:txBody>
          <a:bodyPr wrap="square" rtlCol="0">
            <a:spAutoFit/>
          </a:bodyPr>
          <a:lstStyle/>
          <a:p>
            <a:r>
              <a:rPr lang="en-US" sz="900" dirty="0">
                <a:solidFill>
                  <a:schemeClr val="bg1"/>
                </a:solidFill>
              </a:rPr>
              <a:t>Photo: Nick Saltmarsh</a:t>
            </a:r>
          </a:p>
        </p:txBody>
      </p:sp>
      <p:sp>
        <p:nvSpPr>
          <p:cNvPr id="2" name="TextBox 1"/>
          <p:cNvSpPr txBox="1"/>
          <p:nvPr/>
        </p:nvSpPr>
        <p:spPr>
          <a:xfrm>
            <a:off x="5633884" y="294968"/>
            <a:ext cx="3311333" cy="5262979"/>
          </a:xfrm>
          <a:prstGeom prst="rect">
            <a:avLst/>
          </a:prstGeom>
          <a:noFill/>
        </p:spPr>
        <p:txBody>
          <a:bodyPr wrap="square" rtlCol="0">
            <a:spAutoFit/>
          </a:bodyPr>
          <a:lstStyle/>
          <a:p>
            <a:r>
              <a:rPr lang="en-US" sz="4800" dirty="0">
                <a:latin typeface="Comic Sans MS" charset="0"/>
                <a:ea typeface="Comic Sans MS" charset="0"/>
                <a:cs typeface="Comic Sans MS" charset="0"/>
              </a:rPr>
              <a:t>Buy </a:t>
            </a:r>
            <a:r>
              <a:rPr lang="en-US" sz="4800" dirty="0">
                <a:solidFill>
                  <a:srgbClr val="FF0000"/>
                </a:solidFill>
                <a:latin typeface="Comic Sans MS" charset="0"/>
                <a:ea typeface="Comic Sans MS" charset="0"/>
                <a:cs typeface="Comic Sans MS" charset="0"/>
              </a:rPr>
              <a:t>British</a:t>
            </a:r>
            <a:r>
              <a:rPr lang="en-US" sz="4800" dirty="0">
                <a:latin typeface="Comic Sans MS" charset="0"/>
                <a:ea typeface="Comic Sans MS" charset="0"/>
                <a:cs typeface="Comic Sans MS" charset="0"/>
              </a:rPr>
              <a:t> and </a:t>
            </a:r>
            <a:r>
              <a:rPr lang="en-US" sz="4800" dirty="0">
                <a:solidFill>
                  <a:srgbClr val="FF0000"/>
                </a:solidFill>
                <a:latin typeface="Comic Sans MS" charset="0"/>
                <a:ea typeface="Comic Sans MS" charset="0"/>
                <a:cs typeface="Comic Sans MS" charset="0"/>
              </a:rPr>
              <a:t>seasonal </a:t>
            </a:r>
            <a:r>
              <a:rPr lang="en-US" sz="4800" dirty="0">
                <a:latin typeface="Comic Sans MS" charset="0"/>
                <a:ea typeface="Comic Sans MS" charset="0"/>
                <a:cs typeface="Comic Sans MS" charset="0"/>
              </a:rPr>
              <a:t>foods to reduce food miles</a:t>
            </a:r>
          </a:p>
        </p:txBody>
      </p:sp>
    </p:spTree>
    <p:extLst>
      <p:ext uri="{BB962C8B-B14F-4D97-AF65-F5344CB8AC3E}">
        <p14:creationId xmlns:p14="http://schemas.microsoft.com/office/powerpoint/2010/main" val="1597852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16801"/>
          <a:stretch/>
        </p:blipFill>
        <p:spPr>
          <a:xfrm>
            <a:off x="0" y="1677701"/>
            <a:ext cx="9144000" cy="4955458"/>
          </a:xfrm>
        </p:spPr>
      </p:pic>
      <p:sp>
        <p:nvSpPr>
          <p:cNvPr id="2" name="Title 1"/>
          <p:cNvSpPr>
            <a:spLocks noGrp="1"/>
          </p:cNvSpPr>
          <p:nvPr>
            <p:ph type="title"/>
          </p:nvPr>
        </p:nvSpPr>
        <p:spPr>
          <a:xfrm>
            <a:off x="408214" y="228813"/>
            <a:ext cx="8327572" cy="1325563"/>
          </a:xfrm>
        </p:spPr>
        <p:txBody>
          <a:bodyPr>
            <a:noAutofit/>
          </a:bodyPr>
          <a:lstStyle/>
          <a:p>
            <a:pPr algn="ctr"/>
            <a:r>
              <a:rPr lang="en-US" sz="5400" cap="all" dirty="0">
                <a:latin typeface="Comic Sans MS" charset="0"/>
                <a:ea typeface="Comic Sans MS" charset="0"/>
                <a:cs typeface="Comic Sans MS" charset="0"/>
              </a:rPr>
              <a:t>WHERE DOES OUR FOOD COME FROM?</a:t>
            </a:r>
          </a:p>
        </p:txBody>
      </p:sp>
      <p:sp>
        <p:nvSpPr>
          <p:cNvPr id="6" name="TextBox 5"/>
          <p:cNvSpPr txBox="1"/>
          <p:nvPr/>
        </p:nvSpPr>
        <p:spPr>
          <a:xfrm>
            <a:off x="7448266" y="6633159"/>
            <a:ext cx="1287520" cy="369332"/>
          </a:xfrm>
          <a:prstGeom prst="rect">
            <a:avLst/>
          </a:prstGeom>
          <a:noFill/>
        </p:spPr>
        <p:txBody>
          <a:bodyPr wrap="square" rtlCol="0">
            <a:spAutoFit/>
          </a:bodyPr>
          <a:lstStyle/>
          <a:p>
            <a:r>
              <a:rPr lang="en-US" sz="900" dirty="0"/>
              <a:t>Photo: Britney Lindsay</a:t>
            </a:r>
          </a:p>
          <a:p>
            <a:endParaRPr lang="en-US" sz="900" dirty="0"/>
          </a:p>
        </p:txBody>
      </p:sp>
    </p:spTree>
    <p:extLst>
      <p:ext uri="{BB962C8B-B14F-4D97-AF65-F5344CB8AC3E}">
        <p14:creationId xmlns:p14="http://schemas.microsoft.com/office/powerpoint/2010/main" val="13631162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9136" b="5161"/>
          <a:stretch/>
        </p:blipFill>
        <p:spPr>
          <a:xfrm>
            <a:off x="0" y="980420"/>
            <a:ext cx="9143999" cy="5877580"/>
          </a:xfrm>
        </p:spPr>
      </p:pic>
      <p:sp>
        <p:nvSpPr>
          <p:cNvPr id="5" name="TextBox 4"/>
          <p:cNvSpPr txBox="1"/>
          <p:nvPr/>
        </p:nvSpPr>
        <p:spPr>
          <a:xfrm>
            <a:off x="7211961" y="6504039"/>
            <a:ext cx="1356852" cy="230832"/>
          </a:xfrm>
          <a:prstGeom prst="rect">
            <a:avLst/>
          </a:prstGeom>
          <a:noFill/>
        </p:spPr>
        <p:txBody>
          <a:bodyPr wrap="square" rtlCol="0">
            <a:spAutoFit/>
          </a:bodyPr>
          <a:lstStyle/>
          <a:p>
            <a:r>
              <a:rPr lang="en-US" sz="900" dirty="0">
                <a:solidFill>
                  <a:schemeClr val="bg1"/>
                </a:solidFill>
              </a:rPr>
              <a:t>Photo: Adam Raoof</a:t>
            </a:r>
          </a:p>
        </p:txBody>
      </p:sp>
      <p:sp>
        <p:nvSpPr>
          <p:cNvPr id="2" name="TextBox 1"/>
          <p:cNvSpPr txBox="1"/>
          <p:nvPr/>
        </p:nvSpPr>
        <p:spPr>
          <a:xfrm>
            <a:off x="1428749" y="-35243"/>
            <a:ext cx="5783211" cy="1015663"/>
          </a:xfrm>
          <a:prstGeom prst="rect">
            <a:avLst/>
          </a:prstGeom>
          <a:noFill/>
        </p:spPr>
        <p:txBody>
          <a:bodyPr wrap="square" rtlCol="0">
            <a:spAutoFit/>
          </a:bodyPr>
          <a:lstStyle/>
          <a:p>
            <a:pPr algn="ctr"/>
            <a:r>
              <a:rPr lang="en-GB" sz="6000" dirty="0">
                <a:latin typeface="Comic Sans MS" charset="0"/>
                <a:ea typeface="Comic Sans MS" charset="0"/>
                <a:cs typeface="Comic Sans MS" charset="0"/>
              </a:rPr>
              <a:t>Grow Your Own</a:t>
            </a:r>
          </a:p>
        </p:txBody>
      </p:sp>
    </p:spTree>
    <p:extLst>
      <p:ext uri="{BB962C8B-B14F-4D97-AF65-F5344CB8AC3E}">
        <p14:creationId xmlns:p14="http://schemas.microsoft.com/office/powerpoint/2010/main" val="10424728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445" y="0"/>
            <a:ext cx="2779709" cy="5186597"/>
          </a:xfrm>
        </p:spPr>
        <p:txBody>
          <a:bodyPr>
            <a:normAutofit/>
          </a:bodyPr>
          <a:lstStyle/>
          <a:p>
            <a:pPr algn="ctr"/>
            <a:r>
              <a:rPr lang="en-US" sz="5400" dirty="0">
                <a:latin typeface="Comic Sans MS" charset="0"/>
                <a:ea typeface="Comic Sans MS" charset="0"/>
                <a:cs typeface="Comic Sans MS" charset="0"/>
              </a:rPr>
              <a:t>From Pasture To Plate</a:t>
            </a:r>
          </a:p>
        </p:txBody>
      </p:sp>
      <p:graphicFrame>
        <p:nvGraphicFramePr>
          <p:cNvPr id="4" name="Diagram 3"/>
          <p:cNvGraphicFramePr/>
          <p:nvPr>
            <p:extLst>
              <p:ext uri="{D42A27DB-BD31-4B8C-83A1-F6EECF244321}">
                <p14:modId xmlns:p14="http://schemas.microsoft.com/office/powerpoint/2010/main" val="2116992156"/>
              </p:ext>
            </p:extLst>
          </p:nvPr>
        </p:nvGraphicFramePr>
        <p:xfrm>
          <a:off x="2893102" y="179882"/>
          <a:ext cx="5793698" cy="65357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17402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762997" cy="6858000"/>
          </a:xfrm>
          <a:prstGeom prst="rect">
            <a:avLst/>
          </a:prstGeom>
        </p:spPr>
      </p:pic>
      <p:sp>
        <p:nvSpPr>
          <p:cNvPr id="5" name="TextBox 4"/>
          <p:cNvSpPr txBox="1"/>
          <p:nvPr/>
        </p:nvSpPr>
        <p:spPr>
          <a:xfrm>
            <a:off x="3362633" y="676952"/>
            <a:ext cx="2020529" cy="230832"/>
          </a:xfrm>
          <a:prstGeom prst="rect">
            <a:avLst/>
          </a:prstGeom>
          <a:noFill/>
        </p:spPr>
        <p:txBody>
          <a:bodyPr wrap="square" rtlCol="0">
            <a:spAutoFit/>
          </a:bodyPr>
          <a:lstStyle/>
          <a:p>
            <a:r>
              <a:rPr lang="en-GB" sz="900" dirty="0">
                <a:solidFill>
                  <a:schemeClr val="bg1"/>
                </a:solidFill>
              </a:rPr>
              <a:t>Photo: eltpics</a:t>
            </a:r>
          </a:p>
        </p:txBody>
      </p:sp>
      <p:sp>
        <p:nvSpPr>
          <p:cNvPr id="6" name="TextBox 5"/>
          <p:cNvSpPr txBox="1"/>
          <p:nvPr/>
        </p:nvSpPr>
        <p:spPr>
          <a:xfrm>
            <a:off x="6076335" y="383458"/>
            <a:ext cx="2802194" cy="5539978"/>
          </a:xfrm>
          <a:prstGeom prst="rect">
            <a:avLst/>
          </a:prstGeom>
          <a:noFill/>
        </p:spPr>
        <p:txBody>
          <a:bodyPr wrap="square" rtlCol="0">
            <a:spAutoFit/>
          </a:bodyPr>
          <a:lstStyle/>
          <a:p>
            <a:r>
              <a:rPr lang="en-GB" sz="6000" dirty="0">
                <a:latin typeface="Comic Sans MS" charset="0"/>
                <a:ea typeface="Comic Sans MS" charset="0"/>
                <a:cs typeface="Comic Sans MS" charset="0"/>
              </a:rPr>
              <a:t>Global Food</a:t>
            </a:r>
          </a:p>
          <a:p>
            <a:endParaRPr lang="en-GB" sz="2800" dirty="0">
              <a:latin typeface="Comic Sans MS" charset="0"/>
              <a:ea typeface="Comic Sans MS" charset="0"/>
              <a:cs typeface="Comic Sans MS" charset="0"/>
            </a:endParaRPr>
          </a:p>
          <a:p>
            <a:r>
              <a:rPr lang="en-GB" sz="2800" dirty="0">
                <a:latin typeface="Comic Sans MS" charset="0"/>
                <a:ea typeface="Comic Sans MS" charset="0"/>
                <a:cs typeface="Comic Sans MS" charset="0"/>
              </a:rPr>
              <a:t>A study has found that more than half of the UK’s food and feed now comes from overseas </a:t>
            </a:r>
            <a:r>
              <a:rPr lang="en-GB" sz="1000" dirty="0">
                <a:latin typeface="Comic Sans MS" charset="0"/>
                <a:ea typeface="Comic Sans MS" charset="0"/>
                <a:cs typeface="Comic Sans MS" charset="0"/>
              </a:rPr>
              <a:t>(The Guardian 2016)</a:t>
            </a:r>
          </a:p>
        </p:txBody>
      </p:sp>
    </p:spTree>
    <p:extLst>
      <p:ext uri="{BB962C8B-B14F-4D97-AF65-F5344CB8AC3E}">
        <p14:creationId xmlns:p14="http://schemas.microsoft.com/office/powerpoint/2010/main" val="3433250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19019" b="4791"/>
          <a:stretch/>
        </p:blipFill>
        <p:spPr>
          <a:xfrm>
            <a:off x="0" y="980228"/>
            <a:ext cx="9144000" cy="5225143"/>
          </a:xfrm>
          <a:prstGeom prst="rect">
            <a:avLst/>
          </a:prstGeom>
        </p:spPr>
      </p:pic>
      <p:sp>
        <p:nvSpPr>
          <p:cNvPr id="4" name="TextBox 3"/>
          <p:cNvSpPr txBox="1"/>
          <p:nvPr/>
        </p:nvSpPr>
        <p:spPr>
          <a:xfrm>
            <a:off x="357187" y="171450"/>
            <a:ext cx="8529637" cy="584775"/>
          </a:xfrm>
          <a:prstGeom prst="rect">
            <a:avLst/>
          </a:prstGeom>
          <a:noFill/>
        </p:spPr>
        <p:txBody>
          <a:bodyPr wrap="square" rtlCol="0">
            <a:spAutoFit/>
          </a:bodyPr>
          <a:lstStyle/>
          <a:p>
            <a:pPr algn="ctr"/>
            <a:r>
              <a:rPr lang="en-GB" sz="3200" dirty="0">
                <a:latin typeface="Comic Sans MS" charset="0"/>
                <a:ea typeface="Comic Sans MS" charset="0"/>
                <a:cs typeface="Comic Sans MS" charset="0"/>
              </a:rPr>
              <a:t>Why Does Our Food Need to Travel Miles?</a:t>
            </a:r>
          </a:p>
        </p:txBody>
      </p:sp>
      <p:sp>
        <p:nvSpPr>
          <p:cNvPr id="6" name="TextBox 5"/>
          <p:cNvSpPr txBox="1"/>
          <p:nvPr/>
        </p:nvSpPr>
        <p:spPr>
          <a:xfrm>
            <a:off x="910318" y="5776233"/>
            <a:ext cx="1385888" cy="230832"/>
          </a:xfrm>
          <a:prstGeom prst="rect">
            <a:avLst/>
          </a:prstGeom>
          <a:noFill/>
        </p:spPr>
        <p:txBody>
          <a:bodyPr wrap="square" rtlCol="0">
            <a:spAutoFit/>
          </a:bodyPr>
          <a:lstStyle/>
          <a:p>
            <a:r>
              <a:rPr lang="en-GB" sz="900" dirty="0">
                <a:solidFill>
                  <a:schemeClr val="bg1"/>
                </a:solidFill>
              </a:rPr>
              <a:t>Photo: Jon Brew</a:t>
            </a:r>
          </a:p>
        </p:txBody>
      </p:sp>
      <p:sp>
        <p:nvSpPr>
          <p:cNvPr id="7" name="TextBox 6"/>
          <p:cNvSpPr txBox="1"/>
          <p:nvPr/>
        </p:nvSpPr>
        <p:spPr>
          <a:xfrm>
            <a:off x="1" y="6278306"/>
            <a:ext cx="9144000" cy="461665"/>
          </a:xfrm>
          <a:prstGeom prst="rect">
            <a:avLst/>
          </a:prstGeom>
          <a:noFill/>
        </p:spPr>
        <p:txBody>
          <a:bodyPr wrap="square" rtlCol="0">
            <a:spAutoFit/>
          </a:bodyPr>
          <a:lstStyle/>
          <a:p>
            <a:pPr algn="ctr"/>
            <a:r>
              <a:rPr lang="en-GB" sz="2400" dirty="0">
                <a:latin typeface="Comic Sans MS" charset="0"/>
                <a:ea typeface="Comic Sans MS" charset="0"/>
                <a:cs typeface="Comic Sans MS" charset="0"/>
              </a:rPr>
              <a:t>Tea pickers returning with sacks of tea, Munnar, India</a:t>
            </a:r>
          </a:p>
        </p:txBody>
      </p:sp>
    </p:spTree>
    <p:extLst>
      <p:ext uri="{BB962C8B-B14F-4D97-AF65-F5344CB8AC3E}">
        <p14:creationId xmlns:p14="http://schemas.microsoft.com/office/powerpoint/2010/main" val="2039252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37075"/>
            <a:ext cx="8891353" cy="5904414"/>
          </a:xfrm>
        </p:spPr>
      </p:pic>
      <p:sp>
        <p:nvSpPr>
          <p:cNvPr id="6" name="TextBox 5"/>
          <p:cNvSpPr txBox="1"/>
          <p:nvPr/>
        </p:nvSpPr>
        <p:spPr>
          <a:xfrm>
            <a:off x="7124661" y="3795263"/>
            <a:ext cx="1427747" cy="230832"/>
          </a:xfrm>
          <a:prstGeom prst="rect">
            <a:avLst/>
          </a:prstGeom>
          <a:noFill/>
        </p:spPr>
        <p:txBody>
          <a:bodyPr wrap="square" rtlCol="0">
            <a:spAutoFit/>
          </a:bodyPr>
          <a:lstStyle/>
          <a:p>
            <a:r>
              <a:rPr lang="en-US" sz="900" dirty="0"/>
              <a:t>Photo: robin_24</a:t>
            </a:r>
          </a:p>
        </p:txBody>
      </p:sp>
      <p:sp>
        <p:nvSpPr>
          <p:cNvPr id="2" name="TextBox 1"/>
          <p:cNvSpPr txBox="1"/>
          <p:nvPr/>
        </p:nvSpPr>
        <p:spPr>
          <a:xfrm>
            <a:off x="139769" y="5092950"/>
            <a:ext cx="8579224" cy="1569660"/>
          </a:xfrm>
          <a:prstGeom prst="rect">
            <a:avLst/>
          </a:prstGeom>
          <a:noFill/>
        </p:spPr>
        <p:txBody>
          <a:bodyPr wrap="square" rtlCol="0">
            <a:spAutoFit/>
          </a:bodyPr>
          <a:lstStyle/>
          <a:p>
            <a:pPr algn="ctr"/>
            <a:r>
              <a:rPr lang="en-GB" sz="3200" dirty="0">
                <a:latin typeface="Comic Sans MS" charset="0"/>
                <a:ea typeface="Comic Sans MS" charset="0"/>
                <a:cs typeface="Comic Sans MS" charset="0"/>
              </a:rPr>
              <a:t>Food miles are the distance food travels from where it is grown to where it is ultimately purchased or consumed</a:t>
            </a:r>
          </a:p>
        </p:txBody>
      </p:sp>
      <p:sp>
        <p:nvSpPr>
          <p:cNvPr id="3" name="TextBox 2"/>
          <p:cNvSpPr txBox="1"/>
          <p:nvPr/>
        </p:nvSpPr>
        <p:spPr>
          <a:xfrm>
            <a:off x="320559" y="410809"/>
            <a:ext cx="8570794" cy="769441"/>
          </a:xfrm>
          <a:prstGeom prst="rect">
            <a:avLst/>
          </a:prstGeom>
          <a:noFill/>
        </p:spPr>
        <p:txBody>
          <a:bodyPr wrap="square" rtlCol="0">
            <a:spAutoFit/>
          </a:bodyPr>
          <a:lstStyle/>
          <a:p>
            <a:r>
              <a:rPr lang="en-GB" sz="4400" dirty="0">
                <a:latin typeface="Comic Sans MS" charset="0"/>
                <a:ea typeface="Comic Sans MS" charset="0"/>
                <a:cs typeface="Comic Sans MS" charset="0"/>
              </a:rPr>
              <a:t>Going Bananas Over Food Miles</a:t>
            </a:r>
          </a:p>
        </p:txBody>
      </p:sp>
    </p:spTree>
    <p:extLst>
      <p:ext uri="{BB962C8B-B14F-4D97-AF65-F5344CB8AC3E}">
        <p14:creationId xmlns:p14="http://schemas.microsoft.com/office/powerpoint/2010/main" val="15885349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rotWithShape="1">
          <a:blip r:embed="rId3">
            <a:extLst>
              <a:ext uri="{28A0092B-C50C-407E-A947-70E740481C1C}">
                <a14:useLocalDpi xmlns:a14="http://schemas.microsoft.com/office/drawing/2010/main" val="0"/>
              </a:ext>
            </a:extLst>
          </a:blip>
          <a:srcRect l="214" t="-4645" r="-214" b="19416"/>
          <a:stretch/>
        </p:blipFill>
        <p:spPr>
          <a:xfrm>
            <a:off x="0" y="747845"/>
            <a:ext cx="9163588" cy="5209201"/>
          </a:xfrm>
        </p:spPr>
      </p:pic>
      <p:sp>
        <p:nvSpPr>
          <p:cNvPr id="8" name="TextBox 7"/>
          <p:cNvSpPr txBox="1"/>
          <p:nvPr/>
        </p:nvSpPr>
        <p:spPr>
          <a:xfrm>
            <a:off x="178236" y="1335869"/>
            <a:ext cx="1620253" cy="230832"/>
          </a:xfrm>
          <a:prstGeom prst="rect">
            <a:avLst/>
          </a:prstGeom>
          <a:noFill/>
        </p:spPr>
        <p:txBody>
          <a:bodyPr wrap="square" rtlCol="0">
            <a:spAutoFit/>
          </a:bodyPr>
          <a:lstStyle/>
          <a:p>
            <a:r>
              <a:rPr lang="en-US" sz="900" dirty="0">
                <a:solidFill>
                  <a:schemeClr val="bg1"/>
                </a:solidFill>
              </a:rPr>
              <a:t>Photo: Tim Vo</a:t>
            </a:r>
          </a:p>
        </p:txBody>
      </p:sp>
      <p:sp>
        <p:nvSpPr>
          <p:cNvPr id="9" name="TextBox 8"/>
          <p:cNvSpPr txBox="1"/>
          <p:nvPr/>
        </p:nvSpPr>
        <p:spPr>
          <a:xfrm>
            <a:off x="0" y="135540"/>
            <a:ext cx="9144000" cy="830997"/>
          </a:xfrm>
          <a:prstGeom prst="rect">
            <a:avLst/>
          </a:prstGeom>
          <a:noFill/>
        </p:spPr>
        <p:txBody>
          <a:bodyPr wrap="square" rtlCol="0">
            <a:spAutoFit/>
          </a:bodyPr>
          <a:lstStyle/>
          <a:p>
            <a:pPr algn="ctr"/>
            <a:r>
              <a:rPr lang="en-US" sz="2400" dirty="0">
                <a:latin typeface="Comic Sans MS" charset="0"/>
                <a:ea typeface="Comic Sans MS" charset="0"/>
                <a:cs typeface="Comic Sans MS" charset="0"/>
              </a:rPr>
              <a:t>Bananas are grown in tropical regions, such as Central America, where the average temperature is 27 degrees celsius </a:t>
            </a:r>
          </a:p>
        </p:txBody>
      </p:sp>
      <p:sp>
        <p:nvSpPr>
          <p:cNvPr id="2" name="TextBox 1"/>
          <p:cNvSpPr txBox="1"/>
          <p:nvPr/>
        </p:nvSpPr>
        <p:spPr>
          <a:xfrm>
            <a:off x="178236" y="5957046"/>
            <a:ext cx="8696823" cy="1107996"/>
          </a:xfrm>
          <a:prstGeom prst="rect">
            <a:avLst/>
          </a:prstGeom>
          <a:noFill/>
        </p:spPr>
        <p:txBody>
          <a:bodyPr wrap="square" rtlCol="0">
            <a:spAutoFit/>
          </a:bodyPr>
          <a:lstStyle/>
          <a:p>
            <a:pPr algn="ctr"/>
            <a:r>
              <a:rPr lang="en-US" sz="2400" dirty="0">
                <a:latin typeface="Comic Sans MS" charset="0"/>
                <a:ea typeface="Comic Sans MS" charset="0"/>
                <a:cs typeface="Comic Sans MS" charset="0"/>
              </a:rPr>
              <a:t>The coloured polyethylene bags protect the bananas from wind and from attacks of insects or birds</a:t>
            </a:r>
          </a:p>
          <a:p>
            <a:pPr algn="ctr"/>
            <a:endParaRPr lang="en-GB" dirty="0"/>
          </a:p>
        </p:txBody>
      </p:sp>
    </p:spTree>
    <p:extLst>
      <p:ext uri="{BB962C8B-B14F-4D97-AF65-F5344CB8AC3E}">
        <p14:creationId xmlns:p14="http://schemas.microsoft.com/office/powerpoint/2010/main" val="1515479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5140563" cy="6854085"/>
          </a:xfrm>
        </p:spPr>
      </p:pic>
      <p:sp>
        <p:nvSpPr>
          <p:cNvPr id="5" name="TextBox 4"/>
          <p:cNvSpPr txBox="1"/>
          <p:nvPr/>
        </p:nvSpPr>
        <p:spPr>
          <a:xfrm>
            <a:off x="149902" y="224852"/>
            <a:ext cx="1319134" cy="230832"/>
          </a:xfrm>
          <a:prstGeom prst="rect">
            <a:avLst/>
          </a:prstGeom>
          <a:noFill/>
        </p:spPr>
        <p:txBody>
          <a:bodyPr wrap="square" rtlCol="0">
            <a:spAutoFit/>
          </a:bodyPr>
          <a:lstStyle/>
          <a:p>
            <a:r>
              <a:rPr lang="en-US" sz="900" dirty="0">
                <a:solidFill>
                  <a:schemeClr val="bg1"/>
                </a:solidFill>
              </a:rPr>
              <a:t>Photo: Heather</a:t>
            </a:r>
          </a:p>
        </p:txBody>
      </p:sp>
      <p:sp>
        <p:nvSpPr>
          <p:cNvPr id="2" name="TextBox 1"/>
          <p:cNvSpPr txBox="1"/>
          <p:nvPr/>
        </p:nvSpPr>
        <p:spPr>
          <a:xfrm>
            <a:off x="5539848" y="455684"/>
            <a:ext cx="3424044" cy="3416320"/>
          </a:xfrm>
          <a:prstGeom prst="rect">
            <a:avLst/>
          </a:prstGeom>
          <a:noFill/>
        </p:spPr>
        <p:txBody>
          <a:bodyPr wrap="square" rtlCol="0">
            <a:spAutoFit/>
          </a:bodyPr>
          <a:lstStyle/>
          <a:p>
            <a:r>
              <a:rPr lang="en-GB" sz="2400" dirty="0">
                <a:latin typeface="Comic Sans MS" charset="0"/>
                <a:ea typeface="Comic Sans MS" charset="0"/>
                <a:cs typeface="Comic Sans MS" charset="0"/>
              </a:rPr>
              <a:t>Each banana plant produces one huge bunch.</a:t>
            </a:r>
          </a:p>
          <a:p>
            <a:endParaRPr lang="en-GB" sz="2400" dirty="0">
              <a:latin typeface="Comic Sans MS" charset="0"/>
              <a:ea typeface="Comic Sans MS" charset="0"/>
              <a:cs typeface="Comic Sans MS" charset="0"/>
            </a:endParaRPr>
          </a:p>
          <a:p>
            <a:r>
              <a:rPr lang="en-GB" sz="2400" dirty="0">
                <a:latin typeface="Comic Sans MS" charset="0"/>
                <a:ea typeface="Comic Sans MS" charset="0"/>
                <a:cs typeface="Comic Sans MS" charset="0"/>
              </a:rPr>
              <a:t>The time between planting a banana plant and the harvest of the banana bunch is from 9 to 12 months</a:t>
            </a:r>
          </a:p>
        </p:txBody>
      </p:sp>
    </p:spTree>
    <p:extLst>
      <p:ext uri="{BB962C8B-B14F-4D97-AF65-F5344CB8AC3E}">
        <p14:creationId xmlns:p14="http://schemas.microsoft.com/office/powerpoint/2010/main" val="3048468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53D5123E6A22E44814268C02D133679" ma:contentTypeVersion="15" ma:contentTypeDescription="Create a new document." ma:contentTypeScope="" ma:versionID="337ee1cd8dbd7aa7aac808b08faf5c53">
  <xsd:schema xmlns:xsd="http://www.w3.org/2001/XMLSchema" xmlns:xs="http://www.w3.org/2001/XMLSchema" xmlns:p="http://schemas.microsoft.com/office/2006/metadata/properties" xmlns:ns2="a4e0ee9b-8ae3-4d14-a316-884480cc0e69" xmlns:ns3="a2fa83d8-aca7-456c-b665-6a645f5456c5" targetNamespace="http://schemas.microsoft.com/office/2006/metadata/properties" ma:root="true" ma:fieldsID="2e2d93ae20138b1d6194ed94f387e522" ns2:_="" ns3:_="">
    <xsd:import namespace="a4e0ee9b-8ae3-4d14-a316-884480cc0e69"/>
    <xsd:import namespace="a2fa83d8-aca7-456c-b665-6a645f5456c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e0ee9b-8ae3-4d14-a316-884480cc0e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ed0261d-8e1d-4a30-b593-96d7f0c84e1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2fa83d8-aca7-456c-b665-6a645f5456c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4e0ee9b-8ae3-4d14-a316-884480cc0e6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5E76094-CB40-41BB-A0CF-89E0AE48DC5A}"/>
</file>

<file path=customXml/itemProps2.xml><?xml version="1.0" encoding="utf-8"?>
<ds:datastoreItem xmlns:ds="http://schemas.openxmlformats.org/officeDocument/2006/customXml" ds:itemID="{D24B02D1-8B5A-4752-B684-FAAFE56402B9}"/>
</file>

<file path=customXml/itemProps3.xml><?xml version="1.0" encoding="utf-8"?>
<ds:datastoreItem xmlns:ds="http://schemas.openxmlformats.org/officeDocument/2006/customXml" ds:itemID="{89A0E1D0-EE08-4BAD-AD08-5B41EB1459F5}"/>
</file>

<file path=docProps/app.xml><?xml version="1.0" encoding="utf-8"?>
<Properties xmlns="http://schemas.openxmlformats.org/officeDocument/2006/extended-properties" xmlns:vt="http://schemas.openxmlformats.org/officeDocument/2006/docPropsVTypes">
  <Template>Office Theme</Template>
  <TotalTime>6899</TotalTime>
  <Words>812</Words>
  <Application>Microsoft Office PowerPoint</Application>
  <PresentationFormat>On-screen Show (4:3)</PresentationFormat>
  <Paragraphs>102</Paragraphs>
  <Slides>30</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Calibri Light</vt:lpstr>
      <vt:lpstr>Comic Sans MS</vt:lpstr>
      <vt:lpstr>Office Theme</vt:lpstr>
      <vt:lpstr>Note to teachers</vt:lpstr>
      <vt:lpstr>PowerPoint Presentation</vt:lpstr>
      <vt:lpstr>WHERE DOES OUR FOOD COME FROM?</vt:lpstr>
      <vt:lpstr>From Pasture To 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Impacts of Transportation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Rogers, Stella</cp:lastModifiedBy>
  <cp:revision>360</cp:revision>
  <dcterms:created xsi:type="dcterms:W3CDTF">2016-10-31T12:34:45Z</dcterms:created>
  <dcterms:modified xsi:type="dcterms:W3CDTF">2022-07-15T15:24:19Z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0x010100453D5123E6A22E44814268C02D133679</vt:lpwstr>
  </property>
</Properties>
</file>