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Layouts/slideLayout5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  <p:sldMasterId id="2147483652" r:id="rId3"/>
    <p:sldMasterId id="2147483656" r:id="rId4"/>
  </p:sldMasterIdLst>
  <p:notesMasterIdLst>
    <p:notesMasterId r:id="rId26"/>
  </p:notesMasterIdLst>
  <p:sldIdLst>
    <p:sldId id="256" r:id="rId5"/>
    <p:sldId id="259" r:id="rId6"/>
    <p:sldId id="268" r:id="rId7"/>
    <p:sldId id="269" r:id="rId8"/>
    <p:sldId id="270" r:id="rId9"/>
    <p:sldId id="271" r:id="rId10"/>
    <p:sldId id="272" r:id="rId11"/>
    <p:sldId id="273" r:id="rId12"/>
    <p:sldId id="280" r:id="rId13"/>
    <p:sldId id="282" r:id="rId14"/>
    <p:sldId id="285" r:id="rId15"/>
    <p:sldId id="274" r:id="rId16"/>
    <p:sldId id="260" r:id="rId17"/>
    <p:sldId id="262" r:id="rId18"/>
    <p:sldId id="263" r:id="rId19"/>
    <p:sldId id="264" r:id="rId20"/>
    <p:sldId id="265" r:id="rId21"/>
    <p:sldId id="266" r:id="rId22"/>
    <p:sldId id="267" r:id="rId23"/>
    <p:sldId id="286" r:id="rId24"/>
    <p:sldId id="261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5150"/>
    <a:srgbClr val="EDAD80"/>
    <a:srgbClr val="E46B2F"/>
    <a:srgbClr val="EDCCCC"/>
    <a:srgbClr val="F9D4B6"/>
    <a:srgbClr val="ED6B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75"/>
    <p:restoredTop sz="95429" autoAdjust="0"/>
  </p:normalViewPr>
  <p:slideViewPr>
    <p:cSldViewPr snapToGrid="0" snapToObjects="1">
      <p:cViewPr varScale="1">
        <p:scale>
          <a:sx n="105" d="100"/>
          <a:sy n="105" d="100"/>
        </p:scale>
        <p:origin x="81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customXml" Target="../customXml/item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customXml" Target="../customXml/item2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customXml" Target="../customXml/item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FAC025-749F-4229-A4A5-5AAADE64F7B6}" type="datetimeFigureOut">
              <a:rPr lang="en-GB" smtClean="0"/>
              <a:t>15/07/2022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44E112-7AC9-49D4-9FD0-74962087E7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5930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GB" altLang="en-US" dirty="0"/>
              <a:t>Q – what fraction makes up the rest of the body?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 dirty="0"/>
              <a:t>Q – where does the water go? (breathe, sweat, urine)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44E112-7AC9-49D4-9FD0-74962087E7E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51986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42452" y="3531477"/>
            <a:ext cx="9144000" cy="733096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4400" b="1" i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741072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53512" y="587760"/>
            <a:ext cx="9144000" cy="635491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4000" b="1" i="0">
                <a:solidFill>
                  <a:srgbClr val="BF515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53512" y="3065488"/>
            <a:ext cx="9144000" cy="3087973"/>
          </a:xfrm>
          <a:prstGeom prst="rect">
            <a:avLst/>
          </a:prstGeom>
        </p:spPr>
        <p:txBody>
          <a:bodyPr lIns="0" tIns="0" rIns="0" bIns="0"/>
          <a:lstStyle>
            <a:lvl1pPr marL="285750" indent="-285750" algn="l">
              <a:buFont typeface="Arial" charset="0"/>
              <a:buChar char="•"/>
              <a:defRPr sz="1800"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823767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69274" y="1563798"/>
            <a:ext cx="9720000" cy="720000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3400" b="1" i="0">
                <a:solidFill>
                  <a:srgbClr val="BF515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69276" y="2571092"/>
            <a:ext cx="9720000" cy="3600000"/>
          </a:xfrm>
          <a:prstGeom prst="rect">
            <a:avLst/>
          </a:prstGeom>
        </p:spPr>
        <p:txBody>
          <a:bodyPr lIns="0" tIns="0" rIns="0" bIns="0" numCol="1" anchor="t"/>
          <a:lstStyle>
            <a:lvl1pPr marL="285750" indent="-285750" algn="l">
              <a:buSzPct val="90000"/>
              <a:buFont typeface="Arial" charset="0"/>
              <a:buChar char="•"/>
              <a:defRPr sz="18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1551343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6209274" y="2571092"/>
            <a:ext cx="4680000" cy="3600000"/>
          </a:xfrm>
          <a:prstGeom prst="rect">
            <a:avLst/>
          </a:prstGeom>
          <a:solidFill>
            <a:srgbClr val="ED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69276" y="2571092"/>
            <a:ext cx="4680000" cy="3600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285750" indent="-285750">
              <a:buSzPct val="90000"/>
              <a:buFont typeface="Arial" charset="0"/>
              <a:buChar char="•"/>
              <a:defRPr sz="1800" b="0" i="0"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398461" y="2760281"/>
            <a:ext cx="4320000" cy="3240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800" b="0" i="0"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1169276" y="1563798"/>
            <a:ext cx="9720000" cy="720000"/>
          </a:xfrm>
          <a:prstGeom prst="rect">
            <a:avLst/>
          </a:prstGeom>
        </p:spPr>
        <p:txBody>
          <a:bodyPr lIns="0" tIns="0" rIns="0" bIns="0"/>
          <a:lstStyle>
            <a:lvl1pPr>
              <a:defRPr sz="3400" b="1" i="0">
                <a:solidFill>
                  <a:srgbClr val="BF515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2922082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6209274" y="2571092"/>
            <a:ext cx="4680000" cy="3600000"/>
          </a:xfrm>
          <a:prstGeom prst="rect">
            <a:avLst/>
          </a:prstGeom>
          <a:solidFill>
            <a:srgbClr val="ED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69276" y="2571092"/>
            <a:ext cx="4680000" cy="3600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285750" indent="-285750">
              <a:buSzPct val="90000"/>
              <a:buFont typeface="Arial" charset="0"/>
              <a:buChar char="•"/>
              <a:defRPr sz="1800" b="0" i="0"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398461" y="2760281"/>
            <a:ext cx="4320000" cy="3240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800" b="0" i="0"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1169276" y="1563798"/>
            <a:ext cx="9720000" cy="720000"/>
          </a:xfrm>
          <a:prstGeom prst="rect">
            <a:avLst/>
          </a:prstGeom>
        </p:spPr>
        <p:txBody>
          <a:bodyPr lIns="0" tIns="0" rIns="0" bIns="0"/>
          <a:lstStyle>
            <a:lvl1pPr>
              <a:defRPr sz="3400" b="1" i="0">
                <a:solidFill>
                  <a:srgbClr val="BF515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280007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foodafactoflife.org.uk/" TargetMode="Externa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foodafactoflife.org.uk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www.foodafactoflife.org.uk/" TargetMode="External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foodafactoflife.org.uk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9453" y="358589"/>
            <a:ext cx="2044335" cy="1435165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156447" y="6539528"/>
            <a:ext cx="1072178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b="0" i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www.foodafactoflife.org.uk</a:t>
            </a:r>
            <a:r>
              <a:rPr lang="en-US" sz="900" b="0" i="0" baseline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   </a:t>
            </a:r>
            <a:r>
              <a:rPr lang="en-US" sz="900" b="0" i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©</a:t>
            </a:r>
            <a:r>
              <a:rPr lang="en-US" sz="900" b="0" i="0" baseline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Food – </a:t>
            </a:r>
            <a:r>
              <a:rPr lang="en-US" sz="900" b="0" i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a fact of life 2019</a:t>
            </a:r>
          </a:p>
        </p:txBody>
      </p:sp>
    </p:spTree>
    <p:extLst>
      <p:ext uri="{BB962C8B-B14F-4D97-AF65-F5344CB8AC3E}">
        <p14:creationId xmlns:p14="http://schemas.microsoft.com/office/powerpoint/2010/main" val="1328885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156447" y="6539528"/>
            <a:ext cx="1072178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b="0" i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www.foodafactoflife.org.uk</a:t>
            </a:r>
            <a:r>
              <a:rPr lang="en-US" sz="900" b="0" i="0" baseline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   </a:t>
            </a:r>
            <a:r>
              <a:rPr lang="en-US" sz="900" b="0" i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© Food – a fact of life </a:t>
            </a:r>
            <a:r>
              <a:rPr lang="en-US" sz="900" b="0" i="0" baseline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2019</a:t>
            </a:r>
            <a:endParaRPr lang="en-US" sz="900" b="0" i="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317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156447" y="6539528"/>
            <a:ext cx="1072178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b="0" i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www.foodafactoflife.org.uk</a:t>
            </a:r>
            <a:r>
              <a:rPr lang="en-US" sz="900" b="0" i="0" baseline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   </a:t>
            </a:r>
            <a:r>
              <a:rPr lang="en-US" sz="900" b="0" i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© Food – a fact of life 2019</a:t>
            </a:r>
          </a:p>
        </p:txBody>
      </p:sp>
    </p:spTree>
    <p:extLst>
      <p:ext uri="{BB962C8B-B14F-4D97-AF65-F5344CB8AC3E}">
        <p14:creationId xmlns:p14="http://schemas.microsoft.com/office/powerpoint/2010/main" val="1822393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1156447" y="6539528"/>
            <a:ext cx="1072178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b="0" i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www.foodafactoflife.org.uk</a:t>
            </a:r>
            <a:r>
              <a:rPr lang="en-US" sz="900" b="0" i="0" baseline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   </a:t>
            </a:r>
            <a:r>
              <a:rPr lang="en-US" sz="900" b="0" i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© Food – a fact of life 2019</a:t>
            </a:r>
          </a:p>
        </p:txBody>
      </p:sp>
    </p:spTree>
    <p:extLst>
      <p:ext uri="{BB962C8B-B14F-4D97-AF65-F5344CB8AC3E}">
        <p14:creationId xmlns:p14="http://schemas.microsoft.com/office/powerpoint/2010/main" val="1788143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Hydration and activity!</a:t>
            </a:r>
          </a:p>
        </p:txBody>
      </p:sp>
    </p:spTree>
    <p:extLst>
      <p:ext uri="{BB962C8B-B14F-4D97-AF65-F5344CB8AC3E}">
        <p14:creationId xmlns:p14="http://schemas.microsoft.com/office/powerpoint/2010/main" val="19551663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4846" y="2102247"/>
            <a:ext cx="3024336" cy="4252473"/>
          </a:xfrm>
          <a:prstGeom prst="roundRect">
            <a:avLst>
              <a:gd name="adj" fmla="val 16667"/>
            </a:avLst>
          </a:prstGeom>
          <a:ln w="38100">
            <a:solidFill>
              <a:srgbClr val="BF515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Why juice?</a:t>
            </a:r>
            <a:br>
              <a:rPr lang="en-US" dirty="0"/>
            </a:br>
            <a:endParaRPr lang="en-US" dirty="0"/>
          </a:p>
        </p:txBody>
      </p:sp>
      <p:sp>
        <p:nvSpPr>
          <p:cNvPr id="8" name="Rounded Rectangular Callout 7"/>
          <p:cNvSpPr/>
          <p:nvPr/>
        </p:nvSpPr>
        <p:spPr bwMode="auto">
          <a:xfrm>
            <a:off x="5404331" y="2283798"/>
            <a:ext cx="3887787" cy="1131887"/>
          </a:xfrm>
          <a:prstGeom prst="wedgeRoundRectCallout">
            <a:avLst>
              <a:gd name="adj1" fmla="val -92006"/>
              <a:gd name="adj2" fmla="val 31981"/>
              <a:gd name="adj3" fmla="val 16667"/>
            </a:avLst>
          </a:prstGeom>
          <a:solidFill>
            <a:srgbClr val="BF5150"/>
          </a:solidFill>
          <a:ln w="28575">
            <a:solidFill>
              <a:srgbClr val="BF515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counts as one portion towards your 5 A DAY! </a:t>
            </a:r>
          </a:p>
        </p:txBody>
      </p:sp>
      <p:sp>
        <p:nvSpPr>
          <p:cNvPr id="9" name="Rounded Rectangular Callout 8"/>
          <p:cNvSpPr/>
          <p:nvPr/>
        </p:nvSpPr>
        <p:spPr bwMode="auto">
          <a:xfrm>
            <a:off x="5691668" y="4228485"/>
            <a:ext cx="3744913" cy="1582738"/>
          </a:xfrm>
          <a:prstGeom prst="wedgeRoundRectCallout">
            <a:avLst>
              <a:gd name="adj1" fmla="val -99194"/>
              <a:gd name="adj2" fmla="val -67860"/>
              <a:gd name="adj3" fmla="val 16667"/>
            </a:avLst>
          </a:prstGeom>
          <a:solidFill>
            <a:srgbClr val="BF5150"/>
          </a:solidFill>
          <a:ln w="28575">
            <a:solidFill>
              <a:srgbClr val="BF515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GB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provides vitamins and other minerals.</a:t>
            </a:r>
          </a:p>
        </p:txBody>
      </p:sp>
      <p:sp>
        <p:nvSpPr>
          <p:cNvPr id="10" name="Rounded Rectangular Callout 9"/>
          <p:cNvSpPr/>
          <p:nvPr/>
        </p:nvSpPr>
        <p:spPr bwMode="auto">
          <a:xfrm>
            <a:off x="7564124" y="3270656"/>
            <a:ext cx="3887787" cy="1131887"/>
          </a:xfrm>
          <a:prstGeom prst="wedgeRoundRectCallout">
            <a:avLst>
              <a:gd name="adj1" fmla="val 55924"/>
              <a:gd name="adj2" fmla="val -94812"/>
              <a:gd name="adj3" fmla="val 16667"/>
            </a:avLst>
          </a:prstGeom>
          <a:solidFill>
            <a:srgbClr val="EDAD80"/>
          </a:solidFill>
          <a:ln w="28575">
            <a:solidFill>
              <a:srgbClr val="EDAD8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 150ml once a day –with a meal!</a:t>
            </a:r>
          </a:p>
        </p:txBody>
      </p:sp>
    </p:spTree>
    <p:extLst>
      <p:ext uri="{BB962C8B-B14F-4D97-AF65-F5344CB8AC3E}">
        <p14:creationId xmlns:p14="http://schemas.microsoft.com/office/powerpoint/2010/main" val="125317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/>
              <a:t>Have drink with each meal…</a:t>
            </a:r>
          </a:p>
          <a:p>
            <a:pPr marL="0" indent="0">
              <a:buNone/>
            </a:pPr>
            <a:endParaRPr lang="en-GB" sz="2400" dirty="0"/>
          </a:p>
          <a:p>
            <a:r>
              <a:rPr lang="en-GB" sz="2400" dirty="0"/>
              <a:t>Breakfast</a:t>
            </a:r>
          </a:p>
          <a:p>
            <a:r>
              <a:rPr lang="en-GB" sz="2400" dirty="0"/>
              <a:t>Lunch</a:t>
            </a:r>
          </a:p>
          <a:p>
            <a:r>
              <a:rPr lang="en-GB" sz="2400" dirty="0"/>
              <a:t>Evening meal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Have a drink …</a:t>
            </a:r>
          </a:p>
          <a:p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At break time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During lessons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After school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A little while before you go to bed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can we make sure we have enough </a:t>
            </a:r>
            <a:br>
              <a:rPr lang="en-GB" dirty="0"/>
            </a:br>
            <a:r>
              <a:rPr lang="en-GB" dirty="0"/>
              <a:t>to drink?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279" b="12901"/>
          <a:stretch/>
        </p:blipFill>
        <p:spPr>
          <a:xfrm>
            <a:off x="3762098" y="3028557"/>
            <a:ext cx="2087178" cy="31425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360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Activity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/>
              <a:t>Move more, be active!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0"/>
          <a:stretch/>
        </p:blipFill>
        <p:spPr>
          <a:xfrm>
            <a:off x="2684175" y="3121131"/>
            <a:ext cx="4980829" cy="29506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1474" y="2111197"/>
            <a:ext cx="2776859" cy="29506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849816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/>
              <a:t>To help us to have…</a:t>
            </a:r>
          </a:p>
          <a:p>
            <a:r>
              <a:rPr lang="en-GB" sz="2400" dirty="0"/>
              <a:t>strong bones;</a:t>
            </a:r>
          </a:p>
          <a:p>
            <a:r>
              <a:rPr lang="en-GB" sz="2400" dirty="0"/>
              <a:t>strong muscles;</a:t>
            </a:r>
          </a:p>
          <a:p>
            <a:r>
              <a:rPr lang="en-GB" sz="2400" dirty="0"/>
              <a:t>a healthy heart.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Being active can also…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help us to feel happy;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help us make new friends;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provide new experiences!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600" dirty="0"/>
              <a:t>Why do we need to be active?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75" b="5465"/>
          <a:stretch/>
        </p:blipFill>
        <p:spPr>
          <a:xfrm>
            <a:off x="1024712" y="4581128"/>
            <a:ext cx="3788464" cy="17881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7" t="27017" r="3024" b="11769"/>
          <a:stretch/>
        </p:blipFill>
        <p:spPr>
          <a:xfrm>
            <a:off x="6398461" y="4581127"/>
            <a:ext cx="4166676" cy="17881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33689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Sit less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dirty="0"/>
              <a:t>When are you not active?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endParaRPr lang="en-GB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14837" y="3024953"/>
            <a:ext cx="1988593" cy="26165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 descr="C:\Documents and Settings\ctheobald\Local Settings\Temporary Internet Files\Content.IE5\8Q5WAH5U\MP900442301[1]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2525" y="2002579"/>
            <a:ext cx="4025420" cy="26836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714837" y="5771411"/>
            <a:ext cx="18843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Watching TV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592525" y="4852888"/>
            <a:ext cx="18859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</a:p>
        </p:txBody>
      </p:sp>
    </p:spTree>
    <p:extLst>
      <p:ext uri="{BB962C8B-B14F-4D97-AF65-F5344CB8AC3E}">
        <p14:creationId xmlns:p14="http://schemas.microsoft.com/office/powerpoint/2010/main" val="3744445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Sit less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dirty="0"/>
              <a:t>Sometimes it is important to sit.</a:t>
            </a:r>
          </a:p>
          <a:p>
            <a:pPr marL="0" indent="0">
              <a:buNone/>
            </a:pPr>
            <a:r>
              <a:rPr lang="en-GB" sz="2400" dirty="0"/>
              <a:t>When do you think this is?</a:t>
            </a:r>
          </a:p>
        </p:txBody>
      </p:sp>
      <p:pic>
        <p:nvPicPr>
          <p:cNvPr id="4" name="Picture 2" descr="C:\Documents and Settings\ctheobald\Local Settings\Temporary Internet Files\Content.IE5\UQRJYM5Q\MP900448568[1]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4348481" y="3495729"/>
            <a:ext cx="3143574" cy="20957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9274" y="3495729"/>
            <a:ext cx="2949793" cy="20957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1169274" y="5677233"/>
            <a:ext cx="2390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Working at school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348481" y="5678821"/>
            <a:ext cx="18843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Eating a meal</a:t>
            </a:r>
          </a:p>
        </p:txBody>
      </p:sp>
    </p:spTree>
    <p:extLst>
      <p:ext uri="{BB962C8B-B14F-4D97-AF65-F5344CB8AC3E}">
        <p14:creationId xmlns:p14="http://schemas.microsoft.com/office/powerpoint/2010/main" val="3744445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Move more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/>
              <a:t>What is moving more?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TextBox 7"/>
          <p:cNvSpPr txBox="1">
            <a:spLocks noChangeArrowheads="1"/>
          </p:cNvSpPr>
          <p:nvPr/>
        </p:nvSpPr>
        <p:spPr bwMode="auto">
          <a:xfrm>
            <a:off x="1204108" y="5290105"/>
            <a:ext cx="25590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Playing games	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2181" y="3138898"/>
            <a:ext cx="2921486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9274" y="3088629"/>
            <a:ext cx="2768635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229883" y="5290105"/>
            <a:ext cx="26304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GB" altLang="en-US" sz="2000">
                <a:latin typeface="Arial" panose="020B0604020202020204" pitchFamily="34" charset="0"/>
                <a:cs typeface="Arial" panose="020B0604020202020204" pitchFamily="34" charset="0"/>
              </a:rPr>
              <a:t>Walking to school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315494" y="5614742"/>
            <a:ext cx="425272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GB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Moving more means being active every day.</a:t>
            </a:r>
          </a:p>
        </p:txBody>
      </p:sp>
    </p:spTree>
    <p:extLst>
      <p:ext uri="{BB962C8B-B14F-4D97-AF65-F5344CB8AC3E}">
        <p14:creationId xmlns:p14="http://schemas.microsoft.com/office/powerpoint/2010/main" val="3744445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Be active for 60 minutes a day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dirty="0"/>
              <a:t>What would count towards your 60 minutes a day?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11827" y="3103495"/>
            <a:ext cx="3468558" cy="24587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993603" y="3031488"/>
            <a:ext cx="1910313" cy="26027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Box 7"/>
          <p:cNvSpPr txBox="1">
            <a:spLocks noChangeArrowheads="1"/>
          </p:cNvSpPr>
          <p:nvPr/>
        </p:nvSpPr>
        <p:spPr bwMode="auto">
          <a:xfrm>
            <a:off x="993603" y="5774152"/>
            <a:ext cx="25590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Playing tennis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019378" y="5774152"/>
            <a:ext cx="26304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Playing team games</a:t>
            </a:r>
          </a:p>
        </p:txBody>
      </p:sp>
    </p:spTree>
    <p:extLst>
      <p:ext uri="{BB962C8B-B14F-4D97-AF65-F5344CB8AC3E}">
        <p14:creationId xmlns:p14="http://schemas.microsoft.com/office/powerpoint/2010/main" val="3744445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Be active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dirty="0"/>
              <a:t>How does being active feel?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71710" y="3240864"/>
            <a:ext cx="2703034" cy="19160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015919" y="3240864"/>
            <a:ext cx="1351568" cy="1841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208256" y="5156925"/>
            <a:ext cx="18843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You…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794294" y="5156925"/>
            <a:ext cx="18859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Your…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015919" y="5160100"/>
            <a:ext cx="18859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You…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095294" y="5858600"/>
            <a:ext cx="26955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feel warmer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386056" y="5849075"/>
            <a:ext cx="28797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breathe harder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265781" y="5858600"/>
            <a:ext cx="31686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heart beats faster</a:t>
            </a:r>
          </a:p>
        </p:txBody>
      </p:sp>
      <p:sp>
        <p:nvSpPr>
          <p:cNvPr id="12" name="Rounded Rectangular Callout 11"/>
          <p:cNvSpPr/>
          <p:nvPr/>
        </p:nvSpPr>
        <p:spPr bwMode="auto">
          <a:xfrm>
            <a:off x="8696268" y="2283798"/>
            <a:ext cx="3055090" cy="1465763"/>
          </a:xfrm>
          <a:prstGeom prst="wedgeRoundRectCallout">
            <a:avLst>
              <a:gd name="adj1" fmla="val 63136"/>
              <a:gd name="adj2" fmla="val 36967"/>
              <a:gd name="adj3" fmla="val 16667"/>
            </a:avLst>
          </a:prstGeom>
          <a:solidFill>
            <a:srgbClr val="BF5150"/>
          </a:solidFill>
          <a:ln w="28575">
            <a:solidFill>
              <a:srgbClr val="BF515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GB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makes you feel like this?</a:t>
            </a:r>
          </a:p>
        </p:txBody>
      </p:sp>
    </p:spTree>
    <p:extLst>
      <p:ext uri="{BB962C8B-B14F-4D97-AF65-F5344CB8AC3E}">
        <p14:creationId xmlns:p14="http://schemas.microsoft.com/office/powerpoint/2010/main" val="3744445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Every day…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169276" y="2620717"/>
            <a:ext cx="18859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Sit less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319575" y="2620717"/>
            <a:ext cx="22844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Move more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420497" y="2573025"/>
            <a:ext cx="47715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Be active for at least 60 minutes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2081" y="3391810"/>
            <a:ext cx="2689353" cy="22213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8996" y="3391810"/>
            <a:ext cx="3337858" cy="22213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35900" y="3382050"/>
            <a:ext cx="3532936" cy="2504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Rounded Rectangular Callout 9"/>
          <p:cNvSpPr/>
          <p:nvPr/>
        </p:nvSpPr>
        <p:spPr bwMode="auto">
          <a:xfrm>
            <a:off x="4645430" y="4995279"/>
            <a:ext cx="2881424" cy="1486301"/>
          </a:xfrm>
          <a:prstGeom prst="wedgeRoundRectCallout">
            <a:avLst>
              <a:gd name="adj1" fmla="val 68830"/>
              <a:gd name="adj2" fmla="val 366"/>
              <a:gd name="adj3" fmla="val 16667"/>
            </a:avLst>
          </a:prstGeom>
          <a:solidFill>
            <a:srgbClr val="BF5150"/>
          </a:solidFill>
          <a:ln w="28575">
            <a:solidFill>
              <a:srgbClr val="BF515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could you do to be more active?</a:t>
            </a:r>
          </a:p>
        </p:txBody>
      </p:sp>
    </p:spTree>
    <p:extLst>
      <p:ext uri="{BB962C8B-B14F-4D97-AF65-F5344CB8AC3E}">
        <p14:creationId xmlns:p14="http://schemas.microsoft.com/office/powerpoint/2010/main" val="3744445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What do you like to drink?</a:t>
            </a:r>
            <a:br>
              <a:rPr lang="en-GB" dirty="0"/>
            </a:b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88108" y="4273651"/>
            <a:ext cx="1644874" cy="20524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73885" y="4350384"/>
            <a:ext cx="1515694" cy="20749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12" descr="S:\Shared\EDUCATION TEAM FILES\Healthy eating week\2015\Energy game\Images\orange squash shutterstock_127207118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13095" y="4361467"/>
            <a:ext cx="1644642" cy="20638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67982" y="4273651"/>
            <a:ext cx="1625214" cy="20749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34178" y="1983437"/>
            <a:ext cx="1690984" cy="20967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19667" y="1983437"/>
            <a:ext cx="1581757" cy="20643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3095" y="1997550"/>
            <a:ext cx="1678712" cy="21886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91954" y="2002759"/>
            <a:ext cx="1679423" cy="2178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40713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Stay active and hydrated!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dirty="0"/>
              <a:t>Remember…</a:t>
            </a:r>
          </a:p>
          <a:p>
            <a:pPr marL="0" indent="0">
              <a:buNone/>
            </a:pPr>
            <a:endParaRPr lang="en-GB" sz="2400" dirty="0"/>
          </a:p>
          <a:p>
            <a:r>
              <a:rPr lang="en-GB" sz="2400" dirty="0"/>
              <a:t>have 6-8 drinks everyday;</a:t>
            </a:r>
          </a:p>
          <a:p>
            <a:r>
              <a:rPr lang="en-GB" sz="2400" dirty="0"/>
              <a:t>have more if it is hot;</a:t>
            </a:r>
          </a:p>
          <a:p>
            <a:r>
              <a:rPr lang="en-GB" sz="2400" dirty="0"/>
              <a:t>have more if you are active;</a:t>
            </a:r>
          </a:p>
          <a:p>
            <a:r>
              <a:rPr lang="en-GB" sz="2400" dirty="0"/>
              <a:t>be active for 60 minutes every day!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23895" y="1742812"/>
            <a:ext cx="3128904" cy="4691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86012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sz="3600" dirty="0"/>
              <a:t>For further information, go to: </a:t>
            </a:r>
          </a:p>
          <a:p>
            <a:pPr marL="0" indent="0" algn="ctr">
              <a:buNone/>
            </a:pPr>
            <a:r>
              <a:rPr lang="en-GB" sz="3600" dirty="0"/>
              <a:t>www.foodafactoflife.org.uk</a:t>
            </a:r>
          </a:p>
        </p:txBody>
      </p:sp>
    </p:spTree>
    <p:extLst>
      <p:ext uri="{BB962C8B-B14F-4D97-AF65-F5344CB8AC3E}">
        <p14:creationId xmlns:p14="http://schemas.microsoft.com/office/powerpoint/2010/main" val="1298930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Why do we need to have drinks?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dirty="0"/>
              <a:t>Water makes up about two-thirds of the weight of a healthy body!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Lost water needs replacing so we stay healthy.</a:t>
            </a:r>
          </a:p>
          <a:p>
            <a:pPr marL="0" indent="0">
              <a:buNone/>
            </a:pPr>
            <a:endParaRPr lang="en-GB" sz="2400" dirty="0"/>
          </a:p>
        </p:txBody>
      </p:sp>
      <p:sp>
        <p:nvSpPr>
          <p:cNvPr id="6" name="Rounded Rectangular Callout 5"/>
          <p:cNvSpPr/>
          <p:nvPr/>
        </p:nvSpPr>
        <p:spPr bwMode="auto">
          <a:xfrm>
            <a:off x="4967784" y="4664073"/>
            <a:ext cx="2923711" cy="1274393"/>
          </a:xfrm>
          <a:prstGeom prst="wedgeRoundRectCallout">
            <a:avLst>
              <a:gd name="adj1" fmla="val 69820"/>
              <a:gd name="adj2" fmla="val -45181"/>
              <a:gd name="adj3" fmla="val 16667"/>
            </a:avLst>
          </a:prstGeom>
          <a:solidFill>
            <a:srgbClr val="BF5150"/>
          </a:solidFill>
          <a:ln w="28575">
            <a:solidFill>
              <a:srgbClr val="BF515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does the water go?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1741" y="2841789"/>
            <a:ext cx="2721934" cy="35752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84981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What happens if we don’t drink enough?</a:t>
            </a:r>
            <a:br>
              <a:rPr lang="en-GB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dirty="0"/>
              <a:t>We can become dehydrated and might…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feel tired;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get a headache;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find it hard to concentrate.</a:t>
            </a:r>
          </a:p>
          <a:p>
            <a:pPr marL="0" indent="0">
              <a:buNone/>
            </a:pPr>
            <a:endParaRPr lang="en-GB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85013" y="2670993"/>
            <a:ext cx="4587446" cy="35000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84981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How can we stay hydrated?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dirty="0"/>
              <a:t>Have 6-8 drinks every day!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7733326" y="2771224"/>
            <a:ext cx="792088" cy="1267341"/>
            <a:chOff x="1331640" y="3068960"/>
            <a:chExt cx="1080120" cy="1728192"/>
          </a:xfrm>
          <a:solidFill>
            <a:schemeClr val="bg1"/>
          </a:solidFill>
        </p:grpSpPr>
        <p:sp>
          <p:nvSpPr>
            <p:cNvPr id="7" name="Flowchart: Manual Operation 6"/>
            <p:cNvSpPr/>
            <p:nvPr/>
          </p:nvSpPr>
          <p:spPr bwMode="auto">
            <a:xfrm>
              <a:off x="1331640" y="3279373"/>
              <a:ext cx="1080120" cy="1368152"/>
            </a:xfrm>
            <a:prstGeom prst="flowChartManualOperation">
              <a:avLst/>
            </a:prstGeom>
            <a:grpFill/>
            <a:ln w="1905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8" name="Oval 7"/>
            <p:cNvSpPr/>
            <p:nvPr/>
          </p:nvSpPr>
          <p:spPr bwMode="auto">
            <a:xfrm>
              <a:off x="1331640" y="3068960"/>
              <a:ext cx="1080120" cy="360040"/>
            </a:xfrm>
            <a:prstGeom prst="ellipse">
              <a:avLst/>
            </a:prstGeom>
            <a:grpFill/>
            <a:ln w="1905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9" name="Oval 8"/>
            <p:cNvSpPr/>
            <p:nvPr/>
          </p:nvSpPr>
          <p:spPr bwMode="auto">
            <a:xfrm>
              <a:off x="1531188" y="4514731"/>
              <a:ext cx="681024" cy="282421"/>
            </a:xfrm>
            <a:prstGeom prst="ellipse">
              <a:avLst/>
            </a:prstGeom>
            <a:grpFill/>
            <a:ln w="1905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10" name="Group 15"/>
          <p:cNvGrpSpPr>
            <a:grpSpLocks/>
          </p:cNvGrpSpPr>
          <p:nvPr/>
        </p:nvGrpSpPr>
        <p:grpSpPr bwMode="auto">
          <a:xfrm>
            <a:off x="8776512" y="2811560"/>
            <a:ext cx="792162" cy="1266825"/>
            <a:chOff x="1331640" y="3068960"/>
            <a:chExt cx="1080120" cy="1728192"/>
          </a:xfrm>
          <a:solidFill>
            <a:schemeClr val="bg1"/>
          </a:solidFill>
        </p:grpSpPr>
        <p:sp>
          <p:nvSpPr>
            <p:cNvPr id="11" name="Flowchart: Manual Operation 16"/>
            <p:cNvSpPr>
              <a:spLocks noChangeArrowheads="1"/>
            </p:cNvSpPr>
            <p:nvPr/>
          </p:nvSpPr>
          <p:spPr bwMode="auto">
            <a:xfrm>
              <a:off x="1331640" y="3279373"/>
              <a:ext cx="1080120" cy="1368152"/>
            </a:xfrm>
            <a:prstGeom prst="flowChartManualOperation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en-GB" altLang="en-US"/>
            </a:p>
          </p:txBody>
        </p:sp>
        <p:sp>
          <p:nvSpPr>
            <p:cNvPr id="12" name="Oval 17"/>
            <p:cNvSpPr>
              <a:spLocks noChangeArrowheads="1"/>
            </p:cNvSpPr>
            <p:nvPr/>
          </p:nvSpPr>
          <p:spPr bwMode="auto">
            <a:xfrm>
              <a:off x="1331640" y="3068960"/>
              <a:ext cx="1080120" cy="360040"/>
            </a:xfrm>
            <a:prstGeom prst="ellips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en-GB" altLang="en-US"/>
            </a:p>
          </p:txBody>
        </p:sp>
        <p:sp>
          <p:nvSpPr>
            <p:cNvPr id="13" name="Oval 18"/>
            <p:cNvSpPr>
              <a:spLocks noChangeArrowheads="1"/>
            </p:cNvSpPr>
            <p:nvPr/>
          </p:nvSpPr>
          <p:spPr bwMode="auto">
            <a:xfrm>
              <a:off x="1531188" y="4514731"/>
              <a:ext cx="681024" cy="282421"/>
            </a:xfrm>
            <a:prstGeom prst="ellips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en-GB" alt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9794785" y="2811044"/>
            <a:ext cx="792088" cy="1267341"/>
            <a:chOff x="1331640" y="3068960"/>
            <a:chExt cx="1080120" cy="1728192"/>
          </a:xfrm>
          <a:solidFill>
            <a:schemeClr val="bg1"/>
          </a:solidFill>
        </p:grpSpPr>
        <p:sp>
          <p:nvSpPr>
            <p:cNvPr id="15" name="Flowchart: Manual Operation 14"/>
            <p:cNvSpPr/>
            <p:nvPr/>
          </p:nvSpPr>
          <p:spPr bwMode="auto">
            <a:xfrm>
              <a:off x="1331640" y="3279373"/>
              <a:ext cx="1080120" cy="1368152"/>
            </a:xfrm>
            <a:prstGeom prst="flowChartManualOperation">
              <a:avLst/>
            </a:prstGeom>
            <a:grpFill/>
            <a:ln w="1905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6" name="Oval 15"/>
            <p:cNvSpPr/>
            <p:nvPr/>
          </p:nvSpPr>
          <p:spPr bwMode="auto">
            <a:xfrm>
              <a:off x="1331640" y="3068960"/>
              <a:ext cx="1080120" cy="360040"/>
            </a:xfrm>
            <a:prstGeom prst="ellipse">
              <a:avLst/>
            </a:prstGeom>
            <a:grpFill/>
            <a:ln w="1905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7" name="Oval 16"/>
            <p:cNvSpPr/>
            <p:nvPr/>
          </p:nvSpPr>
          <p:spPr bwMode="auto">
            <a:xfrm>
              <a:off x="1531188" y="4514731"/>
              <a:ext cx="681024" cy="282421"/>
            </a:xfrm>
            <a:prstGeom prst="ellipse">
              <a:avLst/>
            </a:prstGeom>
            <a:grpFill/>
            <a:ln w="1905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0809973" y="2833332"/>
            <a:ext cx="792088" cy="1267341"/>
            <a:chOff x="1331640" y="3068960"/>
            <a:chExt cx="1080120" cy="1728192"/>
          </a:xfrm>
          <a:solidFill>
            <a:schemeClr val="bg1"/>
          </a:solidFill>
        </p:grpSpPr>
        <p:sp>
          <p:nvSpPr>
            <p:cNvPr id="19" name="Flowchart: Manual Operation 18"/>
            <p:cNvSpPr/>
            <p:nvPr/>
          </p:nvSpPr>
          <p:spPr bwMode="auto">
            <a:xfrm>
              <a:off x="1331640" y="3279373"/>
              <a:ext cx="1080120" cy="1368152"/>
            </a:xfrm>
            <a:prstGeom prst="flowChartManualOperation">
              <a:avLst/>
            </a:prstGeom>
            <a:grpFill/>
            <a:ln w="1905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0" name="Oval 19"/>
            <p:cNvSpPr/>
            <p:nvPr/>
          </p:nvSpPr>
          <p:spPr bwMode="auto">
            <a:xfrm>
              <a:off x="1331640" y="3068960"/>
              <a:ext cx="1080120" cy="360040"/>
            </a:xfrm>
            <a:prstGeom prst="ellipse">
              <a:avLst/>
            </a:prstGeom>
            <a:grpFill/>
            <a:ln w="1905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1" name="Oval 20"/>
            <p:cNvSpPr/>
            <p:nvPr/>
          </p:nvSpPr>
          <p:spPr bwMode="auto">
            <a:xfrm>
              <a:off x="1531188" y="4514731"/>
              <a:ext cx="681024" cy="282421"/>
            </a:xfrm>
            <a:prstGeom prst="ellipse">
              <a:avLst/>
            </a:prstGeom>
            <a:grpFill/>
            <a:ln w="1905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7733326" y="4369776"/>
            <a:ext cx="792088" cy="1267341"/>
            <a:chOff x="1331640" y="3068960"/>
            <a:chExt cx="1080120" cy="1728192"/>
          </a:xfrm>
          <a:solidFill>
            <a:schemeClr val="bg1"/>
          </a:solidFill>
        </p:grpSpPr>
        <p:sp>
          <p:nvSpPr>
            <p:cNvPr id="23" name="Flowchart: Manual Operation 22"/>
            <p:cNvSpPr/>
            <p:nvPr/>
          </p:nvSpPr>
          <p:spPr bwMode="auto">
            <a:xfrm>
              <a:off x="1331640" y="3279373"/>
              <a:ext cx="1080120" cy="1368152"/>
            </a:xfrm>
            <a:prstGeom prst="flowChartManualOperation">
              <a:avLst/>
            </a:prstGeom>
            <a:grpFill/>
            <a:ln w="1905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4" name="Oval 23"/>
            <p:cNvSpPr/>
            <p:nvPr/>
          </p:nvSpPr>
          <p:spPr bwMode="auto">
            <a:xfrm>
              <a:off x="1331640" y="3068960"/>
              <a:ext cx="1080120" cy="360040"/>
            </a:xfrm>
            <a:prstGeom prst="ellipse">
              <a:avLst/>
            </a:prstGeom>
            <a:grpFill/>
            <a:ln w="1905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5" name="Oval 24"/>
            <p:cNvSpPr/>
            <p:nvPr/>
          </p:nvSpPr>
          <p:spPr bwMode="auto">
            <a:xfrm>
              <a:off x="1531188" y="4514731"/>
              <a:ext cx="681024" cy="282421"/>
            </a:xfrm>
            <a:prstGeom prst="ellipse">
              <a:avLst/>
            </a:prstGeom>
            <a:grpFill/>
            <a:ln w="1905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8776586" y="4369776"/>
            <a:ext cx="792088" cy="1267341"/>
            <a:chOff x="1331640" y="3068960"/>
            <a:chExt cx="1080120" cy="1728192"/>
          </a:xfrm>
          <a:solidFill>
            <a:schemeClr val="bg1"/>
          </a:solidFill>
        </p:grpSpPr>
        <p:sp>
          <p:nvSpPr>
            <p:cNvPr id="27" name="Flowchart: Manual Operation 26"/>
            <p:cNvSpPr/>
            <p:nvPr/>
          </p:nvSpPr>
          <p:spPr bwMode="auto">
            <a:xfrm>
              <a:off x="1331640" y="3279373"/>
              <a:ext cx="1080120" cy="1368152"/>
            </a:xfrm>
            <a:prstGeom prst="flowChartManualOperation">
              <a:avLst/>
            </a:prstGeom>
            <a:grpFill/>
            <a:ln w="1905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8" name="Oval 27"/>
            <p:cNvSpPr/>
            <p:nvPr/>
          </p:nvSpPr>
          <p:spPr bwMode="auto">
            <a:xfrm>
              <a:off x="1331640" y="3068960"/>
              <a:ext cx="1080120" cy="360040"/>
            </a:xfrm>
            <a:prstGeom prst="ellipse">
              <a:avLst/>
            </a:prstGeom>
            <a:grpFill/>
            <a:ln w="1905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9" name="Oval 28"/>
            <p:cNvSpPr/>
            <p:nvPr/>
          </p:nvSpPr>
          <p:spPr bwMode="auto">
            <a:xfrm>
              <a:off x="1531188" y="4514731"/>
              <a:ext cx="681024" cy="282421"/>
            </a:xfrm>
            <a:prstGeom prst="ellipse">
              <a:avLst/>
            </a:prstGeom>
            <a:grpFill/>
            <a:ln w="1905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9764443" y="4392064"/>
            <a:ext cx="792088" cy="1267341"/>
            <a:chOff x="1331640" y="3068960"/>
            <a:chExt cx="1080120" cy="1728192"/>
          </a:xfrm>
          <a:solidFill>
            <a:schemeClr val="bg1"/>
          </a:solidFill>
        </p:grpSpPr>
        <p:sp>
          <p:nvSpPr>
            <p:cNvPr id="31" name="Flowchart: Manual Operation 30"/>
            <p:cNvSpPr/>
            <p:nvPr/>
          </p:nvSpPr>
          <p:spPr bwMode="auto">
            <a:xfrm>
              <a:off x="1331640" y="3279373"/>
              <a:ext cx="1080120" cy="1368152"/>
            </a:xfrm>
            <a:prstGeom prst="flowChartManualOperation">
              <a:avLst/>
            </a:prstGeom>
            <a:grpFill/>
            <a:ln w="1905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32" name="Oval 31"/>
            <p:cNvSpPr/>
            <p:nvPr/>
          </p:nvSpPr>
          <p:spPr bwMode="auto">
            <a:xfrm>
              <a:off x="1331640" y="3068960"/>
              <a:ext cx="1080120" cy="360040"/>
            </a:xfrm>
            <a:prstGeom prst="ellipse">
              <a:avLst/>
            </a:prstGeom>
            <a:grpFill/>
            <a:ln w="1905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33" name="Oval 32"/>
            <p:cNvSpPr/>
            <p:nvPr/>
          </p:nvSpPr>
          <p:spPr bwMode="auto">
            <a:xfrm>
              <a:off x="1531188" y="4514731"/>
              <a:ext cx="681024" cy="282421"/>
            </a:xfrm>
            <a:prstGeom prst="ellipse">
              <a:avLst/>
            </a:prstGeom>
            <a:grpFill/>
            <a:ln w="1905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34" name="Group 39"/>
          <p:cNvGrpSpPr>
            <a:grpSpLocks/>
          </p:cNvGrpSpPr>
          <p:nvPr/>
        </p:nvGrpSpPr>
        <p:grpSpPr bwMode="auto">
          <a:xfrm>
            <a:off x="10809668" y="4413489"/>
            <a:ext cx="792162" cy="1268413"/>
            <a:chOff x="1331640" y="3068960"/>
            <a:chExt cx="1080120" cy="1728192"/>
          </a:xfrm>
          <a:solidFill>
            <a:schemeClr val="bg1"/>
          </a:solidFill>
        </p:grpSpPr>
        <p:sp>
          <p:nvSpPr>
            <p:cNvPr id="35" name="Flowchart: Manual Operation 40"/>
            <p:cNvSpPr>
              <a:spLocks noChangeArrowheads="1"/>
            </p:cNvSpPr>
            <p:nvPr/>
          </p:nvSpPr>
          <p:spPr bwMode="auto">
            <a:xfrm>
              <a:off x="1331640" y="3279373"/>
              <a:ext cx="1080120" cy="1368152"/>
            </a:xfrm>
            <a:prstGeom prst="flowChartManualOperation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endParaRPr lang="en-GB" altLang="en-US"/>
            </a:p>
          </p:txBody>
        </p:sp>
        <p:sp>
          <p:nvSpPr>
            <p:cNvPr id="36" name="Oval 41"/>
            <p:cNvSpPr>
              <a:spLocks noChangeArrowheads="1"/>
            </p:cNvSpPr>
            <p:nvPr/>
          </p:nvSpPr>
          <p:spPr bwMode="auto">
            <a:xfrm>
              <a:off x="1331640" y="3068960"/>
              <a:ext cx="1080120" cy="360040"/>
            </a:xfrm>
            <a:prstGeom prst="ellips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endParaRPr lang="en-GB" altLang="en-US"/>
            </a:p>
          </p:txBody>
        </p:sp>
        <p:sp>
          <p:nvSpPr>
            <p:cNvPr id="37" name="Oval 42"/>
            <p:cNvSpPr>
              <a:spLocks noChangeArrowheads="1"/>
            </p:cNvSpPr>
            <p:nvPr/>
          </p:nvSpPr>
          <p:spPr bwMode="auto">
            <a:xfrm>
              <a:off x="1531188" y="4514731"/>
              <a:ext cx="681024" cy="282421"/>
            </a:xfrm>
            <a:prstGeom prst="ellips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endParaRPr lang="en-GB" altLang="en-US"/>
            </a:p>
          </p:txBody>
        </p:sp>
      </p:grpSp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925"/>
          <a:stretch/>
        </p:blipFill>
        <p:spPr>
          <a:xfrm>
            <a:off x="709737" y="3008510"/>
            <a:ext cx="3113434" cy="34920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99790" y="3404895"/>
            <a:ext cx="3297601" cy="26992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84981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7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Is it always 6-8 drinks?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dirty="0"/>
              <a:t>You need to drink more if it is hot or you </a:t>
            </a:r>
            <a:br>
              <a:rPr lang="en-GB" sz="2400" dirty="0"/>
            </a:br>
            <a:r>
              <a:rPr lang="en-GB" sz="2400" dirty="0"/>
              <a:t>are being active.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28290" y="2672456"/>
            <a:ext cx="4525318" cy="34986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ounded Rectangular Callout 6"/>
          <p:cNvSpPr/>
          <p:nvPr/>
        </p:nvSpPr>
        <p:spPr bwMode="auto">
          <a:xfrm>
            <a:off x="3354842" y="4421774"/>
            <a:ext cx="1408112" cy="1079500"/>
          </a:xfrm>
          <a:prstGeom prst="wedgeRoundRectCallout">
            <a:avLst>
              <a:gd name="adj1" fmla="val 82786"/>
              <a:gd name="adj2" fmla="val -139785"/>
              <a:gd name="adj3" fmla="val 16667"/>
            </a:avLst>
          </a:prstGeom>
          <a:solidFill>
            <a:srgbClr val="BF5150"/>
          </a:solidFill>
          <a:ln w="28575">
            <a:solidFill>
              <a:srgbClr val="BF515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GB" sz="2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Why?</a:t>
            </a:r>
          </a:p>
        </p:txBody>
      </p:sp>
    </p:spTree>
    <p:extLst>
      <p:ext uri="{BB962C8B-B14F-4D97-AF65-F5344CB8AC3E}">
        <p14:creationId xmlns:p14="http://schemas.microsoft.com/office/powerpoint/2010/main" val="3584981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What drinks should we have?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/>
              <a:t>All drinks can count!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Good choices are…</a:t>
            </a:r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28578" y="4062700"/>
            <a:ext cx="2008514" cy="2283686"/>
          </a:xfrm>
          <a:prstGeom prst="roundRect">
            <a:avLst>
              <a:gd name="adj" fmla="val 16667"/>
            </a:avLst>
          </a:prstGeom>
          <a:ln w="38100">
            <a:solidFill>
              <a:srgbClr val="BF515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53874" y="4045138"/>
            <a:ext cx="1996939" cy="2301249"/>
          </a:xfrm>
          <a:prstGeom prst="roundRect">
            <a:avLst>
              <a:gd name="adj" fmla="val 16667"/>
            </a:avLst>
          </a:prstGeom>
          <a:ln w="38100">
            <a:solidFill>
              <a:srgbClr val="BF515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5505" y="4045139"/>
            <a:ext cx="1967397" cy="2301248"/>
          </a:xfrm>
          <a:prstGeom prst="roundRect">
            <a:avLst>
              <a:gd name="adj" fmla="val 16667"/>
            </a:avLst>
          </a:prstGeom>
          <a:ln w="28575">
            <a:solidFill>
              <a:srgbClr val="BF515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03250" y="1749564"/>
            <a:ext cx="2695126" cy="20968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84981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Why water?</a:t>
            </a:r>
            <a:br>
              <a:rPr lang="en-US" dirty="0"/>
            </a:b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70528" y="2283797"/>
            <a:ext cx="2679395" cy="3769757"/>
          </a:xfrm>
          <a:prstGeom prst="roundRect">
            <a:avLst>
              <a:gd name="adj" fmla="val 16667"/>
            </a:avLst>
          </a:prstGeom>
          <a:ln w="38100">
            <a:solidFill>
              <a:srgbClr val="BF515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Rounded Rectangular Callout 7"/>
          <p:cNvSpPr/>
          <p:nvPr/>
        </p:nvSpPr>
        <p:spPr bwMode="auto">
          <a:xfrm>
            <a:off x="6747722" y="2261123"/>
            <a:ext cx="3887787" cy="1131887"/>
          </a:xfrm>
          <a:prstGeom prst="wedgeRoundRectCallout">
            <a:avLst>
              <a:gd name="adj1" fmla="val -92006"/>
              <a:gd name="adj2" fmla="val 31981"/>
              <a:gd name="adj3" fmla="val 16667"/>
            </a:avLst>
          </a:prstGeom>
          <a:solidFill>
            <a:srgbClr val="BF5150"/>
          </a:solidFill>
          <a:ln w="28575">
            <a:solidFill>
              <a:srgbClr val="BF515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GB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is easily available! </a:t>
            </a:r>
          </a:p>
        </p:txBody>
      </p:sp>
      <p:sp>
        <p:nvSpPr>
          <p:cNvPr id="9" name="Rounded Rectangular Callout 8"/>
          <p:cNvSpPr/>
          <p:nvPr/>
        </p:nvSpPr>
        <p:spPr bwMode="auto">
          <a:xfrm>
            <a:off x="7144361" y="4078360"/>
            <a:ext cx="3744913" cy="1582738"/>
          </a:xfrm>
          <a:prstGeom prst="wedgeRoundRectCallout">
            <a:avLst>
              <a:gd name="adj1" fmla="val -99194"/>
              <a:gd name="adj2" fmla="val -67860"/>
              <a:gd name="adj3" fmla="val 16667"/>
            </a:avLst>
          </a:prstGeom>
          <a:solidFill>
            <a:srgbClr val="BF5150"/>
          </a:solidFill>
          <a:ln w="28575">
            <a:solidFill>
              <a:srgbClr val="BF515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GB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hydrates without harming teeth.</a:t>
            </a:r>
          </a:p>
        </p:txBody>
      </p:sp>
    </p:spTree>
    <p:extLst>
      <p:ext uri="{BB962C8B-B14F-4D97-AF65-F5344CB8AC3E}">
        <p14:creationId xmlns:p14="http://schemas.microsoft.com/office/powerpoint/2010/main" val="3584981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9274" y="2140253"/>
            <a:ext cx="2918078" cy="4176464"/>
          </a:xfrm>
          <a:prstGeom prst="roundRect">
            <a:avLst>
              <a:gd name="adj" fmla="val 16667"/>
            </a:avLst>
          </a:prstGeom>
          <a:ln w="28575">
            <a:solidFill>
              <a:srgbClr val="BF515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Why milk?</a:t>
            </a:r>
            <a:br>
              <a:rPr lang="en-US" dirty="0"/>
            </a:br>
            <a:endParaRPr lang="en-US" dirty="0"/>
          </a:p>
        </p:txBody>
      </p:sp>
      <p:sp>
        <p:nvSpPr>
          <p:cNvPr id="8" name="Rounded Rectangular Callout 7"/>
          <p:cNvSpPr/>
          <p:nvPr/>
        </p:nvSpPr>
        <p:spPr bwMode="auto">
          <a:xfrm>
            <a:off x="5404331" y="2283798"/>
            <a:ext cx="3887787" cy="1131887"/>
          </a:xfrm>
          <a:prstGeom prst="wedgeRoundRectCallout">
            <a:avLst>
              <a:gd name="adj1" fmla="val -92006"/>
              <a:gd name="adj2" fmla="val 31981"/>
              <a:gd name="adj3" fmla="val 16667"/>
            </a:avLst>
          </a:prstGeom>
          <a:solidFill>
            <a:srgbClr val="BF5150"/>
          </a:solidFill>
          <a:ln w="28575">
            <a:solidFill>
              <a:srgbClr val="BF515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GB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provides calcium!</a:t>
            </a:r>
          </a:p>
        </p:txBody>
      </p:sp>
      <p:sp>
        <p:nvSpPr>
          <p:cNvPr id="9" name="Rounded Rectangular Callout 8"/>
          <p:cNvSpPr/>
          <p:nvPr/>
        </p:nvSpPr>
        <p:spPr bwMode="auto">
          <a:xfrm>
            <a:off x="5691668" y="4228485"/>
            <a:ext cx="3744913" cy="1582738"/>
          </a:xfrm>
          <a:prstGeom prst="wedgeRoundRectCallout">
            <a:avLst>
              <a:gd name="adj1" fmla="val -99194"/>
              <a:gd name="adj2" fmla="val -67860"/>
              <a:gd name="adj3" fmla="val 16667"/>
            </a:avLst>
          </a:prstGeom>
          <a:solidFill>
            <a:srgbClr val="BF5150"/>
          </a:solidFill>
          <a:ln w="28575">
            <a:solidFill>
              <a:srgbClr val="BF515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GB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provides vitamins and other minerals.</a:t>
            </a:r>
          </a:p>
        </p:txBody>
      </p:sp>
      <p:sp>
        <p:nvSpPr>
          <p:cNvPr id="10" name="Rounded Rectangular Callout 9"/>
          <p:cNvSpPr/>
          <p:nvPr/>
        </p:nvSpPr>
        <p:spPr bwMode="auto">
          <a:xfrm>
            <a:off x="7564124" y="3270656"/>
            <a:ext cx="3887787" cy="1131887"/>
          </a:xfrm>
          <a:prstGeom prst="wedgeRoundRectCallout">
            <a:avLst>
              <a:gd name="adj1" fmla="val 55924"/>
              <a:gd name="adj2" fmla="val -94812"/>
              <a:gd name="adj3" fmla="val 16667"/>
            </a:avLst>
          </a:prstGeom>
          <a:solidFill>
            <a:srgbClr val="EDAD80"/>
          </a:solidFill>
          <a:ln w="28575">
            <a:solidFill>
              <a:srgbClr val="EDAD8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GB" sz="2000" b="1" dirty="0">
              <a:solidFill>
                <a:schemeClr val="accent1"/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does calcium do?</a:t>
            </a:r>
          </a:p>
        </p:txBody>
      </p:sp>
    </p:spTree>
    <p:extLst>
      <p:ext uri="{BB962C8B-B14F-4D97-AF65-F5344CB8AC3E}">
        <p14:creationId xmlns:p14="http://schemas.microsoft.com/office/powerpoint/2010/main" val="3673085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3D5123E6A22E44814268C02D133679" ma:contentTypeVersion="15" ma:contentTypeDescription="Create a new document." ma:contentTypeScope="" ma:versionID="337ee1cd8dbd7aa7aac808b08faf5c53">
  <xsd:schema xmlns:xsd="http://www.w3.org/2001/XMLSchema" xmlns:xs="http://www.w3.org/2001/XMLSchema" xmlns:p="http://schemas.microsoft.com/office/2006/metadata/properties" xmlns:ns2="a4e0ee9b-8ae3-4d14-a316-884480cc0e69" xmlns:ns3="a2fa83d8-aca7-456c-b665-6a645f5456c5" targetNamespace="http://schemas.microsoft.com/office/2006/metadata/properties" ma:root="true" ma:fieldsID="2e2d93ae20138b1d6194ed94f387e522" ns2:_="" ns3:_="">
    <xsd:import namespace="a4e0ee9b-8ae3-4d14-a316-884480cc0e69"/>
    <xsd:import namespace="a2fa83d8-aca7-456c-b665-6a645f5456c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e0ee9b-8ae3-4d14-a316-884480cc0e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ed0261d-8e1d-4a30-b593-96d7f0c84e1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fa83d8-aca7-456c-b665-6a645f5456c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4e0ee9b-8ae3-4d14-a316-884480cc0e6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D1583E0-C581-4783-9DA8-D38D397163ED}"/>
</file>

<file path=customXml/itemProps2.xml><?xml version="1.0" encoding="utf-8"?>
<ds:datastoreItem xmlns:ds="http://schemas.openxmlformats.org/officeDocument/2006/customXml" ds:itemID="{F598FA89-2361-484C-822B-E444D17E16F8}"/>
</file>

<file path=customXml/itemProps3.xml><?xml version="1.0" encoding="utf-8"?>
<ds:datastoreItem xmlns:ds="http://schemas.openxmlformats.org/officeDocument/2006/customXml" ds:itemID="{F99CD5D1-0B41-4665-B6F9-B1E343E71A56}"/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491</Words>
  <Application>Microsoft Office PowerPoint</Application>
  <PresentationFormat>Widescreen</PresentationFormat>
  <Paragraphs>107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Century Gothic</vt:lpstr>
      <vt:lpstr>Office Theme</vt:lpstr>
      <vt:lpstr>Custom Design</vt:lpstr>
      <vt:lpstr>1_Custom Design</vt:lpstr>
      <vt:lpstr>3_Custom Design</vt:lpstr>
      <vt:lpstr>Hydration and activity!</vt:lpstr>
      <vt:lpstr>What do you like to drink? </vt:lpstr>
      <vt:lpstr>Why do we need to have drinks?</vt:lpstr>
      <vt:lpstr>What happens if we don’t drink enough? </vt:lpstr>
      <vt:lpstr>How can we stay hydrated?</vt:lpstr>
      <vt:lpstr>Is it always 6-8 drinks?</vt:lpstr>
      <vt:lpstr>What drinks should we have?</vt:lpstr>
      <vt:lpstr>Why water? </vt:lpstr>
      <vt:lpstr>Why milk? </vt:lpstr>
      <vt:lpstr>Why juice? </vt:lpstr>
      <vt:lpstr>How can we make sure we have enough  to drink?</vt:lpstr>
      <vt:lpstr>Activity</vt:lpstr>
      <vt:lpstr>Why do we need to be active?</vt:lpstr>
      <vt:lpstr>Sit less</vt:lpstr>
      <vt:lpstr>Sit less</vt:lpstr>
      <vt:lpstr>Move more</vt:lpstr>
      <vt:lpstr>Be active for 60 minutes a day</vt:lpstr>
      <vt:lpstr>Be active</vt:lpstr>
      <vt:lpstr>Every day…</vt:lpstr>
      <vt:lpstr>Stay active and hydrated!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Glenn Carter</dc:creator>
  <cp:lastModifiedBy>Rogers, Stella</cp:lastModifiedBy>
  <cp:revision>28</cp:revision>
  <dcterms:created xsi:type="dcterms:W3CDTF">2018-10-10T09:22:08Z</dcterms:created>
  <dcterms:modified xsi:type="dcterms:W3CDTF">2022-07-15T14:32:36Z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0x010100453D5123E6A22E44814268C02D133679</vt:lpwstr>
  </property>
</Properties>
</file>