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4" r:id="rId2"/>
    <p:sldId id="261" r:id="rId3"/>
    <p:sldId id="282" r:id="rId4"/>
    <p:sldId id="268" r:id="rId5"/>
    <p:sldId id="280" r:id="rId6"/>
    <p:sldId id="278" r:id="rId7"/>
    <p:sldId id="269" r:id="rId8"/>
    <p:sldId id="270" r:id="rId9"/>
    <p:sldId id="289" r:id="rId10"/>
    <p:sldId id="292" r:id="rId11"/>
    <p:sldId id="293" r:id="rId12"/>
    <p:sldId id="291" r:id="rId13"/>
    <p:sldId id="294" r:id="rId14"/>
    <p:sldId id="300" r:id="rId15"/>
    <p:sldId id="301" r:id="rId16"/>
    <p:sldId id="284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15F6E"/>
    <a:srgbClr val="41B9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E8AEBA-4D47-4C89-81B4-2F64ED6226B4}" type="datetimeFigureOut">
              <a:rPr lang="en-GB" smtClean="0"/>
              <a:t>21/07/2022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98714-4159-4353-A9F0-A33826FA46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0961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898714-4159-4353-A9F0-A33826FA465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50316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898714-4159-4353-A9F0-A33826FA4652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447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97015-5DDC-4708-AC6A-54FF9B6A02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0EACF0-DAE5-4846-A568-3BB65894F0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A2F502-CE77-4689-81CF-C342C3D0B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BC5F1-2F33-4852-A19C-24E06C5CEAF3}" type="datetimeFigureOut">
              <a:rPr lang="en-GB" smtClean="0"/>
              <a:t>21/07/2022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DB7F8-16FA-48E1-B169-DFE6F3F6C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4F2955-CA00-4D5E-ABCC-49AA9D590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73D74-76AC-42DE-A730-5CCFE2A91D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4022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8BDE2-5379-4E93-B1D3-CD0B74C4F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8C4998-1F92-4EE5-83A6-42F6AABE26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069C66-CFFA-47B8-9E4C-21748FC60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BC5F1-2F33-4852-A19C-24E06C5CEAF3}" type="datetimeFigureOut">
              <a:rPr lang="en-GB" smtClean="0"/>
              <a:t>21/07/2022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82F6A-7BE5-44A5-8711-202275C3C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E92E95-B87C-4528-9706-CD969D3BD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73D74-76AC-42DE-A730-5CCFE2A91D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347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D0AD37-07F9-4A9A-8D81-94F03385A3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86A6CF-9E74-4D26-86B3-44B3485D0D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F6F8B0-2558-4939-8BBF-9510DC25D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BC5F1-2F33-4852-A19C-24E06C5CEAF3}" type="datetimeFigureOut">
              <a:rPr lang="en-GB" smtClean="0"/>
              <a:t>21/07/2022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365742-33E3-4D83-ADE9-C90D5AFFC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3F82E6-E0D2-4820-BB0D-DDBFF5E9B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73D74-76AC-42DE-A730-5CCFE2A91D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14469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1">
    <p:bg>
      <p:bgPr>
        <a:solidFill>
          <a:srgbClr val="41B9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 presentation by Laura Bentley for Small Businesses"/>
          <p:cNvSpPr txBox="1">
            <a:spLocks noGrp="1"/>
          </p:cNvSpPr>
          <p:nvPr>
            <p:ph type="subTitle" sz="quarter" idx="1" hasCustomPrompt="1"/>
          </p:nvPr>
        </p:nvSpPr>
        <p:spPr>
          <a:xfrm>
            <a:off x="573464" y="4051004"/>
            <a:ext cx="10527777" cy="2912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206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</a:lstStyle>
          <a:p>
            <a:r>
              <a:rPr dirty="0"/>
              <a:t>A presentation by </a:t>
            </a:r>
            <a:r>
              <a:rPr lang="en-GB" dirty="0"/>
              <a:t>Name Here for Name Here</a:t>
            </a:r>
            <a:endParaRPr dirty="0"/>
          </a:p>
        </p:txBody>
      </p:sp>
      <p:pic>
        <p:nvPicPr>
          <p:cNvPr id="14" name="pasted-image.pdf" descr="pasted-image.pdf"/>
          <p:cNvPicPr>
            <a:picLocks noChangeAspect="1"/>
          </p:cNvPicPr>
          <p:nvPr userDrawn="1"/>
        </p:nvPicPr>
        <p:blipFill rotWithShape="1">
          <a:blip r:embed="rId2"/>
          <a:srcRect b="14479"/>
          <a:stretch/>
        </p:blipFill>
        <p:spPr>
          <a:xfrm>
            <a:off x="9284864" y="714878"/>
            <a:ext cx="2333672" cy="1172287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This would be where the presentation title would go."/>
          <p:cNvSpPr txBox="1">
            <a:spLocks noGrp="1"/>
          </p:cNvSpPr>
          <p:nvPr>
            <p:ph type="ctrTitle"/>
          </p:nvPr>
        </p:nvSpPr>
        <p:spPr>
          <a:xfrm>
            <a:off x="573464" y="750142"/>
            <a:ext cx="10527777" cy="3072150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0000"/>
              </a:lnSpc>
              <a:defRPr sz="5264" b="1">
                <a:solidFill>
                  <a:srgbClr val="515F6E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</a:lstStyle>
          <a:p>
            <a:r>
              <a:rPr dirty="0"/>
              <a:t>This would be where the presentation title would go.</a:t>
            </a:r>
          </a:p>
        </p:txBody>
      </p:sp>
    </p:spTree>
    <p:extLst>
      <p:ext uri="{BB962C8B-B14F-4D97-AF65-F5344CB8AC3E}">
        <p14:creationId xmlns:p14="http://schemas.microsoft.com/office/powerpoint/2010/main" val="4233277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AA8D73-7F68-43FA-AC94-8D3AB2EA6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DF074D-8649-41B5-85B7-A56CDC5CC0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525C44-84E9-40DA-9BFC-1A814BA7C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BC5F1-2F33-4852-A19C-24E06C5CEAF3}" type="datetimeFigureOut">
              <a:rPr lang="en-GB" smtClean="0"/>
              <a:t>21/07/2022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65AE5F-1C8D-4CB8-8FE5-36DF9B399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633883-9B6B-46F2-A533-B270BB73E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73D74-76AC-42DE-A730-5CCFE2A91D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2332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62CD0B-A742-4C63-9B5F-18A8176D2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0AFF06-F66B-4B1B-964C-48AEBAF87E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5202EF-E50E-4F58-88F5-B89744FFB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BC5F1-2F33-4852-A19C-24E06C5CEAF3}" type="datetimeFigureOut">
              <a:rPr lang="en-GB" smtClean="0"/>
              <a:t>21/07/2022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09751E-F98E-404D-A9C1-27A6BF574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91FFE3-E7A5-40F9-B38D-796A99339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73D74-76AC-42DE-A730-5CCFE2A91D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962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52172-8847-4984-B132-F100E49AB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5102F5-D43B-4A41-AC78-843BCF661C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9C6585-4D0F-44B9-A609-7C5A34D66E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E57510-D206-4CA7-8E0B-DF8FC9795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BC5F1-2F33-4852-A19C-24E06C5CEAF3}" type="datetimeFigureOut">
              <a:rPr lang="en-GB" smtClean="0"/>
              <a:t>21/07/2022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B9D1B3-DF13-41AF-81AF-70E4A88B8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53E422-7C03-4524-97F7-6C58822E2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73D74-76AC-42DE-A730-5CCFE2A91D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588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C9764-87C6-400C-9B98-0129184BF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2079FE-A00A-4231-A6DF-AB8825D9F5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790E00-2603-4D64-A287-87719C3EDD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C92451-EAE7-4734-9F0A-3603D4DEED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DCBFEA-A3FA-44CF-87F5-E2A2AEA4B1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87F4ED-0CC5-43D7-A3DB-69BD13493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BC5F1-2F33-4852-A19C-24E06C5CEAF3}" type="datetimeFigureOut">
              <a:rPr lang="en-GB" smtClean="0"/>
              <a:t>21/07/2022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8CC2F0-7554-4422-B3BE-1D93200E2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C5A398-03BE-4A7D-8DAA-248AD8401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73D74-76AC-42DE-A730-5CCFE2A91D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9773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A2A1F-5F23-4AA0-82ED-C9DB4FDF0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6F7DED-22EA-467A-9F29-225F6FE85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BC5F1-2F33-4852-A19C-24E06C5CEAF3}" type="datetimeFigureOut">
              <a:rPr lang="en-GB" smtClean="0"/>
              <a:t>21/07/2022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72FFE1-8730-48B5-9D97-0CD1D1365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7C9857-ECA1-4DF5-98F7-0C2F57E25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73D74-76AC-42DE-A730-5CCFE2A91D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2916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3FBE22-B8FA-4589-95FB-10B0405E5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BC5F1-2F33-4852-A19C-24E06C5CEAF3}" type="datetimeFigureOut">
              <a:rPr lang="en-GB" smtClean="0"/>
              <a:t>21/07/2022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4ACBFC-551C-428A-BF3C-853873D0D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F2180B-9432-429B-869D-294022B3C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73D74-76AC-42DE-A730-5CCFE2A91D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014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9B351-5EAA-4B59-9BC7-3272A5CFC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EDAFD-CAB5-476F-9CE2-09213D6C87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AFD791-DA72-4786-81C4-FE4C760105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4140A9-6353-4AFE-BD1E-EA04ECD21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BC5F1-2F33-4852-A19C-24E06C5CEAF3}" type="datetimeFigureOut">
              <a:rPr lang="en-GB" smtClean="0"/>
              <a:t>21/07/2022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A0439D-61FB-42D7-A73E-DBA60D312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3BC9FC-AF61-43B9-910F-04A346AAB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73D74-76AC-42DE-A730-5CCFE2A91D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6868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256A4-47A5-4CBA-9976-E4D8F08E0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1814C3-C46F-4108-8FBB-4966F4F20E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EB2238-262A-48F2-95FF-05BDB391B1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FDF6FF-AB41-476B-B8B4-1A356E448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BC5F1-2F33-4852-A19C-24E06C5CEAF3}" type="datetimeFigureOut">
              <a:rPr lang="en-GB" smtClean="0"/>
              <a:t>21/07/2022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1F098D-DF6A-4F2B-AAA6-8B1BD2020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4FBBD5-F7D3-4340-B951-176DAC498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73D74-76AC-42DE-A730-5CCFE2A91D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7380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8D9561-913A-4E80-AB64-34284F260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2C12F9-C633-4335-86EA-AF79C0C8D4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CD654F-C3D3-4F33-BD86-AABC166C96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BBC5F1-2F33-4852-A19C-24E06C5CEAF3}" type="datetimeFigureOut">
              <a:rPr lang="en-GB" smtClean="0"/>
              <a:t>21/07/2022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E58002-10FE-4B96-8937-DD574B4E56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833809-C472-4A49-9C7B-3B1E514C02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673D74-76AC-42DE-A730-5CCFE2A91D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078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E0DB9D81-8937-4BF0-8AA5-96D66128F30E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>
          <a:xfrm>
            <a:off x="573464" y="5121048"/>
            <a:ext cx="10527777" cy="291255"/>
          </a:xfrm>
        </p:spPr>
        <p:txBody>
          <a:bodyPr/>
          <a:lstStyle/>
          <a:p>
            <a:r>
              <a:rPr lang="en-GB" dirty="0"/>
              <a:t>Lee Osborne, Federation of Small Businesses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5C117C1-97C7-4D05-9A8A-FC0E60CF35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3463" y="3307405"/>
            <a:ext cx="10527777" cy="1662752"/>
          </a:xfrm>
        </p:spPr>
        <p:txBody>
          <a:bodyPr/>
          <a:lstStyle/>
          <a:p>
            <a:r>
              <a:rPr lang="en-GB" dirty="0"/>
              <a:t>FSB net zero research and FSB Sustainability Hub</a:t>
            </a:r>
          </a:p>
        </p:txBody>
      </p:sp>
    </p:spTree>
    <p:extLst>
      <p:ext uri="{BB962C8B-B14F-4D97-AF65-F5344CB8AC3E}">
        <p14:creationId xmlns:p14="http://schemas.microsoft.com/office/powerpoint/2010/main" val="4586919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5F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F70D505-C97F-0982-D637-BB70E3CD4449}"/>
              </a:ext>
            </a:extLst>
          </p:cNvPr>
          <p:cNvSpPr/>
          <p:nvPr/>
        </p:nvSpPr>
        <p:spPr>
          <a:xfrm>
            <a:off x="438309" y="564009"/>
            <a:ext cx="5535525" cy="57299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F5B09F-640B-45CF-E1EB-4D260D933D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541" r="31848"/>
          <a:stretch/>
        </p:blipFill>
        <p:spPr>
          <a:xfrm>
            <a:off x="641180" y="1418633"/>
            <a:ext cx="5129784" cy="402073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705CBB-0D9B-8DEC-1A77-68E0A5FF6EA5}"/>
              </a:ext>
            </a:extLst>
          </p:cNvPr>
          <p:cNvSpPr/>
          <p:nvPr/>
        </p:nvSpPr>
        <p:spPr>
          <a:xfrm>
            <a:off x="6218168" y="564008"/>
            <a:ext cx="5535525" cy="57299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9A2E282-327A-DC30-4DF8-B401868A86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1035" y="1319377"/>
            <a:ext cx="5129784" cy="4219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1577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5F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7106E03-CE9C-5212-34BF-DC1A88D6D082}"/>
              </a:ext>
            </a:extLst>
          </p:cNvPr>
          <p:cNvSpPr/>
          <p:nvPr/>
        </p:nvSpPr>
        <p:spPr>
          <a:xfrm>
            <a:off x="438307" y="644332"/>
            <a:ext cx="5535525" cy="57299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6F5BAF-9803-998A-EF37-229AE4107F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957" y="1739436"/>
            <a:ext cx="5120444" cy="337912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D4B6BAC-7928-AA2E-23A5-81C48DB781E5}"/>
              </a:ext>
            </a:extLst>
          </p:cNvPr>
          <p:cNvSpPr/>
          <p:nvPr/>
        </p:nvSpPr>
        <p:spPr>
          <a:xfrm>
            <a:off x="6218170" y="644332"/>
            <a:ext cx="5535525" cy="57299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468896B-5E84-C938-AC71-F221E3265E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3572" y="1375707"/>
            <a:ext cx="4415684" cy="4106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1696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5F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842E38A-507D-6639-BF00-0EF5F78382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034" y="195050"/>
            <a:ext cx="5588171" cy="299735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B633357-BBD1-C664-AF03-442C2BCADD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2639" y="736667"/>
            <a:ext cx="5550584" cy="303251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BA83FD8-4813-F9B3-318D-AE3BC57E7AE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436"/>
          <a:stretch/>
        </p:blipFill>
        <p:spPr>
          <a:xfrm>
            <a:off x="7698632" y="1241656"/>
            <a:ext cx="4401220" cy="29632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5CE06AE-9296-AD80-10FD-C1D8C1155B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034" y="3398901"/>
            <a:ext cx="4514509" cy="275368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2818419-BB01-550B-A39F-8796663D09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61839" y="3970546"/>
            <a:ext cx="5372376" cy="28068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asted-image.pdf" descr="pasted-image.pdf">
            <a:extLst>
              <a:ext uri="{FF2B5EF4-FFF2-40B4-BE49-F238E27FC236}">
                <a16:creationId xmlns:a16="http://schemas.microsoft.com/office/drawing/2014/main" id="{AFC06033-B0B1-1BE5-7733-61FE099E0CB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14479"/>
          <a:stretch/>
        </p:blipFill>
        <p:spPr>
          <a:xfrm>
            <a:off x="11153553" y="6302031"/>
            <a:ext cx="946299" cy="47535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450126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FDC535F-AC0A-417D-96AB-6706BECACD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88726" cy="6858000"/>
          </a:xfrm>
          <a:prstGeom prst="rect">
            <a:avLst/>
          </a:prstGeom>
          <a:solidFill>
            <a:srgbClr val="375A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7AAAF8E-31DB-4148-8FCA-4D8233D691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5953" y="484068"/>
            <a:ext cx="6898027" cy="588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83A5DED-A909-5229-27F0-54ABA4C31D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648" y="806754"/>
            <a:ext cx="5638635" cy="524392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A274328-4774-4DF9-BA53-452565122F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61393" y="484069"/>
            <a:ext cx="4145975" cy="349989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1222BFF-1825-1FEB-13B1-5BEA396B3B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7908" y="798656"/>
            <a:ext cx="3252945" cy="2870724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01C7B46D-2FEF-4FAA-915B-8B21A66BB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61393" y="4144834"/>
            <a:ext cx="4145975" cy="22115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035EE05-2535-FEDA-6FD9-D52EA58433D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5461"/>
          <a:stretch/>
        </p:blipFill>
        <p:spPr>
          <a:xfrm>
            <a:off x="7883059" y="4820773"/>
            <a:ext cx="3502643" cy="85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646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5">
            <a:extLst>
              <a:ext uri="{FF2B5EF4-FFF2-40B4-BE49-F238E27FC236}">
                <a16:creationId xmlns:a16="http://schemas.microsoft.com/office/drawing/2014/main" id="{BFDC535F-AC0A-417D-96AB-6706BECACD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88726" cy="6858000"/>
          </a:xfrm>
          <a:prstGeom prst="rect">
            <a:avLst/>
          </a:prstGeom>
          <a:solidFill>
            <a:srgbClr val="375A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7">
            <a:extLst>
              <a:ext uri="{FF2B5EF4-FFF2-40B4-BE49-F238E27FC236}">
                <a16:creationId xmlns:a16="http://schemas.microsoft.com/office/drawing/2014/main" id="{97AAAF8E-31DB-4148-8FCA-4D8233D691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5953" y="484068"/>
            <a:ext cx="6898027" cy="588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AA274328-4774-4DF9-BA53-452565122F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61393" y="484069"/>
            <a:ext cx="4145975" cy="349989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21">
            <a:extLst>
              <a:ext uri="{FF2B5EF4-FFF2-40B4-BE49-F238E27FC236}">
                <a16:creationId xmlns:a16="http://schemas.microsoft.com/office/drawing/2014/main" id="{01C7B46D-2FEF-4FAA-915B-8B21A66BB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61393" y="4144834"/>
            <a:ext cx="4145975" cy="22115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AAC89E-6BB6-9B47-641E-FEFE4D5360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046" y="815009"/>
            <a:ext cx="5902408" cy="52274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CD7CE7F-1EC7-7AD9-51EB-91946429FF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1228" y="788395"/>
            <a:ext cx="3746303" cy="28547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7ED2AB-A0A2-8D9A-ADF5-18D8B3AF07D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1379"/>
          <a:stretch/>
        </p:blipFill>
        <p:spPr>
          <a:xfrm>
            <a:off x="7763305" y="4258525"/>
            <a:ext cx="3744226" cy="1984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6079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5">
            <a:extLst>
              <a:ext uri="{FF2B5EF4-FFF2-40B4-BE49-F238E27FC236}">
                <a16:creationId xmlns:a16="http://schemas.microsoft.com/office/drawing/2014/main" id="{BFDC535F-AC0A-417D-96AB-6706BECACD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88726" cy="6858000"/>
          </a:xfrm>
          <a:prstGeom prst="rect">
            <a:avLst/>
          </a:prstGeom>
          <a:solidFill>
            <a:srgbClr val="375A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7">
            <a:extLst>
              <a:ext uri="{FF2B5EF4-FFF2-40B4-BE49-F238E27FC236}">
                <a16:creationId xmlns:a16="http://schemas.microsoft.com/office/drawing/2014/main" id="{97AAAF8E-31DB-4148-8FCA-4D8233D691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5953" y="484068"/>
            <a:ext cx="6898027" cy="588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AA274328-4774-4DF9-BA53-452565122F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61393" y="484069"/>
            <a:ext cx="4145975" cy="349989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21">
            <a:extLst>
              <a:ext uri="{FF2B5EF4-FFF2-40B4-BE49-F238E27FC236}">
                <a16:creationId xmlns:a16="http://schemas.microsoft.com/office/drawing/2014/main" id="{01C7B46D-2FEF-4FAA-915B-8B21A66BB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61393" y="4144834"/>
            <a:ext cx="4145975" cy="22115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28B0F000-B94D-DC9B-CBED-3EC243E9C8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9425"/>
          <a:stretch/>
        </p:blipFill>
        <p:spPr>
          <a:xfrm>
            <a:off x="726233" y="639168"/>
            <a:ext cx="3983096" cy="8174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2932123-1C0F-9B5E-EF8F-F2E2C5C1F4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0270" y="1284540"/>
            <a:ext cx="4459507" cy="5010684"/>
          </a:xfrm>
          <a:prstGeom prst="rect">
            <a:avLst/>
          </a:prstGeom>
        </p:spPr>
      </p:pic>
      <p:pic>
        <p:nvPicPr>
          <p:cNvPr id="11" name="Picture 10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A593A9A1-A32D-59C3-D4B2-A1F0EBD8FB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884"/>
          <a:stretch/>
        </p:blipFill>
        <p:spPr>
          <a:xfrm>
            <a:off x="7663293" y="769249"/>
            <a:ext cx="3942173" cy="2914467"/>
          </a:xfrm>
          <a:prstGeom prst="rect">
            <a:avLst/>
          </a:prstGeom>
        </p:spPr>
      </p:pic>
      <p:pic>
        <p:nvPicPr>
          <p:cNvPr id="12" name="Picture 11" descr="A screenshot of a computer&#10;&#10;Description automatically generated">
            <a:extLst>
              <a:ext uri="{FF2B5EF4-FFF2-40B4-BE49-F238E27FC236}">
                <a16:creationId xmlns:a16="http://schemas.microsoft.com/office/drawing/2014/main" id="{498F3444-4EAA-9F82-B7AB-B9E9395FD0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3293" y="4691318"/>
            <a:ext cx="3911242" cy="102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8610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5C117C1-97C7-4D05-9A8A-FC0E60CF35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8632" y="2963221"/>
            <a:ext cx="4974735" cy="931557"/>
          </a:xfrm>
        </p:spPr>
        <p:txBody>
          <a:bodyPr>
            <a:normAutofit/>
          </a:bodyPr>
          <a:lstStyle/>
          <a:p>
            <a:r>
              <a:rPr lang="en-GB" sz="3600" b="0" dirty="0"/>
              <a:t>Thank you for listening. </a:t>
            </a:r>
          </a:p>
        </p:txBody>
      </p:sp>
    </p:spTree>
    <p:extLst>
      <p:ext uri="{BB962C8B-B14F-4D97-AF65-F5344CB8AC3E}">
        <p14:creationId xmlns:p14="http://schemas.microsoft.com/office/powerpoint/2010/main" val="865920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36E172C1-1193-4504-8EB6-82FC0F37F3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7349"/>
          <a:stretch/>
        </p:blipFill>
        <p:spPr>
          <a:xfrm>
            <a:off x="496585" y="405620"/>
            <a:ext cx="11198830" cy="6046760"/>
          </a:xfrm>
          <a:prstGeom prst="rect">
            <a:avLst/>
          </a:prstGeom>
        </p:spPr>
      </p:pic>
      <p:pic>
        <p:nvPicPr>
          <p:cNvPr id="16" name="pasted-image.pdf" descr="pasted-image.pdf">
            <a:extLst>
              <a:ext uri="{FF2B5EF4-FFF2-40B4-BE49-F238E27FC236}">
                <a16:creationId xmlns:a16="http://schemas.microsoft.com/office/drawing/2014/main" id="{D5F340D6-DD87-45EE-8305-2773613142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4479"/>
          <a:stretch/>
        </p:blipFill>
        <p:spPr>
          <a:xfrm>
            <a:off x="9263440" y="680936"/>
            <a:ext cx="2207591" cy="110895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687236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505CF71-C9D7-43D7-B5D9-81EE13CD7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6914" y="422399"/>
            <a:ext cx="8798169" cy="1325563"/>
          </a:xfrm>
        </p:spPr>
        <p:txBody>
          <a:bodyPr/>
          <a:lstStyle/>
          <a:p>
            <a:r>
              <a:rPr lang="en-GB" dirty="0">
                <a:solidFill>
                  <a:srgbClr val="41B9BA"/>
                </a:solidFill>
              </a:rPr>
              <a:t>Climate change and small businesses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09A4E7C9-E6F0-4C98-AE97-137C2DF30A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7439" y="6099663"/>
            <a:ext cx="1038023" cy="46317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A906754-632D-42FE-92D6-080C424DDF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619"/>
          <a:stretch/>
        </p:blipFill>
        <p:spPr>
          <a:xfrm>
            <a:off x="2060481" y="1747962"/>
            <a:ext cx="8071038" cy="418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743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505CF71-C9D7-43D7-B5D9-81EE13CD7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929" y="248167"/>
            <a:ext cx="8816163" cy="1325563"/>
          </a:xfrm>
        </p:spPr>
        <p:txBody>
          <a:bodyPr/>
          <a:lstStyle/>
          <a:p>
            <a:r>
              <a:rPr lang="en-GB" dirty="0">
                <a:solidFill>
                  <a:srgbClr val="41B9BA"/>
                </a:solidFill>
              </a:rPr>
              <a:t>Climate change and small businesses</a:t>
            </a:r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92832E1C-FB67-487D-B97F-1739AC47A1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7439" y="6099663"/>
            <a:ext cx="1038023" cy="46317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2213547-7512-4625-A12D-C56E495AA6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0780" y="1562157"/>
            <a:ext cx="6026460" cy="4769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017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505CF71-C9D7-43D7-B5D9-81EE13CD7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2441" y="341176"/>
            <a:ext cx="9327117" cy="1325563"/>
          </a:xfrm>
        </p:spPr>
        <p:txBody>
          <a:bodyPr/>
          <a:lstStyle/>
          <a:p>
            <a:r>
              <a:rPr lang="en-GB" dirty="0">
                <a:solidFill>
                  <a:srgbClr val="41B9BA"/>
                </a:solidFill>
              </a:rPr>
              <a:t>Small firms making a difference: increasing energy efficiency</a:t>
            </a:r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92832E1C-FB67-487D-B97F-1739AC47A1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7439" y="6099663"/>
            <a:ext cx="1038023" cy="46317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BBA9B0E-BEAA-4AAF-940A-79F2624D19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4421" y="2192574"/>
            <a:ext cx="2453550" cy="29185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82754F1-871E-47ED-8DC4-4E375491ED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3858" y="1666739"/>
            <a:ext cx="5818571" cy="4432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684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505CF71-C9D7-43D7-B5D9-81EE13CD7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4485" y="416613"/>
            <a:ext cx="7903029" cy="1325563"/>
          </a:xfrm>
        </p:spPr>
        <p:txBody>
          <a:bodyPr/>
          <a:lstStyle/>
          <a:p>
            <a:r>
              <a:rPr lang="en-GB" dirty="0">
                <a:solidFill>
                  <a:srgbClr val="41B9BA"/>
                </a:solidFill>
              </a:rPr>
              <a:t>Small firms making a difference: Recycling</a:t>
            </a:r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92832E1C-FB67-487D-B97F-1739AC47A1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7439" y="6099663"/>
            <a:ext cx="1038023" cy="46317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B39876D-9429-4E71-AEA6-FF5D0243ED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" y="1944504"/>
            <a:ext cx="2670673" cy="29689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C08E018-55ED-4493-9179-2463438727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6577" y="2257647"/>
            <a:ext cx="8290714" cy="249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695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505CF71-C9D7-43D7-B5D9-81EE13CD7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812" y="261781"/>
            <a:ext cx="4683002" cy="1858162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rgbClr val="41B9BA"/>
                </a:solidFill>
              </a:rPr>
              <a:t>Shaping the way forward: zero emission vehicles</a:t>
            </a:r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CEF5FA9F-87C3-48BF-B0DB-73F6433B39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7439" y="6099663"/>
            <a:ext cx="1038023" cy="46317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C6B8A14-474F-43AC-A137-D96DD8C206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2227" y="2119943"/>
            <a:ext cx="3053229" cy="36721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C3F95A1-D642-4243-9A91-343169DC77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0078" y="892044"/>
            <a:ext cx="4610337" cy="5073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049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505CF71-C9D7-43D7-B5D9-81EE13CD7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4217" y="304839"/>
            <a:ext cx="8923565" cy="1325563"/>
          </a:xfrm>
        </p:spPr>
        <p:txBody>
          <a:bodyPr/>
          <a:lstStyle/>
          <a:p>
            <a:r>
              <a:rPr lang="en-GB" dirty="0">
                <a:solidFill>
                  <a:srgbClr val="41B9BA"/>
                </a:solidFill>
              </a:rPr>
              <a:t>Shaping the way forward: Business rates</a:t>
            </a:r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9A6E3ACD-EA2E-459B-8399-668ABBF559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7439" y="6099663"/>
            <a:ext cx="1038023" cy="46317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491B2E7-1756-43E6-A3F8-B44593F608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267" y="1829604"/>
            <a:ext cx="2393304" cy="28290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3BA4CA8-32D0-49BA-9F13-5E312DE0AB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0203" y="1596500"/>
            <a:ext cx="6787898" cy="4265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303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9CDD7-2220-4502-BF53-9C7DFCD28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5004" y="449644"/>
            <a:ext cx="9661989" cy="1325563"/>
          </a:xfrm>
        </p:spPr>
        <p:txBody>
          <a:bodyPr/>
          <a:lstStyle/>
          <a:p>
            <a:r>
              <a:rPr lang="en-GB" dirty="0">
                <a:solidFill>
                  <a:srgbClr val="41B9BA"/>
                </a:solidFill>
              </a:rPr>
              <a:t>Shaping the way forward: support from LEPs and local authorities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8BAC17-4467-428E-86D9-975388367F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4595" y="2069122"/>
            <a:ext cx="6902805" cy="4540483"/>
          </a:xfrm>
          <a:prstGeom prst="rect">
            <a:avLst/>
          </a:prstGeom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4819407F-0ACC-E9B9-2F14-65F695B1D8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7439" y="6099663"/>
            <a:ext cx="1038023" cy="463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8222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9954</TotalTime>
  <Words>74</Words>
  <Application>Microsoft Office PowerPoint</Application>
  <PresentationFormat>Widescreen</PresentationFormat>
  <Paragraphs>12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Proxima Nova</vt:lpstr>
      <vt:lpstr>Office Theme</vt:lpstr>
      <vt:lpstr>FSB net zero research and FSB Sustainability Hub</vt:lpstr>
      <vt:lpstr>PowerPoint Presentation</vt:lpstr>
      <vt:lpstr>Climate change and small businesses</vt:lpstr>
      <vt:lpstr>Climate change and small businesses</vt:lpstr>
      <vt:lpstr>Small firms making a difference: increasing energy efficiency</vt:lpstr>
      <vt:lpstr>Small firms making a difference: Recycling</vt:lpstr>
      <vt:lpstr>Shaping the way forward: zero emission vehicles</vt:lpstr>
      <vt:lpstr>Shaping the way forward: Business rates</vt:lpstr>
      <vt:lpstr>Shaping the way forward: support from LEPs and local authorities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for listening.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FSB NZ SURVEY</dc:title>
  <dc:creator>Friederike Andres</dc:creator>
  <cp:lastModifiedBy>Lee Osborne</cp:lastModifiedBy>
  <cp:revision>6</cp:revision>
  <dcterms:created xsi:type="dcterms:W3CDTF">2021-10-22T12:46:19Z</dcterms:created>
  <dcterms:modified xsi:type="dcterms:W3CDTF">2022-07-21T13:02:21Z</dcterms:modified>
</cp:coreProperties>
</file>