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73" r:id="rId3"/>
    <p:sldId id="269" r:id="rId4"/>
    <p:sldId id="271" r:id="rId5"/>
    <p:sldId id="257" r:id="rId6"/>
    <p:sldId id="285" r:id="rId7"/>
    <p:sldId id="287" r:id="rId8"/>
    <p:sldId id="286" r:id="rId9"/>
    <p:sldId id="260" r:id="rId10"/>
    <p:sldId id="276" r:id="rId11"/>
    <p:sldId id="284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6" d="100"/>
          <a:sy n="96" d="100"/>
        </p:scale>
        <p:origin x="72" y="4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E896FA-0FE9-4801-9DA4-F15F14D05E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2FAF338-5BA6-4A02-A6C9-EEEA488BA4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0D4720-615B-4D29-8AF1-D2FB733296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D411A-4D87-4D97-A142-41F253ABA991}" type="datetimeFigureOut">
              <a:rPr lang="en-GB" smtClean="0"/>
              <a:t>20/07/2022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AC7680-6A71-4712-BD11-3060B6D864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4122CE-7AF1-4B2C-90E2-B3B73004A7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4C619-2E33-4055-9DDC-482F2EF1AE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07491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51AC74-CACC-4069-8327-AD23FE1831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DCED73-9B10-4B51-AEC9-B48A69E43B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229B77-FED8-446D-8C23-CEB2A1E3B1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D411A-4D87-4D97-A142-41F253ABA991}" type="datetimeFigureOut">
              <a:rPr lang="en-GB" smtClean="0"/>
              <a:t>20/07/2022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4793F8-E29E-4CCB-A53A-25792BB92A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935691-C784-436D-A675-AEA6617FBF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4C619-2E33-4055-9DDC-482F2EF1AE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8398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1273497-7F1C-45AC-A344-40F574B667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56DC1A0-C2A9-4129-B87F-FCB6C447EF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5232E9-3D71-44F6-9337-73B3C7638E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D411A-4D87-4D97-A142-41F253ABA991}" type="datetimeFigureOut">
              <a:rPr lang="en-GB" smtClean="0"/>
              <a:t>20/07/2022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BF9960-8D4E-43F6-A9B8-A7E4FDA3F8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489434-2ABA-4A6D-8BC5-703B7B3645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4C619-2E33-4055-9DDC-482F2EF1AE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60906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64BB96-8547-4BA6-89AC-E62441FD0D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48DB35-DC8E-4639-8FD8-47FE252C3D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73CCE1-74AD-423A-87DB-31A4AF3BCF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32DA8-7784-4CBF-8598-6A9492D0625C}" type="datetimeFigureOut">
              <a:rPr lang="en-GB" smtClean="0"/>
              <a:t>20/07/2022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A02AF6-E972-4E19-B835-7DC057869D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FAD449-8BE4-4117-9B2B-5ED5D8D081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9B09A-2CD6-44CC-9C56-5C8B9CF7FF1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117591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655155-9542-402D-9D6D-FD5DE6B39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38A51D-7B21-452E-A6DF-44A324A9DC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0CC654-8513-4C11-816A-96613B53C0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32DA8-7784-4CBF-8598-6A9492D0625C}" type="datetimeFigureOut">
              <a:rPr lang="en-GB" smtClean="0"/>
              <a:t>20/07/2022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6D7FAA-4765-4566-9CB3-BC934C342C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C016F9-4E19-40F1-885F-4E3A0B3128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9B09A-2CD6-44CC-9C56-5C8B9CF7FF1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597093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BD6374-22BD-4D5D-968B-9DDCB67188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F22FF0-CD89-402C-B1A3-4A36537B36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785D0D-C685-420F-9371-E4EE86B31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32DA8-7784-4CBF-8598-6A9492D0625C}" type="datetimeFigureOut">
              <a:rPr lang="en-GB" smtClean="0"/>
              <a:t>20/07/2022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7323B2-4FC0-4579-819E-3FED581A9F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9E52B2-0959-4FF9-8BB7-4293BFA597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9B09A-2CD6-44CC-9C56-5C8B9CF7FF1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353953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E3607C-0BB4-4C60-BF51-437ADADBA9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CB0AB2-82E5-47F9-80F8-79CA1E23C6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78C4C1-D372-41F5-B07E-F3BDAA2C93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0A41CE-C25E-480D-A45B-56E9D52F8E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32DA8-7784-4CBF-8598-6A9492D0625C}" type="datetimeFigureOut">
              <a:rPr lang="en-GB" smtClean="0"/>
              <a:t>20/07/2022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ECF56F-A84F-4B06-AAC0-2BC768CD57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514856-7AFD-4770-B8CC-BD3809811A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9B09A-2CD6-44CC-9C56-5C8B9CF7FF1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500591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A6C074-89B7-4649-A557-A4B401F333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034AA1-FBF6-4FFD-B71C-1EC823A6A3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149E79-528A-4AE6-97CC-69D3E88D9F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459BC04-EF22-4DDF-9E52-8AFBADE8447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CDC78FE-D032-4D71-9DEA-941BF8CCD0F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B431601-0C55-4A2A-9E5D-676599B10F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32DA8-7784-4CBF-8598-6A9492D0625C}" type="datetimeFigureOut">
              <a:rPr lang="en-GB" smtClean="0"/>
              <a:t>20/07/2022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00DDB6-0434-4FBA-9D9E-AADE406C9F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1989469-2E83-49CC-B580-FCA239E0F5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9B09A-2CD6-44CC-9C56-5C8B9CF7FF1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575511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FD9E24-E814-4D5B-9302-FE19D3A257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B5C03D5-865C-45F4-A5A1-BF10F1EC7B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32DA8-7784-4CBF-8598-6A9492D0625C}" type="datetimeFigureOut">
              <a:rPr lang="en-GB" smtClean="0"/>
              <a:t>20/07/2022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990238-28B1-4720-AF8E-93612CDFC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538DA96-CB8C-483E-8E1C-82CF3A38D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9B09A-2CD6-44CC-9C56-5C8B9CF7FF1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05960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EA7F316-1E11-48C5-89D2-F254D11854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32DA8-7784-4CBF-8598-6A9492D0625C}" type="datetimeFigureOut">
              <a:rPr lang="en-GB" smtClean="0"/>
              <a:t>20/07/2022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9DCC16A-9C5C-45C5-BB3B-FF73C3042E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046D3D-C455-4B24-8EE9-1ED9FAC7E4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9B09A-2CD6-44CC-9C56-5C8B9CF7FF1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805213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C8F503-3013-401B-BBC9-D8278DF76E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B27048-6E32-4C41-A320-28725B3FFD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8CC927-23F8-4F57-8666-9165175408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0899B0-0015-40C2-822D-2727CE622D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32DA8-7784-4CBF-8598-6A9492D0625C}" type="datetimeFigureOut">
              <a:rPr lang="en-GB" smtClean="0"/>
              <a:t>20/07/2022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DB51AE-362C-4368-817F-08BBC74A7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1DEBB0-7081-400C-BC09-B52099B1A5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9B09A-2CD6-44CC-9C56-5C8B9CF7FF1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012704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F228A1-F5AF-40D8-BC97-A676928D92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C5BBBD-47D9-4AB2-9EE1-18A7C7D0A8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FBFEB4-C9D9-468B-AFB6-E1900F6A1C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D411A-4D87-4D97-A142-41F253ABA991}" type="datetimeFigureOut">
              <a:rPr lang="en-GB" smtClean="0"/>
              <a:t>20/07/2022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7771AF-45BF-46E1-B1C9-B9CD182E1D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A99121-52CB-4770-93D5-B2C31F68F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4C619-2E33-4055-9DDC-482F2EF1AE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101497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F25D5B-2304-4F77-900F-779EE6A8C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886EBEF-1E84-417D-915D-3D586FEADD3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E4E902-9B8D-4135-8356-0E4E449175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7D1296-3FA3-48C4-B669-ABFFD58A1A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32DA8-7784-4CBF-8598-6A9492D0625C}" type="datetimeFigureOut">
              <a:rPr lang="en-GB" smtClean="0"/>
              <a:t>20/07/2022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56E909-E566-4B9A-95C6-D583EB8A35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BC2C02-63C1-4FDC-916C-6315BC3ABD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9B09A-2CD6-44CC-9C56-5C8B9CF7FF1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325148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EBCC76-B44E-4C1E-A2AE-13A1D76706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10D2545-4B2E-4AE0-8463-EE4C3169E1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A4312F-9F4D-4631-851D-30763EB5BD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32DA8-7784-4CBF-8598-6A9492D0625C}" type="datetimeFigureOut">
              <a:rPr lang="en-GB" smtClean="0"/>
              <a:t>20/07/2022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66D3F2-300D-4E52-AF1C-23C3FF2183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F1526F-4DB4-4A25-A24D-F90B76CA8C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9B09A-2CD6-44CC-9C56-5C8B9CF7FF1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678106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B2E297D-62A9-414E-B348-BF82657709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EB59177-3C85-41A5-BAC8-9E281C1842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346141-F89D-443C-840B-6102CCA183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32DA8-7784-4CBF-8598-6A9492D0625C}" type="datetimeFigureOut">
              <a:rPr lang="en-GB" smtClean="0"/>
              <a:t>20/07/2022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112BCC-D643-4B1A-84A7-26E7E17A97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AA778B-2FF9-4632-834D-2CA8EBA5F5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9B09A-2CD6-44CC-9C56-5C8B9CF7FF1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109874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502EE4-8087-4028-967C-6D69B435A3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F26207-4913-4A1F-A21E-705843429C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AD5AB1-5DF8-47AF-9F28-30983EC193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D411A-4D87-4D97-A142-41F253ABA991}" type="datetimeFigureOut">
              <a:rPr lang="en-GB" smtClean="0"/>
              <a:t>20/07/2022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83FD1B-2B80-40BB-A692-0CB74ABCF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E20795-3BC2-4242-A680-D18A22595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4C619-2E33-4055-9DDC-482F2EF1AE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73408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23EC94-E93C-4C48-8521-97A4A86630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48C548-7808-4EE4-90C9-5C747A4523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45EBEC-1B39-4046-9DE1-707CEE1292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09231B-EC0F-4B8B-9BAC-8338313551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D411A-4D87-4D97-A142-41F253ABA991}" type="datetimeFigureOut">
              <a:rPr lang="en-GB" smtClean="0"/>
              <a:t>20/07/2022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BC20C3-494E-453E-9F04-44D20496EF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E950BC-E047-45A1-ACB3-514ED55A6A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4C619-2E33-4055-9DDC-482F2EF1AE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5527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C83B75-D90D-4DC7-9ED0-98B060F3B2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7B172D-DB94-4400-867B-4A5EBD4414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A2971B-D4F8-41A4-B8ED-7AB22E308D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BE71978-1DC3-49D7-85F8-337A9C3F754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3B0100F-12C6-488F-AA04-12341C86792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570AA01-F722-467B-ACAF-93F39EE46E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D411A-4D87-4D97-A142-41F253ABA991}" type="datetimeFigureOut">
              <a:rPr lang="en-GB" smtClean="0"/>
              <a:t>20/07/2022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A794986-2263-4AF7-A57B-80C2AFF45A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CEB20E2-FD7D-47BA-BEEB-0015EC27AF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4C619-2E33-4055-9DDC-482F2EF1AE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53610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CAB1B7-0AB7-4568-B49B-0D1CC94F96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0622812-E7E9-4B0C-BFD0-BE3E48728B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D411A-4D87-4D97-A142-41F253ABA991}" type="datetimeFigureOut">
              <a:rPr lang="en-GB" smtClean="0"/>
              <a:t>20/07/2022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B48B73-BBDA-4426-BB84-4F2D7B029F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16E761-70E9-4B2B-BADF-BDE732A287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4C619-2E33-4055-9DDC-482F2EF1AE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42415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70A52A-C9AD-46E0-9453-B670E6482D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D411A-4D87-4D97-A142-41F253ABA991}" type="datetimeFigureOut">
              <a:rPr lang="en-GB" smtClean="0"/>
              <a:t>20/07/2022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8322776-4998-44AD-BDC5-11DD07A73B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B8CBEB-338E-4950-A707-EB6A7741DC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4C619-2E33-4055-9DDC-482F2EF1AE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7900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B6C817-951E-4DC2-8568-CBB964E0F9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7B892D-899B-4810-8E6E-BB343559AE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B5EBDD-F2F3-4A28-9812-EC7ABA7C92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BA1108-AE33-4703-A474-7F10B37ABC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D411A-4D87-4D97-A142-41F253ABA991}" type="datetimeFigureOut">
              <a:rPr lang="en-GB" smtClean="0"/>
              <a:t>20/07/2022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082A60-A891-4A56-93E9-F9EFDB70D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75D8D1-8036-4343-B463-3447291003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4C619-2E33-4055-9DDC-482F2EF1AE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3038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31C037-E6B9-4FD0-85D5-157166EEBA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93150AE-4F02-4D19-A76E-57582827E0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F340EA-A412-471D-8C77-12393B65A2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F7A50A-64DA-491B-82C9-04BA936DC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D411A-4D87-4D97-A142-41F253ABA991}" type="datetimeFigureOut">
              <a:rPr lang="en-GB" smtClean="0"/>
              <a:t>20/07/2022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F87BCA-B9A1-4E24-860F-8D472CD6E7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D7A3A93-ACE6-4D51-BD0F-76853FD702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4C619-2E33-4055-9DDC-482F2EF1AE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5156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8B09014-3632-4195-B887-4E4936A293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2D683A-642F-4543-ABAA-6D3964A56B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758ECC-5F2B-406C-9DB7-CF2A559A60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2D411A-4D87-4D97-A142-41F253ABA991}" type="datetimeFigureOut">
              <a:rPr lang="en-GB" smtClean="0"/>
              <a:t>20/07/2022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B95E8A-4D89-40D8-AE79-4A89F151EC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B9EC80-C6D5-4BEB-ADA4-2A62DE3CBD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E4C619-2E33-4055-9DDC-482F2EF1AE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7374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53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7194488-FC17-4CBC-8236-587FC0B59F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72955E-6D7E-4231-877C-777A1FDD1B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4D4555-F22B-4F9F-B97F-E39CADC717D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F32DA8-7784-4CBF-8598-6A9492D0625C}" type="datetimeFigureOut">
              <a:rPr lang="en-GB" smtClean="0"/>
              <a:t>20/07/2022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23348F-B370-4357-AEB8-B901F57580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6BB31D-CBF7-45BC-A6C9-8DF902BCEA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D9B09A-2CD6-44CC-9C56-5C8B9CF7FF1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90152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61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hyperlink" Target="http://www.tfwm.org.uk/c4ecyclehire" TargetMode="External"/><Relationship Id="rId7" Type="http://schemas.openxmlformats.org/officeDocument/2006/relationships/image" Target="../media/image13.jpeg"/><Relationship Id="rId2" Type="http://schemas.openxmlformats.org/officeDocument/2006/relationships/hyperlink" Target="http://www.wmcyclehire.co.uk/" TargetMode="Externa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2.jpeg"/><Relationship Id="rId5" Type="http://schemas.openxmlformats.org/officeDocument/2006/relationships/hyperlink" Target="http://www.coventry.gov.uk/cycling" TargetMode="External"/><Relationship Id="rId4" Type="http://schemas.openxmlformats.org/officeDocument/2006/relationships/hyperlink" Target="mailto:bryn.lewis@coventry.gov.uk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gov.uk/government/publications/clean-air-strategy-2019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v.uk/government/publications/clean-air-strategy-2019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7.jpe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://www.coventry.gov.uk/cycling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son on a bicycle&#10;&#10;Description automatically generated with low confidence">
            <a:extLst>
              <a:ext uri="{FF2B5EF4-FFF2-40B4-BE49-F238E27FC236}">
                <a16:creationId xmlns:a16="http://schemas.microsoft.com/office/drawing/2014/main" id="{FB937B00-6135-470D-9C67-B85695D726C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B59E5EF-51C7-4E0A-AFAF-1BF33D23A7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2924" y="-1388534"/>
            <a:ext cx="9144000" cy="2387600"/>
          </a:xfrm>
        </p:spPr>
        <p:txBody>
          <a:bodyPr/>
          <a:lstStyle/>
          <a:p>
            <a:r>
              <a:rPr lang="en-GB"/>
              <a:t>Let's Ride Back Better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1AD80D6-3E27-4EBC-88A0-1D8F583403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19368" y="6212503"/>
            <a:ext cx="9144000" cy="165576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 dirty="0">
                <a:solidFill>
                  <a:schemeClr val="bg1"/>
                </a:solidFill>
                <a:cs typeface="Calibri"/>
              </a:rPr>
              <a:t>www.coventry.gov.uk/cycling</a:t>
            </a:r>
          </a:p>
          <a:p>
            <a:r>
              <a:rPr lang="en-GB" dirty="0"/>
              <a:t> 	</a:t>
            </a:r>
            <a:endParaRPr lang="en-GB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363639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FD94352-016C-4F5C-80D2-514C3B27A044}"/>
              </a:ext>
            </a:extLst>
          </p:cNvPr>
          <p:cNvSpPr txBox="1"/>
          <p:nvPr/>
        </p:nvSpPr>
        <p:spPr>
          <a:xfrm>
            <a:off x="3856377" y="136205"/>
            <a:ext cx="8631707" cy="646330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Actions:</a:t>
            </a:r>
          </a:p>
          <a:p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Try West Midlands Cycle Hire for free during Commonwealth Games</a:t>
            </a:r>
          </a:p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www.wmcyclehire.co.uk</a:t>
            </a:r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Staff in certain wards in West Midlands can apply for more free minutes </a:t>
            </a:r>
          </a:p>
          <a:p>
            <a:r>
              <a:rPr lang="en-GB" b="1" i="0" u="none" strike="noStrike" dirty="0">
                <a:solidFill>
                  <a:srgbClr val="4F52B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3" tooltip="http://www.tfwm.org.uk/c4ecyclehire"/>
              </a:rPr>
              <a:t>www.tfwm.org.uk/c4ecyclehire</a:t>
            </a:r>
            <a:r>
              <a:rPr lang="en-GB" b="1" dirty="0">
                <a:solidFill>
                  <a:srgbClr val="2424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Coventry Businesses to apply for a cycling facilities grant</a:t>
            </a:r>
          </a:p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Contact 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bryn.lewis@coventry.gov.uk</a:t>
            </a:r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Sign up for the Coventry Cycle Newsletter for upcoming training &amp; events</a:t>
            </a:r>
          </a:p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www.coventry.gov.uk/cycling</a:t>
            </a:r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hlinkClick r:id="rId5"/>
            <a:extLst>
              <a:ext uri="{FF2B5EF4-FFF2-40B4-BE49-F238E27FC236}">
                <a16:creationId xmlns:a16="http://schemas.microsoft.com/office/drawing/2014/main" id="{440F6F84-58F7-4203-83DE-A4A169623BAC}"/>
              </a:ext>
            </a:extLst>
          </p:cNvPr>
          <p:cNvSpPr txBox="1"/>
          <p:nvPr/>
        </p:nvSpPr>
        <p:spPr>
          <a:xfrm>
            <a:off x="2698955" y="6046839"/>
            <a:ext cx="3013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>
                <a:solidFill>
                  <a:schemeClr val="bg1"/>
                </a:solidFill>
              </a:rPr>
              <a:t>www.coventry.gov.uk/cycling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4D110511-524A-40CF-BAC4-3A0C60D28A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" y="1728171"/>
            <a:ext cx="3825569" cy="2869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Get set for the Games - ride for free - West Midlands Cycle Hire">
            <a:extLst>
              <a:ext uri="{FF2B5EF4-FFF2-40B4-BE49-F238E27FC236}">
                <a16:creationId xmlns:a16="http://schemas.microsoft.com/office/drawing/2014/main" id="{FF8264C4-3C3C-425B-B1A5-BDCC1604DB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709" y="12584"/>
            <a:ext cx="3807875" cy="1859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>
            <a:extLst>
              <a:ext uri="{FF2B5EF4-FFF2-40B4-BE49-F238E27FC236}">
                <a16:creationId xmlns:a16="http://schemas.microsoft.com/office/drawing/2014/main" id="{C68F2940-B89D-4957-B62D-8A35CBCE741F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418" y="4323326"/>
            <a:ext cx="3812606" cy="2704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3123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ABCAB44F-6ED0-48BE-B775-00D2A38E889B}"/>
              </a:ext>
            </a:extLst>
          </p:cNvPr>
          <p:cNvSpPr txBox="1">
            <a:spLocks/>
          </p:cNvSpPr>
          <p:nvPr/>
        </p:nvSpPr>
        <p:spPr>
          <a:xfrm>
            <a:off x="7531610" y="365125"/>
            <a:ext cx="3822189" cy="18999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sz="4000" b="1" dirty="0"/>
              <a:t>What are the health benefits of active travel?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A9E8A28-4D8E-4559-90DE-47F3FC39FBF5}"/>
              </a:ext>
            </a:extLst>
          </p:cNvPr>
          <p:cNvSpPr txBox="1"/>
          <p:nvPr/>
        </p:nvSpPr>
        <p:spPr>
          <a:xfrm>
            <a:off x="7531610" y="2434201"/>
            <a:ext cx="4660390" cy="374276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4572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0" i="0">
                <a:effectLst/>
              </a:rPr>
              <a:t>greater fitness </a:t>
            </a:r>
          </a:p>
          <a:p>
            <a:pPr marL="4572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0" i="0">
                <a:effectLst/>
              </a:rPr>
              <a:t>Improved mental health, </a:t>
            </a:r>
          </a:p>
          <a:p>
            <a:pPr marL="4572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0" i="0">
                <a:effectLst/>
              </a:rPr>
              <a:t>lower risk of obesity, </a:t>
            </a:r>
          </a:p>
          <a:p>
            <a:pPr marL="228600">
              <a:lnSpc>
                <a:spcPct val="90000"/>
              </a:lnSpc>
              <a:spcAft>
                <a:spcPts val="600"/>
              </a:spcAft>
            </a:pPr>
            <a:r>
              <a:rPr lang="en-US" sz="2800" b="0" i="0">
                <a:effectLst/>
              </a:rPr>
              <a:t>  heart disease </a:t>
            </a:r>
          </a:p>
          <a:p>
            <a:pPr marL="228600">
              <a:lnSpc>
                <a:spcPct val="90000"/>
              </a:lnSpc>
              <a:spcAft>
                <a:spcPts val="600"/>
              </a:spcAft>
            </a:pPr>
            <a:r>
              <a:rPr lang="en-US" sz="2800" b="0" i="0">
                <a:effectLst/>
              </a:rPr>
              <a:t>  lung disease. </a:t>
            </a:r>
          </a:p>
          <a:p>
            <a:pPr marL="4572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800"/>
          </a:p>
          <a:p>
            <a:pPr marL="4572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0" i="0">
                <a:effectLst/>
              </a:rPr>
              <a:t>Active travel reduces traffic congestion, itself a</a:t>
            </a:r>
            <a:br>
              <a:rPr lang="en-US" sz="2800" b="0" i="0">
                <a:effectLst/>
              </a:rPr>
            </a:br>
            <a:r>
              <a:rPr lang="en-US" sz="2800" b="0" i="0">
                <a:effectLst/>
              </a:rPr>
              <a:t>major cause of air pollution.</a:t>
            </a:r>
            <a:r>
              <a:rPr lang="en-US" sz="2800"/>
              <a:t> </a:t>
            </a:r>
            <a:br>
              <a:rPr lang="en-US" sz="2800"/>
            </a:br>
            <a:endParaRPr lang="en-US" sz="280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3AC93FB-0CD2-4EBF-96F6-C34621AB8586}"/>
              </a:ext>
            </a:extLst>
          </p:cNvPr>
          <p:cNvSpPr/>
          <p:nvPr/>
        </p:nvSpPr>
        <p:spPr>
          <a:xfrm>
            <a:off x="9070258" y="2507227"/>
            <a:ext cx="1002890" cy="2507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846287AF-6724-41DD-87CF-46517E71FBA4}"/>
              </a:ext>
            </a:extLst>
          </p:cNvPr>
          <p:cNvSpPr/>
          <p:nvPr/>
        </p:nvSpPr>
        <p:spPr>
          <a:xfrm>
            <a:off x="9414390" y="2925093"/>
            <a:ext cx="1002890" cy="2015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22D7227E-7DE2-4CD9-96EE-A692A631BF16}"/>
              </a:ext>
            </a:extLst>
          </p:cNvPr>
          <p:cNvSpPr/>
          <p:nvPr/>
        </p:nvSpPr>
        <p:spPr>
          <a:xfrm>
            <a:off x="9817509" y="3313465"/>
            <a:ext cx="1002890" cy="2015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EA1E8A00-1811-4A23-866D-5BCB12853700}"/>
              </a:ext>
            </a:extLst>
          </p:cNvPr>
          <p:cNvSpPr/>
          <p:nvPr/>
        </p:nvSpPr>
        <p:spPr>
          <a:xfrm>
            <a:off x="7934633" y="3701838"/>
            <a:ext cx="752167" cy="1917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C845DC6E-BBB9-4A0C-ABD9-10CA1CB3D1AA}"/>
              </a:ext>
            </a:extLst>
          </p:cNvPr>
          <p:cNvSpPr/>
          <p:nvPr/>
        </p:nvSpPr>
        <p:spPr>
          <a:xfrm>
            <a:off x="7865810" y="4119702"/>
            <a:ext cx="752167" cy="1917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B0CFE3C3-EC89-41CE-9F8A-3649CDFD709D}"/>
              </a:ext>
            </a:extLst>
          </p:cNvPr>
          <p:cNvSpPr/>
          <p:nvPr/>
        </p:nvSpPr>
        <p:spPr>
          <a:xfrm>
            <a:off x="9802765" y="4891534"/>
            <a:ext cx="1037300" cy="2114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C32C21A-E7A5-4214-91F7-B56202B98C47}"/>
              </a:ext>
            </a:extLst>
          </p:cNvPr>
          <p:cNvSpPr txBox="1"/>
          <p:nvPr/>
        </p:nvSpPr>
        <p:spPr>
          <a:xfrm>
            <a:off x="7967609" y="6293862"/>
            <a:ext cx="619531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>
                <a:hlinkClick r:id="rId2"/>
              </a:rPr>
              <a:t>www.gov.uk/government/publications/clean-air-strategy-2019</a:t>
            </a:r>
            <a:endParaRPr lang="en-GB" sz="1200"/>
          </a:p>
          <a:p>
            <a:endParaRPr lang="en-GB" sz="1200"/>
          </a:p>
        </p:txBody>
      </p:sp>
      <p:pic>
        <p:nvPicPr>
          <p:cNvPr id="2" name="Picture 3">
            <a:extLst>
              <a:ext uri="{FF2B5EF4-FFF2-40B4-BE49-F238E27FC236}">
                <a16:creationId xmlns:a16="http://schemas.microsoft.com/office/drawing/2014/main" id="{6A5FE3BA-EA82-645A-6A15-4929BA65799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3260" y="-56072"/>
            <a:ext cx="6883879" cy="6912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2416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3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A picture containing sky, outdoor&#10;&#10;Description automatically generated">
            <a:extLst>
              <a:ext uri="{FF2B5EF4-FFF2-40B4-BE49-F238E27FC236}">
                <a16:creationId xmlns:a16="http://schemas.microsoft.com/office/drawing/2014/main" id="{D8394569-6071-411C-B831-4860770FDE0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22" name="Rectangle 25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ABCAB44F-6ED0-48BE-B775-00D2A38E889B}"/>
              </a:ext>
            </a:extLst>
          </p:cNvPr>
          <p:cNvSpPr txBox="1">
            <a:spLocks/>
          </p:cNvSpPr>
          <p:nvPr/>
        </p:nvSpPr>
        <p:spPr>
          <a:xfrm>
            <a:off x="7488652" y="0"/>
            <a:ext cx="4222854" cy="18999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sz="4000" b="1" dirty="0"/>
              <a:t>Health benefits of active travel: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A9E8A28-4D8E-4559-90DE-47F3FC39FBF5}"/>
              </a:ext>
            </a:extLst>
          </p:cNvPr>
          <p:cNvSpPr txBox="1"/>
          <p:nvPr/>
        </p:nvSpPr>
        <p:spPr>
          <a:xfrm>
            <a:off x="7223181" y="2434200"/>
            <a:ext cx="4660390" cy="4423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4572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0" i="0">
                <a:effectLst/>
              </a:rPr>
              <a:t>greater </a:t>
            </a:r>
            <a:r>
              <a:rPr lang="en-US" sz="2800" b="0" i="0" u="sng">
                <a:effectLst/>
              </a:rPr>
              <a:t>fitness</a:t>
            </a:r>
            <a:r>
              <a:rPr lang="en-US" sz="2800" b="0" i="0">
                <a:effectLst/>
              </a:rPr>
              <a:t> </a:t>
            </a:r>
          </a:p>
          <a:p>
            <a:pPr marL="4572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0" i="0">
                <a:effectLst/>
              </a:rPr>
              <a:t>Improved </a:t>
            </a:r>
            <a:r>
              <a:rPr lang="en-US" sz="2800" b="0" i="0" u="sng">
                <a:effectLst/>
              </a:rPr>
              <a:t>mental</a:t>
            </a:r>
            <a:r>
              <a:rPr lang="en-US" sz="2800" b="0" i="0">
                <a:effectLst/>
              </a:rPr>
              <a:t> health, </a:t>
            </a:r>
          </a:p>
          <a:p>
            <a:pPr marL="4572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0" i="0">
                <a:effectLst/>
              </a:rPr>
              <a:t>lower risk of </a:t>
            </a:r>
            <a:r>
              <a:rPr lang="en-US" sz="2800" b="0" i="0" u="sng">
                <a:effectLst/>
              </a:rPr>
              <a:t>obesity, heart </a:t>
            </a:r>
            <a:r>
              <a:rPr lang="en-US" sz="2800" b="0" i="0">
                <a:effectLst/>
              </a:rPr>
              <a:t>disease and </a:t>
            </a:r>
            <a:r>
              <a:rPr lang="en-US" sz="2800" b="0" i="0" u="sng">
                <a:effectLst/>
              </a:rPr>
              <a:t>lung</a:t>
            </a:r>
            <a:r>
              <a:rPr lang="en-US" sz="2800" b="0" i="0">
                <a:effectLst/>
              </a:rPr>
              <a:t> disease. </a:t>
            </a:r>
          </a:p>
          <a:p>
            <a:pPr marL="4572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800"/>
          </a:p>
          <a:p>
            <a:pPr marL="4572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0" i="0">
                <a:effectLst/>
              </a:rPr>
              <a:t>Active travel </a:t>
            </a:r>
            <a:r>
              <a:rPr lang="en-US" sz="2800" b="0" i="0" u="sng">
                <a:effectLst/>
              </a:rPr>
              <a:t>reduces</a:t>
            </a:r>
            <a:r>
              <a:rPr lang="en-US" sz="2800" b="0" i="0">
                <a:effectLst/>
              </a:rPr>
              <a:t> traffic congestion, itself a</a:t>
            </a:r>
            <a:br>
              <a:rPr lang="en-US" sz="2800" b="0" i="0">
                <a:effectLst/>
              </a:rPr>
            </a:br>
            <a:r>
              <a:rPr lang="en-US" sz="2800" b="0" i="0">
                <a:effectLst/>
              </a:rPr>
              <a:t>major cause of air pollution.</a:t>
            </a:r>
            <a:r>
              <a:rPr lang="en-US" sz="2800"/>
              <a:t> </a:t>
            </a:r>
            <a:br>
              <a:rPr lang="en-US" sz="2800"/>
            </a:br>
            <a:endParaRPr lang="en-US" sz="28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767A36D-6C29-418A-B529-4352F2DD2848}"/>
              </a:ext>
            </a:extLst>
          </p:cNvPr>
          <p:cNvSpPr txBox="1"/>
          <p:nvPr/>
        </p:nvSpPr>
        <p:spPr>
          <a:xfrm>
            <a:off x="7713609" y="6302933"/>
            <a:ext cx="619531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>
                <a:hlinkClick r:id="rId3"/>
              </a:rPr>
              <a:t>www.gov.uk/government/publications/clean-air-strategy-2019</a:t>
            </a:r>
            <a:endParaRPr lang="en-GB" sz="1200"/>
          </a:p>
          <a:p>
            <a:endParaRPr lang="en-GB" sz="1200"/>
          </a:p>
        </p:txBody>
      </p:sp>
    </p:spTree>
    <p:extLst>
      <p:ext uri="{BB962C8B-B14F-4D97-AF65-F5344CB8AC3E}">
        <p14:creationId xmlns:p14="http://schemas.microsoft.com/office/powerpoint/2010/main" val="42492633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Image preview">
            <a:extLst>
              <a:ext uri="{FF2B5EF4-FFF2-40B4-BE49-F238E27FC236}">
                <a16:creationId xmlns:a16="http://schemas.microsoft.com/office/drawing/2014/main" id="{AC007EB4-E5AB-4544-AC59-09840EC27267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 bwMode="auto">
          <a:xfrm>
            <a:off x="1" y="10"/>
            <a:ext cx="966964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3" name="Rectangle 1032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9887719A-F43A-4BE4-ADA2-1367287FAD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13720" y="-1965"/>
            <a:ext cx="4414205" cy="189991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/>
              <a:t>Investing in Infrastructure:</a:t>
            </a:r>
            <a:br>
              <a:rPr lang="en-US" sz="4000" dirty="0">
                <a:cs typeface="Calibri Light"/>
              </a:rPr>
            </a:br>
            <a:r>
              <a:rPr lang="en-US" sz="4000" dirty="0"/>
              <a:t>Coundon Cycleway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E5E8D0-8914-449C-9F57-CF0E9418EE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32077" y="2493468"/>
            <a:ext cx="4660390" cy="3742762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sz="2000" dirty="0"/>
              <a:t>2.75km segregated route to city </a:t>
            </a:r>
            <a:r>
              <a:rPr lang="en-US" sz="2000" dirty="0" err="1"/>
              <a:t>centre</a:t>
            </a:r>
            <a:endParaRPr lang="en-US" sz="2000" dirty="0">
              <a:cs typeface="Calibri"/>
            </a:endParaRP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000" dirty="0"/>
              <a:t>Priority at side roads</a:t>
            </a:r>
            <a:endParaRPr lang="en-US" sz="2000" dirty="0">
              <a:cs typeface="Calibri"/>
            </a:endParaRP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000" dirty="0"/>
              <a:t>Traffic signal controlled crossings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sz="2000" dirty="0">
              <a:cs typeface="Calibri"/>
            </a:endParaRPr>
          </a:p>
          <a:p>
            <a:r>
              <a:rPr lang="en-US" sz="2000" dirty="0">
                <a:cs typeface="Calibri"/>
              </a:rPr>
              <a:t>Supporting activity</a:t>
            </a:r>
          </a:p>
          <a:p>
            <a:pPr marL="342900" indent="-342900">
              <a:buChar char="•"/>
            </a:pPr>
            <a:r>
              <a:rPr lang="en-US" sz="2000" dirty="0">
                <a:cs typeface="Calibri"/>
              </a:rPr>
              <a:t>Bike Library</a:t>
            </a:r>
          </a:p>
          <a:p>
            <a:pPr marL="342900" indent="-342900">
              <a:buChar char="•"/>
            </a:pPr>
            <a:r>
              <a:rPr lang="en-US" sz="2000" dirty="0">
                <a:cs typeface="Calibri"/>
              </a:rPr>
              <a:t>Cycle training for adults and children</a:t>
            </a:r>
          </a:p>
          <a:p>
            <a:pPr marL="342900" indent="-342900">
              <a:buChar char="•"/>
            </a:pPr>
            <a:r>
              <a:rPr lang="en-US" sz="2000" dirty="0">
                <a:cs typeface="Calibri"/>
              </a:rPr>
              <a:t>Guided rides</a:t>
            </a:r>
          </a:p>
          <a:p>
            <a:pPr marL="342900" indent="-342900">
              <a:buChar char="•"/>
            </a:pPr>
            <a:endParaRPr lang="en-US" sz="2000" dirty="0">
              <a:cs typeface="Calibri"/>
            </a:endParaRPr>
          </a:p>
          <a:p>
            <a:r>
              <a:rPr lang="en-US" sz="2000" dirty="0">
                <a:cs typeface="Calibri"/>
              </a:rPr>
              <a:t>Local Cycling &amp; Walking Infrastructure Plan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cs typeface="Calibri"/>
              </a:rPr>
              <a:t>Opportunity for employers and employees to input ideas</a:t>
            </a:r>
          </a:p>
          <a:p>
            <a:pPr indent="-228600">
              <a:buChar char="•"/>
            </a:pPr>
            <a:endParaRPr lang="en-US" sz="2000" dirty="0">
              <a:cs typeface="Calibri"/>
            </a:endParaRPr>
          </a:p>
          <a:p>
            <a:endParaRPr lang="en-US" sz="2000" dirty="0">
              <a:cs typeface="Calibri"/>
            </a:endParaRPr>
          </a:p>
          <a:p>
            <a:pPr indent="-228600">
              <a:buFont typeface="Arial" panose="020B0604020202020204" pitchFamily="34" charset="0"/>
              <a:buChar char="•"/>
            </a:pPr>
            <a:endParaRPr lang="en-US" sz="2000" dirty="0">
              <a:cs typeface="Calibri"/>
            </a:endParaRPr>
          </a:p>
          <a:p>
            <a:pPr indent="-228600">
              <a:buFont typeface="Arial" panose="020B0604020202020204" pitchFamily="34" charset="0"/>
              <a:buChar char="•"/>
            </a:pPr>
            <a:endParaRPr lang="en-US" sz="2000" dirty="0">
              <a:cs typeface="Calibri"/>
            </a:endParaRPr>
          </a:p>
          <a:p>
            <a:pPr indent="-228600">
              <a:buFont typeface="Arial" panose="020B0604020202020204" pitchFamily="34" charset="0"/>
              <a:buChar char="•"/>
            </a:pPr>
            <a:endParaRPr lang="en-US" sz="20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531269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3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A picture containing sky, outdoor&#10;&#10;Description automatically generated">
            <a:extLst>
              <a:ext uri="{FF2B5EF4-FFF2-40B4-BE49-F238E27FC236}">
                <a16:creationId xmlns:a16="http://schemas.microsoft.com/office/drawing/2014/main" id="{D8394569-6071-411C-B831-4860770FDE0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22" name="Rectangle 25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ABCAB44F-6ED0-48BE-B775-00D2A38E889B}"/>
              </a:ext>
            </a:extLst>
          </p:cNvPr>
          <p:cNvSpPr txBox="1">
            <a:spLocks/>
          </p:cNvSpPr>
          <p:nvPr/>
        </p:nvSpPr>
        <p:spPr>
          <a:xfrm>
            <a:off x="7534615" y="0"/>
            <a:ext cx="4222854" cy="18999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sz="4000" b="1"/>
              <a:t>Promoting Cycling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A9E8A28-4D8E-4559-90DE-47F3FC39FBF5}"/>
              </a:ext>
            </a:extLst>
          </p:cNvPr>
          <p:cNvSpPr txBox="1"/>
          <p:nvPr/>
        </p:nvSpPr>
        <p:spPr>
          <a:xfrm>
            <a:off x="7303010" y="1545200"/>
            <a:ext cx="4660390" cy="4423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4572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Free cycle training for adults and children</a:t>
            </a:r>
          </a:p>
          <a:p>
            <a:pPr marL="4572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Cycle parking at public events</a:t>
            </a:r>
          </a:p>
          <a:p>
            <a:pPr marL="4572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Event journey planner</a:t>
            </a:r>
          </a:p>
          <a:p>
            <a:pPr marL="4572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Cycle parking as part of new developments</a:t>
            </a:r>
          </a:p>
          <a:p>
            <a:pPr marL="4572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Guided rides</a:t>
            </a:r>
          </a:p>
          <a:p>
            <a:pPr marL="4572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Major events….</a:t>
            </a:r>
          </a:p>
          <a:p>
            <a:pPr marL="4572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0226623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2CA2DBD1-87FE-4E28-B0E1-7451DC0EC3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143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B2D9783-82E0-44F5-9120-C5D24E079F1F}"/>
              </a:ext>
            </a:extLst>
          </p:cNvPr>
          <p:cNvSpPr txBox="1"/>
          <p:nvPr/>
        </p:nvSpPr>
        <p:spPr>
          <a:xfrm>
            <a:off x="8534400" y="240145"/>
            <a:ext cx="3506409" cy="34470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/>
              <a:t>New Station Cycle Parking</a:t>
            </a:r>
          </a:p>
          <a:p>
            <a:endParaRPr lang="en-GB" dirty="0"/>
          </a:p>
          <a:p>
            <a:pPr marL="285750" indent="-285750">
              <a:buFontTx/>
              <a:buChar char="-"/>
            </a:pPr>
            <a:r>
              <a:rPr lang="en-GB" sz="2000" dirty="0"/>
              <a:t>Double decker racks</a:t>
            </a:r>
          </a:p>
          <a:p>
            <a:pPr marL="285750" indent="-285750">
              <a:buFontTx/>
              <a:buChar char="-"/>
            </a:pPr>
            <a:endParaRPr lang="en-GB" sz="2000" dirty="0"/>
          </a:p>
          <a:p>
            <a:pPr marL="285750" indent="-285750">
              <a:buFontTx/>
              <a:buChar char="-"/>
            </a:pPr>
            <a:r>
              <a:rPr lang="en-GB" sz="2000" dirty="0"/>
              <a:t>Cargo Bike Parking</a:t>
            </a:r>
          </a:p>
          <a:p>
            <a:pPr marL="285750" indent="-285750">
              <a:buFontTx/>
              <a:buChar char="-"/>
            </a:pPr>
            <a:endParaRPr lang="en-GB" sz="2000" dirty="0"/>
          </a:p>
          <a:p>
            <a:pPr marL="285750" indent="-285750">
              <a:buFontTx/>
              <a:buChar char="-"/>
            </a:pPr>
            <a:r>
              <a:rPr lang="en-GB" sz="2000" dirty="0"/>
              <a:t>Bike maintenance stand</a:t>
            </a:r>
          </a:p>
          <a:p>
            <a:pPr marL="285750" indent="-285750">
              <a:buFontTx/>
              <a:buChar char="-"/>
            </a:pPr>
            <a:endParaRPr lang="en-GB" sz="2000" dirty="0"/>
          </a:p>
          <a:p>
            <a:pPr marL="285750" indent="-285750">
              <a:buFontTx/>
              <a:buChar char="-"/>
            </a:pPr>
            <a:r>
              <a:rPr lang="en-GB" sz="2000" dirty="0"/>
              <a:t>Access via the </a:t>
            </a:r>
            <a:r>
              <a:rPr lang="en-GB" sz="2000" dirty="0" err="1"/>
              <a:t>Movatic</a:t>
            </a:r>
            <a:r>
              <a:rPr lang="en-GB" sz="2000" dirty="0"/>
              <a:t> App</a:t>
            </a:r>
          </a:p>
          <a:p>
            <a:pPr marL="285750" indent="-285750">
              <a:buFontTx/>
              <a:buChar char="-"/>
            </a:pPr>
            <a:endParaRPr lang="en-GB" dirty="0"/>
          </a:p>
          <a:p>
            <a:pPr marL="285750" indent="-285750">
              <a:buFontTx/>
              <a:buChar char="-"/>
            </a:pPr>
            <a:endParaRPr lang="en-GB" dirty="0"/>
          </a:p>
        </p:txBody>
      </p:sp>
      <p:pic>
        <p:nvPicPr>
          <p:cNvPr id="4" name="Picture 4" descr="Image">
            <a:extLst>
              <a:ext uri="{FF2B5EF4-FFF2-40B4-BE49-F238E27FC236}">
                <a16:creationId xmlns:a16="http://schemas.microsoft.com/office/drawing/2014/main" id="{E2F84B64-4A98-4157-8D3C-ED0B3B19B9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16946" y="4336473"/>
            <a:ext cx="3362036" cy="2521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>
            <a:extLst>
              <a:ext uri="{FF2B5EF4-FFF2-40B4-BE49-F238E27FC236}">
                <a16:creationId xmlns:a16="http://schemas.microsoft.com/office/drawing/2014/main" id="{9536B1E7-D6AC-43C9-929F-5B533FC14C6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094431" y="0"/>
            <a:ext cx="3373582" cy="4341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52789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0" name="Picture 6" descr="Image">
            <a:extLst>
              <a:ext uri="{FF2B5EF4-FFF2-40B4-BE49-F238E27FC236}">
                <a16:creationId xmlns:a16="http://schemas.microsoft.com/office/drawing/2014/main" id="{737E0524-796E-4196-8AE3-6125F8E959E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1" y="2704619"/>
            <a:ext cx="5120641" cy="4153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B2EEC38-7DE3-4C0B-8238-B772B074A788}"/>
              </a:ext>
            </a:extLst>
          </p:cNvPr>
          <p:cNvSpPr txBox="1"/>
          <p:nvPr/>
        </p:nvSpPr>
        <p:spPr>
          <a:xfrm>
            <a:off x="5680358" y="696686"/>
            <a:ext cx="6511642" cy="34163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Electrifying Business Travel</a:t>
            </a:r>
          </a:p>
          <a:p>
            <a:endParaRPr lang="en-GB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Tx/>
              <a:buChar char="-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E-cargo Trailer for grounds maintenance </a:t>
            </a:r>
          </a:p>
          <a:p>
            <a:pPr marL="457200" indent="-457200">
              <a:buFontTx/>
              <a:buChar char="-"/>
            </a:pP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Tx/>
              <a:buChar char="-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E-cargo Trike for catering deliveries</a:t>
            </a:r>
            <a:endParaRPr lang="en-GB" sz="2400" b="0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Tx/>
              <a:buChar char="-"/>
            </a:pP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Tx/>
              <a:buChar char="-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E-cargo Trike for leaflet distribution</a:t>
            </a:r>
          </a:p>
          <a:p>
            <a:pPr marL="457200" indent="-457200">
              <a:buFontTx/>
              <a:buChar char="-"/>
            </a:pP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Tx/>
              <a:buChar char="-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E-cargo pick up for events</a:t>
            </a:r>
          </a:p>
        </p:txBody>
      </p:sp>
      <p:pic>
        <p:nvPicPr>
          <p:cNvPr id="1028" name="Picture 4" descr="A picture containing outdoor&#10;&#10;Description automatically generated">
            <a:extLst>
              <a:ext uri="{FF2B5EF4-FFF2-40B4-BE49-F238E27FC236}">
                <a16:creationId xmlns:a16="http://schemas.microsoft.com/office/drawing/2014/main" id="{ACA2D54B-B076-48BD-B0A5-6382E7710D2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0"/>
            <a:ext cx="5111931" cy="4432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65745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9987E3F-240B-4728-B2A2-D73241DF603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148640" y="10"/>
            <a:ext cx="9669642" cy="685799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9887719A-F43A-4BE4-ADA2-1367287FAD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49075" y="-332889"/>
            <a:ext cx="7024969" cy="189991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b="1" dirty="0"/>
              <a:t>West Midlands Cycle Hire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E5E8D0-8914-449C-9F57-CF0E9418EE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44135" y="1253563"/>
            <a:ext cx="5432452" cy="3742762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600" b="0" dirty="0">
                <a:ea typeface="+mn-lt"/>
                <a:cs typeface="+mn-lt"/>
              </a:rPr>
              <a:t>Pedal bikes and E-bikes made by Pashley in Stratford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600" b="0" dirty="0">
                <a:ea typeface="+mn-lt"/>
                <a:cs typeface="+mn-lt"/>
              </a:rPr>
              <a:t>Scheme is most popular in Coventry</a:t>
            </a:r>
          </a:p>
          <a:p>
            <a:r>
              <a:rPr lang="en-US" sz="2600" b="0" dirty="0">
                <a:ea typeface="+mn-lt"/>
                <a:cs typeface="+mn-lt"/>
              </a:rPr>
              <a:t>Why?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600" b="0" dirty="0">
                <a:ea typeface="+mn-lt"/>
                <a:cs typeface="+mn-lt"/>
              </a:rPr>
              <a:t>Compact, relatively flat city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600" b="0" dirty="0">
                <a:ea typeface="+mn-lt"/>
                <a:cs typeface="+mn-lt"/>
              </a:rPr>
              <a:t>Young population and lots of residents in the city </a:t>
            </a:r>
            <a:r>
              <a:rPr lang="en-US" sz="2600" b="0" dirty="0" err="1">
                <a:ea typeface="+mn-lt"/>
                <a:cs typeface="+mn-lt"/>
              </a:rPr>
              <a:t>centre</a:t>
            </a:r>
            <a:endParaRPr lang="en-US" sz="2600" b="0" dirty="0">
              <a:ea typeface="+mn-lt"/>
              <a:cs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600" b="0" dirty="0">
                <a:ea typeface="+mn-lt"/>
                <a:cs typeface="+mn-lt"/>
              </a:rPr>
              <a:t>High density of docks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600" b="0" dirty="0">
                <a:ea typeface="+mn-lt"/>
                <a:cs typeface="+mn-lt"/>
              </a:rPr>
              <a:t>Competitive prices from 5p/minute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600" b="0" dirty="0">
                <a:ea typeface="+mn-lt"/>
                <a:cs typeface="+mn-lt"/>
              </a:rPr>
              <a:t>2 rides free every day during Commonwealth Games</a:t>
            </a:r>
            <a:endParaRPr lang="en-US" sz="2600" dirty="0">
              <a:cs typeface="Calibri"/>
            </a:endParaRPr>
          </a:p>
          <a:p>
            <a:pPr indent="-228600">
              <a:buChar char="•"/>
            </a:pPr>
            <a:endParaRPr lang="en-US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913402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FD94352-016C-4F5C-80D2-514C3B27A044}"/>
              </a:ext>
            </a:extLst>
          </p:cNvPr>
          <p:cNvSpPr txBox="1"/>
          <p:nvPr/>
        </p:nvSpPr>
        <p:spPr>
          <a:xfrm>
            <a:off x="5959022" y="278929"/>
            <a:ext cx="5687962" cy="784830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2800" b="1" dirty="0"/>
              <a:t>Supporting Coventry Employers</a:t>
            </a:r>
            <a:endParaRPr lang="en-US" dirty="0"/>
          </a:p>
          <a:p>
            <a:endParaRPr lang="en-GB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New 6km Binley cycleway to Binley Business Park and University Hospital under construction </a:t>
            </a:r>
            <a:endParaRPr lang="en-US" sz="2800" dirty="0">
              <a:cs typeface="Calibri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cs typeface="Calibri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cs typeface="Calibri"/>
              </a:rPr>
              <a:t>Travel planning support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cs typeface="Calibri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cs typeface="Calibri"/>
              </a:rPr>
              <a:t>Dr Bikes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cs typeface="Calibri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cs typeface="Calibri"/>
              </a:rPr>
              <a:t>Cycle Training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cs typeface="Calibri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/>
              <a:t>Grants for Coventry businesses</a:t>
            </a:r>
            <a:r>
              <a:rPr lang="en-US" sz="2800" dirty="0"/>
              <a:t> to provide cycle facilities for staff</a:t>
            </a:r>
            <a:endParaRPr lang="en-US" sz="2800" dirty="0">
              <a:cs typeface="Calibri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cs typeface="Calibri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cs typeface="Calibri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cs typeface="Calibri"/>
            </a:endParaRPr>
          </a:p>
          <a:p>
            <a:endParaRPr lang="en-GB" sz="2800" dirty="0">
              <a:cs typeface="Calibri"/>
            </a:endParaRPr>
          </a:p>
        </p:txBody>
      </p:sp>
      <p:sp>
        <p:nvSpPr>
          <p:cNvPr id="5" name="TextBox 4">
            <a:hlinkClick r:id="rId2"/>
            <a:extLst>
              <a:ext uri="{FF2B5EF4-FFF2-40B4-BE49-F238E27FC236}">
                <a16:creationId xmlns:a16="http://schemas.microsoft.com/office/drawing/2014/main" id="{440F6F84-58F7-4203-83DE-A4A169623BAC}"/>
              </a:ext>
            </a:extLst>
          </p:cNvPr>
          <p:cNvSpPr txBox="1"/>
          <p:nvPr/>
        </p:nvSpPr>
        <p:spPr>
          <a:xfrm>
            <a:off x="2698955" y="6046839"/>
            <a:ext cx="3013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>
                <a:solidFill>
                  <a:schemeClr val="bg1"/>
                </a:solidFill>
              </a:rPr>
              <a:t>www.coventry.gov.uk/cycling</a:t>
            </a:r>
          </a:p>
        </p:txBody>
      </p:sp>
      <p:pic>
        <p:nvPicPr>
          <p:cNvPr id="7" name="Picture 6" descr="Bicycle traffic light">
            <a:extLst>
              <a:ext uri="{FF2B5EF4-FFF2-40B4-BE49-F238E27FC236}">
                <a16:creationId xmlns:a16="http://schemas.microsoft.com/office/drawing/2014/main" id="{F28B2CF9-BEED-422D-90F7-0789B99FDEC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473042" y="960294"/>
            <a:ext cx="5086683" cy="5029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5412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422</Words>
  <Application>Microsoft Office PowerPoint</Application>
  <PresentationFormat>Widescreen</PresentationFormat>
  <Paragraphs>104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Office Theme</vt:lpstr>
      <vt:lpstr>Let's Ride Back Better</vt:lpstr>
      <vt:lpstr>PowerPoint Presentation</vt:lpstr>
      <vt:lpstr>PowerPoint Presentation</vt:lpstr>
      <vt:lpstr>Investing in Infrastructure: Coundon Cycleway</vt:lpstr>
      <vt:lpstr>PowerPoint Presentation</vt:lpstr>
      <vt:lpstr>PowerPoint Presentation</vt:lpstr>
      <vt:lpstr>PowerPoint Presentation</vt:lpstr>
      <vt:lpstr>West Midlands Cycle Hire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Active Travel &amp; Air Quality</dc:title>
  <dc:creator>Smith, Richard</dc:creator>
  <cp:lastModifiedBy>Smith, Richard</cp:lastModifiedBy>
  <cp:revision>231</cp:revision>
  <dcterms:created xsi:type="dcterms:W3CDTF">2022-06-08T22:53:18Z</dcterms:created>
  <dcterms:modified xsi:type="dcterms:W3CDTF">2022-07-20T07:19:04Z</dcterms:modified>
</cp:coreProperties>
</file>