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69" r:id="rId4"/>
    <p:sldId id="271" r:id="rId5"/>
    <p:sldId id="257" r:id="rId6"/>
    <p:sldId id="285" r:id="rId7"/>
    <p:sldId id="287" r:id="rId8"/>
    <p:sldId id="286" r:id="rId9"/>
    <p:sldId id="260" r:id="rId10"/>
    <p:sldId id="276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96FA-0FE9-4801-9DA4-F15F14D05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AF338-5BA6-4A02-A6C9-EEEA488BA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D4720-615B-4D29-8AF1-D2FB7332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7680-6A71-4712-BD11-3060B6D8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22CE-7AF1-4B2C-90E2-B3B73004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4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AC74-CACC-4069-8327-AD23FE18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CED73-9B10-4B51-AEC9-B48A69E43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29B77-FED8-446D-8C23-CEB2A1E3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793F8-E29E-4CCB-A53A-25792BB9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5691-C784-436D-A675-AEA6617F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9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73497-7F1C-45AC-A344-40F574B66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DC1A0-C2A9-4129-B87F-FCB6C447E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32E9-3D71-44F6-9337-73B3C763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F9960-8D4E-43F6-A9B8-A7E4FDA3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9434-2ABA-4A6D-8BC5-703B7B36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9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BB96-8547-4BA6-89AC-E62441FD0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8DB35-DC8E-4639-8FD8-47FE252C3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3CCE1-74AD-423A-87DB-31A4AF3B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2AF6-E972-4E19-B835-7DC05786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D449-8BE4-4117-9B2B-5ED5D8D0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5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5155-9542-402D-9D6D-FD5DE6B3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A51D-7B21-452E-A6DF-44A324A9D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C654-8513-4C11-816A-96613B53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D7FAA-4765-4566-9CB3-BC934C34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16F9-4E19-40F1-885F-4E3A0B31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70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6374-22BD-4D5D-968B-9DDCB671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22FF0-CD89-402C-B1A3-4A36537B3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85D0D-C685-420F-9371-E4EE86B3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23B2-4FC0-4579-819E-3FED581A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52B2-0959-4FF9-8BB7-4293BFA5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39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607C-0BB4-4C60-BF51-437ADADB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0AB2-82E5-47F9-80F8-79CA1E23C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8C4C1-D372-41F5-B07E-F3BDAA2C9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A41CE-C25E-480D-A45B-56E9D52F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CF56F-A84F-4B06-AAC0-2BC768CD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14856-7AFD-4770-B8CC-BD380981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05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C074-89B7-4649-A557-A4B401F3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34AA1-FBF6-4FFD-B71C-1EC823A6A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49E79-528A-4AE6-97CC-69D3E88D9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9BC04-EF22-4DDF-9E52-8AFBADE84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C78FE-D032-4D71-9DEA-941BF8CCD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31601-0C55-4A2A-9E5D-676599B1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0DDB6-0434-4FBA-9D9E-AADE406C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89469-2E83-49CC-B580-FCA239E0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55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9E24-E814-4D5B-9302-FE19D3A2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C03D5-865C-45F4-A5A1-BF10F1EC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90238-28B1-4720-AF8E-93612CDF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8DA96-CB8C-483E-8E1C-82CF3A38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59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7F316-1E11-48C5-89D2-F254D118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CC16A-9C5C-45C5-BB3B-FF73C304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46D3D-C455-4B24-8EE9-1ED9FAC7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052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F503-3013-401B-BBC9-D8278DF7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27048-6E32-4C41-A320-28725B3F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CC927-23F8-4F57-8666-916517540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899B0-0015-40C2-822D-2727CE62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B51AE-362C-4368-817F-08BBC74A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DEBB0-7081-400C-BC09-B52099B1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7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28A1-F5AF-40D8-BC97-A676928D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BBBD-47D9-4AB2-9EE1-18A7C7D0A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FEB4-C9D9-468B-AFB6-E1900F6A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71AF-45BF-46E1-B1C9-B9CD182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99121-52CB-4770-93D5-B2C31F68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014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5D5B-2304-4F77-900F-779EE6A8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6EBEF-1E84-417D-915D-3D586FEAD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4E902-9B8D-4135-8356-0E4E44917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D1296-3FA3-48C4-B669-ABFFD58A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6E909-E566-4B9A-95C6-D583EB8A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C2C02-63C1-4FDC-916C-6315BC3A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51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CC76-B44E-4C1E-A2AE-13A1D767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D2545-4B2E-4AE0-8463-EE4C3169E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312F-9F4D-4631-851D-30763EB5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6D3F2-300D-4E52-AF1C-23C3FF21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526F-4DB4-4A25-A24D-F90B76CA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10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E297D-62A9-414E-B348-BF8265770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59177-3C85-41A5-BAC8-9E281C184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46141-F89D-443C-840B-6102CCA1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2BCC-D643-4B1A-84A7-26E7E17A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A778B-2FF9-4632-834D-2CA8EBA5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9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2EE4-8087-4028-967C-6D69B435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26207-4913-4A1F-A21E-705843429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5AB1-5DF8-47AF-9F28-30983EC1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FD1B-2B80-40BB-A692-0CB74ABC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0795-3BC2-4242-A680-D18A2259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4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EC94-E93C-4C48-8521-97A4A866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C548-7808-4EE4-90C9-5C747A452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5EBEC-1B39-4046-9DE1-707CEE12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9231B-EC0F-4B8B-9BAC-83383135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C20C3-494E-453E-9F04-44D20496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950BC-E047-45A1-ACB3-514ED55A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3B75-D90D-4DC7-9ED0-98B060F3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B172D-DB94-4400-867B-4A5EBD441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2971B-D4F8-41A4-B8ED-7AB22E308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71978-1DC3-49D7-85F8-337A9C3F7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0100F-12C6-488F-AA04-12341C867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0AA01-F722-467B-ACAF-93F39EE4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94986-2263-4AF7-A57B-80C2AFF4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B20E2-FD7D-47BA-BEEB-0015EC27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6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B1B7-0AB7-4568-B49B-0D1CC94F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22812-E7E9-4B0C-BFD0-BE3E4872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48B73-BBDA-4426-BB84-4F2D7B02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6E761-70E9-4B2B-BADF-BDE732A2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0A52A-C9AD-46E0-9453-B670E648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22776-4998-44AD-BDC5-11DD07A7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CBEB-338E-4950-A707-EB6A7741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C817-951E-4DC2-8568-CBB964E0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892D-899B-4810-8E6E-BB343559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5EBDD-F2F3-4A28-9812-EC7ABA7C9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1108-AE33-4703-A474-7F10B37A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82A60-A891-4A56-93E9-F9EFDB70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5D8D1-8036-4343-B463-34472910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C037-E6B9-4FD0-85D5-157166EE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150AE-4F02-4D19-A76E-57582827E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340EA-A412-471D-8C77-12393B65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7A50A-64DA-491B-82C9-04BA936D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87BCA-B9A1-4E24-860F-8D472CD6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A3A93-ACE6-4D51-BD0F-76853FD7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09014-3632-4195-B887-4E4936A2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683A-642F-4543-ABAA-6D3964A5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8ECC-5F2B-406C-9DB7-CF2A559A6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411A-4D87-4D97-A142-41F253ABA991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95E8A-4D89-40D8-AE79-4A89F151E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9EC80-C6D5-4BEB-ADA4-2A62DE3CB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C619-2E33-4055-9DDC-482F2EF1A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5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94488-FC17-4CBC-8236-587FC0B5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955E-6D7E-4231-877C-777A1FDD1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D4555-F22B-4F9F-B97F-E39CADC71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2DA8-7784-4CBF-8598-6A9492D0625C}" type="datetimeFigureOut">
              <a:rPr lang="en-GB" smtClean="0"/>
              <a:t>20/07/2022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348F-B370-4357-AEB8-B901F5758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B31D-CBF7-45BC-A6C9-8DF902BC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B09A-2CD6-44CC-9C56-5C8B9CF7FF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5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tfwm.org.uk/c4ecyclehire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wmcyclehire.co.uk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hyperlink" Target="http://www.coventry.gov.uk/cycling" TargetMode="External"/><Relationship Id="rId4" Type="http://schemas.openxmlformats.org/officeDocument/2006/relationships/hyperlink" Target="mailto:bryn.lewis@coventry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v.uk/government/publications/clean-air-strategy-201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overnment/publications/clean-air-strategy-20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oventry.gov.uk/cycli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on a bicycle&#10;&#10;Description automatically generated with low confidence">
            <a:extLst>
              <a:ext uri="{FF2B5EF4-FFF2-40B4-BE49-F238E27FC236}">
                <a16:creationId xmlns:a16="http://schemas.microsoft.com/office/drawing/2014/main" id="{FB937B00-6135-470D-9C67-B85695D72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9E5EF-51C7-4E0A-AFAF-1BF33D23A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24" y="-1388534"/>
            <a:ext cx="9144000" cy="2387600"/>
          </a:xfrm>
        </p:spPr>
        <p:txBody>
          <a:bodyPr/>
          <a:lstStyle/>
          <a:p>
            <a:r>
              <a:rPr lang="en-GB"/>
              <a:t>Let's Ride Back Better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D80D6-3E27-4EBC-88A0-1D8F58340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368" y="621250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cs typeface="Calibri"/>
              </a:rPr>
              <a:t>www.coventry.gov.uk/cycling</a:t>
            </a:r>
          </a:p>
          <a:p>
            <a:r>
              <a:rPr lang="en-GB" dirty="0"/>
              <a:t> 	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36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94352-016C-4F5C-80D2-514C3B27A044}"/>
              </a:ext>
            </a:extLst>
          </p:cNvPr>
          <p:cNvSpPr txBox="1"/>
          <p:nvPr/>
        </p:nvSpPr>
        <p:spPr>
          <a:xfrm>
            <a:off x="3856377" y="136205"/>
            <a:ext cx="8631707" cy="64633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Actions: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Try West Midlands Cycle Hire for free during Commonwealth Games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www.wmcyclehire.co.uk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Staff in certain wards in West Midlands can apply for more free minutes </a:t>
            </a:r>
          </a:p>
          <a:p>
            <a:r>
              <a:rPr lang="en-GB" b="1" i="0" u="none" strike="noStrike" dirty="0">
                <a:solidFill>
                  <a:srgbClr val="4F52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http://www.tfwm.org.uk/c4ecyclehire"/>
              </a:rPr>
              <a:t>www.tfwm.org.uk/c4ecyclehire</a:t>
            </a:r>
            <a:r>
              <a:rPr lang="en-GB" b="1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Coventry Businesses to apply for a cycling facilities grant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bryn.lewis@coventry.gov.uk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Sign up for the Coventry Cycle Newsletter for upcoming training &amp; events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www.coventry.gov.uk/cycling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440F6F84-58F7-4203-83DE-A4A169623BAC}"/>
              </a:ext>
            </a:extLst>
          </p:cNvPr>
          <p:cNvSpPr txBox="1"/>
          <p:nvPr/>
        </p:nvSpPr>
        <p:spPr>
          <a:xfrm>
            <a:off x="2698955" y="6046839"/>
            <a:ext cx="301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www.coventry.gov.uk/cycling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110511-524A-40CF-BAC4-3A0C60D2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728171"/>
            <a:ext cx="3825569" cy="28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t set for the Games - ride for free - West Midlands Cycle Hire">
            <a:extLst>
              <a:ext uri="{FF2B5EF4-FFF2-40B4-BE49-F238E27FC236}">
                <a16:creationId xmlns:a16="http://schemas.microsoft.com/office/drawing/2014/main" id="{FF8264C4-3C3C-425B-B1A5-BDCC1604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9" y="12584"/>
            <a:ext cx="3807875" cy="1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68F2940-B89D-4957-B62D-8A35CBCE7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8" y="4323326"/>
            <a:ext cx="3812606" cy="2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CAB44F-6ED0-48BE-B775-00D2A38E889B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What are the health benefits of active travel?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E8A28-4D8E-4559-90DE-47F3FC39FBF5}"/>
              </a:ext>
            </a:extLst>
          </p:cNvPr>
          <p:cNvSpPr txBox="1"/>
          <p:nvPr/>
        </p:nvSpPr>
        <p:spPr>
          <a:xfrm>
            <a:off x="7531610" y="2434201"/>
            <a:ext cx="4660390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greater fitness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Improved mental health,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lower risk of obesity, 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b="0" i="0">
                <a:effectLst/>
              </a:rPr>
              <a:t>  heart disease 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b="0" i="0">
                <a:effectLst/>
              </a:rPr>
              <a:t>  lung disease.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Active travel reduces traffic congestion, itself a</a:t>
            </a:r>
            <a:br>
              <a:rPr lang="en-US" sz="2800" b="0" i="0">
                <a:effectLst/>
              </a:rPr>
            </a:br>
            <a:r>
              <a:rPr lang="en-US" sz="2800" b="0" i="0">
                <a:effectLst/>
              </a:rPr>
              <a:t>major cause of air pollution.</a:t>
            </a:r>
            <a:r>
              <a:rPr lang="en-US" sz="2800"/>
              <a:t> </a:t>
            </a:r>
            <a:br>
              <a:rPr lang="en-US" sz="2800"/>
            </a:br>
            <a:endParaRPr lang="en-US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AC93FB-0CD2-4EBF-96F6-C34621AB8586}"/>
              </a:ext>
            </a:extLst>
          </p:cNvPr>
          <p:cNvSpPr/>
          <p:nvPr/>
        </p:nvSpPr>
        <p:spPr>
          <a:xfrm>
            <a:off x="9070258" y="2507227"/>
            <a:ext cx="1002890" cy="25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6287AF-6724-41DD-87CF-46517E71FBA4}"/>
              </a:ext>
            </a:extLst>
          </p:cNvPr>
          <p:cNvSpPr/>
          <p:nvPr/>
        </p:nvSpPr>
        <p:spPr>
          <a:xfrm>
            <a:off x="9414390" y="2925093"/>
            <a:ext cx="1002890" cy="20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7227E-7DE2-4CD9-96EE-A692A631BF16}"/>
              </a:ext>
            </a:extLst>
          </p:cNvPr>
          <p:cNvSpPr/>
          <p:nvPr/>
        </p:nvSpPr>
        <p:spPr>
          <a:xfrm>
            <a:off x="9817509" y="3313465"/>
            <a:ext cx="1002890" cy="20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1E8A00-1811-4A23-866D-5BCB12853700}"/>
              </a:ext>
            </a:extLst>
          </p:cNvPr>
          <p:cNvSpPr/>
          <p:nvPr/>
        </p:nvSpPr>
        <p:spPr>
          <a:xfrm>
            <a:off x="7934633" y="3701838"/>
            <a:ext cx="752167" cy="19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45DC6E-BBB9-4A0C-ABD9-10CA1CB3D1AA}"/>
              </a:ext>
            </a:extLst>
          </p:cNvPr>
          <p:cNvSpPr/>
          <p:nvPr/>
        </p:nvSpPr>
        <p:spPr>
          <a:xfrm>
            <a:off x="7865810" y="4119702"/>
            <a:ext cx="752167" cy="19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CFE3C3-EC89-41CE-9F8A-3649CDFD709D}"/>
              </a:ext>
            </a:extLst>
          </p:cNvPr>
          <p:cNvSpPr/>
          <p:nvPr/>
        </p:nvSpPr>
        <p:spPr>
          <a:xfrm>
            <a:off x="9802765" y="4891534"/>
            <a:ext cx="1037300" cy="21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32C21A-E7A5-4214-91F7-B56202B98C47}"/>
              </a:ext>
            </a:extLst>
          </p:cNvPr>
          <p:cNvSpPr txBox="1"/>
          <p:nvPr/>
        </p:nvSpPr>
        <p:spPr>
          <a:xfrm>
            <a:off x="7967609" y="6293862"/>
            <a:ext cx="619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hlinkClick r:id="rId2"/>
              </a:rPr>
              <a:t>www.gov.uk/government/publications/clean-air-strategy-2019</a:t>
            </a:r>
            <a:endParaRPr lang="en-GB" sz="1200"/>
          </a:p>
          <a:p>
            <a:endParaRPr lang="en-GB" sz="120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A5FE3BA-EA82-645A-6A15-4929BA6579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260" y="-56072"/>
            <a:ext cx="6883879" cy="69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D8394569-6071-411C-B831-4860770FD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CAB44F-6ED0-48BE-B775-00D2A38E889B}"/>
              </a:ext>
            </a:extLst>
          </p:cNvPr>
          <p:cNvSpPr txBox="1">
            <a:spLocks/>
          </p:cNvSpPr>
          <p:nvPr/>
        </p:nvSpPr>
        <p:spPr>
          <a:xfrm>
            <a:off x="7488652" y="0"/>
            <a:ext cx="4222854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Health benefits of active travel: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E8A28-4D8E-4559-90DE-47F3FC39FBF5}"/>
              </a:ext>
            </a:extLst>
          </p:cNvPr>
          <p:cNvSpPr txBox="1"/>
          <p:nvPr/>
        </p:nvSpPr>
        <p:spPr>
          <a:xfrm>
            <a:off x="7223181" y="2434200"/>
            <a:ext cx="4660390" cy="442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greater </a:t>
            </a:r>
            <a:r>
              <a:rPr lang="en-US" sz="2800" b="0" i="0" u="sng">
                <a:effectLst/>
              </a:rPr>
              <a:t>fitness</a:t>
            </a:r>
            <a:r>
              <a:rPr lang="en-US" sz="2800" b="0" i="0">
                <a:effectLst/>
              </a:rPr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Improved </a:t>
            </a:r>
            <a:r>
              <a:rPr lang="en-US" sz="2800" b="0" i="0" u="sng">
                <a:effectLst/>
              </a:rPr>
              <a:t>mental</a:t>
            </a:r>
            <a:r>
              <a:rPr lang="en-US" sz="2800" b="0" i="0">
                <a:effectLst/>
              </a:rPr>
              <a:t> health,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lower risk of </a:t>
            </a:r>
            <a:r>
              <a:rPr lang="en-US" sz="2800" b="0" i="0" u="sng">
                <a:effectLst/>
              </a:rPr>
              <a:t>obesity, heart </a:t>
            </a:r>
            <a:r>
              <a:rPr lang="en-US" sz="2800" b="0" i="0">
                <a:effectLst/>
              </a:rPr>
              <a:t>disease and </a:t>
            </a:r>
            <a:r>
              <a:rPr lang="en-US" sz="2800" b="0" i="0" u="sng">
                <a:effectLst/>
              </a:rPr>
              <a:t>lung</a:t>
            </a:r>
            <a:r>
              <a:rPr lang="en-US" sz="2800" b="0" i="0">
                <a:effectLst/>
              </a:rPr>
              <a:t> disease.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</a:rPr>
              <a:t>Active travel </a:t>
            </a:r>
            <a:r>
              <a:rPr lang="en-US" sz="2800" b="0" i="0" u="sng">
                <a:effectLst/>
              </a:rPr>
              <a:t>reduces</a:t>
            </a:r>
            <a:r>
              <a:rPr lang="en-US" sz="2800" b="0" i="0">
                <a:effectLst/>
              </a:rPr>
              <a:t> traffic congestion, itself a</a:t>
            </a:r>
            <a:br>
              <a:rPr lang="en-US" sz="2800" b="0" i="0">
                <a:effectLst/>
              </a:rPr>
            </a:br>
            <a:r>
              <a:rPr lang="en-US" sz="2800" b="0" i="0">
                <a:effectLst/>
              </a:rPr>
              <a:t>major cause of air pollution.</a:t>
            </a:r>
            <a:r>
              <a:rPr lang="en-US" sz="2800"/>
              <a:t> </a:t>
            </a:r>
            <a:br>
              <a:rPr lang="en-US" sz="2800"/>
            </a:b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7A36D-6C29-418A-B529-4352F2DD2848}"/>
              </a:ext>
            </a:extLst>
          </p:cNvPr>
          <p:cNvSpPr txBox="1"/>
          <p:nvPr/>
        </p:nvSpPr>
        <p:spPr>
          <a:xfrm>
            <a:off x="7713609" y="6302933"/>
            <a:ext cx="619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hlinkClick r:id="rId3"/>
              </a:rPr>
              <a:t>www.gov.uk/government/publications/clean-air-strategy-2019</a:t>
            </a:r>
            <a:endParaRPr lang="en-GB" sz="1200"/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24926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C007EB4-E5AB-4544-AC59-09840EC272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87719A-F43A-4BE4-ADA2-1367287F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720" y="-1965"/>
            <a:ext cx="4414205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Investing in Infrastructure:</a:t>
            </a:r>
            <a:br>
              <a:rPr lang="en-US" sz="4000" dirty="0">
                <a:cs typeface="Calibri Light"/>
              </a:rPr>
            </a:br>
            <a:r>
              <a:rPr lang="en-US" sz="4000" dirty="0"/>
              <a:t>Coundon Cycleway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5E8D0-8914-449C-9F57-CF0E9418E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077" y="2493468"/>
            <a:ext cx="4660390" cy="37427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2.75km segregated route to city </a:t>
            </a:r>
            <a:r>
              <a:rPr lang="en-US" sz="2000" dirty="0" err="1"/>
              <a:t>centre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Priority at side roads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Traffic signal controlled crossings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Supporting activity</a:t>
            </a:r>
          </a:p>
          <a:p>
            <a:pPr marL="342900" indent="-342900">
              <a:buChar char="•"/>
            </a:pPr>
            <a:r>
              <a:rPr lang="en-US" sz="2000" dirty="0">
                <a:cs typeface="Calibri"/>
              </a:rPr>
              <a:t>Bike Library</a:t>
            </a:r>
          </a:p>
          <a:p>
            <a:pPr marL="342900" indent="-342900">
              <a:buChar char="•"/>
            </a:pPr>
            <a:r>
              <a:rPr lang="en-US" sz="2000" dirty="0">
                <a:cs typeface="Calibri"/>
              </a:rPr>
              <a:t>Cycle training for adults and children</a:t>
            </a:r>
          </a:p>
          <a:p>
            <a:pPr marL="342900" indent="-342900">
              <a:buChar char="•"/>
            </a:pPr>
            <a:r>
              <a:rPr lang="en-US" sz="2000" dirty="0">
                <a:cs typeface="Calibri"/>
              </a:rPr>
              <a:t>Guided rides</a:t>
            </a:r>
          </a:p>
          <a:p>
            <a:pPr marL="342900" indent="-342900">
              <a:buChar char="•"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Local Cycling &amp; Walking Infrastructure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Opportunity for employers and employees to input ideas</a:t>
            </a:r>
          </a:p>
          <a:p>
            <a:pPr indent="-228600">
              <a:buChar char="•"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12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D8394569-6071-411C-B831-4860770FD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CAB44F-6ED0-48BE-B775-00D2A38E889B}"/>
              </a:ext>
            </a:extLst>
          </p:cNvPr>
          <p:cNvSpPr txBox="1">
            <a:spLocks/>
          </p:cNvSpPr>
          <p:nvPr/>
        </p:nvSpPr>
        <p:spPr>
          <a:xfrm>
            <a:off x="7534615" y="0"/>
            <a:ext cx="4222854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/>
              <a:t>Promoting Cycling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E8A28-4D8E-4559-90DE-47F3FC39FBF5}"/>
              </a:ext>
            </a:extLst>
          </p:cNvPr>
          <p:cNvSpPr txBox="1"/>
          <p:nvPr/>
        </p:nvSpPr>
        <p:spPr>
          <a:xfrm>
            <a:off x="7303010" y="1545200"/>
            <a:ext cx="4660390" cy="442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Free cycle training for adults and children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Cycle parking at public events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Event journey planner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Cycle parking as part of new developments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Guided rides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Major events….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266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A2DBD1-87FE-4E28-B0E1-7451DC0E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D9783-82E0-44F5-9120-C5D24E079F1F}"/>
              </a:ext>
            </a:extLst>
          </p:cNvPr>
          <p:cNvSpPr txBox="1"/>
          <p:nvPr/>
        </p:nvSpPr>
        <p:spPr>
          <a:xfrm>
            <a:off x="8534400" y="240145"/>
            <a:ext cx="350640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New Station Cycle Parking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sz="2000" dirty="0"/>
              <a:t>Double decker racks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Cargo Bike Parking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Bike maintenance stand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Access via the </a:t>
            </a:r>
            <a:r>
              <a:rPr lang="en-GB" sz="2000" dirty="0" err="1"/>
              <a:t>Movatic</a:t>
            </a:r>
            <a:r>
              <a:rPr lang="en-GB" sz="2000" dirty="0"/>
              <a:t> App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4" name="Picture 4" descr="Image">
            <a:extLst>
              <a:ext uri="{FF2B5EF4-FFF2-40B4-BE49-F238E27FC236}">
                <a16:creationId xmlns:a16="http://schemas.microsoft.com/office/drawing/2014/main" id="{E2F84B64-4A98-4157-8D3C-ED0B3B19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946" y="4336473"/>
            <a:ext cx="3362036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536B1E7-D6AC-43C9-929F-5B533FC14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4431" y="0"/>
            <a:ext cx="3373582" cy="43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7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737E0524-796E-4196-8AE3-6125F8E95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704619"/>
            <a:ext cx="5120641" cy="41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EEC38-7DE3-4C0B-8238-B772B074A788}"/>
              </a:ext>
            </a:extLst>
          </p:cNvPr>
          <p:cNvSpPr txBox="1"/>
          <p:nvPr/>
        </p:nvSpPr>
        <p:spPr>
          <a:xfrm>
            <a:off x="5680358" y="696686"/>
            <a:ext cx="651164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Electrifying Business Travel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E-cargo Trailer for grounds maintenance </a:t>
            </a:r>
          </a:p>
          <a:p>
            <a:pPr marL="457200" indent="-457200">
              <a:buFontTx/>
              <a:buChar char="-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E-cargo Trike for catering deliveries</a:t>
            </a:r>
            <a:endParaRPr lang="en-GB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E-cargo Trike for leaflet distribution</a:t>
            </a:r>
          </a:p>
          <a:p>
            <a:pPr marL="457200" indent="-457200">
              <a:buFontTx/>
              <a:buChar char="-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E-cargo pick up for events</a:t>
            </a:r>
          </a:p>
        </p:txBody>
      </p:sp>
      <p:pic>
        <p:nvPicPr>
          <p:cNvPr id="1028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ACA2D54B-B076-48BD-B0A5-6382E7710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111931" cy="44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7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87E3F-240B-4728-B2A2-D73241DF6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8640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87719A-F43A-4BE4-ADA2-1367287F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075" y="-332889"/>
            <a:ext cx="702496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West Midlands Cycle Hire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5E8D0-8914-449C-9F57-CF0E9418E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4135" y="1253563"/>
            <a:ext cx="5432452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>
                <a:ea typeface="+mn-lt"/>
                <a:cs typeface="+mn-lt"/>
              </a:rPr>
              <a:t>Pedal bikes and E-bikes made by Pashley in Stratford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>
                <a:ea typeface="+mn-lt"/>
                <a:cs typeface="+mn-lt"/>
              </a:rPr>
              <a:t>Scheme is most popular in Coventry</a:t>
            </a:r>
          </a:p>
          <a:p>
            <a:r>
              <a:rPr lang="en-US" sz="2600" b="0" dirty="0">
                <a:ea typeface="+mn-lt"/>
                <a:cs typeface="+mn-lt"/>
              </a:rPr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>
                <a:ea typeface="+mn-lt"/>
                <a:cs typeface="+mn-lt"/>
              </a:rPr>
              <a:t>Compact, relatively flat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>
                <a:ea typeface="+mn-lt"/>
                <a:cs typeface="+mn-lt"/>
              </a:rPr>
              <a:t>Young population and lots of residents in the city </a:t>
            </a:r>
            <a:r>
              <a:rPr lang="en-US" sz="2600" b="0" dirty="0" err="1">
                <a:ea typeface="+mn-lt"/>
                <a:cs typeface="+mn-lt"/>
              </a:rPr>
              <a:t>centre</a:t>
            </a:r>
            <a:endParaRPr lang="en-US" sz="2600" b="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>
                <a:ea typeface="+mn-lt"/>
                <a:cs typeface="+mn-lt"/>
              </a:rPr>
              <a:t>High density of docks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>
                <a:ea typeface="+mn-lt"/>
                <a:cs typeface="+mn-lt"/>
              </a:rPr>
              <a:t>Competitive prices from 5p/minute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>
                <a:ea typeface="+mn-lt"/>
                <a:cs typeface="+mn-lt"/>
              </a:rPr>
              <a:t>2 rides free every day during Commonwealth Games</a:t>
            </a:r>
            <a:endParaRPr lang="en-US" sz="2600" dirty="0">
              <a:cs typeface="Calibri"/>
            </a:endParaRPr>
          </a:p>
          <a:p>
            <a:pPr indent="-228600"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34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94352-016C-4F5C-80D2-514C3B27A044}"/>
              </a:ext>
            </a:extLst>
          </p:cNvPr>
          <p:cNvSpPr txBox="1"/>
          <p:nvPr/>
        </p:nvSpPr>
        <p:spPr>
          <a:xfrm>
            <a:off x="5959022" y="278929"/>
            <a:ext cx="5687962" cy="7848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Supporting Coventry Employers</a:t>
            </a:r>
            <a:endParaRPr lang="en-US" dirty="0"/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6km Binley cycleway to Binley Business Park and University Hospital under construction </a:t>
            </a: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Travel planning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Dr Bikes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Cycle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Grants for Coventry businesses</a:t>
            </a:r>
            <a:r>
              <a:rPr lang="en-US" sz="2800" dirty="0"/>
              <a:t> to provide cycle facilities for staff</a:t>
            </a: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440F6F84-58F7-4203-83DE-A4A169623BAC}"/>
              </a:ext>
            </a:extLst>
          </p:cNvPr>
          <p:cNvSpPr txBox="1"/>
          <p:nvPr/>
        </p:nvSpPr>
        <p:spPr>
          <a:xfrm>
            <a:off x="2698955" y="6046839"/>
            <a:ext cx="301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www.coventry.gov.uk/cycling</a:t>
            </a:r>
          </a:p>
        </p:txBody>
      </p:sp>
      <p:pic>
        <p:nvPicPr>
          <p:cNvPr id="7" name="Picture 6" descr="Bicycle traffic light">
            <a:extLst>
              <a:ext uri="{FF2B5EF4-FFF2-40B4-BE49-F238E27FC236}">
                <a16:creationId xmlns:a16="http://schemas.microsoft.com/office/drawing/2014/main" id="{F28B2CF9-BEED-422D-90F7-0789B99FD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3042" y="960294"/>
            <a:ext cx="5086683" cy="50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422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Office Theme</vt:lpstr>
      <vt:lpstr>Let's Ride Back Better</vt:lpstr>
      <vt:lpstr>PowerPoint Presentation</vt:lpstr>
      <vt:lpstr>PowerPoint Presentation</vt:lpstr>
      <vt:lpstr>Investing in Infrastructure: Coundon Cycleway</vt:lpstr>
      <vt:lpstr>PowerPoint Presentation</vt:lpstr>
      <vt:lpstr>PowerPoint Presentation</vt:lpstr>
      <vt:lpstr>PowerPoint Presentation</vt:lpstr>
      <vt:lpstr>West Midlands Cycle Hire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Travel &amp; Air Quality</dc:title>
  <dc:creator>Smith, Richard</dc:creator>
  <cp:lastModifiedBy>Smith, Richard</cp:lastModifiedBy>
  <cp:revision>231</cp:revision>
  <dcterms:created xsi:type="dcterms:W3CDTF">2022-06-08T22:53:18Z</dcterms:created>
  <dcterms:modified xsi:type="dcterms:W3CDTF">2022-07-20T07:19:04Z</dcterms:modified>
</cp:coreProperties>
</file>