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63" r:id="rId3"/>
    <p:sldId id="271" r:id="rId4"/>
    <p:sldId id="272" r:id="rId5"/>
    <p:sldId id="273" r:id="rId6"/>
    <p:sldId id="274" r:id="rId7"/>
    <p:sldId id="275" r:id="rId8"/>
    <p:sldId id="276" r:id="rId9"/>
    <p:sldId id="277" r:id="rId10"/>
    <p:sldId id="278" r:id="rId11"/>
    <p:sldId id="280" r:id="rId12"/>
    <p:sldId id="281" r:id="rId13"/>
    <p:sldId id="282" r:id="rId14"/>
    <p:sldId id="283" r:id="rId15"/>
    <p:sldId id="256"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66"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89C765"/>
          </a:solidFill>
        </p:spPr>
        <p:txBody>
          <a:bodyPr wrap="square" lIns="0" tIns="0" rIns="0" bIns="0" rtlCol="0"/>
          <a:lstStyle/>
          <a:p>
            <a:endParaRPr/>
          </a:p>
        </p:txBody>
      </p:sp>
      <p:sp>
        <p:nvSpPr>
          <p:cNvPr id="17" name="bg object 17"/>
          <p:cNvSpPr/>
          <p:nvPr/>
        </p:nvSpPr>
        <p:spPr>
          <a:xfrm>
            <a:off x="12838025" y="0"/>
            <a:ext cx="6291580" cy="2255520"/>
          </a:xfrm>
          <a:custGeom>
            <a:avLst/>
            <a:gdLst/>
            <a:ahLst/>
            <a:cxnLst/>
            <a:rect l="l" t="t" r="r" b="b"/>
            <a:pathLst>
              <a:path w="6291580" h="2255520">
                <a:moveTo>
                  <a:pt x="6291326" y="0"/>
                </a:moveTo>
                <a:lnTo>
                  <a:pt x="0" y="0"/>
                </a:lnTo>
                <a:lnTo>
                  <a:pt x="0" y="2255428"/>
                </a:lnTo>
                <a:lnTo>
                  <a:pt x="6291326" y="2255428"/>
                </a:lnTo>
                <a:lnTo>
                  <a:pt x="6291326" y="0"/>
                </a:lnTo>
                <a:close/>
              </a:path>
            </a:pathLst>
          </a:custGeom>
          <a:solidFill>
            <a:srgbClr val="6E808D"/>
          </a:solidFill>
        </p:spPr>
        <p:txBody>
          <a:bodyPr wrap="square" lIns="0" tIns="0" rIns="0" bIns="0" rtlCol="0"/>
          <a:lstStyle/>
          <a:p>
            <a:endParaRPr/>
          </a:p>
        </p:txBody>
      </p:sp>
      <p:sp>
        <p:nvSpPr>
          <p:cNvPr id="18" name="bg object 18"/>
          <p:cNvSpPr/>
          <p:nvPr/>
        </p:nvSpPr>
        <p:spPr>
          <a:xfrm>
            <a:off x="12874253" y="167880"/>
            <a:ext cx="6255385" cy="1903730"/>
          </a:xfrm>
          <a:custGeom>
            <a:avLst/>
            <a:gdLst/>
            <a:ahLst/>
            <a:cxnLst/>
            <a:rect l="l" t="t" r="r" b="b"/>
            <a:pathLst>
              <a:path w="6255384" h="1903730">
                <a:moveTo>
                  <a:pt x="6255081" y="1903423"/>
                </a:moveTo>
                <a:lnTo>
                  <a:pt x="0" y="1903423"/>
                </a:lnTo>
                <a:lnTo>
                  <a:pt x="0" y="0"/>
                </a:lnTo>
                <a:lnTo>
                  <a:pt x="6255081" y="0"/>
                </a:lnTo>
                <a:lnTo>
                  <a:pt x="6255081" y="1903423"/>
                </a:lnTo>
                <a:close/>
              </a:path>
            </a:pathLst>
          </a:custGeom>
          <a:solidFill>
            <a:srgbClr val="758592"/>
          </a:solidFill>
        </p:spPr>
        <p:txBody>
          <a:bodyPr wrap="square" lIns="0" tIns="0" rIns="0" bIns="0" rtlCol="0"/>
          <a:lstStyle/>
          <a:p>
            <a:endParaRPr/>
          </a:p>
        </p:txBody>
      </p:sp>
      <p:sp>
        <p:nvSpPr>
          <p:cNvPr id="19" name="bg object 19"/>
          <p:cNvSpPr/>
          <p:nvPr/>
        </p:nvSpPr>
        <p:spPr>
          <a:xfrm>
            <a:off x="17878165" y="785415"/>
            <a:ext cx="1251585" cy="1286510"/>
          </a:xfrm>
          <a:custGeom>
            <a:avLst/>
            <a:gdLst/>
            <a:ahLst/>
            <a:cxnLst/>
            <a:rect l="l" t="t" r="r" b="b"/>
            <a:pathLst>
              <a:path w="1251584" h="1286510">
                <a:moveTo>
                  <a:pt x="0" y="1285885"/>
                </a:moveTo>
                <a:lnTo>
                  <a:pt x="874" y="1237666"/>
                </a:lnTo>
                <a:lnTo>
                  <a:pt x="3476" y="1189894"/>
                </a:lnTo>
                <a:lnTo>
                  <a:pt x="7776" y="1142601"/>
                </a:lnTo>
                <a:lnTo>
                  <a:pt x="13742" y="1095819"/>
                </a:lnTo>
                <a:lnTo>
                  <a:pt x="21345" y="1049578"/>
                </a:lnTo>
                <a:lnTo>
                  <a:pt x="30553" y="1003909"/>
                </a:lnTo>
                <a:lnTo>
                  <a:pt x="41336" y="958843"/>
                </a:lnTo>
                <a:lnTo>
                  <a:pt x="53664" y="914412"/>
                </a:lnTo>
                <a:lnTo>
                  <a:pt x="67505" y="870646"/>
                </a:lnTo>
                <a:lnTo>
                  <a:pt x="82829" y="827577"/>
                </a:lnTo>
                <a:lnTo>
                  <a:pt x="99605" y="785236"/>
                </a:lnTo>
                <a:lnTo>
                  <a:pt x="117803" y="743654"/>
                </a:lnTo>
                <a:lnTo>
                  <a:pt x="137393" y="702862"/>
                </a:lnTo>
                <a:lnTo>
                  <a:pt x="158342" y="662891"/>
                </a:lnTo>
                <a:lnTo>
                  <a:pt x="180622" y="623771"/>
                </a:lnTo>
                <a:lnTo>
                  <a:pt x="204201" y="585535"/>
                </a:lnTo>
                <a:lnTo>
                  <a:pt x="229048" y="548213"/>
                </a:lnTo>
                <a:lnTo>
                  <a:pt x="255134" y="511837"/>
                </a:lnTo>
                <a:lnTo>
                  <a:pt x="282426" y="476437"/>
                </a:lnTo>
                <a:lnTo>
                  <a:pt x="310895" y="442044"/>
                </a:lnTo>
                <a:lnTo>
                  <a:pt x="340511" y="408690"/>
                </a:lnTo>
                <a:lnTo>
                  <a:pt x="371241" y="376406"/>
                </a:lnTo>
                <a:lnTo>
                  <a:pt x="403057" y="345223"/>
                </a:lnTo>
                <a:lnTo>
                  <a:pt x="435927" y="315171"/>
                </a:lnTo>
                <a:lnTo>
                  <a:pt x="469820" y="286282"/>
                </a:lnTo>
                <a:lnTo>
                  <a:pt x="504706" y="258588"/>
                </a:lnTo>
                <a:lnTo>
                  <a:pt x="540554" y="232118"/>
                </a:lnTo>
                <a:lnTo>
                  <a:pt x="577334" y="206905"/>
                </a:lnTo>
                <a:lnTo>
                  <a:pt x="615015" y="182978"/>
                </a:lnTo>
                <a:lnTo>
                  <a:pt x="653566" y="160371"/>
                </a:lnTo>
                <a:lnTo>
                  <a:pt x="692957" y="139112"/>
                </a:lnTo>
                <a:lnTo>
                  <a:pt x="733157" y="119234"/>
                </a:lnTo>
                <a:lnTo>
                  <a:pt x="774136" y="100768"/>
                </a:lnTo>
                <a:lnTo>
                  <a:pt x="815862" y="83744"/>
                </a:lnTo>
                <a:lnTo>
                  <a:pt x="858306" y="68195"/>
                </a:lnTo>
                <a:lnTo>
                  <a:pt x="901436" y="54150"/>
                </a:lnTo>
                <a:lnTo>
                  <a:pt x="945222" y="41641"/>
                </a:lnTo>
                <a:lnTo>
                  <a:pt x="989633" y="30699"/>
                </a:lnTo>
                <a:lnTo>
                  <a:pt x="1034639" y="21355"/>
                </a:lnTo>
                <a:lnTo>
                  <a:pt x="1080209" y="13640"/>
                </a:lnTo>
                <a:lnTo>
                  <a:pt x="1126312" y="7585"/>
                </a:lnTo>
                <a:lnTo>
                  <a:pt x="1172918" y="3222"/>
                </a:lnTo>
                <a:lnTo>
                  <a:pt x="1219996" y="582"/>
                </a:lnTo>
                <a:lnTo>
                  <a:pt x="1251185" y="0"/>
                </a:lnTo>
              </a:path>
            </a:pathLst>
          </a:custGeom>
          <a:ln w="289680">
            <a:solidFill>
              <a:srgbClr val="7F8E99"/>
            </a:solidFill>
          </a:ln>
        </p:spPr>
        <p:txBody>
          <a:bodyPr wrap="square" lIns="0" tIns="0" rIns="0" bIns="0" rtlCol="0"/>
          <a:lstStyle/>
          <a:p>
            <a:endParaRPr/>
          </a:p>
        </p:txBody>
      </p:sp>
      <p:sp>
        <p:nvSpPr>
          <p:cNvPr id="20" name="bg object 20"/>
          <p:cNvSpPr/>
          <p:nvPr/>
        </p:nvSpPr>
        <p:spPr>
          <a:xfrm>
            <a:off x="13589393" y="873439"/>
            <a:ext cx="193675" cy="196215"/>
          </a:xfrm>
          <a:custGeom>
            <a:avLst/>
            <a:gdLst/>
            <a:ahLst/>
            <a:cxnLst/>
            <a:rect l="l" t="t" r="r" b="b"/>
            <a:pathLst>
              <a:path w="193675" h="196215">
                <a:moveTo>
                  <a:pt x="193125" y="195970"/>
                </a:moveTo>
                <a:lnTo>
                  <a:pt x="0" y="195970"/>
                </a:lnTo>
                <a:lnTo>
                  <a:pt x="193125" y="0"/>
                </a:lnTo>
                <a:lnTo>
                  <a:pt x="193125" y="195970"/>
                </a:lnTo>
                <a:close/>
              </a:path>
            </a:pathLst>
          </a:custGeom>
          <a:solidFill>
            <a:srgbClr val="BED73D"/>
          </a:solidFill>
        </p:spPr>
        <p:txBody>
          <a:bodyPr wrap="square" lIns="0" tIns="0" rIns="0" bIns="0" rtlCol="0"/>
          <a:lstStyle/>
          <a:p>
            <a:endParaRPr/>
          </a:p>
        </p:txBody>
      </p:sp>
      <p:sp>
        <p:nvSpPr>
          <p:cNvPr id="2" name="Holder 2"/>
          <p:cNvSpPr>
            <a:spLocks noGrp="1"/>
          </p:cNvSpPr>
          <p:nvPr>
            <p:ph type="title"/>
          </p:nvPr>
        </p:nvSpPr>
        <p:spPr>
          <a:xfrm>
            <a:off x="826629" y="-41323"/>
            <a:ext cx="9178925" cy="1443355"/>
          </a:xfrm>
          <a:prstGeom prst="rect">
            <a:avLst/>
          </a:prstGeom>
        </p:spPr>
        <p:txBody>
          <a:bodyPr wrap="square" lIns="0" tIns="0" rIns="0" bIns="0">
            <a:spAutoFit/>
          </a:bodyPr>
          <a:lstStyle>
            <a:lvl1pPr>
              <a:defRPr sz="93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audioboom.com/channels/5071280"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twitter.com/cwgreenbusiness"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linkedin.com/company/coventry-and-warwickshire-green-business-programme/"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mailto:Maria.Covlea@coventry.gov.uk" TargetMode="External"/><Relationship Id="rId3" Type="http://schemas.openxmlformats.org/officeDocument/2006/relationships/image" Target="../media/image2.jpg"/><Relationship Id="rId7" Type="http://schemas.openxmlformats.org/officeDocument/2006/relationships/hyperlink" Target="mailto:greenbusiness@coventry.gov.uk"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coventry.gov.uk/info/240/coventry_and_warwickshire_green_business_programme/2972/coventry_and_warwickshire_green_business_programme/7"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coventry.gov.uk/info/240/coventry_and_warwickshire_green_business_programme/2972/coventry_and_warwickshire_green_business_programme/7"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ahrefs.com/blog/what-are-backlinks/#:~:text=Backlinks%20are%20links%20from%20a,have%20a%20backlink%20from%20us."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coventry.gov.uk/directory/83/green_business_directory"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105401" y="3119105"/>
            <a:ext cx="16383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9600" b="1" dirty="0">
                <a:solidFill>
                  <a:schemeClr val="bg1"/>
                </a:solidFill>
                <a:latin typeface="Conduit"/>
              </a:rPr>
              <a:t>Green Business Network</a:t>
            </a:r>
            <a:endParaRPr lang="en-GB" sz="9600" dirty="0"/>
          </a:p>
        </p:txBody>
      </p:sp>
      <p:sp>
        <p:nvSpPr>
          <p:cNvPr id="12" name="TextBox 11">
            <a:extLst>
              <a:ext uri="{FF2B5EF4-FFF2-40B4-BE49-F238E27FC236}">
                <a16:creationId xmlns:a16="http://schemas.microsoft.com/office/drawing/2014/main" id="{65B52B47-4684-48C8-8FB5-9A85BEACD6A2}"/>
              </a:ext>
            </a:extLst>
          </p:cNvPr>
          <p:cNvSpPr txBox="1"/>
          <p:nvPr/>
        </p:nvSpPr>
        <p:spPr>
          <a:xfrm>
            <a:off x="8239228" y="4421103"/>
            <a:ext cx="4460772" cy="1015663"/>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altLang="en-US" sz="6000" b="1" dirty="0">
                <a:solidFill>
                  <a:schemeClr val="bg1"/>
                </a:solidFill>
                <a:latin typeface="Conduit"/>
              </a:rPr>
              <a:t>Maria Covlea</a:t>
            </a:r>
            <a:endParaRPr kumimoji="0" lang="en-GB" altLang="en-US" sz="6000" b="1" i="0" u="none" strike="noStrike" kern="1200" cap="none" spc="0" normalizeH="0" baseline="0" noProof="0" dirty="0">
              <a:ln>
                <a:noFill/>
              </a:ln>
              <a:solidFill>
                <a:schemeClr val="bg1"/>
              </a:solidFill>
              <a:effectLst/>
              <a:uLnTx/>
              <a:uFillTx/>
              <a:latin typeface="Conduit"/>
              <a:ea typeface="+mn-ea"/>
              <a:cs typeface="+mn-cs"/>
            </a:endParaRPr>
          </a:p>
        </p:txBody>
      </p:sp>
      <p:sp>
        <p:nvSpPr>
          <p:cNvPr id="13" name="TextBox 12">
            <a:extLst>
              <a:ext uri="{FF2B5EF4-FFF2-40B4-BE49-F238E27FC236}">
                <a16:creationId xmlns:a16="http://schemas.microsoft.com/office/drawing/2014/main" id="{CD057B46-3295-4D30-B187-A257AAD4CBAC}"/>
              </a:ext>
            </a:extLst>
          </p:cNvPr>
          <p:cNvSpPr txBox="1"/>
          <p:nvPr/>
        </p:nvSpPr>
        <p:spPr>
          <a:xfrm>
            <a:off x="4802035" y="5381659"/>
            <a:ext cx="10989732" cy="156966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altLang="en-US" sz="4800" i="0" u="none" strike="noStrike" kern="1200" cap="none" spc="0" normalizeH="0" baseline="0" noProof="0" dirty="0">
                <a:ln>
                  <a:noFill/>
                </a:ln>
                <a:solidFill>
                  <a:schemeClr val="bg1"/>
                </a:solidFill>
                <a:effectLst/>
                <a:uLnTx/>
                <a:uFillTx/>
                <a:latin typeface="Conduit"/>
                <a:ea typeface="+mn-ea"/>
                <a:cs typeface="+mn-cs"/>
              </a:rPr>
              <a:t>Marketing and Event</a:t>
            </a:r>
            <a:r>
              <a:rPr lang="en-GB" altLang="en-US" sz="4800" dirty="0">
                <a:solidFill>
                  <a:schemeClr val="bg1"/>
                </a:solidFill>
                <a:latin typeface="Conduit"/>
              </a:rPr>
              <a:t>s Co-Ordinator </a:t>
            </a:r>
          </a:p>
          <a:p>
            <a:pPr marR="0" lvl="0" algn="ctr" defTabSz="914400" rtl="0" eaLnBrk="1" fontAlgn="auto" latinLnBrk="0" hangingPunct="1">
              <a:lnSpc>
                <a:spcPct val="100000"/>
              </a:lnSpc>
              <a:spcBef>
                <a:spcPts val="0"/>
              </a:spcBef>
              <a:spcAft>
                <a:spcPts val="0"/>
              </a:spcAft>
              <a:buClrTx/>
              <a:buSzTx/>
              <a:tabLst/>
              <a:defRPr/>
            </a:pPr>
            <a:r>
              <a:rPr lang="en-GB" altLang="en-US" sz="4800" dirty="0">
                <a:solidFill>
                  <a:schemeClr val="bg1"/>
                </a:solidFill>
                <a:latin typeface="Conduit"/>
              </a:rPr>
              <a:t>Green Business Programme</a:t>
            </a:r>
            <a:endParaRPr kumimoji="0" lang="en-GB" altLang="en-US" sz="4800" i="0" u="none" strike="noStrike" kern="1200" cap="none" spc="0" normalizeH="0" baseline="0" noProof="0" dirty="0">
              <a:ln>
                <a:noFill/>
              </a:ln>
              <a:solidFill>
                <a:schemeClr val="bg1"/>
              </a:solidFill>
              <a:effectLst/>
              <a:uLnTx/>
              <a:uFillTx/>
              <a:latin typeface="Conduit"/>
              <a:ea typeface="+mn-ea"/>
              <a:cs typeface="+mn-cs"/>
            </a:endParaRPr>
          </a:p>
        </p:txBody>
      </p:sp>
    </p:spTree>
    <p:extLst>
      <p:ext uri="{BB962C8B-B14F-4D97-AF65-F5344CB8AC3E}">
        <p14:creationId xmlns:p14="http://schemas.microsoft.com/office/powerpoint/2010/main" val="14926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467820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altLang="en-US" sz="6000" b="1" dirty="0">
                <a:solidFill>
                  <a:schemeClr val="bg1"/>
                </a:solidFill>
                <a:latin typeface="Conduit"/>
              </a:rPr>
              <a:t>5</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a:t>
            </a:r>
            <a:r>
              <a:rPr lang="en-GB" altLang="en-US" sz="6000" b="1" dirty="0">
                <a:solidFill>
                  <a:schemeClr val="bg1"/>
                </a:solidFill>
                <a:latin typeface="Conduit"/>
              </a:rPr>
              <a:t>Podcast </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we want to hear your story</a:t>
            </a:r>
            <a:endParaRPr lang="en-GB" altLang="en-US" sz="6000" b="1" dirty="0">
              <a:solidFill>
                <a:schemeClr val="bg1"/>
              </a:solidFill>
              <a:latin typeface="Conduit"/>
            </a:endParaRPr>
          </a:p>
          <a:p>
            <a:pPr>
              <a:defRPr/>
            </a:pPr>
            <a:endParaRPr lang="en-GB" altLang="en-US" sz="6000" b="1" dirty="0">
              <a:solidFill>
                <a:schemeClr val="bg1"/>
              </a:solidFill>
              <a:latin typeface="Conduit"/>
            </a:endParaRPr>
          </a:p>
          <a:p>
            <a:pPr>
              <a:defRPr/>
            </a:pP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newly launched </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rPr>
              <a:t>podcast channel </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has been featuring companies who have started their net zero journey or other companies or organisations who can help us learn more about interesting green topics such as Solar PV and heat pumps.  </a:t>
            </a: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endParaRPr lang="en-GB" dirty="0">
              <a:solidFill>
                <a:schemeClr val="bg1"/>
              </a:solidFill>
            </a:endParaRPr>
          </a:p>
        </p:txBody>
      </p:sp>
    </p:spTree>
    <p:extLst>
      <p:ext uri="{BB962C8B-B14F-4D97-AF65-F5344CB8AC3E}">
        <p14:creationId xmlns:p14="http://schemas.microsoft.com/office/powerpoint/2010/main" val="283101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pic>
        <p:nvPicPr>
          <p:cNvPr id="3" name="Picture 2">
            <a:extLst>
              <a:ext uri="{FF2B5EF4-FFF2-40B4-BE49-F238E27FC236}">
                <a16:creationId xmlns:a16="http://schemas.microsoft.com/office/drawing/2014/main" id="{808B7C2D-EDEA-46E0-99E7-493DA85AEFD9}"/>
              </a:ext>
            </a:extLst>
          </p:cNvPr>
          <p:cNvPicPr>
            <a:picLocks noChangeAspect="1"/>
          </p:cNvPicPr>
          <p:nvPr/>
        </p:nvPicPr>
        <p:blipFill rotWithShape="1">
          <a:blip r:embed="rId3"/>
          <a:srcRect l="18096" t="36614" r="62735" b="6741"/>
          <a:stretch/>
        </p:blipFill>
        <p:spPr>
          <a:xfrm>
            <a:off x="5392941" y="2715166"/>
            <a:ext cx="9318217" cy="8002846"/>
          </a:xfrm>
          <a:prstGeom prst="rect">
            <a:avLst/>
          </a:prstGeom>
        </p:spPr>
      </p:pic>
    </p:spTree>
    <p:extLst>
      <p:ext uri="{BB962C8B-B14F-4D97-AF65-F5344CB8AC3E}">
        <p14:creationId xmlns:p14="http://schemas.microsoft.com/office/powerpoint/2010/main" val="292540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4985980"/>
          </a:xfrm>
          <a:prstGeom prst="rect">
            <a:avLst/>
          </a:prstGeom>
          <a:noFill/>
        </p:spPr>
        <p:txBody>
          <a:bodyPr wrap="square" rtlCol="0">
            <a:spAutoFit/>
          </a:bodyPr>
          <a:lstStyle/>
          <a:p>
            <a:pPr>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6. </a:t>
            </a:r>
            <a:r>
              <a:rPr lang="en-GB" altLang="en-US" sz="6000" b="1" dirty="0">
                <a:solidFill>
                  <a:schemeClr val="bg1"/>
                </a:solidFill>
                <a:latin typeface="Conduit"/>
              </a:rPr>
              <a:t>Social media</a:t>
            </a:r>
          </a:p>
          <a:p>
            <a:pPr>
              <a:defRPr/>
            </a:pPr>
            <a:endPar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 help you share your green stories on our social media channels:</a:t>
            </a:r>
          </a:p>
          <a:p>
            <a:pPr>
              <a:defRPr/>
            </a:pPr>
            <a:endPar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defRPr/>
            </a:pPr>
            <a:r>
              <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rPr>
              <a:t>LinkedIn </a:t>
            </a:r>
            <a:r>
              <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646 followers</a:t>
            </a:r>
          </a:p>
          <a:p>
            <a:pPr marL="571500" indent="-571500">
              <a:buFont typeface="Arial" panose="020B0604020202020204" pitchFamily="34" charset="0"/>
              <a:buChar char="•"/>
              <a:defRPr/>
            </a:pPr>
            <a:endPar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defRPr/>
            </a:pPr>
            <a:r>
              <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rPr>
              <a:t>Twitter</a:t>
            </a:r>
            <a:r>
              <a:rPr lang="en-GB"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 775 followers </a:t>
            </a: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endParaRPr lang="en-GB" dirty="0">
              <a:solidFill>
                <a:schemeClr val="bg1"/>
              </a:solidFill>
            </a:endParaRPr>
          </a:p>
        </p:txBody>
      </p:sp>
    </p:spTree>
    <p:extLst>
      <p:ext uri="{BB962C8B-B14F-4D97-AF65-F5344CB8AC3E}">
        <p14:creationId xmlns:p14="http://schemas.microsoft.com/office/powerpoint/2010/main" val="100382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4093428"/>
          </a:xfrm>
          <a:prstGeom prst="rect">
            <a:avLst/>
          </a:prstGeom>
          <a:noFill/>
        </p:spPr>
        <p:txBody>
          <a:bodyPr wrap="square" rtlCol="0">
            <a:spAutoFit/>
          </a:bodyPr>
          <a:lstStyle/>
          <a:p>
            <a:pPr>
              <a:defRPr/>
            </a:pPr>
            <a:r>
              <a:rPr lang="en-GB" altLang="en-US" sz="6000" b="1" dirty="0">
                <a:solidFill>
                  <a:schemeClr val="bg1"/>
                </a:solidFill>
                <a:latin typeface="Conduit"/>
              </a:rPr>
              <a:t>7</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We</a:t>
            </a:r>
            <a:r>
              <a:rPr lang="en-GB" altLang="en-US" sz="6000" b="1" dirty="0" err="1">
                <a:solidFill>
                  <a:schemeClr val="bg1"/>
                </a:solidFill>
                <a:latin typeface="Conduit"/>
              </a:rPr>
              <a:t>binars</a:t>
            </a:r>
            <a:endParaRPr lang="en-GB" altLang="en-US" sz="6000" b="1" dirty="0">
              <a:solidFill>
                <a:schemeClr val="bg1"/>
              </a:solidFill>
              <a:latin typeface="Conduit"/>
            </a:endParaRPr>
          </a:p>
          <a:p>
            <a:pPr>
              <a:defRPr/>
            </a:pPr>
            <a:endPar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have a green inspiring story you could join one of our webinars where you could share with others your challenges and solutions. </a:t>
            </a:r>
          </a:p>
          <a:p>
            <a:pPr>
              <a:defRPr/>
            </a:pPr>
            <a:endPar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webinars usually have 100 people registered to attend. </a:t>
            </a:r>
            <a:endParaRPr lang="en-GB" dirty="0">
              <a:solidFill>
                <a:schemeClr val="bg1"/>
              </a:solidFill>
            </a:endParaRPr>
          </a:p>
        </p:txBody>
      </p:sp>
    </p:spTree>
    <p:extLst>
      <p:ext uri="{BB962C8B-B14F-4D97-AF65-F5344CB8AC3E}">
        <p14:creationId xmlns:p14="http://schemas.microsoft.com/office/powerpoint/2010/main" val="269189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1631216"/>
          </a:xfrm>
          <a:prstGeom prst="rect">
            <a:avLst/>
          </a:prstGeom>
          <a:noFill/>
        </p:spPr>
        <p:txBody>
          <a:bodyPr wrap="square" rtlCol="0">
            <a:spAutoFit/>
          </a:bodyPr>
          <a:lstStyle/>
          <a:p>
            <a:pPr>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8. </a:t>
            </a:r>
            <a:r>
              <a:rPr lang="en-GB" altLang="en-US" sz="6000" b="1" dirty="0">
                <a:solidFill>
                  <a:schemeClr val="bg1"/>
                </a:solidFill>
                <a:latin typeface="Conduit"/>
              </a:rPr>
              <a:t>Examples</a:t>
            </a:r>
          </a:p>
          <a:p>
            <a:pPr>
              <a:defRPr/>
            </a:pPr>
            <a:endPar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C78AF7F7-C754-41CF-BC29-9D4CD40D6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62" y="4118777"/>
            <a:ext cx="5659325" cy="614649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208A6B26-9F30-4F14-AEA0-AB24C37DD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802" y="2341067"/>
            <a:ext cx="10547892" cy="3835597"/>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8F35E0E4-6C7C-4E8E-8504-6F84D485B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365" y="6390901"/>
            <a:ext cx="6947257" cy="4800847"/>
          </a:xfrm>
          <a:prstGeom prst="rect">
            <a:avLst/>
          </a:prstGeom>
        </p:spPr>
      </p:pic>
      <p:pic>
        <p:nvPicPr>
          <p:cNvPr id="10" name="Picture 9" descr="Graphical user interface, text, email&#10;&#10;Description automatically generated">
            <a:extLst>
              <a:ext uri="{FF2B5EF4-FFF2-40B4-BE49-F238E27FC236}">
                <a16:creationId xmlns:a16="http://schemas.microsoft.com/office/drawing/2014/main" id="{9FA7D7FB-94C6-4742-B459-94C8D5D073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90317" y="6390900"/>
            <a:ext cx="4774421" cy="4425271"/>
          </a:xfrm>
          <a:prstGeom prst="rect">
            <a:avLst/>
          </a:prstGeom>
        </p:spPr>
      </p:pic>
    </p:spTree>
    <p:extLst>
      <p:ext uri="{BB962C8B-B14F-4D97-AF65-F5344CB8AC3E}">
        <p14:creationId xmlns:p14="http://schemas.microsoft.com/office/powerpoint/2010/main" val="44615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pic>
        <p:nvPicPr>
          <p:cNvPr id="45" name="object 45"/>
          <p:cNvPicPr/>
          <p:nvPr/>
        </p:nvPicPr>
        <p:blipFill>
          <a:blip r:embed="rId5" cstate="print"/>
          <a:stretch>
            <a:fillRect/>
          </a:stretch>
        </p:blipFill>
        <p:spPr>
          <a:xfrm>
            <a:off x="276426" y="6187135"/>
            <a:ext cx="5691998" cy="4729061"/>
          </a:xfrm>
          <a:prstGeom prst="rect">
            <a:avLst/>
          </a:prstGeom>
        </p:spPr>
      </p:pic>
      <p:sp>
        <p:nvSpPr>
          <p:cNvPr id="51" name="object 51"/>
          <p:cNvSpPr txBox="1"/>
          <p:nvPr/>
        </p:nvSpPr>
        <p:spPr>
          <a:xfrm>
            <a:off x="16502143" y="7403991"/>
            <a:ext cx="2206625" cy="1609090"/>
          </a:xfrm>
          <a:prstGeom prst="rect">
            <a:avLst/>
          </a:prstGeom>
        </p:spPr>
        <p:txBody>
          <a:bodyPr vert="horz" wrap="square" lIns="0" tIns="14604" rIns="0" bIns="0" rtlCol="0">
            <a:spAutoFit/>
          </a:bodyPr>
          <a:lstStyle/>
          <a:p>
            <a:pPr marL="12700" algn="just">
              <a:lnSpc>
                <a:spcPts val="3254"/>
              </a:lnSpc>
              <a:spcBef>
                <a:spcPts val="114"/>
              </a:spcBef>
            </a:pPr>
            <a:r>
              <a:rPr sz="2950" spc="-40" dirty="0">
                <a:solidFill>
                  <a:srgbClr val="89C765"/>
                </a:solidFill>
                <a:latin typeface="Gill Sans MT"/>
                <a:cs typeface="Gill Sans MT"/>
              </a:rPr>
              <a:t>S</a:t>
            </a:r>
            <a:r>
              <a:rPr sz="2950" spc="-35" dirty="0">
                <a:solidFill>
                  <a:srgbClr val="89C765"/>
                </a:solidFill>
                <a:latin typeface="Gill Sans MT"/>
                <a:cs typeface="Gill Sans MT"/>
              </a:rPr>
              <a:t>i</a:t>
            </a:r>
            <a:r>
              <a:rPr sz="2950" spc="-65" dirty="0">
                <a:solidFill>
                  <a:srgbClr val="89C765"/>
                </a:solidFill>
                <a:latin typeface="Gill Sans MT"/>
                <a:cs typeface="Gill Sans MT"/>
              </a:rPr>
              <a:t>n</a:t>
            </a:r>
            <a:r>
              <a:rPr sz="2950" spc="-25" dirty="0">
                <a:solidFill>
                  <a:srgbClr val="89C765"/>
                </a:solidFill>
                <a:latin typeface="Gill Sans MT"/>
                <a:cs typeface="Gill Sans MT"/>
              </a:rPr>
              <a:t>c</a:t>
            </a:r>
            <a:r>
              <a:rPr sz="2950" spc="-50" dirty="0">
                <a:solidFill>
                  <a:srgbClr val="89C765"/>
                </a:solidFill>
                <a:latin typeface="Gill Sans MT"/>
                <a:cs typeface="Gill Sans MT"/>
              </a:rPr>
              <a:t>e</a:t>
            </a:r>
            <a:r>
              <a:rPr sz="2950" spc="-290" dirty="0">
                <a:solidFill>
                  <a:srgbClr val="89C765"/>
                </a:solidFill>
                <a:latin typeface="Gill Sans MT"/>
                <a:cs typeface="Gill Sans MT"/>
              </a:rPr>
              <a:t> </a:t>
            </a:r>
            <a:r>
              <a:rPr sz="2950" dirty="0">
                <a:solidFill>
                  <a:srgbClr val="89C765"/>
                </a:solidFill>
                <a:latin typeface="Gill Sans MT"/>
                <a:cs typeface="Gill Sans MT"/>
              </a:rPr>
              <a:t>2</a:t>
            </a:r>
            <a:r>
              <a:rPr sz="2950" spc="-50" dirty="0">
                <a:solidFill>
                  <a:srgbClr val="89C765"/>
                </a:solidFill>
                <a:latin typeface="Gill Sans MT"/>
                <a:cs typeface="Gill Sans MT"/>
              </a:rPr>
              <a:t>0</a:t>
            </a:r>
            <a:r>
              <a:rPr sz="2950" spc="-25" dirty="0">
                <a:solidFill>
                  <a:srgbClr val="89C765"/>
                </a:solidFill>
                <a:latin typeface="Gill Sans MT"/>
                <a:cs typeface="Gill Sans MT"/>
              </a:rPr>
              <a:t>1</a:t>
            </a:r>
            <a:r>
              <a:rPr sz="2950" spc="15" dirty="0">
                <a:solidFill>
                  <a:srgbClr val="89C765"/>
                </a:solidFill>
                <a:latin typeface="Gill Sans MT"/>
                <a:cs typeface="Gill Sans MT"/>
              </a:rPr>
              <a:t>8</a:t>
            </a:r>
            <a:r>
              <a:rPr sz="2950" spc="5" dirty="0">
                <a:solidFill>
                  <a:srgbClr val="89C765"/>
                </a:solidFill>
                <a:latin typeface="Gill Sans MT"/>
                <a:cs typeface="Gill Sans MT"/>
              </a:rPr>
              <a:t>,</a:t>
            </a:r>
            <a:endParaRPr sz="2950" dirty="0">
              <a:latin typeface="Gill Sans MT"/>
              <a:cs typeface="Gill Sans MT"/>
            </a:endParaRPr>
          </a:p>
          <a:p>
            <a:pPr marL="12700" marR="5080" algn="just">
              <a:lnSpc>
                <a:spcPts val="2970"/>
              </a:lnSpc>
              <a:spcBef>
                <a:spcPts val="290"/>
              </a:spcBef>
            </a:pPr>
            <a:r>
              <a:rPr sz="2950" spc="-10" dirty="0">
                <a:solidFill>
                  <a:srgbClr val="89C765"/>
                </a:solidFill>
                <a:latin typeface="Gill Sans MT"/>
                <a:cs typeface="Gill Sans MT"/>
              </a:rPr>
              <a:t>3</a:t>
            </a:r>
            <a:r>
              <a:rPr sz="2950" spc="35" dirty="0">
                <a:solidFill>
                  <a:srgbClr val="89C765"/>
                </a:solidFill>
                <a:latin typeface="Gill Sans MT"/>
                <a:cs typeface="Gill Sans MT"/>
              </a:rPr>
              <a:t>0</a:t>
            </a:r>
            <a:r>
              <a:rPr sz="2950" spc="-290" dirty="0">
                <a:solidFill>
                  <a:srgbClr val="89C765"/>
                </a:solidFill>
                <a:latin typeface="Gill Sans MT"/>
                <a:cs typeface="Gill Sans MT"/>
              </a:rPr>
              <a:t> </a:t>
            </a:r>
            <a:r>
              <a:rPr sz="2950" spc="-50" dirty="0">
                <a:solidFill>
                  <a:srgbClr val="89C765"/>
                </a:solidFill>
                <a:latin typeface="Gill Sans MT"/>
                <a:cs typeface="Gill Sans MT"/>
              </a:rPr>
              <a:t>ev</a:t>
            </a:r>
            <a:r>
              <a:rPr sz="2950" spc="-85" dirty="0">
                <a:solidFill>
                  <a:srgbClr val="89C765"/>
                </a:solidFill>
                <a:latin typeface="Gill Sans MT"/>
                <a:cs typeface="Gill Sans MT"/>
              </a:rPr>
              <a:t>e</a:t>
            </a:r>
            <a:r>
              <a:rPr sz="2950" spc="-30" dirty="0">
                <a:solidFill>
                  <a:srgbClr val="89C765"/>
                </a:solidFill>
                <a:latin typeface="Gill Sans MT"/>
                <a:cs typeface="Gill Sans MT"/>
              </a:rPr>
              <a:t>n</a:t>
            </a:r>
            <a:r>
              <a:rPr sz="2950" spc="45" dirty="0">
                <a:solidFill>
                  <a:srgbClr val="89C765"/>
                </a:solidFill>
                <a:latin typeface="Gill Sans MT"/>
                <a:cs typeface="Gill Sans MT"/>
              </a:rPr>
              <a:t>t</a:t>
            </a:r>
            <a:r>
              <a:rPr sz="2950" spc="65" dirty="0">
                <a:solidFill>
                  <a:srgbClr val="89C765"/>
                </a:solidFill>
                <a:latin typeface="Gill Sans MT"/>
                <a:cs typeface="Gill Sans MT"/>
              </a:rPr>
              <a:t>s</a:t>
            </a:r>
            <a:r>
              <a:rPr sz="2950" spc="-290" dirty="0">
                <a:solidFill>
                  <a:srgbClr val="89C765"/>
                </a:solidFill>
                <a:latin typeface="Gill Sans MT"/>
                <a:cs typeface="Gill Sans MT"/>
              </a:rPr>
              <a:t> </a:t>
            </a:r>
            <a:r>
              <a:rPr sz="2950" spc="-90" dirty="0">
                <a:solidFill>
                  <a:srgbClr val="89C765"/>
                </a:solidFill>
                <a:latin typeface="Gill Sans MT"/>
                <a:cs typeface="Gill Sans MT"/>
              </a:rPr>
              <a:t>h</a:t>
            </a:r>
            <a:r>
              <a:rPr sz="2950" spc="125" dirty="0">
                <a:solidFill>
                  <a:srgbClr val="89C765"/>
                </a:solidFill>
                <a:latin typeface="Gill Sans MT"/>
                <a:cs typeface="Gill Sans MT"/>
              </a:rPr>
              <a:t>a</a:t>
            </a:r>
            <a:r>
              <a:rPr sz="2950" spc="-40" dirty="0">
                <a:solidFill>
                  <a:srgbClr val="89C765"/>
                </a:solidFill>
                <a:latin typeface="Gill Sans MT"/>
                <a:cs typeface="Gill Sans MT"/>
              </a:rPr>
              <a:t>ve  </a:t>
            </a:r>
            <a:r>
              <a:rPr sz="2950" spc="-90" dirty="0">
                <a:solidFill>
                  <a:srgbClr val="89C765"/>
                </a:solidFill>
                <a:latin typeface="Gill Sans MT"/>
                <a:cs typeface="Gill Sans MT"/>
              </a:rPr>
              <a:t>b</a:t>
            </a:r>
            <a:r>
              <a:rPr sz="2950" spc="-70" dirty="0">
                <a:solidFill>
                  <a:srgbClr val="89C765"/>
                </a:solidFill>
                <a:latin typeface="Gill Sans MT"/>
                <a:cs typeface="Gill Sans MT"/>
              </a:rPr>
              <a:t>e</a:t>
            </a:r>
            <a:r>
              <a:rPr sz="2950" spc="-95" dirty="0">
                <a:solidFill>
                  <a:srgbClr val="89C765"/>
                </a:solidFill>
                <a:latin typeface="Gill Sans MT"/>
                <a:cs typeface="Gill Sans MT"/>
              </a:rPr>
              <a:t>e</a:t>
            </a:r>
            <a:r>
              <a:rPr sz="2950" spc="-25" dirty="0">
                <a:solidFill>
                  <a:srgbClr val="89C765"/>
                </a:solidFill>
                <a:latin typeface="Gill Sans MT"/>
                <a:cs typeface="Gill Sans MT"/>
              </a:rPr>
              <a:t>n</a:t>
            </a:r>
            <a:r>
              <a:rPr sz="2950" spc="-290" dirty="0">
                <a:solidFill>
                  <a:srgbClr val="89C765"/>
                </a:solidFill>
                <a:latin typeface="Gill Sans MT"/>
                <a:cs typeface="Gill Sans MT"/>
              </a:rPr>
              <a:t> </a:t>
            </a:r>
            <a:r>
              <a:rPr sz="2950" spc="-70" dirty="0">
                <a:solidFill>
                  <a:srgbClr val="89C765"/>
                </a:solidFill>
                <a:latin typeface="Gill Sans MT"/>
                <a:cs typeface="Gill Sans MT"/>
              </a:rPr>
              <a:t>h</a:t>
            </a:r>
            <a:r>
              <a:rPr sz="2950" spc="-275" dirty="0">
                <a:solidFill>
                  <a:srgbClr val="89C765"/>
                </a:solidFill>
                <a:latin typeface="Gill Sans MT"/>
                <a:cs typeface="Gill Sans MT"/>
              </a:rPr>
              <a:t>o</a:t>
            </a:r>
            <a:r>
              <a:rPr sz="2950" spc="220" dirty="0">
                <a:solidFill>
                  <a:srgbClr val="89C765"/>
                </a:solidFill>
                <a:latin typeface="Gill Sans MT"/>
                <a:cs typeface="Gill Sans MT"/>
              </a:rPr>
              <a:t>s</a:t>
            </a:r>
            <a:r>
              <a:rPr sz="2950" spc="-95" dirty="0">
                <a:solidFill>
                  <a:srgbClr val="89C765"/>
                </a:solidFill>
                <a:latin typeface="Gill Sans MT"/>
                <a:cs typeface="Gill Sans MT"/>
              </a:rPr>
              <a:t>t</a:t>
            </a:r>
            <a:r>
              <a:rPr sz="2950" spc="-70" dirty="0">
                <a:solidFill>
                  <a:srgbClr val="89C765"/>
                </a:solidFill>
                <a:latin typeface="Gill Sans MT"/>
                <a:cs typeface="Gill Sans MT"/>
              </a:rPr>
              <a:t>e</a:t>
            </a:r>
            <a:r>
              <a:rPr sz="2950" spc="-95" dirty="0">
                <a:solidFill>
                  <a:srgbClr val="89C765"/>
                </a:solidFill>
                <a:latin typeface="Gill Sans MT"/>
                <a:cs typeface="Gill Sans MT"/>
              </a:rPr>
              <a:t>d</a:t>
            </a:r>
            <a:r>
              <a:rPr sz="2950" spc="-290" dirty="0">
                <a:solidFill>
                  <a:srgbClr val="89C765"/>
                </a:solidFill>
                <a:latin typeface="Gill Sans MT"/>
                <a:cs typeface="Gill Sans MT"/>
              </a:rPr>
              <a:t> </a:t>
            </a:r>
            <a:r>
              <a:rPr sz="2950" spc="-95" dirty="0">
                <a:solidFill>
                  <a:srgbClr val="89C765"/>
                </a:solidFill>
                <a:latin typeface="Gill Sans MT"/>
                <a:cs typeface="Gill Sans MT"/>
              </a:rPr>
              <a:t>b</a:t>
            </a:r>
            <a:r>
              <a:rPr sz="2950" spc="100" dirty="0">
                <a:solidFill>
                  <a:srgbClr val="89C765"/>
                </a:solidFill>
                <a:latin typeface="Gill Sans MT"/>
                <a:cs typeface="Gill Sans MT"/>
              </a:rPr>
              <a:t>y  </a:t>
            </a:r>
            <a:r>
              <a:rPr sz="2950" spc="-80" dirty="0">
                <a:solidFill>
                  <a:srgbClr val="89C765"/>
                </a:solidFill>
                <a:latin typeface="Gill Sans MT"/>
                <a:cs typeface="Gill Sans MT"/>
              </a:rPr>
              <a:t>th</a:t>
            </a:r>
            <a:r>
              <a:rPr sz="2950" spc="-50" dirty="0">
                <a:solidFill>
                  <a:srgbClr val="89C765"/>
                </a:solidFill>
                <a:latin typeface="Gill Sans MT"/>
                <a:cs typeface="Gill Sans MT"/>
              </a:rPr>
              <a:t>e</a:t>
            </a:r>
            <a:r>
              <a:rPr sz="2950" spc="-290" dirty="0">
                <a:solidFill>
                  <a:srgbClr val="89C765"/>
                </a:solidFill>
                <a:latin typeface="Gill Sans MT"/>
                <a:cs typeface="Gill Sans MT"/>
              </a:rPr>
              <a:t> </a:t>
            </a:r>
            <a:r>
              <a:rPr sz="2950" spc="-105" dirty="0" err="1">
                <a:solidFill>
                  <a:srgbClr val="89C765"/>
                </a:solidFill>
                <a:latin typeface="Gill Sans MT"/>
                <a:cs typeface="Gill Sans MT"/>
              </a:rPr>
              <a:t>p</a:t>
            </a:r>
            <a:r>
              <a:rPr sz="2950" spc="-225" dirty="0" err="1">
                <a:solidFill>
                  <a:srgbClr val="89C765"/>
                </a:solidFill>
                <a:latin typeface="Gill Sans MT"/>
                <a:cs typeface="Gill Sans MT"/>
              </a:rPr>
              <a:t>r</a:t>
            </a:r>
            <a:r>
              <a:rPr sz="2950" spc="-285" dirty="0" err="1">
                <a:solidFill>
                  <a:srgbClr val="89C765"/>
                </a:solidFill>
                <a:latin typeface="Gill Sans MT"/>
                <a:cs typeface="Gill Sans MT"/>
              </a:rPr>
              <a:t>o</a:t>
            </a:r>
            <a:r>
              <a:rPr sz="2950" spc="90" dirty="0" err="1">
                <a:solidFill>
                  <a:srgbClr val="89C765"/>
                </a:solidFill>
                <a:latin typeface="Gill Sans MT"/>
                <a:cs typeface="Gill Sans MT"/>
              </a:rPr>
              <a:t>g</a:t>
            </a:r>
            <a:r>
              <a:rPr sz="2950" spc="-235" dirty="0" err="1">
                <a:solidFill>
                  <a:srgbClr val="89C765"/>
                </a:solidFill>
                <a:latin typeface="Gill Sans MT"/>
                <a:cs typeface="Gill Sans MT"/>
              </a:rPr>
              <a:t>r</a:t>
            </a:r>
            <a:r>
              <a:rPr sz="2950" spc="-45" dirty="0" err="1">
                <a:solidFill>
                  <a:srgbClr val="89C765"/>
                </a:solidFill>
                <a:latin typeface="Gill Sans MT"/>
                <a:cs typeface="Gill Sans MT"/>
              </a:rPr>
              <a:t>a</a:t>
            </a:r>
            <a:r>
              <a:rPr sz="2950" spc="-35" dirty="0" err="1">
                <a:solidFill>
                  <a:srgbClr val="89C765"/>
                </a:solidFill>
                <a:latin typeface="Gill Sans MT"/>
                <a:cs typeface="Gill Sans MT"/>
              </a:rPr>
              <a:t>m</a:t>
            </a:r>
            <a:r>
              <a:rPr sz="2950" spc="-175" dirty="0" err="1">
                <a:solidFill>
                  <a:srgbClr val="89C765"/>
                </a:solidFill>
                <a:latin typeface="Gill Sans MT"/>
                <a:cs typeface="Gill Sans MT"/>
              </a:rPr>
              <a:t>m</a:t>
            </a:r>
            <a:r>
              <a:rPr sz="2950" spc="-50" dirty="0" err="1">
                <a:solidFill>
                  <a:srgbClr val="89C765"/>
                </a:solidFill>
                <a:latin typeface="Gill Sans MT"/>
                <a:cs typeface="Gill Sans MT"/>
              </a:rPr>
              <a:t>e</a:t>
            </a:r>
            <a:endParaRPr sz="2950" dirty="0">
              <a:latin typeface="Gill Sans MT"/>
              <a:cs typeface="Gill Sans MT"/>
            </a:endParaRPr>
          </a:p>
        </p:txBody>
      </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3" name="TextBox 2">
            <a:extLst>
              <a:ext uri="{FF2B5EF4-FFF2-40B4-BE49-F238E27FC236}">
                <a16:creationId xmlns:a16="http://schemas.microsoft.com/office/drawing/2014/main" id="{109BB861-30FF-4E62-BFDB-1CDA956384C0}"/>
              </a:ext>
            </a:extLst>
          </p:cNvPr>
          <p:cNvSpPr txBox="1"/>
          <p:nvPr/>
        </p:nvSpPr>
        <p:spPr>
          <a:xfrm>
            <a:off x="1975694" y="4994399"/>
            <a:ext cx="16992600" cy="4401205"/>
          </a:xfrm>
          <a:prstGeom prst="rect">
            <a:avLst/>
          </a:prstGeom>
          <a:noFill/>
        </p:spPr>
        <p:txBody>
          <a:bodyPr wrap="square" rtlCol="0">
            <a:spAutoFit/>
          </a:bodyPr>
          <a:lstStyle/>
          <a:p>
            <a:pPr marL="571500" indent="-571500">
              <a:buFont typeface="Arial" panose="020B0604020202020204" pitchFamily="34" charset="0"/>
              <a:buChar char="•"/>
            </a:pPr>
            <a:endParaRPr lang="en-GB" sz="4400" dirty="0">
              <a:solidFill>
                <a:schemeClr val="bg1"/>
              </a:solidFill>
              <a:latin typeface="Gill Sans MT" panose="020B0502020104020203" pitchFamily="34" charset="0"/>
            </a:endParaRPr>
          </a:p>
          <a:p>
            <a:r>
              <a:rPr lang="en-GB" sz="4400" b="1" dirty="0">
                <a:solidFill>
                  <a:schemeClr val="bg1"/>
                </a:solidFill>
                <a:latin typeface="Gill Sans MT" panose="020B0502020104020203" pitchFamily="34" charset="0"/>
              </a:rPr>
              <a:t>	</a:t>
            </a:r>
            <a:r>
              <a:rPr lang="en-GB" sz="4800" b="1" dirty="0">
                <a:solidFill>
                  <a:schemeClr val="bg1"/>
                </a:solidFill>
                <a:latin typeface="Gill Sans MT" panose="020B0502020104020203" pitchFamily="34" charset="0"/>
              </a:rPr>
              <a:t>Coventry &amp; Warwickshire Green Business Programme</a:t>
            </a:r>
            <a:r>
              <a:rPr lang="en-GB" sz="4800" dirty="0">
                <a:solidFill>
                  <a:schemeClr val="bg1"/>
                </a:solidFill>
                <a:latin typeface="Gill Sans MT" panose="020B0502020104020203" pitchFamily="34" charset="0"/>
              </a:rPr>
              <a:t>:</a:t>
            </a:r>
          </a:p>
          <a:p>
            <a:pPr algn="ctr"/>
            <a:r>
              <a:rPr lang="en-GB" sz="4800" u="sng" dirty="0">
                <a:latin typeface="Gill Sans MT" panose="020B0502020104020203" pitchFamily="34" charset="0"/>
                <a:hlinkClick r:id="rId7"/>
              </a:rPr>
              <a:t>greenbusiness@coventry.gov.uk</a:t>
            </a:r>
            <a:r>
              <a:rPr lang="en-GB" sz="4800" u="sng" dirty="0">
                <a:latin typeface="Gill Sans MT" panose="020B0502020104020203" pitchFamily="34" charset="0"/>
              </a:rPr>
              <a:t> </a:t>
            </a:r>
          </a:p>
          <a:p>
            <a:pPr algn="ctr"/>
            <a:r>
              <a:rPr lang="en-GB" sz="4800" u="sng" dirty="0">
                <a:solidFill>
                  <a:schemeClr val="bg1"/>
                </a:solidFill>
                <a:latin typeface="Gill Sans MT" panose="020B0502020104020203" pitchFamily="34" charset="0"/>
              </a:rPr>
              <a:t>Or </a:t>
            </a:r>
          </a:p>
          <a:p>
            <a:pPr algn="ctr"/>
            <a:r>
              <a:rPr lang="en-GB" sz="4800" u="sng" dirty="0">
                <a:solidFill>
                  <a:schemeClr val="bg1"/>
                </a:solidFill>
                <a:latin typeface="Gill Sans MT" panose="020B0502020104020203" pitchFamily="34" charset="0"/>
                <a:hlinkClick r:id="rId8"/>
              </a:rPr>
              <a:t>maria.covlea@coventry.gov.uk</a:t>
            </a:r>
            <a:endParaRPr lang="en-GB" sz="4800" dirty="0">
              <a:solidFill>
                <a:schemeClr val="bg1"/>
              </a:solidFill>
              <a:latin typeface="Gill Sans MT" panose="020B0502020104020203" pitchFamily="34" charset="0"/>
            </a:endParaRPr>
          </a:p>
          <a:p>
            <a:endParaRPr lang="en-GB" sz="4400" dirty="0">
              <a:solidFill>
                <a:schemeClr val="bg1"/>
              </a:solidFill>
              <a:latin typeface="Gill Sans MT" panose="020B0502020104020203" pitchFamily="34" charset="0"/>
            </a:endParaRPr>
          </a:p>
        </p:txBody>
      </p:sp>
      <p:sp>
        <p:nvSpPr>
          <p:cNvPr id="14" name="TextBox 13">
            <a:extLst>
              <a:ext uri="{FF2B5EF4-FFF2-40B4-BE49-F238E27FC236}">
                <a16:creationId xmlns:a16="http://schemas.microsoft.com/office/drawing/2014/main" id="{8792AAFA-3881-4299-AE84-82AD542C3EA2}"/>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5" name="TextBox 14">
            <a:extLst>
              <a:ext uri="{FF2B5EF4-FFF2-40B4-BE49-F238E27FC236}">
                <a16:creationId xmlns:a16="http://schemas.microsoft.com/office/drawing/2014/main" id="{CE60732F-D89F-4D87-BB89-16F4E8A2B533}"/>
              </a:ext>
            </a:extLst>
          </p:cNvPr>
          <p:cNvSpPr txBox="1"/>
          <p:nvPr/>
        </p:nvSpPr>
        <p:spPr>
          <a:xfrm>
            <a:off x="3347191" y="2868042"/>
            <a:ext cx="13409718" cy="3754874"/>
          </a:xfrm>
          <a:prstGeom prst="rect">
            <a:avLst/>
          </a:prstGeom>
          <a:noFill/>
        </p:spPr>
        <p:txBody>
          <a:bodyPr wrap="square" rtlCol="0">
            <a:spAutoFit/>
          </a:bodyPr>
          <a:lstStyle/>
          <a:p>
            <a:pPr algn="ctr"/>
            <a:r>
              <a:rPr lang="en-GB" sz="15000" dirty="0">
                <a:solidFill>
                  <a:schemeClr val="bg1"/>
                </a:solidFill>
                <a:latin typeface="Gill Sans MT" panose="020B0502020104020203" pitchFamily="34" charset="0"/>
              </a:rPr>
              <a:t>Any questions?</a:t>
            </a:r>
          </a:p>
          <a:p>
            <a:pPr marL="571500" indent="-571500">
              <a:buFont typeface="Arial" panose="020B0604020202020204" pitchFamily="34" charset="0"/>
              <a:buChar char="•"/>
            </a:pPr>
            <a:endParaRPr lang="en-GB" sz="4400" dirty="0">
              <a:solidFill>
                <a:schemeClr val="bg1"/>
              </a:solidFill>
              <a:latin typeface="Gill Sans MT" panose="020B0502020104020203" pitchFamily="34" charset="0"/>
            </a:endParaRPr>
          </a:p>
          <a:p>
            <a:r>
              <a:rPr lang="en-GB" sz="4400" b="1" dirty="0">
                <a:solidFill>
                  <a:schemeClr val="bg1"/>
                </a:solidFill>
                <a:latin typeface="Gill Sans MT" panose="020B0502020104020203" pitchFamily="34" charset="0"/>
              </a:rPr>
              <a:t>	</a:t>
            </a:r>
            <a:endParaRPr lang="en-GB"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76586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16561"/>
            <a:ext cx="18196846" cy="8679299"/>
          </a:xfrm>
          <a:prstGeom prst="rect">
            <a:avLst/>
          </a:prstGeom>
          <a:noFill/>
        </p:spPr>
        <p:txBody>
          <a:bodyPr wrap="square" rtlCol="0">
            <a:spAutoFit/>
          </a:bodyPr>
          <a:lstStyle/>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What is it? </a:t>
            </a:r>
            <a:endParaRPr kumimoji="0" lang="en-GB" altLang="en-US" sz="6000" b="1" i="0" u="none" strike="noStrike" kern="1200" cap="none" spc="0" normalizeH="0" baseline="0" noProof="0" dirty="0">
              <a:ln>
                <a:noFill/>
              </a:ln>
              <a:solidFill>
                <a:schemeClr val="bg1"/>
              </a:solidFill>
              <a:effectLst/>
              <a:uLnTx/>
              <a:uFillTx/>
              <a:latin typeface="Conduit"/>
              <a:ea typeface="+mn-ea"/>
              <a:cs typeface="+mn-cs"/>
            </a:endParaRP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How can I use it to promote my business?</a:t>
            </a: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Certificates </a:t>
            </a: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Directory </a:t>
            </a: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Newsletter – we saved this space for your business</a:t>
            </a: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Podcast </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we want to hear your story?</a:t>
            </a:r>
            <a:endParaRPr lang="en-GB" altLang="en-US" sz="6000" b="1" dirty="0">
              <a:solidFill>
                <a:schemeClr val="bg1"/>
              </a:solidFill>
              <a:latin typeface="Conduit"/>
            </a:endParaRP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S</a:t>
            </a:r>
            <a:r>
              <a:rPr kumimoji="0" lang="en-GB" altLang="en-US" sz="6000" b="1" i="0" u="none" strike="noStrike" kern="1200" cap="none" spc="0" normalizeH="0" baseline="0" noProof="0" dirty="0" err="1">
                <a:ln>
                  <a:noFill/>
                </a:ln>
                <a:solidFill>
                  <a:schemeClr val="bg1"/>
                </a:solidFill>
                <a:effectLst/>
                <a:uLnTx/>
                <a:uFillTx/>
                <a:latin typeface="Conduit"/>
                <a:ea typeface="+mn-ea"/>
                <a:cs typeface="+mn-cs"/>
              </a:rPr>
              <a:t>ocial</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media</a:t>
            </a: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Webinars</a:t>
            </a:r>
            <a:endParaRPr kumimoji="0" lang="en-GB" altLang="en-US" sz="6000" b="1" i="0" u="none" strike="noStrike" kern="1200" cap="none" spc="0" normalizeH="0" baseline="0" noProof="0" dirty="0">
              <a:ln>
                <a:noFill/>
              </a:ln>
              <a:solidFill>
                <a:schemeClr val="bg1"/>
              </a:solidFill>
              <a:effectLst/>
              <a:uLnTx/>
              <a:uFillTx/>
              <a:latin typeface="Conduit"/>
              <a:ea typeface="+mn-ea"/>
              <a:cs typeface="+mn-cs"/>
            </a:endParaRPr>
          </a:p>
          <a:p>
            <a:pPr marL="1371600" marR="0" lvl="0" indent="-1371600" defTabSz="914400" rtl="0" eaLnBrk="1" fontAlgn="auto" latinLnBrk="0" hangingPunct="1">
              <a:lnSpc>
                <a:spcPct val="100000"/>
              </a:lnSpc>
              <a:spcBef>
                <a:spcPts val="0"/>
              </a:spcBef>
              <a:spcAft>
                <a:spcPts val="0"/>
              </a:spcAft>
              <a:buClrTx/>
              <a:buSzTx/>
              <a:buFont typeface="+mj-lt"/>
              <a:buAutoNum type="arabicPeriod"/>
              <a:tabLst/>
              <a:defRPr/>
            </a:pPr>
            <a:r>
              <a:rPr lang="en-GB" altLang="en-US" sz="6000" b="1" dirty="0">
                <a:solidFill>
                  <a:schemeClr val="bg1"/>
                </a:solidFill>
                <a:latin typeface="Conduit"/>
              </a:rPr>
              <a:t>Examples</a:t>
            </a:r>
            <a:endParaRPr kumimoji="0" lang="en-GB" altLang="en-US" sz="6000" b="1" i="0" u="none" strike="noStrike" kern="1200" cap="none" spc="0" normalizeH="0" baseline="0" noProof="0" dirty="0">
              <a:ln>
                <a:noFill/>
              </a:ln>
              <a:solidFill>
                <a:schemeClr val="bg1"/>
              </a:solidFill>
              <a:effectLst/>
              <a:uLnTx/>
              <a:uFillTx/>
              <a:latin typeface="Conduit"/>
              <a:ea typeface="+mn-ea"/>
              <a:cs typeface="+mn-cs"/>
            </a:endParaRPr>
          </a:p>
          <a:p>
            <a:endParaRPr lang="en-GB" dirty="0"/>
          </a:p>
        </p:txBody>
      </p:sp>
    </p:spTree>
    <p:extLst>
      <p:ext uri="{BB962C8B-B14F-4D97-AF65-F5344CB8AC3E}">
        <p14:creationId xmlns:p14="http://schemas.microsoft.com/office/powerpoint/2010/main" val="179938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5570756"/>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altLang="en-US" sz="6000" b="1" dirty="0">
                <a:solidFill>
                  <a:schemeClr val="bg1"/>
                </a:solidFill>
                <a:latin typeface="Conduit"/>
              </a:rPr>
              <a:t>1. What is it?</a:t>
            </a:r>
          </a:p>
          <a:p>
            <a:pPr marR="0" lvl="0" defTabSz="914400" rtl="0" eaLnBrk="1" fontAlgn="auto" latinLnBrk="0" hangingPunct="1">
              <a:lnSpc>
                <a:spcPct val="100000"/>
              </a:lnSpc>
              <a:spcBef>
                <a:spcPts val="0"/>
              </a:spcBef>
              <a:spcAft>
                <a:spcPts val="0"/>
              </a:spcAft>
              <a:buClrTx/>
              <a:buSzTx/>
              <a:tabLst/>
              <a:defRPr/>
            </a:pP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r>
              <a:rPr lang="en-GB" sz="4000" b="0" i="0" dirty="0">
                <a:solidFill>
                  <a:schemeClr val="bg1"/>
                </a:solidFill>
                <a:effectLst/>
                <a:latin typeface="Open Sans" panose="020B0606030504020204" pitchFamily="34" charset="0"/>
              </a:rPr>
              <a:t>The </a:t>
            </a:r>
            <a:r>
              <a:rPr lang="en-GB" sz="4000" b="1" i="0" u="sng" dirty="0">
                <a:solidFill>
                  <a:schemeClr val="bg1"/>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Green Business Network</a:t>
            </a:r>
            <a:r>
              <a:rPr lang="en-GB" sz="4000" b="0" i="0" dirty="0">
                <a:solidFill>
                  <a:schemeClr val="bg1"/>
                </a:solidFill>
                <a:effectLst/>
                <a:latin typeface="Open Sans" panose="020B0606030504020204" pitchFamily="34" charset="0"/>
              </a:rPr>
              <a:t> allows businesses to come together, share ideas and promote energy, resource, waste and water efficiency as well as engage on low carbon, environmental and green sustainability initiatives. The network is free to join and open to any business, community organisation, social enterprise, charity or individual.</a:t>
            </a:r>
            <a:r>
              <a:rPr lang="en-GB" altLang="en-US" sz="4000" b="1" dirty="0">
                <a:solidFill>
                  <a:schemeClr val="bg1"/>
                </a:solidFill>
                <a:latin typeface="Conduit"/>
              </a:rPr>
              <a:t> </a:t>
            </a:r>
            <a:endParaRPr kumimoji="0" lang="en-GB" altLang="en-US" sz="4000" b="1" i="0" u="none" strike="noStrike" kern="1200" cap="none" spc="0" normalizeH="0" baseline="0" noProof="0" dirty="0">
              <a:ln>
                <a:noFill/>
              </a:ln>
              <a:solidFill>
                <a:schemeClr val="bg1"/>
              </a:solidFill>
              <a:effectLst/>
              <a:uLnTx/>
              <a:uFillTx/>
              <a:latin typeface="Conduit"/>
              <a:ea typeface="+mn-ea"/>
              <a:cs typeface="+mn-cs"/>
            </a:endParaRPr>
          </a:p>
          <a:p>
            <a:endParaRPr lang="en-GB" dirty="0"/>
          </a:p>
          <a:p>
            <a:endParaRPr lang="en-GB" dirty="0"/>
          </a:p>
        </p:txBody>
      </p:sp>
    </p:spTree>
    <p:extLst>
      <p:ext uri="{BB962C8B-B14F-4D97-AF65-F5344CB8AC3E}">
        <p14:creationId xmlns:p14="http://schemas.microsoft.com/office/powerpoint/2010/main" val="416560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5293757"/>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2. How can I use it to promote my business?</a:t>
            </a:r>
          </a:p>
          <a:p>
            <a:pPr marR="0" lvl="0" defTabSz="914400" rtl="0" eaLnBrk="1" fontAlgn="auto" latinLnBrk="0" hangingPunct="1">
              <a:lnSpc>
                <a:spcPct val="100000"/>
              </a:lnSpc>
              <a:spcBef>
                <a:spcPts val="0"/>
              </a:spcBef>
              <a:spcAft>
                <a:spcPts val="0"/>
              </a:spcAft>
              <a:buClrTx/>
              <a:buSzTx/>
              <a:tabLst/>
              <a:defRPr/>
            </a:pP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r>
              <a:rPr lang="en-GB" sz="4000" b="0" i="0" dirty="0">
                <a:solidFill>
                  <a:schemeClr val="bg1"/>
                </a:solidFill>
                <a:effectLst/>
                <a:latin typeface="Open Sans" panose="020B0606030504020204" pitchFamily="34" charset="0"/>
              </a:rPr>
              <a:t>The </a:t>
            </a:r>
            <a:r>
              <a:rPr lang="en-GB" sz="4000" b="1" i="0" u="sng" dirty="0">
                <a:solidFill>
                  <a:schemeClr val="bg1"/>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Green Business Network</a:t>
            </a:r>
            <a:r>
              <a:rPr lang="en-GB" sz="4000" b="0" i="0" dirty="0">
                <a:solidFill>
                  <a:schemeClr val="bg1"/>
                </a:solidFill>
                <a:effectLst/>
                <a:latin typeface="Open Sans" panose="020B0606030504020204" pitchFamily="34" charset="0"/>
              </a:rPr>
              <a:t> </a:t>
            </a:r>
            <a:r>
              <a:rPr lang="en-GB" sz="4000" dirty="0">
                <a:solidFill>
                  <a:schemeClr val="bg1"/>
                </a:solidFill>
                <a:latin typeface="Open Sans" panose="020B0606030504020204" pitchFamily="34" charset="0"/>
              </a:rPr>
              <a:t>can promote your case studies, your Net Zero journey as well as any other achievements related to sustainability. </a:t>
            </a:r>
          </a:p>
          <a:p>
            <a:pPr marR="0" lvl="0" defTabSz="914400" rtl="0" eaLnBrk="1" fontAlgn="auto" latinLnBrk="0" hangingPunct="1">
              <a:lnSpc>
                <a:spcPct val="100000"/>
              </a:lnSpc>
              <a:spcBef>
                <a:spcPts val="0"/>
              </a:spcBef>
              <a:spcAft>
                <a:spcPts val="0"/>
              </a:spcAft>
              <a:buClrTx/>
              <a:buSzTx/>
              <a:tabLst/>
              <a:defRPr/>
            </a:pPr>
            <a:endParaRPr lang="en-GB" sz="4000" dirty="0">
              <a:solidFill>
                <a:schemeClr val="bg1"/>
              </a:solidFill>
              <a:latin typeface="Open Sans" panose="020B0606030504020204" pitchFamily="34" charset="0"/>
            </a:endParaRPr>
          </a:p>
          <a:p>
            <a:pPr marR="0" lvl="0" defTabSz="914400" rtl="0" eaLnBrk="1" fontAlgn="auto" latinLnBrk="0" hangingPunct="1">
              <a:lnSpc>
                <a:spcPct val="100000"/>
              </a:lnSpc>
              <a:spcBef>
                <a:spcPts val="0"/>
              </a:spcBef>
              <a:spcAft>
                <a:spcPts val="0"/>
              </a:spcAft>
              <a:buClrTx/>
              <a:buSzTx/>
              <a:tabLst/>
              <a:defRPr/>
            </a:pPr>
            <a:r>
              <a:rPr lang="en-GB" sz="4000" dirty="0">
                <a:solidFill>
                  <a:schemeClr val="bg1"/>
                </a:solidFill>
                <a:latin typeface="Open Sans" panose="020B0606030504020204" pitchFamily="34" charset="0"/>
              </a:rPr>
              <a:t>Simply get in touch with us about your story and we will use our network (currently 2030 members) and its channels to promote it.</a:t>
            </a:r>
            <a:endParaRPr lang="en-GB" dirty="0"/>
          </a:p>
          <a:p>
            <a:endParaRPr lang="en-GB" dirty="0"/>
          </a:p>
        </p:txBody>
      </p:sp>
    </p:spTree>
    <p:extLst>
      <p:ext uri="{BB962C8B-B14F-4D97-AF65-F5344CB8AC3E}">
        <p14:creationId xmlns:p14="http://schemas.microsoft.com/office/powerpoint/2010/main" val="275190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747897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altLang="en-US" sz="6000" b="1" dirty="0">
                <a:solidFill>
                  <a:schemeClr val="bg1"/>
                </a:solidFill>
                <a:latin typeface="Conduit"/>
              </a:rPr>
              <a:t>3</a:t>
            </a: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Certificates </a:t>
            </a:r>
          </a:p>
          <a:p>
            <a:pPr marR="0" lvl="0" defTabSz="914400" rtl="0" eaLnBrk="1" fontAlgn="auto" latinLnBrk="0" hangingPunct="1">
              <a:lnSpc>
                <a:spcPct val="100000"/>
              </a:lnSpc>
              <a:spcBef>
                <a:spcPts val="0"/>
              </a:spcBef>
              <a:spcAft>
                <a:spcPts val="0"/>
              </a:spcAft>
              <a:buClrTx/>
              <a:buSzTx/>
              <a:tabLst/>
              <a:defRPr/>
            </a:pP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r>
              <a:rPr lang="en-GB" sz="4000" dirty="0">
                <a:solidFill>
                  <a:schemeClr val="bg1"/>
                </a:solidFill>
                <a:latin typeface="Open Sans" panose="020B0606030504020204" pitchFamily="34" charset="0"/>
              </a:rPr>
              <a:t>We offer our members certificates which can help you improve your green credentials.</a:t>
            </a:r>
          </a:p>
          <a:p>
            <a:pPr marR="0" lvl="0" defTabSz="914400" rtl="0" eaLnBrk="1" fontAlgn="auto" latinLnBrk="0" hangingPunct="1">
              <a:lnSpc>
                <a:spcPct val="100000"/>
              </a:lnSpc>
              <a:spcBef>
                <a:spcPts val="0"/>
              </a:spcBef>
              <a:spcAft>
                <a:spcPts val="0"/>
              </a:spcAft>
              <a:buClrTx/>
              <a:buSzTx/>
              <a:tabLst/>
              <a:defRPr/>
            </a:pPr>
            <a:endParaRPr lang="en-GB" sz="4000" dirty="0">
              <a:solidFill>
                <a:schemeClr val="bg1"/>
              </a:solidFill>
              <a:latin typeface="Open Sans" panose="020B0606030504020204" pitchFamily="34" charset="0"/>
            </a:endParaRPr>
          </a:p>
          <a:p>
            <a:pPr marR="0" lvl="0" defTabSz="914400" rtl="0" eaLnBrk="1" fontAlgn="auto" latinLnBrk="0" hangingPunct="1">
              <a:lnSpc>
                <a:spcPct val="100000"/>
              </a:lnSpc>
              <a:spcBef>
                <a:spcPts val="0"/>
              </a:spcBef>
              <a:spcAft>
                <a:spcPts val="0"/>
              </a:spcAft>
              <a:buClrTx/>
              <a:buSzTx/>
              <a:tabLst/>
              <a:defRPr/>
            </a:pPr>
            <a:r>
              <a:rPr lang="en-GB" sz="4000" dirty="0">
                <a:solidFill>
                  <a:schemeClr val="bg1"/>
                </a:solidFill>
                <a:latin typeface="Open Sans" panose="020B0606030504020204" pitchFamily="34" charset="0"/>
              </a:rPr>
              <a:t>Please note the certificates are not sent automatically, you will have to request one. If you are a member or have recently became one and you would like to receive a certificate, please let me know. </a:t>
            </a:r>
          </a:p>
          <a:p>
            <a:pPr marR="0" lvl="0" defTabSz="914400" rtl="0" eaLnBrk="1" fontAlgn="auto" latinLnBrk="0" hangingPunct="1">
              <a:lnSpc>
                <a:spcPct val="100000"/>
              </a:lnSpc>
              <a:spcBef>
                <a:spcPts val="0"/>
              </a:spcBef>
              <a:spcAft>
                <a:spcPts val="0"/>
              </a:spcAft>
              <a:buClrTx/>
              <a:buSzTx/>
              <a:tabLst/>
              <a:defRPr/>
            </a:pPr>
            <a:endParaRPr lang="en-GB" sz="4000" dirty="0">
              <a:solidFill>
                <a:schemeClr val="bg1"/>
              </a:solidFill>
              <a:latin typeface="Open Sans" panose="020B0606030504020204" pitchFamily="34" charset="0"/>
            </a:endParaRPr>
          </a:p>
          <a:p>
            <a:pPr marR="0" lvl="0" defTabSz="914400" rtl="0" eaLnBrk="1" fontAlgn="auto" latinLnBrk="0" hangingPunct="1">
              <a:lnSpc>
                <a:spcPct val="100000"/>
              </a:lnSpc>
              <a:spcBef>
                <a:spcPts val="0"/>
              </a:spcBef>
              <a:spcAft>
                <a:spcPts val="0"/>
              </a:spcAft>
              <a:buClrTx/>
              <a:buSzTx/>
              <a:tabLst/>
              <a:defRPr/>
            </a:pPr>
            <a:r>
              <a:rPr lang="en-GB" sz="4000" dirty="0">
                <a:solidFill>
                  <a:schemeClr val="bg1"/>
                </a:solidFill>
                <a:latin typeface="Open Sans" panose="020B0606030504020204" pitchFamily="34" charset="0"/>
              </a:rPr>
              <a:t>Once you’ve received your certificate please share it on your social media and tag us in!</a:t>
            </a:r>
            <a:endParaRPr lang="en-GB" dirty="0">
              <a:solidFill>
                <a:schemeClr val="bg1"/>
              </a:solidFill>
            </a:endParaRPr>
          </a:p>
        </p:txBody>
      </p:sp>
    </p:spTree>
    <p:extLst>
      <p:ext uri="{BB962C8B-B14F-4D97-AF65-F5344CB8AC3E}">
        <p14:creationId xmlns:p14="http://schemas.microsoft.com/office/powerpoint/2010/main" val="33812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2215991"/>
          </a:xfrm>
          <a:prstGeom prst="rect">
            <a:avLst/>
          </a:prstGeom>
          <a:noFill/>
        </p:spPr>
        <p:txBody>
          <a:bodyPr wrap="square" rtlCol="0">
            <a:spAutoFit/>
          </a:bodyPr>
          <a:lstStyle/>
          <a:p>
            <a:pPr>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4. </a:t>
            </a:r>
            <a:r>
              <a:rPr lang="en-GB" altLang="en-US" sz="6000" b="1" dirty="0">
                <a:solidFill>
                  <a:schemeClr val="bg1"/>
                </a:solidFill>
                <a:latin typeface="Conduit"/>
              </a:rPr>
              <a:t>Directory </a:t>
            </a:r>
          </a:p>
          <a:p>
            <a:pPr marR="0" lvl="0" defTabSz="914400" rtl="0" eaLnBrk="1" fontAlgn="auto" latinLnBrk="0" hangingPunct="1">
              <a:lnSpc>
                <a:spcPct val="100000"/>
              </a:lnSpc>
              <a:spcBef>
                <a:spcPts val="0"/>
              </a:spcBef>
              <a:spcAft>
                <a:spcPts val="0"/>
              </a:spcAft>
              <a:buClrTx/>
              <a:buSzTx/>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a:t>
            </a: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endParaRPr lang="en-GB" dirty="0">
              <a:solidFill>
                <a:schemeClr val="bg1"/>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87704483-7128-442E-A4BC-ACF9998BF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1472" y="2548242"/>
            <a:ext cx="10211325" cy="6578938"/>
          </a:xfrm>
          <a:prstGeom prst="rect">
            <a:avLst/>
          </a:prstGeom>
        </p:spPr>
      </p:pic>
    </p:spTree>
    <p:extLst>
      <p:ext uri="{BB962C8B-B14F-4D97-AF65-F5344CB8AC3E}">
        <p14:creationId xmlns:p14="http://schemas.microsoft.com/office/powerpoint/2010/main" val="16722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pic>
        <p:nvPicPr>
          <p:cNvPr id="5" name="Picture 4" descr="Graphical user interface, text, application&#10;&#10;Description automatically generated">
            <a:extLst>
              <a:ext uri="{FF2B5EF4-FFF2-40B4-BE49-F238E27FC236}">
                <a16:creationId xmlns:a16="http://schemas.microsoft.com/office/drawing/2014/main" id="{B89D7FA9-4798-4860-866D-F68F09CF5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693" y="2890920"/>
            <a:ext cx="12306714" cy="7951771"/>
          </a:xfrm>
          <a:prstGeom prst="rect">
            <a:avLst/>
          </a:prstGeom>
        </p:spPr>
      </p:pic>
    </p:spTree>
    <p:extLst>
      <p:ext uri="{BB962C8B-B14F-4D97-AF65-F5344CB8AC3E}">
        <p14:creationId xmlns:p14="http://schemas.microsoft.com/office/powerpoint/2010/main" val="5255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7241773" y="9499187"/>
            <a:ext cx="12862560" cy="1809750"/>
            <a:chOff x="7241773" y="9499187"/>
            <a:chExt cx="12862560" cy="1809750"/>
          </a:xfrm>
        </p:grpSpPr>
        <p:sp>
          <p:nvSpPr>
            <p:cNvPr id="23" name="object 23"/>
            <p:cNvSpPr/>
            <p:nvPr/>
          </p:nvSpPr>
          <p:spPr>
            <a:xfrm>
              <a:off x="7241773" y="9499187"/>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12085492" y="9997028"/>
              <a:ext cx="3143363" cy="859185"/>
            </a:xfrm>
            <a:prstGeom prst="rect">
              <a:avLst/>
            </a:prstGeom>
          </p:spPr>
        </p:pic>
        <p:pic>
          <p:nvPicPr>
            <p:cNvPr id="25" name="object 25"/>
            <p:cNvPicPr/>
            <p:nvPr/>
          </p:nvPicPr>
          <p:blipFill>
            <a:blip r:embed="rId3" cstate="print"/>
            <a:stretch>
              <a:fillRect/>
            </a:stretch>
          </p:blipFill>
          <p:spPr>
            <a:xfrm>
              <a:off x="16678714" y="9930872"/>
              <a:ext cx="2357493" cy="883171"/>
            </a:xfrm>
            <a:prstGeom prst="rect">
              <a:avLst/>
            </a:prstGeom>
          </p:spPr>
        </p:pic>
        <p:pic>
          <p:nvPicPr>
            <p:cNvPr id="26" name="object 26"/>
            <p:cNvPicPr/>
            <p:nvPr/>
          </p:nvPicPr>
          <p:blipFill>
            <a:blip r:embed="rId4" cstate="print"/>
            <a:stretch>
              <a:fillRect/>
            </a:stretch>
          </p:blipFill>
          <p:spPr>
            <a:xfrm>
              <a:off x="8768868" y="9987621"/>
              <a:ext cx="1528033" cy="928575"/>
            </a:xfrm>
            <a:prstGeom prst="rect">
              <a:avLst/>
            </a:prstGeom>
          </p:spPr>
        </p:pic>
      </p:grpSp>
      <p:sp>
        <p:nvSpPr>
          <p:cNvPr id="52" name="object 52"/>
          <p:cNvSpPr/>
          <p:nvPr/>
        </p:nvSpPr>
        <p:spPr>
          <a:xfrm>
            <a:off x="17609934" y="68668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6832640"/>
          </a:xfrm>
          <a:prstGeom prst="rect">
            <a:avLst/>
          </a:prstGeom>
          <a:noFill/>
        </p:spPr>
        <p:txBody>
          <a:bodyPr wrap="square" rtlCol="0">
            <a:spAutoFit/>
          </a:bodyPr>
          <a:lstStyle/>
          <a:p>
            <a:pPr>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4. </a:t>
            </a:r>
            <a:r>
              <a:rPr lang="en-GB" altLang="en-US" sz="6000" b="1" dirty="0">
                <a:solidFill>
                  <a:schemeClr val="bg1"/>
                </a:solidFill>
                <a:latin typeface="Conduit"/>
              </a:rPr>
              <a:t>Directory – why it matters?</a:t>
            </a:r>
          </a:p>
          <a:p>
            <a:pPr>
              <a:defRPr/>
            </a:pPr>
            <a:endParaRPr lang="en-GB" altLang="en-US" sz="6000" b="1" dirty="0">
              <a:solidFill>
                <a:schemeClr val="bg1"/>
              </a:solidFill>
              <a:latin typeface="Conduit"/>
            </a:endParaRPr>
          </a:p>
          <a:p>
            <a:pPr marL="742950" indent="-742950">
              <a:buAutoNum type="arabicPeriod"/>
              <a:defRPr/>
            </a:pP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We refer people to the</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rPr>
              <a:t> directory </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they ask us to recommend a business who can complete the work needed to improve energy efficiency.  </a:t>
            </a:r>
          </a:p>
          <a:p>
            <a:pPr marL="742950" indent="-742950">
              <a:buAutoNum type="arabicPeriod"/>
              <a:defRPr/>
            </a:pP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Backlinks can help you</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rPr>
              <a:t> improve the authority </a:t>
            </a:r>
            <a:r>
              <a:rPr lang="en-GB" alt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of your website / can help your business rank higher on Google. Search engines like Google see backlinks as votes of confidence.</a:t>
            </a:r>
          </a:p>
          <a:p>
            <a:pPr marR="0" lvl="0" defTabSz="914400" rtl="0" eaLnBrk="1" fontAlgn="auto" latinLnBrk="0" hangingPunct="1">
              <a:lnSpc>
                <a:spcPct val="100000"/>
              </a:lnSpc>
              <a:spcBef>
                <a:spcPts val="0"/>
              </a:spcBef>
              <a:spcAft>
                <a:spcPts val="0"/>
              </a:spcAft>
              <a:buClrTx/>
              <a:buSzTx/>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 </a:t>
            </a:r>
            <a:endParaRPr lang="en-GB" altLang="en-US" sz="6000" b="1" dirty="0">
              <a:solidFill>
                <a:schemeClr val="bg1"/>
              </a:solidFill>
              <a:latin typeface="Conduit"/>
            </a:endParaRPr>
          </a:p>
          <a:p>
            <a:pPr marR="0" lvl="0" defTabSz="914400" rtl="0" eaLnBrk="1" fontAlgn="auto" latinLnBrk="0" hangingPunct="1">
              <a:lnSpc>
                <a:spcPct val="100000"/>
              </a:lnSpc>
              <a:spcBef>
                <a:spcPts val="0"/>
              </a:spcBef>
              <a:spcAft>
                <a:spcPts val="0"/>
              </a:spcAft>
              <a:buClrTx/>
              <a:buSzTx/>
              <a:tabLst/>
              <a:defRPr/>
            </a:pPr>
            <a:endParaRPr lang="en-GB" dirty="0">
              <a:solidFill>
                <a:schemeClr val="bg1"/>
              </a:solidFill>
            </a:endParaRPr>
          </a:p>
        </p:txBody>
      </p:sp>
    </p:spTree>
    <p:extLst>
      <p:ext uri="{BB962C8B-B14F-4D97-AF65-F5344CB8AC3E}">
        <p14:creationId xmlns:p14="http://schemas.microsoft.com/office/powerpoint/2010/main" val="20717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23620494" y="8232563"/>
            <a:ext cx="14838091" cy="3164788"/>
            <a:chOff x="23620494" y="8232563"/>
            <a:chExt cx="14838091" cy="3164788"/>
          </a:xfrm>
        </p:grpSpPr>
        <p:sp>
          <p:nvSpPr>
            <p:cNvPr id="23" name="object 23"/>
            <p:cNvSpPr/>
            <p:nvPr/>
          </p:nvSpPr>
          <p:spPr>
            <a:xfrm>
              <a:off x="25596025" y="9587601"/>
              <a:ext cx="12862560" cy="1809750"/>
            </a:xfrm>
            <a:custGeom>
              <a:avLst/>
              <a:gdLst/>
              <a:ahLst/>
              <a:cxnLst/>
              <a:rect l="l" t="t" r="r" b="b"/>
              <a:pathLst>
                <a:path w="12862560" h="1809750">
                  <a:moveTo>
                    <a:pt x="12862326" y="0"/>
                  </a:moveTo>
                  <a:lnTo>
                    <a:pt x="910112" y="0"/>
                  </a:lnTo>
                  <a:lnTo>
                    <a:pt x="0" y="1809368"/>
                  </a:lnTo>
                  <a:lnTo>
                    <a:pt x="12862326" y="1809368"/>
                  </a:lnTo>
                  <a:lnTo>
                    <a:pt x="12862326" y="0"/>
                  </a:lnTo>
                  <a:close/>
                </a:path>
              </a:pathLst>
            </a:custGeom>
            <a:solidFill>
              <a:srgbClr val="FFFFFF"/>
            </a:solidFill>
          </p:spPr>
          <p:txBody>
            <a:bodyPr wrap="square" lIns="0" tIns="0" rIns="0" bIns="0" rtlCol="0"/>
            <a:lstStyle/>
            <a:p>
              <a:endParaRPr dirty="0"/>
            </a:p>
          </p:txBody>
        </p:sp>
        <p:pic>
          <p:nvPicPr>
            <p:cNvPr id="24" name="object 24"/>
            <p:cNvPicPr/>
            <p:nvPr/>
          </p:nvPicPr>
          <p:blipFill>
            <a:blip r:embed="rId2" cstate="print"/>
            <a:stretch>
              <a:fillRect/>
            </a:stretch>
          </p:blipFill>
          <p:spPr>
            <a:xfrm>
              <a:off x="24024343" y="9930872"/>
              <a:ext cx="3143363" cy="859185"/>
            </a:xfrm>
            <a:prstGeom prst="rect">
              <a:avLst/>
            </a:prstGeom>
          </p:spPr>
        </p:pic>
        <p:pic>
          <p:nvPicPr>
            <p:cNvPr id="25" name="object 25"/>
            <p:cNvPicPr/>
            <p:nvPr/>
          </p:nvPicPr>
          <p:blipFill>
            <a:blip r:embed="rId3" cstate="print"/>
            <a:stretch>
              <a:fillRect/>
            </a:stretch>
          </p:blipFill>
          <p:spPr>
            <a:xfrm>
              <a:off x="26440898" y="9930872"/>
              <a:ext cx="2357493" cy="883171"/>
            </a:xfrm>
            <a:prstGeom prst="rect">
              <a:avLst/>
            </a:prstGeom>
          </p:spPr>
        </p:pic>
        <p:pic>
          <p:nvPicPr>
            <p:cNvPr id="26" name="object 26"/>
            <p:cNvPicPr/>
            <p:nvPr/>
          </p:nvPicPr>
          <p:blipFill>
            <a:blip r:embed="rId4" cstate="print"/>
            <a:stretch>
              <a:fillRect/>
            </a:stretch>
          </p:blipFill>
          <p:spPr>
            <a:xfrm>
              <a:off x="23620494" y="8232563"/>
              <a:ext cx="1528033" cy="928575"/>
            </a:xfrm>
            <a:prstGeom prst="rect">
              <a:avLst/>
            </a:prstGeom>
          </p:spPr>
        </p:pic>
      </p:grpSp>
      <p:sp>
        <p:nvSpPr>
          <p:cNvPr id="52" name="object 52"/>
          <p:cNvSpPr/>
          <p:nvPr/>
        </p:nvSpPr>
        <p:spPr>
          <a:xfrm>
            <a:off x="13556208" y="6562006"/>
            <a:ext cx="100965" cy="62865"/>
          </a:xfrm>
          <a:custGeom>
            <a:avLst/>
            <a:gdLst/>
            <a:ahLst/>
            <a:cxnLst/>
            <a:rect l="l" t="t" r="r" b="b"/>
            <a:pathLst>
              <a:path w="100965" h="62865">
                <a:moveTo>
                  <a:pt x="50260" y="0"/>
                </a:moveTo>
                <a:lnTo>
                  <a:pt x="30697" y="2468"/>
                </a:lnTo>
                <a:lnTo>
                  <a:pt x="14721" y="9199"/>
                </a:lnTo>
                <a:lnTo>
                  <a:pt x="3949" y="19183"/>
                </a:lnTo>
                <a:lnTo>
                  <a:pt x="0" y="31412"/>
                </a:lnTo>
                <a:lnTo>
                  <a:pt x="3949" y="43641"/>
                </a:lnTo>
                <a:lnTo>
                  <a:pt x="14721" y="53626"/>
                </a:lnTo>
                <a:lnTo>
                  <a:pt x="30697" y="60357"/>
                </a:lnTo>
                <a:lnTo>
                  <a:pt x="50260" y="62825"/>
                </a:lnTo>
                <a:lnTo>
                  <a:pt x="69823" y="60357"/>
                </a:lnTo>
                <a:lnTo>
                  <a:pt x="85798" y="53626"/>
                </a:lnTo>
                <a:lnTo>
                  <a:pt x="96570" y="43641"/>
                </a:lnTo>
                <a:lnTo>
                  <a:pt x="100520" y="31412"/>
                </a:lnTo>
                <a:lnTo>
                  <a:pt x="96570" y="19183"/>
                </a:lnTo>
                <a:lnTo>
                  <a:pt x="85798" y="9199"/>
                </a:lnTo>
                <a:lnTo>
                  <a:pt x="69823" y="2468"/>
                </a:lnTo>
                <a:lnTo>
                  <a:pt x="50260" y="0"/>
                </a:lnTo>
                <a:close/>
              </a:path>
            </a:pathLst>
          </a:custGeom>
          <a:solidFill>
            <a:srgbClr val="6E808D"/>
          </a:solidFill>
        </p:spPr>
        <p:txBody>
          <a:bodyPr wrap="square" lIns="0" tIns="0" rIns="0" bIns="0" rtlCol="0"/>
          <a:lstStyle/>
          <a:p>
            <a:endParaRPr/>
          </a:p>
        </p:txBody>
      </p:sp>
      <p:sp>
        <p:nvSpPr>
          <p:cNvPr id="53" name="object 53"/>
          <p:cNvSpPr/>
          <p:nvPr/>
        </p:nvSpPr>
        <p:spPr>
          <a:xfrm>
            <a:off x="839362" y="2269825"/>
            <a:ext cx="19265265" cy="48895"/>
          </a:xfrm>
          <a:custGeom>
            <a:avLst/>
            <a:gdLst/>
            <a:ahLst/>
            <a:cxnLst/>
            <a:rect l="l" t="t" r="r" b="b"/>
            <a:pathLst>
              <a:path w="19265265" h="48894">
                <a:moveTo>
                  <a:pt x="0" y="48428"/>
                </a:moveTo>
                <a:lnTo>
                  <a:pt x="19264737" y="0"/>
                </a:lnTo>
              </a:path>
            </a:pathLst>
          </a:custGeom>
          <a:ln w="25130">
            <a:solidFill>
              <a:srgbClr val="FFFFFF"/>
            </a:solidFill>
          </a:ln>
        </p:spPr>
        <p:txBody>
          <a:bodyPr wrap="square" lIns="0" tIns="0" rIns="0" bIns="0" rtlCol="0"/>
          <a:lstStyle/>
          <a:p>
            <a:endParaRPr/>
          </a:p>
        </p:txBody>
      </p:sp>
      <p:pic>
        <p:nvPicPr>
          <p:cNvPr id="57" name="Picture 56" descr="Text&#10;&#10;Description automatically generated">
            <a:extLst>
              <a:ext uri="{FF2B5EF4-FFF2-40B4-BE49-F238E27FC236}">
                <a16:creationId xmlns:a16="http://schemas.microsoft.com/office/drawing/2014/main" id="{01016C24-81FF-4282-994E-50C6DCE83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8048" y="-7089"/>
            <a:ext cx="7181528" cy="2254567"/>
          </a:xfrm>
          <a:prstGeom prst="rect">
            <a:avLst/>
          </a:prstGeom>
        </p:spPr>
      </p:pic>
      <p:sp>
        <p:nvSpPr>
          <p:cNvPr id="4" name="TextBox 3">
            <a:extLst>
              <a:ext uri="{FF2B5EF4-FFF2-40B4-BE49-F238E27FC236}">
                <a16:creationId xmlns:a16="http://schemas.microsoft.com/office/drawing/2014/main" id="{BFBCD37B-1842-4F7E-8628-4BE4C9762EEA}"/>
              </a:ext>
            </a:extLst>
          </p:cNvPr>
          <p:cNvSpPr txBox="1"/>
          <p:nvPr/>
        </p:nvSpPr>
        <p:spPr>
          <a:xfrm>
            <a:off x="-2223076" y="891698"/>
            <a:ext cx="16383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8000" b="1" dirty="0">
                <a:solidFill>
                  <a:schemeClr val="bg1"/>
                </a:solidFill>
                <a:latin typeface="Conduit"/>
              </a:rPr>
              <a:t>Green Business Network</a:t>
            </a:r>
            <a:endParaRPr lang="en-GB" dirty="0"/>
          </a:p>
        </p:txBody>
      </p:sp>
      <p:sp>
        <p:nvSpPr>
          <p:cNvPr id="14" name="TextBox 13">
            <a:extLst>
              <a:ext uri="{FF2B5EF4-FFF2-40B4-BE49-F238E27FC236}">
                <a16:creationId xmlns:a16="http://schemas.microsoft.com/office/drawing/2014/main" id="{BA2DE5FC-F6E8-4D57-B4F5-3448853DFE08}"/>
              </a:ext>
            </a:extLst>
          </p:cNvPr>
          <p:cNvSpPr txBox="1"/>
          <p:nvPr/>
        </p:nvSpPr>
        <p:spPr>
          <a:xfrm>
            <a:off x="839362" y="2802047"/>
            <a:ext cx="18196846" cy="129266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GB" altLang="en-US" sz="6000" b="1" i="0" u="none" strike="noStrike" kern="1200" cap="none" spc="0" normalizeH="0" baseline="0" noProof="0" dirty="0">
                <a:ln>
                  <a:noFill/>
                </a:ln>
                <a:solidFill>
                  <a:schemeClr val="bg1"/>
                </a:solidFill>
                <a:effectLst/>
                <a:uLnTx/>
                <a:uFillTx/>
                <a:latin typeface="Conduit"/>
                <a:ea typeface="+mn-ea"/>
                <a:cs typeface="+mn-cs"/>
              </a:rPr>
              <a:t>5. Newsletter – we saved this space for your business</a:t>
            </a:r>
          </a:p>
          <a:p>
            <a:pPr marR="0" lvl="0" defTabSz="914400" rtl="0" eaLnBrk="1" fontAlgn="auto" latinLnBrk="0" hangingPunct="1">
              <a:lnSpc>
                <a:spcPct val="100000"/>
              </a:lnSpc>
              <a:spcBef>
                <a:spcPts val="0"/>
              </a:spcBef>
              <a:spcAft>
                <a:spcPts val="0"/>
              </a:spcAft>
              <a:buClrTx/>
              <a:buSzTx/>
              <a:tabLst/>
              <a:defRPr/>
            </a:pPr>
            <a:endParaRPr lang="en-GB" dirty="0">
              <a:solidFill>
                <a:schemeClr val="bg1"/>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5300A21A-D89D-4F7B-9FCA-71A9DA55D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872" y="4094709"/>
            <a:ext cx="6760900" cy="6803289"/>
          </a:xfrm>
          <a:prstGeom prst="rect">
            <a:avLst/>
          </a:prstGeom>
        </p:spPr>
      </p:pic>
    </p:spTree>
    <p:extLst>
      <p:ext uri="{BB962C8B-B14F-4D97-AF65-F5344CB8AC3E}">
        <p14:creationId xmlns:p14="http://schemas.microsoft.com/office/powerpoint/2010/main" val="371310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TotalTime>
  <Words>529</Words>
  <Application>Microsoft Office PowerPoint</Application>
  <PresentationFormat>Custom</PresentationFormat>
  <Paragraphs>76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Conduit</vt:lpstr>
      <vt:lpstr>Gill Sans MT</vt:lpstr>
      <vt:lpstr>Open Sans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McCullagh, Bernadette</dc:creator>
  <cp:lastModifiedBy>Covlea, Maria</cp:lastModifiedBy>
  <cp:revision>7</cp:revision>
  <dcterms:created xsi:type="dcterms:W3CDTF">2022-06-08T15:58:48Z</dcterms:created>
  <dcterms:modified xsi:type="dcterms:W3CDTF">2022-09-15T11:06:25Z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2022-06-08T00:00:00Z</vt:filetime>
  </property>
  <property fmtid="{D5CDD505-2E9C-101B-9397-08002B2CF9AE}" pid="3" name="Creator">
    <vt:lpwstr>Adobe InDesign 16.4 (Macintosh)</vt:lpwstr>
  </property>
  <property fmtid="{D5CDD505-2E9C-101B-9397-08002B2CF9AE}" pid="4" name="LastSaved">
    <vt:filetime>2022-06-08T00:00:00Z</vt:filetime>
  </property>
</Properties>
</file>