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058" r:id="rId2"/>
    <p:sldId id="269" r:id="rId3"/>
    <p:sldId id="6065" r:id="rId4"/>
    <p:sldId id="6066" r:id="rId5"/>
    <p:sldId id="6067" r:id="rId6"/>
    <p:sldId id="6063" r:id="rId7"/>
    <p:sldId id="6060" r:id="rId8"/>
    <p:sldId id="6069" r:id="rId9"/>
    <p:sldId id="6068" r:id="rId10"/>
    <p:sldId id="6059" r:id="rId11"/>
    <p:sldId id="60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C4C"/>
    <a:srgbClr val="7AC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3141" autoAdjust="0"/>
  </p:normalViewPr>
  <p:slideViewPr>
    <p:cSldViewPr snapToGrid="0">
      <p:cViewPr varScale="1">
        <p:scale>
          <a:sx n="45" d="100"/>
          <a:sy n="45" d="100"/>
        </p:scale>
        <p:origin x="189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C23D3-F56A-42E8-AB54-E3099B7BCE85}" type="datetimeFigureOut">
              <a:rPr lang="en-GB" smtClean="0"/>
              <a:t>03/09/2022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B4524-0289-479C-BE5D-47340EEBE87D}" type="slidenum">
              <a:rPr lang="en-GB" smtClean="0"/>
              <a:t>‹#›</a:t>
            </a:fld>
            <a:endParaRPr lang="en-GB"/>
          </a:p>
        </p:txBody>
      </p:sp>
    </p:spTree>
    <p:extLst>
      <p:ext uri="{BB962C8B-B14F-4D97-AF65-F5344CB8AC3E}">
        <p14:creationId xmlns:p14="http://schemas.microsoft.com/office/powerpoint/2010/main" val="418511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delighted to have been invited to talk to you about the strategic direction on climate change at Warwickshire county council. </a:t>
            </a:r>
          </a:p>
          <a:p>
            <a:endParaRPr lang="en-GB" dirty="0"/>
          </a:p>
          <a:p>
            <a:r>
              <a:rPr lang="en-GB" dirty="0"/>
              <a:t>I’m Matt Whitehead and as programme manager for climate change I over see a range of related projects and am currently leading the development of the councils sustainability strategy. </a:t>
            </a:r>
          </a:p>
          <a:p>
            <a:endParaRPr lang="en-GB" dirty="0"/>
          </a:p>
          <a:p>
            <a:r>
              <a:rPr lang="en-GB" dirty="0"/>
              <a:t>I’m not just here to talk to you about  climate change though. Sustainability crosses over so many areas including our work on health, inequalities,  economic growth and infrastructure. </a:t>
            </a:r>
          </a:p>
        </p:txBody>
      </p:sp>
      <p:sp>
        <p:nvSpPr>
          <p:cNvPr id="4" name="Slide Number Placeholder 3"/>
          <p:cNvSpPr>
            <a:spLocks noGrp="1"/>
          </p:cNvSpPr>
          <p:nvPr>
            <p:ph type="sldNum" sz="quarter" idx="5"/>
          </p:nvPr>
        </p:nvSpPr>
        <p:spPr/>
        <p:txBody>
          <a:bodyPr/>
          <a:lstStyle/>
          <a:p>
            <a:fld id="{522B4524-0289-479C-BE5D-47340EEBE87D}" type="slidenum">
              <a:rPr lang="en-GB" smtClean="0"/>
              <a:t>1</a:t>
            </a:fld>
            <a:endParaRPr lang="en-GB"/>
          </a:p>
        </p:txBody>
      </p:sp>
    </p:spTree>
    <p:extLst>
      <p:ext uri="{BB962C8B-B14F-4D97-AF65-F5344CB8AC3E}">
        <p14:creationId xmlns:p14="http://schemas.microsoft.com/office/powerpoint/2010/main" val="349794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 what next?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900" dirty="0">
                <a:effectLst/>
                <a:latin typeface="Arial" panose="020B0604020202020204" pitchFamily="34" charset="0"/>
                <a:ea typeface="Arial" panose="020B0604020202020204" pitchFamily="34" charset="0"/>
                <a:cs typeface="Times New Roman" panose="02020603050405020304" pitchFamily="18" charset="0"/>
              </a:rPr>
              <a:t>We are already taking action in a range of areas. Last year we were recognised the in Local authority sustainability west midlands benchmark as leaders in xxx and xx </a:t>
            </a:r>
            <a:r>
              <a:rPr lang="en-GB" sz="1200" kern="900" dirty="0" err="1">
                <a:effectLst/>
                <a:latin typeface="Arial" panose="020B0604020202020204" pitchFamily="34" charset="0"/>
                <a:ea typeface="Arial" panose="020B0604020202020204" pitchFamily="34" charset="0"/>
                <a:cs typeface="Times New Roman" panose="02020603050405020304" pitchFamily="18" charset="0"/>
              </a:rPr>
              <a:t>overallxxx</a:t>
            </a:r>
            <a:r>
              <a:rPr lang="en-GB" sz="1200" kern="900" dirty="0">
                <a:effectLst/>
                <a:latin typeface="Arial" panose="020B0604020202020204" pitchFamily="34" charset="0"/>
                <a:ea typeface="Arial" panose="020B0604020202020204" pitchFamily="34" charset="0"/>
                <a:cs typeface="Times New Roman" panose="02020603050405020304" pitchFamily="18" charset="0"/>
              </a:rPr>
              <a:t>. </a:t>
            </a:r>
          </a:p>
          <a:p>
            <a:endParaRPr lang="en-GB" b="1" dirty="0"/>
          </a:p>
          <a:p>
            <a:r>
              <a:rPr lang="en-GB" b="0" dirty="0"/>
              <a:t>We will be taking a range of further actions and the strategy plan maps out those we need to take to accelerate progress, although we have a great challenge to secure funding to deliver many of these. </a:t>
            </a:r>
          </a:p>
          <a:p>
            <a:endParaRPr lang="en-GB" b="1" dirty="0"/>
          </a:p>
          <a:p>
            <a:r>
              <a:rPr lang="en-GB" b="1" dirty="0"/>
              <a:t>Dialogue is key and we want to listen to what you have to say. We’d like you to join us on making your business more sustainable so tell us what you need to accelerate your progress. </a:t>
            </a:r>
          </a:p>
          <a:p>
            <a:endParaRPr lang="en-GB" b="1" dirty="0"/>
          </a:p>
          <a:p>
            <a:r>
              <a:rPr lang="en-GB" b="1" dirty="0"/>
              <a:t>Thanks for listening. </a:t>
            </a:r>
          </a:p>
        </p:txBody>
      </p:sp>
      <p:sp>
        <p:nvSpPr>
          <p:cNvPr id="4" name="Slide Number Placeholder 3"/>
          <p:cNvSpPr>
            <a:spLocks noGrp="1"/>
          </p:cNvSpPr>
          <p:nvPr>
            <p:ph type="sldNum" sz="quarter" idx="5"/>
          </p:nvPr>
        </p:nvSpPr>
        <p:spPr/>
        <p:txBody>
          <a:bodyPr/>
          <a:lstStyle/>
          <a:p>
            <a:fld id="{522B4524-0289-479C-BE5D-47340EEBE87D}" type="slidenum">
              <a:rPr lang="en-GB" smtClean="0"/>
              <a:t>11</a:t>
            </a:fld>
            <a:endParaRPr lang="en-GB"/>
          </a:p>
        </p:txBody>
      </p:sp>
    </p:spTree>
    <p:extLst>
      <p:ext uri="{BB962C8B-B14F-4D97-AF65-F5344CB8AC3E}">
        <p14:creationId xmlns:p14="http://schemas.microsoft.com/office/powerpoint/2010/main" val="351598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C38682-7B73-4E25-9CA8-CF404A167366}" type="slidenum">
              <a:rPr lang="en-GB" smtClean="0"/>
              <a:t>2</a:t>
            </a:fld>
            <a:endParaRPr lang="en-GB"/>
          </a:p>
        </p:txBody>
      </p:sp>
    </p:spTree>
    <p:extLst>
      <p:ext uri="{BB962C8B-B14F-4D97-AF65-F5344CB8AC3E}">
        <p14:creationId xmlns:p14="http://schemas.microsoft.com/office/powerpoint/2010/main" val="17206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107000"/>
              </a:lnSpc>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Its important that we work to enable business to survive and thrive in Warwickshire.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Many businesses are well on the way to transforming their operations to adapt to the green economy. We will be maintaining this momentum and support future economic shifts especially those relating to green technologies.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Increasingly we’ll be working with our partners and businesses to transition towards a goal of </a:t>
            </a:r>
            <a:r>
              <a:rPr lang="en-US" sz="1200" dirty="0" err="1">
                <a:latin typeface="Calibri" panose="020F0502020204030204" pitchFamily="34" charset="0"/>
                <a:ea typeface="Calibri" panose="020F0502020204030204" pitchFamily="34" charset="0"/>
                <a:cs typeface="Times New Roman" panose="02020603050405020304" pitchFamily="18" charset="0"/>
              </a:rPr>
              <a:t>decarbonising</a:t>
            </a:r>
            <a:r>
              <a:rPr lang="en-US" sz="1200" dirty="0">
                <a:latin typeface="Calibri" panose="020F0502020204030204" pitchFamily="34" charset="0"/>
                <a:ea typeface="Calibri" panose="020F0502020204030204" pitchFamily="34" charset="0"/>
                <a:cs typeface="Times New Roman" panose="02020603050405020304" pitchFamily="18" charset="0"/>
              </a:rPr>
              <a:t> the Warwickshire economy, especially important for succeeding in meeting our net zero carbon targets for the council and also for…</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buFont typeface="Courier New" panose="02070309020205020404" pitchFamily="49" charset="0"/>
              <a:buNone/>
            </a:pPr>
            <a:r>
              <a:rPr lang="en-US" sz="1200" dirty="0">
                <a:latin typeface="Calibri" panose="020F0502020204030204" pitchFamily="34" charset="0"/>
                <a:ea typeface="Calibri" panose="020F0502020204030204" pitchFamily="34" charset="0"/>
                <a:cs typeface="Times New Roman" panose="02020603050405020304" pitchFamily="18" charset="0"/>
              </a:rPr>
              <a:t>	Creating the conditions to ensure there are well-paid, high skilled jobs in the County. </a:t>
            </a:r>
          </a:p>
          <a:p>
            <a:pPr marL="800100" marR="0" lvl="1"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200" dirty="0">
                <a:latin typeface="Calibri" panose="020F0502020204030204" pitchFamily="34" charset="0"/>
                <a:ea typeface="Calibri" panose="020F0502020204030204" pitchFamily="34" charset="0"/>
                <a:cs typeface="Calibri" panose="020F0502020204030204" pitchFamily="34" charset="0"/>
              </a:rPr>
              <a:t>Recently we established our £140 million Warwickshire Recovery and Investment Fund. There is a dedicated pot of £10m for SME’s and debt finance of £90m for medium and large business. This is targeted at supporting investment, sustainable growth and future employment opportunities in the county</a:t>
            </a:r>
            <a:endParaRPr lang="en-GB" dirty="0"/>
          </a:p>
        </p:txBody>
      </p:sp>
      <p:sp>
        <p:nvSpPr>
          <p:cNvPr id="4" name="Slide Number Placeholder 3"/>
          <p:cNvSpPr>
            <a:spLocks noGrp="1"/>
          </p:cNvSpPr>
          <p:nvPr>
            <p:ph type="sldNum" sz="quarter" idx="5"/>
          </p:nvPr>
        </p:nvSpPr>
        <p:spPr/>
        <p:txBody>
          <a:bodyPr/>
          <a:lstStyle/>
          <a:p>
            <a:fld id="{522B4524-0289-479C-BE5D-47340EEBE87D}" type="slidenum">
              <a:rPr lang="en-GB" smtClean="0"/>
              <a:t>4</a:t>
            </a:fld>
            <a:endParaRPr lang="en-GB"/>
          </a:p>
        </p:txBody>
      </p:sp>
    </p:spTree>
    <p:extLst>
      <p:ext uri="{BB962C8B-B14F-4D97-AF65-F5344CB8AC3E}">
        <p14:creationId xmlns:p14="http://schemas.microsoft.com/office/powerpoint/2010/main" val="173710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900" dirty="0">
                <a:effectLst/>
                <a:latin typeface="Arial" panose="020B0604020202020204" pitchFamily="34" charset="0"/>
                <a:ea typeface="Arial" panose="020B0604020202020204" pitchFamily="34" charset="0"/>
                <a:cs typeface="Times New Roman" panose="02020603050405020304" pitchFamily="18" charset="0"/>
              </a:rPr>
              <a:t>For a while now we have been working to develop our sustainable futures strategy. </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This is in the context of the two largest threats to humanity and the backdrop of the cost of living crisis many are facing right now. </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The effects of climate change are here and are apparent. – points 1-3, </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As important is the need to protect and enhance the biodiversity of our natural world. It provides the foundations for life on earth and supports the provision of ecosystem services and socio-ecological resilience for humans. Unfortunately the numbers don’t read well…</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We need to reverse this trend. </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The cost of living crisis for some is not new but is particularly acute for an increasing proportion of the population in Warwickshire and will be exacerbated due to the effects of climate change in the future </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The effects of all of these crises is likely to result in widening inequalities in the absence of targeted support. </a:t>
            </a:r>
          </a:p>
          <a:p>
            <a:endParaRPr lang="en-GB" sz="1800" kern="900" dirty="0">
              <a:effectLst/>
              <a:latin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22B4524-0289-479C-BE5D-47340EEBE87D}" type="slidenum">
              <a:rPr lang="en-GB" smtClean="0"/>
              <a:t>5</a:t>
            </a:fld>
            <a:endParaRPr lang="en-GB"/>
          </a:p>
        </p:txBody>
      </p:sp>
    </p:spTree>
    <p:extLst>
      <p:ext uri="{BB962C8B-B14F-4D97-AF65-F5344CB8AC3E}">
        <p14:creationId xmlns:p14="http://schemas.microsoft.com/office/powerpoint/2010/main" val="123566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our </a:t>
            </a:r>
            <a:r>
              <a:rPr lang="en-GB" dirty="0" err="1"/>
              <a:t>sustainabke</a:t>
            </a:r>
            <a:r>
              <a:rPr lang="en-GB" dirty="0"/>
              <a:t> futures strategy is not just about net zero carbon although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Mention its in draft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illustration, we have defined a green economy in a way that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broader than a low carbon economy; it aligns to the wider context of the UN Sustainable development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Its an approach to sustainable economic growth with a central focus on reducing societal and environmental risks and ecological scarcities. It embeds climate adaptation into its construct. It transitions from the current ‘growth-based’ approach to investments, employment, and skills towards growth without degrading the environment, and the wellbeing and prosperity of citizens.</a:t>
            </a:r>
            <a:endParaRPr lang="en-GB" b="0" i="0" dirty="0">
              <a:solidFill>
                <a:srgbClr val="222222"/>
              </a:solidFill>
              <a:effectLst/>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22B4524-0289-479C-BE5D-47340EEBE87D}" type="slidenum">
              <a:rPr lang="en-GB" smtClean="0"/>
              <a:t>6</a:t>
            </a:fld>
            <a:endParaRPr lang="en-GB"/>
          </a:p>
        </p:txBody>
      </p:sp>
    </p:spTree>
    <p:extLst>
      <p:ext uri="{BB962C8B-B14F-4D97-AF65-F5344CB8AC3E}">
        <p14:creationId xmlns:p14="http://schemas.microsoft.com/office/powerpoint/2010/main" val="387370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Significant challenges if we are to decarbonise our council estate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30% of our carbon footprint is made up of natural gas in buildings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Electricity in buildings + streetlighting = 32%</a:t>
            </a:r>
          </a:p>
          <a:p>
            <a:r>
              <a:rPr lang="en-GB" dirty="0"/>
              <a:t>Staff Business travel 17%</a:t>
            </a:r>
          </a:p>
          <a:p>
            <a:endParaRPr lang="en-GB" dirty="0"/>
          </a:p>
          <a:p>
            <a:r>
              <a:rPr lang="en-GB" dirty="0"/>
              <a:t>We are undertaking an ambitious tree planting scheme which will provide a level of offsets but will need to do more. </a:t>
            </a:r>
          </a:p>
        </p:txBody>
      </p:sp>
      <p:sp>
        <p:nvSpPr>
          <p:cNvPr id="4" name="Slide Number Placeholder 3"/>
          <p:cNvSpPr>
            <a:spLocks noGrp="1"/>
          </p:cNvSpPr>
          <p:nvPr>
            <p:ph type="sldNum" sz="quarter" idx="5"/>
          </p:nvPr>
        </p:nvSpPr>
        <p:spPr/>
        <p:txBody>
          <a:bodyPr/>
          <a:lstStyle/>
          <a:p>
            <a:fld id="{522B4524-0289-479C-BE5D-47340EEBE87D}" type="slidenum">
              <a:rPr lang="en-GB" smtClean="0"/>
              <a:t>7</a:t>
            </a:fld>
            <a:endParaRPr lang="en-GB"/>
          </a:p>
        </p:txBody>
      </p:sp>
    </p:spTree>
    <p:extLst>
      <p:ext uri="{BB962C8B-B14F-4D97-AF65-F5344CB8AC3E}">
        <p14:creationId xmlns:p14="http://schemas.microsoft.com/office/powerpoint/2010/main" val="372190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900" dirty="0">
                <a:effectLst/>
                <a:latin typeface="Arial" panose="020B0604020202020204" pitchFamily="34" charset="0"/>
                <a:ea typeface="Arial" panose="020B0604020202020204" pitchFamily="34" charset="0"/>
                <a:cs typeface="Times New Roman" panose="02020603050405020304" pitchFamily="18" charset="0"/>
              </a:rPr>
              <a:t>The Warwickshire challenge is far greater. There's been a 24% carbon reduction in the county between 2005 and 2019. Emissions from transport make up a significant proportion and have hardly moved. Over the same period we’ve seen modest reductions in the industrial and commercial sector. </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Its likely that a lot of this has also been due to progressive decarbonisation of the electricity grid. </a:t>
            </a:r>
          </a:p>
          <a:p>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The solid line on the graph to the right illustrates where we would get to through further electricity </a:t>
            </a:r>
            <a:r>
              <a:rPr lang="en-GB" sz="1800" kern="900" dirty="0" err="1">
                <a:effectLst/>
                <a:latin typeface="Arial" panose="020B0604020202020204" pitchFamily="34" charset="0"/>
                <a:ea typeface="Arial" panose="020B0604020202020204" pitchFamily="34" charset="0"/>
                <a:cs typeface="Times New Roman" panose="02020603050405020304" pitchFamily="18" charset="0"/>
              </a:rPr>
              <a:t>decabonisation</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and agreed policies relating to vehicle emissions, heating and housing. </a:t>
            </a: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Without further intervention this will lead to a very large gap that would need to be offset. </a:t>
            </a: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To fully decarbonise we will need to be following a much steeper path. </a:t>
            </a:r>
          </a:p>
          <a:p>
            <a:endParaRPr lang="en-GB" dirty="0"/>
          </a:p>
        </p:txBody>
      </p:sp>
      <p:sp>
        <p:nvSpPr>
          <p:cNvPr id="4" name="Slide Number Placeholder 3"/>
          <p:cNvSpPr>
            <a:spLocks noGrp="1"/>
          </p:cNvSpPr>
          <p:nvPr>
            <p:ph type="sldNum" sz="quarter" idx="5"/>
          </p:nvPr>
        </p:nvSpPr>
        <p:spPr/>
        <p:txBody>
          <a:bodyPr/>
          <a:lstStyle/>
          <a:p>
            <a:fld id="{522B4524-0289-479C-BE5D-47340EEBE87D}" type="slidenum">
              <a:rPr lang="en-GB" smtClean="0"/>
              <a:t>8</a:t>
            </a:fld>
            <a:endParaRPr lang="en-GB"/>
          </a:p>
        </p:txBody>
      </p:sp>
    </p:spTree>
    <p:extLst>
      <p:ext uri="{BB962C8B-B14F-4D97-AF65-F5344CB8AC3E}">
        <p14:creationId xmlns:p14="http://schemas.microsoft.com/office/powerpoint/2010/main" val="11975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We’ll be working to enact significant changes but we can only do so much. </a:t>
            </a:r>
          </a:p>
          <a:p>
            <a:endParaRPr lang="en-GB" b="1"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endParaRPr>
          </a:p>
          <a:p>
            <a:r>
              <a:rPr lang="en-GB" b="0"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Direct actions will not lead to significant reductions. </a:t>
            </a:r>
          </a:p>
          <a:p>
            <a:r>
              <a:rPr lang="en-GB" b="0"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We’ll be working to strengthen our procurement standards which will lead to reductions through Indirect means. </a:t>
            </a:r>
          </a:p>
          <a:p>
            <a:endParaRPr lang="en-GB" b="1"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endParaRPr>
          </a:p>
          <a:p>
            <a:r>
              <a:rPr lang="en-GB" b="0"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Enabling Actions: </a:t>
            </a:r>
          </a:p>
          <a:p>
            <a:r>
              <a:rPr lang="en-GB" b="0"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Planning role – Local transport plan. </a:t>
            </a:r>
          </a:p>
          <a:p>
            <a:r>
              <a:rPr lang="en-GB" b="0"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Electric vehicle charging points</a:t>
            </a:r>
          </a:p>
          <a:p>
            <a:r>
              <a:rPr lang="en-GB" b="0"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grant support is an example of this</a:t>
            </a:r>
          </a:p>
          <a:p>
            <a:endParaRPr lang="en-GB" b="0" i="1" kern="900" dirty="0">
              <a:solidFill>
                <a:srgbClr val="008768"/>
              </a:solidFill>
              <a:effectLst/>
              <a:latin typeface="Arial" panose="020B0604020202020204" pitchFamily="34" charset="0"/>
              <a:cs typeface="Times New Roman" panose="02020603050405020304" pitchFamily="18" charset="0"/>
            </a:endParaRPr>
          </a:p>
          <a:p>
            <a:r>
              <a:rPr lang="en-GB" b="0" dirty="0"/>
              <a:t>Influencing </a:t>
            </a:r>
          </a:p>
          <a:p>
            <a:endParaRPr lang="en-GB" b="0" dirty="0"/>
          </a:p>
          <a:p>
            <a:r>
              <a:rPr lang="en-GB"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actions WCC can take as a leader in the region and working with our partnerships </a:t>
            </a:r>
            <a:endParaRPr lang="en-GB" b="0" dirty="0"/>
          </a:p>
        </p:txBody>
      </p:sp>
      <p:sp>
        <p:nvSpPr>
          <p:cNvPr id="4" name="Slide Number Placeholder 3"/>
          <p:cNvSpPr>
            <a:spLocks noGrp="1"/>
          </p:cNvSpPr>
          <p:nvPr>
            <p:ph type="sldNum" sz="quarter" idx="5"/>
          </p:nvPr>
        </p:nvSpPr>
        <p:spPr/>
        <p:txBody>
          <a:bodyPr/>
          <a:lstStyle/>
          <a:p>
            <a:fld id="{522B4524-0289-479C-BE5D-47340EEBE87D}" type="slidenum">
              <a:rPr lang="en-GB" smtClean="0"/>
              <a:t>9</a:t>
            </a:fld>
            <a:endParaRPr lang="en-GB"/>
          </a:p>
        </p:txBody>
      </p:sp>
    </p:spTree>
    <p:extLst>
      <p:ext uri="{BB962C8B-B14F-4D97-AF65-F5344CB8AC3E}">
        <p14:creationId xmlns:p14="http://schemas.microsoft.com/office/powerpoint/2010/main" val="382247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Fundamental to this success of our sustainable futures strategy is engaging and communicating. </a:t>
            </a:r>
          </a:p>
          <a:p>
            <a:endParaRPr lang="en-GB" b="1" dirty="0"/>
          </a:p>
          <a:p>
            <a:r>
              <a:rPr lang="en-GB" b="0" dirty="0"/>
              <a:t>You’ll see us working with our neighbours, forming further partnerships and engaging with stakeholders including businesses to support our sustainable strategies. </a:t>
            </a:r>
          </a:p>
          <a:p>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And </a:t>
            </a:r>
            <a:r>
              <a:rPr lang="en-GB" b="0" dirty="0" err="1"/>
              <a:t>we’lll</a:t>
            </a:r>
            <a:r>
              <a:rPr lang="en-GB" b="0" dirty="0"/>
              <a:t> </a:t>
            </a:r>
            <a:r>
              <a:rPr lang="en-GB" sz="1200" kern="900" dirty="0">
                <a:effectLst/>
                <a:latin typeface="Arial" panose="020B0604020202020204" pitchFamily="34" charset="0"/>
                <a:ea typeface="Arial" panose="020B0604020202020204" pitchFamily="34" charset="0"/>
                <a:cs typeface="Times New Roman" panose="02020603050405020304" pitchFamily="18" charset="0"/>
              </a:rPr>
              <a:t>Create an environment of confidence in our ability to deliver on our actions and commitments </a:t>
            </a:r>
          </a:p>
          <a:p>
            <a:endParaRPr lang="en-GB" b="0" dirty="0"/>
          </a:p>
          <a:p>
            <a:r>
              <a:rPr lang="en-GB" b="0" dirty="0"/>
              <a:t>And will continue to share our progress through various communication methods including through our website – Warwickshire climate emergency</a:t>
            </a:r>
          </a:p>
          <a:p>
            <a:endParaRPr lang="en-GB" b="0" dirty="0"/>
          </a:p>
          <a:p>
            <a:endParaRPr lang="en-GB" b="0" dirty="0"/>
          </a:p>
        </p:txBody>
      </p:sp>
      <p:sp>
        <p:nvSpPr>
          <p:cNvPr id="4" name="Slide Number Placeholder 3"/>
          <p:cNvSpPr>
            <a:spLocks noGrp="1"/>
          </p:cNvSpPr>
          <p:nvPr>
            <p:ph type="sldNum" sz="quarter" idx="5"/>
          </p:nvPr>
        </p:nvSpPr>
        <p:spPr/>
        <p:txBody>
          <a:bodyPr/>
          <a:lstStyle/>
          <a:p>
            <a:fld id="{522B4524-0289-479C-BE5D-47340EEBE87D}" type="slidenum">
              <a:rPr lang="en-GB" smtClean="0"/>
              <a:t>10</a:t>
            </a:fld>
            <a:endParaRPr lang="en-GB"/>
          </a:p>
        </p:txBody>
      </p:sp>
    </p:spTree>
    <p:extLst>
      <p:ext uri="{BB962C8B-B14F-4D97-AF65-F5344CB8AC3E}">
        <p14:creationId xmlns:p14="http://schemas.microsoft.com/office/powerpoint/2010/main" val="84335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A4F8-5476-4830-910B-EEC8281E9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D81F1E-E495-4932-B415-EECA714FD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35331-4D56-41BE-A69E-6CDFAC4681F9}"/>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5" name="Footer Placeholder 4">
            <a:extLst>
              <a:ext uri="{FF2B5EF4-FFF2-40B4-BE49-F238E27FC236}">
                <a16:creationId xmlns:a16="http://schemas.microsoft.com/office/drawing/2014/main" id="{B18313B2-D605-48B4-A056-CC954AE31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24DDD-44CB-444C-810A-11C07EE6307F}"/>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193447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4125-5DE5-40FA-A18F-C6637E66FE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79687F-D5AF-4A2A-BD30-65A2E4B71D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19D4DF-3C57-4A95-8129-D115D55EBE05}"/>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5" name="Footer Placeholder 4">
            <a:extLst>
              <a:ext uri="{FF2B5EF4-FFF2-40B4-BE49-F238E27FC236}">
                <a16:creationId xmlns:a16="http://schemas.microsoft.com/office/drawing/2014/main" id="{F68C9169-FB79-4CCE-B132-255BDB93A8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4A9380-1B84-4E1A-B356-FCBF5877AF12}"/>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175609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ADC49C-AF5A-435A-9C31-D2D055DC74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BC502A-2420-4F6A-9235-C80FFCDBF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1A491-C324-421E-8F61-04CB7C9AFE2A}"/>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5" name="Footer Placeholder 4">
            <a:extLst>
              <a:ext uri="{FF2B5EF4-FFF2-40B4-BE49-F238E27FC236}">
                <a16:creationId xmlns:a16="http://schemas.microsoft.com/office/drawing/2014/main" id="{7A7F92F5-D199-4A52-9F3F-0805BAE46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EFFFD-7CA7-4E8F-8654-571A47E1A334}"/>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323006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966C-AFEB-407E-A072-E1F6862D46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050058-821A-4668-BC65-3C3B51307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5F5A1F-9372-4872-AD8A-F5D77EA19F66}"/>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5" name="Footer Placeholder 4">
            <a:extLst>
              <a:ext uri="{FF2B5EF4-FFF2-40B4-BE49-F238E27FC236}">
                <a16:creationId xmlns:a16="http://schemas.microsoft.com/office/drawing/2014/main" id="{7725D68B-807D-4716-90F1-DEEBB6709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5EE4F-F1C8-439E-AD76-637D59D0F7A2}"/>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330277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8838-2E7B-479F-BFD0-328C4183B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9CC017-D4B8-4293-B12E-0D1AC2C8A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27E1A3-5D7E-440A-B374-0331E22D972F}"/>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5" name="Footer Placeholder 4">
            <a:extLst>
              <a:ext uri="{FF2B5EF4-FFF2-40B4-BE49-F238E27FC236}">
                <a16:creationId xmlns:a16="http://schemas.microsoft.com/office/drawing/2014/main" id="{CF078F87-0D29-40C9-9B8C-FD6B9BF24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A00F46-CC4C-4C45-BE7E-CB3C2FD0E116}"/>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339836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3C24-FDD1-4172-846B-94A4AE5AFF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0DCEC4-FB18-4EDC-B33F-588C4E94AA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08FF0D-B8B2-4407-A480-C3B225D9A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354EFD-63C9-44E4-89D9-09BAAFD7775C}"/>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6" name="Footer Placeholder 5">
            <a:extLst>
              <a:ext uri="{FF2B5EF4-FFF2-40B4-BE49-F238E27FC236}">
                <a16:creationId xmlns:a16="http://schemas.microsoft.com/office/drawing/2014/main" id="{5F58DD4E-D473-4F28-85D6-7719E03D3E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EA0711-F67B-45F7-A83E-3EAC276E083A}"/>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147320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E381-B901-46B2-A241-3CD0484A00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5E5D29-1184-49B7-8015-15A628B50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68B4BE-2E20-48AD-BB59-23E8FC336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58041-E360-45B4-A916-C4A7AF87A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295CD5-28AC-442B-8091-0DECC176CE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340542-4438-4DC0-ADF4-8989A724EA1E}"/>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8" name="Footer Placeholder 7">
            <a:extLst>
              <a:ext uri="{FF2B5EF4-FFF2-40B4-BE49-F238E27FC236}">
                <a16:creationId xmlns:a16="http://schemas.microsoft.com/office/drawing/2014/main" id="{2E59BC67-F8A2-4521-8600-C811C6B371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0337FF-08FE-4637-865F-A9EA7C33D71F}"/>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397281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CEDC-AAF2-4BA5-8A56-3331BBC59D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CD9069-59D5-499B-843B-ADF6E4AB6397}"/>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4" name="Footer Placeholder 3">
            <a:extLst>
              <a:ext uri="{FF2B5EF4-FFF2-40B4-BE49-F238E27FC236}">
                <a16:creationId xmlns:a16="http://schemas.microsoft.com/office/drawing/2014/main" id="{77C754F8-3807-4B32-BDBA-7C04A5CEC0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4FBD0C-AFB0-44FB-9989-6A2642E43A0D}"/>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307152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69161-F01A-4B87-81DB-A2862D5BA89B}"/>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3" name="Footer Placeholder 2">
            <a:extLst>
              <a:ext uri="{FF2B5EF4-FFF2-40B4-BE49-F238E27FC236}">
                <a16:creationId xmlns:a16="http://schemas.microsoft.com/office/drawing/2014/main" id="{7F064E7A-0857-4620-BF2D-BC5F97897A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52EDC2-C76B-43DB-9D12-02019F1922EF}"/>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354102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8815-9827-4222-8D6F-5E4719DFD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C6C107-61BA-4DF6-82EF-F926F70E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C6A6CB-A541-412C-A82F-A065A5BFF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2657E-7A61-498C-9894-E5C30FE27F9D}"/>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6" name="Footer Placeholder 5">
            <a:extLst>
              <a:ext uri="{FF2B5EF4-FFF2-40B4-BE49-F238E27FC236}">
                <a16:creationId xmlns:a16="http://schemas.microsoft.com/office/drawing/2014/main" id="{D6D741CF-14C9-4641-89E3-229125C10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E0EB7-3F04-4CA2-8093-A3791CEDB163}"/>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306083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78D3-12E1-4457-A36B-7E9BB4321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05F3DF-EC52-420C-8B77-72BFEF951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8067ED-96A3-4094-A92D-A52D9D6B7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7DBEE-0056-4108-92A0-A0D5D7E6552B}"/>
              </a:ext>
            </a:extLst>
          </p:cNvPr>
          <p:cNvSpPr>
            <a:spLocks noGrp="1"/>
          </p:cNvSpPr>
          <p:nvPr>
            <p:ph type="dt" sz="half" idx="10"/>
          </p:nvPr>
        </p:nvSpPr>
        <p:spPr/>
        <p:txBody>
          <a:bodyPr/>
          <a:lstStyle/>
          <a:p>
            <a:fld id="{20FFF084-3184-4679-A354-3155E233B450}" type="datetimeFigureOut">
              <a:rPr lang="en-GB" smtClean="0"/>
              <a:t>03/09/2022</a:t>
            </a:fld>
            <a:endParaRPr lang="en-GB"/>
          </a:p>
        </p:txBody>
      </p:sp>
      <p:sp>
        <p:nvSpPr>
          <p:cNvPr id="6" name="Footer Placeholder 5">
            <a:extLst>
              <a:ext uri="{FF2B5EF4-FFF2-40B4-BE49-F238E27FC236}">
                <a16:creationId xmlns:a16="http://schemas.microsoft.com/office/drawing/2014/main" id="{C53E0C3B-44AF-4B07-8DA6-91652B06F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5C8332-C1BE-4A72-91AC-424B9DBAD744}"/>
              </a:ext>
            </a:extLst>
          </p:cNvPr>
          <p:cNvSpPr>
            <a:spLocks noGrp="1"/>
          </p:cNvSpPr>
          <p:nvPr>
            <p:ph type="sldNum" sz="quarter" idx="12"/>
          </p:nvPr>
        </p:nvSpPr>
        <p:spPr/>
        <p:txBody>
          <a:bodyPr/>
          <a:lstStyle/>
          <a:p>
            <a:fld id="{A83245CF-DA5E-4FBD-ABB6-AA77A9FC4EBE}" type="slidenum">
              <a:rPr lang="en-GB" smtClean="0"/>
              <a:t>‹#›</a:t>
            </a:fld>
            <a:endParaRPr lang="en-GB"/>
          </a:p>
        </p:txBody>
      </p:sp>
    </p:spTree>
    <p:extLst>
      <p:ext uri="{BB962C8B-B14F-4D97-AF65-F5344CB8AC3E}">
        <p14:creationId xmlns:p14="http://schemas.microsoft.com/office/powerpoint/2010/main" val="270032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F56A7-890C-47B4-8B11-4CBBE5094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AD6684-8CB1-473A-8DAB-44771AC21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6C363B-651F-4962-BD76-00289B3F2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FF084-3184-4679-A354-3155E233B450}" type="datetimeFigureOut">
              <a:rPr lang="en-GB" smtClean="0"/>
              <a:t>03/09/2022</a:t>
            </a:fld>
            <a:endParaRPr lang="en-GB"/>
          </a:p>
        </p:txBody>
      </p:sp>
      <p:sp>
        <p:nvSpPr>
          <p:cNvPr id="5" name="Footer Placeholder 4">
            <a:extLst>
              <a:ext uri="{FF2B5EF4-FFF2-40B4-BE49-F238E27FC236}">
                <a16:creationId xmlns:a16="http://schemas.microsoft.com/office/drawing/2014/main" id="{92642388-8742-484F-8940-F99412ABF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C6CBCA-8FDA-4BBC-ACF6-A572A397B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245CF-DA5E-4FBD-ABB6-AA77A9FC4EBE}" type="slidenum">
              <a:rPr lang="en-GB" smtClean="0"/>
              <a:t>‹#›</a:t>
            </a:fld>
            <a:endParaRPr lang="en-GB"/>
          </a:p>
        </p:txBody>
      </p:sp>
      <p:sp>
        <p:nvSpPr>
          <p:cNvPr id="7" name="MSIPCMContentMarking" descr="{&quot;HashCode&quot;:1924422003,&quot;Placement&quot;:&quot;Footer&quot;,&quot;Top&quot;:519.343,&quot;Left&quot;:428.571259,&quot;SlideWidth&quot;:960,&quot;SlideHeight&quot;:540}">
            <a:extLst>
              <a:ext uri="{FF2B5EF4-FFF2-40B4-BE49-F238E27FC236}">
                <a16:creationId xmlns:a16="http://schemas.microsoft.com/office/drawing/2014/main" id="{B2491D64-FB22-4392-8BE7-078F07933780}"/>
              </a:ext>
            </a:extLst>
          </p:cNvPr>
          <p:cNvSpPr txBox="1"/>
          <p:nvPr userDrawn="1"/>
        </p:nvSpPr>
        <p:spPr>
          <a:xfrm>
            <a:off x="5442855" y="6595656"/>
            <a:ext cx="130629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 - Sensitive </a:t>
            </a:r>
          </a:p>
        </p:txBody>
      </p:sp>
    </p:spTree>
    <p:extLst>
      <p:ext uri="{BB962C8B-B14F-4D97-AF65-F5344CB8AC3E}">
        <p14:creationId xmlns:p14="http://schemas.microsoft.com/office/powerpoint/2010/main" val="95859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warwickshireclimateemergency.org.uk/"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arwickshiregovuk.sharepoint.com/:b:/s/ClimateChange/EcoKmzR7OxhAtm4Ge8IJ5X8B7CdoJD863bp5Bw1du_tilg?e=HSdCc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710E97C-3A23-4C9E-97B5-39D5B7BBA008}"/>
              </a:ext>
            </a:extLst>
          </p:cNvPr>
          <p:cNvSpPr txBox="1"/>
          <p:nvPr/>
        </p:nvSpPr>
        <p:spPr>
          <a:xfrm>
            <a:off x="431022" y="1090217"/>
            <a:ext cx="9322577" cy="2212529"/>
          </a:xfrm>
          <a:prstGeom prst="rect">
            <a:avLst/>
          </a:prstGeom>
          <a:noFill/>
        </p:spPr>
        <p:txBody>
          <a:bodyPr wrap="square" lIns="91440" tIns="45720" rIns="91440" bIns="45720" rtlCol="0" anchor="t">
            <a:spAutoFit/>
          </a:bodyPr>
          <a:lstStyle/>
          <a:p>
            <a:pPr>
              <a:lnSpc>
                <a:spcPct val="107000"/>
              </a:lnSpc>
            </a:pPr>
            <a:r>
              <a:rPr lang="en-US" sz="4400" b="1" dirty="0">
                <a:latin typeface="Segoe UI" panose="020B0502040204020203" pitchFamily="34" charset="0"/>
                <a:ea typeface="+mj-ea"/>
                <a:cs typeface="Segoe UI" panose="020B0502040204020203" pitchFamily="34" charset="0"/>
              </a:rPr>
              <a:t>Climate change overview </a:t>
            </a:r>
          </a:p>
          <a:p>
            <a:pPr>
              <a:lnSpc>
                <a:spcPct val="107000"/>
              </a:lnSpc>
            </a:pPr>
            <a:r>
              <a:rPr lang="en-US" sz="4400" b="1" dirty="0">
                <a:latin typeface="Segoe UI" panose="020B0502040204020203" pitchFamily="34" charset="0"/>
                <a:ea typeface="+mj-ea"/>
                <a:cs typeface="Segoe UI" panose="020B0502040204020203" pitchFamily="34" charset="0"/>
              </a:rPr>
              <a:t>and direction at Warwickshire</a:t>
            </a:r>
          </a:p>
          <a:p>
            <a:pPr>
              <a:lnSpc>
                <a:spcPct val="107000"/>
              </a:lnSpc>
            </a:pPr>
            <a:r>
              <a:rPr lang="en-US" sz="4400" b="1" dirty="0">
                <a:latin typeface="Segoe UI" panose="020B0502040204020203" pitchFamily="34" charset="0"/>
                <a:ea typeface="+mj-ea"/>
                <a:cs typeface="Segoe UI" panose="020B0502040204020203" pitchFamily="34" charset="0"/>
              </a:rPr>
              <a:t>County Council</a:t>
            </a:r>
            <a:endParaRPr lang="en-GB" sz="4400" b="1" dirty="0">
              <a:latin typeface="Segoe UI" panose="020B0502040204020203" pitchFamily="34" charset="0"/>
              <a:ea typeface="+mj-ea"/>
              <a:cs typeface="Segoe UI" panose="020B0502040204020203" pitchFamily="34" charset="0"/>
            </a:endParaRPr>
          </a:p>
        </p:txBody>
      </p:sp>
      <p:pic>
        <p:nvPicPr>
          <p:cNvPr id="3" name="Picture 6" descr="Warwickshire County Council — Verto">
            <a:extLst>
              <a:ext uri="{FF2B5EF4-FFF2-40B4-BE49-F238E27FC236}">
                <a16:creationId xmlns:a16="http://schemas.microsoft.com/office/drawing/2014/main" id="{F66523F5-042E-C3E6-BED9-0AB60D4231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860" b="30437"/>
          <a:stretch/>
        </p:blipFill>
        <p:spPr bwMode="auto">
          <a:xfrm>
            <a:off x="0" y="3301805"/>
            <a:ext cx="4728117" cy="20644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5E3A801-3B69-39EE-66EF-8E58D9FA8741}"/>
              </a:ext>
            </a:extLst>
          </p:cNvPr>
          <p:cNvPicPr>
            <a:picLocks noChangeAspect="1"/>
          </p:cNvPicPr>
          <p:nvPr/>
        </p:nvPicPr>
        <p:blipFill>
          <a:blip r:embed="rId5"/>
          <a:stretch>
            <a:fillRect/>
          </a:stretch>
        </p:blipFill>
        <p:spPr>
          <a:xfrm>
            <a:off x="8620124" y="3010835"/>
            <a:ext cx="1133475" cy="1133475"/>
          </a:xfrm>
          <a:prstGeom prst="rect">
            <a:avLst/>
          </a:prstGeom>
        </p:spPr>
      </p:pic>
      <p:pic>
        <p:nvPicPr>
          <p:cNvPr id="8" name="Picture 7">
            <a:extLst>
              <a:ext uri="{FF2B5EF4-FFF2-40B4-BE49-F238E27FC236}">
                <a16:creationId xmlns:a16="http://schemas.microsoft.com/office/drawing/2014/main" id="{90CD949D-BE4C-86AA-E253-5322EABF31DE}"/>
              </a:ext>
            </a:extLst>
          </p:cNvPr>
          <p:cNvPicPr>
            <a:picLocks noChangeAspect="1"/>
          </p:cNvPicPr>
          <p:nvPr/>
        </p:nvPicPr>
        <p:blipFill>
          <a:blip r:embed="rId6"/>
          <a:stretch>
            <a:fillRect/>
          </a:stretch>
        </p:blipFill>
        <p:spPr>
          <a:xfrm>
            <a:off x="7121480" y="3010835"/>
            <a:ext cx="1143550" cy="1143550"/>
          </a:xfrm>
          <a:prstGeom prst="rect">
            <a:avLst/>
          </a:prstGeom>
        </p:spPr>
      </p:pic>
      <p:pic>
        <p:nvPicPr>
          <p:cNvPr id="10" name="Picture 9">
            <a:extLst>
              <a:ext uri="{FF2B5EF4-FFF2-40B4-BE49-F238E27FC236}">
                <a16:creationId xmlns:a16="http://schemas.microsoft.com/office/drawing/2014/main" id="{0DED9013-C1A9-A7A2-98BA-70A3E16A8FF6}"/>
              </a:ext>
            </a:extLst>
          </p:cNvPr>
          <p:cNvPicPr>
            <a:picLocks noChangeAspect="1"/>
          </p:cNvPicPr>
          <p:nvPr/>
        </p:nvPicPr>
        <p:blipFill rotWithShape="1">
          <a:blip r:embed="rId7"/>
          <a:srcRect t="3933" r="7267" b="3707"/>
          <a:stretch/>
        </p:blipFill>
        <p:spPr>
          <a:xfrm>
            <a:off x="7145572" y="5560618"/>
            <a:ext cx="1138924" cy="1133475"/>
          </a:xfrm>
          <a:prstGeom prst="rect">
            <a:avLst/>
          </a:prstGeom>
        </p:spPr>
      </p:pic>
      <p:pic>
        <p:nvPicPr>
          <p:cNvPr id="12" name="Picture 11">
            <a:extLst>
              <a:ext uri="{FF2B5EF4-FFF2-40B4-BE49-F238E27FC236}">
                <a16:creationId xmlns:a16="http://schemas.microsoft.com/office/drawing/2014/main" id="{559CEA21-ECA7-D0C8-027F-9071C166C66A}"/>
              </a:ext>
            </a:extLst>
          </p:cNvPr>
          <p:cNvPicPr>
            <a:picLocks noChangeAspect="1"/>
          </p:cNvPicPr>
          <p:nvPr/>
        </p:nvPicPr>
        <p:blipFill>
          <a:blip r:embed="rId8"/>
          <a:stretch>
            <a:fillRect/>
          </a:stretch>
        </p:blipFill>
        <p:spPr>
          <a:xfrm>
            <a:off x="7145572" y="4279747"/>
            <a:ext cx="1109383" cy="1104452"/>
          </a:xfrm>
          <a:prstGeom prst="rect">
            <a:avLst/>
          </a:prstGeom>
        </p:spPr>
      </p:pic>
      <p:pic>
        <p:nvPicPr>
          <p:cNvPr id="14" name="Picture 13">
            <a:extLst>
              <a:ext uri="{FF2B5EF4-FFF2-40B4-BE49-F238E27FC236}">
                <a16:creationId xmlns:a16="http://schemas.microsoft.com/office/drawing/2014/main" id="{8E14AA96-2849-D2FC-67EC-0E42F9767907}"/>
              </a:ext>
            </a:extLst>
          </p:cNvPr>
          <p:cNvPicPr>
            <a:picLocks noChangeAspect="1"/>
          </p:cNvPicPr>
          <p:nvPr/>
        </p:nvPicPr>
        <p:blipFill>
          <a:blip r:embed="rId9"/>
          <a:stretch>
            <a:fillRect/>
          </a:stretch>
        </p:blipFill>
        <p:spPr>
          <a:xfrm>
            <a:off x="8620123" y="4279747"/>
            <a:ext cx="1102033" cy="1102033"/>
          </a:xfrm>
          <a:prstGeom prst="rect">
            <a:avLst/>
          </a:prstGeom>
        </p:spPr>
      </p:pic>
      <p:pic>
        <p:nvPicPr>
          <p:cNvPr id="17" name="Picture 16">
            <a:extLst>
              <a:ext uri="{FF2B5EF4-FFF2-40B4-BE49-F238E27FC236}">
                <a16:creationId xmlns:a16="http://schemas.microsoft.com/office/drawing/2014/main" id="{7D7B2848-9647-14F1-7492-A6E54BA1E479}"/>
              </a:ext>
            </a:extLst>
          </p:cNvPr>
          <p:cNvPicPr>
            <a:picLocks noChangeAspect="1"/>
          </p:cNvPicPr>
          <p:nvPr/>
        </p:nvPicPr>
        <p:blipFill>
          <a:blip r:embed="rId10"/>
          <a:stretch>
            <a:fillRect/>
          </a:stretch>
        </p:blipFill>
        <p:spPr>
          <a:xfrm>
            <a:off x="8620124" y="5565656"/>
            <a:ext cx="1133475" cy="1128437"/>
          </a:xfrm>
          <a:prstGeom prst="rect">
            <a:avLst/>
          </a:prstGeom>
        </p:spPr>
      </p:pic>
      <p:pic>
        <p:nvPicPr>
          <p:cNvPr id="19" name="Picture 18">
            <a:extLst>
              <a:ext uri="{FF2B5EF4-FFF2-40B4-BE49-F238E27FC236}">
                <a16:creationId xmlns:a16="http://schemas.microsoft.com/office/drawing/2014/main" id="{244056E6-58F7-1503-560B-AC16551DE820}"/>
              </a:ext>
            </a:extLst>
          </p:cNvPr>
          <p:cNvPicPr>
            <a:picLocks noChangeAspect="1"/>
          </p:cNvPicPr>
          <p:nvPr/>
        </p:nvPicPr>
        <p:blipFill>
          <a:blip r:embed="rId11"/>
          <a:stretch>
            <a:fillRect/>
          </a:stretch>
        </p:blipFill>
        <p:spPr>
          <a:xfrm>
            <a:off x="10256429" y="1223774"/>
            <a:ext cx="1771316" cy="1787061"/>
          </a:xfrm>
          <a:prstGeom prst="rect">
            <a:avLst/>
          </a:prstGeom>
        </p:spPr>
      </p:pic>
      <p:sp>
        <p:nvSpPr>
          <p:cNvPr id="21" name="TextBox 20">
            <a:extLst>
              <a:ext uri="{FF2B5EF4-FFF2-40B4-BE49-F238E27FC236}">
                <a16:creationId xmlns:a16="http://schemas.microsoft.com/office/drawing/2014/main" id="{CB093978-10B4-B614-EB6B-E5D27FCEA646}"/>
              </a:ext>
            </a:extLst>
          </p:cNvPr>
          <p:cNvSpPr txBox="1"/>
          <p:nvPr/>
        </p:nvSpPr>
        <p:spPr>
          <a:xfrm>
            <a:off x="500256" y="5054057"/>
            <a:ext cx="5889375" cy="1723549"/>
          </a:xfrm>
          <a:prstGeom prst="rect">
            <a:avLst/>
          </a:prstGeom>
          <a:noFill/>
        </p:spPr>
        <p:txBody>
          <a:bodyPr wrap="square" rtlCol="0">
            <a:spAutoFit/>
          </a:bodyPr>
          <a:lstStyle/>
          <a:p>
            <a:endParaRPr lang="en-GB" sz="3200" b="1" dirty="0"/>
          </a:p>
          <a:p>
            <a:r>
              <a:rPr lang="en-GB" sz="2800" b="1" dirty="0"/>
              <a:t>Matt Whitehead</a:t>
            </a:r>
          </a:p>
          <a:p>
            <a:r>
              <a:rPr lang="en-GB" sz="2800" b="1" dirty="0"/>
              <a:t>Climate change programme manager</a:t>
            </a:r>
          </a:p>
          <a:p>
            <a:endParaRPr lang="en-GB" dirty="0"/>
          </a:p>
        </p:txBody>
      </p:sp>
    </p:spTree>
    <p:extLst>
      <p:ext uri="{BB962C8B-B14F-4D97-AF65-F5344CB8AC3E}">
        <p14:creationId xmlns:p14="http://schemas.microsoft.com/office/powerpoint/2010/main" val="39043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5B9E-A969-4E50-8E37-F4EC3AFA2C76}"/>
              </a:ext>
            </a:extLst>
          </p:cNvPr>
          <p:cNvSpPr>
            <a:spLocks noGrp="1"/>
          </p:cNvSpPr>
          <p:nvPr>
            <p:ph type="ctrTitle"/>
          </p:nvPr>
        </p:nvSpPr>
        <p:spPr>
          <a:xfrm>
            <a:off x="232336" y="1081566"/>
            <a:ext cx="12192000" cy="909918"/>
          </a:xfrm>
        </p:spPr>
        <p:txBody>
          <a:bodyPr>
            <a:normAutofit/>
          </a:bodyPr>
          <a:lstStyle/>
          <a:p>
            <a:pPr algn="l"/>
            <a:r>
              <a:rPr lang="en-GB" sz="4400" b="1" dirty="0">
                <a:latin typeface="Segoe UI" panose="020B0502040204020203" pitchFamily="34" charset="0"/>
                <a:cs typeface="Segoe UI" panose="020B0502040204020203" pitchFamily="34" charset="0"/>
              </a:rPr>
              <a:t>Engagement and communication will be key</a:t>
            </a:r>
          </a:p>
        </p:txBody>
      </p:sp>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CBECC5A-941F-430B-B27A-27AD2BF62288}"/>
              </a:ext>
            </a:extLst>
          </p:cNvPr>
          <p:cNvPicPr/>
          <p:nvPr/>
        </p:nvPicPr>
        <p:blipFill>
          <a:blip r:embed="rId4">
            <a:extLst>
              <a:ext uri="{28A0092B-C50C-407E-A947-70E740481C1C}">
                <a14:useLocalDpi xmlns:a14="http://schemas.microsoft.com/office/drawing/2010/main" val="0"/>
              </a:ext>
            </a:extLst>
          </a:blip>
          <a:stretch>
            <a:fillRect/>
          </a:stretch>
        </p:blipFill>
        <p:spPr>
          <a:xfrm>
            <a:off x="431053" y="2519081"/>
            <a:ext cx="991127" cy="909918"/>
          </a:xfrm>
          <a:prstGeom prst="rect">
            <a:avLst/>
          </a:prstGeom>
        </p:spPr>
      </p:pic>
      <p:sp>
        <p:nvSpPr>
          <p:cNvPr id="22" name="Text Box 2">
            <a:extLst>
              <a:ext uri="{FF2B5EF4-FFF2-40B4-BE49-F238E27FC236}">
                <a16:creationId xmlns:a16="http://schemas.microsoft.com/office/drawing/2014/main" id="{384A55E6-F0F4-4F2C-BB14-ED2F76BBDE1D}"/>
              </a:ext>
            </a:extLst>
          </p:cNvPr>
          <p:cNvSpPr txBox="1">
            <a:spLocks noChangeArrowheads="1"/>
          </p:cNvSpPr>
          <p:nvPr/>
        </p:nvSpPr>
        <p:spPr bwMode="auto">
          <a:xfrm>
            <a:off x="1688341" y="2519081"/>
            <a:ext cx="3655680" cy="1577535"/>
          </a:xfrm>
          <a:prstGeom prst="rect">
            <a:avLst/>
          </a:prstGeom>
          <a:solidFill>
            <a:srgbClr val="FFFFFF"/>
          </a:solidFill>
          <a:ln w="9525">
            <a:solidFill>
              <a:schemeClr val="accent3"/>
            </a:solidFill>
            <a:miter lim="800000"/>
            <a:headEnd/>
            <a:tailEnd/>
          </a:ln>
        </p:spPr>
        <p:txBody>
          <a:bodyPr rot="0" vert="horz" wrap="square" lIns="91440" tIns="45720" rIns="91440" bIns="45720" anchor="t" anchorCtr="0">
            <a:noAutofit/>
          </a:bodyPr>
          <a:lstStyle/>
          <a:p>
            <a:pPr algn="ctr">
              <a:spcAft>
                <a:spcPts val="900"/>
              </a:spcAft>
              <a:tabLst>
                <a:tab pos="457200" algn="l"/>
              </a:tabLst>
            </a:pPr>
            <a:r>
              <a:rPr lang="en-GB"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Direct communications, working with our neighbours, partnerships with external organisations and engaging with our stakeholders to support sustainable changes</a:t>
            </a:r>
            <a:endParaRPr lang="en-GB" kern="900" dirty="0">
              <a:effectLst/>
              <a:latin typeface="Arial" panose="020B0604020202020204" pitchFamily="34" charset="0"/>
              <a:ea typeface="Arial" panose="020B0604020202020204" pitchFamily="34" charset="0"/>
              <a:cs typeface="Times New Roman" panose="02020603050405020304" pitchFamily="18" charset="0"/>
            </a:endParaRPr>
          </a:p>
          <a:p>
            <a:pPr algn="ctr">
              <a:lnSpc>
                <a:spcPts val="1200"/>
              </a:lnSpc>
              <a:tabLst>
                <a:tab pos="180340" algn="l"/>
              </a:tabLst>
            </a:pPr>
            <a:r>
              <a:rPr lang="en-GB" sz="1000"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 </a:t>
            </a:r>
            <a:endParaRPr lang="en-GB" sz="900" kern="9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F426647C-DE81-44D6-AE57-D1878A34FFB0}"/>
              </a:ext>
            </a:extLst>
          </p:cNvPr>
          <p:cNvSpPr txBox="1"/>
          <p:nvPr/>
        </p:nvSpPr>
        <p:spPr>
          <a:xfrm>
            <a:off x="431053" y="4397518"/>
            <a:ext cx="6209730" cy="2100575"/>
          </a:xfrm>
          <a:prstGeom prst="rect">
            <a:avLst/>
          </a:prstGeom>
          <a:noFill/>
        </p:spPr>
        <p:txBody>
          <a:bodyPr wrap="square">
            <a:spAutoFit/>
          </a:bodyPr>
          <a:lstStyle/>
          <a:p>
            <a:pPr>
              <a:spcAft>
                <a:spcPts val="900"/>
              </a:spcAf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 We aim to:</a:t>
            </a:r>
            <a:endParaRPr lang="en-GB" sz="1600" kern="9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Be easy to engage with </a:t>
            </a:r>
          </a:p>
          <a:p>
            <a:pPr marL="342900" lvl="0" indent="-342900">
              <a:spcAft>
                <a:spcPts val="600"/>
              </a:spcAft>
              <a:buFont typeface="Symbol" panose="05050102010706020507" pitchFamily="18" charset="2"/>
              <a:buChar cha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Be a dependable partner </a:t>
            </a:r>
          </a:p>
          <a:p>
            <a:pPr marL="342900" lvl="0" indent="-342900">
              <a:spcAft>
                <a:spcPts val="600"/>
              </a:spcAft>
              <a:buFont typeface="Symbol" panose="05050102010706020507" pitchFamily="18" charset="2"/>
              <a:buChar cha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Be proactive in reaching out and convening forums</a:t>
            </a:r>
          </a:p>
          <a:p>
            <a:pPr marL="342900" lvl="0" indent="-342900">
              <a:spcAft>
                <a:spcPts val="600"/>
              </a:spcAft>
              <a:buFont typeface="Symbol" panose="05050102010706020507" pitchFamily="18" charset="2"/>
              <a:buChar cha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Create an environment of confidence in our ability to deliver on our actions and commitments </a:t>
            </a:r>
          </a:p>
        </p:txBody>
      </p:sp>
      <p:sp>
        <p:nvSpPr>
          <p:cNvPr id="24" name="TextBox 23">
            <a:extLst>
              <a:ext uri="{FF2B5EF4-FFF2-40B4-BE49-F238E27FC236}">
                <a16:creationId xmlns:a16="http://schemas.microsoft.com/office/drawing/2014/main" id="{180436A7-8810-4C67-A6C1-857A3D2C690E}"/>
              </a:ext>
            </a:extLst>
          </p:cNvPr>
          <p:cNvSpPr txBox="1"/>
          <p:nvPr/>
        </p:nvSpPr>
        <p:spPr>
          <a:xfrm>
            <a:off x="5885967" y="2432406"/>
            <a:ext cx="6209730" cy="2854628"/>
          </a:xfrm>
          <a:prstGeom prst="rect">
            <a:avLst/>
          </a:prstGeom>
          <a:noFill/>
        </p:spPr>
        <p:txBody>
          <a:bodyPr wrap="square">
            <a:spAutoFit/>
          </a:bodyPr>
          <a:lstStyle/>
          <a:p>
            <a:pPr>
              <a:spcAft>
                <a:spcPts val="900"/>
              </a:spcAf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We commit to: </a:t>
            </a:r>
            <a:endParaRPr lang="en-GB" sz="1600" kern="9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Involving interest groups and a diverse, representative selection of the community in our activities under each theme</a:t>
            </a:r>
          </a:p>
          <a:p>
            <a:pPr marL="342900" lvl="0" indent="-342900">
              <a:spcAft>
                <a:spcPts val="600"/>
              </a:spcAft>
              <a:buFont typeface="Symbol" panose="05050102010706020507" pitchFamily="18" charset="2"/>
              <a:buChar cha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Actively looking for opportunities to partner with our Districts/Boroughs and neighbours </a:t>
            </a:r>
          </a:p>
          <a:p>
            <a:pPr marL="342900" lvl="0" indent="-342900">
              <a:spcAft>
                <a:spcPts val="600"/>
              </a:spcAft>
              <a:buFont typeface="Symbol" panose="05050102010706020507" pitchFamily="18" charset="2"/>
              <a:buChar cha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Sharing progress with stakeholders through various communication methods including our website, </a:t>
            </a:r>
            <a:r>
              <a:rPr lang="en-GB" sz="1800" u="sng"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hlinkClick r:id="rId5"/>
              </a:rPr>
              <a:t>Warwickshire Climate Emergency</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210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5B9E-A969-4E50-8E37-F4EC3AFA2C76}"/>
              </a:ext>
            </a:extLst>
          </p:cNvPr>
          <p:cNvSpPr>
            <a:spLocks noGrp="1"/>
          </p:cNvSpPr>
          <p:nvPr>
            <p:ph type="ctrTitle"/>
          </p:nvPr>
        </p:nvSpPr>
        <p:spPr>
          <a:xfrm>
            <a:off x="232336" y="1081566"/>
            <a:ext cx="12192000" cy="909918"/>
          </a:xfrm>
        </p:spPr>
        <p:txBody>
          <a:bodyPr>
            <a:normAutofit/>
          </a:bodyPr>
          <a:lstStyle/>
          <a:p>
            <a:pPr algn="l"/>
            <a:r>
              <a:rPr lang="en-GB" sz="4400" b="1" dirty="0">
                <a:latin typeface="Segoe UI" panose="020B0502040204020203" pitchFamily="34" charset="0"/>
                <a:cs typeface="Segoe UI" panose="020B0502040204020203" pitchFamily="34" charset="0"/>
              </a:rPr>
              <a:t>Next steps</a:t>
            </a:r>
          </a:p>
        </p:txBody>
      </p:sp>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80436A7-8810-4C67-A6C1-857A3D2C690E}"/>
              </a:ext>
            </a:extLst>
          </p:cNvPr>
          <p:cNvSpPr txBox="1"/>
          <p:nvPr/>
        </p:nvSpPr>
        <p:spPr>
          <a:xfrm>
            <a:off x="321507" y="2252405"/>
            <a:ext cx="10840863" cy="2985433"/>
          </a:xfrm>
          <a:prstGeom prst="rect">
            <a:avLst/>
          </a:prstGeom>
          <a:noFill/>
        </p:spPr>
        <p:txBody>
          <a:bodyPr wrap="square">
            <a:spAutoFit/>
          </a:bodyPr>
          <a:lstStyle/>
          <a:p>
            <a:pPr marL="342900" lvl="0" indent="-342900">
              <a:spcAft>
                <a:spcPts val="600"/>
              </a:spcAft>
              <a:buFont typeface="Symbol" panose="05050102010706020507" pitchFamily="18" charset="2"/>
              <a:buChar char=""/>
            </a:pPr>
            <a:r>
              <a:rPr lang="en-GB" sz="2800" kern="900" dirty="0">
                <a:effectLst/>
                <a:latin typeface="Arial" panose="020B0604020202020204" pitchFamily="34" charset="0"/>
                <a:ea typeface="Arial" panose="020B0604020202020204" pitchFamily="34" charset="0"/>
                <a:cs typeface="Times New Roman" panose="02020603050405020304" pitchFamily="18" charset="0"/>
              </a:rPr>
              <a:t>We are already taking action in a range of areas</a:t>
            </a:r>
          </a:p>
          <a:p>
            <a:pPr marL="342900" lvl="0" indent="-342900">
              <a:spcAft>
                <a:spcPts val="600"/>
              </a:spcAft>
              <a:buFont typeface="Symbol" panose="05050102010706020507" pitchFamily="18" charset="2"/>
              <a:buChar char=""/>
            </a:pPr>
            <a:r>
              <a:rPr lang="en-GB" sz="2800" kern="900" dirty="0">
                <a:latin typeface="Arial" panose="020B0604020202020204" pitchFamily="34" charset="0"/>
                <a:ea typeface="Arial" panose="020B0604020202020204" pitchFamily="34" charset="0"/>
                <a:cs typeface="Times New Roman" panose="02020603050405020304" pitchFamily="18" charset="0"/>
              </a:rPr>
              <a:t>The strategy action plan maps out those needed to accelerate progress</a:t>
            </a:r>
          </a:p>
          <a:p>
            <a:pPr marL="342900" lvl="0" indent="-342900">
              <a:spcAft>
                <a:spcPts val="600"/>
              </a:spcAft>
              <a:buFont typeface="Symbol" panose="05050102010706020507" pitchFamily="18" charset="2"/>
              <a:buChar char=""/>
            </a:pPr>
            <a:r>
              <a:rPr lang="en-GB" sz="2800" kern="900" dirty="0">
                <a:latin typeface="Arial" panose="020B0604020202020204" pitchFamily="34" charset="0"/>
                <a:ea typeface="Arial" panose="020B0604020202020204" pitchFamily="34" charset="0"/>
                <a:cs typeface="Times New Roman" panose="02020603050405020304" pitchFamily="18" charset="0"/>
              </a:rPr>
              <a:t>October draft</a:t>
            </a:r>
          </a:p>
          <a:p>
            <a:pPr marL="342900" lvl="0" indent="-342900">
              <a:spcAft>
                <a:spcPts val="600"/>
              </a:spcAft>
              <a:buFont typeface="Symbol" panose="05050102010706020507" pitchFamily="18" charset="2"/>
              <a:buChar char=""/>
            </a:pPr>
            <a:r>
              <a:rPr lang="en-GB" sz="2800" kern="900" dirty="0">
                <a:effectLst/>
                <a:latin typeface="Arial" panose="020B0604020202020204" pitchFamily="34" charset="0"/>
                <a:ea typeface="Arial" panose="020B0604020202020204" pitchFamily="34" charset="0"/>
                <a:cs typeface="Times New Roman" panose="02020603050405020304" pitchFamily="18" charset="0"/>
              </a:rPr>
              <a:t>Stakeholder engagement in Q3 / Q4</a:t>
            </a:r>
          </a:p>
          <a:p>
            <a:pPr marL="342900" lvl="0" indent="-342900">
              <a:spcAft>
                <a:spcPts val="600"/>
              </a:spcAft>
              <a:buFont typeface="Symbol" panose="05050102010706020507" pitchFamily="18" charset="2"/>
              <a:buChar char=""/>
            </a:pPr>
            <a:r>
              <a:rPr lang="en-GB" sz="2800" kern="900" dirty="0">
                <a:latin typeface="Arial" panose="020B0604020202020204" pitchFamily="34" charset="0"/>
                <a:ea typeface="Arial" panose="020B0604020202020204" pitchFamily="34" charset="0"/>
                <a:cs typeface="Times New Roman" panose="02020603050405020304" pitchFamily="18" charset="0"/>
              </a:rPr>
              <a:t>We’d like you to join us on this journey</a:t>
            </a:r>
            <a:endParaRPr lang="en-GB" sz="2800" kern="9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9005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9CE453-1A31-4994-8A66-48DBFD983BDE}"/>
              </a:ext>
            </a:extLst>
          </p:cNvPr>
          <p:cNvSpPr>
            <a:spLocks noGrp="1"/>
          </p:cNvSpPr>
          <p:nvPr>
            <p:ph type="title"/>
          </p:nvPr>
        </p:nvSpPr>
        <p:spPr>
          <a:xfrm>
            <a:off x="348997" y="427004"/>
            <a:ext cx="11276229" cy="716053"/>
          </a:xfrm>
        </p:spPr>
        <p:txBody>
          <a:bodyPr>
            <a:noAutofit/>
          </a:bodyPr>
          <a:lstStyle/>
          <a:p>
            <a:r>
              <a:rPr lang="en-GB" sz="3200" b="1" dirty="0">
                <a:latin typeface="+mn-lt"/>
              </a:rPr>
              <a:t>A Top Priority in our Council Plan: Sustainable Futures </a:t>
            </a:r>
            <a:br>
              <a:rPr lang="en-GB" sz="3200" b="1" dirty="0">
                <a:latin typeface="+mn-lt"/>
              </a:rPr>
            </a:br>
            <a:endParaRPr lang="en-GB" sz="3200" b="1" dirty="0">
              <a:latin typeface="+mn-lt"/>
            </a:endParaRPr>
          </a:p>
        </p:txBody>
      </p:sp>
      <p:sp>
        <p:nvSpPr>
          <p:cNvPr id="12" name="Rectangle 11">
            <a:extLst>
              <a:ext uri="{FF2B5EF4-FFF2-40B4-BE49-F238E27FC236}">
                <a16:creationId xmlns:a16="http://schemas.microsoft.com/office/drawing/2014/main" id="{700F45BE-BBFC-400D-A3C9-B74F399184AB}"/>
              </a:ext>
            </a:extLst>
          </p:cNvPr>
          <p:cNvSpPr/>
          <p:nvPr/>
        </p:nvSpPr>
        <p:spPr>
          <a:xfrm>
            <a:off x="4374153" y="3429000"/>
            <a:ext cx="7542142" cy="671915"/>
          </a:xfrm>
          <a:prstGeom prst="rect">
            <a:avLst/>
          </a:prstGeom>
        </p:spPr>
        <p:txBody>
          <a:bodyPr wrap="square">
            <a:spAutoFit/>
          </a:bodyPr>
          <a:lstStyle/>
          <a:p>
            <a:pP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 County level</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en-GB" sz="1800" i="1" dirty="0">
                <a:solidFill>
                  <a:srgbClr val="000000"/>
                </a:solidFill>
                <a:effectLst/>
                <a:latin typeface="Calibri" panose="020F0502020204030204" pitchFamily="34" charset="0"/>
                <a:ea typeface="Calibri" panose="020F0502020204030204" pitchFamily="34" charset="0"/>
                <a:cs typeface="Roboto Condensed" panose="02000000000000000000" pitchFamily="2" charset="0"/>
              </a:rPr>
              <a:t>ork with all our partners and residents in Warwickshire to support the County to do the same no later than 2050.</a:t>
            </a:r>
            <a:endParaRPr lang="en-GB" sz="18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708AF04-38FA-4033-94F7-9E622C28C099}"/>
              </a:ext>
            </a:extLst>
          </p:cNvPr>
          <p:cNvSpPr txBox="1"/>
          <p:nvPr/>
        </p:nvSpPr>
        <p:spPr>
          <a:xfrm>
            <a:off x="4374153" y="4448159"/>
            <a:ext cx="6096000" cy="671915"/>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Biodiversity</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i="1" dirty="0">
                <a:effectLst/>
                <a:latin typeface="Calibri" panose="020F0502020204030204" pitchFamily="34" charset="0"/>
                <a:ea typeface="Calibri" panose="020F0502020204030204" pitchFamily="34" charset="0"/>
                <a:cs typeface="Calibri" panose="020F0502020204030204" pitchFamily="34" charset="0"/>
              </a:rPr>
              <a:t> Promoting Biodiversity and the safeguarding of natural species, habitats and areas in our County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8C847D-EFD2-4C78-9068-53B866B34A33}"/>
              </a:ext>
            </a:extLst>
          </p:cNvPr>
          <p:cNvSpPr txBox="1"/>
          <p:nvPr/>
        </p:nvSpPr>
        <p:spPr>
          <a:xfrm>
            <a:off x="4374153" y="5561032"/>
            <a:ext cx="6096000" cy="968278"/>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Sustainability</a:t>
            </a:r>
            <a:r>
              <a:rPr lang="en-GB" sz="1800" dirty="0">
                <a:effectLst/>
                <a:latin typeface="Calibri" panose="020F0502020204030204" pitchFamily="34" charset="0"/>
                <a:ea typeface="Calibri" panose="020F0502020204030204" pitchFamily="34" charset="0"/>
                <a:cs typeface="Calibri" panose="020F0502020204030204" pitchFamily="34" charset="0"/>
              </a:rPr>
              <a:t>: Supporting the UN Sustainable Development Goals by embedding those areas relevant to us in our Climate Action Plan and tracking our progress.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166BD07-1348-4173-B118-3891A6B6ABFD}"/>
              </a:ext>
            </a:extLst>
          </p:cNvPr>
          <p:cNvPicPr>
            <a:picLocks noChangeAspect="1"/>
          </p:cNvPicPr>
          <p:nvPr/>
        </p:nvPicPr>
        <p:blipFill rotWithShape="1">
          <a:blip r:embed="rId3">
            <a:extLst>
              <a:ext uri="{28A0092B-C50C-407E-A947-70E740481C1C}">
                <a14:useLocalDpi xmlns:a14="http://schemas.microsoft.com/office/drawing/2010/main" val="0"/>
              </a:ext>
            </a:extLst>
          </a:blip>
          <a:srcRect t="3854" b="2410"/>
          <a:stretch/>
        </p:blipFill>
        <p:spPr>
          <a:xfrm>
            <a:off x="571461" y="1197033"/>
            <a:ext cx="3202517" cy="5332277"/>
          </a:xfrm>
          <a:prstGeom prst="rect">
            <a:avLst/>
          </a:prstGeom>
        </p:spPr>
      </p:pic>
      <p:sp>
        <p:nvSpPr>
          <p:cNvPr id="8" name="TextBox 7">
            <a:extLst>
              <a:ext uri="{FF2B5EF4-FFF2-40B4-BE49-F238E27FC236}">
                <a16:creationId xmlns:a16="http://schemas.microsoft.com/office/drawing/2014/main" id="{EF991889-FB6C-4434-9483-8C8A464069EE}"/>
              </a:ext>
            </a:extLst>
          </p:cNvPr>
          <p:cNvSpPr txBox="1"/>
          <p:nvPr/>
        </p:nvSpPr>
        <p:spPr>
          <a:xfrm>
            <a:off x="4374153" y="1033469"/>
            <a:ext cx="6618312" cy="865173"/>
          </a:xfrm>
          <a:prstGeom prst="rect">
            <a:avLst/>
          </a:prstGeom>
          <a:noFill/>
          <a:ln w="57150">
            <a:solidFill>
              <a:schemeClr val="bg2">
                <a:lumMod val="75000"/>
              </a:schemeClr>
            </a:solidFill>
          </a:ln>
        </p:spPr>
        <p:txBody>
          <a:bodyPr wrap="square" rtlCol="0">
            <a:spAutoFit/>
          </a:bodyPr>
          <a:lstStyle/>
          <a:p>
            <a:pPr>
              <a:lnSpc>
                <a:spcPct val="107000"/>
              </a:lnSpc>
              <a:spcAft>
                <a:spcPts val="800"/>
              </a:spcAft>
            </a:pPr>
            <a:r>
              <a:rPr lang="en-GB" sz="2400" b="1" dirty="0">
                <a:solidFill>
                  <a:srgbClr val="000000"/>
                </a:solidFill>
                <a:effectLst/>
                <a:latin typeface="Calibri" panose="020F0502020204030204" pitchFamily="34" charset="0"/>
                <a:ea typeface="Calibri" panose="020F0502020204030204" pitchFamily="34" charset="0"/>
                <a:cs typeface="Roboto Condensed" panose="02000000000000000000" pitchFamily="2" charset="0"/>
              </a:rPr>
              <a:t>We want to make Warwickshire the best it can be, sustainable now and for future generations</a:t>
            </a:r>
          </a:p>
        </p:txBody>
      </p:sp>
      <p:pic>
        <p:nvPicPr>
          <p:cNvPr id="10" name="Picture 9">
            <a:hlinkClick r:id="rId4"/>
            <a:extLst>
              <a:ext uri="{FF2B5EF4-FFF2-40B4-BE49-F238E27FC236}">
                <a16:creationId xmlns:a16="http://schemas.microsoft.com/office/drawing/2014/main" id="{F183CA3B-50BF-47B4-8E64-2C52BB139A3D}"/>
              </a:ext>
            </a:extLst>
          </p:cNvPr>
          <p:cNvPicPr>
            <a:picLocks noChangeAspect="1"/>
          </p:cNvPicPr>
          <p:nvPr/>
        </p:nvPicPr>
        <p:blipFill rotWithShape="1">
          <a:blip r:embed="rId5">
            <a:extLst>
              <a:ext uri="{28A0092B-C50C-407E-A947-70E740481C1C}">
                <a14:useLocalDpi xmlns:a14="http://schemas.microsoft.com/office/drawing/2010/main" val="0"/>
              </a:ext>
            </a:extLst>
          </a:blip>
          <a:srcRect l="3793" t="2599" r="3320" b="2154"/>
          <a:stretch/>
        </p:blipFill>
        <p:spPr>
          <a:xfrm>
            <a:off x="378229" y="2038319"/>
            <a:ext cx="3447926" cy="481968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58393EE-AE3C-4C4F-A13D-55D8543BDF9F}"/>
              </a:ext>
            </a:extLst>
          </p:cNvPr>
          <p:cNvSpPr txBox="1"/>
          <p:nvPr/>
        </p:nvSpPr>
        <p:spPr>
          <a:xfrm>
            <a:off x="4374153" y="2723581"/>
            <a:ext cx="7299626" cy="375552"/>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Roboto Condensed" panose="02000000000000000000" pitchFamily="2" charset="0"/>
              </a:rPr>
              <a:t>Council level: </a:t>
            </a:r>
            <a:r>
              <a:rPr lang="en-GB" sz="1800" i="1" dirty="0">
                <a:solidFill>
                  <a:srgbClr val="000000"/>
                </a:solidFill>
                <a:effectLst/>
                <a:latin typeface="Calibri" panose="020F0502020204030204" pitchFamily="34" charset="0"/>
                <a:ea typeface="Calibri" panose="020F0502020204030204" pitchFamily="34" charset="0"/>
                <a:cs typeface="Roboto Condensed" panose="02000000000000000000" pitchFamily="2" charset="0"/>
              </a:rPr>
              <a:t>Reduce the Council’s carbon footprint to net zero by 2030</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46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710E97C-3A23-4C9E-97B5-39D5B7BBA008}"/>
              </a:ext>
            </a:extLst>
          </p:cNvPr>
          <p:cNvSpPr txBox="1"/>
          <p:nvPr/>
        </p:nvSpPr>
        <p:spPr>
          <a:xfrm>
            <a:off x="431022" y="1710270"/>
            <a:ext cx="9322577" cy="4600747"/>
          </a:xfrm>
          <a:prstGeom prst="rect">
            <a:avLst/>
          </a:prstGeom>
          <a:noFill/>
        </p:spPr>
        <p:txBody>
          <a:bodyPr wrap="square" lIns="91440" tIns="45720" rIns="91440" bIns="45720" rtlCol="0" anchor="t">
            <a:spAutoFit/>
          </a:bodyPr>
          <a:lstStyle/>
          <a:p>
            <a:pPr>
              <a:defRPr/>
            </a:pPr>
            <a:endParaRPr lang="en-GB" sz="2000" b="1" kern="0" dirty="0">
              <a:ea typeface="+mn-lt"/>
              <a:cs typeface="+mn-lt"/>
            </a:endParaRPr>
          </a:p>
          <a:p>
            <a:pPr>
              <a:lnSpc>
                <a:spcPct val="107000"/>
              </a:lnSpc>
            </a:pPr>
            <a:r>
              <a:rPr lang="en-US" sz="2800" dirty="0">
                <a:latin typeface="Calibri" panose="020F0502020204030204" pitchFamily="34" charset="0"/>
                <a:ea typeface="Calibri" panose="020F0502020204030204" pitchFamily="34" charset="0"/>
                <a:cs typeface="Calibri" panose="020F0502020204030204" pitchFamily="34" charset="0"/>
              </a:rPr>
              <a:t>Tackle climate change, promote biodiversity and deliver on our commitment to Net Zero</a:t>
            </a:r>
          </a:p>
          <a:p>
            <a:pPr>
              <a:lnSpc>
                <a:spcPct val="107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Produce a costed plan and trajectory to be net zero no later than 2050</a:t>
            </a: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Embedding our plans to develop a sustainable economy by promoting local shopping, active travel and sustainable transport systems.</a:t>
            </a: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Becoming a net zero Council by 2030, focusing particularly on our buildings and fleet.</a:t>
            </a: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Funding and facilitating infrastructure and new technologies, required for decarbonization such as electric vehicles and renewables. </a:t>
            </a:r>
          </a:p>
          <a:p>
            <a:pPr marL="800100" lvl="1" indent="-342900">
              <a:lnSpc>
                <a:spcPct val="107000"/>
              </a:lnSpc>
              <a:buFont typeface="Courier New" panose="02070309020205020404" pitchFamily="49" charset="0"/>
              <a:buChar char="o"/>
            </a:pPr>
            <a:r>
              <a:rPr lang="en-US" sz="2000" dirty="0" err="1">
                <a:latin typeface="Calibri" panose="020F0502020204030204" pitchFamily="34" charset="0"/>
                <a:ea typeface="Calibri" panose="020F0502020204030204" pitchFamily="34" charset="0"/>
                <a:cs typeface="Calibri" panose="020F0502020204030204" pitchFamily="34" charset="0"/>
              </a:rPr>
              <a:t>Minimising</a:t>
            </a:r>
            <a:r>
              <a:rPr lang="en-US" sz="2000" dirty="0">
                <a:latin typeface="Calibri" panose="020F0502020204030204" pitchFamily="34" charset="0"/>
                <a:ea typeface="Calibri" panose="020F0502020204030204" pitchFamily="34" charset="0"/>
                <a:cs typeface="Calibri" panose="020F0502020204030204" pitchFamily="34" charset="0"/>
              </a:rPr>
              <a:t> waste, increasing re-use and recycling</a:t>
            </a:r>
          </a:p>
          <a:p>
            <a:pPr marL="800100" lvl="1" indent="-342900">
              <a:lnSpc>
                <a:spcPct val="107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2A4EA85-AF30-4CA1-B122-BB045192BDD0}"/>
              </a:ext>
            </a:extLst>
          </p:cNvPr>
          <p:cNvSpPr txBox="1"/>
          <p:nvPr/>
        </p:nvSpPr>
        <p:spPr>
          <a:xfrm>
            <a:off x="431022" y="880737"/>
            <a:ext cx="11392678" cy="769441"/>
          </a:xfrm>
          <a:prstGeom prst="rect">
            <a:avLst/>
          </a:prstGeom>
          <a:noFill/>
        </p:spPr>
        <p:txBody>
          <a:bodyPr wrap="square">
            <a:spAutoFit/>
          </a:bodyPr>
          <a:lstStyle/>
          <a:p>
            <a:r>
              <a:rPr lang="en-GB" sz="4400" b="1" dirty="0">
                <a:latin typeface="Segoe UI" panose="020B0502040204020203" pitchFamily="34" charset="0"/>
                <a:ea typeface="+mj-ea"/>
                <a:cs typeface="Segoe UI" panose="020B0502040204020203" pitchFamily="34" charset="0"/>
              </a:rPr>
              <a:t>Areas of focus</a:t>
            </a:r>
            <a:endParaRPr lang="en-GB" sz="3600" b="1" dirty="0">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60141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710E97C-3A23-4C9E-97B5-39D5B7BBA008}"/>
              </a:ext>
            </a:extLst>
          </p:cNvPr>
          <p:cNvSpPr txBox="1"/>
          <p:nvPr/>
        </p:nvSpPr>
        <p:spPr>
          <a:xfrm>
            <a:off x="431022" y="1710270"/>
            <a:ext cx="9322577" cy="5280933"/>
          </a:xfrm>
          <a:prstGeom prst="rect">
            <a:avLst/>
          </a:prstGeom>
          <a:noFill/>
        </p:spPr>
        <p:txBody>
          <a:bodyPr wrap="square" lIns="91440" tIns="45720" rIns="91440" bIns="45720" rtlCol="0" anchor="t">
            <a:spAutoFit/>
          </a:bodyPr>
          <a:lstStyle/>
          <a:p>
            <a:pPr>
              <a:lnSpc>
                <a:spcPct val="107000"/>
              </a:lnSpc>
            </a:pPr>
            <a:r>
              <a:rPr lang="en-US" sz="2800" dirty="0">
                <a:latin typeface="Calibri" panose="020F0502020204030204" pitchFamily="34" charset="0"/>
                <a:ea typeface="Calibri" panose="020F0502020204030204" pitchFamily="34" charset="0"/>
                <a:cs typeface="Times New Roman" panose="02020603050405020304" pitchFamily="18" charset="0"/>
              </a:rPr>
              <a:t>Promote inclusive, sustainable economic growth, successful businesses, good quality jobs and future skills</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Creating the conditions and helping support new businesses to start, scale and grow to power the Warwickshire economy</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Maintaining forward momentum to support future economic shifts and build on opportunities such as the move to green technologies, developments in automation and anticipating future societal trends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Working with our partners and businesses to transition towards a goal of </a:t>
            </a:r>
            <a:r>
              <a:rPr lang="en-US" sz="2000" dirty="0" err="1">
                <a:latin typeface="Calibri" panose="020F0502020204030204" pitchFamily="34" charset="0"/>
                <a:ea typeface="Calibri" panose="020F0502020204030204" pitchFamily="34" charset="0"/>
                <a:cs typeface="Times New Roman" panose="02020603050405020304" pitchFamily="18" charset="0"/>
              </a:rPr>
              <a:t>decarbonising</a:t>
            </a:r>
            <a:r>
              <a:rPr lang="en-US" sz="2000" dirty="0">
                <a:latin typeface="Calibri" panose="020F0502020204030204" pitchFamily="34" charset="0"/>
                <a:ea typeface="Calibri" panose="020F0502020204030204" pitchFamily="34" charset="0"/>
                <a:cs typeface="Times New Roman" panose="02020603050405020304" pitchFamily="18" charset="0"/>
              </a:rPr>
              <a:t> the Warwickshire economy</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Creating the conditions to ensure there are well-paid jobs in the County and developing the future skills that our priority sectors need to be successful.</a:t>
            </a:r>
          </a:p>
          <a:p>
            <a:pPr marL="800100" lvl="1" indent="-34290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£140 million Warwickshire Recovery and Investment Fund </a:t>
            </a:r>
          </a:p>
          <a:p>
            <a:pPr lvl="1">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2A4EA85-AF30-4CA1-B122-BB045192BDD0}"/>
              </a:ext>
            </a:extLst>
          </p:cNvPr>
          <p:cNvSpPr txBox="1"/>
          <p:nvPr/>
        </p:nvSpPr>
        <p:spPr>
          <a:xfrm>
            <a:off x="431022" y="880737"/>
            <a:ext cx="11392678" cy="769441"/>
          </a:xfrm>
          <a:prstGeom prst="rect">
            <a:avLst/>
          </a:prstGeom>
          <a:noFill/>
        </p:spPr>
        <p:txBody>
          <a:bodyPr wrap="square">
            <a:spAutoFit/>
          </a:bodyPr>
          <a:lstStyle/>
          <a:p>
            <a:r>
              <a:rPr lang="en-GB" sz="4400" b="1" dirty="0">
                <a:latin typeface="Segoe UI" panose="020B0502040204020203" pitchFamily="34" charset="0"/>
                <a:ea typeface="+mj-ea"/>
                <a:cs typeface="Segoe UI" panose="020B0502040204020203" pitchFamily="34" charset="0"/>
              </a:rPr>
              <a:t>Areas of focus</a:t>
            </a:r>
            <a:endParaRPr lang="en-GB" sz="3600" b="1" dirty="0">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77155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710E97C-3A23-4C9E-97B5-39D5B7BBA008}"/>
              </a:ext>
            </a:extLst>
          </p:cNvPr>
          <p:cNvSpPr txBox="1"/>
          <p:nvPr/>
        </p:nvSpPr>
        <p:spPr>
          <a:xfrm>
            <a:off x="431022" y="1710270"/>
            <a:ext cx="9322577" cy="5325304"/>
          </a:xfrm>
          <a:prstGeom prst="rect">
            <a:avLst/>
          </a:prstGeom>
          <a:noFill/>
        </p:spPr>
        <p:txBody>
          <a:bodyPr wrap="square" lIns="91440" tIns="45720" rIns="91440" bIns="45720" numCol="2" rtlCol="0" anchor="t">
            <a:spAutoFit/>
          </a:bodyPr>
          <a:lstStyle/>
          <a:p>
            <a:pPr>
              <a:lnSpc>
                <a:spcPct val="107000"/>
              </a:lnSpc>
            </a:pPr>
            <a:r>
              <a:rPr lang="en-GB" sz="2000" b="1" dirty="0">
                <a:latin typeface="Calibri" panose="020F0502020204030204" pitchFamily="34" charset="0"/>
                <a:ea typeface="Calibri" panose="020F0502020204030204" pitchFamily="34" charset="0"/>
                <a:cs typeface="Calibri" panose="020F0502020204030204" pitchFamily="34" charset="0"/>
              </a:rPr>
              <a:t>Climate change crisis</a:t>
            </a:r>
          </a:p>
          <a:p>
            <a:pPr marL="800100" lvl="1"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Global effects: earth warming, rising  sea levels, changing rainfall patterns. </a:t>
            </a:r>
          </a:p>
          <a:p>
            <a:pPr marL="800100" lvl="1"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Primary impacts include: flooding, temperature rises</a:t>
            </a:r>
          </a:p>
          <a:p>
            <a:pPr marL="800100" lvl="1"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Secondary impacts: loss of life, habitat, economic consequences</a:t>
            </a:r>
          </a:p>
          <a:p>
            <a:pPr lvl="1">
              <a:lnSpc>
                <a:spcPct val="107000"/>
              </a:lnSpc>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2000" b="1" dirty="0">
                <a:latin typeface="Calibri" panose="020F0502020204030204" pitchFamily="34" charset="0"/>
                <a:ea typeface="Calibri" panose="020F0502020204030204" pitchFamily="34" charset="0"/>
                <a:cs typeface="Times New Roman" panose="02020603050405020304" pitchFamily="18" charset="0"/>
              </a:rPr>
              <a:t>Biodiversity crisis</a:t>
            </a:r>
            <a:endParaRPr lang="en-GB" sz="2000" b="1"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Declining at the fastest rate in human history and accelerating</a:t>
            </a:r>
          </a:p>
          <a:p>
            <a:pPr marL="800100" lvl="1"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Humanity has caused 83% loss of wild mammal biomass </a:t>
            </a:r>
          </a:p>
          <a:p>
            <a:pPr marL="800100" lvl="1"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50% of plants</a:t>
            </a:r>
          </a:p>
          <a:p>
            <a:pPr lvl="1">
              <a:lnSpc>
                <a:spcPct val="107000"/>
              </a:lnSpc>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GB" sz="2000" b="1" dirty="0">
                <a:latin typeface="Calibri" panose="020F0502020204030204" pitchFamily="34" charset="0"/>
                <a:ea typeface="Calibri" panose="020F0502020204030204" pitchFamily="34" charset="0"/>
                <a:cs typeface="Calibri" panose="020F0502020204030204" pitchFamily="34" charset="0"/>
              </a:rPr>
              <a:t>Cost of living crisis</a:t>
            </a:r>
          </a:p>
          <a:p>
            <a:pPr marL="1257300" lvl="2"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Fuelling and heating</a:t>
            </a:r>
          </a:p>
          <a:p>
            <a:pPr marL="1257300" lvl="2"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Petrol and diesel</a:t>
            </a:r>
          </a:p>
          <a:p>
            <a:pPr marL="1257300" lvl="2" indent="-342900">
              <a:lnSpc>
                <a:spcPct val="107000"/>
              </a:lnSpc>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Widening inequalities</a:t>
            </a:r>
          </a:p>
          <a:p>
            <a:pPr marL="342900" indent="-342900">
              <a:lnSpc>
                <a:spcPct val="107000"/>
              </a:lnSpc>
              <a:buFont typeface="+mj-lt"/>
              <a:buAutoNum type="arabicPeriod"/>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2A4EA85-AF30-4CA1-B122-BB045192BDD0}"/>
              </a:ext>
            </a:extLst>
          </p:cNvPr>
          <p:cNvSpPr txBox="1"/>
          <p:nvPr/>
        </p:nvSpPr>
        <p:spPr>
          <a:xfrm>
            <a:off x="431022" y="880737"/>
            <a:ext cx="11392678" cy="769441"/>
          </a:xfrm>
          <a:prstGeom prst="rect">
            <a:avLst/>
          </a:prstGeom>
          <a:noFill/>
        </p:spPr>
        <p:txBody>
          <a:bodyPr wrap="square">
            <a:spAutoFit/>
          </a:bodyPr>
          <a:lstStyle/>
          <a:p>
            <a:r>
              <a:rPr lang="en-GB" sz="4400" b="1" dirty="0">
                <a:latin typeface="Segoe UI" panose="020B0502040204020203" pitchFamily="34" charset="0"/>
                <a:ea typeface="+mj-ea"/>
                <a:cs typeface="Segoe UI" panose="020B0502040204020203" pitchFamily="34" charset="0"/>
              </a:rPr>
              <a:t>Context</a:t>
            </a:r>
            <a:endParaRPr lang="en-GB" sz="3600" b="1" dirty="0">
              <a:latin typeface="Segoe UI" panose="020B0502040204020203" pitchFamily="34" charset="0"/>
              <a:ea typeface="+mj-ea"/>
              <a:cs typeface="Segoe UI" panose="020B0502040204020203" pitchFamily="34" charset="0"/>
            </a:endParaRPr>
          </a:p>
        </p:txBody>
      </p:sp>
      <p:pic>
        <p:nvPicPr>
          <p:cNvPr id="1026" name="Picture 2" descr="Flood barriers go up around Shakespeare sites as River Avon rises | UK  weather | The Guardian">
            <a:extLst>
              <a:ext uri="{FF2B5EF4-FFF2-40B4-BE49-F238E27FC236}">
                <a16:creationId xmlns:a16="http://schemas.microsoft.com/office/drawing/2014/main" id="{AA96BD39-6F57-E37F-C0F9-287823BBE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09" y="3351827"/>
            <a:ext cx="5495637" cy="329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2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08C5DB-7A61-3690-F5EF-A564E37F270C}"/>
              </a:ext>
            </a:extLst>
          </p:cNvPr>
          <p:cNvSpPr/>
          <p:nvPr/>
        </p:nvSpPr>
        <p:spPr>
          <a:xfrm>
            <a:off x="7672039" y="2526650"/>
            <a:ext cx="4348976" cy="9099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F65B9E-A969-4E50-8E37-F4EC3AFA2C76}"/>
              </a:ext>
            </a:extLst>
          </p:cNvPr>
          <p:cNvSpPr>
            <a:spLocks noGrp="1"/>
          </p:cNvSpPr>
          <p:nvPr>
            <p:ph type="ctrTitle"/>
          </p:nvPr>
        </p:nvSpPr>
        <p:spPr>
          <a:xfrm>
            <a:off x="222314" y="1121320"/>
            <a:ext cx="9144000" cy="909918"/>
          </a:xfrm>
        </p:spPr>
        <p:txBody>
          <a:bodyPr>
            <a:normAutofit fontScale="90000"/>
          </a:bodyPr>
          <a:lstStyle/>
          <a:p>
            <a:pPr algn="l"/>
            <a:r>
              <a:rPr lang="en-GB" sz="4400" b="1" dirty="0">
                <a:latin typeface="Segoe UI" panose="020B0502040204020203" pitchFamily="34" charset="0"/>
                <a:cs typeface="Segoe UI" panose="020B0502040204020203" pitchFamily="34" charset="0"/>
              </a:rPr>
              <a:t>Sustainable futures…</a:t>
            </a:r>
            <a:br>
              <a:rPr lang="en-GB" sz="4400" b="1" dirty="0">
                <a:latin typeface="Segoe UI" panose="020B0502040204020203" pitchFamily="34" charset="0"/>
                <a:cs typeface="Segoe UI" panose="020B0502040204020203" pitchFamily="34" charset="0"/>
              </a:rPr>
            </a:br>
            <a:r>
              <a:rPr lang="en-GB" sz="4400" b="1" dirty="0">
                <a:latin typeface="Segoe UI" panose="020B0502040204020203" pitchFamily="34" charset="0"/>
                <a:cs typeface="Segoe UI" panose="020B0502040204020203" pitchFamily="34" charset="0"/>
              </a:rPr>
              <a:t>not simply net zero carbon</a:t>
            </a:r>
          </a:p>
        </p:txBody>
      </p:sp>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B63B41C-D9A6-478D-A702-EBF057C34A1A}"/>
              </a:ext>
            </a:extLst>
          </p:cNvPr>
          <p:cNvSpPr txBox="1"/>
          <p:nvPr/>
        </p:nvSpPr>
        <p:spPr>
          <a:xfrm>
            <a:off x="286711" y="2021872"/>
            <a:ext cx="3103260" cy="400110"/>
          </a:xfrm>
          <a:prstGeom prst="rect">
            <a:avLst/>
          </a:prstGeom>
          <a:noFill/>
        </p:spPr>
        <p:txBody>
          <a:bodyPr wrap="square" rtlCol="0">
            <a:spAutoFit/>
          </a:bodyPr>
          <a:lstStyle/>
          <a:p>
            <a:r>
              <a:rPr lang="en-GB" sz="2000" b="1" dirty="0"/>
              <a:t>6 Strategic themes </a:t>
            </a:r>
          </a:p>
        </p:txBody>
      </p:sp>
      <p:pic>
        <p:nvPicPr>
          <p:cNvPr id="11" name="Picture 10">
            <a:extLst>
              <a:ext uri="{FF2B5EF4-FFF2-40B4-BE49-F238E27FC236}">
                <a16:creationId xmlns:a16="http://schemas.microsoft.com/office/drawing/2014/main" id="{02999AEF-2A60-4269-9B67-BFF9CEB6E3AA}"/>
              </a:ext>
            </a:extLst>
          </p:cNvPr>
          <p:cNvPicPr/>
          <p:nvPr/>
        </p:nvPicPr>
        <p:blipFill rotWithShape="1">
          <a:blip r:embed="rId4" cstate="print">
            <a:extLst>
              <a:ext uri="{28A0092B-C50C-407E-A947-70E740481C1C}">
                <a14:useLocalDpi xmlns:a14="http://schemas.microsoft.com/office/drawing/2010/main" val="0"/>
              </a:ext>
            </a:extLst>
          </a:blip>
          <a:srcRect b="48675"/>
          <a:stretch/>
        </p:blipFill>
        <p:spPr>
          <a:xfrm>
            <a:off x="7772224" y="867028"/>
            <a:ext cx="2060448" cy="844550"/>
          </a:xfrm>
          <a:prstGeom prst="rect">
            <a:avLst/>
          </a:prstGeom>
        </p:spPr>
      </p:pic>
      <p:pic>
        <p:nvPicPr>
          <p:cNvPr id="12" name="Picture 11">
            <a:extLst>
              <a:ext uri="{FF2B5EF4-FFF2-40B4-BE49-F238E27FC236}">
                <a16:creationId xmlns:a16="http://schemas.microsoft.com/office/drawing/2014/main" id="{06D2434E-EACC-4DD1-84B2-E16D934CE372}"/>
              </a:ext>
            </a:extLst>
          </p:cNvPr>
          <p:cNvPicPr/>
          <p:nvPr/>
        </p:nvPicPr>
        <p:blipFill rotWithShape="1">
          <a:blip r:embed="rId4" cstate="print">
            <a:extLst>
              <a:ext uri="{28A0092B-C50C-407E-A947-70E740481C1C}">
                <a14:useLocalDpi xmlns:a14="http://schemas.microsoft.com/office/drawing/2010/main" val="0"/>
              </a:ext>
            </a:extLst>
          </a:blip>
          <a:srcRect t="48675"/>
          <a:stretch/>
        </p:blipFill>
        <p:spPr>
          <a:xfrm>
            <a:off x="7772224" y="1576279"/>
            <a:ext cx="2060448" cy="844551"/>
          </a:xfrm>
          <a:prstGeom prst="rect">
            <a:avLst/>
          </a:prstGeom>
        </p:spPr>
      </p:pic>
      <p:pic>
        <p:nvPicPr>
          <p:cNvPr id="3" name="Picture 2">
            <a:extLst>
              <a:ext uri="{FF2B5EF4-FFF2-40B4-BE49-F238E27FC236}">
                <a16:creationId xmlns:a16="http://schemas.microsoft.com/office/drawing/2014/main" id="{A0A5A3D2-C0AC-7F2B-9A90-8D8C68C84B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11" y="2537142"/>
            <a:ext cx="7252194" cy="3826336"/>
          </a:xfrm>
          <a:prstGeom prst="rect">
            <a:avLst/>
          </a:prstGeom>
          <a:noFill/>
        </p:spPr>
      </p:pic>
      <p:sp>
        <p:nvSpPr>
          <p:cNvPr id="5" name="TextBox 4">
            <a:extLst>
              <a:ext uri="{FF2B5EF4-FFF2-40B4-BE49-F238E27FC236}">
                <a16:creationId xmlns:a16="http://schemas.microsoft.com/office/drawing/2014/main" id="{B683EA4D-BF3C-88DA-B8B6-8D9687389227}"/>
              </a:ext>
            </a:extLst>
          </p:cNvPr>
          <p:cNvSpPr txBox="1"/>
          <p:nvPr/>
        </p:nvSpPr>
        <p:spPr>
          <a:xfrm>
            <a:off x="7766139" y="4029496"/>
            <a:ext cx="4133065" cy="2246769"/>
          </a:xfrm>
          <a:prstGeom prst="rect">
            <a:avLst/>
          </a:prstGeom>
          <a:noFill/>
        </p:spPr>
        <p:txBody>
          <a:bodyPr wrap="square" rtlCol="0">
            <a:spAutoFit/>
          </a:bodyPr>
          <a:lstStyle/>
          <a:p>
            <a:pPr algn="just"/>
            <a:r>
              <a:rPr lang="en-GB" sz="2000" dirty="0"/>
              <a:t>By 2050 we want to have a County that is measured by prosperity and health, where people have the skills and access to new green jobs and where all industries contribute to sustainable, equitable and healthy communities</a:t>
            </a:r>
          </a:p>
        </p:txBody>
      </p:sp>
      <p:sp>
        <p:nvSpPr>
          <p:cNvPr id="7" name="TextBox 6">
            <a:extLst>
              <a:ext uri="{FF2B5EF4-FFF2-40B4-BE49-F238E27FC236}">
                <a16:creationId xmlns:a16="http://schemas.microsoft.com/office/drawing/2014/main" id="{B5639693-A27C-9A2E-FBDE-6C242FAA30BB}"/>
              </a:ext>
            </a:extLst>
          </p:cNvPr>
          <p:cNvSpPr txBox="1"/>
          <p:nvPr/>
        </p:nvSpPr>
        <p:spPr>
          <a:xfrm>
            <a:off x="7766139" y="3815207"/>
            <a:ext cx="4133065" cy="2461058"/>
          </a:xfrm>
          <a:prstGeom prst="rect">
            <a:avLst/>
          </a:prstGeom>
          <a:noFill/>
          <a:ln w="57150">
            <a:solidFill>
              <a:schemeClr val="bg2">
                <a:lumMod val="75000"/>
              </a:schemeClr>
            </a:solidFill>
          </a:ln>
        </p:spPr>
        <p:txBody>
          <a:bodyPr wrap="square" rtlCol="0">
            <a:spAutoFit/>
          </a:bodyPr>
          <a:lstStyle/>
          <a:p>
            <a:pPr>
              <a:lnSpc>
                <a:spcPct val="107000"/>
              </a:lnSpc>
              <a:spcAft>
                <a:spcPts val="800"/>
              </a:spcAft>
            </a:pPr>
            <a:endParaRPr lang="en-GB" sz="2400" b="1" dirty="0">
              <a:solidFill>
                <a:srgbClr val="000000"/>
              </a:solidFill>
              <a:effectLst/>
              <a:latin typeface="Calibri" panose="020F0502020204030204" pitchFamily="34" charset="0"/>
              <a:ea typeface="Calibri" panose="020F0502020204030204" pitchFamily="34" charset="0"/>
              <a:cs typeface="Roboto Condensed" panose="02000000000000000000" pitchFamily="2" charset="0"/>
            </a:endParaRPr>
          </a:p>
          <a:p>
            <a:pPr>
              <a:lnSpc>
                <a:spcPct val="107000"/>
              </a:lnSpc>
              <a:spcAft>
                <a:spcPts val="800"/>
              </a:spcAft>
            </a:pPr>
            <a:endParaRPr lang="en-GB" sz="2400" b="1" dirty="0">
              <a:solidFill>
                <a:srgbClr val="000000"/>
              </a:solidFill>
              <a:latin typeface="Calibri" panose="020F0502020204030204" pitchFamily="34" charset="0"/>
              <a:ea typeface="Calibri" panose="020F0502020204030204" pitchFamily="34" charset="0"/>
              <a:cs typeface="Roboto Condensed" panose="02000000000000000000" pitchFamily="2" charset="0"/>
            </a:endParaRPr>
          </a:p>
          <a:p>
            <a:pPr>
              <a:lnSpc>
                <a:spcPct val="107000"/>
              </a:lnSpc>
              <a:spcAft>
                <a:spcPts val="800"/>
              </a:spcAft>
            </a:pPr>
            <a:endParaRPr lang="en-GB" sz="2400" b="1" dirty="0">
              <a:solidFill>
                <a:srgbClr val="000000"/>
              </a:solidFill>
              <a:effectLst/>
              <a:latin typeface="Calibri" panose="020F0502020204030204" pitchFamily="34" charset="0"/>
              <a:ea typeface="Calibri" panose="020F0502020204030204" pitchFamily="34" charset="0"/>
              <a:cs typeface="Roboto Condensed" panose="02000000000000000000" pitchFamily="2" charset="0"/>
            </a:endParaRPr>
          </a:p>
          <a:p>
            <a:pPr>
              <a:lnSpc>
                <a:spcPct val="107000"/>
              </a:lnSpc>
              <a:spcAft>
                <a:spcPts val="800"/>
              </a:spcAft>
            </a:pPr>
            <a:endParaRPr lang="en-GB" sz="2400" b="1" dirty="0">
              <a:solidFill>
                <a:srgbClr val="000000"/>
              </a:solidFill>
              <a:latin typeface="Calibri" panose="020F0502020204030204" pitchFamily="34" charset="0"/>
              <a:ea typeface="Calibri" panose="020F0502020204030204" pitchFamily="34" charset="0"/>
              <a:cs typeface="Roboto Condensed" panose="02000000000000000000" pitchFamily="2" charset="0"/>
            </a:endParaRPr>
          </a:p>
          <a:p>
            <a:pPr>
              <a:lnSpc>
                <a:spcPct val="107000"/>
              </a:lnSpc>
              <a:spcAft>
                <a:spcPts val="800"/>
              </a:spcAft>
            </a:pPr>
            <a:endParaRPr lang="en-GB" sz="2400" b="1" dirty="0">
              <a:solidFill>
                <a:srgbClr val="000000"/>
              </a:solidFill>
              <a:effectLst/>
              <a:latin typeface="Calibri" panose="020F0502020204030204" pitchFamily="34" charset="0"/>
              <a:ea typeface="Calibri" panose="020F0502020204030204" pitchFamily="34" charset="0"/>
              <a:cs typeface="Roboto Condensed" panose="02000000000000000000" pitchFamily="2" charset="0"/>
            </a:endParaRPr>
          </a:p>
        </p:txBody>
      </p:sp>
      <p:sp>
        <p:nvSpPr>
          <p:cNvPr id="18" name="TextBox 17">
            <a:extLst>
              <a:ext uri="{FF2B5EF4-FFF2-40B4-BE49-F238E27FC236}">
                <a16:creationId xmlns:a16="http://schemas.microsoft.com/office/drawing/2014/main" id="{B6D0F3D8-BBFB-D396-C2C3-05EF13F8BA0B}"/>
              </a:ext>
            </a:extLst>
          </p:cNvPr>
          <p:cNvSpPr txBox="1"/>
          <p:nvPr/>
        </p:nvSpPr>
        <p:spPr>
          <a:xfrm>
            <a:off x="7939668" y="2709746"/>
            <a:ext cx="3959536" cy="461665"/>
          </a:xfrm>
          <a:prstGeom prst="rect">
            <a:avLst/>
          </a:prstGeom>
          <a:noFill/>
        </p:spPr>
        <p:txBody>
          <a:bodyPr wrap="square" rtlCol="0">
            <a:spAutoFit/>
          </a:bodyPr>
          <a:lstStyle/>
          <a:p>
            <a:pPr algn="ctr"/>
            <a:r>
              <a:rPr lang="en-GB" sz="2400" dirty="0">
                <a:solidFill>
                  <a:schemeClr val="bg1"/>
                </a:solidFill>
              </a:rPr>
              <a:t>Green Economy</a:t>
            </a:r>
          </a:p>
        </p:txBody>
      </p:sp>
      <p:sp>
        <p:nvSpPr>
          <p:cNvPr id="21" name="Arrow: Down 20">
            <a:extLst>
              <a:ext uri="{FF2B5EF4-FFF2-40B4-BE49-F238E27FC236}">
                <a16:creationId xmlns:a16="http://schemas.microsoft.com/office/drawing/2014/main" id="{A350D80E-8459-246F-41C4-104BA0603034}"/>
              </a:ext>
            </a:extLst>
          </p:cNvPr>
          <p:cNvSpPr/>
          <p:nvPr/>
        </p:nvSpPr>
        <p:spPr>
          <a:xfrm>
            <a:off x="9567746" y="3436568"/>
            <a:ext cx="468352" cy="378639"/>
          </a:xfrm>
          <a:prstGeom prst="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84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5B9E-A969-4E50-8E37-F4EC3AFA2C76}"/>
              </a:ext>
            </a:extLst>
          </p:cNvPr>
          <p:cNvSpPr>
            <a:spLocks noGrp="1"/>
          </p:cNvSpPr>
          <p:nvPr>
            <p:ph type="ctrTitle"/>
          </p:nvPr>
        </p:nvSpPr>
        <p:spPr>
          <a:xfrm>
            <a:off x="1865266" y="796217"/>
            <a:ext cx="9144000" cy="909918"/>
          </a:xfrm>
        </p:spPr>
        <p:txBody>
          <a:bodyPr>
            <a:normAutofit/>
          </a:bodyPr>
          <a:lstStyle/>
          <a:p>
            <a:r>
              <a:rPr lang="en-GB" sz="4400" b="1" dirty="0">
                <a:latin typeface="Segoe UI" panose="020B0502040204020203" pitchFamily="34" charset="0"/>
                <a:cs typeface="Segoe UI" panose="020B0502040204020203" pitchFamily="34" charset="0"/>
              </a:rPr>
              <a:t>The challenge: council estate</a:t>
            </a:r>
          </a:p>
        </p:txBody>
      </p:sp>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4F5FC81-95F5-4CE2-BE59-4C9DB0370938}"/>
              </a:ext>
            </a:extLst>
          </p:cNvPr>
          <p:cNvSpPr txBox="1"/>
          <p:nvPr/>
        </p:nvSpPr>
        <p:spPr>
          <a:xfrm>
            <a:off x="5723554" y="1799484"/>
            <a:ext cx="6270945" cy="4708981"/>
          </a:xfrm>
          <a:prstGeom prst="rect">
            <a:avLst/>
          </a:prstGeom>
          <a:noFill/>
        </p:spPr>
        <p:txBody>
          <a:bodyPr wrap="square" rtlCol="0">
            <a:spAutoFit/>
          </a:bodyPr>
          <a:lstStyle/>
          <a:p>
            <a:pPr marL="285750" indent="-285750">
              <a:buFont typeface="Arial" panose="020B0604020202020204" pitchFamily="34" charset="0"/>
              <a:buChar char="•"/>
            </a:pPr>
            <a:r>
              <a:rPr lang="en-GB" sz="2000" kern="900" dirty="0">
                <a:effectLst/>
                <a:latin typeface="Arial" panose="020B0604020202020204" pitchFamily="34" charset="0"/>
                <a:ea typeface="Arial" panose="020B0604020202020204" pitchFamily="34" charset="0"/>
                <a:cs typeface="Times New Roman" panose="02020603050405020304" pitchFamily="18" charset="0"/>
              </a:rPr>
              <a:t>63% reduction in emissions between 2014 and 2020. </a:t>
            </a:r>
          </a:p>
          <a:p>
            <a:pPr marL="285750" indent="-285750">
              <a:buFont typeface="Arial" panose="020B0604020202020204" pitchFamily="34" charset="0"/>
              <a:buChar char="•"/>
            </a:pPr>
            <a:r>
              <a:rPr lang="en-GB" sz="2000" kern="900" dirty="0">
                <a:effectLst/>
                <a:latin typeface="Arial" panose="020B0604020202020204" pitchFamily="34" charset="0"/>
                <a:ea typeface="Arial" panose="020B0604020202020204" pitchFamily="34" charset="0"/>
                <a:cs typeface="Times New Roman" panose="02020603050405020304" pitchFamily="18" charset="0"/>
              </a:rPr>
              <a:t>replacement of sodium bulbs in streetlights with LED</a:t>
            </a:r>
          </a:p>
          <a:p>
            <a:pPr marL="285750" indent="-285750">
              <a:buFont typeface="Arial" panose="020B0604020202020204" pitchFamily="34" charset="0"/>
              <a:buChar char="•"/>
            </a:pPr>
            <a:r>
              <a:rPr lang="en-GB" sz="2000" kern="900" dirty="0">
                <a:effectLst/>
                <a:latin typeface="Arial" panose="020B0604020202020204" pitchFamily="34" charset="0"/>
                <a:ea typeface="Arial" panose="020B0604020202020204" pitchFamily="34" charset="0"/>
                <a:cs typeface="Times New Roman" panose="02020603050405020304" pitchFamily="18" charset="0"/>
              </a:rPr>
              <a:t>Decarbonisation of grid electricity</a:t>
            </a:r>
          </a:p>
          <a:p>
            <a:pPr marL="285750" indent="-285750">
              <a:buFont typeface="Arial" panose="020B0604020202020204" pitchFamily="34" charset="0"/>
              <a:buChar char="•"/>
            </a:pPr>
            <a:endParaRPr lang="en-GB" sz="2000" kern="900" dirty="0">
              <a:effectLst/>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2000" kern="900" dirty="0">
                <a:effectLst/>
                <a:latin typeface="Arial" panose="020B0604020202020204" pitchFamily="34" charset="0"/>
                <a:ea typeface="Arial" panose="020B0604020202020204" pitchFamily="34" charset="0"/>
                <a:cs typeface="Times New Roman" panose="02020603050405020304" pitchFamily="18" charset="0"/>
              </a:rPr>
              <a:t>19,500 tCO2e</a:t>
            </a:r>
            <a:r>
              <a:rPr lang="en-GB" sz="2000" kern="900" dirty="0">
                <a:latin typeface="Arial" panose="020B0604020202020204" pitchFamily="34" charset="0"/>
                <a:ea typeface="Arial" panose="020B0604020202020204" pitchFamily="34" charset="0"/>
                <a:cs typeface="Times New Roman" panose="02020603050405020304" pitchFamily="18" charset="0"/>
              </a:rPr>
              <a:t> in 2019</a:t>
            </a:r>
          </a:p>
          <a:p>
            <a:pPr marL="285750" indent="-285750">
              <a:buFont typeface="Arial" panose="020B0604020202020204" pitchFamily="34" charset="0"/>
              <a:buChar char="•"/>
            </a:pPr>
            <a:r>
              <a:rPr lang="en-GB" sz="2000" kern="900" dirty="0">
                <a:latin typeface="Arial" panose="020B0604020202020204" pitchFamily="34" charset="0"/>
                <a:ea typeface="Arial" panose="020B0604020202020204" pitchFamily="34" charset="0"/>
                <a:cs typeface="Times New Roman" panose="02020603050405020304" pitchFamily="18" charset="0"/>
              </a:rPr>
              <a:t>29% by 2026</a:t>
            </a:r>
          </a:p>
          <a:p>
            <a:pPr marL="285750" indent="-285750">
              <a:buFont typeface="Arial" panose="020B0604020202020204" pitchFamily="34" charset="0"/>
              <a:buChar char="•"/>
            </a:pPr>
            <a:r>
              <a:rPr lang="en-GB" sz="2000" kern="900" dirty="0">
                <a:latin typeface="Arial" panose="020B0604020202020204" pitchFamily="34" charset="0"/>
                <a:ea typeface="Arial" panose="020B0604020202020204" pitchFamily="34" charset="0"/>
                <a:cs typeface="Times New Roman" panose="02020603050405020304" pitchFamily="18" charset="0"/>
              </a:rPr>
              <a:t>46% by 2030 as a minimum</a:t>
            </a:r>
          </a:p>
          <a:p>
            <a:pPr marL="285750" indent="-285750">
              <a:buFont typeface="Arial" panose="020B0604020202020204" pitchFamily="34" charset="0"/>
              <a:buChar char="•"/>
            </a:pPr>
            <a:endParaRPr lang="en-GB" sz="2000" kern="900" dirty="0">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2000" kern="900" dirty="0">
                <a:latin typeface="Arial" panose="020B0604020202020204" pitchFamily="34" charset="0"/>
                <a:ea typeface="Arial" panose="020B0604020202020204" pitchFamily="34" charset="0"/>
                <a:cs typeface="Times New Roman" panose="02020603050405020304" pitchFamily="18" charset="0"/>
              </a:rPr>
              <a:t>Externalities will help</a:t>
            </a:r>
          </a:p>
          <a:p>
            <a:pPr marL="742950" lvl="1" indent="-285750">
              <a:buFont typeface="Courier New" panose="02070309020205020404" pitchFamily="49" charset="0"/>
              <a:buChar char="o"/>
            </a:pPr>
            <a:r>
              <a:rPr lang="en-GB" sz="2000" kern="900" dirty="0">
                <a:effectLst/>
                <a:latin typeface="Arial" panose="020B0604020202020204" pitchFamily="34" charset="0"/>
                <a:ea typeface="Arial" panose="020B0604020202020204" pitchFamily="34" charset="0"/>
                <a:cs typeface="Times New Roman" panose="02020603050405020304" pitchFamily="18" charset="0"/>
              </a:rPr>
              <a:t>Decarbonisation of grid</a:t>
            </a:r>
          </a:p>
          <a:p>
            <a:pPr marL="742950" lvl="1" indent="-285750">
              <a:buFont typeface="Courier New" panose="02070309020205020404" pitchFamily="49" charset="0"/>
              <a:buChar char="o"/>
            </a:pPr>
            <a:r>
              <a:rPr lang="en-GB" sz="2000" kern="900" dirty="0">
                <a:effectLst/>
                <a:latin typeface="Arial" panose="020B0604020202020204" pitchFamily="34" charset="0"/>
                <a:ea typeface="Arial" panose="020B0604020202020204" pitchFamily="34" charset="0"/>
                <a:cs typeface="Times New Roman" panose="02020603050405020304" pitchFamily="18" charset="0"/>
              </a:rPr>
              <a:t>Ban on new petrol and diesel cars</a:t>
            </a:r>
          </a:p>
          <a:p>
            <a:pPr marL="285750" indent="-285750">
              <a:buFont typeface="Arial" panose="020B0604020202020204" pitchFamily="34" charset="0"/>
              <a:buChar char="•"/>
            </a:pPr>
            <a:endParaRPr lang="en-GB" sz="2000" kern="900" dirty="0">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2000" kern="900" dirty="0">
                <a:latin typeface="Arial" panose="020B0604020202020204" pitchFamily="34" charset="0"/>
                <a:ea typeface="Arial" panose="020B0604020202020204" pitchFamily="34" charset="0"/>
                <a:cs typeface="Times New Roman" panose="02020603050405020304" pitchFamily="18" charset="0"/>
              </a:rPr>
              <a:t>Offsetting</a:t>
            </a:r>
            <a:endParaRPr lang="en-GB" sz="2000" dirty="0"/>
          </a:p>
        </p:txBody>
      </p:sp>
      <p:pic>
        <p:nvPicPr>
          <p:cNvPr id="24" name="Picture 23">
            <a:extLst>
              <a:ext uri="{FF2B5EF4-FFF2-40B4-BE49-F238E27FC236}">
                <a16:creationId xmlns:a16="http://schemas.microsoft.com/office/drawing/2014/main" id="{B70F9E06-B187-4F7D-87F8-2F600C808338}"/>
              </a:ext>
            </a:extLst>
          </p:cNvPr>
          <p:cNvPicPr/>
          <p:nvPr/>
        </p:nvPicPr>
        <p:blipFill rotWithShape="1">
          <a:blip r:embed="rId4" cstate="print">
            <a:extLst>
              <a:ext uri="{28A0092B-C50C-407E-A947-70E740481C1C}">
                <a14:useLocalDpi xmlns:a14="http://schemas.microsoft.com/office/drawing/2010/main" val="0"/>
              </a:ext>
            </a:extLst>
          </a:blip>
          <a:srcRect b="48675"/>
          <a:stretch/>
        </p:blipFill>
        <p:spPr>
          <a:xfrm>
            <a:off x="309970" y="946678"/>
            <a:ext cx="2060448" cy="844550"/>
          </a:xfrm>
          <a:prstGeom prst="rect">
            <a:avLst/>
          </a:prstGeom>
        </p:spPr>
      </p:pic>
      <p:pic>
        <p:nvPicPr>
          <p:cNvPr id="3" name="Picture 2">
            <a:extLst>
              <a:ext uri="{FF2B5EF4-FFF2-40B4-BE49-F238E27FC236}">
                <a16:creationId xmlns:a16="http://schemas.microsoft.com/office/drawing/2014/main" id="{8CC841EC-964B-54EB-763C-478C20580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501" y="1917261"/>
            <a:ext cx="5445589" cy="4372027"/>
          </a:xfrm>
          <a:prstGeom prst="rect">
            <a:avLst/>
          </a:prstGeom>
          <a:noFill/>
        </p:spPr>
      </p:pic>
    </p:spTree>
    <p:extLst>
      <p:ext uri="{BB962C8B-B14F-4D97-AF65-F5344CB8AC3E}">
        <p14:creationId xmlns:p14="http://schemas.microsoft.com/office/powerpoint/2010/main" val="256151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5B9E-A969-4E50-8E37-F4EC3AFA2C76}"/>
              </a:ext>
            </a:extLst>
          </p:cNvPr>
          <p:cNvSpPr>
            <a:spLocks noGrp="1"/>
          </p:cNvSpPr>
          <p:nvPr>
            <p:ph type="ctrTitle"/>
          </p:nvPr>
        </p:nvSpPr>
        <p:spPr>
          <a:xfrm>
            <a:off x="1804832" y="862050"/>
            <a:ext cx="9144000" cy="909918"/>
          </a:xfrm>
        </p:spPr>
        <p:txBody>
          <a:bodyPr>
            <a:normAutofit/>
          </a:bodyPr>
          <a:lstStyle/>
          <a:p>
            <a:r>
              <a:rPr lang="en-GB" sz="4400" b="1" dirty="0">
                <a:latin typeface="Segoe UI" panose="020B0502040204020203" pitchFamily="34" charset="0"/>
                <a:cs typeface="Segoe UI" panose="020B0502040204020203" pitchFamily="34" charset="0"/>
              </a:rPr>
              <a:t>The Warwickshire challenge</a:t>
            </a:r>
          </a:p>
        </p:txBody>
      </p:sp>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D4CE950-6F37-47E5-81FE-3FDCC6546D8C}"/>
              </a:ext>
            </a:extLst>
          </p:cNvPr>
          <p:cNvSpPr txBox="1"/>
          <p:nvPr/>
        </p:nvSpPr>
        <p:spPr>
          <a:xfrm>
            <a:off x="116985" y="6282635"/>
            <a:ext cx="3375694" cy="369332"/>
          </a:xfrm>
          <a:prstGeom prst="rect">
            <a:avLst/>
          </a:prstGeom>
          <a:noFill/>
        </p:spPr>
        <p:txBody>
          <a:bodyPr wrap="square" rtlCol="0">
            <a:spAutoFit/>
          </a:bodyPr>
          <a:lstStyle/>
          <a:p>
            <a:pPr algn="r"/>
            <a:r>
              <a:rPr lang="en-GB" b="1" dirty="0"/>
              <a:t>24% reduction 2005 to 2019</a:t>
            </a:r>
          </a:p>
        </p:txBody>
      </p:sp>
      <p:pic>
        <p:nvPicPr>
          <p:cNvPr id="19" name="Picture 18">
            <a:extLst>
              <a:ext uri="{FF2B5EF4-FFF2-40B4-BE49-F238E27FC236}">
                <a16:creationId xmlns:a16="http://schemas.microsoft.com/office/drawing/2014/main" id="{13182103-A56F-4943-B629-9C1D91F0BB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15053" y="2813874"/>
            <a:ext cx="6304156" cy="4044126"/>
          </a:xfrm>
          <a:prstGeom prst="rect">
            <a:avLst/>
          </a:prstGeom>
          <a:noFill/>
        </p:spPr>
      </p:pic>
      <p:pic>
        <p:nvPicPr>
          <p:cNvPr id="23" name="Picture 22">
            <a:extLst>
              <a:ext uri="{FF2B5EF4-FFF2-40B4-BE49-F238E27FC236}">
                <a16:creationId xmlns:a16="http://schemas.microsoft.com/office/drawing/2014/main" id="{3756246C-3868-4C37-A393-5760D710BCF5}"/>
              </a:ext>
            </a:extLst>
          </p:cNvPr>
          <p:cNvPicPr/>
          <p:nvPr/>
        </p:nvPicPr>
        <p:blipFill rotWithShape="1">
          <a:blip r:embed="rId5" cstate="print">
            <a:extLst>
              <a:ext uri="{28A0092B-C50C-407E-A947-70E740481C1C}">
                <a14:useLocalDpi xmlns:a14="http://schemas.microsoft.com/office/drawing/2010/main" val="0"/>
              </a:ext>
            </a:extLst>
          </a:blip>
          <a:srcRect t="48675"/>
          <a:stretch/>
        </p:blipFill>
        <p:spPr>
          <a:xfrm>
            <a:off x="309970" y="894734"/>
            <a:ext cx="2060448" cy="844551"/>
          </a:xfrm>
          <a:prstGeom prst="rect">
            <a:avLst/>
          </a:prstGeom>
        </p:spPr>
      </p:pic>
      <p:pic>
        <p:nvPicPr>
          <p:cNvPr id="5" name="Picture 4">
            <a:extLst>
              <a:ext uri="{FF2B5EF4-FFF2-40B4-BE49-F238E27FC236}">
                <a16:creationId xmlns:a16="http://schemas.microsoft.com/office/drawing/2014/main" id="{611BDAC5-598C-466D-47C9-5737ABD06C8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032" y="2146995"/>
            <a:ext cx="6103429" cy="3910287"/>
          </a:xfrm>
          <a:prstGeom prst="rect">
            <a:avLst/>
          </a:prstGeom>
          <a:noFill/>
        </p:spPr>
      </p:pic>
    </p:spTree>
    <p:extLst>
      <p:ext uri="{BB962C8B-B14F-4D97-AF65-F5344CB8AC3E}">
        <p14:creationId xmlns:p14="http://schemas.microsoft.com/office/powerpoint/2010/main" val="1591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5B9E-A969-4E50-8E37-F4EC3AFA2C76}"/>
              </a:ext>
            </a:extLst>
          </p:cNvPr>
          <p:cNvSpPr>
            <a:spLocks noGrp="1"/>
          </p:cNvSpPr>
          <p:nvPr>
            <p:ph type="ctrTitle"/>
          </p:nvPr>
        </p:nvSpPr>
        <p:spPr>
          <a:xfrm>
            <a:off x="251884" y="574798"/>
            <a:ext cx="9144000" cy="909918"/>
          </a:xfrm>
        </p:spPr>
        <p:txBody>
          <a:bodyPr>
            <a:normAutofit/>
          </a:bodyPr>
          <a:lstStyle/>
          <a:p>
            <a:pPr algn="l"/>
            <a:r>
              <a:rPr lang="en-GB" sz="4400" b="1" dirty="0">
                <a:latin typeface="Segoe UI" panose="020B0502040204020203" pitchFamily="34" charset="0"/>
                <a:cs typeface="Segoe UI" panose="020B0502040204020203" pitchFamily="34" charset="0"/>
              </a:rPr>
              <a:t>We can only do so much</a:t>
            </a:r>
          </a:p>
        </p:txBody>
      </p:sp>
      <p:pic>
        <p:nvPicPr>
          <p:cNvPr id="4" name="Picture 2">
            <a:extLst>
              <a:ext uri="{FF2B5EF4-FFF2-40B4-BE49-F238E27FC236}">
                <a16:creationId xmlns:a16="http://schemas.microsoft.com/office/drawing/2014/main" id="{0C58992E-06A9-435C-B5F3-200A374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12192000" cy="844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4E8FE73-C0CC-3300-A0F0-93B25839C4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00" y="1841926"/>
            <a:ext cx="5993455" cy="4441276"/>
          </a:xfrm>
          <a:prstGeom prst="rect">
            <a:avLst/>
          </a:prstGeom>
          <a:noFill/>
        </p:spPr>
      </p:pic>
      <p:sp>
        <p:nvSpPr>
          <p:cNvPr id="5" name="Text Box 2">
            <a:extLst>
              <a:ext uri="{FF2B5EF4-FFF2-40B4-BE49-F238E27FC236}">
                <a16:creationId xmlns:a16="http://schemas.microsoft.com/office/drawing/2014/main" id="{41375661-002F-C290-D9A9-ED879F2B0D1A}"/>
              </a:ext>
            </a:extLst>
          </p:cNvPr>
          <p:cNvSpPr txBox="1">
            <a:spLocks noChangeArrowheads="1"/>
          </p:cNvSpPr>
          <p:nvPr/>
        </p:nvSpPr>
        <p:spPr bwMode="auto">
          <a:xfrm>
            <a:off x="6353604" y="2198012"/>
            <a:ext cx="5688919" cy="812800"/>
          </a:xfrm>
          <a:prstGeom prst="rect">
            <a:avLst/>
          </a:prstGeom>
          <a:noFill/>
          <a:ln w="9525">
            <a:noFill/>
            <a:miter lim="800000"/>
            <a:headEnd/>
            <a:tailEnd/>
          </a:ln>
        </p:spPr>
        <p:txBody>
          <a:bodyPr rot="0" vert="horz" wrap="square" lIns="91440" tIns="45720" rIns="91440" bIns="45720" anchor="t" anchorCtr="0">
            <a:noAutofit/>
          </a:bodyPr>
          <a:lstStyle/>
          <a:p>
            <a:pPr>
              <a:tabLst>
                <a:tab pos="180340" algn="l"/>
              </a:tabLst>
            </a:pPr>
            <a:r>
              <a:rPr lang="en-GB" b="1"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Direct Actions: </a:t>
            </a:r>
            <a:r>
              <a:rPr lang="en-GB"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actions WCC can take that will directly reduce emissions, particularly significant in areas where we have direct control such as Council buildings</a:t>
            </a:r>
            <a:endParaRPr lang="en-GB" kern="9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E72E5C27-F5BB-604E-ECC7-58043083A70D}"/>
              </a:ext>
            </a:extLst>
          </p:cNvPr>
          <p:cNvSpPr txBox="1">
            <a:spLocks noChangeArrowheads="1"/>
          </p:cNvSpPr>
          <p:nvPr/>
        </p:nvSpPr>
        <p:spPr bwMode="auto">
          <a:xfrm>
            <a:off x="6547129" y="3724109"/>
            <a:ext cx="5301871" cy="676910"/>
          </a:xfrm>
          <a:prstGeom prst="rect">
            <a:avLst/>
          </a:prstGeom>
          <a:noFill/>
          <a:ln w="9525">
            <a:noFill/>
            <a:miter lim="800000"/>
            <a:headEnd/>
            <a:tailEnd/>
          </a:ln>
        </p:spPr>
        <p:txBody>
          <a:bodyPr rot="0" vert="horz" wrap="square" lIns="91440" tIns="45720" rIns="91440" bIns="45720" anchor="t" anchorCtr="0">
            <a:noAutofit/>
          </a:bodyPr>
          <a:lstStyle/>
          <a:p>
            <a:pPr>
              <a:tabLst>
                <a:tab pos="180340" algn="l"/>
              </a:tabLst>
            </a:pPr>
            <a:r>
              <a:rPr lang="en-GB" b="1"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Enabling Actions: </a:t>
            </a:r>
            <a:r>
              <a:rPr lang="en-GB"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actions that WCC can take that will allow others to directly reduce emissions that they have control over </a:t>
            </a:r>
            <a:endParaRPr lang="en-GB" kern="9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9CD299-1EE8-A077-D46A-62F10113369D}"/>
              </a:ext>
            </a:extLst>
          </p:cNvPr>
          <p:cNvSpPr txBox="1"/>
          <p:nvPr/>
        </p:nvSpPr>
        <p:spPr>
          <a:xfrm>
            <a:off x="6898919" y="1599718"/>
            <a:ext cx="6094140" cy="369332"/>
          </a:xfrm>
          <a:prstGeom prst="rect">
            <a:avLst/>
          </a:prstGeom>
          <a:noFill/>
        </p:spPr>
        <p:txBody>
          <a:bodyPr wrap="square">
            <a:spAutoFit/>
          </a:bodyPr>
          <a:lstStyle/>
          <a:p>
            <a:pPr>
              <a:tabLst>
                <a:tab pos="180340" algn="l"/>
              </a:tabLst>
            </a:pPr>
            <a:r>
              <a:rPr lang="en-GB" b="1" i="1" kern="900" dirty="0">
                <a:solidFill>
                  <a:srgbClr val="008768"/>
                </a:solidFill>
                <a:latin typeface="Arial" panose="020B0604020202020204" pitchFamily="34" charset="0"/>
                <a:cs typeface="Times New Roman" panose="02020603050405020304" pitchFamily="18" charset="0"/>
              </a:rPr>
              <a:t>Able to influence 31% (LGA figures)</a:t>
            </a:r>
          </a:p>
        </p:txBody>
      </p:sp>
      <p:sp>
        <p:nvSpPr>
          <p:cNvPr id="10" name="Text Box 2">
            <a:extLst>
              <a:ext uri="{FF2B5EF4-FFF2-40B4-BE49-F238E27FC236}">
                <a16:creationId xmlns:a16="http://schemas.microsoft.com/office/drawing/2014/main" id="{ED6CCBDA-DB2E-3793-B2C0-F6131267AC7D}"/>
              </a:ext>
            </a:extLst>
          </p:cNvPr>
          <p:cNvSpPr txBox="1">
            <a:spLocks noChangeArrowheads="1"/>
          </p:cNvSpPr>
          <p:nvPr/>
        </p:nvSpPr>
        <p:spPr bwMode="auto">
          <a:xfrm>
            <a:off x="6336455" y="5228275"/>
            <a:ext cx="4698365" cy="694055"/>
          </a:xfrm>
          <a:prstGeom prst="rect">
            <a:avLst/>
          </a:prstGeom>
          <a:noFill/>
          <a:ln w="9525">
            <a:noFill/>
            <a:miter lim="800000"/>
            <a:headEnd/>
            <a:tailEnd/>
          </a:ln>
        </p:spPr>
        <p:txBody>
          <a:bodyPr rot="0" vert="horz" wrap="square" lIns="91440" tIns="45720" rIns="91440" bIns="45720" anchor="t" anchorCtr="0">
            <a:noAutofit/>
          </a:bodyPr>
          <a:lstStyle/>
          <a:p>
            <a:pPr>
              <a:tabLst>
                <a:tab pos="180340" algn="l"/>
              </a:tabLst>
            </a:pPr>
            <a:r>
              <a:rPr lang="en-GB" b="1"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Influencing Actions: </a:t>
            </a:r>
            <a:r>
              <a:rPr lang="en-GB" i="1" kern="900" dirty="0">
                <a:solidFill>
                  <a:srgbClr val="008768"/>
                </a:solidFill>
                <a:effectLst/>
                <a:latin typeface="Arial" panose="020B0604020202020204" pitchFamily="34" charset="0"/>
                <a:ea typeface="Arial" panose="020B0604020202020204" pitchFamily="34" charset="0"/>
                <a:cs typeface="Times New Roman" panose="02020603050405020304" pitchFamily="18" charset="0"/>
              </a:rPr>
              <a:t>actions WCC can take as a leader in the region and working with our partnerships </a:t>
            </a:r>
            <a:endParaRPr lang="en-GB" kern="9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55330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5003</TotalTime>
  <Words>1749</Words>
  <Application>Microsoft Office PowerPoint</Application>
  <PresentationFormat>Widescreen</PresentationFormat>
  <Paragraphs>175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Segoe UI</vt:lpstr>
      <vt:lpstr>Symbol</vt:lpstr>
      <vt:lpstr>Office Theme</vt:lpstr>
      <vt:lpstr>PowerPoint Presentation</vt:lpstr>
      <vt:lpstr>A Top Priority in our Council Plan: Sustainable Futures  </vt:lpstr>
      <vt:lpstr>PowerPoint Presentation</vt:lpstr>
      <vt:lpstr>PowerPoint Presentation</vt:lpstr>
      <vt:lpstr>PowerPoint Presentation</vt:lpstr>
      <vt:lpstr>Sustainable futures… not simply net zero carbon</vt:lpstr>
      <vt:lpstr>The challenge: council estate</vt:lpstr>
      <vt:lpstr>The Warwickshire challenge</vt:lpstr>
      <vt:lpstr>We can only do so much</vt:lpstr>
      <vt:lpstr>Engagement and communication will be key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Whitehead</dc:creator>
  <cp:lastModifiedBy>Matt Whitehead</cp:lastModifiedBy>
  <cp:revision>38</cp:revision>
  <dcterms:created xsi:type="dcterms:W3CDTF">2022-07-06T15:30:36Z</dcterms:created>
  <dcterms:modified xsi:type="dcterms:W3CDTF">2022-09-05T08:37:15Z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6b19e8-2c77-4a55-a785-fc370c1920f6_Enabled">
    <vt:lpwstr>true</vt:lpwstr>
  </property>
  <property fmtid="{D5CDD505-2E9C-101B-9397-08002B2CF9AE}" pid="3" name="MSIP_Label_5a6b19e8-2c77-4a55-a785-fc370c1920f6_SetDate">
    <vt:lpwstr>2022-07-12T18:02:28Z</vt:lpwstr>
  </property>
  <property fmtid="{D5CDD505-2E9C-101B-9397-08002B2CF9AE}" pid="4" name="MSIP_Label_5a6b19e8-2c77-4a55-a785-fc370c1920f6_Method">
    <vt:lpwstr>Privileged</vt:lpwstr>
  </property>
  <property fmtid="{D5CDD505-2E9C-101B-9397-08002B2CF9AE}" pid="5" name="MSIP_Label_5a6b19e8-2c77-4a55-a785-fc370c1920f6_Name">
    <vt:lpwstr>OFFICIAL - Sensitive</vt:lpwstr>
  </property>
  <property fmtid="{D5CDD505-2E9C-101B-9397-08002B2CF9AE}" pid="6" name="MSIP_Label_5a6b19e8-2c77-4a55-a785-fc370c1920f6_SiteId">
    <vt:lpwstr>88b0aa06-5927-4bbb-a893-89cc2713ac82</vt:lpwstr>
  </property>
  <property fmtid="{D5CDD505-2E9C-101B-9397-08002B2CF9AE}" pid="7" name="MSIP_Label_5a6b19e8-2c77-4a55-a785-fc370c1920f6_ActionId">
    <vt:lpwstr>872afc51-c5df-46f1-8cb3-56ac0bb14137</vt:lpwstr>
  </property>
  <property fmtid="{D5CDD505-2E9C-101B-9397-08002B2CF9AE}" pid="8" name="MSIP_Label_5a6b19e8-2c77-4a55-a785-fc370c1920f6_ContentBits">
    <vt:lpwstr>3</vt:lpwstr>
  </property>
</Properties>
</file>