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1" r:id="rId6"/>
    <p:sldId id="262" r:id="rId7"/>
    <p:sldId id="264" r:id="rId8"/>
  </p:sldIdLst>
  <p:sldSz cx="18288000" cy="10287000"/>
  <p:notesSz cx="7104063" cy="10234613"/>
  <p:embeddedFontLst>
    <p:embeddedFont>
      <p:font typeface="Arial Rounded MT Bold" panose="020F0704030504030204" pitchFamily="34" charset="77"/>
      <p:regular r:id="rId10"/>
    </p:embeddedFont>
    <p:embeddedFont>
      <p:font typeface="Arimo" panose="020B0604020202020204" pitchFamily="34" charset="0"/>
      <p:regular r:id="rId11"/>
    </p:embeddedFont>
    <p:embeddedFont>
      <p:font typeface="Calibri" panose="020F0502020204030204" pitchFamily="34" charset="0"/>
      <p:regular r:id="rId12"/>
      <p:bold r:id="rId13"/>
      <p:italic r:id="rId14"/>
      <p:boldItalic r:id="rId15"/>
    </p:embeddedFont>
    <p:embeddedFont>
      <p:font typeface="Glacial Indifference" pitchFamily="2" charset="0"/>
      <p:regular r:id="rId16"/>
    </p:embeddedFont>
    <p:embeddedFont>
      <p:font typeface="League Spartan" pitchFamily="2" charset="77"/>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0986" autoAdjust="0"/>
  </p:normalViewPr>
  <p:slideViewPr>
    <p:cSldViewPr>
      <p:cViewPr varScale="1">
        <p:scale>
          <a:sx n="66" d="100"/>
          <a:sy n="66" d="100"/>
        </p:scale>
        <p:origin x="108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0E4DC37-170E-4001-A8B6-5DF64B764F0E}" type="datetimeFigureOut">
              <a:rPr lang="en-GB" smtClean="0"/>
              <a:t>01/12/2022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600BD83-54F9-4A58-A994-2E6AD471DF89}" type="slidenum">
              <a:rPr lang="en-GB" smtClean="0"/>
              <a:t>‹#›</a:t>
            </a:fld>
            <a:endParaRPr lang="en-GB"/>
          </a:p>
        </p:txBody>
      </p:sp>
    </p:spTree>
    <p:extLst>
      <p:ext uri="{BB962C8B-B14F-4D97-AF65-F5344CB8AC3E}">
        <p14:creationId xmlns:p14="http://schemas.microsoft.com/office/powerpoint/2010/main" val="254595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0BD83-54F9-4A58-A994-2E6AD471DF89}" type="slidenum">
              <a:rPr lang="en-GB" smtClean="0"/>
              <a:t>1</a:t>
            </a:fld>
            <a:endParaRPr lang="en-GB"/>
          </a:p>
        </p:txBody>
      </p:sp>
    </p:spTree>
    <p:extLst>
      <p:ext uri="{BB962C8B-B14F-4D97-AF65-F5344CB8AC3E}">
        <p14:creationId xmlns:p14="http://schemas.microsoft.com/office/powerpoint/2010/main" val="179414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2</a:t>
            </a:fld>
            <a:endParaRPr lang="en-GB"/>
          </a:p>
        </p:txBody>
      </p:sp>
    </p:spTree>
    <p:extLst>
      <p:ext uri="{BB962C8B-B14F-4D97-AF65-F5344CB8AC3E}">
        <p14:creationId xmlns:p14="http://schemas.microsoft.com/office/powerpoint/2010/main" val="326196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defTabSz="990752">
              <a:buFont typeface="Arial" panose="020B0604020202020204" pitchFamily="34" charset="0"/>
              <a:buChar char="•"/>
              <a:defRPr/>
            </a:pPr>
            <a:r>
              <a:rPr lang="en-GB" sz="1300" dirty="0"/>
              <a:t>We discovered the Green Business Programme through our engagement with the Coventry &amp; Warwickshire Growth Hub and Jim Clark</a:t>
            </a:r>
          </a:p>
          <a:p>
            <a:pPr marL="185766" indent="-185766" defTabSz="990752">
              <a:buFont typeface="Arial" panose="020B0604020202020204" pitchFamily="34" charset="0"/>
              <a:buChar char="•"/>
              <a:defRPr/>
            </a:pPr>
            <a:r>
              <a:rPr lang="en-GB" sz="1300" dirty="0"/>
              <a:t>We were considering a project to move our operations base to a larger facility and were keen to take the opportunity, if possible, to improve the building’s efficiency before moving in.  This is both in terms of financial efficiency and minimising our impact on the environment.</a:t>
            </a:r>
          </a:p>
          <a:p>
            <a:pPr marL="185766" indent="-185766" defTabSz="990752">
              <a:buFont typeface="Arial" panose="020B0604020202020204" pitchFamily="34" charset="0"/>
              <a:buChar char="•"/>
              <a:defRPr/>
            </a:pPr>
            <a:r>
              <a:rPr lang="en-GB" sz="1300" dirty="0"/>
              <a:t>The level of investment required at the time of moving was bringing into question the whole project, however the support afforded by the Green Business Programme enabled us to make these investments before we took occupation.  Doing it this way ensured the installation cost of the improvements was as low as possible as there was no operational business in place to work around.</a:t>
            </a:r>
          </a:p>
          <a:p>
            <a:pPr marL="185766" indent="-185766" defTabSz="990752">
              <a:buFont typeface="Arial" panose="020B0604020202020204" pitchFamily="34" charset="0"/>
              <a:buChar char="•"/>
              <a:defRPr/>
            </a:pPr>
            <a:endParaRPr lang="en-GB" sz="1300" dirty="0"/>
          </a:p>
          <a:p>
            <a:pPr defTabSz="990752">
              <a:defRPr/>
            </a:pPr>
            <a:endParaRPr lang="en-GB" sz="1300" dirty="0"/>
          </a:p>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3</a:t>
            </a:fld>
            <a:endParaRPr lang="en-GB"/>
          </a:p>
        </p:txBody>
      </p:sp>
    </p:spTree>
    <p:extLst>
      <p:ext uri="{BB962C8B-B14F-4D97-AF65-F5344CB8AC3E}">
        <p14:creationId xmlns:p14="http://schemas.microsoft.com/office/powerpoint/2010/main" val="68307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0BD83-54F9-4A58-A994-2E6AD471DF89}" type="slidenum">
              <a:rPr lang="en-GB" smtClean="0"/>
              <a:t>4</a:t>
            </a:fld>
            <a:endParaRPr lang="en-GB"/>
          </a:p>
        </p:txBody>
      </p:sp>
    </p:spTree>
    <p:extLst>
      <p:ext uri="{BB962C8B-B14F-4D97-AF65-F5344CB8AC3E}">
        <p14:creationId xmlns:p14="http://schemas.microsoft.com/office/powerpoint/2010/main" val="173720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defTabSz="990752">
              <a:buFont typeface="Arial" panose="020B0604020202020204" pitchFamily="34" charset="0"/>
              <a:buChar char="•"/>
              <a:defRPr/>
            </a:pPr>
            <a:r>
              <a:rPr lang="en-GB" i="0" dirty="0"/>
              <a:t>Besides the financial benefits I have already discussed, the reduction in our environmental impact is both ethically and morally the right thing to do.  It also has the benefit of enhancing Goodflex Rubber’s reputation as a contentious business that cares.</a:t>
            </a:r>
          </a:p>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5</a:t>
            </a:fld>
            <a:endParaRPr lang="en-GB"/>
          </a:p>
        </p:txBody>
      </p:sp>
    </p:spTree>
    <p:extLst>
      <p:ext uri="{BB962C8B-B14F-4D97-AF65-F5344CB8AC3E}">
        <p14:creationId xmlns:p14="http://schemas.microsoft.com/office/powerpoint/2010/main" val="296308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defTabSz="990752">
              <a:buFont typeface="Arial" panose="020B0604020202020204" pitchFamily="34" charset="0"/>
              <a:buChar char="•"/>
              <a:defRPr/>
            </a:pPr>
            <a:r>
              <a:rPr lang="en-GB" i="0" dirty="0"/>
              <a:t>The application process was relatively painless, and was made far easier by the support we received from the Green Business Programme.  Our timescales for making the decision whether to move or not were accelerated by the emergence of an opportunity to move into an ideally-suited location, and the response from the team was very helpful.  Whilst there is an unavoidable overhead in pulling the application together, the guidance and advice from the team made this as easy as it could be.</a:t>
            </a:r>
          </a:p>
          <a:p>
            <a:pPr marL="185766" indent="-185766" defTabSz="990752">
              <a:buFont typeface="Arial" panose="020B0604020202020204" pitchFamily="34" charset="0"/>
              <a:buChar char="•"/>
              <a:defRPr/>
            </a:pPr>
            <a:r>
              <a:rPr lang="en-GB" i="0" dirty="0"/>
              <a:t>In terms of elapsed time, from our initial engagement with the team through to receipt of the grant offer letter took a little under 8 weeks.</a:t>
            </a:r>
          </a:p>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6</a:t>
            </a:fld>
            <a:endParaRPr lang="en-GB"/>
          </a:p>
        </p:txBody>
      </p:sp>
    </p:spTree>
    <p:extLst>
      <p:ext uri="{BB962C8B-B14F-4D97-AF65-F5344CB8AC3E}">
        <p14:creationId xmlns:p14="http://schemas.microsoft.com/office/powerpoint/2010/main" val="224460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0BD83-54F9-4A58-A994-2E6AD471DF89}" type="slidenum">
              <a:rPr lang="en-GB" smtClean="0"/>
              <a:t>7</a:t>
            </a:fld>
            <a:endParaRPr lang="en-GB"/>
          </a:p>
        </p:txBody>
      </p:sp>
    </p:spTree>
    <p:extLst>
      <p:ext uri="{BB962C8B-B14F-4D97-AF65-F5344CB8AC3E}">
        <p14:creationId xmlns:p14="http://schemas.microsoft.com/office/powerpoint/2010/main" val="37473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3744634" y="505625"/>
            <a:ext cx="255869" cy="8759678"/>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p:cNvPicPr>
            <a:picLocks noChangeAspect="1"/>
          </p:cNvPicPr>
          <p:nvPr/>
        </p:nvPicPr>
        <p:blipFill>
          <a:blip r:embed="rId3"/>
          <a:srcRect/>
          <a:stretch>
            <a:fillRect/>
          </a:stretch>
        </p:blipFill>
        <p:spPr>
          <a:xfrm>
            <a:off x="5133778" y="505625"/>
            <a:ext cx="6500121" cy="195003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7711" y="3245243"/>
            <a:ext cx="2571750" cy="4114800"/>
          </a:xfrm>
          <a:prstGeom prst="rect">
            <a:avLst/>
          </a:prstGeom>
        </p:spPr>
      </p:pic>
      <p:pic>
        <p:nvPicPr>
          <p:cNvPr id="6" name="Picture 6"/>
          <p:cNvPicPr>
            <a:picLocks noChangeAspect="1"/>
          </p:cNvPicPr>
          <p:nvPr/>
        </p:nvPicPr>
        <p:blipFill>
          <a:blip r:embed="rId6"/>
          <a:srcRect/>
          <a:stretch>
            <a:fillRect/>
          </a:stretch>
        </p:blipFill>
        <p:spPr>
          <a:xfrm>
            <a:off x="12858814" y="8444210"/>
            <a:ext cx="4400486" cy="1628180"/>
          </a:xfrm>
          <a:prstGeom prst="rect">
            <a:avLst/>
          </a:prstGeom>
        </p:spPr>
      </p:pic>
      <p:pic>
        <p:nvPicPr>
          <p:cNvPr id="7" name="Picture 7"/>
          <p:cNvPicPr>
            <a:picLocks noChangeAspect="1"/>
          </p:cNvPicPr>
          <p:nvPr/>
        </p:nvPicPr>
        <p:blipFill>
          <a:blip r:embed="rId7"/>
          <a:srcRect/>
          <a:stretch>
            <a:fillRect/>
          </a:stretch>
        </p:blipFill>
        <p:spPr>
          <a:xfrm>
            <a:off x="6609993" y="8464649"/>
            <a:ext cx="5881979" cy="1607741"/>
          </a:xfrm>
          <a:prstGeom prst="rect">
            <a:avLst/>
          </a:prstGeom>
        </p:spPr>
      </p:pic>
      <p:sp>
        <p:nvSpPr>
          <p:cNvPr id="8" name="TextBox 8"/>
          <p:cNvSpPr txBox="1"/>
          <p:nvPr/>
        </p:nvSpPr>
        <p:spPr>
          <a:xfrm>
            <a:off x="5133778" y="3200577"/>
            <a:ext cx="10871752" cy="4667945"/>
          </a:xfrm>
          <a:prstGeom prst="rect">
            <a:avLst/>
          </a:prstGeom>
        </p:spPr>
        <p:txBody>
          <a:bodyPr lIns="0" tIns="0" rIns="0" bIns="0" rtlCol="0" anchor="t">
            <a:spAutoFit/>
          </a:bodyPr>
          <a:lstStyle/>
          <a:p>
            <a:pPr>
              <a:lnSpc>
                <a:spcPts val="8400"/>
              </a:lnSpc>
            </a:pPr>
            <a:r>
              <a:rPr lang="en-US" sz="8400" dirty="0">
                <a:solidFill>
                  <a:srgbClr val="020301"/>
                </a:solidFill>
                <a:latin typeface="League Spartan"/>
              </a:rPr>
              <a:t>Using the GBP to become greener and reduce costs</a:t>
            </a:r>
          </a:p>
          <a:p>
            <a:pPr algn="l">
              <a:lnSpc>
                <a:spcPts val="5590"/>
              </a:lnSpc>
            </a:pPr>
            <a:r>
              <a:rPr lang="en-US" sz="4300" dirty="0">
                <a:solidFill>
                  <a:srgbClr val="F3F5F9"/>
                </a:solidFill>
                <a:latin typeface="League Spartan"/>
              </a:rPr>
              <a:t>Mark </a:t>
            </a:r>
            <a:r>
              <a:rPr lang="en-US" sz="4300" dirty="0" err="1">
                <a:solidFill>
                  <a:srgbClr val="F3F5F9"/>
                </a:solidFill>
                <a:latin typeface="League Spartan"/>
              </a:rPr>
              <a:t>Dufty</a:t>
            </a:r>
            <a:r>
              <a:rPr lang="en-US" sz="4300" dirty="0">
                <a:solidFill>
                  <a:srgbClr val="F3F5F9"/>
                </a:solidFill>
                <a:latin typeface="League Spartan"/>
              </a:rPr>
              <a:t>, Managing Director, </a:t>
            </a:r>
            <a:r>
              <a:rPr lang="en-US" sz="4300" dirty="0" err="1">
                <a:solidFill>
                  <a:srgbClr val="F3F5F9"/>
                </a:solidFill>
                <a:latin typeface="League Spartan"/>
              </a:rPr>
              <a:t>GoodFlex</a:t>
            </a:r>
            <a:r>
              <a:rPr lang="en-US" sz="4300" dirty="0">
                <a:solidFill>
                  <a:srgbClr val="F3F5F9"/>
                </a:solidFill>
                <a:latin typeface="League Spartan"/>
              </a:rPr>
              <a:t> Rubber</a:t>
            </a:r>
          </a:p>
        </p:txBody>
      </p:sp>
      <p:pic>
        <p:nvPicPr>
          <p:cNvPr id="9" name="Picture 8">
            <a:extLst>
              <a:ext uri="{FF2B5EF4-FFF2-40B4-BE49-F238E27FC236}">
                <a16:creationId xmlns:a16="http://schemas.microsoft.com/office/drawing/2014/main" id="{6286A9FC-B4A2-41AA-8F15-62A514DB0F5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2754951" y="499608"/>
            <a:ext cx="5082951" cy="21048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020301"/>
          </a:solidFill>
        </p:spPr>
      </p:sp>
      <p:sp>
        <p:nvSpPr>
          <p:cNvPr id="4" name="TextBox 4"/>
          <p:cNvSpPr txBox="1"/>
          <p:nvPr/>
        </p:nvSpPr>
        <p:spPr>
          <a:xfrm>
            <a:off x="562636" y="1057275"/>
            <a:ext cx="4426648" cy="1163463"/>
          </a:xfrm>
          <a:prstGeom prst="rect">
            <a:avLst/>
          </a:prstGeom>
        </p:spPr>
        <p:txBody>
          <a:bodyPr lIns="0" tIns="0" rIns="0" bIns="0" rtlCol="0" anchor="t">
            <a:spAutoFit/>
          </a:bodyPr>
          <a:lstStyle/>
          <a:p>
            <a:pPr algn="l">
              <a:lnSpc>
                <a:spcPts val="4529"/>
              </a:lnSpc>
            </a:pPr>
            <a:r>
              <a:rPr lang="en-US" sz="4117" spc="144">
                <a:solidFill>
                  <a:srgbClr val="020301"/>
                </a:solidFill>
                <a:latin typeface="League Spartan Bold"/>
              </a:rPr>
              <a:t>ABOUT THE</a:t>
            </a:r>
          </a:p>
          <a:p>
            <a:pPr algn="l">
              <a:lnSpc>
                <a:spcPts val="4529"/>
              </a:lnSpc>
            </a:pPr>
            <a:r>
              <a:rPr lang="en-US" sz="4117" spc="144">
                <a:solidFill>
                  <a:srgbClr val="020301"/>
                </a:solidFill>
                <a:latin typeface="League Spartan Bold"/>
              </a:rPr>
              <a:t>COMPANY</a:t>
            </a:r>
          </a:p>
        </p:txBody>
      </p:sp>
      <p:sp>
        <p:nvSpPr>
          <p:cNvPr id="6" name="TextBox 6"/>
          <p:cNvSpPr txBox="1"/>
          <p:nvPr/>
        </p:nvSpPr>
        <p:spPr>
          <a:xfrm>
            <a:off x="5158951" y="942975"/>
            <a:ext cx="12622783" cy="9733434"/>
          </a:xfrm>
          <a:prstGeom prst="rect">
            <a:avLst/>
          </a:prstGeom>
        </p:spPr>
        <p:txBody>
          <a:bodyPr lIns="0" tIns="0" rIns="0" bIns="0" rtlCol="0" anchor="t">
            <a:spAutoFit/>
          </a:bodyPr>
          <a:lstStyle/>
          <a:p>
            <a:pPr>
              <a:lnSpc>
                <a:spcPts val="5529"/>
              </a:lnSpc>
            </a:pPr>
            <a:r>
              <a:rPr lang="en-US" sz="3949" spc="118" dirty="0">
                <a:solidFill>
                  <a:srgbClr val="020301"/>
                </a:solidFill>
                <a:latin typeface="Glacial Indifference"/>
              </a:rPr>
              <a:t>Goodflex Rubber Company is a global manufacturer and supplier of bespoke rubber hoses, </a:t>
            </a:r>
            <a:r>
              <a:rPr lang="en-US" sz="3949" spc="118" dirty="0" err="1">
                <a:solidFill>
                  <a:srgbClr val="020301"/>
                </a:solidFill>
                <a:latin typeface="Glacial Indifference"/>
              </a:rPr>
              <a:t>mouldings</a:t>
            </a:r>
            <a:r>
              <a:rPr lang="en-US" sz="3949" spc="118" dirty="0">
                <a:solidFill>
                  <a:srgbClr val="020301"/>
                </a:solidFill>
                <a:latin typeface="Glacial Indifference"/>
              </a:rPr>
              <a:t> &amp; assemblies. </a:t>
            </a:r>
          </a:p>
          <a:p>
            <a:pPr>
              <a:lnSpc>
                <a:spcPts val="5529"/>
              </a:lnSpc>
            </a:pPr>
            <a:endParaRPr lang="en-US" sz="3949" spc="118" dirty="0">
              <a:solidFill>
                <a:srgbClr val="020301"/>
              </a:solidFill>
              <a:latin typeface="Glacial Indifference"/>
            </a:endParaRPr>
          </a:p>
          <a:p>
            <a:pPr>
              <a:lnSpc>
                <a:spcPts val="5529"/>
              </a:lnSpc>
            </a:pPr>
            <a:r>
              <a:rPr lang="en-US" sz="3949" spc="118" dirty="0">
                <a:solidFill>
                  <a:srgbClr val="020301"/>
                </a:solidFill>
                <a:latin typeface="Glacial Indifference"/>
              </a:rPr>
              <a:t>As a leading supplier to the EV and alternative fuel sectors it is important that we demonstrate how we are reducing our carbon footprint and developing sustainable business practices.</a:t>
            </a:r>
          </a:p>
          <a:p>
            <a:pPr>
              <a:lnSpc>
                <a:spcPts val="5529"/>
              </a:lnSpc>
            </a:pPr>
            <a:endParaRPr lang="en-US" sz="3949" spc="118" dirty="0">
              <a:solidFill>
                <a:srgbClr val="020301"/>
              </a:solidFill>
              <a:latin typeface="Glacial Indifference"/>
            </a:endParaRPr>
          </a:p>
          <a:p>
            <a:pPr>
              <a:lnSpc>
                <a:spcPts val="5529"/>
              </a:lnSpc>
            </a:pPr>
            <a:r>
              <a:rPr lang="en-US" sz="3949" spc="118" dirty="0">
                <a:solidFill>
                  <a:srgbClr val="020301"/>
                </a:solidFill>
                <a:latin typeface="Glacial Indifference"/>
              </a:rPr>
              <a:t>As internal combustion powertrains continue to make way for electric and hydrogen our success depends on continually investing in a greener Goodflex future. </a:t>
            </a:r>
          </a:p>
          <a:p>
            <a:pPr>
              <a:lnSpc>
                <a:spcPts val="5529"/>
              </a:lnSpc>
            </a:pPr>
            <a:endParaRPr lang="en-US" sz="3949" spc="118" dirty="0">
              <a:solidFill>
                <a:srgbClr val="020301"/>
              </a:solidFill>
              <a:latin typeface="Glacial Indifference"/>
            </a:endParaRPr>
          </a:p>
          <a:p>
            <a:pPr algn="l">
              <a:lnSpc>
                <a:spcPts val="4409"/>
              </a:lnSpc>
            </a:pPr>
            <a:endParaRPr lang="en-US" sz="3949" spc="59" dirty="0">
              <a:solidFill>
                <a:srgbClr val="020301"/>
              </a:solidFill>
              <a:latin typeface="Arimo"/>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3239" y="6172200"/>
            <a:ext cx="2571750" cy="4114800"/>
          </a:xfrm>
          <a:prstGeom prst="rect">
            <a:avLst/>
          </a:prstGeom>
        </p:spPr>
      </p:pic>
      <p:pic>
        <p:nvPicPr>
          <p:cNvPr id="9" name="Picture 8">
            <a:extLst>
              <a:ext uri="{FF2B5EF4-FFF2-40B4-BE49-F238E27FC236}">
                <a16:creationId xmlns:a16="http://schemas.microsoft.com/office/drawing/2014/main" id="{D0BF5A4D-CD17-430A-B602-83B96888F90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87654" y="2286001"/>
            <a:ext cx="4692363" cy="19430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90800" y="2077002"/>
            <a:ext cx="4406747" cy="4114800"/>
          </a:xfrm>
          <a:prstGeom prst="rect">
            <a:avLst/>
          </a:prstGeom>
        </p:spPr>
      </p:pic>
      <p:grpSp>
        <p:nvGrpSpPr>
          <p:cNvPr id="3" name="Group 3"/>
          <p:cNvGrpSpPr/>
          <p:nvPr/>
        </p:nvGrpSpPr>
        <p:grpSpPr>
          <a:xfrm>
            <a:off x="1196371" y="952500"/>
            <a:ext cx="15849600" cy="8515039"/>
            <a:chOff x="-1737452" y="-3705225"/>
            <a:chExt cx="20004948" cy="11353385"/>
          </a:xfrm>
        </p:grpSpPr>
        <p:sp>
          <p:nvSpPr>
            <p:cNvPr id="4" name="TextBox 4"/>
            <p:cNvSpPr txBox="1"/>
            <p:nvPr/>
          </p:nvSpPr>
          <p:spPr>
            <a:xfrm>
              <a:off x="972964" y="-47625"/>
              <a:ext cx="13679969" cy="890905"/>
            </a:xfrm>
            <a:prstGeom prst="rect">
              <a:avLst/>
            </a:prstGeom>
          </p:spPr>
          <p:txBody>
            <a:bodyPr lIns="0" tIns="0" rIns="0" bIns="0" rtlCol="0" anchor="t">
              <a:spAutoFit/>
            </a:bodyPr>
            <a:lstStyle/>
            <a:p>
              <a:pPr algn="ctr">
                <a:lnSpc>
                  <a:spcPts val="5460"/>
                </a:lnSpc>
              </a:pPr>
              <a:endParaRPr/>
            </a:p>
          </p:txBody>
        </p:sp>
        <p:sp>
          <p:nvSpPr>
            <p:cNvPr id="5" name="TextBox 5"/>
            <p:cNvSpPr txBox="1"/>
            <p:nvPr/>
          </p:nvSpPr>
          <p:spPr>
            <a:xfrm>
              <a:off x="-1737452" y="-3705225"/>
              <a:ext cx="20004948" cy="1082348"/>
            </a:xfrm>
            <a:prstGeom prst="rect">
              <a:avLst/>
            </a:prstGeom>
          </p:spPr>
          <p:txBody>
            <a:bodyPr wrap="square" lIns="0" tIns="0" rIns="0" bIns="0" rtlCol="0" anchor="t">
              <a:spAutoFit/>
            </a:bodyPr>
            <a:lstStyle/>
            <a:p>
              <a:pPr algn="ctr">
                <a:lnSpc>
                  <a:spcPts val="6160"/>
                </a:lnSpc>
              </a:pPr>
              <a:r>
                <a:rPr lang="en-US" sz="5600" spc="112" dirty="0">
                  <a:solidFill>
                    <a:srgbClr val="F3F5F9"/>
                  </a:solidFill>
                  <a:latin typeface="League Spartan Bold"/>
                </a:rPr>
                <a:t>Working with the GBP has enabled us to: </a:t>
              </a:r>
            </a:p>
          </p:txBody>
        </p:sp>
        <p:sp>
          <p:nvSpPr>
            <p:cNvPr id="6" name="TextBox 6"/>
            <p:cNvSpPr txBox="1"/>
            <p:nvPr/>
          </p:nvSpPr>
          <p:spPr>
            <a:xfrm>
              <a:off x="2107225" y="6758144"/>
              <a:ext cx="11411446" cy="890016"/>
            </a:xfrm>
            <a:prstGeom prst="rect">
              <a:avLst/>
            </a:prstGeom>
          </p:spPr>
          <p:txBody>
            <a:bodyPr lIns="0" tIns="0" rIns="0" bIns="0" rtlCol="0" anchor="t">
              <a:spAutoFit/>
            </a:bodyPr>
            <a:lstStyle/>
            <a:p>
              <a:pPr algn="ctr">
                <a:lnSpc>
                  <a:spcPts val="5334"/>
                </a:lnSpc>
              </a:pPr>
              <a:endParaRPr/>
            </a:p>
          </p:txBody>
        </p:sp>
      </p:grpSp>
      <p:grpSp>
        <p:nvGrpSpPr>
          <p:cNvPr id="16" name="Group 15">
            <a:extLst>
              <a:ext uri="{FF2B5EF4-FFF2-40B4-BE49-F238E27FC236}">
                <a16:creationId xmlns:a16="http://schemas.microsoft.com/office/drawing/2014/main" id="{393EBCD0-171C-5AC7-492B-F51678B04D0A}"/>
              </a:ext>
            </a:extLst>
          </p:cNvPr>
          <p:cNvGrpSpPr/>
          <p:nvPr/>
        </p:nvGrpSpPr>
        <p:grpSpPr>
          <a:xfrm>
            <a:off x="10972800" y="1104900"/>
            <a:ext cx="4572000" cy="4965429"/>
            <a:chOff x="11137293" y="-660129"/>
            <a:chExt cx="4572000" cy="4965429"/>
          </a:xfrm>
        </p:grpSpPr>
        <p:sp>
          <p:nvSpPr>
            <p:cNvPr id="12" name="Arrow: Down 11">
              <a:extLst>
                <a:ext uri="{FF2B5EF4-FFF2-40B4-BE49-F238E27FC236}">
                  <a16:creationId xmlns:a16="http://schemas.microsoft.com/office/drawing/2014/main" id="{691853D3-7880-6576-FD21-98C725B21BB4}"/>
                </a:ext>
              </a:extLst>
            </p:cNvPr>
            <p:cNvSpPr/>
            <p:nvPr/>
          </p:nvSpPr>
          <p:spPr>
            <a:xfrm>
              <a:off x="12915900" y="3145108"/>
              <a:ext cx="1009650" cy="1160192"/>
            </a:xfrm>
            <a:prstGeom prst="downArrow">
              <a:avLst>
                <a:gd name="adj1" fmla="val 50000"/>
                <a:gd name="adj2" fmla="val 46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A lightbulb">
              <a:extLst>
                <a:ext uri="{FF2B5EF4-FFF2-40B4-BE49-F238E27FC236}">
                  <a16:creationId xmlns:a16="http://schemas.microsoft.com/office/drawing/2014/main" id="{F76EDD4C-DFB9-D8D0-8ACD-7E8994D7FE3B}"/>
                </a:ext>
              </a:extLst>
            </p:cNvPr>
            <p:cNvPicPr>
              <a:picLocks noChangeAspect="1"/>
            </p:cNvPicPr>
            <p:nvPr/>
          </p:nvPicPr>
          <p:blipFill>
            <a:blip r:embed="rId5">
              <a:biLevel thresh="2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7293" y="-660129"/>
              <a:ext cx="4572000" cy="4572000"/>
            </a:xfrm>
            <a:prstGeom prst="rect">
              <a:avLst/>
            </a:prstGeom>
          </p:spPr>
        </p:pic>
        <p:sp>
          <p:nvSpPr>
            <p:cNvPr id="13" name="TextBox 12">
              <a:extLst>
                <a:ext uri="{FF2B5EF4-FFF2-40B4-BE49-F238E27FC236}">
                  <a16:creationId xmlns:a16="http://schemas.microsoft.com/office/drawing/2014/main" id="{C657E440-18EB-5DDB-FC28-FB27309B56F1}"/>
                </a:ext>
              </a:extLst>
            </p:cNvPr>
            <p:cNvSpPr txBox="1"/>
            <p:nvPr/>
          </p:nvSpPr>
          <p:spPr>
            <a:xfrm>
              <a:off x="12668250" y="1181100"/>
              <a:ext cx="1510489" cy="830997"/>
            </a:xfrm>
            <a:prstGeom prst="rect">
              <a:avLst/>
            </a:prstGeom>
            <a:noFill/>
          </p:spPr>
          <p:txBody>
            <a:bodyPr wrap="square" rtlCol="0">
              <a:spAutoFit/>
            </a:bodyPr>
            <a:lstStyle/>
            <a:p>
              <a:pPr algn="ctr"/>
              <a:r>
                <a:rPr lang="en-GB" sz="4800" b="1" dirty="0">
                  <a:latin typeface="Arial Rounded MT Bold" panose="020F0704030504030204" pitchFamily="34" charset="0"/>
                  <a:cs typeface="Aharoni" panose="02010803020104030203" pitchFamily="2" charset="-79"/>
                </a:rPr>
                <a:t>kWh</a:t>
              </a:r>
            </a:p>
          </p:txBody>
        </p:sp>
      </p:grpSp>
      <p:sp>
        <p:nvSpPr>
          <p:cNvPr id="14" name="TextBox 5">
            <a:extLst>
              <a:ext uri="{FF2B5EF4-FFF2-40B4-BE49-F238E27FC236}">
                <a16:creationId xmlns:a16="http://schemas.microsoft.com/office/drawing/2014/main" id="{53A5095D-7E1F-9D2E-7780-E7ED36D9F73B}"/>
              </a:ext>
            </a:extLst>
          </p:cNvPr>
          <p:cNvSpPr txBox="1"/>
          <p:nvPr/>
        </p:nvSpPr>
        <p:spPr>
          <a:xfrm>
            <a:off x="1219200" y="6438900"/>
            <a:ext cx="15849600" cy="3992118"/>
          </a:xfrm>
          <a:prstGeom prst="rect">
            <a:avLst/>
          </a:prstGeom>
        </p:spPr>
        <p:txBody>
          <a:bodyPr wrap="square" lIns="0" tIns="0" rIns="0" bIns="0" numCol="2" spcCol="1080000" rtlCol="0" anchor="t">
            <a:spAutoFit/>
          </a:bodyPr>
          <a:lstStyle/>
          <a:p>
            <a:pPr algn="ctr">
              <a:lnSpc>
                <a:spcPts val="6160"/>
              </a:lnSpc>
            </a:pPr>
            <a:r>
              <a:rPr lang="en-US" sz="5600" spc="112" dirty="0">
                <a:solidFill>
                  <a:srgbClr val="F3F5F9"/>
                </a:solidFill>
                <a:latin typeface="League Spartan Bold"/>
              </a:rPr>
              <a:t>cut our CO</a:t>
            </a:r>
            <a:r>
              <a:rPr lang="en-US" sz="5600" spc="112" baseline="-25000" dirty="0">
                <a:solidFill>
                  <a:srgbClr val="F3F5F9"/>
                </a:solidFill>
                <a:latin typeface="League Spartan Bold"/>
              </a:rPr>
              <a:t>2</a:t>
            </a:r>
            <a:r>
              <a:rPr lang="en-US" sz="5600" spc="112" dirty="0">
                <a:solidFill>
                  <a:srgbClr val="F3F5F9"/>
                </a:solidFill>
                <a:latin typeface="League Spartan Bold"/>
              </a:rPr>
              <a:t> emissions by nearly 134 </a:t>
            </a:r>
            <a:r>
              <a:rPr lang="en-US" sz="5600" spc="112" dirty="0" err="1">
                <a:solidFill>
                  <a:srgbClr val="F3F5F9"/>
                </a:solidFill>
                <a:latin typeface="League Spartan Bold"/>
              </a:rPr>
              <a:t>tonnes</a:t>
            </a:r>
            <a:r>
              <a:rPr lang="en-US" sz="5600" spc="112" dirty="0">
                <a:solidFill>
                  <a:srgbClr val="F3F5F9"/>
                </a:solidFill>
                <a:latin typeface="League Spartan Bold"/>
              </a:rPr>
              <a:t> </a:t>
            </a:r>
            <a:r>
              <a:rPr lang="en-US" sz="5600" spc="112" dirty="0" err="1">
                <a:solidFill>
                  <a:srgbClr val="F3F5F9"/>
                </a:solidFill>
                <a:latin typeface="League Spartan Bold"/>
              </a:rPr>
              <a:t>p.a</a:t>
            </a:r>
            <a:endParaRPr lang="en-US" sz="5600" spc="112" dirty="0">
              <a:solidFill>
                <a:srgbClr val="F3F5F9"/>
              </a:solidFill>
              <a:latin typeface="League Spartan Bold"/>
            </a:endParaRPr>
          </a:p>
          <a:p>
            <a:pPr algn="ctr">
              <a:lnSpc>
                <a:spcPts val="6160"/>
              </a:lnSpc>
            </a:pPr>
            <a:endParaRPr lang="en-US" sz="5600" spc="112" dirty="0">
              <a:solidFill>
                <a:srgbClr val="F3F5F9"/>
              </a:solidFill>
              <a:latin typeface="League Spartan Bold"/>
            </a:endParaRPr>
          </a:p>
          <a:p>
            <a:pPr algn="ctr">
              <a:lnSpc>
                <a:spcPts val="6160"/>
              </a:lnSpc>
            </a:pPr>
            <a:r>
              <a:rPr lang="en-US" sz="5600" spc="112" dirty="0">
                <a:solidFill>
                  <a:srgbClr val="F3F5F9"/>
                </a:solidFill>
                <a:latin typeface="League Spartan Bold"/>
              </a:rPr>
              <a:t>reduce our energy consumption by over 542,000 kWh annually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020301"/>
          </a:solidFill>
        </p:spPr>
      </p:sp>
      <p:sp>
        <p:nvSpPr>
          <p:cNvPr id="3" name="AutoShape 3"/>
          <p:cNvSpPr/>
          <p:nvPr/>
        </p:nvSpPr>
        <p:spPr>
          <a:xfrm>
            <a:off x="1028700" y="986980"/>
            <a:ext cx="210021" cy="8313041"/>
          </a:xfrm>
          <a:prstGeom prst="rect">
            <a:avLst/>
          </a:prstGeom>
          <a:solidFill>
            <a:srgbClr val="020301"/>
          </a:solidFill>
        </p:spPr>
      </p:sp>
      <p:sp>
        <p:nvSpPr>
          <p:cNvPr id="5" name="TextBox 5"/>
          <p:cNvSpPr txBox="1"/>
          <p:nvPr/>
        </p:nvSpPr>
        <p:spPr>
          <a:xfrm>
            <a:off x="1359966" y="1714500"/>
            <a:ext cx="16699434" cy="777457"/>
          </a:xfrm>
          <a:prstGeom prst="rect">
            <a:avLst/>
          </a:prstGeom>
        </p:spPr>
        <p:txBody>
          <a:bodyPr wrap="square" lIns="0" tIns="0" rIns="0" bIns="0" rtlCol="0" anchor="t">
            <a:spAutoFit/>
          </a:bodyPr>
          <a:lstStyle/>
          <a:p>
            <a:pPr marL="571500" indent="-571500" algn="l">
              <a:lnSpc>
                <a:spcPts val="6681"/>
              </a:lnSpc>
              <a:buFont typeface="Arial" panose="020B0604020202020204" pitchFamily="34" charset="0"/>
              <a:buChar char="•"/>
            </a:pPr>
            <a:r>
              <a:rPr lang="en-US" sz="4149" spc="-180" dirty="0">
                <a:solidFill>
                  <a:srgbClr val="020301"/>
                </a:solidFill>
                <a:latin typeface="Glacial Indifference"/>
              </a:rPr>
              <a:t>Replacement of 72 metal halide 400w lights with new intelligent LED fittings.</a:t>
            </a:r>
          </a:p>
        </p:txBody>
      </p:sp>
      <p:pic>
        <p:nvPicPr>
          <p:cNvPr id="6" name="Picture 6"/>
          <p:cNvPicPr>
            <a:picLocks noChangeAspect="1"/>
          </p:cNvPicPr>
          <p:nvPr/>
        </p:nvPicPr>
        <p:blipFill rotWithShape="1">
          <a:blip r:embed="rId3"/>
          <a:srcRect t="12454" b="981"/>
          <a:stretch/>
        </p:blipFill>
        <p:spPr>
          <a:xfrm>
            <a:off x="2971801" y="2541715"/>
            <a:ext cx="4185284" cy="2717194"/>
          </a:xfrm>
          <a:prstGeom prst="rect">
            <a:avLst/>
          </a:prstGeom>
        </p:spPr>
      </p:pic>
      <p:sp>
        <p:nvSpPr>
          <p:cNvPr id="7" name="TextBox 7"/>
          <p:cNvSpPr txBox="1"/>
          <p:nvPr/>
        </p:nvSpPr>
        <p:spPr>
          <a:xfrm>
            <a:off x="1868778" y="1044130"/>
            <a:ext cx="11624384" cy="909955"/>
          </a:xfrm>
          <a:prstGeom prst="rect">
            <a:avLst/>
          </a:prstGeom>
        </p:spPr>
        <p:txBody>
          <a:bodyPr lIns="0" tIns="0" rIns="0" bIns="0" rtlCol="0" anchor="t">
            <a:spAutoFit/>
          </a:bodyPr>
          <a:lstStyle/>
          <a:p>
            <a:pPr algn="l">
              <a:lnSpc>
                <a:spcPts val="7040"/>
              </a:lnSpc>
            </a:pPr>
            <a:r>
              <a:rPr lang="en-US" sz="6400" spc="223" dirty="0">
                <a:solidFill>
                  <a:srgbClr val="020301"/>
                </a:solidFill>
                <a:latin typeface="League Spartan Bold"/>
              </a:rPr>
              <a:t>IMPROVEMENTS MADE</a:t>
            </a:r>
          </a:p>
        </p:txBody>
      </p:sp>
      <p:pic>
        <p:nvPicPr>
          <p:cNvPr id="8" name="Picture 7">
            <a:extLst>
              <a:ext uri="{FF2B5EF4-FFF2-40B4-BE49-F238E27FC236}">
                <a16:creationId xmlns:a16="http://schemas.microsoft.com/office/drawing/2014/main" id="{2A8DEEFA-B9C7-4C66-9C08-9CA45181BF8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pic>
        <p:nvPicPr>
          <p:cNvPr id="9" name="Picture 8" descr="A picture containing indoor, rack&#10;&#10;Description automatically generated">
            <a:extLst>
              <a:ext uri="{FF2B5EF4-FFF2-40B4-BE49-F238E27FC236}">
                <a16:creationId xmlns:a16="http://schemas.microsoft.com/office/drawing/2014/main" id="{EF750308-28D3-D3BF-579C-24F5944B0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51" t="-1" r="24549" b="550"/>
          <a:stretch/>
        </p:blipFill>
        <p:spPr>
          <a:xfrm rot="5400000">
            <a:off x="11729958" y="1788758"/>
            <a:ext cx="2717194" cy="4223109"/>
          </a:xfrm>
          <a:prstGeom prst="rect">
            <a:avLst/>
          </a:prstGeom>
        </p:spPr>
      </p:pic>
      <p:pic>
        <p:nvPicPr>
          <p:cNvPr id="10" name="Picture 9">
            <a:extLst>
              <a:ext uri="{FF2B5EF4-FFF2-40B4-BE49-F238E27FC236}">
                <a16:creationId xmlns:a16="http://schemas.microsoft.com/office/drawing/2014/main" id="{289B1CAC-4038-2D27-D5CC-6A7D615DB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4226942" y="6354901"/>
            <a:ext cx="4070422" cy="3019255"/>
          </a:xfrm>
          <a:prstGeom prst="rect">
            <a:avLst/>
          </a:prstGeom>
        </p:spPr>
      </p:pic>
      <p:pic>
        <p:nvPicPr>
          <p:cNvPr id="11" name="Picture 10" descr="A picture containing indoor&#10;&#10;Description automatically generated">
            <a:extLst>
              <a:ext uri="{FF2B5EF4-FFF2-40B4-BE49-F238E27FC236}">
                <a16:creationId xmlns:a16="http://schemas.microsoft.com/office/drawing/2014/main" id="{AF4A1B9A-9849-7D30-B19A-163A95433A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438065" y="6334836"/>
            <a:ext cx="4044283" cy="3033213"/>
          </a:xfrm>
          <a:prstGeom prst="rect">
            <a:avLst/>
          </a:prstGeom>
        </p:spPr>
      </p:pic>
      <p:sp>
        <p:nvSpPr>
          <p:cNvPr id="12" name="TextBox 5">
            <a:extLst>
              <a:ext uri="{FF2B5EF4-FFF2-40B4-BE49-F238E27FC236}">
                <a16:creationId xmlns:a16="http://schemas.microsoft.com/office/drawing/2014/main" id="{CECF66B1-E07E-2FD9-F1DE-CCB26F12F0D4}"/>
              </a:ext>
            </a:extLst>
          </p:cNvPr>
          <p:cNvSpPr txBox="1"/>
          <p:nvPr/>
        </p:nvSpPr>
        <p:spPr>
          <a:xfrm>
            <a:off x="1379629" y="5973862"/>
            <a:ext cx="13218014" cy="3436838"/>
          </a:xfrm>
          <a:prstGeom prst="rect">
            <a:avLst/>
          </a:prstGeom>
        </p:spPr>
        <p:txBody>
          <a:bodyPr wrap="square" lIns="0" tIns="0" rIns="0" bIns="0" numCol="2" spcCol="3240000" rtlCol="0" anchor="t">
            <a:spAutoFit/>
          </a:bodyPr>
          <a:lstStyle/>
          <a:p>
            <a:pPr marL="571500" indent="-571500" algn="l">
              <a:lnSpc>
                <a:spcPts val="6681"/>
              </a:lnSpc>
              <a:buFont typeface="Arial" panose="020B0604020202020204" pitchFamily="34" charset="0"/>
              <a:buChar char="•"/>
            </a:pPr>
            <a:r>
              <a:rPr lang="en-US" sz="4149" spc="-174" dirty="0">
                <a:solidFill>
                  <a:srgbClr val="020301"/>
                </a:solidFill>
                <a:latin typeface="Glacial Indifference"/>
              </a:rPr>
              <a:t>Replacement of fluorescent office lights with LED fittings.</a:t>
            </a:r>
          </a:p>
          <a:p>
            <a:pPr marL="571500" indent="-571500">
              <a:lnSpc>
                <a:spcPts val="6520"/>
              </a:lnSpc>
              <a:buFont typeface="Arial" panose="020B0604020202020204" pitchFamily="34" charset="0"/>
              <a:buChar char="•"/>
            </a:pPr>
            <a:r>
              <a:rPr lang="en-US" sz="4400" spc="-180" dirty="0">
                <a:solidFill>
                  <a:srgbClr val="020301"/>
                </a:solidFill>
                <a:latin typeface="Glacial Indifference"/>
              </a:rPr>
              <a:t>Installation of destratification fans in the factory to help heat retention.</a:t>
            </a:r>
            <a:endParaRPr lang="en-US" sz="4149" spc="-174" dirty="0">
              <a:solidFill>
                <a:srgbClr val="020301"/>
              </a:solidFill>
              <a:latin typeface="Glacial Indifference"/>
            </a:endParaRPr>
          </a:p>
        </p:txBody>
      </p:sp>
      <p:sp>
        <p:nvSpPr>
          <p:cNvPr id="13" name="Arrow: Right 12">
            <a:extLst>
              <a:ext uri="{FF2B5EF4-FFF2-40B4-BE49-F238E27FC236}">
                <a16:creationId xmlns:a16="http://schemas.microsoft.com/office/drawing/2014/main" id="{8BA6F66F-3AFC-547F-75E6-0A7FEAF502BB}"/>
              </a:ext>
            </a:extLst>
          </p:cNvPr>
          <p:cNvSpPr/>
          <p:nvPr/>
        </p:nvSpPr>
        <p:spPr>
          <a:xfrm>
            <a:off x="8011357" y="3332615"/>
            <a:ext cx="2111371" cy="7774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000754F9-485B-EA5E-C8A0-EACB4AFF54F5}"/>
              </a:ext>
            </a:extLst>
          </p:cNvPr>
          <p:cNvCxnSpPr/>
          <p:nvPr/>
        </p:nvCxnSpPr>
        <p:spPr>
          <a:xfrm>
            <a:off x="1238721" y="5524500"/>
            <a:ext cx="16764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020301"/>
          </a:solidFill>
        </p:spPr>
      </p:sp>
      <p:sp>
        <p:nvSpPr>
          <p:cNvPr id="3" name="AutoShape 3"/>
          <p:cNvSpPr/>
          <p:nvPr/>
        </p:nvSpPr>
        <p:spPr>
          <a:xfrm>
            <a:off x="1028700" y="986980"/>
            <a:ext cx="210021" cy="8313041"/>
          </a:xfrm>
          <a:prstGeom prst="rect">
            <a:avLst/>
          </a:prstGeom>
          <a:solidFill>
            <a:srgbClr val="020301"/>
          </a:solidFill>
        </p:spPr>
      </p:sp>
      <p:sp>
        <p:nvSpPr>
          <p:cNvPr id="4" name="TextBox 4"/>
          <p:cNvSpPr txBox="1"/>
          <p:nvPr/>
        </p:nvSpPr>
        <p:spPr>
          <a:xfrm>
            <a:off x="1333723" y="2628900"/>
            <a:ext cx="16420877" cy="7478009"/>
          </a:xfrm>
          <a:prstGeom prst="rect">
            <a:avLst/>
          </a:prstGeom>
        </p:spPr>
        <p:txBody>
          <a:bodyPr wrap="square" lIns="0" tIns="0" rIns="0" bIns="0" rtlCol="0" anchor="t">
            <a:spAutoFit/>
          </a:bodyPr>
          <a:lstStyle/>
          <a:p>
            <a:pPr marL="874390" lvl="1" indent="-437195" algn="l">
              <a:lnSpc>
                <a:spcPts val="6520"/>
              </a:lnSpc>
              <a:buFont typeface="Arial"/>
              <a:buChar char="•"/>
            </a:pPr>
            <a:r>
              <a:rPr lang="en-US" sz="4149" spc="-174" dirty="0">
                <a:solidFill>
                  <a:srgbClr val="020301"/>
                </a:solidFill>
                <a:latin typeface="Glacial Indifference"/>
              </a:rPr>
              <a:t>Installation of Heating, Ventilation and Air Conditioning systems in the factory, office and reception areas, replacing large oil boilers and providing heating and cooling</a:t>
            </a:r>
          </a:p>
          <a:p>
            <a:pPr marL="874390" lvl="1" indent="-437195" algn="l">
              <a:lnSpc>
                <a:spcPts val="6520"/>
              </a:lnSpc>
              <a:buFont typeface="Arial"/>
              <a:buChar char="•"/>
            </a:pPr>
            <a:endParaRPr lang="en-US" sz="4149" spc="-174" dirty="0">
              <a:solidFill>
                <a:srgbClr val="020301"/>
              </a:solidFill>
              <a:latin typeface="Glacial Indifference"/>
            </a:endParaRPr>
          </a:p>
          <a:p>
            <a:pPr marL="874390" lvl="1" indent="-437195" algn="l">
              <a:lnSpc>
                <a:spcPts val="6520"/>
              </a:lnSpc>
              <a:buFont typeface="Arial"/>
              <a:buChar char="•"/>
            </a:pPr>
            <a:endParaRPr lang="en-US" sz="4149" spc="-174" dirty="0">
              <a:solidFill>
                <a:srgbClr val="020301"/>
              </a:solidFill>
              <a:latin typeface="Glacial Indifference"/>
            </a:endParaRPr>
          </a:p>
          <a:p>
            <a:pPr marL="895980" lvl="1" indent="-447990" algn="l">
              <a:lnSpc>
                <a:spcPts val="6681"/>
              </a:lnSpc>
              <a:buFont typeface="Arial"/>
              <a:buChar char="•"/>
            </a:pPr>
            <a:r>
              <a:rPr lang="en-US" sz="4149" spc="-178" dirty="0">
                <a:solidFill>
                  <a:srgbClr val="020301"/>
                </a:solidFill>
                <a:latin typeface="Glacial Indifference"/>
              </a:rPr>
              <a:t>Replacement of an old inefficient air compressor unsuitable to meet the demands of the new larger facility</a:t>
            </a:r>
          </a:p>
          <a:p>
            <a:pPr algn="l">
              <a:lnSpc>
                <a:spcPts val="6520"/>
              </a:lnSpc>
            </a:pPr>
            <a:endParaRPr lang="en-US" sz="4149" spc="-178" dirty="0">
              <a:solidFill>
                <a:srgbClr val="020301"/>
              </a:solidFill>
              <a:latin typeface="Glacial Indifference"/>
            </a:endParaRPr>
          </a:p>
          <a:p>
            <a:pPr algn="l">
              <a:lnSpc>
                <a:spcPts val="6520"/>
              </a:lnSpc>
            </a:pPr>
            <a:endParaRPr lang="en-US" sz="4149" spc="-178" dirty="0">
              <a:solidFill>
                <a:srgbClr val="020301"/>
              </a:solidFill>
              <a:latin typeface="Glacial Indifference"/>
            </a:endParaRPr>
          </a:p>
        </p:txBody>
      </p:sp>
      <p:sp>
        <p:nvSpPr>
          <p:cNvPr id="5" name="TextBox 5"/>
          <p:cNvSpPr txBox="1"/>
          <p:nvPr/>
        </p:nvSpPr>
        <p:spPr>
          <a:xfrm>
            <a:off x="1868778" y="1044130"/>
            <a:ext cx="14895364" cy="919482"/>
          </a:xfrm>
          <a:prstGeom prst="rect">
            <a:avLst/>
          </a:prstGeom>
        </p:spPr>
        <p:txBody>
          <a:bodyPr wrap="square" lIns="0" tIns="0" rIns="0" bIns="0" rtlCol="0" anchor="t">
            <a:spAutoFit/>
          </a:bodyPr>
          <a:lstStyle/>
          <a:p>
            <a:pPr algn="l">
              <a:lnSpc>
                <a:spcPts val="7040"/>
              </a:lnSpc>
            </a:pPr>
            <a:r>
              <a:rPr lang="en-US" sz="6400" spc="223" dirty="0">
                <a:solidFill>
                  <a:srgbClr val="020301"/>
                </a:solidFill>
                <a:latin typeface="League Spartan Bold"/>
              </a:rPr>
              <a:t>IMPROVEMENTS MADE</a:t>
            </a:r>
          </a:p>
        </p:txBody>
      </p:sp>
      <p:grpSp>
        <p:nvGrpSpPr>
          <p:cNvPr id="6" name="Group 6"/>
          <p:cNvGrpSpPr/>
          <p:nvPr/>
        </p:nvGrpSpPr>
        <p:grpSpPr>
          <a:xfrm>
            <a:off x="3161373" y="5544002"/>
            <a:ext cx="12610709" cy="4990789"/>
            <a:chOff x="1195887" y="-47625"/>
            <a:chExt cx="16814279" cy="6654385"/>
          </a:xfrm>
        </p:grpSpPr>
        <p:sp>
          <p:nvSpPr>
            <p:cNvPr id="7" name="TextBox 7"/>
            <p:cNvSpPr txBox="1"/>
            <p:nvPr/>
          </p:nvSpPr>
          <p:spPr>
            <a:xfrm>
              <a:off x="1195887" y="-47625"/>
              <a:ext cx="16814279" cy="890905"/>
            </a:xfrm>
            <a:prstGeom prst="rect">
              <a:avLst/>
            </a:prstGeom>
          </p:spPr>
          <p:txBody>
            <a:bodyPr lIns="0" tIns="0" rIns="0" bIns="0" rtlCol="0" anchor="t">
              <a:spAutoFit/>
            </a:bodyPr>
            <a:lstStyle/>
            <a:p>
              <a:pPr algn="ctr">
                <a:lnSpc>
                  <a:spcPts val="5460"/>
                </a:lnSpc>
              </a:pPr>
              <a:endParaRPr/>
            </a:p>
          </p:txBody>
        </p:sp>
        <p:sp>
          <p:nvSpPr>
            <p:cNvPr id="9" name="TextBox 9"/>
            <p:cNvSpPr txBox="1"/>
            <p:nvPr/>
          </p:nvSpPr>
          <p:spPr>
            <a:xfrm>
              <a:off x="2590026" y="5716744"/>
              <a:ext cx="14026001" cy="890016"/>
            </a:xfrm>
            <a:prstGeom prst="rect">
              <a:avLst/>
            </a:prstGeom>
          </p:spPr>
          <p:txBody>
            <a:bodyPr lIns="0" tIns="0" rIns="0" bIns="0" rtlCol="0" anchor="t">
              <a:spAutoFit/>
            </a:bodyPr>
            <a:lstStyle/>
            <a:p>
              <a:pPr algn="ctr">
                <a:lnSpc>
                  <a:spcPts val="5334"/>
                </a:lnSpc>
              </a:pPr>
              <a:endParaRPr/>
            </a:p>
          </p:txBody>
        </p:sp>
      </p:grpSp>
      <p:pic>
        <p:nvPicPr>
          <p:cNvPr id="10" name="Picture 9">
            <a:extLst>
              <a:ext uri="{FF2B5EF4-FFF2-40B4-BE49-F238E27FC236}">
                <a16:creationId xmlns:a16="http://schemas.microsoft.com/office/drawing/2014/main" id="{13F6E5A6-4BE2-4B3B-A65E-73EEDB115B4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F3F5F9"/>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8695" y="6296477"/>
            <a:ext cx="2571750" cy="4114800"/>
          </a:xfrm>
          <a:prstGeom prst="rect">
            <a:avLst/>
          </a:prstGeom>
        </p:spPr>
      </p:pic>
      <p:pic>
        <p:nvPicPr>
          <p:cNvPr id="4" name="Picture 4"/>
          <p:cNvPicPr>
            <a:picLocks noChangeAspect="1"/>
          </p:cNvPicPr>
          <p:nvPr/>
        </p:nvPicPr>
        <p:blipFill>
          <a:blip r:embed="rId5"/>
          <a:srcRect r="6748"/>
          <a:stretch>
            <a:fillRect/>
          </a:stretch>
        </p:blipFill>
        <p:spPr>
          <a:xfrm>
            <a:off x="10159752" y="1988258"/>
            <a:ext cx="7843111" cy="5382870"/>
          </a:xfrm>
          <a:prstGeom prst="rect">
            <a:avLst/>
          </a:prstGeom>
        </p:spPr>
      </p:pic>
      <p:grpSp>
        <p:nvGrpSpPr>
          <p:cNvPr id="5" name="Group 5"/>
          <p:cNvGrpSpPr/>
          <p:nvPr/>
        </p:nvGrpSpPr>
        <p:grpSpPr>
          <a:xfrm>
            <a:off x="2254623" y="2001407"/>
            <a:ext cx="10511586" cy="3538491"/>
            <a:chOff x="-41836" y="-268459"/>
            <a:chExt cx="14015447" cy="4717988"/>
          </a:xfrm>
        </p:grpSpPr>
        <p:sp>
          <p:nvSpPr>
            <p:cNvPr id="6" name="TextBox 6"/>
            <p:cNvSpPr txBox="1"/>
            <p:nvPr/>
          </p:nvSpPr>
          <p:spPr>
            <a:xfrm>
              <a:off x="23905" y="-268459"/>
              <a:ext cx="13949706" cy="1232323"/>
            </a:xfrm>
            <a:prstGeom prst="rect">
              <a:avLst/>
            </a:prstGeom>
          </p:spPr>
          <p:txBody>
            <a:bodyPr lIns="0" tIns="0" rIns="0" bIns="0" rtlCol="0" anchor="t">
              <a:spAutoFit/>
            </a:bodyPr>
            <a:lstStyle/>
            <a:p>
              <a:pPr algn="l">
                <a:lnSpc>
                  <a:spcPts val="7040"/>
                </a:lnSpc>
              </a:pPr>
              <a:r>
                <a:rPr lang="en-US" sz="6400" spc="223" dirty="0">
                  <a:solidFill>
                    <a:srgbClr val="C7D41C"/>
                  </a:solidFill>
                  <a:latin typeface="League Spartan Bold"/>
                </a:rPr>
                <a:t>GRANT VALUE </a:t>
              </a:r>
            </a:p>
          </p:txBody>
        </p:sp>
        <p:sp>
          <p:nvSpPr>
            <p:cNvPr id="7" name="TextBox 7"/>
            <p:cNvSpPr txBox="1"/>
            <p:nvPr/>
          </p:nvSpPr>
          <p:spPr>
            <a:xfrm>
              <a:off x="0" y="2025015"/>
              <a:ext cx="12384569" cy="890905"/>
            </a:xfrm>
            <a:prstGeom prst="rect">
              <a:avLst/>
            </a:prstGeom>
          </p:spPr>
          <p:txBody>
            <a:bodyPr lIns="0" tIns="0" rIns="0" bIns="0" rtlCol="0" anchor="t">
              <a:spAutoFit/>
            </a:bodyPr>
            <a:lstStyle/>
            <a:p>
              <a:pPr algn="l">
                <a:lnSpc>
                  <a:spcPts val="5460"/>
                </a:lnSpc>
              </a:pPr>
              <a:endParaRPr/>
            </a:p>
          </p:txBody>
        </p:sp>
        <p:sp>
          <p:nvSpPr>
            <p:cNvPr id="8" name="TextBox 8"/>
            <p:cNvSpPr txBox="1"/>
            <p:nvPr/>
          </p:nvSpPr>
          <p:spPr>
            <a:xfrm>
              <a:off x="-41836" y="797641"/>
              <a:ext cx="10299908" cy="3651888"/>
            </a:xfrm>
            <a:prstGeom prst="rect">
              <a:avLst/>
            </a:prstGeom>
          </p:spPr>
          <p:txBody>
            <a:bodyPr lIns="0" tIns="0" rIns="0" bIns="0" rtlCol="0" anchor="t">
              <a:spAutoFit/>
            </a:bodyPr>
            <a:lstStyle/>
            <a:p>
              <a:pPr>
                <a:lnSpc>
                  <a:spcPts val="11129"/>
                </a:lnSpc>
              </a:pPr>
              <a:r>
                <a:rPr lang="en-US" sz="7949" spc="239" dirty="0">
                  <a:solidFill>
                    <a:srgbClr val="F3F5F9"/>
                  </a:solidFill>
                  <a:latin typeface="Glacial Indifference"/>
                </a:rPr>
                <a:t>£19,588</a:t>
              </a:r>
            </a:p>
            <a:p>
              <a:pPr algn="l">
                <a:lnSpc>
                  <a:spcPts val="11129"/>
                </a:lnSpc>
              </a:pPr>
              <a:endParaRPr lang="en-US" sz="7949" spc="239" dirty="0">
                <a:solidFill>
                  <a:srgbClr val="F3F5F9"/>
                </a:solidFill>
                <a:latin typeface="Glacial Indifference"/>
              </a:endParaRPr>
            </a:p>
          </p:txBody>
        </p:sp>
      </p:grpSp>
      <p:sp>
        <p:nvSpPr>
          <p:cNvPr id="10" name="TextBox 6">
            <a:extLst>
              <a:ext uri="{FF2B5EF4-FFF2-40B4-BE49-F238E27FC236}">
                <a16:creationId xmlns:a16="http://schemas.microsoft.com/office/drawing/2014/main" id="{C425BFC7-AB43-4B57-BE25-0AAF1E066319}"/>
              </a:ext>
            </a:extLst>
          </p:cNvPr>
          <p:cNvSpPr txBox="1"/>
          <p:nvPr/>
        </p:nvSpPr>
        <p:spPr>
          <a:xfrm>
            <a:off x="2286000" y="5047281"/>
            <a:ext cx="10462280" cy="924242"/>
          </a:xfrm>
          <a:prstGeom prst="rect">
            <a:avLst/>
          </a:prstGeom>
        </p:spPr>
        <p:txBody>
          <a:bodyPr lIns="0" tIns="0" rIns="0" bIns="0" rtlCol="0" anchor="t">
            <a:spAutoFit/>
          </a:bodyPr>
          <a:lstStyle/>
          <a:p>
            <a:pPr algn="l">
              <a:lnSpc>
                <a:spcPts val="7040"/>
              </a:lnSpc>
            </a:pPr>
            <a:r>
              <a:rPr lang="en-US" sz="6400" spc="223" dirty="0">
                <a:solidFill>
                  <a:srgbClr val="C7D41C"/>
                </a:solidFill>
                <a:latin typeface="League Spartan Bold"/>
              </a:rPr>
              <a:t>PROJECT COST </a:t>
            </a:r>
          </a:p>
        </p:txBody>
      </p:sp>
      <p:sp>
        <p:nvSpPr>
          <p:cNvPr id="11" name="TextBox 8">
            <a:extLst>
              <a:ext uri="{FF2B5EF4-FFF2-40B4-BE49-F238E27FC236}">
                <a16:creationId xmlns:a16="http://schemas.microsoft.com/office/drawing/2014/main" id="{B1123F4D-0919-4447-AEF0-6770E3193222}"/>
              </a:ext>
            </a:extLst>
          </p:cNvPr>
          <p:cNvSpPr txBox="1"/>
          <p:nvPr/>
        </p:nvSpPr>
        <p:spPr>
          <a:xfrm>
            <a:off x="2254623" y="6001670"/>
            <a:ext cx="7724931" cy="2738916"/>
          </a:xfrm>
          <a:prstGeom prst="rect">
            <a:avLst/>
          </a:prstGeom>
        </p:spPr>
        <p:txBody>
          <a:bodyPr lIns="0" tIns="0" rIns="0" bIns="0" rtlCol="0" anchor="t">
            <a:spAutoFit/>
          </a:bodyPr>
          <a:lstStyle/>
          <a:p>
            <a:pPr>
              <a:lnSpc>
                <a:spcPts val="11129"/>
              </a:lnSpc>
            </a:pPr>
            <a:r>
              <a:rPr lang="en-US" sz="7949" spc="239" dirty="0">
                <a:solidFill>
                  <a:schemeClr val="bg1"/>
                </a:solidFill>
                <a:latin typeface="Glacial Indifference"/>
              </a:rPr>
              <a:t>£48,970</a:t>
            </a:r>
            <a:r>
              <a:rPr lang="en-GB" sz="8000" dirty="0">
                <a:solidFill>
                  <a:schemeClr val="bg1"/>
                </a:solidFill>
              </a:rPr>
              <a:t> </a:t>
            </a:r>
            <a:endParaRPr lang="en-US" sz="7949" spc="239" dirty="0">
              <a:solidFill>
                <a:schemeClr val="bg1"/>
              </a:solidFill>
              <a:latin typeface="Glacial Indifference"/>
            </a:endParaRPr>
          </a:p>
          <a:p>
            <a:pPr algn="l">
              <a:lnSpc>
                <a:spcPts val="11129"/>
              </a:lnSpc>
            </a:pPr>
            <a:endParaRPr lang="en-US" sz="7949" spc="239" dirty="0">
              <a:solidFill>
                <a:srgbClr val="F3F5F9"/>
              </a:solidFill>
              <a:latin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TextBox 2"/>
          <p:cNvSpPr txBox="1"/>
          <p:nvPr/>
        </p:nvSpPr>
        <p:spPr>
          <a:xfrm>
            <a:off x="4737912" y="2537795"/>
            <a:ext cx="8812176" cy="5257850"/>
          </a:xfrm>
          <a:prstGeom prst="rect">
            <a:avLst/>
          </a:prstGeom>
        </p:spPr>
        <p:txBody>
          <a:bodyPr lIns="0" tIns="0" rIns="0" bIns="0" rtlCol="0" anchor="t">
            <a:spAutoFit/>
          </a:bodyPr>
          <a:lstStyle/>
          <a:p>
            <a:pPr algn="ctr">
              <a:lnSpc>
                <a:spcPts val="8189"/>
              </a:lnSpc>
            </a:pPr>
            <a:r>
              <a:rPr lang="en-US" sz="6299" spc="226" dirty="0">
                <a:solidFill>
                  <a:srgbClr val="020301"/>
                </a:solidFill>
                <a:latin typeface="League Spartan Bold"/>
              </a:rPr>
              <a:t>QUESTIONS WILL BE ANSWERED DURING THE Q&amp;A SESSION </a:t>
            </a:r>
          </a:p>
          <a:p>
            <a:pPr algn="ctr">
              <a:lnSpc>
                <a:spcPts val="8189"/>
              </a:lnSpc>
            </a:pPr>
            <a:endParaRPr lang="en-US" sz="6299" spc="226" dirty="0">
              <a:solidFill>
                <a:srgbClr val="020301"/>
              </a:solidFill>
              <a:latin typeface="League Spartan Bold"/>
            </a:endParaRPr>
          </a:p>
        </p:txBody>
      </p:sp>
      <p:sp>
        <p:nvSpPr>
          <p:cNvPr id="3" name="AutoShape 3"/>
          <p:cNvSpPr/>
          <p:nvPr/>
        </p:nvSpPr>
        <p:spPr>
          <a:xfrm>
            <a:off x="18002863" y="-233785"/>
            <a:ext cx="567624" cy="10768576"/>
          </a:xfrm>
          <a:prstGeom prst="rect">
            <a:avLst/>
          </a:prstGeom>
          <a:solidFill>
            <a:srgbClr val="F3F5F9"/>
          </a:solidFill>
        </p:spPr>
      </p:sp>
      <p:pic>
        <p:nvPicPr>
          <p:cNvPr id="4" name="Picture 3">
            <a:extLst>
              <a:ext uri="{FF2B5EF4-FFF2-40B4-BE49-F238E27FC236}">
                <a16:creationId xmlns:a16="http://schemas.microsoft.com/office/drawing/2014/main" id="{B0458143-44CD-4C7F-84BC-A064CD70F40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
        <p:nvSpPr>
          <p:cNvPr id="6" name="TextBox 12">
            <a:extLst>
              <a:ext uri="{FF2B5EF4-FFF2-40B4-BE49-F238E27FC236}">
                <a16:creationId xmlns:a16="http://schemas.microsoft.com/office/drawing/2014/main" id="{021EC701-57FE-4352-80E1-17033E0F7951}"/>
              </a:ext>
            </a:extLst>
          </p:cNvPr>
          <p:cNvSpPr txBox="1"/>
          <p:nvPr/>
        </p:nvSpPr>
        <p:spPr>
          <a:xfrm>
            <a:off x="609600" y="8115300"/>
            <a:ext cx="10210800" cy="2266646"/>
          </a:xfrm>
          <a:prstGeom prst="rect">
            <a:avLst/>
          </a:prstGeom>
        </p:spPr>
        <p:txBody>
          <a:bodyPr wrap="square" lIns="0" tIns="0" rIns="0" bIns="0" rtlCol="0" anchor="t">
            <a:spAutoFit/>
          </a:bodyPr>
          <a:lstStyle/>
          <a:p>
            <a:pPr>
              <a:lnSpc>
                <a:spcPts val="4480"/>
              </a:lnSpc>
            </a:pPr>
            <a:r>
              <a:rPr lang="en-US" sz="3200" spc="96" dirty="0">
                <a:solidFill>
                  <a:srgbClr val="020301"/>
                </a:solidFill>
                <a:latin typeface="Glacial Indifference"/>
              </a:rPr>
              <a:t>If you would like to contact me, my details are:</a:t>
            </a:r>
          </a:p>
          <a:p>
            <a:pPr>
              <a:lnSpc>
                <a:spcPts val="4480"/>
              </a:lnSpc>
            </a:pPr>
            <a:r>
              <a:rPr lang="en-US" sz="3200" spc="96" dirty="0">
                <a:solidFill>
                  <a:srgbClr val="020301"/>
                </a:solidFill>
                <a:latin typeface="Glacial Indifference"/>
              </a:rPr>
              <a:t>Tel. 01386 841480</a:t>
            </a:r>
          </a:p>
          <a:p>
            <a:pPr>
              <a:lnSpc>
                <a:spcPts val="4480"/>
              </a:lnSpc>
            </a:pPr>
            <a:r>
              <a:rPr lang="en-US" sz="3200" spc="96" dirty="0">
                <a:solidFill>
                  <a:srgbClr val="020301"/>
                </a:solidFill>
                <a:latin typeface="Glacial Indifference"/>
              </a:rPr>
              <a:t>Email: mark@goodflexrubber.com</a:t>
            </a:r>
          </a:p>
          <a:p>
            <a:pPr>
              <a:lnSpc>
                <a:spcPts val="4480"/>
              </a:lnSpc>
            </a:pPr>
            <a:endParaRPr lang="en-US" sz="3200" spc="96" dirty="0">
              <a:solidFill>
                <a:srgbClr val="020301"/>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545</Words>
  <Application>Microsoft Macintosh PowerPoint</Application>
  <PresentationFormat>Custom</PresentationFormat>
  <Paragraphs>45</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Glacial Indifference</vt:lpstr>
      <vt:lpstr>Arial Rounded MT Bold</vt:lpstr>
      <vt:lpstr>League Spartan</vt:lpstr>
      <vt:lpstr>League Spartan Bold</vt:lpstr>
      <vt:lpstr>Calibri</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dc:title>
  <dc:creator>McCullagh, Bernadette</dc:creator>
  <cp:lastModifiedBy>Simon Chatterley</cp:lastModifiedBy>
  <cp:revision>26</cp:revision>
  <cp:lastPrinted>2022-11-22T09:19:50Z</cp:lastPrinted>
  <dcterms:created xsi:type="dcterms:W3CDTF">2006-08-16T00:00:00Z</dcterms:created>
  <dcterms:modified xsi:type="dcterms:W3CDTF">2022-12-01T10:25:14Z</dcterms:modified>
  <dc:identifier>DAE3rtYKyYM</dc:identifier>
</cp:coreProperties>
</file>