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6"/>
    <p:sldMasterId id="2147483686" r:id="rId7"/>
    <p:sldMasterId id="2147483695" r:id="rId8"/>
    <p:sldMasterId id="2147483682" r:id="rId9"/>
    <p:sldMasterId id="2147483702" r:id="rId10"/>
  </p:sldMasterIdLst>
  <p:notesMasterIdLst>
    <p:notesMasterId r:id="rId35"/>
  </p:notesMasterIdLst>
  <p:handoutMasterIdLst>
    <p:handoutMasterId r:id="rId36"/>
  </p:handoutMasterIdLst>
  <p:sldIdLst>
    <p:sldId id="474" r:id="rId11"/>
    <p:sldId id="496" r:id="rId12"/>
    <p:sldId id="497" r:id="rId13"/>
    <p:sldId id="3560" r:id="rId14"/>
    <p:sldId id="406" r:id="rId15"/>
    <p:sldId id="3559" r:id="rId16"/>
    <p:sldId id="492" r:id="rId17"/>
    <p:sldId id="3558" r:id="rId18"/>
    <p:sldId id="258" r:id="rId19"/>
    <p:sldId id="282" r:id="rId20"/>
    <p:sldId id="287" r:id="rId21"/>
    <p:sldId id="706" r:id="rId22"/>
    <p:sldId id="288" r:id="rId23"/>
    <p:sldId id="408" r:id="rId24"/>
    <p:sldId id="415" r:id="rId25"/>
    <p:sldId id="543" r:id="rId26"/>
    <p:sldId id="3557" r:id="rId27"/>
    <p:sldId id="386" r:id="rId28"/>
    <p:sldId id="3553" r:id="rId29"/>
    <p:sldId id="416" r:id="rId30"/>
    <p:sldId id="402" r:id="rId31"/>
    <p:sldId id="405" r:id="rId32"/>
    <p:sldId id="403" r:id="rId33"/>
    <p:sldId id="3556" r:id="rId34"/>
  </p:sldIdLst>
  <p:sldSz cx="9144000" cy="5149850"/>
  <p:notesSz cx="7104063" cy="10234613"/>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5A5"/>
    <a:srgbClr val="15162B"/>
    <a:srgbClr val="404040"/>
    <a:srgbClr val="B3B3B3"/>
    <a:srgbClr val="8BC5BE"/>
    <a:srgbClr val="2A6E78"/>
    <a:srgbClr val="2D8591"/>
    <a:srgbClr val="1E4950"/>
    <a:srgbClr val="D0ECF4"/>
    <a:srgbClr val="E3F4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B63E3-D3A8-4513-AAC1-0258987A2A58}" v="29" dt="2022-12-05T15:27:31.0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627" autoAdjust="0"/>
    <p:restoredTop sz="94021" autoAdjust="0"/>
  </p:normalViewPr>
  <p:slideViewPr>
    <p:cSldViewPr>
      <p:cViewPr>
        <p:scale>
          <a:sx n="90" d="100"/>
          <a:sy n="90" d="100"/>
        </p:scale>
        <p:origin x="2064" y="18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2730"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Wells" userId="fcf4f934-2d09-4a23-8508-a1f2df517589" providerId="ADAL" clId="{34BB63E3-D3A8-4513-AAC1-0258987A2A58}"/>
    <pc:docChg chg="undo custSel addSld delSld modSld sldOrd">
      <pc:chgData name="Marie Wells" userId="fcf4f934-2d09-4a23-8508-a1f2df517589" providerId="ADAL" clId="{34BB63E3-D3A8-4513-AAC1-0258987A2A58}" dt="2022-12-05T16:33:48.547" v="214" actId="6549"/>
      <pc:docMkLst>
        <pc:docMk/>
      </pc:docMkLst>
      <pc:sldChg chg="addSp delSp modSp add mod modNotes">
        <pc:chgData name="Marie Wells" userId="fcf4f934-2d09-4a23-8508-a1f2df517589" providerId="ADAL" clId="{34BB63E3-D3A8-4513-AAC1-0258987A2A58}" dt="2022-12-05T16:32:57.236" v="201" actId="478"/>
        <pc:sldMkLst>
          <pc:docMk/>
          <pc:sldMk cId="2919259285" sldId="258"/>
        </pc:sldMkLst>
        <pc:spChg chg="add del mod">
          <ac:chgData name="Marie Wells" userId="fcf4f934-2d09-4a23-8508-a1f2df517589" providerId="ADAL" clId="{34BB63E3-D3A8-4513-AAC1-0258987A2A58}" dt="2022-12-05T15:22:03.970" v="116" actId="1076"/>
          <ac:spMkLst>
            <pc:docMk/>
            <pc:sldMk cId="2919259285" sldId="258"/>
            <ac:spMk id="2" creationId="{00000000-0000-0000-0000-000000000000}"/>
          </ac:spMkLst>
        </pc:spChg>
        <pc:spChg chg="add del mod">
          <ac:chgData name="Marie Wells" userId="fcf4f934-2d09-4a23-8508-a1f2df517589" providerId="ADAL" clId="{34BB63E3-D3A8-4513-AAC1-0258987A2A58}" dt="2022-12-05T15:21:23.431" v="108"/>
          <ac:spMkLst>
            <pc:docMk/>
            <pc:sldMk cId="2919259285" sldId="258"/>
            <ac:spMk id="3" creationId="{8871F093-A3D0-BFB9-169E-0B502B830721}"/>
          </ac:spMkLst>
        </pc:spChg>
      </pc:sldChg>
      <pc:sldChg chg="modSp add mod modNotes">
        <pc:chgData name="Marie Wells" userId="fcf4f934-2d09-4a23-8508-a1f2df517589" providerId="ADAL" clId="{34BB63E3-D3A8-4513-AAC1-0258987A2A58}" dt="2022-12-05T16:33:04.627" v="203" actId="6549"/>
        <pc:sldMkLst>
          <pc:docMk/>
          <pc:sldMk cId="3656428242" sldId="282"/>
        </pc:sldMkLst>
        <pc:spChg chg="mod">
          <ac:chgData name="Marie Wells" userId="fcf4f934-2d09-4a23-8508-a1f2df517589" providerId="ADAL" clId="{34BB63E3-D3A8-4513-AAC1-0258987A2A58}" dt="2022-12-05T15:22:32.619" v="119" actId="1076"/>
          <ac:spMkLst>
            <pc:docMk/>
            <pc:sldMk cId="3656428242" sldId="282"/>
            <ac:spMk id="2" creationId="{00000000-0000-0000-0000-000000000000}"/>
          </ac:spMkLst>
        </pc:spChg>
      </pc:sldChg>
      <pc:sldChg chg="addSp delSp modSp del mod ord">
        <pc:chgData name="Marie Wells" userId="fcf4f934-2d09-4a23-8508-a1f2df517589" providerId="ADAL" clId="{34BB63E3-D3A8-4513-AAC1-0258987A2A58}" dt="2022-12-05T15:26:23.305" v="168" actId="47"/>
        <pc:sldMkLst>
          <pc:docMk/>
          <pc:sldMk cId="3383032053" sldId="286"/>
        </pc:sldMkLst>
        <pc:spChg chg="add del mod">
          <ac:chgData name="Marie Wells" userId="fcf4f934-2d09-4a23-8508-a1f2df517589" providerId="ADAL" clId="{34BB63E3-D3A8-4513-AAC1-0258987A2A58}" dt="2022-12-05T15:25:36.686" v="152" actId="478"/>
          <ac:spMkLst>
            <pc:docMk/>
            <pc:sldMk cId="3383032053" sldId="286"/>
            <ac:spMk id="3" creationId="{7D0CC562-56AD-5873-A633-6FC644B0BE80}"/>
          </ac:spMkLst>
        </pc:spChg>
        <pc:spChg chg="add del mod">
          <ac:chgData name="Marie Wells" userId="fcf4f934-2d09-4a23-8508-a1f2df517589" providerId="ADAL" clId="{34BB63E3-D3A8-4513-AAC1-0258987A2A58}" dt="2022-12-05T15:26:17.090" v="167" actId="478"/>
          <ac:spMkLst>
            <pc:docMk/>
            <pc:sldMk cId="3383032053" sldId="286"/>
            <ac:spMk id="4" creationId="{C9B0BEF6-D110-AA03-BEC6-3141459D62B4}"/>
          </ac:spMkLst>
        </pc:spChg>
        <pc:spChg chg="del">
          <ac:chgData name="Marie Wells" userId="fcf4f934-2d09-4a23-8508-a1f2df517589" providerId="ADAL" clId="{34BB63E3-D3A8-4513-AAC1-0258987A2A58}" dt="2022-12-05T15:25:33.326" v="151" actId="478"/>
          <ac:spMkLst>
            <pc:docMk/>
            <pc:sldMk cId="3383032053" sldId="286"/>
            <ac:spMk id="30" creationId="{00000000-0000-0000-0000-000000000000}"/>
          </ac:spMkLst>
        </pc:spChg>
        <pc:picChg chg="del">
          <ac:chgData name="Marie Wells" userId="fcf4f934-2d09-4a23-8508-a1f2df517589" providerId="ADAL" clId="{34BB63E3-D3A8-4513-AAC1-0258987A2A58}" dt="2022-12-05T15:25:31.533" v="150" actId="478"/>
          <ac:picMkLst>
            <pc:docMk/>
            <pc:sldMk cId="3383032053" sldId="286"/>
            <ac:picMk id="18" creationId="{00000000-0000-0000-0000-000000000000}"/>
          </ac:picMkLst>
        </pc:picChg>
      </pc:sldChg>
      <pc:sldChg chg="addSp delSp modSp add mod modNotes">
        <pc:chgData name="Marie Wells" userId="fcf4f934-2d09-4a23-8508-a1f2df517589" providerId="ADAL" clId="{34BB63E3-D3A8-4513-AAC1-0258987A2A58}" dt="2022-12-05T16:33:10.220" v="205" actId="6549"/>
        <pc:sldMkLst>
          <pc:docMk/>
          <pc:sldMk cId="2832754720" sldId="287"/>
        </pc:sldMkLst>
        <pc:spChg chg="del mod">
          <ac:chgData name="Marie Wells" userId="fcf4f934-2d09-4a23-8508-a1f2df517589" providerId="ADAL" clId="{34BB63E3-D3A8-4513-AAC1-0258987A2A58}" dt="2022-12-05T15:23:18.195" v="128" actId="478"/>
          <ac:spMkLst>
            <pc:docMk/>
            <pc:sldMk cId="2832754720" sldId="287"/>
            <ac:spMk id="2" creationId="{00000000-0000-0000-0000-000000000000}"/>
          </ac:spMkLst>
        </pc:spChg>
        <pc:spChg chg="add mod">
          <ac:chgData name="Marie Wells" userId="fcf4f934-2d09-4a23-8508-a1f2df517589" providerId="ADAL" clId="{34BB63E3-D3A8-4513-AAC1-0258987A2A58}" dt="2022-12-05T15:22:44.189" v="120"/>
          <ac:spMkLst>
            <pc:docMk/>
            <pc:sldMk cId="2832754720" sldId="287"/>
            <ac:spMk id="3" creationId="{8FC2C335-2270-2A3D-A573-78441FC286C3}"/>
          </ac:spMkLst>
        </pc:spChg>
        <pc:spChg chg="add del mod">
          <ac:chgData name="Marie Wells" userId="fcf4f934-2d09-4a23-8508-a1f2df517589" providerId="ADAL" clId="{34BB63E3-D3A8-4513-AAC1-0258987A2A58}" dt="2022-12-05T15:23:19.948" v="129" actId="478"/>
          <ac:spMkLst>
            <pc:docMk/>
            <pc:sldMk cId="2832754720" sldId="287"/>
            <ac:spMk id="5" creationId="{26A071AD-90E1-6C53-5417-7D0B456AF83B}"/>
          </ac:spMkLst>
        </pc:spChg>
      </pc:sldChg>
      <pc:sldChg chg="addSp delSp modSp add mod modNotes">
        <pc:chgData name="Marie Wells" userId="fcf4f934-2d09-4a23-8508-a1f2df517589" providerId="ADAL" clId="{34BB63E3-D3A8-4513-AAC1-0258987A2A58}" dt="2022-12-05T16:33:21.451" v="209" actId="6549"/>
        <pc:sldMkLst>
          <pc:docMk/>
          <pc:sldMk cId="1123773357" sldId="288"/>
        </pc:sldMkLst>
        <pc:spChg chg="del">
          <ac:chgData name="Marie Wells" userId="fcf4f934-2d09-4a23-8508-a1f2df517589" providerId="ADAL" clId="{34BB63E3-D3A8-4513-AAC1-0258987A2A58}" dt="2022-12-05T15:23:46.129" v="140" actId="478"/>
          <ac:spMkLst>
            <pc:docMk/>
            <pc:sldMk cId="1123773357" sldId="288"/>
            <ac:spMk id="2" creationId="{00000000-0000-0000-0000-000000000000}"/>
          </ac:spMkLst>
        </pc:spChg>
        <pc:spChg chg="add del">
          <ac:chgData name="Marie Wells" userId="fcf4f934-2d09-4a23-8508-a1f2df517589" providerId="ADAL" clId="{34BB63E3-D3A8-4513-AAC1-0258987A2A58}" dt="2022-12-05T15:23:29.025" v="131" actId="22"/>
          <ac:spMkLst>
            <pc:docMk/>
            <pc:sldMk cId="1123773357" sldId="288"/>
            <ac:spMk id="4" creationId="{75E1538D-027C-7D7F-CE7F-A0458B94A7B0}"/>
          </ac:spMkLst>
        </pc:spChg>
        <pc:spChg chg="add mod">
          <ac:chgData name="Marie Wells" userId="fcf4f934-2d09-4a23-8508-a1f2df517589" providerId="ADAL" clId="{34BB63E3-D3A8-4513-AAC1-0258987A2A58}" dt="2022-12-05T15:23:42.133" v="139" actId="20577"/>
          <ac:spMkLst>
            <pc:docMk/>
            <pc:sldMk cId="1123773357" sldId="288"/>
            <ac:spMk id="6" creationId="{9AEE57BB-3F55-1948-E2A5-F8B468AA445B}"/>
          </ac:spMkLst>
        </pc:spChg>
        <pc:spChg chg="add del mod">
          <ac:chgData name="Marie Wells" userId="fcf4f934-2d09-4a23-8508-a1f2df517589" providerId="ADAL" clId="{34BB63E3-D3A8-4513-AAC1-0258987A2A58}" dt="2022-12-05T15:23:47.126" v="141" actId="478"/>
          <ac:spMkLst>
            <pc:docMk/>
            <pc:sldMk cId="1123773357" sldId="288"/>
            <ac:spMk id="8" creationId="{37BFD69C-B7D3-A8EB-8218-A6D73B800382}"/>
          </ac:spMkLst>
        </pc:spChg>
      </pc:sldChg>
      <pc:sldChg chg="del">
        <pc:chgData name="Marie Wells" userId="fcf4f934-2d09-4a23-8508-a1f2df517589" providerId="ADAL" clId="{34BB63E3-D3A8-4513-AAC1-0258987A2A58}" dt="2022-12-05T15:25:17.321" v="148"/>
        <pc:sldMkLst>
          <pc:docMk/>
          <pc:sldMk cId="86938584" sldId="386"/>
        </pc:sldMkLst>
      </pc:sldChg>
      <pc:sldChg chg="del">
        <pc:chgData name="Marie Wells" userId="fcf4f934-2d09-4a23-8508-a1f2df517589" providerId="ADAL" clId="{34BB63E3-D3A8-4513-AAC1-0258987A2A58}" dt="2022-12-05T15:25:17.321" v="148"/>
        <pc:sldMkLst>
          <pc:docMk/>
          <pc:sldMk cId="3059552556" sldId="402"/>
        </pc:sldMkLst>
      </pc:sldChg>
      <pc:sldChg chg="modSp del mod modNotes">
        <pc:chgData name="Marie Wells" userId="fcf4f934-2d09-4a23-8508-a1f2df517589" providerId="ADAL" clId="{34BB63E3-D3A8-4513-AAC1-0258987A2A58}" dt="2022-12-05T16:33:41.776" v="212" actId="20577"/>
        <pc:sldMkLst>
          <pc:docMk/>
          <pc:sldMk cId="2559656867" sldId="403"/>
        </pc:sldMkLst>
        <pc:spChg chg="mod">
          <ac:chgData name="Marie Wells" userId="fcf4f934-2d09-4a23-8508-a1f2df517589" providerId="ADAL" clId="{34BB63E3-D3A8-4513-AAC1-0258987A2A58}" dt="2022-12-05T15:25:20.610" v="149" actId="27636"/>
          <ac:spMkLst>
            <pc:docMk/>
            <pc:sldMk cId="2559656867" sldId="403"/>
            <ac:spMk id="11" creationId="{00000000-0000-0000-0000-000000000000}"/>
          </ac:spMkLst>
        </pc:spChg>
      </pc:sldChg>
      <pc:sldChg chg="del">
        <pc:chgData name="Marie Wells" userId="fcf4f934-2d09-4a23-8508-a1f2df517589" providerId="ADAL" clId="{34BB63E3-D3A8-4513-AAC1-0258987A2A58}" dt="2022-12-05T15:25:17.321" v="148"/>
        <pc:sldMkLst>
          <pc:docMk/>
          <pc:sldMk cId="2511506799" sldId="405"/>
        </pc:sldMkLst>
      </pc:sldChg>
      <pc:sldChg chg="add">
        <pc:chgData name="Marie Wells" userId="fcf4f934-2d09-4a23-8508-a1f2df517589" providerId="ADAL" clId="{34BB63E3-D3A8-4513-AAC1-0258987A2A58}" dt="2022-12-05T15:16:01.339" v="77"/>
        <pc:sldMkLst>
          <pc:docMk/>
          <pc:sldMk cId="1204228871" sldId="406"/>
        </pc:sldMkLst>
      </pc:sldChg>
      <pc:sldChg chg="modSp mod">
        <pc:chgData name="Marie Wells" userId="fcf4f934-2d09-4a23-8508-a1f2df517589" providerId="ADAL" clId="{34BB63E3-D3A8-4513-AAC1-0258987A2A58}" dt="2022-12-05T15:24:21.495" v="142" actId="27636"/>
        <pc:sldMkLst>
          <pc:docMk/>
          <pc:sldMk cId="1099273190" sldId="408"/>
        </pc:sldMkLst>
        <pc:spChg chg="mod">
          <ac:chgData name="Marie Wells" userId="fcf4f934-2d09-4a23-8508-a1f2df517589" providerId="ADAL" clId="{34BB63E3-D3A8-4513-AAC1-0258987A2A58}" dt="2022-12-05T15:24:21.495" v="142" actId="27636"/>
          <ac:spMkLst>
            <pc:docMk/>
            <pc:sldMk cId="1099273190" sldId="408"/>
            <ac:spMk id="9" creationId="{00000000-0000-0000-0000-000000000000}"/>
          </ac:spMkLst>
        </pc:spChg>
      </pc:sldChg>
      <pc:sldChg chg="del">
        <pc:chgData name="Marie Wells" userId="fcf4f934-2d09-4a23-8508-a1f2df517589" providerId="ADAL" clId="{34BB63E3-D3A8-4513-AAC1-0258987A2A58}" dt="2022-12-05T15:25:17.321" v="148"/>
        <pc:sldMkLst>
          <pc:docMk/>
          <pc:sldMk cId="750853488" sldId="416"/>
        </pc:sldMkLst>
      </pc:sldChg>
      <pc:sldChg chg="addSp modSp mod">
        <pc:chgData name="Marie Wells" userId="fcf4f934-2d09-4a23-8508-a1f2df517589" providerId="ADAL" clId="{34BB63E3-D3A8-4513-AAC1-0258987A2A58}" dt="2022-12-05T15:14:57.130" v="74" actId="14100"/>
        <pc:sldMkLst>
          <pc:docMk/>
          <pc:sldMk cId="4098686243" sldId="474"/>
        </pc:sldMkLst>
        <pc:spChg chg="add mod">
          <ac:chgData name="Marie Wells" userId="fcf4f934-2d09-4a23-8508-a1f2df517589" providerId="ADAL" clId="{34BB63E3-D3A8-4513-AAC1-0258987A2A58}" dt="2022-12-05T15:14:34.971" v="70" actId="1076"/>
          <ac:spMkLst>
            <pc:docMk/>
            <pc:sldMk cId="4098686243" sldId="474"/>
            <ac:spMk id="2" creationId="{EA0FC4C4-BDBE-46D0-2F0F-86B136A01C2D}"/>
          </ac:spMkLst>
        </pc:spChg>
        <pc:spChg chg="mod">
          <ac:chgData name="Marie Wells" userId="fcf4f934-2d09-4a23-8508-a1f2df517589" providerId="ADAL" clId="{34BB63E3-D3A8-4513-AAC1-0258987A2A58}" dt="2022-12-05T15:14:41.812" v="72" actId="1076"/>
          <ac:spMkLst>
            <pc:docMk/>
            <pc:sldMk cId="4098686243" sldId="474"/>
            <ac:spMk id="5" creationId="{FE0D8DD1-A174-FC43-BE16-DA65A0942C11}"/>
          </ac:spMkLst>
        </pc:spChg>
        <pc:spChg chg="mod">
          <ac:chgData name="Marie Wells" userId="fcf4f934-2d09-4a23-8508-a1f2df517589" providerId="ADAL" clId="{34BB63E3-D3A8-4513-AAC1-0258987A2A58}" dt="2022-12-05T15:13:51.352" v="62" actId="20577"/>
          <ac:spMkLst>
            <pc:docMk/>
            <pc:sldMk cId="4098686243" sldId="474"/>
            <ac:spMk id="6" creationId="{2C2262DD-FA79-8641-B462-5CDC1156C354}"/>
          </ac:spMkLst>
        </pc:spChg>
        <pc:spChg chg="mod">
          <ac:chgData name="Marie Wells" userId="fcf4f934-2d09-4a23-8508-a1f2df517589" providerId="ADAL" clId="{34BB63E3-D3A8-4513-AAC1-0258987A2A58}" dt="2022-12-05T15:14:13.810" v="65" actId="1076"/>
          <ac:spMkLst>
            <pc:docMk/>
            <pc:sldMk cId="4098686243" sldId="474"/>
            <ac:spMk id="11" creationId="{D7900E8A-C8E7-224A-BCEB-5CE304BE9D75}"/>
          </ac:spMkLst>
        </pc:spChg>
        <pc:cxnChg chg="mod">
          <ac:chgData name="Marie Wells" userId="fcf4f934-2d09-4a23-8508-a1f2df517589" providerId="ADAL" clId="{34BB63E3-D3A8-4513-AAC1-0258987A2A58}" dt="2022-12-05T15:14:57.130" v="74" actId="14100"/>
          <ac:cxnSpMkLst>
            <pc:docMk/>
            <pc:sldMk cId="4098686243" sldId="474"/>
            <ac:cxnSpMk id="21" creationId="{44A342EB-D701-DF49-922F-91FAA7747352}"/>
          </ac:cxnSpMkLst>
        </pc:cxnChg>
      </pc:sldChg>
      <pc:sldChg chg="add">
        <pc:chgData name="Marie Wells" userId="fcf4f934-2d09-4a23-8508-a1f2df517589" providerId="ADAL" clId="{34BB63E3-D3A8-4513-AAC1-0258987A2A58}" dt="2022-12-05T15:16:46.334" v="78"/>
        <pc:sldMkLst>
          <pc:docMk/>
          <pc:sldMk cId="3246851929" sldId="492"/>
        </pc:sldMkLst>
      </pc:sldChg>
      <pc:sldChg chg="modSp mod delDesignElem">
        <pc:chgData name="Marie Wells" userId="fcf4f934-2d09-4a23-8508-a1f2df517589" providerId="ADAL" clId="{34BB63E3-D3A8-4513-AAC1-0258987A2A58}" dt="2022-12-05T15:15:44.499" v="76" actId="27636"/>
        <pc:sldMkLst>
          <pc:docMk/>
          <pc:sldMk cId="2583834516" sldId="497"/>
        </pc:sldMkLst>
        <pc:spChg chg="mod">
          <ac:chgData name="Marie Wells" userId="fcf4f934-2d09-4a23-8508-a1f2df517589" providerId="ADAL" clId="{34BB63E3-D3A8-4513-AAC1-0258987A2A58}" dt="2022-12-05T15:15:44.499" v="76" actId="27636"/>
          <ac:spMkLst>
            <pc:docMk/>
            <pc:sldMk cId="2583834516" sldId="497"/>
            <ac:spMk id="23" creationId="{983FA838-291A-424F-83E8-B4B448110BB3}"/>
          </ac:spMkLst>
        </pc:spChg>
      </pc:sldChg>
      <pc:sldChg chg="addSp modSp mod ord">
        <pc:chgData name="Marie Wells" userId="fcf4f934-2d09-4a23-8508-a1f2df517589" providerId="ADAL" clId="{34BB63E3-D3A8-4513-AAC1-0258987A2A58}" dt="2022-12-05T15:27:55.787" v="198" actId="1076"/>
        <pc:sldMkLst>
          <pc:docMk/>
          <pc:sldMk cId="1383762429" sldId="543"/>
        </pc:sldMkLst>
        <pc:spChg chg="add mod">
          <ac:chgData name="Marie Wells" userId="fcf4f934-2d09-4a23-8508-a1f2df517589" providerId="ADAL" clId="{34BB63E3-D3A8-4513-AAC1-0258987A2A58}" dt="2022-12-05T15:27:55.787" v="198" actId="1076"/>
          <ac:spMkLst>
            <pc:docMk/>
            <pc:sldMk cId="1383762429" sldId="543"/>
            <ac:spMk id="5" creationId="{8C7366BD-72AB-ECDE-0688-04634C109BEA}"/>
          </ac:spMkLst>
        </pc:spChg>
        <pc:cxnChg chg="mod">
          <ac:chgData name="Marie Wells" userId="fcf4f934-2d09-4a23-8508-a1f2df517589" providerId="ADAL" clId="{34BB63E3-D3A8-4513-AAC1-0258987A2A58}" dt="2022-12-05T15:26:30.996" v="170" actId="14100"/>
          <ac:cxnSpMkLst>
            <pc:docMk/>
            <pc:sldMk cId="1383762429" sldId="543"/>
            <ac:cxnSpMk id="19" creationId="{CDB95AE0-8E0E-7243-9678-DF8FCF146A58}"/>
          </ac:cxnSpMkLst>
        </pc:cxnChg>
        <pc:cxnChg chg="mod">
          <ac:chgData name="Marie Wells" userId="fcf4f934-2d09-4a23-8508-a1f2df517589" providerId="ADAL" clId="{34BB63E3-D3A8-4513-AAC1-0258987A2A58}" dt="2022-12-05T15:27:50.370" v="197" actId="1076"/>
          <ac:cxnSpMkLst>
            <pc:docMk/>
            <pc:sldMk cId="1383762429" sldId="543"/>
            <ac:cxnSpMk id="21" creationId="{44A342EB-D701-DF49-922F-91FAA7747352}"/>
          </ac:cxnSpMkLst>
        </pc:cxnChg>
      </pc:sldChg>
      <pc:sldChg chg="del">
        <pc:chgData name="Marie Wells" userId="fcf4f934-2d09-4a23-8508-a1f2df517589" providerId="ADAL" clId="{34BB63E3-D3A8-4513-AAC1-0258987A2A58}" dt="2022-12-05T15:26:37.787" v="171" actId="47"/>
        <pc:sldMkLst>
          <pc:docMk/>
          <pc:sldMk cId="4098511290" sldId="544"/>
        </pc:sldMkLst>
      </pc:sldChg>
      <pc:sldChg chg="del">
        <pc:chgData name="Marie Wells" userId="fcf4f934-2d09-4a23-8508-a1f2df517589" providerId="ADAL" clId="{34BB63E3-D3A8-4513-AAC1-0258987A2A58}" dt="2022-12-05T15:26:40.908" v="172" actId="47"/>
        <pc:sldMkLst>
          <pc:docMk/>
          <pc:sldMk cId="1180718432" sldId="545"/>
        </pc:sldMkLst>
      </pc:sldChg>
      <pc:sldChg chg="del">
        <pc:chgData name="Marie Wells" userId="fcf4f934-2d09-4a23-8508-a1f2df517589" providerId="ADAL" clId="{34BB63E3-D3A8-4513-AAC1-0258987A2A58}" dt="2022-12-05T15:26:42.772" v="173" actId="47"/>
        <pc:sldMkLst>
          <pc:docMk/>
          <pc:sldMk cId="1422626903" sldId="546"/>
        </pc:sldMkLst>
      </pc:sldChg>
      <pc:sldChg chg="addSp delSp modSp add mod modNotes">
        <pc:chgData name="Marie Wells" userId="fcf4f934-2d09-4a23-8508-a1f2df517589" providerId="ADAL" clId="{34BB63E3-D3A8-4513-AAC1-0258987A2A58}" dt="2022-12-05T16:33:16.511" v="207" actId="478"/>
        <pc:sldMkLst>
          <pc:docMk/>
          <pc:sldMk cId="1735927061" sldId="706"/>
        </pc:sldMkLst>
        <pc:spChg chg="del mod">
          <ac:chgData name="Marie Wells" userId="fcf4f934-2d09-4a23-8508-a1f2df517589" providerId="ADAL" clId="{34BB63E3-D3A8-4513-AAC1-0258987A2A58}" dt="2022-12-05T15:23:04.306" v="124" actId="478"/>
          <ac:spMkLst>
            <pc:docMk/>
            <pc:sldMk cId="1735927061" sldId="706"/>
            <ac:spMk id="2" creationId="{00000000-0000-0000-0000-000000000000}"/>
          </ac:spMkLst>
        </pc:spChg>
        <pc:spChg chg="add mod">
          <ac:chgData name="Marie Wells" userId="fcf4f934-2d09-4a23-8508-a1f2df517589" providerId="ADAL" clId="{34BB63E3-D3A8-4513-AAC1-0258987A2A58}" dt="2022-12-05T15:23:11.573" v="126" actId="113"/>
          <ac:spMkLst>
            <pc:docMk/>
            <pc:sldMk cId="1735927061" sldId="706"/>
            <ac:spMk id="3" creationId="{CD2A4E62-8F78-50AE-9CC4-539D7D42CA97}"/>
          </ac:spMkLst>
        </pc:spChg>
        <pc:spChg chg="mod">
          <ac:chgData name="Marie Wells" userId="fcf4f934-2d09-4a23-8508-a1f2df517589" providerId="ADAL" clId="{34BB63E3-D3A8-4513-AAC1-0258987A2A58}" dt="2022-12-05T15:20:48.855" v="104" actId="27636"/>
          <ac:spMkLst>
            <pc:docMk/>
            <pc:sldMk cId="1735927061" sldId="706"/>
            <ac:spMk id="13" creationId="{DFB82EA9-998F-B360-4D29-653827DD1F4B}"/>
          </ac:spMkLst>
        </pc:spChg>
        <pc:spChg chg="del">
          <ac:chgData name="Marie Wells" userId="fcf4f934-2d09-4a23-8508-a1f2df517589" providerId="ADAL" clId="{34BB63E3-D3A8-4513-AAC1-0258987A2A58}" dt="2022-12-05T15:37:08.653" v="199" actId="478"/>
          <ac:spMkLst>
            <pc:docMk/>
            <pc:sldMk cId="1735927061" sldId="706"/>
            <ac:spMk id="18" creationId="{77B34C4A-E549-3EDF-C94B-36B99EFE87A5}"/>
          </ac:spMkLst>
        </pc:spChg>
      </pc:sldChg>
      <pc:sldChg chg="del modNotes">
        <pc:chgData name="Marie Wells" userId="fcf4f934-2d09-4a23-8508-a1f2df517589" providerId="ADAL" clId="{34BB63E3-D3A8-4513-AAC1-0258987A2A58}" dt="2022-12-05T16:33:26.758" v="211" actId="478"/>
        <pc:sldMkLst>
          <pc:docMk/>
          <pc:sldMk cId="3328594127" sldId="3553"/>
        </pc:sldMkLst>
      </pc:sldChg>
      <pc:sldChg chg="del modNotes">
        <pc:chgData name="Marie Wells" userId="fcf4f934-2d09-4a23-8508-a1f2df517589" providerId="ADAL" clId="{34BB63E3-D3A8-4513-AAC1-0258987A2A58}" dt="2022-12-05T16:33:48.547" v="214" actId="6549"/>
        <pc:sldMkLst>
          <pc:docMk/>
          <pc:sldMk cId="3728845989" sldId="3556"/>
        </pc:sldMkLst>
      </pc:sldChg>
      <pc:sldChg chg="del">
        <pc:chgData name="Marie Wells" userId="fcf4f934-2d09-4a23-8508-a1f2df517589" providerId="ADAL" clId="{34BB63E3-D3A8-4513-AAC1-0258987A2A58}" dt="2022-12-05T15:25:17.321" v="148"/>
        <pc:sldMkLst>
          <pc:docMk/>
          <pc:sldMk cId="4066958202" sldId="3557"/>
        </pc:sldMkLst>
      </pc:sldChg>
      <pc:sldChg chg="add">
        <pc:chgData name="Marie Wells" userId="fcf4f934-2d09-4a23-8508-a1f2df517589" providerId="ADAL" clId="{34BB63E3-D3A8-4513-AAC1-0258987A2A58}" dt="2022-12-05T15:20:48.717" v="103"/>
        <pc:sldMkLst>
          <pc:docMk/>
          <pc:sldMk cId="898220087" sldId="3558"/>
        </pc:sldMkLst>
      </pc:sldChg>
      <pc:sldChg chg="addSp delSp modSp add mod">
        <pc:chgData name="Marie Wells" userId="fcf4f934-2d09-4a23-8508-a1f2df517589" providerId="ADAL" clId="{34BB63E3-D3A8-4513-AAC1-0258987A2A58}" dt="2022-12-05T15:20:09.017" v="102" actId="1076"/>
        <pc:sldMkLst>
          <pc:docMk/>
          <pc:sldMk cId="3807464386" sldId="3559"/>
        </pc:sldMkLst>
        <pc:spChg chg="mod">
          <ac:chgData name="Marie Wells" userId="fcf4f934-2d09-4a23-8508-a1f2df517589" providerId="ADAL" clId="{34BB63E3-D3A8-4513-AAC1-0258987A2A58}" dt="2022-12-05T15:20:09.017" v="102" actId="1076"/>
          <ac:spMkLst>
            <pc:docMk/>
            <pc:sldMk cId="3807464386" sldId="3559"/>
            <ac:spMk id="12" creationId="{00000000-0000-0000-0000-000000000000}"/>
          </ac:spMkLst>
        </pc:spChg>
        <pc:picChg chg="add del mod">
          <ac:chgData name="Marie Wells" userId="fcf4f934-2d09-4a23-8508-a1f2df517589" providerId="ADAL" clId="{34BB63E3-D3A8-4513-AAC1-0258987A2A58}" dt="2022-12-05T15:18:37.389" v="87" actId="478"/>
          <ac:picMkLst>
            <pc:docMk/>
            <pc:sldMk cId="3807464386" sldId="3559"/>
            <ac:picMk id="1026" creationId="{BA1866D0-3418-C59A-2144-E972AFA74480}"/>
          </ac:picMkLst>
        </pc:picChg>
        <pc:picChg chg="add mod">
          <ac:chgData name="Marie Wells" userId="fcf4f934-2d09-4a23-8508-a1f2df517589" providerId="ADAL" clId="{34BB63E3-D3A8-4513-AAC1-0258987A2A58}" dt="2022-12-05T15:18:48.138" v="91" actId="1076"/>
          <ac:picMkLst>
            <pc:docMk/>
            <pc:sldMk cId="3807464386" sldId="3559"/>
            <ac:picMk id="1028" creationId="{41B643B9-6C31-ED09-21B3-84BF71789516}"/>
          </ac:picMkLst>
        </pc:picChg>
      </pc:sldChg>
      <pc:sldChg chg="add">
        <pc:chgData name="Marie Wells" userId="fcf4f934-2d09-4a23-8508-a1f2df517589" providerId="ADAL" clId="{34BB63E3-D3A8-4513-AAC1-0258987A2A58}" dt="2022-12-05T15:16:01.339" v="77"/>
        <pc:sldMkLst>
          <pc:docMk/>
          <pc:sldMk cId="955447701" sldId="3560"/>
        </pc:sldMkLst>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1"/>
            <a:ext cx="7104063" cy="514256"/>
          </a:xfrm>
          <a:prstGeom prst="rect">
            <a:avLst/>
          </a:prstGeom>
        </p:spPr>
        <p:txBody>
          <a:bodyPr vert="horz" lIns="110917" tIns="55458" rIns="110917" bIns="55458" rtlCol="0"/>
          <a:lstStyle>
            <a:lvl1pPr algn="l">
              <a:defRPr sz="1500"/>
            </a:lvl1pPr>
          </a:lstStyle>
          <a:p>
            <a:r>
              <a:rPr lang="en-GB" sz="1200">
                <a:solidFill>
                  <a:srgbClr val="000000"/>
                </a:solidFill>
                <a:latin typeface="Times New Roman" panose="02020603050405020304" pitchFamily="18" charset="0"/>
              </a:rPr>
              <a:t> </a:t>
            </a:r>
          </a:p>
        </p:txBody>
      </p:sp>
      <p:sp>
        <p:nvSpPr>
          <p:cNvPr id="3" name="Date Placeholder 2"/>
          <p:cNvSpPr>
            <a:spLocks noGrp="1"/>
          </p:cNvSpPr>
          <p:nvPr>
            <p:ph type="dt" sz="quarter" idx="1"/>
          </p:nvPr>
        </p:nvSpPr>
        <p:spPr>
          <a:xfrm>
            <a:off x="4024402" y="1"/>
            <a:ext cx="3078428" cy="514256"/>
          </a:xfrm>
          <a:prstGeom prst="rect">
            <a:avLst/>
          </a:prstGeom>
        </p:spPr>
        <p:txBody>
          <a:bodyPr vert="horz" lIns="110917" tIns="55458" rIns="110917" bIns="55458" rtlCol="0"/>
          <a:lstStyle>
            <a:lvl1pPr algn="r">
              <a:defRPr sz="1500"/>
            </a:lvl1pPr>
          </a:lstStyle>
          <a:p>
            <a:fld id="{E4467799-5C07-4DF4-B40B-2C1A2D623BE5}" type="datetimeFigureOut">
              <a:rPr lang="en-GB" smtClean="0"/>
              <a:t>05/12/2022</a:t>
            </a:fld>
            <a:endParaRPr lang="en-GB"/>
          </a:p>
        </p:txBody>
      </p:sp>
      <p:sp>
        <p:nvSpPr>
          <p:cNvPr id="4" name="Footer Placeholder 3"/>
          <p:cNvSpPr>
            <a:spLocks noGrp="1"/>
          </p:cNvSpPr>
          <p:nvPr>
            <p:ph type="ftr" sz="quarter" idx="2"/>
            <p:custDataLst>
              <p:tags r:id="rId3"/>
            </p:custDataLst>
          </p:nvPr>
        </p:nvSpPr>
        <p:spPr>
          <a:xfrm>
            <a:off x="0" y="9720360"/>
            <a:ext cx="7104063" cy="514253"/>
          </a:xfrm>
          <a:prstGeom prst="rect">
            <a:avLst/>
          </a:prstGeom>
        </p:spPr>
        <p:txBody>
          <a:bodyPr vert="horz" lIns="110917" tIns="55458" rIns="110917" bIns="55458" rtlCol="0" anchor="b"/>
          <a:lstStyle>
            <a:lvl1pPr algn="l">
              <a:defRPr sz="1500"/>
            </a:lvl1pPr>
          </a:lstStyle>
          <a:p>
            <a:r>
              <a:rPr lang="en-GB" sz="1200">
                <a:solidFill>
                  <a:srgbClr val="000000"/>
                </a:solidFill>
                <a:latin typeface="Times New Roman" panose="02020603050405020304" pitchFamily="18" charset="0"/>
              </a:rPr>
              <a:t> </a:t>
            </a:r>
          </a:p>
        </p:txBody>
      </p:sp>
      <p:sp>
        <p:nvSpPr>
          <p:cNvPr id="5" name="Slide Number Placeholder 4"/>
          <p:cNvSpPr>
            <a:spLocks noGrp="1"/>
          </p:cNvSpPr>
          <p:nvPr>
            <p:ph type="sldNum" sz="quarter" idx="3"/>
          </p:nvPr>
        </p:nvSpPr>
        <p:spPr>
          <a:xfrm>
            <a:off x="4024402" y="9720360"/>
            <a:ext cx="3078428" cy="514253"/>
          </a:xfrm>
          <a:prstGeom prst="rect">
            <a:avLst/>
          </a:prstGeom>
        </p:spPr>
        <p:txBody>
          <a:bodyPr vert="horz" lIns="110917" tIns="55458" rIns="110917" bIns="55458" rtlCol="0" anchor="b"/>
          <a:lstStyle>
            <a:lvl1pPr algn="r">
              <a:defRPr sz="1500"/>
            </a:lvl1pPr>
          </a:lstStyle>
          <a:p>
            <a:fld id="{79990ADA-4736-43FD-AEAC-AF6E3FB5742B}" type="slidenum">
              <a:rPr lang="en-GB" smtClean="0"/>
              <a:t>‹#›</a:t>
            </a:fld>
            <a:endParaRPr lang="en-GB"/>
          </a:p>
        </p:txBody>
      </p:sp>
    </p:spTree>
    <p:extLst>
      <p:ext uri="{BB962C8B-B14F-4D97-AF65-F5344CB8AC3E}">
        <p14:creationId xmlns:p14="http://schemas.microsoft.com/office/powerpoint/2010/main" val="366669119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1"/>
            <a:ext cx="7104063" cy="514256"/>
          </a:xfrm>
          <a:prstGeom prst="rect">
            <a:avLst/>
          </a:prstGeom>
        </p:spPr>
        <p:txBody>
          <a:bodyPr vert="horz" lIns="110917" tIns="55458" rIns="110917" bIns="55458" rtlCol="0"/>
          <a:lstStyle>
            <a:lvl1pPr algn="l">
              <a:defRPr lang="en-GB" sz="1200" b="0" i="0" u="none">
                <a:solidFill>
                  <a:srgbClr val="000000"/>
                </a:solidFill>
                <a:latin typeface="Times New Roman" panose="02020603050405020304" pitchFamily="18" charset="0"/>
              </a:defRPr>
            </a:lvl1pPr>
          </a:lstStyle>
          <a:p>
            <a:r>
              <a:rPr lang="en-GB"/>
              <a:t> </a:t>
            </a:r>
          </a:p>
        </p:txBody>
      </p:sp>
      <p:sp>
        <p:nvSpPr>
          <p:cNvPr id="3" name="Date Placeholder 2"/>
          <p:cNvSpPr>
            <a:spLocks noGrp="1"/>
          </p:cNvSpPr>
          <p:nvPr>
            <p:ph type="dt" idx="1"/>
          </p:nvPr>
        </p:nvSpPr>
        <p:spPr>
          <a:xfrm>
            <a:off x="4024402" y="1"/>
            <a:ext cx="3078428" cy="514256"/>
          </a:xfrm>
          <a:prstGeom prst="rect">
            <a:avLst/>
          </a:prstGeom>
        </p:spPr>
        <p:txBody>
          <a:bodyPr vert="horz" lIns="110917" tIns="55458" rIns="110917" bIns="55458" rtlCol="0"/>
          <a:lstStyle>
            <a:lvl1pPr algn="r">
              <a:defRPr sz="1500"/>
            </a:lvl1pPr>
          </a:lstStyle>
          <a:p>
            <a:fld id="{85DFF7AB-1834-8442-8062-9B0B58887117}" type="datetimeFigureOut">
              <a:rPr lang="en-US" smtClean="0"/>
              <a:t>12/5/2022</a:t>
            </a:fld>
            <a:endParaRPr lang="en-US"/>
          </a:p>
        </p:txBody>
      </p:sp>
      <p:sp>
        <p:nvSpPr>
          <p:cNvPr id="4" name="Slide Image Placeholder 3"/>
          <p:cNvSpPr>
            <a:spLocks noGrp="1" noRot="1" noChangeAspect="1"/>
          </p:cNvSpPr>
          <p:nvPr>
            <p:ph type="sldImg" idx="2"/>
          </p:nvPr>
        </p:nvSpPr>
        <p:spPr>
          <a:xfrm>
            <a:off x="487363" y="1281113"/>
            <a:ext cx="6129337" cy="3451225"/>
          </a:xfrm>
          <a:prstGeom prst="rect">
            <a:avLst/>
          </a:prstGeom>
          <a:noFill/>
          <a:ln w="12700">
            <a:solidFill>
              <a:prstClr val="black"/>
            </a:solidFill>
          </a:ln>
        </p:spPr>
        <p:txBody>
          <a:bodyPr vert="horz" lIns="110917" tIns="55458" rIns="110917" bIns="55458" rtlCol="0" anchor="ctr"/>
          <a:lstStyle/>
          <a:p>
            <a:endParaRPr lang="en-US"/>
          </a:p>
        </p:txBody>
      </p:sp>
      <p:sp>
        <p:nvSpPr>
          <p:cNvPr id="5" name="Notes Placeholder 4"/>
          <p:cNvSpPr>
            <a:spLocks noGrp="1"/>
          </p:cNvSpPr>
          <p:nvPr>
            <p:ph type="body" sz="quarter" idx="3"/>
          </p:nvPr>
        </p:nvSpPr>
        <p:spPr>
          <a:xfrm>
            <a:off x="710407" y="4924857"/>
            <a:ext cx="5683250" cy="4032009"/>
          </a:xfrm>
          <a:prstGeom prst="rect">
            <a:avLst/>
          </a:prstGeom>
        </p:spPr>
        <p:txBody>
          <a:bodyPr vert="horz" lIns="110917" tIns="55458" rIns="110917" bIns="554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3"/>
            </p:custDataLst>
          </p:nvPr>
        </p:nvSpPr>
        <p:spPr>
          <a:xfrm>
            <a:off x="0" y="9720360"/>
            <a:ext cx="7104063" cy="514253"/>
          </a:xfrm>
          <a:prstGeom prst="rect">
            <a:avLst/>
          </a:prstGeom>
        </p:spPr>
        <p:txBody>
          <a:bodyPr vert="horz" lIns="110917" tIns="55458" rIns="110917" bIns="55458" rtlCol="0" anchor="b"/>
          <a:lstStyle>
            <a:lvl1pPr algn="l">
              <a:defRPr lang="en-GB" sz="1200" b="0" i="0" u="none">
                <a:solidFill>
                  <a:srgbClr val="000000"/>
                </a:solidFill>
                <a:latin typeface="Times New Roman" panose="02020603050405020304" pitchFamily="18" charset="0"/>
              </a:defRPr>
            </a:lvl1pPr>
          </a:lstStyle>
          <a:p>
            <a:r>
              <a:rPr lang="en-GB"/>
              <a:t> </a:t>
            </a:r>
          </a:p>
        </p:txBody>
      </p:sp>
      <p:sp>
        <p:nvSpPr>
          <p:cNvPr id="7" name="Slide Number Placeholder 6"/>
          <p:cNvSpPr>
            <a:spLocks noGrp="1"/>
          </p:cNvSpPr>
          <p:nvPr>
            <p:ph type="sldNum" sz="quarter" idx="5"/>
          </p:nvPr>
        </p:nvSpPr>
        <p:spPr>
          <a:xfrm>
            <a:off x="4024402" y="9720360"/>
            <a:ext cx="3078428" cy="514253"/>
          </a:xfrm>
          <a:prstGeom prst="rect">
            <a:avLst/>
          </a:prstGeom>
        </p:spPr>
        <p:txBody>
          <a:bodyPr vert="horz" lIns="110917" tIns="55458" rIns="110917" bIns="55458" rtlCol="0" anchor="b"/>
          <a:lstStyle>
            <a:lvl1pPr algn="r">
              <a:defRPr sz="1500"/>
            </a:lvl1pPr>
          </a:lstStyle>
          <a:p>
            <a:fld id="{F3D7BD14-71FF-8541-B33F-F03FDB1D8791}" type="slidenum">
              <a:rPr lang="en-US" smtClean="0"/>
              <a:t>‹#›</a:t>
            </a:fld>
            <a:endParaRPr lang="en-US"/>
          </a:p>
        </p:txBody>
      </p:sp>
    </p:spTree>
    <p:extLst>
      <p:ext uri="{BB962C8B-B14F-4D97-AF65-F5344CB8AC3E}">
        <p14:creationId xmlns:p14="http://schemas.microsoft.com/office/powerpoint/2010/main" val="147221638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dictionary.cambridge.org/dictionary/english/equipment" TargetMode="External"/><Relationship Id="rId3" Type="http://schemas.openxmlformats.org/officeDocument/2006/relationships/notesMaster" Target="../notesMasters/notesMaster1.xml"/><Relationship Id="rId7" Type="http://schemas.openxmlformats.org/officeDocument/2006/relationships/hyperlink" Target="https://dictionary.cambridge.org/dictionary/english/cleaning"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s://dictionary.cambridge.org/dictionary/english/repair" TargetMode="External"/><Relationship Id="rId5" Type="http://schemas.openxmlformats.org/officeDocument/2006/relationships/hyperlink" Target="https://dictionary.cambridge.org/dictionary/english/process" TargetMode="External"/><Relationship Id="rId10" Type="http://schemas.openxmlformats.org/officeDocument/2006/relationships/hyperlink" Target="https://dictionary.cambridge.org/dictionary/english/condition" TargetMode="External"/><Relationship Id="rId4" Type="http://schemas.openxmlformats.org/officeDocument/2006/relationships/slide" Target="../slides/slide20.xml"/><Relationship Id="rId9" Type="http://schemas.openxmlformats.org/officeDocument/2006/relationships/hyperlink" Target="https://dictionary.cambridge.org/dictionary/english/it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dictionary.cambridge.org/dictionary/english/equipment" TargetMode="External"/><Relationship Id="rId3" Type="http://schemas.openxmlformats.org/officeDocument/2006/relationships/notesMaster" Target="../notesMasters/notesMaster1.xml"/><Relationship Id="rId7" Type="http://schemas.openxmlformats.org/officeDocument/2006/relationships/hyperlink" Target="https://dictionary.cambridge.org/dictionary/english/cleaning"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s://dictionary.cambridge.org/dictionary/english/repair" TargetMode="External"/><Relationship Id="rId5" Type="http://schemas.openxmlformats.org/officeDocument/2006/relationships/hyperlink" Target="https://dictionary.cambridge.org/dictionary/english/process" TargetMode="External"/><Relationship Id="rId10" Type="http://schemas.openxmlformats.org/officeDocument/2006/relationships/hyperlink" Target="https://dictionary.cambridge.org/dictionary/english/condition" TargetMode="External"/><Relationship Id="rId4" Type="http://schemas.openxmlformats.org/officeDocument/2006/relationships/slide" Target="../slides/slide22.xml"/><Relationship Id="rId9" Type="http://schemas.openxmlformats.org/officeDocument/2006/relationships/hyperlink" Target="https://dictionary.cambridge.org/dictionary/english/it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a:xfrm>
            <a:off x="0" y="1"/>
            <a:ext cx="7104063" cy="514256"/>
          </a:xfrm>
        </p:spPr>
        <p:txBody>
          <a:bodyPr/>
          <a:lstStyle/>
          <a:p>
            <a:r>
              <a:rPr lang="en-US"/>
              <a:t> </a:t>
            </a:r>
          </a:p>
        </p:txBody>
      </p:sp>
      <p:sp>
        <p:nvSpPr>
          <p:cNvPr id="5" name="Footer Placeholder 4"/>
          <p:cNvSpPr>
            <a:spLocks noGrp="1"/>
          </p:cNvSpPr>
          <p:nvPr>
            <p:ph type="ftr" sz="quarter" idx="4"/>
            <p:custDataLst>
              <p:tags r:id="rId2"/>
            </p:custDataLst>
          </p:nvPr>
        </p:nvSpPr>
        <p:spPr>
          <a:xfrm>
            <a:off x="0" y="9720360"/>
            <a:ext cx="7104063" cy="514253"/>
          </a:xfrm>
        </p:spPr>
        <p:txBody>
          <a:bodyPr/>
          <a:lstStyle/>
          <a:p>
            <a:r>
              <a:rPr lang="en-GB"/>
              <a:t> </a:t>
            </a:r>
          </a:p>
        </p:txBody>
      </p:sp>
      <p:sp>
        <p:nvSpPr>
          <p:cNvPr id="6" name="Slide Number Placeholder 5"/>
          <p:cNvSpPr>
            <a:spLocks noGrp="1"/>
          </p:cNvSpPr>
          <p:nvPr>
            <p:ph type="sldNum" sz="quarter" idx="5"/>
          </p:nvPr>
        </p:nvSpPr>
        <p:spPr/>
        <p:txBody>
          <a:bodyPr/>
          <a:lstStyle/>
          <a:p>
            <a:fld id="{F3D7BD14-71FF-8541-B33F-F03FDB1D8791}" type="slidenum">
              <a:rPr lang="en-US" smtClean="0"/>
              <a:t>1</a:t>
            </a:fld>
            <a:endParaRPr lang="en-US"/>
          </a:p>
        </p:txBody>
      </p:sp>
    </p:spTree>
    <p:extLst>
      <p:ext uri="{BB962C8B-B14F-4D97-AF65-F5344CB8AC3E}">
        <p14:creationId xmlns:p14="http://schemas.microsoft.com/office/powerpoint/2010/main" val="81463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p:txBody>
          <a:bodyPr/>
          <a:lstStyle/>
          <a:p>
            <a:endParaRPr lang="en-GB"/>
          </a:p>
        </p:txBody>
      </p:sp>
      <p:sp>
        <p:nvSpPr>
          <p:cNvPr id="6" name="Slide Number Placeholder 5"/>
          <p:cNvSpPr>
            <a:spLocks noGrp="1"/>
          </p:cNvSpPr>
          <p:nvPr>
            <p:ph type="sldNum" sz="quarter" idx="12"/>
          </p:nvPr>
        </p:nvSpPr>
        <p:spPr/>
        <p:txBody>
          <a:bodyPr/>
          <a:lstStyle/>
          <a:p>
            <a:fld id="{322F37A9-73E9-46E4-A853-8CB1834B919D}" type="slidenum">
              <a:rPr lang="en-GB" smtClean="0"/>
              <a:t>10</a:t>
            </a:fld>
            <a:endParaRPr lang="en-GB"/>
          </a:p>
        </p:txBody>
      </p:sp>
    </p:spTree>
    <p:extLst>
      <p:ext uri="{BB962C8B-B14F-4D97-AF65-F5344CB8AC3E}">
        <p14:creationId xmlns:p14="http://schemas.microsoft.com/office/powerpoint/2010/main" val="132543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p:txBody>
          <a:bodyPr/>
          <a:lstStyle/>
          <a:p>
            <a:endParaRPr lang="en-GB"/>
          </a:p>
        </p:txBody>
      </p:sp>
      <p:sp>
        <p:nvSpPr>
          <p:cNvPr id="6" name="Slide Number Placeholder 5"/>
          <p:cNvSpPr>
            <a:spLocks noGrp="1"/>
          </p:cNvSpPr>
          <p:nvPr>
            <p:ph type="sldNum" sz="quarter" idx="12"/>
          </p:nvPr>
        </p:nvSpPr>
        <p:spPr/>
        <p:txBody>
          <a:bodyPr/>
          <a:lstStyle/>
          <a:p>
            <a:fld id="{322F37A9-73E9-46E4-A853-8CB1834B919D}" type="slidenum">
              <a:rPr lang="en-GB" smtClean="0"/>
              <a:t>11</a:t>
            </a:fld>
            <a:endParaRPr lang="en-GB"/>
          </a:p>
        </p:txBody>
      </p:sp>
    </p:spTree>
    <p:extLst>
      <p:ext uri="{BB962C8B-B14F-4D97-AF65-F5344CB8AC3E}">
        <p14:creationId xmlns:p14="http://schemas.microsoft.com/office/powerpoint/2010/main" val="569845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p:txBody>
          <a:bodyPr/>
          <a:lstStyle/>
          <a:p>
            <a:endParaRPr lang="en-GB"/>
          </a:p>
        </p:txBody>
      </p:sp>
      <p:sp>
        <p:nvSpPr>
          <p:cNvPr id="6" name="Slide Number Placeholder 5"/>
          <p:cNvSpPr>
            <a:spLocks noGrp="1"/>
          </p:cNvSpPr>
          <p:nvPr>
            <p:ph type="sldNum" sz="quarter" idx="12"/>
          </p:nvPr>
        </p:nvSpPr>
        <p:spPr/>
        <p:txBody>
          <a:bodyPr/>
          <a:lstStyle/>
          <a:p>
            <a:fld id="{322F37A9-73E9-46E4-A853-8CB1834B919D}" type="slidenum">
              <a:rPr lang="en-GB" smtClean="0"/>
              <a:t>12</a:t>
            </a:fld>
            <a:endParaRPr lang="en-GB"/>
          </a:p>
        </p:txBody>
      </p:sp>
    </p:spTree>
    <p:extLst>
      <p:ext uri="{BB962C8B-B14F-4D97-AF65-F5344CB8AC3E}">
        <p14:creationId xmlns:p14="http://schemas.microsoft.com/office/powerpoint/2010/main" val="142217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p:txBody>
          <a:bodyPr/>
          <a:lstStyle/>
          <a:p>
            <a:endParaRPr lang="en-GB"/>
          </a:p>
        </p:txBody>
      </p:sp>
      <p:sp>
        <p:nvSpPr>
          <p:cNvPr id="6" name="Slide Number Placeholder 5"/>
          <p:cNvSpPr>
            <a:spLocks noGrp="1"/>
          </p:cNvSpPr>
          <p:nvPr>
            <p:ph type="sldNum" sz="quarter" idx="12"/>
          </p:nvPr>
        </p:nvSpPr>
        <p:spPr/>
        <p:txBody>
          <a:bodyPr/>
          <a:lstStyle/>
          <a:p>
            <a:fld id="{322F37A9-73E9-46E4-A853-8CB1834B919D}" type="slidenum">
              <a:rPr lang="en-GB" smtClean="0"/>
              <a:t>13</a:t>
            </a:fld>
            <a:endParaRPr lang="en-GB"/>
          </a:p>
        </p:txBody>
      </p:sp>
    </p:spTree>
    <p:extLst>
      <p:ext uri="{BB962C8B-B14F-4D97-AF65-F5344CB8AC3E}">
        <p14:creationId xmlns:p14="http://schemas.microsoft.com/office/powerpoint/2010/main" val="212864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UK Fires</a:t>
            </a:r>
            <a:r>
              <a:rPr lang="en-GB" baseline="0" dirty="0"/>
              <a:t> project done by a conglomerate of universities including Cambridge has found that in the UK we need to decrease energy demand by 30% to ensure that we are within the energy supply available from renewables in 2050 at current predictions of renewable adoption and growth rates</a:t>
            </a:r>
            <a:endParaRPr lang="en-GB" dirty="0"/>
          </a:p>
          <a:p>
            <a:endParaRPr lang="en-GB" dirty="0"/>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6189BF41-DD88-4F53-B100-A59AC8BDDA4F}" type="slidenum">
              <a:rPr lang="en-GB" smtClean="0"/>
              <a:t>14</a:t>
            </a:fld>
            <a:endParaRPr lang="en-GB"/>
          </a:p>
        </p:txBody>
      </p:sp>
    </p:spTree>
    <p:extLst>
      <p:ext uri="{BB962C8B-B14F-4D97-AF65-F5344CB8AC3E}">
        <p14:creationId xmlns:p14="http://schemas.microsoft.com/office/powerpoint/2010/main" val="34188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6189BF41-DD88-4F53-B100-A59AC8BDDA4F}" type="slidenum">
              <a:rPr lang="en-GB" smtClean="0"/>
              <a:t>15</a:t>
            </a:fld>
            <a:endParaRPr lang="en-GB"/>
          </a:p>
        </p:txBody>
      </p:sp>
    </p:spTree>
    <p:extLst>
      <p:ext uri="{BB962C8B-B14F-4D97-AF65-F5344CB8AC3E}">
        <p14:creationId xmlns:p14="http://schemas.microsoft.com/office/powerpoint/2010/main" val="84240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a:xfrm>
            <a:off x="0" y="1"/>
            <a:ext cx="7104063" cy="514256"/>
          </a:xfrm>
        </p:spPr>
        <p:txBody>
          <a:bodyPr/>
          <a:lstStyle/>
          <a:p>
            <a:r>
              <a:rPr lang="en-US"/>
              <a:t> </a:t>
            </a:r>
          </a:p>
        </p:txBody>
      </p:sp>
      <p:sp>
        <p:nvSpPr>
          <p:cNvPr id="5" name="Footer Placeholder 4"/>
          <p:cNvSpPr>
            <a:spLocks noGrp="1"/>
          </p:cNvSpPr>
          <p:nvPr>
            <p:ph type="ftr" sz="quarter" idx="4"/>
            <p:custDataLst>
              <p:tags r:id="rId2"/>
            </p:custDataLst>
          </p:nvPr>
        </p:nvSpPr>
        <p:spPr>
          <a:xfrm>
            <a:off x="0" y="9720360"/>
            <a:ext cx="7104063" cy="514253"/>
          </a:xfrm>
        </p:spPr>
        <p:txBody>
          <a:bodyPr/>
          <a:lstStyle/>
          <a:p>
            <a:r>
              <a:rPr lang="en-GB"/>
              <a:t> </a:t>
            </a:r>
          </a:p>
        </p:txBody>
      </p:sp>
      <p:sp>
        <p:nvSpPr>
          <p:cNvPr id="6" name="Slide Number Placeholder 5"/>
          <p:cNvSpPr>
            <a:spLocks noGrp="1"/>
          </p:cNvSpPr>
          <p:nvPr>
            <p:ph type="sldNum" sz="quarter" idx="5"/>
          </p:nvPr>
        </p:nvSpPr>
        <p:spPr/>
        <p:txBody>
          <a:bodyPr/>
          <a:lstStyle/>
          <a:p>
            <a:fld id="{F3D7BD14-71FF-8541-B33F-F03FDB1D8791}" type="slidenum">
              <a:rPr lang="en-US" smtClean="0"/>
              <a:t>16</a:t>
            </a:fld>
            <a:endParaRPr lang="en-US"/>
          </a:p>
        </p:txBody>
      </p:sp>
    </p:spTree>
    <p:extLst>
      <p:ext uri="{BB962C8B-B14F-4D97-AF65-F5344CB8AC3E}">
        <p14:creationId xmlns:p14="http://schemas.microsoft.com/office/powerpoint/2010/main" val="310763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buFont typeface="Arial" panose="020B0604020202020204" pitchFamily="34" charset="0"/>
              <a:buChar char="•"/>
            </a:pPr>
            <a:r>
              <a:rPr lang="en-US" sz="1200" dirty="0"/>
              <a:t>MTC are behind</a:t>
            </a:r>
          </a:p>
          <a:p>
            <a:pPr marL="380990" indent="-380990">
              <a:buFont typeface="Arial" panose="020B0604020202020204" pitchFamily="34" charset="0"/>
              <a:buChar char="•"/>
            </a:pPr>
            <a:r>
              <a:rPr lang="en-US" sz="1200" dirty="0"/>
              <a:t>UK usage at the rate</a:t>
            </a:r>
            <a:r>
              <a:rPr lang="en-US" sz="1200" baseline="0" dirty="0"/>
              <a:t> of 3 earths for everyone to live at the same level</a:t>
            </a:r>
            <a:endParaRPr lang="en-US" sz="1200" dirty="0"/>
          </a:p>
          <a:p>
            <a:pPr marL="380990" indent="-380990">
              <a:buFont typeface="Arial" panose="020B0604020202020204" pitchFamily="34" charset="0"/>
              <a:buChar char="•"/>
            </a:pPr>
            <a:r>
              <a:rPr lang="en-US" sz="1200" baseline="0" dirty="0"/>
              <a:t>1.5 degrees will cause population displacement, economic disruption and even if we mitigate we are unlikely to avoid getting to 1.5° - we are currently projecting to 3°  for perspective t</a:t>
            </a:r>
            <a:r>
              <a:rPr lang="en-US" sz="1200" dirty="0"/>
              <a:t>he ice age was only 3 degrees cooler.</a:t>
            </a:r>
            <a:r>
              <a:rPr lang="en-US" sz="1200" baseline="0" dirty="0"/>
              <a:t> </a:t>
            </a:r>
          </a:p>
          <a:p>
            <a:pPr marL="380990" indent="-380990">
              <a:buFont typeface="Arial" panose="020B0604020202020204" pitchFamily="34" charset="0"/>
              <a:buChar char="•"/>
            </a:pPr>
            <a:r>
              <a:rPr lang="en-US" sz="1200" baseline="0" dirty="0"/>
              <a:t>Sustainability is not new, the term was coined in 1987.</a:t>
            </a:r>
          </a:p>
          <a:p>
            <a:pPr marL="380990" indent="-380990">
              <a:buFont typeface="Arial" panose="020B0604020202020204" pitchFamily="34" charset="0"/>
              <a:buChar char="•"/>
            </a:pPr>
            <a:r>
              <a:rPr lang="en-US" sz="1200" baseline="0" dirty="0"/>
              <a:t>If the MTC can’t change what chance does industry have?</a:t>
            </a:r>
            <a:endParaRPr lang="en-US" sz="1200" dirty="0"/>
          </a:p>
          <a:p>
            <a:endParaRPr lang="en-GB" dirty="0"/>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17</a:t>
            </a:fld>
            <a:endParaRPr lang="en-GB"/>
          </a:p>
        </p:txBody>
      </p:sp>
    </p:spTree>
    <p:extLst>
      <p:ext uri="{BB962C8B-B14F-4D97-AF65-F5344CB8AC3E}">
        <p14:creationId xmlns:p14="http://schemas.microsoft.com/office/powerpoint/2010/main" val="337545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1. Listen and learn – understand</a:t>
            </a:r>
            <a:r>
              <a:rPr lang="en-GB" sz="1200" b="0" i="0" kern="1200" baseline="0" dirty="0">
                <a:solidFill>
                  <a:schemeClr val="tx1"/>
                </a:solidFill>
                <a:effectLst/>
                <a:latin typeface="+mn-lt"/>
                <a:ea typeface="+mn-ea"/>
                <a:cs typeface="+mn-cs"/>
              </a:rPr>
              <a:t> where we are in terms of current internal perspective</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Over-communicate, connect, establish trust and open the “virtual door.”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Slow down to speed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Establish a parallel plan for product and market learning</a:t>
            </a:r>
            <a:r>
              <a:rPr lang="en-US" sz="1200" b="0" i="0" kern="1200" baseline="0" dirty="0">
                <a:solidFill>
                  <a:schemeClr val="tx1"/>
                </a:solidFill>
                <a:effectLst/>
                <a:latin typeface="+mn-lt"/>
                <a:ea typeface="+mn-ea"/>
                <a:cs typeface="+mn-cs"/>
              </a:rPr>
              <a:t> - Benchmark externally with learning from internal stakeholders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Integrate into the cadence of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React to mission critical situations</a:t>
            </a:r>
          </a:p>
          <a:p>
            <a:endParaRPr lang="en-GB" sz="1200" b="1" i="0" kern="1200" dirty="0">
              <a:solidFill>
                <a:schemeClr val="tx1"/>
              </a:solidFill>
              <a:effectLst/>
              <a:latin typeface="+mn-lt"/>
              <a:ea typeface="+mn-ea"/>
              <a:cs typeface="+mn-cs"/>
            </a:endParaRPr>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18</a:t>
            </a:fld>
            <a:endParaRPr lang="en-GB"/>
          </a:p>
        </p:txBody>
      </p:sp>
    </p:spTree>
    <p:extLst>
      <p:ext uri="{BB962C8B-B14F-4D97-AF65-F5344CB8AC3E}">
        <p14:creationId xmlns:p14="http://schemas.microsoft.com/office/powerpoint/2010/main" val="411149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p:txBody>
          <a:bodyPr/>
          <a:lstStyle/>
          <a:p>
            <a:endParaRPr lang="en-GB"/>
          </a:p>
        </p:txBody>
      </p:sp>
      <p:sp>
        <p:nvSpPr>
          <p:cNvPr id="6" name="Slide Number Placeholder 5"/>
          <p:cNvSpPr>
            <a:spLocks noGrp="1"/>
          </p:cNvSpPr>
          <p:nvPr>
            <p:ph type="sldNum" sz="quarter" idx="12"/>
          </p:nvPr>
        </p:nvSpPr>
        <p:spPr/>
        <p:txBody>
          <a:bodyPr/>
          <a:lstStyle/>
          <a:p>
            <a:fld id="{322F37A9-73E9-46E4-A853-8CB1834B919D}" type="slidenum">
              <a:rPr lang="en-GB" smtClean="0"/>
              <a:t>19</a:t>
            </a:fld>
            <a:endParaRPr lang="en-GB"/>
          </a:p>
        </p:txBody>
      </p:sp>
    </p:spTree>
    <p:extLst>
      <p:ext uri="{BB962C8B-B14F-4D97-AF65-F5344CB8AC3E}">
        <p14:creationId xmlns:p14="http://schemas.microsoft.com/office/powerpoint/2010/main" val="269254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7BD14-71FF-8541-B33F-F03FDB1D8791}"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792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Remanufacturing is commonly known as “a series of manufacturing steps acting on an end-of-life part or product in order to return it to like-new or better performance, with warranty to match” (APRSG, 2014). This can be confused with other characteristics within circular economy such as; reconditioning, refurbishment, and repair. However, the European Association of Automotive Suppliers quote “Remanufacturing is a standardized industrial process* by which cores are returned to same-as-new, or better, condition and performance. The process is in line with specific technical specifications, including engineering, quality and testing standards. The process yields fully warranted products.” (CLEPA, 2016). The differing definitions above suggest that a common definition is not used within the remanufacturing industry, as a result, potentially causing limitations to future remanufacturing growth</a:t>
            </a:r>
          </a:p>
          <a:p>
            <a:endParaRPr lang="en-US" dirty="0"/>
          </a:p>
          <a:p>
            <a:r>
              <a:rPr lang="en-US" sz="1200" b="0" i="0" kern="1200" dirty="0">
                <a:solidFill>
                  <a:schemeClr val="tx1"/>
                </a:solidFill>
                <a:effectLst/>
                <a:latin typeface="+mn-lt"/>
                <a:ea typeface="+mn-ea"/>
                <a:cs typeface="+mn-cs"/>
              </a:rPr>
              <a:t>Repair - to restore by replacing a part or putting together what is torn or broken</a:t>
            </a:r>
          </a:p>
          <a:p>
            <a:r>
              <a:rPr lang="en-GB" sz="1200" b="0" i="0" kern="1200" dirty="0">
                <a:solidFill>
                  <a:schemeClr val="tx1"/>
                </a:solidFill>
                <a:effectLst/>
                <a:latin typeface="+mn-lt"/>
                <a:ea typeface="+mn-ea"/>
                <a:cs typeface="+mn-cs"/>
              </a:rPr>
              <a:t>Refurbishment - </a:t>
            </a:r>
            <a:r>
              <a:rPr lang="en-US" sz="1200" b="0" i="0" kern="1200" dirty="0">
                <a:solidFill>
                  <a:schemeClr val="tx1"/>
                </a:solidFill>
                <a:effectLst/>
                <a:latin typeface="+mn-lt"/>
                <a:ea typeface="+mn-ea"/>
                <a:cs typeface="+mn-cs"/>
              </a:rPr>
              <a:t>the </a:t>
            </a:r>
            <a:r>
              <a:rPr lang="en-US" sz="1200" b="0" i="0" kern="1200" dirty="0">
                <a:solidFill>
                  <a:schemeClr val="tx1"/>
                </a:solidFill>
                <a:effectLst/>
                <a:latin typeface="+mn-lt"/>
                <a:ea typeface="+mn-ea"/>
                <a:cs typeface="+mn-cs"/>
                <a:hlinkClick r:id="rId5" tooltip="process"/>
              </a:rPr>
              <a:t>process</a:t>
            </a:r>
            <a:r>
              <a:rPr lang="en-US" sz="1200" b="0" i="0" kern="1200" dirty="0">
                <a:solidFill>
                  <a:schemeClr val="tx1"/>
                </a:solidFill>
                <a:effectLst/>
                <a:latin typeface="+mn-lt"/>
                <a:ea typeface="+mn-ea"/>
                <a:cs typeface="+mn-cs"/>
              </a:rPr>
              <a:t> of </a:t>
            </a:r>
            <a:r>
              <a:rPr lang="en-US" sz="1200" b="0" i="0" kern="1200" dirty="0">
                <a:solidFill>
                  <a:schemeClr val="tx1"/>
                </a:solidFill>
                <a:effectLst/>
                <a:latin typeface="+mn-lt"/>
                <a:ea typeface="+mn-ea"/>
                <a:cs typeface="+mn-cs"/>
                <a:hlinkClick r:id="rId6" tooltip="repairing"/>
              </a:rPr>
              <a:t>repairing</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7" tooltip="cleaning"/>
              </a:rPr>
              <a:t>cleaning</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8" tooltip="equipment"/>
              </a:rPr>
              <a:t>equipment</a:t>
            </a:r>
            <a:r>
              <a:rPr lang="en-US" sz="1200" b="0" i="0" kern="1200" dirty="0">
                <a:solidFill>
                  <a:schemeClr val="tx1"/>
                </a:solidFill>
                <a:effectLst/>
                <a:latin typeface="+mn-lt"/>
                <a:ea typeface="+mn-ea"/>
                <a:cs typeface="+mn-cs"/>
              </a:rPr>
              <a:t> so that </a:t>
            </a:r>
            <a:r>
              <a:rPr lang="en-US" sz="1200" b="0" i="0" kern="1200" dirty="0">
                <a:solidFill>
                  <a:schemeClr val="tx1"/>
                </a:solidFill>
                <a:effectLst/>
                <a:latin typeface="+mn-lt"/>
                <a:ea typeface="+mn-ea"/>
                <a:cs typeface="+mn-cs"/>
                <a:hlinkClick r:id="rId9" tooltip="its"/>
              </a:rPr>
              <a:t>its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0" tooltip="condition"/>
              </a:rPr>
              <a:t>condition</a:t>
            </a:r>
            <a:r>
              <a:rPr lang="en-US" sz="1200" b="0" i="0" kern="1200" dirty="0">
                <a:solidFill>
                  <a:schemeClr val="tx1"/>
                </a:solidFill>
                <a:effectLst/>
                <a:latin typeface="+mn-lt"/>
                <a:ea typeface="+mn-ea"/>
                <a:cs typeface="+mn-cs"/>
              </a:rPr>
              <a:t> is like new</a:t>
            </a:r>
            <a:endParaRPr lang="en-GB" sz="1200" b="0"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20</a:t>
            </a:fld>
            <a:endParaRPr lang="en-GB"/>
          </a:p>
        </p:txBody>
      </p:sp>
    </p:spTree>
    <p:extLst>
      <p:ext uri="{BB962C8B-B14F-4D97-AF65-F5344CB8AC3E}">
        <p14:creationId xmlns:p14="http://schemas.microsoft.com/office/powerpoint/2010/main" val="416316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1. Listen and learn – understand</a:t>
            </a:r>
            <a:r>
              <a:rPr lang="en-GB" sz="1200" b="0" i="0" kern="1200" baseline="0" dirty="0">
                <a:solidFill>
                  <a:schemeClr val="tx1"/>
                </a:solidFill>
                <a:effectLst/>
                <a:latin typeface="+mn-lt"/>
                <a:ea typeface="+mn-ea"/>
                <a:cs typeface="+mn-cs"/>
              </a:rPr>
              <a:t> where we are in terms of current internal perspective</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Over-communicate, connect, establish trust and open the “virtual door.”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Slow down to speed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Establish a parallel plan for product and market learning</a:t>
            </a:r>
            <a:r>
              <a:rPr lang="en-US" sz="1200" b="0" i="0" kern="1200" baseline="0" dirty="0">
                <a:solidFill>
                  <a:schemeClr val="tx1"/>
                </a:solidFill>
                <a:effectLst/>
                <a:latin typeface="+mn-lt"/>
                <a:ea typeface="+mn-ea"/>
                <a:cs typeface="+mn-cs"/>
              </a:rPr>
              <a:t> - Benchmark externally with learning from internal stakeholders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Integrate into the cadence of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React to mission critical situations</a:t>
            </a:r>
          </a:p>
          <a:p>
            <a:endParaRPr lang="en-GB" sz="1200" b="1" i="0" kern="1200" dirty="0">
              <a:solidFill>
                <a:schemeClr val="tx1"/>
              </a:solidFill>
              <a:effectLst/>
              <a:latin typeface="+mn-lt"/>
              <a:ea typeface="+mn-ea"/>
              <a:cs typeface="+mn-cs"/>
            </a:endParaRPr>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21</a:t>
            </a:fld>
            <a:endParaRPr lang="en-GB"/>
          </a:p>
        </p:txBody>
      </p:sp>
    </p:spTree>
    <p:extLst>
      <p:ext uri="{BB962C8B-B14F-4D97-AF65-F5344CB8AC3E}">
        <p14:creationId xmlns:p14="http://schemas.microsoft.com/office/powerpoint/2010/main" val="2300411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Remanufacturing is commonly known as “a series of manufacturing steps acting on an end-of-life part or product in order to return it to like-new or better performance, with warranty to match” (APRSG, 2014). This can be confused with other characteristics within circular economy such as; reconditioning, refurbishment, and repair. However, the European Association of Automotive Suppliers quote “Remanufacturing is a standardized industrial process* by which cores are returned to same-as-new, or better, condition and performance. The process is in line with specific technical specifications, including engineering, quality and testing standards. The process yields fully warranted products.” (CLEPA, 2016). The differing definitions above suggest that a common definition is not used within the remanufacturing industry, as a result, potentially causing limitations to future remanufacturing growth</a:t>
            </a:r>
          </a:p>
          <a:p>
            <a:endParaRPr lang="en-US" dirty="0"/>
          </a:p>
          <a:p>
            <a:r>
              <a:rPr lang="en-US" sz="1200" b="0" i="0" kern="1200" dirty="0">
                <a:solidFill>
                  <a:schemeClr val="tx1"/>
                </a:solidFill>
                <a:effectLst/>
                <a:latin typeface="+mn-lt"/>
                <a:ea typeface="+mn-ea"/>
                <a:cs typeface="+mn-cs"/>
              </a:rPr>
              <a:t>Repair - to restore by replacing a part or putting together what is torn or broken</a:t>
            </a:r>
          </a:p>
          <a:p>
            <a:r>
              <a:rPr lang="en-GB" sz="1200" b="0" i="0" kern="1200" dirty="0">
                <a:solidFill>
                  <a:schemeClr val="tx1"/>
                </a:solidFill>
                <a:effectLst/>
                <a:latin typeface="+mn-lt"/>
                <a:ea typeface="+mn-ea"/>
                <a:cs typeface="+mn-cs"/>
              </a:rPr>
              <a:t>Refurbishment - </a:t>
            </a:r>
            <a:r>
              <a:rPr lang="en-US" sz="1200" b="0" i="0" kern="1200" dirty="0">
                <a:solidFill>
                  <a:schemeClr val="tx1"/>
                </a:solidFill>
                <a:effectLst/>
                <a:latin typeface="+mn-lt"/>
                <a:ea typeface="+mn-ea"/>
                <a:cs typeface="+mn-cs"/>
              </a:rPr>
              <a:t>the </a:t>
            </a:r>
            <a:r>
              <a:rPr lang="en-US" sz="1200" b="0" i="0" kern="1200" dirty="0">
                <a:solidFill>
                  <a:schemeClr val="tx1"/>
                </a:solidFill>
                <a:effectLst/>
                <a:latin typeface="+mn-lt"/>
                <a:ea typeface="+mn-ea"/>
                <a:cs typeface="+mn-cs"/>
                <a:hlinkClick r:id="rId5" tooltip="process"/>
              </a:rPr>
              <a:t>process</a:t>
            </a:r>
            <a:r>
              <a:rPr lang="en-US" sz="1200" b="0" i="0" kern="1200" dirty="0">
                <a:solidFill>
                  <a:schemeClr val="tx1"/>
                </a:solidFill>
                <a:effectLst/>
                <a:latin typeface="+mn-lt"/>
                <a:ea typeface="+mn-ea"/>
                <a:cs typeface="+mn-cs"/>
              </a:rPr>
              <a:t> of </a:t>
            </a:r>
            <a:r>
              <a:rPr lang="en-US" sz="1200" b="0" i="0" kern="1200" dirty="0">
                <a:solidFill>
                  <a:schemeClr val="tx1"/>
                </a:solidFill>
                <a:effectLst/>
                <a:latin typeface="+mn-lt"/>
                <a:ea typeface="+mn-ea"/>
                <a:cs typeface="+mn-cs"/>
                <a:hlinkClick r:id="rId6" tooltip="repairing"/>
              </a:rPr>
              <a:t>repairing</a:t>
            </a:r>
            <a:r>
              <a:rPr lang="en-US" sz="1200" b="0" i="0" kern="120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hlinkClick r:id="rId7" tooltip="cleaning"/>
              </a:rPr>
              <a:t>cleaning</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8" tooltip="equipment"/>
              </a:rPr>
              <a:t>equipment</a:t>
            </a:r>
            <a:r>
              <a:rPr lang="en-US" sz="1200" b="0" i="0" kern="1200" dirty="0">
                <a:solidFill>
                  <a:schemeClr val="tx1"/>
                </a:solidFill>
                <a:effectLst/>
                <a:latin typeface="+mn-lt"/>
                <a:ea typeface="+mn-ea"/>
                <a:cs typeface="+mn-cs"/>
              </a:rPr>
              <a:t> so that </a:t>
            </a:r>
            <a:r>
              <a:rPr lang="en-US" sz="1200" b="0" i="0" kern="1200" dirty="0">
                <a:solidFill>
                  <a:schemeClr val="tx1"/>
                </a:solidFill>
                <a:effectLst/>
                <a:latin typeface="+mn-lt"/>
                <a:ea typeface="+mn-ea"/>
                <a:cs typeface="+mn-cs"/>
                <a:hlinkClick r:id="rId9" tooltip="its"/>
              </a:rPr>
              <a:t>its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0" tooltip="condition"/>
              </a:rPr>
              <a:t>condition</a:t>
            </a:r>
            <a:r>
              <a:rPr lang="en-US" sz="1200" b="0" i="0" kern="1200" dirty="0">
                <a:solidFill>
                  <a:schemeClr val="tx1"/>
                </a:solidFill>
                <a:effectLst/>
                <a:latin typeface="+mn-lt"/>
                <a:ea typeface="+mn-ea"/>
                <a:cs typeface="+mn-cs"/>
              </a:rPr>
              <a:t> is like new</a:t>
            </a:r>
            <a:endParaRPr lang="en-GB" sz="1200" b="0" i="0" kern="1200" dirty="0">
              <a:solidFill>
                <a:schemeClr val="tx1"/>
              </a:solidFill>
              <a:effectLst/>
              <a:latin typeface="+mn-lt"/>
              <a:ea typeface="+mn-ea"/>
              <a:cs typeface="+mn-cs"/>
            </a:endParaRPr>
          </a:p>
          <a:p>
            <a:endParaRPr lang="en-GB" sz="1200" b="1" i="0" kern="1200" dirty="0">
              <a:solidFill>
                <a:schemeClr val="tx1"/>
              </a:solidFill>
              <a:effectLst/>
              <a:latin typeface="+mn-lt"/>
              <a:ea typeface="+mn-ea"/>
              <a:cs typeface="+mn-cs"/>
            </a:endParaRPr>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22</a:t>
            </a:fld>
            <a:endParaRPr lang="en-GB"/>
          </a:p>
        </p:txBody>
      </p:sp>
    </p:spTree>
    <p:extLst>
      <p:ext uri="{BB962C8B-B14F-4D97-AF65-F5344CB8AC3E}">
        <p14:creationId xmlns:p14="http://schemas.microsoft.com/office/powerpoint/2010/main" val="411252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i="0" kern="1200" dirty="0">
              <a:solidFill>
                <a:schemeClr val="tx1"/>
              </a:solidFill>
              <a:effectLst/>
              <a:latin typeface="+mn-lt"/>
              <a:ea typeface="+mn-ea"/>
              <a:cs typeface="+mn-cs"/>
            </a:endParaRPr>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23</a:t>
            </a:fld>
            <a:endParaRPr lang="en-GB"/>
          </a:p>
        </p:txBody>
      </p:sp>
    </p:spTree>
    <p:extLst>
      <p:ext uri="{BB962C8B-B14F-4D97-AF65-F5344CB8AC3E}">
        <p14:creationId xmlns:p14="http://schemas.microsoft.com/office/powerpoint/2010/main" val="387933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buFont typeface="Arial" panose="020B0604020202020204" pitchFamily="34" charset="0"/>
              <a:buChar char="•"/>
            </a:pPr>
            <a:endParaRPr lang="en-US" sz="1200" dirty="0"/>
          </a:p>
          <a:p>
            <a:endParaRPr lang="en-GB" dirty="0"/>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24</a:t>
            </a:fld>
            <a:endParaRPr lang="en-GB"/>
          </a:p>
        </p:txBody>
      </p:sp>
    </p:spTree>
    <p:extLst>
      <p:ext uri="{BB962C8B-B14F-4D97-AF65-F5344CB8AC3E}">
        <p14:creationId xmlns:p14="http://schemas.microsoft.com/office/powerpoint/2010/main" val="208997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7BD14-71FF-8541-B33F-F03FDB1D8791}"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49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7BD14-71FF-8541-B33F-F03FDB1D8791}"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3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1. Listen and learn – understand</a:t>
            </a:r>
            <a:r>
              <a:rPr lang="en-GB" sz="1200" b="0" i="0" kern="1200" baseline="0" dirty="0">
                <a:solidFill>
                  <a:schemeClr val="tx1"/>
                </a:solidFill>
                <a:effectLst/>
                <a:latin typeface="+mn-lt"/>
                <a:ea typeface="+mn-ea"/>
                <a:cs typeface="+mn-cs"/>
              </a:rPr>
              <a:t> where we are in terms of current internal perspective</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Over-communicate, connect, establish trust and open the “virtual door.”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Slow down to speed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Establish a parallel plan for product and market learning</a:t>
            </a:r>
            <a:r>
              <a:rPr lang="en-US" sz="1200" b="0" i="0" kern="1200" baseline="0" dirty="0">
                <a:solidFill>
                  <a:schemeClr val="tx1"/>
                </a:solidFill>
                <a:effectLst/>
                <a:latin typeface="+mn-lt"/>
                <a:ea typeface="+mn-ea"/>
                <a:cs typeface="+mn-cs"/>
              </a:rPr>
              <a:t> - Benchmark externally with learning from internal stakeholders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Integrate into the cadence of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React to mission critical situations</a:t>
            </a:r>
          </a:p>
          <a:p>
            <a:endParaRPr lang="en-GB" sz="1200" b="1" i="0" kern="1200" dirty="0">
              <a:solidFill>
                <a:schemeClr val="tx1"/>
              </a:solidFill>
              <a:effectLst/>
              <a:latin typeface="+mn-lt"/>
              <a:ea typeface="+mn-ea"/>
              <a:cs typeface="+mn-cs"/>
            </a:endParaRPr>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5</a:t>
            </a:fld>
            <a:endParaRPr lang="en-GB"/>
          </a:p>
        </p:txBody>
      </p:sp>
    </p:spTree>
    <p:extLst>
      <p:ext uri="{BB962C8B-B14F-4D97-AF65-F5344CB8AC3E}">
        <p14:creationId xmlns:p14="http://schemas.microsoft.com/office/powerpoint/2010/main" val="52155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Scope 1 – All Direct Emissions</a:t>
            </a:r>
            <a:r>
              <a:rPr lang="en-US" sz="1200" b="0" i="0" kern="1200" dirty="0">
                <a:solidFill>
                  <a:schemeClr val="tx1"/>
                </a:solidFill>
                <a:effectLst/>
                <a:latin typeface="+mn-lt"/>
                <a:ea typeface="+mn-ea"/>
                <a:cs typeface="+mn-cs"/>
              </a:rPr>
              <a:t> from the activities of an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or under their control. Including fuel combustion on site such as gas boilers, fleet vehicles and air-conditioning leaks.</a:t>
            </a:r>
          </a:p>
          <a:p>
            <a:pPr fontAlgn="base"/>
            <a:r>
              <a:rPr lang="en-US" sz="1200" b="1" i="0" kern="1200" dirty="0">
                <a:solidFill>
                  <a:schemeClr val="tx1"/>
                </a:solidFill>
                <a:effectLst/>
                <a:latin typeface="+mn-lt"/>
                <a:ea typeface="+mn-ea"/>
                <a:cs typeface="+mn-cs"/>
              </a:rPr>
              <a:t>Scope 2 – Indirect Emissions</a:t>
            </a:r>
            <a:r>
              <a:rPr lang="en-US" sz="1200" b="0" i="0" kern="1200" dirty="0">
                <a:solidFill>
                  <a:schemeClr val="tx1"/>
                </a:solidFill>
                <a:effectLst/>
                <a:latin typeface="+mn-lt"/>
                <a:ea typeface="+mn-ea"/>
                <a:cs typeface="+mn-cs"/>
              </a:rPr>
              <a:t> from electricity purchased and used by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Emissions are created during the production of the energy and eventually used by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Scope 3 – All Other Indirect Emissions</a:t>
            </a:r>
            <a:r>
              <a:rPr lang="en-US" sz="1200" b="0" i="0" kern="1200" dirty="0">
                <a:solidFill>
                  <a:schemeClr val="tx1"/>
                </a:solidFill>
                <a:effectLst/>
                <a:latin typeface="+mn-lt"/>
                <a:ea typeface="+mn-ea"/>
                <a:cs typeface="+mn-cs"/>
              </a:rPr>
              <a:t> from activities of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occuring</a:t>
            </a:r>
            <a:r>
              <a:rPr lang="en-US" sz="1200" b="0" i="0" kern="1200" dirty="0">
                <a:solidFill>
                  <a:schemeClr val="tx1"/>
                </a:solidFill>
                <a:effectLst/>
                <a:latin typeface="+mn-lt"/>
                <a:ea typeface="+mn-ea"/>
                <a:cs typeface="+mn-cs"/>
              </a:rPr>
              <a:t> from sources that they do not own or control. These are usually the greatest share of the carbon footprint, covering emissions associated with business travel, procurement, waste and water.</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Define</a:t>
            </a:r>
            <a:r>
              <a:rPr lang="en-GB" sz="1200" kern="1200" baseline="0" dirty="0">
                <a:solidFill>
                  <a:schemeClr val="tx1"/>
                </a:solidFill>
                <a:effectLst/>
                <a:latin typeface="+mn-lt"/>
                <a:ea typeface="+mn-ea"/>
                <a:cs typeface="+mn-cs"/>
              </a:rPr>
              <a:t> key metrics</a:t>
            </a:r>
            <a:endParaRPr lang="en-GB" sz="1200" kern="1200" dirty="0">
              <a:solidFill>
                <a:schemeClr val="tx1"/>
              </a:solidFill>
              <a:effectLst/>
              <a:latin typeface="+mn-lt"/>
              <a:ea typeface="+mn-ea"/>
              <a:cs typeface="+mn-cs"/>
            </a:endParaRPr>
          </a:p>
          <a:p>
            <a:pPr marL="457200" lvl="1"/>
            <a:r>
              <a:rPr lang="en-GB" sz="1700" dirty="0">
                <a:solidFill>
                  <a:schemeClr val="bg2">
                    <a:lumMod val="50000"/>
                  </a:schemeClr>
                </a:solidFill>
              </a:rPr>
              <a:t>Resource use – Waste Hierarchy</a:t>
            </a:r>
          </a:p>
          <a:p>
            <a:pPr marL="457200" lvl="1"/>
            <a:r>
              <a:rPr lang="en-GB" sz="1700" dirty="0">
                <a:solidFill>
                  <a:schemeClr val="bg2">
                    <a:lumMod val="50000"/>
                  </a:schemeClr>
                </a:solidFill>
              </a:rPr>
              <a:t>CO2e – Water, Waste, energy for scope 1 – 3 emissions</a:t>
            </a:r>
          </a:p>
          <a:p>
            <a:pPr marL="457200" lvl="1"/>
            <a:r>
              <a:rPr lang="en-GB" sz="1700" dirty="0">
                <a:solidFill>
                  <a:schemeClr val="bg2">
                    <a:lumMod val="50000"/>
                  </a:schemeClr>
                </a:solidFill>
              </a:rPr>
              <a:t>Project metrics (Drive reduction in scope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50000"/>
                  </a:schemeClr>
                </a:solidFill>
              </a:rPr>
              <a:t>Roadmaps against key boundaries - Climate / biodiversity / land use</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role requires engagement across varying functions, initially this will be focused on internal change to benchmark our current position and enable our transition embedding sustainability in to the MTC, this will require the role holder to:</a:t>
            </a:r>
          </a:p>
          <a:p>
            <a:pPr lvl="0"/>
            <a:r>
              <a:rPr lang="en-GB" sz="1200" kern="1200" dirty="0">
                <a:solidFill>
                  <a:schemeClr val="tx1"/>
                </a:solidFill>
                <a:effectLst/>
                <a:latin typeface="+mn-lt"/>
                <a:ea typeface="+mn-ea"/>
                <a:cs typeface="+mn-cs"/>
              </a:rPr>
              <a:t>Engage with the wider community of colleagues to affect behavioural change enabling our journey to become a sustainable business through initiatives such as the environmental working group </a:t>
            </a:r>
          </a:p>
          <a:p>
            <a:pPr lvl="0"/>
            <a:r>
              <a:rPr lang="en-GB" sz="1200" kern="1200" dirty="0">
                <a:solidFill>
                  <a:schemeClr val="tx1"/>
                </a:solidFill>
                <a:effectLst/>
                <a:latin typeface="+mn-lt"/>
                <a:ea typeface="+mn-ea"/>
                <a:cs typeface="+mn-cs"/>
              </a:rPr>
              <a:t>Work with varying functions such as estates and continuous improvement to drive a transition within the MTC to sustainable / net zero practices in line with policy and legislation, including the way our projects are delivered;</a:t>
            </a:r>
          </a:p>
          <a:p>
            <a:pPr lvl="0"/>
            <a:r>
              <a:rPr lang="en-GB" sz="1200" kern="1200" dirty="0">
                <a:solidFill>
                  <a:schemeClr val="tx1"/>
                </a:solidFill>
                <a:effectLst/>
                <a:latin typeface="+mn-lt"/>
                <a:ea typeface="+mn-ea"/>
                <a:cs typeface="+mn-cs"/>
              </a:rPr>
              <a:t>To provide input to the future skills team to creating a training framework around sustainable capability gaps for AMTC and to tie into university partners. To allow the development of internal and external training materials to create the next generation of sustainable engineers;</a:t>
            </a:r>
          </a:p>
          <a:p>
            <a:pPr lvl="0"/>
            <a:r>
              <a:rPr lang="en-GB" sz="1200" kern="1200" dirty="0">
                <a:solidFill>
                  <a:schemeClr val="tx1"/>
                </a:solidFill>
                <a:effectLst/>
                <a:latin typeface="+mn-lt"/>
                <a:ea typeface="+mn-ea"/>
                <a:cs typeface="+mn-cs"/>
              </a:rPr>
              <a:t>Form links with relevant bodies such as the Ellen MacArthur foundation, WRAP etc. to ensure our sustainability metrics align with industry recognised methodology and form useful collaborations; </a:t>
            </a:r>
          </a:p>
          <a:p>
            <a:pPr lvl="0"/>
            <a:r>
              <a:rPr lang="en-GB" sz="1200" kern="1200" dirty="0">
                <a:solidFill>
                  <a:schemeClr val="tx1"/>
                </a:solidFill>
                <a:effectLst/>
                <a:latin typeface="+mn-lt"/>
                <a:ea typeface="+mn-ea"/>
                <a:cs typeface="+mn-cs"/>
              </a:rPr>
              <a:t>Engage with events management to ensure that MTC events are held in a sustainably way and demonstrate the MTC’s commitment to sustainable practice</a:t>
            </a:r>
            <a:endParaRPr lang="en-US" sz="1200" b="0" i="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6</a:t>
            </a:fld>
            <a:endParaRPr lang="en-GB"/>
          </a:p>
        </p:txBody>
      </p:sp>
    </p:spTree>
    <p:extLst>
      <p:ext uri="{BB962C8B-B14F-4D97-AF65-F5344CB8AC3E}">
        <p14:creationId xmlns:p14="http://schemas.microsoft.com/office/powerpoint/2010/main" val="399853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7BD14-71FF-8541-B33F-F03FDB1D8791}" type="slidenum">
              <a:rPr kumimoji="0" lang="en-US" sz="1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76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Scope 1 – All Direct Emissions</a:t>
            </a:r>
            <a:r>
              <a:rPr lang="en-US" sz="1200" b="0" i="0" kern="1200" dirty="0">
                <a:solidFill>
                  <a:schemeClr val="tx1"/>
                </a:solidFill>
                <a:effectLst/>
                <a:latin typeface="+mn-lt"/>
                <a:ea typeface="+mn-ea"/>
                <a:cs typeface="+mn-cs"/>
              </a:rPr>
              <a:t> from the activities of an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or under their control. Including fuel combustion on site such as gas boilers, fleet vehicles and air-conditioning leaks.</a:t>
            </a:r>
          </a:p>
          <a:p>
            <a:pPr fontAlgn="base"/>
            <a:r>
              <a:rPr lang="en-US" sz="1200" b="1" i="0" kern="1200" dirty="0">
                <a:solidFill>
                  <a:schemeClr val="tx1"/>
                </a:solidFill>
                <a:effectLst/>
                <a:latin typeface="+mn-lt"/>
                <a:ea typeface="+mn-ea"/>
                <a:cs typeface="+mn-cs"/>
              </a:rPr>
              <a:t>Scope 2 – Indirect Emissions</a:t>
            </a:r>
            <a:r>
              <a:rPr lang="en-US" sz="1200" b="0" i="0" kern="1200" dirty="0">
                <a:solidFill>
                  <a:schemeClr val="tx1"/>
                </a:solidFill>
                <a:effectLst/>
                <a:latin typeface="+mn-lt"/>
                <a:ea typeface="+mn-ea"/>
                <a:cs typeface="+mn-cs"/>
              </a:rPr>
              <a:t> from electricity purchased and used by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Emissions are created during the production of the energy and eventually used by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Scope 3 – All Other Indirect Emissions</a:t>
            </a:r>
            <a:r>
              <a:rPr lang="en-US" sz="1200" b="0" i="0" kern="1200" dirty="0">
                <a:solidFill>
                  <a:schemeClr val="tx1"/>
                </a:solidFill>
                <a:effectLst/>
                <a:latin typeface="+mn-lt"/>
                <a:ea typeface="+mn-ea"/>
                <a:cs typeface="+mn-cs"/>
              </a:rPr>
              <a:t> from activities of the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occuring</a:t>
            </a:r>
            <a:r>
              <a:rPr lang="en-US" sz="1200" b="0" i="0" kern="1200" dirty="0">
                <a:solidFill>
                  <a:schemeClr val="tx1"/>
                </a:solidFill>
                <a:effectLst/>
                <a:latin typeface="+mn-lt"/>
                <a:ea typeface="+mn-ea"/>
                <a:cs typeface="+mn-cs"/>
              </a:rPr>
              <a:t> from sources that they do not own or control. These are usually the greatest share of the carbon footprint, covering emissions associated with business travel, procurement, waste and water.</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Define</a:t>
            </a:r>
            <a:r>
              <a:rPr lang="en-GB" sz="1200" kern="1200" baseline="0" dirty="0">
                <a:solidFill>
                  <a:schemeClr val="tx1"/>
                </a:solidFill>
                <a:effectLst/>
                <a:latin typeface="+mn-lt"/>
                <a:ea typeface="+mn-ea"/>
                <a:cs typeface="+mn-cs"/>
              </a:rPr>
              <a:t> key metrics</a:t>
            </a:r>
            <a:endParaRPr lang="en-GB" sz="1200" kern="1200" dirty="0">
              <a:solidFill>
                <a:schemeClr val="tx1"/>
              </a:solidFill>
              <a:effectLst/>
              <a:latin typeface="+mn-lt"/>
              <a:ea typeface="+mn-ea"/>
              <a:cs typeface="+mn-cs"/>
            </a:endParaRPr>
          </a:p>
          <a:p>
            <a:pPr marL="457200" lvl="1"/>
            <a:r>
              <a:rPr lang="en-GB" sz="1700" dirty="0">
                <a:solidFill>
                  <a:schemeClr val="bg2">
                    <a:lumMod val="50000"/>
                  </a:schemeClr>
                </a:solidFill>
              </a:rPr>
              <a:t>Resource use – Waste Hierarchy</a:t>
            </a:r>
          </a:p>
          <a:p>
            <a:pPr marL="457200" lvl="1"/>
            <a:r>
              <a:rPr lang="en-GB" sz="1700" dirty="0">
                <a:solidFill>
                  <a:schemeClr val="bg2">
                    <a:lumMod val="50000"/>
                  </a:schemeClr>
                </a:solidFill>
              </a:rPr>
              <a:t>CO2e – Water, Waste, energy for scope 1 – 3 emissions</a:t>
            </a:r>
          </a:p>
          <a:p>
            <a:pPr marL="457200" lvl="1"/>
            <a:r>
              <a:rPr lang="en-GB" sz="1700" dirty="0">
                <a:solidFill>
                  <a:schemeClr val="bg2">
                    <a:lumMod val="50000"/>
                  </a:schemeClr>
                </a:solidFill>
              </a:rPr>
              <a:t>Project metrics (Drive reduction in scope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50000"/>
                  </a:schemeClr>
                </a:solidFill>
              </a:rPr>
              <a:t>Roadmaps against key boundaries - Climate / biodiversity / land use</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role requires engagement across varying functions, initially this will be focused on internal change to benchmark our current position and enable our transition embedding sustainability in to the MTC, this will require the role holder to:</a:t>
            </a:r>
          </a:p>
          <a:p>
            <a:pPr lvl="0"/>
            <a:r>
              <a:rPr lang="en-GB" sz="1200" kern="1200" dirty="0">
                <a:solidFill>
                  <a:schemeClr val="tx1"/>
                </a:solidFill>
                <a:effectLst/>
                <a:latin typeface="+mn-lt"/>
                <a:ea typeface="+mn-ea"/>
                <a:cs typeface="+mn-cs"/>
              </a:rPr>
              <a:t>Engage with the wider community of colleagues to affect behavioural change enabling our journey to become a sustainable business through initiatives such as the environmental working group </a:t>
            </a:r>
          </a:p>
          <a:p>
            <a:pPr lvl="0"/>
            <a:r>
              <a:rPr lang="en-GB" sz="1200" kern="1200" dirty="0">
                <a:solidFill>
                  <a:schemeClr val="tx1"/>
                </a:solidFill>
                <a:effectLst/>
                <a:latin typeface="+mn-lt"/>
                <a:ea typeface="+mn-ea"/>
                <a:cs typeface="+mn-cs"/>
              </a:rPr>
              <a:t>Work with varying functions such as estates and continuous improvement to drive a transition within the MTC to sustainable / net zero practices in line with policy and legislation, including the way our projects are delivered;</a:t>
            </a:r>
          </a:p>
          <a:p>
            <a:pPr lvl="0"/>
            <a:r>
              <a:rPr lang="en-GB" sz="1200" kern="1200" dirty="0">
                <a:solidFill>
                  <a:schemeClr val="tx1"/>
                </a:solidFill>
                <a:effectLst/>
                <a:latin typeface="+mn-lt"/>
                <a:ea typeface="+mn-ea"/>
                <a:cs typeface="+mn-cs"/>
              </a:rPr>
              <a:t>To provide input to the future skills team to creating a training framework around sustainable capability gaps for AMTC and to tie into university partners. To allow the development of internal and external training materials to create the next generation of sustainable engineers;</a:t>
            </a:r>
          </a:p>
          <a:p>
            <a:pPr lvl="0"/>
            <a:r>
              <a:rPr lang="en-GB" sz="1200" kern="1200" dirty="0">
                <a:solidFill>
                  <a:schemeClr val="tx1"/>
                </a:solidFill>
                <a:effectLst/>
                <a:latin typeface="+mn-lt"/>
                <a:ea typeface="+mn-ea"/>
                <a:cs typeface="+mn-cs"/>
              </a:rPr>
              <a:t>Form links with relevant bodies such as the Ellen MacArthur foundation, WRAP etc. to ensure our sustainability metrics align with industry recognised methodology and form useful collaborations; </a:t>
            </a:r>
          </a:p>
          <a:p>
            <a:pPr lvl="0"/>
            <a:r>
              <a:rPr lang="en-GB" sz="1200" kern="1200" dirty="0">
                <a:solidFill>
                  <a:schemeClr val="tx1"/>
                </a:solidFill>
                <a:effectLst/>
                <a:latin typeface="+mn-lt"/>
                <a:ea typeface="+mn-ea"/>
                <a:cs typeface="+mn-cs"/>
              </a:rPr>
              <a:t>Engage with events management to ensure that MTC events are held in a sustainably way and demonstrate the MTC’s commitment to sustainable practice</a:t>
            </a:r>
            <a:endParaRPr lang="en-US" sz="1200" b="0" i="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8</a:t>
            </a:fld>
            <a:endParaRPr lang="en-GB"/>
          </a:p>
        </p:txBody>
      </p:sp>
    </p:spTree>
    <p:extLst>
      <p:ext uri="{BB962C8B-B14F-4D97-AF65-F5344CB8AC3E}">
        <p14:creationId xmlns:p14="http://schemas.microsoft.com/office/powerpoint/2010/main" val="409848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p:txBody>
          <a:bodyPr/>
          <a:lstStyle/>
          <a:p>
            <a:endParaRPr lang="en-GB"/>
          </a:p>
        </p:txBody>
      </p:sp>
      <p:sp>
        <p:nvSpPr>
          <p:cNvPr id="6" name="Slide Number Placeholder 5"/>
          <p:cNvSpPr>
            <a:spLocks noGrp="1"/>
          </p:cNvSpPr>
          <p:nvPr>
            <p:ph type="sldNum" sz="quarter" idx="12"/>
          </p:nvPr>
        </p:nvSpPr>
        <p:spPr/>
        <p:txBody>
          <a:bodyPr/>
          <a:lstStyle/>
          <a:p>
            <a:fld id="{322F37A9-73E9-46E4-A853-8CB1834B919D}" type="slidenum">
              <a:rPr lang="en-GB" smtClean="0"/>
              <a:t>9</a:t>
            </a:fld>
            <a:endParaRPr lang="en-GB"/>
          </a:p>
        </p:txBody>
      </p:sp>
    </p:spTree>
    <p:extLst>
      <p:ext uri="{BB962C8B-B14F-4D97-AF65-F5344CB8AC3E}">
        <p14:creationId xmlns:p14="http://schemas.microsoft.com/office/powerpoint/2010/main" val="407481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6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77DFCE-FADC-644E-AB94-14856E5FDFB9}"/>
              </a:ext>
            </a:extLst>
          </p:cNvPr>
          <p:cNvSpPr>
            <a:spLocks noGrp="1"/>
          </p:cNvSpPr>
          <p:nvPr>
            <p:ph type="pic" sz="quarter" idx="10"/>
          </p:nvPr>
        </p:nvSpPr>
        <p:spPr>
          <a:xfrm>
            <a:off x="4191000" y="0"/>
            <a:ext cx="4953000" cy="4965618"/>
          </a:xfrm>
          <a:custGeom>
            <a:avLst/>
            <a:gdLst>
              <a:gd name="connsiteX0" fmla="*/ 0 w 4953000"/>
              <a:gd name="connsiteY0" fmla="*/ 0 h 5013325"/>
              <a:gd name="connsiteX1" fmla="*/ 4953000 w 4953000"/>
              <a:gd name="connsiteY1" fmla="*/ 0 h 5013325"/>
              <a:gd name="connsiteX2" fmla="*/ 4953000 w 4953000"/>
              <a:gd name="connsiteY2" fmla="*/ 5013325 h 5013325"/>
              <a:gd name="connsiteX3" fmla="*/ 0 w 4953000"/>
              <a:gd name="connsiteY3" fmla="*/ 5013325 h 5013325"/>
              <a:gd name="connsiteX4" fmla="*/ 0 w 4953000"/>
              <a:gd name="connsiteY4" fmla="*/ 0 h 5013325"/>
              <a:gd name="connsiteX0" fmla="*/ 0 w 4953000"/>
              <a:gd name="connsiteY0" fmla="*/ 0 h 5013325"/>
              <a:gd name="connsiteX1" fmla="*/ 4953000 w 4953000"/>
              <a:gd name="connsiteY1" fmla="*/ 0 h 5013325"/>
              <a:gd name="connsiteX2" fmla="*/ 4953000 w 4953000"/>
              <a:gd name="connsiteY2" fmla="*/ 5013325 h 5013325"/>
              <a:gd name="connsiteX3" fmla="*/ 0 w 4953000"/>
              <a:gd name="connsiteY3" fmla="*/ 0 h 5013325"/>
              <a:gd name="connsiteX0" fmla="*/ 0 w 4953000"/>
              <a:gd name="connsiteY0" fmla="*/ 0 h 4965618"/>
              <a:gd name="connsiteX1" fmla="*/ 4953000 w 4953000"/>
              <a:gd name="connsiteY1" fmla="*/ 0 h 4965618"/>
              <a:gd name="connsiteX2" fmla="*/ 4953000 w 4953000"/>
              <a:gd name="connsiteY2" fmla="*/ 4965618 h 4965618"/>
              <a:gd name="connsiteX3" fmla="*/ 0 w 4953000"/>
              <a:gd name="connsiteY3" fmla="*/ 0 h 4965618"/>
            </a:gdLst>
            <a:ahLst/>
            <a:cxnLst>
              <a:cxn ang="0">
                <a:pos x="connsiteX0" y="connsiteY0"/>
              </a:cxn>
              <a:cxn ang="0">
                <a:pos x="connsiteX1" y="connsiteY1"/>
              </a:cxn>
              <a:cxn ang="0">
                <a:pos x="connsiteX2" y="connsiteY2"/>
              </a:cxn>
              <a:cxn ang="0">
                <a:pos x="connsiteX3" y="connsiteY3"/>
              </a:cxn>
            </a:cxnLst>
            <a:rect l="l" t="t" r="r" b="b"/>
            <a:pathLst>
              <a:path w="4953000" h="4965618">
                <a:moveTo>
                  <a:pt x="0" y="0"/>
                </a:moveTo>
                <a:lnTo>
                  <a:pt x="4953000" y="0"/>
                </a:lnTo>
                <a:lnTo>
                  <a:pt x="4953000" y="4965618"/>
                </a:lnTo>
                <a:lnTo>
                  <a:pt x="0" y="0"/>
                </a:lnTo>
                <a:close/>
              </a:path>
            </a:pathLst>
          </a:custGeom>
        </p:spPr>
        <p:txBody>
          <a:bodyPr/>
          <a:lstStyle/>
          <a:p>
            <a:endParaRPr lang="en-US"/>
          </a:p>
        </p:txBody>
      </p:sp>
    </p:spTree>
    <p:extLst>
      <p:ext uri="{BB962C8B-B14F-4D97-AF65-F5344CB8AC3E}">
        <p14:creationId xmlns:p14="http://schemas.microsoft.com/office/powerpoint/2010/main" val="332254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1"/>
            <a:ext cx="7107621" cy="898525"/>
          </a:xfrm>
          <a:prstGeom prst="rect">
            <a:avLst/>
          </a:prstGeom>
        </p:spPr>
        <p:txBody>
          <a:bodyPr anchor="ctr"/>
          <a:lstStyle>
            <a:lvl1pPr>
              <a:lnSpc>
                <a:spcPts val="2797"/>
              </a:lnSpc>
              <a:defRPr sz="2497"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47455505-239C-754F-BCB2-3C282885D167}"/>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346590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9AB6D6-E881-AC45-B6E3-DEAB7D990C27}"/>
              </a:ext>
            </a:extLst>
          </p:cNvPr>
          <p:cNvSpPr/>
          <p:nvPr userDrawn="1"/>
        </p:nvSpPr>
        <p:spPr>
          <a:xfrm>
            <a:off x="0" y="898524"/>
            <a:ext cx="9144000" cy="4251325"/>
          </a:xfrm>
          <a:prstGeom prst="rect">
            <a:avLst/>
          </a:prstGeom>
          <a:solidFill>
            <a:srgbClr val="D0EC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600" y="1"/>
            <a:ext cx="7118131" cy="898525"/>
          </a:xfrm>
          <a:prstGeom prst="rect">
            <a:avLst/>
          </a:prstGeom>
        </p:spPr>
        <p:txBody>
          <a:bodyPr anchor="ctr"/>
          <a:lstStyle>
            <a:lvl1pPr>
              <a:lnSpc>
                <a:spcPts val="2797"/>
              </a:lnSpc>
              <a:defRPr sz="2497"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0E7F6946-91EB-5D43-8229-818E0E55A6EB}"/>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4371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9AB6D6-E881-AC45-B6E3-DEAB7D990C27}"/>
              </a:ext>
            </a:extLst>
          </p:cNvPr>
          <p:cNvSpPr/>
          <p:nvPr userDrawn="1"/>
        </p:nvSpPr>
        <p:spPr>
          <a:xfrm>
            <a:off x="0" y="898526"/>
            <a:ext cx="9144000" cy="4251325"/>
          </a:xfrm>
          <a:prstGeom prst="rect">
            <a:avLst/>
          </a:prstGeom>
          <a:solidFill>
            <a:srgbClr val="15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1"/>
            <a:ext cx="7107621" cy="898525"/>
          </a:xfrm>
          <a:prstGeom prst="rect">
            <a:avLst/>
          </a:prstGeom>
        </p:spPr>
        <p:txBody>
          <a:bodyPr anchor="ctr"/>
          <a:lstStyle>
            <a:lvl1pPr>
              <a:lnSpc>
                <a:spcPts val="2797"/>
              </a:lnSpc>
              <a:defRPr sz="2497"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0E7F6946-91EB-5D43-8229-818E0E55A6EB}"/>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194169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18241"/>
            <a:ext cx="6858000" cy="385233"/>
          </a:xfrm>
          <a:prstGeom prst="rect">
            <a:avLst/>
          </a:prstGeom>
        </p:spPr>
        <p:txBody>
          <a:bodyPr anchor="ctr"/>
          <a:lstStyle>
            <a:lvl1pPr algn="l">
              <a:defRPr sz="1800">
                <a:solidFill>
                  <a:schemeClr val="bg1"/>
                </a:solidFill>
                <a:latin typeface="Arial" panose="020B0604020202020204" pitchFamily="34" charset="0"/>
                <a:cs typeface="Arial" panose="020B0604020202020204" pitchFamily="34" charset="0"/>
              </a:defRPr>
            </a:lvl1pPr>
          </a:lstStyle>
          <a:p>
            <a:r>
              <a:rPr lang="en-US"/>
              <a:t>TITLE</a:t>
            </a:r>
            <a:endParaRPr lang="en-GB"/>
          </a:p>
        </p:txBody>
      </p:sp>
      <p:sp>
        <p:nvSpPr>
          <p:cNvPr id="3" name="Subtitle 2"/>
          <p:cNvSpPr>
            <a:spLocks noGrp="1"/>
          </p:cNvSpPr>
          <p:nvPr>
            <p:ph type="subTitle" idx="1" hasCustomPrompt="1"/>
          </p:nvPr>
        </p:nvSpPr>
        <p:spPr>
          <a:xfrm>
            <a:off x="629660" y="662078"/>
            <a:ext cx="6858000" cy="216291"/>
          </a:xfrm>
          <a:prstGeom prst="rect">
            <a:avLst/>
          </a:prstGeom>
        </p:spPr>
        <p:txBody>
          <a:bodyPr anchor="ctr"/>
          <a:lstStyle>
            <a:lvl1pPr marL="0" indent="0" algn="l">
              <a:buNone/>
              <a:defRPr sz="1350">
                <a:solidFill>
                  <a:srgbClr val="DCEFF6"/>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 HEADING</a:t>
            </a:r>
            <a:endParaRPr lang="en-GB"/>
          </a:p>
        </p:txBody>
      </p:sp>
      <p:sp>
        <p:nvSpPr>
          <p:cNvPr id="8" name="Text Placeholder 7"/>
          <p:cNvSpPr>
            <a:spLocks noGrp="1"/>
          </p:cNvSpPr>
          <p:nvPr>
            <p:ph type="body" sz="quarter" idx="10"/>
          </p:nvPr>
        </p:nvSpPr>
        <p:spPr>
          <a:xfrm>
            <a:off x="575556" y="1817908"/>
            <a:ext cx="8046894" cy="2703333"/>
          </a:xfrm>
          <a:prstGeom prst="rect">
            <a:avLst/>
          </a:prstGeom>
        </p:spPr>
        <p:txBody>
          <a:bodyPr/>
          <a:lstStyle>
            <a:lvl1pPr marL="171450" indent="-171450">
              <a:buFont typeface="Wingdings" panose="05000000000000000000" pitchFamily="2" charset="2"/>
              <a:buChar char="§"/>
              <a:defRPr sz="10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900">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4933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0"/>
            <a:ext cx="6934201"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47455505-239C-754F-BCB2-3C282885D167}"/>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3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9AB6D6-E881-AC45-B6E3-DEAB7D990C27}"/>
              </a:ext>
            </a:extLst>
          </p:cNvPr>
          <p:cNvSpPr/>
          <p:nvPr userDrawn="1"/>
        </p:nvSpPr>
        <p:spPr>
          <a:xfrm>
            <a:off x="0" y="898524"/>
            <a:ext cx="9144000" cy="4251325"/>
          </a:xfrm>
          <a:prstGeom prst="rect">
            <a:avLst/>
          </a:prstGeom>
          <a:solidFill>
            <a:srgbClr val="D0EC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0"/>
            <a:ext cx="6934201"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0E7F6946-91EB-5D43-8229-818E0E55A6EB}"/>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91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9AB6D6-E881-AC45-B6E3-DEAB7D990C27}"/>
              </a:ext>
            </a:extLst>
          </p:cNvPr>
          <p:cNvSpPr/>
          <p:nvPr userDrawn="1"/>
        </p:nvSpPr>
        <p:spPr>
          <a:xfrm>
            <a:off x="0" y="898525"/>
            <a:ext cx="9144000" cy="4251325"/>
          </a:xfrm>
          <a:prstGeom prst="rect">
            <a:avLst/>
          </a:prstGeom>
          <a:solidFill>
            <a:srgbClr val="15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0"/>
            <a:ext cx="6934201"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0E7F6946-91EB-5D43-8229-818E0E55A6EB}"/>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91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18241"/>
            <a:ext cx="6858000" cy="385233"/>
          </a:xfrm>
          <a:prstGeom prst="rect">
            <a:avLst/>
          </a:prstGeom>
        </p:spPr>
        <p:txBody>
          <a:bodyPr anchor="ctr"/>
          <a:lstStyle>
            <a:lvl1pPr algn="l">
              <a:defRPr sz="18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29660" y="662078"/>
            <a:ext cx="6858000" cy="216291"/>
          </a:xfrm>
          <a:prstGeom prst="rect">
            <a:avLst/>
          </a:prstGeom>
        </p:spPr>
        <p:txBody>
          <a:bodyPr anchor="ctr"/>
          <a:lstStyle>
            <a:lvl1pPr marL="0" indent="0" algn="l">
              <a:buNone/>
              <a:defRPr sz="1350">
                <a:solidFill>
                  <a:srgbClr val="DCEFF6"/>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 HEADING</a:t>
            </a:r>
            <a:endParaRPr lang="en-GB" dirty="0"/>
          </a:p>
        </p:txBody>
      </p:sp>
      <p:sp>
        <p:nvSpPr>
          <p:cNvPr id="8" name="Text Placeholder 7"/>
          <p:cNvSpPr>
            <a:spLocks noGrp="1"/>
          </p:cNvSpPr>
          <p:nvPr>
            <p:ph type="body" sz="quarter" idx="10"/>
          </p:nvPr>
        </p:nvSpPr>
        <p:spPr>
          <a:xfrm>
            <a:off x="575556" y="1817908"/>
            <a:ext cx="8046894" cy="2703333"/>
          </a:xfrm>
          <a:prstGeom prst="rect">
            <a:avLst/>
          </a:prstGeom>
        </p:spPr>
        <p:txBody>
          <a:bodyPr/>
          <a:lstStyle>
            <a:lvl1pPr marL="171450" indent="-171450">
              <a:buFont typeface="Wingdings" panose="05000000000000000000" pitchFamily="2" charset="2"/>
              <a:buChar char="§"/>
              <a:defRPr sz="105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900">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56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681C46-034C-2146-A587-4E8454B44CAB}"/>
              </a:ext>
            </a:extLst>
          </p:cNvPr>
          <p:cNvSpPr>
            <a:spLocks noGrp="1"/>
          </p:cNvSpPr>
          <p:nvPr>
            <p:ph type="pic" sz="quarter" idx="10"/>
          </p:nvPr>
        </p:nvSpPr>
        <p:spPr>
          <a:xfrm>
            <a:off x="0" y="898524"/>
            <a:ext cx="9144000" cy="4251325"/>
          </a:xfrm>
          <a:prstGeom prst="rect">
            <a:avLst/>
          </a:prstGeom>
        </p:spPr>
        <p:txBody>
          <a:bodyPr/>
          <a:lstStyle/>
          <a:p>
            <a:endParaRPr lang="en-US" dirty="0"/>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0"/>
            <a:ext cx="6934201"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47455505-239C-754F-BCB2-3C282885D167}"/>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17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601" y="0"/>
            <a:ext cx="6934200"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47455505-239C-754F-BCB2-3C282885D167}"/>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a:extLst>
              <a:ext uri="{FF2B5EF4-FFF2-40B4-BE49-F238E27FC236}">
                <a16:creationId xmlns:a16="http://schemas.microsoft.com/office/drawing/2014/main" id="{D7A202C9-8389-3447-B603-35163C24DB1F}"/>
              </a:ext>
            </a:extLst>
          </p:cNvPr>
          <p:cNvSpPr>
            <a:spLocks noGrp="1"/>
          </p:cNvSpPr>
          <p:nvPr>
            <p:ph type="pic" sz="quarter" idx="11"/>
          </p:nvPr>
        </p:nvSpPr>
        <p:spPr>
          <a:xfrm>
            <a:off x="4846225" y="898525"/>
            <a:ext cx="4291372" cy="4251325"/>
          </a:xfrm>
          <a:custGeom>
            <a:avLst/>
            <a:gdLst>
              <a:gd name="connsiteX0" fmla="*/ 0 w 2819400"/>
              <a:gd name="connsiteY0" fmla="*/ 0 h 2819400"/>
              <a:gd name="connsiteX1" fmla="*/ 2819400 w 2819400"/>
              <a:gd name="connsiteY1" fmla="*/ 0 h 2819400"/>
              <a:gd name="connsiteX2" fmla="*/ 2819400 w 2819400"/>
              <a:gd name="connsiteY2" fmla="*/ 2819400 h 2819400"/>
              <a:gd name="connsiteX3" fmla="*/ 0 w 2819400"/>
              <a:gd name="connsiteY3" fmla="*/ 2819400 h 2819400"/>
              <a:gd name="connsiteX4" fmla="*/ 0 w 2819400"/>
              <a:gd name="connsiteY4" fmla="*/ 0 h 2819400"/>
              <a:gd name="connsiteX0" fmla="*/ 0 w 2819400"/>
              <a:gd name="connsiteY0" fmla="*/ 2819400 h 2819400"/>
              <a:gd name="connsiteX1" fmla="*/ 2819400 w 2819400"/>
              <a:gd name="connsiteY1" fmla="*/ 0 h 2819400"/>
              <a:gd name="connsiteX2" fmla="*/ 2819400 w 2819400"/>
              <a:gd name="connsiteY2" fmla="*/ 2819400 h 2819400"/>
              <a:gd name="connsiteX3" fmla="*/ 0 w 2819400"/>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2819400" h="2819400">
                <a:moveTo>
                  <a:pt x="0" y="2819400"/>
                </a:moveTo>
                <a:lnTo>
                  <a:pt x="2819400" y="0"/>
                </a:lnTo>
                <a:lnTo>
                  <a:pt x="2819400" y="2819400"/>
                </a:lnTo>
                <a:lnTo>
                  <a:pt x="0" y="2819400"/>
                </a:lnTo>
                <a:close/>
              </a:path>
            </a:pathLst>
          </a:custGeom>
        </p:spPr>
        <p:txBody>
          <a:bodyPr/>
          <a:lstStyle/>
          <a:p>
            <a:endParaRPr lang="en-US"/>
          </a:p>
        </p:txBody>
      </p:sp>
    </p:spTree>
    <p:extLst>
      <p:ext uri="{BB962C8B-B14F-4D97-AF65-F5344CB8AC3E}">
        <p14:creationId xmlns:p14="http://schemas.microsoft.com/office/powerpoint/2010/main" val="281529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9AB6D6-E881-AC45-B6E3-DEAB7D990C27}"/>
              </a:ext>
            </a:extLst>
          </p:cNvPr>
          <p:cNvSpPr/>
          <p:nvPr userDrawn="1"/>
        </p:nvSpPr>
        <p:spPr>
          <a:xfrm>
            <a:off x="0" y="898524"/>
            <a:ext cx="9144000" cy="4251325"/>
          </a:xfrm>
          <a:prstGeom prst="rect">
            <a:avLst/>
          </a:prstGeom>
          <a:solidFill>
            <a:srgbClr val="D0ECF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0"/>
            <a:ext cx="6934201"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0E7F6946-91EB-5D43-8229-818E0E55A6EB}"/>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4">
            <a:extLst>
              <a:ext uri="{FF2B5EF4-FFF2-40B4-BE49-F238E27FC236}">
                <a16:creationId xmlns:a16="http://schemas.microsoft.com/office/drawing/2014/main" id="{9B9E79BD-67FC-8046-9ED7-AF0AB012F9E8}"/>
              </a:ext>
            </a:extLst>
          </p:cNvPr>
          <p:cNvSpPr>
            <a:spLocks noGrp="1"/>
          </p:cNvSpPr>
          <p:nvPr>
            <p:ph type="pic" sz="quarter" idx="11"/>
          </p:nvPr>
        </p:nvSpPr>
        <p:spPr>
          <a:xfrm>
            <a:off x="4846225" y="898525"/>
            <a:ext cx="4291372" cy="4251325"/>
          </a:xfrm>
          <a:custGeom>
            <a:avLst/>
            <a:gdLst>
              <a:gd name="connsiteX0" fmla="*/ 0 w 2819400"/>
              <a:gd name="connsiteY0" fmla="*/ 0 h 2819400"/>
              <a:gd name="connsiteX1" fmla="*/ 2819400 w 2819400"/>
              <a:gd name="connsiteY1" fmla="*/ 0 h 2819400"/>
              <a:gd name="connsiteX2" fmla="*/ 2819400 w 2819400"/>
              <a:gd name="connsiteY2" fmla="*/ 2819400 h 2819400"/>
              <a:gd name="connsiteX3" fmla="*/ 0 w 2819400"/>
              <a:gd name="connsiteY3" fmla="*/ 2819400 h 2819400"/>
              <a:gd name="connsiteX4" fmla="*/ 0 w 2819400"/>
              <a:gd name="connsiteY4" fmla="*/ 0 h 2819400"/>
              <a:gd name="connsiteX0" fmla="*/ 0 w 2819400"/>
              <a:gd name="connsiteY0" fmla="*/ 2819400 h 2819400"/>
              <a:gd name="connsiteX1" fmla="*/ 2819400 w 2819400"/>
              <a:gd name="connsiteY1" fmla="*/ 0 h 2819400"/>
              <a:gd name="connsiteX2" fmla="*/ 2819400 w 2819400"/>
              <a:gd name="connsiteY2" fmla="*/ 2819400 h 2819400"/>
              <a:gd name="connsiteX3" fmla="*/ 0 w 2819400"/>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2819400" h="2819400">
                <a:moveTo>
                  <a:pt x="0" y="2819400"/>
                </a:moveTo>
                <a:lnTo>
                  <a:pt x="2819400" y="0"/>
                </a:lnTo>
                <a:lnTo>
                  <a:pt x="2819400" y="2819400"/>
                </a:lnTo>
                <a:lnTo>
                  <a:pt x="0" y="2819400"/>
                </a:lnTo>
                <a:close/>
              </a:path>
            </a:pathLst>
          </a:custGeom>
        </p:spPr>
        <p:txBody>
          <a:bodyPr/>
          <a:lstStyle/>
          <a:p>
            <a:endParaRPr lang="en-US"/>
          </a:p>
        </p:txBody>
      </p:sp>
    </p:spTree>
    <p:extLst>
      <p:ext uri="{BB962C8B-B14F-4D97-AF65-F5344CB8AC3E}">
        <p14:creationId xmlns:p14="http://schemas.microsoft.com/office/powerpoint/2010/main" val="216568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9AB6D6-E881-AC45-B6E3-DEAB7D990C27}"/>
              </a:ext>
            </a:extLst>
          </p:cNvPr>
          <p:cNvSpPr/>
          <p:nvPr userDrawn="1"/>
        </p:nvSpPr>
        <p:spPr>
          <a:xfrm>
            <a:off x="0" y="898525"/>
            <a:ext cx="9144000" cy="4251325"/>
          </a:xfrm>
          <a:prstGeom prst="rect">
            <a:avLst/>
          </a:prstGeom>
          <a:solidFill>
            <a:srgbClr val="15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5C59DA8-E1F7-DA4E-B8E8-23052DECD396}"/>
              </a:ext>
            </a:extLst>
          </p:cNvPr>
          <p:cNvSpPr>
            <a:spLocks noGrp="1"/>
          </p:cNvSpPr>
          <p:nvPr>
            <p:ph type="title" hasCustomPrompt="1"/>
          </p:nvPr>
        </p:nvSpPr>
        <p:spPr>
          <a:xfrm>
            <a:off x="228599" y="0"/>
            <a:ext cx="6934201" cy="898525"/>
          </a:xfrm>
          <a:prstGeom prst="rect">
            <a:avLst/>
          </a:prstGeom>
        </p:spPr>
        <p:txBody>
          <a:bodyPr anchor="ctr"/>
          <a:lstStyle>
            <a:lvl1pPr>
              <a:lnSpc>
                <a:spcPts val="2800"/>
              </a:lnSpc>
              <a:defRPr sz="2500" b="1">
                <a:solidFill>
                  <a:schemeClr val="bg1"/>
                </a:solidFill>
                <a:latin typeface="Arial" panose="020B0604020202020204" pitchFamily="34" charset="0"/>
                <a:cs typeface="Arial" panose="020B0604020202020204" pitchFamily="34" charset="0"/>
              </a:defRPr>
            </a:lvl1pPr>
          </a:lstStyle>
          <a:p>
            <a:r>
              <a:rPr lang="en-US" dirty="0"/>
              <a:t>CLICK TO EDIT MASTER </a:t>
            </a:r>
            <a:br>
              <a:rPr lang="en-US" dirty="0"/>
            </a:br>
            <a:r>
              <a:rPr lang="en-US" dirty="0"/>
              <a:t>TITLE STYLE</a:t>
            </a:r>
          </a:p>
        </p:txBody>
      </p:sp>
      <p:sp>
        <p:nvSpPr>
          <p:cNvPr id="3" name="Rectangle 2">
            <a:extLst>
              <a:ext uri="{FF2B5EF4-FFF2-40B4-BE49-F238E27FC236}">
                <a16:creationId xmlns:a16="http://schemas.microsoft.com/office/drawing/2014/main" id="{0E7F6946-91EB-5D43-8229-818E0E55A6EB}"/>
              </a:ext>
            </a:extLst>
          </p:cNvPr>
          <p:cNvSpPr/>
          <p:nvPr userDrawn="1"/>
        </p:nvSpPr>
        <p:spPr>
          <a:xfrm>
            <a:off x="0" y="972000"/>
            <a:ext cx="4876800" cy="72000"/>
          </a:xfrm>
          <a:prstGeom prst="rect">
            <a:avLst/>
          </a:prstGeom>
          <a:gradFill>
            <a:gsLst>
              <a:gs pos="33000">
                <a:srgbClr val="009999"/>
              </a:gs>
              <a:gs pos="0">
                <a:srgbClr val="318390"/>
              </a:gs>
              <a:gs pos="98000">
                <a:srgbClr val="D0EC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4">
            <a:extLst>
              <a:ext uri="{FF2B5EF4-FFF2-40B4-BE49-F238E27FC236}">
                <a16:creationId xmlns:a16="http://schemas.microsoft.com/office/drawing/2014/main" id="{ED3BE6AA-F54F-974C-A9DD-B3B606BC4364}"/>
              </a:ext>
            </a:extLst>
          </p:cNvPr>
          <p:cNvSpPr>
            <a:spLocks noGrp="1"/>
          </p:cNvSpPr>
          <p:nvPr>
            <p:ph type="pic" sz="quarter" idx="11"/>
          </p:nvPr>
        </p:nvSpPr>
        <p:spPr>
          <a:xfrm>
            <a:off x="4846225" y="898525"/>
            <a:ext cx="4291372" cy="4251325"/>
          </a:xfrm>
          <a:custGeom>
            <a:avLst/>
            <a:gdLst>
              <a:gd name="connsiteX0" fmla="*/ 0 w 2819400"/>
              <a:gd name="connsiteY0" fmla="*/ 0 h 2819400"/>
              <a:gd name="connsiteX1" fmla="*/ 2819400 w 2819400"/>
              <a:gd name="connsiteY1" fmla="*/ 0 h 2819400"/>
              <a:gd name="connsiteX2" fmla="*/ 2819400 w 2819400"/>
              <a:gd name="connsiteY2" fmla="*/ 2819400 h 2819400"/>
              <a:gd name="connsiteX3" fmla="*/ 0 w 2819400"/>
              <a:gd name="connsiteY3" fmla="*/ 2819400 h 2819400"/>
              <a:gd name="connsiteX4" fmla="*/ 0 w 2819400"/>
              <a:gd name="connsiteY4" fmla="*/ 0 h 2819400"/>
              <a:gd name="connsiteX0" fmla="*/ 0 w 2819400"/>
              <a:gd name="connsiteY0" fmla="*/ 2819400 h 2819400"/>
              <a:gd name="connsiteX1" fmla="*/ 2819400 w 2819400"/>
              <a:gd name="connsiteY1" fmla="*/ 0 h 2819400"/>
              <a:gd name="connsiteX2" fmla="*/ 2819400 w 2819400"/>
              <a:gd name="connsiteY2" fmla="*/ 2819400 h 2819400"/>
              <a:gd name="connsiteX3" fmla="*/ 0 w 2819400"/>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2819400" h="2819400">
                <a:moveTo>
                  <a:pt x="0" y="2819400"/>
                </a:moveTo>
                <a:lnTo>
                  <a:pt x="2819400" y="0"/>
                </a:lnTo>
                <a:lnTo>
                  <a:pt x="2819400" y="2819400"/>
                </a:lnTo>
                <a:lnTo>
                  <a:pt x="0" y="2819400"/>
                </a:lnTo>
                <a:close/>
              </a:path>
            </a:pathLst>
          </a:custGeom>
        </p:spPr>
        <p:txBody>
          <a:bodyPr/>
          <a:lstStyle/>
          <a:p>
            <a:endParaRPr lang="en-US"/>
          </a:p>
        </p:txBody>
      </p:sp>
    </p:spTree>
    <p:extLst>
      <p:ext uri="{BB962C8B-B14F-4D97-AF65-F5344CB8AC3E}">
        <p14:creationId xmlns:p14="http://schemas.microsoft.com/office/powerpoint/2010/main" val="4101798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DE4FE7-92A0-5842-8D65-A206A60304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3987799" y="0"/>
            <a:ext cx="5156201" cy="5143500"/>
          </a:xfrm>
          <a:prstGeom prst="rect">
            <a:avLst/>
          </a:prstGeom>
        </p:spPr>
      </p:pic>
      <p:sp>
        <p:nvSpPr>
          <p:cNvPr id="8" name="Rectangle 16">
            <a:extLst>
              <a:ext uri="{FF2B5EF4-FFF2-40B4-BE49-F238E27FC236}">
                <a16:creationId xmlns:a16="http://schemas.microsoft.com/office/drawing/2014/main" id="{B29256AA-4ED2-6847-9F3D-3AADA36D8E95}"/>
              </a:ext>
            </a:extLst>
          </p:cNvPr>
          <p:cNvSpPr/>
          <p:nvPr userDrawn="1"/>
        </p:nvSpPr>
        <p:spPr>
          <a:xfrm>
            <a:off x="4109716" y="0"/>
            <a:ext cx="5029200" cy="5143500"/>
          </a:xfrm>
          <a:custGeom>
            <a:avLst/>
            <a:gdLst>
              <a:gd name="connsiteX0" fmla="*/ 0 w 5029200"/>
              <a:gd name="connsiteY0" fmla="*/ 0 h 5143500"/>
              <a:gd name="connsiteX1" fmla="*/ 5029200 w 5029200"/>
              <a:gd name="connsiteY1" fmla="*/ 0 h 5143500"/>
              <a:gd name="connsiteX2" fmla="*/ 5029200 w 5029200"/>
              <a:gd name="connsiteY2" fmla="*/ 5143500 h 5143500"/>
              <a:gd name="connsiteX3" fmla="*/ 0 w 5029200"/>
              <a:gd name="connsiteY3" fmla="*/ 5143500 h 5143500"/>
              <a:gd name="connsiteX4" fmla="*/ 0 w 5029200"/>
              <a:gd name="connsiteY4" fmla="*/ 0 h 5143500"/>
              <a:gd name="connsiteX0" fmla="*/ 0 w 5029200"/>
              <a:gd name="connsiteY0" fmla="*/ 0 h 5143500"/>
              <a:gd name="connsiteX1" fmla="*/ 5029200 w 5029200"/>
              <a:gd name="connsiteY1" fmla="*/ 0 h 5143500"/>
              <a:gd name="connsiteX2" fmla="*/ 5029200 w 5029200"/>
              <a:gd name="connsiteY2" fmla="*/ 5143500 h 5143500"/>
              <a:gd name="connsiteX3" fmla="*/ 2259981 w 5029200"/>
              <a:gd name="connsiteY3" fmla="*/ 2422603 h 5143500"/>
              <a:gd name="connsiteX4" fmla="*/ 0 w 5029200"/>
              <a:gd name="connsiteY4" fmla="*/ 0 h 5143500"/>
              <a:gd name="connsiteX0" fmla="*/ 0 w 5029200"/>
              <a:gd name="connsiteY0" fmla="*/ 0 h 5143500"/>
              <a:gd name="connsiteX1" fmla="*/ 5029200 w 5029200"/>
              <a:gd name="connsiteY1" fmla="*/ 0 h 5143500"/>
              <a:gd name="connsiteX2" fmla="*/ 5029200 w 5029200"/>
              <a:gd name="connsiteY2" fmla="*/ 5143500 h 5143500"/>
              <a:gd name="connsiteX3" fmla="*/ 0 w 5029200"/>
              <a:gd name="connsiteY3" fmla="*/ 0 h 5143500"/>
            </a:gdLst>
            <a:ahLst/>
            <a:cxnLst>
              <a:cxn ang="0">
                <a:pos x="connsiteX0" y="connsiteY0"/>
              </a:cxn>
              <a:cxn ang="0">
                <a:pos x="connsiteX1" y="connsiteY1"/>
              </a:cxn>
              <a:cxn ang="0">
                <a:pos x="connsiteX2" y="connsiteY2"/>
              </a:cxn>
              <a:cxn ang="0">
                <a:pos x="connsiteX3" y="connsiteY3"/>
              </a:cxn>
            </a:cxnLst>
            <a:rect l="l" t="t" r="r" b="b"/>
            <a:pathLst>
              <a:path w="5029200" h="5143500">
                <a:moveTo>
                  <a:pt x="0" y="0"/>
                </a:moveTo>
                <a:lnTo>
                  <a:pt x="5029200" y="0"/>
                </a:lnTo>
                <a:lnTo>
                  <a:pt x="5029200" y="5143500"/>
                </a:lnTo>
                <a:lnTo>
                  <a:pt x="0" y="0"/>
                </a:lnTo>
                <a:close/>
              </a:path>
            </a:pathLst>
          </a:custGeom>
          <a:gradFill>
            <a:gsLst>
              <a:gs pos="49000">
                <a:srgbClr val="D0ECF4">
                  <a:alpha val="40000"/>
                </a:srgbClr>
              </a:gs>
              <a:gs pos="77000">
                <a:srgbClr val="009999">
                  <a:alpha val="40000"/>
                </a:srgbClr>
              </a:gs>
              <a:gs pos="100000">
                <a:srgbClr val="1E4950">
                  <a:alpha val="40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AA86386-AFF7-A946-A1A9-37B05D3FFF1D}"/>
              </a:ext>
            </a:extLst>
          </p:cNvPr>
          <p:cNvSpPr/>
          <p:nvPr userDrawn="1"/>
        </p:nvSpPr>
        <p:spPr>
          <a:xfrm>
            <a:off x="0" y="0"/>
            <a:ext cx="9138917" cy="5157469"/>
          </a:xfrm>
          <a:custGeom>
            <a:avLst/>
            <a:gdLst>
              <a:gd name="connsiteX0" fmla="*/ 0 w 3987797"/>
              <a:gd name="connsiteY0" fmla="*/ 0 h 5149849"/>
              <a:gd name="connsiteX1" fmla="*/ 3987797 w 3987797"/>
              <a:gd name="connsiteY1" fmla="*/ 0 h 5149849"/>
              <a:gd name="connsiteX2" fmla="*/ 3987797 w 3987797"/>
              <a:gd name="connsiteY2" fmla="*/ 5149849 h 5149849"/>
              <a:gd name="connsiteX3" fmla="*/ 0 w 3987797"/>
              <a:gd name="connsiteY3" fmla="*/ 5149849 h 5149849"/>
              <a:gd name="connsiteX4" fmla="*/ 0 w 3987797"/>
              <a:gd name="connsiteY4" fmla="*/ 0 h 5149849"/>
              <a:gd name="connsiteX0" fmla="*/ 0 w 9138917"/>
              <a:gd name="connsiteY0" fmla="*/ 0 h 5157469"/>
              <a:gd name="connsiteX1" fmla="*/ 3987797 w 9138917"/>
              <a:gd name="connsiteY1" fmla="*/ 0 h 5157469"/>
              <a:gd name="connsiteX2" fmla="*/ 9138917 w 9138917"/>
              <a:gd name="connsiteY2" fmla="*/ 5157469 h 5157469"/>
              <a:gd name="connsiteX3" fmla="*/ 0 w 9138917"/>
              <a:gd name="connsiteY3" fmla="*/ 5149849 h 5157469"/>
              <a:gd name="connsiteX4" fmla="*/ 0 w 9138917"/>
              <a:gd name="connsiteY4" fmla="*/ 0 h 515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917" h="5157469">
                <a:moveTo>
                  <a:pt x="0" y="0"/>
                </a:moveTo>
                <a:lnTo>
                  <a:pt x="3987797" y="0"/>
                </a:lnTo>
                <a:lnTo>
                  <a:pt x="9138917" y="5157469"/>
                </a:lnTo>
                <a:lnTo>
                  <a:pt x="0" y="514984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E7D5B0-BF8A-3641-B2DA-35A740BF4BB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326"/>
          <a:stretch/>
        </p:blipFill>
        <p:spPr>
          <a:xfrm>
            <a:off x="0" y="-635"/>
            <a:ext cx="9138916" cy="5157468"/>
          </a:xfrm>
          <a:prstGeom prst="rect">
            <a:avLst/>
          </a:prstGeom>
        </p:spPr>
      </p:pic>
      <p:pic>
        <p:nvPicPr>
          <p:cNvPr id="3" name="Picture 2">
            <a:extLst>
              <a:ext uri="{FF2B5EF4-FFF2-40B4-BE49-F238E27FC236}">
                <a16:creationId xmlns:a16="http://schemas.microsoft.com/office/drawing/2014/main" id="{46180FFB-1517-854E-8343-8C445514C96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781800" y="4632325"/>
            <a:ext cx="990600" cy="314722"/>
          </a:xfrm>
          <a:prstGeom prst="rect">
            <a:avLst/>
          </a:prstGeom>
        </p:spPr>
      </p:pic>
      <p:pic>
        <p:nvPicPr>
          <p:cNvPr id="10" name="Picture 9">
            <a:extLst>
              <a:ext uri="{FF2B5EF4-FFF2-40B4-BE49-F238E27FC236}">
                <a16:creationId xmlns:a16="http://schemas.microsoft.com/office/drawing/2014/main" id="{9EA93498-61C6-D247-9FC3-421B90BDC608}"/>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019800" y="449999"/>
            <a:ext cx="2783024" cy="448526"/>
          </a:xfrm>
          <a:prstGeom prst="rect">
            <a:avLst/>
          </a:prstGeom>
        </p:spPr>
      </p:pic>
    </p:spTree>
    <p:extLst>
      <p:ext uri="{BB962C8B-B14F-4D97-AF65-F5344CB8AC3E}">
        <p14:creationId xmlns:p14="http://schemas.microsoft.com/office/powerpoint/2010/main" val="287254968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EFE10B-5686-2041-9A4D-85F453066249}"/>
              </a:ext>
            </a:extLst>
          </p:cNvPr>
          <p:cNvSpPr/>
          <p:nvPr userDrawn="1"/>
        </p:nvSpPr>
        <p:spPr>
          <a:xfrm>
            <a:off x="0" y="1"/>
            <a:ext cx="7170378" cy="900000"/>
          </a:xfrm>
          <a:prstGeom prst="rect">
            <a:avLst/>
          </a:prstGeom>
          <a:gradFill>
            <a:gsLst>
              <a:gs pos="0">
                <a:srgbClr val="D0ECF4"/>
              </a:gs>
              <a:gs pos="8000">
                <a:srgbClr val="009999"/>
              </a:gs>
              <a:gs pos="52000">
                <a:srgbClr val="318390"/>
              </a:gs>
              <a:gs pos="98000">
                <a:srgbClr val="15162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738CAF6-3178-7842-BC6D-9C048D010C0B}"/>
              </a:ext>
            </a:extLst>
          </p:cNvPr>
          <p:cNvSpPr/>
          <p:nvPr userDrawn="1"/>
        </p:nvSpPr>
        <p:spPr>
          <a:xfrm>
            <a:off x="7170378" y="2577"/>
            <a:ext cx="1973622" cy="900000"/>
          </a:xfrm>
          <a:prstGeom prst="rect">
            <a:avLst/>
          </a:prstGeom>
          <a:gradFill>
            <a:gsLst>
              <a:gs pos="0">
                <a:srgbClr val="D0ECF4"/>
              </a:gs>
              <a:gs pos="27000">
                <a:srgbClr val="009999"/>
              </a:gs>
              <a:gs pos="99000">
                <a:srgbClr val="15162B">
                  <a:alpha val="70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
            <a:extLst>
              <a:ext uri="{FF2B5EF4-FFF2-40B4-BE49-F238E27FC236}">
                <a16:creationId xmlns:a16="http://schemas.microsoft.com/office/drawing/2014/main" id="{DEC3C6C1-7B58-4645-9BA1-AAEE7AD5947E}"/>
              </a:ext>
            </a:extLst>
          </p:cNvPr>
          <p:cNvSpPr/>
          <p:nvPr userDrawn="1"/>
        </p:nvSpPr>
        <p:spPr>
          <a:xfrm>
            <a:off x="0" y="0"/>
            <a:ext cx="900000" cy="900000"/>
          </a:xfrm>
          <a:custGeom>
            <a:avLst/>
            <a:gdLst>
              <a:gd name="connsiteX0" fmla="*/ 0 w 900000"/>
              <a:gd name="connsiteY0" fmla="*/ 0 h 900000"/>
              <a:gd name="connsiteX1" fmla="*/ 900000 w 900000"/>
              <a:gd name="connsiteY1" fmla="*/ 0 h 900000"/>
              <a:gd name="connsiteX2" fmla="*/ 900000 w 900000"/>
              <a:gd name="connsiteY2" fmla="*/ 900000 h 900000"/>
              <a:gd name="connsiteX3" fmla="*/ 0 w 900000"/>
              <a:gd name="connsiteY3" fmla="*/ 900000 h 900000"/>
              <a:gd name="connsiteX4" fmla="*/ 0 w 900000"/>
              <a:gd name="connsiteY4" fmla="*/ 0 h 900000"/>
              <a:gd name="connsiteX0" fmla="*/ 0 w 900000"/>
              <a:gd name="connsiteY0" fmla="*/ 0 h 900000"/>
              <a:gd name="connsiteX1" fmla="*/ 900000 w 900000"/>
              <a:gd name="connsiteY1" fmla="*/ 0 h 900000"/>
              <a:gd name="connsiteX2" fmla="*/ 0 w 900000"/>
              <a:gd name="connsiteY2" fmla="*/ 900000 h 900000"/>
              <a:gd name="connsiteX3" fmla="*/ 0 w 900000"/>
              <a:gd name="connsiteY3" fmla="*/ 0 h 900000"/>
            </a:gdLst>
            <a:ahLst/>
            <a:cxnLst>
              <a:cxn ang="0">
                <a:pos x="connsiteX0" y="connsiteY0"/>
              </a:cxn>
              <a:cxn ang="0">
                <a:pos x="connsiteX1" y="connsiteY1"/>
              </a:cxn>
              <a:cxn ang="0">
                <a:pos x="connsiteX2" y="connsiteY2"/>
              </a:cxn>
              <a:cxn ang="0">
                <a:pos x="connsiteX3" y="connsiteY3"/>
              </a:cxn>
            </a:cxnLst>
            <a:rect l="l" t="t" r="r" b="b"/>
            <a:pathLst>
              <a:path w="900000" h="900000">
                <a:moveTo>
                  <a:pt x="0" y="0"/>
                </a:moveTo>
                <a:lnTo>
                  <a:pt x="900000" y="0"/>
                </a:lnTo>
                <a:lnTo>
                  <a:pt x="0" y="900000"/>
                </a:lnTo>
                <a:lnTo>
                  <a:pt x="0" y="0"/>
                </a:lnTo>
                <a:close/>
              </a:path>
            </a:pathLst>
          </a:custGeom>
          <a:gradFill>
            <a:gsLst>
              <a:gs pos="3000">
                <a:srgbClr val="009999">
                  <a:alpha val="52000"/>
                </a:srgbClr>
              </a:gs>
              <a:gs pos="99000">
                <a:srgbClr val="318390">
                  <a:alpha val="5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4069AFB-787D-1349-9347-BE13EFFD03C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34400" y="168092"/>
            <a:ext cx="460988" cy="199012"/>
          </a:xfrm>
          <a:prstGeom prst="rect">
            <a:avLst/>
          </a:prstGeom>
        </p:spPr>
      </p:pic>
      <p:pic>
        <p:nvPicPr>
          <p:cNvPr id="8" name="Picture 7">
            <a:extLst>
              <a:ext uri="{FF2B5EF4-FFF2-40B4-BE49-F238E27FC236}">
                <a16:creationId xmlns:a16="http://schemas.microsoft.com/office/drawing/2014/main" id="{BDAC211E-1618-A542-B80C-A256D17AF00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318989" y="449999"/>
            <a:ext cx="1676400" cy="270177"/>
          </a:xfrm>
          <a:prstGeom prst="rect">
            <a:avLst/>
          </a:prstGeom>
        </p:spPr>
      </p:pic>
    </p:spTree>
    <p:extLst>
      <p:ext uri="{BB962C8B-B14F-4D97-AF65-F5344CB8AC3E}">
        <p14:creationId xmlns:p14="http://schemas.microsoft.com/office/powerpoint/2010/main" val="66197210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2" r:id="rId3"/>
    <p:sldLayoutId id="214748370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53E96A-685A-3249-99A5-31CA79DF3E9D}"/>
              </a:ext>
            </a:extLst>
          </p:cNvPr>
          <p:cNvSpPr/>
          <p:nvPr userDrawn="1"/>
        </p:nvSpPr>
        <p:spPr>
          <a:xfrm>
            <a:off x="0" y="1"/>
            <a:ext cx="7170378" cy="900000"/>
          </a:xfrm>
          <a:prstGeom prst="rect">
            <a:avLst/>
          </a:prstGeom>
          <a:gradFill>
            <a:gsLst>
              <a:gs pos="0">
                <a:srgbClr val="D0ECF4"/>
              </a:gs>
              <a:gs pos="8000">
                <a:srgbClr val="009999"/>
              </a:gs>
              <a:gs pos="52000">
                <a:srgbClr val="318390"/>
              </a:gs>
              <a:gs pos="98000">
                <a:srgbClr val="15162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A52FFC9-B841-884B-AFBF-FE6FD0913E2E}"/>
              </a:ext>
            </a:extLst>
          </p:cNvPr>
          <p:cNvSpPr/>
          <p:nvPr userDrawn="1"/>
        </p:nvSpPr>
        <p:spPr>
          <a:xfrm>
            <a:off x="7170378" y="2577"/>
            <a:ext cx="1973622" cy="900000"/>
          </a:xfrm>
          <a:prstGeom prst="rect">
            <a:avLst/>
          </a:prstGeom>
          <a:gradFill>
            <a:gsLst>
              <a:gs pos="0">
                <a:srgbClr val="D0ECF4"/>
              </a:gs>
              <a:gs pos="27000">
                <a:srgbClr val="009999"/>
              </a:gs>
              <a:gs pos="99000">
                <a:srgbClr val="15162B">
                  <a:alpha val="70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
            <a:extLst>
              <a:ext uri="{FF2B5EF4-FFF2-40B4-BE49-F238E27FC236}">
                <a16:creationId xmlns:a16="http://schemas.microsoft.com/office/drawing/2014/main" id="{C45E95B4-B8EB-4841-AA56-E77814BDF005}"/>
              </a:ext>
            </a:extLst>
          </p:cNvPr>
          <p:cNvSpPr/>
          <p:nvPr userDrawn="1"/>
        </p:nvSpPr>
        <p:spPr>
          <a:xfrm>
            <a:off x="0" y="0"/>
            <a:ext cx="900000" cy="900000"/>
          </a:xfrm>
          <a:custGeom>
            <a:avLst/>
            <a:gdLst>
              <a:gd name="connsiteX0" fmla="*/ 0 w 900000"/>
              <a:gd name="connsiteY0" fmla="*/ 0 h 900000"/>
              <a:gd name="connsiteX1" fmla="*/ 900000 w 900000"/>
              <a:gd name="connsiteY1" fmla="*/ 0 h 900000"/>
              <a:gd name="connsiteX2" fmla="*/ 900000 w 900000"/>
              <a:gd name="connsiteY2" fmla="*/ 900000 h 900000"/>
              <a:gd name="connsiteX3" fmla="*/ 0 w 900000"/>
              <a:gd name="connsiteY3" fmla="*/ 900000 h 900000"/>
              <a:gd name="connsiteX4" fmla="*/ 0 w 900000"/>
              <a:gd name="connsiteY4" fmla="*/ 0 h 900000"/>
              <a:gd name="connsiteX0" fmla="*/ 0 w 900000"/>
              <a:gd name="connsiteY0" fmla="*/ 0 h 900000"/>
              <a:gd name="connsiteX1" fmla="*/ 900000 w 900000"/>
              <a:gd name="connsiteY1" fmla="*/ 0 h 900000"/>
              <a:gd name="connsiteX2" fmla="*/ 0 w 900000"/>
              <a:gd name="connsiteY2" fmla="*/ 900000 h 900000"/>
              <a:gd name="connsiteX3" fmla="*/ 0 w 900000"/>
              <a:gd name="connsiteY3" fmla="*/ 0 h 900000"/>
            </a:gdLst>
            <a:ahLst/>
            <a:cxnLst>
              <a:cxn ang="0">
                <a:pos x="connsiteX0" y="connsiteY0"/>
              </a:cxn>
              <a:cxn ang="0">
                <a:pos x="connsiteX1" y="connsiteY1"/>
              </a:cxn>
              <a:cxn ang="0">
                <a:pos x="connsiteX2" y="connsiteY2"/>
              </a:cxn>
              <a:cxn ang="0">
                <a:pos x="connsiteX3" y="connsiteY3"/>
              </a:cxn>
            </a:cxnLst>
            <a:rect l="l" t="t" r="r" b="b"/>
            <a:pathLst>
              <a:path w="900000" h="900000">
                <a:moveTo>
                  <a:pt x="0" y="0"/>
                </a:moveTo>
                <a:lnTo>
                  <a:pt x="900000" y="0"/>
                </a:lnTo>
                <a:lnTo>
                  <a:pt x="0" y="900000"/>
                </a:lnTo>
                <a:lnTo>
                  <a:pt x="0" y="0"/>
                </a:lnTo>
                <a:close/>
              </a:path>
            </a:pathLst>
          </a:custGeom>
          <a:gradFill>
            <a:gsLst>
              <a:gs pos="3000">
                <a:srgbClr val="009999">
                  <a:alpha val="52000"/>
                </a:srgbClr>
              </a:gs>
              <a:gs pos="99000">
                <a:srgbClr val="318390">
                  <a:alpha val="5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899C02-B519-A745-88F1-93DC92E5318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34400" y="168092"/>
            <a:ext cx="460988" cy="199012"/>
          </a:xfrm>
          <a:prstGeom prst="rect">
            <a:avLst/>
          </a:prstGeom>
        </p:spPr>
      </p:pic>
      <p:pic>
        <p:nvPicPr>
          <p:cNvPr id="8" name="Picture 7">
            <a:extLst>
              <a:ext uri="{FF2B5EF4-FFF2-40B4-BE49-F238E27FC236}">
                <a16:creationId xmlns:a16="http://schemas.microsoft.com/office/drawing/2014/main" id="{D943BFFD-4D41-E146-84B9-4023C1070B6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318989" y="449999"/>
            <a:ext cx="1676400" cy="270177"/>
          </a:xfrm>
          <a:prstGeom prst="rect">
            <a:avLst/>
          </a:prstGeom>
        </p:spPr>
      </p:pic>
    </p:spTree>
    <p:extLst>
      <p:ext uri="{BB962C8B-B14F-4D97-AF65-F5344CB8AC3E}">
        <p14:creationId xmlns:p14="http://schemas.microsoft.com/office/powerpoint/2010/main" val="904441843"/>
      </p:ext>
    </p:extLst>
  </p:cSld>
  <p:clrMap bg1="lt1" tx1="dk1" bg2="lt2" tx2="dk2" accent1="accent1" accent2="accent2" accent3="accent3" accent4="accent4" accent5="accent5" accent6="accent6" hlink="hlink" folHlink="folHlink"/>
  <p:sldLayoutIdLst>
    <p:sldLayoutId id="2147483701"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A9FF40-6FA2-2D41-B463-FF7D7BA618A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5149850"/>
          </a:xfrm>
          <a:prstGeom prst="rect">
            <a:avLst/>
          </a:prstGeom>
        </p:spPr>
      </p:pic>
    </p:spTree>
    <p:extLst>
      <p:ext uri="{BB962C8B-B14F-4D97-AF65-F5344CB8AC3E}">
        <p14:creationId xmlns:p14="http://schemas.microsoft.com/office/powerpoint/2010/main" val="630059329"/>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EFE10B-5686-2041-9A4D-85F453066249}"/>
              </a:ext>
            </a:extLst>
          </p:cNvPr>
          <p:cNvSpPr/>
          <p:nvPr userDrawn="1"/>
        </p:nvSpPr>
        <p:spPr>
          <a:xfrm>
            <a:off x="0" y="1"/>
            <a:ext cx="7170378" cy="900000"/>
          </a:xfrm>
          <a:prstGeom prst="rect">
            <a:avLst/>
          </a:prstGeom>
          <a:gradFill>
            <a:gsLst>
              <a:gs pos="0">
                <a:srgbClr val="D0ECF4"/>
              </a:gs>
              <a:gs pos="8000">
                <a:srgbClr val="009999"/>
              </a:gs>
              <a:gs pos="52000">
                <a:srgbClr val="318390"/>
              </a:gs>
              <a:gs pos="98000">
                <a:srgbClr val="15162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0" name="Rectangle 9">
            <a:extLst>
              <a:ext uri="{FF2B5EF4-FFF2-40B4-BE49-F238E27FC236}">
                <a16:creationId xmlns:a16="http://schemas.microsoft.com/office/drawing/2014/main" id="{E738CAF6-3178-7842-BC6D-9C048D010C0B}"/>
              </a:ext>
            </a:extLst>
          </p:cNvPr>
          <p:cNvSpPr/>
          <p:nvPr userDrawn="1"/>
        </p:nvSpPr>
        <p:spPr>
          <a:xfrm>
            <a:off x="7170378" y="2577"/>
            <a:ext cx="1973622" cy="900000"/>
          </a:xfrm>
          <a:prstGeom prst="rect">
            <a:avLst/>
          </a:prstGeom>
          <a:gradFill>
            <a:gsLst>
              <a:gs pos="0">
                <a:srgbClr val="D0ECF4"/>
              </a:gs>
              <a:gs pos="27000">
                <a:srgbClr val="009999"/>
              </a:gs>
              <a:gs pos="99000">
                <a:srgbClr val="15162B">
                  <a:alpha val="70000"/>
                </a:srgbClr>
              </a:gs>
            </a:gsLst>
            <a:lin ang="3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Rectangle 4">
            <a:extLst>
              <a:ext uri="{FF2B5EF4-FFF2-40B4-BE49-F238E27FC236}">
                <a16:creationId xmlns:a16="http://schemas.microsoft.com/office/drawing/2014/main" id="{DEC3C6C1-7B58-4645-9BA1-AAEE7AD5947E}"/>
              </a:ext>
            </a:extLst>
          </p:cNvPr>
          <p:cNvSpPr/>
          <p:nvPr userDrawn="1"/>
        </p:nvSpPr>
        <p:spPr>
          <a:xfrm>
            <a:off x="0" y="0"/>
            <a:ext cx="900000" cy="900000"/>
          </a:xfrm>
          <a:custGeom>
            <a:avLst/>
            <a:gdLst>
              <a:gd name="connsiteX0" fmla="*/ 0 w 900000"/>
              <a:gd name="connsiteY0" fmla="*/ 0 h 900000"/>
              <a:gd name="connsiteX1" fmla="*/ 900000 w 900000"/>
              <a:gd name="connsiteY1" fmla="*/ 0 h 900000"/>
              <a:gd name="connsiteX2" fmla="*/ 900000 w 900000"/>
              <a:gd name="connsiteY2" fmla="*/ 900000 h 900000"/>
              <a:gd name="connsiteX3" fmla="*/ 0 w 900000"/>
              <a:gd name="connsiteY3" fmla="*/ 900000 h 900000"/>
              <a:gd name="connsiteX4" fmla="*/ 0 w 900000"/>
              <a:gd name="connsiteY4" fmla="*/ 0 h 900000"/>
              <a:gd name="connsiteX0" fmla="*/ 0 w 900000"/>
              <a:gd name="connsiteY0" fmla="*/ 0 h 900000"/>
              <a:gd name="connsiteX1" fmla="*/ 900000 w 900000"/>
              <a:gd name="connsiteY1" fmla="*/ 0 h 900000"/>
              <a:gd name="connsiteX2" fmla="*/ 0 w 900000"/>
              <a:gd name="connsiteY2" fmla="*/ 900000 h 900000"/>
              <a:gd name="connsiteX3" fmla="*/ 0 w 900000"/>
              <a:gd name="connsiteY3" fmla="*/ 0 h 900000"/>
            </a:gdLst>
            <a:ahLst/>
            <a:cxnLst>
              <a:cxn ang="0">
                <a:pos x="connsiteX0" y="connsiteY0"/>
              </a:cxn>
              <a:cxn ang="0">
                <a:pos x="connsiteX1" y="connsiteY1"/>
              </a:cxn>
              <a:cxn ang="0">
                <a:pos x="connsiteX2" y="connsiteY2"/>
              </a:cxn>
              <a:cxn ang="0">
                <a:pos x="connsiteX3" y="connsiteY3"/>
              </a:cxn>
            </a:cxnLst>
            <a:rect l="l" t="t" r="r" b="b"/>
            <a:pathLst>
              <a:path w="900000" h="900000">
                <a:moveTo>
                  <a:pt x="0" y="0"/>
                </a:moveTo>
                <a:lnTo>
                  <a:pt x="900000" y="0"/>
                </a:lnTo>
                <a:lnTo>
                  <a:pt x="0" y="900000"/>
                </a:lnTo>
                <a:lnTo>
                  <a:pt x="0" y="0"/>
                </a:lnTo>
                <a:close/>
              </a:path>
            </a:pathLst>
          </a:custGeom>
          <a:gradFill>
            <a:gsLst>
              <a:gs pos="3000">
                <a:srgbClr val="009999">
                  <a:alpha val="52000"/>
                </a:srgbClr>
              </a:gs>
              <a:gs pos="99000">
                <a:srgbClr val="318390">
                  <a:alpha val="5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pic>
        <p:nvPicPr>
          <p:cNvPr id="13" name="Picture 12">
            <a:extLst>
              <a:ext uri="{FF2B5EF4-FFF2-40B4-BE49-F238E27FC236}">
                <a16:creationId xmlns:a16="http://schemas.microsoft.com/office/drawing/2014/main" id="{24069AFB-787D-1349-9347-BE13EFFD03C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851189" y="314210"/>
            <a:ext cx="612000" cy="264205"/>
          </a:xfrm>
          <a:prstGeom prst="rect">
            <a:avLst/>
          </a:prstGeom>
        </p:spPr>
      </p:pic>
    </p:spTree>
    <p:extLst>
      <p:ext uri="{BB962C8B-B14F-4D97-AF65-F5344CB8AC3E}">
        <p14:creationId xmlns:p14="http://schemas.microsoft.com/office/powerpoint/2010/main" val="15075504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913280" rtl="0" eaLnBrk="1" latinLnBrk="0" hangingPunct="1">
        <a:lnSpc>
          <a:spcPct val="90000"/>
        </a:lnSpc>
        <a:spcBef>
          <a:spcPct val="0"/>
        </a:spcBef>
        <a:buNone/>
        <a:defRPr sz="4394" kern="1200">
          <a:solidFill>
            <a:schemeClr val="tx1"/>
          </a:solidFill>
          <a:latin typeface="+mj-lt"/>
          <a:ea typeface="+mj-ea"/>
          <a:cs typeface="+mj-cs"/>
        </a:defRPr>
      </a:lvl1pPr>
    </p:titleStyle>
    <p:bodyStyle>
      <a:lvl1pPr marL="228320" indent="-228320" algn="l" defTabSz="913280"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4960" indent="-228320" algn="l" defTabSz="913280"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600" indent="-228320" algn="l" defTabSz="913280" rtl="0" eaLnBrk="1" latinLnBrk="0" hangingPunct="1">
        <a:lnSpc>
          <a:spcPct val="90000"/>
        </a:lnSpc>
        <a:spcBef>
          <a:spcPts val="500"/>
        </a:spcBef>
        <a:buFont typeface="Arial" panose="020B0604020202020204" pitchFamily="34" charset="0"/>
        <a:buChar char="•"/>
        <a:defRPr sz="1997" kern="1200">
          <a:solidFill>
            <a:schemeClr val="tx1"/>
          </a:solidFill>
          <a:latin typeface="+mn-lt"/>
          <a:ea typeface="+mn-ea"/>
          <a:cs typeface="+mn-cs"/>
        </a:defRPr>
      </a:lvl3pPr>
      <a:lvl4pPr marL="1598240" indent="-228320" algn="l" defTabSz="913280"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4880" indent="-228320" algn="l" defTabSz="913280"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1520" indent="-228320" algn="l" defTabSz="913280"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160" indent="-228320" algn="l" defTabSz="913280"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4799" indent="-228320" algn="l" defTabSz="913280"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1440" indent="-228320" algn="l" defTabSz="913280"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280" rtl="0" eaLnBrk="1" latinLnBrk="0" hangingPunct="1">
        <a:defRPr sz="1798" kern="1200">
          <a:solidFill>
            <a:schemeClr val="tx1"/>
          </a:solidFill>
          <a:latin typeface="+mn-lt"/>
          <a:ea typeface="+mn-ea"/>
          <a:cs typeface="+mn-cs"/>
        </a:defRPr>
      </a:lvl1pPr>
      <a:lvl2pPr marL="456640" algn="l" defTabSz="913280" rtl="0" eaLnBrk="1" latinLnBrk="0" hangingPunct="1">
        <a:defRPr sz="1798" kern="1200">
          <a:solidFill>
            <a:schemeClr val="tx1"/>
          </a:solidFill>
          <a:latin typeface="+mn-lt"/>
          <a:ea typeface="+mn-ea"/>
          <a:cs typeface="+mn-cs"/>
        </a:defRPr>
      </a:lvl2pPr>
      <a:lvl3pPr marL="913280" algn="l" defTabSz="913280" rtl="0" eaLnBrk="1" latinLnBrk="0" hangingPunct="1">
        <a:defRPr sz="1798" kern="1200">
          <a:solidFill>
            <a:schemeClr val="tx1"/>
          </a:solidFill>
          <a:latin typeface="+mn-lt"/>
          <a:ea typeface="+mn-ea"/>
          <a:cs typeface="+mn-cs"/>
        </a:defRPr>
      </a:lvl3pPr>
      <a:lvl4pPr marL="1369920" algn="l" defTabSz="913280" rtl="0" eaLnBrk="1" latinLnBrk="0" hangingPunct="1">
        <a:defRPr sz="1798" kern="1200">
          <a:solidFill>
            <a:schemeClr val="tx1"/>
          </a:solidFill>
          <a:latin typeface="+mn-lt"/>
          <a:ea typeface="+mn-ea"/>
          <a:cs typeface="+mn-cs"/>
        </a:defRPr>
      </a:lvl4pPr>
      <a:lvl5pPr marL="1826560" algn="l" defTabSz="913280" rtl="0" eaLnBrk="1" latinLnBrk="0" hangingPunct="1">
        <a:defRPr sz="1798" kern="1200">
          <a:solidFill>
            <a:schemeClr val="tx1"/>
          </a:solidFill>
          <a:latin typeface="+mn-lt"/>
          <a:ea typeface="+mn-ea"/>
          <a:cs typeface="+mn-cs"/>
        </a:defRPr>
      </a:lvl5pPr>
      <a:lvl6pPr marL="2283200" algn="l" defTabSz="913280" rtl="0" eaLnBrk="1" latinLnBrk="0" hangingPunct="1">
        <a:defRPr sz="1798" kern="1200">
          <a:solidFill>
            <a:schemeClr val="tx1"/>
          </a:solidFill>
          <a:latin typeface="+mn-lt"/>
          <a:ea typeface="+mn-ea"/>
          <a:cs typeface="+mn-cs"/>
        </a:defRPr>
      </a:lvl6pPr>
      <a:lvl7pPr marL="2739839" algn="l" defTabSz="913280" rtl="0" eaLnBrk="1" latinLnBrk="0" hangingPunct="1">
        <a:defRPr sz="1798" kern="1200">
          <a:solidFill>
            <a:schemeClr val="tx1"/>
          </a:solidFill>
          <a:latin typeface="+mn-lt"/>
          <a:ea typeface="+mn-ea"/>
          <a:cs typeface="+mn-cs"/>
        </a:defRPr>
      </a:lvl7pPr>
      <a:lvl8pPr marL="3196480" algn="l" defTabSz="913280" rtl="0" eaLnBrk="1" latinLnBrk="0" hangingPunct="1">
        <a:defRPr sz="1798" kern="1200">
          <a:solidFill>
            <a:schemeClr val="tx1"/>
          </a:solidFill>
          <a:latin typeface="+mn-lt"/>
          <a:ea typeface="+mn-ea"/>
          <a:cs typeface="+mn-cs"/>
        </a:defRPr>
      </a:lvl8pPr>
      <a:lvl9pPr marL="3653120" algn="l" defTabSz="913280"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2.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3.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www.stockholmresilience.org/research/planetary-boundaries.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hyperlink" Target="https://yourgreenwealth.com/basics/carbon-offset/"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s://www.wmca.org.uk/what-we-do/environment-and-energy/west-midlands-net-zero-business-pledg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900E8A-C8E7-224A-BCEB-5CE304BE9D75}"/>
              </a:ext>
            </a:extLst>
          </p:cNvPr>
          <p:cNvSpPr/>
          <p:nvPr/>
        </p:nvSpPr>
        <p:spPr>
          <a:xfrm>
            <a:off x="588818" y="2320208"/>
            <a:ext cx="4648200" cy="570477"/>
          </a:xfrm>
          <a:prstGeom prst="rect">
            <a:avLst/>
          </a:prstGeom>
          <a:noFill/>
        </p:spPr>
        <p:txBody>
          <a:bodyPr wrap="square">
            <a:spAutoFit/>
          </a:bodyPr>
          <a:lstStyle/>
          <a:p>
            <a:pPr defTabSz="1217706">
              <a:lnSpc>
                <a:spcPts val="3995"/>
              </a:lnSpc>
            </a:pPr>
            <a:r>
              <a:rPr lang="en-GB" sz="3200" b="1" dirty="0">
                <a:gradFill>
                  <a:gsLst>
                    <a:gs pos="41000">
                      <a:srgbClr val="009999"/>
                    </a:gs>
                    <a:gs pos="99000">
                      <a:srgbClr val="1E4950"/>
                    </a:gs>
                  </a:gsLst>
                  <a:lin ang="2700000" scaled="0"/>
                </a:gradFill>
                <a:latin typeface="Arial" panose="020B0604020202020204" pitchFamily="34" charset="0"/>
                <a:cs typeface="Arial" panose="020B0604020202020204" pitchFamily="34" charset="0"/>
              </a:rPr>
              <a:t>ROUTE to NET ZERO</a:t>
            </a:r>
            <a:endParaRPr lang="en-GB" sz="3200" dirty="0">
              <a:gradFill>
                <a:gsLst>
                  <a:gs pos="41000">
                    <a:srgbClr val="009999"/>
                  </a:gs>
                  <a:gs pos="99000">
                    <a:srgbClr val="1E4950"/>
                  </a:gs>
                </a:gsLst>
                <a:lin ang="2700000" scaled="0"/>
              </a:gra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CDB95AE0-8E0E-7243-9678-DF8FCF146A58}"/>
              </a:ext>
            </a:extLst>
          </p:cNvPr>
          <p:cNvCxnSpPr>
            <a:cxnSpLocks/>
          </p:cNvCxnSpPr>
          <p:nvPr/>
        </p:nvCxnSpPr>
        <p:spPr>
          <a:xfrm>
            <a:off x="685800" y="2270125"/>
            <a:ext cx="1295400"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A342EB-D701-DF49-922F-91FAA7747352}"/>
              </a:ext>
            </a:extLst>
          </p:cNvPr>
          <p:cNvCxnSpPr>
            <a:cxnSpLocks/>
          </p:cNvCxnSpPr>
          <p:nvPr/>
        </p:nvCxnSpPr>
        <p:spPr>
          <a:xfrm>
            <a:off x="685800" y="3184525"/>
            <a:ext cx="2590800"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0D8DD1-A174-FC43-BE16-DA65A0942C11}"/>
              </a:ext>
            </a:extLst>
          </p:cNvPr>
          <p:cNvSpPr/>
          <p:nvPr/>
        </p:nvSpPr>
        <p:spPr>
          <a:xfrm>
            <a:off x="1066800" y="3836570"/>
            <a:ext cx="4648200" cy="335220"/>
          </a:xfrm>
          <a:prstGeom prst="rect">
            <a:avLst/>
          </a:prstGeom>
          <a:noFill/>
        </p:spPr>
        <p:txBody>
          <a:bodyPr wrap="square" lIns="0" tIns="0" rIns="0" bIns="0">
            <a:spAutoFit/>
          </a:bodyPr>
          <a:lstStyle/>
          <a:p>
            <a:pPr>
              <a:lnSpc>
                <a:spcPts val="3000"/>
              </a:lnSpc>
            </a:pPr>
            <a:r>
              <a:rPr lang="en-GB" sz="1600" dirty="0">
                <a:solidFill>
                  <a:srgbClr val="15162B"/>
                </a:solidFill>
                <a:latin typeface="Arial" panose="020B0604020202020204" pitchFamily="34" charset="0"/>
                <a:cs typeface="Arial" panose="020B0604020202020204" pitchFamily="34" charset="0"/>
              </a:rPr>
              <a:t>Marie Wells</a:t>
            </a:r>
            <a:endParaRPr lang="en-GB" sz="1600" dirty="0">
              <a:solidFill>
                <a:srgbClr val="15162B"/>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C2262DD-FA79-8641-B462-5CDC1156C354}"/>
              </a:ext>
            </a:extLst>
          </p:cNvPr>
          <p:cNvSpPr/>
          <p:nvPr/>
        </p:nvSpPr>
        <p:spPr>
          <a:xfrm>
            <a:off x="1066800" y="4175125"/>
            <a:ext cx="4648200" cy="323615"/>
          </a:xfrm>
          <a:prstGeom prst="rect">
            <a:avLst/>
          </a:prstGeom>
          <a:noFill/>
        </p:spPr>
        <p:txBody>
          <a:bodyPr wrap="square" lIns="0" tIns="0" rIns="0" bIns="0">
            <a:spAutoFit/>
          </a:bodyPr>
          <a:lstStyle/>
          <a:p>
            <a:pPr>
              <a:lnSpc>
                <a:spcPts val="3000"/>
              </a:lnSpc>
            </a:pPr>
            <a:r>
              <a:rPr lang="en-GB" sz="1200" dirty="0">
                <a:solidFill>
                  <a:srgbClr val="15162B"/>
                </a:solidFill>
                <a:latin typeface="Arial" panose="020B0604020202020204" pitchFamily="34" charset="0"/>
                <a:cs typeface="Arial" panose="020B0604020202020204" pitchFamily="34" charset="0"/>
              </a:rPr>
              <a:t>7</a:t>
            </a:r>
            <a:r>
              <a:rPr lang="en-GB" sz="1200" baseline="30000" dirty="0">
                <a:solidFill>
                  <a:srgbClr val="15162B"/>
                </a:solidFill>
                <a:latin typeface="Arial" panose="020B0604020202020204" pitchFamily="34" charset="0"/>
                <a:cs typeface="Arial" panose="020B0604020202020204" pitchFamily="34" charset="0"/>
              </a:rPr>
              <a:t>th</a:t>
            </a:r>
            <a:r>
              <a:rPr lang="en-GB" sz="1200" dirty="0">
                <a:solidFill>
                  <a:srgbClr val="15162B"/>
                </a:solidFill>
                <a:latin typeface="Arial" panose="020B0604020202020204" pitchFamily="34" charset="0"/>
                <a:cs typeface="Arial" panose="020B0604020202020204" pitchFamily="34" charset="0"/>
              </a:rPr>
              <a:t> December 2022</a:t>
            </a:r>
            <a:endParaRPr lang="en-GB" sz="1200" dirty="0">
              <a:solidFill>
                <a:srgbClr val="15162B"/>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A0FC4C4-BDBE-46D0-2F0F-86B136A01C2D}"/>
              </a:ext>
            </a:extLst>
          </p:cNvPr>
          <p:cNvSpPr/>
          <p:nvPr/>
        </p:nvSpPr>
        <p:spPr>
          <a:xfrm>
            <a:off x="588818" y="2593011"/>
            <a:ext cx="5867400" cy="523733"/>
          </a:xfrm>
          <a:prstGeom prst="rect">
            <a:avLst/>
          </a:prstGeom>
          <a:noFill/>
        </p:spPr>
        <p:txBody>
          <a:bodyPr wrap="square">
            <a:spAutoFit/>
          </a:bodyPr>
          <a:lstStyle/>
          <a:p>
            <a:pPr defTabSz="1217706">
              <a:lnSpc>
                <a:spcPts val="3995"/>
              </a:lnSpc>
            </a:pPr>
            <a:r>
              <a:rPr lang="en-GB" sz="1600" b="1" dirty="0">
                <a:gradFill>
                  <a:gsLst>
                    <a:gs pos="41000">
                      <a:srgbClr val="009999"/>
                    </a:gs>
                    <a:gs pos="99000">
                      <a:srgbClr val="1E4950"/>
                    </a:gs>
                  </a:gsLst>
                  <a:lin ang="2700000" scaled="0"/>
                </a:gradFill>
                <a:latin typeface="Arial" panose="020B0604020202020204" pitchFamily="34" charset="0"/>
                <a:cs typeface="Arial" panose="020B0604020202020204" pitchFamily="34" charset="0"/>
              </a:rPr>
              <a:t>TRANSFORMING INDUSTRY </a:t>
            </a:r>
            <a:r>
              <a:rPr lang="en-GB" sz="1600" dirty="0">
                <a:gradFill>
                  <a:gsLst>
                    <a:gs pos="41000">
                      <a:srgbClr val="009999"/>
                    </a:gs>
                    <a:gs pos="99000">
                      <a:srgbClr val="1E4950"/>
                    </a:gs>
                  </a:gsLst>
                  <a:lin ang="2700000" scaled="0"/>
                </a:gradFill>
                <a:latin typeface="Arial" panose="020B0604020202020204" pitchFamily="34" charset="0"/>
                <a:cs typeface="Arial" panose="020B0604020202020204" pitchFamily="34" charset="0"/>
              </a:rPr>
              <a:t>FOR A SUSTAINABLE WORLD</a:t>
            </a:r>
          </a:p>
        </p:txBody>
      </p:sp>
    </p:spTree>
    <p:extLst>
      <p:ext uri="{BB962C8B-B14F-4D97-AF65-F5344CB8AC3E}">
        <p14:creationId xmlns:p14="http://schemas.microsoft.com/office/powerpoint/2010/main" val="409868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663" y="294563"/>
            <a:ext cx="6858000" cy="385233"/>
          </a:xfrm>
        </p:spPr>
        <p:txBody>
          <a:bodyPr/>
          <a:lstStyle/>
          <a:p>
            <a:r>
              <a:rPr lang="en-GB" sz="2500" b="1" dirty="0"/>
              <a:t>Scope 1</a:t>
            </a:r>
          </a:p>
        </p:txBody>
      </p:sp>
      <p:sp>
        <p:nvSpPr>
          <p:cNvPr id="10" name="TextBox 9"/>
          <p:cNvSpPr txBox="1"/>
          <p:nvPr/>
        </p:nvSpPr>
        <p:spPr>
          <a:xfrm rot="16200000">
            <a:off x="873841" y="2258851"/>
            <a:ext cx="1700594" cy="369332"/>
          </a:xfrm>
          <a:prstGeom prst="rect">
            <a:avLst/>
          </a:prstGeom>
          <a:noFill/>
        </p:spPr>
        <p:txBody>
          <a:bodyPr wrap="none" rtlCol="0">
            <a:spAutoFit/>
          </a:bodyPr>
          <a:lstStyle/>
          <a:p>
            <a:r>
              <a:rPr lang="en-GB" dirty="0">
                <a:solidFill>
                  <a:schemeClr val="bg1"/>
                </a:solidFill>
              </a:rPr>
              <a:t>Benchmark Year</a:t>
            </a:r>
          </a:p>
        </p:txBody>
      </p:sp>
      <p:sp>
        <p:nvSpPr>
          <p:cNvPr id="18" name="Title 1">
            <a:extLst>
              <a:ext uri="{FF2B5EF4-FFF2-40B4-BE49-F238E27FC236}">
                <a16:creationId xmlns:a16="http://schemas.microsoft.com/office/drawing/2014/main" id="{77B34C4A-E549-3EDF-C94B-36B99EFE87A5}"/>
              </a:ext>
            </a:extLst>
          </p:cNvPr>
          <p:cNvSpPr txBox="1">
            <a:spLocks/>
          </p:cNvSpPr>
          <p:nvPr/>
        </p:nvSpPr>
        <p:spPr>
          <a:xfrm>
            <a:off x="1529065" y="39444"/>
            <a:ext cx="7534496" cy="6287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n-GB" sz="1350" dirty="0">
              <a:solidFill>
                <a:schemeClr val="bg2">
                  <a:lumMod val="50000"/>
                </a:schemeClr>
              </a:solidFill>
            </a:endParaRPr>
          </a:p>
        </p:txBody>
      </p:sp>
      <p:pic>
        <p:nvPicPr>
          <p:cNvPr id="13" name="Picture 12" descr="Graphical user interface, application&#10;&#10;Description automatically generated">
            <a:extLst>
              <a:ext uri="{FF2B5EF4-FFF2-40B4-BE49-F238E27FC236}">
                <a16:creationId xmlns:a16="http://schemas.microsoft.com/office/drawing/2014/main" id="{74EE9734-4005-BE72-E0A2-6D41902DE696}"/>
              </a:ext>
            </a:extLst>
          </p:cNvPr>
          <p:cNvPicPr>
            <a:picLocks noChangeAspect="1"/>
          </p:cNvPicPr>
          <p:nvPr/>
        </p:nvPicPr>
        <p:blipFill rotWithShape="1">
          <a:blip r:embed="rId3"/>
          <a:srcRect l="48825" b="4553"/>
          <a:stretch/>
        </p:blipFill>
        <p:spPr bwMode="auto">
          <a:xfrm>
            <a:off x="3940961" y="2506900"/>
            <a:ext cx="3305962" cy="2134046"/>
          </a:xfrm>
          <a:prstGeom prst="rect">
            <a:avLst/>
          </a:prstGeom>
          <a:ln>
            <a:noFill/>
          </a:ln>
          <a:extLst>
            <a:ext uri="{53640926-AAD7-44D8-BBD7-CCE9431645EC}">
              <a14:shadowObscured xmlns:a14="http://schemas.microsoft.com/office/drawing/2010/main"/>
            </a:ext>
          </a:extLst>
        </p:spPr>
      </p:pic>
      <p:sp>
        <p:nvSpPr>
          <p:cNvPr id="14" name="Text Placeholder 3">
            <a:extLst>
              <a:ext uri="{FF2B5EF4-FFF2-40B4-BE49-F238E27FC236}">
                <a16:creationId xmlns:a16="http://schemas.microsoft.com/office/drawing/2014/main" id="{CCEF8C63-F113-D880-3703-594851BE7E68}"/>
              </a:ext>
            </a:extLst>
          </p:cNvPr>
          <p:cNvSpPr txBox="1">
            <a:spLocks/>
          </p:cNvSpPr>
          <p:nvPr/>
        </p:nvSpPr>
        <p:spPr>
          <a:xfrm>
            <a:off x="5349846" y="1138159"/>
            <a:ext cx="3794155" cy="40940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i="1" dirty="0">
                <a:solidFill>
                  <a:schemeClr val="bg2">
                    <a:lumMod val="50000"/>
                  </a:schemeClr>
                </a:solidFill>
                <a:latin typeface="+mn-lt"/>
              </a:rPr>
              <a:t>Notes:</a:t>
            </a:r>
          </a:p>
          <a:p>
            <a:pPr marL="0" indent="0">
              <a:buNone/>
            </a:pPr>
            <a:r>
              <a:rPr lang="en-GB" sz="1050" i="1" dirty="0">
                <a:solidFill>
                  <a:schemeClr val="bg2">
                    <a:lumMod val="50000"/>
                  </a:schemeClr>
                </a:solidFill>
                <a:latin typeface="+mn-lt"/>
              </a:rPr>
              <a:t>*These are the figures for 2021 – 2022  from the carbon footprint tool</a:t>
            </a:r>
          </a:p>
          <a:p>
            <a:r>
              <a:rPr lang="en-GB" sz="1050" i="1" dirty="0">
                <a:solidFill>
                  <a:schemeClr val="bg2">
                    <a:lumMod val="50000"/>
                  </a:schemeClr>
                </a:solidFill>
                <a:latin typeface="+mn-lt"/>
              </a:rPr>
              <a:t>Currently collating the benchmark year and first quarter then will be quarterly reporting from that point</a:t>
            </a:r>
          </a:p>
          <a:p>
            <a:r>
              <a:rPr lang="en-GB" sz="1050" i="1" dirty="0">
                <a:solidFill>
                  <a:schemeClr val="bg2">
                    <a:lumMod val="50000"/>
                  </a:schemeClr>
                </a:solidFill>
                <a:latin typeface="+mn-lt"/>
              </a:rPr>
              <a:t>Processes need to be developed to more efficiently gather this data as it currently very labour intensive</a:t>
            </a:r>
          </a:p>
          <a:p>
            <a:pPr marL="0" indent="0">
              <a:buNone/>
            </a:pPr>
            <a:endParaRPr lang="en-GB" sz="1050" i="1" dirty="0">
              <a:solidFill>
                <a:schemeClr val="bg2">
                  <a:lumMod val="50000"/>
                </a:schemeClr>
              </a:solidFill>
              <a:latin typeface="+mn-lt"/>
            </a:endParaRPr>
          </a:p>
          <a:p>
            <a:pPr marL="0" indent="0">
              <a:buNone/>
            </a:pPr>
            <a:endParaRPr lang="en-GB" sz="1050" i="1" dirty="0">
              <a:solidFill>
                <a:schemeClr val="bg2">
                  <a:lumMod val="50000"/>
                </a:schemeClr>
              </a:solidFill>
              <a:latin typeface="+mn-lt"/>
            </a:endParaRPr>
          </a:p>
        </p:txBody>
      </p:sp>
      <p:pic>
        <p:nvPicPr>
          <p:cNvPr id="5" name="Picture 4">
            <a:extLst>
              <a:ext uri="{FF2B5EF4-FFF2-40B4-BE49-F238E27FC236}">
                <a16:creationId xmlns:a16="http://schemas.microsoft.com/office/drawing/2014/main" id="{A97F9E9D-05DA-98A8-CB88-DAFB416C927E}"/>
              </a:ext>
            </a:extLst>
          </p:cNvPr>
          <p:cNvPicPr>
            <a:picLocks noChangeAspect="1"/>
          </p:cNvPicPr>
          <p:nvPr/>
        </p:nvPicPr>
        <p:blipFill>
          <a:blip r:embed="rId4"/>
          <a:stretch>
            <a:fillRect/>
          </a:stretch>
        </p:blipFill>
        <p:spPr>
          <a:xfrm>
            <a:off x="1090693" y="926644"/>
            <a:ext cx="2533576" cy="1933202"/>
          </a:xfrm>
          <a:prstGeom prst="rect">
            <a:avLst/>
          </a:prstGeom>
        </p:spPr>
      </p:pic>
      <p:sp>
        <p:nvSpPr>
          <p:cNvPr id="9" name="Text Box 10">
            <a:extLst>
              <a:ext uri="{FF2B5EF4-FFF2-40B4-BE49-F238E27FC236}">
                <a16:creationId xmlns:a16="http://schemas.microsoft.com/office/drawing/2014/main" id="{525C107D-4E0B-C3FD-2FAF-ECF8ED69A7B1}"/>
              </a:ext>
            </a:extLst>
          </p:cNvPr>
          <p:cNvSpPr txBox="1"/>
          <p:nvPr/>
        </p:nvSpPr>
        <p:spPr>
          <a:xfrm rot="16200000">
            <a:off x="141202" y="1343124"/>
            <a:ext cx="1318054" cy="587340"/>
          </a:xfrm>
          <a:prstGeom prst="rect">
            <a:avLst/>
          </a:prstGeom>
          <a:noFill/>
          <a:ln>
            <a:noFill/>
          </a:ln>
        </p:spPr>
        <p:txBody>
          <a:bodyPr rot="0" spcFirstLastPara="0" vert="horz" wrap="non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Baseline Year</a:t>
            </a:r>
          </a:p>
          <a:p>
            <a:pPr algn="ctr">
              <a:spcAft>
                <a:spcPts val="750"/>
              </a:spcAft>
            </a:pPr>
            <a:r>
              <a:rPr lang="en-GB" sz="1200" i="1"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(540 tCO</a:t>
            </a:r>
            <a:r>
              <a:rPr lang="en-GB" sz="1200" i="1" baseline="-250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2</a:t>
            </a:r>
            <a:r>
              <a:rPr lang="en-GB" sz="1200" i="1"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a:t>
            </a:r>
            <a:endParaRPr lang="en-GB" sz="1200" i="1" dirty="0">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C48EEB3B-EEDC-181E-4527-91D2B1AFA33B}"/>
              </a:ext>
            </a:extLst>
          </p:cNvPr>
          <p:cNvPicPr>
            <a:picLocks noChangeAspect="1"/>
          </p:cNvPicPr>
          <p:nvPr/>
        </p:nvPicPr>
        <p:blipFill rotWithShape="1">
          <a:blip r:embed="rId5"/>
          <a:srcRect l="7006"/>
          <a:stretch/>
        </p:blipFill>
        <p:spPr>
          <a:xfrm>
            <a:off x="881263" y="2804932"/>
            <a:ext cx="2620181" cy="1908114"/>
          </a:xfrm>
          <a:prstGeom prst="rect">
            <a:avLst/>
          </a:prstGeom>
        </p:spPr>
      </p:pic>
      <p:sp>
        <p:nvSpPr>
          <p:cNvPr id="8" name="Text Box 11">
            <a:extLst>
              <a:ext uri="{FF2B5EF4-FFF2-40B4-BE49-F238E27FC236}">
                <a16:creationId xmlns:a16="http://schemas.microsoft.com/office/drawing/2014/main" id="{6DF33E9D-55C3-214D-0C1C-7BAD6B5812D0}"/>
              </a:ext>
            </a:extLst>
          </p:cNvPr>
          <p:cNvSpPr txBox="1"/>
          <p:nvPr/>
        </p:nvSpPr>
        <p:spPr>
          <a:xfrm rot="16200000">
            <a:off x="24049" y="3389684"/>
            <a:ext cx="1505605" cy="610424"/>
          </a:xfrm>
          <a:prstGeom prst="rect">
            <a:avLst/>
          </a:prstGeom>
          <a:noFill/>
          <a:ln>
            <a:noFill/>
          </a:ln>
        </p:spPr>
        <p:txBody>
          <a:bodyPr rot="0" spcFirstLastPara="0" vert="horz" wrap="non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A6A6A6"/>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FY 2021 – 2022</a:t>
            </a:r>
          </a:p>
          <a:p>
            <a:pPr algn="ctr">
              <a:spcAft>
                <a:spcPts val="750"/>
              </a:spcAft>
            </a:pPr>
            <a:r>
              <a:rPr lang="en-GB" sz="1350" i="1"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(657 tCO</a:t>
            </a:r>
            <a:r>
              <a:rPr lang="en-GB" sz="1350" i="1" baseline="-25000"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2</a:t>
            </a:r>
            <a:r>
              <a:rPr lang="en-GB" sz="1350" i="1"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a:t>
            </a:r>
            <a:endParaRPr lang="en-GB" sz="1350" i="1" dirty="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4">
            <a:extLst>
              <a:ext uri="{FF2B5EF4-FFF2-40B4-BE49-F238E27FC236}">
                <a16:creationId xmlns:a16="http://schemas.microsoft.com/office/drawing/2014/main" id="{A10E812D-887C-029A-E374-5E91AED5D308}"/>
              </a:ext>
            </a:extLst>
          </p:cNvPr>
          <p:cNvPicPr>
            <a:picLocks noChangeAspect="1" noChangeArrowheads="1"/>
          </p:cNvPicPr>
          <p:nvPr/>
        </p:nvPicPr>
        <p:blipFill rotWithShape="1">
          <a:blip r:embed="rId6" cstate="print">
            <a:alphaModFix amt="20000"/>
            <a:extLst>
              <a:ext uri="{28A0092B-C50C-407E-A947-70E740481C1C}">
                <a14:useLocalDpi xmlns:a14="http://schemas.microsoft.com/office/drawing/2010/main" val="0"/>
              </a:ext>
            </a:extLst>
          </a:blip>
          <a:srcRect r="46652" b="46674"/>
          <a:stretch/>
        </p:blipFill>
        <p:spPr bwMode="auto">
          <a:xfrm>
            <a:off x="7115157" y="3230572"/>
            <a:ext cx="2028844" cy="191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2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9B715C4E-0CD5-3DEA-A7C6-5B02FF290096}"/>
              </a:ext>
            </a:extLst>
          </p:cNvPr>
          <p:cNvPicPr>
            <a:picLocks noChangeAspect="1" noChangeArrowheads="1"/>
          </p:cNvPicPr>
          <p:nvPr/>
        </p:nvPicPr>
        <p:blipFill rotWithShape="1">
          <a:blip r:embed="rId3" cstate="print">
            <a:alphaModFix amt="20000"/>
            <a:extLst>
              <a:ext uri="{28A0092B-C50C-407E-A947-70E740481C1C}">
                <a14:useLocalDpi xmlns:a14="http://schemas.microsoft.com/office/drawing/2010/main" val="0"/>
              </a:ext>
            </a:extLst>
          </a:blip>
          <a:srcRect r="46652" b="46674"/>
          <a:stretch/>
        </p:blipFill>
        <p:spPr bwMode="auto">
          <a:xfrm>
            <a:off x="7115157" y="3230572"/>
            <a:ext cx="2028844" cy="191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956526" y="2293682"/>
            <a:ext cx="1374781" cy="646331"/>
          </a:xfrm>
          <a:prstGeom prst="rect">
            <a:avLst/>
          </a:prstGeom>
          <a:noFill/>
        </p:spPr>
        <p:txBody>
          <a:bodyPr wrap="square" rtlCol="0">
            <a:spAutoFit/>
          </a:bodyPr>
          <a:lstStyle/>
          <a:p>
            <a:r>
              <a:rPr lang="en-GB" dirty="0">
                <a:solidFill>
                  <a:schemeClr val="bg1"/>
                </a:solidFill>
              </a:rPr>
              <a:t>Benchmark Year</a:t>
            </a:r>
          </a:p>
        </p:txBody>
      </p:sp>
      <p:pic>
        <p:nvPicPr>
          <p:cNvPr id="8" name="Picture 7">
            <a:extLst>
              <a:ext uri="{FF2B5EF4-FFF2-40B4-BE49-F238E27FC236}">
                <a16:creationId xmlns:a16="http://schemas.microsoft.com/office/drawing/2014/main" id="{38DCDF24-1DD6-D117-C21D-67C195973DDC}"/>
              </a:ext>
            </a:extLst>
          </p:cNvPr>
          <p:cNvPicPr>
            <a:picLocks noChangeAspect="1"/>
          </p:cNvPicPr>
          <p:nvPr/>
        </p:nvPicPr>
        <p:blipFill rotWithShape="1">
          <a:blip r:embed="rId4"/>
          <a:srcRect l="1543" r="51742"/>
          <a:stretch/>
        </p:blipFill>
        <p:spPr>
          <a:xfrm>
            <a:off x="639218" y="900413"/>
            <a:ext cx="3293664" cy="1530987"/>
          </a:xfrm>
          <a:prstGeom prst="rect">
            <a:avLst/>
          </a:prstGeom>
        </p:spPr>
      </p:pic>
      <p:pic>
        <p:nvPicPr>
          <p:cNvPr id="9" name="Picture 8">
            <a:extLst>
              <a:ext uri="{FF2B5EF4-FFF2-40B4-BE49-F238E27FC236}">
                <a16:creationId xmlns:a16="http://schemas.microsoft.com/office/drawing/2014/main" id="{9A5487D7-139B-0A64-06B1-541C1BAEC42C}"/>
              </a:ext>
            </a:extLst>
          </p:cNvPr>
          <p:cNvPicPr>
            <a:picLocks noChangeAspect="1"/>
          </p:cNvPicPr>
          <p:nvPr/>
        </p:nvPicPr>
        <p:blipFill rotWithShape="1">
          <a:blip r:embed="rId4"/>
          <a:srcRect l="51742"/>
          <a:stretch/>
        </p:blipFill>
        <p:spPr>
          <a:xfrm>
            <a:off x="639218" y="3238021"/>
            <a:ext cx="3402485" cy="1530987"/>
          </a:xfrm>
          <a:prstGeom prst="rect">
            <a:avLst/>
          </a:prstGeom>
        </p:spPr>
      </p:pic>
      <p:sp>
        <p:nvSpPr>
          <p:cNvPr id="11" name="Text Box 10">
            <a:extLst>
              <a:ext uri="{FF2B5EF4-FFF2-40B4-BE49-F238E27FC236}">
                <a16:creationId xmlns:a16="http://schemas.microsoft.com/office/drawing/2014/main" id="{B58FABD1-09FC-21D8-62EA-078A4C879249}"/>
              </a:ext>
            </a:extLst>
          </p:cNvPr>
          <p:cNvSpPr txBox="1"/>
          <p:nvPr/>
        </p:nvSpPr>
        <p:spPr>
          <a:xfrm>
            <a:off x="853560" y="2578473"/>
            <a:ext cx="1327589" cy="587340"/>
          </a:xfrm>
          <a:prstGeom prst="rect">
            <a:avLst/>
          </a:prstGeom>
          <a:noFill/>
          <a:ln>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Baseline Year</a:t>
            </a:r>
          </a:p>
          <a:p>
            <a:pPr algn="ctr">
              <a:spcAft>
                <a:spcPts val="750"/>
              </a:spcAft>
            </a:pPr>
            <a:r>
              <a:rPr lang="en-GB" sz="1200" i="1"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(1,738 tCO</a:t>
            </a:r>
            <a:r>
              <a:rPr lang="en-GB" sz="1200" i="1" baseline="-250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2</a:t>
            </a:r>
            <a:r>
              <a:rPr lang="en-GB" sz="1200" i="1"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a:t>
            </a:r>
            <a:endParaRPr lang="en-GB" sz="1200" i="1"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11">
            <a:extLst>
              <a:ext uri="{FF2B5EF4-FFF2-40B4-BE49-F238E27FC236}">
                <a16:creationId xmlns:a16="http://schemas.microsoft.com/office/drawing/2014/main" id="{8989C120-6995-5327-B62C-D1221D0B2486}"/>
              </a:ext>
            </a:extLst>
          </p:cNvPr>
          <p:cNvSpPr txBox="1"/>
          <p:nvPr/>
        </p:nvSpPr>
        <p:spPr>
          <a:xfrm>
            <a:off x="2278380" y="2592830"/>
            <a:ext cx="1615801" cy="587340"/>
          </a:xfrm>
          <a:prstGeom prst="rect">
            <a:avLst/>
          </a:prstGeom>
          <a:noFill/>
          <a:ln>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A6A6A6"/>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FY 2021 – 2022</a:t>
            </a:r>
          </a:p>
          <a:p>
            <a:pPr algn="ctr">
              <a:spcAft>
                <a:spcPts val="750"/>
              </a:spcAft>
            </a:pPr>
            <a:r>
              <a:rPr lang="en-GB" sz="1200" i="1"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(1,455 tCO</a:t>
            </a:r>
            <a:r>
              <a:rPr lang="en-GB" sz="1200" i="1" baseline="-25000"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2</a:t>
            </a:r>
            <a:r>
              <a:rPr lang="en-GB" sz="1200" i="1"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a:t>
            </a:r>
            <a:endParaRPr lang="en-GB" sz="1200" i="1" dirty="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6" name="Text Placeholder 3">
            <a:extLst>
              <a:ext uri="{FF2B5EF4-FFF2-40B4-BE49-F238E27FC236}">
                <a16:creationId xmlns:a16="http://schemas.microsoft.com/office/drawing/2014/main" id="{2C885A62-352E-4262-DA98-789737461389}"/>
              </a:ext>
            </a:extLst>
          </p:cNvPr>
          <p:cNvSpPr txBox="1">
            <a:spLocks/>
          </p:cNvSpPr>
          <p:nvPr/>
        </p:nvSpPr>
        <p:spPr>
          <a:xfrm>
            <a:off x="4057651" y="1126736"/>
            <a:ext cx="3754058" cy="40940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i="1" dirty="0">
                <a:solidFill>
                  <a:schemeClr val="bg2">
                    <a:lumMod val="50000"/>
                  </a:schemeClr>
                </a:solidFill>
                <a:latin typeface="+mn-lt"/>
              </a:rPr>
              <a:t>Notes:</a:t>
            </a:r>
          </a:p>
          <a:p>
            <a:pPr marL="0" indent="0">
              <a:buNone/>
            </a:pPr>
            <a:r>
              <a:rPr lang="en-GB" sz="1050" i="1" dirty="0">
                <a:solidFill>
                  <a:schemeClr val="bg2">
                    <a:lumMod val="50000"/>
                  </a:schemeClr>
                </a:solidFill>
                <a:latin typeface="+mn-lt"/>
              </a:rPr>
              <a:t>*These are the figures from the carbon footprint tool</a:t>
            </a:r>
          </a:p>
          <a:p>
            <a:r>
              <a:rPr lang="en-GB" sz="1050" i="1" dirty="0">
                <a:solidFill>
                  <a:schemeClr val="bg2">
                    <a:lumMod val="50000"/>
                  </a:schemeClr>
                </a:solidFill>
                <a:latin typeface="+mn-lt"/>
              </a:rPr>
              <a:t>Q1 &amp; Q2 = 560 tCO</a:t>
            </a:r>
            <a:r>
              <a:rPr lang="en-GB" sz="1050" i="1" baseline="-25000" dirty="0">
                <a:solidFill>
                  <a:schemeClr val="bg2">
                    <a:lumMod val="50000"/>
                  </a:schemeClr>
                </a:solidFill>
                <a:latin typeface="+mn-lt"/>
              </a:rPr>
              <a:t>2</a:t>
            </a:r>
            <a:r>
              <a:rPr lang="en-GB" sz="1050" i="1" dirty="0">
                <a:solidFill>
                  <a:schemeClr val="bg2">
                    <a:lumMod val="50000"/>
                  </a:schemeClr>
                </a:solidFill>
                <a:latin typeface="+mn-lt"/>
              </a:rPr>
              <a:t>e u</a:t>
            </a:r>
          </a:p>
          <a:p>
            <a:r>
              <a:rPr lang="en-GB" sz="1050" i="1" dirty="0">
                <a:solidFill>
                  <a:schemeClr val="bg2">
                    <a:lumMod val="50000"/>
                  </a:schemeClr>
                </a:solidFill>
                <a:latin typeface="+mn-lt"/>
              </a:rPr>
              <a:t>2022 – 2023 projection - 672 tCO</a:t>
            </a:r>
            <a:r>
              <a:rPr lang="en-GB" sz="1050" i="1" baseline="-25000" dirty="0">
                <a:solidFill>
                  <a:schemeClr val="bg2">
                    <a:lumMod val="50000"/>
                  </a:schemeClr>
                </a:solidFill>
                <a:latin typeface="+mn-lt"/>
              </a:rPr>
              <a:t>2</a:t>
            </a:r>
            <a:r>
              <a:rPr lang="en-GB" sz="1050" i="1" dirty="0">
                <a:solidFill>
                  <a:schemeClr val="bg2">
                    <a:lumMod val="50000"/>
                  </a:schemeClr>
                </a:solidFill>
                <a:latin typeface="+mn-lt"/>
              </a:rPr>
              <a:t>e </a:t>
            </a:r>
          </a:p>
          <a:p>
            <a:pPr lvl="1"/>
            <a:r>
              <a:rPr lang="en-GB" sz="900" i="1" dirty="0">
                <a:solidFill>
                  <a:schemeClr val="bg2">
                    <a:lumMod val="50000"/>
                  </a:schemeClr>
                </a:solidFill>
                <a:latin typeface="+mn-lt"/>
              </a:rPr>
              <a:t>Post Oct 1</a:t>
            </a:r>
            <a:r>
              <a:rPr lang="en-GB" sz="900" i="1" baseline="30000" dirty="0">
                <a:solidFill>
                  <a:schemeClr val="bg2">
                    <a:lumMod val="50000"/>
                  </a:schemeClr>
                </a:solidFill>
                <a:latin typeface="+mn-lt"/>
              </a:rPr>
              <a:t>st</a:t>
            </a:r>
            <a:r>
              <a:rPr lang="en-GB" sz="900" i="1" dirty="0">
                <a:solidFill>
                  <a:schemeClr val="bg2">
                    <a:lumMod val="50000"/>
                  </a:schemeClr>
                </a:solidFill>
                <a:latin typeface="+mn-lt"/>
              </a:rPr>
              <a:t> supply is fully renewable obligation so can be assumed 0 tCO</a:t>
            </a:r>
            <a:r>
              <a:rPr lang="en-GB" sz="900" i="1" baseline="-25000" dirty="0">
                <a:solidFill>
                  <a:schemeClr val="bg2">
                    <a:lumMod val="50000"/>
                  </a:schemeClr>
                </a:solidFill>
                <a:latin typeface="+mn-lt"/>
              </a:rPr>
              <a:t>2</a:t>
            </a:r>
            <a:r>
              <a:rPr lang="en-GB" sz="900" i="1" dirty="0">
                <a:solidFill>
                  <a:schemeClr val="bg2">
                    <a:lumMod val="50000"/>
                  </a:schemeClr>
                </a:solidFill>
                <a:latin typeface="+mn-lt"/>
              </a:rPr>
              <a:t>e is added after that point if using market based analysis </a:t>
            </a:r>
          </a:p>
          <a:p>
            <a:pPr lvl="1"/>
            <a:r>
              <a:rPr lang="en-GB" sz="900" i="1" dirty="0">
                <a:solidFill>
                  <a:schemeClr val="bg2">
                    <a:lumMod val="50000"/>
                  </a:schemeClr>
                </a:solidFill>
                <a:latin typeface="+mn-lt"/>
              </a:rPr>
              <a:t>Using UK conversion factors est. 823.2 tCO</a:t>
            </a:r>
            <a:r>
              <a:rPr lang="en-GB" sz="900" i="1" baseline="-25000" dirty="0">
                <a:solidFill>
                  <a:schemeClr val="bg2">
                    <a:lumMod val="50000"/>
                  </a:schemeClr>
                </a:solidFill>
                <a:latin typeface="+mn-lt"/>
              </a:rPr>
              <a:t>2</a:t>
            </a:r>
            <a:r>
              <a:rPr lang="en-GB" sz="900" i="1" dirty="0">
                <a:solidFill>
                  <a:schemeClr val="bg2">
                    <a:lumMod val="50000"/>
                  </a:schemeClr>
                </a:solidFill>
                <a:latin typeface="+mn-lt"/>
              </a:rPr>
              <a:t>e (16% less than 2021-22)</a:t>
            </a:r>
          </a:p>
          <a:p>
            <a:r>
              <a:rPr lang="en-GB" sz="1050" i="1" dirty="0">
                <a:solidFill>
                  <a:schemeClr val="bg2">
                    <a:lumMod val="50000"/>
                  </a:schemeClr>
                </a:solidFill>
                <a:latin typeface="+mn-lt"/>
              </a:rPr>
              <a:t>2022 – 2023 projection kWh -  4,252,000 </a:t>
            </a:r>
          </a:p>
          <a:p>
            <a:pPr lvl="1"/>
            <a:r>
              <a:rPr lang="en-GB" sz="900" i="1" dirty="0">
                <a:solidFill>
                  <a:schemeClr val="bg2">
                    <a:lumMod val="50000"/>
                  </a:schemeClr>
                </a:solidFill>
                <a:latin typeface="+mn-lt"/>
              </a:rPr>
              <a:t>7% less than 2021 -2022 from sustained behaviour change</a:t>
            </a:r>
          </a:p>
          <a:p>
            <a:r>
              <a:rPr lang="en-GB" sz="1050" i="1" dirty="0">
                <a:solidFill>
                  <a:schemeClr val="bg2">
                    <a:lumMod val="50000"/>
                  </a:schemeClr>
                </a:solidFill>
                <a:latin typeface="+mn-lt"/>
              </a:rPr>
              <a:t>Electricity demand may increase as we move away from gas usage to reach carbon neutral</a:t>
            </a:r>
          </a:p>
          <a:p>
            <a:r>
              <a:rPr lang="en-GB" sz="1050" i="1" dirty="0">
                <a:solidFill>
                  <a:schemeClr val="bg2">
                    <a:lumMod val="50000"/>
                  </a:schemeClr>
                </a:solidFill>
                <a:latin typeface="+mn-lt"/>
              </a:rPr>
              <a:t>Next Steps</a:t>
            </a:r>
          </a:p>
          <a:p>
            <a:pPr lvl="1"/>
            <a:r>
              <a:rPr lang="en-GB" sz="900" i="1" dirty="0">
                <a:solidFill>
                  <a:schemeClr val="bg2">
                    <a:lumMod val="50000"/>
                  </a:schemeClr>
                </a:solidFill>
                <a:latin typeface="+mn-lt"/>
              </a:rPr>
              <a:t>Increased control through integration of state of the art systems</a:t>
            </a:r>
          </a:p>
          <a:p>
            <a:pPr lvl="1"/>
            <a:r>
              <a:rPr lang="en-GB" sz="900" i="1" dirty="0">
                <a:solidFill>
                  <a:schemeClr val="bg2">
                    <a:lumMod val="50000"/>
                  </a:schemeClr>
                </a:solidFill>
                <a:latin typeface="+mn-lt"/>
              </a:rPr>
              <a:t>Assess &amp; reduce our base load</a:t>
            </a:r>
          </a:p>
          <a:p>
            <a:pPr lvl="1"/>
            <a:r>
              <a:rPr lang="en-GB" sz="900" i="1" dirty="0">
                <a:solidFill>
                  <a:schemeClr val="bg2">
                    <a:lumMod val="50000"/>
                  </a:schemeClr>
                </a:solidFill>
                <a:latin typeface="+mn-lt"/>
              </a:rPr>
              <a:t>Address small power, screens , lightboxes for marketing and none digitally controlled lighting</a:t>
            </a:r>
          </a:p>
          <a:p>
            <a:pPr lvl="1"/>
            <a:r>
              <a:rPr lang="en-GB" sz="900" i="1" dirty="0">
                <a:solidFill>
                  <a:schemeClr val="bg2">
                    <a:lumMod val="50000"/>
                  </a:schemeClr>
                </a:solidFill>
                <a:latin typeface="+mn-lt"/>
              </a:rPr>
              <a:t>Identify deep-dive areas</a:t>
            </a:r>
          </a:p>
          <a:p>
            <a:pPr lvl="1"/>
            <a:endParaRPr lang="en-GB" sz="900" i="1" dirty="0">
              <a:solidFill>
                <a:schemeClr val="bg2">
                  <a:lumMod val="50000"/>
                </a:schemeClr>
              </a:solidFill>
              <a:latin typeface="+mn-lt"/>
            </a:endParaRPr>
          </a:p>
          <a:p>
            <a:pPr marL="0" indent="0">
              <a:buNone/>
            </a:pPr>
            <a:endParaRPr lang="en-GB" sz="1050" i="1" dirty="0">
              <a:solidFill>
                <a:schemeClr val="bg2">
                  <a:lumMod val="50000"/>
                </a:schemeClr>
              </a:solidFill>
              <a:latin typeface="+mn-lt"/>
            </a:endParaRPr>
          </a:p>
        </p:txBody>
      </p:sp>
      <p:sp>
        <p:nvSpPr>
          <p:cNvPr id="3" name="Title 1">
            <a:extLst>
              <a:ext uri="{FF2B5EF4-FFF2-40B4-BE49-F238E27FC236}">
                <a16:creationId xmlns:a16="http://schemas.microsoft.com/office/drawing/2014/main" id="{8FC2C335-2270-2A3D-A573-78441FC286C3}"/>
              </a:ext>
            </a:extLst>
          </p:cNvPr>
          <p:cNvSpPr txBox="1">
            <a:spLocks/>
          </p:cNvSpPr>
          <p:nvPr/>
        </p:nvSpPr>
        <p:spPr>
          <a:xfrm>
            <a:off x="387663" y="294563"/>
            <a:ext cx="6858000" cy="385233"/>
          </a:xfrm>
          <a:prstGeom prst="rect">
            <a:avLst/>
          </a:prstGeom>
        </p:spPr>
        <p:txBody>
          <a:bodyPr anchor="ctr"/>
          <a:lstStyle>
            <a:lvl1pPr algn="l" defTabSz="913280" rtl="0" eaLnBrk="1" latinLnBrk="0" hangingPunct="1">
              <a:lnSpc>
                <a:spcPct val="9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a:lstStyle>
          <a:p>
            <a:r>
              <a:rPr lang="en-GB" sz="2500" b="1" dirty="0"/>
              <a:t>Scope 1</a:t>
            </a:r>
          </a:p>
        </p:txBody>
      </p:sp>
    </p:spTree>
    <p:extLst>
      <p:ext uri="{BB962C8B-B14F-4D97-AF65-F5344CB8AC3E}">
        <p14:creationId xmlns:p14="http://schemas.microsoft.com/office/powerpoint/2010/main" val="283275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a:extLst>
              <a:ext uri="{FF2B5EF4-FFF2-40B4-BE49-F238E27FC236}">
                <a16:creationId xmlns:a16="http://schemas.microsoft.com/office/drawing/2014/main" id="{00AFB6D5-E8B8-C032-AEAF-5BB9173B7B23}"/>
              </a:ext>
            </a:extLst>
          </p:cNvPr>
          <p:cNvPicPr>
            <a:picLocks noChangeAspect="1" noChangeArrowheads="1"/>
          </p:cNvPicPr>
          <p:nvPr/>
        </p:nvPicPr>
        <p:blipFill rotWithShape="1">
          <a:blip r:embed="rId3" cstate="print">
            <a:clrChange>
              <a:clrFrom>
                <a:srgbClr val="FFFFFF"/>
              </a:clrFrom>
              <a:clrTo>
                <a:srgbClr val="FFFFFF">
                  <a:alpha val="0"/>
                </a:srgbClr>
              </a:clrTo>
            </a:clrChange>
            <a:alphaModFix amt="20000"/>
            <a:extLst>
              <a:ext uri="{28A0092B-C50C-407E-A947-70E740481C1C}">
                <a14:useLocalDpi xmlns:a14="http://schemas.microsoft.com/office/drawing/2010/main" val="0"/>
              </a:ext>
            </a:extLst>
          </a:blip>
          <a:srcRect r="46652" b="46674"/>
          <a:stretch/>
        </p:blipFill>
        <p:spPr bwMode="auto">
          <a:xfrm>
            <a:off x="7115157" y="3230572"/>
            <a:ext cx="2028844" cy="191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830583" y="2326930"/>
            <a:ext cx="1700594" cy="369332"/>
          </a:xfrm>
          <a:prstGeom prst="rect">
            <a:avLst/>
          </a:prstGeom>
          <a:noFill/>
        </p:spPr>
        <p:txBody>
          <a:bodyPr wrap="none" rtlCol="0">
            <a:spAutoFit/>
          </a:bodyPr>
          <a:lstStyle/>
          <a:p>
            <a:r>
              <a:rPr lang="en-GB" dirty="0">
                <a:solidFill>
                  <a:schemeClr val="bg1"/>
                </a:solidFill>
              </a:rPr>
              <a:t>Benchmark Year</a:t>
            </a:r>
          </a:p>
        </p:txBody>
      </p:sp>
      <p:sp>
        <p:nvSpPr>
          <p:cNvPr id="13" name="Title 1">
            <a:extLst>
              <a:ext uri="{FF2B5EF4-FFF2-40B4-BE49-F238E27FC236}">
                <a16:creationId xmlns:a16="http://schemas.microsoft.com/office/drawing/2014/main" id="{DFB82EA9-998F-B360-4D29-653827DD1F4B}"/>
              </a:ext>
            </a:extLst>
          </p:cNvPr>
          <p:cNvSpPr txBox="1">
            <a:spLocks/>
          </p:cNvSpPr>
          <p:nvPr/>
        </p:nvSpPr>
        <p:spPr>
          <a:xfrm>
            <a:off x="1315061" y="1025453"/>
            <a:ext cx="7403449" cy="384758"/>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r>
              <a:rPr lang="en-GB" sz="1800" dirty="0">
                <a:solidFill>
                  <a:schemeClr val="bg2">
                    <a:lumMod val="50000"/>
                  </a:schemeClr>
                </a:solidFill>
              </a:rPr>
              <a:t>Friday				Saturday			   Sunday</a:t>
            </a:r>
          </a:p>
        </p:txBody>
      </p:sp>
      <p:grpSp>
        <p:nvGrpSpPr>
          <p:cNvPr id="14" name="Group 13">
            <a:extLst>
              <a:ext uri="{FF2B5EF4-FFF2-40B4-BE49-F238E27FC236}">
                <a16:creationId xmlns:a16="http://schemas.microsoft.com/office/drawing/2014/main" id="{CB10A7B4-4348-8B26-A3A2-8A2CD4BED278}"/>
              </a:ext>
            </a:extLst>
          </p:cNvPr>
          <p:cNvGrpSpPr/>
          <p:nvPr/>
        </p:nvGrpSpPr>
        <p:grpSpPr>
          <a:xfrm>
            <a:off x="88919" y="1410211"/>
            <a:ext cx="2994699" cy="1653579"/>
            <a:chOff x="3607604" y="1514680"/>
            <a:chExt cx="5380093" cy="2736411"/>
          </a:xfrm>
        </p:grpSpPr>
        <p:pic>
          <p:nvPicPr>
            <p:cNvPr id="8" name="Picture 7">
              <a:extLst>
                <a:ext uri="{FF2B5EF4-FFF2-40B4-BE49-F238E27FC236}">
                  <a16:creationId xmlns:a16="http://schemas.microsoft.com/office/drawing/2014/main" id="{433C9108-44EF-C879-4781-397FC13436D0}"/>
                </a:ext>
              </a:extLst>
            </p:cNvPr>
            <p:cNvPicPr>
              <a:picLocks noChangeAspect="1"/>
            </p:cNvPicPr>
            <p:nvPr/>
          </p:nvPicPr>
          <p:blipFill rotWithShape="1">
            <a:blip r:embed="rId4"/>
            <a:srcRect t="14007" r="56074" b="6653"/>
            <a:stretch/>
          </p:blipFill>
          <p:spPr>
            <a:xfrm>
              <a:off x="3607604" y="1514680"/>
              <a:ext cx="5355428" cy="2736411"/>
            </a:xfrm>
            <a:prstGeom prst="rect">
              <a:avLst/>
            </a:prstGeom>
          </p:spPr>
        </p:pic>
        <p:pic>
          <p:nvPicPr>
            <p:cNvPr id="12" name="Picture 11">
              <a:extLst>
                <a:ext uri="{FF2B5EF4-FFF2-40B4-BE49-F238E27FC236}">
                  <a16:creationId xmlns:a16="http://schemas.microsoft.com/office/drawing/2014/main" id="{A1680452-EB31-C3BA-3458-9E3A9DE3E8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6">
                      <a14:imgEffect>
                        <a14:saturation sat="300000"/>
                      </a14:imgEffect>
                      <a14:imgEffect>
                        <a14:brightnessContrast bright="20000" contrast="-20000"/>
                      </a14:imgEffect>
                    </a14:imgLayer>
                  </a14:imgProps>
                </a:ext>
              </a:extLst>
            </a:blip>
            <a:srcRect l="60292" t="8995" r="4560" b="11353"/>
            <a:stretch/>
          </p:blipFill>
          <p:spPr>
            <a:xfrm>
              <a:off x="4175303" y="1804606"/>
              <a:ext cx="4812394" cy="1954561"/>
            </a:xfrm>
            <a:prstGeom prst="rect">
              <a:avLst/>
            </a:prstGeom>
          </p:spPr>
        </p:pic>
      </p:grpSp>
      <p:grpSp>
        <p:nvGrpSpPr>
          <p:cNvPr id="24" name="Group 23">
            <a:extLst>
              <a:ext uri="{FF2B5EF4-FFF2-40B4-BE49-F238E27FC236}">
                <a16:creationId xmlns:a16="http://schemas.microsoft.com/office/drawing/2014/main" id="{2FCFE4F3-3D97-7E7C-A464-5DB3BEA27BEC}"/>
              </a:ext>
            </a:extLst>
          </p:cNvPr>
          <p:cNvGrpSpPr/>
          <p:nvPr/>
        </p:nvGrpSpPr>
        <p:grpSpPr>
          <a:xfrm>
            <a:off x="3156289" y="1381843"/>
            <a:ext cx="2597291" cy="1801792"/>
            <a:chOff x="4419413" y="1694061"/>
            <a:chExt cx="4469829" cy="2320018"/>
          </a:xfrm>
        </p:grpSpPr>
        <p:pic>
          <p:nvPicPr>
            <p:cNvPr id="21" name="Picture 20">
              <a:extLst>
                <a:ext uri="{FF2B5EF4-FFF2-40B4-BE49-F238E27FC236}">
                  <a16:creationId xmlns:a16="http://schemas.microsoft.com/office/drawing/2014/main" id="{3E122ADE-F82D-9A24-5BC1-F48FA99EDAB2}"/>
                </a:ext>
              </a:extLst>
            </p:cNvPr>
            <p:cNvPicPr>
              <a:picLocks noChangeAspect="1"/>
            </p:cNvPicPr>
            <p:nvPr/>
          </p:nvPicPr>
          <p:blipFill rotWithShape="1">
            <a:blip r:embed="rId7"/>
            <a:srcRect l="9280" t="23970" r="54746"/>
            <a:stretch/>
          </p:blipFill>
          <p:spPr>
            <a:xfrm>
              <a:off x="4419413" y="1694061"/>
              <a:ext cx="4386021" cy="2320018"/>
            </a:xfrm>
            <a:prstGeom prst="rect">
              <a:avLst/>
            </a:prstGeom>
          </p:spPr>
        </p:pic>
        <p:pic>
          <p:nvPicPr>
            <p:cNvPr id="23" name="Picture 22">
              <a:extLst>
                <a:ext uri="{FF2B5EF4-FFF2-40B4-BE49-F238E27FC236}">
                  <a16:creationId xmlns:a16="http://schemas.microsoft.com/office/drawing/2014/main" id="{8F6775E9-854D-A8A2-3241-4E57A177AD15}"/>
                </a:ext>
              </a:extLst>
            </p:cNvPr>
            <p:cNvPicPr>
              <a:picLocks noChangeAspect="1"/>
            </p:cNvPicPr>
            <p:nvPr/>
          </p:nvPicPr>
          <p:blipFill rotWithShape="1">
            <a:blip r:embed="rId7">
              <a:clrChange>
                <a:clrFrom>
                  <a:srgbClr val="FFFFFF"/>
                </a:clrFrom>
                <a:clrTo>
                  <a:srgbClr val="FFFFFF">
                    <a:alpha val="0"/>
                  </a:srgbClr>
                </a:clrTo>
              </a:clrChange>
              <a:duotone>
                <a:schemeClr val="accent4">
                  <a:shade val="45000"/>
                  <a:satMod val="135000"/>
                </a:schemeClr>
                <a:prstClr val="white"/>
              </a:duotone>
            </a:blip>
            <a:srcRect l="57733" t="30318" r="13177" b="7860"/>
            <a:stretch/>
          </p:blipFill>
          <p:spPr>
            <a:xfrm>
              <a:off x="4867700" y="2189383"/>
              <a:ext cx="4021542" cy="1331739"/>
            </a:xfrm>
            <a:prstGeom prst="rect">
              <a:avLst/>
            </a:prstGeom>
          </p:spPr>
        </p:pic>
      </p:grpSp>
      <p:pic>
        <p:nvPicPr>
          <p:cNvPr id="26" name="Picture 25">
            <a:extLst>
              <a:ext uri="{FF2B5EF4-FFF2-40B4-BE49-F238E27FC236}">
                <a16:creationId xmlns:a16="http://schemas.microsoft.com/office/drawing/2014/main" id="{C3BD2305-F983-8F7E-E3D3-6DB26D765924}"/>
              </a:ext>
            </a:extLst>
          </p:cNvPr>
          <p:cNvPicPr>
            <a:picLocks noChangeAspect="1"/>
          </p:cNvPicPr>
          <p:nvPr/>
        </p:nvPicPr>
        <p:blipFill rotWithShape="1">
          <a:blip r:embed="rId8"/>
          <a:srcRect l="10884" t="24353" r="49645"/>
          <a:stretch/>
        </p:blipFill>
        <p:spPr>
          <a:xfrm>
            <a:off x="5704882" y="1321790"/>
            <a:ext cx="3439118" cy="1921895"/>
          </a:xfrm>
          <a:prstGeom prst="rect">
            <a:avLst/>
          </a:prstGeom>
        </p:spPr>
      </p:pic>
      <p:pic>
        <p:nvPicPr>
          <p:cNvPr id="28" name="Picture 27">
            <a:extLst>
              <a:ext uri="{FF2B5EF4-FFF2-40B4-BE49-F238E27FC236}">
                <a16:creationId xmlns:a16="http://schemas.microsoft.com/office/drawing/2014/main" id="{D9CF0725-1F35-5ADF-B23D-B51653DCBC29}"/>
              </a:ext>
            </a:extLst>
          </p:cNvPr>
          <p:cNvPicPr>
            <a:picLocks noChangeAspect="1"/>
          </p:cNvPicPr>
          <p:nvPr/>
        </p:nvPicPr>
        <p:blipFill rotWithShape="1">
          <a:blip r:embed="rId8">
            <a:clrChange>
              <a:clrFrom>
                <a:srgbClr val="FFFFFF"/>
              </a:clrFrom>
              <a:clrTo>
                <a:srgbClr val="FFFFFF">
                  <a:alpha val="0"/>
                </a:srgbClr>
              </a:clrTo>
            </a:clrChange>
            <a:duotone>
              <a:schemeClr val="accent4">
                <a:shade val="45000"/>
                <a:satMod val="135000"/>
              </a:schemeClr>
              <a:prstClr val="white"/>
            </a:duotone>
          </a:blip>
          <a:srcRect l="63743" t="14880" r="4699" b="10104"/>
          <a:stretch/>
        </p:blipFill>
        <p:spPr>
          <a:xfrm>
            <a:off x="6058217" y="1381842"/>
            <a:ext cx="3055947" cy="1418948"/>
          </a:xfrm>
          <a:prstGeom prst="rect">
            <a:avLst/>
          </a:prstGeom>
        </p:spPr>
      </p:pic>
      <p:sp>
        <p:nvSpPr>
          <p:cNvPr id="29" name="Text Placeholder 3">
            <a:extLst>
              <a:ext uri="{FF2B5EF4-FFF2-40B4-BE49-F238E27FC236}">
                <a16:creationId xmlns:a16="http://schemas.microsoft.com/office/drawing/2014/main" id="{762411A7-2B44-3B35-2ED6-E383629CD156}"/>
              </a:ext>
            </a:extLst>
          </p:cNvPr>
          <p:cNvSpPr txBox="1">
            <a:spLocks/>
          </p:cNvSpPr>
          <p:nvPr/>
        </p:nvSpPr>
        <p:spPr>
          <a:xfrm>
            <a:off x="2533508" y="3161674"/>
            <a:ext cx="3794155" cy="40940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i="1" dirty="0">
                <a:solidFill>
                  <a:schemeClr val="bg2">
                    <a:lumMod val="50000"/>
                  </a:schemeClr>
                </a:solidFill>
                <a:latin typeface="+mn-lt"/>
              </a:rPr>
              <a:t>Notes:</a:t>
            </a:r>
          </a:p>
          <a:p>
            <a:pPr marL="685800" lvl="2" indent="0">
              <a:buNone/>
            </a:pPr>
            <a:r>
              <a:rPr lang="en-GB" sz="1050" i="1" dirty="0">
                <a:solidFill>
                  <a:schemeClr val="bg2">
                    <a:lumMod val="50000"/>
                  </a:schemeClr>
                </a:solidFill>
                <a:latin typeface="+mn-lt"/>
              </a:rPr>
              <a:t>July 2021 – pre-shutdown</a:t>
            </a:r>
          </a:p>
          <a:p>
            <a:pPr marL="685800" lvl="2" indent="0">
              <a:buNone/>
            </a:pPr>
            <a:r>
              <a:rPr lang="en-GB" sz="1050" i="1" dirty="0">
                <a:solidFill>
                  <a:schemeClr val="bg2">
                    <a:lumMod val="50000"/>
                  </a:schemeClr>
                </a:solidFill>
                <a:latin typeface="+mn-lt"/>
              </a:rPr>
              <a:t>July 2022 – Post process change</a:t>
            </a:r>
          </a:p>
          <a:p>
            <a:r>
              <a:rPr lang="en-GB" sz="1050" i="1" dirty="0">
                <a:solidFill>
                  <a:schemeClr val="bg2">
                    <a:lumMod val="50000"/>
                  </a:schemeClr>
                </a:solidFill>
                <a:latin typeface="+mn-lt"/>
              </a:rPr>
              <a:t>Reaching a baseline now at the weekends in MTC building</a:t>
            </a:r>
          </a:p>
          <a:p>
            <a:r>
              <a:rPr lang="en-GB" sz="1050" i="1" dirty="0">
                <a:solidFill>
                  <a:schemeClr val="bg2">
                    <a:lumMod val="50000"/>
                  </a:schemeClr>
                </a:solidFill>
                <a:latin typeface="+mn-lt"/>
              </a:rPr>
              <a:t>Need to achieve the same in the other buildings (challenges with data to assess)</a:t>
            </a:r>
          </a:p>
          <a:p>
            <a:pPr marL="0" indent="0">
              <a:buNone/>
            </a:pPr>
            <a:endParaRPr lang="en-GB" sz="1050" i="1" dirty="0">
              <a:solidFill>
                <a:schemeClr val="bg2">
                  <a:lumMod val="50000"/>
                </a:schemeClr>
              </a:solidFill>
              <a:latin typeface="+mn-lt"/>
            </a:endParaRPr>
          </a:p>
        </p:txBody>
      </p:sp>
      <p:sp>
        <p:nvSpPr>
          <p:cNvPr id="30" name="Oval 29">
            <a:extLst>
              <a:ext uri="{FF2B5EF4-FFF2-40B4-BE49-F238E27FC236}">
                <a16:creationId xmlns:a16="http://schemas.microsoft.com/office/drawing/2014/main" id="{58E17923-71EF-64E9-57FA-C3710E7317B6}"/>
              </a:ext>
            </a:extLst>
          </p:cNvPr>
          <p:cNvSpPr/>
          <p:nvPr/>
        </p:nvSpPr>
        <p:spPr>
          <a:xfrm>
            <a:off x="3043978" y="3392920"/>
            <a:ext cx="120650" cy="13521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350"/>
          </a:p>
        </p:txBody>
      </p:sp>
      <p:sp>
        <p:nvSpPr>
          <p:cNvPr id="31" name="Oval 30">
            <a:extLst>
              <a:ext uri="{FF2B5EF4-FFF2-40B4-BE49-F238E27FC236}">
                <a16:creationId xmlns:a16="http://schemas.microsoft.com/office/drawing/2014/main" id="{7F42CE16-2339-D660-E6D4-E8D329866E65}"/>
              </a:ext>
            </a:extLst>
          </p:cNvPr>
          <p:cNvSpPr/>
          <p:nvPr/>
        </p:nvSpPr>
        <p:spPr>
          <a:xfrm>
            <a:off x="3043978" y="3596767"/>
            <a:ext cx="120650" cy="13521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a:p>
        </p:txBody>
      </p:sp>
      <p:sp>
        <p:nvSpPr>
          <p:cNvPr id="3" name="Title 1">
            <a:extLst>
              <a:ext uri="{FF2B5EF4-FFF2-40B4-BE49-F238E27FC236}">
                <a16:creationId xmlns:a16="http://schemas.microsoft.com/office/drawing/2014/main" id="{CD2A4E62-8F78-50AE-9CC4-539D7D42CA97}"/>
              </a:ext>
            </a:extLst>
          </p:cNvPr>
          <p:cNvSpPr txBox="1">
            <a:spLocks/>
          </p:cNvSpPr>
          <p:nvPr/>
        </p:nvSpPr>
        <p:spPr>
          <a:xfrm>
            <a:off x="387663" y="294563"/>
            <a:ext cx="6858000" cy="385233"/>
          </a:xfrm>
          <a:prstGeom prst="rect">
            <a:avLst/>
          </a:prstGeom>
        </p:spPr>
        <p:txBody>
          <a:bodyPr anchor="ctr"/>
          <a:lstStyle>
            <a:lvl1pPr algn="l" defTabSz="913280" rtl="0" eaLnBrk="1" latinLnBrk="0" hangingPunct="1">
              <a:lnSpc>
                <a:spcPct val="9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a:lstStyle>
          <a:p>
            <a:r>
              <a:rPr lang="en-GB" sz="2500" b="1" dirty="0"/>
              <a:t>Energy Efficiency </a:t>
            </a:r>
          </a:p>
        </p:txBody>
      </p:sp>
    </p:spTree>
    <p:extLst>
      <p:ext uri="{BB962C8B-B14F-4D97-AF65-F5344CB8AC3E}">
        <p14:creationId xmlns:p14="http://schemas.microsoft.com/office/powerpoint/2010/main" val="173592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C9B004FE-AF8E-BB8C-4021-4C58F7F1C566}"/>
              </a:ext>
            </a:extLst>
          </p:cNvPr>
          <p:cNvPicPr>
            <a:picLocks noChangeAspect="1" noChangeArrowheads="1"/>
          </p:cNvPicPr>
          <p:nvPr/>
        </p:nvPicPr>
        <p:blipFill rotWithShape="1">
          <a:blip r:embed="rId3" cstate="print">
            <a:alphaModFix amt="20000"/>
            <a:extLst>
              <a:ext uri="{28A0092B-C50C-407E-A947-70E740481C1C}">
                <a14:useLocalDpi xmlns:a14="http://schemas.microsoft.com/office/drawing/2010/main" val="0"/>
              </a:ext>
            </a:extLst>
          </a:blip>
          <a:srcRect r="46652" b="46674"/>
          <a:stretch/>
        </p:blipFill>
        <p:spPr bwMode="auto">
          <a:xfrm>
            <a:off x="7115157" y="3230572"/>
            <a:ext cx="2028844" cy="191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873841" y="2258851"/>
            <a:ext cx="1700594" cy="369332"/>
          </a:xfrm>
          <a:prstGeom prst="rect">
            <a:avLst/>
          </a:prstGeom>
          <a:noFill/>
        </p:spPr>
        <p:txBody>
          <a:bodyPr wrap="none" rtlCol="0">
            <a:spAutoFit/>
          </a:bodyPr>
          <a:lstStyle/>
          <a:p>
            <a:r>
              <a:rPr lang="en-GB" dirty="0">
                <a:solidFill>
                  <a:schemeClr val="bg1"/>
                </a:solidFill>
              </a:rPr>
              <a:t>Benchmark Year</a:t>
            </a:r>
          </a:p>
        </p:txBody>
      </p:sp>
      <p:pic>
        <p:nvPicPr>
          <p:cNvPr id="5" name="Picture 4">
            <a:extLst>
              <a:ext uri="{FF2B5EF4-FFF2-40B4-BE49-F238E27FC236}">
                <a16:creationId xmlns:a16="http://schemas.microsoft.com/office/drawing/2014/main" id="{D54F84AB-5153-9E65-CF5A-9D777AD62082}"/>
              </a:ext>
            </a:extLst>
          </p:cNvPr>
          <p:cNvPicPr>
            <a:picLocks noChangeAspect="1"/>
          </p:cNvPicPr>
          <p:nvPr/>
        </p:nvPicPr>
        <p:blipFill>
          <a:blip r:embed="rId4"/>
          <a:stretch>
            <a:fillRect/>
          </a:stretch>
        </p:blipFill>
        <p:spPr>
          <a:xfrm>
            <a:off x="845682" y="2765857"/>
            <a:ext cx="4558832" cy="1626043"/>
          </a:xfrm>
          <a:prstGeom prst="rect">
            <a:avLst/>
          </a:prstGeom>
        </p:spPr>
      </p:pic>
      <p:pic>
        <p:nvPicPr>
          <p:cNvPr id="9" name="Picture 8">
            <a:extLst>
              <a:ext uri="{FF2B5EF4-FFF2-40B4-BE49-F238E27FC236}">
                <a16:creationId xmlns:a16="http://schemas.microsoft.com/office/drawing/2014/main" id="{94C8624B-6EDD-6E8E-C9FD-FAEF1205847B}"/>
              </a:ext>
            </a:extLst>
          </p:cNvPr>
          <p:cNvPicPr>
            <a:picLocks noChangeAspect="1"/>
          </p:cNvPicPr>
          <p:nvPr/>
        </p:nvPicPr>
        <p:blipFill rotWithShape="1">
          <a:blip r:embed="rId5"/>
          <a:srcRect r="2001"/>
          <a:stretch/>
        </p:blipFill>
        <p:spPr>
          <a:xfrm>
            <a:off x="1038617" y="958100"/>
            <a:ext cx="4172960" cy="1727204"/>
          </a:xfrm>
          <a:prstGeom prst="rect">
            <a:avLst/>
          </a:prstGeom>
        </p:spPr>
      </p:pic>
      <p:sp>
        <p:nvSpPr>
          <p:cNvPr id="11" name="Text Box 10">
            <a:extLst>
              <a:ext uri="{FF2B5EF4-FFF2-40B4-BE49-F238E27FC236}">
                <a16:creationId xmlns:a16="http://schemas.microsoft.com/office/drawing/2014/main" id="{CC8AC86D-A748-84C4-2074-7F4060842270}"/>
              </a:ext>
            </a:extLst>
          </p:cNvPr>
          <p:cNvSpPr txBox="1"/>
          <p:nvPr/>
        </p:nvSpPr>
        <p:spPr>
          <a:xfrm rot="16200000">
            <a:off x="141202" y="1343124"/>
            <a:ext cx="1318054" cy="587340"/>
          </a:xfrm>
          <a:prstGeom prst="rect">
            <a:avLst/>
          </a:prstGeom>
          <a:noFill/>
          <a:ln>
            <a:noFill/>
          </a:ln>
        </p:spPr>
        <p:txBody>
          <a:bodyPr rot="0" spcFirstLastPara="0" vert="horz" wrap="non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Baseline Year</a:t>
            </a:r>
          </a:p>
          <a:p>
            <a:pPr algn="ctr">
              <a:spcAft>
                <a:spcPts val="750"/>
              </a:spcAft>
            </a:pPr>
            <a:r>
              <a:rPr lang="en-GB" sz="1200" i="1"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(3,675 tCO</a:t>
            </a:r>
            <a:r>
              <a:rPr lang="en-GB" sz="1200" i="1" baseline="-250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2</a:t>
            </a:r>
            <a:r>
              <a:rPr lang="en-GB" sz="1200" i="1"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a:t>
            </a:r>
            <a:endParaRPr lang="en-GB" sz="1200" i="1"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11">
            <a:extLst>
              <a:ext uri="{FF2B5EF4-FFF2-40B4-BE49-F238E27FC236}">
                <a16:creationId xmlns:a16="http://schemas.microsoft.com/office/drawing/2014/main" id="{3D269263-512D-44A0-35CA-F3B4198DD591}"/>
              </a:ext>
            </a:extLst>
          </p:cNvPr>
          <p:cNvSpPr txBox="1"/>
          <p:nvPr/>
        </p:nvSpPr>
        <p:spPr>
          <a:xfrm rot="16200000">
            <a:off x="24049" y="3389684"/>
            <a:ext cx="1505605" cy="610424"/>
          </a:xfrm>
          <a:prstGeom prst="rect">
            <a:avLst/>
          </a:prstGeom>
          <a:noFill/>
          <a:ln>
            <a:noFill/>
          </a:ln>
        </p:spPr>
        <p:txBody>
          <a:bodyPr rot="0" spcFirstLastPara="0" vert="horz" wrap="non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A6A6A6"/>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FY 2021 – 2022</a:t>
            </a:r>
          </a:p>
          <a:p>
            <a:pPr algn="ctr">
              <a:spcAft>
                <a:spcPts val="750"/>
              </a:spcAft>
            </a:pPr>
            <a:r>
              <a:rPr lang="en-GB" sz="1350" i="1"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(3,977 tCO</a:t>
            </a:r>
            <a:r>
              <a:rPr lang="en-GB" sz="1350" i="1" baseline="-25000"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2</a:t>
            </a:r>
            <a:r>
              <a:rPr lang="en-GB" sz="1350" i="1" dirty="0">
                <a:solidFill>
                  <a:schemeClr val="bg1">
                    <a:lumMod val="65000"/>
                  </a:schemeClr>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a:t>
            </a:r>
            <a:endParaRPr lang="en-GB" sz="1350" i="1" dirty="0">
              <a:solidFill>
                <a:schemeClr val="bg1">
                  <a:lumMod val="6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Placeholder 3">
            <a:extLst>
              <a:ext uri="{FF2B5EF4-FFF2-40B4-BE49-F238E27FC236}">
                <a16:creationId xmlns:a16="http://schemas.microsoft.com/office/drawing/2014/main" id="{37D0C8FE-25F2-EB61-1913-35B18560A949}"/>
              </a:ext>
            </a:extLst>
          </p:cNvPr>
          <p:cNvSpPr txBox="1">
            <a:spLocks/>
          </p:cNvSpPr>
          <p:nvPr/>
        </p:nvSpPr>
        <p:spPr>
          <a:xfrm>
            <a:off x="5269406" y="1052630"/>
            <a:ext cx="3794155" cy="40940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50" i="1" dirty="0">
                <a:solidFill>
                  <a:schemeClr val="bg2">
                    <a:lumMod val="50000"/>
                  </a:schemeClr>
                </a:solidFill>
                <a:latin typeface="+mn-lt"/>
              </a:rPr>
              <a:t>Notes:</a:t>
            </a:r>
          </a:p>
          <a:p>
            <a:pPr marL="0" indent="0">
              <a:buNone/>
            </a:pPr>
            <a:r>
              <a:rPr lang="en-GB" sz="1050" i="1" dirty="0">
                <a:solidFill>
                  <a:schemeClr val="bg2">
                    <a:lumMod val="50000"/>
                  </a:schemeClr>
                </a:solidFill>
                <a:latin typeface="+mn-lt"/>
              </a:rPr>
              <a:t>*These are the figures from the carbon footprint tool</a:t>
            </a:r>
          </a:p>
          <a:p>
            <a:r>
              <a:rPr lang="en-GB" sz="1050" i="1" dirty="0">
                <a:solidFill>
                  <a:schemeClr val="bg2">
                    <a:lumMod val="50000"/>
                  </a:schemeClr>
                </a:solidFill>
                <a:latin typeface="+mn-lt"/>
              </a:rPr>
              <a:t>Next Steps</a:t>
            </a:r>
          </a:p>
          <a:p>
            <a:pPr lvl="1"/>
            <a:r>
              <a:rPr lang="en-GB" sz="900" i="1" dirty="0">
                <a:solidFill>
                  <a:schemeClr val="bg2">
                    <a:lumMod val="50000"/>
                  </a:schemeClr>
                </a:solidFill>
                <a:latin typeface="+mn-lt"/>
              </a:rPr>
              <a:t>Set targets with relevant teams to increase data clarity where required and set a reduction target</a:t>
            </a:r>
          </a:p>
          <a:p>
            <a:pPr lvl="1"/>
            <a:r>
              <a:rPr lang="en-GB" sz="900" i="1" dirty="0">
                <a:solidFill>
                  <a:schemeClr val="bg2">
                    <a:lumMod val="50000"/>
                  </a:schemeClr>
                </a:solidFill>
                <a:latin typeface="+mn-lt"/>
              </a:rPr>
              <a:t>Include home working in the figures (39 tCO</a:t>
            </a:r>
            <a:r>
              <a:rPr lang="en-GB" sz="900" i="1" baseline="-25000" dirty="0">
                <a:solidFill>
                  <a:schemeClr val="bg2">
                    <a:lumMod val="50000"/>
                  </a:schemeClr>
                </a:solidFill>
                <a:latin typeface="+mn-lt"/>
              </a:rPr>
              <a:t>2</a:t>
            </a:r>
            <a:r>
              <a:rPr lang="en-GB" sz="900" i="1" dirty="0">
                <a:solidFill>
                  <a:schemeClr val="bg2">
                    <a:lumMod val="50000"/>
                  </a:schemeClr>
                </a:solidFill>
                <a:latin typeface="+mn-lt"/>
              </a:rPr>
              <a:t>e)</a:t>
            </a:r>
          </a:p>
          <a:p>
            <a:pPr lvl="1"/>
            <a:r>
              <a:rPr lang="en-GB" sz="900" i="1" dirty="0">
                <a:solidFill>
                  <a:schemeClr val="bg2">
                    <a:lumMod val="50000"/>
                  </a:schemeClr>
                </a:solidFill>
                <a:latin typeface="+mn-lt"/>
              </a:rPr>
              <a:t>Understand why water is not shown</a:t>
            </a:r>
          </a:p>
          <a:p>
            <a:pPr lvl="1"/>
            <a:r>
              <a:rPr lang="en-GB" sz="900" i="1" dirty="0">
                <a:solidFill>
                  <a:schemeClr val="bg2">
                    <a:lumMod val="50000"/>
                  </a:schemeClr>
                </a:solidFill>
                <a:latin typeface="+mn-lt"/>
              </a:rPr>
              <a:t>Better classify purchases as believe none goods related purchases are being classified as goods and general purchases as capital goods (consultancy will still have a carbon footprint but may be lower)</a:t>
            </a:r>
          </a:p>
          <a:p>
            <a:pPr marL="0" indent="0">
              <a:buNone/>
            </a:pPr>
            <a:endParaRPr lang="en-GB" sz="1050" i="1" dirty="0">
              <a:solidFill>
                <a:schemeClr val="bg2">
                  <a:lumMod val="50000"/>
                </a:schemeClr>
              </a:solidFill>
              <a:latin typeface="+mn-lt"/>
            </a:endParaRPr>
          </a:p>
        </p:txBody>
      </p:sp>
      <p:sp>
        <p:nvSpPr>
          <p:cNvPr id="6" name="Title 1">
            <a:extLst>
              <a:ext uri="{FF2B5EF4-FFF2-40B4-BE49-F238E27FC236}">
                <a16:creationId xmlns:a16="http://schemas.microsoft.com/office/drawing/2014/main" id="{9AEE57BB-3F55-1948-E2A5-F8B468AA445B}"/>
              </a:ext>
            </a:extLst>
          </p:cNvPr>
          <p:cNvSpPr txBox="1">
            <a:spLocks/>
          </p:cNvSpPr>
          <p:nvPr/>
        </p:nvSpPr>
        <p:spPr>
          <a:xfrm>
            <a:off x="387663" y="294563"/>
            <a:ext cx="6858000" cy="385233"/>
          </a:xfrm>
          <a:prstGeom prst="rect">
            <a:avLst/>
          </a:prstGeom>
        </p:spPr>
        <p:txBody>
          <a:bodyPr anchor="ctr"/>
          <a:lstStyle>
            <a:lvl1pPr algn="l" defTabSz="913280" rtl="0" eaLnBrk="1" latinLnBrk="0" hangingPunct="1">
              <a:lnSpc>
                <a:spcPct val="9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a:lstStyle>
          <a:p>
            <a:r>
              <a:rPr lang="en-GB" sz="2500" b="1" dirty="0"/>
              <a:t>Scope 3</a:t>
            </a:r>
          </a:p>
        </p:txBody>
      </p:sp>
    </p:spTree>
    <p:extLst>
      <p:ext uri="{BB962C8B-B14F-4D97-AF65-F5344CB8AC3E}">
        <p14:creationId xmlns:p14="http://schemas.microsoft.com/office/powerpoint/2010/main" val="112377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421807" y="1132885"/>
            <a:ext cx="4658389" cy="37120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dirty="0">
                <a:solidFill>
                  <a:schemeClr val="bg1"/>
                </a:solidFill>
              </a:rPr>
              <a:t>Scope 1 </a:t>
            </a:r>
          </a:p>
          <a:p>
            <a:pPr marL="0" indent="0">
              <a:buNone/>
            </a:pPr>
            <a:r>
              <a:rPr lang="en-US" sz="1650" dirty="0">
                <a:solidFill>
                  <a:schemeClr val="bg1"/>
                </a:solidFill>
              </a:rPr>
              <a:t>Requires change of technology or offset </a:t>
            </a:r>
          </a:p>
          <a:p>
            <a:pPr lvl="1"/>
            <a:r>
              <a:rPr lang="en-US" sz="1350" dirty="0">
                <a:solidFill>
                  <a:schemeClr val="bg1"/>
                </a:solidFill>
              </a:rPr>
              <a:t>Heat pump technology</a:t>
            </a:r>
          </a:p>
          <a:p>
            <a:pPr lvl="1"/>
            <a:r>
              <a:rPr lang="en-US" sz="1350" dirty="0">
                <a:solidFill>
                  <a:schemeClr val="bg1"/>
                </a:solidFill>
              </a:rPr>
              <a:t>Thermal generation &amp; storage</a:t>
            </a:r>
          </a:p>
          <a:p>
            <a:pPr lvl="1"/>
            <a:r>
              <a:rPr lang="en-US" sz="1350" dirty="0">
                <a:solidFill>
                  <a:schemeClr val="bg1"/>
                </a:solidFill>
              </a:rPr>
              <a:t>None fossil fuel vehicles</a:t>
            </a:r>
          </a:p>
          <a:p>
            <a:pPr lvl="1"/>
            <a:r>
              <a:rPr lang="en-US" sz="1350" dirty="0">
                <a:solidFill>
                  <a:schemeClr val="bg1"/>
                </a:solidFill>
              </a:rPr>
              <a:t>Electrification  </a:t>
            </a:r>
          </a:p>
          <a:p>
            <a:pPr lvl="1"/>
            <a:r>
              <a:rPr lang="en-US" sz="1350" dirty="0">
                <a:solidFill>
                  <a:schemeClr val="bg1"/>
                </a:solidFill>
              </a:rPr>
              <a:t>Hydrogen</a:t>
            </a:r>
          </a:p>
          <a:p>
            <a:pPr marL="0" indent="0">
              <a:buNone/>
            </a:pPr>
            <a:r>
              <a:rPr lang="en-US" sz="1650" dirty="0">
                <a:solidFill>
                  <a:schemeClr val="bg1"/>
                </a:solidFill>
              </a:rPr>
              <a:t>Scope 2 </a:t>
            </a:r>
          </a:p>
          <a:p>
            <a:pPr marL="0" indent="0">
              <a:buNone/>
            </a:pPr>
            <a:r>
              <a:rPr lang="en-US" sz="1650" dirty="0">
                <a:solidFill>
                  <a:schemeClr val="bg1"/>
                </a:solidFill>
              </a:rPr>
              <a:t>Generate from none fossil fuel alternatives &amp; reduce demand</a:t>
            </a:r>
          </a:p>
          <a:p>
            <a:pPr lvl="1"/>
            <a:r>
              <a:rPr lang="en-US" sz="1350" dirty="0">
                <a:solidFill>
                  <a:schemeClr val="bg1"/>
                </a:solidFill>
              </a:rPr>
              <a:t>Supplier commitment (REGOs)</a:t>
            </a:r>
          </a:p>
          <a:p>
            <a:pPr lvl="1"/>
            <a:r>
              <a:rPr lang="en-US" sz="1350" dirty="0">
                <a:solidFill>
                  <a:schemeClr val="bg1"/>
                </a:solidFill>
              </a:rPr>
              <a:t>Install of renewable generation onsite</a:t>
            </a:r>
          </a:p>
          <a:p>
            <a:pPr lvl="1"/>
            <a:r>
              <a:rPr lang="en-US" sz="1350" dirty="0">
                <a:solidFill>
                  <a:schemeClr val="bg1"/>
                </a:solidFill>
              </a:rPr>
              <a:t>Install of Battery storage</a:t>
            </a:r>
          </a:p>
          <a:p>
            <a:pPr lvl="1"/>
            <a:r>
              <a:rPr lang="en-US" sz="1350" dirty="0">
                <a:solidFill>
                  <a:schemeClr val="bg1"/>
                </a:solidFill>
              </a:rPr>
              <a:t>Replace building management to allow better control &amp; data </a:t>
            </a:r>
          </a:p>
          <a:p>
            <a:pPr lvl="1"/>
            <a:r>
              <a:rPr lang="en-US" sz="1350" dirty="0">
                <a:solidFill>
                  <a:schemeClr val="bg1"/>
                </a:solidFill>
              </a:rPr>
              <a:t>Behavioral change</a:t>
            </a:r>
          </a:p>
          <a:p>
            <a:pPr lvl="1"/>
            <a:endParaRPr lang="en-US" sz="1350" dirty="0">
              <a:solidFill>
                <a:schemeClr val="bg2">
                  <a:lumMod val="50000"/>
                </a:schemeClr>
              </a:solidFill>
            </a:endParaRPr>
          </a:p>
          <a:p>
            <a:pPr marL="0" indent="0">
              <a:buNone/>
            </a:pPr>
            <a:endParaRPr lang="en-US" sz="1350" dirty="0">
              <a:solidFill>
                <a:schemeClr val="bg2">
                  <a:lumMod val="50000"/>
                </a:schemeClr>
              </a:solidFill>
            </a:endParaRPr>
          </a:p>
          <a:p>
            <a:pPr lvl="1"/>
            <a:endParaRPr lang="en-US" sz="1500" dirty="0">
              <a:solidFill>
                <a:schemeClr val="bg2">
                  <a:lumMod val="50000"/>
                </a:schemeClr>
              </a:solidFill>
            </a:endParaRPr>
          </a:p>
          <a:p>
            <a:endParaRPr lang="en-US" sz="1650" dirty="0">
              <a:solidFill>
                <a:schemeClr val="bg2">
                  <a:lumMod val="50000"/>
                </a:schemeClr>
              </a:solidFill>
            </a:endParaRPr>
          </a:p>
        </p:txBody>
      </p:sp>
      <p:sp>
        <p:nvSpPr>
          <p:cNvPr id="10"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3" name="Title 2">
            <a:extLst>
              <a:ext uri="{FF2B5EF4-FFF2-40B4-BE49-F238E27FC236}">
                <a16:creationId xmlns:a16="http://schemas.microsoft.com/office/drawing/2014/main" id="{753FFDA1-3B1B-3D34-8717-FF9DC660F146}"/>
              </a:ext>
            </a:extLst>
          </p:cNvPr>
          <p:cNvSpPr>
            <a:spLocks noGrp="1"/>
          </p:cNvSpPr>
          <p:nvPr>
            <p:ph type="title"/>
          </p:nvPr>
        </p:nvSpPr>
        <p:spPr>
          <a:xfrm>
            <a:off x="278841" y="3175"/>
            <a:ext cx="7107621" cy="897417"/>
          </a:xfrm>
        </p:spPr>
        <p:txBody>
          <a:bodyPr/>
          <a:lstStyle/>
          <a:p>
            <a:r>
              <a:rPr lang="en-GB" dirty="0"/>
              <a:t>MTC Strategy</a:t>
            </a:r>
          </a:p>
        </p:txBody>
      </p:sp>
    </p:spTree>
    <p:extLst>
      <p:ext uri="{BB962C8B-B14F-4D97-AF65-F5344CB8AC3E}">
        <p14:creationId xmlns:p14="http://schemas.microsoft.com/office/powerpoint/2010/main" val="109927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436213" y="1175244"/>
            <a:ext cx="5035439" cy="371206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rPr>
              <a:t>Scope 3</a:t>
            </a:r>
          </a:p>
          <a:p>
            <a:pPr marL="0" indent="0">
              <a:buNone/>
            </a:pPr>
            <a:r>
              <a:rPr lang="en-US" sz="1950" dirty="0">
                <a:solidFill>
                  <a:schemeClr val="bg1"/>
                </a:solidFill>
              </a:rPr>
              <a:t>Influencing </a:t>
            </a:r>
            <a:r>
              <a:rPr lang="en-US" sz="1950" dirty="0" err="1">
                <a:solidFill>
                  <a:schemeClr val="bg1"/>
                </a:solidFill>
              </a:rPr>
              <a:t>behaviours</a:t>
            </a:r>
            <a:r>
              <a:rPr lang="en-US" sz="1950" dirty="0">
                <a:solidFill>
                  <a:schemeClr val="bg1"/>
                </a:solidFill>
              </a:rPr>
              <a:t> &amp; targets for supply chain</a:t>
            </a:r>
          </a:p>
          <a:p>
            <a:r>
              <a:rPr lang="en-US" sz="1575" dirty="0">
                <a:solidFill>
                  <a:schemeClr val="bg1"/>
                </a:solidFill>
              </a:rPr>
              <a:t>Procurement</a:t>
            </a:r>
          </a:p>
          <a:p>
            <a:pPr lvl="1"/>
            <a:r>
              <a:rPr lang="en-US" sz="1575" dirty="0">
                <a:solidFill>
                  <a:schemeClr val="bg1"/>
                </a:solidFill>
              </a:rPr>
              <a:t>Asset register tied to procurement procedure </a:t>
            </a:r>
          </a:p>
          <a:p>
            <a:pPr lvl="1"/>
            <a:r>
              <a:rPr lang="en-US" sz="1575" dirty="0" err="1">
                <a:solidFill>
                  <a:schemeClr val="bg1"/>
                </a:solidFill>
              </a:rPr>
              <a:t>Incentivise</a:t>
            </a:r>
            <a:r>
              <a:rPr lang="en-US" sz="1575" dirty="0">
                <a:solidFill>
                  <a:schemeClr val="bg1"/>
                </a:solidFill>
              </a:rPr>
              <a:t> reuse / remanufacture over procure </a:t>
            </a:r>
          </a:p>
          <a:p>
            <a:pPr lvl="1"/>
            <a:r>
              <a:rPr lang="en-US" sz="1575" dirty="0">
                <a:solidFill>
                  <a:schemeClr val="bg1"/>
                </a:solidFill>
              </a:rPr>
              <a:t>Use of secondary material over raw</a:t>
            </a:r>
          </a:p>
          <a:p>
            <a:pPr lvl="1"/>
            <a:r>
              <a:rPr lang="en-US" sz="1575" dirty="0">
                <a:solidFill>
                  <a:schemeClr val="bg1"/>
                </a:solidFill>
              </a:rPr>
              <a:t>Asking for commitment to a Net Zero plan from supply chain</a:t>
            </a:r>
          </a:p>
          <a:p>
            <a:r>
              <a:rPr lang="en-US" sz="1575" dirty="0">
                <a:solidFill>
                  <a:schemeClr val="bg1"/>
                </a:solidFill>
              </a:rPr>
              <a:t>Travel</a:t>
            </a:r>
          </a:p>
          <a:p>
            <a:pPr lvl="1"/>
            <a:r>
              <a:rPr lang="en-US" sz="1575" dirty="0">
                <a:solidFill>
                  <a:schemeClr val="bg1"/>
                </a:solidFill>
              </a:rPr>
              <a:t>Policy change on business travel</a:t>
            </a:r>
          </a:p>
          <a:p>
            <a:pPr lvl="1"/>
            <a:r>
              <a:rPr lang="en-US" sz="1575" dirty="0">
                <a:solidFill>
                  <a:schemeClr val="bg1"/>
                </a:solidFill>
              </a:rPr>
              <a:t>Fully flexible working week decreased employee commuting</a:t>
            </a:r>
          </a:p>
          <a:p>
            <a:pPr lvl="1"/>
            <a:r>
              <a:rPr lang="en-US" sz="1575" dirty="0">
                <a:solidFill>
                  <a:schemeClr val="bg1"/>
                </a:solidFill>
              </a:rPr>
              <a:t>Access to charging points increase uptake of low carbon vehicles </a:t>
            </a:r>
          </a:p>
          <a:p>
            <a:pPr lvl="1"/>
            <a:r>
              <a:rPr lang="en-US" sz="1575" dirty="0">
                <a:solidFill>
                  <a:schemeClr val="bg1"/>
                </a:solidFill>
              </a:rPr>
              <a:t>Employee scheme for salary sacrifice cars</a:t>
            </a:r>
          </a:p>
          <a:p>
            <a:pPr lvl="1"/>
            <a:r>
              <a:rPr lang="en-US" sz="1575" dirty="0">
                <a:solidFill>
                  <a:schemeClr val="bg1"/>
                </a:solidFill>
              </a:rPr>
              <a:t>Cycle to work &amp; car sharing schemes</a:t>
            </a:r>
          </a:p>
          <a:p>
            <a:r>
              <a:rPr lang="en-US" sz="1575" dirty="0">
                <a:solidFill>
                  <a:schemeClr val="bg1"/>
                </a:solidFill>
              </a:rPr>
              <a:t>Other Factors</a:t>
            </a:r>
          </a:p>
          <a:p>
            <a:pPr lvl="1"/>
            <a:r>
              <a:rPr lang="en-US" sz="1575" dirty="0">
                <a:solidFill>
                  <a:schemeClr val="bg1"/>
                </a:solidFill>
              </a:rPr>
              <a:t>Engagement with the employees' key as culture is a huge part of a sustainably business</a:t>
            </a:r>
          </a:p>
          <a:p>
            <a:pPr lvl="1"/>
            <a:endParaRPr lang="en-US" sz="1350" dirty="0">
              <a:solidFill>
                <a:schemeClr val="bg2">
                  <a:lumMod val="50000"/>
                </a:schemeClr>
              </a:solidFill>
            </a:endParaRPr>
          </a:p>
        </p:txBody>
      </p:sp>
      <p:sp>
        <p:nvSpPr>
          <p:cNvPr id="11"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12" name="Title 11">
            <a:extLst>
              <a:ext uri="{FF2B5EF4-FFF2-40B4-BE49-F238E27FC236}">
                <a16:creationId xmlns:a16="http://schemas.microsoft.com/office/drawing/2014/main" id="{91B4EB61-BF6B-2395-E4CA-D89A3F7DF27C}"/>
              </a:ext>
            </a:extLst>
          </p:cNvPr>
          <p:cNvSpPr>
            <a:spLocks noGrp="1"/>
          </p:cNvSpPr>
          <p:nvPr>
            <p:ph type="title"/>
          </p:nvPr>
        </p:nvSpPr>
        <p:spPr>
          <a:xfrm>
            <a:off x="262604" y="3175"/>
            <a:ext cx="7107621" cy="897417"/>
          </a:xfrm>
        </p:spPr>
        <p:txBody>
          <a:bodyPr/>
          <a:lstStyle/>
          <a:p>
            <a:r>
              <a:rPr lang="en-GB" dirty="0"/>
              <a:t>MTC Strategy</a:t>
            </a:r>
          </a:p>
        </p:txBody>
      </p:sp>
    </p:spTree>
    <p:extLst>
      <p:ext uri="{BB962C8B-B14F-4D97-AF65-F5344CB8AC3E}">
        <p14:creationId xmlns:p14="http://schemas.microsoft.com/office/powerpoint/2010/main" val="133466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900E8A-C8E7-224A-BCEB-5CE304BE9D75}"/>
              </a:ext>
            </a:extLst>
          </p:cNvPr>
          <p:cNvSpPr/>
          <p:nvPr/>
        </p:nvSpPr>
        <p:spPr>
          <a:xfrm>
            <a:off x="990600" y="2478518"/>
            <a:ext cx="4648200" cy="477054"/>
          </a:xfrm>
          <a:prstGeom prst="rect">
            <a:avLst/>
          </a:prstGeom>
          <a:noFill/>
        </p:spPr>
        <p:txBody>
          <a:bodyPr wrap="square">
            <a:spAutoFit/>
          </a:bodyPr>
          <a:lstStyle/>
          <a:p>
            <a:pPr>
              <a:lnSpc>
                <a:spcPts val="3000"/>
              </a:lnSpc>
            </a:pPr>
            <a:r>
              <a:rPr lang="en-GB" sz="3200" b="1" dirty="0">
                <a:gradFill>
                  <a:gsLst>
                    <a:gs pos="41000">
                      <a:srgbClr val="009999"/>
                    </a:gs>
                    <a:gs pos="99000">
                      <a:srgbClr val="1E4950"/>
                    </a:gs>
                  </a:gsLst>
                  <a:lin ang="2700000" scaled="0"/>
                </a:gradFill>
                <a:latin typeface="Arial" panose="020B0604020202020204" pitchFamily="34" charset="0"/>
                <a:cs typeface="Arial" panose="020B0604020202020204" pitchFamily="34" charset="0"/>
              </a:rPr>
              <a:t>THANK YOU</a:t>
            </a:r>
            <a:endParaRPr lang="en-GB" sz="3200" dirty="0">
              <a:gradFill>
                <a:gsLst>
                  <a:gs pos="41000">
                    <a:srgbClr val="009999"/>
                  </a:gs>
                  <a:gs pos="99000">
                    <a:srgbClr val="1E4950"/>
                  </a:gs>
                </a:gsLst>
                <a:lin ang="2700000" scaled="0"/>
              </a:gradFill>
              <a:effectLst/>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CDB95AE0-8E0E-7243-9678-DF8FCF146A58}"/>
              </a:ext>
            </a:extLst>
          </p:cNvPr>
          <p:cNvCxnSpPr>
            <a:cxnSpLocks/>
          </p:cNvCxnSpPr>
          <p:nvPr/>
        </p:nvCxnSpPr>
        <p:spPr>
          <a:xfrm>
            <a:off x="1066800" y="2270125"/>
            <a:ext cx="2362200"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A342EB-D701-DF49-922F-91FAA7747352}"/>
              </a:ext>
            </a:extLst>
          </p:cNvPr>
          <p:cNvCxnSpPr>
            <a:cxnSpLocks/>
          </p:cNvCxnSpPr>
          <p:nvPr/>
        </p:nvCxnSpPr>
        <p:spPr>
          <a:xfrm>
            <a:off x="1066800" y="3336925"/>
            <a:ext cx="2362200" cy="0"/>
          </a:xfrm>
          <a:prstGeom prst="line">
            <a:avLst/>
          </a:prstGeom>
          <a:ln w="12700">
            <a:solidFill>
              <a:srgbClr val="009999"/>
            </a:solidFill>
          </a:ln>
        </p:spPr>
        <p:style>
          <a:lnRef idx="1">
            <a:schemeClr val="accent1"/>
          </a:lnRef>
          <a:fillRef idx="0">
            <a:schemeClr val="accent1"/>
          </a:fillRef>
          <a:effectRef idx="0">
            <a:schemeClr val="accent1"/>
          </a:effectRef>
          <a:fontRef idx="minor">
            <a:schemeClr val="tx1"/>
          </a:fontRef>
        </p:style>
      </p:cxnSp>
      <p:sp>
        <p:nvSpPr>
          <p:cNvPr id="4" name="BJPseudoFooter"/>
          <p:cNvSpPr txBox="1"/>
          <p:nvPr>
            <p:custDataLst>
              <p:tags r:id="rId1"/>
            </p:custDataLst>
          </p:nvPr>
        </p:nvSpPr>
        <p:spPr>
          <a:xfrm>
            <a:off x="127000" y="487285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
        <p:nvSpPr>
          <p:cNvPr id="5" name="Rectangle 4">
            <a:extLst>
              <a:ext uri="{FF2B5EF4-FFF2-40B4-BE49-F238E27FC236}">
                <a16:creationId xmlns:a16="http://schemas.microsoft.com/office/drawing/2014/main" id="{8C7366BD-72AB-ECDE-0688-04634C109BEA}"/>
              </a:ext>
            </a:extLst>
          </p:cNvPr>
          <p:cNvSpPr/>
          <p:nvPr/>
        </p:nvSpPr>
        <p:spPr>
          <a:xfrm>
            <a:off x="1066800" y="2813192"/>
            <a:ext cx="5867400" cy="523733"/>
          </a:xfrm>
          <a:prstGeom prst="rect">
            <a:avLst/>
          </a:prstGeom>
          <a:noFill/>
        </p:spPr>
        <p:txBody>
          <a:bodyPr wrap="square">
            <a:spAutoFit/>
          </a:bodyPr>
          <a:lstStyle/>
          <a:p>
            <a:pPr defTabSz="1217706">
              <a:lnSpc>
                <a:spcPts val="3995"/>
              </a:lnSpc>
            </a:pPr>
            <a:r>
              <a:rPr lang="en-GB" sz="1600" b="1" dirty="0">
                <a:gradFill>
                  <a:gsLst>
                    <a:gs pos="41000">
                      <a:srgbClr val="009999"/>
                    </a:gs>
                    <a:gs pos="99000">
                      <a:srgbClr val="1E4950"/>
                    </a:gs>
                  </a:gsLst>
                  <a:lin ang="2700000" scaled="0"/>
                </a:gradFill>
                <a:latin typeface="Arial" panose="020B0604020202020204" pitchFamily="34" charset="0"/>
                <a:cs typeface="Arial" panose="020B0604020202020204" pitchFamily="34" charset="0"/>
              </a:rPr>
              <a:t>ANY QUESTIONS?</a:t>
            </a:r>
            <a:endParaRPr lang="en-GB" sz="1600" dirty="0">
              <a:gradFill>
                <a:gsLst>
                  <a:gs pos="41000">
                    <a:srgbClr val="009999"/>
                  </a:gs>
                  <a:gs pos="99000">
                    <a:srgbClr val="1E4950"/>
                  </a:gs>
                </a:gsLst>
                <a:lin ang="2700000" scaled="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76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ESG?</a:t>
            </a:r>
          </a:p>
        </p:txBody>
      </p:sp>
      <p:sp>
        <p:nvSpPr>
          <p:cNvPr id="11"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pic>
        <p:nvPicPr>
          <p:cNvPr id="3" name="Picture 2" descr="CTA for Three pillars of a sustainable business SDG ESG Topics">
            <a:extLst>
              <a:ext uri="{FF2B5EF4-FFF2-40B4-BE49-F238E27FC236}">
                <a16:creationId xmlns:a16="http://schemas.microsoft.com/office/drawing/2014/main" id="{FC2401FF-8D90-8C5F-02FF-2A0B9B16DB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33" b="6763"/>
          <a:stretch/>
        </p:blipFill>
        <p:spPr bwMode="auto">
          <a:xfrm>
            <a:off x="628651" y="902827"/>
            <a:ext cx="7874129" cy="424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5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oogle Shape;316;p7" descr="A picture containing text, map&#10;&#10;Description automatically generated"/>
          <p:cNvPicPr preferRelativeResize="0"/>
          <p:nvPr/>
        </p:nvPicPr>
        <p:blipFill rotWithShape="1">
          <a:blip r:embed="rId4">
            <a:alphaModFix/>
          </a:blip>
          <a:srcRect/>
          <a:stretch/>
        </p:blipFill>
        <p:spPr>
          <a:xfrm>
            <a:off x="1502244" y="940027"/>
            <a:ext cx="5551699" cy="4206648"/>
          </a:xfrm>
          <a:prstGeom prst="rect">
            <a:avLst/>
          </a:prstGeom>
          <a:noFill/>
          <a:ln>
            <a:noFill/>
          </a:ln>
        </p:spPr>
      </p:pic>
      <p:sp>
        <p:nvSpPr>
          <p:cNvPr id="7" name="TextBox 6"/>
          <p:cNvSpPr txBox="1"/>
          <p:nvPr/>
        </p:nvSpPr>
        <p:spPr>
          <a:xfrm>
            <a:off x="7442927" y="4768125"/>
            <a:ext cx="1494320" cy="207749"/>
          </a:xfrm>
          <a:prstGeom prst="rect">
            <a:avLst/>
          </a:prstGeom>
          <a:noFill/>
        </p:spPr>
        <p:txBody>
          <a:bodyPr wrap="none" rtlCol="0">
            <a:spAutoFit/>
          </a:bodyPr>
          <a:lstStyle/>
          <a:p>
            <a:r>
              <a:rPr lang="en-GB" sz="750" b="1" i="1" dirty="0"/>
              <a:t>Ref: Ellen Macarthur Foundation</a:t>
            </a:r>
          </a:p>
        </p:txBody>
      </p:sp>
      <p:sp>
        <p:nvSpPr>
          <p:cNvPr id="10"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4" name="Title 3">
            <a:extLst>
              <a:ext uri="{FF2B5EF4-FFF2-40B4-BE49-F238E27FC236}">
                <a16:creationId xmlns:a16="http://schemas.microsoft.com/office/drawing/2014/main" id="{D0B94AA5-AEC6-F259-0069-AE2130377BD3}"/>
              </a:ext>
            </a:extLst>
          </p:cNvPr>
          <p:cNvSpPr>
            <a:spLocks noGrp="1"/>
          </p:cNvSpPr>
          <p:nvPr>
            <p:ph type="ctrTitle"/>
          </p:nvPr>
        </p:nvSpPr>
        <p:spPr/>
        <p:txBody>
          <a:bodyPr/>
          <a:lstStyle/>
          <a:p>
            <a:r>
              <a:rPr lang="en-GB" dirty="0"/>
              <a:t>Circular Economy</a:t>
            </a:r>
          </a:p>
        </p:txBody>
      </p:sp>
    </p:spTree>
    <p:extLst>
      <p:ext uri="{BB962C8B-B14F-4D97-AF65-F5344CB8AC3E}">
        <p14:creationId xmlns:p14="http://schemas.microsoft.com/office/powerpoint/2010/main" val="8693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68CE66DA-D3AA-495D-A7E1-48578755F052}"/>
              </a:ext>
            </a:extLst>
          </p:cNvPr>
          <p:cNvPicPr>
            <a:picLocks noChangeAspect="1" noChangeArrowheads="1"/>
          </p:cNvPicPr>
          <p:nvPr/>
        </p:nvPicPr>
        <p:blipFill rotWithShape="1">
          <a:blip r:embed="rId3" cstate="print">
            <a:alphaModFix amt="20000"/>
            <a:extLst>
              <a:ext uri="{28A0092B-C50C-407E-A947-70E740481C1C}">
                <a14:useLocalDpi xmlns:a14="http://schemas.microsoft.com/office/drawing/2010/main" val="0"/>
              </a:ext>
            </a:extLst>
          </a:blip>
          <a:srcRect r="46652" b="46674"/>
          <a:stretch/>
        </p:blipFill>
        <p:spPr bwMode="auto">
          <a:xfrm>
            <a:off x="7115157" y="3282987"/>
            <a:ext cx="2028844" cy="19166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nvGraphicFramePr>
        <p:xfrm>
          <a:off x="498697" y="996988"/>
          <a:ext cx="8146606" cy="3893191"/>
        </p:xfrm>
        <a:graphic>
          <a:graphicData uri="http://schemas.openxmlformats.org/drawingml/2006/table">
            <a:tbl>
              <a:tblPr firstRow="1" bandRow="1">
                <a:tableStyleId>{2A488322-F2BA-4B5B-9748-0D474271808F}</a:tableStyleId>
              </a:tblPr>
              <a:tblGrid>
                <a:gridCol w="402686">
                  <a:extLst>
                    <a:ext uri="{9D8B030D-6E8A-4147-A177-3AD203B41FA5}">
                      <a16:colId xmlns:a16="http://schemas.microsoft.com/office/drawing/2014/main" val="3044310040"/>
                    </a:ext>
                  </a:extLst>
                </a:gridCol>
                <a:gridCol w="3362282">
                  <a:extLst>
                    <a:ext uri="{9D8B030D-6E8A-4147-A177-3AD203B41FA5}">
                      <a16:colId xmlns:a16="http://schemas.microsoft.com/office/drawing/2014/main" val="80014208"/>
                    </a:ext>
                  </a:extLst>
                </a:gridCol>
                <a:gridCol w="1097418">
                  <a:extLst>
                    <a:ext uri="{9D8B030D-6E8A-4147-A177-3AD203B41FA5}">
                      <a16:colId xmlns:a16="http://schemas.microsoft.com/office/drawing/2014/main" val="1649486196"/>
                    </a:ext>
                  </a:extLst>
                </a:gridCol>
                <a:gridCol w="3284220">
                  <a:extLst>
                    <a:ext uri="{9D8B030D-6E8A-4147-A177-3AD203B41FA5}">
                      <a16:colId xmlns:a16="http://schemas.microsoft.com/office/drawing/2014/main" val="3421655478"/>
                    </a:ext>
                  </a:extLst>
                </a:gridCol>
              </a:tblGrid>
              <a:tr h="212731">
                <a:tc>
                  <a:txBody>
                    <a:bodyPr/>
                    <a:lstStyle/>
                    <a:p>
                      <a:pPr algn="ctr"/>
                      <a:endParaRPr lang="en-GB" sz="900"/>
                    </a:p>
                  </a:txBody>
                  <a:tcPr marL="68580" marR="68580" marT="34290" marB="34290">
                    <a:solidFill>
                      <a:srgbClr val="92D050"/>
                    </a:solidFill>
                  </a:tcPr>
                </a:tc>
                <a:tc>
                  <a:txBody>
                    <a:bodyPr/>
                    <a:lstStyle/>
                    <a:p>
                      <a:pPr algn="ctr"/>
                      <a:endParaRPr lang="en-GB" sz="900" dirty="0"/>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Affects</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Description</a:t>
                      </a:r>
                    </a:p>
                  </a:txBody>
                  <a:tcPr marL="68580" marR="68580" marT="34290" marB="34290">
                    <a:solidFill>
                      <a:srgbClr val="92D050"/>
                    </a:solidFill>
                  </a:tcPr>
                </a:tc>
                <a:extLst>
                  <a:ext uri="{0D108BD9-81ED-4DB2-BD59-A6C34878D82A}">
                    <a16:rowId xmlns:a16="http://schemas.microsoft.com/office/drawing/2014/main" val="2195761077"/>
                  </a:ext>
                </a:extLst>
              </a:tr>
              <a:tr h="320040">
                <a:tc rowSpan="4">
                  <a:txBody>
                    <a:bodyPr/>
                    <a:lstStyle/>
                    <a:p>
                      <a:pPr algn="ctr"/>
                      <a:endParaRPr lang="en-GB" sz="1400" b="0" dirty="0"/>
                    </a:p>
                  </a:txBody>
                  <a:tcPr marL="68580" marR="68580" marT="34290" marB="34290" anchor="ctr">
                    <a:solidFill>
                      <a:schemeClr val="accent6">
                        <a:lumMod val="20000"/>
                        <a:lumOff val="80000"/>
                      </a:schemeClr>
                    </a:solidFill>
                  </a:tcPr>
                </a:tc>
                <a:tc>
                  <a:txBody>
                    <a:bodyPr/>
                    <a:lstStyle/>
                    <a:p>
                      <a:pPr algn="l"/>
                      <a:r>
                        <a:rPr lang="en-GB" sz="900" b="1" kern="1200">
                          <a:solidFill>
                            <a:schemeClr val="dk1"/>
                          </a:solidFill>
                          <a:latin typeface="+mn-lt"/>
                          <a:ea typeface="+mn-ea"/>
                          <a:cs typeface="+mn-cs"/>
                        </a:rPr>
                        <a:t>LED Lighting </a:t>
                      </a:r>
                    </a:p>
                  </a:txBody>
                  <a:tcPr marL="68580" marR="68580" marT="34290" marB="34290" anchor="ctr">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a:solidFill>
                            <a:schemeClr val="dk1"/>
                          </a:solidFill>
                          <a:latin typeface="+mn-lt"/>
                          <a:ea typeface="+mn-ea"/>
                          <a:cs typeface="+mn-cs"/>
                        </a:rPr>
                        <a:t>Scope 2 </a:t>
                      </a:r>
                    </a:p>
                    <a:p>
                      <a:pPr marL="171450" indent="-171450">
                        <a:buFont typeface="Arial" panose="020B0604020202020204" pitchFamily="34" charset="0"/>
                        <a:buChar char="•"/>
                      </a:pPr>
                      <a:r>
                        <a:rPr lang="en-GB" sz="800" kern="1200" baseline="0">
                          <a:solidFill>
                            <a:schemeClr val="dk1"/>
                          </a:solidFill>
                          <a:latin typeface="+mn-lt"/>
                          <a:ea typeface="+mn-ea"/>
                          <a:cs typeface="+mn-cs"/>
                        </a:rPr>
                        <a:t>Demand reduction</a:t>
                      </a:r>
                    </a:p>
                  </a:txBody>
                  <a:tcPr marL="68580" marR="68580" marT="34290" marB="34290" anchor="ctr">
                    <a:lnB w="12700" cap="flat" cmpd="sng" algn="ctr">
                      <a:solidFill>
                        <a:schemeClr val="tx1"/>
                      </a:solidFill>
                      <a:prstDash val="solid"/>
                      <a:round/>
                      <a:headEnd type="none" w="med" len="med"/>
                      <a:tailEnd type="none" w="med" len="med"/>
                    </a:lnB>
                    <a:noFill/>
                  </a:tcPr>
                </a:tc>
                <a:tc>
                  <a:txBody>
                    <a:bodyPr/>
                    <a:lstStyle/>
                    <a:p>
                      <a:r>
                        <a:rPr lang="en-GB" sz="800" kern="1200" baseline="0">
                          <a:solidFill>
                            <a:schemeClr val="dk1"/>
                          </a:solidFill>
                          <a:latin typeface="+mn-lt"/>
                          <a:ea typeface="+mn-ea"/>
                          <a:cs typeface="+mn-cs"/>
                        </a:rPr>
                        <a:t>More efficient lighting that decreases electricity use</a:t>
                      </a:r>
                    </a:p>
                  </a:txBody>
                  <a:tcPr marL="68580" marR="68580" marT="34290" marB="3429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523185"/>
                  </a:ext>
                </a:extLst>
              </a:tr>
              <a:tr h="320040">
                <a:tc vMerge="1">
                  <a:txBody>
                    <a:bodyPr/>
                    <a:lstStyle/>
                    <a:p>
                      <a:pPr algn="ctr"/>
                      <a:endParaRPr lang="en-GB" sz="1400" b="0"/>
                    </a:p>
                  </a:txBody>
                  <a:tcPr marL="68580" marR="68580" marT="34290" marB="3429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900" b="1" strike="noStrike" kern="1200">
                          <a:solidFill>
                            <a:schemeClr val="dk1"/>
                          </a:solidFill>
                          <a:latin typeface="+mn-lt"/>
                          <a:ea typeface="+mn-ea"/>
                          <a:cs typeface="+mn-cs"/>
                        </a:rPr>
                        <a:t>Control, metering &amp; integration elements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a:solidFill>
                            <a:schemeClr val="dk1"/>
                          </a:solidFill>
                          <a:latin typeface="+mn-lt"/>
                          <a:ea typeface="+mn-ea"/>
                          <a:cs typeface="+mn-cs"/>
                        </a:rPr>
                        <a:t>Measurement</a:t>
                      </a:r>
                    </a:p>
                    <a:p>
                      <a:pPr marL="171450" indent="-171450">
                        <a:buFont typeface="Arial" panose="020B0604020202020204" pitchFamily="34" charset="0"/>
                        <a:buChar char="•"/>
                      </a:pPr>
                      <a:r>
                        <a:rPr lang="en-GB" sz="800" kern="1200" baseline="0">
                          <a:solidFill>
                            <a:schemeClr val="dk1"/>
                          </a:solidFill>
                          <a:latin typeface="+mn-lt"/>
                          <a:ea typeface="+mn-ea"/>
                          <a:cs typeface="+mn-cs"/>
                        </a:rPr>
                        <a:t>Demand reduction</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kern="1200" baseline="0" dirty="0">
                          <a:solidFill>
                            <a:schemeClr val="dk1"/>
                          </a:solidFill>
                          <a:latin typeface="+mn-lt"/>
                          <a:ea typeface="+mn-ea"/>
                          <a:cs typeface="+mn-cs"/>
                        </a:rPr>
                        <a:t>Allows timing control on infrastructure elements to decrease electricity use &amp; mobile metering to allow targeted measurement</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241628"/>
                  </a:ext>
                </a:extLst>
              </a:tr>
              <a:tr h="320040">
                <a:tc vMerge="1">
                  <a:txBody>
                    <a:bodyPr/>
                    <a:lstStyle/>
                    <a:p>
                      <a:pPr algn="ctr"/>
                      <a:endParaRPr lang="en-GB" sz="1400" b="0"/>
                    </a:p>
                  </a:txBody>
                  <a:tcPr marL="68580" marR="68580" marT="34290" marB="3429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900" b="1" kern="1200" dirty="0">
                          <a:solidFill>
                            <a:schemeClr val="dk1"/>
                          </a:solidFill>
                          <a:latin typeface="+mn-lt"/>
                          <a:ea typeface="+mn-ea"/>
                          <a:cs typeface="+mn-cs"/>
                        </a:rPr>
                        <a:t>Car Charging infrastructure</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a:solidFill>
                            <a:schemeClr val="dk1"/>
                          </a:solidFill>
                          <a:latin typeface="+mn-lt"/>
                          <a:ea typeface="+mn-ea"/>
                          <a:cs typeface="+mn-cs"/>
                        </a:rPr>
                        <a:t>Scope 3 </a:t>
                      </a:r>
                    </a:p>
                    <a:p>
                      <a:pPr marL="171450" indent="-171450">
                        <a:buFont typeface="Arial" panose="020B0604020202020204" pitchFamily="34" charset="0"/>
                        <a:buChar char="•"/>
                      </a:pPr>
                      <a:r>
                        <a:rPr lang="en-GB" sz="800" kern="1200" baseline="0">
                          <a:solidFill>
                            <a:schemeClr val="dk1"/>
                          </a:solidFill>
                          <a:latin typeface="+mn-lt"/>
                          <a:ea typeface="+mn-ea"/>
                          <a:cs typeface="+mn-cs"/>
                        </a:rPr>
                        <a:t>Behaviour change</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kern="1200" baseline="0">
                          <a:solidFill>
                            <a:schemeClr val="dk1"/>
                          </a:solidFill>
                          <a:latin typeface="+mn-lt"/>
                          <a:ea typeface="+mn-ea"/>
                          <a:cs typeface="+mn-cs"/>
                        </a:rPr>
                        <a:t>Enable more staff to use electric vehicles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187642"/>
                  </a:ext>
                </a:extLst>
              </a:tr>
              <a:tr h="320040">
                <a:tc vMerge="1">
                  <a:txBody>
                    <a:bodyPr/>
                    <a:lstStyle/>
                    <a:p>
                      <a:pPr algn="ctr"/>
                      <a:endParaRPr lang="en-GB" sz="1400" b="0"/>
                    </a:p>
                  </a:txBody>
                  <a:tcPr marL="68580" marR="68580" marT="34290" marB="34290" vert="vert27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900" b="1" kern="1200" dirty="0">
                          <a:solidFill>
                            <a:schemeClr val="dk1"/>
                          </a:solidFill>
                          <a:latin typeface="+mn-lt"/>
                          <a:ea typeface="+mn-ea"/>
                          <a:cs typeface="+mn-cs"/>
                        </a:rPr>
                        <a:t>Timing Sockets &amp; Smart Plugs for Small power management</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dirty="0">
                          <a:solidFill>
                            <a:schemeClr val="dk1"/>
                          </a:solidFill>
                          <a:latin typeface="+mn-lt"/>
                          <a:ea typeface="+mn-ea"/>
                          <a:cs typeface="+mn-cs"/>
                        </a:rPr>
                        <a:t>Scope 2 </a:t>
                      </a:r>
                    </a:p>
                    <a:p>
                      <a:pPr marL="171450" indent="-171450">
                        <a:buFont typeface="Arial" panose="020B0604020202020204" pitchFamily="34" charset="0"/>
                        <a:buChar char="•"/>
                      </a:pPr>
                      <a:r>
                        <a:rPr lang="en-GB" sz="800" kern="1200" baseline="0" dirty="0">
                          <a:solidFill>
                            <a:schemeClr val="dk1"/>
                          </a:solidFill>
                          <a:latin typeface="+mn-lt"/>
                          <a:ea typeface="+mn-ea"/>
                          <a:cs typeface="+mn-cs"/>
                        </a:rPr>
                        <a:t>Demand reduction</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kern="1200" baseline="0" dirty="0">
                          <a:solidFill>
                            <a:schemeClr val="dk1"/>
                          </a:solidFill>
                          <a:latin typeface="+mn-lt"/>
                          <a:ea typeface="+mn-ea"/>
                          <a:cs typeface="+mn-cs"/>
                        </a:rPr>
                        <a:t>Allow small power elements to be turned off without relying on individuals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352215"/>
                  </a:ext>
                </a:extLst>
              </a:tr>
              <a:tr h="342900">
                <a:tc>
                  <a:txBody>
                    <a:bodyPr/>
                    <a:lstStyle/>
                    <a:p>
                      <a:pPr algn="ctr"/>
                      <a:endParaRPr lang="en-GB" sz="1800" b="0" dirty="0"/>
                    </a:p>
                  </a:txBody>
                  <a:tcPr marL="68580" marR="68580" marT="34290" marB="34290" anchor="ctr">
                    <a:solidFill>
                      <a:schemeClr val="accent6">
                        <a:lumMod val="20000"/>
                        <a:lumOff val="80000"/>
                      </a:schemeClr>
                    </a:solidFill>
                  </a:tcPr>
                </a:tc>
                <a:tc>
                  <a:txBody>
                    <a:bodyPr/>
                    <a:lstStyle/>
                    <a:p>
                      <a:pPr algn="l"/>
                      <a:r>
                        <a:rPr lang="en-GB" sz="900" b="1" dirty="0"/>
                        <a:t>Upgrading Airconditioning</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effectLst/>
                          <a:latin typeface="+mn-lt"/>
                          <a:ea typeface="+mn-ea"/>
                          <a:cs typeface="+mn-cs"/>
                        </a:rPr>
                        <a:t>Scope 1</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Aircon leaks are currently highly warming F-gases. A new system will use less environmentally damaging refrigerants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504978"/>
                  </a:ext>
                </a:extLst>
              </a:tr>
              <a:tr h="342900">
                <a:tc>
                  <a:txBody>
                    <a:bodyPr/>
                    <a:lstStyle/>
                    <a:p>
                      <a:pPr algn="ctr"/>
                      <a:endParaRPr lang="en-GB" sz="1800" b="0" dirty="0"/>
                    </a:p>
                  </a:txBody>
                  <a:tcPr marL="68580" marR="68580" marT="34290" marB="34290" anchor="ctr">
                    <a:solidFill>
                      <a:schemeClr val="accent6">
                        <a:lumMod val="20000"/>
                        <a:lumOff val="80000"/>
                      </a:schemeClr>
                    </a:solidFill>
                  </a:tcPr>
                </a:tc>
                <a:tc>
                  <a:txBody>
                    <a:bodyPr/>
                    <a:lstStyle/>
                    <a:p>
                      <a:pPr algn="l"/>
                      <a:r>
                        <a:rPr lang="en-GB" sz="900" b="1" dirty="0"/>
                        <a:t>Electricity Storage</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dirty="0">
                          <a:solidFill>
                            <a:schemeClr val="tx1"/>
                          </a:solidFill>
                          <a:effectLst/>
                          <a:latin typeface="+mn-lt"/>
                          <a:ea typeface="+mn-ea"/>
                          <a:cs typeface="+mn-cs"/>
                        </a:rPr>
                        <a:t>Scope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dirty="0">
                          <a:solidFill>
                            <a:schemeClr val="tx1"/>
                          </a:solidFill>
                          <a:effectLst/>
                          <a:latin typeface="+mn-lt"/>
                          <a:ea typeface="+mn-ea"/>
                          <a:cs typeface="+mn-cs"/>
                        </a:rPr>
                        <a:t>Demand reduction</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mn-lt"/>
                          <a:ea typeface="+mn-ea"/>
                          <a:cs typeface="+mn-cs"/>
                        </a:rPr>
                        <a:t>Storage for energy balancing (buy @ night rate, use in day) &amp; storage of any future surplus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7366786"/>
                  </a:ext>
                </a:extLst>
              </a:tr>
              <a:tr h="342900">
                <a:tc>
                  <a:txBody>
                    <a:bodyPr/>
                    <a:lstStyle/>
                    <a:p>
                      <a:pPr algn="ctr"/>
                      <a:endParaRPr lang="en-GB" sz="1800" b="0" dirty="0"/>
                    </a:p>
                  </a:txBody>
                  <a:tcPr marL="68580" marR="68580" marT="34290" marB="34290" anchor="ctr">
                    <a:solidFill>
                      <a:schemeClr val="accent6">
                        <a:lumMod val="20000"/>
                        <a:lumOff val="80000"/>
                      </a:schemeClr>
                    </a:solidFill>
                  </a:tcPr>
                </a:tc>
                <a:tc>
                  <a:txBody>
                    <a:bodyPr/>
                    <a:lstStyle/>
                    <a:p>
                      <a:pPr algn="l"/>
                      <a:r>
                        <a:rPr lang="en-GB" sz="900" b="1" kern="1200" dirty="0">
                          <a:solidFill>
                            <a:schemeClr val="dk1"/>
                          </a:solidFill>
                          <a:latin typeface="+mn-lt"/>
                          <a:ea typeface="+mn-ea"/>
                          <a:cs typeface="+mn-cs"/>
                        </a:rPr>
                        <a:t>New Building management system </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dirty="0">
                          <a:solidFill>
                            <a:schemeClr val="dk1"/>
                          </a:solidFill>
                          <a:latin typeface="+mn-lt"/>
                          <a:ea typeface="+mn-ea"/>
                          <a:cs typeface="+mn-cs"/>
                        </a:rPr>
                        <a:t>Measurement</a:t>
                      </a:r>
                    </a:p>
                    <a:p>
                      <a:pPr marL="171450" indent="-171450">
                        <a:buFont typeface="Arial" panose="020B0604020202020204" pitchFamily="34" charset="0"/>
                        <a:buChar char="•"/>
                      </a:pPr>
                      <a:r>
                        <a:rPr lang="en-GB" sz="800" kern="1200" baseline="0" dirty="0">
                          <a:solidFill>
                            <a:schemeClr val="dk1"/>
                          </a:solidFill>
                          <a:latin typeface="+mn-lt"/>
                          <a:ea typeface="+mn-ea"/>
                          <a:cs typeface="+mn-cs"/>
                        </a:rPr>
                        <a:t>Demand reduction</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200" baseline="0" dirty="0">
                        <a:solidFill>
                          <a:schemeClr val="dk1"/>
                        </a:solidFill>
                        <a:latin typeface="+mn-lt"/>
                        <a:ea typeface="+mn-ea"/>
                        <a:cs typeface="+mn-cs"/>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808405"/>
                  </a:ext>
                </a:extLst>
              </a:tr>
              <a:tr h="342900">
                <a:tc>
                  <a:txBody>
                    <a:bodyPr/>
                    <a:lstStyle/>
                    <a:p>
                      <a:pPr algn="ctr"/>
                      <a:endParaRPr lang="en-GB" sz="1800" b="0" dirty="0"/>
                    </a:p>
                  </a:txBody>
                  <a:tcPr marL="68580" marR="68580" marT="34290" marB="34290" anchor="ctr">
                    <a:solidFill>
                      <a:schemeClr val="accent6">
                        <a:lumMod val="20000"/>
                        <a:lumOff val="80000"/>
                      </a:schemeClr>
                    </a:solidFill>
                  </a:tcPr>
                </a:tc>
                <a:tc>
                  <a:txBody>
                    <a:bodyPr/>
                    <a:lstStyle/>
                    <a:p>
                      <a:pPr algn="l"/>
                      <a:r>
                        <a:rPr lang="en-GB" sz="900" b="1" kern="1200" dirty="0">
                          <a:solidFill>
                            <a:schemeClr val="dk1"/>
                          </a:solidFill>
                          <a:latin typeface="+mn-lt"/>
                          <a:ea typeface="+mn-ea"/>
                          <a:cs typeface="+mn-cs"/>
                        </a:rPr>
                        <a:t>Thermal Storage – seasonal &amp; short term</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dirty="0">
                          <a:solidFill>
                            <a:schemeClr val="dk1"/>
                          </a:solidFill>
                          <a:latin typeface="+mn-lt"/>
                          <a:ea typeface="+mn-ea"/>
                          <a:cs typeface="+mn-cs"/>
                        </a:rPr>
                        <a:t>Demand reduction</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200" baseline="0" dirty="0">
                        <a:solidFill>
                          <a:schemeClr val="dk1"/>
                        </a:solidFill>
                        <a:latin typeface="+mn-lt"/>
                        <a:ea typeface="+mn-ea"/>
                        <a:cs typeface="+mn-cs"/>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591436"/>
                  </a:ext>
                </a:extLst>
              </a:tr>
              <a:tr h="342900">
                <a:tc>
                  <a:txBody>
                    <a:bodyPr/>
                    <a:lstStyle/>
                    <a:p>
                      <a:pPr algn="ctr"/>
                      <a:endParaRPr lang="en-GB" sz="1800" b="0" dirty="0"/>
                    </a:p>
                  </a:txBody>
                  <a:tcPr marL="68580" marR="68580" marT="34290" marB="34290" anchor="ctr">
                    <a:solidFill>
                      <a:schemeClr val="accent6">
                        <a:lumMod val="20000"/>
                        <a:lumOff val="80000"/>
                      </a:schemeClr>
                    </a:solidFill>
                  </a:tcPr>
                </a:tc>
                <a:tc>
                  <a:txBody>
                    <a:bodyPr/>
                    <a:lstStyle/>
                    <a:p>
                      <a:pPr algn="l"/>
                      <a:r>
                        <a:rPr lang="en-GB" sz="900" b="1" kern="1200" dirty="0">
                          <a:solidFill>
                            <a:schemeClr val="dk1"/>
                          </a:solidFill>
                          <a:latin typeface="+mn-lt"/>
                          <a:ea typeface="+mn-ea"/>
                          <a:cs typeface="+mn-cs"/>
                        </a:rPr>
                        <a:t>Wind power – micro to large scale</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dirty="0">
                          <a:solidFill>
                            <a:schemeClr val="dk1"/>
                          </a:solidFill>
                          <a:latin typeface="+mn-lt"/>
                          <a:ea typeface="+mn-ea"/>
                          <a:cs typeface="+mn-cs"/>
                        </a:rPr>
                        <a:t>Scope 2 </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200" baseline="0" dirty="0">
                        <a:solidFill>
                          <a:schemeClr val="dk1"/>
                        </a:solidFill>
                        <a:latin typeface="+mn-lt"/>
                        <a:ea typeface="+mn-ea"/>
                        <a:cs typeface="+mn-cs"/>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027495"/>
                  </a:ext>
                </a:extLst>
              </a:tr>
              <a:tr h="342900">
                <a:tc>
                  <a:txBody>
                    <a:bodyPr/>
                    <a:lstStyle/>
                    <a:p>
                      <a:pPr algn="ctr"/>
                      <a:endParaRPr lang="en-GB" sz="1800" b="0" dirty="0"/>
                    </a:p>
                  </a:txBody>
                  <a:tcPr marL="68580" marR="68580" marT="34290" marB="34290" anchor="ctr">
                    <a:solidFill>
                      <a:schemeClr val="accent6">
                        <a:lumMod val="20000"/>
                        <a:lumOff val="80000"/>
                      </a:schemeClr>
                    </a:solidFill>
                  </a:tcPr>
                </a:tc>
                <a:tc>
                  <a:txBody>
                    <a:bodyPr/>
                    <a:lstStyle/>
                    <a:p>
                      <a:pPr algn="l"/>
                      <a:r>
                        <a:rPr lang="en-GB" sz="900" b="1" kern="1200" dirty="0">
                          <a:solidFill>
                            <a:schemeClr val="dk1"/>
                          </a:solidFill>
                          <a:latin typeface="+mn-lt"/>
                          <a:ea typeface="+mn-ea"/>
                          <a:cs typeface="+mn-cs"/>
                        </a:rPr>
                        <a:t>Solar – Thermal &amp; PV </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dirty="0">
                          <a:solidFill>
                            <a:schemeClr val="dk1"/>
                          </a:solidFill>
                          <a:latin typeface="+mn-lt"/>
                          <a:ea typeface="+mn-ea"/>
                          <a:cs typeface="+mn-cs"/>
                        </a:rPr>
                        <a:t>Scope 1 &amp; 2 </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800" kern="1200" baseline="0" dirty="0">
                        <a:solidFill>
                          <a:schemeClr val="dk1"/>
                        </a:solidFill>
                        <a:latin typeface="+mn-lt"/>
                        <a:ea typeface="+mn-ea"/>
                        <a:cs typeface="+mn-cs"/>
                      </a:endParaRP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2243216"/>
                  </a:ext>
                </a:extLst>
              </a:tr>
              <a:tr h="342900">
                <a:tc>
                  <a:txBody>
                    <a:bodyPr/>
                    <a:lstStyle/>
                    <a:p>
                      <a:pPr algn="ctr"/>
                      <a:endParaRPr lang="en-GB" sz="1800" b="0" dirty="0"/>
                    </a:p>
                  </a:txBody>
                  <a:tcPr marL="68580" marR="68580" marT="34290" marB="34290"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900" b="1" kern="1200" dirty="0">
                          <a:solidFill>
                            <a:schemeClr val="dk1"/>
                          </a:solidFill>
                          <a:latin typeface="+mn-lt"/>
                          <a:ea typeface="+mn-ea"/>
                          <a:cs typeface="+mn-cs"/>
                        </a:rPr>
                        <a:t>Heat Pump technology</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800" kern="1200" baseline="0" dirty="0">
                          <a:solidFill>
                            <a:schemeClr val="dk1"/>
                          </a:solidFill>
                          <a:latin typeface="+mn-lt"/>
                          <a:ea typeface="+mn-ea"/>
                          <a:cs typeface="+mn-cs"/>
                        </a:rPr>
                        <a:t>Scope 1</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kern="1200" baseline="0" dirty="0">
                          <a:solidFill>
                            <a:schemeClr val="dk1"/>
                          </a:solidFill>
                          <a:latin typeface="+mn-lt"/>
                          <a:ea typeface="+mn-ea"/>
                          <a:cs typeface="+mn-cs"/>
                        </a:rPr>
                        <a:t>Repurposing of existing equipment and scoping of integration of new systems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3391800"/>
                  </a:ext>
                </a:extLst>
              </a:tr>
            </a:tbl>
          </a:graphicData>
        </a:graphic>
      </p:graphicFrame>
      <p:sp>
        <p:nvSpPr>
          <p:cNvPr id="6" name="Title 1">
            <a:extLst>
              <a:ext uri="{FF2B5EF4-FFF2-40B4-BE49-F238E27FC236}">
                <a16:creationId xmlns:a16="http://schemas.microsoft.com/office/drawing/2014/main" id="{CB7B9B17-3221-EBC0-E1A3-F4365741BFFE}"/>
              </a:ext>
            </a:extLst>
          </p:cNvPr>
          <p:cNvSpPr>
            <a:spLocks noGrp="1"/>
          </p:cNvSpPr>
          <p:nvPr>
            <p:ph type="ctrTitle"/>
          </p:nvPr>
        </p:nvSpPr>
        <p:spPr>
          <a:xfrm>
            <a:off x="628650" y="221147"/>
            <a:ext cx="6858000" cy="384758"/>
          </a:xfrm>
        </p:spPr>
        <p:txBody>
          <a:bodyPr/>
          <a:lstStyle/>
          <a:p>
            <a:r>
              <a:rPr lang="en-GB" dirty="0"/>
              <a:t>Current Work Programs</a:t>
            </a:r>
          </a:p>
        </p:txBody>
      </p:sp>
    </p:spTree>
    <p:extLst>
      <p:ext uri="{BB962C8B-B14F-4D97-AF65-F5344CB8AC3E}">
        <p14:creationId xmlns:p14="http://schemas.microsoft.com/office/powerpoint/2010/main" val="332859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74F8F-D321-8D40-A7C6-8DED8498086A}"/>
              </a:ext>
            </a:extLst>
          </p:cNvPr>
          <p:cNvSpPr>
            <a:spLocks noGrp="1"/>
          </p:cNvSpPr>
          <p:nvPr>
            <p:ph type="title"/>
          </p:nvPr>
        </p:nvSpPr>
        <p:spPr>
          <a:xfrm>
            <a:off x="5572044" y="2143401"/>
            <a:ext cx="3065480" cy="2166836"/>
          </a:xfrm>
          <a:prstGeom prst="rect">
            <a:avLst/>
          </a:prstGeom>
        </p:spPr>
        <p:txBody>
          <a:bodyPr vert="horz" lIns="68580" tIns="34290" rIns="68580" bIns="34290" rtlCol="0" anchor="b">
            <a:noAutofit/>
          </a:bodyPr>
          <a:lstStyle/>
          <a:p>
            <a:pPr lvl="0">
              <a:lnSpc>
                <a:spcPct val="150000"/>
              </a:lnSpc>
            </a:pPr>
            <a:r>
              <a:rPr lang="en-US" sz="1500" dirty="0">
                <a:solidFill>
                  <a:schemeClr val="tx1"/>
                </a:solidFill>
                <a:ea typeface="arial"/>
                <a:cs typeface="arial"/>
                <a:sym typeface="arial"/>
              </a:rPr>
              <a:t>“Sustainability focuses on meeting the needs of the present without compromising the ability of future generations to meet their needs.”</a:t>
            </a:r>
            <a:br>
              <a:rPr lang="en-US" sz="1500" dirty="0">
                <a:solidFill>
                  <a:schemeClr val="tx1"/>
                </a:solidFill>
                <a:ea typeface="arial"/>
                <a:cs typeface="arial"/>
                <a:sym typeface="arial"/>
              </a:rPr>
            </a:br>
            <a:br>
              <a:rPr lang="en-US" sz="1050" dirty="0">
                <a:solidFill>
                  <a:schemeClr val="tx1"/>
                </a:solidFill>
                <a:ea typeface="Arial"/>
                <a:cs typeface="Arial"/>
                <a:sym typeface="Arial"/>
              </a:rPr>
            </a:br>
            <a:r>
              <a:rPr lang="en-US" sz="1050" dirty="0">
                <a:solidFill>
                  <a:schemeClr val="tx1"/>
                </a:solidFill>
                <a:ea typeface="Calibri"/>
                <a:cs typeface="Calibri"/>
                <a:sym typeface="Calibri"/>
              </a:rPr>
              <a:t>World Commission on Environment and Development, 1987</a:t>
            </a:r>
            <a:br>
              <a:rPr lang="en-US" sz="1050" dirty="0">
                <a:solidFill>
                  <a:schemeClr val="tx1"/>
                </a:solidFill>
                <a:latin typeface="Arial"/>
                <a:ea typeface="Arial"/>
                <a:cs typeface="Arial"/>
                <a:sym typeface="Arial"/>
              </a:rPr>
            </a:br>
            <a:endParaRPr lang="en-US" sz="1050" dirty="0">
              <a:solidFill>
                <a:schemeClr val="tx1"/>
              </a:solidFill>
              <a:latin typeface="+mj-lt"/>
              <a:cs typeface="+mj-cs"/>
            </a:endParaRPr>
          </a:p>
        </p:txBody>
      </p:sp>
      <p:sp>
        <p:nvSpPr>
          <p:cNvPr id="17"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3175"/>
            <a:ext cx="5391038"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89730BA3-0FFD-485A-B7A3-EDB485B1C00A}"/>
              </a:ext>
            </a:extLst>
          </p:cNvPr>
          <p:cNvPicPr>
            <a:picLocks noChangeAspect="1"/>
          </p:cNvPicPr>
          <p:nvPr/>
        </p:nvPicPr>
        <p:blipFill rotWithShape="1">
          <a:blip r:embed="rId3">
            <a:extLst>
              <a:ext uri="{28A0092B-C50C-407E-A947-70E740481C1C}">
                <a14:useLocalDpi xmlns:a14="http://schemas.microsoft.com/office/drawing/2010/main" val="0"/>
              </a:ext>
            </a:extLst>
          </a:blip>
          <a:srcRect l="20719" r="19582" b="-1"/>
          <a:stretch/>
        </p:blipFill>
        <p:spPr>
          <a:xfrm>
            <a:off x="1" y="3182"/>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9" name="Rectangle 8"/>
          <p:cNvSpPr/>
          <p:nvPr/>
        </p:nvSpPr>
        <p:spPr>
          <a:xfrm>
            <a:off x="5638" y="976699"/>
            <a:ext cx="7306180" cy="4154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0"/>
            <a:endParaRPr lang="en-GB" sz="1798">
              <a:solidFill>
                <a:prstClr val="white"/>
              </a:solidFill>
              <a:latin typeface="Calibri" panose="020F0502020204030204"/>
            </a:endParaRPr>
          </a:p>
        </p:txBody>
      </p:sp>
    </p:spTree>
    <p:extLst>
      <p:ext uri="{BB962C8B-B14F-4D97-AF65-F5344CB8AC3E}">
        <p14:creationId xmlns:p14="http://schemas.microsoft.com/office/powerpoint/2010/main" val="899486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115960" y="1188197"/>
            <a:ext cx="5277971" cy="3958478"/>
          </a:xfrm>
          <a:prstGeom prst="rect">
            <a:avLst/>
          </a:prstGeom>
        </p:spPr>
      </p:pic>
      <p:sp>
        <p:nvSpPr>
          <p:cNvPr id="12" name="Rectangle 11"/>
          <p:cNvSpPr/>
          <p:nvPr/>
        </p:nvSpPr>
        <p:spPr>
          <a:xfrm>
            <a:off x="5130053" y="2806861"/>
            <a:ext cx="4572000" cy="1800493"/>
          </a:xfrm>
          <a:prstGeom prst="rect">
            <a:avLst/>
          </a:prstGeom>
        </p:spPr>
        <p:txBody>
          <a:bodyPr>
            <a:spAutoFit/>
          </a:bodyPr>
          <a:lstStyle/>
          <a:p>
            <a:pPr algn="ctr"/>
            <a:r>
              <a:rPr lang="en-US" sz="1650" dirty="0">
                <a:solidFill>
                  <a:schemeClr val="bg2">
                    <a:lumMod val="50000"/>
                  </a:schemeClr>
                </a:solidFill>
              </a:rPr>
              <a:t>How do we measure</a:t>
            </a:r>
          </a:p>
          <a:p>
            <a:pPr algn="ctr"/>
            <a:r>
              <a:rPr lang="en-US" sz="1350" dirty="0">
                <a:solidFill>
                  <a:schemeClr val="bg2">
                    <a:lumMod val="50000"/>
                  </a:schemeClr>
                </a:solidFill>
              </a:rPr>
              <a:t>Waste </a:t>
            </a:r>
          </a:p>
          <a:p>
            <a:pPr algn="ctr"/>
            <a:r>
              <a:rPr lang="en-US" sz="1350" dirty="0">
                <a:solidFill>
                  <a:schemeClr val="bg2">
                    <a:lumMod val="50000"/>
                  </a:schemeClr>
                </a:solidFill>
              </a:rPr>
              <a:t>Gas usage </a:t>
            </a:r>
          </a:p>
          <a:p>
            <a:pPr algn="ctr"/>
            <a:r>
              <a:rPr lang="en-US" sz="1350" dirty="0">
                <a:solidFill>
                  <a:schemeClr val="bg2">
                    <a:lumMod val="50000"/>
                  </a:schemeClr>
                </a:solidFill>
              </a:rPr>
              <a:t>Water usage</a:t>
            </a:r>
          </a:p>
          <a:p>
            <a:pPr algn="ctr"/>
            <a:r>
              <a:rPr lang="en-US" sz="1350" dirty="0">
                <a:solidFill>
                  <a:schemeClr val="bg2">
                    <a:lumMod val="50000"/>
                  </a:schemeClr>
                </a:solidFill>
              </a:rPr>
              <a:t>Energy usage</a:t>
            </a:r>
          </a:p>
          <a:p>
            <a:pPr algn="ctr"/>
            <a:r>
              <a:rPr lang="en-US" sz="1350" dirty="0">
                <a:solidFill>
                  <a:schemeClr val="bg2">
                    <a:lumMod val="50000"/>
                  </a:schemeClr>
                </a:solidFill>
              </a:rPr>
              <a:t>Produced GHGs</a:t>
            </a:r>
          </a:p>
          <a:p>
            <a:pPr algn="ctr"/>
            <a:r>
              <a:rPr lang="en-US" sz="1350" dirty="0">
                <a:solidFill>
                  <a:schemeClr val="bg2">
                    <a:lumMod val="50000"/>
                  </a:schemeClr>
                </a:solidFill>
              </a:rPr>
              <a:t>CO</a:t>
            </a:r>
            <a:r>
              <a:rPr lang="en-US" sz="1350" baseline="-25000" dirty="0">
                <a:solidFill>
                  <a:schemeClr val="bg2">
                    <a:lumMod val="50000"/>
                  </a:schemeClr>
                </a:solidFill>
              </a:rPr>
              <a:t>2</a:t>
            </a:r>
            <a:r>
              <a:rPr lang="en-US" sz="1350" dirty="0">
                <a:solidFill>
                  <a:schemeClr val="bg2">
                    <a:lumMod val="50000"/>
                  </a:schemeClr>
                </a:solidFill>
              </a:rPr>
              <a:t>e of Procured assets </a:t>
            </a:r>
          </a:p>
          <a:p>
            <a:pPr algn="ctr"/>
            <a:r>
              <a:rPr lang="en-US" sz="1350" dirty="0">
                <a:solidFill>
                  <a:schemeClr val="bg2">
                    <a:lumMod val="50000"/>
                  </a:schemeClr>
                </a:solidFill>
              </a:rPr>
              <a:t>Travel (commuting / business)</a:t>
            </a:r>
          </a:p>
        </p:txBody>
      </p:sp>
      <p:sp>
        <p:nvSpPr>
          <p:cNvPr id="15"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4" name="Title 3">
            <a:extLst>
              <a:ext uri="{FF2B5EF4-FFF2-40B4-BE49-F238E27FC236}">
                <a16:creationId xmlns:a16="http://schemas.microsoft.com/office/drawing/2014/main" id="{D58ED422-8EF8-26F3-AB8E-805351BAC6AD}"/>
              </a:ext>
            </a:extLst>
          </p:cNvPr>
          <p:cNvSpPr>
            <a:spLocks noGrp="1"/>
          </p:cNvSpPr>
          <p:nvPr>
            <p:ph type="title"/>
          </p:nvPr>
        </p:nvSpPr>
        <p:spPr/>
        <p:txBody>
          <a:bodyPr/>
          <a:lstStyle/>
          <a:p>
            <a:r>
              <a:rPr lang="en-GB" dirty="0"/>
              <a:t>Understand</a:t>
            </a:r>
          </a:p>
        </p:txBody>
      </p:sp>
    </p:spTree>
    <p:extLst>
      <p:ext uri="{BB962C8B-B14F-4D97-AF65-F5344CB8AC3E}">
        <p14:creationId xmlns:p14="http://schemas.microsoft.com/office/powerpoint/2010/main" val="75085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3000" contrast="-1000"/>
                    </a14:imgEffect>
                  </a14:imgLayer>
                </a14:imgProps>
              </a:ext>
            </a:extLst>
          </a:blip>
          <a:srcRect b="32060"/>
          <a:stretch/>
        </p:blipFill>
        <p:spPr>
          <a:xfrm>
            <a:off x="2138083" y="1188198"/>
            <a:ext cx="5277971" cy="2689395"/>
          </a:xfrm>
          <a:prstGeom prst="rect">
            <a:avLst/>
          </a:prstGeom>
        </p:spPr>
      </p:pic>
      <p:sp>
        <p:nvSpPr>
          <p:cNvPr id="7" name="Rounded Rectangle 6"/>
          <p:cNvSpPr/>
          <p:nvPr/>
        </p:nvSpPr>
        <p:spPr>
          <a:xfrm>
            <a:off x="2138083" y="1390724"/>
            <a:ext cx="5277971" cy="8373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p:cNvSpPr/>
          <p:nvPr/>
        </p:nvSpPr>
        <p:spPr>
          <a:xfrm>
            <a:off x="516081" y="2532896"/>
            <a:ext cx="3244003" cy="2372444"/>
          </a:xfrm>
          <a:prstGeom prst="rect">
            <a:avLst/>
          </a:prstGeom>
        </p:spPr>
        <p:txBody>
          <a:bodyPr wrap="square">
            <a:spAutoFit/>
          </a:bodyPr>
          <a:lstStyle/>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Efficiency of Site</a:t>
            </a:r>
          </a:p>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Waste creation / reduction / redistribution</a:t>
            </a:r>
          </a:p>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Potential for re-use / use of secondary materials</a:t>
            </a:r>
          </a:p>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Minimise Travel / prioritisation of low carbon fuel types</a:t>
            </a:r>
          </a:p>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Avoiding GHG sources for energy that could be generated through green methods</a:t>
            </a:r>
          </a:p>
        </p:txBody>
      </p:sp>
      <p:pic>
        <p:nvPicPr>
          <p:cNvPr id="11" name="Picture 10"/>
          <p:cNvPicPr>
            <a:picLocks noChangeAspect="1"/>
          </p:cNvPicPr>
          <p:nvPr/>
        </p:nvPicPr>
        <p:blipFill rotWithShape="1">
          <a:blip r:embed="rId6"/>
          <a:srcRect l="-2411" t="-357" r="2411" b="74219"/>
          <a:stretch/>
        </p:blipFill>
        <p:spPr>
          <a:xfrm>
            <a:off x="2013833" y="1179577"/>
            <a:ext cx="5277971" cy="1034647"/>
          </a:xfrm>
          <a:prstGeom prst="rect">
            <a:avLst/>
          </a:prstGeom>
        </p:spPr>
      </p:pic>
      <p:pic>
        <p:nvPicPr>
          <p:cNvPr id="12" name="Picture 11"/>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5">
                    <a14:imgEffect>
                      <a14:brightnessContrast bright="86000" contrast="-1000"/>
                    </a14:imgEffect>
                  </a14:imgLayer>
                </a14:imgProps>
              </a:ext>
            </a:extLst>
          </a:blip>
          <a:srcRect t="68236"/>
          <a:stretch/>
        </p:blipFill>
        <p:spPr>
          <a:xfrm>
            <a:off x="2138083" y="3889301"/>
            <a:ext cx="5277971" cy="1257374"/>
          </a:xfrm>
          <a:prstGeom prst="rect">
            <a:avLst/>
          </a:prstGeom>
        </p:spPr>
      </p:pic>
      <p:sp>
        <p:nvSpPr>
          <p:cNvPr id="16"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10" name="Title 3">
            <a:extLst>
              <a:ext uri="{FF2B5EF4-FFF2-40B4-BE49-F238E27FC236}">
                <a16:creationId xmlns:a16="http://schemas.microsoft.com/office/drawing/2014/main" id="{65999415-B318-EE81-895B-D25DBC3CB3D2}"/>
              </a:ext>
            </a:extLst>
          </p:cNvPr>
          <p:cNvSpPr>
            <a:spLocks noGrp="1"/>
          </p:cNvSpPr>
          <p:nvPr>
            <p:ph type="title"/>
          </p:nvPr>
        </p:nvSpPr>
        <p:spPr>
          <a:xfrm>
            <a:off x="228599" y="3176"/>
            <a:ext cx="7107621" cy="897417"/>
          </a:xfrm>
        </p:spPr>
        <p:txBody>
          <a:bodyPr/>
          <a:lstStyle/>
          <a:p>
            <a:r>
              <a:rPr lang="en-GB" dirty="0"/>
              <a:t>Efficiency / Mitigation</a:t>
            </a:r>
          </a:p>
        </p:txBody>
      </p:sp>
    </p:spTree>
    <p:extLst>
      <p:ext uri="{BB962C8B-B14F-4D97-AF65-F5344CB8AC3E}">
        <p14:creationId xmlns:p14="http://schemas.microsoft.com/office/powerpoint/2010/main" val="305955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66000" contrast="-1000"/>
                    </a14:imgEffect>
                  </a14:imgLayer>
                </a14:imgProps>
              </a:ext>
            </a:extLst>
          </a:blip>
          <a:srcRect b="83587"/>
          <a:stretch/>
        </p:blipFill>
        <p:spPr>
          <a:xfrm>
            <a:off x="2138082" y="1204911"/>
            <a:ext cx="5277971" cy="649709"/>
          </a:xfrm>
          <a:prstGeom prst="rect">
            <a:avLst/>
          </a:prstGeom>
        </p:spPr>
      </p:pic>
      <p:pic>
        <p:nvPicPr>
          <p:cNvPr id="10" name="Picture 9"/>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5">
                    <a14:imgEffect>
                      <a14:brightnessContrast bright="86000" contrast="-1000"/>
                    </a14:imgEffect>
                  </a14:imgLayer>
                </a14:imgProps>
              </a:ext>
            </a:extLst>
          </a:blip>
          <a:srcRect t="68236"/>
          <a:stretch/>
        </p:blipFill>
        <p:spPr>
          <a:xfrm>
            <a:off x="2138082" y="3863734"/>
            <a:ext cx="5277971" cy="1257374"/>
          </a:xfrm>
          <a:prstGeom prst="rect">
            <a:avLst/>
          </a:prstGeom>
        </p:spPr>
      </p:pic>
      <p:pic>
        <p:nvPicPr>
          <p:cNvPr id="12" name="Picture 11"/>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5">
                    <a14:imgEffect>
                      <a14:brightnessContrast bright="43000" contrast="-1000"/>
                    </a14:imgEffect>
                  </a14:imgLayer>
                </a14:imgProps>
              </a:ext>
            </a:extLst>
          </a:blip>
          <a:srcRect t="15966" b="32060"/>
          <a:stretch/>
        </p:blipFill>
        <p:spPr>
          <a:xfrm>
            <a:off x="2138083" y="1820191"/>
            <a:ext cx="5277971" cy="2057401"/>
          </a:xfrm>
          <a:prstGeom prst="rect">
            <a:avLst/>
          </a:prstGeom>
        </p:spPr>
      </p:pic>
      <p:pic>
        <p:nvPicPr>
          <p:cNvPr id="5" name="Picture 4"/>
          <p:cNvPicPr>
            <a:picLocks noChangeAspect="1"/>
          </p:cNvPicPr>
          <p:nvPr/>
        </p:nvPicPr>
        <p:blipFill rotWithShape="1">
          <a:blip r:embed="rId8"/>
          <a:srcRect t="26146" b="52957"/>
          <a:stretch/>
        </p:blipFill>
        <p:spPr>
          <a:xfrm>
            <a:off x="2138083" y="2223187"/>
            <a:ext cx="5277971" cy="827203"/>
          </a:xfrm>
          <a:prstGeom prst="rect">
            <a:avLst/>
          </a:prstGeom>
        </p:spPr>
      </p:pic>
      <p:sp>
        <p:nvSpPr>
          <p:cNvPr id="7" name="Rounded Rectangle 6"/>
          <p:cNvSpPr/>
          <p:nvPr/>
        </p:nvSpPr>
        <p:spPr>
          <a:xfrm>
            <a:off x="2671431" y="2220063"/>
            <a:ext cx="4194545" cy="8373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3"/>
          <p:cNvSpPr txBox="1">
            <a:spLocks/>
          </p:cNvSpPr>
          <p:nvPr/>
        </p:nvSpPr>
        <p:spPr>
          <a:xfrm>
            <a:off x="874138" y="3353963"/>
            <a:ext cx="2527889" cy="147055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solidFill>
                <a:schemeClr val="bg2">
                  <a:lumMod val="50000"/>
                </a:schemeClr>
              </a:solidFill>
              <a:latin typeface="+mn-lt"/>
            </a:endParaRPr>
          </a:p>
        </p:txBody>
      </p:sp>
      <p:sp>
        <p:nvSpPr>
          <p:cNvPr id="9" name="Rectangle 8"/>
          <p:cNvSpPr/>
          <p:nvPr/>
        </p:nvSpPr>
        <p:spPr>
          <a:xfrm>
            <a:off x="516080" y="2507933"/>
            <a:ext cx="4572000" cy="2595839"/>
          </a:xfrm>
          <a:prstGeom prst="rect">
            <a:avLst/>
          </a:prstGeom>
        </p:spPr>
        <p:txBody>
          <a:bodyPr>
            <a:spAutoFit/>
          </a:bodyPr>
          <a:lstStyle/>
          <a:p>
            <a:pPr>
              <a:lnSpc>
                <a:spcPct val="90000"/>
              </a:lnSpc>
              <a:spcBef>
                <a:spcPts val="750"/>
              </a:spcBef>
              <a:buFont typeface="Wingdings" panose="05000000000000000000" pitchFamily="2" charset="2"/>
            </a:pPr>
            <a:r>
              <a:rPr lang="en-US" sz="1350" dirty="0">
                <a:solidFill>
                  <a:schemeClr val="bg2">
                    <a:lumMod val="50000"/>
                  </a:schemeClr>
                </a:solidFill>
                <a:cs typeface="Arial" panose="020B0604020202020204" pitchFamily="34" charset="0"/>
              </a:rPr>
              <a:t>Re-use strategy </a:t>
            </a:r>
          </a:p>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Remanufacture</a:t>
            </a:r>
          </a:p>
          <a:p>
            <a:pPr marL="214313"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Reconditioning </a:t>
            </a:r>
          </a:p>
          <a:p>
            <a:pPr marL="557213" lvl="1"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Repair</a:t>
            </a:r>
          </a:p>
          <a:p>
            <a:pPr marL="557213" lvl="1" indent="-214313">
              <a:lnSpc>
                <a:spcPct val="90000"/>
              </a:lnSpc>
              <a:spcBef>
                <a:spcPts val="750"/>
              </a:spcBef>
              <a:buFont typeface="Wingdings" panose="05000000000000000000" pitchFamily="2" charset="2"/>
              <a:buChar char="§"/>
            </a:pPr>
            <a:r>
              <a:rPr lang="en-GB" sz="1350" dirty="0">
                <a:solidFill>
                  <a:schemeClr val="bg2">
                    <a:lumMod val="50000"/>
                  </a:schemeClr>
                </a:solidFill>
                <a:cs typeface="Arial" panose="020B0604020202020204" pitchFamily="34" charset="0"/>
              </a:rPr>
              <a:t>Refurbishment </a:t>
            </a:r>
          </a:p>
          <a:p>
            <a:pPr marL="214313" indent="-214313">
              <a:lnSpc>
                <a:spcPct val="90000"/>
              </a:lnSpc>
              <a:spcBef>
                <a:spcPts val="750"/>
              </a:spcBef>
              <a:buFont typeface="Wingdings" panose="05000000000000000000" pitchFamily="2" charset="2"/>
              <a:buChar char="§"/>
            </a:pPr>
            <a:r>
              <a:rPr lang="en-US" sz="1350" dirty="0">
                <a:solidFill>
                  <a:schemeClr val="bg2">
                    <a:lumMod val="50000"/>
                  </a:schemeClr>
                </a:solidFill>
                <a:cs typeface="Arial" panose="020B0604020202020204" pitchFamily="34" charset="0"/>
              </a:rPr>
              <a:t>Asset register tied to procurement procedure </a:t>
            </a:r>
          </a:p>
          <a:p>
            <a:pPr marL="214313" indent="-214313">
              <a:lnSpc>
                <a:spcPct val="90000"/>
              </a:lnSpc>
              <a:spcBef>
                <a:spcPts val="750"/>
              </a:spcBef>
              <a:buFont typeface="Wingdings" panose="05000000000000000000" pitchFamily="2" charset="2"/>
              <a:buChar char="§"/>
            </a:pPr>
            <a:r>
              <a:rPr lang="en-US" sz="1350" dirty="0">
                <a:solidFill>
                  <a:schemeClr val="bg2">
                    <a:lumMod val="50000"/>
                  </a:schemeClr>
                </a:solidFill>
                <a:cs typeface="Arial" panose="020B0604020202020204" pitchFamily="34" charset="0"/>
              </a:rPr>
              <a:t>Use of recycled materials rather than raw</a:t>
            </a:r>
          </a:p>
          <a:p>
            <a:pPr marL="214313" indent="-214313">
              <a:lnSpc>
                <a:spcPct val="90000"/>
              </a:lnSpc>
              <a:spcBef>
                <a:spcPts val="750"/>
              </a:spcBef>
              <a:buFont typeface="Wingdings" panose="05000000000000000000" pitchFamily="2" charset="2"/>
              <a:buChar char="§"/>
            </a:pPr>
            <a:r>
              <a:rPr lang="en-US" sz="1350" dirty="0">
                <a:solidFill>
                  <a:schemeClr val="bg2">
                    <a:lumMod val="50000"/>
                  </a:schemeClr>
                </a:solidFill>
                <a:cs typeface="Arial" panose="020B0604020202020204" pitchFamily="34" charset="0"/>
              </a:rPr>
              <a:t>Opportunities for industrial symbiosis</a:t>
            </a:r>
          </a:p>
          <a:p>
            <a:pPr lvl="1">
              <a:lnSpc>
                <a:spcPct val="90000"/>
              </a:lnSpc>
              <a:spcBef>
                <a:spcPts val="750"/>
              </a:spcBef>
              <a:buFont typeface="Wingdings" panose="05000000000000000000" pitchFamily="2" charset="2"/>
            </a:pPr>
            <a:endParaRPr lang="en-US" sz="1350" dirty="0">
              <a:solidFill>
                <a:schemeClr val="bg2">
                  <a:lumMod val="50000"/>
                </a:schemeClr>
              </a:solidFill>
              <a:cs typeface="Arial" panose="020B0604020202020204" pitchFamily="34" charset="0"/>
            </a:endParaRPr>
          </a:p>
        </p:txBody>
      </p:sp>
      <p:sp>
        <p:nvSpPr>
          <p:cNvPr id="18"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4" name="Title 3">
            <a:extLst>
              <a:ext uri="{FF2B5EF4-FFF2-40B4-BE49-F238E27FC236}">
                <a16:creationId xmlns:a16="http://schemas.microsoft.com/office/drawing/2014/main" id="{5D4445D8-8A68-1400-23C7-703B8E5BD7BA}"/>
              </a:ext>
            </a:extLst>
          </p:cNvPr>
          <p:cNvSpPr>
            <a:spLocks noGrp="1"/>
          </p:cNvSpPr>
          <p:nvPr>
            <p:ph type="title"/>
          </p:nvPr>
        </p:nvSpPr>
        <p:spPr/>
        <p:txBody>
          <a:bodyPr/>
          <a:lstStyle/>
          <a:p>
            <a:r>
              <a:rPr lang="en-GB" dirty="0"/>
              <a:t>Longevity</a:t>
            </a:r>
          </a:p>
        </p:txBody>
      </p:sp>
    </p:spTree>
    <p:extLst>
      <p:ext uri="{BB962C8B-B14F-4D97-AF65-F5344CB8AC3E}">
        <p14:creationId xmlns:p14="http://schemas.microsoft.com/office/powerpoint/2010/main" val="251150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66000" contrast="-1000"/>
                    </a14:imgEffect>
                  </a14:imgLayer>
                </a14:imgProps>
              </a:ext>
            </a:extLst>
          </a:blip>
          <a:srcRect b="83587"/>
          <a:stretch/>
        </p:blipFill>
        <p:spPr>
          <a:xfrm>
            <a:off x="2138082" y="1204911"/>
            <a:ext cx="5277971" cy="649709"/>
          </a:xfrm>
          <a:prstGeom prst="rect">
            <a:avLst/>
          </a:prstGeom>
        </p:spPr>
      </p:pic>
      <p:pic>
        <p:nvPicPr>
          <p:cNvPr id="12" name="Picture 11"/>
          <p:cNvPicPr>
            <a:picLocks noChangeAspect="1"/>
          </p:cNvPicPr>
          <p:nvPr/>
        </p:nvPicPr>
        <p:blipFill rotWithShape="1">
          <a:blip r:embed="rId6">
            <a:duotone>
              <a:schemeClr val="bg2">
                <a:shade val="45000"/>
                <a:satMod val="135000"/>
              </a:schemeClr>
              <a:prstClr val="white"/>
            </a:duotone>
            <a:extLst>
              <a:ext uri="{BEBA8EAE-BF5A-486C-A8C5-ECC9F3942E4B}">
                <a14:imgProps xmlns:a14="http://schemas.microsoft.com/office/drawing/2010/main">
                  <a14:imgLayer r:embed="rId5">
                    <a14:imgEffect>
                      <a14:brightnessContrast bright="86000" contrast="-1000"/>
                    </a14:imgEffect>
                  </a14:imgLayer>
                </a14:imgProps>
              </a:ext>
            </a:extLst>
          </a:blip>
          <a:srcRect t="68236"/>
          <a:stretch/>
        </p:blipFill>
        <p:spPr>
          <a:xfrm>
            <a:off x="2138082" y="3877592"/>
            <a:ext cx="5277971" cy="1257374"/>
          </a:xfrm>
          <a:prstGeom prst="rect">
            <a:avLst/>
          </a:prstGeom>
        </p:spPr>
      </p:pic>
      <p:pic>
        <p:nvPicPr>
          <p:cNvPr id="13" name="Picture 12"/>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5">
                    <a14:imgEffect>
                      <a14:brightnessContrast bright="43000" contrast="-1000"/>
                    </a14:imgEffect>
                  </a14:imgLayer>
                </a14:imgProps>
              </a:ext>
            </a:extLst>
          </a:blip>
          <a:srcRect t="15966" b="32060"/>
          <a:stretch/>
        </p:blipFill>
        <p:spPr>
          <a:xfrm>
            <a:off x="2138083" y="1820191"/>
            <a:ext cx="5277971" cy="2057401"/>
          </a:xfrm>
          <a:prstGeom prst="rect">
            <a:avLst/>
          </a:prstGeom>
        </p:spPr>
      </p:pic>
      <p:pic>
        <p:nvPicPr>
          <p:cNvPr id="5" name="Picture 4"/>
          <p:cNvPicPr>
            <a:picLocks noChangeAspect="1"/>
          </p:cNvPicPr>
          <p:nvPr/>
        </p:nvPicPr>
        <p:blipFill rotWithShape="1">
          <a:blip r:embed="rId8"/>
          <a:srcRect t="47401" b="31345"/>
          <a:stretch/>
        </p:blipFill>
        <p:spPr>
          <a:xfrm>
            <a:off x="2138083" y="3064529"/>
            <a:ext cx="5277971" cy="841343"/>
          </a:xfrm>
          <a:prstGeom prst="rect">
            <a:avLst/>
          </a:prstGeom>
        </p:spPr>
      </p:pic>
      <p:sp>
        <p:nvSpPr>
          <p:cNvPr id="7" name="Rounded Rectangle 6"/>
          <p:cNvSpPr/>
          <p:nvPr/>
        </p:nvSpPr>
        <p:spPr>
          <a:xfrm>
            <a:off x="3293435" y="3065351"/>
            <a:ext cx="3030279" cy="83731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3"/>
          <p:cNvSpPr txBox="1">
            <a:spLocks/>
          </p:cNvSpPr>
          <p:nvPr/>
        </p:nvSpPr>
        <p:spPr>
          <a:xfrm>
            <a:off x="462379" y="1687042"/>
            <a:ext cx="2531135" cy="275497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50" dirty="0">
                <a:solidFill>
                  <a:schemeClr val="bg2">
                    <a:lumMod val="50000"/>
                  </a:schemeClr>
                </a:solidFill>
                <a:latin typeface="+mn-lt"/>
              </a:rPr>
              <a:t>Re-use internally</a:t>
            </a:r>
          </a:p>
          <a:p>
            <a:r>
              <a:rPr lang="en-GB" sz="1350" dirty="0">
                <a:solidFill>
                  <a:schemeClr val="bg2">
                    <a:lumMod val="50000"/>
                  </a:schemeClr>
                </a:solidFill>
                <a:latin typeface="+mn-lt"/>
              </a:rPr>
              <a:t>Re-use across businesses</a:t>
            </a:r>
          </a:p>
          <a:p>
            <a:r>
              <a:rPr lang="en-GB" sz="1350" dirty="0">
                <a:solidFill>
                  <a:schemeClr val="bg2">
                    <a:lumMod val="50000"/>
                  </a:schemeClr>
                </a:solidFill>
                <a:latin typeface="+mn-lt"/>
              </a:rPr>
              <a:t>Commitment to waste management prioritising recycling / waste to energy</a:t>
            </a:r>
          </a:p>
          <a:p>
            <a:r>
              <a:rPr lang="en-GB" sz="1350" dirty="0">
                <a:solidFill>
                  <a:schemeClr val="bg2">
                    <a:lumMod val="50000"/>
                  </a:schemeClr>
                </a:solidFill>
                <a:latin typeface="+mn-lt"/>
              </a:rPr>
              <a:t>Commitment defined in work proposals</a:t>
            </a:r>
          </a:p>
          <a:p>
            <a:pPr marL="0" indent="0">
              <a:buNone/>
            </a:pPr>
            <a:r>
              <a:rPr lang="en-GB" sz="1350" dirty="0">
                <a:solidFill>
                  <a:schemeClr val="bg2">
                    <a:lumMod val="50000"/>
                  </a:schemeClr>
                </a:solidFill>
                <a:latin typeface="+mn-lt"/>
              </a:rPr>
              <a:t>Development of expertise in:</a:t>
            </a:r>
          </a:p>
          <a:p>
            <a:r>
              <a:rPr lang="en-GB" sz="1350" dirty="0">
                <a:solidFill>
                  <a:schemeClr val="bg2">
                    <a:lumMod val="50000"/>
                  </a:schemeClr>
                </a:solidFill>
                <a:latin typeface="+mn-lt"/>
              </a:rPr>
              <a:t>Design for disassembly </a:t>
            </a:r>
          </a:p>
          <a:p>
            <a:r>
              <a:rPr lang="en-GB" sz="1350" dirty="0">
                <a:solidFill>
                  <a:schemeClr val="bg2">
                    <a:lumMod val="50000"/>
                  </a:schemeClr>
                </a:solidFill>
                <a:latin typeface="+mn-lt"/>
              </a:rPr>
              <a:t>Automated disassembly techniques</a:t>
            </a:r>
          </a:p>
          <a:p>
            <a:r>
              <a:rPr lang="en-GB" sz="1350" dirty="0">
                <a:solidFill>
                  <a:schemeClr val="bg2">
                    <a:lumMod val="50000"/>
                  </a:schemeClr>
                </a:solidFill>
                <a:latin typeface="+mn-lt"/>
              </a:rPr>
              <a:t>Separation of complex loads</a:t>
            </a:r>
          </a:p>
        </p:txBody>
      </p:sp>
      <p:sp>
        <p:nvSpPr>
          <p:cNvPr id="19"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3" name="Title 3">
            <a:extLst>
              <a:ext uri="{FF2B5EF4-FFF2-40B4-BE49-F238E27FC236}">
                <a16:creationId xmlns:a16="http://schemas.microsoft.com/office/drawing/2014/main" id="{9FD8AE52-67E7-EFDA-E73B-4C6EAD2BFEFE}"/>
              </a:ext>
            </a:extLst>
          </p:cNvPr>
          <p:cNvSpPr>
            <a:spLocks noGrp="1"/>
          </p:cNvSpPr>
          <p:nvPr>
            <p:ph type="title"/>
          </p:nvPr>
        </p:nvSpPr>
        <p:spPr>
          <a:xfrm>
            <a:off x="228599" y="3176"/>
            <a:ext cx="7107621" cy="897417"/>
          </a:xfrm>
        </p:spPr>
        <p:txBody>
          <a:bodyPr/>
          <a:lstStyle/>
          <a:p>
            <a:r>
              <a:rPr lang="en-GB" dirty="0"/>
              <a:t>Recovery</a:t>
            </a:r>
          </a:p>
        </p:txBody>
      </p:sp>
    </p:spTree>
    <p:extLst>
      <p:ext uri="{BB962C8B-B14F-4D97-AF65-F5344CB8AC3E}">
        <p14:creationId xmlns:p14="http://schemas.microsoft.com/office/powerpoint/2010/main" val="255965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Sustainable Development Goals</a:t>
            </a:r>
          </a:p>
        </p:txBody>
      </p:sp>
      <p:pic>
        <p:nvPicPr>
          <p:cNvPr id="7" name="Picture 6"/>
          <p:cNvPicPr>
            <a:picLocks noChangeAspect="1"/>
          </p:cNvPicPr>
          <p:nvPr/>
        </p:nvPicPr>
        <p:blipFill>
          <a:blip r:embed="rId4"/>
          <a:stretch>
            <a:fillRect/>
          </a:stretch>
        </p:blipFill>
        <p:spPr>
          <a:xfrm>
            <a:off x="807244" y="1088004"/>
            <a:ext cx="7529513" cy="3757613"/>
          </a:xfrm>
          <a:prstGeom prst="rect">
            <a:avLst/>
          </a:prstGeom>
        </p:spPr>
      </p:pic>
      <p:sp>
        <p:nvSpPr>
          <p:cNvPr id="11"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72884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74F8F-D321-8D40-A7C6-8DED8498086A}"/>
              </a:ext>
            </a:extLst>
          </p:cNvPr>
          <p:cNvSpPr>
            <a:spLocks noGrp="1"/>
          </p:cNvSpPr>
          <p:nvPr>
            <p:ph type="title"/>
          </p:nvPr>
        </p:nvSpPr>
        <p:spPr>
          <a:xfrm>
            <a:off x="231354" y="-66900"/>
            <a:ext cx="3933460" cy="1269596"/>
          </a:xfrm>
          <a:prstGeom prst="rect">
            <a:avLst/>
          </a:prstGeom>
        </p:spPr>
        <p:txBody>
          <a:bodyPr vert="horz" lIns="68580" tIns="34290" rIns="68580" bIns="34290" rtlCol="0" anchor="ctr">
            <a:normAutofit/>
          </a:bodyPr>
          <a:lstStyle/>
          <a:p>
            <a:pPr defTabSz="685800">
              <a:lnSpc>
                <a:spcPct val="90000"/>
              </a:lnSpc>
            </a:pPr>
            <a:r>
              <a:rPr lang="en-US" sz="2498" dirty="0"/>
              <a:t>What?</a:t>
            </a:r>
          </a:p>
        </p:txBody>
      </p:sp>
      <p:sp>
        <p:nvSpPr>
          <p:cNvPr id="23" name="Content Placeholder 3">
            <a:extLst>
              <a:ext uri="{FF2B5EF4-FFF2-40B4-BE49-F238E27FC236}">
                <a16:creationId xmlns:a16="http://schemas.microsoft.com/office/drawing/2014/main" id="{983FA838-291A-424F-83E8-B4B448110BB3}"/>
              </a:ext>
            </a:extLst>
          </p:cNvPr>
          <p:cNvSpPr txBox="1">
            <a:spLocks/>
          </p:cNvSpPr>
          <p:nvPr/>
        </p:nvSpPr>
        <p:spPr>
          <a:xfrm>
            <a:off x="489309" y="1812805"/>
            <a:ext cx="4164982" cy="2891910"/>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575" dirty="0">
                <a:solidFill>
                  <a:schemeClr val="bg1"/>
                </a:solidFill>
              </a:rPr>
              <a:t>Net zero </a:t>
            </a:r>
          </a:p>
          <a:p>
            <a:pPr marL="342900" lvl="1"/>
            <a:r>
              <a:rPr lang="en-US" sz="1275" dirty="0">
                <a:solidFill>
                  <a:schemeClr val="bg1"/>
                </a:solidFill>
              </a:rPr>
              <a:t>Scope 1 – Direct Emissions</a:t>
            </a:r>
          </a:p>
          <a:p>
            <a:pPr marL="342900" lvl="1"/>
            <a:r>
              <a:rPr lang="en-US" sz="1275" dirty="0">
                <a:solidFill>
                  <a:schemeClr val="bg1"/>
                </a:solidFill>
              </a:rPr>
              <a:t>Scope 2 – Indirect Emissions</a:t>
            </a:r>
          </a:p>
          <a:p>
            <a:pPr marL="342900" lvl="1"/>
            <a:r>
              <a:rPr lang="en-US" sz="1275" dirty="0">
                <a:solidFill>
                  <a:schemeClr val="bg1"/>
                </a:solidFill>
              </a:rPr>
              <a:t>Scope 3 – Supply chain </a:t>
            </a:r>
          </a:p>
          <a:p>
            <a:pPr marL="0"/>
            <a:r>
              <a:rPr lang="en-US" sz="1575" dirty="0">
                <a:solidFill>
                  <a:schemeClr val="bg1"/>
                </a:solidFill>
              </a:rPr>
              <a:t>Biodiversity &amp; land use</a:t>
            </a:r>
          </a:p>
          <a:p>
            <a:pPr marL="342900" lvl="1"/>
            <a:r>
              <a:rPr lang="en-US" sz="1275" dirty="0">
                <a:solidFill>
                  <a:schemeClr val="bg1"/>
                </a:solidFill>
              </a:rPr>
              <a:t>Best use of space (Built vs Rural environment)</a:t>
            </a:r>
          </a:p>
          <a:p>
            <a:pPr marL="342900" lvl="1"/>
            <a:r>
              <a:rPr lang="en-US" sz="1275" dirty="0">
                <a:solidFill>
                  <a:schemeClr val="bg1"/>
                </a:solidFill>
              </a:rPr>
              <a:t>Re-wilding</a:t>
            </a:r>
          </a:p>
          <a:p>
            <a:pPr marL="342900" lvl="1"/>
            <a:r>
              <a:rPr lang="en-US" sz="1275" dirty="0">
                <a:solidFill>
                  <a:schemeClr val="bg1"/>
                </a:solidFill>
              </a:rPr>
              <a:t>Regenerative farming </a:t>
            </a:r>
          </a:p>
          <a:p>
            <a:pPr marL="0"/>
            <a:r>
              <a:rPr lang="en-US" sz="1575" dirty="0">
                <a:solidFill>
                  <a:schemeClr val="bg1"/>
                </a:solidFill>
              </a:rPr>
              <a:t>Nitrogen &amp; Phosphorus loading</a:t>
            </a:r>
          </a:p>
          <a:p>
            <a:pPr marL="342900" lvl="1"/>
            <a:r>
              <a:rPr lang="en-US" sz="1275" dirty="0">
                <a:solidFill>
                  <a:schemeClr val="bg1"/>
                </a:solidFill>
              </a:rPr>
              <a:t>Reliance on chemical means of land nourishment</a:t>
            </a:r>
          </a:p>
          <a:p>
            <a:pPr marL="0"/>
            <a:r>
              <a:rPr lang="en-US" sz="1575" dirty="0">
                <a:solidFill>
                  <a:schemeClr val="bg1"/>
                </a:solidFill>
              </a:rPr>
              <a:t>Novel Entities </a:t>
            </a:r>
          </a:p>
          <a:p>
            <a:pPr marL="342900" lvl="1"/>
            <a:r>
              <a:rPr lang="en-US" sz="1275" dirty="0">
                <a:solidFill>
                  <a:schemeClr val="bg1"/>
                </a:solidFill>
              </a:rPr>
              <a:t>Waste Management </a:t>
            </a:r>
          </a:p>
          <a:p>
            <a:pPr marL="0"/>
            <a:r>
              <a:rPr lang="en-US" sz="1575" dirty="0">
                <a:solidFill>
                  <a:schemeClr val="bg1"/>
                </a:solidFill>
              </a:rPr>
              <a:t>Water</a:t>
            </a:r>
          </a:p>
          <a:p>
            <a:pPr marL="342900" lvl="1"/>
            <a:r>
              <a:rPr lang="en-US" sz="1275" dirty="0">
                <a:solidFill>
                  <a:schemeClr val="bg1"/>
                </a:solidFill>
              </a:rPr>
              <a:t>Water Footprint</a:t>
            </a:r>
          </a:p>
        </p:txBody>
      </p:sp>
      <p:sp>
        <p:nvSpPr>
          <p:cNvPr id="9" name="Rectangle 8"/>
          <p:cNvSpPr/>
          <p:nvPr/>
        </p:nvSpPr>
        <p:spPr>
          <a:xfrm>
            <a:off x="5638" y="976699"/>
            <a:ext cx="7306180" cy="4154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0">
              <a:defRPr/>
            </a:pPr>
            <a:endParaRPr lang="en-GB" sz="1798">
              <a:solidFill>
                <a:prstClr val="white"/>
              </a:solidFill>
              <a:latin typeface="Calibri" panose="020F0502020204030204"/>
            </a:endParaRPr>
          </a:p>
        </p:txBody>
      </p:sp>
      <p:sp>
        <p:nvSpPr>
          <p:cNvPr id="26" name="TextBox 25">
            <a:extLst>
              <a:ext uri="{FF2B5EF4-FFF2-40B4-BE49-F238E27FC236}">
                <a16:creationId xmlns:a16="http://schemas.microsoft.com/office/drawing/2014/main" id="{1616DA06-CB03-4B32-83FF-F748C3569700}"/>
              </a:ext>
            </a:extLst>
          </p:cNvPr>
          <p:cNvSpPr txBox="1"/>
          <p:nvPr/>
        </p:nvSpPr>
        <p:spPr>
          <a:xfrm>
            <a:off x="1603228" y="4861993"/>
            <a:ext cx="2683748" cy="207749"/>
          </a:xfrm>
          <a:prstGeom prst="rect">
            <a:avLst/>
          </a:prstGeom>
          <a:noFill/>
        </p:spPr>
        <p:txBody>
          <a:bodyPr wrap="none" rtlCol="0">
            <a:spAutoFit/>
          </a:bodyPr>
          <a:lstStyle/>
          <a:p>
            <a:pPr algn="r"/>
            <a:r>
              <a:rPr lang="en-GB" sz="750" dirty="0">
                <a:solidFill>
                  <a:schemeClr val="bg1"/>
                </a:solidFill>
              </a:rPr>
              <a:t>Reference:  </a:t>
            </a:r>
            <a:r>
              <a:rPr lang="en-GB" sz="750" dirty="0">
                <a:hlinkClick r:id="rId3"/>
              </a:rPr>
              <a:t>Planetary boundaries - Stockholm Resilience Centre</a:t>
            </a:r>
            <a:endParaRPr lang="en-GB" sz="750" dirty="0"/>
          </a:p>
        </p:txBody>
      </p:sp>
      <p:pic>
        <p:nvPicPr>
          <p:cNvPr id="1028" name="Picture 4">
            <a:extLst>
              <a:ext uri="{FF2B5EF4-FFF2-40B4-BE49-F238E27FC236}">
                <a16:creationId xmlns:a16="http://schemas.microsoft.com/office/drawing/2014/main" id="{C5AEB720-F2C8-65C4-EEC2-9AF0518FD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291" y="976699"/>
            <a:ext cx="4413509" cy="4095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ontent Placeholder 3">
            <a:extLst>
              <a:ext uri="{FF2B5EF4-FFF2-40B4-BE49-F238E27FC236}">
                <a16:creationId xmlns:a16="http://schemas.microsoft.com/office/drawing/2014/main" id="{06379980-7AD8-2077-39FD-12E8D09315E6}"/>
              </a:ext>
            </a:extLst>
          </p:cNvPr>
          <p:cNvSpPr txBox="1">
            <a:spLocks/>
          </p:cNvSpPr>
          <p:nvPr/>
        </p:nvSpPr>
        <p:spPr>
          <a:xfrm>
            <a:off x="285948" y="1429929"/>
            <a:ext cx="3840085" cy="29523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0">
              <a:buNone/>
            </a:pPr>
            <a:r>
              <a:rPr lang="en-US" sz="1575" dirty="0">
                <a:solidFill>
                  <a:schemeClr val="bg1"/>
                </a:solidFill>
              </a:rPr>
              <a:t>Planetary Boundaries</a:t>
            </a:r>
          </a:p>
        </p:txBody>
      </p:sp>
    </p:spTree>
    <p:extLst>
      <p:ext uri="{BB962C8B-B14F-4D97-AF65-F5344CB8AC3E}">
        <p14:creationId xmlns:p14="http://schemas.microsoft.com/office/powerpoint/2010/main" val="258383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74F8F-D321-8D40-A7C6-8DED8498086A}"/>
              </a:ext>
            </a:extLst>
          </p:cNvPr>
          <p:cNvSpPr>
            <a:spLocks noGrp="1"/>
          </p:cNvSpPr>
          <p:nvPr>
            <p:ph type="title"/>
          </p:nvPr>
        </p:nvSpPr>
        <p:spPr>
          <a:prstGeom prst="rect">
            <a:avLst/>
          </a:prstGeom>
        </p:spPr>
        <p:txBody>
          <a:bodyPr/>
          <a:lstStyle/>
          <a:p>
            <a:r>
              <a:rPr lang="en-US" dirty="0"/>
              <a:t>Internal</a:t>
            </a:r>
          </a:p>
        </p:txBody>
      </p:sp>
      <p:sp>
        <p:nvSpPr>
          <p:cNvPr id="9" name="Rectangle 8"/>
          <p:cNvSpPr/>
          <p:nvPr/>
        </p:nvSpPr>
        <p:spPr>
          <a:xfrm>
            <a:off x="5638" y="976699"/>
            <a:ext cx="7306180" cy="4154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0"/>
            <a:endParaRPr lang="en-GB" sz="1798">
              <a:solidFill>
                <a:prstClr val="white"/>
              </a:solidFill>
              <a:latin typeface="Calibri" panose="020F0502020204030204"/>
            </a:endParaRPr>
          </a:p>
        </p:txBody>
      </p:sp>
      <p:pic>
        <p:nvPicPr>
          <p:cNvPr id="24" name="Picture 23">
            <a:extLst>
              <a:ext uri="{FF2B5EF4-FFF2-40B4-BE49-F238E27FC236}">
                <a16:creationId xmlns:a16="http://schemas.microsoft.com/office/drawing/2014/main" id="{1D7F490B-7D2C-4979-A761-E39C833E9D13}"/>
              </a:ext>
            </a:extLst>
          </p:cNvPr>
          <p:cNvPicPr>
            <a:picLocks noChangeAspect="1"/>
          </p:cNvPicPr>
          <p:nvPr/>
        </p:nvPicPr>
        <p:blipFill rotWithShape="1">
          <a:blip r:embed="rId3"/>
          <a:srcRect r="7724"/>
          <a:stretch/>
        </p:blipFill>
        <p:spPr>
          <a:xfrm>
            <a:off x="750951" y="1276466"/>
            <a:ext cx="788887" cy="932635"/>
          </a:xfrm>
          <a:prstGeom prst="rect">
            <a:avLst/>
          </a:prstGeom>
        </p:spPr>
      </p:pic>
      <p:pic>
        <p:nvPicPr>
          <p:cNvPr id="25" name="Picture 24">
            <a:extLst>
              <a:ext uri="{FF2B5EF4-FFF2-40B4-BE49-F238E27FC236}">
                <a16:creationId xmlns:a16="http://schemas.microsoft.com/office/drawing/2014/main" id="{1EBDCF44-563B-4137-9226-1737480F1EAC}"/>
              </a:ext>
            </a:extLst>
          </p:cNvPr>
          <p:cNvPicPr>
            <a:picLocks noChangeAspect="1"/>
          </p:cNvPicPr>
          <p:nvPr/>
        </p:nvPicPr>
        <p:blipFill>
          <a:blip r:embed="rId4"/>
          <a:stretch>
            <a:fillRect/>
          </a:stretch>
        </p:blipFill>
        <p:spPr>
          <a:xfrm>
            <a:off x="2116540" y="1416480"/>
            <a:ext cx="594230" cy="802949"/>
          </a:xfrm>
          <a:prstGeom prst="rect">
            <a:avLst/>
          </a:prstGeom>
        </p:spPr>
      </p:pic>
      <p:pic>
        <p:nvPicPr>
          <p:cNvPr id="26" name="Picture 25">
            <a:extLst>
              <a:ext uri="{FF2B5EF4-FFF2-40B4-BE49-F238E27FC236}">
                <a16:creationId xmlns:a16="http://schemas.microsoft.com/office/drawing/2014/main" id="{DC2FA52A-D15D-4D45-9CEB-955A2B23A580}"/>
              </a:ext>
            </a:extLst>
          </p:cNvPr>
          <p:cNvPicPr>
            <a:picLocks noChangeAspect="1"/>
          </p:cNvPicPr>
          <p:nvPr/>
        </p:nvPicPr>
        <p:blipFill>
          <a:blip r:embed="rId5"/>
          <a:stretch>
            <a:fillRect/>
          </a:stretch>
        </p:blipFill>
        <p:spPr>
          <a:xfrm>
            <a:off x="3432297" y="1347124"/>
            <a:ext cx="892969" cy="892969"/>
          </a:xfrm>
          <a:prstGeom prst="rect">
            <a:avLst/>
          </a:prstGeom>
        </p:spPr>
      </p:pic>
      <p:pic>
        <p:nvPicPr>
          <p:cNvPr id="27" name="Picture 26">
            <a:extLst>
              <a:ext uri="{FF2B5EF4-FFF2-40B4-BE49-F238E27FC236}">
                <a16:creationId xmlns:a16="http://schemas.microsoft.com/office/drawing/2014/main" id="{E8962FA1-DE36-4250-96C6-6CCE335E21FD}"/>
              </a:ext>
            </a:extLst>
          </p:cNvPr>
          <p:cNvPicPr>
            <a:picLocks noChangeAspect="1"/>
          </p:cNvPicPr>
          <p:nvPr/>
        </p:nvPicPr>
        <p:blipFill>
          <a:blip r:embed="rId6"/>
          <a:stretch>
            <a:fillRect/>
          </a:stretch>
        </p:blipFill>
        <p:spPr>
          <a:xfrm>
            <a:off x="4814147" y="1277718"/>
            <a:ext cx="1034239" cy="1036421"/>
          </a:xfrm>
          <a:prstGeom prst="rect">
            <a:avLst/>
          </a:prstGeom>
        </p:spPr>
      </p:pic>
      <p:graphicFrame>
        <p:nvGraphicFramePr>
          <p:cNvPr id="28" name="Table 27">
            <a:extLst>
              <a:ext uri="{FF2B5EF4-FFF2-40B4-BE49-F238E27FC236}">
                <a16:creationId xmlns:a16="http://schemas.microsoft.com/office/drawing/2014/main" id="{CD387123-F727-4FF1-B0ED-59BE8B8FAC1C}"/>
              </a:ext>
            </a:extLst>
          </p:cNvPr>
          <p:cNvGraphicFramePr>
            <a:graphicFrameLocks noGrp="1"/>
          </p:cNvGraphicFramePr>
          <p:nvPr/>
        </p:nvGraphicFramePr>
        <p:xfrm>
          <a:off x="386967" y="2357947"/>
          <a:ext cx="8378330" cy="446932"/>
        </p:xfrm>
        <a:graphic>
          <a:graphicData uri="http://schemas.openxmlformats.org/drawingml/2006/table">
            <a:tbl>
              <a:tblPr firstRow="1" bandRow="1">
                <a:tableStyleId>{2A488322-F2BA-4B5B-9748-0D474271808F}</a:tableStyleId>
              </a:tblPr>
              <a:tblGrid>
                <a:gridCol w="1343021">
                  <a:extLst>
                    <a:ext uri="{9D8B030D-6E8A-4147-A177-3AD203B41FA5}">
                      <a16:colId xmlns:a16="http://schemas.microsoft.com/office/drawing/2014/main" val="3421655478"/>
                    </a:ext>
                  </a:extLst>
                </a:gridCol>
                <a:gridCol w="1370205">
                  <a:extLst>
                    <a:ext uri="{9D8B030D-6E8A-4147-A177-3AD203B41FA5}">
                      <a16:colId xmlns:a16="http://schemas.microsoft.com/office/drawing/2014/main" val="3560796366"/>
                    </a:ext>
                  </a:extLst>
                </a:gridCol>
                <a:gridCol w="1628717">
                  <a:extLst>
                    <a:ext uri="{9D8B030D-6E8A-4147-A177-3AD203B41FA5}">
                      <a16:colId xmlns:a16="http://schemas.microsoft.com/office/drawing/2014/main" val="161622833"/>
                    </a:ext>
                  </a:extLst>
                </a:gridCol>
                <a:gridCol w="1218311">
                  <a:extLst>
                    <a:ext uri="{9D8B030D-6E8A-4147-A177-3AD203B41FA5}">
                      <a16:colId xmlns:a16="http://schemas.microsoft.com/office/drawing/2014/main" val="3919450147"/>
                    </a:ext>
                  </a:extLst>
                </a:gridCol>
                <a:gridCol w="1292734">
                  <a:extLst>
                    <a:ext uri="{9D8B030D-6E8A-4147-A177-3AD203B41FA5}">
                      <a16:colId xmlns:a16="http://schemas.microsoft.com/office/drawing/2014/main" val="1696473009"/>
                    </a:ext>
                  </a:extLst>
                </a:gridCol>
                <a:gridCol w="1525342">
                  <a:extLst>
                    <a:ext uri="{9D8B030D-6E8A-4147-A177-3AD203B41FA5}">
                      <a16:colId xmlns:a16="http://schemas.microsoft.com/office/drawing/2014/main" val="3396001844"/>
                    </a:ext>
                  </a:extLst>
                </a:gridCol>
              </a:tblGrid>
              <a:tr h="446932">
                <a:tc>
                  <a:txBody>
                    <a:bodyPr/>
                    <a:lstStyle/>
                    <a:p>
                      <a:pPr algn="ctr"/>
                      <a:r>
                        <a:rPr lang="en-GB" sz="1200" dirty="0"/>
                        <a:t>Carbon Footprint (tCO</a:t>
                      </a:r>
                      <a:r>
                        <a:rPr lang="en-GB" sz="1200" baseline="-25000" dirty="0"/>
                        <a:t>2</a:t>
                      </a:r>
                      <a:r>
                        <a:rPr lang="en-GB" sz="1200" dirty="0"/>
                        <a:t>e)</a:t>
                      </a:r>
                    </a:p>
                  </a:txBody>
                  <a:tcPr marL="68580" marR="68580" marT="34290" marB="34290"/>
                </a:tc>
                <a:tc>
                  <a:txBody>
                    <a:bodyPr/>
                    <a:lstStyle/>
                    <a:p>
                      <a:pPr algn="ctr"/>
                      <a:r>
                        <a:rPr lang="en-GB" sz="1200" dirty="0"/>
                        <a:t>Water Footprint </a:t>
                      </a:r>
                    </a:p>
                    <a:p>
                      <a:pPr algn="ctr"/>
                      <a:r>
                        <a:rPr lang="en-GB" sz="1200" dirty="0"/>
                        <a:t>(m</a:t>
                      </a:r>
                      <a:r>
                        <a:rPr lang="en-GB" sz="1200" baseline="30000" dirty="0"/>
                        <a:t>3</a:t>
                      </a:r>
                      <a:r>
                        <a:rPr lang="en-GB" sz="1200" dirty="0"/>
                        <a:t>)</a:t>
                      </a:r>
                    </a:p>
                  </a:txBody>
                  <a:tcPr marL="68580" marR="68580" marT="34290" marB="34290"/>
                </a:tc>
                <a:tc>
                  <a:txBody>
                    <a:bodyPr/>
                    <a:lstStyle/>
                    <a:p>
                      <a:pPr algn="ctr"/>
                      <a:r>
                        <a:rPr lang="en-GB" sz="1200" dirty="0"/>
                        <a:t>Projects</a:t>
                      </a:r>
                      <a:r>
                        <a:rPr lang="en-GB" sz="1200" baseline="0" dirty="0"/>
                        <a:t> with sustainable impact (%)</a:t>
                      </a:r>
                      <a:endParaRPr lang="en-GB" sz="1200" dirty="0"/>
                    </a:p>
                  </a:txBody>
                  <a:tcPr marL="68580" marR="68580" marT="34290" marB="34290"/>
                </a:tc>
                <a:tc>
                  <a:txBody>
                    <a:bodyPr/>
                    <a:lstStyle/>
                    <a:p>
                      <a:pPr algn="ctr"/>
                      <a:r>
                        <a:rPr lang="en-GB" sz="1200" dirty="0"/>
                        <a:t>Social value </a:t>
                      </a:r>
                    </a:p>
                    <a:p>
                      <a:pPr algn="ctr"/>
                      <a:r>
                        <a:rPr lang="en-GB" sz="1200" dirty="0"/>
                        <a:t>(£ charity)</a:t>
                      </a:r>
                    </a:p>
                  </a:txBody>
                  <a:tcPr marL="68580" marR="68580" marT="34290" marB="34290"/>
                </a:tc>
                <a:tc>
                  <a:txBody>
                    <a:bodyPr/>
                    <a:lstStyle/>
                    <a:p>
                      <a:pPr algn="ctr"/>
                      <a:r>
                        <a:rPr lang="en-GB" sz="1200" dirty="0"/>
                        <a:t>Biodiversity</a:t>
                      </a:r>
                    </a:p>
                  </a:txBody>
                  <a:tcPr marL="68580" marR="68580" marT="34290" marB="34290"/>
                </a:tc>
                <a:tc>
                  <a:txBody>
                    <a:bodyPr/>
                    <a:lstStyle/>
                    <a:p>
                      <a:pPr algn="ctr"/>
                      <a:r>
                        <a:rPr lang="en-GB" sz="1200" dirty="0"/>
                        <a:t>Waste Intensity</a:t>
                      </a:r>
                    </a:p>
                    <a:p>
                      <a:pPr algn="ctr"/>
                      <a:r>
                        <a:rPr lang="en-GB" sz="1200" dirty="0"/>
                        <a:t>(tonnes)</a:t>
                      </a:r>
                    </a:p>
                  </a:txBody>
                  <a:tcPr marL="68580" marR="68580" marT="34290" marB="34290"/>
                </a:tc>
                <a:extLst>
                  <a:ext uri="{0D108BD9-81ED-4DB2-BD59-A6C34878D82A}">
                    <a16:rowId xmlns:a16="http://schemas.microsoft.com/office/drawing/2014/main" val="2195761077"/>
                  </a:ext>
                </a:extLst>
              </a:tr>
            </a:tbl>
          </a:graphicData>
        </a:graphic>
      </p:graphicFrame>
      <p:pic>
        <p:nvPicPr>
          <p:cNvPr id="34" name="Picture 6" descr="Biodiversity Color Line Icon. Environmental Protection ...">
            <a:extLst>
              <a:ext uri="{FF2B5EF4-FFF2-40B4-BE49-F238E27FC236}">
                <a16:creationId xmlns:a16="http://schemas.microsoft.com/office/drawing/2014/main" id="{634B124D-0816-477C-A5FB-8A48D96E0FC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6761" y="1217688"/>
            <a:ext cx="1156268" cy="11562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PT. Pan Brothers Tbk">
            <a:extLst>
              <a:ext uri="{FF2B5EF4-FFF2-40B4-BE49-F238E27FC236}">
                <a16:creationId xmlns:a16="http://schemas.microsoft.com/office/drawing/2014/main" id="{16C9E091-E1CF-43FB-9A8A-94F6FB636C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3535" y="1532880"/>
            <a:ext cx="1047481" cy="570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790366-778B-E25B-FE20-C67E9D3477DD}"/>
              </a:ext>
            </a:extLst>
          </p:cNvPr>
          <p:cNvSpPr txBox="1"/>
          <p:nvPr/>
        </p:nvSpPr>
        <p:spPr>
          <a:xfrm>
            <a:off x="2240330" y="2953724"/>
            <a:ext cx="4663338" cy="1546577"/>
          </a:xfrm>
          <a:prstGeom prst="rect">
            <a:avLst/>
          </a:prstGeom>
          <a:noFill/>
        </p:spPr>
        <p:txBody>
          <a:bodyPr wrap="square">
            <a:spAutoFit/>
          </a:bodyPr>
          <a:lstStyle/>
          <a:p>
            <a:pPr marL="85725" algn="ctr"/>
            <a:r>
              <a:rPr lang="en-GB" sz="1350" dirty="0">
                <a:solidFill>
                  <a:schemeClr val="bg2">
                    <a:lumMod val="50000"/>
                  </a:schemeClr>
                </a:solidFill>
              </a:rPr>
              <a:t>Benchmark current performance</a:t>
            </a:r>
          </a:p>
          <a:p>
            <a:pPr marL="85725" algn="ctr"/>
            <a:endParaRPr lang="en-GB" sz="1350" dirty="0">
              <a:solidFill>
                <a:schemeClr val="bg2">
                  <a:lumMod val="50000"/>
                </a:schemeClr>
              </a:solidFill>
            </a:endParaRPr>
          </a:p>
          <a:p>
            <a:pPr marL="85725" algn="ctr"/>
            <a:r>
              <a:rPr lang="en-GB" sz="1350" dirty="0">
                <a:solidFill>
                  <a:schemeClr val="bg2">
                    <a:lumMod val="50000"/>
                  </a:schemeClr>
                </a:solidFill>
              </a:rPr>
              <a:t>Define the Baseline</a:t>
            </a:r>
          </a:p>
          <a:p>
            <a:pPr marL="385763" lvl="1" algn="ctr"/>
            <a:r>
              <a:rPr lang="en-GB" sz="1350" dirty="0">
                <a:solidFill>
                  <a:schemeClr val="bg2">
                    <a:lumMod val="50000"/>
                  </a:schemeClr>
                </a:solidFill>
              </a:rPr>
              <a:t>Identify gaps in understanding / data</a:t>
            </a:r>
          </a:p>
          <a:p>
            <a:pPr marL="385763" lvl="1" algn="ctr"/>
            <a:r>
              <a:rPr lang="en-GB" sz="1350" dirty="0">
                <a:solidFill>
                  <a:schemeClr val="bg2">
                    <a:lumMod val="50000"/>
                  </a:schemeClr>
                </a:solidFill>
              </a:rPr>
              <a:t>Define Metrics  </a:t>
            </a:r>
          </a:p>
          <a:p>
            <a:pPr marL="385763" lvl="1" algn="ctr"/>
            <a:endParaRPr lang="en-GB" sz="1350" dirty="0">
              <a:solidFill>
                <a:schemeClr val="bg2">
                  <a:lumMod val="50000"/>
                </a:schemeClr>
              </a:solidFill>
            </a:endParaRPr>
          </a:p>
          <a:p>
            <a:pPr marL="385763" lvl="1" algn="ctr"/>
            <a:r>
              <a:rPr lang="en-GB" sz="1350" dirty="0">
                <a:solidFill>
                  <a:schemeClr val="bg2">
                    <a:lumMod val="50000"/>
                  </a:schemeClr>
                </a:solidFill>
              </a:rPr>
              <a:t>Independent Assessment</a:t>
            </a:r>
          </a:p>
        </p:txBody>
      </p:sp>
    </p:spTree>
    <p:extLst>
      <p:ext uri="{BB962C8B-B14F-4D97-AF65-F5344CB8AC3E}">
        <p14:creationId xmlns:p14="http://schemas.microsoft.com/office/powerpoint/2010/main" val="95544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834202" y="1573181"/>
            <a:ext cx="7522187" cy="2424143"/>
          </a:xfrm>
          <a:prstGeom prst="rect">
            <a:avLst/>
          </a:prstGeom>
        </p:spPr>
      </p:pic>
      <p:sp>
        <p:nvSpPr>
          <p:cNvPr id="10" name="Rectangle 9"/>
          <p:cNvSpPr/>
          <p:nvPr/>
        </p:nvSpPr>
        <p:spPr>
          <a:xfrm>
            <a:off x="6500601" y="4357935"/>
            <a:ext cx="2426882" cy="323165"/>
          </a:xfrm>
          <a:prstGeom prst="rect">
            <a:avLst/>
          </a:prstGeom>
        </p:spPr>
        <p:txBody>
          <a:bodyPr wrap="square">
            <a:spAutoFit/>
          </a:bodyPr>
          <a:lstStyle/>
          <a:p>
            <a:r>
              <a:rPr lang="en-US" sz="750" dirty="0">
                <a:hlinkClick r:id="rId5"/>
              </a:rPr>
              <a:t>Reference: Carbon Offset: Why Are Companies Ignoring The Carbon Mitigation Hierarchy? | Your Green Wealth</a:t>
            </a:r>
            <a:endParaRPr lang="en-GB" sz="750" dirty="0"/>
          </a:p>
        </p:txBody>
      </p:sp>
      <p:sp>
        <p:nvSpPr>
          <p:cNvPr id="12"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3" name="Title 2">
            <a:extLst>
              <a:ext uri="{FF2B5EF4-FFF2-40B4-BE49-F238E27FC236}">
                <a16:creationId xmlns:a16="http://schemas.microsoft.com/office/drawing/2014/main" id="{DAD80821-A12B-C7AE-9871-29C008F01E0D}"/>
              </a:ext>
            </a:extLst>
          </p:cNvPr>
          <p:cNvSpPr>
            <a:spLocks noGrp="1"/>
          </p:cNvSpPr>
          <p:nvPr>
            <p:ph type="title"/>
          </p:nvPr>
        </p:nvSpPr>
        <p:spPr/>
        <p:txBody>
          <a:bodyPr/>
          <a:lstStyle/>
          <a:p>
            <a:r>
              <a:rPr lang="en-GB" dirty="0"/>
              <a:t>Opportunities</a:t>
            </a:r>
          </a:p>
        </p:txBody>
      </p:sp>
    </p:spTree>
    <p:extLst>
      <p:ext uri="{BB962C8B-B14F-4D97-AF65-F5344CB8AC3E}">
        <p14:creationId xmlns:p14="http://schemas.microsoft.com/office/powerpoint/2010/main" val="120422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p:cNvSpPr txBox="1">
            <a:spLocks/>
          </p:cNvSpPr>
          <p:nvPr/>
        </p:nvSpPr>
        <p:spPr>
          <a:xfrm>
            <a:off x="611940" y="1050925"/>
            <a:ext cx="3839638" cy="394070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200" dirty="0">
                <a:solidFill>
                  <a:schemeClr val="bg1"/>
                </a:solidFill>
              </a:rPr>
              <a:t>Carbon Neutrality </a:t>
            </a:r>
            <a:endParaRPr lang="en-GB" sz="2200" i="1" dirty="0">
              <a:solidFill>
                <a:schemeClr val="bg1"/>
              </a:solidFill>
            </a:endParaRPr>
          </a:p>
          <a:p>
            <a:pPr marL="42863">
              <a:lnSpc>
                <a:spcPct val="100000"/>
              </a:lnSpc>
            </a:pPr>
            <a:r>
              <a:rPr lang="en-GB" sz="1800" dirty="0">
                <a:solidFill>
                  <a:schemeClr val="bg1"/>
                </a:solidFill>
              </a:rPr>
              <a:t>Includes Scope 1 &amp; 2</a:t>
            </a:r>
          </a:p>
          <a:p>
            <a:pPr marL="42863">
              <a:lnSpc>
                <a:spcPct val="100000"/>
              </a:lnSpc>
            </a:pPr>
            <a:r>
              <a:rPr lang="en-GB" sz="1800" dirty="0">
                <a:solidFill>
                  <a:schemeClr val="bg1"/>
                </a:solidFill>
              </a:rPr>
              <a:t>PAS 2050</a:t>
            </a:r>
          </a:p>
          <a:p>
            <a:pPr marL="42863">
              <a:lnSpc>
                <a:spcPct val="100000"/>
              </a:lnSpc>
            </a:pPr>
            <a:r>
              <a:rPr lang="en-GB" sz="1800" dirty="0">
                <a:solidFill>
                  <a:schemeClr val="bg1"/>
                </a:solidFill>
              </a:rPr>
              <a:t>PAS 2060</a:t>
            </a:r>
          </a:p>
          <a:p>
            <a:pPr marL="42863">
              <a:lnSpc>
                <a:spcPct val="100000"/>
              </a:lnSpc>
            </a:pPr>
            <a:r>
              <a:rPr lang="en-GB" sz="1800" dirty="0">
                <a:solidFill>
                  <a:schemeClr val="bg1"/>
                </a:solidFill>
              </a:rPr>
              <a:t>PAS 2080</a:t>
            </a:r>
          </a:p>
          <a:p>
            <a:pPr marL="0" indent="0">
              <a:lnSpc>
                <a:spcPct val="100000"/>
              </a:lnSpc>
              <a:buNone/>
            </a:pPr>
            <a:r>
              <a:rPr lang="en-GB" sz="2200" dirty="0">
                <a:solidFill>
                  <a:schemeClr val="bg1"/>
                </a:solidFill>
              </a:rPr>
              <a:t>Net Zero</a:t>
            </a:r>
          </a:p>
          <a:p>
            <a:pPr marL="42863">
              <a:lnSpc>
                <a:spcPct val="100000"/>
              </a:lnSpc>
            </a:pPr>
            <a:r>
              <a:rPr lang="en-GB" sz="1800" dirty="0">
                <a:solidFill>
                  <a:schemeClr val="bg1"/>
                </a:solidFill>
              </a:rPr>
              <a:t>Includes Scope 1 2 &amp; 3</a:t>
            </a:r>
          </a:p>
          <a:p>
            <a:pPr marL="42863">
              <a:lnSpc>
                <a:spcPct val="100000"/>
              </a:lnSpc>
            </a:pPr>
            <a:r>
              <a:rPr lang="en-GB" sz="1800" dirty="0">
                <a:solidFill>
                  <a:schemeClr val="bg1"/>
                </a:solidFill>
              </a:rPr>
              <a:t>GHG Protocol </a:t>
            </a:r>
          </a:p>
          <a:p>
            <a:pPr marL="385763" lvl="1">
              <a:lnSpc>
                <a:spcPct val="100000"/>
              </a:lnSpc>
            </a:pPr>
            <a:r>
              <a:rPr lang="en-GB" sz="1800" dirty="0">
                <a:solidFill>
                  <a:schemeClr val="bg1"/>
                </a:solidFill>
              </a:rPr>
              <a:t>Considering signing up to Science Based Targets</a:t>
            </a:r>
          </a:p>
          <a:p>
            <a:pPr marL="728663" lvl="2">
              <a:lnSpc>
                <a:spcPct val="100000"/>
              </a:lnSpc>
            </a:pPr>
            <a:r>
              <a:rPr lang="en-GB" sz="1800" dirty="0">
                <a:solidFill>
                  <a:schemeClr val="bg1"/>
                </a:solidFill>
              </a:rPr>
              <a:t>Regularly independently assessed</a:t>
            </a:r>
          </a:p>
          <a:p>
            <a:pPr marL="385763" lvl="1">
              <a:lnSpc>
                <a:spcPct val="100000"/>
              </a:lnSpc>
            </a:pPr>
            <a:r>
              <a:rPr lang="en-GB" sz="1800" dirty="0">
                <a:solidFill>
                  <a:schemeClr val="bg1"/>
                </a:solidFill>
              </a:rPr>
              <a:t>Net Zero Plan &amp; Carbon footprint assessment </a:t>
            </a:r>
          </a:p>
          <a:p>
            <a:pPr marL="728663" lvl="2">
              <a:lnSpc>
                <a:spcPct val="100000"/>
              </a:lnSpc>
            </a:pPr>
            <a:r>
              <a:rPr lang="en-GB" sz="1800" dirty="0">
                <a:solidFill>
                  <a:schemeClr val="bg1"/>
                </a:solidFill>
              </a:rPr>
              <a:t>Carbon Trust (March 2022)</a:t>
            </a:r>
          </a:p>
          <a:p>
            <a:pPr marL="0" indent="0">
              <a:lnSpc>
                <a:spcPct val="100000"/>
              </a:lnSpc>
              <a:buNone/>
            </a:pPr>
            <a:r>
              <a:rPr lang="en-GB" sz="2200" dirty="0">
                <a:solidFill>
                  <a:schemeClr val="bg1"/>
                </a:solidFill>
              </a:rPr>
              <a:t>Current requirements for MTC</a:t>
            </a:r>
          </a:p>
          <a:p>
            <a:pPr marL="0"/>
            <a:r>
              <a:rPr lang="en-GB" sz="1800" dirty="0">
                <a:solidFill>
                  <a:schemeClr val="bg1"/>
                </a:solidFill>
              </a:rPr>
              <a:t>ESG (environmental, Social, Governance)</a:t>
            </a:r>
          </a:p>
          <a:p>
            <a:pPr marL="342900" lvl="1"/>
            <a:r>
              <a:rPr lang="en-GB" sz="1800" dirty="0">
                <a:solidFill>
                  <a:schemeClr val="bg1"/>
                </a:solidFill>
              </a:rPr>
              <a:t>Assessment by PWC (Jan 2022)</a:t>
            </a:r>
          </a:p>
          <a:p>
            <a:pPr marL="0"/>
            <a:r>
              <a:rPr lang="en-GB" sz="1800" dirty="0">
                <a:solidFill>
                  <a:schemeClr val="bg1"/>
                </a:solidFill>
              </a:rPr>
              <a:t>SECR </a:t>
            </a:r>
          </a:p>
          <a:p>
            <a:pPr marL="0"/>
            <a:r>
              <a:rPr lang="en-GB" sz="1800" dirty="0">
                <a:solidFill>
                  <a:schemeClr val="bg1"/>
                </a:solidFill>
              </a:rPr>
              <a:t>ESOS </a:t>
            </a:r>
          </a:p>
          <a:p>
            <a:pPr marL="342900" lvl="1"/>
            <a:endParaRPr lang="en-GB" sz="975" dirty="0">
              <a:solidFill>
                <a:schemeClr val="bg2">
                  <a:lumMod val="50000"/>
                </a:schemeClr>
              </a:solidFill>
            </a:endParaRPr>
          </a:p>
        </p:txBody>
      </p:sp>
      <p:sp>
        <p:nvSpPr>
          <p:cNvPr id="9"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4" name="Title 3">
            <a:extLst>
              <a:ext uri="{FF2B5EF4-FFF2-40B4-BE49-F238E27FC236}">
                <a16:creationId xmlns:a16="http://schemas.microsoft.com/office/drawing/2014/main" id="{D48C464B-E0A2-174B-389A-9143D0014B09}"/>
              </a:ext>
            </a:extLst>
          </p:cNvPr>
          <p:cNvSpPr>
            <a:spLocks noGrp="1"/>
          </p:cNvSpPr>
          <p:nvPr>
            <p:ph type="title"/>
          </p:nvPr>
        </p:nvSpPr>
        <p:spPr/>
        <p:txBody>
          <a:bodyPr/>
          <a:lstStyle/>
          <a:p>
            <a:r>
              <a:rPr lang="en-GB" dirty="0"/>
              <a:t>Standards &amp; Reporting </a:t>
            </a:r>
          </a:p>
        </p:txBody>
      </p:sp>
      <p:pic>
        <p:nvPicPr>
          <p:cNvPr id="1028" name="Picture 4" descr="Why Are Standards Important, and How Do We Get Our People to Follow Them?">
            <a:extLst>
              <a:ext uri="{FF2B5EF4-FFF2-40B4-BE49-F238E27FC236}">
                <a16:creationId xmlns:a16="http://schemas.microsoft.com/office/drawing/2014/main" id="{41B643B9-6C31-ED09-21B3-84BF71789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578" y="1519767"/>
            <a:ext cx="4407053" cy="2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46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74F8F-D321-8D40-A7C6-8DED8498086A}"/>
              </a:ext>
            </a:extLst>
          </p:cNvPr>
          <p:cNvSpPr>
            <a:spLocks noGrp="1"/>
          </p:cNvSpPr>
          <p:nvPr>
            <p:ph type="title"/>
          </p:nvPr>
        </p:nvSpPr>
        <p:spPr>
          <a:xfrm>
            <a:off x="228599" y="177841"/>
            <a:ext cx="7107621" cy="722752"/>
          </a:xfrm>
          <a:prstGeom prst="rect">
            <a:avLst/>
          </a:prstGeom>
        </p:spPr>
        <p:txBody>
          <a:bodyPr/>
          <a:lstStyle/>
          <a:p>
            <a:r>
              <a:rPr lang="en-US" dirty="0"/>
              <a:t>Internal</a:t>
            </a:r>
          </a:p>
        </p:txBody>
      </p:sp>
      <p:sp>
        <p:nvSpPr>
          <p:cNvPr id="9" name="Rectangle 8"/>
          <p:cNvSpPr/>
          <p:nvPr/>
        </p:nvSpPr>
        <p:spPr>
          <a:xfrm>
            <a:off x="5638" y="976699"/>
            <a:ext cx="7306180" cy="4154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0"/>
            <a:endParaRPr lang="en-GB" sz="1798">
              <a:solidFill>
                <a:prstClr val="white"/>
              </a:solidFill>
              <a:latin typeface="Calibri" panose="020F0502020204030204"/>
            </a:endParaRPr>
          </a:p>
        </p:txBody>
      </p:sp>
      <p:sp>
        <p:nvSpPr>
          <p:cNvPr id="23" name="Pentagon 8">
            <a:extLst>
              <a:ext uri="{FF2B5EF4-FFF2-40B4-BE49-F238E27FC236}">
                <a16:creationId xmlns:a16="http://schemas.microsoft.com/office/drawing/2014/main" id="{858F5907-C503-426B-B44D-E763B99A7421}"/>
              </a:ext>
            </a:extLst>
          </p:cNvPr>
          <p:cNvSpPr/>
          <p:nvPr/>
        </p:nvSpPr>
        <p:spPr>
          <a:xfrm>
            <a:off x="728227" y="1978509"/>
            <a:ext cx="802697" cy="615661"/>
          </a:xfrm>
          <a:prstGeom prst="homePlate">
            <a:avLst/>
          </a:prstGeom>
          <a:solidFill>
            <a:schemeClr val="tx2">
              <a:lumMod val="75000"/>
            </a:schemeClr>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MTC 2021</a:t>
            </a:r>
          </a:p>
        </p:txBody>
      </p:sp>
      <p:cxnSp>
        <p:nvCxnSpPr>
          <p:cNvPr id="24" name="Straight Connector 23">
            <a:extLst>
              <a:ext uri="{FF2B5EF4-FFF2-40B4-BE49-F238E27FC236}">
                <a16:creationId xmlns:a16="http://schemas.microsoft.com/office/drawing/2014/main" id="{AEE7ACE0-4979-47B9-8B73-BBF417C2B3C1}"/>
              </a:ext>
            </a:extLst>
          </p:cNvPr>
          <p:cNvCxnSpPr>
            <a:stCxn id="23" idx="3"/>
          </p:cNvCxnSpPr>
          <p:nvPr/>
        </p:nvCxnSpPr>
        <p:spPr>
          <a:xfrm flipV="1">
            <a:off x="1530924" y="2286339"/>
            <a:ext cx="740352" cy="1"/>
          </a:xfrm>
          <a:prstGeom prst="line">
            <a:avLst/>
          </a:prstGeom>
          <a:ln w="19050">
            <a:solidFill>
              <a:srgbClr val="33CCCC"/>
            </a:solidFill>
          </a:ln>
        </p:spPr>
        <p:style>
          <a:lnRef idx="1">
            <a:schemeClr val="accent1"/>
          </a:lnRef>
          <a:fillRef idx="0">
            <a:schemeClr val="accent1"/>
          </a:fillRef>
          <a:effectRef idx="0">
            <a:schemeClr val="accent1"/>
          </a:effectRef>
          <a:fontRef idx="minor">
            <a:schemeClr val="tx1"/>
          </a:fontRef>
        </p:style>
      </p:cxnSp>
      <p:sp>
        <p:nvSpPr>
          <p:cNvPr id="25" name="Flowchart: Decision 24">
            <a:extLst>
              <a:ext uri="{FF2B5EF4-FFF2-40B4-BE49-F238E27FC236}">
                <a16:creationId xmlns:a16="http://schemas.microsoft.com/office/drawing/2014/main" id="{F9B7B5C0-86F3-43B0-A392-80C77D0DCCA7}"/>
              </a:ext>
            </a:extLst>
          </p:cNvPr>
          <p:cNvSpPr/>
          <p:nvPr/>
        </p:nvSpPr>
        <p:spPr>
          <a:xfrm>
            <a:off x="1688881" y="1708377"/>
            <a:ext cx="1363808" cy="1169161"/>
          </a:xfrm>
          <a:prstGeom prst="flowChartDecision">
            <a:avLst/>
          </a:prstGeom>
          <a:solidFill>
            <a:schemeClr val="tx2">
              <a:lumMod val="75000"/>
            </a:schemeClr>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Carbon Neutral</a:t>
            </a:r>
          </a:p>
        </p:txBody>
      </p:sp>
      <p:sp>
        <p:nvSpPr>
          <p:cNvPr id="26" name="Flowchart: Decision 25">
            <a:extLst>
              <a:ext uri="{FF2B5EF4-FFF2-40B4-BE49-F238E27FC236}">
                <a16:creationId xmlns:a16="http://schemas.microsoft.com/office/drawing/2014/main" id="{E2174703-6DCD-4DEC-8631-965152A66BCE}"/>
              </a:ext>
            </a:extLst>
          </p:cNvPr>
          <p:cNvSpPr/>
          <p:nvPr/>
        </p:nvSpPr>
        <p:spPr>
          <a:xfrm>
            <a:off x="4698403" y="1715935"/>
            <a:ext cx="1501926" cy="1169161"/>
          </a:xfrm>
          <a:prstGeom prst="flowChartDecision">
            <a:avLst/>
          </a:prstGeom>
          <a:solidFill>
            <a:schemeClr val="tx2">
              <a:lumMod val="75000"/>
            </a:schemeClr>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Net Zero </a:t>
            </a:r>
            <a:r>
              <a:rPr lang="en-GB" sz="788" dirty="0"/>
              <a:t>WM pledge </a:t>
            </a:r>
          </a:p>
        </p:txBody>
      </p:sp>
      <p:sp>
        <p:nvSpPr>
          <p:cNvPr id="27" name="Flowchart: Decision 26">
            <a:extLst>
              <a:ext uri="{FF2B5EF4-FFF2-40B4-BE49-F238E27FC236}">
                <a16:creationId xmlns:a16="http://schemas.microsoft.com/office/drawing/2014/main" id="{6E1961D6-195B-4316-B1E3-B503006F0911}"/>
              </a:ext>
            </a:extLst>
          </p:cNvPr>
          <p:cNvSpPr/>
          <p:nvPr/>
        </p:nvSpPr>
        <p:spPr>
          <a:xfrm>
            <a:off x="6884112" y="1723087"/>
            <a:ext cx="1543910" cy="1169161"/>
          </a:xfrm>
          <a:prstGeom prst="flowChartDecision">
            <a:avLst/>
          </a:prstGeom>
          <a:solidFill>
            <a:schemeClr val="tx2">
              <a:lumMod val="75000"/>
            </a:schemeClr>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Net Zero Required </a:t>
            </a:r>
          </a:p>
        </p:txBody>
      </p:sp>
      <p:cxnSp>
        <p:nvCxnSpPr>
          <p:cNvPr id="28" name="Straight Connector 27">
            <a:extLst>
              <a:ext uri="{FF2B5EF4-FFF2-40B4-BE49-F238E27FC236}">
                <a16:creationId xmlns:a16="http://schemas.microsoft.com/office/drawing/2014/main" id="{D76400EF-8158-4EDA-BD39-2B9CB78FA320}"/>
              </a:ext>
            </a:extLst>
          </p:cNvPr>
          <p:cNvCxnSpPr>
            <a:stCxn id="25" idx="3"/>
            <a:endCxn id="26" idx="1"/>
          </p:cNvCxnSpPr>
          <p:nvPr/>
        </p:nvCxnSpPr>
        <p:spPr>
          <a:xfrm>
            <a:off x="3052688" y="2292958"/>
            <a:ext cx="1645715" cy="7558"/>
          </a:xfrm>
          <a:prstGeom prst="line">
            <a:avLst/>
          </a:prstGeom>
          <a:ln w="19050">
            <a:solidFill>
              <a:srgbClr val="33CC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5C22A1-1F10-4064-B659-F900BE7BA00B}"/>
              </a:ext>
            </a:extLst>
          </p:cNvPr>
          <p:cNvCxnSpPr>
            <a:stCxn id="26" idx="3"/>
            <a:endCxn id="27" idx="1"/>
          </p:cNvCxnSpPr>
          <p:nvPr/>
        </p:nvCxnSpPr>
        <p:spPr>
          <a:xfrm>
            <a:off x="6200329" y="2300515"/>
            <a:ext cx="683783" cy="7153"/>
          </a:xfrm>
          <a:prstGeom prst="line">
            <a:avLst/>
          </a:prstGeom>
          <a:ln w="19050">
            <a:solidFill>
              <a:srgbClr val="33CCCC"/>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AE11490-6C45-4007-9632-24A5BC456405}"/>
              </a:ext>
            </a:extLst>
          </p:cNvPr>
          <p:cNvCxnSpPr>
            <a:endCxn id="25" idx="2"/>
          </p:cNvCxnSpPr>
          <p:nvPr/>
        </p:nvCxnSpPr>
        <p:spPr>
          <a:xfrm flipV="1">
            <a:off x="2370785" y="2877538"/>
            <a:ext cx="0" cy="385955"/>
          </a:xfrm>
          <a:prstGeom prst="straightConnector1">
            <a:avLst/>
          </a:prstGeom>
          <a:ln w="28575">
            <a:solidFill>
              <a:srgbClr val="33CCCC"/>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A9B6B33-4D28-4808-A502-D0D49442C7F1}"/>
              </a:ext>
            </a:extLst>
          </p:cNvPr>
          <p:cNvCxnSpPr/>
          <p:nvPr/>
        </p:nvCxnSpPr>
        <p:spPr>
          <a:xfrm flipH="1" flipV="1">
            <a:off x="5445533" y="2885096"/>
            <a:ext cx="1" cy="401918"/>
          </a:xfrm>
          <a:prstGeom prst="straightConnector1">
            <a:avLst/>
          </a:prstGeom>
          <a:ln w="28575">
            <a:solidFill>
              <a:srgbClr val="33CCCC"/>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33FD18-57FA-4C48-8905-D6917F8FD207}"/>
              </a:ext>
            </a:extLst>
          </p:cNvPr>
          <p:cNvCxnSpPr>
            <a:stCxn id="25" idx="0"/>
          </p:cNvCxnSpPr>
          <p:nvPr/>
        </p:nvCxnSpPr>
        <p:spPr>
          <a:xfrm flipH="1" flipV="1">
            <a:off x="2370784" y="1491139"/>
            <a:ext cx="1" cy="217238"/>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1EF71D8-34BE-4719-B537-9AD71C5C005C}"/>
              </a:ext>
            </a:extLst>
          </p:cNvPr>
          <p:cNvCxnSpPr/>
          <p:nvPr/>
        </p:nvCxnSpPr>
        <p:spPr>
          <a:xfrm flipH="1" flipV="1">
            <a:off x="5445533" y="1483487"/>
            <a:ext cx="1" cy="217238"/>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35BD7B-DCB4-4A12-B0BA-45F27BA286AC}"/>
              </a:ext>
            </a:extLst>
          </p:cNvPr>
          <p:cNvCxnSpPr>
            <a:stCxn id="27" idx="0"/>
          </p:cNvCxnSpPr>
          <p:nvPr/>
        </p:nvCxnSpPr>
        <p:spPr>
          <a:xfrm flipV="1">
            <a:off x="7656067" y="1535272"/>
            <a:ext cx="6016" cy="187816"/>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28C304-D9FF-4794-854F-805A1A7DC3D3}"/>
              </a:ext>
            </a:extLst>
          </p:cNvPr>
          <p:cNvCxnSpPr>
            <a:stCxn id="56" idx="0"/>
          </p:cNvCxnSpPr>
          <p:nvPr/>
        </p:nvCxnSpPr>
        <p:spPr>
          <a:xfrm flipV="1">
            <a:off x="3743732" y="1480212"/>
            <a:ext cx="4992" cy="509067"/>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7A0914-9179-47C3-9A5C-032BB96331E1}"/>
              </a:ext>
            </a:extLst>
          </p:cNvPr>
          <p:cNvCxnSpPr/>
          <p:nvPr/>
        </p:nvCxnSpPr>
        <p:spPr>
          <a:xfrm>
            <a:off x="728227" y="3063984"/>
            <a:ext cx="7542937" cy="38966"/>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F2052D8-6DF6-41E9-AF1B-007716F9D617}"/>
              </a:ext>
            </a:extLst>
          </p:cNvPr>
          <p:cNvCxnSpPr/>
          <p:nvPr/>
        </p:nvCxnSpPr>
        <p:spPr>
          <a:xfrm>
            <a:off x="705407" y="4084899"/>
            <a:ext cx="7542937" cy="38966"/>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7081D64-D119-47DD-8C17-F6934E62EA56}"/>
              </a:ext>
            </a:extLst>
          </p:cNvPr>
          <p:cNvCxnSpPr>
            <a:stCxn id="56" idx="0"/>
            <a:endCxn id="67" idx="0"/>
          </p:cNvCxnSpPr>
          <p:nvPr/>
        </p:nvCxnSpPr>
        <p:spPr>
          <a:xfrm>
            <a:off x="3743732" y="1989280"/>
            <a:ext cx="0" cy="2305946"/>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sp>
        <p:nvSpPr>
          <p:cNvPr id="56" name="5-Point Star 19">
            <a:extLst>
              <a:ext uri="{FF2B5EF4-FFF2-40B4-BE49-F238E27FC236}">
                <a16:creationId xmlns:a16="http://schemas.microsoft.com/office/drawing/2014/main" id="{1B1A759E-DF1C-4000-872D-C7D1C56FDF74}"/>
              </a:ext>
            </a:extLst>
          </p:cNvPr>
          <p:cNvSpPr/>
          <p:nvPr/>
        </p:nvSpPr>
        <p:spPr>
          <a:xfrm>
            <a:off x="3404728" y="1989280"/>
            <a:ext cx="678008" cy="615661"/>
          </a:xfrm>
          <a:prstGeom prst="star5">
            <a:avLst/>
          </a:prstGeom>
          <a:solidFill>
            <a:srgbClr val="008080"/>
          </a:solidFill>
          <a:ln>
            <a:solidFill>
              <a:srgbClr val="33CCC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p>
        </p:txBody>
      </p:sp>
      <p:cxnSp>
        <p:nvCxnSpPr>
          <p:cNvPr id="57" name="Straight Connector 56">
            <a:extLst>
              <a:ext uri="{FF2B5EF4-FFF2-40B4-BE49-F238E27FC236}">
                <a16:creationId xmlns:a16="http://schemas.microsoft.com/office/drawing/2014/main" id="{9D689585-8BDE-4222-8435-105F27BD47FA}"/>
              </a:ext>
            </a:extLst>
          </p:cNvPr>
          <p:cNvCxnSpPr>
            <a:cxnSpLocks/>
            <a:stCxn id="27" idx="2"/>
            <a:endCxn id="69" idx="0"/>
          </p:cNvCxnSpPr>
          <p:nvPr/>
        </p:nvCxnSpPr>
        <p:spPr>
          <a:xfrm>
            <a:off x="7656067" y="2892248"/>
            <a:ext cx="6016" cy="1402979"/>
          </a:xfrm>
          <a:prstGeom prst="line">
            <a:avLst/>
          </a:prstGeom>
          <a:ln>
            <a:solidFill>
              <a:srgbClr val="33CCCC"/>
            </a:solidFill>
            <a:prstDash val="dashDot"/>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7667CF6-CE6A-4831-A78D-D0C741E89E62}"/>
              </a:ext>
            </a:extLst>
          </p:cNvPr>
          <p:cNvSpPr/>
          <p:nvPr/>
        </p:nvSpPr>
        <p:spPr>
          <a:xfrm>
            <a:off x="1941944" y="1237085"/>
            <a:ext cx="851312" cy="240971"/>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2023</a:t>
            </a:r>
          </a:p>
        </p:txBody>
      </p:sp>
      <p:sp>
        <p:nvSpPr>
          <p:cNvPr id="59" name="Rectangle 58">
            <a:extLst>
              <a:ext uri="{FF2B5EF4-FFF2-40B4-BE49-F238E27FC236}">
                <a16:creationId xmlns:a16="http://schemas.microsoft.com/office/drawing/2014/main" id="{7F70B2A5-5A34-47A8-A6F0-E4CEFAAB6DDC}"/>
              </a:ext>
            </a:extLst>
          </p:cNvPr>
          <p:cNvSpPr/>
          <p:nvPr/>
        </p:nvSpPr>
        <p:spPr>
          <a:xfrm>
            <a:off x="3191976" y="1229498"/>
            <a:ext cx="851312" cy="239942"/>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2030</a:t>
            </a:r>
          </a:p>
        </p:txBody>
      </p:sp>
      <p:sp>
        <p:nvSpPr>
          <p:cNvPr id="60" name="Rectangle 59">
            <a:extLst>
              <a:ext uri="{FF2B5EF4-FFF2-40B4-BE49-F238E27FC236}">
                <a16:creationId xmlns:a16="http://schemas.microsoft.com/office/drawing/2014/main" id="{9B716F30-4F40-44E8-9E16-46F9C7E24BC6}"/>
              </a:ext>
            </a:extLst>
          </p:cNvPr>
          <p:cNvSpPr/>
          <p:nvPr/>
        </p:nvSpPr>
        <p:spPr>
          <a:xfrm>
            <a:off x="5019877" y="1243545"/>
            <a:ext cx="851312" cy="239942"/>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2041</a:t>
            </a:r>
          </a:p>
        </p:txBody>
      </p:sp>
      <p:sp>
        <p:nvSpPr>
          <p:cNvPr id="61" name="Rectangle 60">
            <a:extLst>
              <a:ext uri="{FF2B5EF4-FFF2-40B4-BE49-F238E27FC236}">
                <a16:creationId xmlns:a16="http://schemas.microsoft.com/office/drawing/2014/main" id="{7833E9CE-370E-4B1E-86F3-74509CECC977}"/>
              </a:ext>
            </a:extLst>
          </p:cNvPr>
          <p:cNvSpPr/>
          <p:nvPr/>
        </p:nvSpPr>
        <p:spPr>
          <a:xfrm>
            <a:off x="7236427" y="1268009"/>
            <a:ext cx="851312" cy="239942"/>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2050</a:t>
            </a:r>
          </a:p>
        </p:txBody>
      </p:sp>
      <p:sp>
        <p:nvSpPr>
          <p:cNvPr id="62" name="Rectangle 61">
            <a:extLst>
              <a:ext uri="{FF2B5EF4-FFF2-40B4-BE49-F238E27FC236}">
                <a16:creationId xmlns:a16="http://schemas.microsoft.com/office/drawing/2014/main" id="{7064D20C-3067-4D2A-8F39-AD74B6FC9C85}"/>
              </a:ext>
            </a:extLst>
          </p:cNvPr>
          <p:cNvSpPr/>
          <p:nvPr/>
        </p:nvSpPr>
        <p:spPr>
          <a:xfrm>
            <a:off x="750038" y="3259531"/>
            <a:ext cx="905190" cy="503900"/>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Emissions included</a:t>
            </a:r>
          </a:p>
        </p:txBody>
      </p:sp>
      <p:sp>
        <p:nvSpPr>
          <p:cNvPr id="63" name="Rectangle 62">
            <a:extLst>
              <a:ext uri="{FF2B5EF4-FFF2-40B4-BE49-F238E27FC236}">
                <a16:creationId xmlns:a16="http://schemas.microsoft.com/office/drawing/2014/main" id="{402160F6-8D2D-403E-91BD-4A4AAAF39DB5}"/>
              </a:ext>
            </a:extLst>
          </p:cNvPr>
          <p:cNvSpPr/>
          <p:nvPr/>
        </p:nvSpPr>
        <p:spPr>
          <a:xfrm>
            <a:off x="1897404" y="3267852"/>
            <a:ext cx="940393" cy="5039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Scope 1 </a:t>
            </a:r>
          </a:p>
          <a:p>
            <a:pPr algn="ctr"/>
            <a:r>
              <a:rPr lang="en-GB" sz="1350" dirty="0"/>
              <a:t>Scope 2 </a:t>
            </a:r>
          </a:p>
        </p:txBody>
      </p:sp>
      <p:sp>
        <p:nvSpPr>
          <p:cNvPr id="64" name="Rectangle 63">
            <a:extLst>
              <a:ext uri="{FF2B5EF4-FFF2-40B4-BE49-F238E27FC236}">
                <a16:creationId xmlns:a16="http://schemas.microsoft.com/office/drawing/2014/main" id="{3D8B20AD-E02A-4FBA-A26B-A03E278EC200}"/>
              </a:ext>
            </a:extLst>
          </p:cNvPr>
          <p:cNvSpPr/>
          <p:nvPr/>
        </p:nvSpPr>
        <p:spPr>
          <a:xfrm>
            <a:off x="5042425" y="3277518"/>
            <a:ext cx="851312" cy="72885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Scope 1 </a:t>
            </a:r>
          </a:p>
          <a:p>
            <a:pPr algn="ctr"/>
            <a:r>
              <a:rPr lang="en-GB" sz="1350" dirty="0"/>
              <a:t>Scope 2</a:t>
            </a:r>
          </a:p>
          <a:p>
            <a:pPr algn="ctr"/>
            <a:r>
              <a:rPr lang="en-GB" sz="1350" dirty="0"/>
              <a:t>Scope 3 </a:t>
            </a:r>
          </a:p>
        </p:txBody>
      </p:sp>
      <p:sp>
        <p:nvSpPr>
          <p:cNvPr id="65" name="Rectangle 64">
            <a:extLst>
              <a:ext uri="{FF2B5EF4-FFF2-40B4-BE49-F238E27FC236}">
                <a16:creationId xmlns:a16="http://schemas.microsoft.com/office/drawing/2014/main" id="{E45FBDF2-B6D6-4D1F-9522-B921DE2DFE5E}"/>
              </a:ext>
            </a:extLst>
          </p:cNvPr>
          <p:cNvSpPr/>
          <p:nvPr/>
        </p:nvSpPr>
        <p:spPr>
          <a:xfrm>
            <a:off x="733868" y="4302525"/>
            <a:ext cx="943709" cy="503900"/>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Milestones</a:t>
            </a:r>
          </a:p>
        </p:txBody>
      </p:sp>
      <p:sp>
        <p:nvSpPr>
          <p:cNvPr id="66" name="Rectangle 65">
            <a:extLst>
              <a:ext uri="{FF2B5EF4-FFF2-40B4-BE49-F238E27FC236}">
                <a16:creationId xmlns:a16="http://schemas.microsoft.com/office/drawing/2014/main" id="{F18A6141-1DCC-4C9A-9C03-F7AF9500651C}"/>
              </a:ext>
            </a:extLst>
          </p:cNvPr>
          <p:cNvSpPr/>
          <p:nvPr/>
        </p:nvSpPr>
        <p:spPr>
          <a:xfrm>
            <a:off x="1884474" y="4295227"/>
            <a:ext cx="940393" cy="503900"/>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MTC Grand Challenge</a:t>
            </a:r>
          </a:p>
        </p:txBody>
      </p:sp>
      <p:sp>
        <p:nvSpPr>
          <p:cNvPr id="67" name="Rectangle 66">
            <a:extLst>
              <a:ext uri="{FF2B5EF4-FFF2-40B4-BE49-F238E27FC236}">
                <a16:creationId xmlns:a16="http://schemas.microsoft.com/office/drawing/2014/main" id="{4F43AEAF-E929-4EB1-82A8-0520B7356768}"/>
              </a:ext>
            </a:extLst>
          </p:cNvPr>
          <p:cNvSpPr/>
          <p:nvPr/>
        </p:nvSpPr>
        <p:spPr>
          <a:xfrm>
            <a:off x="3191976" y="4295226"/>
            <a:ext cx="1103512" cy="503900"/>
          </a:xfrm>
          <a:prstGeom prst="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MTC Net Zero stretch Goal</a:t>
            </a:r>
          </a:p>
        </p:txBody>
      </p:sp>
      <p:sp>
        <p:nvSpPr>
          <p:cNvPr id="68" name="Rectangle 67">
            <a:extLst>
              <a:ext uri="{FF2B5EF4-FFF2-40B4-BE49-F238E27FC236}">
                <a16:creationId xmlns:a16="http://schemas.microsoft.com/office/drawing/2014/main" id="{C17BEE0D-74B5-425B-A66C-BA67CA17A5A3}"/>
              </a:ext>
            </a:extLst>
          </p:cNvPr>
          <p:cNvSpPr/>
          <p:nvPr/>
        </p:nvSpPr>
        <p:spPr>
          <a:xfrm>
            <a:off x="4481203" y="4295227"/>
            <a:ext cx="1928660" cy="676783"/>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06666"/>
                </a:solidFill>
                <a:hlinkClick r:id="rId3">
                  <a:extLst>
                    <a:ext uri="{A12FA001-AC4F-418D-AE19-62706E023703}">
                      <ahyp:hlinkClr xmlns:ahyp="http://schemas.microsoft.com/office/drawing/2018/hyperlinkcolor" val="tx"/>
                    </a:ext>
                  </a:extLst>
                </a:hlinkClick>
              </a:rPr>
              <a:t>West Midlands Net Zero Business Pledge (wmca.org.uk)</a:t>
            </a:r>
            <a:endParaRPr lang="en-GB" sz="1350" dirty="0">
              <a:solidFill>
                <a:srgbClr val="006666"/>
              </a:solidFill>
            </a:endParaRPr>
          </a:p>
        </p:txBody>
      </p:sp>
      <p:sp>
        <p:nvSpPr>
          <p:cNvPr id="69" name="Rectangle 68">
            <a:extLst>
              <a:ext uri="{FF2B5EF4-FFF2-40B4-BE49-F238E27FC236}">
                <a16:creationId xmlns:a16="http://schemas.microsoft.com/office/drawing/2014/main" id="{95C07085-7DE5-4A7C-BE8A-BD2CB518F54F}"/>
              </a:ext>
            </a:extLst>
          </p:cNvPr>
          <p:cNvSpPr/>
          <p:nvPr/>
        </p:nvSpPr>
        <p:spPr>
          <a:xfrm>
            <a:off x="7034505" y="4295227"/>
            <a:ext cx="1255156" cy="676783"/>
          </a:xfrm>
          <a:prstGeom prst="rect">
            <a:avLst/>
          </a:prstGeom>
          <a:no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bg1"/>
                </a:solidFill>
              </a:rPr>
              <a:t>Government </a:t>
            </a:r>
          </a:p>
          <a:p>
            <a:pPr algn="ctr"/>
            <a:r>
              <a:rPr lang="en-GB" sz="1350" dirty="0">
                <a:solidFill>
                  <a:schemeClr val="bg1"/>
                </a:solidFill>
              </a:rPr>
              <a:t>requirement </a:t>
            </a:r>
          </a:p>
        </p:txBody>
      </p:sp>
    </p:spTree>
    <p:extLst>
      <p:ext uri="{BB962C8B-B14F-4D97-AF65-F5344CB8AC3E}">
        <p14:creationId xmlns:p14="http://schemas.microsoft.com/office/powerpoint/2010/main" val="324685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326433" y="1128890"/>
            <a:ext cx="6009788" cy="3769580"/>
          </a:xfrm>
          <a:prstGeom prst="rect">
            <a:avLst/>
          </a:prstGeom>
        </p:spPr>
      </p:pic>
      <p:sp>
        <p:nvSpPr>
          <p:cNvPr id="9" name="BJPseudoFooter"/>
          <p:cNvSpPr txBox="1"/>
          <p:nvPr>
            <p:custDataLst>
              <p:tags r:id="rId1"/>
            </p:custDataLst>
          </p:nvPr>
        </p:nvSpPr>
        <p:spPr>
          <a:xfrm>
            <a:off x="95250" y="4938926"/>
            <a:ext cx="213520" cy="230832"/>
          </a:xfrm>
          <a:prstGeom prst="rect">
            <a:avLst/>
          </a:prstGeom>
          <a:noFill/>
        </p:spPr>
        <p:txBody>
          <a:bodyPr vert="horz" wrap="none" rtlCol="0">
            <a:spAutoFit/>
          </a:bodyPr>
          <a:lstStyle/>
          <a:p>
            <a:r>
              <a:rPr lang="en-GB" sz="900">
                <a:solidFill>
                  <a:srgbClr val="000000"/>
                </a:solidFill>
                <a:latin typeface="Times New Roman" panose="02020603050405020304" pitchFamily="18" charset="0"/>
              </a:rPr>
              <a:t> </a:t>
            </a:r>
          </a:p>
        </p:txBody>
      </p:sp>
      <p:sp>
        <p:nvSpPr>
          <p:cNvPr id="4" name="Title 3">
            <a:extLst>
              <a:ext uri="{FF2B5EF4-FFF2-40B4-BE49-F238E27FC236}">
                <a16:creationId xmlns:a16="http://schemas.microsoft.com/office/drawing/2014/main" id="{D48C464B-E0A2-174B-389A-9143D0014B09}"/>
              </a:ext>
            </a:extLst>
          </p:cNvPr>
          <p:cNvSpPr>
            <a:spLocks noGrp="1"/>
          </p:cNvSpPr>
          <p:nvPr>
            <p:ph type="title"/>
          </p:nvPr>
        </p:nvSpPr>
        <p:spPr/>
        <p:txBody>
          <a:bodyPr/>
          <a:lstStyle/>
          <a:p>
            <a:r>
              <a:rPr lang="en-GB" dirty="0"/>
              <a:t>Scopes of Emission</a:t>
            </a:r>
          </a:p>
        </p:txBody>
      </p:sp>
    </p:spTree>
    <p:extLst>
      <p:ext uri="{BB962C8B-B14F-4D97-AF65-F5344CB8AC3E}">
        <p14:creationId xmlns:p14="http://schemas.microsoft.com/office/powerpoint/2010/main" val="89822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a:extLst>
              <a:ext uri="{FF2B5EF4-FFF2-40B4-BE49-F238E27FC236}">
                <a16:creationId xmlns:a16="http://schemas.microsoft.com/office/drawing/2014/main" id="{4C5AAEE0-3F63-491C-57ED-8D08DCBD729B}"/>
              </a:ext>
            </a:extLst>
          </p:cNvPr>
          <p:cNvPicPr>
            <a:picLocks noChangeAspect="1" noChangeArrowheads="1"/>
          </p:cNvPicPr>
          <p:nvPr/>
        </p:nvPicPr>
        <p:blipFill rotWithShape="1">
          <a:blip r:embed="rId3" cstate="print">
            <a:alphaModFix amt="20000"/>
            <a:extLst>
              <a:ext uri="{28A0092B-C50C-407E-A947-70E740481C1C}">
                <a14:useLocalDpi xmlns:a14="http://schemas.microsoft.com/office/drawing/2010/main" val="0"/>
              </a:ext>
            </a:extLst>
          </a:blip>
          <a:srcRect r="46652" b="46674"/>
          <a:stretch/>
        </p:blipFill>
        <p:spPr bwMode="auto">
          <a:xfrm>
            <a:off x="7115157" y="3230572"/>
            <a:ext cx="2028844" cy="19166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7157" y="268646"/>
            <a:ext cx="6858000" cy="384758"/>
          </a:xfrm>
        </p:spPr>
        <p:txBody>
          <a:bodyPr/>
          <a:lstStyle/>
          <a:p>
            <a:r>
              <a:rPr lang="en-GB" sz="2500" b="1" dirty="0"/>
              <a:t>Carbon Footprint Summary</a:t>
            </a:r>
          </a:p>
        </p:txBody>
      </p:sp>
      <p:sp>
        <p:nvSpPr>
          <p:cNvPr id="19" name="Text Box 11">
            <a:extLst>
              <a:ext uri="{FF2B5EF4-FFF2-40B4-BE49-F238E27FC236}">
                <a16:creationId xmlns:a16="http://schemas.microsoft.com/office/drawing/2014/main" id="{102B2543-A13A-6E52-7F2F-AFCFC0ECAD57}"/>
              </a:ext>
            </a:extLst>
          </p:cNvPr>
          <p:cNvSpPr txBox="1"/>
          <p:nvPr/>
        </p:nvSpPr>
        <p:spPr>
          <a:xfrm rot="16200000">
            <a:off x="401158" y="3561053"/>
            <a:ext cx="1462323" cy="300082"/>
          </a:xfrm>
          <a:prstGeom prst="rect">
            <a:avLst/>
          </a:prstGeom>
          <a:noFill/>
          <a:ln>
            <a:noFill/>
          </a:ln>
        </p:spPr>
        <p:txBody>
          <a:bodyPr rot="0" spcFirstLastPara="0" vert="horz" wrap="non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A6A6A6"/>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FY 2021 - 2022</a:t>
            </a:r>
            <a:endParaRPr lang="en-GB" sz="825" dirty="0">
              <a:latin typeface="Arial" panose="020B0604020202020204" pitchFamily="34" charset="0"/>
              <a:ea typeface="Calibri" panose="020F0502020204030204" pitchFamily="34" charset="0"/>
              <a:cs typeface="Times New Roman" panose="02020603050405020304" pitchFamily="18" charset="0"/>
            </a:endParaRPr>
          </a:p>
        </p:txBody>
      </p:sp>
      <p:sp>
        <p:nvSpPr>
          <p:cNvPr id="20" name="Text Box 10">
            <a:extLst>
              <a:ext uri="{FF2B5EF4-FFF2-40B4-BE49-F238E27FC236}">
                <a16:creationId xmlns:a16="http://schemas.microsoft.com/office/drawing/2014/main" id="{50A5B434-CAD1-C65D-7AEC-85043C0D740E}"/>
              </a:ext>
            </a:extLst>
          </p:cNvPr>
          <p:cNvSpPr txBox="1"/>
          <p:nvPr/>
        </p:nvSpPr>
        <p:spPr>
          <a:xfrm rot="16200000">
            <a:off x="477323" y="1754401"/>
            <a:ext cx="1318054" cy="300082"/>
          </a:xfrm>
          <a:prstGeom prst="rect">
            <a:avLst/>
          </a:prstGeom>
          <a:noFill/>
          <a:ln>
            <a:noFill/>
          </a:ln>
        </p:spPr>
        <p:txBody>
          <a:bodyPr rot="0" spcFirstLastPara="0" vert="horz" wrap="none" lIns="68580" tIns="34290" rIns="68580" bIns="34290" numCol="1" spcCol="0" rtlCol="0" fromWordArt="0" anchor="t" anchorCtr="0" forceAA="0" compatLnSpc="1">
            <a:prstTxWarp prst="textNoShape">
              <a:avLst/>
            </a:prstTxWarp>
            <a:spAutoFit/>
          </a:bodyPr>
          <a:lstStyle/>
          <a:p>
            <a:pPr algn="ctr">
              <a:spcAft>
                <a:spcPts val="750"/>
              </a:spcAft>
            </a:pPr>
            <a:r>
              <a:rPr lang="en-GB" sz="1500" dirty="0">
                <a:solidFill>
                  <a:srgbClr val="3BA4A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Baseline Year</a:t>
            </a:r>
            <a:endParaRPr lang="en-GB" sz="825" dirty="0">
              <a:latin typeface="Arial" panose="020B060402020202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AC0F79E1-1924-2840-3E6C-7E51029D1ACB}"/>
              </a:ext>
            </a:extLst>
          </p:cNvPr>
          <p:cNvPicPr>
            <a:picLocks noChangeAspect="1"/>
          </p:cNvPicPr>
          <p:nvPr/>
        </p:nvPicPr>
        <p:blipFill>
          <a:blip r:embed="rId4"/>
          <a:stretch>
            <a:fillRect/>
          </a:stretch>
        </p:blipFill>
        <p:spPr>
          <a:xfrm>
            <a:off x="1227076" y="997576"/>
            <a:ext cx="1821656" cy="1835944"/>
          </a:xfrm>
          <a:prstGeom prst="rect">
            <a:avLst/>
          </a:prstGeom>
        </p:spPr>
      </p:pic>
      <p:pic>
        <p:nvPicPr>
          <p:cNvPr id="26" name="Picture 25">
            <a:extLst>
              <a:ext uri="{FF2B5EF4-FFF2-40B4-BE49-F238E27FC236}">
                <a16:creationId xmlns:a16="http://schemas.microsoft.com/office/drawing/2014/main" id="{AB2BF146-AE90-4B8C-8693-6EC4DE166875}"/>
              </a:ext>
            </a:extLst>
          </p:cNvPr>
          <p:cNvPicPr>
            <a:picLocks noChangeAspect="1"/>
          </p:cNvPicPr>
          <p:nvPr/>
        </p:nvPicPr>
        <p:blipFill>
          <a:blip r:embed="rId5"/>
          <a:stretch>
            <a:fillRect/>
          </a:stretch>
        </p:blipFill>
        <p:spPr>
          <a:xfrm>
            <a:off x="1227076" y="2802731"/>
            <a:ext cx="2007394" cy="1785938"/>
          </a:xfrm>
          <a:prstGeom prst="rect">
            <a:avLst/>
          </a:prstGeom>
        </p:spPr>
      </p:pic>
      <p:pic>
        <p:nvPicPr>
          <p:cNvPr id="11" name="Picture 10">
            <a:extLst>
              <a:ext uri="{FF2B5EF4-FFF2-40B4-BE49-F238E27FC236}">
                <a16:creationId xmlns:a16="http://schemas.microsoft.com/office/drawing/2014/main" id="{15CD3789-9EF8-DAAA-0361-F390047165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94954" y="1109019"/>
            <a:ext cx="4528033" cy="3387427"/>
          </a:xfrm>
          <a:prstGeom prst="rect">
            <a:avLst/>
          </a:prstGeom>
        </p:spPr>
      </p:pic>
    </p:spTree>
    <p:extLst>
      <p:ext uri="{BB962C8B-B14F-4D97-AF65-F5344CB8AC3E}">
        <p14:creationId xmlns:p14="http://schemas.microsoft.com/office/powerpoint/2010/main" val="2919259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d969547-3d9d-42a5-a16d-e216478ca647"/>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heme/theme1.xml><?xml version="1.0" encoding="utf-8"?>
<a:theme xmlns:a="http://schemas.openxmlformats.org/drawingml/2006/main" name="MTC_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TC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TC_Main_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TC_Title Brea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MTC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500948B07E4943B4DBAF7008FB09FA" ma:contentTypeVersion="27" ma:contentTypeDescription="Create a new document." ma:contentTypeScope="" ma:versionID="1a0807860f1c2685738e8d9e720a1c29">
  <xsd:schema xmlns:xsd="http://www.w3.org/2001/XMLSchema" xmlns:xs="http://www.w3.org/2001/XMLSchema" xmlns:p="http://schemas.microsoft.com/office/2006/metadata/properties" xmlns:ns1="http://schemas.microsoft.com/sharepoint/v3" xmlns:ns2="8d1fb6e7-7737-4d77-ae6d-070f3f29504d" xmlns:ns3="de2987f4-4814-4061-ba40-5c3077130ade" xmlns:ns4="70158003-75d1-437c-9f07-2debd5df91c1" xmlns:ns5="07aedcd0-99c6-47b7-8a44-bde2e522115c" targetNamespace="http://schemas.microsoft.com/office/2006/metadata/properties" ma:root="true" ma:fieldsID="560195833c2c14f6e8a27b0ce5c329d7" ns1:_="" ns2:_="" ns3:_="" ns4:_="" ns5:_="">
    <xsd:import namespace="http://schemas.microsoft.com/sharepoint/v3"/>
    <xsd:import namespace="8d1fb6e7-7737-4d77-ae6d-070f3f29504d"/>
    <xsd:import namespace="de2987f4-4814-4061-ba40-5c3077130ade"/>
    <xsd:import namespace="70158003-75d1-437c-9f07-2debd5df91c1"/>
    <xsd:import namespace="07aedcd0-99c6-47b7-8a44-bde2e522115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Function"/>
                <xsd:element ref="ns4:MCDocumentCategory" minOccurs="0"/>
                <xsd:element ref="ns5:Department"/>
                <xsd:element ref="ns5:Process_x0020_Owner"/>
                <xsd:element ref="ns5: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fb6e7-7737-4d77-ae6d-070f3f29504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2987f4-4814-4061-ba40-5c3077130ade" elementFormDefault="qualified">
    <xsd:import namespace="http://schemas.microsoft.com/office/2006/documentManagement/types"/>
    <xsd:import namespace="http://schemas.microsoft.com/office/infopath/2007/PartnerControls"/>
    <xsd:element name="Function" ma:index="13" ma:displayName="Function" ma:format="Dropdown" ma:internalName="Function" ma:readOnly="false">
      <xsd:simpleType>
        <xsd:restriction base="dms:Choice">
          <xsd:enumeration value="Academic Engagement"/>
          <xsd:enumeration value="Additive Manufacturing"/>
          <xsd:enumeration value="Advanced Tooling &amp; Fixturing"/>
          <xsd:enumeration value="APS"/>
          <xsd:enumeration value="Apprenticeships"/>
          <xsd:enumeration value="Best Practice Library"/>
          <xsd:enumeration value="CNC"/>
          <xsd:enumeration value="EHS"/>
          <xsd:enumeration value="Electronics"/>
          <xsd:enumeration value="Engineering Drawing Control"/>
          <xsd:enumeration value="Estates"/>
          <xsd:enumeration value="Events"/>
          <xsd:enumeration value="Exec"/>
          <xsd:enumeration value="Facilities"/>
          <xsd:enumeration value="Finance"/>
          <xsd:enumeration value="HR Absence Management"/>
          <xsd:enumeration value="HR Benefits"/>
          <xsd:enumeration value="HR Company Policy"/>
          <xsd:enumeration value="HR Graduates"/>
          <xsd:enumeration value="HR Recruitment"/>
          <xsd:enumeration value="HR Performance, Training &amp; Development"/>
          <xsd:enumeration value="HR &quot;About Us&quot;"/>
          <xsd:enumeration value="Ind Partnership Mgmt"/>
          <xsd:enumeration value="Intelligent Automation"/>
          <xsd:enumeration value="IT"/>
          <xsd:enumeration value="Joining"/>
          <xsd:enumeration value="Legal"/>
          <xsd:enumeration value="Manufacturing Simulation"/>
          <xsd:enumeration value="Marketing"/>
          <xsd:enumeration value="Materials Engineering"/>
          <xsd:enumeration value="Membership"/>
          <xsd:enumeration value="Metrology"/>
          <xsd:enumeration value="MTC Quality Tools"/>
          <xsd:enumeration value="Net Shape"/>
          <xsd:enumeration value="Portfolio Management"/>
          <xsd:enumeration value="Project Launch"/>
          <xsd:enumeration value="Project Delivery"/>
          <xsd:enumeration value="Project Closure"/>
          <xsd:enumeration value="Project Mgmt Office"/>
          <xsd:enumeration value="Proposal Writing"/>
          <xsd:enumeration value="Purchasing"/>
          <xsd:enumeration value="Quality &amp; Risk Management"/>
          <xsd:enumeration value="Requirements Capture"/>
          <xsd:enumeration value="Resource Management"/>
          <xsd:enumeration value="Training"/>
          <xsd:enumeration value="Workshop"/>
          <xsd:enumeration value="NAVIGATION ONLY"/>
          <xsd:enumeration value="Export Control"/>
          <xsd:enumeration value="Value Proposition"/>
          <xsd:enumeration value="CRM"/>
          <xsd:enumeration value="3D Polymer"/>
          <xsd:enumeration value="Modelling &amp; Simulation"/>
        </xsd:restriction>
      </xsd:simpleType>
    </xsd:element>
  </xsd:schema>
  <xsd:schema xmlns:xsd="http://www.w3.org/2001/XMLSchema" xmlns:xs="http://www.w3.org/2001/XMLSchema" xmlns:dms="http://schemas.microsoft.com/office/2006/documentManagement/types" xmlns:pc="http://schemas.microsoft.com/office/infopath/2007/PartnerControls" targetNamespace="70158003-75d1-437c-9f07-2debd5df91c1" elementFormDefault="qualified">
    <xsd:import namespace="http://schemas.microsoft.com/office/2006/documentManagement/types"/>
    <xsd:import namespace="http://schemas.microsoft.com/office/infopath/2007/PartnerControls"/>
    <xsd:element name="MCDocumentCategory" ma:index="14" nillable="true" ma:displayName="Category" ma:default="Category 1" ma:description="The document category." ma:format="Dropdown" ma:hidden="true" ma:internalName="MCDocumentCategory" ma:readOnly="false">
      <xsd:simpleType>
        <xsd:restriction base="dms:Choice">
          <xsd:enumeration value="Category 1"/>
          <xsd:enumeration value="Category 2"/>
          <xsd:enumeration value="Category 3"/>
        </xsd:restriction>
      </xsd:simpleType>
    </xsd:element>
  </xsd:schema>
  <xsd:schema xmlns:xsd="http://www.w3.org/2001/XMLSchema" xmlns:xs="http://www.w3.org/2001/XMLSchema" xmlns:dms="http://schemas.microsoft.com/office/2006/documentManagement/types" xmlns:pc="http://schemas.microsoft.com/office/infopath/2007/PartnerControls" targetNamespace="07aedcd0-99c6-47b7-8a44-bde2e522115c" elementFormDefault="qualified">
    <xsd:import namespace="http://schemas.microsoft.com/office/2006/documentManagement/types"/>
    <xsd:import namespace="http://schemas.microsoft.com/office/infopath/2007/PartnerControls"/>
    <xsd:element name="Department" ma:index="15" ma:displayName="Department" ma:default="Export Control" ma:format="Dropdown" ma:internalName="Department">
      <xsd:simpleType>
        <xsd:restriction base="dms:Choice">
          <xsd:enumeration value="Academic Engagement"/>
          <xsd:enumeration value="AMTC"/>
          <xsd:enumeration value="APS"/>
          <xsd:enumeration value="Commercial"/>
          <xsd:enumeration value="CRM"/>
          <xsd:enumeration value="Electronics"/>
          <xsd:enumeration value="Engineering Drawing Control"/>
          <xsd:enumeration value="Estates"/>
          <xsd:enumeration value="Export Control"/>
          <xsd:enumeration value="Purchasing"/>
          <xsd:enumeration value="Health and Safety"/>
          <xsd:enumeration value="HR"/>
          <xsd:enumeration value="IP"/>
          <xsd:enumeration value="IPM"/>
          <xsd:enumeration value="IT"/>
          <xsd:enumeration value="Marketing"/>
          <xsd:enumeration value="Membership"/>
          <xsd:enumeration value="Finance"/>
          <xsd:enumeration value="Procurement"/>
          <xsd:enumeration value="Estates"/>
          <xsd:enumeration value="Workshop"/>
          <xsd:enumeration value="Quality"/>
          <xsd:enumeration value="PMO"/>
          <xsd:enumeration value="Legal"/>
          <xsd:enumeration value="Materials Engineering"/>
          <xsd:enumeration value="Resource Management"/>
          <xsd:enumeration value="Value Proposition"/>
          <xsd:enumeration value="3D Polymer"/>
          <xsd:enumeration value="Modelling &amp; Simulation"/>
        </xsd:restriction>
      </xsd:simpleType>
    </xsd:element>
    <xsd:element name="Process_x0020_Owner" ma:index="17" ma:displayName="Process Owner" ma:list="UserInfo" ma:SharePointGroup="0" ma:internalName="Proc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19" nillable="true" ma:displayName="Previous Home" ma:format="Dropdown" ma:internalName="Document_x0020_Type">
      <xsd:simpleType>
        <xsd:restriction base="dms:Choice">
          <xsd:enumeration value="Policy, Process &amp; Procedures"/>
          <xsd:enumeration value="Tools &amp;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MCDocumentCategory xmlns="70158003-75d1-437c-9f07-2debd5df91c1">Category 1</MCDocumentCategory>
    <PublishingStartDate xmlns="http://schemas.microsoft.com/sharepoint/v3" xsi:nil="true"/>
    <PublishingExpirationDate xmlns="http://schemas.microsoft.com/sharepoint/v3" xsi:nil="true"/>
    <Department xmlns="07aedcd0-99c6-47b7-8a44-bde2e522115c">Marketing</Department>
    <Function xmlns="de2987f4-4814-4061-ba40-5c3077130ade">Marketing</Function>
    <Process_x0020_Owner xmlns="07aedcd0-99c6-47b7-8a44-bde2e522115c">
      <UserInfo>
        <DisplayName>Richard Watkins</DisplayName>
        <AccountId>675</AccountId>
        <AccountType/>
      </UserInfo>
    </Process_x0020_Owner>
    <Document_x0020_Type xmlns="07aedcd0-99c6-47b7-8a44-bde2e522115c" xsi:nil="true"/>
  </documentManagement>
</p:properties>
</file>

<file path=customXml/item5.xml><?xml version="1.0" encoding="utf-8"?>
<sisl xmlns:xsi="http://www.w3.org/2001/XMLSchema-instance" xmlns:xsd="http://www.w3.org/2001/XMLSchema" xmlns="http://www.boldonjames.com/2008/01/sie/internal/label" sislVersion="0" policy="521c6215-c8b2-4982-88c3-864dfdd00cb0" origin="userSelected">
  <element uid="92643c05-ff20-401a-97f1-d79febaa90ae" value=""/>
  <element uid="e5698ab1-0241-45c2-ae1f-4e594d8b791d" value=""/>
</sisl>
</file>

<file path=customXml/itemProps1.xml><?xml version="1.0" encoding="utf-8"?>
<ds:datastoreItem xmlns:ds="http://schemas.openxmlformats.org/officeDocument/2006/customXml" ds:itemID="{1705D52A-713E-4DF1-9F0E-C32320F38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1fb6e7-7737-4d77-ae6d-070f3f29504d"/>
    <ds:schemaRef ds:uri="de2987f4-4814-4061-ba40-5c3077130ade"/>
    <ds:schemaRef ds:uri="70158003-75d1-437c-9f07-2debd5df91c1"/>
    <ds:schemaRef ds:uri="07aedcd0-99c6-47b7-8a44-bde2e5221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32F6D2-3DFE-411F-8D58-D9D1E308E0CA}">
  <ds:schemaRefs>
    <ds:schemaRef ds:uri="http://schemas.microsoft.com/sharepoint/v3/contenttype/forms"/>
  </ds:schemaRefs>
</ds:datastoreItem>
</file>

<file path=customXml/itemProps3.xml><?xml version="1.0" encoding="utf-8"?>
<ds:datastoreItem xmlns:ds="http://schemas.openxmlformats.org/officeDocument/2006/customXml" ds:itemID="{CE282F95-37CB-4A39-BAED-11F465E39FD9}">
  <ds:schemaRefs>
    <ds:schemaRef ds:uri="http://schemas.microsoft.com/sharepoint/events"/>
  </ds:schemaRefs>
</ds:datastoreItem>
</file>

<file path=customXml/itemProps4.xml><?xml version="1.0" encoding="utf-8"?>
<ds:datastoreItem xmlns:ds="http://schemas.openxmlformats.org/officeDocument/2006/customXml" ds:itemID="{F0D056B7-B5EC-44FF-AD79-B71389B3A37F}">
  <ds:schemaRef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microsoft.com/sharepoint/v3"/>
    <ds:schemaRef ds:uri="de2987f4-4814-4061-ba40-5c3077130ade"/>
    <ds:schemaRef ds:uri="http://purl.org/dc/dcmitype/"/>
    <ds:schemaRef ds:uri="07aedcd0-99c6-47b7-8a44-bde2e522115c"/>
    <ds:schemaRef ds:uri="8d1fb6e7-7737-4d77-ae6d-070f3f29504d"/>
    <ds:schemaRef ds:uri="http://schemas.openxmlformats.org/package/2006/metadata/core-properties"/>
    <ds:schemaRef ds:uri="70158003-75d1-437c-9f07-2debd5df91c1"/>
    <ds:schemaRef ds:uri="http://www.w3.org/XML/1998/namespace"/>
  </ds:schemaRefs>
</ds:datastoreItem>
</file>

<file path=customXml/itemProps5.xml><?xml version="1.0" encoding="utf-8"?>
<ds:datastoreItem xmlns:ds="http://schemas.openxmlformats.org/officeDocument/2006/customXml" ds:itemID="{CEE9B92C-1CED-47F4-BE55-B5BA40DA212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9857</TotalTime>
  <Words>2645</Words>
  <Application>Microsoft Office PowerPoint</Application>
  <PresentationFormat>Custom</PresentationFormat>
  <Paragraphs>380</Paragraphs>
  <Slides>24</Slides>
  <Notes>24</Notes>
  <HiddenSlides>5</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24</vt:i4>
      </vt:variant>
    </vt:vector>
  </HeadingPairs>
  <TitlesOfParts>
    <vt:vector size="34" baseType="lpstr">
      <vt:lpstr>Arial</vt:lpstr>
      <vt:lpstr>Calibri</vt:lpstr>
      <vt:lpstr>Calibri Light</vt:lpstr>
      <vt:lpstr>Times New Roman</vt:lpstr>
      <vt:lpstr>Wingdings</vt:lpstr>
      <vt:lpstr>MTC_Cover</vt:lpstr>
      <vt:lpstr>MTC_Main</vt:lpstr>
      <vt:lpstr>MTC_Main_Image</vt:lpstr>
      <vt:lpstr>MTC_Title Break</vt:lpstr>
      <vt:lpstr>1_MTC_Main</vt:lpstr>
      <vt:lpstr>PowerPoint Presentation</vt:lpstr>
      <vt:lpstr>“Sustainability focuses on meeting the needs of the present without compromising the ability of future generations to meet their needs.”  World Commission on Environment and Development, 1987 </vt:lpstr>
      <vt:lpstr>What?</vt:lpstr>
      <vt:lpstr>Internal</vt:lpstr>
      <vt:lpstr>Opportunities</vt:lpstr>
      <vt:lpstr>Standards &amp; Reporting </vt:lpstr>
      <vt:lpstr>Internal</vt:lpstr>
      <vt:lpstr>Scopes of Emission</vt:lpstr>
      <vt:lpstr>Carbon Footprint Summary</vt:lpstr>
      <vt:lpstr>Scope 1</vt:lpstr>
      <vt:lpstr>PowerPoint Presentation</vt:lpstr>
      <vt:lpstr>PowerPoint Presentation</vt:lpstr>
      <vt:lpstr>PowerPoint Presentation</vt:lpstr>
      <vt:lpstr>MTC Strategy</vt:lpstr>
      <vt:lpstr>MTC Strategy</vt:lpstr>
      <vt:lpstr>PowerPoint Presentation</vt:lpstr>
      <vt:lpstr>What is ESG?</vt:lpstr>
      <vt:lpstr>Circular Economy</vt:lpstr>
      <vt:lpstr>Current Work Programs</vt:lpstr>
      <vt:lpstr>Understand</vt:lpstr>
      <vt:lpstr>Efficiency / Mitigation</vt:lpstr>
      <vt:lpstr>Longevity</vt:lpstr>
      <vt:lpstr>Recovery</vt:lpstr>
      <vt:lpstr>Sustainable Development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Internal Presentation Template</dc:title>
  <dc:creator>Nick Hickman</dc:creator>
  <cp:lastModifiedBy>Marie Wells</cp:lastModifiedBy>
  <cp:revision>732</cp:revision>
  <cp:lastPrinted>2019-05-21T14:06:06Z</cp:lastPrinted>
  <dcterms:created xsi:type="dcterms:W3CDTF">2016-11-29T15:25:30Z</dcterms:created>
  <dcterms:modified xsi:type="dcterms:W3CDTF">2022-12-05T16:33:51Z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2016-11-29T00:00:00Z</vt:filetime>
  </property>
  <property fmtid="{D5CDD505-2E9C-101B-9397-08002B2CF9AE}" pid="3" name="Creator">
    <vt:lpwstr>Adobe InDesign CC 2017 (Macintosh)</vt:lpwstr>
  </property>
  <property fmtid="{D5CDD505-2E9C-101B-9397-08002B2CF9AE}" pid="4" name="LastSaved">
    <vt:filetime>2016-11-29T00:00:00Z</vt:filetime>
  </property>
  <property fmtid="{D5CDD505-2E9C-101B-9397-08002B2CF9AE}" pid="5" name="ContentTypeId">
    <vt:lpwstr>0x0101005C500948B07E4943B4DBAF7008FB09FA</vt:lpwstr>
  </property>
  <property fmtid="{D5CDD505-2E9C-101B-9397-08002B2CF9AE}" pid="6" name="docIndexRef">
    <vt:lpwstr>ef8ae41c-91d8-4355-8928-fbb33058e137</vt:lpwstr>
  </property>
  <property fmtid="{D5CDD505-2E9C-101B-9397-08002B2CF9AE}" pid="7" name="bjClsUserRVM">
    <vt:lpwstr>[]</vt:lpwstr>
  </property>
  <property fmtid="{D5CDD505-2E9C-101B-9397-08002B2CF9AE}" pid="8" name="bjSaver">
    <vt:lpwstr>u7Wf0EMQodpc6wq53+eSPoWKHW4ZUJoO</vt:lpwstr>
  </property>
  <property fmtid="{D5CDD505-2E9C-101B-9397-08002B2CF9AE}" pid="9" name="bjDocumentLabelXML">
    <vt:lpwstr>&lt;?xml version="1.0" encoding="us-ascii"?&gt;&lt;sisl xmlns:xsi="http://www.w3.org/2001/XMLSchema-instance" xmlns:xsd="http://www.w3.org/2001/XMLSchema" sislVersion="0" policy="521c6215-c8b2-4982-88c3-864dfdd00cb0" origin="userSelected" xmlns="http://www.boldonj</vt:lpwstr>
  </property>
  <property fmtid="{D5CDD505-2E9C-101B-9397-08002B2CF9AE}" pid="10" name="bjDocumentLabelXML-0">
    <vt:lpwstr>ames.com/2008/01/sie/internal/label"&gt;&lt;element uid="92643c05-ff20-401a-97f1-d79febaa90ae" value="" /&gt;&lt;element uid="e5698ab1-0241-45c2-ae1f-4e594d8b791d" value="" /&gt;&lt;/sisl&gt;</vt:lpwstr>
  </property>
  <property fmtid="{D5CDD505-2E9C-101B-9397-08002B2CF9AE}" pid="11" name="bjSlideMasterFooterText">
    <vt:lpwstr> </vt:lpwstr>
  </property>
  <property fmtid="{D5CDD505-2E9C-101B-9397-08002B2CF9AE}" pid="12" name="MSIP_Label_dcc32827-0462-4e1d-a1f5-3bdfa0aaba34_Enabled">
    <vt:lpwstr>true</vt:lpwstr>
  </property>
  <property fmtid="{D5CDD505-2E9C-101B-9397-08002B2CF9AE}" pid="13" name="MSIP_Label_dcc32827-0462-4e1d-a1f5-3bdfa0aaba34_SetDate">
    <vt:lpwstr>2022-12-05T15:12:28Z</vt:lpwstr>
  </property>
  <property fmtid="{D5CDD505-2E9C-101B-9397-08002B2CF9AE}" pid="14" name="MSIP_Label_dcc32827-0462-4e1d-a1f5-3bdfa0aaba34_Method">
    <vt:lpwstr>Privileged</vt:lpwstr>
  </property>
  <property fmtid="{D5CDD505-2E9C-101B-9397-08002B2CF9AE}" pid="15" name="MSIP_Label_dcc32827-0462-4e1d-a1f5-3bdfa0aaba34_Name">
    <vt:lpwstr>Public</vt:lpwstr>
  </property>
  <property fmtid="{D5CDD505-2E9C-101B-9397-08002B2CF9AE}" pid="16" name="MSIP_Label_dcc32827-0462-4e1d-a1f5-3bdfa0aaba34_SiteId">
    <vt:lpwstr>78d71610-c4a1-4bef-9f10-0192e83ee6d8</vt:lpwstr>
  </property>
  <property fmtid="{D5CDD505-2E9C-101B-9397-08002B2CF9AE}" pid="17" name="MSIP_Label_dcc32827-0462-4e1d-a1f5-3bdfa0aaba34_ActionId">
    <vt:lpwstr>e53fd1da-c286-453f-a9a2-3b932fc5c111</vt:lpwstr>
  </property>
  <property fmtid="{D5CDD505-2E9C-101B-9397-08002B2CF9AE}" pid="18" name="MSIP_Label_dcc32827-0462-4e1d-a1f5-3bdfa0aaba34_ContentBits">
    <vt:lpwstr>0</vt:lpwstr>
  </property>
  <property fmtid="{D5CDD505-2E9C-101B-9397-08002B2CF9AE}" pid="19" name="MTC">
    <vt:lpwstr>c4080121acaca1f6c4ccc2deedb97f8ae5fcabfb5ce0f31e7fe06e91</vt:lpwstr>
  </property>
</Properties>
</file>