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 id="2147483691" r:id="rId6"/>
    <p:sldMasterId id="2147483696" r:id="rId7"/>
    <p:sldMasterId id="2147483703" r:id="rId8"/>
    <p:sldMasterId id="2147483716" r:id="rId9"/>
  </p:sldMasterIdLst>
  <p:notesMasterIdLst>
    <p:notesMasterId r:id="rId35"/>
  </p:notesMasterIdLst>
  <p:handoutMasterIdLst>
    <p:handoutMasterId r:id="rId36"/>
  </p:handoutMasterIdLst>
  <p:sldIdLst>
    <p:sldId id="385" r:id="rId10"/>
    <p:sldId id="1085" r:id="rId11"/>
    <p:sldId id="387" r:id="rId12"/>
    <p:sldId id="1086" r:id="rId13"/>
    <p:sldId id="1087" r:id="rId14"/>
    <p:sldId id="1088" r:id="rId15"/>
    <p:sldId id="1091" r:id="rId16"/>
    <p:sldId id="1090" r:id="rId17"/>
    <p:sldId id="300" r:id="rId18"/>
    <p:sldId id="286" r:id="rId19"/>
    <p:sldId id="288" r:id="rId20"/>
    <p:sldId id="289" r:id="rId21"/>
    <p:sldId id="290" r:id="rId22"/>
    <p:sldId id="298" r:id="rId23"/>
    <p:sldId id="292" r:id="rId24"/>
    <p:sldId id="293" r:id="rId25"/>
    <p:sldId id="294" r:id="rId26"/>
    <p:sldId id="295" r:id="rId27"/>
    <p:sldId id="1084" r:id="rId28"/>
    <p:sldId id="283" r:id="rId29"/>
    <p:sldId id="1070" r:id="rId30"/>
    <p:sldId id="1083" r:id="rId31"/>
    <p:sldId id="259" r:id="rId32"/>
    <p:sldId id="1045" r:id="rId33"/>
    <p:sldId id="1092" r:id="rId34"/>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1" userDrawn="1">
          <p15:clr>
            <a:srgbClr val="A4A3A4"/>
          </p15:clr>
        </p15:guide>
        <p15:guide id="2" orient="horz" pos="3754" userDrawn="1">
          <p15:clr>
            <a:srgbClr val="A4A3A4"/>
          </p15:clr>
        </p15:guide>
        <p15:guide id="3" orient="horz" pos="756" userDrawn="1">
          <p15:clr>
            <a:srgbClr val="A4A3A4"/>
          </p15:clr>
        </p15:guide>
        <p15:guide id="4" orient="horz" pos="875" userDrawn="1">
          <p15:clr>
            <a:srgbClr val="A4A3A4"/>
          </p15:clr>
        </p15:guide>
        <p15:guide id="5" pos="140" userDrawn="1">
          <p15:clr>
            <a:srgbClr val="A4A3A4"/>
          </p15:clr>
        </p15:guide>
        <p15:guide id="6" pos="392" userDrawn="1">
          <p15:clr>
            <a:srgbClr val="A4A3A4"/>
          </p15:clr>
        </p15:guide>
        <p15:guide id="7" pos="3018" userDrawn="1">
          <p15:clr>
            <a:srgbClr val="A4A3A4"/>
          </p15:clr>
        </p15:guide>
        <p15:guide id="8" pos="3334" userDrawn="1">
          <p15:clr>
            <a:srgbClr val="A4A3A4"/>
          </p15:clr>
        </p15:guide>
        <p15:guide id="9" pos="539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553"/>
    <a:srgbClr val="50463C"/>
    <a:srgbClr val="F8F8F8"/>
    <a:srgbClr val="EFC1FF"/>
    <a:srgbClr val="003E52"/>
    <a:srgbClr val="009FE3"/>
    <a:srgbClr val="87189A"/>
    <a:srgbClr val="E6007E"/>
    <a:srgbClr val="FAFEC2"/>
    <a:srgbClr val="E39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FD70FD-3728-4006-87AA-9105E1C33C11}" v="4" dt="2022-03-30T10:26:38.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1" autoAdjust="0"/>
    <p:restoredTop sz="95226" autoAdjust="0"/>
  </p:normalViewPr>
  <p:slideViewPr>
    <p:cSldViewPr snapToGrid="0">
      <p:cViewPr varScale="1">
        <p:scale>
          <a:sx n="150" d="100"/>
          <a:sy n="150" d="100"/>
        </p:scale>
        <p:origin x="754" y="86"/>
      </p:cViewPr>
      <p:guideLst>
        <p:guide orient="horz" pos="251"/>
        <p:guide orient="horz" pos="3754"/>
        <p:guide orient="horz" pos="756"/>
        <p:guide orient="horz" pos="875"/>
        <p:guide pos="140"/>
        <p:guide pos="392"/>
        <p:guide pos="3018"/>
        <p:guide pos="3334"/>
        <p:guide pos="539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3" d="100"/>
          <a:sy n="93" d="100"/>
        </p:scale>
        <p:origin x="-4056" y="-102"/>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Phillips" userId="36f8bd53-74e6-4456-9dac-7a661f218f05" providerId="ADAL" clId="{42FD70FD-3728-4006-87AA-9105E1C33C11}"/>
    <pc:docChg chg="undo redo custSel modSld">
      <pc:chgData name="Robin Phillips" userId="36f8bd53-74e6-4456-9dac-7a661f218f05" providerId="ADAL" clId="{42FD70FD-3728-4006-87AA-9105E1C33C11}" dt="2022-03-30T10:30:33.315" v="2137" actId="1035"/>
      <pc:docMkLst>
        <pc:docMk/>
      </pc:docMkLst>
      <pc:sldChg chg="addSp delSp modSp mod">
        <pc:chgData name="Robin Phillips" userId="36f8bd53-74e6-4456-9dac-7a661f218f05" providerId="ADAL" clId="{42FD70FD-3728-4006-87AA-9105E1C33C11}" dt="2022-03-30T10:27:45.585" v="2117" actId="1036"/>
        <pc:sldMkLst>
          <pc:docMk/>
          <pc:sldMk cId="3532826787" sldId="371"/>
        </pc:sldMkLst>
        <pc:spChg chg="del">
          <ac:chgData name="Robin Phillips" userId="36f8bd53-74e6-4456-9dac-7a661f218f05" providerId="ADAL" clId="{42FD70FD-3728-4006-87AA-9105E1C33C11}" dt="2022-03-30T10:14:54.749" v="1828" actId="478"/>
          <ac:spMkLst>
            <pc:docMk/>
            <pc:sldMk cId="3532826787" sldId="371"/>
            <ac:spMk id="2" creationId="{05308A31-7A7C-4958-81CD-3524C12C9ED1}"/>
          </ac:spMkLst>
        </pc:spChg>
        <pc:spChg chg="add mod">
          <ac:chgData name="Robin Phillips" userId="36f8bd53-74e6-4456-9dac-7a661f218f05" providerId="ADAL" clId="{42FD70FD-3728-4006-87AA-9105E1C33C11}" dt="2022-03-30T10:26:25.990" v="2083" actId="14100"/>
          <ac:spMkLst>
            <pc:docMk/>
            <pc:sldMk cId="3532826787" sldId="371"/>
            <ac:spMk id="4" creationId="{019735E2-FE5F-46EA-9BEE-A5A1B27922E3}"/>
          </ac:spMkLst>
        </pc:spChg>
        <pc:spChg chg="mod">
          <ac:chgData name="Robin Phillips" userId="36f8bd53-74e6-4456-9dac-7a661f218f05" providerId="ADAL" clId="{42FD70FD-3728-4006-87AA-9105E1C33C11}" dt="2022-03-30T10:27:45.585" v="2117" actId="1036"/>
          <ac:spMkLst>
            <pc:docMk/>
            <pc:sldMk cId="3532826787" sldId="371"/>
            <ac:spMk id="7" creationId="{AA7EAAA4-36AE-4B42-8ED7-8B7D3DC96CE8}"/>
          </ac:spMkLst>
        </pc:spChg>
        <pc:spChg chg="mod">
          <ac:chgData name="Robin Phillips" userId="36f8bd53-74e6-4456-9dac-7a661f218f05" providerId="ADAL" clId="{42FD70FD-3728-4006-87AA-9105E1C33C11}" dt="2022-03-30T10:17:31.095" v="1855" actId="14100"/>
          <ac:spMkLst>
            <pc:docMk/>
            <pc:sldMk cId="3532826787" sldId="371"/>
            <ac:spMk id="9" creationId="{BF5D0142-8D1A-45D2-AFA1-AEB2885A471E}"/>
          </ac:spMkLst>
        </pc:spChg>
        <pc:spChg chg="mod ord">
          <ac:chgData name="Robin Phillips" userId="36f8bd53-74e6-4456-9dac-7a661f218f05" providerId="ADAL" clId="{42FD70FD-3728-4006-87AA-9105E1C33C11}" dt="2022-03-30T10:26:17.670" v="2082" actId="1035"/>
          <ac:spMkLst>
            <pc:docMk/>
            <pc:sldMk cId="3532826787" sldId="371"/>
            <ac:spMk id="10" creationId="{7FA0ED80-531B-4B8E-B7FE-320DB6F4F3E1}"/>
          </ac:spMkLst>
        </pc:spChg>
        <pc:spChg chg="add del mod">
          <ac:chgData name="Robin Phillips" userId="36f8bd53-74e6-4456-9dac-7a661f218f05" providerId="ADAL" clId="{42FD70FD-3728-4006-87AA-9105E1C33C11}" dt="2022-03-30T10:25:29.438" v="2050" actId="478"/>
          <ac:spMkLst>
            <pc:docMk/>
            <pc:sldMk cId="3532826787" sldId="371"/>
            <ac:spMk id="11" creationId="{4BA29A62-C6DB-494E-B9E1-5227C81ABDB3}"/>
          </ac:spMkLst>
        </pc:spChg>
        <pc:spChg chg="add del mod">
          <ac:chgData name="Robin Phillips" userId="36f8bd53-74e6-4456-9dac-7a661f218f05" providerId="ADAL" clId="{42FD70FD-3728-4006-87AA-9105E1C33C11}" dt="2022-03-30T10:26:58.726" v="2088" actId="478"/>
          <ac:spMkLst>
            <pc:docMk/>
            <pc:sldMk cId="3532826787" sldId="371"/>
            <ac:spMk id="12" creationId="{DB74BC12-F1DD-48DD-955E-EC1794E613F7}"/>
          </ac:spMkLst>
        </pc:spChg>
      </pc:sldChg>
      <pc:sldChg chg="modSp mod">
        <pc:chgData name="Robin Phillips" userId="36f8bd53-74e6-4456-9dac-7a661f218f05" providerId="ADAL" clId="{42FD70FD-3728-4006-87AA-9105E1C33C11}" dt="2022-03-30T10:29:39.175" v="2120" actId="14100"/>
        <pc:sldMkLst>
          <pc:docMk/>
          <pc:sldMk cId="1054303270" sldId="372"/>
        </pc:sldMkLst>
        <pc:spChg chg="mod">
          <ac:chgData name="Robin Phillips" userId="36f8bd53-74e6-4456-9dac-7a661f218f05" providerId="ADAL" clId="{42FD70FD-3728-4006-87AA-9105E1C33C11}" dt="2022-03-30T09:58:54.226" v="1722" actId="20577"/>
          <ac:spMkLst>
            <pc:docMk/>
            <pc:sldMk cId="1054303270" sldId="372"/>
            <ac:spMk id="7" creationId="{C6845CDD-AB5E-4342-8DAB-0ED9289A5292}"/>
          </ac:spMkLst>
        </pc:spChg>
        <pc:grpChg chg="mod">
          <ac:chgData name="Robin Phillips" userId="36f8bd53-74e6-4456-9dac-7a661f218f05" providerId="ADAL" clId="{42FD70FD-3728-4006-87AA-9105E1C33C11}" dt="2022-03-30T10:29:39.175" v="2120" actId="14100"/>
          <ac:grpSpMkLst>
            <pc:docMk/>
            <pc:sldMk cId="1054303270" sldId="372"/>
            <ac:grpSpMk id="19" creationId="{1C62A006-3269-42F6-9BCB-DFCEE5E9818D}"/>
          </ac:grpSpMkLst>
        </pc:grpChg>
      </pc:sldChg>
      <pc:sldChg chg="delSp modSp mod">
        <pc:chgData name="Robin Phillips" userId="36f8bd53-74e6-4456-9dac-7a661f218f05" providerId="ADAL" clId="{42FD70FD-3728-4006-87AA-9105E1C33C11}" dt="2022-03-30T10:12:46.932" v="1827" actId="478"/>
        <pc:sldMkLst>
          <pc:docMk/>
          <pc:sldMk cId="457664384" sldId="376"/>
        </pc:sldMkLst>
        <pc:spChg chg="mod">
          <ac:chgData name="Robin Phillips" userId="36f8bd53-74e6-4456-9dac-7a661f218f05" providerId="ADAL" clId="{42FD70FD-3728-4006-87AA-9105E1C33C11}" dt="2022-03-30T10:12:16.646" v="1826" actId="6549"/>
          <ac:spMkLst>
            <pc:docMk/>
            <pc:sldMk cId="457664384" sldId="376"/>
            <ac:spMk id="7" creationId="{5C72F977-55FC-4AB8-BAC5-0F117FE3D6BE}"/>
          </ac:spMkLst>
        </pc:spChg>
        <pc:spChg chg="del mod">
          <ac:chgData name="Robin Phillips" userId="36f8bd53-74e6-4456-9dac-7a661f218f05" providerId="ADAL" clId="{42FD70FD-3728-4006-87AA-9105E1C33C11}" dt="2022-03-30T10:12:46.932" v="1827" actId="478"/>
          <ac:spMkLst>
            <pc:docMk/>
            <pc:sldMk cId="457664384" sldId="376"/>
            <ac:spMk id="23" creationId="{F6C35D56-7A27-4B43-9EB6-276C4CFD268C}"/>
          </ac:spMkLst>
        </pc:spChg>
        <pc:spChg chg="mod">
          <ac:chgData name="Robin Phillips" userId="36f8bd53-74e6-4456-9dac-7a661f218f05" providerId="ADAL" clId="{42FD70FD-3728-4006-87AA-9105E1C33C11}" dt="2022-03-30T10:09:53.968" v="1750" actId="14100"/>
          <ac:spMkLst>
            <pc:docMk/>
            <pc:sldMk cId="457664384" sldId="376"/>
            <ac:spMk id="26" creationId="{BCA98CD2-7474-4D63-88D0-804BE10BC926}"/>
          </ac:spMkLst>
        </pc:spChg>
      </pc:sldChg>
      <pc:sldChg chg="modSp mod">
        <pc:chgData name="Robin Phillips" userId="36f8bd53-74e6-4456-9dac-7a661f218f05" providerId="ADAL" clId="{42FD70FD-3728-4006-87AA-9105E1C33C11}" dt="2022-03-30T10:30:00.528" v="2123" actId="20577"/>
        <pc:sldMkLst>
          <pc:docMk/>
          <pc:sldMk cId="1698875956" sldId="378"/>
        </pc:sldMkLst>
        <pc:spChg chg="mod">
          <ac:chgData name="Robin Phillips" userId="36f8bd53-74e6-4456-9dac-7a661f218f05" providerId="ADAL" clId="{42FD70FD-3728-4006-87AA-9105E1C33C11}" dt="2022-03-30T10:30:00.528" v="2123" actId="20577"/>
          <ac:spMkLst>
            <pc:docMk/>
            <pc:sldMk cId="1698875956" sldId="378"/>
            <ac:spMk id="9" creationId="{03E50C57-1D27-4165-8232-198D38A422C2}"/>
          </ac:spMkLst>
        </pc:spChg>
      </pc:sldChg>
      <pc:sldChg chg="modSp mod">
        <pc:chgData name="Robin Phillips" userId="36f8bd53-74e6-4456-9dac-7a661f218f05" providerId="ADAL" clId="{42FD70FD-3728-4006-87AA-9105E1C33C11}" dt="2022-03-30T10:30:33.315" v="2137" actId="1035"/>
        <pc:sldMkLst>
          <pc:docMk/>
          <pc:sldMk cId="868014556" sldId="380"/>
        </pc:sldMkLst>
        <pc:spChg chg="mod">
          <ac:chgData name="Robin Phillips" userId="36f8bd53-74e6-4456-9dac-7a661f218f05" providerId="ADAL" clId="{42FD70FD-3728-4006-87AA-9105E1C33C11}" dt="2022-03-30T10:30:33.315" v="2137" actId="1035"/>
          <ac:spMkLst>
            <pc:docMk/>
            <pc:sldMk cId="868014556" sldId="380"/>
            <ac:spMk id="7" creationId="{EB93A0E9-9BA6-4982-B68F-5511F9EF5A11}"/>
          </ac:spMkLst>
        </pc:spChg>
        <pc:spChg chg="mod">
          <ac:chgData name="Robin Phillips" userId="36f8bd53-74e6-4456-9dac-7a661f218f05" providerId="ADAL" clId="{42FD70FD-3728-4006-87AA-9105E1C33C11}" dt="2022-03-30T10:30:29.342" v="2131" actId="1036"/>
          <ac:spMkLst>
            <pc:docMk/>
            <pc:sldMk cId="868014556" sldId="380"/>
            <ac:spMk id="12" creationId="{C736C3DD-6B0E-431A-9613-73F9D2A60EA4}"/>
          </ac:spMkLst>
        </pc:spChg>
      </pc:sldChg>
      <pc:sldChg chg="addSp delSp modSp mod">
        <pc:chgData name="Robin Phillips" userId="36f8bd53-74e6-4456-9dac-7a661f218f05" providerId="ADAL" clId="{42FD70FD-3728-4006-87AA-9105E1C33C11}" dt="2022-03-30T10:28:29.771" v="2119" actId="6549"/>
        <pc:sldMkLst>
          <pc:docMk/>
          <pc:sldMk cId="989236277" sldId="382"/>
        </pc:sldMkLst>
        <pc:spChg chg="mod">
          <ac:chgData name="Robin Phillips" userId="36f8bd53-74e6-4456-9dac-7a661f218f05" providerId="ADAL" clId="{42FD70FD-3728-4006-87AA-9105E1C33C11}" dt="2022-03-30T09:11:54.488" v="57" actId="6549"/>
          <ac:spMkLst>
            <pc:docMk/>
            <pc:sldMk cId="989236277" sldId="382"/>
            <ac:spMk id="2" creationId="{B1428D7B-C1BB-4F55-AEA9-4AC7C7493483}"/>
          </ac:spMkLst>
        </pc:spChg>
        <pc:spChg chg="del mod">
          <ac:chgData name="Robin Phillips" userId="36f8bd53-74e6-4456-9dac-7a661f218f05" providerId="ADAL" clId="{42FD70FD-3728-4006-87AA-9105E1C33C11}" dt="2022-03-30T09:27:35.270" v="1409" actId="478"/>
          <ac:spMkLst>
            <pc:docMk/>
            <pc:sldMk cId="989236277" sldId="382"/>
            <ac:spMk id="3" creationId="{94AE33D7-827A-4E81-8304-C5C39EBAD0FD}"/>
          </ac:spMkLst>
        </pc:spChg>
        <pc:spChg chg="mod">
          <ac:chgData name="Robin Phillips" userId="36f8bd53-74e6-4456-9dac-7a661f218f05" providerId="ADAL" clId="{42FD70FD-3728-4006-87AA-9105E1C33C11}" dt="2022-03-30T10:28:29.771" v="2119" actId="6549"/>
          <ac:spMkLst>
            <pc:docMk/>
            <pc:sldMk cId="989236277" sldId="382"/>
            <ac:spMk id="7" creationId="{C6845CDD-AB5E-4342-8DAB-0ED9289A5292}"/>
          </ac:spMkLst>
        </pc:spChg>
        <pc:spChg chg="del mod">
          <ac:chgData name="Robin Phillips" userId="36f8bd53-74e6-4456-9dac-7a661f218f05" providerId="ADAL" clId="{42FD70FD-3728-4006-87AA-9105E1C33C11}" dt="2022-03-30T09:51:51.460" v="1654" actId="478"/>
          <ac:spMkLst>
            <pc:docMk/>
            <pc:sldMk cId="989236277" sldId="382"/>
            <ac:spMk id="14" creationId="{C6647E40-8BD3-4D0D-80F4-3CEBCB0E4E61}"/>
          </ac:spMkLst>
        </pc:spChg>
        <pc:spChg chg="mod">
          <ac:chgData name="Robin Phillips" userId="36f8bd53-74e6-4456-9dac-7a661f218f05" providerId="ADAL" clId="{42FD70FD-3728-4006-87AA-9105E1C33C11}" dt="2022-03-30T09:56:05.948" v="1682"/>
          <ac:spMkLst>
            <pc:docMk/>
            <pc:sldMk cId="989236277" sldId="382"/>
            <ac:spMk id="25" creationId="{BCA0E7A2-55DC-42B1-A753-2ADF7EAA9961}"/>
          </ac:spMkLst>
        </pc:spChg>
        <pc:spChg chg="add mod">
          <ac:chgData name="Robin Phillips" userId="36f8bd53-74e6-4456-9dac-7a661f218f05" providerId="ADAL" clId="{42FD70FD-3728-4006-87AA-9105E1C33C11}" dt="2022-03-30T09:58:10.059" v="1716" actId="1035"/>
          <ac:spMkLst>
            <pc:docMk/>
            <pc:sldMk cId="989236277" sldId="382"/>
            <ac:spMk id="27" creationId="{3266AD57-6C1B-44A2-BBA5-CEA142B17931}"/>
          </ac:spMkLst>
        </pc:spChg>
        <pc:grpChg chg="add mod">
          <ac:chgData name="Robin Phillips" userId="36f8bd53-74e6-4456-9dac-7a661f218f05" providerId="ADAL" clId="{42FD70FD-3728-4006-87AA-9105E1C33C11}" dt="2022-03-30T09:58:26.433" v="1718" actId="14100"/>
          <ac:grpSpMkLst>
            <pc:docMk/>
            <pc:sldMk cId="989236277" sldId="382"/>
            <ac:grpSpMk id="17" creationId="{2F31DD6B-04FA-482A-838A-75DC618C8B6E}"/>
          </ac:grpSpMkLst>
        </pc:grpChg>
        <pc:picChg chg="mod">
          <ac:chgData name="Robin Phillips" userId="36f8bd53-74e6-4456-9dac-7a661f218f05" providerId="ADAL" clId="{42FD70FD-3728-4006-87AA-9105E1C33C11}" dt="2022-03-30T09:56:05.948" v="1682"/>
          <ac:picMkLst>
            <pc:docMk/>
            <pc:sldMk cId="989236277" sldId="382"/>
            <ac:picMk id="24" creationId="{07C1571F-2A2F-4BC1-835A-4B6DCB1A7D84}"/>
          </ac:picMkLst>
        </pc:picChg>
        <pc:picChg chg="add mod">
          <ac:chgData name="Robin Phillips" userId="36f8bd53-74e6-4456-9dac-7a661f218f05" providerId="ADAL" clId="{42FD70FD-3728-4006-87AA-9105E1C33C11}" dt="2022-03-30T09:56:48.522" v="1687" actId="1076"/>
          <ac:picMkLst>
            <pc:docMk/>
            <pc:sldMk cId="989236277" sldId="382"/>
            <ac:picMk id="26" creationId="{38E8ED72-4F8A-48E9-B65F-41377D23BCA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1"/>
            <a:ext cx="2945659" cy="493633"/>
          </a:xfrm>
          <a:prstGeom prst="rect">
            <a:avLst/>
          </a:prstGeom>
        </p:spPr>
        <p:txBody>
          <a:bodyPr vert="horz" lIns="91440" tIns="45720" rIns="91440" bIns="45720" rtlCol="0"/>
          <a:lstStyle>
            <a:lvl1pPr algn="r">
              <a:defRPr sz="1200"/>
            </a:lvl1pPr>
          </a:lstStyle>
          <a:p>
            <a:fld id="{8E21F73B-5B8A-417D-8085-5A4AE6E6D8EB}" type="datetimeFigureOut">
              <a:rPr lang="en-GB" smtClean="0"/>
              <a:pPr/>
              <a:t>07/12/2022</a:t>
            </a:fld>
            <a:endParaRPr lang="en-GB"/>
          </a:p>
        </p:txBody>
      </p:sp>
      <p:sp>
        <p:nvSpPr>
          <p:cNvPr id="4" name="Footer Placeholder 3"/>
          <p:cNvSpPr>
            <a:spLocks noGrp="1"/>
          </p:cNvSpPr>
          <p:nvPr>
            <p:ph type="ftr" sz="quarter" idx="2"/>
          </p:nvPr>
        </p:nvSpPr>
        <p:spPr>
          <a:xfrm>
            <a:off x="1" y="9377317"/>
            <a:ext cx="2945659"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377317"/>
            <a:ext cx="2945659" cy="493633"/>
          </a:xfrm>
          <a:prstGeom prst="rect">
            <a:avLst/>
          </a:prstGeom>
        </p:spPr>
        <p:txBody>
          <a:bodyPr vert="horz" lIns="91440" tIns="45720" rIns="91440" bIns="45720" rtlCol="0" anchor="b"/>
          <a:lstStyle>
            <a:lvl1pPr algn="r">
              <a:defRPr sz="1200"/>
            </a:lvl1pPr>
          </a:lstStyle>
          <a:p>
            <a:fld id="{75FDFA4D-4DDF-421B-9715-FCFBFF8D12B5}" type="slidenum">
              <a:rPr lang="en-GB" smtClean="0"/>
              <a:pPr/>
              <a:t>‹#›</a:t>
            </a:fld>
            <a:endParaRPr lang="en-GB"/>
          </a:p>
        </p:txBody>
      </p:sp>
    </p:spTree>
    <p:extLst>
      <p:ext uri="{BB962C8B-B14F-4D97-AF65-F5344CB8AC3E}">
        <p14:creationId xmlns:p14="http://schemas.microsoft.com/office/powerpoint/2010/main" val="2241087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3633"/>
          </a:xfrm>
          <a:prstGeom prst="rect">
            <a:avLst/>
          </a:prstGeom>
        </p:spPr>
        <p:txBody>
          <a:bodyPr vert="horz" lIns="91440" tIns="45720" rIns="91440" bIns="45720" rtlCol="0"/>
          <a:lstStyle>
            <a:lvl1pPr algn="r">
              <a:defRPr sz="1200"/>
            </a:lvl1pPr>
          </a:lstStyle>
          <a:p>
            <a:fld id="{DA9C9C3B-F1F9-468F-BDF4-E01008827AE0}" type="datetimeFigureOut">
              <a:rPr lang="en-GB" smtClean="0"/>
              <a:pPr/>
              <a:t>07/12/2022</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7317"/>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7317"/>
            <a:ext cx="2945659" cy="493633"/>
          </a:xfrm>
          <a:prstGeom prst="rect">
            <a:avLst/>
          </a:prstGeom>
        </p:spPr>
        <p:txBody>
          <a:bodyPr vert="horz" lIns="91440" tIns="45720" rIns="91440" bIns="45720" rtlCol="0" anchor="b"/>
          <a:lstStyle>
            <a:lvl1pPr algn="r">
              <a:defRPr sz="1200"/>
            </a:lvl1pPr>
          </a:lstStyle>
          <a:p>
            <a:fld id="{B243E85F-B22E-4B81-B3D5-0C9E46D511CC}" type="slidenum">
              <a:rPr lang="en-GB" smtClean="0"/>
              <a:pPr/>
              <a:t>‹#›</a:t>
            </a:fld>
            <a:endParaRPr lang="en-GB"/>
          </a:p>
        </p:txBody>
      </p:sp>
    </p:spTree>
    <p:extLst>
      <p:ext uri="{BB962C8B-B14F-4D97-AF65-F5344CB8AC3E}">
        <p14:creationId xmlns:p14="http://schemas.microsoft.com/office/powerpoint/2010/main" val="160873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5BF60-15E2-40A4-AE61-D95E221B289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0450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5BF60-15E2-40A4-AE61-D95E221B289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5BF60-15E2-40A4-AE61-D95E221B289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694C8-B96C-466B-8950-ECF5668B1FA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251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694C8-B96C-466B-8950-ECF5668B1FA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26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5BF60-15E2-40A4-AE61-D95E221B289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523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5BF60-15E2-40A4-AE61-D95E221B289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5BF60-15E2-40A4-AE61-D95E221B289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5BF60-15E2-40A4-AE61-D95E221B289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5BF60-15E2-40A4-AE61-D95E221B289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5BF60-15E2-40A4-AE61-D95E221B289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5BF60-15E2-40A4-AE61-D95E221B289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5BF60-15E2-40A4-AE61-D95E221B289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24000" y="2397600"/>
            <a:ext cx="8496150" cy="836952"/>
          </a:xfrm>
        </p:spPr>
        <p:txBody>
          <a:bodyPr>
            <a:noAutofit/>
          </a:bodyPr>
          <a:lstStyle>
            <a:lvl1pPr marL="0" indent="0" algn="l">
              <a:lnSpc>
                <a:spcPts val="2200"/>
              </a:lnSpc>
              <a:spcBef>
                <a:spcPts val="0"/>
              </a:spcBef>
              <a:buNone/>
              <a:defRPr sz="2400" i="0" baseline="0">
                <a:solidFill>
                  <a:schemeClr val="tx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Add Presentation Subtitle</a:t>
            </a:r>
            <a:endParaRPr lang="en-GB" dirty="0"/>
          </a:p>
        </p:txBody>
      </p:sp>
      <p:sp>
        <p:nvSpPr>
          <p:cNvPr id="2" name="Title 1"/>
          <p:cNvSpPr>
            <a:spLocks noGrp="1"/>
          </p:cNvSpPr>
          <p:nvPr>
            <p:ph type="ctrTitle" hasCustomPrompt="1"/>
          </p:nvPr>
        </p:nvSpPr>
        <p:spPr>
          <a:xfrm>
            <a:off x="179550" y="712792"/>
            <a:ext cx="8640600" cy="1420064"/>
          </a:xfrm>
        </p:spPr>
        <p:txBody>
          <a:bodyPr anchor="t">
            <a:noAutofit/>
          </a:bodyPr>
          <a:lstStyle>
            <a:lvl1pPr algn="l">
              <a:lnSpc>
                <a:spcPts val="6200"/>
              </a:lnSpc>
              <a:defRPr sz="8500" b="1" cap="all" baseline="0">
                <a:solidFill>
                  <a:schemeClr val="tx1"/>
                </a:solidFill>
              </a:defRPr>
            </a:lvl1pPr>
          </a:lstStyle>
          <a:p>
            <a:r>
              <a:rPr lang="en-US" dirty="0"/>
              <a:t>Add title of Presentation</a:t>
            </a:r>
            <a:endParaRPr lang="en-GB" dirty="0"/>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03278" y="6036388"/>
            <a:ext cx="3412206" cy="565109"/>
          </a:xfrm>
          <a:prstGeom prst="rect">
            <a:avLst/>
          </a:prstGeom>
        </p:spPr>
      </p:pic>
    </p:spTree>
    <p:extLst>
      <p:ext uri="{BB962C8B-B14F-4D97-AF65-F5344CB8AC3E}">
        <p14:creationId xmlns:p14="http://schemas.microsoft.com/office/powerpoint/2010/main" val="119456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End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13833" y="1916837"/>
            <a:ext cx="7916334" cy="936103"/>
          </a:xfrm>
        </p:spPr>
        <p:txBody>
          <a:bodyPr anchor="t">
            <a:noAutofit/>
          </a:bodyPr>
          <a:lstStyle>
            <a:lvl1pPr algn="ctr">
              <a:lnSpc>
                <a:spcPts val="3400"/>
              </a:lnSpc>
              <a:defRPr sz="4500" b="1" cap="all" baseline="0"/>
            </a:lvl1pPr>
          </a:lstStyle>
          <a:p>
            <a:r>
              <a:rPr lang="en-US" dirty="0"/>
              <a:t>ADD END</a:t>
            </a:r>
            <a:br>
              <a:rPr lang="en-US" dirty="0"/>
            </a:br>
            <a:r>
              <a:rPr lang="en-US" dirty="0"/>
              <a:t>SLIDE TITLE</a:t>
            </a:r>
            <a:endParaRPr lang="en-GB" dirty="0"/>
          </a:p>
        </p:txBody>
      </p:sp>
      <p:sp>
        <p:nvSpPr>
          <p:cNvPr id="10" name="Subtitle 2"/>
          <p:cNvSpPr>
            <a:spLocks noGrp="1"/>
          </p:cNvSpPr>
          <p:nvPr>
            <p:ph type="subTitle" idx="1" hasCustomPrompt="1"/>
          </p:nvPr>
        </p:nvSpPr>
        <p:spPr>
          <a:xfrm>
            <a:off x="613833" y="3024008"/>
            <a:ext cx="7916334" cy="2493224"/>
          </a:xfrm>
        </p:spPr>
        <p:txBody>
          <a:bodyPr>
            <a:noAutofit/>
          </a:bodyPr>
          <a:lstStyle>
            <a:lvl1pPr marL="0" indent="0" algn="ctr">
              <a:lnSpc>
                <a:spcPct val="100000"/>
              </a:lnSpc>
              <a:buNone/>
              <a:defRPr sz="15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Add Text</a:t>
            </a:r>
            <a:endParaRPr lang="en-GB" dirty="0"/>
          </a:p>
        </p:txBody>
      </p:sp>
      <p:sp>
        <p:nvSpPr>
          <p:cNvPr id="5" name="TextBox 4">
            <a:extLst>
              <a:ext uri="{FF2B5EF4-FFF2-40B4-BE49-F238E27FC236}">
                <a16:creationId xmlns:a16="http://schemas.microsoft.com/office/drawing/2014/main" id="{22ADBC28-D784-4121-8E66-51FA4AC63DA7}"/>
              </a:ext>
            </a:extLst>
          </p:cNvPr>
          <p:cNvSpPr txBox="1"/>
          <p:nvPr userDrawn="1"/>
        </p:nvSpPr>
        <p:spPr>
          <a:xfrm>
            <a:off x="8488343" y="6371553"/>
            <a:ext cx="525439" cy="276999"/>
          </a:xfrm>
          <a:prstGeom prst="rect">
            <a:avLst/>
          </a:prstGeom>
          <a:noFill/>
        </p:spPr>
        <p:txBody>
          <a:bodyPr wrap="square" rtlCol="0" anchor="ctr">
            <a:spAutoFit/>
          </a:bodyPr>
          <a:lstStyle/>
          <a:p>
            <a:pPr algn="r"/>
            <a:fld id="{50E1C398-C520-4438-92C3-155C2BB45AF5}" type="slidenum">
              <a:rPr lang="en-GB" sz="1200" b="1" smtClean="0">
                <a:solidFill>
                  <a:schemeClr val="tx1"/>
                </a:solidFill>
              </a:rPr>
              <a:pPr algn="r"/>
              <a:t>‹#›</a:t>
            </a:fld>
            <a:endParaRPr lang="en-GB" sz="1200" b="1" dirty="0">
              <a:solidFill>
                <a:schemeClr val="tx1"/>
              </a:solidFill>
            </a:endParaRPr>
          </a:p>
        </p:txBody>
      </p:sp>
      <p:pic>
        <p:nvPicPr>
          <p:cNvPr id="9" name="Picture 8">
            <a:extLst>
              <a:ext uri="{FF2B5EF4-FFF2-40B4-BE49-F238E27FC236}">
                <a16:creationId xmlns:a16="http://schemas.microsoft.com/office/drawing/2014/main" id="{B93B8273-32E6-4A8D-A11D-57B2276DDC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48400" y="6215937"/>
            <a:ext cx="2468418" cy="506553"/>
          </a:xfrm>
          <a:prstGeom prst="rect">
            <a:avLst/>
          </a:prstGeom>
        </p:spPr>
      </p:pic>
      <p:sp>
        <p:nvSpPr>
          <p:cNvPr id="6" name="TextBox 5">
            <a:extLst>
              <a:ext uri="{FF2B5EF4-FFF2-40B4-BE49-F238E27FC236}">
                <a16:creationId xmlns:a16="http://schemas.microsoft.com/office/drawing/2014/main" id="{E3F479F3-1744-4021-ABEC-0B4F77B989AD}"/>
              </a:ext>
            </a:extLst>
          </p:cNvPr>
          <p:cNvSpPr txBox="1"/>
          <p:nvPr userDrawn="1"/>
        </p:nvSpPr>
        <p:spPr>
          <a:xfrm>
            <a:off x="196647" y="157320"/>
            <a:ext cx="3057832" cy="246221"/>
          </a:xfrm>
          <a:prstGeom prst="rect">
            <a:avLst/>
          </a:prstGeom>
          <a:noFill/>
        </p:spPr>
        <p:txBody>
          <a:bodyPr wrap="square" rtlCol="0">
            <a:spAutoFit/>
          </a:bodyPr>
          <a:lstStyle/>
          <a:p>
            <a:r>
              <a:rPr lang="en-GB" sz="1000" dirty="0"/>
              <a:t>STS Confidential – Discussion Paper</a:t>
            </a:r>
          </a:p>
        </p:txBody>
      </p:sp>
    </p:spTree>
    <p:extLst>
      <p:ext uri="{BB962C8B-B14F-4D97-AF65-F5344CB8AC3E}">
        <p14:creationId xmlns:p14="http://schemas.microsoft.com/office/powerpoint/2010/main" val="390827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5" descr="C:\Users\CD\Desktop\gienergy_Grey-logo_Final.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31640" y="34567"/>
            <a:ext cx="6552728" cy="6757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348880"/>
            <a:ext cx="7772400" cy="1251570"/>
          </a:xfrm>
          <a:noFill/>
        </p:spPr>
        <p:txBody>
          <a:bodyPr anchor="ctr"/>
          <a:lstStyle>
            <a:lvl1pPr algn="ctr">
              <a:defRPr sz="44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076E34A-ECDB-4511-8E16-3FF51DF9E1AA}" type="datetime2">
              <a:rPr lang="en-GB" smtClean="0"/>
              <a:pPr/>
              <a:t>Wednesday, 07 December 2022</a:t>
            </a:fld>
            <a:endParaRPr lang="en-GB"/>
          </a:p>
        </p:txBody>
      </p:sp>
      <p:sp>
        <p:nvSpPr>
          <p:cNvPr id="5" name="Footer Placeholder 4"/>
          <p:cNvSpPr>
            <a:spLocks noGrp="1"/>
          </p:cNvSpPr>
          <p:nvPr>
            <p:ph type="ftr" sz="quarter" idx="11"/>
          </p:nvPr>
        </p:nvSpPr>
        <p:spPr/>
        <p:txBody>
          <a:bodyPr/>
          <a:lstStyle/>
          <a:p>
            <a:r>
              <a:rPr lang="en-GB"/>
              <a:t>© GI Energy</a:t>
            </a:r>
          </a:p>
        </p:txBody>
      </p:sp>
      <p:sp>
        <p:nvSpPr>
          <p:cNvPr id="6" name="Slide Number Placeholder 5"/>
          <p:cNvSpPr>
            <a:spLocks noGrp="1"/>
          </p:cNvSpPr>
          <p:nvPr>
            <p:ph type="sldNum" sz="quarter" idx="12"/>
          </p:nvPr>
        </p:nvSpPr>
        <p:spPr/>
        <p:txBody>
          <a:bodyPr/>
          <a:lstStyle/>
          <a:p>
            <a:fld id="{3E325881-038F-4BE2-9F53-D6C6D118BE48}" type="slidenum">
              <a:rPr lang="en-GB" smtClean="0"/>
              <a:pPr/>
              <a:t>‹#›</a:t>
            </a:fld>
            <a:endParaRPr lang="en-GB"/>
          </a:p>
        </p:txBody>
      </p:sp>
      <p:pic>
        <p:nvPicPr>
          <p:cNvPr id="7" name="Picture 2" descr="C:\Users\CD\Desktop\gienergy_CMYK-logo_Final.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07504" y="13752"/>
            <a:ext cx="1299426" cy="1615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862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5" descr="C:\Users\CD\Desktop\gienergy_Grey-logo_Final.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31640" y="34567"/>
            <a:ext cx="6552728" cy="6757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A296DA-E85C-4023-A0A0-2DAFB33D395C}" type="datetime2">
              <a:rPr lang="en-GB" smtClean="0"/>
              <a:pPr/>
              <a:t>Wednesday, 07 December 2022</a:t>
            </a:fld>
            <a:endParaRPr lang="en-GB"/>
          </a:p>
        </p:txBody>
      </p:sp>
      <p:sp>
        <p:nvSpPr>
          <p:cNvPr id="5" name="Footer Placeholder 4"/>
          <p:cNvSpPr>
            <a:spLocks noGrp="1"/>
          </p:cNvSpPr>
          <p:nvPr>
            <p:ph type="ftr" sz="quarter" idx="11"/>
          </p:nvPr>
        </p:nvSpPr>
        <p:spPr/>
        <p:txBody>
          <a:bodyPr/>
          <a:lstStyle/>
          <a:p>
            <a:r>
              <a:rPr lang="en-GB"/>
              <a:t>© GI Energy</a:t>
            </a:r>
          </a:p>
        </p:txBody>
      </p:sp>
      <p:sp>
        <p:nvSpPr>
          <p:cNvPr id="6" name="Slide Number Placeholder 5"/>
          <p:cNvSpPr>
            <a:spLocks noGrp="1"/>
          </p:cNvSpPr>
          <p:nvPr>
            <p:ph type="sldNum" sz="quarter" idx="12"/>
          </p:nvPr>
        </p:nvSpPr>
        <p:spPr/>
        <p:txBody>
          <a:bodyPr/>
          <a:lstStyle/>
          <a:p>
            <a:fld id="{3E325881-038F-4BE2-9F53-D6C6D118BE48}" type="slidenum">
              <a:rPr lang="en-GB" smtClean="0"/>
              <a:pPr/>
              <a:t>‹#›</a:t>
            </a:fld>
            <a:endParaRPr lang="en-GB"/>
          </a:p>
        </p:txBody>
      </p:sp>
    </p:spTree>
    <p:extLst>
      <p:ext uri="{BB962C8B-B14F-4D97-AF65-F5344CB8AC3E}">
        <p14:creationId xmlns:p14="http://schemas.microsoft.com/office/powerpoint/2010/main" val="3529207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5" descr="C:\Users\CD\Desktop\gienergy_Grey-logo_Final.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31640" y="34567"/>
            <a:ext cx="6552728" cy="6757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1916832"/>
            <a:ext cx="3008313" cy="432048"/>
          </a:xfrm>
        </p:spPr>
        <p:txBody>
          <a:bodyPr anchor="b"/>
          <a:lstStyle>
            <a:lvl1pPr algn="r">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420888"/>
            <a:ext cx="3008313" cy="370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EE337A8-7CFD-442F-8F99-508664A927F3}" type="datetime2">
              <a:rPr lang="en-GB" smtClean="0"/>
              <a:pPr/>
              <a:t>Wednesday, 07 December 2022</a:t>
            </a:fld>
            <a:endParaRPr lang="en-GB"/>
          </a:p>
        </p:txBody>
      </p:sp>
      <p:sp>
        <p:nvSpPr>
          <p:cNvPr id="6" name="Footer Placeholder 5"/>
          <p:cNvSpPr>
            <a:spLocks noGrp="1"/>
          </p:cNvSpPr>
          <p:nvPr>
            <p:ph type="ftr" sz="quarter" idx="11"/>
          </p:nvPr>
        </p:nvSpPr>
        <p:spPr/>
        <p:txBody>
          <a:bodyPr/>
          <a:lstStyle/>
          <a:p>
            <a:r>
              <a:rPr lang="en-GB"/>
              <a:t>© GI Energy</a:t>
            </a:r>
          </a:p>
        </p:txBody>
      </p:sp>
      <p:sp>
        <p:nvSpPr>
          <p:cNvPr id="7" name="Slide Number Placeholder 6"/>
          <p:cNvSpPr>
            <a:spLocks noGrp="1"/>
          </p:cNvSpPr>
          <p:nvPr>
            <p:ph type="sldNum" sz="quarter" idx="12"/>
          </p:nvPr>
        </p:nvSpPr>
        <p:spPr/>
        <p:txBody>
          <a:bodyPr/>
          <a:lstStyle/>
          <a:p>
            <a:fld id="{3E325881-038F-4BE2-9F53-D6C6D118BE48}" type="slidenum">
              <a:rPr lang="en-GB" smtClean="0"/>
              <a:pPr/>
              <a:t>‹#›</a:t>
            </a:fld>
            <a:endParaRPr lang="en-GB"/>
          </a:p>
        </p:txBody>
      </p:sp>
    </p:spTree>
    <p:extLst>
      <p:ext uri="{BB962C8B-B14F-4D97-AF65-F5344CB8AC3E}">
        <p14:creationId xmlns:p14="http://schemas.microsoft.com/office/powerpoint/2010/main" val="2108763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5" descr="C:\Users\CD\Desktop\gienergy_Grey-logo_Final.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31640" y="34567"/>
            <a:ext cx="6552728" cy="6757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E6AF00-F580-42E6-9811-29AA3E802FCB}" type="datetime2">
              <a:rPr lang="en-GB" smtClean="0"/>
              <a:pPr/>
              <a:t>Wednesday, 07 December 2022</a:t>
            </a:fld>
            <a:endParaRPr lang="en-GB"/>
          </a:p>
        </p:txBody>
      </p:sp>
      <p:sp>
        <p:nvSpPr>
          <p:cNvPr id="6" name="Footer Placeholder 5"/>
          <p:cNvSpPr>
            <a:spLocks noGrp="1"/>
          </p:cNvSpPr>
          <p:nvPr>
            <p:ph type="ftr" sz="quarter" idx="11"/>
          </p:nvPr>
        </p:nvSpPr>
        <p:spPr/>
        <p:txBody>
          <a:bodyPr/>
          <a:lstStyle/>
          <a:p>
            <a:r>
              <a:rPr lang="en-GB"/>
              <a:t>© GI Energy</a:t>
            </a:r>
          </a:p>
        </p:txBody>
      </p:sp>
      <p:sp>
        <p:nvSpPr>
          <p:cNvPr id="7" name="Slide Number Placeholder 6"/>
          <p:cNvSpPr>
            <a:spLocks noGrp="1"/>
          </p:cNvSpPr>
          <p:nvPr>
            <p:ph type="sldNum" sz="quarter" idx="12"/>
          </p:nvPr>
        </p:nvSpPr>
        <p:spPr/>
        <p:txBody>
          <a:bodyPr/>
          <a:lstStyle/>
          <a:p>
            <a:fld id="{3E325881-038F-4BE2-9F53-D6C6D118BE48}" type="slidenum">
              <a:rPr lang="en-GB" smtClean="0"/>
              <a:pPr/>
              <a:t>‹#›</a:t>
            </a:fld>
            <a:endParaRPr lang="en-GB"/>
          </a:p>
        </p:txBody>
      </p:sp>
    </p:spTree>
    <p:extLst>
      <p:ext uri="{BB962C8B-B14F-4D97-AF65-F5344CB8AC3E}">
        <p14:creationId xmlns:p14="http://schemas.microsoft.com/office/powerpoint/2010/main" val="3870425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Users\CD\Desktop\gienergy_Grey-logo_Final.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31640" y="34567"/>
            <a:ext cx="6552728" cy="6757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1FFCF8-1572-4582-B118-48B51B2BDFE5}" type="datetime2">
              <a:rPr lang="en-GB" smtClean="0"/>
              <a:pPr/>
              <a:t>Wednesday, 07 December 2022</a:t>
            </a:fld>
            <a:endParaRPr lang="en-GB"/>
          </a:p>
        </p:txBody>
      </p:sp>
      <p:sp>
        <p:nvSpPr>
          <p:cNvPr id="4" name="Footer Placeholder 3"/>
          <p:cNvSpPr>
            <a:spLocks noGrp="1"/>
          </p:cNvSpPr>
          <p:nvPr>
            <p:ph type="ftr" sz="quarter" idx="11"/>
          </p:nvPr>
        </p:nvSpPr>
        <p:spPr/>
        <p:txBody>
          <a:bodyPr/>
          <a:lstStyle/>
          <a:p>
            <a:r>
              <a:rPr lang="en-GB"/>
              <a:t>© GI Energy</a:t>
            </a:r>
          </a:p>
        </p:txBody>
      </p:sp>
      <p:sp>
        <p:nvSpPr>
          <p:cNvPr id="5" name="Slide Number Placeholder 4"/>
          <p:cNvSpPr>
            <a:spLocks noGrp="1"/>
          </p:cNvSpPr>
          <p:nvPr>
            <p:ph type="sldNum" sz="quarter" idx="12"/>
          </p:nvPr>
        </p:nvSpPr>
        <p:spPr/>
        <p:txBody>
          <a:bodyPr/>
          <a:lstStyle/>
          <a:p>
            <a:fld id="{3E325881-038F-4BE2-9F53-D6C6D118BE48}" type="slidenum">
              <a:rPr lang="en-GB" smtClean="0"/>
              <a:pPr/>
              <a:t>‹#›</a:t>
            </a:fld>
            <a:endParaRPr lang="en-GB"/>
          </a:p>
        </p:txBody>
      </p:sp>
    </p:spTree>
    <p:extLst>
      <p:ext uri="{BB962C8B-B14F-4D97-AF65-F5344CB8AC3E}">
        <p14:creationId xmlns:p14="http://schemas.microsoft.com/office/powerpoint/2010/main" val="1884446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5" descr="C:\Users\CD\Desktop\gienergy_Grey-logo_Final.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31640" y="34567"/>
            <a:ext cx="6552728" cy="67575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6BC07D76-7D00-4822-8FF4-9E9EBD2235D8}" type="datetime2">
              <a:rPr lang="en-GB" smtClean="0"/>
              <a:pPr/>
              <a:t>Wednesday, 07 December 2022</a:t>
            </a:fld>
            <a:endParaRPr lang="en-GB"/>
          </a:p>
        </p:txBody>
      </p:sp>
      <p:sp>
        <p:nvSpPr>
          <p:cNvPr id="3" name="Footer Placeholder 2"/>
          <p:cNvSpPr>
            <a:spLocks noGrp="1"/>
          </p:cNvSpPr>
          <p:nvPr>
            <p:ph type="ftr" sz="quarter" idx="11"/>
          </p:nvPr>
        </p:nvSpPr>
        <p:spPr/>
        <p:txBody>
          <a:bodyPr/>
          <a:lstStyle/>
          <a:p>
            <a:r>
              <a:rPr lang="en-GB"/>
              <a:t>© GI Energy</a:t>
            </a:r>
          </a:p>
        </p:txBody>
      </p:sp>
      <p:sp>
        <p:nvSpPr>
          <p:cNvPr id="4" name="Slide Number Placeholder 3"/>
          <p:cNvSpPr>
            <a:spLocks noGrp="1"/>
          </p:cNvSpPr>
          <p:nvPr>
            <p:ph type="sldNum" sz="quarter" idx="12"/>
          </p:nvPr>
        </p:nvSpPr>
        <p:spPr/>
        <p:txBody>
          <a:bodyPr/>
          <a:lstStyle/>
          <a:p>
            <a:fld id="{3E325881-038F-4BE2-9F53-D6C6D118BE48}" type="slidenum">
              <a:rPr lang="en-GB" smtClean="0"/>
              <a:pPr/>
              <a:t>‹#›</a:t>
            </a:fld>
            <a:endParaRPr lang="en-GB"/>
          </a:p>
        </p:txBody>
      </p:sp>
    </p:spTree>
    <p:extLst>
      <p:ext uri="{BB962C8B-B14F-4D97-AF65-F5344CB8AC3E}">
        <p14:creationId xmlns:p14="http://schemas.microsoft.com/office/powerpoint/2010/main" val="2661630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D890-1D5A-4C11-B90B-71A63EEDD55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CBEDDB9-B416-494C-B708-4DA4600930F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19ECCA-7325-42D0-9C2B-8FD55E66F4B2}"/>
              </a:ext>
            </a:extLst>
          </p:cNvPr>
          <p:cNvSpPr>
            <a:spLocks noGrp="1"/>
          </p:cNvSpPr>
          <p:nvPr>
            <p:ph type="dt" sz="half" idx="10"/>
          </p:nvPr>
        </p:nvSpPr>
        <p:spPr/>
        <p:txBody>
          <a:bodyPr/>
          <a:lstStyle/>
          <a:p>
            <a:fld id="{1826E389-1A5C-44FF-A126-8665F8E0F1E6}" type="datetimeFigureOut">
              <a:rPr lang="en-GB" smtClean="0"/>
              <a:t>07/12/2022</a:t>
            </a:fld>
            <a:endParaRPr lang="en-GB"/>
          </a:p>
        </p:txBody>
      </p:sp>
      <p:sp>
        <p:nvSpPr>
          <p:cNvPr id="5" name="Footer Placeholder 4">
            <a:extLst>
              <a:ext uri="{FF2B5EF4-FFF2-40B4-BE49-F238E27FC236}">
                <a16:creationId xmlns:a16="http://schemas.microsoft.com/office/drawing/2014/main" id="{56E09B79-F075-4DFA-B234-D7D397C4EC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518BF5-A77F-4DEC-8D39-C8B69F169527}"/>
              </a:ext>
            </a:extLst>
          </p:cNvPr>
          <p:cNvSpPr>
            <a:spLocks noGrp="1"/>
          </p:cNvSpPr>
          <p:nvPr>
            <p:ph type="sldNum" sz="quarter" idx="12"/>
          </p:nvPr>
        </p:nvSpPr>
        <p:spPr/>
        <p:txBody>
          <a:bodyPr/>
          <a:lstStyle/>
          <a:p>
            <a:fld id="{5849A13A-78E3-4F5B-8E2A-5AB4D6619BDC}" type="slidenum">
              <a:rPr lang="en-GB" smtClean="0"/>
              <a:t>‹#›</a:t>
            </a:fld>
            <a:endParaRPr lang="en-GB"/>
          </a:p>
        </p:txBody>
      </p:sp>
    </p:spTree>
    <p:extLst>
      <p:ext uri="{BB962C8B-B14F-4D97-AF65-F5344CB8AC3E}">
        <p14:creationId xmlns:p14="http://schemas.microsoft.com/office/powerpoint/2010/main" val="59387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8FD4-4C4E-40A7-A02D-959747E75A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14B688-652B-4EE5-9AED-FEDA25B994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F530D2-AD6E-4BCF-955C-14BA9D92E750}"/>
              </a:ext>
            </a:extLst>
          </p:cNvPr>
          <p:cNvSpPr>
            <a:spLocks noGrp="1"/>
          </p:cNvSpPr>
          <p:nvPr>
            <p:ph type="dt" sz="half" idx="10"/>
          </p:nvPr>
        </p:nvSpPr>
        <p:spPr/>
        <p:txBody>
          <a:bodyPr/>
          <a:lstStyle/>
          <a:p>
            <a:fld id="{1826E389-1A5C-44FF-A126-8665F8E0F1E6}" type="datetimeFigureOut">
              <a:rPr lang="en-GB" smtClean="0"/>
              <a:t>07/12/2022</a:t>
            </a:fld>
            <a:endParaRPr lang="en-GB"/>
          </a:p>
        </p:txBody>
      </p:sp>
      <p:sp>
        <p:nvSpPr>
          <p:cNvPr id="5" name="Footer Placeholder 4">
            <a:extLst>
              <a:ext uri="{FF2B5EF4-FFF2-40B4-BE49-F238E27FC236}">
                <a16:creationId xmlns:a16="http://schemas.microsoft.com/office/drawing/2014/main" id="{FE531AC9-2262-4BBE-8E67-20144AA18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90440-6AA8-493B-9B94-38389D02EE98}"/>
              </a:ext>
            </a:extLst>
          </p:cNvPr>
          <p:cNvSpPr>
            <a:spLocks noGrp="1"/>
          </p:cNvSpPr>
          <p:nvPr>
            <p:ph type="sldNum" sz="quarter" idx="12"/>
          </p:nvPr>
        </p:nvSpPr>
        <p:spPr/>
        <p:txBody>
          <a:bodyPr/>
          <a:lstStyle/>
          <a:p>
            <a:fld id="{5849A13A-78E3-4F5B-8E2A-5AB4D6619BDC}" type="slidenum">
              <a:rPr lang="en-GB" smtClean="0"/>
              <a:t>‹#›</a:t>
            </a:fld>
            <a:endParaRPr lang="en-GB"/>
          </a:p>
        </p:txBody>
      </p:sp>
    </p:spTree>
    <p:extLst>
      <p:ext uri="{BB962C8B-B14F-4D97-AF65-F5344CB8AC3E}">
        <p14:creationId xmlns:p14="http://schemas.microsoft.com/office/powerpoint/2010/main" val="237108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35F85-9C1D-4CB2-B07E-DE2F72D51EA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08E7CD-55A1-4B30-B738-17E3BDECE04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3114E0-4E42-4607-9E2A-802B95518A9E}"/>
              </a:ext>
            </a:extLst>
          </p:cNvPr>
          <p:cNvSpPr>
            <a:spLocks noGrp="1"/>
          </p:cNvSpPr>
          <p:nvPr>
            <p:ph type="dt" sz="half" idx="10"/>
          </p:nvPr>
        </p:nvSpPr>
        <p:spPr/>
        <p:txBody>
          <a:bodyPr/>
          <a:lstStyle/>
          <a:p>
            <a:fld id="{1826E389-1A5C-44FF-A126-8665F8E0F1E6}" type="datetimeFigureOut">
              <a:rPr lang="en-GB" smtClean="0"/>
              <a:t>07/12/2022</a:t>
            </a:fld>
            <a:endParaRPr lang="en-GB"/>
          </a:p>
        </p:txBody>
      </p:sp>
      <p:sp>
        <p:nvSpPr>
          <p:cNvPr id="5" name="Footer Placeholder 4">
            <a:extLst>
              <a:ext uri="{FF2B5EF4-FFF2-40B4-BE49-F238E27FC236}">
                <a16:creationId xmlns:a16="http://schemas.microsoft.com/office/drawing/2014/main" id="{8AE23818-D7E6-4E5B-B5E5-4152B8D28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E5137B-4B2C-46ED-A4F9-8A6BA9B0B083}"/>
              </a:ext>
            </a:extLst>
          </p:cNvPr>
          <p:cNvSpPr>
            <a:spLocks noGrp="1"/>
          </p:cNvSpPr>
          <p:nvPr>
            <p:ph type="sldNum" sz="quarter" idx="12"/>
          </p:nvPr>
        </p:nvSpPr>
        <p:spPr/>
        <p:txBody>
          <a:bodyPr/>
          <a:lstStyle/>
          <a:p>
            <a:fld id="{5849A13A-78E3-4F5B-8E2A-5AB4D6619BDC}" type="slidenum">
              <a:rPr lang="en-GB" smtClean="0"/>
              <a:t>‹#›</a:t>
            </a:fld>
            <a:endParaRPr lang="en-GB"/>
          </a:p>
        </p:txBody>
      </p:sp>
    </p:spTree>
    <p:extLst>
      <p:ext uri="{BB962C8B-B14F-4D97-AF65-F5344CB8AC3E}">
        <p14:creationId xmlns:p14="http://schemas.microsoft.com/office/powerpoint/2010/main" val="220145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lue Chapter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4802" y="764704"/>
            <a:ext cx="8401825" cy="1512168"/>
          </a:xfrm>
        </p:spPr>
        <p:txBody>
          <a:bodyPr/>
          <a:lstStyle>
            <a:lvl1pPr algn="l">
              <a:lnSpc>
                <a:spcPts val="6200"/>
              </a:lnSpc>
              <a:defRPr sz="8500">
                <a:solidFill>
                  <a:schemeClr val="bg1"/>
                </a:solidFill>
              </a:defRPr>
            </a:lvl1pPr>
          </a:lstStyle>
          <a:p>
            <a:r>
              <a:rPr lang="en-US" dirty="0"/>
              <a:t>Add title</a:t>
            </a:r>
            <a:br>
              <a:rPr lang="en-US" dirty="0"/>
            </a:br>
            <a:r>
              <a:rPr lang="en-US" dirty="0"/>
              <a:t>of chapter</a:t>
            </a:r>
            <a:endParaRPr lang="en-GB" dirty="0"/>
          </a:p>
        </p:txBody>
      </p:sp>
      <p:sp>
        <p:nvSpPr>
          <p:cNvPr id="3" name="Subtitle 2"/>
          <p:cNvSpPr>
            <a:spLocks noGrp="1"/>
          </p:cNvSpPr>
          <p:nvPr>
            <p:ph type="subTitle" idx="1" hasCustomPrompt="1"/>
          </p:nvPr>
        </p:nvSpPr>
        <p:spPr>
          <a:xfrm>
            <a:off x="323530" y="2396480"/>
            <a:ext cx="8233097" cy="1032520"/>
          </a:xfrm>
        </p:spPr>
        <p:txBody>
          <a:bodyPr>
            <a:noAutofit/>
          </a:bodyPr>
          <a:lstStyle>
            <a:lvl1pPr marL="0" indent="0" algn="l">
              <a:lnSpc>
                <a:spcPts val="2200"/>
              </a:lnSpc>
              <a:buNone/>
              <a:defRPr sz="2000" i="0">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Add subtitle of Chapter</a:t>
            </a:r>
            <a:endParaRPr lang="en-GB" dirty="0"/>
          </a:p>
        </p:txBody>
      </p:sp>
      <p:sp>
        <p:nvSpPr>
          <p:cNvPr id="6" name="TextBox 5">
            <a:extLst>
              <a:ext uri="{FF2B5EF4-FFF2-40B4-BE49-F238E27FC236}">
                <a16:creationId xmlns:a16="http://schemas.microsoft.com/office/drawing/2014/main" id="{B0B8AAE5-07A1-4AE2-974F-A7BA5B37F38A}"/>
              </a:ext>
            </a:extLst>
          </p:cNvPr>
          <p:cNvSpPr txBox="1"/>
          <p:nvPr userDrawn="1"/>
        </p:nvSpPr>
        <p:spPr>
          <a:xfrm>
            <a:off x="8488343" y="6371553"/>
            <a:ext cx="525439" cy="276999"/>
          </a:xfrm>
          <a:prstGeom prst="rect">
            <a:avLst/>
          </a:prstGeom>
          <a:noFill/>
        </p:spPr>
        <p:txBody>
          <a:bodyPr wrap="square" rtlCol="0" anchor="ctr">
            <a:spAutoFit/>
          </a:bodyPr>
          <a:lstStyle/>
          <a:p>
            <a:pPr algn="r"/>
            <a:fld id="{50E1C398-C520-4438-92C3-155C2BB45AF5}" type="slidenum">
              <a:rPr lang="en-GB" sz="1200" b="1" smtClean="0">
                <a:solidFill>
                  <a:schemeClr val="bg1"/>
                </a:solidFill>
              </a:rPr>
              <a:pPr algn="r"/>
              <a:t>‹#›</a:t>
            </a:fld>
            <a:endParaRPr lang="en-GB" sz="1200" b="1" dirty="0">
              <a:solidFill>
                <a:schemeClr val="bg1"/>
              </a:solidFill>
            </a:endParaRPr>
          </a:p>
        </p:txBody>
      </p:sp>
      <p:pic>
        <p:nvPicPr>
          <p:cNvPr id="5" name="Picture 4" descr="Text&#10;&#10;Description automatically generated">
            <a:extLst>
              <a:ext uri="{FF2B5EF4-FFF2-40B4-BE49-F238E27FC236}">
                <a16:creationId xmlns:a16="http://schemas.microsoft.com/office/drawing/2014/main" id="{07B574B5-6015-4FEE-A26E-AEDEF01E38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78782" y="6254159"/>
            <a:ext cx="2209800" cy="491411"/>
          </a:xfrm>
          <a:prstGeom prst="rect">
            <a:avLst/>
          </a:prstGeom>
        </p:spPr>
      </p:pic>
    </p:spTree>
    <p:extLst>
      <p:ext uri="{BB962C8B-B14F-4D97-AF65-F5344CB8AC3E}">
        <p14:creationId xmlns:p14="http://schemas.microsoft.com/office/powerpoint/2010/main" val="1374549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B2B9-A32C-46BE-BD57-764663D1E7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3501E0-FA16-4063-8B04-D40145736D1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B94326-0774-48BB-BE71-3BC49A329F8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9C880F-9CB1-4EAA-9AB7-09DD0627E67E}"/>
              </a:ext>
            </a:extLst>
          </p:cNvPr>
          <p:cNvSpPr>
            <a:spLocks noGrp="1"/>
          </p:cNvSpPr>
          <p:nvPr>
            <p:ph type="dt" sz="half" idx="10"/>
          </p:nvPr>
        </p:nvSpPr>
        <p:spPr/>
        <p:txBody>
          <a:bodyPr/>
          <a:lstStyle/>
          <a:p>
            <a:fld id="{1826E389-1A5C-44FF-A126-8665F8E0F1E6}" type="datetimeFigureOut">
              <a:rPr lang="en-GB" smtClean="0"/>
              <a:t>07/12/2022</a:t>
            </a:fld>
            <a:endParaRPr lang="en-GB"/>
          </a:p>
        </p:txBody>
      </p:sp>
      <p:sp>
        <p:nvSpPr>
          <p:cNvPr id="6" name="Footer Placeholder 5">
            <a:extLst>
              <a:ext uri="{FF2B5EF4-FFF2-40B4-BE49-F238E27FC236}">
                <a16:creationId xmlns:a16="http://schemas.microsoft.com/office/drawing/2014/main" id="{52A58EB9-9797-485B-AD79-02CF63E516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DB7848-FCA1-4CA3-976F-7030C8419DF3}"/>
              </a:ext>
            </a:extLst>
          </p:cNvPr>
          <p:cNvSpPr>
            <a:spLocks noGrp="1"/>
          </p:cNvSpPr>
          <p:nvPr>
            <p:ph type="sldNum" sz="quarter" idx="12"/>
          </p:nvPr>
        </p:nvSpPr>
        <p:spPr/>
        <p:txBody>
          <a:bodyPr/>
          <a:lstStyle/>
          <a:p>
            <a:fld id="{5849A13A-78E3-4F5B-8E2A-5AB4D6619BDC}" type="slidenum">
              <a:rPr lang="en-GB" smtClean="0"/>
              <a:t>‹#›</a:t>
            </a:fld>
            <a:endParaRPr lang="en-GB"/>
          </a:p>
        </p:txBody>
      </p:sp>
    </p:spTree>
    <p:extLst>
      <p:ext uri="{BB962C8B-B14F-4D97-AF65-F5344CB8AC3E}">
        <p14:creationId xmlns:p14="http://schemas.microsoft.com/office/powerpoint/2010/main" val="1507322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B0E1-AC4C-407A-AE96-CA7A3134DC26}"/>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BB2D57-3C7F-468D-BFD1-7FFBD600303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F5FC27D-A1E0-4678-8A95-C94887A1884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A55DCB-D919-483E-B77A-E3D293B02E3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4FF5335-600F-4F1D-9A30-A2C728552E1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467F29-4901-424A-AD28-772E257F909B}"/>
              </a:ext>
            </a:extLst>
          </p:cNvPr>
          <p:cNvSpPr>
            <a:spLocks noGrp="1"/>
          </p:cNvSpPr>
          <p:nvPr>
            <p:ph type="dt" sz="half" idx="10"/>
          </p:nvPr>
        </p:nvSpPr>
        <p:spPr/>
        <p:txBody>
          <a:bodyPr/>
          <a:lstStyle/>
          <a:p>
            <a:fld id="{1826E389-1A5C-44FF-A126-8665F8E0F1E6}" type="datetimeFigureOut">
              <a:rPr lang="en-GB" smtClean="0"/>
              <a:t>07/12/2022</a:t>
            </a:fld>
            <a:endParaRPr lang="en-GB"/>
          </a:p>
        </p:txBody>
      </p:sp>
      <p:sp>
        <p:nvSpPr>
          <p:cNvPr id="8" name="Footer Placeholder 7">
            <a:extLst>
              <a:ext uri="{FF2B5EF4-FFF2-40B4-BE49-F238E27FC236}">
                <a16:creationId xmlns:a16="http://schemas.microsoft.com/office/drawing/2014/main" id="{9D21DFEC-45E3-4DE4-8C8D-BF5CCFEE82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476AE0-41F1-4B1C-8DC3-BF44531247D5}"/>
              </a:ext>
            </a:extLst>
          </p:cNvPr>
          <p:cNvSpPr>
            <a:spLocks noGrp="1"/>
          </p:cNvSpPr>
          <p:nvPr>
            <p:ph type="sldNum" sz="quarter" idx="12"/>
          </p:nvPr>
        </p:nvSpPr>
        <p:spPr/>
        <p:txBody>
          <a:bodyPr/>
          <a:lstStyle/>
          <a:p>
            <a:fld id="{5849A13A-78E3-4F5B-8E2A-5AB4D6619BDC}" type="slidenum">
              <a:rPr lang="en-GB" smtClean="0"/>
              <a:t>‹#›</a:t>
            </a:fld>
            <a:endParaRPr lang="en-GB"/>
          </a:p>
        </p:txBody>
      </p:sp>
    </p:spTree>
    <p:extLst>
      <p:ext uri="{BB962C8B-B14F-4D97-AF65-F5344CB8AC3E}">
        <p14:creationId xmlns:p14="http://schemas.microsoft.com/office/powerpoint/2010/main" val="3428928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12CB-3772-4723-B9D2-68298B5B76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83BAAB-C735-41DD-A750-71B983A45CE3}"/>
              </a:ext>
            </a:extLst>
          </p:cNvPr>
          <p:cNvSpPr>
            <a:spLocks noGrp="1"/>
          </p:cNvSpPr>
          <p:nvPr>
            <p:ph type="dt" sz="half" idx="10"/>
          </p:nvPr>
        </p:nvSpPr>
        <p:spPr/>
        <p:txBody>
          <a:bodyPr/>
          <a:lstStyle/>
          <a:p>
            <a:fld id="{1826E389-1A5C-44FF-A126-8665F8E0F1E6}" type="datetimeFigureOut">
              <a:rPr lang="en-GB" smtClean="0"/>
              <a:t>07/12/2022</a:t>
            </a:fld>
            <a:endParaRPr lang="en-GB"/>
          </a:p>
        </p:txBody>
      </p:sp>
      <p:sp>
        <p:nvSpPr>
          <p:cNvPr id="4" name="Footer Placeholder 3">
            <a:extLst>
              <a:ext uri="{FF2B5EF4-FFF2-40B4-BE49-F238E27FC236}">
                <a16:creationId xmlns:a16="http://schemas.microsoft.com/office/drawing/2014/main" id="{33F4D7D2-040F-451F-A7CC-304030C3EA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D209C5-BA18-40AE-803C-385B5DD3AE4F}"/>
              </a:ext>
            </a:extLst>
          </p:cNvPr>
          <p:cNvSpPr>
            <a:spLocks noGrp="1"/>
          </p:cNvSpPr>
          <p:nvPr>
            <p:ph type="sldNum" sz="quarter" idx="12"/>
          </p:nvPr>
        </p:nvSpPr>
        <p:spPr/>
        <p:txBody>
          <a:bodyPr/>
          <a:lstStyle/>
          <a:p>
            <a:fld id="{5849A13A-78E3-4F5B-8E2A-5AB4D6619BDC}" type="slidenum">
              <a:rPr lang="en-GB" smtClean="0"/>
              <a:t>‹#›</a:t>
            </a:fld>
            <a:endParaRPr lang="en-GB"/>
          </a:p>
        </p:txBody>
      </p:sp>
    </p:spTree>
    <p:extLst>
      <p:ext uri="{BB962C8B-B14F-4D97-AF65-F5344CB8AC3E}">
        <p14:creationId xmlns:p14="http://schemas.microsoft.com/office/powerpoint/2010/main" val="2436969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9F5D3B-C1D3-44AD-BB87-14773DD7A4D3}"/>
              </a:ext>
            </a:extLst>
          </p:cNvPr>
          <p:cNvSpPr>
            <a:spLocks noGrp="1"/>
          </p:cNvSpPr>
          <p:nvPr>
            <p:ph type="dt" sz="half" idx="10"/>
          </p:nvPr>
        </p:nvSpPr>
        <p:spPr/>
        <p:txBody>
          <a:bodyPr/>
          <a:lstStyle/>
          <a:p>
            <a:fld id="{1826E389-1A5C-44FF-A126-8665F8E0F1E6}" type="datetimeFigureOut">
              <a:rPr lang="en-GB" smtClean="0"/>
              <a:t>07/12/2022</a:t>
            </a:fld>
            <a:endParaRPr lang="en-GB"/>
          </a:p>
        </p:txBody>
      </p:sp>
      <p:sp>
        <p:nvSpPr>
          <p:cNvPr id="3" name="Footer Placeholder 2">
            <a:extLst>
              <a:ext uri="{FF2B5EF4-FFF2-40B4-BE49-F238E27FC236}">
                <a16:creationId xmlns:a16="http://schemas.microsoft.com/office/drawing/2014/main" id="{408C032F-2090-4DBB-9A2E-37DE52C706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568574-3BDB-407A-A7AE-8B5A35DD87E0}"/>
              </a:ext>
            </a:extLst>
          </p:cNvPr>
          <p:cNvSpPr>
            <a:spLocks noGrp="1"/>
          </p:cNvSpPr>
          <p:nvPr>
            <p:ph type="sldNum" sz="quarter" idx="12"/>
          </p:nvPr>
        </p:nvSpPr>
        <p:spPr/>
        <p:txBody>
          <a:bodyPr/>
          <a:lstStyle/>
          <a:p>
            <a:fld id="{5849A13A-78E3-4F5B-8E2A-5AB4D6619BDC}" type="slidenum">
              <a:rPr lang="en-GB" smtClean="0"/>
              <a:t>‹#›</a:t>
            </a:fld>
            <a:endParaRPr lang="en-GB"/>
          </a:p>
        </p:txBody>
      </p:sp>
    </p:spTree>
    <p:extLst>
      <p:ext uri="{BB962C8B-B14F-4D97-AF65-F5344CB8AC3E}">
        <p14:creationId xmlns:p14="http://schemas.microsoft.com/office/powerpoint/2010/main" val="1027592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DF900-70B3-4A9C-B157-95A4DEF28D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787858-354C-4B3B-B7AA-55781CA4EE0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8B7620-E4AA-4A4A-A193-46074EC32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A8000E4-B4FF-486F-9B37-9EE2E0ECA190}"/>
              </a:ext>
            </a:extLst>
          </p:cNvPr>
          <p:cNvSpPr>
            <a:spLocks noGrp="1"/>
          </p:cNvSpPr>
          <p:nvPr>
            <p:ph type="dt" sz="half" idx="10"/>
          </p:nvPr>
        </p:nvSpPr>
        <p:spPr/>
        <p:txBody>
          <a:bodyPr/>
          <a:lstStyle/>
          <a:p>
            <a:fld id="{1826E389-1A5C-44FF-A126-8665F8E0F1E6}" type="datetimeFigureOut">
              <a:rPr lang="en-GB" smtClean="0"/>
              <a:t>07/12/2022</a:t>
            </a:fld>
            <a:endParaRPr lang="en-GB"/>
          </a:p>
        </p:txBody>
      </p:sp>
      <p:sp>
        <p:nvSpPr>
          <p:cNvPr id="6" name="Footer Placeholder 5">
            <a:extLst>
              <a:ext uri="{FF2B5EF4-FFF2-40B4-BE49-F238E27FC236}">
                <a16:creationId xmlns:a16="http://schemas.microsoft.com/office/drawing/2014/main" id="{A6889DAC-079A-401C-A74C-89A9C16533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5F7360-B637-409F-861F-E1BEDD3CDF89}"/>
              </a:ext>
            </a:extLst>
          </p:cNvPr>
          <p:cNvSpPr>
            <a:spLocks noGrp="1"/>
          </p:cNvSpPr>
          <p:nvPr>
            <p:ph type="sldNum" sz="quarter" idx="12"/>
          </p:nvPr>
        </p:nvSpPr>
        <p:spPr/>
        <p:txBody>
          <a:bodyPr/>
          <a:lstStyle/>
          <a:p>
            <a:fld id="{5849A13A-78E3-4F5B-8E2A-5AB4D6619BDC}" type="slidenum">
              <a:rPr lang="en-GB" smtClean="0"/>
              <a:t>‹#›</a:t>
            </a:fld>
            <a:endParaRPr lang="en-GB"/>
          </a:p>
        </p:txBody>
      </p:sp>
    </p:spTree>
    <p:extLst>
      <p:ext uri="{BB962C8B-B14F-4D97-AF65-F5344CB8AC3E}">
        <p14:creationId xmlns:p14="http://schemas.microsoft.com/office/powerpoint/2010/main" val="2055576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E8725-64E1-4E25-BB64-D28A3B27273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7AE6F-E806-4DDF-9738-853EEF17E1E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B9038F3-CA82-4B99-ABB3-DB9EE29EBF3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EF0103E-FEB3-4420-B6E2-AFD04E4DFF37}"/>
              </a:ext>
            </a:extLst>
          </p:cNvPr>
          <p:cNvSpPr>
            <a:spLocks noGrp="1"/>
          </p:cNvSpPr>
          <p:nvPr>
            <p:ph type="dt" sz="half" idx="10"/>
          </p:nvPr>
        </p:nvSpPr>
        <p:spPr/>
        <p:txBody>
          <a:bodyPr/>
          <a:lstStyle/>
          <a:p>
            <a:fld id="{1826E389-1A5C-44FF-A126-8665F8E0F1E6}" type="datetimeFigureOut">
              <a:rPr lang="en-GB" smtClean="0"/>
              <a:t>07/12/2022</a:t>
            </a:fld>
            <a:endParaRPr lang="en-GB"/>
          </a:p>
        </p:txBody>
      </p:sp>
      <p:sp>
        <p:nvSpPr>
          <p:cNvPr id="6" name="Footer Placeholder 5">
            <a:extLst>
              <a:ext uri="{FF2B5EF4-FFF2-40B4-BE49-F238E27FC236}">
                <a16:creationId xmlns:a16="http://schemas.microsoft.com/office/drawing/2014/main" id="{7B8EE55A-363B-47A7-A735-1B362BA584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8C2AC1-6739-44AA-AF0F-B6790A96A0C0}"/>
              </a:ext>
            </a:extLst>
          </p:cNvPr>
          <p:cNvSpPr>
            <a:spLocks noGrp="1"/>
          </p:cNvSpPr>
          <p:nvPr>
            <p:ph type="sldNum" sz="quarter" idx="12"/>
          </p:nvPr>
        </p:nvSpPr>
        <p:spPr/>
        <p:txBody>
          <a:bodyPr/>
          <a:lstStyle/>
          <a:p>
            <a:fld id="{5849A13A-78E3-4F5B-8E2A-5AB4D6619BDC}" type="slidenum">
              <a:rPr lang="en-GB" smtClean="0"/>
              <a:t>‹#›</a:t>
            </a:fld>
            <a:endParaRPr lang="en-GB"/>
          </a:p>
        </p:txBody>
      </p:sp>
    </p:spTree>
    <p:extLst>
      <p:ext uri="{BB962C8B-B14F-4D97-AF65-F5344CB8AC3E}">
        <p14:creationId xmlns:p14="http://schemas.microsoft.com/office/powerpoint/2010/main" val="1315426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7781-0DA9-481F-8684-44CC477251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D78713-5C50-475F-969D-A3ED427EEF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2DA67A-9E29-4E47-80B7-9A0276EAF9C7}"/>
              </a:ext>
            </a:extLst>
          </p:cNvPr>
          <p:cNvSpPr>
            <a:spLocks noGrp="1"/>
          </p:cNvSpPr>
          <p:nvPr>
            <p:ph type="dt" sz="half" idx="10"/>
          </p:nvPr>
        </p:nvSpPr>
        <p:spPr/>
        <p:txBody>
          <a:bodyPr/>
          <a:lstStyle/>
          <a:p>
            <a:fld id="{1826E389-1A5C-44FF-A126-8665F8E0F1E6}" type="datetimeFigureOut">
              <a:rPr lang="en-GB" smtClean="0"/>
              <a:t>07/12/2022</a:t>
            </a:fld>
            <a:endParaRPr lang="en-GB"/>
          </a:p>
        </p:txBody>
      </p:sp>
      <p:sp>
        <p:nvSpPr>
          <p:cNvPr id="5" name="Footer Placeholder 4">
            <a:extLst>
              <a:ext uri="{FF2B5EF4-FFF2-40B4-BE49-F238E27FC236}">
                <a16:creationId xmlns:a16="http://schemas.microsoft.com/office/drawing/2014/main" id="{857BAA0C-AC72-4FC8-BBDE-7BA5A9D1BF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C55EEA-1109-4722-9BB3-FB753EF2384D}"/>
              </a:ext>
            </a:extLst>
          </p:cNvPr>
          <p:cNvSpPr>
            <a:spLocks noGrp="1"/>
          </p:cNvSpPr>
          <p:nvPr>
            <p:ph type="sldNum" sz="quarter" idx="12"/>
          </p:nvPr>
        </p:nvSpPr>
        <p:spPr/>
        <p:txBody>
          <a:bodyPr/>
          <a:lstStyle/>
          <a:p>
            <a:fld id="{5849A13A-78E3-4F5B-8E2A-5AB4D6619BDC}" type="slidenum">
              <a:rPr lang="en-GB" smtClean="0"/>
              <a:t>‹#›</a:t>
            </a:fld>
            <a:endParaRPr lang="en-GB"/>
          </a:p>
        </p:txBody>
      </p:sp>
    </p:spTree>
    <p:extLst>
      <p:ext uri="{BB962C8B-B14F-4D97-AF65-F5344CB8AC3E}">
        <p14:creationId xmlns:p14="http://schemas.microsoft.com/office/powerpoint/2010/main" val="435761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0875E5-9C7F-46F6-963D-6BE5B78D340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9CEADE-E1E3-4A4D-8694-7166C9CC0C1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D13F0F-D783-4F2E-9D20-9FA2E8BC5F78}"/>
              </a:ext>
            </a:extLst>
          </p:cNvPr>
          <p:cNvSpPr>
            <a:spLocks noGrp="1"/>
          </p:cNvSpPr>
          <p:nvPr>
            <p:ph type="dt" sz="half" idx="10"/>
          </p:nvPr>
        </p:nvSpPr>
        <p:spPr/>
        <p:txBody>
          <a:bodyPr/>
          <a:lstStyle/>
          <a:p>
            <a:fld id="{1826E389-1A5C-44FF-A126-8665F8E0F1E6}" type="datetimeFigureOut">
              <a:rPr lang="en-GB" smtClean="0"/>
              <a:t>07/12/2022</a:t>
            </a:fld>
            <a:endParaRPr lang="en-GB"/>
          </a:p>
        </p:txBody>
      </p:sp>
      <p:sp>
        <p:nvSpPr>
          <p:cNvPr id="5" name="Footer Placeholder 4">
            <a:extLst>
              <a:ext uri="{FF2B5EF4-FFF2-40B4-BE49-F238E27FC236}">
                <a16:creationId xmlns:a16="http://schemas.microsoft.com/office/drawing/2014/main" id="{93D03E92-9641-4B4D-8BAF-EAB7A5B655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9ABF22-BB8D-4072-BEC5-1639A2B68835}"/>
              </a:ext>
            </a:extLst>
          </p:cNvPr>
          <p:cNvSpPr>
            <a:spLocks noGrp="1"/>
          </p:cNvSpPr>
          <p:nvPr>
            <p:ph type="sldNum" sz="quarter" idx="12"/>
          </p:nvPr>
        </p:nvSpPr>
        <p:spPr/>
        <p:txBody>
          <a:bodyPr/>
          <a:lstStyle/>
          <a:p>
            <a:fld id="{5849A13A-78E3-4F5B-8E2A-5AB4D6619BDC}" type="slidenum">
              <a:rPr lang="en-GB" smtClean="0"/>
              <a:t>‹#›</a:t>
            </a:fld>
            <a:endParaRPr lang="en-GB"/>
          </a:p>
        </p:txBody>
      </p:sp>
    </p:spTree>
    <p:extLst>
      <p:ext uri="{BB962C8B-B14F-4D97-AF65-F5344CB8AC3E}">
        <p14:creationId xmlns:p14="http://schemas.microsoft.com/office/powerpoint/2010/main" val="2390643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18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a:t>Click icon to add picture</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914358" y="6041363"/>
            <a:ext cx="732659" cy="365125"/>
          </a:xfrm>
        </p:spPr>
        <p:txBody>
          <a:bodyPr/>
          <a:lstStyle/>
          <a:p>
            <a:fld id="{18C79C5D-2A6F-F04D-97DA-BEF2467B64E4}" type="datetimeFigureOut">
              <a:rPr lang="en-US" smtClean="0"/>
              <a:pPr/>
              <a:t>12/7/2022</a:t>
            </a:fld>
            <a:endParaRPr lang="en-US" dirty="0"/>
          </a:p>
        </p:txBody>
      </p:sp>
      <p:sp>
        <p:nvSpPr>
          <p:cNvPr id="6" name="Footer Placeholder 5"/>
          <p:cNvSpPr>
            <a:spLocks noGrp="1"/>
          </p:cNvSpPr>
          <p:nvPr>
            <p:ph type="ftr" sz="quarter" idx="11"/>
          </p:nvPr>
        </p:nvSpPr>
        <p:spPr>
          <a:xfrm>
            <a:off x="442797" y="6041363"/>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9"/>
            <a:ext cx="796616"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5343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4"/>
            <a:ext cx="9144000" cy="4664782"/>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883883"/>
            <a:ext cx="7929000" cy="2971051"/>
          </a:xfrm>
        </p:spPr>
        <p:txBody>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607501" y="4741989"/>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7501" y="5494378"/>
            <a:ext cx="3292987" cy="1148394"/>
          </a:xfrm>
          <a:prstGeom prst="rect">
            <a:avLst/>
          </a:prstGeom>
        </p:spPr>
      </p:pic>
    </p:spTree>
    <p:extLst>
      <p:ext uri="{BB962C8B-B14F-4D97-AF65-F5344CB8AC3E}">
        <p14:creationId xmlns:p14="http://schemas.microsoft.com/office/powerpoint/2010/main" val="189718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64719" y="174336"/>
            <a:ext cx="6203032" cy="872760"/>
          </a:xfrm>
        </p:spPr>
        <p:txBody>
          <a:bodyPr/>
          <a:lstStyle>
            <a:lvl1pPr>
              <a:defRPr sz="3200" cap="none" baseline="0">
                <a:solidFill>
                  <a:schemeClr val="accent1"/>
                </a:solidFill>
              </a:defRPr>
            </a:lvl1pPr>
          </a:lstStyle>
          <a:p>
            <a:r>
              <a:rPr lang="en-US" dirty="0"/>
              <a:t>ADD TITLE OF</a:t>
            </a:r>
            <a:br>
              <a:rPr lang="en-US" dirty="0"/>
            </a:br>
            <a:r>
              <a:rPr lang="en-US" dirty="0"/>
              <a:t>1-COLUMN SLIDE</a:t>
            </a:r>
            <a:endParaRPr lang="en-GB" dirty="0"/>
          </a:p>
        </p:txBody>
      </p:sp>
      <p:sp>
        <p:nvSpPr>
          <p:cNvPr id="3" name="Content Placeholder 2"/>
          <p:cNvSpPr>
            <a:spLocks noGrp="1"/>
          </p:cNvSpPr>
          <p:nvPr>
            <p:ph idx="1"/>
          </p:nvPr>
        </p:nvSpPr>
        <p:spPr>
          <a:xfrm>
            <a:off x="611560" y="1418170"/>
            <a:ext cx="8056190" cy="4531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8488343" y="6371553"/>
            <a:ext cx="525439" cy="276999"/>
          </a:xfrm>
          <a:prstGeom prst="rect">
            <a:avLst/>
          </a:prstGeom>
          <a:noFill/>
        </p:spPr>
        <p:txBody>
          <a:bodyPr wrap="square" rtlCol="0" anchor="ctr">
            <a:spAutoFit/>
          </a:bodyPr>
          <a:lstStyle/>
          <a:p>
            <a:pPr algn="r"/>
            <a:fld id="{50E1C398-C520-4438-92C3-155C2BB45AF5}" type="slidenum">
              <a:rPr lang="en-GB" sz="1200" b="1" smtClean="0">
                <a:solidFill>
                  <a:schemeClr val="tx1"/>
                </a:solidFill>
              </a:rPr>
              <a:pPr algn="r"/>
              <a:t>‹#›</a:t>
            </a:fld>
            <a:endParaRPr lang="en-GB" sz="1200" b="1" dirty="0">
              <a:solidFill>
                <a:schemeClr val="tx1"/>
              </a:solidFill>
            </a:endParaRPr>
          </a:p>
        </p:txBody>
      </p:sp>
      <p:pic>
        <p:nvPicPr>
          <p:cNvPr id="8" name="Picture 7" descr="Logo&#10;&#10;Description automatically generated">
            <a:extLst>
              <a:ext uri="{FF2B5EF4-FFF2-40B4-BE49-F238E27FC236}">
                <a16:creationId xmlns:a16="http://schemas.microsoft.com/office/drawing/2014/main" id="{ACD5ED5A-E480-42EA-80A9-D2875A4497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28509" y="6359905"/>
            <a:ext cx="2322553" cy="420975"/>
          </a:xfrm>
          <a:prstGeom prst="rect">
            <a:avLst/>
          </a:prstGeom>
        </p:spPr>
      </p:pic>
    </p:spTree>
    <p:extLst>
      <p:ext uri="{BB962C8B-B14F-4D97-AF65-F5344CB8AC3E}">
        <p14:creationId xmlns:p14="http://schemas.microsoft.com/office/powerpoint/2010/main" val="938829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31554" y="8162"/>
            <a:ext cx="1612445" cy="2075179"/>
          </a:xfrm>
          <a:prstGeom prst="rect">
            <a:avLst/>
          </a:prstGeom>
        </p:spPr>
      </p:pic>
      <p:sp>
        <p:nvSpPr>
          <p:cNvPr id="2" name="Title 1"/>
          <p:cNvSpPr>
            <a:spLocks noGrp="1"/>
          </p:cNvSpPr>
          <p:nvPr>
            <p:ph type="title"/>
          </p:nvPr>
        </p:nvSpPr>
        <p:spPr>
          <a:xfrm>
            <a:off x="607500" y="447188"/>
            <a:ext cx="7928999" cy="970450"/>
          </a:xfrm>
        </p:spPr>
        <p:txBody>
          <a:bodyPr/>
          <a:lstStyle/>
          <a:p>
            <a:r>
              <a:rPr lang="en-US" dirty="0"/>
              <a:t>Click to edit Master title style</a:t>
            </a:r>
          </a:p>
        </p:txBody>
      </p:sp>
      <p:sp>
        <p:nvSpPr>
          <p:cNvPr id="3" name="Content Placeholder 2"/>
          <p:cNvSpPr>
            <a:spLocks noGrp="1"/>
          </p:cNvSpPr>
          <p:nvPr>
            <p:ph idx="1"/>
          </p:nvPr>
        </p:nvSpPr>
        <p:spPr>
          <a:xfrm>
            <a:off x="614034" y="2222287"/>
            <a:ext cx="7915931" cy="3636511"/>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2146" y="6087400"/>
            <a:ext cx="1542530" cy="537941"/>
          </a:xfrm>
          <a:prstGeom prst="rect">
            <a:avLst/>
          </a:prstGeom>
        </p:spPr>
      </p:pic>
    </p:spTree>
    <p:extLst>
      <p:ext uri="{BB962C8B-B14F-4D97-AF65-F5344CB8AC3E}">
        <p14:creationId xmlns:p14="http://schemas.microsoft.com/office/powerpoint/2010/main" val="3116632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Freeform 6"/>
          <p:cNvSpPr/>
          <p:nvPr userDrawn="1"/>
        </p:nvSpPr>
        <p:spPr bwMode="auto">
          <a:xfrm>
            <a:off x="0" y="-3174"/>
            <a:ext cx="9144000" cy="4664782"/>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ctrTitle"/>
          </p:nvPr>
        </p:nvSpPr>
        <p:spPr>
          <a:xfrm>
            <a:off x="607501" y="883883"/>
            <a:ext cx="7929000" cy="2971051"/>
          </a:xfrm>
        </p:spPr>
        <p:txBody>
          <a:bodyPr/>
          <a:lstStyle>
            <a:lvl1pPr>
              <a:defRPr sz="4050"/>
            </a:lvl1pPr>
          </a:lstStyle>
          <a:p>
            <a:r>
              <a:rPr lang="en-US"/>
              <a:t>Click to edit Master title style</a:t>
            </a:r>
            <a:endParaRPr lang="en-US" dirty="0"/>
          </a:p>
        </p:txBody>
      </p:sp>
      <p:sp>
        <p:nvSpPr>
          <p:cNvPr id="11" name="Subtitle 2"/>
          <p:cNvSpPr>
            <a:spLocks noGrp="1"/>
          </p:cNvSpPr>
          <p:nvPr>
            <p:ph type="subTitle" idx="1"/>
          </p:nvPr>
        </p:nvSpPr>
        <p:spPr>
          <a:xfrm>
            <a:off x="607501" y="4741989"/>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A02D5244-0B8E-4B0E-9D7C-2262D50C56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7501" y="5494378"/>
            <a:ext cx="3292987" cy="1148394"/>
          </a:xfrm>
          <a:prstGeom prst="rect">
            <a:avLst/>
          </a:prstGeom>
        </p:spPr>
      </p:pic>
    </p:spTree>
    <p:extLst>
      <p:ext uri="{BB962C8B-B14F-4D97-AF65-F5344CB8AC3E}">
        <p14:creationId xmlns:p14="http://schemas.microsoft.com/office/powerpoint/2010/main" val="3379774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0562" y="2222287"/>
            <a:ext cx="3895937" cy="3638764"/>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31554" y="8162"/>
            <a:ext cx="1612445" cy="2075179"/>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2146" y="6087400"/>
            <a:ext cx="1542530" cy="537941"/>
          </a:xfrm>
          <a:prstGeom prst="rect">
            <a:avLst/>
          </a:prstGeom>
        </p:spPr>
      </p:pic>
    </p:spTree>
    <p:extLst>
      <p:ext uri="{BB962C8B-B14F-4D97-AF65-F5344CB8AC3E}">
        <p14:creationId xmlns:p14="http://schemas.microsoft.com/office/powerpoint/2010/main" val="3427625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31554" y="8162"/>
            <a:ext cx="1612445" cy="2075179"/>
          </a:xfrm>
          <a:prstGeom prst="rect">
            <a:avLst/>
          </a:prstGeom>
        </p:spPr>
      </p:pic>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2146" y="6087400"/>
            <a:ext cx="1542530" cy="537941"/>
          </a:xfrm>
          <a:prstGeom prst="rect">
            <a:avLst/>
          </a:prstGeom>
        </p:spPr>
      </p:pic>
    </p:spTree>
    <p:extLst>
      <p:ext uri="{BB962C8B-B14F-4D97-AF65-F5344CB8AC3E}">
        <p14:creationId xmlns:p14="http://schemas.microsoft.com/office/powerpoint/2010/main" val="33079611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31554" y="8162"/>
            <a:ext cx="1612445" cy="2075179"/>
          </a:xfrm>
          <a:prstGeom prst="rect">
            <a:avLst/>
          </a:prstGeom>
        </p:spPr>
      </p:pic>
    </p:spTree>
    <p:extLst>
      <p:ext uri="{BB962C8B-B14F-4D97-AF65-F5344CB8AC3E}">
        <p14:creationId xmlns:p14="http://schemas.microsoft.com/office/powerpoint/2010/main" val="3092624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740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94214" y="446087"/>
            <a:ext cx="771299" cy="992643"/>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2146" y="6087400"/>
            <a:ext cx="1542530" cy="537941"/>
          </a:xfrm>
          <a:prstGeom prst="rect">
            <a:avLst/>
          </a:prstGeom>
        </p:spPr>
      </p:pic>
    </p:spTree>
    <p:extLst>
      <p:ext uri="{BB962C8B-B14F-4D97-AF65-F5344CB8AC3E}">
        <p14:creationId xmlns:p14="http://schemas.microsoft.com/office/powerpoint/2010/main" val="17664934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18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a:t>Click icon to add picture</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914358" y="6041363"/>
            <a:ext cx="732659" cy="365125"/>
          </a:xfrm>
        </p:spPr>
        <p:txBody>
          <a:bodyPr/>
          <a:lstStyle/>
          <a:p>
            <a:fld id="{18C79C5D-2A6F-F04D-97DA-BEF2467B64E4}" type="datetimeFigureOut">
              <a:rPr lang="en-US" smtClean="0"/>
              <a:pPr/>
              <a:t>12/7/2022</a:t>
            </a:fld>
            <a:endParaRPr lang="en-US" dirty="0"/>
          </a:p>
        </p:txBody>
      </p:sp>
      <p:sp>
        <p:nvSpPr>
          <p:cNvPr id="6" name="Footer Placeholder 5"/>
          <p:cNvSpPr>
            <a:spLocks noGrp="1"/>
          </p:cNvSpPr>
          <p:nvPr>
            <p:ph type="ftr" sz="quarter" idx="11"/>
          </p:nvPr>
        </p:nvSpPr>
        <p:spPr>
          <a:xfrm>
            <a:off x="442797" y="6041363"/>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9"/>
            <a:ext cx="796616"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3161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18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a:t>Click icon to add picture</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8553" y="6137517"/>
            <a:ext cx="1542530" cy="537941"/>
          </a:xfrm>
          <a:prstGeom prst="rect">
            <a:avLst/>
          </a:prstGeom>
        </p:spPr>
      </p:pic>
    </p:spTree>
    <p:extLst>
      <p:ext uri="{BB962C8B-B14F-4D97-AF65-F5344CB8AC3E}">
        <p14:creationId xmlns:p14="http://schemas.microsoft.com/office/powerpoint/2010/main" val="39238556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3150" b="1" cap="none"/>
            </a:lvl1pPr>
          </a:lstStyle>
          <a:p>
            <a:r>
              <a:rPr lang="en-US"/>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a:t>Click to edit Master text styles</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31103" y="1081457"/>
            <a:ext cx="1291982" cy="1662750"/>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2146" y="6087400"/>
            <a:ext cx="1542530" cy="537941"/>
          </a:xfrm>
          <a:prstGeom prst="rect">
            <a:avLst/>
          </a:prstGeom>
        </p:spPr>
      </p:pic>
    </p:spTree>
    <p:extLst>
      <p:ext uri="{BB962C8B-B14F-4D97-AF65-F5344CB8AC3E}">
        <p14:creationId xmlns:p14="http://schemas.microsoft.com/office/powerpoint/2010/main" val="178477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2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64719" y="396000"/>
            <a:ext cx="6203032" cy="872760"/>
          </a:xfrm>
        </p:spPr>
        <p:txBody>
          <a:bodyPr/>
          <a:lstStyle>
            <a:lvl1pPr>
              <a:defRPr baseline="0">
                <a:solidFill>
                  <a:srgbClr val="009FE3"/>
                </a:solidFill>
              </a:defRPr>
            </a:lvl1pPr>
          </a:lstStyle>
          <a:p>
            <a:r>
              <a:rPr lang="en-US" dirty="0"/>
              <a:t>ADD TITLE OF</a:t>
            </a:r>
            <a:br>
              <a:rPr lang="en-US" dirty="0"/>
            </a:br>
            <a:r>
              <a:rPr lang="en-US" dirty="0"/>
              <a:t>2-COLUMN SLIDE</a:t>
            </a:r>
            <a:endParaRPr lang="en-GB" dirty="0"/>
          </a:p>
        </p:txBody>
      </p:sp>
      <p:sp>
        <p:nvSpPr>
          <p:cNvPr id="3" name="Content Placeholder 2"/>
          <p:cNvSpPr>
            <a:spLocks noGrp="1"/>
          </p:cNvSpPr>
          <p:nvPr>
            <p:ph idx="1"/>
          </p:nvPr>
        </p:nvSpPr>
        <p:spPr>
          <a:xfrm>
            <a:off x="613835" y="1418171"/>
            <a:ext cx="3915835" cy="45663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3"/>
          </p:nvPr>
        </p:nvSpPr>
        <p:spPr>
          <a:xfrm>
            <a:off x="4746116" y="1418171"/>
            <a:ext cx="3911052" cy="45663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Box 5">
            <a:extLst>
              <a:ext uri="{FF2B5EF4-FFF2-40B4-BE49-F238E27FC236}">
                <a16:creationId xmlns:a16="http://schemas.microsoft.com/office/drawing/2014/main" id="{5267966D-BD23-4E0C-B47D-AB5F79D1175D}"/>
              </a:ext>
            </a:extLst>
          </p:cNvPr>
          <p:cNvSpPr txBox="1"/>
          <p:nvPr userDrawn="1"/>
        </p:nvSpPr>
        <p:spPr>
          <a:xfrm>
            <a:off x="8488343" y="6371553"/>
            <a:ext cx="525439" cy="276999"/>
          </a:xfrm>
          <a:prstGeom prst="rect">
            <a:avLst/>
          </a:prstGeom>
          <a:noFill/>
        </p:spPr>
        <p:txBody>
          <a:bodyPr wrap="square" rtlCol="0" anchor="ctr">
            <a:spAutoFit/>
          </a:bodyPr>
          <a:lstStyle/>
          <a:p>
            <a:pPr algn="r"/>
            <a:fld id="{50E1C398-C520-4438-92C3-155C2BB45AF5}" type="slidenum">
              <a:rPr lang="en-GB" sz="1200" b="1" smtClean="0">
                <a:solidFill>
                  <a:schemeClr val="tx1"/>
                </a:solidFill>
              </a:rPr>
              <a:pPr algn="r"/>
              <a:t>‹#›</a:t>
            </a:fld>
            <a:endParaRPr lang="en-GB" sz="1200" b="1" dirty="0">
              <a:solidFill>
                <a:schemeClr val="tx1"/>
              </a:solidFill>
            </a:endParaRPr>
          </a:p>
        </p:txBody>
      </p:sp>
      <p:pic>
        <p:nvPicPr>
          <p:cNvPr id="9" name="Picture 8">
            <a:extLst>
              <a:ext uri="{FF2B5EF4-FFF2-40B4-BE49-F238E27FC236}">
                <a16:creationId xmlns:a16="http://schemas.microsoft.com/office/drawing/2014/main" id="{91DFE48D-22DC-418B-91FE-0402920AF0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48400" y="6215937"/>
            <a:ext cx="2468418" cy="506553"/>
          </a:xfrm>
          <a:prstGeom prst="rect">
            <a:avLst/>
          </a:prstGeom>
        </p:spPr>
      </p:pic>
      <p:sp>
        <p:nvSpPr>
          <p:cNvPr id="7" name="TextBox 6">
            <a:extLst>
              <a:ext uri="{FF2B5EF4-FFF2-40B4-BE49-F238E27FC236}">
                <a16:creationId xmlns:a16="http://schemas.microsoft.com/office/drawing/2014/main" id="{0011CEB1-CA5A-4F81-9585-135E7814AEB5}"/>
              </a:ext>
            </a:extLst>
          </p:cNvPr>
          <p:cNvSpPr txBox="1"/>
          <p:nvPr userDrawn="1"/>
        </p:nvSpPr>
        <p:spPr>
          <a:xfrm>
            <a:off x="196647" y="157320"/>
            <a:ext cx="3057832" cy="246221"/>
          </a:xfrm>
          <a:prstGeom prst="rect">
            <a:avLst/>
          </a:prstGeom>
          <a:noFill/>
        </p:spPr>
        <p:txBody>
          <a:bodyPr wrap="square" rtlCol="0">
            <a:spAutoFit/>
          </a:bodyPr>
          <a:lstStyle/>
          <a:p>
            <a:r>
              <a:rPr lang="en-GB" sz="1000" dirty="0"/>
              <a:t>STS Confidential – Discussion Paper</a:t>
            </a:r>
          </a:p>
        </p:txBody>
      </p:sp>
    </p:spTree>
    <p:extLst>
      <p:ext uri="{BB962C8B-B14F-4D97-AF65-F5344CB8AC3E}">
        <p14:creationId xmlns:p14="http://schemas.microsoft.com/office/powerpoint/2010/main" val="2957626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lvl1pPr>
          </a:lstStyle>
          <a:p>
            <a:r>
              <a:rPr lang="en-US"/>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a:t>Click to 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22878" y="2286001"/>
            <a:ext cx="1104122" cy="1420979"/>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2146" y="6087400"/>
            <a:ext cx="1542530" cy="537941"/>
          </a:xfrm>
          <a:prstGeom prst="rect">
            <a:avLst/>
          </a:prstGeom>
        </p:spPr>
      </p:pic>
    </p:spTree>
    <p:extLst>
      <p:ext uri="{BB962C8B-B14F-4D97-AF65-F5344CB8AC3E}">
        <p14:creationId xmlns:p14="http://schemas.microsoft.com/office/powerpoint/2010/main" val="1767279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31554" y="8162"/>
            <a:ext cx="1612445" cy="2075179"/>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2146" y="6087400"/>
            <a:ext cx="1542530" cy="537941"/>
          </a:xfrm>
          <a:prstGeom prst="rect">
            <a:avLst/>
          </a:prstGeom>
        </p:spPr>
      </p:pic>
    </p:spTree>
    <p:extLst>
      <p:ext uri="{BB962C8B-B14F-4D97-AF65-F5344CB8AC3E}">
        <p14:creationId xmlns:p14="http://schemas.microsoft.com/office/powerpoint/2010/main" val="1031849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2146" y="6087400"/>
            <a:ext cx="1542530" cy="537941"/>
          </a:xfrm>
          <a:prstGeom prst="rect">
            <a:avLst/>
          </a:prstGeom>
        </p:spPr>
      </p:pic>
    </p:spTree>
    <p:extLst>
      <p:ext uri="{BB962C8B-B14F-4D97-AF65-F5344CB8AC3E}">
        <p14:creationId xmlns:p14="http://schemas.microsoft.com/office/powerpoint/2010/main" val="257152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End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13833" y="1916837"/>
            <a:ext cx="7916334" cy="936103"/>
          </a:xfrm>
        </p:spPr>
        <p:txBody>
          <a:bodyPr anchor="t">
            <a:noAutofit/>
          </a:bodyPr>
          <a:lstStyle>
            <a:lvl1pPr algn="ctr">
              <a:lnSpc>
                <a:spcPts val="3400"/>
              </a:lnSpc>
              <a:defRPr sz="4500" b="1" cap="all" baseline="0"/>
            </a:lvl1pPr>
          </a:lstStyle>
          <a:p>
            <a:r>
              <a:rPr lang="en-US" dirty="0"/>
              <a:t>ADD END</a:t>
            </a:r>
            <a:br>
              <a:rPr lang="en-US" dirty="0"/>
            </a:br>
            <a:r>
              <a:rPr lang="en-US" dirty="0"/>
              <a:t>SLIDE TITLE</a:t>
            </a:r>
            <a:endParaRPr lang="en-GB" dirty="0"/>
          </a:p>
        </p:txBody>
      </p:sp>
      <p:sp>
        <p:nvSpPr>
          <p:cNvPr id="10" name="Subtitle 2"/>
          <p:cNvSpPr>
            <a:spLocks noGrp="1"/>
          </p:cNvSpPr>
          <p:nvPr>
            <p:ph type="subTitle" idx="1" hasCustomPrompt="1"/>
          </p:nvPr>
        </p:nvSpPr>
        <p:spPr>
          <a:xfrm>
            <a:off x="613833" y="3024008"/>
            <a:ext cx="7916334" cy="2493224"/>
          </a:xfrm>
        </p:spPr>
        <p:txBody>
          <a:bodyPr>
            <a:noAutofit/>
          </a:bodyPr>
          <a:lstStyle>
            <a:lvl1pPr marL="0" indent="0" algn="ctr">
              <a:lnSpc>
                <a:spcPct val="100000"/>
              </a:lnSpc>
              <a:buNone/>
              <a:defRPr sz="15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Add Text</a:t>
            </a:r>
            <a:endParaRPr lang="en-GB" dirty="0"/>
          </a:p>
        </p:txBody>
      </p:sp>
      <p:sp>
        <p:nvSpPr>
          <p:cNvPr id="5" name="TextBox 4">
            <a:extLst>
              <a:ext uri="{FF2B5EF4-FFF2-40B4-BE49-F238E27FC236}">
                <a16:creationId xmlns:a16="http://schemas.microsoft.com/office/drawing/2014/main" id="{22ADBC28-D784-4121-8E66-51FA4AC63DA7}"/>
              </a:ext>
            </a:extLst>
          </p:cNvPr>
          <p:cNvSpPr txBox="1"/>
          <p:nvPr userDrawn="1"/>
        </p:nvSpPr>
        <p:spPr>
          <a:xfrm>
            <a:off x="8488343" y="6371553"/>
            <a:ext cx="525439" cy="276999"/>
          </a:xfrm>
          <a:prstGeom prst="rect">
            <a:avLst/>
          </a:prstGeom>
          <a:noFill/>
        </p:spPr>
        <p:txBody>
          <a:bodyPr wrap="square" rtlCol="0" anchor="ctr">
            <a:spAutoFit/>
          </a:bodyPr>
          <a:lstStyle/>
          <a:p>
            <a:pPr algn="r"/>
            <a:fld id="{50E1C398-C520-4438-92C3-155C2BB45AF5}" type="slidenum">
              <a:rPr lang="en-GB" sz="1200" b="1" smtClean="0">
                <a:solidFill>
                  <a:schemeClr val="tx1"/>
                </a:solidFill>
              </a:rPr>
              <a:pPr algn="r"/>
              <a:t>‹#›</a:t>
            </a:fld>
            <a:endParaRPr lang="en-GB" sz="1200" b="1" dirty="0">
              <a:solidFill>
                <a:schemeClr val="tx1"/>
              </a:solidFill>
            </a:endParaRPr>
          </a:p>
        </p:txBody>
      </p:sp>
      <p:pic>
        <p:nvPicPr>
          <p:cNvPr id="9" name="Picture 8">
            <a:extLst>
              <a:ext uri="{FF2B5EF4-FFF2-40B4-BE49-F238E27FC236}">
                <a16:creationId xmlns:a16="http://schemas.microsoft.com/office/drawing/2014/main" id="{B93B8273-32E6-4A8D-A11D-57B2276DDC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48400" y="6215937"/>
            <a:ext cx="2468418" cy="506553"/>
          </a:xfrm>
          <a:prstGeom prst="rect">
            <a:avLst/>
          </a:prstGeom>
        </p:spPr>
      </p:pic>
      <p:sp>
        <p:nvSpPr>
          <p:cNvPr id="6" name="TextBox 5">
            <a:extLst>
              <a:ext uri="{FF2B5EF4-FFF2-40B4-BE49-F238E27FC236}">
                <a16:creationId xmlns:a16="http://schemas.microsoft.com/office/drawing/2014/main" id="{E3F479F3-1744-4021-ABEC-0B4F77B989AD}"/>
              </a:ext>
            </a:extLst>
          </p:cNvPr>
          <p:cNvSpPr txBox="1"/>
          <p:nvPr userDrawn="1"/>
        </p:nvSpPr>
        <p:spPr>
          <a:xfrm>
            <a:off x="196647" y="157320"/>
            <a:ext cx="3057832" cy="246221"/>
          </a:xfrm>
          <a:prstGeom prst="rect">
            <a:avLst/>
          </a:prstGeom>
          <a:noFill/>
        </p:spPr>
        <p:txBody>
          <a:bodyPr wrap="square" rtlCol="0">
            <a:spAutoFit/>
          </a:bodyPr>
          <a:lstStyle/>
          <a:p>
            <a:r>
              <a:rPr lang="en-GB" sz="1000" dirty="0"/>
              <a:t>STS Confidential – Discussion Paper</a:t>
            </a:r>
          </a:p>
        </p:txBody>
      </p:sp>
    </p:spTree>
    <p:extLst>
      <p:ext uri="{BB962C8B-B14F-4D97-AF65-F5344CB8AC3E}">
        <p14:creationId xmlns:p14="http://schemas.microsoft.com/office/powerpoint/2010/main" val="153859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9F5D3B-C1D3-44AD-BB87-14773DD7A4D3}"/>
              </a:ext>
            </a:extLst>
          </p:cNvPr>
          <p:cNvSpPr>
            <a:spLocks noGrp="1"/>
          </p:cNvSpPr>
          <p:nvPr>
            <p:ph type="dt" sz="half" idx="10"/>
          </p:nvPr>
        </p:nvSpPr>
        <p:spPr/>
        <p:txBody>
          <a:bodyPr/>
          <a:lstStyle/>
          <a:p>
            <a:fld id="{1826E389-1A5C-44FF-A126-8665F8E0F1E6}" type="datetimeFigureOut">
              <a:rPr lang="en-GB" smtClean="0"/>
              <a:t>07/12/2022</a:t>
            </a:fld>
            <a:endParaRPr lang="en-GB"/>
          </a:p>
        </p:txBody>
      </p:sp>
      <p:sp>
        <p:nvSpPr>
          <p:cNvPr id="3" name="Footer Placeholder 2">
            <a:extLst>
              <a:ext uri="{FF2B5EF4-FFF2-40B4-BE49-F238E27FC236}">
                <a16:creationId xmlns:a16="http://schemas.microsoft.com/office/drawing/2014/main" id="{408C032F-2090-4DBB-9A2E-37DE52C706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568574-3BDB-407A-A7AE-8B5A35DD87E0}"/>
              </a:ext>
            </a:extLst>
          </p:cNvPr>
          <p:cNvSpPr>
            <a:spLocks noGrp="1"/>
          </p:cNvSpPr>
          <p:nvPr>
            <p:ph type="sldNum" sz="quarter" idx="12"/>
          </p:nvPr>
        </p:nvSpPr>
        <p:spPr/>
        <p:txBody>
          <a:bodyPr/>
          <a:lstStyle/>
          <a:p>
            <a:fld id="{5849A13A-78E3-4F5B-8E2A-5AB4D6619BDC}" type="slidenum">
              <a:rPr lang="en-GB" smtClean="0"/>
              <a:t>‹#›</a:t>
            </a:fld>
            <a:endParaRPr lang="en-GB"/>
          </a:p>
        </p:txBody>
      </p:sp>
    </p:spTree>
    <p:extLst>
      <p:ext uri="{BB962C8B-B14F-4D97-AF65-F5344CB8AC3E}">
        <p14:creationId xmlns:p14="http://schemas.microsoft.com/office/powerpoint/2010/main" val="378662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lue Chapter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4802" y="764704"/>
            <a:ext cx="8401825" cy="1512168"/>
          </a:xfrm>
        </p:spPr>
        <p:txBody>
          <a:bodyPr/>
          <a:lstStyle>
            <a:lvl1pPr algn="l">
              <a:lnSpc>
                <a:spcPts val="6200"/>
              </a:lnSpc>
              <a:defRPr sz="8500">
                <a:solidFill>
                  <a:schemeClr val="bg1"/>
                </a:solidFill>
              </a:defRPr>
            </a:lvl1pPr>
          </a:lstStyle>
          <a:p>
            <a:r>
              <a:rPr lang="en-US" dirty="0"/>
              <a:t>Add title</a:t>
            </a:r>
            <a:br>
              <a:rPr lang="en-US" dirty="0"/>
            </a:br>
            <a:r>
              <a:rPr lang="en-US" dirty="0"/>
              <a:t>of chapter</a:t>
            </a:r>
            <a:endParaRPr lang="en-GB" dirty="0"/>
          </a:p>
        </p:txBody>
      </p:sp>
      <p:sp>
        <p:nvSpPr>
          <p:cNvPr id="3" name="Subtitle 2"/>
          <p:cNvSpPr>
            <a:spLocks noGrp="1"/>
          </p:cNvSpPr>
          <p:nvPr>
            <p:ph type="subTitle" idx="1" hasCustomPrompt="1"/>
          </p:nvPr>
        </p:nvSpPr>
        <p:spPr>
          <a:xfrm>
            <a:off x="323530" y="2396480"/>
            <a:ext cx="8233097" cy="1032520"/>
          </a:xfrm>
        </p:spPr>
        <p:txBody>
          <a:bodyPr>
            <a:noAutofit/>
          </a:bodyPr>
          <a:lstStyle>
            <a:lvl1pPr marL="0" indent="0" algn="l">
              <a:lnSpc>
                <a:spcPts val="2200"/>
              </a:lnSpc>
              <a:buNone/>
              <a:defRPr sz="2000" i="0">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Add subtitle of Chapter</a:t>
            </a:r>
            <a:endParaRPr lang="en-GB" dirty="0"/>
          </a:p>
        </p:txBody>
      </p:sp>
      <p:sp>
        <p:nvSpPr>
          <p:cNvPr id="6" name="TextBox 5">
            <a:extLst>
              <a:ext uri="{FF2B5EF4-FFF2-40B4-BE49-F238E27FC236}">
                <a16:creationId xmlns:a16="http://schemas.microsoft.com/office/drawing/2014/main" id="{B0B8AAE5-07A1-4AE2-974F-A7BA5B37F38A}"/>
              </a:ext>
            </a:extLst>
          </p:cNvPr>
          <p:cNvSpPr txBox="1"/>
          <p:nvPr userDrawn="1"/>
        </p:nvSpPr>
        <p:spPr>
          <a:xfrm>
            <a:off x="8488343" y="6371553"/>
            <a:ext cx="525439" cy="276999"/>
          </a:xfrm>
          <a:prstGeom prst="rect">
            <a:avLst/>
          </a:prstGeom>
          <a:noFill/>
        </p:spPr>
        <p:txBody>
          <a:bodyPr wrap="square" rtlCol="0" anchor="ctr">
            <a:spAutoFit/>
          </a:bodyPr>
          <a:lstStyle/>
          <a:p>
            <a:pPr algn="r"/>
            <a:fld id="{50E1C398-C520-4438-92C3-155C2BB45AF5}" type="slidenum">
              <a:rPr lang="en-GB" sz="1200" b="1" smtClean="0">
                <a:solidFill>
                  <a:schemeClr val="bg1"/>
                </a:solidFill>
              </a:rPr>
              <a:pPr algn="r"/>
              <a:t>‹#›</a:t>
            </a:fld>
            <a:endParaRPr lang="en-GB" sz="1200" b="1" dirty="0">
              <a:solidFill>
                <a:schemeClr val="bg1"/>
              </a:solidFill>
            </a:endParaRPr>
          </a:p>
        </p:txBody>
      </p:sp>
      <p:pic>
        <p:nvPicPr>
          <p:cNvPr id="5" name="Picture 4" descr="Text&#10;&#10;Description automatically generated">
            <a:extLst>
              <a:ext uri="{FF2B5EF4-FFF2-40B4-BE49-F238E27FC236}">
                <a16:creationId xmlns:a16="http://schemas.microsoft.com/office/drawing/2014/main" id="{07B574B5-6015-4FEE-A26E-AEDEF01E38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78782" y="6254159"/>
            <a:ext cx="2209800" cy="491411"/>
          </a:xfrm>
          <a:prstGeom prst="rect">
            <a:avLst/>
          </a:prstGeom>
        </p:spPr>
      </p:pic>
    </p:spTree>
    <p:extLst>
      <p:ext uri="{BB962C8B-B14F-4D97-AF65-F5344CB8AC3E}">
        <p14:creationId xmlns:p14="http://schemas.microsoft.com/office/powerpoint/2010/main" val="119750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1 Column Slide">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A29B8393-24B3-430B-3CC9-A2EC0E2D948F}"/>
              </a:ext>
            </a:extLst>
          </p:cNvPr>
          <p:cNvPicPr>
            <a:picLocks noChangeAspect="1"/>
          </p:cNvPicPr>
          <p:nvPr userDrawn="1"/>
        </p:nvPicPr>
        <p:blipFill>
          <a:blip r:embed="rId2"/>
          <a:stretch>
            <a:fillRect/>
          </a:stretch>
        </p:blipFill>
        <p:spPr>
          <a:xfrm>
            <a:off x="-502920" y="0"/>
            <a:ext cx="10286999" cy="6858000"/>
          </a:xfrm>
          <a:prstGeom prst="rect">
            <a:avLst/>
          </a:prstGeom>
        </p:spPr>
      </p:pic>
      <p:sp>
        <p:nvSpPr>
          <p:cNvPr id="10" name="Rectangle 9">
            <a:extLst>
              <a:ext uri="{FF2B5EF4-FFF2-40B4-BE49-F238E27FC236}">
                <a16:creationId xmlns:a16="http://schemas.microsoft.com/office/drawing/2014/main" id="{20B7A051-1A85-F692-3081-D9C992284662}"/>
              </a:ext>
            </a:extLst>
          </p:cNvPr>
          <p:cNvSpPr/>
          <p:nvPr userDrawn="1"/>
        </p:nvSpPr>
        <p:spPr>
          <a:xfrm rot="10800000">
            <a:off x="-716426" y="0"/>
            <a:ext cx="10495280" cy="6858000"/>
          </a:xfrm>
          <a:prstGeom prst="rect">
            <a:avLst/>
          </a:prstGeom>
          <a:gradFill>
            <a:gsLst>
              <a:gs pos="0">
                <a:schemeClr val="accent1">
                  <a:lumMod val="5000"/>
                  <a:lumOff val="95000"/>
                  <a:alpha val="92000"/>
                </a:schemeClr>
              </a:gs>
              <a:gs pos="74000">
                <a:schemeClr val="accent1">
                  <a:lumMod val="45000"/>
                  <a:lumOff val="55000"/>
                  <a:alpha val="14000"/>
                </a:schemeClr>
              </a:gs>
              <a:gs pos="83000">
                <a:schemeClr val="accent1">
                  <a:lumMod val="45000"/>
                  <a:lumOff val="55000"/>
                  <a:alpha val="20000"/>
                </a:schemeClr>
              </a:gs>
              <a:gs pos="100000">
                <a:schemeClr val="accent1">
                  <a:lumMod val="30000"/>
                  <a:lumOff val="70000"/>
                  <a:alpha val="1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hasCustomPrompt="1"/>
          </p:nvPr>
        </p:nvSpPr>
        <p:spPr>
          <a:xfrm>
            <a:off x="2464719" y="174336"/>
            <a:ext cx="6203032" cy="872760"/>
          </a:xfrm>
        </p:spPr>
        <p:txBody>
          <a:bodyPr/>
          <a:lstStyle>
            <a:lvl1pPr>
              <a:defRPr sz="3200" cap="none" baseline="0">
                <a:solidFill>
                  <a:schemeClr val="accent1"/>
                </a:solidFill>
              </a:defRPr>
            </a:lvl1pPr>
          </a:lstStyle>
          <a:p>
            <a:r>
              <a:rPr lang="en-US" dirty="0"/>
              <a:t>ADD TITLE OF</a:t>
            </a:r>
            <a:br>
              <a:rPr lang="en-US" dirty="0"/>
            </a:br>
            <a:r>
              <a:rPr lang="en-US" dirty="0"/>
              <a:t>1-COLUMN SLIDE</a:t>
            </a:r>
            <a:endParaRPr lang="en-GB" dirty="0"/>
          </a:p>
        </p:txBody>
      </p:sp>
      <p:sp>
        <p:nvSpPr>
          <p:cNvPr id="3" name="Content Placeholder 2"/>
          <p:cNvSpPr>
            <a:spLocks noGrp="1"/>
          </p:cNvSpPr>
          <p:nvPr>
            <p:ph idx="1"/>
          </p:nvPr>
        </p:nvSpPr>
        <p:spPr>
          <a:xfrm>
            <a:off x="611560" y="1418170"/>
            <a:ext cx="8056190" cy="4531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8488343" y="6371553"/>
            <a:ext cx="525439" cy="276999"/>
          </a:xfrm>
          <a:prstGeom prst="rect">
            <a:avLst/>
          </a:prstGeom>
          <a:noFill/>
        </p:spPr>
        <p:txBody>
          <a:bodyPr wrap="square" rtlCol="0" anchor="ctr">
            <a:spAutoFit/>
          </a:bodyPr>
          <a:lstStyle/>
          <a:p>
            <a:pPr algn="r"/>
            <a:fld id="{50E1C398-C520-4438-92C3-155C2BB45AF5}" type="slidenum">
              <a:rPr lang="en-GB" sz="1200" b="1" smtClean="0">
                <a:solidFill>
                  <a:schemeClr val="tx1"/>
                </a:solidFill>
              </a:rPr>
              <a:pPr algn="r"/>
              <a:t>‹#›</a:t>
            </a:fld>
            <a:endParaRPr lang="en-GB" sz="1200" b="1" dirty="0">
              <a:solidFill>
                <a:schemeClr val="tx1"/>
              </a:solidFill>
            </a:endParaRPr>
          </a:p>
        </p:txBody>
      </p:sp>
      <p:pic>
        <p:nvPicPr>
          <p:cNvPr id="8" name="Picture 7" descr="Logo&#10;&#10;Description automatically generated">
            <a:extLst>
              <a:ext uri="{FF2B5EF4-FFF2-40B4-BE49-F238E27FC236}">
                <a16:creationId xmlns:a16="http://schemas.microsoft.com/office/drawing/2014/main" id="{ACD5ED5A-E480-42EA-80A9-D2875A4497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28509" y="6359905"/>
            <a:ext cx="2322553" cy="420975"/>
          </a:xfrm>
          <a:prstGeom prst="rect">
            <a:avLst/>
          </a:prstGeom>
        </p:spPr>
      </p:pic>
    </p:spTree>
    <p:extLst>
      <p:ext uri="{BB962C8B-B14F-4D97-AF65-F5344CB8AC3E}">
        <p14:creationId xmlns:p14="http://schemas.microsoft.com/office/powerpoint/2010/main" val="30117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2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64719" y="396000"/>
            <a:ext cx="6203032" cy="872760"/>
          </a:xfrm>
        </p:spPr>
        <p:txBody>
          <a:bodyPr/>
          <a:lstStyle>
            <a:lvl1pPr>
              <a:defRPr baseline="0">
                <a:solidFill>
                  <a:srgbClr val="009FE3"/>
                </a:solidFill>
              </a:defRPr>
            </a:lvl1pPr>
          </a:lstStyle>
          <a:p>
            <a:r>
              <a:rPr lang="en-US" dirty="0"/>
              <a:t>ADD TITLE OF</a:t>
            </a:r>
            <a:br>
              <a:rPr lang="en-US" dirty="0"/>
            </a:br>
            <a:r>
              <a:rPr lang="en-US" dirty="0"/>
              <a:t>2-COLUMN SLIDE</a:t>
            </a:r>
            <a:endParaRPr lang="en-GB" dirty="0"/>
          </a:p>
        </p:txBody>
      </p:sp>
      <p:sp>
        <p:nvSpPr>
          <p:cNvPr id="3" name="Content Placeholder 2"/>
          <p:cNvSpPr>
            <a:spLocks noGrp="1"/>
          </p:cNvSpPr>
          <p:nvPr>
            <p:ph idx="1"/>
          </p:nvPr>
        </p:nvSpPr>
        <p:spPr>
          <a:xfrm>
            <a:off x="613835" y="1418171"/>
            <a:ext cx="3915835" cy="45663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3"/>
          </p:nvPr>
        </p:nvSpPr>
        <p:spPr>
          <a:xfrm>
            <a:off x="4746116" y="1418171"/>
            <a:ext cx="3911052" cy="45663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Box 5">
            <a:extLst>
              <a:ext uri="{FF2B5EF4-FFF2-40B4-BE49-F238E27FC236}">
                <a16:creationId xmlns:a16="http://schemas.microsoft.com/office/drawing/2014/main" id="{5267966D-BD23-4E0C-B47D-AB5F79D1175D}"/>
              </a:ext>
            </a:extLst>
          </p:cNvPr>
          <p:cNvSpPr txBox="1"/>
          <p:nvPr userDrawn="1"/>
        </p:nvSpPr>
        <p:spPr>
          <a:xfrm>
            <a:off x="8488343" y="6371553"/>
            <a:ext cx="525439" cy="276999"/>
          </a:xfrm>
          <a:prstGeom prst="rect">
            <a:avLst/>
          </a:prstGeom>
          <a:noFill/>
        </p:spPr>
        <p:txBody>
          <a:bodyPr wrap="square" rtlCol="0" anchor="ctr">
            <a:spAutoFit/>
          </a:bodyPr>
          <a:lstStyle/>
          <a:p>
            <a:pPr algn="r"/>
            <a:fld id="{50E1C398-C520-4438-92C3-155C2BB45AF5}" type="slidenum">
              <a:rPr lang="en-GB" sz="1200" b="1" smtClean="0">
                <a:solidFill>
                  <a:schemeClr val="tx1"/>
                </a:solidFill>
              </a:rPr>
              <a:pPr algn="r"/>
              <a:t>‹#›</a:t>
            </a:fld>
            <a:endParaRPr lang="en-GB" sz="1200" b="1" dirty="0">
              <a:solidFill>
                <a:schemeClr val="tx1"/>
              </a:solidFill>
            </a:endParaRPr>
          </a:p>
        </p:txBody>
      </p:sp>
      <p:pic>
        <p:nvPicPr>
          <p:cNvPr id="9" name="Picture 8">
            <a:extLst>
              <a:ext uri="{FF2B5EF4-FFF2-40B4-BE49-F238E27FC236}">
                <a16:creationId xmlns:a16="http://schemas.microsoft.com/office/drawing/2014/main" id="{91DFE48D-22DC-418B-91FE-0402920AF0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48400" y="6215937"/>
            <a:ext cx="2468418" cy="506553"/>
          </a:xfrm>
          <a:prstGeom prst="rect">
            <a:avLst/>
          </a:prstGeom>
        </p:spPr>
      </p:pic>
      <p:sp>
        <p:nvSpPr>
          <p:cNvPr id="7" name="TextBox 6">
            <a:extLst>
              <a:ext uri="{FF2B5EF4-FFF2-40B4-BE49-F238E27FC236}">
                <a16:creationId xmlns:a16="http://schemas.microsoft.com/office/drawing/2014/main" id="{0011CEB1-CA5A-4F81-9585-135E7814AEB5}"/>
              </a:ext>
            </a:extLst>
          </p:cNvPr>
          <p:cNvSpPr txBox="1"/>
          <p:nvPr userDrawn="1"/>
        </p:nvSpPr>
        <p:spPr>
          <a:xfrm>
            <a:off x="196647" y="157320"/>
            <a:ext cx="3057832" cy="246221"/>
          </a:xfrm>
          <a:prstGeom prst="rect">
            <a:avLst/>
          </a:prstGeom>
          <a:noFill/>
        </p:spPr>
        <p:txBody>
          <a:bodyPr wrap="square" rtlCol="0">
            <a:spAutoFit/>
          </a:bodyPr>
          <a:lstStyle/>
          <a:p>
            <a:r>
              <a:rPr lang="en-GB" sz="1000" dirty="0"/>
              <a:t>STS Confidential – Discussion Paper</a:t>
            </a:r>
          </a:p>
        </p:txBody>
      </p:sp>
    </p:spTree>
    <p:extLst>
      <p:ext uri="{BB962C8B-B14F-4D97-AF65-F5344CB8AC3E}">
        <p14:creationId xmlns:p14="http://schemas.microsoft.com/office/powerpoint/2010/main" val="281727965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5.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6.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401" y="845840"/>
            <a:ext cx="8842088" cy="114300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212401" y="2304016"/>
            <a:ext cx="8752088" cy="220510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86503264"/>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377" rtl="0" eaLnBrk="1" latinLnBrk="0" hangingPunct="1">
        <a:lnSpc>
          <a:spcPts val="6200"/>
        </a:lnSpc>
        <a:spcBef>
          <a:spcPct val="0"/>
        </a:spcBef>
        <a:buNone/>
        <a:defRPr sz="8500" b="1" kern="1200" cap="all" baseline="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400" i="0" kern="1200">
          <a:solidFill>
            <a:schemeClr val="bg1"/>
          </a:solidFill>
          <a:latin typeface="+mj-lt"/>
          <a:ea typeface="+mn-ea"/>
          <a:cs typeface="+mn-cs"/>
        </a:defRPr>
      </a:lvl1pPr>
      <a:lvl2pPr marL="742932" indent="-285744" algn="l" defTabSz="914377" rtl="0" eaLnBrk="1" latinLnBrk="0" hangingPunct="1">
        <a:spcBef>
          <a:spcPct val="20000"/>
        </a:spcBef>
        <a:buFont typeface="Arial" panose="020B0604020202020204" pitchFamily="34" charset="0"/>
        <a:buChar char="•"/>
        <a:defRPr sz="2400" i="0" kern="1200">
          <a:solidFill>
            <a:schemeClr val="bg1"/>
          </a:solidFill>
          <a:latin typeface="+mj-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i="0" kern="1200">
          <a:solidFill>
            <a:schemeClr val="bg1"/>
          </a:solidFill>
          <a:latin typeface="+mj-lt"/>
          <a:ea typeface="+mn-ea"/>
          <a:cs typeface="+mn-cs"/>
        </a:defRPr>
      </a:lvl3pPr>
      <a:lvl4pPr marL="1600160" indent="-228594" algn="l" defTabSz="914377" rtl="0" eaLnBrk="1" latinLnBrk="0" hangingPunct="1">
        <a:spcBef>
          <a:spcPct val="20000"/>
        </a:spcBef>
        <a:buFont typeface="Arial" panose="020B0604020202020204" pitchFamily="34" charset="0"/>
        <a:buChar char="•"/>
        <a:defRPr sz="2400" i="0" kern="1200">
          <a:solidFill>
            <a:schemeClr val="bg1"/>
          </a:solidFill>
          <a:latin typeface="+mj-lt"/>
          <a:ea typeface="+mn-ea"/>
          <a:cs typeface="+mn-cs"/>
        </a:defRPr>
      </a:lvl4pPr>
      <a:lvl5pPr marL="2057349" indent="-228594" algn="l" defTabSz="914377" rtl="0" eaLnBrk="1" latinLnBrk="0" hangingPunct="1">
        <a:spcBef>
          <a:spcPct val="20000"/>
        </a:spcBef>
        <a:buFont typeface="Arial" panose="020B0604020202020204" pitchFamily="34" charset="0"/>
        <a:buChar char="•"/>
        <a:defRPr sz="2400" i="0" kern="1200">
          <a:solidFill>
            <a:schemeClr val="bg1"/>
          </a:solidFill>
          <a:latin typeface="+mj-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83769" y="396001"/>
            <a:ext cx="6203032" cy="861300"/>
          </a:xfrm>
          <a:prstGeom prst="rect">
            <a:avLst/>
          </a:prstGeom>
        </p:spPr>
        <p:txBody>
          <a:bodyPr vert="horz" lIns="91440" tIns="45720" rIns="91440" bIns="4572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622300" y="1389065"/>
            <a:ext cx="8064500" cy="457041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6904062"/>
      </p:ext>
    </p:extLst>
  </p:cSld>
  <p:clrMap bg1="dk1" tx1="lt1" bg2="dk2" tx2="lt2" accent1="accent1" accent2="accent2" accent3="accent3" accent4="accent4" accent5="accent5" accent6="accent6" hlink="hlink" folHlink="folHlink"/>
  <p:sldLayoutIdLst>
    <p:sldLayoutId id="2147483651" r:id="rId1"/>
    <p:sldLayoutId id="2147483662" r:id="rId2"/>
    <p:sldLayoutId id="2147483652" r:id="rId3"/>
    <p:sldLayoutId id="2147483690" r:id="rId4"/>
    <p:sldLayoutId id="2147483731" r:id="rId5"/>
  </p:sldLayoutIdLst>
  <p:hf sldNum="0" hdr="0" ftr="0" dt="0"/>
  <p:txStyles>
    <p:titleStyle>
      <a:lvl1pPr algn="r" defTabSz="914377" rtl="0" eaLnBrk="1" latinLnBrk="0" hangingPunct="1">
        <a:lnSpc>
          <a:spcPts val="3400"/>
        </a:lnSpc>
        <a:spcBef>
          <a:spcPct val="0"/>
        </a:spcBef>
        <a:buNone/>
        <a:defRPr sz="4500" b="1" kern="1200" cap="all" baseline="0">
          <a:solidFill>
            <a:schemeClr val="accent1"/>
          </a:solidFill>
          <a:latin typeface="+mj-lt"/>
          <a:ea typeface="+mj-ea"/>
          <a:cs typeface="+mj-cs"/>
        </a:defRPr>
      </a:lvl1pPr>
    </p:titleStyle>
    <p:bodyStyle>
      <a:lvl1pPr marL="269868"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446077" indent="-263519" algn="l" defTabSz="914377" rtl="0" eaLnBrk="1" latinLnBrk="0" hangingPunct="1">
        <a:lnSpc>
          <a:spcPct val="100000"/>
        </a:lnSpc>
        <a:spcBef>
          <a:spcPts val="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2pPr>
      <a:lvl3pPr marL="628635"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804843" indent="-263519" algn="l" defTabSz="914377" rtl="0" eaLnBrk="1" latinLnBrk="0" hangingPunct="1">
        <a:lnSpc>
          <a:spcPct val="10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4pPr>
      <a:lvl5pPr marL="987401"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1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83769" y="396001"/>
            <a:ext cx="6203032" cy="861300"/>
          </a:xfrm>
          <a:prstGeom prst="rect">
            <a:avLst/>
          </a:prstGeom>
        </p:spPr>
        <p:txBody>
          <a:bodyPr vert="horz" lIns="91440" tIns="45720" rIns="91440" bIns="4572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622300" y="1389065"/>
            <a:ext cx="8064500" cy="457041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28232485"/>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hf sldNum="0" hdr="0" ftr="0" dt="0"/>
  <p:txStyles>
    <p:titleStyle>
      <a:lvl1pPr algn="r" defTabSz="914377" rtl="0" eaLnBrk="1" latinLnBrk="0" hangingPunct="1">
        <a:lnSpc>
          <a:spcPts val="3400"/>
        </a:lnSpc>
        <a:spcBef>
          <a:spcPct val="0"/>
        </a:spcBef>
        <a:buNone/>
        <a:defRPr sz="4500" b="1" kern="1200" cap="all" baseline="0">
          <a:solidFill>
            <a:schemeClr val="accent1"/>
          </a:solidFill>
          <a:latin typeface="+mj-lt"/>
          <a:ea typeface="+mj-ea"/>
          <a:cs typeface="+mj-cs"/>
        </a:defRPr>
      </a:lvl1pPr>
    </p:titleStyle>
    <p:bodyStyle>
      <a:lvl1pPr marL="269868"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446077" indent="-263519" algn="l" defTabSz="914377" rtl="0" eaLnBrk="1" latinLnBrk="0" hangingPunct="1">
        <a:lnSpc>
          <a:spcPct val="100000"/>
        </a:lnSpc>
        <a:spcBef>
          <a:spcPts val="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2pPr>
      <a:lvl3pPr marL="628635"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804843" indent="-263519" algn="l" defTabSz="914377" rtl="0" eaLnBrk="1" latinLnBrk="0" hangingPunct="1">
        <a:lnSpc>
          <a:spcPct val="10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4pPr>
      <a:lvl5pPr marL="987401"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1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9672" y="0"/>
            <a:ext cx="7524328" cy="404664"/>
          </a:xfrm>
          <a:prstGeom prst="rect">
            <a:avLst/>
          </a:prstGeom>
          <a:solidFill>
            <a:srgbClr val="5C7F92"/>
          </a:solidFill>
        </p:spPr>
        <p:txBody>
          <a:bodyPr vert="horz" lIns="91440" tIns="45720" rIns="91440" bIns="45720" rtlCol="0" anchor="b">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844824"/>
            <a:ext cx="8229600" cy="428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5C7F92"/>
                </a:solidFill>
              </a:defRPr>
            </a:lvl1pPr>
          </a:lstStyle>
          <a:p>
            <a:fld id="{2E378D7F-E188-46D8-9757-40D791D224EC}" type="datetime2">
              <a:rPr lang="en-GB" smtClean="0"/>
              <a:pPr/>
              <a:t>Wednesday, 07 December 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5C7F92"/>
                </a:solidFill>
              </a:defRPr>
            </a:lvl1pPr>
          </a:lstStyle>
          <a:p>
            <a:r>
              <a:rPr lang="en-GB" dirty="0"/>
              <a:t>© GI Energy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5C7F92"/>
                </a:solidFill>
              </a:defRPr>
            </a:lvl1pPr>
          </a:lstStyle>
          <a:p>
            <a:fld id="{3E325881-038F-4BE2-9F53-D6C6D118BE48}" type="slidenum">
              <a:rPr lang="en-GB" smtClean="0"/>
              <a:pPr/>
              <a:t>‹#›</a:t>
            </a:fld>
            <a:endParaRPr lang="en-GB" dirty="0"/>
          </a:p>
        </p:txBody>
      </p:sp>
    </p:spTree>
    <p:extLst>
      <p:ext uri="{BB962C8B-B14F-4D97-AF65-F5344CB8AC3E}">
        <p14:creationId xmlns:p14="http://schemas.microsoft.com/office/powerpoint/2010/main" val="15394548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hf hdr="0"/>
  <p:txStyles>
    <p:titleStyle>
      <a:lvl1pPr algn="r" defTabSz="914400" rtl="0" eaLnBrk="1" latinLnBrk="0" hangingPunct="1">
        <a:spcBef>
          <a:spcPct val="0"/>
        </a:spcBef>
        <a:buNone/>
        <a:defRPr sz="2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8006A7-6F1D-4F20-A7E5-11238679579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506856-B9A1-400E-AEE7-D2684EABE14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0795A5-B107-4412-8B4E-D44CC86025E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26E389-1A5C-44FF-A126-8665F8E0F1E6}" type="datetimeFigureOut">
              <a:rPr lang="en-GB" smtClean="0"/>
              <a:t>07/12/2022</a:t>
            </a:fld>
            <a:endParaRPr lang="en-GB"/>
          </a:p>
        </p:txBody>
      </p:sp>
      <p:sp>
        <p:nvSpPr>
          <p:cNvPr id="5" name="Footer Placeholder 4">
            <a:extLst>
              <a:ext uri="{FF2B5EF4-FFF2-40B4-BE49-F238E27FC236}">
                <a16:creationId xmlns:a16="http://schemas.microsoft.com/office/drawing/2014/main" id="{CB1706FB-6770-4095-953C-34D47B1A937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DD6350-B74C-433B-A5AB-E292E6C3A58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49A13A-78E3-4F5B-8E2A-5AB4D6619BDC}" type="slidenum">
              <a:rPr lang="en-GB" smtClean="0"/>
              <a:t>‹#›</a:t>
            </a:fld>
            <a:endParaRPr lang="en-GB"/>
          </a:p>
        </p:txBody>
      </p:sp>
    </p:spTree>
    <p:extLst>
      <p:ext uri="{BB962C8B-B14F-4D97-AF65-F5344CB8AC3E}">
        <p14:creationId xmlns:p14="http://schemas.microsoft.com/office/powerpoint/2010/main" val="313343357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38636" y="6041363"/>
            <a:ext cx="6483240" cy="365125"/>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smtClean="0"/>
              <a:pPr/>
              <a:t>12/7/2022</a:t>
            </a:fld>
            <a:endParaRPr lang="en-US" dirty="0"/>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15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4527781"/>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arl.drage@stservices.co.uk"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jpeg"/><Relationship Id="rId7"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6.gif"/><Relationship Id="rId5" Type="http://schemas.openxmlformats.org/officeDocument/2006/relationships/image" Target="../media/image55.png"/><Relationship Id="rId4" Type="http://schemas.openxmlformats.org/officeDocument/2006/relationships/image" Target="../media/image53.jpeg"/><Relationship Id="rId9"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3.jpeg"/><Relationship Id="rId4" Type="http://schemas.openxmlformats.org/officeDocument/2006/relationships/image" Target="../media/image61.jpeg"/></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3.jpeg"/><Relationship Id="rId4" Type="http://schemas.openxmlformats.org/officeDocument/2006/relationships/image" Target="../media/image53.jpeg"/></Relationships>
</file>

<file path=ppt/slides/_rels/slide1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69.jpeg"/><Relationship Id="rId11" Type="http://schemas.openxmlformats.org/officeDocument/2006/relationships/image" Target="../media/image74.png"/><Relationship Id="rId5" Type="http://schemas.openxmlformats.org/officeDocument/2006/relationships/image" Target="../media/image68.jpeg"/><Relationship Id="rId10" Type="http://schemas.openxmlformats.org/officeDocument/2006/relationships/image" Target="../media/image73.png"/><Relationship Id="rId4" Type="http://schemas.openxmlformats.org/officeDocument/2006/relationships/image" Target="../media/image67.jpeg"/><Relationship Id="rId9"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82.png"/><Relationship Id="rId4" Type="http://schemas.openxmlformats.org/officeDocument/2006/relationships/image" Target="../media/image81.png"/></Relationships>
</file>

<file path=ppt/slides/_rels/slide1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4.jpeg"/></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4.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svg"/></Relationships>
</file>

<file path=ppt/slides/_rels/slide2.xml.rels><?xml version="1.0" encoding="UTF-8" standalone="yes"?>
<Relationships xmlns="http://schemas.openxmlformats.org/package/2006/relationships"><Relationship Id="rId2" Type="http://schemas.openxmlformats.org/officeDocument/2006/relationships/hyperlink" Target="mailto:karl.drage@stservices.co.uk"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94.png"/></Relationships>
</file>

<file path=ppt/slides/_rels/slide2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hyperlink" Target="mailto:karl.drage@stservices.co.uk"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49.jpeg"/><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1.png"/><Relationship Id="rId1" Type="http://schemas.openxmlformats.org/officeDocument/2006/relationships/slideLayout" Target="../slideLayouts/slideLayout16.xml"/><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448F9A1D-CA36-9FD6-B9E7-6DC1164B8C69}"/>
              </a:ext>
            </a:extLst>
          </p:cNvPr>
          <p:cNvSpPr txBox="1">
            <a:spLocks/>
          </p:cNvSpPr>
          <p:nvPr/>
        </p:nvSpPr>
        <p:spPr>
          <a:xfrm>
            <a:off x="323530" y="5825480"/>
            <a:ext cx="8233097" cy="1032520"/>
          </a:xfrm>
          <a:prstGeom prst="rect">
            <a:avLst/>
          </a:prstGeom>
        </p:spPr>
        <p:txBody>
          <a:bodyPr vert="horz" lIns="0" tIns="0" rIns="0" bIns="0" rtlCol="0">
            <a:noAutofit/>
          </a:bodyPr>
          <a:lstStyle>
            <a:lvl1pPr marL="269868"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446077" indent="-263519" algn="l" defTabSz="914377" rtl="0" eaLnBrk="1" latinLnBrk="0" hangingPunct="1">
              <a:lnSpc>
                <a:spcPct val="100000"/>
              </a:lnSpc>
              <a:spcBef>
                <a:spcPts val="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2pPr>
            <a:lvl3pPr marL="628635"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804843" indent="-263519" algn="l" defTabSz="914377" rtl="0" eaLnBrk="1" latinLnBrk="0" hangingPunct="1">
              <a:lnSpc>
                <a:spcPct val="10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4pPr>
            <a:lvl5pPr marL="987401"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1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200" dirty="0"/>
              <a:t>EurIng</a:t>
            </a:r>
            <a:r>
              <a:rPr lang="nl-NL" sz="1800" dirty="0"/>
              <a:t> </a:t>
            </a:r>
            <a:r>
              <a:rPr lang="nl-NL" sz="1800" b="1" dirty="0"/>
              <a:t>Karl Drage </a:t>
            </a:r>
            <a:r>
              <a:rPr lang="nl-NL" sz="1200" dirty="0"/>
              <a:t>FIMechE</a:t>
            </a:r>
          </a:p>
          <a:p>
            <a:pPr marL="0" indent="0">
              <a:buNone/>
            </a:pPr>
            <a:r>
              <a:rPr lang="nl-NL" sz="1800" b="1" dirty="0"/>
              <a:t>Head of Growth</a:t>
            </a:r>
          </a:p>
          <a:p>
            <a:pPr marL="0" indent="0">
              <a:buNone/>
            </a:pPr>
            <a:r>
              <a:rPr lang="en-GB" sz="1100" dirty="0">
                <a:hlinkClick r:id="rId2">
                  <a:extLst>
                    <a:ext uri="{A12FA001-AC4F-418D-AE19-62706E023703}">
                      <ahyp:hlinkClr xmlns:ahyp="http://schemas.microsoft.com/office/drawing/2018/hyperlinkcolor" val="tx"/>
                    </a:ext>
                  </a:extLst>
                </a:hlinkClick>
              </a:rPr>
              <a:t>karl.drage@stservices.co.uk</a:t>
            </a:r>
            <a:endParaRPr lang="en-GB" sz="1100" dirty="0"/>
          </a:p>
          <a:p>
            <a:pPr marL="0" indent="0">
              <a:buNone/>
            </a:pPr>
            <a:r>
              <a:rPr lang="en-GB" sz="1100" dirty="0"/>
              <a:t>07989 739040</a:t>
            </a:r>
          </a:p>
        </p:txBody>
      </p:sp>
      <p:sp>
        <p:nvSpPr>
          <p:cNvPr id="12" name="Rectangle 11">
            <a:extLst>
              <a:ext uri="{FF2B5EF4-FFF2-40B4-BE49-F238E27FC236}">
                <a16:creationId xmlns:a16="http://schemas.microsoft.com/office/drawing/2014/main" id="{36ABB5E5-A4A3-D118-BB78-F9C1B0C41E0D}"/>
              </a:ext>
            </a:extLst>
          </p:cNvPr>
          <p:cNvSpPr/>
          <p:nvPr/>
        </p:nvSpPr>
        <p:spPr>
          <a:xfrm>
            <a:off x="233098" y="272572"/>
            <a:ext cx="5621026" cy="830997"/>
          </a:xfrm>
          <a:prstGeom prst="rect">
            <a:avLst/>
          </a:prstGeom>
          <a:noFill/>
        </p:spPr>
        <p:txBody>
          <a:bodyPr wrap="none" lIns="91440" tIns="45720" rIns="91440" bIns="45720">
            <a:spAutoFit/>
          </a:bodyPr>
          <a:lstStyle/>
          <a:p>
            <a:r>
              <a:rPr lang="en-US" sz="4800" b="1" cap="none" spc="0" dirty="0">
                <a:ln w="10160">
                  <a:solidFill>
                    <a:schemeClr val="accent5"/>
                  </a:solidFill>
                  <a:prstDash val="solid"/>
                </a:ln>
                <a:solidFill>
                  <a:srgbClr val="FFFFFF"/>
                </a:solidFill>
                <a:effectLst>
                  <a:outerShdw blurRad="38100" dist="22860" dir="5400000" algn="tl" rotWithShape="0">
                    <a:srgbClr val="000000"/>
                  </a:outerShdw>
                </a:effectLst>
              </a:rPr>
              <a:t>Severn Trent Services</a:t>
            </a:r>
          </a:p>
        </p:txBody>
      </p:sp>
      <p:sp>
        <p:nvSpPr>
          <p:cNvPr id="13" name="Rectangle 12">
            <a:extLst>
              <a:ext uri="{FF2B5EF4-FFF2-40B4-BE49-F238E27FC236}">
                <a16:creationId xmlns:a16="http://schemas.microsoft.com/office/drawing/2014/main" id="{3E093313-3D4C-7585-427F-F693067823D1}"/>
              </a:ext>
            </a:extLst>
          </p:cNvPr>
          <p:cNvSpPr/>
          <p:nvPr/>
        </p:nvSpPr>
        <p:spPr>
          <a:xfrm>
            <a:off x="233098" y="1553175"/>
            <a:ext cx="8167952" cy="1384995"/>
          </a:xfrm>
          <a:prstGeom prst="rect">
            <a:avLst/>
          </a:prstGeom>
          <a:noFill/>
        </p:spPr>
        <p:txBody>
          <a:bodyPr wrap="square" lIns="91440" tIns="45720" rIns="91440" bIns="45720">
            <a:spAutoFit/>
          </a:bodyPr>
          <a:lstStyle/>
          <a:p>
            <a:endParaRPr lang="en-US" sz="2800" b="1" cap="none" spc="0" dirty="0">
              <a:ln w="10160">
                <a:solidFill>
                  <a:schemeClr val="accent5"/>
                </a:solidFill>
                <a:prstDash val="solid"/>
              </a:ln>
              <a:solidFill>
                <a:srgbClr val="FFFFFF"/>
              </a:solidFill>
              <a:effectLst>
                <a:outerShdw blurRad="38100" dist="22860" dir="5400000" algn="tl" rotWithShape="0">
                  <a:srgbClr val="000000"/>
                </a:outerShdw>
              </a:effectLst>
            </a:endParaRPr>
          </a:p>
          <a:p>
            <a:r>
              <a:rPr lang="en-US" sz="2800" b="1" cap="none" spc="0" dirty="0">
                <a:ln w="10160">
                  <a:solidFill>
                    <a:schemeClr val="accent5"/>
                  </a:solidFill>
                  <a:prstDash val="solid"/>
                </a:ln>
                <a:solidFill>
                  <a:srgbClr val="FFFFFF"/>
                </a:solidFill>
                <a:effectLst>
                  <a:outerShdw blurRad="38100" dist="22860" dir="5400000" algn="tl" rotWithShape="0">
                    <a:srgbClr val="000000"/>
                  </a:outerShdw>
                </a:effectLst>
              </a:rPr>
              <a:t>Green Business Programme Winter Event - Coventry</a:t>
            </a:r>
          </a:p>
          <a:p>
            <a:r>
              <a:rPr lang="en-US" sz="2800" b="1" cap="none" spc="0" dirty="0">
                <a:ln w="10160">
                  <a:solidFill>
                    <a:schemeClr val="accent5"/>
                  </a:solidFill>
                  <a:prstDash val="solid"/>
                </a:ln>
                <a:solidFill>
                  <a:srgbClr val="FFFFFF"/>
                </a:solidFill>
                <a:effectLst>
                  <a:outerShdw blurRad="38100" dist="22860" dir="5400000" algn="tl" rotWithShape="0">
                    <a:srgbClr val="000000"/>
                  </a:outerShdw>
                </a:effectLst>
              </a:rPr>
              <a:t>7 December 2022</a:t>
            </a:r>
          </a:p>
        </p:txBody>
      </p:sp>
      <p:sp>
        <p:nvSpPr>
          <p:cNvPr id="14" name="TextBox 13">
            <a:extLst>
              <a:ext uri="{FF2B5EF4-FFF2-40B4-BE49-F238E27FC236}">
                <a16:creationId xmlns:a16="http://schemas.microsoft.com/office/drawing/2014/main" id="{D2E75720-9790-C73D-6940-A41E9FD10996}"/>
              </a:ext>
            </a:extLst>
          </p:cNvPr>
          <p:cNvSpPr txBox="1"/>
          <p:nvPr/>
        </p:nvSpPr>
        <p:spPr>
          <a:xfrm>
            <a:off x="244874" y="3134032"/>
            <a:ext cx="3845347" cy="1569660"/>
          </a:xfrm>
          <a:prstGeom prst="rect">
            <a:avLst/>
          </a:prstGeom>
          <a:noFill/>
        </p:spPr>
        <p:txBody>
          <a:bodyPr wrap="square" rtlCol="0">
            <a:spAutoFit/>
          </a:bodyPr>
          <a:lstStyle/>
          <a:p>
            <a:r>
              <a:rPr lang="en-GB" sz="1600" b="1" u="sng" dirty="0">
                <a:solidFill>
                  <a:schemeClr val="bg1"/>
                </a:solidFill>
                <a:effectLst>
                  <a:outerShdw blurRad="50800" dist="50800" dir="5400000" algn="ctr" rotWithShape="0">
                    <a:schemeClr val="tx1">
                      <a:lumMod val="75000"/>
                    </a:schemeClr>
                  </a:outerShdw>
                </a:effectLst>
              </a:rPr>
              <a:t>Agenda</a:t>
            </a:r>
          </a:p>
          <a:p>
            <a:pPr marL="176213" indent="-176213">
              <a:buFont typeface="Arial" panose="020B0604020202020204" pitchFamily="34" charset="0"/>
              <a:buChar char="•"/>
            </a:pPr>
            <a:r>
              <a:rPr lang="en-GB" sz="1600" b="1" dirty="0">
                <a:solidFill>
                  <a:schemeClr val="bg1"/>
                </a:solidFill>
                <a:effectLst>
                  <a:outerShdw blurRad="50800" dist="50800" dir="5400000" algn="ctr" rotWithShape="0">
                    <a:schemeClr val="tx1">
                      <a:lumMod val="75000"/>
                    </a:schemeClr>
                  </a:outerShdw>
                </a:effectLst>
              </a:rPr>
              <a:t>Severn Trent PLC</a:t>
            </a:r>
          </a:p>
          <a:p>
            <a:pPr marL="176213" indent="-176213">
              <a:buFont typeface="Arial" panose="020B0604020202020204" pitchFamily="34" charset="0"/>
              <a:buChar char="•"/>
            </a:pPr>
            <a:r>
              <a:rPr lang="en-GB" sz="1600" b="1" dirty="0">
                <a:solidFill>
                  <a:schemeClr val="bg1"/>
                </a:solidFill>
                <a:effectLst>
                  <a:outerShdw blurRad="50800" dist="50800" dir="5400000" algn="ctr" rotWithShape="0">
                    <a:schemeClr val="tx1">
                      <a:lumMod val="75000"/>
                    </a:schemeClr>
                  </a:outerShdw>
                </a:effectLst>
              </a:rPr>
              <a:t>Severn Trent Services</a:t>
            </a:r>
          </a:p>
          <a:p>
            <a:pPr marL="176213" indent="-176213">
              <a:buFont typeface="Arial" panose="020B0604020202020204" pitchFamily="34" charset="0"/>
              <a:buChar char="•"/>
            </a:pPr>
            <a:r>
              <a:rPr lang="en-GB" sz="1600" b="1" dirty="0">
                <a:solidFill>
                  <a:schemeClr val="bg1"/>
                </a:solidFill>
                <a:effectLst>
                  <a:outerShdw blurRad="50800" dist="50800" dir="5400000" algn="ctr" rotWithShape="0">
                    <a:schemeClr val="tx1">
                      <a:lumMod val="75000"/>
                    </a:schemeClr>
                  </a:outerShdw>
                </a:effectLst>
              </a:rPr>
              <a:t>Water Consumption, Leakage and Waste Reduction</a:t>
            </a:r>
          </a:p>
          <a:p>
            <a:pPr marL="176213" indent="-176213">
              <a:buFont typeface="Arial" panose="020B0604020202020204" pitchFamily="34" charset="0"/>
              <a:buChar char="•"/>
            </a:pPr>
            <a:r>
              <a:rPr lang="en-GB" sz="1600" b="1" dirty="0">
                <a:solidFill>
                  <a:schemeClr val="bg1"/>
                </a:solidFill>
                <a:effectLst>
                  <a:outerShdw blurRad="50800" dist="50800" dir="5400000" algn="ctr" rotWithShape="0">
                    <a:schemeClr val="tx1">
                      <a:lumMod val="75000"/>
                    </a:schemeClr>
                  </a:outerShdw>
                </a:effectLst>
              </a:rPr>
              <a:t>Net Zero Heating</a:t>
            </a:r>
          </a:p>
        </p:txBody>
      </p:sp>
    </p:spTree>
    <p:extLst>
      <p:ext uri="{BB962C8B-B14F-4D97-AF65-F5344CB8AC3E}">
        <p14:creationId xmlns:p14="http://schemas.microsoft.com/office/powerpoint/2010/main" val="338632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Large Hospital Campus – King’s Mill Hospital</a:t>
            </a:r>
          </a:p>
        </p:txBody>
      </p:sp>
      <p:pic>
        <p:nvPicPr>
          <p:cNvPr id="2050" name="Picture 2" descr="http://www.commercialflooringdesign.co.uk/wp-content/uploads/2012/11/Kingsmill-Hospital.jpg"/>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1823864" y="1052736"/>
            <a:ext cx="7068616" cy="459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20272" y="5877272"/>
            <a:ext cx="1786220" cy="405838"/>
          </a:xfrm>
          <a:prstGeom prst="rect">
            <a:avLst/>
          </a:prstGeom>
        </p:spPr>
      </p:pic>
      <p:sp>
        <p:nvSpPr>
          <p:cNvPr id="8" name="Text Placeholder 2"/>
          <p:cNvSpPr txBox="1">
            <a:spLocks/>
          </p:cNvSpPr>
          <p:nvPr/>
        </p:nvSpPr>
        <p:spPr>
          <a:xfrm>
            <a:off x="11696" y="2420888"/>
            <a:ext cx="1751992" cy="2736304"/>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Acute Care Hospital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Energy solution generates savings over £100k per annum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Provides renewable cooling and heating for the entire hospital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Uses the large reservoir adjacent to the hospital as the cool and heat source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Innovative Solution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Largest Sustainable Cooling System in Europe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981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City Centre Retail and Commercial – One New Change</a:t>
            </a:r>
          </a:p>
        </p:txBody>
      </p:sp>
      <p:pic>
        <p:nvPicPr>
          <p:cNvPr id="3074" name="Picture 2" descr="http://blog.emap.com/footprint/files/2011/01/img_0847.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2195736" y="947712"/>
            <a:ext cx="6422232" cy="42814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92280" y="5626664"/>
            <a:ext cx="1786220" cy="405838"/>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6444" y="5498016"/>
            <a:ext cx="2679330" cy="66313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6444" y="1916832"/>
            <a:ext cx="1268340" cy="372046"/>
          </a:xfrm>
          <a:prstGeom prst="rect">
            <a:avLst/>
          </a:prstGeom>
        </p:spPr>
      </p:pic>
      <p:pic>
        <p:nvPicPr>
          <p:cNvPr id="12"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03848" y="5358216"/>
            <a:ext cx="1447622" cy="942735"/>
          </a:xfrm>
          <a:prstGeom prst="rect">
            <a:avLst/>
          </a:prstGeom>
          <a:noFill/>
          <a:ln w="9525">
            <a:noFill/>
            <a:miter lim="800000"/>
            <a:headEnd/>
            <a:tailEnd/>
          </a:ln>
        </p:spPr>
      </p:pic>
      <p:pic>
        <p:nvPicPr>
          <p:cNvPr id="13" name="Picture 9" descr="C:\Users\KD\AppData\Local\Temp\msohtmlclip1\01\clip_image001.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776386" y="5301208"/>
            <a:ext cx="803726" cy="1056750"/>
          </a:xfrm>
          <a:prstGeom prst="rect">
            <a:avLst/>
          </a:prstGeom>
          <a:noFill/>
        </p:spPr>
      </p:pic>
      <p:sp>
        <p:nvSpPr>
          <p:cNvPr id="15" name="Text Placeholder 2"/>
          <p:cNvSpPr txBox="1">
            <a:spLocks/>
          </p:cNvSpPr>
          <p:nvPr/>
        </p:nvSpPr>
        <p:spPr>
          <a:xfrm>
            <a:off x="11696" y="2420888"/>
            <a:ext cx="1968016" cy="2736304"/>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Large Retail and Commercial development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Energy solution generates savings over £100k per annum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Provides renewable cooling and heating for the entire building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Innovative Solution uses the structural piles and the sub-surface aquifer as a heat and cool source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Intelligent, optimising control system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Largest Inner City Sustainable Cooling System providing over 2MW of Low Carbon Cooling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8"/>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757639" y="5653371"/>
            <a:ext cx="11906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88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 Rise Modern Architecture – Neo Bankside</a:t>
            </a:r>
          </a:p>
        </p:txBody>
      </p:sp>
      <p:pic>
        <p:nvPicPr>
          <p:cNvPr id="4098" name="Picture 2" descr="http://images.arq.com.mx/noticias/articulos/23609-01.jpg"/>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2195736" y="756596"/>
            <a:ext cx="6264696" cy="4893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Carillion plc"/>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64288" y="5661248"/>
            <a:ext cx="1485900" cy="6477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txBox="1">
            <a:spLocks/>
          </p:cNvSpPr>
          <p:nvPr/>
        </p:nvSpPr>
        <p:spPr>
          <a:xfrm>
            <a:off x="179512" y="1988840"/>
            <a:ext cx="1751992" cy="2736304"/>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Luxury City Centre Apartments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Energy solution provides renewable heating and cooling for the entire development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Uses the structural building piles as the heat source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39752" y="5839419"/>
            <a:ext cx="1786220" cy="405838"/>
          </a:xfrm>
          <a:prstGeom prst="rect">
            <a:avLst/>
          </a:prstGeom>
        </p:spPr>
      </p:pic>
    </p:spTree>
    <p:extLst>
      <p:ext uri="{BB962C8B-B14F-4D97-AF65-F5344CB8AC3E}">
        <p14:creationId xmlns:p14="http://schemas.microsoft.com/office/powerpoint/2010/main" val="616624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Entertainment – Aylesbury Theatre</a:t>
            </a:r>
          </a:p>
        </p:txBody>
      </p:sp>
      <p:sp>
        <p:nvSpPr>
          <p:cNvPr id="8" name="AutoShape 4" descr="data:image/jpeg;base64,/9j/4AAQSkZJRgABAQAAAQABAAD/2wCEAAkGBxQTEhQUEhQUFBQXFxcVGBcUFBUYFBgYFBYYFhUXFRcYHCggGBolHBcUITEhJSktLi8uFyAzODMsNygtLisBCgoKDg0OGxAQGywkICQsLCwsLCwsLCwsLCwsLCwsLCwsLCwsLCwsLCwsLCwsLCwsLCwsLCwsLCwsLCwsLCwsNP/AABEIALcBEwMBIgACEQEDEQH/xAAcAAABBQEBAQAAAAAAAAAAAAAEAAIDBQYBBwj/xABGEAACAQIEAggDBQUFBwQDAAABAhEAAwQSITEFQQYTIlFhcYGRMqGxQlLB0fAUI2Jy4QczgqLxFTSDkrPC0kNkk7IkVGP/xAAaAQADAQEBAQAAAAAAAAAAAAABAgMABAUG/8QAMBEAAgIBAwIFAgMJAAAAAAAAAAECEQMSITEEQRMiUWFxQoEUodEFIzIzUpHB4fD/2gAMAwEAAhEDEQA/AMKK7TRThXtHnHYrsUhSomFTqaKcKATtdmuClFEDO10CuRTgaZIWzoFPFRmuigx0PApwFNFPFCwjlFPFNFKaKRrJAacKjAp4NOkI2dio3WiIpFKpRMCZa4FqV7dcAqbQ6I8tdikwpTS0NZ0Vw0prjUaFbO09YqAPT81GwUG20ESaiuMJqM3NKhatq2Gon6zWorqa1wCpIpbGoiCUstS5aa1Cg2R5KVItSrUYDArorgpwpQCropTSrAO12uV1TWNR0U4LTSaerUyAxRSIpZqdmo2ZIjBp4rkUhU2yiRIDThTRUiitY1CFPArkU6imK0Pmm10Vy4YqiEaGs5qRWqEvXUetqBpCgs1zqqarUjcrDET26RsGpQ1PL6a0yQjAmFMJrt060ykbMkdArsUppwFJZSjgWnha6BToohOAU5RTZqS0NdaZIVs660NdapsU/dQe9GToCEWpU7JSpLGoDFOFNFOpRR1Ka5SomHUq5T1NYIgK4TT81MIrAEGpwNMinTQsKRKK7R/CuAX78FEyr9+4ci+nNvQRWnsdEcLZGbFYgN4BhbT65j7+lcuXq8cNuX7HRDDKRilOoHM7DmfIc6tMLwTE3PgsXSO9lyD3uRW94BxDh4uLawz2g7aAIsT/AIo1PrWuOHrhn+0J/TE6Y9NHuzyix0KxbbrbT+a5r/lBo+1/Z9fO920PIO35V6Xbw1EJhaj+NzvuP4GNdjzdP7ObnPEJ6WT/AOdNu/2bvP8AvC//ABH/AM69R/Z6QseFH8Vn/qB4eP0PJH/s4vfZv2z5o6/QmmH+znGfZ6l/K4Qf8yj617AMOO6udVG1Uj1WVcsV4oPg8QxnRHHW/iw1wj+CLn/TJNUd60yHK6lW7mBVvY619GjERuKH4ibLoeuRHXc9Yqkf5q6I9a+5J4EfPCzTr9emcV6K4K+ZsN1Td9twyeqE/QisfxbojibMkKLyfetzPqh19prph1cHs9iTwNGbillp4p0V0XZKqGRXRTqQNEx1akiopqeykmmiKxkVE12i8ZagaUGFpnsBDHM1wCpMlOAqYyQ0Vyn0qwdisU06grmMg6fP86mwV7MutRWaLlpQzxtKwkU8CmAVIKrYlHXWmVLNNZaIrGU6lbtliFUFmJgACST3AVr+D9ECIbEQTytjVR/MftHw286jlzRxrcpDG5Gd4dwy5e+AQv32+H0+96e9a7hPRu1bhiOsf7zDQfyrsPPfxq7tcO9PKrbAYSOU15uTPPJzwdccaiVn7IT31m+nuDdMIzCQM6BjG4MiPeK9Rt4dVUsYVQJJOkVif7S8fYbA3US4rsSkZTOodSdR4A1zvYouTyzosf8A8qzGna/7TFfR3DL/AFlpHO5UTy1Gh+YNfN3R1oxNk/xj56V7Jwvj4AFlI60BtGMLGpma5cs9OTf0OhLyWbu3FFKKwPDOkoFuLt1BcUkds7iTB8e70pnEem4Qdi/akchqT70+PKvQnOB6FSivP+EdKewJv2kLdrtiGOftZu6CSaMHSk//ALWHP+E/nV45FLhCSg4s2lcNYC10kfrbgW9bXNBkgZSBKysmeQq5TpBMTctePara7XBnGnyaJlFYb+07FkYe5bUwOrZmjc8lHl+VQXenOTEMrn90VBBHKDE98H8qo+mPGFxFi86fDkyjxAI1+dc2TIqVd2WhDd2ed8EvMuItZQCTcVYMwczBdgR317g2HaYBNeMdDwP27DZthdVtduyc34CvoqyquJkRXVDcjMw/GOj1u/q6w3310f1P2vIzWJ4t0du2ZYDrLf3lHaH8y/iPlXsmMtJyNU123J0rohllj4JSipcnjg12pZa9G4v0KF6XtRbuHXbsMf4gNj4j5157xPAXbFwpeQow5HYjvU7EeNeli6iOT5OWeJxGRXRcg1ApqUCr2Solu4kkRyqBWrjtNcy1mwhCQabcIFRqCKWWd61maIzdpVL1K0q1goyEePyqfC3inLf2oc11TXiptO0eg1aotbOMLcgD40WryN5+lVdoISDBA+VWSkQI2rswTcnuznyJLhEoai8Fh2usttFLOxgAfj3DxoCf0K9M6IcDNhM5E3XHaP3RvkX8e8+QquXNoQkIamWfRvokuHWdHukdp4/yp3L9av04dNQXOKGxbZ30VQSZ8OQ8ayHHOn4ZF/Z2ZLmYNGUgwAZBO3McztXlzmuZM64x7I0nE+IWMOSLlwKw+zBk89NNdxWMxvT9w7BVCKD2SRLR41kuJ8RvX7r3XbtuQWjRSVUKDA0mAKHSwxHaMsdZJB0IkTFcs8pVY/U13Eum/W2Taz3GZxBgAIDMj2gVl2x7vaZGAIImeYyii7eAVbJZQpbL2tGzLpObtMBl5SB/WLB4U5XK7QoYTuGdQIEa6x3VBzjzZVQorOB/7xZ/nX61peLYVrmIhZkLMDcwCSFA3MCY8DWa4P8A39r+dP8A7CtNxtovkkToI+LQgn7tLmf71fA8P5b+Rt60GCERIUwCYJEmY7yN64VUfdP+P8ATR6yUt3AJYljsggzMjNTruE2MFQ2pGdAFPodufyqMJ0imjVKhYZ86gjNoADC5pA0BnMOc1aYHCZ/sMT4hB8ixoLAYEFf/AEzuO0yHQnWJbaPrVzwvhozQOr5mMyc99Ax5VWMuyKS6Z82iO/wodZBELkGU9kj4nMTVVxPgpDFSl3zGSI8wxitjjOHwFchGYKpWYbbMQAMw3kiB31n8dig+ptgQTIVFBBMZoAfnofMU8tUCDjuZLj9rM41iEXaZ11I8qMxWmAf/AAj3KVFx9Mt2AZ0CkQZgDsn1MipeIacPb+ZB80qDbah8jrmXwZHDvlYN3a93hWhsdIb8ZOscIZkTyHKd6peHjt7sND8HxVOtqGJJM6jtCI33rrnKuDnSs0WC6bXVU5mzwIXx5a1puCdNLNwDOwR9iCDv/D315jctGT8OUH7JkHy8KHRST4cydPOqLI/UTQfQ1jGsw7AjxI+gqDinRxcWmW9JP2W+0h71/LY15r0D6b9S5/aDFsgKsAmDMyTqdq9P4f0us3wTbbQaaiD7HWnU3YHE8g6RcDu4S6bd0eKsPhde8fiOXzqsRq9g6V27eLsNbJGYdq233WA09DsfOvG3JBIOhBgjuI0Nex02fxFvyjhzY9LsmYVxTUBuV0Oa6SIautLqDNQITRdo0bCR9V40qkNKiYxANdKaA02kxrxDvHqfD1onD3oPKPHWgxRll0gaEny0rLkDNF0fCtdVjsva9Rt89fSvTcD0gS2pZzoonXw5V5p0UxDMTbtWA7OwEswUAf6mtD0+wDWLWHtvGe4Wc5SI/d5e/XdvlWy5b39DQj2IunfS4Yi4BbWbJRRDqQyPJBIKnujeRVEbe1SrhM163EfEh3AOjTpPlU6IDbDSvxBd/BTp715WXJqpnXGNbAdiz+8HnO07LOo57VP1Wuk/Cu/flG3hUiAB826gbgFhJQjUjbeiLdkkkouZYA7MjkdYaoynsMluRYvD5LRZSYKEeM5TINcsYQlc2sK1uY27VwATWj4hZvvZc9WyKtp5zMoEBSIgFvQVVpg3VdcuXNa5nNBuDlEbxzqam63G2syeBWMQg7rqj2cVruMCLp1I5fWs5iLWTFx3XVPuwP41t8TgyzOYnf7IP1/Cq557xl7fobGvK17ldctTbsEtzuESpYnUTNNFkDQEkHvUiB3b1YHD/u8PO83uUbH5U3AYaVBzeYWCBJjfbeRXI8lI6cU5QlcfQgt2ttSNNAQ2vaOuhH6FWGDbIZDE76docgNDmkHx8qNwWBUhZA2O7EaqWJ28zVgnAQ/amFPLU76xqdeWsVSGbujol1Mfqf5fABj+LjKqZyOxH2uRBGaTvovfvWexNtWIYMuYkT2WJkbGe6I9qu+JcOALqgiCO0dTOnsNqq7Ni4QM05ZE6GJkc9ppp9RrOXJK1pXBDxV2F905Ss66cuXtrQvFv9w/4ij5A/hV1xHhrPimcKcquonsjcITMmTH41U9IVjBR/8A2HyU1sbtxRN/UZ7gtsdosJ3AnacpI+YA9amlcpdVgHWPbTWal4Ra/c5iN3fu5Io5+Jo58IAAAYUlNdozFfpNXyT81e5FIo77KSW79hppAHcB7xUZXsn1+tWmKw8B5C5oObKOYEGZ56c6rngKwB2n69w2plK+AAFhBz76sbXEHs3FZSeyJgbGdNR5UJZXU+f5V3FCW9BVm/MDsey8EsLfw6X1OjDvBgjRhI7jI9K876a4MW8U0bOof1Mg/SfWrvoHxS4uFa2oLAOTtoAwmPefes/0rxLXL/a3VQvzJ/GvT6N+fb0OPOtinpwrkVwV6hxkomprd6h1Q07LRs1BgvrSoArSo6jaWZsj9RUlrDk6xp4fqa4mHYzp+jR2ESB66a/L3rw5yo70A9VTkWO+O/apb18g6ieRJBG3Koy0948mke1PUauwbl5wLHvZIZbjBZmBsfarXpHx04t7M69WtwbT8WU/9tZjDk7Zp8CDNG8PAVz3EH6VPNH925IbG/PRocEjO5jsmD90/CjOd/AGmi2FFo6k9YRGbbKiGSo+L4j3bc+Q9nHorax8NzkCZIdBA5bjx50HbxkKBsQWIPtE9+3zrzY43udDkbTDWF61vhjq5+MqPhUA6eJoq0Lhu3DcyKVyrDE7Aaa+u9ZThPE3GYySxUIIy/eT8F5VpbN4/tF/Rx2QQGgsAepjU6Qfxrlnja2ZSLTi2W3FekbPYuz1Qm3cAyqSYKnScwB58qGv2ba2ILXGLOmXsgD+8SDmKzHhNVLORYv2yrSLTwBkypCE6xtMfOrDF4oCwpIB/uwM1w6dpDIXvpHq7+pZ+G+FWz/uZPpXgBZxawzNItuc24kxHl2RXo/D+E2rgdnzTLbMQIEzKgiawX9oDTftsMuqAdli2qM25Ox1Fa23xxLLBGgl3YAZVI9Z13KjlvVsttR+GSSq/sRs9goFaQqG8oWQSwYnQ++4B2onhhsLaRVBJ5iDlUTLDNHb0nXn6VUrfFtXe4VSTd0iIMkAxyaVimcN6TMBbt5woNtJBJaDE7R90mfapPHqi1QdVPk2OCuhQWRc0F8hI0gs0yN+73q1w2MVQvZAaPu8/as+vFGVQCFjN8bBlUZjJmdjpIBqys8fshGyx1ihTBH3jAJ89TpyFLihJboOSmR2sZbz3gSAzMYBUmQVX5TTGtWnQgMiQymCQJAIkifAUDjeLqjMc2XP2wQdNVUSPDanv0qQKqGDmZXBLbxDAAe3vSLzSpr1DJUhW+Fpea883Iz6FL7W10todgdfasR0xGXD5f8A3B5zshrajiTg3RC5ZkMyqZlEDBSRuN96wPTO9NseN5z7LFdOOnKNCb+YL6OcDN6zYXrGtyt27IUH7RWO1pqANRT8dwp0tpmuZgVttGQD4iuhI3q+6KXksnC59hhiDBLwzDMZHLc6cqj4pj7Liz2keLVrMq3ADo8ESD2dqGRy1X7/AOREyg4lhIDGIlSfOZ1qt4lhoVtvjIPandQQO/vrR8Yut1gY3GJQZQCyMAEJgSBrQvS2+bj3GZChZkeCBtkdSZ84rY3ToL3Mq+Di0WkAdZl0YT8E7d3jQeLTURroKuSJtuJEC4hjxKOJ/XfVdfXtMP4FP+YCuuEm2Kavo3xRsPgnhRlLlsx2kqoA89Kzl6/ndnfUsZNRNjXNtLcnIO1l5ZiIn2AqDPXvdDj041J9zz+olc6JmIpvWCo21pACuyyFDy9WnB+DXMQ2W2CT4VVKd6O4ZxN7LTbYqe8b1z55TcXo5OjCo35grE8BuIxVgQQYIg1ymXeNXGJLMSTuZpVyr8T7HTWEzFnbXeNqkw66xpE+lRkazoN6nsGI56j9a1xN2B7EnFLQW2AAskwOyZGxMd23nVOLZG8e/wCFXfEbJuWwRMIYPaEFjs0EeYqoyCdj3EE61XHWncmS2r0Hbfu/KilJJBG2s/KoUsjlr50QiREbmmyaowfozRa1E1+CTA20nmef4/Kkgjly9damu2gpP2iQCPUSRp3belHLwu6U64Iwtyi5gCQCwnKPGDtXHZZlZdUkHVhOxE8gO6rbgFzqg+YlicnxBsxzMh0B1Pw1JgsKGvhJCidWaANBrMnTUd9FYywFvOtppXNbkwDqBO4XvmufJkX8H3Hgu5PxkXjbZshRCra9VEggjVqExl+4yqcpCDIJywNMsGdQCdK3XEmtjA4hFuNpaOYFb8EgGRqQo102jSszcQHAyMsi4o1Z82mQCB8JGlRhSSofkznSHENcKs2/a0zAxtOwAFHcfvkX1YEArHMzJ1JHhVj0g6NMuDtYkkEMQI85/KqnjFovckSRA213H9a6NNON+4t+VpAOOdurQTpBPPNqSdZ9TPjUNtiADO48DuIPlzom+VAAMk5RzOhkgc+760xbMAZl/lALaiYlTOvP3qi4Jy5NBfe4/UJlItdXa1GxBbK5PKTqfSpMVhb4F5ES5kz9mASGQGBv/Cq1JicULaWVy5n6m3BD3QAG3EK/zjWjLGPvXFzCzHnfxQ08C1wAnwFQ17FnB3yUHSu1cN7DLJUjDWZG0EsQ34f8tEca4ksKiA/3dlCSFKk2w4uH+GTkI74FE9JbOe7Zbqi7Gyi6Pe0hm2KtLb89fGqPG4fK8NZYLmyhi18A98S29PjyRcUv0NOL1Nmhu8Z6tyvY+GRnvZB2kA0BB7t6zvSZ5s2vFrh3nkvPnTOk1ib6gZh+7Xby51PilVnwiHUG4QeWhZB6aVHHFLTL/uB5cyLteP3UvIwtSVUplW4hBXKJ7QimcUx0BEe1cGUKASEI1ckLIOh3qbiNhG4gyKVFtcx1cgQEUkFl5a03iCqxsqASXZAxDu0lbzpsecR7UrStbE67gfFnt9n906kqYZk3kD7Q0iudJbVtXhWfW0D2ldDrOkN3d9XXTHAW7SoE5qZkMvw3EJCz4fjS6e4Apbtu0HMgVe25ICuhgZvBzp50qkrS9TUY+xAVwO1qpDFpOpiPHemsszz/AHbdx+EqaMTDzZvEIxAyElQSF7XONpoJFUlQCRpcmfHL3+Rq6l3NRXjlTgafdsNyBI8B3GKgFfRdLK8UTz8y87CLayYqbEYFlAzAjzFR4W7lIPd+FXvF+kbX1UMqdkQOyO6lyZMimtK27lYQhp35M2x/D610NTnNR1ZPck0PzV2o6VMLuCAA/WiMMhMx4x3ydiPETQanUz+v1NXPCGglguZoGUQCC0wJ8PKvEex1MV+/1YK7tAkbKsDuHnVG4Q6yZmSd5NW/F7wa2zabiOTZsvLTbUwBOm5NZ8XQd6pj27CUH276D7XuD+VFfaHjA8tf17VWJZVo1PPQRy1mrFL6jKQ2ad58CNNu6PnVMmS4aUgqNOy2xK5XIjUGN/CCZ5jT5VtVAHCrawe3dnNplBkLM9/ZasCxLE7j+o+deh5T/szDksMrXWdtNgDcySDPMn3FcmNc/BRmU4Wha8dQF+1MkkAawY7qN4cFz3MoYr1oiJOwaQZEnWabwLA3C+lvrJ5SN50JJ22Nazg3Qa9DM7KpLlgpBJ1nnOlRljlJUkNGUUZvG8TzYa6CWl+8naQNRsee9R9Y2U2sxKm6sCWgREmDpr+FXWM6AXQOxBOm79nfWezXbnRm8t4P1a5Q0kBtT46mJmprC49impPuW/S9D/smwBtKk+zfnXndu+YlR243kcvMeB516n0kv27eAsrcUsGQgCB8WXSZ2gmvIbtwq8qY0jQ+EH31966skNSRJSoku4cuguQJCkbjkcoJ05E+tTYHFqLNrLmDK3a10JaTIAg6DT0HdQIeTGgHPcaHf9Gu2D+7tIBuYOsGVOUnfnr9KVQ2oVzDsfiGe5mQwoGRcx7WUEwNp/0p2ExTl2Zx2hLDUatG23PTU1U4hmRssyJmf9a4MRHOssSaoZTvc33C7Nq9L3bqJ1QgD7TADQ9oR8U7HY+lA3VF64qhwUDtnGfXK4IUxPeKySY0jnSGMPOoy6NXaZVZWXPEsIrcSSyO0o7AytGytoD50DesxjLSajKXYQwB+8IPIyBQ9jEBWDr2XBkMBqD9KL4Vigl03S5z5YDFEcgyddRppppVPCcfshdVltjm6vFW7qMSSW1a4WPwDdhrUWPxxIt3Jko5P2z/AOuraSNPiNRWwcRlt6lxca4WUAaFWGgjTUryruK4OqLdGbYMJYGQ9oq7LoddCusc6hsnuNp9AvpLxBrl05s2iuADvyafIwParnpvYy4K0WJDETkJLmGCHMWOw7I0HjWVt4BSCSROo08QQDEz3cqN43buPg0uuXKZVCs0QAQFyrpsGJ51bHFKLVAoI6NY5VwmMR4Ja2jDXf4oEcyCJqlzg3P8R3j7dpTy8qnwnZtXIntWV+795wfHY8qrm0I80/6RB+lRceRlyX3Ar8BrYsrdZiSJjN8TQFGUnaDWQIrS8Jv3O0luO0O0YlwBzU8t4PnWNxt1+tKzlOYgzprMEk8hNeh+z3DHqfd/7J9RFySDWcDcxQl7Hd231rmJ0BVmUsvNTIMidD6x6UFYtFzC9xOpA+EEnU+Artnm2tEIw33DcNiyzQYg6flU/XCY1oLBsAwnbnWg45cwrhOoDIwXtzrqBMj51zvq5QklV2W8FSTZVvegxB9qVV/7U33jSrp8cl4QRh5I13+v5VbWcR1VnO2q6IBvMyTHcBr70Lw3hxOJ/ZnYDKXVmUTqgJMTE6itCnBbNyxYDlyDlMByFBKySABv5158pJPcbQ2YzHcQa5udBt2QPp6e1CkaVsOG8HwV29cs9oFWygdYczZQMxE8pn2rNcVwwW9cS2rZVdlXmYBIGvPaqQmm6QNNI5gdzP3H+aED5kUTw/DBiF8dPrQ2HWA8yAOzruCSIB9AfarXg1mbqqZ0J+A66AnQ6ilyN06MrtE3UZWKxsY9jpWzw/ECMNYskqAAtzRRO0qDrBMs2/MViTxIZ7wIylc0EiYKnx8iP0a0NvEqHy3MikC2o2EkKBAn6UkU0afejT8M4piRojlU5AKgPLeBVvZ4jiOd1z6j8KyXGMR1eGLBgozBSTpoTpBB30+tG9HeKM5YsisVQsIOUMCRLPAObKNRzie6mdpCwg5M1aYq5r23/wCY0BhMTcYDNdufE27EyAoP9aC4JxbrgVKjMqKzMGky8wpX7O3zp3C7hZZ0AV7xYRIgWz+OWgrGiqZXdI+L3L5WwYK2yYga92p79KprnBlIHZZ25BAS3lHOhsRfY37rD4esme8ZmIjzmttwjjCIkKApjWNzHedzXXHppPF4smq/MDaTowuEw7KSDpbBBYQM+WYOUMIMTPpT+CcGuPYz2VLkAjUoBGY7EnwBjx8qMPGbdsFmCkg5AAYYH71WXRjBK+EjrDbi0GkRuyyTqa5cU4fUmh3j9zKXujeMcseqPZ3Je38zm1NVz8LuKYZdf5l/Otdj+LW8Ii5mLdYJMeACiRP8JPqKPwXSKyLLvkIZVBcRuxUERvvt4fV5ZYxm6g2l3tfodMOnxtJ6/sY/CdGcRc+C3m/4lsfVqtLvRi0BHXvaux2rd23nAMbZ7ZiKnt422DiroYA5Lt22C2WSUBCxMzPLzqs4Tx9GtMLgU3WU6ieyVaB3nUa16Mp9PHHbTe19r7d+4YwxLaTIE4BiTnNu2bypGY2td5jsGGOx5VXsSDBBVhuGBBHoa23Rnj9uyly4W7MLMRqQX2796j4/xqzjAAFVjAMkDOs8pGoqfS9L+JajGk3uDHgeR0jJWcSyEEEgjUEH6VYf7RNwZXaJLEmJJLgAz6KKrcTbKHKJYEwBzk7DxqO+r2ywZWVl3U6EQJ5+FcnV9JLDLRNbiSjKEtLNBaxgt3gxAKkQYO++39aveMcWDcOt29PhtqJiZXKSBFYmxipt5gJ0nKecVNiOMF7FsNlQKT2YMy3f6CvOnik2qffcN7Giw+EtNhrRc5SC0t36ArBCk7zyqq4tYC3LYAMPt6HflPxdw8qfieP2Vs2bDKxcGSysFTKQRrIJnY7etVXFeLqTaBM5NoEzMTr6ePpQWPJqW2w9xo1HRbFiwbmZwkkL2ufOPmtZ7H4EYm/eFrtdp3BG0TJ19q5jeKOqC0FTfOWy9osQOfcIEULwbib2bmYKpkEbAb89OfjVMeJx87bfsSyylJaY0vcHxXAnW49piFdWAhp1JB2InupjcJKr2ioI31PLeZrR8Z4nbuAghFuSMpAg5SNNzAOYt+t6Mi2ATmLKSAQDDci243kd21dKyalwThilHl2VRggxv3EU7NqPKPcRVhijbDMYHgB3MN+7v2/rXLlq0ApU5pMan4Ty7pptSZXSyppVYPbtz9n1ZgfalTagURt/epcLFm0ck/ETM6md+/1q4w/H1t2VDksy5gLbIRtAXt66QTy5VnVaoL9wk61tCfJOTrgP4dxTqsSL4UaMxy7gBgQRPkd6djWtZSyu5uuZIKgKMxlu1Ov9aqwaU0dCuxFIle6SAp0iPcCJPtRuHS7l0IHdJOY93lQxsE69+oIqzszpMAc5pq2CkAjEQWUjU6EtMyd59aJ4rxnrLwuKNA2YBueo3jyFB38IwOo3kg98VBkjxPyFLSszsscdxq/fEO3YBLBYEA+YEn1oqzxlkAZbjjNuuY/CoAykbQTmMGqe2e+uXjpEDQxIGn9aDimFPSti2wnFXtXmew+TOIJECROaD9KvsF0qu2xcBTrEJfScrHNuQ0zAE7VilaAPOfepreKykx4+G5n8a2k1hlni2a45dR29Br8BBGVh3wJHrVjY6Ui3cYlWuIZUDMVjSARpy38azlpwDrr3fnUbGjpQrZYcSxOZniMrGRPxax+VGYzpA5s2rSMyAIVuDk0ba7xE+9U62zEmQI0kHXyqJjRpGbZowguWrSXCZQHn3mQJ8AYoAMMO7Cc2xA1AIYEHN47VHgL0D1ih8VezMZGu3tprSpO6HvYfirhfKTpEgeUzUWFMOO46GOYOhpW9RRFy0E7LKSSBrO2YToI1o2lsZq9w67jRasNaUGWOhOwHMg8zVdn0ADZTIIbWdhoSNe+p8fg2VEjVZOo/iiJqvZY5VoT1JNPgzk0WuL4qSezoQRrpy7qhvcQL5s7EggaT3RprtpNB21BInx5eGlRuI/WlUyTlllqm7YZ5JS3YamOKgKs5R4882afOuLiyxOcFh3Ce8n31NBV0Oe+k0oTWwziN8M4K7DLE7jTb6b0luu0SCwAkTr+udBsSdTT+shRG+v8ASKyVcGu+S94gxKIeZVSTymJoCxdJNDpjmAA3AEeNNbEbESPMz+FTjjaVMprQXxJSCpbmunmDp9fnQyDMwGxJ896nsYjMIuGVPkYpjXyHgfD9nwkaEd1FKlRu9hOMwAVNGMg5TLLEHbbag3RlykGddxvpt6d1T4m8DIJ1I8Ykf6VC+lsTB1IBB9R+O9aN9wy03sdBc66eu9dqE4ojQbeNcp6Ylo4dqgpUqYSQqVKlWFCMPfI05TRwuV2lSspHghxGIMR4z8jQE0qVZAkdmuXN6VKiBjaVKlRFOinqgzCdp+U0qVAKNAWD2bi7wuYem341nDXKVLHllMnYcpik7SSTzM+FKlTkhKaNv4kM+bfUcu4DSlSpWu48WWgvB1C96wfMc/pVDsSPGPalSqOFU2hp8ki3IBoea5Sq6FmKlSpURDq06435UqVYPYZXTSpVgCVoroNKlWCmEXW1nyPuKlw4zIy+ZHmNfzHrSpVN8FFyAUqVKqE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126"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00785" y="908720"/>
            <a:ext cx="6919687" cy="46085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86331" y="5804165"/>
            <a:ext cx="1786220" cy="405838"/>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1720" y="5622016"/>
            <a:ext cx="1194009" cy="770136"/>
          </a:xfrm>
          <a:prstGeom prst="rect">
            <a:avLst/>
          </a:prstGeom>
        </p:spPr>
      </p:pic>
      <p:sp>
        <p:nvSpPr>
          <p:cNvPr id="11" name="Text Placeholder 2"/>
          <p:cNvSpPr txBox="1">
            <a:spLocks/>
          </p:cNvSpPr>
          <p:nvPr/>
        </p:nvSpPr>
        <p:spPr>
          <a:xfrm>
            <a:off x="133737" y="2204864"/>
            <a:ext cx="1751992" cy="2736304"/>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Large Municipal Theatre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Energy solution provides sustainable Heating and Cooling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Heat is transferred with the ground beneath the adjacent public spaces</a:t>
            </a:r>
          </a:p>
        </p:txBody>
      </p:sp>
    </p:spTree>
    <p:extLst>
      <p:ext uri="{BB962C8B-B14F-4D97-AF65-F5344CB8AC3E}">
        <p14:creationId xmlns:p14="http://schemas.microsoft.com/office/powerpoint/2010/main" val="1905849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Hotels: </a:t>
            </a:r>
            <a:r>
              <a:rPr lang="en-GB" dirty="0" err="1"/>
              <a:t>Bvlgari</a:t>
            </a:r>
            <a:r>
              <a:rPr lang="en-GB" dirty="0"/>
              <a:t>, Knightsbridge</a:t>
            </a:r>
          </a:p>
        </p:txBody>
      </p:sp>
      <p:sp>
        <p:nvSpPr>
          <p:cNvPr id="8" name="AutoShape 4" descr="data:image/jpeg;base64,/9j/4AAQSkZJRgABAQAAAQABAAD/2wCEAAkGBxQTEhQUEhQUFBQXFxcVGBcUFBUYFBgYFBYYFhUXFRcYHCggGBolHBcUITEhJSktLi8uFyAzODMsNygtLisBCgoKDg0OGxAQGywkICQsLCwsLCwsLCwsLCwsLCwsLCwsLCwsLCwsLCwsLCwsLCwsLCwsLCwsLCwsLCwsLCwsNP/AABEIALcBEwMBIgACEQEDEQH/xAAcAAABBQEBAQAAAAAAAAAAAAAEAAIDBQYBBwj/xABGEAACAQIEAggDBQUFBwQDAAABAhEAAwQSITEFQQYTIlFhcYGRMqGxQlLB0fAUI2Jy4QczgqLxFTSDkrPC0kNkk7IkVGP/xAAaAQADAQEBAQAAAAAAAAAAAAABAgMABAUG/8QAMBEAAgIBAwIFAgMJAAAAAAAAAAECEQMSITEEQRMiUWFxQoEUodEFIzIzUpHB4fD/2gAMAwEAAhEDEQA/AMKK7TRThXtHnHYrsUhSomFTqaKcKATtdmuClFEDO10CuRTgaZIWzoFPFRmuigx0PApwFNFPFCwjlFPFNFKaKRrJAacKjAp4NOkI2dio3WiIpFKpRMCZa4FqV7dcAqbQ6I8tdikwpTS0NZ0Vw0prjUaFbO09YqAPT81GwUG20ESaiuMJqM3NKhatq2Gon6zWorqa1wCpIpbGoiCUstS5aa1Cg2R5KVItSrUYDArorgpwpQCropTSrAO12uV1TWNR0U4LTSaerUyAxRSIpZqdmo2ZIjBp4rkUhU2yiRIDThTRUiitY1CFPArkU6imK0Pmm10Vy4YqiEaGs5qRWqEvXUetqBpCgs1zqqarUjcrDET26RsGpQ1PL6a0yQjAmFMJrt060ykbMkdArsUppwFJZSjgWnha6BToohOAU5RTZqS0NdaZIVs660NdapsU/dQe9GToCEWpU7JSpLGoDFOFNFOpRR1Ka5SomHUq5T1NYIgK4TT81MIrAEGpwNMinTQsKRKK7R/CuAX78FEyr9+4ci+nNvQRWnsdEcLZGbFYgN4BhbT65j7+lcuXq8cNuX7HRDDKRilOoHM7DmfIc6tMLwTE3PgsXSO9lyD3uRW94BxDh4uLawz2g7aAIsT/AIo1PrWuOHrhn+0J/TE6Y9NHuzyix0KxbbrbT+a5r/lBo+1/Z9fO920PIO35V6Xbw1EJhaj+NzvuP4GNdjzdP7ObnPEJ6WT/AOdNu/2bvP8AvC//ABH/AM69R/Z6QseFH8Vn/qB4eP0PJH/s4vfZv2z5o6/QmmH+znGfZ6l/K4Qf8yj617AMOO6udVG1Uj1WVcsV4oPg8QxnRHHW/iw1wj+CLn/TJNUd60yHK6lW7mBVvY619GjERuKH4ibLoeuRHXc9Yqkf5q6I9a+5J4EfPCzTr9emcV6K4K+ZsN1Td9twyeqE/QisfxbojibMkKLyfetzPqh19prph1cHs9iTwNGbillp4p0V0XZKqGRXRTqQNEx1akiopqeykmmiKxkVE12i8ZagaUGFpnsBDHM1wCpMlOAqYyQ0Vyn0qwdisU06grmMg6fP86mwV7MutRWaLlpQzxtKwkU8CmAVIKrYlHXWmVLNNZaIrGU6lbtliFUFmJgACST3AVr+D9ECIbEQTytjVR/MftHw286jlzRxrcpDG5Gd4dwy5e+AQv32+H0+96e9a7hPRu1bhiOsf7zDQfyrsPPfxq7tcO9PKrbAYSOU15uTPPJzwdccaiVn7IT31m+nuDdMIzCQM6BjG4MiPeK9Rt4dVUsYVQJJOkVif7S8fYbA3US4rsSkZTOodSdR4A1zvYouTyzosf8A8qzGna/7TFfR3DL/AFlpHO5UTy1Gh+YNfN3R1oxNk/xj56V7Jwvj4AFlI60BtGMLGpma5cs9OTf0OhLyWbu3FFKKwPDOkoFuLt1BcUkds7iTB8e70pnEem4Qdi/akchqT70+PKvQnOB6FSivP+EdKewJv2kLdrtiGOftZu6CSaMHSk//ALWHP+E/nV45FLhCSg4s2lcNYC10kfrbgW9bXNBkgZSBKysmeQq5TpBMTctePara7XBnGnyaJlFYb+07FkYe5bUwOrZmjc8lHl+VQXenOTEMrn90VBBHKDE98H8qo+mPGFxFi86fDkyjxAI1+dc2TIqVd2WhDd2ed8EvMuItZQCTcVYMwczBdgR317g2HaYBNeMdDwP27DZthdVtduyc34CvoqyquJkRXVDcjMw/GOj1u/q6w3310f1P2vIzWJ4t0du2ZYDrLf3lHaH8y/iPlXsmMtJyNU123J0rohllj4JSipcnjg12pZa9G4v0KF6XtRbuHXbsMf4gNj4j5157xPAXbFwpeQow5HYjvU7EeNeli6iOT5OWeJxGRXRcg1ApqUCr2Solu4kkRyqBWrjtNcy1mwhCQabcIFRqCKWWd61maIzdpVL1K0q1goyEePyqfC3inLf2oc11TXiptO0eg1aotbOMLcgD40WryN5+lVdoISDBA+VWSkQI2rswTcnuznyJLhEoai8Fh2usttFLOxgAfj3DxoCf0K9M6IcDNhM5E3XHaP3RvkX8e8+QquXNoQkIamWfRvokuHWdHukdp4/yp3L9av04dNQXOKGxbZ30VQSZ8OQ8ayHHOn4ZF/Z2ZLmYNGUgwAZBO3McztXlzmuZM64x7I0nE+IWMOSLlwKw+zBk89NNdxWMxvT9w7BVCKD2SRLR41kuJ8RvX7r3XbtuQWjRSVUKDA0mAKHSwxHaMsdZJB0IkTFcs8pVY/U13Eum/W2Taz3GZxBgAIDMj2gVl2x7vaZGAIImeYyii7eAVbJZQpbL2tGzLpObtMBl5SB/WLB4U5XK7QoYTuGdQIEa6x3VBzjzZVQorOB/7xZ/nX61peLYVrmIhZkLMDcwCSFA3MCY8DWa4P8A39r+dP8A7CtNxtovkkToI+LQgn7tLmf71fA8P5b+Rt60GCERIUwCYJEmY7yN64VUfdP+P8ATR6yUt3AJYljsggzMjNTruE2MFQ2pGdAFPodufyqMJ0imjVKhYZ86gjNoADC5pA0BnMOc1aYHCZ/sMT4hB8ixoLAYEFf/AEzuO0yHQnWJbaPrVzwvhozQOr5mMyc99Ax5VWMuyKS6Z82iO/wodZBELkGU9kj4nMTVVxPgpDFSl3zGSI8wxitjjOHwFchGYKpWYbbMQAMw3kiB31n8dig+ptgQTIVFBBMZoAfnofMU8tUCDjuZLj9rM41iEXaZ11I8qMxWmAf/AAj3KVFx9Mt2AZ0CkQZgDsn1MipeIacPb+ZB80qDbah8jrmXwZHDvlYN3a93hWhsdIb8ZOscIZkTyHKd6peHjt7sND8HxVOtqGJJM6jtCI33rrnKuDnSs0WC6bXVU5mzwIXx5a1puCdNLNwDOwR9iCDv/D315jctGT8OUH7JkHy8KHRST4cydPOqLI/UTQfQ1jGsw7AjxI+gqDinRxcWmW9JP2W+0h71/LY15r0D6b9S5/aDFsgKsAmDMyTqdq9P4f0us3wTbbQaaiD7HWnU3YHE8g6RcDu4S6bd0eKsPhde8fiOXzqsRq9g6V27eLsNbJGYdq233WA09DsfOvG3JBIOhBgjuI0Nex02fxFvyjhzY9LsmYVxTUBuV0Oa6SIautLqDNQITRdo0bCR9V40qkNKiYxANdKaA02kxrxDvHqfD1onD3oPKPHWgxRll0gaEny0rLkDNF0fCtdVjsva9Rt89fSvTcD0gS2pZzoonXw5V5p0UxDMTbtWA7OwEswUAf6mtD0+wDWLWHtvGe4Wc5SI/d5e/XdvlWy5b39DQj2IunfS4Yi4BbWbJRRDqQyPJBIKnujeRVEbe1SrhM163EfEh3AOjTpPlU6IDbDSvxBd/BTp715WXJqpnXGNbAdiz+8HnO07LOo57VP1Wuk/Cu/flG3hUiAB826gbgFhJQjUjbeiLdkkkouZYA7MjkdYaoynsMluRYvD5LRZSYKEeM5TINcsYQlc2sK1uY27VwATWj4hZvvZc9WyKtp5zMoEBSIgFvQVVpg3VdcuXNa5nNBuDlEbxzqam63G2syeBWMQg7rqj2cVruMCLp1I5fWs5iLWTFx3XVPuwP41t8TgyzOYnf7IP1/Cq557xl7fobGvK17ldctTbsEtzuESpYnUTNNFkDQEkHvUiB3b1YHD/u8PO83uUbH5U3AYaVBzeYWCBJjfbeRXI8lI6cU5QlcfQgt2ttSNNAQ2vaOuhH6FWGDbIZDE76docgNDmkHx8qNwWBUhZA2O7EaqWJ28zVgnAQ/amFPLU76xqdeWsVSGbujol1Mfqf5fABj+LjKqZyOxH2uRBGaTvovfvWexNtWIYMuYkT2WJkbGe6I9qu+JcOALqgiCO0dTOnsNqq7Ni4QM05ZE6GJkc9ppp9RrOXJK1pXBDxV2F905Ss66cuXtrQvFv9w/4ij5A/hV1xHhrPimcKcquonsjcITMmTH41U9IVjBR/8A2HyU1sbtxRN/UZ7gtsdosJ3AnacpI+YA9amlcpdVgHWPbTWal4Ra/c5iN3fu5Io5+Jo58IAAAYUlNdozFfpNXyT81e5FIo77KSW79hppAHcB7xUZXsn1+tWmKw8B5C5oObKOYEGZ56c6rngKwB2n69w2plK+AAFhBz76sbXEHs3FZSeyJgbGdNR5UJZXU+f5V3FCW9BVm/MDsey8EsLfw6X1OjDvBgjRhI7jI9K876a4MW8U0bOof1Mg/SfWrvoHxS4uFa2oLAOTtoAwmPefes/0rxLXL/a3VQvzJ/GvT6N+fb0OPOtinpwrkVwV6hxkomprd6h1Q07LRs1BgvrSoArSo6jaWZsj9RUlrDk6xp4fqa4mHYzp+jR2ESB66a/L3rw5yo70A9VTkWO+O/apb18g6ieRJBG3Koy0948mke1PUauwbl5wLHvZIZbjBZmBsfarXpHx04t7M69WtwbT8WU/9tZjDk7Zp8CDNG8PAVz3EH6VPNH925IbG/PRocEjO5jsmD90/CjOd/AGmi2FFo6k9YRGbbKiGSo+L4j3bc+Q9nHorax8NzkCZIdBA5bjx50HbxkKBsQWIPtE9+3zrzY43udDkbTDWF61vhjq5+MqPhUA6eJoq0Lhu3DcyKVyrDE7Aaa+u9ZThPE3GYySxUIIy/eT8F5VpbN4/tF/Rx2QQGgsAepjU6Qfxrlnja2ZSLTi2W3FekbPYuz1Qm3cAyqSYKnScwB58qGv2ba2ILXGLOmXsgD+8SDmKzHhNVLORYv2yrSLTwBkypCE6xtMfOrDF4oCwpIB/uwM1w6dpDIXvpHq7+pZ+G+FWz/uZPpXgBZxawzNItuc24kxHl2RXo/D+E2rgdnzTLbMQIEzKgiawX9oDTftsMuqAdli2qM25Ox1Fa23xxLLBGgl3YAZVI9Z13KjlvVsttR+GSSq/sRs9goFaQqG8oWQSwYnQ++4B2onhhsLaRVBJ5iDlUTLDNHb0nXn6VUrfFtXe4VSTd0iIMkAxyaVimcN6TMBbt5woNtJBJaDE7R90mfapPHqi1QdVPk2OCuhQWRc0F8hI0gs0yN+73q1w2MVQvZAaPu8/as+vFGVQCFjN8bBlUZjJmdjpIBqys8fshGyx1ihTBH3jAJ89TpyFLihJboOSmR2sZbz3gSAzMYBUmQVX5TTGtWnQgMiQymCQJAIkifAUDjeLqjMc2XP2wQdNVUSPDanv0qQKqGDmZXBLbxDAAe3vSLzSpr1DJUhW+Fpea883Iz6FL7W10todgdfasR0xGXD5f8A3B5zshrajiTg3RC5ZkMyqZlEDBSRuN96wPTO9NseN5z7LFdOOnKNCb+YL6OcDN6zYXrGtyt27IUH7RWO1pqANRT8dwp0tpmuZgVttGQD4iuhI3q+6KXksnC59hhiDBLwzDMZHLc6cqj4pj7Liz2keLVrMq3ADo8ESD2dqGRy1X7/AOREyg4lhIDGIlSfOZ1qt4lhoVtvjIPandQQO/vrR8Yut1gY3GJQZQCyMAEJgSBrQvS2+bj3GZChZkeCBtkdSZ84rY3ToL3Mq+Di0WkAdZl0YT8E7d3jQeLTURroKuSJtuJEC4hjxKOJ/XfVdfXtMP4FP+YCuuEm2Kavo3xRsPgnhRlLlsx2kqoA89Kzl6/ndnfUsZNRNjXNtLcnIO1l5ZiIn2AqDPXvdDj041J9zz+olc6JmIpvWCo21pACuyyFDy9WnB+DXMQ2W2CT4VVKd6O4ZxN7LTbYqe8b1z55TcXo5OjCo35grE8BuIxVgQQYIg1ymXeNXGJLMSTuZpVyr8T7HTWEzFnbXeNqkw66xpE+lRkazoN6nsGI56j9a1xN2B7EnFLQW2AAskwOyZGxMd23nVOLZG8e/wCFXfEbJuWwRMIYPaEFjs0EeYqoyCdj3EE61XHWncmS2r0Hbfu/KilJJBG2s/KoUsjlr50QiREbmmyaowfozRa1E1+CTA20nmef4/Kkgjly9damu2gpP2iQCPUSRp3belHLwu6U64Iwtyi5gCQCwnKPGDtXHZZlZdUkHVhOxE8gO6rbgFzqg+YlicnxBsxzMh0B1Pw1JgsKGvhJCidWaANBrMnTUd9FYywFvOtppXNbkwDqBO4XvmufJkX8H3Hgu5PxkXjbZshRCra9VEggjVqExl+4yqcpCDIJywNMsGdQCdK3XEmtjA4hFuNpaOYFb8EgGRqQo102jSszcQHAyMsi4o1Z82mQCB8JGlRhSSofkznSHENcKs2/a0zAxtOwAFHcfvkX1YEArHMzJ1JHhVj0g6NMuDtYkkEMQI85/KqnjFovckSRA213H9a6NNON+4t+VpAOOdurQTpBPPNqSdZ9TPjUNtiADO48DuIPlzom+VAAMk5RzOhkgc+760xbMAZl/lALaiYlTOvP3qi4Jy5NBfe4/UJlItdXa1GxBbK5PKTqfSpMVhb4F5ES5kz9mASGQGBv/Cq1JicULaWVy5n6m3BD3QAG3EK/zjWjLGPvXFzCzHnfxQ08C1wAnwFQ17FnB3yUHSu1cN7DLJUjDWZG0EsQ34f8tEca4ksKiA/3dlCSFKk2w4uH+GTkI74FE9JbOe7Zbqi7Gyi6Pe0hm2KtLb89fGqPG4fK8NZYLmyhi18A98S29PjyRcUv0NOL1Nmhu8Z6tyvY+GRnvZB2kA0BB7t6zvSZ5s2vFrh3nkvPnTOk1ib6gZh+7Xby51PilVnwiHUG4QeWhZB6aVHHFLTL/uB5cyLteP3UvIwtSVUplW4hBXKJ7QimcUx0BEe1cGUKASEI1ckLIOh3qbiNhG4gyKVFtcx1cgQEUkFl5a03iCqxsqASXZAxDu0lbzpsecR7UrStbE67gfFnt9n906kqYZk3kD7Q0iudJbVtXhWfW0D2ldDrOkN3d9XXTHAW7SoE5qZkMvw3EJCz4fjS6e4Apbtu0HMgVe25ICuhgZvBzp50qkrS9TUY+xAVwO1qpDFpOpiPHemsszz/AHbdx+EqaMTDzZvEIxAyElQSF7XONpoJFUlQCRpcmfHL3+Rq6l3NRXjlTgafdsNyBI8B3GKgFfRdLK8UTz8y87CLayYqbEYFlAzAjzFR4W7lIPd+FXvF+kbX1UMqdkQOyO6lyZMimtK27lYQhp35M2x/D610NTnNR1ZPck0PzV2o6VMLuCAA/WiMMhMx4x3ydiPETQanUz+v1NXPCGglguZoGUQCC0wJ8PKvEex1MV+/1YK7tAkbKsDuHnVG4Q6yZmSd5NW/F7wa2zabiOTZsvLTbUwBOm5NZ8XQd6pj27CUH276D7XuD+VFfaHjA8tf17VWJZVo1PPQRy1mrFL6jKQ2ad58CNNu6PnVMmS4aUgqNOy2xK5XIjUGN/CCZ5jT5VtVAHCrawe3dnNplBkLM9/ZasCxLE7j+o+deh5T/szDksMrXWdtNgDcySDPMn3FcmNc/BRmU4Wha8dQF+1MkkAawY7qN4cFz3MoYr1oiJOwaQZEnWabwLA3C+lvrJ5SN50JJ22Nazg3Qa9DM7KpLlgpBJ1nnOlRljlJUkNGUUZvG8TzYa6CWl+8naQNRsee9R9Y2U2sxKm6sCWgREmDpr+FXWM6AXQOxBOm79nfWezXbnRm8t4P1a5Q0kBtT46mJmprC49impPuW/S9D/smwBtKk+zfnXndu+YlR243kcvMeB516n0kv27eAsrcUsGQgCB8WXSZ2gmvIbtwq8qY0jQ+EH31966skNSRJSoku4cuguQJCkbjkcoJ05E+tTYHFqLNrLmDK3a10JaTIAg6DT0HdQIeTGgHPcaHf9Gu2D+7tIBuYOsGVOUnfnr9KVQ2oVzDsfiGe5mQwoGRcx7WUEwNp/0p2ExTl2Zx2hLDUatG23PTU1U4hmRssyJmf9a4MRHOssSaoZTvc33C7Nq9L3bqJ1QgD7TADQ9oR8U7HY+lA3VF64qhwUDtnGfXK4IUxPeKySY0jnSGMPOoy6NXaZVZWXPEsIrcSSyO0o7AytGytoD50DesxjLSajKXYQwB+8IPIyBQ9jEBWDr2XBkMBqD9KL4Vigl03S5z5YDFEcgyddRppppVPCcfshdVltjm6vFW7qMSSW1a4WPwDdhrUWPxxIt3Jko5P2z/AOuraSNPiNRWwcRlt6lxca4WUAaFWGgjTUryruK4OqLdGbYMJYGQ9oq7LoddCusc6hsnuNp9AvpLxBrl05s2iuADvyafIwParnpvYy4K0WJDETkJLmGCHMWOw7I0HjWVt4BSCSROo08QQDEz3cqN43buPg0uuXKZVCs0QAQFyrpsGJ51bHFKLVAoI6NY5VwmMR4Ja2jDXf4oEcyCJqlzg3P8R3j7dpTy8qnwnZtXIntWV+795wfHY8qrm0I80/6RB+lRceRlyX3Ar8BrYsrdZiSJjN8TQFGUnaDWQIrS8Jv3O0luO0O0YlwBzU8t4PnWNxt1+tKzlOYgzprMEk8hNeh+z3DHqfd/7J9RFySDWcDcxQl7Hd231rmJ0BVmUsvNTIMidD6x6UFYtFzC9xOpA+EEnU+Artnm2tEIw33DcNiyzQYg6flU/XCY1oLBsAwnbnWg45cwrhOoDIwXtzrqBMj51zvq5QklV2W8FSTZVvegxB9qVV/7U33jSrp8cl4QRh5I13+v5VbWcR1VnO2q6IBvMyTHcBr70Lw3hxOJ/ZnYDKXVmUTqgJMTE6itCnBbNyxYDlyDlMByFBKySABv5158pJPcbQ2YzHcQa5udBt2QPp6e1CkaVsOG8HwV29cs9oFWygdYczZQMxE8pn2rNcVwwW9cS2rZVdlXmYBIGvPaqQmm6QNNI5gdzP3H+aED5kUTw/DBiF8dPrQ2HWA8yAOzruCSIB9AfarXg1mbqqZ0J+A66AnQ6ilyN06MrtE3UZWKxsY9jpWzw/ECMNYskqAAtzRRO0qDrBMs2/MViTxIZ7wIylc0EiYKnx8iP0a0NvEqHy3MikC2o2EkKBAn6UkU0afejT8M4piRojlU5AKgPLeBVvZ4jiOd1z6j8KyXGMR1eGLBgozBSTpoTpBB30+tG9HeKM5YsisVQsIOUMCRLPAObKNRzie6mdpCwg5M1aYq5r23/wCY0BhMTcYDNdufE27EyAoP9aC4JxbrgVKjMqKzMGky8wpX7O3zp3C7hZZ0AV7xYRIgWz+OWgrGiqZXdI+L3L5WwYK2yYga92p79KprnBlIHZZ25BAS3lHOhsRfY37rD4esme8ZmIjzmttwjjCIkKApjWNzHedzXXHppPF4smq/MDaTowuEw7KSDpbBBYQM+WYOUMIMTPpT+CcGuPYz2VLkAjUoBGY7EnwBjx8qMPGbdsFmCkg5AAYYH71WXRjBK+EjrDbi0GkRuyyTqa5cU4fUmh3j9zKXujeMcseqPZ3Je38zm1NVz8LuKYZdf5l/Otdj+LW8Ii5mLdYJMeACiRP8JPqKPwXSKyLLvkIZVBcRuxUERvvt4fV5ZYxm6g2l3tfodMOnxtJ6/sY/CdGcRc+C3m/4lsfVqtLvRi0BHXvaux2rd23nAMbZ7ZiKnt422DiroYA5Lt22C2WSUBCxMzPLzqs4Tx9GtMLgU3WU6ieyVaB3nUa16Mp9PHHbTe19r7d+4YwxLaTIE4BiTnNu2bypGY2td5jsGGOx5VXsSDBBVhuGBBHoa23Rnj9uyly4W7MLMRqQX2796j4/xqzjAAFVjAMkDOs8pGoqfS9L+JajGk3uDHgeR0jJWcSyEEEgjUEH6VYf7RNwZXaJLEmJJLgAz6KKrcTbKHKJYEwBzk7DxqO+r2ywZWVl3U6EQJ5+FcnV9JLDLRNbiSjKEtLNBaxgt3gxAKkQYO++39aveMcWDcOt29PhtqJiZXKSBFYmxipt5gJ0nKecVNiOMF7FsNlQKT2YMy3f6CvOnik2qffcN7Giw+EtNhrRc5SC0t36ArBCk7zyqq4tYC3LYAMPt6HflPxdw8qfieP2Vs2bDKxcGSysFTKQRrIJnY7etVXFeLqTaBM5NoEzMTr6ePpQWPJqW2w9xo1HRbFiwbmZwkkL2ufOPmtZ7H4EYm/eFrtdp3BG0TJ19q5jeKOqC0FTfOWy9osQOfcIEULwbib2bmYKpkEbAb89OfjVMeJx87bfsSyylJaY0vcHxXAnW49piFdWAhp1JB2InupjcJKr2ioI31PLeZrR8Z4nbuAghFuSMpAg5SNNzAOYt+t6Mi2ATmLKSAQDDci243kd21dKyalwThilHl2VRggxv3EU7NqPKPcRVhijbDMYHgB3MN+7v2/rXLlq0ApU5pMan4Ty7pptSZXSyppVYPbtz9n1ZgfalTagURt/epcLFm0ck/ETM6md+/1q4w/H1t2VDksy5gLbIRtAXt66QTy5VnVaoL9wk61tCfJOTrgP4dxTqsSL4UaMxy7gBgQRPkd6djWtZSyu5uuZIKgKMxlu1Ov9aqwaU0dCuxFIle6SAp0iPcCJPtRuHS7l0IHdJOY93lQxsE69+oIqzszpMAc5pq2CkAjEQWUjU6EtMyd59aJ4rxnrLwuKNA2YBueo3jyFB38IwOo3kg98VBkjxPyFLSszsscdxq/fEO3YBLBYEA+YEn1oqzxlkAZbjjNuuY/CoAykbQTmMGqe2e+uXjpEDQxIGn9aDimFPSti2wnFXtXmew+TOIJECROaD9KvsF0qu2xcBTrEJfScrHNuQ0zAE7VilaAPOfepreKykx4+G5n8a2k1hlni2a45dR29Br8BBGVh3wJHrVjY6Ui3cYlWuIZUDMVjSARpy38azlpwDrr3fnUbGjpQrZYcSxOZniMrGRPxax+VGYzpA5s2rSMyAIVuDk0ba7xE+9U62zEmQI0kHXyqJjRpGbZowguWrSXCZQHn3mQJ8AYoAMMO7Cc2xA1AIYEHN47VHgL0D1ih8VezMZGu3tprSpO6HvYfirhfKTpEgeUzUWFMOO46GOYOhpW9RRFy0E7LKSSBrO2YToI1o2lsZq9w67jRasNaUGWOhOwHMg8zVdn0ADZTIIbWdhoSNe+p8fg2VEjVZOo/iiJqvZY5VoT1JNPgzk0WuL4qSezoQRrpy7qhvcQL5s7EggaT3RprtpNB21BInx5eGlRuI/WlUyTlllqm7YZ5JS3YamOKgKs5R4882afOuLiyxOcFh3Ce8n31NBV0Oe+k0oTWwziN8M4K7DLE7jTb6b0luu0SCwAkTr+udBsSdTT+shRG+v8ASKyVcGu+S94gxKIeZVSTymJoCxdJNDpjmAA3AEeNNbEbESPMz+FTjjaVMprQXxJSCpbmunmDp9fnQyDMwGxJ896nsYjMIuGVPkYpjXyHgfD9nwkaEd1FKlRu9hOMwAVNGMg5TLLEHbbag3RlykGddxvpt6d1T4m8DIJ1I8Ykf6VC+lsTB1IBB9R+O9aN9wy03sdBc66eu9dqE4ojQbeNcp6Ylo4dqgpUqYSQqVKlWFCMPfI05TRwuV2lSspHghxGIMR4z8jQE0qVZAkdmuXN6VKiBjaVKlRFOinqgzCdp+U0qVAKNAWD2bi7wuYem341nDXKVLHllMnYcpik7SSTzM+FKlTkhKaNv4kM+bfUcu4DSlSpWu48WWgvB1C96wfMc/pVDsSPGPalSqOFU2hp8ki3IBoea5Sq6FmKlSpURDq06435UqVYPYZXTSpVgCVoroNKlWCmEXW1nyPuKlw4zIy+ZHmNfzHrSpVN8FFyAUqVKqE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42" name="Picture 2" descr="http://www.hospitalitynet.org/picture/15303958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7704" y="1052736"/>
            <a:ext cx="6912768" cy="4608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16796" y="5733628"/>
            <a:ext cx="28860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2"/>
          <p:cNvSpPr txBox="1">
            <a:spLocks/>
          </p:cNvSpPr>
          <p:nvPr/>
        </p:nvSpPr>
        <p:spPr>
          <a:xfrm>
            <a:off x="133737" y="2204864"/>
            <a:ext cx="1751992" cy="2736304"/>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Innovative central London sustainable Heating and Cooling scheme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Energy solution utilises the deep basement foundations as part of the heat source</a:t>
            </a:r>
          </a:p>
        </p:txBody>
      </p:sp>
    </p:spTree>
    <p:extLst>
      <p:ext uri="{BB962C8B-B14F-4D97-AF65-F5344CB8AC3E}">
        <p14:creationId xmlns:p14="http://schemas.microsoft.com/office/powerpoint/2010/main" val="136041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Oxford University</a:t>
            </a:r>
          </a:p>
        </p:txBody>
      </p:sp>
      <p:pic>
        <p:nvPicPr>
          <p:cNvPr id="6146" name="Picture 2" descr="http://manchesterhistory.net/architecture/2010/earthscience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28811" y="481676"/>
            <a:ext cx="2736304" cy="20522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ttp://www.chem.ox.ac.uk/imagesofoxford/aerialphotographs/photos/said-business-school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32666" y="2465913"/>
            <a:ext cx="3024336" cy="20146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http://www.e-architect.co.uk/images/jpgs/oxford/university_oxford_mathematical_institute_n180811_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10493" y="4508009"/>
            <a:ext cx="2938197" cy="19392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6" name="Picture 12" descr="http://www.murphyfacade.com/images/home-photos/blavatnik-school-of-government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63688" y="476673"/>
            <a:ext cx="4065122" cy="20156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7" name="Picture 1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796362" y="2414917"/>
            <a:ext cx="2808312" cy="20656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9" name="Picture 15" descr="http://www.architectsjournal.co.uk/Pictures/web/u/k/v/Pembroke_College_New_Build_2013_QJEL_178__2_380.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676682" y="4480587"/>
            <a:ext cx="3024336" cy="20135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01286" y="3755947"/>
            <a:ext cx="1507218" cy="476322"/>
          </a:xfrm>
          <a:prstGeom prst="rect">
            <a:avLst/>
          </a:prstGeom>
        </p:spPr>
      </p:pic>
      <p:sp>
        <p:nvSpPr>
          <p:cNvPr id="13" name="Text Placeholder 2"/>
          <p:cNvSpPr txBox="1">
            <a:spLocks/>
          </p:cNvSpPr>
          <p:nvPr/>
        </p:nvSpPr>
        <p:spPr>
          <a:xfrm>
            <a:off x="133737" y="2204864"/>
            <a:ext cx="1751992" cy="2736304"/>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The renovation of the Royal Observatory Quarter at Oxford University has featured a number of large, integrated Energy Solutions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600" dirty="0">
                <a:solidFill>
                  <a:prstClr val="black"/>
                </a:solidFill>
                <a:latin typeface="Calibri"/>
              </a:rPr>
              <a:t>Intelligent </a:t>
            </a:r>
            <a:r>
              <a:rPr kumimoji="0" lang="en-GB" sz="1600" b="0" i="0" u="none" strike="noStrike" kern="1200" cap="none" spc="0" normalizeH="0" baseline="0" noProof="0" dirty="0">
                <a:ln>
                  <a:noFill/>
                </a:ln>
                <a:solidFill>
                  <a:prstClr val="black"/>
                </a:solidFill>
                <a:effectLst/>
                <a:uLnTx/>
                <a:uFillTx/>
                <a:latin typeface="Calibri"/>
                <a:ea typeface="+mn-ea"/>
                <a:cs typeface="+mn-cs"/>
              </a:rPr>
              <a:t>Controls have enabled ongoing monitoring, performance improvement and optimisation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A number of highly innovative, landmark projects</a:t>
            </a:r>
          </a:p>
        </p:txBody>
      </p:sp>
      <p:pic>
        <p:nvPicPr>
          <p:cNvPr id="2050" name="Picture 2"/>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978518" y="4404313"/>
            <a:ext cx="752755" cy="994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658142" y="5570562"/>
            <a:ext cx="1393506"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718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ichef.bbci.co.uk/arts/yourpaintings/images/locations/main/PIC_location_image_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8055" y="3949095"/>
            <a:ext cx="5184572" cy="23762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Orkney Schools</a:t>
            </a:r>
          </a:p>
        </p:txBody>
      </p:sp>
      <p:pic>
        <p:nvPicPr>
          <p:cNvPr id="7170" name="Picture 2" descr="http://www.urbanrealm.com/images/news/news_414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63688" y="517077"/>
            <a:ext cx="3246784" cy="2170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6" name="Picture 8" descr="http://news.bbcimg.co.uk/media/images/72173000/jpg/_72173571_kirkwallgrammarnew.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948042" y="449668"/>
            <a:ext cx="4016446" cy="2259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80" name="Picture 12" descr="http://www.orkney.gov.uk/Images/Council/Council%20Services/Corporate%20Services/SIP/PHR2_ViewFromSecureGarden.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010472" y="4238203"/>
            <a:ext cx="3810000" cy="2143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 Placeholder 2"/>
          <p:cNvSpPr txBox="1">
            <a:spLocks/>
          </p:cNvSpPr>
          <p:nvPr/>
        </p:nvSpPr>
        <p:spPr>
          <a:xfrm>
            <a:off x="-36512" y="1844824"/>
            <a:ext cx="1968016" cy="2465387"/>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Schools, Halls of Residence, Sports and Leisure Complex</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Remote monitoring and performance logging enables remote maintenance</a:t>
            </a:r>
          </a:p>
        </p:txBody>
      </p:sp>
      <p:pic>
        <p:nvPicPr>
          <p:cNvPr id="7178" name="Picture 10" descr="http://www.newsteelconstruction.com/wp/wp-content/uploads/2012/04/OrkneyMapApr12.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75856" y="2107882"/>
            <a:ext cx="3240360" cy="26030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780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Retail Solutions - Sainsbury's</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844824"/>
            <a:ext cx="337185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736784" y="548680"/>
            <a:ext cx="5119184" cy="2465138"/>
          </a:xfrm>
          <a:prstGeom prst="rect">
            <a:avLst/>
          </a:prstGeom>
          <a:noFill/>
          <a:ln w="9525">
            <a:noFill/>
            <a:miter lim="800000"/>
            <a:headEnd/>
            <a:tailEnd/>
          </a:ln>
        </p:spPr>
      </p:pic>
      <p:pic>
        <p:nvPicPr>
          <p:cNvPr id="8"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736784" y="3122053"/>
            <a:ext cx="5119184" cy="2052005"/>
          </a:xfrm>
          <a:prstGeom prst="rect">
            <a:avLst/>
          </a:prstGeom>
          <a:noFill/>
          <a:ln w="9525">
            <a:noFill/>
            <a:miter lim="800000"/>
            <a:headEnd/>
            <a:tailEnd/>
          </a:ln>
        </p:spPr>
      </p:pic>
      <p:sp>
        <p:nvSpPr>
          <p:cNvPr id="9" name="Text Placeholder 2"/>
          <p:cNvSpPr txBox="1">
            <a:spLocks/>
          </p:cNvSpPr>
          <p:nvPr/>
        </p:nvSpPr>
        <p:spPr>
          <a:xfrm>
            <a:off x="3736784" y="5162786"/>
            <a:ext cx="5119184" cy="136815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Modular solution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Saves 40% of total store Energy Consumption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Funded over 25 years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Innovation in Refrigeration Cooling</a:t>
            </a:r>
          </a:p>
        </p:txBody>
      </p:sp>
    </p:spTree>
    <p:extLst>
      <p:ext uri="{BB962C8B-B14F-4D97-AF65-F5344CB8AC3E}">
        <p14:creationId xmlns:p14="http://schemas.microsoft.com/office/powerpoint/2010/main" val="837686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Retail Solutions: Walgreens</a:t>
            </a:r>
          </a:p>
        </p:txBody>
      </p:sp>
      <p:pic>
        <p:nvPicPr>
          <p:cNvPr id="9219"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25885" y="908720"/>
            <a:ext cx="7050571" cy="46805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44" y="4221088"/>
            <a:ext cx="2821234" cy="16870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2"/>
          <p:cNvSpPr txBox="1">
            <a:spLocks/>
          </p:cNvSpPr>
          <p:nvPr/>
        </p:nvSpPr>
        <p:spPr>
          <a:xfrm>
            <a:off x="107504" y="1881256"/>
            <a:ext cx="1584176" cy="28438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Optimised refrigeration and heating solution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Innovations in CO2 refrigeration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Net-zero store</a:t>
            </a:r>
          </a:p>
        </p:txBody>
      </p:sp>
    </p:spTree>
    <p:extLst>
      <p:ext uri="{BB962C8B-B14F-4D97-AF65-F5344CB8AC3E}">
        <p14:creationId xmlns:p14="http://schemas.microsoft.com/office/powerpoint/2010/main" val="1557617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9332-E112-4C4C-A996-58E8EF47BA62}"/>
              </a:ext>
            </a:extLst>
          </p:cNvPr>
          <p:cNvSpPr>
            <a:spLocks noGrp="1"/>
          </p:cNvSpPr>
          <p:nvPr>
            <p:ph type="title"/>
          </p:nvPr>
        </p:nvSpPr>
        <p:spPr/>
        <p:txBody>
          <a:bodyPr/>
          <a:lstStyle/>
          <a:p>
            <a:endParaRPr lang="en-GB" dirty="0"/>
          </a:p>
        </p:txBody>
      </p:sp>
      <p:pic>
        <p:nvPicPr>
          <p:cNvPr id="5" name="Picture 4">
            <a:extLst>
              <a:ext uri="{FF2B5EF4-FFF2-40B4-BE49-F238E27FC236}">
                <a16:creationId xmlns:a16="http://schemas.microsoft.com/office/drawing/2014/main" id="{59324E17-9E2A-4F50-AEC1-83CC4B272E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9144000" cy="6858000"/>
          </a:xfrm>
          <a:prstGeom prst="rect">
            <a:avLst/>
          </a:prstGeom>
        </p:spPr>
      </p:pic>
      <p:pic>
        <p:nvPicPr>
          <p:cNvPr id="27" name="Picture 7">
            <a:extLst>
              <a:ext uri="{FF2B5EF4-FFF2-40B4-BE49-F238E27FC236}">
                <a16:creationId xmlns:a16="http://schemas.microsoft.com/office/drawing/2014/main" id="{92EE619A-FE9D-4393-BCF8-E08BB3BFE4C8}"/>
              </a:ext>
            </a:extLst>
          </p:cNvPr>
          <p:cNvPicPr>
            <a:picLocks noChangeAspect="1"/>
          </p:cNvPicPr>
          <p:nvPr/>
        </p:nvPicPr>
        <p:blipFill>
          <a:blip r:embed="rId3">
            <a:alphaModFix amt="67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3049760" y="1333462"/>
            <a:ext cx="8444513" cy="4517815"/>
          </a:xfrm>
          <a:prstGeom prst="rect">
            <a:avLst/>
          </a:prstGeom>
        </p:spPr>
      </p:pic>
      <p:pic>
        <p:nvPicPr>
          <p:cNvPr id="25" name="Picture 9">
            <a:extLst>
              <a:ext uri="{FF2B5EF4-FFF2-40B4-BE49-F238E27FC236}">
                <a16:creationId xmlns:a16="http://schemas.microsoft.com/office/drawing/2014/main" id="{85C74673-6383-41A8-93A2-9218602B8CD7}"/>
              </a:ext>
            </a:extLst>
          </p:cNvPr>
          <p:cNvPicPr>
            <a:picLocks noChangeAspect="1"/>
          </p:cNvPicPr>
          <p:nvPr/>
        </p:nvPicPr>
        <p:blipFill>
          <a:blip r:embed="rId5"/>
          <a:srcRect/>
          <a:stretch>
            <a:fillRect/>
          </a:stretch>
        </p:blipFill>
        <p:spPr>
          <a:xfrm>
            <a:off x="2018072" y="3802691"/>
            <a:ext cx="5107853" cy="1205454"/>
          </a:xfrm>
          <a:prstGeom prst="rect">
            <a:avLst/>
          </a:prstGeom>
        </p:spPr>
      </p:pic>
      <p:sp>
        <p:nvSpPr>
          <p:cNvPr id="3" name="TextBox 2">
            <a:extLst>
              <a:ext uri="{FF2B5EF4-FFF2-40B4-BE49-F238E27FC236}">
                <a16:creationId xmlns:a16="http://schemas.microsoft.com/office/drawing/2014/main" id="{CE5ECF1E-67FB-862A-7B33-3CD837BF7F8B}"/>
              </a:ext>
            </a:extLst>
          </p:cNvPr>
          <p:cNvSpPr txBox="1"/>
          <p:nvPr/>
        </p:nvSpPr>
        <p:spPr>
          <a:xfrm>
            <a:off x="772954" y="587988"/>
            <a:ext cx="5249226" cy="1138773"/>
          </a:xfrm>
          <a:prstGeom prst="rect">
            <a:avLst/>
          </a:prstGeom>
          <a:noFill/>
        </p:spPr>
        <p:txBody>
          <a:bodyPr wrap="square">
            <a:spAutoFit/>
          </a:bodyPr>
          <a:lstStyle/>
          <a:p>
            <a:r>
              <a:rPr lang="en-GB" sz="2400" b="1" dirty="0">
                <a:latin typeface="Calibri"/>
              </a:rPr>
              <a:t>CIBSE Technical Symposium, April 2022</a:t>
            </a:r>
          </a:p>
          <a:p>
            <a:r>
              <a:rPr lang="nl-NL" sz="1200" dirty="0"/>
              <a:t>EurIng</a:t>
            </a:r>
            <a:r>
              <a:rPr lang="nl-NL" dirty="0"/>
              <a:t> </a:t>
            </a:r>
            <a:r>
              <a:rPr lang="nl-NL" b="1" dirty="0"/>
              <a:t>Karl Drage </a:t>
            </a:r>
            <a:r>
              <a:rPr lang="nl-NL" sz="1200" dirty="0"/>
              <a:t>FIMechE</a:t>
            </a:r>
          </a:p>
          <a:p>
            <a:r>
              <a:rPr lang="en-GB" sz="2400" b="1" dirty="0">
                <a:latin typeface="Calibri"/>
              </a:rPr>
              <a:t> </a:t>
            </a:r>
          </a:p>
        </p:txBody>
      </p:sp>
      <p:pic>
        <p:nvPicPr>
          <p:cNvPr id="4" name="Picture 3">
            <a:extLst>
              <a:ext uri="{FF2B5EF4-FFF2-40B4-BE49-F238E27FC236}">
                <a16:creationId xmlns:a16="http://schemas.microsoft.com/office/drawing/2014/main" id="{1A1ADEAB-8F7F-9DDA-5BA9-5AFAA559ADF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05826" y="5415703"/>
            <a:ext cx="2040345" cy="1270435"/>
          </a:xfrm>
          <a:prstGeom prst="rect">
            <a:avLst/>
          </a:prstGeom>
        </p:spPr>
      </p:pic>
      <p:sp>
        <p:nvSpPr>
          <p:cNvPr id="6" name="Title 1">
            <a:extLst>
              <a:ext uri="{FF2B5EF4-FFF2-40B4-BE49-F238E27FC236}">
                <a16:creationId xmlns:a16="http://schemas.microsoft.com/office/drawing/2014/main" id="{DE44863C-AE53-A776-B3C6-6A1D89EFA8AF}"/>
              </a:ext>
            </a:extLst>
          </p:cNvPr>
          <p:cNvSpPr txBox="1">
            <a:spLocks/>
          </p:cNvSpPr>
          <p:nvPr/>
        </p:nvSpPr>
        <p:spPr>
          <a:xfrm>
            <a:off x="800961" y="-206325"/>
            <a:ext cx="7929000" cy="2971051"/>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Welcome to</a:t>
            </a:r>
            <a:br>
              <a:rPr lang="en-US" dirty="0"/>
            </a:br>
            <a:r>
              <a:rPr lang="en-US" dirty="0"/>
              <a:t>Green Street</a:t>
            </a:r>
            <a:br>
              <a:rPr lang="en-US" dirty="0"/>
            </a:br>
            <a:r>
              <a:rPr lang="en-US" sz="1350" dirty="0"/>
              <a:t>A Virtual Street Map to</a:t>
            </a:r>
            <a:br>
              <a:rPr lang="en-US" sz="1350" dirty="0"/>
            </a:br>
            <a:r>
              <a:rPr lang="en-US" sz="1350" dirty="0"/>
              <a:t>Zero-Carbon Urban Energy</a:t>
            </a:r>
            <a:endParaRPr lang="en-GB" dirty="0"/>
          </a:p>
        </p:txBody>
      </p:sp>
    </p:spTree>
    <p:extLst>
      <p:ext uri="{BB962C8B-B14F-4D97-AF65-F5344CB8AC3E}">
        <p14:creationId xmlns:p14="http://schemas.microsoft.com/office/powerpoint/2010/main" val="376705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5CAB8A5-C5A2-D12A-CF02-B113D0F995E4}"/>
              </a:ext>
            </a:extLst>
          </p:cNvPr>
          <p:cNvSpPr/>
          <p:nvPr/>
        </p:nvSpPr>
        <p:spPr>
          <a:xfrm>
            <a:off x="233098" y="1314450"/>
            <a:ext cx="5601917" cy="4257675"/>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Subtitle 2">
            <a:extLst>
              <a:ext uri="{FF2B5EF4-FFF2-40B4-BE49-F238E27FC236}">
                <a16:creationId xmlns:a16="http://schemas.microsoft.com/office/drawing/2014/main" id="{448F9A1D-CA36-9FD6-B9E7-6DC1164B8C69}"/>
              </a:ext>
            </a:extLst>
          </p:cNvPr>
          <p:cNvSpPr txBox="1">
            <a:spLocks/>
          </p:cNvSpPr>
          <p:nvPr/>
        </p:nvSpPr>
        <p:spPr>
          <a:xfrm>
            <a:off x="323530" y="5825480"/>
            <a:ext cx="8233097" cy="1032520"/>
          </a:xfrm>
          <a:prstGeom prst="rect">
            <a:avLst/>
          </a:prstGeom>
        </p:spPr>
        <p:txBody>
          <a:bodyPr vert="horz" lIns="0" tIns="0" rIns="0" bIns="0" rtlCol="0">
            <a:noAutofit/>
          </a:bodyPr>
          <a:lstStyle>
            <a:lvl1pPr marL="269868"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446077" indent="-263519" algn="l" defTabSz="914377" rtl="0" eaLnBrk="1" latinLnBrk="0" hangingPunct="1">
              <a:lnSpc>
                <a:spcPct val="100000"/>
              </a:lnSpc>
              <a:spcBef>
                <a:spcPts val="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2pPr>
            <a:lvl3pPr marL="628635"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804843" indent="-263519" algn="l" defTabSz="914377" rtl="0" eaLnBrk="1" latinLnBrk="0" hangingPunct="1">
              <a:lnSpc>
                <a:spcPct val="10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4pPr>
            <a:lvl5pPr marL="987401"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1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200" dirty="0"/>
              <a:t>EurIng</a:t>
            </a:r>
            <a:r>
              <a:rPr lang="nl-NL" sz="1800" dirty="0"/>
              <a:t> </a:t>
            </a:r>
            <a:r>
              <a:rPr lang="nl-NL" sz="1800" b="1" dirty="0"/>
              <a:t>Karl Drage </a:t>
            </a:r>
            <a:r>
              <a:rPr lang="nl-NL" sz="1200" dirty="0"/>
              <a:t>FIMechE</a:t>
            </a:r>
          </a:p>
          <a:p>
            <a:pPr marL="0" indent="0">
              <a:buNone/>
            </a:pPr>
            <a:r>
              <a:rPr lang="nl-NL" sz="1800" b="1" dirty="0"/>
              <a:t>Head of Growth</a:t>
            </a:r>
          </a:p>
          <a:p>
            <a:pPr marL="0" indent="0">
              <a:buNone/>
            </a:pPr>
            <a:r>
              <a:rPr lang="en-GB" sz="1100" dirty="0">
                <a:hlinkClick r:id="rId2">
                  <a:extLst>
                    <a:ext uri="{A12FA001-AC4F-418D-AE19-62706E023703}">
                      <ahyp:hlinkClr xmlns:ahyp="http://schemas.microsoft.com/office/drawing/2018/hyperlinkcolor" val="tx"/>
                    </a:ext>
                  </a:extLst>
                </a:hlinkClick>
              </a:rPr>
              <a:t>karl.drage@stservices.co.uk</a:t>
            </a:r>
            <a:endParaRPr lang="en-GB" sz="1100" dirty="0"/>
          </a:p>
          <a:p>
            <a:pPr marL="0" indent="0">
              <a:buNone/>
            </a:pPr>
            <a:r>
              <a:rPr lang="en-GB" sz="1100" dirty="0"/>
              <a:t>07989 739040</a:t>
            </a:r>
          </a:p>
        </p:txBody>
      </p:sp>
      <p:sp>
        <p:nvSpPr>
          <p:cNvPr id="12" name="Rectangle 11">
            <a:extLst>
              <a:ext uri="{FF2B5EF4-FFF2-40B4-BE49-F238E27FC236}">
                <a16:creationId xmlns:a16="http://schemas.microsoft.com/office/drawing/2014/main" id="{36ABB5E5-A4A3-D118-BB78-F9C1B0C41E0D}"/>
              </a:ext>
            </a:extLst>
          </p:cNvPr>
          <p:cNvSpPr/>
          <p:nvPr/>
        </p:nvSpPr>
        <p:spPr>
          <a:xfrm>
            <a:off x="233098" y="272572"/>
            <a:ext cx="6726137" cy="830997"/>
          </a:xfrm>
          <a:prstGeom prst="rect">
            <a:avLst/>
          </a:prstGeom>
          <a:noFill/>
        </p:spPr>
        <p:txBody>
          <a:bodyPr wrap="none" lIns="91440" tIns="45720" rIns="91440" bIns="45720">
            <a:spAutoFit/>
          </a:bodyPr>
          <a:lstStyle/>
          <a:p>
            <a:r>
              <a:rPr lang="en-US" sz="4800" b="1" dirty="0">
                <a:ln w="10160">
                  <a:solidFill>
                    <a:schemeClr val="accent5"/>
                  </a:solidFill>
                  <a:prstDash val="solid"/>
                </a:ln>
                <a:solidFill>
                  <a:srgbClr val="FFFFFF"/>
                </a:solidFill>
                <a:effectLst>
                  <a:outerShdw blurRad="38100" dist="22860" dir="5400000" algn="tl" rotWithShape="0">
                    <a:srgbClr val="000000"/>
                  </a:outerShdw>
                </a:effectLst>
              </a:rPr>
              <a:t>Severn Trent Introduction</a:t>
            </a:r>
          </a:p>
        </p:txBody>
      </p:sp>
      <p:sp>
        <p:nvSpPr>
          <p:cNvPr id="2" name="Content Placeholder 2">
            <a:extLst>
              <a:ext uri="{FF2B5EF4-FFF2-40B4-BE49-F238E27FC236}">
                <a16:creationId xmlns:a16="http://schemas.microsoft.com/office/drawing/2014/main" id="{EFE20442-F843-A2C3-F14D-B0E207993895}"/>
              </a:ext>
            </a:extLst>
          </p:cNvPr>
          <p:cNvSpPr>
            <a:spLocks noGrp="1"/>
          </p:cNvSpPr>
          <p:nvPr>
            <p:ph idx="1"/>
          </p:nvPr>
        </p:nvSpPr>
        <p:spPr>
          <a:xfrm>
            <a:off x="473658" y="1541053"/>
            <a:ext cx="5211229" cy="4097081"/>
          </a:xfrm>
        </p:spPr>
        <p:txBody>
          <a:bodyPr/>
          <a:lstStyle/>
          <a:p>
            <a:pPr marL="0" indent="0">
              <a:buNone/>
            </a:pPr>
            <a:r>
              <a:rPr lang="en-GB" b="1" dirty="0"/>
              <a:t>Severn Trent PLC</a:t>
            </a:r>
          </a:p>
          <a:p>
            <a:pPr lvl="1"/>
            <a:r>
              <a:rPr lang="en-GB" dirty="0"/>
              <a:t>FTSE 100 company with annual revenues exceeding £1.8 billion</a:t>
            </a:r>
          </a:p>
          <a:p>
            <a:pPr lvl="1"/>
            <a:r>
              <a:rPr lang="en-GB" dirty="0"/>
              <a:t>Our vision: </a:t>
            </a:r>
            <a:r>
              <a:rPr lang="en-GB" i="1" dirty="0"/>
              <a:t> to be the most trusted water company, delivering outstanding customer experience, best value service and environmental leadership</a:t>
            </a:r>
            <a:endParaRPr lang="en-GB" dirty="0"/>
          </a:p>
          <a:p>
            <a:pPr lvl="1"/>
            <a:r>
              <a:rPr lang="en-GB" dirty="0"/>
              <a:t>Our purpose:  </a:t>
            </a:r>
            <a:r>
              <a:rPr lang="en-GB" i="1" dirty="0"/>
              <a:t>to serve our customers and communities and build a lasting water legacy</a:t>
            </a:r>
          </a:p>
          <a:p>
            <a:pPr lvl="1"/>
            <a:r>
              <a:rPr lang="en-GB" dirty="0"/>
              <a:t>Headquarters in Coventry City Centre</a:t>
            </a:r>
          </a:p>
          <a:p>
            <a:pPr lvl="1"/>
            <a:endParaRPr lang="en-GB" dirty="0"/>
          </a:p>
          <a:p>
            <a:pPr marL="0" indent="0">
              <a:buNone/>
            </a:pPr>
            <a:r>
              <a:rPr lang="en-GB" b="1" dirty="0"/>
              <a:t>Severn Trent Water</a:t>
            </a:r>
          </a:p>
          <a:p>
            <a:pPr lvl="1"/>
            <a:r>
              <a:rPr lang="en-GB" dirty="0"/>
              <a:t>The water company serving 8 million customers in the Midlands</a:t>
            </a:r>
          </a:p>
          <a:p>
            <a:pPr lvl="1"/>
            <a:r>
              <a:rPr lang="en-GB" dirty="0"/>
              <a:t>Regulated drinking water and wastewater treatment</a:t>
            </a:r>
          </a:p>
          <a:p>
            <a:pPr lvl="1"/>
            <a:endParaRPr lang="en-GB" dirty="0"/>
          </a:p>
          <a:p>
            <a:pPr marL="0" indent="0">
              <a:buNone/>
            </a:pPr>
            <a:r>
              <a:rPr lang="en-GB" b="1" dirty="0"/>
              <a:t>Commercial Businesses within the Severn Trent Group</a:t>
            </a:r>
          </a:p>
          <a:p>
            <a:pPr lvl="1"/>
            <a:r>
              <a:rPr lang="en-GB" dirty="0"/>
              <a:t>Green Power – the largest producer of renewable energy from food waste in the UK</a:t>
            </a:r>
          </a:p>
          <a:p>
            <a:pPr lvl="1"/>
            <a:r>
              <a:rPr lang="en-GB" dirty="0"/>
              <a:t>Severn Trent Services</a:t>
            </a:r>
          </a:p>
          <a:p>
            <a:pPr lvl="1"/>
            <a:r>
              <a:rPr lang="en-GB" dirty="0"/>
              <a:t>Property Services</a:t>
            </a:r>
          </a:p>
        </p:txBody>
      </p:sp>
    </p:spTree>
    <p:extLst>
      <p:ext uri="{BB962C8B-B14F-4D97-AF65-F5344CB8AC3E}">
        <p14:creationId xmlns:p14="http://schemas.microsoft.com/office/powerpoint/2010/main" val="3440345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1510168" cy="51435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634ED16B-5D2D-4636-930B-61E307CFFA6F}"/>
              </a:ext>
            </a:extLst>
          </p:cNvPr>
          <p:cNvSpPr>
            <a:spLocks noGrp="1"/>
          </p:cNvSpPr>
          <p:nvPr>
            <p:ph type="title"/>
          </p:nvPr>
        </p:nvSpPr>
        <p:spPr>
          <a:xfrm>
            <a:off x="480060" y="2413023"/>
            <a:ext cx="2064266" cy="2031956"/>
          </a:xfrm>
          <a:prstGeom prst="ellipse">
            <a:avLst/>
          </a:prstGeom>
          <a:solidFill>
            <a:srgbClr val="262626"/>
          </a:solidFill>
          <a:ln w="174625" cmpd="thinThick">
            <a:solidFill>
              <a:srgbClr val="262626"/>
            </a:solidFill>
          </a:ln>
        </p:spPr>
        <p:txBody>
          <a:bodyPr vert="horz" lIns="68580" tIns="34290" rIns="68580" bIns="34290" rtlCol="0" anchor="ctr">
            <a:normAutofit/>
          </a:bodyPr>
          <a:lstStyle/>
          <a:p>
            <a:pPr algn="ctr"/>
            <a:r>
              <a:rPr lang="en-US" sz="1950">
                <a:solidFill>
                  <a:srgbClr val="FFFFFF"/>
                </a:solidFill>
              </a:rPr>
              <a:t>Ambient Heat Networks</a:t>
            </a:r>
          </a:p>
        </p:txBody>
      </p:sp>
      <p:pic>
        <p:nvPicPr>
          <p:cNvPr id="5" name="Picture 4">
            <a:extLst>
              <a:ext uri="{FF2B5EF4-FFF2-40B4-BE49-F238E27FC236}">
                <a16:creationId xmlns:a16="http://schemas.microsoft.com/office/drawing/2014/main" id="{2455BA4D-F7C6-401D-80A6-2069ECB69F5F}"/>
              </a:ext>
            </a:extLst>
          </p:cNvPr>
          <p:cNvPicPr>
            <a:picLocks noChangeAspect="1"/>
          </p:cNvPicPr>
          <p:nvPr/>
        </p:nvPicPr>
        <p:blipFill>
          <a:blip r:embed="rId2"/>
          <a:stretch>
            <a:fillRect/>
          </a:stretch>
        </p:blipFill>
        <p:spPr>
          <a:xfrm>
            <a:off x="3028951" y="1679512"/>
            <a:ext cx="5391149" cy="3496434"/>
          </a:xfrm>
          <a:prstGeom prst="rect">
            <a:avLst/>
          </a:prstGeom>
        </p:spPr>
      </p:pic>
    </p:spTree>
    <p:extLst>
      <p:ext uri="{BB962C8B-B14F-4D97-AF65-F5344CB8AC3E}">
        <p14:creationId xmlns:p14="http://schemas.microsoft.com/office/powerpoint/2010/main" val="1171562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20F7-58C6-4001-B73B-E7A0639C57AE}"/>
              </a:ext>
            </a:extLst>
          </p:cNvPr>
          <p:cNvSpPr>
            <a:spLocks noGrp="1"/>
          </p:cNvSpPr>
          <p:nvPr>
            <p:ph type="title"/>
          </p:nvPr>
        </p:nvSpPr>
        <p:spPr>
          <a:xfrm>
            <a:off x="164587" y="1255975"/>
            <a:ext cx="7928999" cy="727838"/>
          </a:xfrm>
        </p:spPr>
        <p:txBody>
          <a:bodyPr/>
          <a:lstStyle/>
          <a:p>
            <a:r>
              <a:rPr lang="en-GB" dirty="0"/>
              <a:t>Existing Research</a:t>
            </a:r>
          </a:p>
        </p:txBody>
      </p:sp>
      <p:sp>
        <p:nvSpPr>
          <p:cNvPr id="3" name="Content Placeholder 2">
            <a:extLst>
              <a:ext uri="{FF2B5EF4-FFF2-40B4-BE49-F238E27FC236}">
                <a16:creationId xmlns:a16="http://schemas.microsoft.com/office/drawing/2014/main" id="{B57EF514-0BE7-4062-A715-C0F88A75B947}"/>
              </a:ext>
            </a:extLst>
          </p:cNvPr>
          <p:cNvSpPr>
            <a:spLocks noGrp="1"/>
          </p:cNvSpPr>
          <p:nvPr>
            <p:ph idx="1"/>
          </p:nvPr>
        </p:nvSpPr>
        <p:spPr>
          <a:xfrm>
            <a:off x="252599" y="2625909"/>
            <a:ext cx="3343218" cy="2727383"/>
          </a:xfrm>
        </p:spPr>
        <p:txBody>
          <a:bodyPr>
            <a:normAutofit fontScale="92500" lnSpcReduction="20000"/>
          </a:bodyPr>
          <a:lstStyle/>
          <a:p>
            <a:r>
              <a:rPr lang="en-US" dirty="0"/>
              <a:t>Aurora Energy Research study concluded:</a:t>
            </a:r>
          </a:p>
          <a:p>
            <a:pPr marL="0" indent="0">
              <a:buNone/>
            </a:pPr>
            <a:r>
              <a:rPr lang="en-US" dirty="0"/>
              <a:t>“</a:t>
            </a:r>
            <a:r>
              <a:rPr lang="en-GB" dirty="0"/>
              <a:t>in scenarios with greater deployment of network heat pumps we expect energy system costs to be lower by around £1bn a year on average to 2050, which is roughly 2% of total system costs”</a:t>
            </a:r>
            <a:endParaRPr lang="en-US" dirty="0"/>
          </a:p>
          <a:p>
            <a:r>
              <a:rPr lang="en-US" dirty="0"/>
              <a:t>A detailed study in Canada was published last year.</a:t>
            </a:r>
          </a:p>
        </p:txBody>
      </p:sp>
      <p:pic>
        <p:nvPicPr>
          <p:cNvPr id="4" name="Picture 3">
            <a:extLst>
              <a:ext uri="{FF2B5EF4-FFF2-40B4-BE49-F238E27FC236}">
                <a16:creationId xmlns:a16="http://schemas.microsoft.com/office/drawing/2014/main" id="{D065B80C-832E-45C8-8852-5802AE228F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1907" y="2476013"/>
            <a:ext cx="4040882" cy="2762094"/>
          </a:xfrm>
          <a:prstGeom prst="rect">
            <a:avLst/>
          </a:prstGeom>
        </p:spPr>
      </p:pic>
      <p:pic>
        <p:nvPicPr>
          <p:cNvPr id="5" name="Picture 4">
            <a:extLst>
              <a:ext uri="{FF2B5EF4-FFF2-40B4-BE49-F238E27FC236}">
                <a16:creationId xmlns:a16="http://schemas.microsoft.com/office/drawing/2014/main" id="{A4D5FA05-4FE4-4DD4-8BEB-1884EEA7D8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1772" y="2502440"/>
            <a:ext cx="5079629" cy="2401172"/>
          </a:xfrm>
          <a:prstGeom prst="rect">
            <a:avLst/>
          </a:prstGeom>
        </p:spPr>
      </p:pic>
      <p:sp>
        <p:nvSpPr>
          <p:cNvPr id="6" name="TextBox 5">
            <a:extLst>
              <a:ext uri="{FF2B5EF4-FFF2-40B4-BE49-F238E27FC236}">
                <a16:creationId xmlns:a16="http://schemas.microsoft.com/office/drawing/2014/main" id="{93D6A916-4918-4F02-93C5-5AB2E28DDF1A}"/>
              </a:ext>
            </a:extLst>
          </p:cNvPr>
          <p:cNvSpPr txBox="1"/>
          <p:nvPr/>
        </p:nvSpPr>
        <p:spPr>
          <a:xfrm>
            <a:off x="3923542" y="4903612"/>
            <a:ext cx="4967859" cy="646331"/>
          </a:xfrm>
          <a:prstGeom prst="rect">
            <a:avLst/>
          </a:prstGeom>
          <a:noFill/>
        </p:spPr>
        <p:txBody>
          <a:bodyPr wrap="square">
            <a:spAutoFit/>
          </a:bodyPr>
          <a:lstStyle/>
          <a:p>
            <a:pPr defTabSz="685800"/>
            <a:r>
              <a:rPr lang="en-US" sz="900" dirty="0">
                <a:solidFill>
                  <a:prstClr val="black"/>
                </a:solidFill>
                <a:latin typeface="Calibri Light" panose="020F0302020204030204"/>
              </a:rPr>
              <a:t>"the least expensive option from the customer perspective is one of the most expensive options from a total resource perspective, while the least expensive total resource cost option is the most expensive customer option. An economically rational customer would choose the system that creates more resource costs in total."   </a:t>
            </a:r>
            <a:endParaRPr lang="en-GB" sz="900" dirty="0">
              <a:solidFill>
                <a:prstClr val="black"/>
              </a:solidFill>
              <a:latin typeface="Calibri Light" panose="020F0302020204030204"/>
            </a:endParaRPr>
          </a:p>
        </p:txBody>
      </p:sp>
    </p:spTree>
    <p:extLst>
      <p:ext uri="{BB962C8B-B14F-4D97-AF65-F5344CB8AC3E}">
        <p14:creationId xmlns:p14="http://schemas.microsoft.com/office/powerpoint/2010/main" val="190804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0">
            <a:extLst>
              <a:ext uri="{FF2B5EF4-FFF2-40B4-BE49-F238E27FC236}">
                <a16:creationId xmlns:a16="http://schemas.microsoft.com/office/drawing/2014/main" id="{AD54C96A-6C54-408C-A974-316F7A0D630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b="-167"/>
          <a:stretch/>
        </p:blipFill>
        <p:spPr>
          <a:xfrm>
            <a:off x="6559187" y="857250"/>
            <a:ext cx="2584813" cy="5147456"/>
          </a:xfrm>
        </p:spPr>
      </p:pic>
      <p:sp>
        <p:nvSpPr>
          <p:cNvPr id="3" name="Speech Bubble: Rectangle with Corners Rounded 2">
            <a:extLst>
              <a:ext uri="{FF2B5EF4-FFF2-40B4-BE49-F238E27FC236}">
                <a16:creationId xmlns:a16="http://schemas.microsoft.com/office/drawing/2014/main" id="{501F6E18-0906-421D-8AA5-2E78208F975A}"/>
              </a:ext>
            </a:extLst>
          </p:cNvPr>
          <p:cNvSpPr/>
          <p:nvPr/>
        </p:nvSpPr>
        <p:spPr>
          <a:xfrm>
            <a:off x="6922971" y="1983405"/>
            <a:ext cx="801303" cy="346510"/>
          </a:xfrm>
          <a:prstGeom prst="wedgeRoundRectCallout">
            <a:avLst>
              <a:gd name="adj1" fmla="val -21734"/>
              <a:gd name="adj2" fmla="val 72917"/>
              <a:gd name="adj3" fmla="val 16667"/>
            </a:avLst>
          </a:prstGeom>
          <a:solidFill>
            <a:schemeClr val="bg1">
              <a:lumMod val="85000"/>
              <a:lumOff val="15000"/>
              <a:alpha val="5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schemeClr val="accent6">
                    <a:lumMod val="50000"/>
                  </a:schemeClr>
                </a:solidFill>
                <a:latin typeface="Museo Sans 900" panose="02000000000000000000" pitchFamily="50" charset="0"/>
              </a:rPr>
              <a:t>COP26</a:t>
            </a:r>
            <a:endParaRPr lang="en-GB" sz="1200" dirty="0">
              <a:solidFill>
                <a:schemeClr val="accent6">
                  <a:lumMod val="50000"/>
                </a:schemeClr>
              </a:solidFill>
              <a:latin typeface="Museo Sans 900" panose="02000000000000000000" pitchFamily="50" charset="0"/>
            </a:endParaRPr>
          </a:p>
        </p:txBody>
      </p:sp>
      <p:sp>
        <p:nvSpPr>
          <p:cNvPr id="8" name="Speech Bubble: Rectangle with Corners Rounded 7">
            <a:extLst>
              <a:ext uri="{FF2B5EF4-FFF2-40B4-BE49-F238E27FC236}">
                <a16:creationId xmlns:a16="http://schemas.microsoft.com/office/drawing/2014/main" id="{A3E48675-ACCB-45FB-A49B-BFC1D357C02F}"/>
              </a:ext>
            </a:extLst>
          </p:cNvPr>
          <p:cNvSpPr/>
          <p:nvPr/>
        </p:nvSpPr>
        <p:spPr>
          <a:xfrm>
            <a:off x="8093272" y="4371674"/>
            <a:ext cx="801303" cy="346510"/>
          </a:xfrm>
          <a:prstGeom prst="wedgeRoundRectCallout">
            <a:avLst>
              <a:gd name="adj1" fmla="val -21734"/>
              <a:gd name="adj2" fmla="val 72917"/>
              <a:gd name="adj3" fmla="val 16667"/>
            </a:avLst>
          </a:prstGeom>
          <a:solidFill>
            <a:schemeClr val="bg1">
              <a:lumMod val="85000"/>
              <a:lumOff val="15000"/>
              <a:alpha val="5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schemeClr val="accent6">
                    <a:lumMod val="50000"/>
                  </a:schemeClr>
                </a:solidFill>
                <a:latin typeface="Museo Sans 900" panose="02000000000000000000" pitchFamily="50" charset="0"/>
              </a:rPr>
              <a:t>GREEN STREET</a:t>
            </a:r>
            <a:endParaRPr lang="en-GB" sz="1200" dirty="0">
              <a:solidFill>
                <a:schemeClr val="accent6">
                  <a:lumMod val="50000"/>
                </a:schemeClr>
              </a:solidFill>
              <a:latin typeface="Museo Sans 900" panose="02000000000000000000" pitchFamily="50" charset="0"/>
            </a:endParaRPr>
          </a:p>
        </p:txBody>
      </p:sp>
      <p:sp>
        <p:nvSpPr>
          <p:cNvPr id="10" name="Text Placeholder 49">
            <a:extLst>
              <a:ext uri="{FF2B5EF4-FFF2-40B4-BE49-F238E27FC236}">
                <a16:creationId xmlns:a16="http://schemas.microsoft.com/office/drawing/2014/main" id="{02DBF81B-9FA2-4A87-8478-29B5751D8940}"/>
              </a:ext>
            </a:extLst>
          </p:cNvPr>
          <p:cNvSpPr txBox="1">
            <a:spLocks/>
          </p:cNvSpPr>
          <p:nvPr/>
        </p:nvSpPr>
        <p:spPr>
          <a:xfrm>
            <a:off x="611046" y="1235800"/>
            <a:ext cx="5628062" cy="680817"/>
          </a:xfrm>
          <a:prstGeom prst="rect">
            <a:avLst/>
          </a:prstGeom>
          <a:effectLst>
            <a:outerShdw blurRad="50800" dir="14400000">
              <a:srgbClr val="000000">
                <a:alpha val="40000"/>
              </a:srgbClr>
            </a:outerShdw>
          </a:effectLst>
        </p:spPr>
        <p:txBody>
          <a:bodyPr vert="horz" lIns="68580" tIns="34290" rIns="68580" bIns="34290" rtlCol="0" anchor="t">
            <a:normAutofit fontScale="92500" lnSpcReduction="10000"/>
          </a:bodyPr>
          <a:lstStyle>
            <a:lvl1pPr marL="0" indent="0" algn="l" defTabSz="457200" rtl="0" eaLnBrk="1" latinLnBrk="0" hangingPunct="1">
              <a:spcBef>
                <a:spcPct val="20000"/>
              </a:spcBef>
              <a:spcAft>
                <a:spcPts val="600"/>
              </a:spcAft>
              <a:buClr>
                <a:schemeClr val="accent1"/>
              </a:buClr>
              <a:buFont typeface="Wingdings 2" charset="2"/>
              <a:buNone/>
              <a:defRPr sz="120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1200"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000"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9pPr>
          </a:lstStyle>
          <a:p>
            <a:pPr defTabSz="342900">
              <a:spcBef>
                <a:spcPts val="0"/>
              </a:spcBef>
              <a:spcAft>
                <a:spcPts val="0"/>
              </a:spcAft>
              <a:buClr>
                <a:srgbClr val="4472C4"/>
              </a:buClr>
            </a:pPr>
            <a:r>
              <a:rPr lang="en-GB" sz="3600" dirty="0">
                <a:solidFill>
                  <a:srgbClr val="A9DF80"/>
                </a:solidFill>
                <a:latin typeface="Museo Sans 900" panose="02000000000000000000" pitchFamily="50" charset="0"/>
              </a:rPr>
              <a:t>GREEN STREET</a:t>
            </a:r>
            <a:endParaRPr lang="en-GB" sz="1500" dirty="0">
              <a:solidFill>
                <a:prstClr val="black"/>
              </a:solidFill>
              <a:latin typeface="Calibri" panose="020F0502020204030204"/>
            </a:endParaRPr>
          </a:p>
          <a:p>
            <a:pPr defTabSz="342900">
              <a:spcBef>
                <a:spcPts val="0"/>
              </a:spcBef>
              <a:spcAft>
                <a:spcPts val="0"/>
              </a:spcAft>
              <a:buClr>
                <a:srgbClr val="4472C4"/>
              </a:buClr>
            </a:pPr>
            <a:r>
              <a:rPr lang="en-US" sz="900" dirty="0">
                <a:solidFill>
                  <a:prstClr val="black"/>
                </a:solidFill>
                <a:latin typeface="Calibri" panose="020F0502020204030204"/>
              </a:rPr>
              <a:t>A collective vision for enacting net zero heat and energy in a real, local community, today</a:t>
            </a:r>
            <a:endParaRPr lang="en-GB" sz="900" dirty="0">
              <a:solidFill>
                <a:prstClr val="black"/>
              </a:solidFill>
              <a:latin typeface="Calibri" panose="020F0502020204030204"/>
            </a:endParaRPr>
          </a:p>
        </p:txBody>
      </p:sp>
      <p:pic>
        <p:nvPicPr>
          <p:cNvPr id="7" name="Picture 6">
            <a:extLst>
              <a:ext uri="{FF2B5EF4-FFF2-40B4-BE49-F238E27FC236}">
                <a16:creationId xmlns:a16="http://schemas.microsoft.com/office/drawing/2014/main" id="{BFBD5389-C82E-4E18-B2EA-9A19024DF4A6}"/>
              </a:ext>
            </a:extLst>
          </p:cNvPr>
          <p:cNvPicPr>
            <a:picLocks noChangeAspect="1"/>
          </p:cNvPicPr>
          <p:nvPr/>
        </p:nvPicPr>
        <p:blipFill>
          <a:blip r:embed="rId4"/>
          <a:stretch>
            <a:fillRect/>
          </a:stretch>
        </p:blipFill>
        <p:spPr>
          <a:xfrm>
            <a:off x="1977460" y="2329915"/>
            <a:ext cx="2656202" cy="2542987"/>
          </a:xfrm>
          <a:prstGeom prst="rect">
            <a:avLst/>
          </a:prstGeom>
        </p:spPr>
      </p:pic>
    </p:spTree>
    <p:extLst>
      <p:ext uri="{BB962C8B-B14F-4D97-AF65-F5344CB8AC3E}">
        <p14:creationId xmlns:p14="http://schemas.microsoft.com/office/powerpoint/2010/main" val="1843103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0">
            <a:extLst>
              <a:ext uri="{FF2B5EF4-FFF2-40B4-BE49-F238E27FC236}">
                <a16:creationId xmlns:a16="http://schemas.microsoft.com/office/drawing/2014/main" id="{AD54C96A-6C54-408C-A974-316F7A0D630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b="-167"/>
          <a:stretch/>
        </p:blipFill>
        <p:spPr>
          <a:xfrm>
            <a:off x="6559187" y="857250"/>
            <a:ext cx="2584813" cy="5147456"/>
          </a:xfrm>
        </p:spPr>
      </p:pic>
      <p:sp>
        <p:nvSpPr>
          <p:cNvPr id="3" name="Speech Bubble: Rectangle with Corners Rounded 2">
            <a:extLst>
              <a:ext uri="{FF2B5EF4-FFF2-40B4-BE49-F238E27FC236}">
                <a16:creationId xmlns:a16="http://schemas.microsoft.com/office/drawing/2014/main" id="{501F6E18-0906-421D-8AA5-2E78208F975A}"/>
              </a:ext>
            </a:extLst>
          </p:cNvPr>
          <p:cNvSpPr/>
          <p:nvPr/>
        </p:nvSpPr>
        <p:spPr>
          <a:xfrm>
            <a:off x="6922971" y="1983405"/>
            <a:ext cx="801303" cy="346510"/>
          </a:xfrm>
          <a:prstGeom prst="wedgeRoundRectCallout">
            <a:avLst>
              <a:gd name="adj1" fmla="val -21734"/>
              <a:gd name="adj2" fmla="val 72917"/>
              <a:gd name="adj3" fmla="val 16667"/>
            </a:avLst>
          </a:prstGeom>
          <a:solidFill>
            <a:schemeClr val="bg1">
              <a:lumMod val="85000"/>
              <a:lumOff val="15000"/>
              <a:alpha val="5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schemeClr val="accent6">
                    <a:lumMod val="50000"/>
                  </a:schemeClr>
                </a:solidFill>
                <a:latin typeface="Museo Sans 900" panose="02000000000000000000" pitchFamily="50" charset="0"/>
              </a:rPr>
              <a:t>COP26</a:t>
            </a:r>
            <a:endParaRPr lang="en-GB" sz="1200" dirty="0">
              <a:solidFill>
                <a:schemeClr val="accent6">
                  <a:lumMod val="50000"/>
                </a:schemeClr>
              </a:solidFill>
              <a:latin typeface="Museo Sans 900" panose="02000000000000000000" pitchFamily="50" charset="0"/>
            </a:endParaRPr>
          </a:p>
        </p:txBody>
      </p:sp>
      <p:sp>
        <p:nvSpPr>
          <p:cNvPr id="8" name="Speech Bubble: Rectangle with Corners Rounded 7">
            <a:extLst>
              <a:ext uri="{FF2B5EF4-FFF2-40B4-BE49-F238E27FC236}">
                <a16:creationId xmlns:a16="http://schemas.microsoft.com/office/drawing/2014/main" id="{A3E48675-ACCB-45FB-A49B-BFC1D357C02F}"/>
              </a:ext>
            </a:extLst>
          </p:cNvPr>
          <p:cNvSpPr/>
          <p:nvPr/>
        </p:nvSpPr>
        <p:spPr>
          <a:xfrm>
            <a:off x="8093272" y="4371674"/>
            <a:ext cx="801303" cy="346510"/>
          </a:xfrm>
          <a:prstGeom prst="wedgeRoundRectCallout">
            <a:avLst>
              <a:gd name="adj1" fmla="val -21734"/>
              <a:gd name="adj2" fmla="val 72917"/>
              <a:gd name="adj3" fmla="val 16667"/>
            </a:avLst>
          </a:prstGeom>
          <a:solidFill>
            <a:schemeClr val="bg1">
              <a:lumMod val="85000"/>
              <a:lumOff val="15000"/>
              <a:alpha val="5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schemeClr val="accent6">
                    <a:lumMod val="50000"/>
                  </a:schemeClr>
                </a:solidFill>
                <a:latin typeface="Museo Sans 900" panose="02000000000000000000" pitchFamily="50" charset="0"/>
              </a:rPr>
              <a:t>GREEN STREET</a:t>
            </a:r>
            <a:endParaRPr lang="en-GB" sz="1200" dirty="0">
              <a:solidFill>
                <a:schemeClr val="accent6">
                  <a:lumMod val="50000"/>
                </a:schemeClr>
              </a:solidFill>
              <a:latin typeface="Museo Sans 900" panose="02000000000000000000" pitchFamily="50" charset="0"/>
            </a:endParaRPr>
          </a:p>
        </p:txBody>
      </p:sp>
      <p:sp>
        <p:nvSpPr>
          <p:cNvPr id="9" name="Text Placeholder 18">
            <a:extLst>
              <a:ext uri="{FF2B5EF4-FFF2-40B4-BE49-F238E27FC236}">
                <a16:creationId xmlns:a16="http://schemas.microsoft.com/office/drawing/2014/main" id="{BE75725B-BFDC-4534-9C55-811E3CA3E703}"/>
              </a:ext>
            </a:extLst>
          </p:cNvPr>
          <p:cNvSpPr txBox="1">
            <a:spLocks/>
          </p:cNvSpPr>
          <p:nvPr/>
        </p:nvSpPr>
        <p:spPr>
          <a:xfrm>
            <a:off x="471224" y="2135004"/>
            <a:ext cx="5688354" cy="2886677"/>
          </a:xfrm>
          <a:prstGeom prst="rect">
            <a:avLst/>
          </a:prstGeom>
          <a:effectLst/>
        </p:spPr>
        <p:txBody>
          <a:bodyPr vert="horz" lIns="68580" tIns="34290" rIns="68580" bIns="34290" rtlCol="0" anchor="t">
            <a:noAutofit/>
          </a:bodyPr>
          <a:lstStyle>
            <a:lvl1pPr marL="0" indent="0" algn="l" defTabSz="457200" rtl="0" eaLnBrk="1" latinLnBrk="0" hangingPunct="1">
              <a:spcBef>
                <a:spcPct val="20000"/>
              </a:spcBef>
              <a:spcAft>
                <a:spcPts val="600"/>
              </a:spcAft>
              <a:buClr>
                <a:schemeClr val="accent1"/>
              </a:buClr>
              <a:buFont typeface="Wingdings 2" charset="2"/>
              <a:buNone/>
              <a:defRPr sz="120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1200"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000"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9pPr>
          </a:lstStyle>
          <a:p>
            <a:pPr defTabSz="342900">
              <a:spcAft>
                <a:spcPts val="450"/>
              </a:spcAft>
              <a:buClr>
                <a:srgbClr val="92D050"/>
              </a:buClr>
              <a:buSzPct val="175000"/>
            </a:pPr>
            <a:r>
              <a:rPr lang="en-GB" sz="1050" dirty="0">
                <a:solidFill>
                  <a:prstClr val="black"/>
                </a:solidFill>
                <a:latin typeface="Museo Sans 900" panose="02000000000000000000" pitchFamily="50" charset="0"/>
              </a:rPr>
              <a:t>WHERE:</a:t>
            </a:r>
          </a:p>
          <a:p>
            <a:pPr marL="471488" lvl="1" indent="-128588" defTabSz="342900">
              <a:spcAft>
                <a:spcPts val="450"/>
              </a:spcAft>
              <a:buClr>
                <a:srgbClr val="92D050"/>
              </a:buClr>
              <a:buSzPct val="175000"/>
              <a:buFont typeface="Arial" panose="020B0604020202020204" pitchFamily="34" charset="0"/>
              <a:buChar char="•"/>
            </a:pPr>
            <a:r>
              <a:rPr lang="en-GB" sz="900" dirty="0">
                <a:solidFill>
                  <a:prstClr val="black"/>
                </a:solidFill>
                <a:latin typeface="Calibri" panose="020F0502020204030204"/>
              </a:rPr>
              <a:t>2.5  miles away from COP 26</a:t>
            </a:r>
          </a:p>
          <a:p>
            <a:pPr marL="471488" lvl="1" indent="-128588" defTabSz="342900">
              <a:spcAft>
                <a:spcPts val="450"/>
              </a:spcAft>
              <a:buClr>
                <a:srgbClr val="92D050"/>
              </a:buClr>
              <a:buSzPct val="175000"/>
              <a:buFont typeface="Arial" panose="020B0604020202020204" pitchFamily="34" charset="0"/>
              <a:buChar char="•"/>
            </a:pPr>
            <a:r>
              <a:rPr lang="en-GB" sz="900" dirty="0">
                <a:solidFill>
                  <a:prstClr val="black"/>
                </a:solidFill>
                <a:latin typeface="Calibri" panose="020F0502020204030204"/>
              </a:rPr>
              <a:t>In the </a:t>
            </a:r>
            <a:r>
              <a:rPr lang="en-GB" sz="900" dirty="0" err="1">
                <a:solidFill>
                  <a:prstClr val="black"/>
                </a:solidFill>
                <a:latin typeface="Calibri" panose="020F0502020204030204"/>
              </a:rPr>
              <a:t>Calton</a:t>
            </a:r>
            <a:r>
              <a:rPr lang="en-GB" sz="900" dirty="0">
                <a:solidFill>
                  <a:prstClr val="black"/>
                </a:solidFill>
                <a:latin typeface="Calibri" panose="020F0502020204030204"/>
              </a:rPr>
              <a:t> Area of Glasgow</a:t>
            </a:r>
          </a:p>
          <a:p>
            <a:pPr defTabSz="342900">
              <a:spcAft>
                <a:spcPts val="450"/>
              </a:spcAft>
              <a:buClr>
                <a:srgbClr val="92D050"/>
              </a:buClr>
              <a:buSzPct val="175000"/>
            </a:pPr>
            <a:r>
              <a:rPr lang="en-GB" sz="1050" dirty="0">
                <a:solidFill>
                  <a:prstClr val="black"/>
                </a:solidFill>
                <a:latin typeface="Museo Sans 900" panose="02000000000000000000" pitchFamily="50" charset="0"/>
              </a:rPr>
              <a:t>WHY</a:t>
            </a:r>
          </a:p>
          <a:p>
            <a:pPr marL="471488" lvl="1" indent="-128588" defTabSz="342900">
              <a:spcAft>
                <a:spcPts val="450"/>
              </a:spcAft>
              <a:buClr>
                <a:srgbClr val="92D050"/>
              </a:buClr>
              <a:buSzPct val="175000"/>
              <a:buFont typeface="Arial" panose="020B0604020202020204" pitchFamily="34" charset="0"/>
              <a:buChar char="•"/>
            </a:pPr>
            <a:r>
              <a:rPr lang="en-GB" sz="900" dirty="0">
                <a:solidFill>
                  <a:prstClr val="black"/>
                </a:solidFill>
                <a:latin typeface="Calibri" panose="020F0502020204030204"/>
              </a:rPr>
              <a:t>Typical city district, facing challenges with poverty and deprivation: income, employment, health, education, skills &amp; training and housing</a:t>
            </a:r>
          </a:p>
          <a:p>
            <a:pPr marL="471488" lvl="1" indent="-128588" defTabSz="342900">
              <a:spcAft>
                <a:spcPts val="450"/>
              </a:spcAft>
              <a:buClr>
                <a:srgbClr val="92D050"/>
              </a:buClr>
              <a:buSzPct val="175000"/>
              <a:buFont typeface="Arial" panose="020B0604020202020204" pitchFamily="34" charset="0"/>
              <a:buChar char="•"/>
            </a:pPr>
            <a:r>
              <a:rPr lang="en-GB" sz="900" dirty="0">
                <a:solidFill>
                  <a:prstClr val="black"/>
                </a:solidFill>
                <a:latin typeface="Calibri" panose="020F0502020204030204"/>
              </a:rPr>
              <a:t>Climate Change is usually far from the pressing agenda</a:t>
            </a:r>
          </a:p>
          <a:p>
            <a:pPr marL="471488" lvl="1" indent="-128588" defTabSz="342900">
              <a:spcAft>
                <a:spcPts val="450"/>
              </a:spcAft>
              <a:buClr>
                <a:srgbClr val="92D050"/>
              </a:buClr>
              <a:buSzPct val="175000"/>
              <a:buFont typeface="Arial" panose="020B0604020202020204" pitchFamily="34" charset="0"/>
              <a:buChar char="•"/>
            </a:pPr>
            <a:r>
              <a:rPr lang="en-GB" sz="900" dirty="0">
                <a:solidFill>
                  <a:prstClr val="black"/>
                </a:solidFill>
                <a:latin typeface="Calibri" panose="020F0502020204030204"/>
              </a:rPr>
              <a:t>75% of tenants on housing benefit</a:t>
            </a:r>
          </a:p>
          <a:p>
            <a:pPr defTabSz="342900">
              <a:spcAft>
                <a:spcPts val="450"/>
              </a:spcAft>
              <a:buClr>
                <a:srgbClr val="92D050"/>
              </a:buClr>
              <a:buSzPct val="175000"/>
            </a:pPr>
            <a:r>
              <a:rPr lang="en-GB" sz="1050" dirty="0">
                <a:solidFill>
                  <a:prstClr val="black"/>
                </a:solidFill>
                <a:latin typeface="Museo Sans 900" panose="02000000000000000000" pitchFamily="50" charset="0"/>
              </a:rPr>
              <a:t>WHAT</a:t>
            </a:r>
          </a:p>
          <a:p>
            <a:pPr marL="471488" lvl="1" indent="-128588" defTabSz="342900">
              <a:spcAft>
                <a:spcPts val="450"/>
              </a:spcAft>
              <a:buClr>
                <a:srgbClr val="92D050"/>
              </a:buClr>
              <a:buSzPct val="175000"/>
              <a:buFont typeface="Arial" panose="020B0604020202020204" pitchFamily="34" charset="0"/>
              <a:buChar char="•"/>
            </a:pPr>
            <a:r>
              <a:rPr lang="en-GB" sz="900" dirty="0">
                <a:solidFill>
                  <a:prstClr val="black"/>
                </a:solidFill>
                <a:latin typeface="Calibri" panose="020F0502020204030204"/>
              </a:rPr>
              <a:t>A new housing development; A tenement block refurbishment; A school renovation; upgrade of existing housing and flats</a:t>
            </a:r>
          </a:p>
          <a:p>
            <a:pPr marL="471488" lvl="1" indent="-128588" defTabSz="342900">
              <a:spcAft>
                <a:spcPts val="450"/>
              </a:spcAft>
              <a:buClr>
                <a:srgbClr val="92D050"/>
              </a:buClr>
              <a:buSzPct val="175000"/>
              <a:buFont typeface="Arial" panose="020B0604020202020204" pitchFamily="34" charset="0"/>
              <a:buChar char="•"/>
            </a:pPr>
            <a:r>
              <a:rPr lang="en-GB" sz="900" dirty="0">
                <a:solidFill>
                  <a:prstClr val="black"/>
                </a:solidFill>
                <a:latin typeface="Calibri" panose="020F0502020204030204"/>
              </a:rPr>
              <a:t>Understanding the needs of Local Residents and their Housing Association </a:t>
            </a:r>
          </a:p>
          <a:p>
            <a:pPr marL="471488" lvl="1" indent="-128588" defTabSz="342900">
              <a:spcAft>
                <a:spcPts val="450"/>
              </a:spcAft>
              <a:buClr>
                <a:srgbClr val="92D050"/>
              </a:buClr>
              <a:buSzPct val="175000"/>
              <a:buFont typeface="Arial" panose="020B0604020202020204" pitchFamily="34" charset="0"/>
              <a:buChar char="•"/>
            </a:pPr>
            <a:r>
              <a:rPr lang="en-GB" sz="900" dirty="0">
                <a:solidFill>
                  <a:prstClr val="black"/>
                </a:solidFill>
                <a:latin typeface="Calibri" panose="020F0502020204030204"/>
              </a:rPr>
              <a:t>Demonstrate a practicable and affordable Net Zero solution for the residents of Green Street</a:t>
            </a:r>
          </a:p>
        </p:txBody>
      </p:sp>
      <p:sp>
        <p:nvSpPr>
          <p:cNvPr id="10" name="Text Placeholder 49">
            <a:extLst>
              <a:ext uri="{FF2B5EF4-FFF2-40B4-BE49-F238E27FC236}">
                <a16:creationId xmlns:a16="http://schemas.microsoft.com/office/drawing/2014/main" id="{02DBF81B-9FA2-4A87-8478-29B5751D8940}"/>
              </a:ext>
            </a:extLst>
          </p:cNvPr>
          <p:cNvSpPr txBox="1">
            <a:spLocks/>
          </p:cNvSpPr>
          <p:nvPr/>
        </p:nvSpPr>
        <p:spPr>
          <a:xfrm>
            <a:off x="611046" y="1235800"/>
            <a:ext cx="5628062" cy="680817"/>
          </a:xfrm>
          <a:prstGeom prst="rect">
            <a:avLst/>
          </a:prstGeom>
          <a:effectLst>
            <a:outerShdw blurRad="50800" dir="14400000">
              <a:srgbClr val="000000">
                <a:alpha val="40000"/>
              </a:srgbClr>
            </a:outerShdw>
          </a:effectLst>
        </p:spPr>
        <p:txBody>
          <a:bodyPr vert="horz" lIns="68580" tIns="34290" rIns="68580" bIns="34290" rtlCol="0" anchor="t">
            <a:normAutofit fontScale="92500" lnSpcReduction="10000"/>
          </a:bodyPr>
          <a:lstStyle>
            <a:lvl1pPr marL="0" indent="0" algn="l" defTabSz="457200" rtl="0" eaLnBrk="1" latinLnBrk="0" hangingPunct="1">
              <a:spcBef>
                <a:spcPct val="20000"/>
              </a:spcBef>
              <a:spcAft>
                <a:spcPts val="600"/>
              </a:spcAft>
              <a:buClr>
                <a:schemeClr val="accent1"/>
              </a:buClr>
              <a:buFont typeface="Wingdings 2" charset="2"/>
              <a:buNone/>
              <a:defRPr sz="120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1200"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000"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9pPr>
          </a:lstStyle>
          <a:p>
            <a:pPr defTabSz="342900">
              <a:spcBef>
                <a:spcPts val="0"/>
              </a:spcBef>
              <a:spcAft>
                <a:spcPts val="0"/>
              </a:spcAft>
              <a:buClr>
                <a:srgbClr val="4472C4"/>
              </a:buClr>
            </a:pPr>
            <a:r>
              <a:rPr lang="en-GB" sz="3600" dirty="0">
                <a:solidFill>
                  <a:srgbClr val="A9DF80"/>
                </a:solidFill>
                <a:latin typeface="Museo Sans 900" panose="02000000000000000000" pitchFamily="50" charset="0"/>
              </a:rPr>
              <a:t>GREEN STREET</a:t>
            </a:r>
            <a:endParaRPr lang="en-GB" sz="1500" dirty="0">
              <a:solidFill>
                <a:prstClr val="black"/>
              </a:solidFill>
              <a:latin typeface="Calibri" panose="020F0502020204030204"/>
            </a:endParaRPr>
          </a:p>
          <a:p>
            <a:pPr defTabSz="342900">
              <a:spcBef>
                <a:spcPts val="0"/>
              </a:spcBef>
              <a:spcAft>
                <a:spcPts val="0"/>
              </a:spcAft>
              <a:buClr>
                <a:srgbClr val="4472C4"/>
              </a:buClr>
            </a:pPr>
            <a:r>
              <a:rPr lang="en-US" sz="900" dirty="0">
                <a:solidFill>
                  <a:prstClr val="black"/>
                </a:solidFill>
                <a:latin typeface="Calibri" panose="020F0502020204030204"/>
              </a:rPr>
              <a:t>A collective vision for enacting net zero heat and energy in a real, local community, today</a:t>
            </a:r>
            <a:endParaRPr lang="en-GB" sz="900" dirty="0">
              <a:solidFill>
                <a:prstClr val="black"/>
              </a:solidFill>
              <a:latin typeface="Calibri" panose="020F0502020204030204"/>
            </a:endParaRPr>
          </a:p>
        </p:txBody>
      </p:sp>
    </p:spTree>
    <p:extLst>
      <p:ext uri="{BB962C8B-B14F-4D97-AF65-F5344CB8AC3E}">
        <p14:creationId xmlns:p14="http://schemas.microsoft.com/office/powerpoint/2010/main" val="45882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9">
            <a:extLst>
              <a:ext uri="{FF2B5EF4-FFF2-40B4-BE49-F238E27FC236}">
                <a16:creationId xmlns:a16="http://schemas.microsoft.com/office/drawing/2014/main" id="{143986EF-E37C-4987-8B76-B1350B38888F}"/>
              </a:ext>
            </a:extLst>
          </p:cNvPr>
          <p:cNvSpPr txBox="1">
            <a:spLocks/>
          </p:cNvSpPr>
          <p:nvPr/>
        </p:nvSpPr>
        <p:spPr>
          <a:xfrm>
            <a:off x="139285" y="925661"/>
            <a:ext cx="5628062" cy="680817"/>
          </a:xfrm>
          <a:prstGeom prst="rect">
            <a:avLst/>
          </a:prstGeom>
          <a:effectLst>
            <a:outerShdw blurRad="50800" dir="14400000">
              <a:srgbClr val="000000">
                <a:alpha val="40000"/>
              </a:srgbClr>
            </a:outerShdw>
          </a:effectLst>
        </p:spPr>
        <p:txBody>
          <a:bodyPr vert="horz" lIns="68580" tIns="34290" rIns="68580" bIns="34290" rtlCol="0" anchor="t">
            <a:normAutofit fontScale="92500" lnSpcReduction="10000"/>
          </a:bodyPr>
          <a:lstStyle>
            <a:lvl1pPr marL="0" indent="0" algn="l" defTabSz="457200" rtl="0" eaLnBrk="1" latinLnBrk="0" hangingPunct="1">
              <a:spcBef>
                <a:spcPct val="20000"/>
              </a:spcBef>
              <a:spcAft>
                <a:spcPts val="600"/>
              </a:spcAft>
              <a:buClr>
                <a:schemeClr val="accent1"/>
              </a:buClr>
              <a:buFont typeface="Wingdings 2" charset="2"/>
              <a:buNone/>
              <a:defRPr sz="120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1200"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000"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9pPr>
          </a:lstStyle>
          <a:p>
            <a:pPr defTabSz="342900">
              <a:spcBef>
                <a:spcPts val="0"/>
              </a:spcBef>
              <a:spcAft>
                <a:spcPts val="0"/>
              </a:spcAft>
              <a:buClr>
                <a:srgbClr val="4472C4"/>
              </a:buClr>
            </a:pPr>
            <a:r>
              <a:rPr lang="en-GB" sz="3600" dirty="0">
                <a:solidFill>
                  <a:srgbClr val="A9DF80"/>
                </a:solidFill>
                <a:latin typeface="Museo Sans 900" panose="02000000000000000000" pitchFamily="50" charset="0"/>
              </a:rPr>
              <a:t>GREEN STREET</a:t>
            </a:r>
            <a:endParaRPr lang="en-GB" sz="1500" dirty="0">
              <a:solidFill>
                <a:prstClr val="black"/>
              </a:solidFill>
              <a:latin typeface="Calibri" panose="020F0502020204030204"/>
            </a:endParaRPr>
          </a:p>
          <a:p>
            <a:pPr defTabSz="342900">
              <a:spcBef>
                <a:spcPts val="0"/>
              </a:spcBef>
              <a:spcAft>
                <a:spcPts val="0"/>
              </a:spcAft>
              <a:buClr>
                <a:srgbClr val="4472C4"/>
              </a:buClr>
            </a:pPr>
            <a:r>
              <a:rPr lang="en-US" sz="900" dirty="0">
                <a:solidFill>
                  <a:prstClr val="black"/>
                </a:solidFill>
                <a:latin typeface="Calibri" panose="020F0502020204030204"/>
              </a:rPr>
              <a:t>Counterfactual Analysis</a:t>
            </a:r>
            <a:endParaRPr lang="en-GB" sz="900" dirty="0">
              <a:solidFill>
                <a:prstClr val="black"/>
              </a:solidFill>
              <a:latin typeface="Calibri" panose="020F0502020204030204"/>
            </a:endParaRPr>
          </a:p>
        </p:txBody>
      </p:sp>
      <p:pic>
        <p:nvPicPr>
          <p:cNvPr id="8" name="Picture 7">
            <a:extLst>
              <a:ext uri="{FF2B5EF4-FFF2-40B4-BE49-F238E27FC236}">
                <a16:creationId xmlns:a16="http://schemas.microsoft.com/office/drawing/2014/main" id="{0849B267-005C-47EC-B712-790ED19A1D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7474" y="1606477"/>
            <a:ext cx="6980292" cy="4031372"/>
          </a:xfrm>
          <a:prstGeom prst="rect">
            <a:avLst/>
          </a:prstGeom>
        </p:spPr>
      </p:pic>
    </p:spTree>
    <p:extLst>
      <p:ext uri="{BB962C8B-B14F-4D97-AF65-F5344CB8AC3E}">
        <p14:creationId xmlns:p14="http://schemas.microsoft.com/office/powerpoint/2010/main" val="3228480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448F9A1D-CA36-9FD6-B9E7-6DC1164B8C69}"/>
              </a:ext>
            </a:extLst>
          </p:cNvPr>
          <p:cNvSpPr txBox="1">
            <a:spLocks/>
          </p:cNvSpPr>
          <p:nvPr/>
        </p:nvSpPr>
        <p:spPr>
          <a:xfrm>
            <a:off x="323530" y="5825480"/>
            <a:ext cx="8233097" cy="1032520"/>
          </a:xfrm>
          <a:prstGeom prst="rect">
            <a:avLst/>
          </a:prstGeom>
        </p:spPr>
        <p:txBody>
          <a:bodyPr vert="horz" lIns="0" tIns="0" rIns="0" bIns="0" rtlCol="0">
            <a:noAutofit/>
          </a:bodyPr>
          <a:lstStyle>
            <a:lvl1pPr marL="269868"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446077" indent="-263519" algn="l" defTabSz="914377" rtl="0" eaLnBrk="1" latinLnBrk="0" hangingPunct="1">
              <a:lnSpc>
                <a:spcPct val="100000"/>
              </a:lnSpc>
              <a:spcBef>
                <a:spcPts val="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2pPr>
            <a:lvl3pPr marL="628635"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804843" indent="-263519" algn="l" defTabSz="914377" rtl="0" eaLnBrk="1" latinLnBrk="0" hangingPunct="1">
              <a:lnSpc>
                <a:spcPct val="10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4pPr>
            <a:lvl5pPr marL="987401"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1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200" dirty="0"/>
              <a:t>EurIng</a:t>
            </a:r>
            <a:r>
              <a:rPr lang="nl-NL" sz="1800" dirty="0"/>
              <a:t> </a:t>
            </a:r>
            <a:r>
              <a:rPr lang="nl-NL" sz="1800" b="1" dirty="0"/>
              <a:t>Karl Drage </a:t>
            </a:r>
            <a:r>
              <a:rPr lang="nl-NL" sz="1200" dirty="0"/>
              <a:t>FIMechE</a:t>
            </a:r>
          </a:p>
          <a:p>
            <a:pPr marL="0" indent="0">
              <a:buNone/>
            </a:pPr>
            <a:r>
              <a:rPr lang="nl-NL" sz="1800" b="1" dirty="0"/>
              <a:t>Head of Growth</a:t>
            </a:r>
          </a:p>
          <a:p>
            <a:pPr marL="0" indent="0">
              <a:buNone/>
            </a:pPr>
            <a:r>
              <a:rPr lang="en-GB" sz="1100" dirty="0">
                <a:hlinkClick r:id="rId2">
                  <a:extLst>
                    <a:ext uri="{A12FA001-AC4F-418D-AE19-62706E023703}">
                      <ahyp:hlinkClr xmlns:ahyp="http://schemas.microsoft.com/office/drawing/2018/hyperlinkcolor" val="tx"/>
                    </a:ext>
                  </a:extLst>
                </a:hlinkClick>
              </a:rPr>
              <a:t>karl.drage@stservices.co.uk</a:t>
            </a:r>
            <a:endParaRPr lang="en-GB" sz="1100" dirty="0"/>
          </a:p>
          <a:p>
            <a:pPr marL="0" indent="0">
              <a:buNone/>
            </a:pPr>
            <a:r>
              <a:rPr lang="en-GB" sz="1100" dirty="0"/>
              <a:t>07989 739040</a:t>
            </a:r>
          </a:p>
        </p:txBody>
      </p:sp>
      <p:sp>
        <p:nvSpPr>
          <p:cNvPr id="12" name="Rectangle 11">
            <a:extLst>
              <a:ext uri="{FF2B5EF4-FFF2-40B4-BE49-F238E27FC236}">
                <a16:creationId xmlns:a16="http://schemas.microsoft.com/office/drawing/2014/main" id="{36ABB5E5-A4A3-D118-BB78-F9C1B0C41E0D}"/>
              </a:ext>
            </a:extLst>
          </p:cNvPr>
          <p:cNvSpPr/>
          <p:nvPr/>
        </p:nvSpPr>
        <p:spPr>
          <a:xfrm>
            <a:off x="233098" y="272572"/>
            <a:ext cx="5621026" cy="830997"/>
          </a:xfrm>
          <a:prstGeom prst="rect">
            <a:avLst/>
          </a:prstGeom>
          <a:noFill/>
        </p:spPr>
        <p:txBody>
          <a:bodyPr wrap="none" lIns="91440" tIns="45720" rIns="91440" bIns="45720">
            <a:spAutoFit/>
          </a:bodyPr>
          <a:lstStyle/>
          <a:p>
            <a:r>
              <a:rPr lang="en-US" sz="4800" b="1" cap="none" spc="0" dirty="0">
                <a:ln w="10160">
                  <a:solidFill>
                    <a:schemeClr val="accent5"/>
                  </a:solidFill>
                  <a:prstDash val="solid"/>
                </a:ln>
                <a:solidFill>
                  <a:srgbClr val="FFFFFF"/>
                </a:solidFill>
                <a:effectLst>
                  <a:outerShdw blurRad="38100" dist="22860" dir="5400000" algn="tl" rotWithShape="0">
                    <a:srgbClr val="000000"/>
                  </a:outerShdw>
                </a:effectLst>
              </a:rPr>
              <a:t>Severn Trent Services</a:t>
            </a:r>
          </a:p>
        </p:txBody>
      </p:sp>
      <p:sp>
        <p:nvSpPr>
          <p:cNvPr id="13" name="Rectangle 12">
            <a:extLst>
              <a:ext uri="{FF2B5EF4-FFF2-40B4-BE49-F238E27FC236}">
                <a16:creationId xmlns:a16="http://schemas.microsoft.com/office/drawing/2014/main" id="{3E093313-3D4C-7585-427F-F693067823D1}"/>
              </a:ext>
            </a:extLst>
          </p:cNvPr>
          <p:cNvSpPr/>
          <p:nvPr/>
        </p:nvSpPr>
        <p:spPr>
          <a:xfrm>
            <a:off x="233098" y="1553175"/>
            <a:ext cx="8167952" cy="1384995"/>
          </a:xfrm>
          <a:prstGeom prst="rect">
            <a:avLst/>
          </a:prstGeom>
          <a:noFill/>
        </p:spPr>
        <p:txBody>
          <a:bodyPr wrap="square" lIns="91440" tIns="45720" rIns="91440" bIns="45720">
            <a:spAutoFit/>
          </a:bodyPr>
          <a:lstStyle/>
          <a:p>
            <a:endParaRPr lang="en-US" sz="2800" b="1" cap="none" spc="0" dirty="0">
              <a:ln w="10160">
                <a:solidFill>
                  <a:schemeClr val="accent5"/>
                </a:solidFill>
                <a:prstDash val="solid"/>
              </a:ln>
              <a:solidFill>
                <a:srgbClr val="FFFFFF"/>
              </a:solidFill>
              <a:effectLst>
                <a:outerShdw blurRad="38100" dist="22860" dir="5400000" algn="tl" rotWithShape="0">
                  <a:srgbClr val="000000"/>
                </a:outerShdw>
              </a:effectLst>
            </a:endParaRPr>
          </a:p>
          <a:p>
            <a:r>
              <a:rPr lang="en-US" sz="2800" b="1" cap="none" spc="0" dirty="0">
                <a:ln w="10160">
                  <a:solidFill>
                    <a:schemeClr val="accent5"/>
                  </a:solidFill>
                  <a:prstDash val="solid"/>
                </a:ln>
                <a:solidFill>
                  <a:srgbClr val="FFFFFF"/>
                </a:solidFill>
                <a:effectLst>
                  <a:outerShdw blurRad="38100" dist="22860" dir="5400000" algn="tl" rotWithShape="0">
                    <a:srgbClr val="000000"/>
                  </a:outerShdw>
                </a:effectLst>
              </a:rPr>
              <a:t>Green Business Programme Winter Event - Coventry</a:t>
            </a:r>
          </a:p>
          <a:p>
            <a:r>
              <a:rPr lang="en-US" sz="2800" b="1" cap="none" spc="0" dirty="0">
                <a:ln w="10160">
                  <a:solidFill>
                    <a:schemeClr val="accent5"/>
                  </a:solidFill>
                  <a:prstDash val="solid"/>
                </a:ln>
                <a:solidFill>
                  <a:srgbClr val="FFFFFF"/>
                </a:solidFill>
                <a:effectLst>
                  <a:outerShdw blurRad="38100" dist="22860" dir="5400000" algn="tl" rotWithShape="0">
                    <a:srgbClr val="000000"/>
                  </a:outerShdw>
                </a:effectLst>
              </a:rPr>
              <a:t>7 December 2022</a:t>
            </a:r>
          </a:p>
        </p:txBody>
      </p:sp>
      <p:sp>
        <p:nvSpPr>
          <p:cNvPr id="14" name="TextBox 13">
            <a:extLst>
              <a:ext uri="{FF2B5EF4-FFF2-40B4-BE49-F238E27FC236}">
                <a16:creationId xmlns:a16="http://schemas.microsoft.com/office/drawing/2014/main" id="{D2E75720-9790-C73D-6940-A41E9FD10996}"/>
              </a:ext>
            </a:extLst>
          </p:cNvPr>
          <p:cNvSpPr txBox="1"/>
          <p:nvPr/>
        </p:nvSpPr>
        <p:spPr>
          <a:xfrm>
            <a:off x="244874" y="3134032"/>
            <a:ext cx="3845347" cy="1569660"/>
          </a:xfrm>
          <a:prstGeom prst="rect">
            <a:avLst/>
          </a:prstGeom>
          <a:noFill/>
        </p:spPr>
        <p:txBody>
          <a:bodyPr wrap="square" rtlCol="0">
            <a:spAutoFit/>
          </a:bodyPr>
          <a:lstStyle/>
          <a:p>
            <a:r>
              <a:rPr lang="en-GB" sz="1600" b="1" u="sng" dirty="0">
                <a:solidFill>
                  <a:schemeClr val="bg1"/>
                </a:solidFill>
                <a:effectLst>
                  <a:outerShdw blurRad="50800" dist="50800" dir="5400000" algn="ctr" rotWithShape="0">
                    <a:schemeClr val="tx1">
                      <a:lumMod val="75000"/>
                    </a:schemeClr>
                  </a:outerShdw>
                </a:effectLst>
              </a:rPr>
              <a:t>Agenda</a:t>
            </a:r>
          </a:p>
          <a:p>
            <a:pPr marL="176213" indent="-176213">
              <a:buFont typeface="Arial" panose="020B0604020202020204" pitchFamily="34" charset="0"/>
              <a:buChar char="•"/>
            </a:pPr>
            <a:r>
              <a:rPr lang="en-GB" sz="1600" b="1" dirty="0">
                <a:solidFill>
                  <a:schemeClr val="bg1"/>
                </a:solidFill>
                <a:effectLst>
                  <a:outerShdw blurRad="50800" dist="50800" dir="5400000" algn="ctr" rotWithShape="0">
                    <a:schemeClr val="tx1">
                      <a:lumMod val="75000"/>
                    </a:schemeClr>
                  </a:outerShdw>
                </a:effectLst>
              </a:rPr>
              <a:t>Severn Trent PLC</a:t>
            </a:r>
          </a:p>
          <a:p>
            <a:pPr marL="176213" indent="-176213">
              <a:buFont typeface="Arial" panose="020B0604020202020204" pitchFamily="34" charset="0"/>
              <a:buChar char="•"/>
            </a:pPr>
            <a:r>
              <a:rPr lang="en-GB" sz="1600" b="1" dirty="0">
                <a:solidFill>
                  <a:schemeClr val="bg1"/>
                </a:solidFill>
                <a:effectLst>
                  <a:outerShdw blurRad="50800" dist="50800" dir="5400000" algn="ctr" rotWithShape="0">
                    <a:schemeClr val="tx1">
                      <a:lumMod val="75000"/>
                    </a:schemeClr>
                  </a:outerShdw>
                </a:effectLst>
              </a:rPr>
              <a:t>Severn Trent Services</a:t>
            </a:r>
          </a:p>
          <a:p>
            <a:pPr marL="176213" indent="-176213">
              <a:buFont typeface="Arial" panose="020B0604020202020204" pitchFamily="34" charset="0"/>
              <a:buChar char="•"/>
            </a:pPr>
            <a:r>
              <a:rPr lang="en-GB" sz="1600" b="1" dirty="0">
                <a:solidFill>
                  <a:schemeClr val="bg1"/>
                </a:solidFill>
                <a:effectLst>
                  <a:outerShdw blurRad="50800" dist="50800" dir="5400000" algn="ctr" rotWithShape="0">
                    <a:schemeClr val="tx1">
                      <a:lumMod val="75000"/>
                    </a:schemeClr>
                  </a:outerShdw>
                </a:effectLst>
              </a:rPr>
              <a:t>Water Consumption, Leakage and Waste Reduction</a:t>
            </a:r>
          </a:p>
          <a:p>
            <a:pPr marL="176213" indent="-176213">
              <a:buFont typeface="Arial" panose="020B0604020202020204" pitchFamily="34" charset="0"/>
              <a:buChar char="•"/>
            </a:pPr>
            <a:r>
              <a:rPr lang="en-GB" sz="1600" b="1" dirty="0">
                <a:solidFill>
                  <a:schemeClr val="bg1"/>
                </a:solidFill>
                <a:effectLst>
                  <a:outerShdw blurRad="50800" dist="50800" dir="5400000" algn="ctr" rotWithShape="0">
                    <a:schemeClr val="tx1">
                      <a:lumMod val="75000"/>
                    </a:schemeClr>
                  </a:outerShdw>
                </a:effectLst>
              </a:rPr>
              <a:t>Net Zero Heating</a:t>
            </a:r>
          </a:p>
        </p:txBody>
      </p:sp>
    </p:spTree>
    <p:extLst>
      <p:ext uri="{BB962C8B-B14F-4D97-AF65-F5344CB8AC3E}">
        <p14:creationId xmlns:p14="http://schemas.microsoft.com/office/powerpoint/2010/main" val="135222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361A75C3-866E-1EDE-E8D6-60AD728A1B5B}"/>
              </a:ext>
            </a:extLst>
          </p:cNvPr>
          <p:cNvPicPr>
            <a:picLocks noChangeAspect="1"/>
          </p:cNvPicPr>
          <p:nvPr/>
        </p:nvPicPr>
        <p:blipFill>
          <a:blip r:embed="rId2"/>
          <a:stretch>
            <a:fillRect/>
          </a:stretch>
        </p:blipFill>
        <p:spPr>
          <a:xfrm>
            <a:off x="0" y="-42929"/>
            <a:ext cx="9144000" cy="6900929"/>
          </a:xfrm>
          <a:prstGeom prst="rect">
            <a:avLst/>
          </a:prstGeom>
        </p:spPr>
      </p:pic>
      <p:sp>
        <p:nvSpPr>
          <p:cNvPr id="2" name="Title 1">
            <a:extLst>
              <a:ext uri="{FF2B5EF4-FFF2-40B4-BE49-F238E27FC236}">
                <a16:creationId xmlns:a16="http://schemas.microsoft.com/office/drawing/2014/main" id="{B1428D7B-C1BB-4F55-AEA9-4AC7C7493483}"/>
              </a:ext>
            </a:extLst>
          </p:cNvPr>
          <p:cNvSpPr>
            <a:spLocks noGrp="1"/>
          </p:cNvSpPr>
          <p:nvPr>
            <p:ph type="title"/>
          </p:nvPr>
        </p:nvSpPr>
        <p:spPr>
          <a:xfrm>
            <a:off x="1209368" y="179696"/>
            <a:ext cx="7458383" cy="872760"/>
          </a:xfrm>
        </p:spPr>
        <p:txBody>
          <a:bodyPr/>
          <a:lstStyle/>
          <a:p>
            <a:r>
              <a:rPr lang="en-GB" dirty="0"/>
              <a:t>Severn Trent Services</a:t>
            </a:r>
            <a:br>
              <a:rPr lang="en-GB" dirty="0"/>
            </a:br>
            <a:endParaRPr lang="en-GB" dirty="0">
              <a:solidFill>
                <a:schemeClr val="accent1">
                  <a:lumMod val="60000"/>
                  <a:lumOff val="40000"/>
                </a:schemeClr>
              </a:solidFill>
            </a:endParaRPr>
          </a:p>
        </p:txBody>
      </p:sp>
      <p:sp>
        <p:nvSpPr>
          <p:cNvPr id="7" name="Content Placeholder 2">
            <a:extLst>
              <a:ext uri="{FF2B5EF4-FFF2-40B4-BE49-F238E27FC236}">
                <a16:creationId xmlns:a16="http://schemas.microsoft.com/office/drawing/2014/main" id="{C6845CDD-AB5E-4342-8DAB-0ED9289A5292}"/>
              </a:ext>
            </a:extLst>
          </p:cNvPr>
          <p:cNvSpPr>
            <a:spLocks noGrp="1"/>
          </p:cNvSpPr>
          <p:nvPr>
            <p:ph idx="1"/>
          </p:nvPr>
        </p:nvSpPr>
        <p:spPr>
          <a:xfrm>
            <a:off x="428965" y="616076"/>
            <a:ext cx="4864396" cy="5465672"/>
          </a:xfrm>
        </p:spPr>
        <p:txBody>
          <a:bodyPr/>
          <a:lstStyle/>
          <a:p>
            <a:pPr marL="0" lvl="1" indent="0">
              <a:buNone/>
            </a:pPr>
            <a:r>
              <a:rPr lang="en-GB" sz="1500" b="1" dirty="0"/>
              <a:t>Operates private assets owned by public and private sector customers</a:t>
            </a:r>
          </a:p>
          <a:p>
            <a:pPr lvl="2"/>
            <a:r>
              <a:rPr lang="en-GB" dirty="0"/>
              <a:t>MOD’s water expert, </a:t>
            </a:r>
            <a:r>
              <a:rPr lang="en-GB" dirty="0" err="1"/>
              <a:t>Aquatrine</a:t>
            </a:r>
            <a:r>
              <a:rPr lang="en-GB" dirty="0"/>
              <a:t> Package C:</a:t>
            </a:r>
          </a:p>
          <a:p>
            <a:pPr lvl="3"/>
            <a:r>
              <a:rPr lang="en-GB" dirty="0"/>
              <a:t>water supply</a:t>
            </a:r>
          </a:p>
          <a:p>
            <a:pPr lvl="3"/>
            <a:r>
              <a:rPr lang="en-GB" dirty="0"/>
              <a:t>wastewater treatment</a:t>
            </a:r>
          </a:p>
          <a:p>
            <a:pPr lvl="3"/>
            <a:r>
              <a:rPr lang="en-GB" dirty="0"/>
              <a:t>asset management</a:t>
            </a:r>
          </a:p>
          <a:p>
            <a:pPr lvl="3"/>
            <a:r>
              <a:rPr lang="en-GB" dirty="0"/>
              <a:t>estate investment</a:t>
            </a:r>
          </a:p>
          <a:p>
            <a:pPr lvl="3"/>
            <a:r>
              <a:rPr lang="en-GB" dirty="0"/>
              <a:t>water quality</a:t>
            </a:r>
          </a:p>
          <a:p>
            <a:pPr lvl="3"/>
            <a:r>
              <a:rPr lang="en-GB" dirty="0"/>
              <a:t>leakage reduction</a:t>
            </a:r>
          </a:p>
          <a:p>
            <a:pPr lvl="3"/>
            <a:r>
              <a:rPr lang="en-GB" dirty="0"/>
              <a:t>environmental protection</a:t>
            </a:r>
          </a:p>
          <a:p>
            <a:pPr lvl="3"/>
            <a:r>
              <a:rPr lang="en-GB" dirty="0"/>
              <a:t>call-centre service</a:t>
            </a:r>
          </a:p>
          <a:p>
            <a:pPr lvl="3"/>
            <a:r>
              <a:rPr lang="en-GB" dirty="0"/>
              <a:t>continuous improvement</a:t>
            </a:r>
          </a:p>
          <a:p>
            <a:pPr lvl="3"/>
            <a:endParaRPr lang="en-GB" dirty="0"/>
          </a:p>
          <a:p>
            <a:pPr marL="0" indent="0">
              <a:buNone/>
            </a:pPr>
            <a:r>
              <a:rPr lang="en-GB" b="1" dirty="0"/>
              <a:t>Working with the Coal Authority</a:t>
            </a:r>
          </a:p>
          <a:p>
            <a:pPr lvl="1"/>
            <a:r>
              <a:rPr lang="en-GB" dirty="0"/>
              <a:t>more than 80 mine water treatment schemes</a:t>
            </a:r>
          </a:p>
          <a:p>
            <a:pPr lvl="1"/>
            <a:endParaRPr lang="en-GB" dirty="0"/>
          </a:p>
          <a:p>
            <a:pPr marL="0" indent="0">
              <a:buNone/>
            </a:pPr>
            <a:r>
              <a:rPr lang="en-GB" b="1" dirty="0"/>
              <a:t>Severn Trent Retail and Utility Services</a:t>
            </a:r>
          </a:p>
          <a:p>
            <a:pPr lvl="1"/>
            <a:r>
              <a:rPr lang="en-GB" dirty="0"/>
              <a:t>offering insurance options for home owners and landlords through HomeServe</a:t>
            </a:r>
          </a:p>
          <a:p>
            <a:pPr lvl="1"/>
            <a:endParaRPr lang="en-GB" dirty="0"/>
          </a:p>
          <a:p>
            <a:pPr marL="0" indent="0">
              <a:buNone/>
            </a:pPr>
            <a:endParaRPr lang="en-GB" dirty="0"/>
          </a:p>
          <a:p>
            <a:pPr marL="0" indent="0">
              <a:buNone/>
            </a:pPr>
            <a:r>
              <a:rPr lang="en-GB" b="1" dirty="0"/>
              <a:t>Severn Trent Searches – Property Searches </a:t>
            </a:r>
          </a:p>
          <a:p>
            <a:pPr lvl="1"/>
            <a:endParaRPr lang="en-GB" dirty="0"/>
          </a:p>
          <a:p>
            <a:pPr lvl="3"/>
            <a:endParaRPr lang="en-GB" dirty="0"/>
          </a:p>
          <a:p>
            <a:pPr lvl="1"/>
            <a:endParaRPr lang="en-GB" dirty="0"/>
          </a:p>
        </p:txBody>
      </p:sp>
      <p:grpSp>
        <p:nvGrpSpPr>
          <p:cNvPr id="17" name="Group 3">
            <a:extLst>
              <a:ext uri="{FF2B5EF4-FFF2-40B4-BE49-F238E27FC236}">
                <a16:creationId xmlns:a16="http://schemas.microsoft.com/office/drawing/2014/main" id="{2F31DD6B-04FA-482A-838A-75DC618C8B6E}"/>
              </a:ext>
            </a:extLst>
          </p:cNvPr>
          <p:cNvGrpSpPr>
            <a:grpSpLocks/>
          </p:cNvGrpSpPr>
          <p:nvPr/>
        </p:nvGrpSpPr>
        <p:grpSpPr bwMode="auto">
          <a:xfrm>
            <a:off x="5359400" y="1142370"/>
            <a:ext cx="3519840" cy="4480718"/>
            <a:chOff x="2709" y="90"/>
            <a:chExt cx="2636" cy="4110"/>
          </a:xfrm>
        </p:grpSpPr>
        <p:pic>
          <p:nvPicPr>
            <p:cNvPr id="24" name="Picture 4" descr="Slide2">
              <a:extLst>
                <a:ext uri="{FF2B5EF4-FFF2-40B4-BE49-F238E27FC236}">
                  <a16:creationId xmlns:a16="http://schemas.microsoft.com/office/drawing/2014/main" id="{07C1571F-2A2F-4BC1-835A-4B6DCB1A7D8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09" y="90"/>
              <a:ext cx="2636" cy="411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5" name="Freeform 5">
              <a:extLst>
                <a:ext uri="{FF2B5EF4-FFF2-40B4-BE49-F238E27FC236}">
                  <a16:creationId xmlns:a16="http://schemas.microsoft.com/office/drawing/2014/main" id="{BCA0E7A2-55DC-42B1-A753-2ADF7EAA9961}"/>
                </a:ext>
              </a:extLst>
            </p:cNvPr>
            <p:cNvSpPr>
              <a:spLocks/>
            </p:cNvSpPr>
            <p:nvPr/>
          </p:nvSpPr>
          <p:spPr bwMode="auto">
            <a:xfrm>
              <a:off x="3785" y="2620"/>
              <a:ext cx="795" cy="925"/>
            </a:xfrm>
            <a:custGeom>
              <a:avLst/>
              <a:gdLst>
                <a:gd name="T0" fmla="*/ 62 w 2709"/>
                <a:gd name="T1" fmla="*/ 6 h 2948"/>
                <a:gd name="T2" fmla="*/ 58 w 2709"/>
                <a:gd name="T3" fmla="*/ 8 h 2948"/>
                <a:gd name="T4" fmla="*/ 57 w 2709"/>
                <a:gd name="T5" fmla="*/ 9 h 2948"/>
                <a:gd name="T6" fmla="*/ 53 w 2709"/>
                <a:gd name="T7" fmla="*/ 13 h 2948"/>
                <a:gd name="T8" fmla="*/ 53 w 2709"/>
                <a:gd name="T9" fmla="*/ 19 h 2948"/>
                <a:gd name="T10" fmla="*/ 53 w 2709"/>
                <a:gd name="T11" fmla="*/ 24 h 2948"/>
                <a:gd name="T12" fmla="*/ 48 w 2709"/>
                <a:gd name="T13" fmla="*/ 23 h 2948"/>
                <a:gd name="T14" fmla="*/ 47 w 2709"/>
                <a:gd name="T15" fmla="*/ 16 h 2948"/>
                <a:gd name="T16" fmla="*/ 44 w 2709"/>
                <a:gd name="T17" fmla="*/ 13 h 2948"/>
                <a:gd name="T18" fmla="*/ 41 w 2709"/>
                <a:gd name="T19" fmla="*/ 11 h 2948"/>
                <a:gd name="T20" fmla="*/ 41 w 2709"/>
                <a:gd name="T21" fmla="*/ 16 h 2948"/>
                <a:gd name="T22" fmla="*/ 39 w 2709"/>
                <a:gd name="T23" fmla="*/ 23 h 2948"/>
                <a:gd name="T24" fmla="*/ 36 w 2709"/>
                <a:gd name="T25" fmla="*/ 26 h 2948"/>
                <a:gd name="T26" fmla="*/ 32 w 2709"/>
                <a:gd name="T27" fmla="*/ 32 h 2948"/>
                <a:gd name="T28" fmla="*/ 28 w 2709"/>
                <a:gd name="T29" fmla="*/ 35 h 2948"/>
                <a:gd name="T30" fmla="*/ 25 w 2709"/>
                <a:gd name="T31" fmla="*/ 34 h 2948"/>
                <a:gd name="T32" fmla="*/ 21 w 2709"/>
                <a:gd name="T33" fmla="*/ 34 h 2948"/>
                <a:gd name="T34" fmla="*/ 14 w 2709"/>
                <a:gd name="T35" fmla="*/ 36 h 2948"/>
                <a:gd name="T36" fmla="*/ 11 w 2709"/>
                <a:gd name="T37" fmla="*/ 37 h 2948"/>
                <a:gd name="T38" fmla="*/ 6 w 2709"/>
                <a:gd name="T39" fmla="*/ 37 h 2948"/>
                <a:gd name="T40" fmla="*/ 3 w 2709"/>
                <a:gd name="T41" fmla="*/ 43 h 2948"/>
                <a:gd name="T42" fmla="*/ 4 w 2709"/>
                <a:gd name="T43" fmla="*/ 48 h 2948"/>
                <a:gd name="T44" fmla="*/ 2 w 2709"/>
                <a:gd name="T45" fmla="*/ 51 h 2948"/>
                <a:gd name="T46" fmla="*/ 0 w 2709"/>
                <a:gd name="T47" fmla="*/ 54 h 2948"/>
                <a:gd name="T48" fmla="*/ 4 w 2709"/>
                <a:gd name="T49" fmla="*/ 58 h 2948"/>
                <a:gd name="T50" fmla="*/ 7 w 2709"/>
                <a:gd name="T51" fmla="*/ 56 h 2948"/>
                <a:gd name="T52" fmla="*/ 10 w 2709"/>
                <a:gd name="T53" fmla="*/ 56 h 2948"/>
                <a:gd name="T54" fmla="*/ 15 w 2709"/>
                <a:gd name="T55" fmla="*/ 61 h 2948"/>
                <a:gd name="T56" fmla="*/ 19 w 2709"/>
                <a:gd name="T57" fmla="*/ 61 h 2948"/>
                <a:gd name="T58" fmla="*/ 23 w 2709"/>
                <a:gd name="T59" fmla="*/ 63 h 2948"/>
                <a:gd name="T60" fmla="*/ 27 w 2709"/>
                <a:gd name="T61" fmla="*/ 65 h 2948"/>
                <a:gd name="T62" fmla="*/ 28 w 2709"/>
                <a:gd name="T63" fmla="*/ 64 h 2948"/>
                <a:gd name="T64" fmla="*/ 28 w 2709"/>
                <a:gd name="T65" fmla="*/ 70 h 2948"/>
                <a:gd name="T66" fmla="*/ 26 w 2709"/>
                <a:gd name="T67" fmla="*/ 75 h 2948"/>
                <a:gd name="T68" fmla="*/ 27 w 2709"/>
                <a:gd name="T69" fmla="*/ 81 h 2948"/>
                <a:gd name="T70" fmla="*/ 25 w 2709"/>
                <a:gd name="T71" fmla="*/ 87 h 2948"/>
                <a:gd name="T72" fmla="*/ 27 w 2709"/>
                <a:gd name="T73" fmla="*/ 88 h 2948"/>
                <a:gd name="T74" fmla="*/ 30 w 2709"/>
                <a:gd name="T75" fmla="*/ 86 h 2948"/>
                <a:gd name="T76" fmla="*/ 33 w 2709"/>
                <a:gd name="T77" fmla="*/ 89 h 2948"/>
                <a:gd name="T78" fmla="*/ 38 w 2709"/>
                <a:gd name="T79" fmla="*/ 83 h 2948"/>
                <a:gd name="T80" fmla="*/ 39 w 2709"/>
                <a:gd name="T81" fmla="*/ 80 h 2948"/>
                <a:gd name="T82" fmla="*/ 41 w 2709"/>
                <a:gd name="T83" fmla="*/ 77 h 2948"/>
                <a:gd name="T84" fmla="*/ 43 w 2709"/>
                <a:gd name="T85" fmla="*/ 73 h 2948"/>
                <a:gd name="T86" fmla="*/ 46 w 2709"/>
                <a:gd name="T87" fmla="*/ 75 h 2948"/>
                <a:gd name="T88" fmla="*/ 51 w 2709"/>
                <a:gd name="T89" fmla="*/ 73 h 2948"/>
                <a:gd name="T90" fmla="*/ 51 w 2709"/>
                <a:gd name="T91" fmla="*/ 68 h 2948"/>
                <a:gd name="T92" fmla="*/ 55 w 2709"/>
                <a:gd name="T93" fmla="*/ 65 h 2948"/>
                <a:gd name="T94" fmla="*/ 57 w 2709"/>
                <a:gd name="T95" fmla="*/ 60 h 2948"/>
                <a:gd name="T96" fmla="*/ 60 w 2709"/>
                <a:gd name="T97" fmla="*/ 56 h 2948"/>
                <a:gd name="T98" fmla="*/ 61 w 2709"/>
                <a:gd name="T99" fmla="*/ 50 h 2948"/>
                <a:gd name="T100" fmla="*/ 63 w 2709"/>
                <a:gd name="T101" fmla="*/ 46 h 2948"/>
                <a:gd name="T102" fmla="*/ 67 w 2709"/>
                <a:gd name="T103" fmla="*/ 43 h 2948"/>
                <a:gd name="T104" fmla="*/ 65 w 2709"/>
                <a:gd name="T105" fmla="*/ 36 h 2948"/>
                <a:gd name="T106" fmla="*/ 65 w 2709"/>
                <a:gd name="T107" fmla="*/ 29 h 2948"/>
                <a:gd name="T108" fmla="*/ 67 w 2709"/>
                <a:gd name="T109" fmla="*/ 25 h 2948"/>
                <a:gd name="T110" fmla="*/ 66 w 2709"/>
                <a:gd name="T111" fmla="*/ 18 h 2948"/>
                <a:gd name="T112" fmla="*/ 65 w 2709"/>
                <a:gd name="T113" fmla="*/ 13 h 2948"/>
                <a:gd name="T114" fmla="*/ 68 w 2709"/>
                <a:gd name="T115" fmla="*/ 11 h 2948"/>
                <a:gd name="T116" fmla="*/ 66 w 2709"/>
                <a:gd name="T117" fmla="*/ 3 h 29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09"/>
                <a:gd name="T178" fmla="*/ 0 h 2948"/>
                <a:gd name="T179" fmla="*/ 2709 w 2709"/>
                <a:gd name="T180" fmla="*/ 2948 h 29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09" h="2948">
                  <a:moveTo>
                    <a:pt x="2595" y="12"/>
                  </a:moveTo>
                  <a:lnTo>
                    <a:pt x="2547" y="40"/>
                  </a:lnTo>
                  <a:lnTo>
                    <a:pt x="2529" y="56"/>
                  </a:lnTo>
                  <a:lnTo>
                    <a:pt x="2496" y="74"/>
                  </a:lnTo>
                  <a:lnTo>
                    <a:pt x="2455" y="98"/>
                  </a:lnTo>
                  <a:lnTo>
                    <a:pt x="2455" y="114"/>
                  </a:lnTo>
                  <a:lnTo>
                    <a:pt x="2455" y="137"/>
                  </a:lnTo>
                  <a:lnTo>
                    <a:pt x="2455" y="162"/>
                  </a:lnTo>
                  <a:lnTo>
                    <a:pt x="2440" y="184"/>
                  </a:lnTo>
                  <a:lnTo>
                    <a:pt x="2432" y="200"/>
                  </a:lnTo>
                  <a:lnTo>
                    <a:pt x="2440" y="223"/>
                  </a:lnTo>
                  <a:lnTo>
                    <a:pt x="2432" y="239"/>
                  </a:lnTo>
                  <a:lnTo>
                    <a:pt x="2417" y="239"/>
                  </a:lnTo>
                  <a:lnTo>
                    <a:pt x="2391" y="252"/>
                  </a:lnTo>
                  <a:lnTo>
                    <a:pt x="2375" y="262"/>
                  </a:lnTo>
                  <a:lnTo>
                    <a:pt x="2350" y="252"/>
                  </a:lnTo>
                  <a:lnTo>
                    <a:pt x="2344" y="239"/>
                  </a:lnTo>
                  <a:lnTo>
                    <a:pt x="2303" y="239"/>
                  </a:lnTo>
                  <a:lnTo>
                    <a:pt x="2303" y="200"/>
                  </a:lnTo>
                  <a:lnTo>
                    <a:pt x="2303" y="190"/>
                  </a:lnTo>
                  <a:lnTo>
                    <a:pt x="2286" y="200"/>
                  </a:lnTo>
                  <a:lnTo>
                    <a:pt x="2286" y="223"/>
                  </a:lnTo>
                  <a:lnTo>
                    <a:pt x="2286" y="252"/>
                  </a:lnTo>
                  <a:lnTo>
                    <a:pt x="2286" y="262"/>
                  </a:lnTo>
                  <a:lnTo>
                    <a:pt x="2292" y="294"/>
                  </a:lnTo>
                  <a:lnTo>
                    <a:pt x="2262" y="294"/>
                  </a:lnTo>
                  <a:lnTo>
                    <a:pt x="2236" y="303"/>
                  </a:lnTo>
                  <a:lnTo>
                    <a:pt x="2222" y="303"/>
                  </a:lnTo>
                  <a:lnTo>
                    <a:pt x="2214" y="310"/>
                  </a:lnTo>
                  <a:lnTo>
                    <a:pt x="2171" y="310"/>
                  </a:lnTo>
                  <a:lnTo>
                    <a:pt x="2166" y="334"/>
                  </a:lnTo>
                  <a:lnTo>
                    <a:pt x="2157" y="343"/>
                  </a:lnTo>
                  <a:lnTo>
                    <a:pt x="2142" y="367"/>
                  </a:lnTo>
                  <a:lnTo>
                    <a:pt x="2134" y="375"/>
                  </a:lnTo>
                  <a:lnTo>
                    <a:pt x="2107" y="399"/>
                  </a:lnTo>
                  <a:lnTo>
                    <a:pt x="2107" y="422"/>
                  </a:lnTo>
                  <a:lnTo>
                    <a:pt x="2116" y="429"/>
                  </a:lnTo>
                  <a:lnTo>
                    <a:pt x="2124" y="445"/>
                  </a:lnTo>
                  <a:lnTo>
                    <a:pt x="2107" y="469"/>
                  </a:lnTo>
                  <a:lnTo>
                    <a:pt x="2116" y="479"/>
                  </a:lnTo>
                  <a:lnTo>
                    <a:pt x="2116" y="510"/>
                  </a:lnTo>
                  <a:lnTo>
                    <a:pt x="2116" y="534"/>
                  </a:lnTo>
                  <a:lnTo>
                    <a:pt x="2107" y="574"/>
                  </a:lnTo>
                  <a:lnTo>
                    <a:pt x="2107" y="591"/>
                  </a:lnTo>
                  <a:lnTo>
                    <a:pt x="2104" y="633"/>
                  </a:lnTo>
                  <a:lnTo>
                    <a:pt x="2104" y="675"/>
                  </a:lnTo>
                  <a:lnTo>
                    <a:pt x="2107" y="710"/>
                  </a:lnTo>
                  <a:lnTo>
                    <a:pt x="2123" y="731"/>
                  </a:lnTo>
                  <a:lnTo>
                    <a:pt x="2114" y="738"/>
                  </a:lnTo>
                  <a:lnTo>
                    <a:pt x="2107" y="748"/>
                  </a:lnTo>
                  <a:lnTo>
                    <a:pt x="2102" y="759"/>
                  </a:lnTo>
                  <a:lnTo>
                    <a:pt x="2107" y="773"/>
                  </a:lnTo>
                  <a:lnTo>
                    <a:pt x="2092" y="794"/>
                  </a:lnTo>
                  <a:lnTo>
                    <a:pt x="2084" y="795"/>
                  </a:lnTo>
                  <a:lnTo>
                    <a:pt x="2074" y="780"/>
                  </a:lnTo>
                  <a:lnTo>
                    <a:pt x="2069" y="780"/>
                  </a:lnTo>
                  <a:lnTo>
                    <a:pt x="2052" y="788"/>
                  </a:lnTo>
                  <a:lnTo>
                    <a:pt x="2026" y="795"/>
                  </a:lnTo>
                  <a:lnTo>
                    <a:pt x="2004" y="780"/>
                  </a:lnTo>
                  <a:lnTo>
                    <a:pt x="1980" y="759"/>
                  </a:lnTo>
                  <a:lnTo>
                    <a:pt x="1970" y="759"/>
                  </a:lnTo>
                  <a:lnTo>
                    <a:pt x="1930" y="748"/>
                  </a:lnTo>
                  <a:lnTo>
                    <a:pt x="1912" y="740"/>
                  </a:lnTo>
                  <a:lnTo>
                    <a:pt x="1901" y="740"/>
                  </a:lnTo>
                  <a:lnTo>
                    <a:pt x="1890" y="725"/>
                  </a:lnTo>
                  <a:lnTo>
                    <a:pt x="1890" y="700"/>
                  </a:lnTo>
                  <a:lnTo>
                    <a:pt x="1890" y="684"/>
                  </a:lnTo>
                  <a:lnTo>
                    <a:pt x="1890" y="643"/>
                  </a:lnTo>
                  <a:lnTo>
                    <a:pt x="1864" y="581"/>
                  </a:lnTo>
                  <a:lnTo>
                    <a:pt x="1838" y="555"/>
                  </a:lnTo>
                  <a:lnTo>
                    <a:pt x="1849" y="534"/>
                  </a:lnTo>
                  <a:lnTo>
                    <a:pt x="1849" y="519"/>
                  </a:lnTo>
                  <a:lnTo>
                    <a:pt x="1822" y="505"/>
                  </a:lnTo>
                  <a:lnTo>
                    <a:pt x="1792" y="486"/>
                  </a:lnTo>
                  <a:lnTo>
                    <a:pt x="1792" y="479"/>
                  </a:lnTo>
                  <a:lnTo>
                    <a:pt x="1792" y="463"/>
                  </a:lnTo>
                  <a:lnTo>
                    <a:pt x="1792" y="445"/>
                  </a:lnTo>
                  <a:lnTo>
                    <a:pt x="1776" y="445"/>
                  </a:lnTo>
                  <a:lnTo>
                    <a:pt x="1768" y="438"/>
                  </a:lnTo>
                  <a:lnTo>
                    <a:pt x="1758" y="429"/>
                  </a:lnTo>
                  <a:lnTo>
                    <a:pt x="1758" y="414"/>
                  </a:lnTo>
                  <a:lnTo>
                    <a:pt x="1768" y="399"/>
                  </a:lnTo>
                  <a:lnTo>
                    <a:pt x="1753" y="391"/>
                  </a:lnTo>
                  <a:lnTo>
                    <a:pt x="1745" y="375"/>
                  </a:lnTo>
                  <a:lnTo>
                    <a:pt x="1728" y="334"/>
                  </a:lnTo>
                  <a:lnTo>
                    <a:pt x="1713" y="328"/>
                  </a:lnTo>
                  <a:lnTo>
                    <a:pt x="1670" y="328"/>
                  </a:lnTo>
                  <a:lnTo>
                    <a:pt x="1653" y="343"/>
                  </a:lnTo>
                  <a:lnTo>
                    <a:pt x="1637" y="350"/>
                  </a:lnTo>
                  <a:lnTo>
                    <a:pt x="1627" y="367"/>
                  </a:lnTo>
                  <a:lnTo>
                    <a:pt x="1623" y="375"/>
                  </a:lnTo>
                  <a:lnTo>
                    <a:pt x="1616" y="407"/>
                  </a:lnTo>
                  <a:lnTo>
                    <a:pt x="1604" y="414"/>
                  </a:lnTo>
                  <a:lnTo>
                    <a:pt x="1590" y="438"/>
                  </a:lnTo>
                  <a:lnTo>
                    <a:pt x="1616" y="456"/>
                  </a:lnTo>
                  <a:lnTo>
                    <a:pt x="1604" y="469"/>
                  </a:lnTo>
                  <a:lnTo>
                    <a:pt x="1604" y="486"/>
                  </a:lnTo>
                  <a:lnTo>
                    <a:pt x="1623" y="510"/>
                  </a:lnTo>
                  <a:lnTo>
                    <a:pt x="1623" y="527"/>
                  </a:lnTo>
                  <a:lnTo>
                    <a:pt x="1623" y="549"/>
                  </a:lnTo>
                  <a:lnTo>
                    <a:pt x="1616" y="574"/>
                  </a:lnTo>
                  <a:lnTo>
                    <a:pt x="1590" y="591"/>
                  </a:lnTo>
                  <a:lnTo>
                    <a:pt x="1571" y="615"/>
                  </a:lnTo>
                  <a:lnTo>
                    <a:pt x="1547" y="631"/>
                  </a:lnTo>
                  <a:lnTo>
                    <a:pt x="1540" y="669"/>
                  </a:lnTo>
                  <a:lnTo>
                    <a:pt x="1540" y="695"/>
                  </a:lnTo>
                  <a:lnTo>
                    <a:pt x="1540" y="731"/>
                  </a:lnTo>
                  <a:lnTo>
                    <a:pt x="1540" y="748"/>
                  </a:lnTo>
                  <a:lnTo>
                    <a:pt x="1525" y="780"/>
                  </a:lnTo>
                  <a:lnTo>
                    <a:pt x="1508" y="763"/>
                  </a:lnTo>
                  <a:lnTo>
                    <a:pt x="1493" y="759"/>
                  </a:lnTo>
                  <a:lnTo>
                    <a:pt x="1493" y="772"/>
                  </a:lnTo>
                  <a:lnTo>
                    <a:pt x="1471" y="788"/>
                  </a:lnTo>
                  <a:lnTo>
                    <a:pt x="1444" y="795"/>
                  </a:lnTo>
                  <a:lnTo>
                    <a:pt x="1402" y="795"/>
                  </a:lnTo>
                  <a:lnTo>
                    <a:pt x="1402" y="820"/>
                  </a:lnTo>
                  <a:lnTo>
                    <a:pt x="1402" y="836"/>
                  </a:lnTo>
                  <a:lnTo>
                    <a:pt x="1378" y="850"/>
                  </a:lnTo>
                  <a:lnTo>
                    <a:pt x="1336" y="860"/>
                  </a:lnTo>
                  <a:lnTo>
                    <a:pt x="1330" y="877"/>
                  </a:lnTo>
                  <a:lnTo>
                    <a:pt x="1312" y="900"/>
                  </a:lnTo>
                  <a:lnTo>
                    <a:pt x="1280" y="936"/>
                  </a:lnTo>
                  <a:lnTo>
                    <a:pt x="1265" y="964"/>
                  </a:lnTo>
                  <a:lnTo>
                    <a:pt x="1259" y="987"/>
                  </a:lnTo>
                  <a:lnTo>
                    <a:pt x="1259" y="1002"/>
                  </a:lnTo>
                  <a:lnTo>
                    <a:pt x="1259" y="1027"/>
                  </a:lnTo>
                  <a:lnTo>
                    <a:pt x="1259" y="1053"/>
                  </a:lnTo>
                  <a:lnTo>
                    <a:pt x="1259" y="1067"/>
                  </a:lnTo>
                  <a:lnTo>
                    <a:pt x="1238" y="1076"/>
                  </a:lnTo>
                  <a:lnTo>
                    <a:pt x="1216" y="1067"/>
                  </a:lnTo>
                  <a:lnTo>
                    <a:pt x="1201" y="1061"/>
                  </a:lnTo>
                  <a:lnTo>
                    <a:pt x="1181" y="1053"/>
                  </a:lnTo>
                  <a:lnTo>
                    <a:pt x="1152" y="1053"/>
                  </a:lnTo>
                  <a:lnTo>
                    <a:pt x="1118" y="1086"/>
                  </a:lnTo>
                  <a:lnTo>
                    <a:pt x="1118" y="1122"/>
                  </a:lnTo>
                  <a:lnTo>
                    <a:pt x="1118" y="1148"/>
                  </a:lnTo>
                  <a:lnTo>
                    <a:pt x="1086" y="1153"/>
                  </a:lnTo>
                  <a:lnTo>
                    <a:pt x="1061" y="1153"/>
                  </a:lnTo>
                  <a:lnTo>
                    <a:pt x="1044" y="1148"/>
                  </a:lnTo>
                  <a:lnTo>
                    <a:pt x="1038" y="1139"/>
                  </a:lnTo>
                  <a:lnTo>
                    <a:pt x="1024" y="1133"/>
                  </a:lnTo>
                  <a:lnTo>
                    <a:pt x="1013" y="1133"/>
                  </a:lnTo>
                  <a:lnTo>
                    <a:pt x="997" y="1122"/>
                  </a:lnTo>
                  <a:lnTo>
                    <a:pt x="997" y="1108"/>
                  </a:lnTo>
                  <a:lnTo>
                    <a:pt x="981" y="1091"/>
                  </a:lnTo>
                  <a:lnTo>
                    <a:pt x="956" y="1091"/>
                  </a:lnTo>
                  <a:lnTo>
                    <a:pt x="932" y="1076"/>
                  </a:lnTo>
                  <a:lnTo>
                    <a:pt x="908" y="1100"/>
                  </a:lnTo>
                  <a:lnTo>
                    <a:pt x="883" y="1108"/>
                  </a:lnTo>
                  <a:lnTo>
                    <a:pt x="859" y="1091"/>
                  </a:lnTo>
                  <a:lnTo>
                    <a:pt x="844" y="1091"/>
                  </a:lnTo>
                  <a:lnTo>
                    <a:pt x="834" y="1100"/>
                  </a:lnTo>
                  <a:lnTo>
                    <a:pt x="820" y="1108"/>
                  </a:lnTo>
                  <a:lnTo>
                    <a:pt x="803" y="1139"/>
                  </a:lnTo>
                  <a:lnTo>
                    <a:pt x="762" y="1139"/>
                  </a:lnTo>
                  <a:lnTo>
                    <a:pt x="736" y="1133"/>
                  </a:lnTo>
                  <a:lnTo>
                    <a:pt x="721" y="1133"/>
                  </a:lnTo>
                  <a:lnTo>
                    <a:pt x="714" y="1122"/>
                  </a:lnTo>
                  <a:lnTo>
                    <a:pt x="640" y="1122"/>
                  </a:lnTo>
                  <a:lnTo>
                    <a:pt x="616" y="1139"/>
                  </a:lnTo>
                  <a:lnTo>
                    <a:pt x="590" y="1153"/>
                  </a:lnTo>
                  <a:lnTo>
                    <a:pt x="567" y="1163"/>
                  </a:lnTo>
                  <a:lnTo>
                    <a:pt x="552" y="1171"/>
                  </a:lnTo>
                  <a:lnTo>
                    <a:pt x="537" y="1171"/>
                  </a:lnTo>
                  <a:lnTo>
                    <a:pt x="537" y="1153"/>
                  </a:lnTo>
                  <a:lnTo>
                    <a:pt x="527" y="1139"/>
                  </a:lnTo>
                  <a:lnTo>
                    <a:pt x="504" y="1153"/>
                  </a:lnTo>
                  <a:lnTo>
                    <a:pt x="494" y="1163"/>
                  </a:lnTo>
                  <a:lnTo>
                    <a:pt x="479" y="1171"/>
                  </a:lnTo>
                  <a:lnTo>
                    <a:pt x="464" y="1186"/>
                  </a:lnTo>
                  <a:lnTo>
                    <a:pt x="429" y="1203"/>
                  </a:lnTo>
                  <a:lnTo>
                    <a:pt x="422" y="1212"/>
                  </a:lnTo>
                  <a:lnTo>
                    <a:pt x="387" y="1203"/>
                  </a:lnTo>
                  <a:lnTo>
                    <a:pt x="387" y="1186"/>
                  </a:lnTo>
                  <a:lnTo>
                    <a:pt x="359" y="1171"/>
                  </a:lnTo>
                  <a:lnTo>
                    <a:pt x="332" y="1171"/>
                  </a:lnTo>
                  <a:lnTo>
                    <a:pt x="316" y="1186"/>
                  </a:lnTo>
                  <a:lnTo>
                    <a:pt x="301" y="1186"/>
                  </a:lnTo>
                  <a:lnTo>
                    <a:pt x="277" y="1212"/>
                  </a:lnTo>
                  <a:lnTo>
                    <a:pt x="234" y="1212"/>
                  </a:lnTo>
                  <a:lnTo>
                    <a:pt x="212" y="1236"/>
                  </a:lnTo>
                  <a:lnTo>
                    <a:pt x="188" y="1241"/>
                  </a:lnTo>
                  <a:lnTo>
                    <a:pt x="154" y="1241"/>
                  </a:lnTo>
                  <a:lnTo>
                    <a:pt x="147" y="1260"/>
                  </a:lnTo>
                  <a:lnTo>
                    <a:pt x="129" y="1281"/>
                  </a:lnTo>
                  <a:lnTo>
                    <a:pt x="129" y="1293"/>
                  </a:lnTo>
                  <a:lnTo>
                    <a:pt x="129" y="1327"/>
                  </a:lnTo>
                  <a:lnTo>
                    <a:pt x="129" y="1363"/>
                  </a:lnTo>
                  <a:lnTo>
                    <a:pt x="129" y="1387"/>
                  </a:lnTo>
                  <a:lnTo>
                    <a:pt x="129" y="1403"/>
                  </a:lnTo>
                  <a:lnTo>
                    <a:pt x="138" y="1426"/>
                  </a:lnTo>
                  <a:lnTo>
                    <a:pt x="138" y="1451"/>
                  </a:lnTo>
                  <a:lnTo>
                    <a:pt x="147" y="1481"/>
                  </a:lnTo>
                  <a:lnTo>
                    <a:pt x="147" y="1492"/>
                  </a:lnTo>
                  <a:lnTo>
                    <a:pt x="154" y="1507"/>
                  </a:lnTo>
                  <a:lnTo>
                    <a:pt x="147" y="1513"/>
                  </a:lnTo>
                  <a:lnTo>
                    <a:pt x="138" y="1544"/>
                  </a:lnTo>
                  <a:lnTo>
                    <a:pt x="147" y="1554"/>
                  </a:lnTo>
                  <a:lnTo>
                    <a:pt x="170" y="1562"/>
                  </a:lnTo>
                  <a:lnTo>
                    <a:pt x="180" y="1570"/>
                  </a:lnTo>
                  <a:lnTo>
                    <a:pt x="154" y="1586"/>
                  </a:lnTo>
                  <a:lnTo>
                    <a:pt x="138" y="1603"/>
                  </a:lnTo>
                  <a:lnTo>
                    <a:pt x="129" y="1619"/>
                  </a:lnTo>
                  <a:lnTo>
                    <a:pt x="112" y="1624"/>
                  </a:lnTo>
                  <a:lnTo>
                    <a:pt x="112" y="1640"/>
                  </a:lnTo>
                  <a:lnTo>
                    <a:pt x="103" y="1651"/>
                  </a:lnTo>
                  <a:lnTo>
                    <a:pt x="91" y="1651"/>
                  </a:lnTo>
                  <a:lnTo>
                    <a:pt x="83" y="1667"/>
                  </a:lnTo>
                  <a:lnTo>
                    <a:pt x="55" y="1674"/>
                  </a:lnTo>
                  <a:lnTo>
                    <a:pt x="39" y="1674"/>
                  </a:lnTo>
                  <a:lnTo>
                    <a:pt x="35" y="1667"/>
                  </a:lnTo>
                  <a:lnTo>
                    <a:pt x="24" y="1657"/>
                  </a:lnTo>
                  <a:lnTo>
                    <a:pt x="18" y="1674"/>
                  </a:lnTo>
                  <a:lnTo>
                    <a:pt x="8" y="1697"/>
                  </a:lnTo>
                  <a:lnTo>
                    <a:pt x="8" y="1729"/>
                  </a:lnTo>
                  <a:lnTo>
                    <a:pt x="0" y="1751"/>
                  </a:lnTo>
                  <a:lnTo>
                    <a:pt x="35" y="1760"/>
                  </a:lnTo>
                  <a:lnTo>
                    <a:pt x="55" y="1769"/>
                  </a:lnTo>
                  <a:lnTo>
                    <a:pt x="73" y="1801"/>
                  </a:lnTo>
                  <a:lnTo>
                    <a:pt x="98" y="1810"/>
                  </a:lnTo>
                  <a:lnTo>
                    <a:pt x="112" y="1816"/>
                  </a:lnTo>
                  <a:lnTo>
                    <a:pt x="138" y="1826"/>
                  </a:lnTo>
                  <a:lnTo>
                    <a:pt x="138" y="1847"/>
                  </a:lnTo>
                  <a:lnTo>
                    <a:pt x="138" y="1888"/>
                  </a:lnTo>
                  <a:lnTo>
                    <a:pt x="154" y="1888"/>
                  </a:lnTo>
                  <a:lnTo>
                    <a:pt x="162" y="1897"/>
                  </a:lnTo>
                  <a:lnTo>
                    <a:pt x="180" y="1888"/>
                  </a:lnTo>
                  <a:lnTo>
                    <a:pt x="188" y="1888"/>
                  </a:lnTo>
                  <a:lnTo>
                    <a:pt x="218" y="1897"/>
                  </a:lnTo>
                  <a:lnTo>
                    <a:pt x="227" y="1888"/>
                  </a:lnTo>
                  <a:lnTo>
                    <a:pt x="244" y="1880"/>
                  </a:lnTo>
                  <a:lnTo>
                    <a:pt x="251" y="1865"/>
                  </a:lnTo>
                  <a:lnTo>
                    <a:pt x="267" y="1847"/>
                  </a:lnTo>
                  <a:lnTo>
                    <a:pt x="267" y="1833"/>
                  </a:lnTo>
                  <a:lnTo>
                    <a:pt x="267" y="1810"/>
                  </a:lnTo>
                  <a:lnTo>
                    <a:pt x="282" y="1801"/>
                  </a:lnTo>
                  <a:lnTo>
                    <a:pt x="291" y="1795"/>
                  </a:lnTo>
                  <a:lnTo>
                    <a:pt x="307" y="1784"/>
                  </a:lnTo>
                  <a:lnTo>
                    <a:pt x="332" y="1784"/>
                  </a:lnTo>
                  <a:lnTo>
                    <a:pt x="359" y="1760"/>
                  </a:lnTo>
                  <a:lnTo>
                    <a:pt x="371" y="1769"/>
                  </a:lnTo>
                  <a:lnTo>
                    <a:pt x="366" y="1795"/>
                  </a:lnTo>
                  <a:lnTo>
                    <a:pt x="379" y="1801"/>
                  </a:lnTo>
                  <a:lnTo>
                    <a:pt x="379" y="1826"/>
                  </a:lnTo>
                  <a:lnTo>
                    <a:pt x="422" y="1871"/>
                  </a:lnTo>
                  <a:lnTo>
                    <a:pt x="444" y="1880"/>
                  </a:lnTo>
                  <a:lnTo>
                    <a:pt x="471" y="1897"/>
                  </a:lnTo>
                  <a:lnTo>
                    <a:pt x="494" y="1914"/>
                  </a:lnTo>
                  <a:lnTo>
                    <a:pt x="527" y="1928"/>
                  </a:lnTo>
                  <a:lnTo>
                    <a:pt x="543" y="1935"/>
                  </a:lnTo>
                  <a:lnTo>
                    <a:pt x="567" y="1951"/>
                  </a:lnTo>
                  <a:lnTo>
                    <a:pt x="590" y="1968"/>
                  </a:lnTo>
                  <a:lnTo>
                    <a:pt x="616" y="1968"/>
                  </a:lnTo>
                  <a:lnTo>
                    <a:pt x="632" y="1958"/>
                  </a:lnTo>
                  <a:lnTo>
                    <a:pt x="656" y="1951"/>
                  </a:lnTo>
                  <a:lnTo>
                    <a:pt x="672" y="1951"/>
                  </a:lnTo>
                  <a:lnTo>
                    <a:pt x="704" y="1968"/>
                  </a:lnTo>
                  <a:lnTo>
                    <a:pt x="729" y="1977"/>
                  </a:lnTo>
                  <a:lnTo>
                    <a:pt x="736" y="1984"/>
                  </a:lnTo>
                  <a:lnTo>
                    <a:pt x="746" y="1968"/>
                  </a:lnTo>
                  <a:lnTo>
                    <a:pt x="755" y="1984"/>
                  </a:lnTo>
                  <a:lnTo>
                    <a:pt x="762" y="1999"/>
                  </a:lnTo>
                  <a:lnTo>
                    <a:pt x="803" y="2010"/>
                  </a:lnTo>
                  <a:lnTo>
                    <a:pt x="828" y="1999"/>
                  </a:lnTo>
                  <a:lnTo>
                    <a:pt x="844" y="1999"/>
                  </a:lnTo>
                  <a:lnTo>
                    <a:pt x="859" y="2010"/>
                  </a:lnTo>
                  <a:lnTo>
                    <a:pt x="877" y="2022"/>
                  </a:lnTo>
                  <a:lnTo>
                    <a:pt x="892" y="2041"/>
                  </a:lnTo>
                  <a:lnTo>
                    <a:pt x="917" y="2041"/>
                  </a:lnTo>
                  <a:lnTo>
                    <a:pt x="932" y="2047"/>
                  </a:lnTo>
                  <a:lnTo>
                    <a:pt x="974" y="2047"/>
                  </a:lnTo>
                  <a:lnTo>
                    <a:pt x="990" y="2041"/>
                  </a:lnTo>
                  <a:lnTo>
                    <a:pt x="1005" y="2041"/>
                  </a:lnTo>
                  <a:lnTo>
                    <a:pt x="1013" y="2056"/>
                  </a:lnTo>
                  <a:lnTo>
                    <a:pt x="1038" y="2056"/>
                  </a:lnTo>
                  <a:lnTo>
                    <a:pt x="1038" y="2072"/>
                  </a:lnTo>
                  <a:lnTo>
                    <a:pt x="1044" y="2078"/>
                  </a:lnTo>
                  <a:lnTo>
                    <a:pt x="1061" y="2088"/>
                  </a:lnTo>
                  <a:lnTo>
                    <a:pt x="1082" y="2088"/>
                  </a:lnTo>
                  <a:lnTo>
                    <a:pt x="1085" y="2083"/>
                  </a:lnTo>
                  <a:lnTo>
                    <a:pt x="1086" y="2063"/>
                  </a:lnTo>
                  <a:lnTo>
                    <a:pt x="1084" y="2041"/>
                  </a:lnTo>
                  <a:lnTo>
                    <a:pt x="1082" y="2022"/>
                  </a:lnTo>
                  <a:lnTo>
                    <a:pt x="1095" y="2012"/>
                  </a:lnTo>
                  <a:lnTo>
                    <a:pt x="1103" y="2022"/>
                  </a:lnTo>
                  <a:lnTo>
                    <a:pt x="1108" y="2045"/>
                  </a:lnTo>
                  <a:lnTo>
                    <a:pt x="1116" y="2071"/>
                  </a:lnTo>
                  <a:lnTo>
                    <a:pt x="1118" y="2078"/>
                  </a:lnTo>
                  <a:lnTo>
                    <a:pt x="1118" y="2095"/>
                  </a:lnTo>
                  <a:lnTo>
                    <a:pt x="1103" y="2120"/>
                  </a:lnTo>
                  <a:lnTo>
                    <a:pt x="1103" y="2136"/>
                  </a:lnTo>
                  <a:lnTo>
                    <a:pt x="1111" y="2141"/>
                  </a:lnTo>
                  <a:lnTo>
                    <a:pt x="1118" y="2175"/>
                  </a:lnTo>
                  <a:lnTo>
                    <a:pt x="1118" y="2184"/>
                  </a:lnTo>
                  <a:lnTo>
                    <a:pt x="1118" y="2205"/>
                  </a:lnTo>
                  <a:lnTo>
                    <a:pt x="1111" y="2238"/>
                  </a:lnTo>
                  <a:lnTo>
                    <a:pt x="1103" y="2280"/>
                  </a:lnTo>
                  <a:lnTo>
                    <a:pt x="1095" y="2287"/>
                  </a:lnTo>
                  <a:lnTo>
                    <a:pt x="1086" y="2304"/>
                  </a:lnTo>
                  <a:lnTo>
                    <a:pt x="1071" y="2311"/>
                  </a:lnTo>
                  <a:lnTo>
                    <a:pt x="1054" y="2335"/>
                  </a:lnTo>
                  <a:lnTo>
                    <a:pt x="1044" y="2350"/>
                  </a:lnTo>
                  <a:lnTo>
                    <a:pt x="1044" y="2367"/>
                  </a:lnTo>
                  <a:lnTo>
                    <a:pt x="1054" y="2403"/>
                  </a:lnTo>
                  <a:lnTo>
                    <a:pt x="1054" y="2421"/>
                  </a:lnTo>
                  <a:lnTo>
                    <a:pt x="1044" y="2431"/>
                  </a:lnTo>
                  <a:lnTo>
                    <a:pt x="1044" y="2463"/>
                  </a:lnTo>
                  <a:lnTo>
                    <a:pt x="1071" y="2485"/>
                  </a:lnTo>
                  <a:lnTo>
                    <a:pt x="1082" y="2495"/>
                  </a:lnTo>
                  <a:lnTo>
                    <a:pt x="1086" y="2510"/>
                  </a:lnTo>
                  <a:lnTo>
                    <a:pt x="1108" y="2532"/>
                  </a:lnTo>
                  <a:lnTo>
                    <a:pt x="1111" y="2564"/>
                  </a:lnTo>
                  <a:lnTo>
                    <a:pt x="1103" y="2574"/>
                  </a:lnTo>
                  <a:lnTo>
                    <a:pt x="1061" y="2596"/>
                  </a:lnTo>
                  <a:lnTo>
                    <a:pt x="1061" y="2621"/>
                  </a:lnTo>
                  <a:lnTo>
                    <a:pt x="1044" y="2648"/>
                  </a:lnTo>
                  <a:lnTo>
                    <a:pt x="1027" y="2653"/>
                  </a:lnTo>
                  <a:lnTo>
                    <a:pt x="1005" y="2694"/>
                  </a:lnTo>
                  <a:lnTo>
                    <a:pt x="1005" y="2708"/>
                  </a:lnTo>
                  <a:lnTo>
                    <a:pt x="997" y="2748"/>
                  </a:lnTo>
                  <a:lnTo>
                    <a:pt x="997" y="2756"/>
                  </a:lnTo>
                  <a:lnTo>
                    <a:pt x="981" y="2763"/>
                  </a:lnTo>
                  <a:lnTo>
                    <a:pt x="974" y="2781"/>
                  </a:lnTo>
                  <a:lnTo>
                    <a:pt x="981" y="2804"/>
                  </a:lnTo>
                  <a:lnTo>
                    <a:pt x="981" y="2823"/>
                  </a:lnTo>
                  <a:lnTo>
                    <a:pt x="964" y="2836"/>
                  </a:lnTo>
                  <a:lnTo>
                    <a:pt x="964" y="2860"/>
                  </a:lnTo>
                  <a:lnTo>
                    <a:pt x="949" y="2901"/>
                  </a:lnTo>
                  <a:lnTo>
                    <a:pt x="964" y="2914"/>
                  </a:lnTo>
                  <a:lnTo>
                    <a:pt x="974" y="2948"/>
                  </a:lnTo>
                  <a:lnTo>
                    <a:pt x="1005" y="2901"/>
                  </a:lnTo>
                  <a:lnTo>
                    <a:pt x="1027" y="2886"/>
                  </a:lnTo>
                  <a:lnTo>
                    <a:pt x="1054" y="2860"/>
                  </a:lnTo>
                  <a:lnTo>
                    <a:pt x="1082" y="2852"/>
                  </a:lnTo>
                  <a:lnTo>
                    <a:pt x="1103" y="2836"/>
                  </a:lnTo>
                  <a:lnTo>
                    <a:pt x="1111" y="2795"/>
                  </a:lnTo>
                  <a:lnTo>
                    <a:pt x="1111" y="2763"/>
                  </a:lnTo>
                  <a:lnTo>
                    <a:pt x="1126" y="2756"/>
                  </a:lnTo>
                  <a:lnTo>
                    <a:pt x="1152" y="2740"/>
                  </a:lnTo>
                  <a:lnTo>
                    <a:pt x="1152" y="2748"/>
                  </a:lnTo>
                  <a:lnTo>
                    <a:pt x="1152" y="2781"/>
                  </a:lnTo>
                  <a:lnTo>
                    <a:pt x="1174" y="2795"/>
                  </a:lnTo>
                  <a:lnTo>
                    <a:pt x="1181" y="2813"/>
                  </a:lnTo>
                  <a:lnTo>
                    <a:pt x="1181" y="2836"/>
                  </a:lnTo>
                  <a:lnTo>
                    <a:pt x="1201" y="2836"/>
                  </a:lnTo>
                  <a:lnTo>
                    <a:pt x="1216" y="2852"/>
                  </a:lnTo>
                  <a:lnTo>
                    <a:pt x="1216" y="2868"/>
                  </a:lnTo>
                  <a:lnTo>
                    <a:pt x="1232" y="2876"/>
                  </a:lnTo>
                  <a:lnTo>
                    <a:pt x="1288" y="2876"/>
                  </a:lnTo>
                  <a:lnTo>
                    <a:pt x="1312" y="2892"/>
                  </a:lnTo>
                  <a:lnTo>
                    <a:pt x="1330" y="2892"/>
                  </a:lnTo>
                  <a:lnTo>
                    <a:pt x="1362" y="2886"/>
                  </a:lnTo>
                  <a:lnTo>
                    <a:pt x="1428" y="2852"/>
                  </a:lnTo>
                  <a:lnTo>
                    <a:pt x="1434" y="2823"/>
                  </a:lnTo>
                  <a:lnTo>
                    <a:pt x="1471" y="2788"/>
                  </a:lnTo>
                  <a:lnTo>
                    <a:pt x="1483" y="2763"/>
                  </a:lnTo>
                  <a:lnTo>
                    <a:pt x="1493" y="2734"/>
                  </a:lnTo>
                  <a:lnTo>
                    <a:pt x="1493" y="2708"/>
                  </a:lnTo>
                  <a:lnTo>
                    <a:pt x="1483" y="2701"/>
                  </a:lnTo>
                  <a:lnTo>
                    <a:pt x="1483" y="2669"/>
                  </a:lnTo>
                  <a:lnTo>
                    <a:pt x="1476" y="2653"/>
                  </a:lnTo>
                  <a:lnTo>
                    <a:pt x="1449" y="2648"/>
                  </a:lnTo>
                  <a:lnTo>
                    <a:pt x="1444" y="2628"/>
                  </a:lnTo>
                  <a:lnTo>
                    <a:pt x="1444" y="2612"/>
                  </a:lnTo>
                  <a:lnTo>
                    <a:pt x="1444" y="2606"/>
                  </a:lnTo>
                  <a:lnTo>
                    <a:pt x="1460" y="2596"/>
                  </a:lnTo>
                  <a:lnTo>
                    <a:pt x="1498" y="2596"/>
                  </a:lnTo>
                  <a:lnTo>
                    <a:pt x="1540" y="2581"/>
                  </a:lnTo>
                  <a:lnTo>
                    <a:pt x="1547" y="2574"/>
                  </a:lnTo>
                  <a:lnTo>
                    <a:pt x="1535" y="2564"/>
                  </a:lnTo>
                  <a:lnTo>
                    <a:pt x="1535" y="2549"/>
                  </a:lnTo>
                  <a:lnTo>
                    <a:pt x="1535" y="2532"/>
                  </a:lnTo>
                  <a:lnTo>
                    <a:pt x="1525" y="2517"/>
                  </a:lnTo>
                  <a:lnTo>
                    <a:pt x="1564" y="2517"/>
                  </a:lnTo>
                  <a:lnTo>
                    <a:pt x="1582" y="2527"/>
                  </a:lnTo>
                  <a:lnTo>
                    <a:pt x="1590" y="2527"/>
                  </a:lnTo>
                  <a:lnTo>
                    <a:pt x="1596" y="2495"/>
                  </a:lnTo>
                  <a:lnTo>
                    <a:pt x="1616" y="2478"/>
                  </a:lnTo>
                  <a:lnTo>
                    <a:pt x="1616" y="2469"/>
                  </a:lnTo>
                  <a:lnTo>
                    <a:pt x="1623" y="2455"/>
                  </a:lnTo>
                  <a:lnTo>
                    <a:pt x="1627" y="2445"/>
                  </a:lnTo>
                  <a:lnTo>
                    <a:pt x="1627" y="2431"/>
                  </a:lnTo>
                  <a:lnTo>
                    <a:pt x="1637" y="2414"/>
                  </a:lnTo>
                  <a:lnTo>
                    <a:pt x="1653" y="2414"/>
                  </a:lnTo>
                  <a:lnTo>
                    <a:pt x="1670" y="2391"/>
                  </a:lnTo>
                  <a:lnTo>
                    <a:pt x="1688" y="2381"/>
                  </a:lnTo>
                  <a:lnTo>
                    <a:pt x="1693" y="2381"/>
                  </a:lnTo>
                  <a:lnTo>
                    <a:pt x="1703" y="2403"/>
                  </a:lnTo>
                  <a:lnTo>
                    <a:pt x="1717" y="2421"/>
                  </a:lnTo>
                  <a:lnTo>
                    <a:pt x="1745" y="2431"/>
                  </a:lnTo>
                  <a:lnTo>
                    <a:pt x="1745" y="2414"/>
                  </a:lnTo>
                  <a:lnTo>
                    <a:pt x="1753" y="2403"/>
                  </a:lnTo>
                  <a:lnTo>
                    <a:pt x="1768" y="2400"/>
                  </a:lnTo>
                  <a:lnTo>
                    <a:pt x="1782" y="2403"/>
                  </a:lnTo>
                  <a:lnTo>
                    <a:pt x="1810" y="2403"/>
                  </a:lnTo>
                  <a:lnTo>
                    <a:pt x="1822" y="2414"/>
                  </a:lnTo>
                  <a:lnTo>
                    <a:pt x="1822" y="2445"/>
                  </a:lnTo>
                  <a:lnTo>
                    <a:pt x="1864" y="2455"/>
                  </a:lnTo>
                  <a:lnTo>
                    <a:pt x="1890" y="2445"/>
                  </a:lnTo>
                  <a:lnTo>
                    <a:pt x="1922" y="2437"/>
                  </a:lnTo>
                  <a:lnTo>
                    <a:pt x="1930" y="2414"/>
                  </a:lnTo>
                  <a:lnTo>
                    <a:pt x="1947" y="2400"/>
                  </a:lnTo>
                  <a:lnTo>
                    <a:pt x="1962" y="2400"/>
                  </a:lnTo>
                  <a:lnTo>
                    <a:pt x="1995" y="2391"/>
                  </a:lnTo>
                  <a:lnTo>
                    <a:pt x="2013" y="2375"/>
                  </a:lnTo>
                  <a:lnTo>
                    <a:pt x="1988" y="2350"/>
                  </a:lnTo>
                  <a:lnTo>
                    <a:pt x="1970" y="2343"/>
                  </a:lnTo>
                  <a:lnTo>
                    <a:pt x="1947" y="2316"/>
                  </a:lnTo>
                  <a:lnTo>
                    <a:pt x="1947" y="2304"/>
                  </a:lnTo>
                  <a:lnTo>
                    <a:pt x="1962" y="2294"/>
                  </a:lnTo>
                  <a:lnTo>
                    <a:pt x="1962" y="2264"/>
                  </a:lnTo>
                  <a:lnTo>
                    <a:pt x="1995" y="2238"/>
                  </a:lnTo>
                  <a:lnTo>
                    <a:pt x="2026" y="2218"/>
                  </a:lnTo>
                  <a:lnTo>
                    <a:pt x="2026" y="2205"/>
                  </a:lnTo>
                  <a:lnTo>
                    <a:pt x="2037" y="2191"/>
                  </a:lnTo>
                  <a:lnTo>
                    <a:pt x="2069" y="2168"/>
                  </a:lnTo>
                  <a:lnTo>
                    <a:pt x="2090" y="2160"/>
                  </a:lnTo>
                  <a:lnTo>
                    <a:pt x="2107" y="2120"/>
                  </a:lnTo>
                  <a:lnTo>
                    <a:pt x="2107" y="2105"/>
                  </a:lnTo>
                  <a:lnTo>
                    <a:pt x="2116" y="2095"/>
                  </a:lnTo>
                  <a:lnTo>
                    <a:pt x="2150" y="2110"/>
                  </a:lnTo>
                  <a:lnTo>
                    <a:pt x="2166" y="2105"/>
                  </a:lnTo>
                  <a:lnTo>
                    <a:pt x="2181" y="2088"/>
                  </a:lnTo>
                  <a:lnTo>
                    <a:pt x="2189" y="2078"/>
                  </a:lnTo>
                  <a:lnTo>
                    <a:pt x="2214" y="2041"/>
                  </a:lnTo>
                  <a:lnTo>
                    <a:pt x="2222" y="2012"/>
                  </a:lnTo>
                  <a:lnTo>
                    <a:pt x="2236" y="1984"/>
                  </a:lnTo>
                  <a:lnTo>
                    <a:pt x="2222" y="1968"/>
                  </a:lnTo>
                  <a:lnTo>
                    <a:pt x="2205" y="1968"/>
                  </a:lnTo>
                  <a:lnTo>
                    <a:pt x="2214" y="1935"/>
                  </a:lnTo>
                  <a:lnTo>
                    <a:pt x="2248" y="1935"/>
                  </a:lnTo>
                  <a:lnTo>
                    <a:pt x="2262" y="1928"/>
                  </a:lnTo>
                  <a:lnTo>
                    <a:pt x="2271" y="1922"/>
                  </a:lnTo>
                  <a:lnTo>
                    <a:pt x="2329" y="1922"/>
                  </a:lnTo>
                  <a:lnTo>
                    <a:pt x="2329" y="1888"/>
                  </a:lnTo>
                  <a:lnTo>
                    <a:pt x="2335" y="1880"/>
                  </a:lnTo>
                  <a:lnTo>
                    <a:pt x="2350" y="1880"/>
                  </a:lnTo>
                  <a:lnTo>
                    <a:pt x="2375" y="1871"/>
                  </a:lnTo>
                  <a:lnTo>
                    <a:pt x="2391" y="1838"/>
                  </a:lnTo>
                  <a:lnTo>
                    <a:pt x="2391" y="1816"/>
                  </a:lnTo>
                  <a:lnTo>
                    <a:pt x="2391" y="1801"/>
                  </a:lnTo>
                  <a:lnTo>
                    <a:pt x="2370" y="1784"/>
                  </a:lnTo>
                  <a:lnTo>
                    <a:pt x="2350" y="1784"/>
                  </a:lnTo>
                  <a:lnTo>
                    <a:pt x="2329" y="1769"/>
                  </a:lnTo>
                  <a:lnTo>
                    <a:pt x="2320" y="1729"/>
                  </a:lnTo>
                  <a:lnTo>
                    <a:pt x="2320" y="1706"/>
                  </a:lnTo>
                  <a:lnTo>
                    <a:pt x="2312" y="1682"/>
                  </a:lnTo>
                  <a:lnTo>
                    <a:pt x="2344" y="1667"/>
                  </a:lnTo>
                  <a:lnTo>
                    <a:pt x="2385" y="1633"/>
                  </a:lnTo>
                  <a:lnTo>
                    <a:pt x="2401" y="1619"/>
                  </a:lnTo>
                  <a:lnTo>
                    <a:pt x="2427" y="1593"/>
                  </a:lnTo>
                  <a:lnTo>
                    <a:pt x="2432" y="1570"/>
                  </a:lnTo>
                  <a:lnTo>
                    <a:pt x="2440" y="1554"/>
                  </a:lnTo>
                  <a:lnTo>
                    <a:pt x="2440" y="1529"/>
                  </a:lnTo>
                  <a:lnTo>
                    <a:pt x="2440" y="1513"/>
                  </a:lnTo>
                  <a:lnTo>
                    <a:pt x="2448" y="1498"/>
                  </a:lnTo>
                  <a:lnTo>
                    <a:pt x="2463" y="1498"/>
                  </a:lnTo>
                  <a:lnTo>
                    <a:pt x="2475" y="1507"/>
                  </a:lnTo>
                  <a:lnTo>
                    <a:pt x="2491" y="1498"/>
                  </a:lnTo>
                  <a:lnTo>
                    <a:pt x="2496" y="1492"/>
                  </a:lnTo>
                  <a:lnTo>
                    <a:pt x="2513" y="1466"/>
                  </a:lnTo>
                  <a:lnTo>
                    <a:pt x="2529" y="1451"/>
                  </a:lnTo>
                  <a:lnTo>
                    <a:pt x="2547" y="1451"/>
                  </a:lnTo>
                  <a:lnTo>
                    <a:pt x="2560" y="1457"/>
                  </a:lnTo>
                  <a:lnTo>
                    <a:pt x="2570" y="1457"/>
                  </a:lnTo>
                  <a:lnTo>
                    <a:pt x="2589" y="1426"/>
                  </a:lnTo>
                  <a:lnTo>
                    <a:pt x="2643" y="1426"/>
                  </a:lnTo>
                  <a:lnTo>
                    <a:pt x="2643" y="1403"/>
                  </a:lnTo>
                  <a:lnTo>
                    <a:pt x="2636" y="1368"/>
                  </a:lnTo>
                  <a:lnTo>
                    <a:pt x="2636" y="1363"/>
                  </a:lnTo>
                  <a:lnTo>
                    <a:pt x="2636" y="1293"/>
                  </a:lnTo>
                  <a:lnTo>
                    <a:pt x="2617" y="1276"/>
                  </a:lnTo>
                  <a:lnTo>
                    <a:pt x="2612" y="1241"/>
                  </a:lnTo>
                  <a:lnTo>
                    <a:pt x="2595" y="1218"/>
                  </a:lnTo>
                  <a:lnTo>
                    <a:pt x="2580" y="1196"/>
                  </a:lnTo>
                  <a:lnTo>
                    <a:pt x="2589" y="1171"/>
                  </a:lnTo>
                  <a:lnTo>
                    <a:pt x="2570" y="1163"/>
                  </a:lnTo>
                  <a:lnTo>
                    <a:pt x="2589" y="1122"/>
                  </a:lnTo>
                  <a:lnTo>
                    <a:pt x="2580" y="1100"/>
                  </a:lnTo>
                  <a:lnTo>
                    <a:pt x="2560" y="1076"/>
                  </a:lnTo>
                  <a:lnTo>
                    <a:pt x="2547" y="1067"/>
                  </a:lnTo>
                  <a:lnTo>
                    <a:pt x="2560" y="1034"/>
                  </a:lnTo>
                  <a:lnTo>
                    <a:pt x="2560" y="1002"/>
                  </a:lnTo>
                  <a:lnTo>
                    <a:pt x="2560" y="997"/>
                  </a:lnTo>
                  <a:lnTo>
                    <a:pt x="2547" y="964"/>
                  </a:lnTo>
                  <a:lnTo>
                    <a:pt x="2553" y="936"/>
                  </a:lnTo>
                  <a:lnTo>
                    <a:pt x="2560" y="925"/>
                  </a:lnTo>
                  <a:lnTo>
                    <a:pt x="2570" y="909"/>
                  </a:lnTo>
                  <a:lnTo>
                    <a:pt x="2589" y="886"/>
                  </a:lnTo>
                  <a:lnTo>
                    <a:pt x="2589" y="877"/>
                  </a:lnTo>
                  <a:lnTo>
                    <a:pt x="2604" y="846"/>
                  </a:lnTo>
                  <a:lnTo>
                    <a:pt x="2604" y="836"/>
                  </a:lnTo>
                  <a:lnTo>
                    <a:pt x="2617" y="820"/>
                  </a:lnTo>
                  <a:lnTo>
                    <a:pt x="2636" y="805"/>
                  </a:lnTo>
                  <a:lnTo>
                    <a:pt x="2653" y="805"/>
                  </a:lnTo>
                  <a:lnTo>
                    <a:pt x="2653" y="772"/>
                  </a:lnTo>
                  <a:lnTo>
                    <a:pt x="2636" y="759"/>
                  </a:lnTo>
                  <a:lnTo>
                    <a:pt x="2617" y="725"/>
                  </a:lnTo>
                  <a:lnTo>
                    <a:pt x="2604" y="725"/>
                  </a:lnTo>
                  <a:lnTo>
                    <a:pt x="2604" y="684"/>
                  </a:lnTo>
                  <a:lnTo>
                    <a:pt x="2617" y="643"/>
                  </a:lnTo>
                  <a:lnTo>
                    <a:pt x="2617" y="631"/>
                  </a:lnTo>
                  <a:lnTo>
                    <a:pt x="2604" y="606"/>
                  </a:lnTo>
                  <a:lnTo>
                    <a:pt x="2612" y="581"/>
                  </a:lnTo>
                  <a:lnTo>
                    <a:pt x="2612" y="549"/>
                  </a:lnTo>
                  <a:lnTo>
                    <a:pt x="2604" y="510"/>
                  </a:lnTo>
                  <a:lnTo>
                    <a:pt x="2604" y="505"/>
                  </a:lnTo>
                  <a:lnTo>
                    <a:pt x="2570" y="493"/>
                  </a:lnTo>
                  <a:lnTo>
                    <a:pt x="2560" y="486"/>
                  </a:lnTo>
                  <a:lnTo>
                    <a:pt x="2560" y="463"/>
                  </a:lnTo>
                  <a:lnTo>
                    <a:pt x="2560" y="445"/>
                  </a:lnTo>
                  <a:lnTo>
                    <a:pt x="2560" y="438"/>
                  </a:lnTo>
                  <a:lnTo>
                    <a:pt x="2580" y="429"/>
                  </a:lnTo>
                  <a:lnTo>
                    <a:pt x="2589" y="422"/>
                  </a:lnTo>
                  <a:lnTo>
                    <a:pt x="2617" y="422"/>
                  </a:lnTo>
                  <a:lnTo>
                    <a:pt x="2643" y="429"/>
                  </a:lnTo>
                  <a:lnTo>
                    <a:pt x="2659" y="445"/>
                  </a:lnTo>
                  <a:lnTo>
                    <a:pt x="2693" y="429"/>
                  </a:lnTo>
                  <a:lnTo>
                    <a:pt x="2685" y="407"/>
                  </a:lnTo>
                  <a:lnTo>
                    <a:pt x="2685" y="375"/>
                  </a:lnTo>
                  <a:lnTo>
                    <a:pt x="2685" y="367"/>
                  </a:lnTo>
                  <a:lnTo>
                    <a:pt x="2709" y="359"/>
                  </a:lnTo>
                  <a:lnTo>
                    <a:pt x="2709" y="319"/>
                  </a:lnTo>
                  <a:lnTo>
                    <a:pt x="2685" y="310"/>
                  </a:lnTo>
                  <a:lnTo>
                    <a:pt x="2685" y="223"/>
                  </a:lnTo>
                  <a:lnTo>
                    <a:pt x="2685" y="200"/>
                  </a:lnTo>
                  <a:lnTo>
                    <a:pt x="2685" y="174"/>
                  </a:lnTo>
                  <a:lnTo>
                    <a:pt x="2668" y="142"/>
                  </a:lnTo>
                  <a:lnTo>
                    <a:pt x="2653" y="129"/>
                  </a:lnTo>
                  <a:lnTo>
                    <a:pt x="2617" y="119"/>
                  </a:lnTo>
                  <a:lnTo>
                    <a:pt x="2612" y="88"/>
                  </a:lnTo>
                  <a:lnTo>
                    <a:pt x="2604" y="74"/>
                  </a:lnTo>
                  <a:lnTo>
                    <a:pt x="2604" y="40"/>
                  </a:lnTo>
                  <a:lnTo>
                    <a:pt x="2617" y="0"/>
                  </a:lnTo>
                  <a:lnTo>
                    <a:pt x="2595" y="12"/>
                  </a:lnTo>
                </a:path>
              </a:pathLst>
            </a:custGeom>
            <a:solidFill>
              <a:schemeClr val="bg1">
                <a:alpha val="50195"/>
              </a:schemeClr>
            </a:solidFill>
            <a:ln w="42926">
              <a:solidFill>
                <a:schemeClr val="tx1"/>
              </a:solidFill>
              <a:round/>
              <a:headEnd/>
              <a:tailEnd/>
            </a:ln>
          </p:spPr>
          <p:txBody>
            <a:bodyPr/>
            <a:lstStyle/>
            <a:p>
              <a:endParaRPr lang="en-US"/>
            </a:p>
          </p:txBody>
        </p:sp>
      </p:grpSp>
      <p:pic>
        <p:nvPicPr>
          <p:cNvPr id="26" name="Picture 25">
            <a:extLst>
              <a:ext uri="{FF2B5EF4-FFF2-40B4-BE49-F238E27FC236}">
                <a16:creationId xmlns:a16="http://schemas.microsoft.com/office/drawing/2014/main" id="{38E8ED72-4F8A-48E9-B65F-41377D23BC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78036" y="4276015"/>
            <a:ext cx="608055" cy="257552"/>
          </a:xfrm>
          <a:prstGeom prst="rect">
            <a:avLst/>
          </a:prstGeom>
        </p:spPr>
      </p:pic>
      <p:pic>
        <p:nvPicPr>
          <p:cNvPr id="9" name="Picture 8">
            <a:extLst>
              <a:ext uri="{FF2B5EF4-FFF2-40B4-BE49-F238E27FC236}">
                <a16:creationId xmlns:a16="http://schemas.microsoft.com/office/drawing/2014/main" id="{F19FADDE-459E-255E-4160-A4680ABFB0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7761" y="4311602"/>
            <a:ext cx="1942924" cy="428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617D0862-6DA2-8978-D258-2245C3643C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11402" y="2860588"/>
            <a:ext cx="859824" cy="741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 name="Picture 35">
            <a:extLst>
              <a:ext uri="{FF2B5EF4-FFF2-40B4-BE49-F238E27FC236}">
                <a16:creationId xmlns:a16="http://schemas.microsoft.com/office/drawing/2014/main" id="{060F39DF-47A1-A521-8921-6FCC76FC95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20685" y="959622"/>
            <a:ext cx="859824" cy="710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Rectangle 36">
            <a:extLst>
              <a:ext uri="{FF2B5EF4-FFF2-40B4-BE49-F238E27FC236}">
                <a16:creationId xmlns:a16="http://schemas.microsoft.com/office/drawing/2014/main" id="{FD58F84D-A7A4-ECE6-2AAB-43A4B64E17A9}"/>
              </a:ext>
            </a:extLst>
          </p:cNvPr>
          <p:cNvSpPr/>
          <p:nvPr/>
        </p:nvSpPr>
        <p:spPr>
          <a:xfrm>
            <a:off x="1047116" y="5148360"/>
            <a:ext cx="3735438" cy="1496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33" name="Group 32">
            <a:extLst>
              <a:ext uri="{FF2B5EF4-FFF2-40B4-BE49-F238E27FC236}">
                <a16:creationId xmlns:a16="http://schemas.microsoft.com/office/drawing/2014/main" id="{AD5F0D9B-6A8C-791C-D766-834FAD6653AF}"/>
              </a:ext>
            </a:extLst>
          </p:cNvPr>
          <p:cNvGrpSpPr/>
          <p:nvPr/>
        </p:nvGrpSpPr>
        <p:grpSpPr>
          <a:xfrm>
            <a:off x="1056312" y="5149288"/>
            <a:ext cx="3726241" cy="1507669"/>
            <a:chOff x="1059926" y="1576264"/>
            <a:chExt cx="4817634" cy="1949256"/>
          </a:xfrm>
        </p:grpSpPr>
        <p:sp>
          <p:nvSpPr>
            <p:cNvPr id="14" name="Rectangle 13">
              <a:extLst>
                <a:ext uri="{FF2B5EF4-FFF2-40B4-BE49-F238E27FC236}">
                  <a16:creationId xmlns:a16="http://schemas.microsoft.com/office/drawing/2014/main" id="{B03D65DE-0765-E770-EAD7-BB3BD116C4FC}"/>
                </a:ext>
              </a:extLst>
            </p:cNvPr>
            <p:cNvSpPr/>
            <p:nvPr/>
          </p:nvSpPr>
          <p:spPr>
            <a:xfrm>
              <a:off x="1059926" y="1576264"/>
              <a:ext cx="4817634" cy="19492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1" name="Picture 10">
              <a:extLst>
                <a:ext uri="{FF2B5EF4-FFF2-40B4-BE49-F238E27FC236}">
                  <a16:creationId xmlns:a16="http://schemas.microsoft.com/office/drawing/2014/main" id="{FF4A1624-D738-91BC-77DB-B642C0175AF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37191" y="1661703"/>
              <a:ext cx="1133569" cy="852897"/>
            </a:xfrm>
            <a:prstGeom prst="rect">
              <a:avLst/>
            </a:prstGeom>
          </p:spPr>
        </p:pic>
        <p:pic>
          <p:nvPicPr>
            <p:cNvPr id="15" name="Picture 14">
              <a:extLst>
                <a:ext uri="{FF2B5EF4-FFF2-40B4-BE49-F238E27FC236}">
                  <a16:creationId xmlns:a16="http://schemas.microsoft.com/office/drawing/2014/main" id="{307CAB8F-CB9B-ABD2-E721-B4F24CBFB9A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318923" y="1661703"/>
              <a:ext cx="1133569" cy="852897"/>
            </a:xfrm>
            <a:prstGeom prst="rect">
              <a:avLst/>
            </a:prstGeom>
          </p:spPr>
        </p:pic>
        <p:pic>
          <p:nvPicPr>
            <p:cNvPr id="16" name="Picture 15">
              <a:extLst>
                <a:ext uri="{FF2B5EF4-FFF2-40B4-BE49-F238E27FC236}">
                  <a16:creationId xmlns:a16="http://schemas.microsoft.com/office/drawing/2014/main" id="{10ADBFEB-58FA-036E-5E54-AA55BBF8CE6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00655" y="1661292"/>
              <a:ext cx="1133569" cy="852897"/>
            </a:xfrm>
            <a:prstGeom prst="rect">
              <a:avLst/>
            </a:prstGeom>
          </p:spPr>
        </p:pic>
        <p:pic>
          <p:nvPicPr>
            <p:cNvPr id="18" name="Picture 17">
              <a:extLst>
                <a:ext uri="{FF2B5EF4-FFF2-40B4-BE49-F238E27FC236}">
                  <a16:creationId xmlns:a16="http://schemas.microsoft.com/office/drawing/2014/main" id="{157C14B1-DC0D-709C-6FE6-1B2AC764F87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682387" y="1670301"/>
              <a:ext cx="1130776" cy="852897"/>
            </a:xfrm>
            <a:prstGeom prst="rect">
              <a:avLst/>
            </a:prstGeom>
          </p:spPr>
        </p:pic>
        <p:pic>
          <p:nvPicPr>
            <p:cNvPr id="19" name="Picture 18">
              <a:extLst>
                <a:ext uri="{FF2B5EF4-FFF2-40B4-BE49-F238E27FC236}">
                  <a16:creationId xmlns:a16="http://schemas.microsoft.com/office/drawing/2014/main" id="{73664799-1CF8-2944-4F6E-CC973DC83E5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8"/>
            <a:stretch/>
          </p:blipFill>
          <p:spPr>
            <a:xfrm>
              <a:off x="1137190" y="2576103"/>
              <a:ext cx="1133569" cy="852897"/>
            </a:xfrm>
            <a:prstGeom prst="rect">
              <a:avLst/>
            </a:prstGeom>
          </p:spPr>
        </p:pic>
        <p:pic>
          <p:nvPicPr>
            <p:cNvPr id="20" name="Picture 19">
              <a:extLst>
                <a:ext uri="{FF2B5EF4-FFF2-40B4-BE49-F238E27FC236}">
                  <a16:creationId xmlns:a16="http://schemas.microsoft.com/office/drawing/2014/main" id="{899268A4-06A4-10F2-41D5-FF183FA78283}"/>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318923" y="2576103"/>
              <a:ext cx="1133569" cy="852897"/>
            </a:xfrm>
            <a:prstGeom prst="rect">
              <a:avLst/>
            </a:prstGeom>
          </p:spPr>
        </p:pic>
        <p:pic>
          <p:nvPicPr>
            <p:cNvPr id="21" name="Picture 20">
              <a:extLst>
                <a:ext uri="{FF2B5EF4-FFF2-40B4-BE49-F238E27FC236}">
                  <a16:creationId xmlns:a16="http://schemas.microsoft.com/office/drawing/2014/main" id="{EA961ADE-003A-CEFB-E510-32097032FBBD}"/>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3501337" y="2576102"/>
              <a:ext cx="1133569" cy="852897"/>
            </a:xfrm>
            <a:prstGeom prst="rect">
              <a:avLst/>
            </a:prstGeom>
          </p:spPr>
        </p:pic>
        <p:pic>
          <p:nvPicPr>
            <p:cNvPr id="22" name="Picture 21">
              <a:extLst>
                <a:ext uri="{FF2B5EF4-FFF2-40B4-BE49-F238E27FC236}">
                  <a16:creationId xmlns:a16="http://schemas.microsoft.com/office/drawing/2014/main" id="{D6CB5739-3955-8328-55F4-30AAEA5208A3}"/>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r="-727"/>
            <a:stretch/>
          </p:blipFill>
          <p:spPr>
            <a:xfrm>
              <a:off x="4679594" y="2576102"/>
              <a:ext cx="1133569" cy="852897"/>
            </a:xfrm>
            <a:prstGeom prst="rect">
              <a:avLst/>
            </a:prstGeom>
          </p:spPr>
        </p:pic>
        <p:pic>
          <p:nvPicPr>
            <p:cNvPr id="28" name="Picture 27">
              <a:extLst>
                <a:ext uri="{FF2B5EF4-FFF2-40B4-BE49-F238E27FC236}">
                  <a16:creationId xmlns:a16="http://schemas.microsoft.com/office/drawing/2014/main" id="{52AF1005-C365-C96B-CEC1-4D6B21F24C25}"/>
                </a:ext>
              </a:extLst>
            </p:cNvPr>
            <p:cNvPicPr>
              <a:picLocks noChangeAspect="1"/>
            </p:cNvPicPr>
            <p:nvPr/>
          </p:nvPicPr>
          <p:blipFill>
            <a:blip r:embed="rId16"/>
            <a:stretch>
              <a:fillRect/>
            </a:stretch>
          </p:blipFill>
          <p:spPr>
            <a:xfrm>
              <a:off x="3518532" y="2336088"/>
              <a:ext cx="1059004" cy="179054"/>
            </a:xfrm>
            <a:prstGeom prst="rect">
              <a:avLst/>
            </a:prstGeom>
          </p:spPr>
        </p:pic>
        <p:pic>
          <p:nvPicPr>
            <p:cNvPr id="30" name="Picture 29">
              <a:extLst>
                <a:ext uri="{FF2B5EF4-FFF2-40B4-BE49-F238E27FC236}">
                  <a16:creationId xmlns:a16="http://schemas.microsoft.com/office/drawing/2014/main" id="{7FBD3C96-349F-B992-7115-1DB076DD10FD}"/>
                </a:ext>
              </a:extLst>
            </p:cNvPr>
            <p:cNvPicPr>
              <a:picLocks noChangeAspect="1"/>
            </p:cNvPicPr>
            <p:nvPr/>
          </p:nvPicPr>
          <p:blipFill>
            <a:blip r:embed="rId17"/>
            <a:stretch>
              <a:fillRect/>
            </a:stretch>
          </p:blipFill>
          <p:spPr>
            <a:xfrm>
              <a:off x="3507627" y="3239785"/>
              <a:ext cx="1105927" cy="191703"/>
            </a:xfrm>
            <a:prstGeom prst="rect">
              <a:avLst/>
            </a:prstGeom>
          </p:spPr>
        </p:pic>
        <p:pic>
          <p:nvPicPr>
            <p:cNvPr id="32" name="Picture 31">
              <a:extLst>
                <a:ext uri="{FF2B5EF4-FFF2-40B4-BE49-F238E27FC236}">
                  <a16:creationId xmlns:a16="http://schemas.microsoft.com/office/drawing/2014/main" id="{2D968298-9E6D-AAD4-870E-834AD652CBE1}"/>
                </a:ext>
              </a:extLst>
            </p:cNvPr>
            <p:cNvPicPr>
              <a:picLocks noChangeAspect="1"/>
            </p:cNvPicPr>
            <p:nvPr/>
          </p:nvPicPr>
          <p:blipFill>
            <a:blip r:embed="rId18"/>
            <a:stretch>
              <a:fillRect/>
            </a:stretch>
          </p:blipFill>
          <p:spPr>
            <a:xfrm>
              <a:off x="4689360" y="3239786"/>
              <a:ext cx="1105927" cy="200410"/>
            </a:xfrm>
            <a:prstGeom prst="rect">
              <a:avLst/>
            </a:prstGeom>
          </p:spPr>
        </p:pic>
      </p:grpSp>
    </p:spTree>
    <p:extLst>
      <p:ext uri="{BB962C8B-B14F-4D97-AF65-F5344CB8AC3E}">
        <p14:creationId xmlns:p14="http://schemas.microsoft.com/office/powerpoint/2010/main" val="398932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361A75C3-866E-1EDE-E8D6-60AD728A1B5B}"/>
              </a:ext>
            </a:extLst>
          </p:cNvPr>
          <p:cNvPicPr>
            <a:picLocks noChangeAspect="1"/>
          </p:cNvPicPr>
          <p:nvPr/>
        </p:nvPicPr>
        <p:blipFill>
          <a:blip r:embed="rId2"/>
          <a:stretch>
            <a:fillRect/>
          </a:stretch>
        </p:blipFill>
        <p:spPr>
          <a:xfrm>
            <a:off x="0" y="-42929"/>
            <a:ext cx="9144000" cy="6900929"/>
          </a:xfrm>
          <a:prstGeom prst="rect">
            <a:avLst/>
          </a:prstGeom>
        </p:spPr>
      </p:pic>
      <p:sp>
        <p:nvSpPr>
          <p:cNvPr id="8" name="Title 1">
            <a:extLst>
              <a:ext uri="{FF2B5EF4-FFF2-40B4-BE49-F238E27FC236}">
                <a16:creationId xmlns:a16="http://schemas.microsoft.com/office/drawing/2014/main" id="{0D4DAE95-6ED1-AD88-97E6-C7B32C4D1E16}"/>
              </a:ext>
            </a:extLst>
          </p:cNvPr>
          <p:cNvSpPr>
            <a:spLocks noGrp="1"/>
          </p:cNvSpPr>
          <p:nvPr>
            <p:ph type="title"/>
          </p:nvPr>
        </p:nvSpPr>
        <p:spPr>
          <a:xfrm>
            <a:off x="1209368" y="169864"/>
            <a:ext cx="7458383" cy="872760"/>
          </a:xfrm>
        </p:spPr>
        <p:txBody>
          <a:bodyPr/>
          <a:lstStyle/>
          <a:p>
            <a:r>
              <a:rPr lang="en-GB" dirty="0"/>
              <a:t>Renewable Energy &amp; Sustainability</a:t>
            </a:r>
            <a:br>
              <a:rPr lang="en-GB" dirty="0"/>
            </a:br>
            <a:r>
              <a:rPr lang="en-GB" dirty="0">
                <a:solidFill>
                  <a:schemeClr val="accent1">
                    <a:lumMod val="60000"/>
                    <a:lumOff val="40000"/>
                  </a:schemeClr>
                </a:solidFill>
              </a:rPr>
              <a:t>Our Commitment</a:t>
            </a:r>
          </a:p>
        </p:txBody>
      </p:sp>
      <p:sp>
        <p:nvSpPr>
          <p:cNvPr id="10" name="Content Placeholder 2">
            <a:extLst>
              <a:ext uri="{FF2B5EF4-FFF2-40B4-BE49-F238E27FC236}">
                <a16:creationId xmlns:a16="http://schemas.microsoft.com/office/drawing/2014/main" id="{6A042AF8-4A27-446D-CAFD-7C1C56B778F8}"/>
              </a:ext>
            </a:extLst>
          </p:cNvPr>
          <p:cNvSpPr>
            <a:spLocks noGrp="1"/>
          </p:cNvSpPr>
          <p:nvPr>
            <p:ph idx="1"/>
          </p:nvPr>
        </p:nvSpPr>
        <p:spPr>
          <a:xfrm>
            <a:off x="395255" y="1418170"/>
            <a:ext cx="8056190" cy="4033035"/>
          </a:xfrm>
        </p:spPr>
        <p:txBody>
          <a:bodyPr/>
          <a:lstStyle/>
          <a:p>
            <a:pPr marL="0" indent="0">
              <a:buNone/>
            </a:pPr>
            <a:r>
              <a:rPr lang="en-GB" b="1" dirty="0"/>
              <a:t>Severn Trent’s Commitment </a:t>
            </a:r>
          </a:p>
          <a:p>
            <a:pPr lvl="1"/>
            <a:r>
              <a:rPr lang="en-GB" dirty="0"/>
              <a:t>100% Renewable Power – currently at 53%</a:t>
            </a:r>
          </a:p>
          <a:p>
            <a:pPr lvl="1"/>
            <a:r>
              <a:rPr lang="en-GB" dirty="0"/>
              <a:t>Investment in generating energy from wastewater and wind</a:t>
            </a:r>
          </a:p>
          <a:p>
            <a:pPr lvl="1"/>
            <a:r>
              <a:rPr lang="en-GB" dirty="0"/>
              <a:t>A growing business in AD energy from food waste – ST Greenpower</a:t>
            </a:r>
          </a:p>
          <a:p>
            <a:endParaRPr lang="en-GB" dirty="0"/>
          </a:p>
          <a:p>
            <a:pPr marL="0" indent="0">
              <a:buNone/>
            </a:pPr>
            <a:r>
              <a:rPr lang="en-GB" b="1" dirty="0"/>
              <a:t>Severn Trent Services’ Commitment</a:t>
            </a:r>
          </a:p>
          <a:p>
            <a:pPr lvl="1"/>
            <a:r>
              <a:rPr lang="en-GB" dirty="0"/>
              <a:t>We’ve funded and installed PV cells at Water Treatment Works</a:t>
            </a:r>
          </a:p>
          <a:p>
            <a:pPr lvl="1"/>
            <a:r>
              <a:rPr lang="en-GB" dirty="0"/>
              <a:t>We use PV powered water meters where we can</a:t>
            </a:r>
          </a:p>
          <a:p>
            <a:pPr lvl="1"/>
            <a:r>
              <a:rPr lang="en-GB" dirty="0"/>
              <a:t>We look to source renewable energy</a:t>
            </a:r>
          </a:p>
          <a:p>
            <a:pPr lvl="1"/>
            <a:r>
              <a:rPr lang="en-GB" dirty="0"/>
              <a:t>Potential to develop mine water heat recovery projects</a:t>
            </a:r>
          </a:p>
          <a:p>
            <a:pPr lvl="1"/>
            <a:r>
              <a:rPr lang="en-GB" dirty="0"/>
              <a:t>Potential to service Ground source heat pump networks</a:t>
            </a:r>
          </a:p>
          <a:p>
            <a:pPr lvl="1"/>
            <a:r>
              <a:rPr lang="en-GB" dirty="0"/>
              <a:t>Active engagement in client Climate Change &amp; Sustainability workshops</a:t>
            </a:r>
          </a:p>
          <a:p>
            <a:endParaRPr lang="en-GB" dirty="0"/>
          </a:p>
          <a:p>
            <a:pPr marL="0" indent="0">
              <a:buNone/>
            </a:pPr>
            <a:r>
              <a:rPr lang="en-GB" b="1" dirty="0"/>
              <a:t>An efficient business is a sustainable business</a:t>
            </a:r>
          </a:p>
          <a:p>
            <a:pPr lvl="1"/>
            <a:r>
              <a:rPr lang="en-GB" dirty="0"/>
              <a:t>We’re measuring and monitoring our carbon footprint</a:t>
            </a:r>
          </a:p>
          <a:p>
            <a:pPr lvl="1"/>
            <a:r>
              <a:rPr lang="en-GB" dirty="0"/>
              <a:t>looking at Carbon Accounting</a:t>
            </a:r>
          </a:p>
          <a:p>
            <a:pPr lvl="1"/>
            <a:r>
              <a:rPr lang="en-GB" dirty="0"/>
              <a:t>We’re keen to contribute to client’s sustainability goals</a:t>
            </a:r>
          </a:p>
          <a:p>
            <a:pPr lvl="1"/>
            <a:endParaRPr lang="en-GB" dirty="0"/>
          </a:p>
        </p:txBody>
      </p:sp>
      <p:pic>
        <p:nvPicPr>
          <p:cNvPr id="12" name="Picture 11">
            <a:extLst>
              <a:ext uri="{FF2B5EF4-FFF2-40B4-BE49-F238E27FC236}">
                <a16:creationId xmlns:a16="http://schemas.microsoft.com/office/drawing/2014/main" id="{427ABB69-9296-E1F5-478B-45B2CE341B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3259" y="1672154"/>
            <a:ext cx="1351462" cy="891470"/>
          </a:xfrm>
          <a:prstGeom prst="rect">
            <a:avLst/>
          </a:prstGeom>
          <a:ln>
            <a:solidFill>
              <a:schemeClr val="tx1"/>
            </a:solidFill>
          </a:ln>
        </p:spPr>
      </p:pic>
      <p:sp>
        <p:nvSpPr>
          <p:cNvPr id="23" name="Content Placeholder 2">
            <a:extLst>
              <a:ext uri="{FF2B5EF4-FFF2-40B4-BE49-F238E27FC236}">
                <a16:creationId xmlns:a16="http://schemas.microsoft.com/office/drawing/2014/main" id="{1C3DFB77-5769-F4C7-4C8D-BAD7BB7F88A4}"/>
              </a:ext>
            </a:extLst>
          </p:cNvPr>
          <p:cNvSpPr txBox="1">
            <a:spLocks/>
          </p:cNvSpPr>
          <p:nvPr/>
        </p:nvSpPr>
        <p:spPr>
          <a:xfrm>
            <a:off x="2855021" y="5399053"/>
            <a:ext cx="4391353" cy="801259"/>
          </a:xfrm>
          <a:prstGeom prst="rect">
            <a:avLst/>
          </a:prstGeom>
          <a:solidFill>
            <a:schemeClr val="accent3">
              <a:lumMod val="10000"/>
              <a:lumOff val="90000"/>
            </a:schemeClr>
          </a:solidFill>
        </p:spPr>
        <p:txBody>
          <a:bodyPr vert="horz" lIns="72000" tIns="36000" rIns="72000" bIns="36000" rtlCol="0">
            <a:noAutofit/>
          </a:bodyPr>
          <a:lstStyle>
            <a:lvl1pPr marL="269868"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446077" indent="-263519" algn="l" defTabSz="914377" rtl="0" eaLnBrk="1" latinLnBrk="0" hangingPunct="1">
              <a:lnSpc>
                <a:spcPct val="100000"/>
              </a:lnSpc>
              <a:spcBef>
                <a:spcPts val="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2pPr>
            <a:lvl3pPr marL="628635"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804843" indent="-263519" algn="l" defTabSz="914377" rtl="0" eaLnBrk="1" latinLnBrk="0" hangingPunct="1">
              <a:lnSpc>
                <a:spcPct val="10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4pPr>
            <a:lvl5pPr marL="987401"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1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solidFill>
                  <a:schemeClr val="accent1"/>
                </a:solidFill>
              </a:rPr>
              <a:t>Opportunity</a:t>
            </a:r>
            <a:r>
              <a:rPr lang="en-GB" dirty="0"/>
              <a:t>:</a:t>
            </a:r>
          </a:p>
          <a:p>
            <a:r>
              <a:rPr lang="en-GB" dirty="0"/>
              <a:t>Food waste disposal options</a:t>
            </a:r>
          </a:p>
          <a:p>
            <a:r>
              <a:rPr lang="en-GB" dirty="0"/>
              <a:t>Ground source heat pump technology</a:t>
            </a:r>
          </a:p>
          <a:p>
            <a:endParaRPr lang="en-GB" dirty="0"/>
          </a:p>
        </p:txBody>
      </p:sp>
      <p:pic>
        <p:nvPicPr>
          <p:cNvPr id="27" name="Picture 26">
            <a:extLst>
              <a:ext uri="{FF2B5EF4-FFF2-40B4-BE49-F238E27FC236}">
                <a16:creationId xmlns:a16="http://schemas.microsoft.com/office/drawing/2014/main" id="{81799D0B-1C46-F9C1-EB9D-5C11AF35A2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1370" y="2790725"/>
            <a:ext cx="2528172" cy="1634520"/>
          </a:xfrm>
          <a:prstGeom prst="rect">
            <a:avLst/>
          </a:prstGeom>
          <a:ln>
            <a:solidFill>
              <a:schemeClr val="tx1"/>
            </a:solidFill>
          </a:ln>
        </p:spPr>
      </p:pic>
      <p:sp>
        <p:nvSpPr>
          <p:cNvPr id="29" name="TextBox 28">
            <a:extLst>
              <a:ext uri="{FF2B5EF4-FFF2-40B4-BE49-F238E27FC236}">
                <a16:creationId xmlns:a16="http://schemas.microsoft.com/office/drawing/2014/main" id="{504D536A-7254-D902-9E80-7E322C8CCD86}"/>
              </a:ext>
            </a:extLst>
          </p:cNvPr>
          <p:cNvSpPr txBox="1"/>
          <p:nvPr/>
        </p:nvSpPr>
        <p:spPr>
          <a:xfrm>
            <a:off x="6362830" y="4442318"/>
            <a:ext cx="2576711" cy="261610"/>
          </a:xfrm>
          <a:prstGeom prst="rect">
            <a:avLst/>
          </a:prstGeom>
          <a:noFill/>
        </p:spPr>
        <p:txBody>
          <a:bodyPr wrap="square" rtlCol="0">
            <a:spAutoFit/>
          </a:bodyPr>
          <a:lstStyle/>
          <a:p>
            <a:pPr algn="r"/>
            <a:r>
              <a:rPr lang="en-GB" sz="1100" b="1" dirty="0"/>
              <a:t>Water Treatment Works PV Cells</a:t>
            </a:r>
          </a:p>
        </p:txBody>
      </p:sp>
      <p:pic>
        <p:nvPicPr>
          <p:cNvPr id="31" name="Picture 30">
            <a:extLst>
              <a:ext uri="{FF2B5EF4-FFF2-40B4-BE49-F238E27FC236}">
                <a16:creationId xmlns:a16="http://schemas.microsoft.com/office/drawing/2014/main" id="{7EC80A68-0A61-4D11-1862-443822410AB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48830" y="1221709"/>
            <a:ext cx="1931719" cy="1134776"/>
          </a:xfrm>
          <a:prstGeom prst="rect">
            <a:avLst/>
          </a:prstGeom>
          <a:ln>
            <a:solidFill>
              <a:schemeClr val="tx1"/>
            </a:solidFill>
          </a:ln>
        </p:spPr>
      </p:pic>
      <p:sp>
        <p:nvSpPr>
          <p:cNvPr id="35" name="TextBox 34">
            <a:extLst>
              <a:ext uri="{FF2B5EF4-FFF2-40B4-BE49-F238E27FC236}">
                <a16:creationId xmlns:a16="http://schemas.microsoft.com/office/drawing/2014/main" id="{AC6C87DE-F81E-118A-331E-722132FFAF11}"/>
              </a:ext>
            </a:extLst>
          </p:cNvPr>
          <p:cNvSpPr txBox="1"/>
          <p:nvPr/>
        </p:nvSpPr>
        <p:spPr>
          <a:xfrm>
            <a:off x="6362830" y="2372101"/>
            <a:ext cx="2576711" cy="261610"/>
          </a:xfrm>
          <a:prstGeom prst="rect">
            <a:avLst/>
          </a:prstGeom>
          <a:noFill/>
        </p:spPr>
        <p:txBody>
          <a:bodyPr wrap="square" rtlCol="0">
            <a:spAutoFit/>
          </a:bodyPr>
          <a:lstStyle/>
          <a:p>
            <a:pPr algn="r"/>
            <a:r>
              <a:rPr lang="en-GB" sz="1100" b="1" dirty="0"/>
              <a:t>Food Waste AD Plant</a:t>
            </a:r>
          </a:p>
        </p:txBody>
      </p:sp>
      <p:pic>
        <p:nvPicPr>
          <p:cNvPr id="37" name="Picture 2" descr="Solar-powered water meters capable of saving MOD £100,000 a year | Solar  Power Portal">
            <a:extLst>
              <a:ext uri="{FF2B5EF4-FFF2-40B4-BE49-F238E27FC236}">
                <a16:creationId xmlns:a16="http://schemas.microsoft.com/office/drawing/2014/main" id="{F8BB59AD-B199-DC98-4451-F440D6E219A8}"/>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43388" y="5451205"/>
            <a:ext cx="1794246" cy="1181275"/>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807EB147-3CD1-9DFE-95F1-ABE5342E03FE}"/>
              </a:ext>
            </a:extLst>
          </p:cNvPr>
          <p:cNvSpPr txBox="1"/>
          <p:nvPr/>
        </p:nvSpPr>
        <p:spPr>
          <a:xfrm>
            <a:off x="2037634" y="6431537"/>
            <a:ext cx="2576711" cy="261610"/>
          </a:xfrm>
          <a:prstGeom prst="rect">
            <a:avLst/>
          </a:prstGeom>
          <a:noFill/>
        </p:spPr>
        <p:txBody>
          <a:bodyPr wrap="square" rtlCol="0">
            <a:spAutoFit/>
          </a:bodyPr>
          <a:lstStyle/>
          <a:p>
            <a:r>
              <a:rPr lang="en-GB" sz="1100" b="1" dirty="0"/>
              <a:t>Solar Powered Water Meters</a:t>
            </a:r>
          </a:p>
        </p:txBody>
      </p:sp>
    </p:spTree>
    <p:extLst>
      <p:ext uri="{BB962C8B-B14F-4D97-AF65-F5344CB8AC3E}">
        <p14:creationId xmlns:p14="http://schemas.microsoft.com/office/powerpoint/2010/main" val="954873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361A75C3-866E-1EDE-E8D6-60AD728A1B5B}"/>
              </a:ext>
            </a:extLst>
          </p:cNvPr>
          <p:cNvPicPr>
            <a:picLocks noChangeAspect="1"/>
          </p:cNvPicPr>
          <p:nvPr/>
        </p:nvPicPr>
        <p:blipFill>
          <a:blip r:embed="rId2"/>
          <a:stretch>
            <a:fillRect/>
          </a:stretch>
        </p:blipFill>
        <p:spPr>
          <a:xfrm>
            <a:off x="0" y="-42929"/>
            <a:ext cx="9144000" cy="6900929"/>
          </a:xfrm>
          <a:prstGeom prst="rect">
            <a:avLst/>
          </a:prstGeom>
        </p:spPr>
      </p:pic>
      <p:sp>
        <p:nvSpPr>
          <p:cNvPr id="6" name="Title 1">
            <a:extLst>
              <a:ext uri="{FF2B5EF4-FFF2-40B4-BE49-F238E27FC236}">
                <a16:creationId xmlns:a16="http://schemas.microsoft.com/office/drawing/2014/main" id="{B03BDE4B-9C40-FB96-41F1-DE4311D8D613}"/>
              </a:ext>
            </a:extLst>
          </p:cNvPr>
          <p:cNvSpPr>
            <a:spLocks noGrp="1"/>
          </p:cNvSpPr>
          <p:nvPr>
            <p:ph type="title"/>
          </p:nvPr>
        </p:nvSpPr>
        <p:spPr>
          <a:xfrm>
            <a:off x="1209368" y="179696"/>
            <a:ext cx="7458383" cy="872760"/>
          </a:xfrm>
        </p:spPr>
        <p:txBody>
          <a:bodyPr/>
          <a:lstStyle/>
          <a:p>
            <a:r>
              <a:rPr lang="en-GB" dirty="0"/>
              <a:t>Biodiversity &amp; Sequestration</a:t>
            </a:r>
            <a:br>
              <a:rPr lang="en-GB" dirty="0"/>
            </a:br>
            <a:r>
              <a:rPr lang="en-GB" dirty="0">
                <a:solidFill>
                  <a:schemeClr val="accent1">
                    <a:lumMod val="60000"/>
                    <a:lumOff val="40000"/>
                  </a:schemeClr>
                </a:solidFill>
              </a:rPr>
              <a:t>Our Commitment</a:t>
            </a:r>
          </a:p>
        </p:txBody>
      </p:sp>
      <p:pic>
        <p:nvPicPr>
          <p:cNvPr id="7" name="Picture 6">
            <a:extLst>
              <a:ext uri="{FF2B5EF4-FFF2-40B4-BE49-F238E27FC236}">
                <a16:creationId xmlns:a16="http://schemas.microsoft.com/office/drawing/2014/main" id="{81E7B3EF-061D-BD7B-E04E-561995CA61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2499" y="2689046"/>
            <a:ext cx="1380466" cy="1840621"/>
          </a:xfrm>
          <a:prstGeom prst="rect">
            <a:avLst/>
          </a:prstGeom>
          <a:ln>
            <a:solidFill>
              <a:schemeClr val="tx1"/>
            </a:solidFill>
          </a:ln>
        </p:spPr>
      </p:pic>
      <p:sp>
        <p:nvSpPr>
          <p:cNvPr id="9" name="Content Placeholder 2">
            <a:extLst>
              <a:ext uri="{FF2B5EF4-FFF2-40B4-BE49-F238E27FC236}">
                <a16:creationId xmlns:a16="http://schemas.microsoft.com/office/drawing/2014/main" id="{9368DADC-5AEF-78F0-E6CB-4626B320CE31}"/>
              </a:ext>
            </a:extLst>
          </p:cNvPr>
          <p:cNvSpPr txBox="1">
            <a:spLocks/>
          </p:cNvSpPr>
          <p:nvPr/>
        </p:nvSpPr>
        <p:spPr>
          <a:xfrm>
            <a:off x="138261" y="2410621"/>
            <a:ext cx="5626886" cy="1840621"/>
          </a:xfrm>
          <a:prstGeom prst="roundRect">
            <a:avLst/>
          </a:prstGeom>
        </p:spPr>
        <p:txBody>
          <a:bodyPr vert="horz" lIns="0" tIns="0" rIns="0" bIns="0" rtlCol="0">
            <a:noAutofit/>
          </a:bodyPr>
          <a:lstStyle>
            <a:lvl1pPr marL="269868" indent="-269868" defTabSz="914377">
              <a:lnSpc>
                <a:spcPct val="100000"/>
              </a:lnSpc>
              <a:spcBef>
                <a:spcPts val="0"/>
              </a:spcBef>
              <a:buClr>
                <a:schemeClr val="accent1"/>
              </a:buClr>
              <a:buSzPct val="120000"/>
              <a:buFont typeface="Arial" panose="020B0604020202020204" pitchFamily="34" charset="0"/>
              <a:buChar char="•"/>
              <a:defRPr sz="1500"/>
            </a:lvl1pPr>
            <a:lvl2pPr marL="446077" indent="-263519" defTabSz="914377">
              <a:lnSpc>
                <a:spcPct val="100000"/>
              </a:lnSpc>
              <a:spcBef>
                <a:spcPts val="0"/>
              </a:spcBef>
              <a:buClr>
                <a:schemeClr val="accent1"/>
              </a:buClr>
              <a:buSzPct val="120000"/>
              <a:buFont typeface="Arial" panose="020B0604020202020204" pitchFamily="34" charset="0"/>
              <a:buChar char="•"/>
              <a:defRPr sz="1400"/>
            </a:lvl2pPr>
            <a:lvl3pPr marL="628635" lvl="2" indent="-269868" defTabSz="914377">
              <a:lnSpc>
                <a:spcPct val="100000"/>
              </a:lnSpc>
              <a:spcBef>
                <a:spcPts val="0"/>
              </a:spcBef>
              <a:buClr>
                <a:schemeClr val="accent1"/>
              </a:buClr>
              <a:buSzPct val="120000"/>
              <a:buFont typeface="Arial" panose="020B0604020202020204" pitchFamily="34" charset="0"/>
              <a:buChar char="•"/>
              <a:defRPr sz="1300"/>
            </a:lvl3pPr>
            <a:lvl4pPr marL="804843" indent="-263519" defTabSz="914377">
              <a:lnSpc>
                <a:spcPct val="100000"/>
              </a:lnSpc>
              <a:spcBef>
                <a:spcPts val="0"/>
              </a:spcBef>
              <a:buClr>
                <a:schemeClr val="accent1"/>
              </a:buClr>
              <a:buSzPct val="120000"/>
              <a:buFont typeface="Arial" panose="020B0604020202020204" pitchFamily="34" charset="0"/>
              <a:buChar char="•"/>
              <a:defRPr sz="1200"/>
            </a:lvl4pPr>
            <a:lvl5pPr marL="987401" indent="-269868" defTabSz="914377">
              <a:lnSpc>
                <a:spcPct val="100000"/>
              </a:lnSpc>
              <a:spcBef>
                <a:spcPts val="0"/>
              </a:spcBef>
              <a:buClr>
                <a:schemeClr val="accent1"/>
              </a:buClr>
              <a:buSzPct val="120000"/>
              <a:buFont typeface="Arial" panose="020B0604020202020204" pitchFamily="34" charset="0"/>
              <a:buChar char="•"/>
              <a:defRPr sz="1100"/>
            </a:lvl5pPr>
            <a:lvl6pPr marL="2514537" indent="-228594" defTabSz="914377">
              <a:spcBef>
                <a:spcPct val="20000"/>
              </a:spcBef>
              <a:buFont typeface="Arial" panose="020B0604020202020204" pitchFamily="34" charset="0"/>
              <a:buChar char="•"/>
              <a:defRPr sz="2000"/>
            </a:lvl6pPr>
            <a:lvl7pPr marL="2971726" indent="-228594" defTabSz="914377">
              <a:spcBef>
                <a:spcPct val="20000"/>
              </a:spcBef>
              <a:buFont typeface="Arial" panose="020B0604020202020204" pitchFamily="34" charset="0"/>
              <a:buChar char="•"/>
              <a:defRPr sz="2000"/>
            </a:lvl7pPr>
            <a:lvl8pPr marL="3428914" indent="-228594" defTabSz="914377">
              <a:spcBef>
                <a:spcPct val="20000"/>
              </a:spcBef>
              <a:buFont typeface="Arial" panose="020B0604020202020204" pitchFamily="34" charset="0"/>
              <a:buChar char="•"/>
              <a:defRPr sz="2000"/>
            </a:lvl8pPr>
            <a:lvl9pPr marL="3886103" indent="-228594" defTabSz="914377">
              <a:spcBef>
                <a:spcPct val="20000"/>
              </a:spcBef>
              <a:buFont typeface="Arial" panose="020B0604020202020204" pitchFamily="34" charset="0"/>
              <a:buChar char="•"/>
              <a:defRPr sz="2000"/>
            </a:lvl9pPr>
          </a:lstStyle>
          <a:p>
            <a:pPr marL="0" indent="0">
              <a:buNone/>
            </a:pPr>
            <a:r>
              <a:rPr lang="en-GB" b="1" dirty="0"/>
              <a:t>Severn Trent Services:</a:t>
            </a:r>
          </a:p>
          <a:p>
            <a:pPr lvl="1"/>
            <a:r>
              <a:rPr lang="en-GB" dirty="0"/>
              <a:t>Tree Planting and Wild Flower Meadows at client sites</a:t>
            </a:r>
          </a:p>
          <a:p>
            <a:pPr lvl="1"/>
            <a:r>
              <a:rPr lang="en-GB" dirty="0"/>
              <a:t>Disused assets used to improve local biodiversity:</a:t>
            </a:r>
          </a:p>
          <a:p>
            <a:pPr lvl="2"/>
            <a:r>
              <a:rPr lang="en-GB" dirty="0"/>
              <a:t>e.g. redundant assets refurbished to create wetlands</a:t>
            </a:r>
          </a:p>
          <a:p>
            <a:pPr lvl="1"/>
            <a:r>
              <a:rPr lang="en-GB" dirty="0"/>
              <a:t>Provide access to Lessons Learnt on Net Zero and Innovation</a:t>
            </a:r>
          </a:p>
          <a:p>
            <a:pPr lvl="1"/>
            <a:r>
              <a:rPr lang="en-GB" dirty="0"/>
              <a:t>Client Open Days and education to promote water saving, waste reduction and environmental protection</a:t>
            </a:r>
          </a:p>
        </p:txBody>
      </p:sp>
      <p:pic>
        <p:nvPicPr>
          <p:cNvPr id="11" name="Picture 10">
            <a:extLst>
              <a:ext uri="{FF2B5EF4-FFF2-40B4-BE49-F238E27FC236}">
                <a16:creationId xmlns:a16="http://schemas.microsoft.com/office/drawing/2014/main" id="{FF106266-8344-3031-D606-67BCE539B0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71381" y="2541040"/>
            <a:ext cx="1473352" cy="1964469"/>
          </a:xfrm>
          <a:prstGeom prst="rect">
            <a:avLst/>
          </a:prstGeom>
          <a:ln>
            <a:solidFill>
              <a:schemeClr val="tx1"/>
            </a:solidFill>
          </a:ln>
        </p:spPr>
      </p:pic>
      <p:pic>
        <p:nvPicPr>
          <p:cNvPr id="13" name="Picture 12">
            <a:extLst>
              <a:ext uri="{FF2B5EF4-FFF2-40B4-BE49-F238E27FC236}">
                <a16:creationId xmlns:a16="http://schemas.microsoft.com/office/drawing/2014/main" id="{8EF7ECAD-BB81-AF0F-ABAC-ABB1661FAC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08057" y="3721701"/>
            <a:ext cx="1046170" cy="1025683"/>
          </a:xfrm>
          <a:prstGeom prst="rect">
            <a:avLst/>
          </a:prstGeom>
          <a:ln>
            <a:solidFill>
              <a:schemeClr val="tx1"/>
            </a:solidFill>
          </a:ln>
        </p:spPr>
      </p:pic>
      <p:sp>
        <p:nvSpPr>
          <p:cNvPr id="15" name="Content Placeholder 2">
            <a:extLst>
              <a:ext uri="{FF2B5EF4-FFF2-40B4-BE49-F238E27FC236}">
                <a16:creationId xmlns:a16="http://schemas.microsoft.com/office/drawing/2014/main" id="{824E2656-3D0F-1E19-BEB7-ECD6AED6D80B}"/>
              </a:ext>
            </a:extLst>
          </p:cNvPr>
          <p:cNvSpPr txBox="1">
            <a:spLocks/>
          </p:cNvSpPr>
          <p:nvPr/>
        </p:nvSpPr>
        <p:spPr>
          <a:xfrm>
            <a:off x="2239555" y="792725"/>
            <a:ext cx="6003177" cy="1619612"/>
          </a:xfrm>
          <a:prstGeom prst="roundRect">
            <a:avLst/>
          </a:prstGeom>
        </p:spPr>
        <p:txBody>
          <a:bodyPr vert="horz" lIns="0" tIns="0" rIns="0" bIns="0" rtlCol="0">
            <a:noAutofit/>
          </a:bodyPr>
          <a:lstStyle>
            <a:lvl1pPr marL="269868" indent="-269868" defTabSz="914377">
              <a:lnSpc>
                <a:spcPct val="100000"/>
              </a:lnSpc>
              <a:spcBef>
                <a:spcPts val="0"/>
              </a:spcBef>
              <a:buClr>
                <a:schemeClr val="accent1"/>
              </a:buClr>
              <a:buSzPct val="120000"/>
              <a:buFont typeface="Arial" panose="020B0604020202020204" pitchFamily="34" charset="0"/>
              <a:buChar char="•"/>
              <a:defRPr sz="1500"/>
            </a:lvl1pPr>
            <a:lvl2pPr marL="446077" indent="-263519" defTabSz="914377">
              <a:lnSpc>
                <a:spcPct val="100000"/>
              </a:lnSpc>
              <a:spcBef>
                <a:spcPts val="0"/>
              </a:spcBef>
              <a:buClr>
                <a:schemeClr val="accent1"/>
              </a:buClr>
              <a:buSzPct val="120000"/>
              <a:buFont typeface="Arial" panose="020B0604020202020204" pitchFamily="34" charset="0"/>
              <a:buChar char="•"/>
              <a:defRPr sz="1400"/>
            </a:lvl2pPr>
            <a:lvl3pPr marL="628635" lvl="2" indent="-269868" defTabSz="914377">
              <a:lnSpc>
                <a:spcPct val="100000"/>
              </a:lnSpc>
              <a:spcBef>
                <a:spcPts val="0"/>
              </a:spcBef>
              <a:buClr>
                <a:schemeClr val="accent1"/>
              </a:buClr>
              <a:buSzPct val="120000"/>
              <a:buFont typeface="Arial" panose="020B0604020202020204" pitchFamily="34" charset="0"/>
              <a:buChar char="•"/>
              <a:defRPr sz="1300"/>
            </a:lvl3pPr>
            <a:lvl4pPr marL="804843" indent="-263519" defTabSz="914377">
              <a:lnSpc>
                <a:spcPct val="100000"/>
              </a:lnSpc>
              <a:spcBef>
                <a:spcPts val="0"/>
              </a:spcBef>
              <a:buClr>
                <a:schemeClr val="accent1"/>
              </a:buClr>
              <a:buSzPct val="120000"/>
              <a:buFont typeface="Arial" panose="020B0604020202020204" pitchFamily="34" charset="0"/>
              <a:buChar char="•"/>
              <a:defRPr sz="1200"/>
            </a:lvl4pPr>
            <a:lvl5pPr marL="987401" indent="-269868" defTabSz="914377">
              <a:lnSpc>
                <a:spcPct val="100000"/>
              </a:lnSpc>
              <a:spcBef>
                <a:spcPts val="0"/>
              </a:spcBef>
              <a:buClr>
                <a:schemeClr val="accent1"/>
              </a:buClr>
              <a:buSzPct val="120000"/>
              <a:buFont typeface="Arial" panose="020B0604020202020204" pitchFamily="34" charset="0"/>
              <a:buChar char="•"/>
              <a:defRPr sz="1100"/>
            </a:lvl5pPr>
            <a:lvl6pPr marL="2514537" indent="-228594" defTabSz="914377">
              <a:spcBef>
                <a:spcPct val="20000"/>
              </a:spcBef>
              <a:buFont typeface="Arial" panose="020B0604020202020204" pitchFamily="34" charset="0"/>
              <a:buChar char="•"/>
              <a:defRPr sz="2000"/>
            </a:lvl6pPr>
            <a:lvl7pPr marL="2971726" indent="-228594" defTabSz="914377">
              <a:spcBef>
                <a:spcPct val="20000"/>
              </a:spcBef>
              <a:buFont typeface="Arial" panose="020B0604020202020204" pitchFamily="34" charset="0"/>
              <a:buChar char="•"/>
              <a:defRPr sz="2000"/>
            </a:lvl7pPr>
            <a:lvl8pPr marL="3428914" indent="-228594" defTabSz="914377">
              <a:spcBef>
                <a:spcPct val="20000"/>
              </a:spcBef>
              <a:buFont typeface="Arial" panose="020B0604020202020204" pitchFamily="34" charset="0"/>
              <a:buChar char="•"/>
              <a:defRPr sz="2000"/>
            </a:lvl8pPr>
            <a:lvl9pPr marL="3886103" indent="-228594" defTabSz="914377">
              <a:spcBef>
                <a:spcPct val="20000"/>
              </a:spcBef>
              <a:buFont typeface="Arial" panose="020B0604020202020204" pitchFamily="34" charset="0"/>
              <a:buChar char="•"/>
              <a:defRPr sz="2000"/>
            </a:lvl9pPr>
          </a:lstStyle>
          <a:p>
            <a:pPr marL="0" indent="0">
              <a:buNone/>
            </a:pPr>
            <a:r>
              <a:rPr lang="en-GB" b="1" dirty="0"/>
              <a:t>Group Commitment:</a:t>
            </a:r>
          </a:p>
          <a:p>
            <a:pPr lvl="1"/>
            <a:r>
              <a:rPr lang="en-GB" dirty="0"/>
              <a:t>We take care of one of life’s essentials</a:t>
            </a:r>
          </a:p>
          <a:p>
            <a:pPr lvl="1"/>
            <a:r>
              <a:rPr lang="en-GB" dirty="0"/>
              <a:t>The resilience of our business is intrinsically linked to the environment</a:t>
            </a:r>
          </a:p>
          <a:p>
            <a:pPr lvl="1"/>
            <a:r>
              <a:rPr lang="en-GB" dirty="0"/>
              <a:t>Planting 1.3 million trees by 2025</a:t>
            </a:r>
          </a:p>
          <a:p>
            <a:pPr lvl="1"/>
            <a:r>
              <a:rPr lang="en-GB" dirty="0"/>
              <a:t>Working with suppliers and business sustainability ratings </a:t>
            </a:r>
          </a:p>
          <a:p>
            <a:endParaRPr lang="en-GB" dirty="0"/>
          </a:p>
        </p:txBody>
      </p:sp>
      <p:pic>
        <p:nvPicPr>
          <p:cNvPr id="16" name="Picture 15">
            <a:extLst>
              <a:ext uri="{FF2B5EF4-FFF2-40B4-BE49-F238E27FC236}">
                <a16:creationId xmlns:a16="http://schemas.microsoft.com/office/drawing/2014/main" id="{6949FEED-E263-FD2D-7550-6A492CA62E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8261" y="193874"/>
            <a:ext cx="1134163" cy="1619611"/>
          </a:xfrm>
          <a:prstGeom prst="rect">
            <a:avLst/>
          </a:prstGeom>
          <a:ln>
            <a:solidFill>
              <a:schemeClr val="tx1"/>
            </a:solidFill>
          </a:ln>
        </p:spPr>
      </p:pic>
      <p:pic>
        <p:nvPicPr>
          <p:cNvPr id="17" name="Picture 16">
            <a:extLst>
              <a:ext uri="{FF2B5EF4-FFF2-40B4-BE49-F238E27FC236}">
                <a16:creationId xmlns:a16="http://schemas.microsoft.com/office/drawing/2014/main" id="{DB7E0D77-810C-3EC7-4B2D-CBB0B26307E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9057" y="1346518"/>
            <a:ext cx="1615492" cy="954531"/>
          </a:xfrm>
          <a:prstGeom prst="rect">
            <a:avLst/>
          </a:prstGeom>
          <a:ln>
            <a:solidFill>
              <a:schemeClr val="tx1"/>
            </a:solidFill>
          </a:ln>
        </p:spPr>
      </p:pic>
      <p:pic>
        <p:nvPicPr>
          <p:cNvPr id="18" name="Picture 17">
            <a:extLst>
              <a:ext uri="{FF2B5EF4-FFF2-40B4-BE49-F238E27FC236}">
                <a16:creationId xmlns:a16="http://schemas.microsoft.com/office/drawing/2014/main" id="{615299B9-D585-B979-3CB3-390D94F364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74776" y="1686319"/>
            <a:ext cx="1380466" cy="274931"/>
          </a:xfrm>
          <a:prstGeom prst="rect">
            <a:avLst/>
          </a:prstGeom>
        </p:spPr>
      </p:pic>
      <p:sp>
        <p:nvSpPr>
          <p:cNvPr id="19" name="Title 1">
            <a:extLst>
              <a:ext uri="{FF2B5EF4-FFF2-40B4-BE49-F238E27FC236}">
                <a16:creationId xmlns:a16="http://schemas.microsoft.com/office/drawing/2014/main" id="{275F7EB7-834B-FB2F-C2C2-264A0CF52250}"/>
              </a:ext>
            </a:extLst>
          </p:cNvPr>
          <p:cNvSpPr txBox="1">
            <a:spLocks/>
          </p:cNvSpPr>
          <p:nvPr/>
        </p:nvSpPr>
        <p:spPr>
          <a:xfrm>
            <a:off x="553825" y="4028810"/>
            <a:ext cx="2913751" cy="466707"/>
          </a:xfrm>
          <a:prstGeom prst="rect">
            <a:avLst/>
          </a:prstGeom>
        </p:spPr>
        <p:txBody>
          <a:bodyPr vert="horz" lIns="91440" tIns="45720" rIns="91440" bIns="45720" rtlCol="0" anchor="t">
            <a:noAutofit/>
          </a:bodyPr>
          <a:lstStyle>
            <a:lvl1pPr algn="r" defTabSz="914377" rtl="0" eaLnBrk="1" latinLnBrk="0" hangingPunct="1">
              <a:lnSpc>
                <a:spcPts val="3400"/>
              </a:lnSpc>
              <a:spcBef>
                <a:spcPct val="0"/>
              </a:spcBef>
              <a:buNone/>
              <a:defRPr sz="3200" b="1" kern="1200" cap="none" baseline="0">
                <a:solidFill>
                  <a:schemeClr val="accent1"/>
                </a:solidFill>
                <a:latin typeface="+mj-lt"/>
                <a:ea typeface="+mj-ea"/>
                <a:cs typeface="+mj-cs"/>
              </a:defRPr>
            </a:lvl1pPr>
          </a:lstStyle>
          <a:p>
            <a:r>
              <a:rPr lang="en-GB" dirty="0"/>
              <a:t>Electric Vehicles</a:t>
            </a:r>
            <a:endParaRPr lang="en-GB" dirty="0">
              <a:solidFill>
                <a:schemeClr val="accent1">
                  <a:lumMod val="60000"/>
                  <a:lumOff val="40000"/>
                </a:schemeClr>
              </a:solidFill>
            </a:endParaRPr>
          </a:p>
        </p:txBody>
      </p:sp>
      <p:pic>
        <p:nvPicPr>
          <p:cNvPr id="20" name="Picture 19">
            <a:extLst>
              <a:ext uri="{FF2B5EF4-FFF2-40B4-BE49-F238E27FC236}">
                <a16:creationId xmlns:a16="http://schemas.microsoft.com/office/drawing/2014/main" id="{8DD014FD-3E67-FA84-F3AC-7B51D4D2C54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21514" y="4556522"/>
            <a:ext cx="1645262" cy="2193711"/>
          </a:xfrm>
          <a:prstGeom prst="rect">
            <a:avLst/>
          </a:prstGeom>
          <a:ln>
            <a:solidFill>
              <a:schemeClr val="tx1"/>
            </a:solidFill>
          </a:ln>
        </p:spPr>
      </p:pic>
      <p:pic>
        <p:nvPicPr>
          <p:cNvPr id="22" name="Picture 21">
            <a:extLst>
              <a:ext uri="{FF2B5EF4-FFF2-40B4-BE49-F238E27FC236}">
                <a16:creationId xmlns:a16="http://schemas.microsoft.com/office/drawing/2014/main" id="{031BBC64-A593-42AC-2FA6-0F2A34B9B47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298470" y="4973145"/>
            <a:ext cx="1573504" cy="1025683"/>
          </a:xfrm>
          <a:prstGeom prst="rect">
            <a:avLst/>
          </a:prstGeom>
          <a:ln>
            <a:solidFill>
              <a:schemeClr val="tx1"/>
            </a:solidFill>
          </a:ln>
        </p:spPr>
      </p:pic>
      <p:pic>
        <p:nvPicPr>
          <p:cNvPr id="21" name="Picture 20">
            <a:extLst>
              <a:ext uri="{FF2B5EF4-FFF2-40B4-BE49-F238E27FC236}">
                <a16:creationId xmlns:a16="http://schemas.microsoft.com/office/drawing/2014/main" id="{2E1FB3DD-6567-5D70-CD76-B0402B9EECB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37410" y="5206499"/>
            <a:ext cx="2002405" cy="1501804"/>
          </a:xfrm>
          <a:prstGeom prst="rect">
            <a:avLst/>
          </a:prstGeom>
          <a:ln>
            <a:solidFill>
              <a:schemeClr val="tx1"/>
            </a:solidFill>
          </a:ln>
        </p:spPr>
      </p:pic>
      <p:sp>
        <p:nvSpPr>
          <p:cNvPr id="24" name="Content Placeholder 2">
            <a:extLst>
              <a:ext uri="{FF2B5EF4-FFF2-40B4-BE49-F238E27FC236}">
                <a16:creationId xmlns:a16="http://schemas.microsoft.com/office/drawing/2014/main" id="{CE8FD19B-5D50-CA68-0D35-0FCC79726F4F}"/>
              </a:ext>
            </a:extLst>
          </p:cNvPr>
          <p:cNvSpPr>
            <a:spLocks noGrp="1"/>
          </p:cNvSpPr>
          <p:nvPr>
            <p:ph idx="1"/>
          </p:nvPr>
        </p:nvSpPr>
        <p:spPr>
          <a:xfrm>
            <a:off x="1697355" y="4520130"/>
            <a:ext cx="3977640" cy="2193710"/>
          </a:xfrm>
        </p:spPr>
        <p:txBody>
          <a:bodyPr/>
          <a:lstStyle/>
          <a:p>
            <a:pPr lvl="1"/>
            <a:r>
              <a:rPr lang="en-GB" dirty="0"/>
              <a:t>Triple Carbon Pledge – Our commitment to operational </a:t>
            </a:r>
            <a:r>
              <a:rPr lang="en-GB" b="1" dirty="0">
                <a:solidFill>
                  <a:schemeClr val="accent1"/>
                </a:solidFill>
              </a:rPr>
              <a:t>Net Zero by 2030</a:t>
            </a:r>
          </a:p>
          <a:p>
            <a:pPr lvl="1"/>
            <a:r>
              <a:rPr lang="en-GB" dirty="0"/>
              <a:t>100% EVs by 2030 for operational vehicles wherever practicable</a:t>
            </a:r>
          </a:p>
          <a:p>
            <a:pPr lvl="1"/>
            <a:r>
              <a:rPr lang="en-GB" dirty="0"/>
              <a:t>Scheme extends to private vehicles</a:t>
            </a:r>
          </a:p>
          <a:p>
            <a:endParaRPr lang="en-GB" dirty="0"/>
          </a:p>
          <a:p>
            <a:pPr lvl="1"/>
            <a:r>
              <a:rPr lang="en-GB" dirty="0"/>
              <a:t>Currently trialling Electric Vans</a:t>
            </a:r>
          </a:p>
          <a:p>
            <a:pPr lvl="1"/>
            <a:r>
              <a:rPr lang="en-GB" dirty="0"/>
              <a:t>Installation of charging points at Water Treatment Works</a:t>
            </a:r>
          </a:p>
          <a:p>
            <a:pPr lvl="1"/>
            <a:r>
              <a:rPr lang="en-GB" dirty="0"/>
              <a:t>Scheduling optimises and minimises travel</a:t>
            </a:r>
          </a:p>
          <a:p>
            <a:pPr lvl="2"/>
            <a:endParaRPr lang="en-GB" dirty="0"/>
          </a:p>
          <a:p>
            <a:endParaRPr lang="en-GB" dirty="0"/>
          </a:p>
        </p:txBody>
      </p:sp>
    </p:spTree>
    <p:extLst>
      <p:ext uri="{BB962C8B-B14F-4D97-AF65-F5344CB8AC3E}">
        <p14:creationId xmlns:p14="http://schemas.microsoft.com/office/powerpoint/2010/main" val="200658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361A75C3-866E-1EDE-E8D6-60AD728A1B5B}"/>
              </a:ext>
            </a:extLst>
          </p:cNvPr>
          <p:cNvPicPr>
            <a:picLocks noChangeAspect="1"/>
          </p:cNvPicPr>
          <p:nvPr/>
        </p:nvPicPr>
        <p:blipFill>
          <a:blip r:embed="rId2"/>
          <a:stretch>
            <a:fillRect/>
          </a:stretch>
        </p:blipFill>
        <p:spPr>
          <a:xfrm>
            <a:off x="0" y="-42929"/>
            <a:ext cx="9144000" cy="6900929"/>
          </a:xfrm>
          <a:prstGeom prst="rect">
            <a:avLst/>
          </a:prstGeom>
        </p:spPr>
      </p:pic>
      <p:sp>
        <p:nvSpPr>
          <p:cNvPr id="8" name="Title 1">
            <a:extLst>
              <a:ext uri="{FF2B5EF4-FFF2-40B4-BE49-F238E27FC236}">
                <a16:creationId xmlns:a16="http://schemas.microsoft.com/office/drawing/2014/main" id="{11E6DA10-64B4-C474-8A48-40ACAEBC92B9}"/>
              </a:ext>
            </a:extLst>
          </p:cNvPr>
          <p:cNvSpPr>
            <a:spLocks noGrp="1"/>
          </p:cNvSpPr>
          <p:nvPr>
            <p:ph type="title"/>
          </p:nvPr>
        </p:nvSpPr>
        <p:spPr>
          <a:xfrm>
            <a:off x="1209368" y="179696"/>
            <a:ext cx="7458383" cy="872760"/>
          </a:xfrm>
        </p:spPr>
        <p:txBody>
          <a:bodyPr/>
          <a:lstStyle/>
          <a:p>
            <a:r>
              <a:rPr lang="en-GB" dirty="0"/>
              <a:t>Water Consumption, Leakage &amp; Wastage Reduction</a:t>
            </a:r>
            <a:endParaRPr lang="en-GB" dirty="0">
              <a:solidFill>
                <a:schemeClr val="accent1">
                  <a:lumMod val="60000"/>
                  <a:lumOff val="40000"/>
                </a:schemeClr>
              </a:solidFill>
            </a:endParaRPr>
          </a:p>
        </p:txBody>
      </p:sp>
      <p:pic>
        <p:nvPicPr>
          <p:cNvPr id="10" name="Picture 9">
            <a:extLst>
              <a:ext uri="{FF2B5EF4-FFF2-40B4-BE49-F238E27FC236}">
                <a16:creationId xmlns:a16="http://schemas.microsoft.com/office/drawing/2014/main" id="{6B3579AD-E445-4976-E3F7-0D616F044A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524" y="4634865"/>
            <a:ext cx="3204029" cy="1827134"/>
          </a:xfrm>
          <a:prstGeom prst="rect">
            <a:avLst/>
          </a:prstGeom>
          <a:ln>
            <a:solidFill>
              <a:schemeClr val="tx1"/>
            </a:solidFill>
          </a:ln>
        </p:spPr>
      </p:pic>
      <p:sp>
        <p:nvSpPr>
          <p:cNvPr id="12" name="Content Placeholder 2">
            <a:extLst>
              <a:ext uri="{FF2B5EF4-FFF2-40B4-BE49-F238E27FC236}">
                <a16:creationId xmlns:a16="http://schemas.microsoft.com/office/drawing/2014/main" id="{9D12E102-7B32-BC63-2BD5-A791D2C56EFE}"/>
              </a:ext>
            </a:extLst>
          </p:cNvPr>
          <p:cNvSpPr>
            <a:spLocks noGrp="1"/>
          </p:cNvSpPr>
          <p:nvPr>
            <p:ph idx="1"/>
          </p:nvPr>
        </p:nvSpPr>
        <p:spPr>
          <a:xfrm>
            <a:off x="378203" y="811531"/>
            <a:ext cx="4674124" cy="4654426"/>
          </a:xfrm>
        </p:spPr>
        <p:txBody>
          <a:bodyPr/>
          <a:lstStyle/>
          <a:p>
            <a:pPr marL="0" indent="0">
              <a:buNone/>
            </a:pPr>
            <a:r>
              <a:rPr lang="en-GB" dirty="0"/>
              <a:t>Meter Assets:</a:t>
            </a:r>
          </a:p>
          <a:p>
            <a:pPr lvl="1"/>
            <a:r>
              <a:rPr lang="en-GB" dirty="0"/>
              <a:t>3,500 across client estates</a:t>
            </a:r>
          </a:p>
          <a:p>
            <a:pPr marL="0" indent="0">
              <a:buNone/>
            </a:pPr>
            <a:r>
              <a:rPr lang="en-GB" dirty="0"/>
              <a:t>Leakage from the External Network:</a:t>
            </a:r>
          </a:p>
          <a:p>
            <a:pPr lvl="1"/>
            <a:r>
              <a:rPr lang="en-GB" dirty="0"/>
              <a:t>STS Service Provider responsibility and cost risk</a:t>
            </a:r>
          </a:p>
          <a:p>
            <a:pPr lvl="1"/>
            <a:r>
              <a:rPr lang="en-GB" dirty="0"/>
              <a:t>Leakage Trends</a:t>
            </a:r>
          </a:p>
          <a:p>
            <a:pPr lvl="2"/>
            <a:r>
              <a:rPr lang="en-GB" dirty="0"/>
              <a:t>&lt;18% holistic target at Leeming</a:t>
            </a:r>
          </a:p>
          <a:p>
            <a:pPr lvl="2"/>
            <a:r>
              <a:rPr lang="en-GB" dirty="0"/>
              <a:t>Average water industry ca. 21% </a:t>
            </a:r>
            <a:r>
              <a:rPr lang="en-GB" baseline="30000" dirty="0"/>
              <a:t>1</a:t>
            </a:r>
            <a:endParaRPr lang="en-GB" dirty="0"/>
          </a:p>
          <a:p>
            <a:r>
              <a:rPr lang="en-GB" dirty="0"/>
              <a:t>Internal Wastage Trends:</a:t>
            </a:r>
          </a:p>
          <a:p>
            <a:pPr lvl="2"/>
            <a:r>
              <a:rPr lang="en-GB" dirty="0"/>
              <a:t>Meter data provided to support Water Efficiency Management (WEMs)</a:t>
            </a:r>
          </a:p>
          <a:p>
            <a:r>
              <a:rPr lang="en-GB" dirty="0"/>
              <a:t>10 incidents reported during 2021:</a:t>
            </a:r>
          </a:p>
          <a:p>
            <a:pPr lvl="2"/>
            <a:r>
              <a:rPr lang="en-GB" dirty="0"/>
              <a:t>Peak 3.2m</a:t>
            </a:r>
            <a:r>
              <a:rPr lang="en-GB" baseline="30000" dirty="0"/>
              <a:t>3</a:t>
            </a:r>
            <a:r>
              <a:rPr lang="en-GB" dirty="0"/>
              <a:t>/hr average 1.6m</a:t>
            </a:r>
            <a:r>
              <a:rPr lang="en-GB" baseline="30000" dirty="0"/>
              <a:t>3</a:t>
            </a:r>
            <a:r>
              <a:rPr lang="en-GB" dirty="0"/>
              <a:t>/hr</a:t>
            </a:r>
          </a:p>
        </p:txBody>
      </p:sp>
      <p:sp>
        <p:nvSpPr>
          <p:cNvPr id="14" name="TextBox 13">
            <a:extLst>
              <a:ext uri="{FF2B5EF4-FFF2-40B4-BE49-F238E27FC236}">
                <a16:creationId xmlns:a16="http://schemas.microsoft.com/office/drawing/2014/main" id="{1C46EE9A-2FB8-7196-44E1-BDAA08D9D367}"/>
              </a:ext>
            </a:extLst>
          </p:cNvPr>
          <p:cNvSpPr txBox="1"/>
          <p:nvPr/>
        </p:nvSpPr>
        <p:spPr>
          <a:xfrm>
            <a:off x="6557070" y="5730361"/>
            <a:ext cx="1375800" cy="600164"/>
          </a:xfrm>
          <a:prstGeom prst="rect">
            <a:avLst/>
          </a:prstGeom>
          <a:noFill/>
        </p:spPr>
        <p:txBody>
          <a:bodyPr wrap="square" rtlCol="0">
            <a:spAutoFit/>
          </a:bodyPr>
          <a:lstStyle/>
          <a:p>
            <a:pPr algn="r"/>
            <a:r>
              <a:rPr lang="en-GB" sz="1100" b="1" dirty="0"/>
              <a:t>External Water Main Leak Detection &amp; Repair</a:t>
            </a:r>
          </a:p>
        </p:txBody>
      </p:sp>
      <p:sp>
        <p:nvSpPr>
          <p:cNvPr id="28" name="TextBox 27">
            <a:extLst>
              <a:ext uri="{FF2B5EF4-FFF2-40B4-BE49-F238E27FC236}">
                <a16:creationId xmlns:a16="http://schemas.microsoft.com/office/drawing/2014/main" id="{CCAA49EC-CD0C-4BF9-3485-1628B28F5FF7}"/>
              </a:ext>
            </a:extLst>
          </p:cNvPr>
          <p:cNvSpPr txBox="1"/>
          <p:nvPr/>
        </p:nvSpPr>
        <p:spPr>
          <a:xfrm>
            <a:off x="3668553" y="6115081"/>
            <a:ext cx="1208650" cy="430887"/>
          </a:xfrm>
          <a:prstGeom prst="rect">
            <a:avLst/>
          </a:prstGeom>
          <a:noFill/>
        </p:spPr>
        <p:txBody>
          <a:bodyPr wrap="square" rtlCol="0">
            <a:spAutoFit/>
          </a:bodyPr>
          <a:lstStyle/>
          <a:p>
            <a:r>
              <a:rPr lang="en-GB" sz="1100" b="1" dirty="0"/>
              <a:t>Leakage Comparisons</a:t>
            </a:r>
          </a:p>
        </p:txBody>
      </p:sp>
      <p:pic>
        <p:nvPicPr>
          <p:cNvPr id="29" name="Picture 28">
            <a:extLst>
              <a:ext uri="{FF2B5EF4-FFF2-40B4-BE49-F238E27FC236}">
                <a16:creationId xmlns:a16="http://schemas.microsoft.com/office/drawing/2014/main" id="{2D5ABD4E-AE64-157D-52F3-9ECA81B7F7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02393" y="1082301"/>
            <a:ext cx="2463404" cy="1987698"/>
          </a:xfrm>
          <a:prstGeom prst="rect">
            <a:avLst/>
          </a:prstGeom>
          <a:ln>
            <a:solidFill>
              <a:schemeClr val="tx1"/>
            </a:solidFill>
          </a:ln>
        </p:spPr>
      </p:pic>
      <p:sp>
        <p:nvSpPr>
          <p:cNvPr id="30" name="TextBox 29">
            <a:extLst>
              <a:ext uri="{FF2B5EF4-FFF2-40B4-BE49-F238E27FC236}">
                <a16:creationId xmlns:a16="http://schemas.microsoft.com/office/drawing/2014/main" id="{36EF5DE4-3D26-F87A-5D68-867DF2D675F9}"/>
              </a:ext>
            </a:extLst>
          </p:cNvPr>
          <p:cNvSpPr txBox="1"/>
          <p:nvPr/>
        </p:nvSpPr>
        <p:spPr>
          <a:xfrm>
            <a:off x="5090474" y="1037907"/>
            <a:ext cx="1173772" cy="769441"/>
          </a:xfrm>
          <a:prstGeom prst="rect">
            <a:avLst/>
          </a:prstGeom>
          <a:noFill/>
        </p:spPr>
        <p:txBody>
          <a:bodyPr wrap="square" rtlCol="0">
            <a:spAutoFit/>
          </a:bodyPr>
          <a:lstStyle/>
          <a:p>
            <a:pPr algn="r"/>
            <a:r>
              <a:rPr lang="en-GB" sz="1100" b="1" dirty="0"/>
              <a:t>Proactive Water Leakage &amp; Wastage Monitoring</a:t>
            </a:r>
          </a:p>
        </p:txBody>
      </p:sp>
      <p:sp>
        <p:nvSpPr>
          <p:cNvPr id="31" name="Speech Bubble: Rectangle 30">
            <a:extLst>
              <a:ext uri="{FF2B5EF4-FFF2-40B4-BE49-F238E27FC236}">
                <a16:creationId xmlns:a16="http://schemas.microsoft.com/office/drawing/2014/main" id="{715DD1A1-F9F2-9A03-650F-900BB2A515FE}"/>
              </a:ext>
            </a:extLst>
          </p:cNvPr>
          <p:cNvSpPr/>
          <p:nvPr/>
        </p:nvSpPr>
        <p:spPr>
          <a:xfrm>
            <a:off x="7804404" y="1282447"/>
            <a:ext cx="875072" cy="505768"/>
          </a:xfrm>
          <a:prstGeom prst="wedgeRectCallout">
            <a:avLst>
              <a:gd name="adj1" fmla="val -73233"/>
              <a:gd name="adj2" fmla="val 123251"/>
            </a:avLst>
          </a:prstGeom>
          <a:solidFill>
            <a:srgbClr val="E6E6E6"/>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b="1" dirty="0">
                <a:solidFill>
                  <a:schemeClr val="tx1"/>
                </a:solidFill>
              </a:rPr>
              <a:t>External Leak Detected &amp; Fixed</a:t>
            </a:r>
          </a:p>
        </p:txBody>
      </p:sp>
      <p:sp>
        <p:nvSpPr>
          <p:cNvPr id="32" name="Content Placeholder 2">
            <a:extLst>
              <a:ext uri="{FF2B5EF4-FFF2-40B4-BE49-F238E27FC236}">
                <a16:creationId xmlns:a16="http://schemas.microsoft.com/office/drawing/2014/main" id="{AD5FD40B-1FAB-A705-78B0-5C5DC2BB16DF}"/>
              </a:ext>
            </a:extLst>
          </p:cNvPr>
          <p:cNvSpPr txBox="1">
            <a:spLocks/>
          </p:cNvSpPr>
          <p:nvPr/>
        </p:nvSpPr>
        <p:spPr>
          <a:xfrm>
            <a:off x="4198818" y="3138744"/>
            <a:ext cx="2636065" cy="2764851"/>
          </a:xfrm>
          <a:prstGeom prst="rect">
            <a:avLst/>
          </a:prstGeom>
          <a:solidFill>
            <a:schemeClr val="accent3">
              <a:lumMod val="10000"/>
              <a:lumOff val="90000"/>
            </a:schemeClr>
          </a:solidFill>
        </p:spPr>
        <p:txBody>
          <a:bodyPr vert="horz" lIns="72000" tIns="36000" rIns="72000" bIns="36000" rtlCol="0">
            <a:noAutofit/>
          </a:bodyPr>
          <a:lstStyle>
            <a:lvl1pPr marL="269868"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446077" indent="-263519" algn="l" defTabSz="914377" rtl="0" eaLnBrk="1" latinLnBrk="0" hangingPunct="1">
              <a:lnSpc>
                <a:spcPct val="100000"/>
              </a:lnSpc>
              <a:spcBef>
                <a:spcPts val="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2pPr>
            <a:lvl3pPr marL="628635"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804843" indent="-263519" algn="l" defTabSz="914377" rtl="0" eaLnBrk="1" latinLnBrk="0" hangingPunct="1">
              <a:lnSpc>
                <a:spcPct val="10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4pPr>
            <a:lvl5pPr marL="987401"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1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solidFill>
                  <a:schemeClr val="accent1"/>
                </a:solidFill>
              </a:rPr>
              <a:t>Opportunities</a:t>
            </a:r>
            <a:r>
              <a:rPr lang="en-GB" dirty="0"/>
              <a:t>:  </a:t>
            </a:r>
          </a:p>
          <a:p>
            <a:r>
              <a:rPr lang="en-GB" dirty="0"/>
              <a:t>Rainwater and Greywater harvesting</a:t>
            </a:r>
          </a:p>
          <a:p>
            <a:r>
              <a:rPr lang="en-GB" dirty="0"/>
              <a:t>Further metering and data to support reduction targeting</a:t>
            </a:r>
          </a:p>
          <a:p>
            <a:r>
              <a:rPr lang="en-GB" dirty="0"/>
              <a:t>Data analysis to support targeting of network and internal wastage</a:t>
            </a:r>
          </a:p>
          <a:p>
            <a:r>
              <a:rPr lang="en-GB" dirty="0"/>
              <a:t>Rapid find and fix service</a:t>
            </a:r>
          </a:p>
          <a:p>
            <a:r>
              <a:rPr lang="en-GB" dirty="0"/>
              <a:t>Wastewater and Service Water innovation</a:t>
            </a:r>
          </a:p>
        </p:txBody>
      </p:sp>
      <p:sp>
        <p:nvSpPr>
          <p:cNvPr id="33" name="TextBox 32">
            <a:extLst>
              <a:ext uri="{FF2B5EF4-FFF2-40B4-BE49-F238E27FC236}">
                <a16:creationId xmlns:a16="http://schemas.microsoft.com/office/drawing/2014/main" id="{771A4F83-81D9-123D-7F26-A35511A1E1E3}"/>
              </a:ext>
            </a:extLst>
          </p:cNvPr>
          <p:cNvSpPr txBox="1"/>
          <p:nvPr/>
        </p:nvSpPr>
        <p:spPr>
          <a:xfrm>
            <a:off x="68826" y="6618024"/>
            <a:ext cx="3116826" cy="215444"/>
          </a:xfrm>
          <a:prstGeom prst="rect">
            <a:avLst/>
          </a:prstGeom>
          <a:noFill/>
        </p:spPr>
        <p:txBody>
          <a:bodyPr wrap="square" rtlCol="0">
            <a:spAutoFit/>
          </a:bodyPr>
          <a:lstStyle/>
          <a:p>
            <a:r>
              <a:rPr lang="en-GB" sz="800" dirty="0"/>
              <a:t>1 – Water UK – A leakage route map to 2025 - 2022</a:t>
            </a:r>
          </a:p>
        </p:txBody>
      </p:sp>
      <p:sp>
        <p:nvSpPr>
          <p:cNvPr id="35" name="Content Placeholder 2">
            <a:extLst>
              <a:ext uri="{FF2B5EF4-FFF2-40B4-BE49-F238E27FC236}">
                <a16:creationId xmlns:a16="http://schemas.microsoft.com/office/drawing/2014/main" id="{9805F8EA-F7CD-4A15-F2A9-3EFC6BDD07FB}"/>
              </a:ext>
            </a:extLst>
          </p:cNvPr>
          <p:cNvSpPr txBox="1">
            <a:spLocks/>
          </p:cNvSpPr>
          <p:nvPr/>
        </p:nvSpPr>
        <p:spPr>
          <a:xfrm>
            <a:off x="422627" y="3427043"/>
            <a:ext cx="3937918" cy="1127812"/>
          </a:xfrm>
          <a:prstGeom prst="rect">
            <a:avLst/>
          </a:prstGeom>
        </p:spPr>
        <p:txBody>
          <a:bodyPr vert="horz" lIns="0" tIns="0" rIns="0" bIns="0" rtlCol="0">
            <a:noAutofit/>
          </a:bodyPr>
          <a:lstStyle>
            <a:lvl1pPr marL="269868"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446077" indent="-263519" algn="l" defTabSz="914377" rtl="0" eaLnBrk="1" latinLnBrk="0" hangingPunct="1">
              <a:lnSpc>
                <a:spcPct val="100000"/>
              </a:lnSpc>
              <a:spcBef>
                <a:spcPts val="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2pPr>
            <a:lvl3pPr marL="628635"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804843" indent="-263519" algn="l" defTabSz="914377" rtl="0" eaLnBrk="1" latinLnBrk="0" hangingPunct="1">
              <a:lnSpc>
                <a:spcPct val="10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4pPr>
            <a:lvl5pPr marL="987401" indent="-269868" algn="l" defTabSz="914377" rtl="0" eaLnBrk="1" latinLnBrk="0" hangingPunct="1">
              <a:lnSpc>
                <a:spcPct val="100000"/>
              </a:lnSpc>
              <a:spcBef>
                <a:spcPts val="0"/>
              </a:spcBef>
              <a:buClr>
                <a:schemeClr val="accent1"/>
              </a:buClr>
              <a:buSzPct val="120000"/>
              <a:buFont typeface="Arial" panose="020B0604020202020204" pitchFamily="34" charset="0"/>
              <a:buChar char="•"/>
              <a:defRPr sz="11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Water Resources:</a:t>
            </a:r>
          </a:p>
          <a:p>
            <a:pPr lvl="1"/>
            <a:r>
              <a:rPr lang="en-GB" dirty="0"/>
              <a:t>A growing Climate Change issue</a:t>
            </a:r>
          </a:p>
          <a:p>
            <a:pPr lvl="1"/>
            <a:r>
              <a:rPr lang="en-GB" dirty="0"/>
              <a:t>Analysis &amp; management of consumption and leakage is key</a:t>
            </a:r>
          </a:p>
          <a:p>
            <a:pPr lvl="1"/>
            <a:r>
              <a:rPr lang="en-GB" dirty="0"/>
              <a:t>Carbon Reduction Benefit – 0.421 </a:t>
            </a:r>
            <a:r>
              <a:rPr lang="en-GB" sz="1300" dirty="0"/>
              <a:t>kg CO</a:t>
            </a:r>
            <a:r>
              <a:rPr lang="en-GB" sz="1300" baseline="-25000" dirty="0"/>
              <a:t>2</a:t>
            </a:r>
            <a:r>
              <a:rPr lang="en-GB" sz="1300" dirty="0"/>
              <a:t>e/m</a:t>
            </a:r>
            <a:r>
              <a:rPr lang="en-GB" sz="1300" baseline="30000" dirty="0"/>
              <a:t>3</a:t>
            </a:r>
            <a:endParaRPr lang="en-GB" dirty="0"/>
          </a:p>
        </p:txBody>
      </p:sp>
      <p:pic>
        <p:nvPicPr>
          <p:cNvPr id="36" name="Picture 35">
            <a:extLst>
              <a:ext uri="{FF2B5EF4-FFF2-40B4-BE49-F238E27FC236}">
                <a16:creationId xmlns:a16="http://schemas.microsoft.com/office/drawing/2014/main" id="{80687B5C-DB68-321D-E9F6-5AE4EDC4EA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02008" y="3296176"/>
            <a:ext cx="1861724" cy="2442887"/>
          </a:xfrm>
          <a:prstGeom prst="rect">
            <a:avLst/>
          </a:prstGeom>
          <a:ln>
            <a:solidFill>
              <a:schemeClr val="tx1"/>
            </a:solidFill>
          </a:ln>
        </p:spPr>
      </p:pic>
    </p:spTree>
    <p:extLst>
      <p:ext uri="{BB962C8B-B14F-4D97-AF65-F5344CB8AC3E}">
        <p14:creationId xmlns:p14="http://schemas.microsoft.com/office/powerpoint/2010/main" val="1984236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25881-038F-4BE2-9F53-D6C6D118BE48}" type="slidenum">
              <a:rPr kumimoji="0" lang="en-GB" sz="1200" b="0" i="0" u="none" strike="noStrike" kern="1200" cap="none" spc="0" normalizeH="0" baseline="0" noProof="0" smtClean="0">
                <a:ln>
                  <a:noFill/>
                </a:ln>
                <a:solidFill>
                  <a:srgbClr val="5C7F92"/>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5C7F92"/>
              </a:solidFill>
              <a:effectLst/>
              <a:uLnTx/>
              <a:uFillTx/>
              <a:latin typeface="Calibri"/>
              <a:ea typeface="+mn-ea"/>
              <a:cs typeface="+mn-cs"/>
            </a:endParaRPr>
          </a:p>
        </p:txBody>
      </p:sp>
      <p:sp>
        <p:nvSpPr>
          <p:cNvPr id="6" name="Subtitle 2">
            <a:extLst>
              <a:ext uri="{FF2B5EF4-FFF2-40B4-BE49-F238E27FC236}">
                <a16:creationId xmlns:a16="http://schemas.microsoft.com/office/drawing/2014/main" id="{16C3DAEC-F2F5-E7E3-33DE-664907377292}"/>
              </a:ext>
            </a:extLst>
          </p:cNvPr>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dirty="0">
                <a:solidFill>
                  <a:sysClr val="windowText" lastClr="000000"/>
                </a:solidFill>
                <a:latin typeface="Calibri"/>
              </a:rPr>
              <a:t>Net Zero Heating</a:t>
            </a:r>
            <a:endParaRPr kumimoji="0" lang="en-GB"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8913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25881-038F-4BE2-9F53-D6C6D118BE48}" type="slidenum">
              <a:rPr kumimoji="0" lang="en-GB" sz="1200" b="0" i="0" u="none" strike="noStrike" kern="1200" cap="none" spc="0" normalizeH="0" baseline="0" noProof="0" smtClean="0">
                <a:ln>
                  <a:noFill/>
                </a:ln>
                <a:solidFill>
                  <a:srgbClr val="5C7F92"/>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5C7F92"/>
              </a:solidFill>
              <a:effectLst/>
              <a:uLnTx/>
              <a:uFillTx/>
              <a:latin typeface="Calibri"/>
              <a:ea typeface="+mn-ea"/>
              <a:cs typeface="+mn-cs"/>
            </a:endParaRPr>
          </a:p>
        </p:txBody>
      </p:sp>
      <p:sp>
        <p:nvSpPr>
          <p:cNvPr id="6" name="Subtitle 2">
            <a:extLst>
              <a:ext uri="{FF2B5EF4-FFF2-40B4-BE49-F238E27FC236}">
                <a16:creationId xmlns:a16="http://schemas.microsoft.com/office/drawing/2014/main" id="{16C3DAEC-F2F5-E7E3-33DE-664907377292}"/>
              </a:ext>
            </a:extLst>
          </p:cNvPr>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a:ln>
                  <a:noFill/>
                </a:ln>
                <a:solidFill>
                  <a:sysClr val="windowText" lastClr="000000"/>
                </a:solidFill>
                <a:effectLst/>
                <a:uLnTx/>
                <a:uFillTx/>
                <a:latin typeface="Calibri"/>
                <a:ea typeface="+mn-ea"/>
                <a:cs typeface="+mn-cs"/>
              </a:rPr>
              <a:t>Presentation for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a:ln>
                  <a:noFill/>
                </a:ln>
                <a:solidFill>
                  <a:sysClr val="windowText" lastClr="000000"/>
                </a:solidFill>
                <a:effectLst/>
                <a:uLnTx/>
                <a:uFillTx/>
                <a:latin typeface="Calibri"/>
                <a:ea typeface="+mn-ea"/>
                <a:cs typeface="+mn-cs"/>
              </a:rPr>
              <a:t>Qatar 2022 Supreme Committee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a:ln>
                  <a:noFill/>
                </a:ln>
                <a:solidFill>
                  <a:sysClr val="windowText" lastClr="000000"/>
                </a:solidFill>
                <a:effectLst/>
                <a:uLnTx/>
                <a:uFillTx/>
                <a:latin typeface="Calibri"/>
                <a:ea typeface="+mn-ea"/>
                <a:cs typeface="+mn-cs"/>
              </a:rPr>
              <a:t>Monday, 20 February 2013</a:t>
            </a:r>
          </a:p>
        </p:txBody>
      </p:sp>
      <p:pic>
        <p:nvPicPr>
          <p:cNvPr id="7" name="Picture 2">
            <a:extLst>
              <a:ext uri="{FF2B5EF4-FFF2-40B4-BE49-F238E27FC236}">
                <a16:creationId xmlns:a16="http://schemas.microsoft.com/office/drawing/2014/main" id="{6510473D-1D50-4C8C-A7F5-E0F1D597A02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23639" y="1147579"/>
            <a:ext cx="1696722" cy="233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324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p:cNvSpPr>
            <a:spLocks noGrp="1"/>
          </p:cNvSpPr>
          <p:nvPr>
            <p:ph sz="half" idx="4294967295"/>
          </p:nvPr>
        </p:nvSpPr>
        <p:spPr>
          <a:xfrm>
            <a:off x="852964" y="3473133"/>
            <a:ext cx="7438072" cy="2808287"/>
          </a:xfrm>
          <a:prstGeom prst="rect">
            <a:avLst/>
          </a:prstGeom>
        </p:spPr>
        <p:txBody>
          <a:bodyPr>
            <a:noAutofit/>
          </a:bodyPr>
          <a:lstStyle/>
          <a:p>
            <a:r>
              <a:rPr lang="en-GB" sz="1800" dirty="0"/>
              <a:t>Net Zero or Carbon Neutral</a:t>
            </a:r>
          </a:p>
          <a:p>
            <a:r>
              <a:rPr lang="en-GB" sz="1800" dirty="0"/>
              <a:t>Photo Voltaic and Solar Thermal</a:t>
            </a:r>
          </a:p>
          <a:p>
            <a:r>
              <a:rPr lang="en-GB" sz="1800" dirty="0"/>
              <a:t>Absorption Chillers</a:t>
            </a:r>
          </a:p>
          <a:p>
            <a:r>
              <a:rPr lang="en-GB" sz="1800" dirty="0"/>
              <a:t>Innovative Water Source and Ground Source elements to minimise installation cost and maximise performance</a:t>
            </a:r>
          </a:p>
          <a:p>
            <a:r>
              <a:rPr lang="en-GB" sz="1800" dirty="0"/>
              <a:t>Innovative Ground Thermal buffer to reduce plant size and extend operating envelope</a:t>
            </a:r>
          </a:p>
          <a:p>
            <a:r>
              <a:rPr lang="en-GB" sz="1800" dirty="0"/>
              <a:t>Integrated controls for validated operational performance</a:t>
            </a:r>
          </a:p>
          <a:p>
            <a:r>
              <a:rPr lang="en-GB" sz="1800" dirty="0"/>
              <a:t>Continuous monitoring for active performance and carbon management</a:t>
            </a:r>
          </a:p>
        </p:txBody>
      </p:sp>
      <p:sp>
        <p:nvSpPr>
          <p:cNvPr id="2" name="Title 1"/>
          <p:cNvSpPr>
            <a:spLocks noGrp="1"/>
          </p:cNvSpPr>
          <p:nvPr>
            <p:ph type="title" idx="4294967295"/>
          </p:nvPr>
        </p:nvSpPr>
        <p:spPr>
          <a:xfrm>
            <a:off x="1619250" y="0"/>
            <a:ext cx="7524750" cy="404813"/>
          </a:xfrm>
        </p:spPr>
        <p:txBody>
          <a:bodyPr/>
          <a:lstStyle/>
          <a:p>
            <a:r>
              <a:rPr lang="en-GB"/>
              <a:t>Early thoughts on Qatar Stadia Solutions</a:t>
            </a:r>
            <a:endParaRPr lang="en-GB" dirty="0"/>
          </a:p>
        </p:txBody>
      </p:sp>
      <p:pic>
        <p:nvPicPr>
          <p:cNvPr id="1026"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a:ext>
            </a:extLst>
          </a:blip>
          <a:srcRect/>
          <a:stretch/>
        </p:blipFill>
        <p:spPr bwMode="auto">
          <a:xfrm>
            <a:off x="2466777" y="624523"/>
            <a:ext cx="4844955" cy="26289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ubtitle 2">
            <a:extLst>
              <a:ext uri="{FF2B5EF4-FFF2-40B4-BE49-F238E27FC236}">
                <a16:creationId xmlns:a16="http://schemas.microsoft.com/office/drawing/2014/main" id="{B45A924D-E048-FAB9-AE68-36D8AB77AD2A}"/>
              </a:ext>
            </a:extLst>
          </p:cNvPr>
          <p:cNvSpPr txBox="1">
            <a:spLocks/>
          </p:cNvSpPr>
          <p:nvPr/>
        </p:nvSpPr>
        <p:spPr>
          <a:xfrm>
            <a:off x="-36987" y="2293346"/>
            <a:ext cx="1770696" cy="81222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100" b="0" i="0" u="none" strike="noStrike" kern="1200" cap="none" spc="0" normalizeH="0" baseline="0" noProof="0" dirty="0">
                <a:ln>
                  <a:noFill/>
                </a:ln>
                <a:solidFill>
                  <a:sysClr val="windowText" lastClr="000000"/>
                </a:solidFill>
                <a:effectLst/>
                <a:uLnTx/>
                <a:uFillTx/>
                <a:latin typeface="Calibri"/>
                <a:ea typeface="+mn-ea"/>
                <a:cs typeface="+mn-cs"/>
              </a:rPr>
              <a:t>Presentation for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100" b="0" i="0" u="none" strike="noStrike" kern="1200" cap="none" spc="0" normalizeH="0" baseline="0" noProof="0" dirty="0">
                <a:ln>
                  <a:noFill/>
                </a:ln>
                <a:solidFill>
                  <a:sysClr val="windowText" lastClr="000000"/>
                </a:solidFill>
                <a:effectLst/>
                <a:uLnTx/>
                <a:uFillTx/>
                <a:latin typeface="Calibri"/>
                <a:ea typeface="+mn-ea"/>
                <a:cs typeface="+mn-cs"/>
              </a:rPr>
              <a:t>Qatar 2022 Supreme Committee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100" b="0" i="0" u="none" strike="noStrike" kern="1200" cap="none" spc="0" normalizeH="0" baseline="0" noProof="0" dirty="0">
                <a:ln>
                  <a:noFill/>
                </a:ln>
                <a:solidFill>
                  <a:sysClr val="windowText" lastClr="000000"/>
                </a:solidFill>
                <a:effectLst/>
                <a:uLnTx/>
                <a:uFillTx/>
                <a:latin typeface="Calibri"/>
                <a:ea typeface="+mn-ea"/>
                <a:cs typeface="+mn-cs"/>
              </a:rPr>
              <a:t>20 February 2013</a:t>
            </a:r>
          </a:p>
        </p:txBody>
      </p:sp>
      <p:pic>
        <p:nvPicPr>
          <p:cNvPr id="8" name="Picture 2">
            <a:extLst>
              <a:ext uri="{FF2B5EF4-FFF2-40B4-BE49-F238E27FC236}">
                <a16:creationId xmlns:a16="http://schemas.microsoft.com/office/drawing/2014/main" id="{285D135B-40B2-6CFE-D7C8-B0B7D6CFA95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696722" cy="233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960915"/>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HA-ST-PowerPoint-Template">
  <a:themeElements>
    <a:clrScheme name="ST Colours 2018">
      <a:dk1>
        <a:srgbClr val="FFFFFF"/>
      </a:dk1>
      <a:lt1>
        <a:srgbClr val="555559"/>
      </a:lt1>
      <a:dk2>
        <a:srgbClr val="FFFFFF"/>
      </a:dk2>
      <a:lt2>
        <a:srgbClr val="555559"/>
      </a:lt2>
      <a:accent1>
        <a:srgbClr val="009FE3"/>
      </a:accent1>
      <a:accent2>
        <a:srgbClr val="87189A"/>
      </a:accent2>
      <a:accent3>
        <a:srgbClr val="003E52"/>
      </a:accent3>
      <a:accent4>
        <a:srgbClr val="E6007E"/>
      </a:accent4>
      <a:accent5>
        <a:srgbClr val="555559"/>
      </a:accent5>
      <a:accent6>
        <a:srgbClr val="87189A"/>
      </a:accent6>
      <a:hlink>
        <a:srgbClr val="009DE1"/>
      </a:hlink>
      <a:folHlink>
        <a:srgbClr val="E6007E"/>
      </a:folHlink>
    </a:clrScheme>
    <a:fontScheme name="STW Font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JP ST Wonderful on Tap PPT Apr18 - STD" id="{8C738CC2-DA18-4255-99B0-7E3CCF968F96}" vid="{D1F436BF-4728-47F8-881A-70F3002A29B7}"/>
    </a:ext>
  </a:extLst>
</a:theme>
</file>

<file path=ppt/theme/theme2.xml><?xml version="1.0" encoding="utf-8"?>
<a:theme xmlns:a="http://schemas.openxmlformats.org/drawingml/2006/main" name="Blue Theme Master">
  <a:themeElements>
    <a:clrScheme name="ST Colours 2018">
      <a:dk1>
        <a:srgbClr val="FFFFFF"/>
      </a:dk1>
      <a:lt1>
        <a:srgbClr val="555559"/>
      </a:lt1>
      <a:dk2>
        <a:srgbClr val="FFFFFF"/>
      </a:dk2>
      <a:lt2>
        <a:srgbClr val="555559"/>
      </a:lt2>
      <a:accent1>
        <a:srgbClr val="009FE3"/>
      </a:accent1>
      <a:accent2>
        <a:srgbClr val="87189A"/>
      </a:accent2>
      <a:accent3>
        <a:srgbClr val="003E52"/>
      </a:accent3>
      <a:accent4>
        <a:srgbClr val="E6007E"/>
      </a:accent4>
      <a:accent5>
        <a:srgbClr val="555559"/>
      </a:accent5>
      <a:accent6>
        <a:srgbClr val="87189A"/>
      </a:accent6>
      <a:hlink>
        <a:srgbClr val="009DE1"/>
      </a:hlink>
      <a:folHlink>
        <a:srgbClr val="E6007E"/>
      </a:folHlink>
    </a:clrScheme>
    <a:fontScheme name="STW Font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JP ST Wonderful on Tap PPT Apr18 - STD" id="{8C738CC2-DA18-4255-99B0-7E3CCF968F96}" vid="{E90469A9-4D68-4ED4-B527-69283447CA2B}"/>
    </a:ext>
  </a:extLst>
</a:theme>
</file>

<file path=ppt/theme/theme3.xml><?xml version="1.0" encoding="utf-8"?>
<a:theme xmlns:a="http://schemas.openxmlformats.org/drawingml/2006/main" name="1_Blue Theme Master">
  <a:themeElements>
    <a:clrScheme name="ST Colours 2018">
      <a:dk1>
        <a:srgbClr val="FFFFFF"/>
      </a:dk1>
      <a:lt1>
        <a:srgbClr val="555559"/>
      </a:lt1>
      <a:dk2>
        <a:srgbClr val="FFFFFF"/>
      </a:dk2>
      <a:lt2>
        <a:srgbClr val="555559"/>
      </a:lt2>
      <a:accent1>
        <a:srgbClr val="009FE3"/>
      </a:accent1>
      <a:accent2>
        <a:srgbClr val="87189A"/>
      </a:accent2>
      <a:accent3>
        <a:srgbClr val="003E52"/>
      </a:accent3>
      <a:accent4>
        <a:srgbClr val="E6007E"/>
      </a:accent4>
      <a:accent5>
        <a:srgbClr val="555559"/>
      </a:accent5>
      <a:accent6>
        <a:srgbClr val="87189A"/>
      </a:accent6>
      <a:hlink>
        <a:srgbClr val="009DE1"/>
      </a:hlink>
      <a:folHlink>
        <a:srgbClr val="E6007E"/>
      </a:folHlink>
    </a:clrScheme>
    <a:fontScheme name="STW Font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JP ST Wonderful on Tap PPT Apr18 - STD" id="{8C738CC2-DA18-4255-99B0-7E3CCF968F96}" vid="{E90469A9-4D68-4ED4-B527-69283447CA2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Quotabl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A70E55571B854C8153F67ACFDDCF01" ma:contentTypeVersion="18" ma:contentTypeDescription="Create a new document." ma:contentTypeScope="" ma:versionID="ed22da535633f7ee8812709df62282fc">
  <xsd:schema xmlns:xsd="http://www.w3.org/2001/XMLSchema" xmlns:xs="http://www.w3.org/2001/XMLSchema" xmlns:p="http://schemas.microsoft.com/office/2006/metadata/properties" xmlns:ns3="8f932e84-7390-4660-9fd5-9cf4968e0102" xmlns:ns4="8cc6dc82-3c4c-47a6-9e79-ee520a92f8b2" targetNamespace="http://schemas.microsoft.com/office/2006/metadata/properties" ma:root="true" ma:fieldsID="7d4ba7e5615bd41a8bedf1282eecb22c" ns3:_="" ns4:_="">
    <xsd:import namespace="8f932e84-7390-4660-9fd5-9cf4968e0102"/>
    <xsd:import namespace="8cc6dc82-3c4c-47a6-9e79-ee520a92f8b2"/>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32e84-7390-4660-9fd5-9cf4968e010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Location" ma:index="21" nillable="true" ma:displayName="MediaServic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c6dc82-3c4c-47a6-9e79-ee520a92f8b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DocumentLibraryPermissions xmlns="8f932e84-7390-4660-9fd5-9cf4968e0102" xsi:nil="true"/>
    <MigrationWizIdSecurityGroups xmlns="8f932e84-7390-4660-9fd5-9cf4968e0102" xsi:nil="true"/>
    <MigrationWizIdPermissionLevels xmlns="8f932e84-7390-4660-9fd5-9cf4968e0102" xsi:nil="true"/>
    <MigrationWizId xmlns="8f932e84-7390-4660-9fd5-9cf4968e0102" xsi:nil="true"/>
    <MigrationWizIdPermissions xmlns="8f932e84-7390-4660-9fd5-9cf4968e010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D1E980-ED85-428E-919E-D5A6595A3D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32e84-7390-4660-9fd5-9cf4968e0102"/>
    <ds:schemaRef ds:uri="8cc6dc82-3c4c-47a6-9e79-ee520a92f8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5143B9-28BC-4E14-95B0-21B0276B3BFA}">
  <ds:schemaRefs>
    <ds:schemaRef ds:uri="http://purl.org/dc/dcmitype/"/>
    <ds:schemaRef ds:uri="http://purl.org/dc/elements/1.1/"/>
    <ds:schemaRef ds:uri="8cc6dc82-3c4c-47a6-9e79-ee520a92f8b2"/>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8f932e84-7390-4660-9fd5-9cf4968e0102"/>
    <ds:schemaRef ds:uri="http://www.w3.org/XML/1998/namespace"/>
    <ds:schemaRef ds:uri="http://purl.org/dc/terms/"/>
  </ds:schemaRefs>
</ds:datastoreItem>
</file>

<file path=customXml/itemProps3.xml><?xml version="1.0" encoding="utf-8"?>
<ds:datastoreItem xmlns:ds="http://schemas.openxmlformats.org/officeDocument/2006/customXml" ds:itemID="{730E1EA8-2FE2-4C2E-B396-33635A17EC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RJP ST Wonderful on Tap PPT Apr18 - STD</Template>
  <TotalTime>6080</TotalTime>
  <Words>1427</Words>
  <Application>Microsoft Office PowerPoint</Application>
  <PresentationFormat>On-screen Show (4:3)</PresentationFormat>
  <Paragraphs>240</Paragraphs>
  <Slides>25</Slides>
  <Notes>13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25</vt:i4>
      </vt:variant>
    </vt:vector>
  </HeadingPairs>
  <TitlesOfParts>
    <vt:vector size="37" baseType="lpstr">
      <vt:lpstr>Arial</vt:lpstr>
      <vt:lpstr>Calibri</vt:lpstr>
      <vt:lpstr>Calibri Light</vt:lpstr>
      <vt:lpstr>Century Gothic</vt:lpstr>
      <vt:lpstr>Museo Sans 900</vt:lpstr>
      <vt:lpstr>Wingdings 2</vt:lpstr>
      <vt:lpstr>HA-ST-PowerPoint-Template</vt:lpstr>
      <vt:lpstr>Blue Theme Master</vt:lpstr>
      <vt:lpstr>1_Blue Theme Master</vt:lpstr>
      <vt:lpstr>Office Theme</vt:lpstr>
      <vt:lpstr>1_Office Theme</vt:lpstr>
      <vt:lpstr>Quotable</vt:lpstr>
      <vt:lpstr>PowerPoint Presentation</vt:lpstr>
      <vt:lpstr>PowerPoint Presentation</vt:lpstr>
      <vt:lpstr>Severn Trent Services </vt:lpstr>
      <vt:lpstr>Renewable Energy &amp; Sustainability Our Commitment</vt:lpstr>
      <vt:lpstr>Biodiversity &amp; Sequestration Our Commitment</vt:lpstr>
      <vt:lpstr>Water Consumption, Leakage &amp; Wastage Reduction</vt:lpstr>
      <vt:lpstr>PowerPoint Presentation</vt:lpstr>
      <vt:lpstr>PowerPoint Presentation</vt:lpstr>
      <vt:lpstr>Early thoughts on Qatar Stadia Solutions</vt:lpstr>
      <vt:lpstr>Large Hospital Campus – King’s Mill Hospital</vt:lpstr>
      <vt:lpstr>City Centre Retail and Commercial – One New Change</vt:lpstr>
      <vt:lpstr>High Rise Modern Architecture – Neo Bankside</vt:lpstr>
      <vt:lpstr>Public Entertainment – Aylesbury Theatre</vt:lpstr>
      <vt:lpstr>Hotels: Bvlgari, Knightsbridge</vt:lpstr>
      <vt:lpstr>Oxford University</vt:lpstr>
      <vt:lpstr>Orkney Schools</vt:lpstr>
      <vt:lpstr>Retail Solutions - Sainsbury's</vt:lpstr>
      <vt:lpstr>Retail Solutions: Walgreens</vt:lpstr>
      <vt:lpstr>PowerPoint Presentation</vt:lpstr>
      <vt:lpstr>Ambient Heat Networks</vt:lpstr>
      <vt:lpstr>Existing Research</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Phillips, Robin</dc:creator>
  <cp:lastModifiedBy>Karl Drage</cp:lastModifiedBy>
  <cp:revision>142</cp:revision>
  <cp:lastPrinted>2022-02-21T16:22:22Z</cp:lastPrinted>
  <dcterms:created xsi:type="dcterms:W3CDTF">2021-05-13T15:04:47Z</dcterms:created>
  <dcterms:modified xsi:type="dcterms:W3CDTF">2022-12-07T01:18:16Z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0x01010061A70E55571B854C8153F67ACFDDCF01</vt:lpwstr>
  </property>
</Properties>
</file>