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985" r:id="rId5"/>
    <p:sldMasterId id="2147483696" r:id="rId6"/>
    <p:sldMasterId id="2147483708" r:id="rId7"/>
    <p:sldMasterId id="2147483956" r:id="rId8"/>
  </p:sldMasterIdLst>
  <p:notesMasterIdLst>
    <p:notesMasterId r:id="rId24"/>
  </p:notesMasterIdLst>
  <p:sldIdLst>
    <p:sldId id="260" r:id="rId9"/>
    <p:sldId id="915" r:id="rId10"/>
    <p:sldId id="920" r:id="rId11"/>
    <p:sldId id="809" r:id="rId12"/>
    <p:sldId id="840" r:id="rId13"/>
    <p:sldId id="10855" r:id="rId14"/>
    <p:sldId id="10841" r:id="rId15"/>
    <p:sldId id="10844" r:id="rId16"/>
    <p:sldId id="332" r:id="rId17"/>
    <p:sldId id="10853" r:id="rId18"/>
    <p:sldId id="10854" r:id="rId19"/>
    <p:sldId id="10857" r:id="rId20"/>
    <p:sldId id="10856" r:id="rId21"/>
    <p:sldId id="10852" r:id="rId22"/>
    <p:sldId id="1085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70D4FF-FAF5-DACF-6D19-862901DF3719}" v="142" dt="2022-12-05T14:24:35.163"/>
    <p1510:client id="{2A70C2AC-64B3-F99D-0261-6F3AC36EED1D}" v="5" dt="2022-12-06T12:34:08.463"/>
    <p1510:client id="{88E6FE31-BCB0-4688-9840-105E96E10B48}" v="6" dt="2022-11-21T15:08:58.4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39"/>
    <p:restoredTop sz="94722"/>
  </p:normalViewPr>
  <p:slideViewPr>
    <p:cSldViewPr snapToGrid="0" snapToObjects="1">
      <p:cViewPr varScale="1">
        <p:scale>
          <a:sx n="108" d="100"/>
          <a:sy n="108" d="100"/>
        </p:scale>
        <p:origin x="11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8C779-7A9C-6A4B-BE87-BC1BAAE420AC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B38BF-7C99-FA49-8A09-328142C49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58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927" indent="-30189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580" indent="-2415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11" indent="-2415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3643" indent="-2415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6675" indent="-2415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39707" indent="-2415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2739" indent="-2415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5770" indent="-2415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583B0-2454-4BA0-A180-F3DC904F947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096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927" indent="-30189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580" indent="-2415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11" indent="-2415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3643" indent="-2415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6675" indent="-2415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39707" indent="-2415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2739" indent="-2415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5770" indent="-2415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583B0-2454-4BA0-A180-F3DC904F947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5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Thank you all for coming.</a:t>
            </a:r>
          </a:p>
          <a:p>
            <a:endParaRPr lang="en-GB"/>
          </a:p>
          <a:p>
            <a:r>
              <a:rPr lang="en-GB"/>
              <a:t>I’ll be sharing our annual benchmarking of the West Midlands and your feedback on how we’re doing.</a:t>
            </a:r>
          </a:p>
          <a:p>
            <a:endParaRPr lang="en-GB"/>
          </a:p>
          <a:p>
            <a:r>
              <a:rPr lang="en-GB"/>
              <a:t>I’ll also share some of our highlights this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95D0C-5968-4564-BD0D-44FA410F5B97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492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5AE49-E7A8-49D3-B8F7-936E6813AB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124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F282E-55F5-4803-B60F-09BA4600E5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242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95D0C-5968-4564-BD0D-44FA410F5B97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99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http://commons.wikimedia.org/wiki/File:Chainsaw_helmet.jpg" TargetMode="External"/><Relationship Id="rId7" Type="http://schemas.openxmlformats.org/officeDocument/2006/relationships/image" Target="../media/image9.png"/><Relationship Id="rId12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jpeg"/><Relationship Id="rId11" Type="http://schemas.openxmlformats.org/officeDocument/2006/relationships/image" Target="../media/image11.png"/><Relationship Id="rId5" Type="http://schemas.openxmlformats.org/officeDocument/2006/relationships/image" Target="../media/image7.jpeg"/><Relationship Id="rId10" Type="http://schemas.openxmlformats.org/officeDocument/2006/relationships/hyperlink" Target="http://www.pngall.com/lab-coat-png" TargetMode="External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DEB3F-1543-A94E-9E47-4EB421AE6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864000"/>
            <a:ext cx="10512425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B9A60-297F-764F-81F2-4BA5DAEE5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3429000"/>
            <a:ext cx="10512426" cy="230505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D18B6-2796-9342-A2D2-FC89845F7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1B292-47D7-9F45-901A-2F7600CC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67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DFBA1-0D97-EA42-9D9B-ED7B30648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4012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1A02FB-17F3-6C49-AE81-9243443DA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53B08-8C6D-F04F-BFDD-07226A468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A511E-A333-2542-9A47-3369A154D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61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9A09C0-880E-8646-9BE0-4B3AA52567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68925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1B3CB9-E838-094E-897D-F1AC692BF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3689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E1D2D-502C-4445-B8FD-258679A15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133B5-5966-834D-8432-A560D9AB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27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DEB3F-1543-A94E-9E47-4EB421AE6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864000"/>
            <a:ext cx="10512425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B9A60-297F-764F-81F2-4BA5DAEE5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3429000"/>
            <a:ext cx="10512426" cy="230505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D18B6-2796-9342-A2D2-FC89845F7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1B292-47D7-9F45-901A-2F7600CC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67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91FF5-5A43-BD4A-B758-EE9692E1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A1F94-B927-2641-A0D9-ABAC2866A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A7EAE-338C-3945-97CE-2D19F236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5F6B2-DA44-E943-93FE-C0A6F8FFA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03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6C86-6509-564D-9459-88281413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709738"/>
            <a:ext cx="10507662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224BB-AF65-AC45-B3B0-BAEFDF3FB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4589463"/>
            <a:ext cx="10507662" cy="1144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9D0A7-A3C2-2042-BAA7-8134FD2EE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7E5C1-11D3-464F-B5C1-BA6BCB4BB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00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C7F77-34D4-5446-8914-43E752D3E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44F5F-BDB5-634A-B8BA-6703B61D3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084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3A7B1-11D3-AA44-A496-CEA19961E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084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BF02B-1969-3247-87CC-DA6D8C13B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FBAB45-73BB-9042-9F20-BB637CAA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3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017F-0CE0-5941-ABDA-ED27B9DC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1A628-EC41-5D46-856F-FF423563E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21EE5-33EE-0044-B735-51BDA1DB3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289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8B75FE-780B-2346-AB2E-9C990EBE2C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70108C-817F-A049-91CB-7CAF21F3D7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289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43712F-F450-3847-B158-22682E7F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6B06AF-9726-E245-BCE8-27E06F28B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42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9042E-79D8-9D48-8AFA-FC86C6BED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4012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990CD8-9C23-6D4C-8FF2-A93256FD7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B0E8C-C157-FC44-A63D-5DC60A20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35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7A1CB5-2B4B-B745-A81F-2F02D2CF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D8A23-6714-134A-A88B-AD9EF3D0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96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9DE6-FED4-2F4D-933B-BF5429D41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05A5D-5A6C-FE47-ADA6-E9D81F0B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746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F34B9-715D-1842-A7BF-C99A8E94C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766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511276-75B7-9A4B-964A-3CDB98EF5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46882-C2F9-0543-814C-9012EC6D8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9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91FF5-5A43-BD4A-B758-EE9692E1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A1F94-B927-2641-A0D9-ABAC2866A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A7EAE-338C-3945-97CE-2D19F236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5F6B2-DA44-E943-93FE-C0A6F8FFA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18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10E55-160F-A845-862D-6E92FE4C4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CFAFE8-581F-144B-A79F-C9FD53FD3B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746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8A09B-88FE-BC4B-A708-DA21DDFA1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766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86EDB-E2DD-E444-B272-0A63FED0C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38FBA-CF6A-6F45-B78C-5D8EF4C68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14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DFBA1-0D97-EA42-9D9B-ED7B30648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4012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1A02FB-17F3-6C49-AE81-9243443DA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53B08-8C6D-F04F-BFDD-07226A468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A511E-A333-2542-9A47-3369A154D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74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9A09C0-880E-8646-9BE0-4B3AA52567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68925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1B3CB9-E838-094E-897D-F1AC692BF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3689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E1D2D-502C-4445-B8FD-258679A15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133B5-5966-834D-8432-A560D9AB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70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DEB3F-1543-A94E-9E47-4EB421AE6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864000"/>
            <a:ext cx="10512425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B9A60-297F-764F-81F2-4BA5DAEE5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428999"/>
            <a:ext cx="10512424" cy="230505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D18B6-2796-9342-A2D2-FC89845F7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1B292-47D7-9F45-901A-2F7600CC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94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91FF5-5A43-BD4A-B758-EE9692E1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A1F94-B927-2641-A0D9-ABAC2866A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A7EAE-338C-3945-97CE-2D19F236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5F6B2-DA44-E943-93FE-C0A6F8FFA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08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6C86-6509-564D-9459-88281413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709738"/>
            <a:ext cx="10507661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224BB-AF65-AC45-B3B0-BAEFDF3FB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4589463"/>
            <a:ext cx="10507662" cy="1144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9D0A7-A3C2-2042-BAA7-8134FD2EE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7E5C1-11D3-464F-B5C1-BA6BCB4BB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120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C7F77-34D4-5446-8914-43E752D3E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44F5F-BDB5-634A-B8BA-6703B61D3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084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3A7B1-11D3-AA44-A496-CEA19961E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084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BF02B-1969-3247-87CC-DA6D8C13B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FBAB45-73BB-9042-9F20-BB637CAA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74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017F-0CE0-5941-ABDA-ED27B9DC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1A628-EC41-5D46-856F-FF423563E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21EE5-33EE-0044-B735-51BDA1DB3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289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8B75FE-780B-2346-AB2E-9C990EBE2C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70108C-817F-A049-91CB-7CAF21F3D7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289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43712F-F450-3847-B158-22682E7F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6B06AF-9726-E245-BCE8-27E06F28B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68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9042E-79D8-9D48-8AFA-FC86C6BED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4012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990CD8-9C23-6D4C-8FF2-A93256FD7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B0E8C-C157-FC44-A63D-5DC60A20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0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7A1CB5-2B4B-B745-A81F-2F02D2CF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D8A23-6714-134A-A88B-AD9EF3D0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95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6C86-6509-564D-9459-88281413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709738"/>
            <a:ext cx="10507662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224BB-AF65-AC45-B3B0-BAEFDF3FB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4589463"/>
            <a:ext cx="10507662" cy="1144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9D0A7-A3C2-2042-BAA7-8134FD2EE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7E5C1-11D3-464F-B5C1-BA6BCB4BB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067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9DE6-FED4-2F4D-933B-BF5429D41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05A5D-5A6C-FE47-ADA6-E9D81F0B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746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F34B9-715D-1842-A7BF-C99A8E94C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766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511276-75B7-9A4B-964A-3CDB98EF5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46882-C2F9-0543-814C-9012EC6D8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80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10E55-160F-A845-862D-6E92FE4C4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CFAFE8-581F-144B-A79F-C9FD53FD3B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746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8A09B-88FE-BC4B-A708-DA21DDFA1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766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86EDB-E2DD-E444-B272-0A63FED0C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38FBA-CF6A-6F45-B78C-5D8EF4C68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84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DFBA1-0D97-EA42-9D9B-ED7B30648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4012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1A02FB-17F3-6C49-AE81-9243443DA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53B08-8C6D-F04F-BFDD-07226A468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A511E-A333-2542-9A47-3369A154D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36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9A09C0-880E-8646-9BE0-4B3AA52567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68925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1B3CB9-E838-094E-897D-F1AC692BF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3689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E1D2D-502C-4445-B8FD-258679A15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133B5-5966-834D-8432-A560D9AB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53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DEB3F-1543-A94E-9E47-4EB421AE6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864000"/>
            <a:ext cx="10512425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B9A60-297F-764F-81F2-4BA5DAEE5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428999"/>
            <a:ext cx="10512424" cy="230505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D18B6-2796-9342-A2D2-FC89845F7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1B292-47D7-9F45-901A-2F7600CC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2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91FF5-5A43-BD4A-B758-EE9692E1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A1F94-B927-2641-A0D9-ABAC2866A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A7EAE-338C-3945-97CE-2D19F236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5F6B2-DA44-E943-93FE-C0A6F8FFA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870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6C86-6509-564D-9459-88281413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709738"/>
            <a:ext cx="10507661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224BB-AF65-AC45-B3B0-BAEFDF3FB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4589463"/>
            <a:ext cx="10507662" cy="1144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9D0A7-A3C2-2042-BAA7-8134FD2EE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7E5C1-11D3-464F-B5C1-BA6BCB4BB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681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C7F77-34D4-5446-8914-43E752D3E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44F5F-BDB5-634A-B8BA-6703B61D3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084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3A7B1-11D3-AA44-A496-CEA19961E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084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BF02B-1969-3247-87CC-DA6D8C13B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FBAB45-73BB-9042-9F20-BB637CAA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453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017F-0CE0-5941-ABDA-ED27B9DC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1A628-EC41-5D46-856F-FF423563E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21EE5-33EE-0044-B735-51BDA1DB3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289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8B75FE-780B-2346-AB2E-9C990EBE2C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70108C-817F-A049-91CB-7CAF21F3D7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289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43712F-F450-3847-B158-22682E7F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6B06AF-9726-E245-BCE8-27E06F28B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277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9042E-79D8-9D48-8AFA-FC86C6BED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4012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990CD8-9C23-6D4C-8FF2-A93256FD7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B0E8C-C157-FC44-A63D-5DC60A20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07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C7F77-34D4-5446-8914-43E752D3E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44F5F-BDB5-634A-B8BA-6703B61D3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084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3A7B1-11D3-AA44-A496-CEA19961E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084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BF02B-1969-3247-87CC-DA6D8C13B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FBAB45-73BB-9042-9F20-BB637CAA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370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7A1CB5-2B4B-B745-A81F-2F02D2CF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D8A23-6714-134A-A88B-AD9EF3D0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496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9DE6-FED4-2F4D-933B-BF5429D41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05A5D-5A6C-FE47-ADA6-E9D81F0B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746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F34B9-715D-1842-A7BF-C99A8E94C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766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511276-75B7-9A4B-964A-3CDB98EF5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46882-C2F9-0543-814C-9012EC6D8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34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10E55-160F-A845-862D-6E92FE4C4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CFAFE8-581F-144B-A79F-C9FD53FD3B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746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8A09B-88FE-BC4B-A708-DA21DDFA1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766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86EDB-E2DD-E444-B272-0A63FED0C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38FBA-CF6A-6F45-B78C-5D8EF4C68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70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DFBA1-0D97-EA42-9D9B-ED7B30648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4012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1A02FB-17F3-6C49-AE81-9243443DA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53B08-8C6D-F04F-BFDD-07226A468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A511E-A333-2542-9A47-3369A154D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88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9A09C0-880E-8646-9BE0-4B3AA52567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68925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1B3CB9-E838-094E-897D-F1AC692BF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3689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E1D2D-502C-4445-B8FD-258679A15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133B5-5966-834D-8432-A560D9AB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31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808657"/>
      </p:ext>
    </p:extLst>
  </p:cSld>
  <p:clrMapOvr>
    <a:masterClrMapping/>
  </p:clrMapOvr>
  <p:hf hd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86770"/>
      </p:ext>
    </p:extLst>
  </p:cSld>
  <p:clrMapOvr>
    <a:masterClrMapping/>
  </p:clrMapOvr>
  <p:hf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709915"/>
      </p:ext>
    </p:extLst>
  </p:cSld>
  <p:clrMapOvr>
    <a:masterClrMapping/>
  </p:clrMapOvr>
  <p:hf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213089"/>
      </p:ext>
    </p:extLst>
  </p:cSld>
  <p:clrMapOvr>
    <a:masterClrMapping/>
  </p:clrMapOvr>
  <p:hf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076517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017F-0CE0-5941-ABDA-ED27B9DC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1A628-EC41-5D46-856F-FF423563E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21EE5-33EE-0044-B735-51BDA1DB3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289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8B75FE-780B-2346-AB2E-9C990EBE2C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70108C-817F-A049-91CB-7CAF21F3D7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289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43712F-F450-3847-B158-22682E7F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6B06AF-9726-E245-BCE8-27E06F28B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00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244780"/>
      </p:ext>
    </p:extLst>
  </p:cSld>
  <p:clrMapOvr>
    <a:masterClrMapping/>
  </p:clrMapOvr>
  <p:hf hd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685181"/>
      </p:ext>
    </p:extLst>
  </p:cSld>
  <p:clrMapOvr>
    <a:masterClrMapping/>
  </p:clrMapOvr>
  <p:hf hd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699359"/>
      </p:ext>
    </p:extLst>
  </p:cSld>
  <p:clrMapOvr>
    <a:masterClrMapping/>
  </p:clrMapOvr>
  <p:hf hdr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608097"/>
      </p:ext>
    </p:extLst>
  </p:cSld>
  <p:clrMapOvr>
    <a:masterClrMapping/>
  </p:clrMapOvr>
  <p:hf hdr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301275"/>
      </p:ext>
    </p:extLst>
  </p:cSld>
  <p:clrMapOvr>
    <a:masterClrMapping/>
  </p:clrMapOvr>
  <p:hf hdr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6017653"/>
      </p:ext>
    </p:extLst>
  </p:cSld>
  <p:clrMapOvr>
    <a:masterClrMapping/>
  </p:clrMapOvr>
  <p:hf hdr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171037"/>
      </p:ext>
    </p:extLst>
  </p:cSld>
  <p:clrMapOvr>
    <a:masterClrMapping/>
  </p:clrMapOvr>
  <p:hf hd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7690413"/>
      </p:ext>
    </p:extLst>
  </p:cSld>
  <p:clrMapOvr>
    <a:masterClrMapping/>
  </p:clrMapOvr>
  <p:hf hd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438527"/>
      </p:ext>
    </p:extLst>
  </p:cSld>
  <p:clrMapOvr>
    <a:masterClrMapping/>
  </p:clrMapOvr>
  <p:hf hd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480188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9042E-79D8-9D48-8AFA-FC86C6BED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4012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990CD8-9C23-6D4C-8FF2-A93256FD7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B0E8C-C157-FC44-A63D-5DC60A20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763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01097"/>
      </p:ext>
    </p:extLst>
  </p:cSld>
  <p:clrMapOvr>
    <a:masterClrMapping/>
  </p:clrMapOvr>
  <p:hf hd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-up of a helmet&#10;&#10;Description automatically generated with medium confidence">
            <a:extLst>
              <a:ext uri="{FF2B5EF4-FFF2-40B4-BE49-F238E27FC236}">
                <a16:creationId xmlns:a16="http://schemas.microsoft.com/office/drawing/2014/main" id="{F41E50C7-7671-4CCA-AC0E-88BB02CA35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10100" y="3949699"/>
            <a:ext cx="2848431" cy="19939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300" y="3952875"/>
            <a:ext cx="1387147" cy="19939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8800" y="0"/>
            <a:ext cx="4267200" cy="5943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139700" dir="10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5118"/>
          <a:stretch/>
        </p:blipFill>
        <p:spPr>
          <a:xfrm rot="10800000">
            <a:off x="7353300" y="2057400"/>
            <a:ext cx="1387147" cy="1895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2" t="10767" r="20094" b="10708"/>
          <a:stretch/>
        </p:blipFill>
        <p:spPr>
          <a:xfrm rot="5400000">
            <a:off x="8524447" y="2273400"/>
            <a:ext cx="3888000" cy="345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118D37-E2D2-4AD9-8838-CACFF318DD0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01" b="99580" l="1288" r="97854">
                        <a14:foregroundMark x1="43777" y1="11345" x2="65665" y2="11765"/>
                        <a14:foregroundMark x1="83928" y1="19328" x2="86661" y2="20460"/>
                        <a14:foregroundMark x1="65665" y1="11765" x2="83928" y2="19328"/>
                        <a14:foregroundMark x1="88966" y1="23529" x2="96996" y2="44118"/>
                        <a14:foregroundMark x1="88331" y1="21900" x2="88966" y2="23529"/>
                        <a14:foregroundMark x1="96996" y1="44118" x2="96567" y2="72269"/>
                        <a14:foregroundMark x1="96567" y1="72269" x2="83691" y2="89076"/>
                        <a14:foregroundMark x1="79983" y1="90304" x2="54506" y2="98739"/>
                        <a14:foregroundMark x1="83691" y1="89076" x2="82621" y2="89430"/>
                        <a14:foregroundMark x1="11122" y1="87260" x2="6867" y2="86134"/>
                        <a14:foregroundMark x1="23763" y1="90604" x2="22496" y2="90269"/>
                        <a14:foregroundMark x1="54506" y1="98739" x2="25459" y2="91053"/>
                        <a14:foregroundMark x1="7252" y1="41597" x2="7296" y2="36555"/>
                        <a14:foregroundMark x1="7208" y1="46639" x2="7252" y2="41597"/>
                        <a14:foregroundMark x1="7079" y1="61618" x2="7208" y2="46639"/>
                        <a14:foregroundMark x1="6979" y1="73109" x2="6983" y2="72687"/>
                        <a14:foregroundMark x1="6867" y1="86134" x2="6979" y2="73109"/>
                        <a14:foregroundMark x1="7296" y1="36555" x2="26609" y2="18487"/>
                        <a14:foregroundMark x1="26609" y1="18487" x2="44206" y2="12185"/>
                        <a14:foregroundMark x1="89700" y1="57983" x2="96137" y2="57563"/>
                        <a14:foregroundMark x1="3004" y1="84454" x2="1288" y2="84454"/>
                        <a14:foregroundMark x1="84441" y1="24351" x2="84549" y2="24370"/>
                        <a14:foregroundMark x1="75107" y1="22689" x2="81356" y2="23802"/>
                        <a14:foregroundMark x1="90987" y1="36134" x2="95708" y2="52941"/>
                        <a14:foregroundMark x1="48069" y1="6723" x2="52361" y2="6303"/>
                        <a14:foregroundMark x1="51073" y1="3361" x2="50644" y2="2941"/>
                        <a14:foregroundMark x1="98283" y1="86134" x2="98712" y2="86555"/>
                        <a14:foregroundMark x1="48927" y1="94958" x2="55794" y2="94538"/>
                        <a14:foregroundMark x1="51502" y1="98739" x2="52790" y2="99580"/>
                        <a14:backgroundMark x1="13305" y1="88655" x2="22747" y2="89916"/>
                        <a14:backgroundMark x1="10730" y1="87815" x2="14163" y2="88235"/>
                        <a14:backgroundMark x1="23605" y1="90756" x2="24893" y2="91597"/>
                        <a14:backgroundMark x1="83691" y1="89916" x2="82833" y2="91597"/>
                        <a14:backgroundMark x1="97854" y1="79832" x2="98283" y2="80252"/>
                        <a14:backgroundMark x1="97425" y1="73529" x2="98712" y2="70168"/>
                        <a14:backgroundMark x1="96567" y1="73529" x2="97854" y2="71429"/>
                        <a14:backgroundMark x1="6009" y1="64706" x2="6009" y2="71429"/>
                        <a14:backgroundMark x1="5579" y1="61765" x2="6009" y2="65966"/>
                        <a14:backgroundMark x1="7296" y1="71849" x2="6438" y2="71849"/>
                        <a14:backgroundMark x1="6438" y1="73109" x2="6438" y2="73109"/>
                        <a14:backgroundMark x1="6438" y1="61765" x2="6438" y2="61765"/>
                        <a14:backgroundMark x1="6438" y1="45798" x2="6867" y2="36134"/>
                        <a14:backgroundMark x1="6867" y1="41597" x2="6867" y2="41597"/>
                        <a14:backgroundMark x1="6009" y1="46639" x2="6009" y2="46639"/>
                        <a14:backgroundMark x1="87124" y1="20168" x2="88412" y2="21849"/>
                        <a14:backgroundMark x1="85837" y1="19328" x2="85837" y2="19328"/>
                        <a14:backgroundMark x1="89270" y1="23529" x2="89270" y2="23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0443" y="2378256"/>
            <a:ext cx="1100138" cy="11237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4D2F883-C404-4905-8188-4D591F3AA5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2057400"/>
            <a:ext cx="1257300" cy="18954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endParaRPr lang="en-GB" dirty="0"/>
          </a:p>
        </p:txBody>
      </p:sp>
      <p:pic>
        <p:nvPicPr>
          <p:cNvPr id="14" name="Picture 13" descr="A person wearing a white coat&#10;&#10;Description automatically generated with medium confidence">
            <a:extLst>
              <a:ext uri="{FF2B5EF4-FFF2-40B4-BE49-F238E27FC236}">
                <a16:creationId xmlns:a16="http://schemas.microsoft.com/office/drawing/2014/main" id="{813C1C63-115E-4A4B-83D3-64529895F99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769769" y="2064826"/>
            <a:ext cx="1888049" cy="18880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1D68A0-9629-4600-8143-9F6A6B9E2EE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28" y="2064826"/>
            <a:ext cx="1676541" cy="2147222"/>
          </a:xfrm>
          <a:prstGeom prst="rect">
            <a:avLst/>
          </a:prstGeom>
        </p:spPr>
      </p:pic>
      <p:pic>
        <p:nvPicPr>
          <p:cNvPr id="21" name="Picture 20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90ED9B3F-C980-4D1D-8668-CD21D8BF178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" y="4143452"/>
            <a:ext cx="1686355" cy="180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90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C341663-7159-49AD-AAF3-4B3C490D8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DEFA91-CCB3-4B9E-9CFC-AA9D92073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96996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3D2425-8E71-4C9D-8737-018CE4452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21655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F2EB12-394C-40E4-9186-CBD6635B5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7552" y="0"/>
            <a:ext cx="75144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3F9468C-8821-4670-9C7C-78E7D75861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5915" y="673308"/>
            <a:ext cx="6457717" cy="158089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5" name="Picture Placeholder 5">
            <a:extLst>
              <a:ext uri="{FF2B5EF4-FFF2-40B4-BE49-F238E27FC236}">
                <a16:creationId xmlns:a16="http://schemas.microsoft.com/office/drawing/2014/main" id="{6198A97B-719D-4F79-A04B-46EE272A1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461004"/>
            <a:ext cx="4613547" cy="3396996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79E62157-5D84-47E4-9718-5408E1C7E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613548" cy="3396994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51E6FEF-934C-427E-A65F-F501B04FC71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05918" y="2353586"/>
            <a:ext cx="6457717" cy="3767496"/>
          </a:xfrm>
        </p:spPr>
        <p:txBody>
          <a:bodyPr anchor="t">
            <a:normAutofit/>
          </a:bodyPr>
          <a:lstStyle>
            <a:lvl1pPr>
              <a:defRPr sz="1600" b="0" baseline="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CA12CF76-B207-465C-A494-3C57818A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906" y="6309360"/>
            <a:ext cx="4097030" cy="457200"/>
          </a:xfrm>
        </p:spPr>
        <p:txBody>
          <a:bodyPr/>
          <a:lstStyle>
            <a:lvl1pPr>
              <a:defRPr>
                <a:effectLst>
                  <a:outerShdw blurRad="50800" dist="38100" dir="240000" algn="ctr" rotWithShape="0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9F682261-0FB4-4600-86B5-DDF27881F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05303" y="6309360"/>
            <a:ext cx="3411973" cy="457200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2/1/20XX</a:t>
            </a:r>
            <a:endParaRPr lang="en-US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32EB37A-06D5-4BC7-BC11-75B1719B0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1097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 Column">
    <p:bg>
      <p:bgPr shadeToTitle="1">
        <a:gradFill flip="none" rotWithShape="1">
          <a:gsLst>
            <a:gs pos="0">
              <a:schemeClr val="bg2">
                <a:tint val="40000"/>
                <a:satMod val="350000"/>
              </a:schemeClr>
            </a:gs>
            <a:gs pos="82000">
              <a:srgbClr val="FAFFED"/>
            </a:gs>
            <a:gs pos="100000">
              <a:srgbClr val="B8FFB3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4BA0BBE-FBC6-4E32-8060-752623E826C3}"/>
              </a:ext>
            </a:extLst>
          </p:cNvPr>
          <p:cNvSpPr/>
          <p:nvPr userDrawn="1"/>
        </p:nvSpPr>
        <p:spPr>
          <a:xfrm>
            <a:off x="0" y="1351619"/>
            <a:ext cx="12192000" cy="5506381"/>
          </a:xfrm>
          <a:prstGeom prst="rect">
            <a:avLst/>
          </a:prstGeom>
          <a:gradFill flip="none" rotWithShape="1">
            <a:gsLst>
              <a:gs pos="81000">
                <a:schemeClr val="bg1"/>
              </a:gs>
              <a:gs pos="93000">
                <a:schemeClr val="bg2">
                  <a:tint val="45000"/>
                  <a:shade val="99000"/>
                  <a:satMod val="350000"/>
                </a:schemeClr>
              </a:gs>
              <a:gs pos="100000">
                <a:srgbClr val="33FF23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A5410A-92A6-4C0B-9D89-186B7DDB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903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D8F3F22-19C9-4C61-8202-3220217D2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935" y="180644"/>
            <a:ext cx="10900146" cy="935776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D986D97-E6F1-49E8-977A-C802B4E41B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959" y="1528359"/>
            <a:ext cx="8980841" cy="4843865"/>
          </a:xfrm>
        </p:spPr>
        <p:txBody>
          <a:bodyPr anchor="t">
            <a:noAutofit/>
          </a:bodyPr>
          <a:lstStyle>
            <a:lvl1pPr marL="283464" indent="-283464">
              <a:buFont typeface="Arial" panose="020B0604020202020204" pitchFamily="34" charset="0"/>
              <a:buChar char="•"/>
              <a:defRPr sz="2000" b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 Click to add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644143-45C0-4DC1-942B-2CA008BD78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5649" y="270078"/>
            <a:ext cx="994831" cy="9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268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53C66564-535A-4715-9B27-B8AB14F77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821E99-F411-4BAB-8211-C344272A2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7552" y="0"/>
            <a:ext cx="75144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29B7F2A-CF10-474B-91F1-7C50A7DAF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6668" y="537381"/>
            <a:ext cx="6172412" cy="103192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F0D6D9-A64A-415F-BA44-494062CA6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21655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77B49C-9749-4042-A729-C27F58365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249324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B79F49-5021-4A8F-A90A-5E08F7FB5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46655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B6E270BA-010E-406C-8FBF-0ED0DA28D0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3"/>
            <a:ext cx="4613544" cy="2249321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6E15371C-3F24-44D7-97EB-74C12D53CBB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2311339"/>
            <a:ext cx="4613544" cy="2241520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E39E0BDE-5895-4B94-90AC-7045292B0B3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4613572"/>
            <a:ext cx="4613544" cy="2241520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8823570-AC4F-4679-98CA-DC7F7B2CC10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76671" y="1735745"/>
            <a:ext cx="6172412" cy="3767496"/>
          </a:xfrm>
        </p:spPr>
        <p:txBody>
          <a:bodyPr anchor="t">
            <a:normAutofit/>
          </a:bodyPr>
          <a:lstStyle>
            <a:lvl1pPr>
              <a:buFont typeface="Arial" panose="020B0604020202020204" pitchFamily="34" charset="0"/>
              <a:buNone/>
              <a:defRPr sz="1600" b="0"/>
            </a:lvl1pPr>
          </a:lstStyle>
          <a:p>
            <a:r>
              <a:rPr lang="en-US" dirty="0"/>
              <a:t> Click to add text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BB6B62FA-FEDE-42B0-8B7B-24AE138E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917" y="6309360"/>
            <a:ext cx="327151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9E8578BE-8DB2-4FE6-B45A-2B3415CE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76668" y="6309360"/>
            <a:ext cx="3411973" cy="4572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AF7C96F-C1E5-45F5-B070-2D025E7BD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2613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EA8D8870-8337-4ABD-9EA6-3D5AAB7E42D9}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AC3B2DB-2CCA-4BD4-8D63-98257049E273}"/>
              </a:ext>
            </a:extLst>
          </p:cNvPr>
          <p:cNvSpPr/>
          <p:nvPr userDrawn="1"/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24DAAC3-FA37-4838-A298-327679F99F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8168" y="1057522"/>
            <a:ext cx="5003540" cy="217343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id="{50BC9D78-FF13-4CEB-8ECB-E64E85C5D0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46643" y="3751119"/>
            <a:ext cx="4985065" cy="1606163"/>
          </a:xfrm>
        </p:spPr>
        <p:txBody>
          <a:bodyPr anchor="t">
            <a:noAutofit/>
          </a:bodyPr>
          <a:lstStyle>
            <a:lvl1pPr>
              <a:defRPr sz="2400" b="0"/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792E4C-AD3B-4E88-8540-E75759746368}"/>
              </a:ext>
            </a:extLst>
          </p:cNvPr>
          <p:cNvSpPr/>
          <p:nvPr userDrawn="1"/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A32632F-9ED1-4328-BBE3-B4E014156A29}"/>
              </a:ext>
            </a:extLst>
          </p:cNvPr>
          <p:cNvSpPr/>
          <p:nvPr userDrawn="1"/>
        </p:nvSpPr>
        <p:spPr>
          <a:xfrm rot="5400000">
            <a:off x="-236512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Footer Placeholder 4">
            <a:extLst>
              <a:ext uri="{FF2B5EF4-FFF2-40B4-BE49-F238E27FC236}">
                <a16:creationId xmlns:a16="http://schemas.microsoft.com/office/drawing/2014/main" id="{15A37EDE-F10B-4C4B-9572-8778C2D6A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5103" y="6309360"/>
            <a:ext cx="4797504" cy="457200"/>
          </a:xfrm>
        </p:spPr>
        <p:txBody>
          <a:bodyPr/>
          <a:lstStyle/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A124D3C-01E3-4B96-BDF0-54851D1739D0}"/>
              </a:ext>
            </a:extLst>
          </p:cNvPr>
          <p:cNvSpPr/>
          <p:nvPr userDrawn="1"/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Date Placeholder 35">
            <a:extLst>
              <a:ext uri="{FF2B5EF4-FFF2-40B4-BE49-F238E27FC236}">
                <a16:creationId xmlns:a16="http://schemas.microsoft.com/office/drawing/2014/main" id="{D6890A67-3C66-4F8A-B1A6-05469F40F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r>
              <a:rPr lang="en-US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2/1/20XX</a:t>
            </a:r>
            <a:endParaRPr lang="en-US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2" name="Slide Number Placeholder 36">
            <a:extLst>
              <a:ext uri="{FF2B5EF4-FFF2-40B4-BE49-F238E27FC236}">
                <a16:creationId xmlns:a16="http://schemas.microsoft.com/office/drawing/2014/main" id="{46849723-0CBF-47CA-9477-4D42CAC71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/>
          <a:p>
            <a:fld id="{FAEF9944-A4F6-4C59-AEBD-678D6480B8EA}" type="slidenum">
              <a:rPr lang="en-US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D60E3C33-714C-4528-93A6-4470C3E89A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59936" y="-2"/>
            <a:ext cx="5332064" cy="6858002"/>
          </a:xfrm>
          <a:custGeom>
            <a:avLst/>
            <a:gdLst>
              <a:gd name="connsiteX0" fmla="*/ 0 w 5332064"/>
              <a:gd name="connsiteY0" fmla="*/ 0 h 6858002"/>
              <a:gd name="connsiteX1" fmla="*/ 5332064 w 5332064"/>
              <a:gd name="connsiteY1" fmla="*/ 0 h 6858002"/>
              <a:gd name="connsiteX2" fmla="*/ 5332064 w 5332064"/>
              <a:gd name="connsiteY2" fmla="*/ 6858002 h 6858002"/>
              <a:gd name="connsiteX3" fmla="*/ 0 w 5332064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2064" h="6858002">
                <a:moveTo>
                  <a:pt x="0" y="0"/>
                </a:moveTo>
                <a:lnTo>
                  <a:pt x="5332064" y="0"/>
                </a:lnTo>
                <a:lnTo>
                  <a:pt x="5332064" y="6858002"/>
                </a:lnTo>
                <a:lnTo>
                  <a:pt x="0" y="6858002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609531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F5F5DFA-1BC3-4062-9356-6145C9F7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B5D461-AEC0-477F-A77A-6227F95A8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75813" y="0"/>
            <a:ext cx="4016188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1A041D-DE47-45FA-AC78-CC7FD0257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614254-52EF-4F58-99B1-CDA7C3922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9" y="1095508"/>
            <a:ext cx="8203482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D3B3ABA-0408-41EA-935D-D4F4586AA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178" y="1475399"/>
            <a:ext cx="6623040" cy="791861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0D7EF23-28EE-4115-879A-D95BBAC662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7179" y="2502047"/>
            <a:ext cx="6623039" cy="3030599"/>
          </a:xfrm>
        </p:spPr>
        <p:txBody>
          <a:bodyPr anchor="t">
            <a:normAutofit/>
          </a:bodyPr>
          <a:lstStyle>
            <a:lvl1pPr>
              <a:defRPr sz="2000" b="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4B41004-DE9E-4B19-B7DE-91782B37C8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94348" y="1085431"/>
            <a:ext cx="3997652" cy="5037857"/>
          </a:xfrm>
          <a:custGeom>
            <a:avLst/>
            <a:gdLst>
              <a:gd name="connsiteX0" fmla="*/ 0 w 3997652"/>
              <a:gd name="connsiteY0" fmla="*/ 0 h 5037857"/>
              <a:gd name="connsiteX1" fmla="*/ 3997652 w 3997652"/>
              <a:gd name="connsiteY1" fmla="*/ 0 h 5037857"/>
              <a:gd name="connsiteX2" fmla="*/ 3997652 w 3997652"/>
              <a:gd name="connsiteY2" fmla="*/ 5037857 h 5037857"/>
              <a:gd name="connsiteX3" fmla="*/ 0 w 3997652"/>
              <a:gd name="connsiteY3" fmla="*/ 5037857 h 503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652" h="5037857">
                <a:moveTo>
                  <a:pt x="0" y="0"/>
                </a:moveTo>
                <a:lnTo>
                  <a:pt x="3997652" y="0"/>
                </a:lnTo>
                <a:lnTo>
                  <a:pt x="3997652" y="5037857"/>
                </a:lnTo>
                <a:lnTo>
                  <a:pt x="0" y="5037857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37301C-2B9B-4119-9002-BD6DB2AB8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144405"/>
            <a:ext cx="8150087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12738D-D0ED-4899-A01C-42439B5B3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06532" y="6167615"/>
            <a:ext cx="398241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ED261D-45B9-40C1-8341-8B8B796E8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182CF530-D736-4104-8678-850EEDF9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178" y="6309360"/>
            <a:ext cx="662304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23953F-BF80-48E0-8282-62907D6C2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42523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8DEDB7CE-711E-4E43-9450-4C7BECE2F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537" y="6309360"/>
            <a:ext cx="1885598" cy="457200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F5D9588C-9E6B-42F6-8B42-D1838862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4511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7E77A60-3019-43AE-AA38-E130C04CFD8D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DBF0FB-88D2-4271-BFAF-D129CF8C2F68}"/>
              </a:ext>
            </a:extLst>
          </p:cNvPr>
          <p:cNvSpPr/>
          <p:nvPr userDrawn="1"/>
        </p:nvSpPr>
        <p:spPr>
          <a:xfrm>
            <a:off x="7547855" y="-4078"/>
            <a:ext cx="4641096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2B807B-6DFA-471C-B675-016416207F0E}"/>
              </a:ext>
            </a:extLst>
          </p:cNvPr>
          <p:cNvSpPr/>
          <p:nvPr userDrawn="1"/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55D4C0-9882-489D-AD77-A9F38B3784A6}"/>
              </a:ext>
            </a:extLst>
          </p:cNvPr>
          <p:cNvSpPr/>
          <p:nvPr userDrawn="1"/>
        </p:nvSpPr>
        <p:spPr>
          <a:xfrm>
            <a:off x="7585468" y="1095508"/>
            <a:ext cx="4603482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3F61843-5C9C-49E0-8A90-64085BC79F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73503" y="1709530"/>
            <a:ext cx="3754671" cy="2528515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600" b="1" cap="none" dirty="0">
                <a:solidFill>
                  <a:schemeClr val="tx2"/>
                </a:solidFill>
              </a:rPr>
              <a:t>Click to add title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5C8BDC7-F09C-40A3-B14E-9A49781EE6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76914" y="4238046"/>
            <a:ext cx="3806919" cy="1741404"/>
          </a:xfrm>
        </p:spPr>
        <p:txBody>
          <a:bodyPr anchor="t">
            <a:normAutofit/>
          </a:bodyPr>
          <a:lstStyle>
            <a:lvl1pPr>
              <a:defRPr sz="1600" b="0"/>
            </a:lvl1pPr>
          </a:lstStyle>
          <a:p>
            <a:r>
              <a:rPr lang="en-US" sz="2000" dirty="0">
                <a:solidFill>
                  <a:schemeClr val="tx2"/>
                </a:solidFill>
              </a:rPr>
              <a:t>Click to add subtitle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7A5DB4-1ED7-4630-89AF-F1802E44EF89}"/>
              </a:ext>
            </a:extLst>
          </p:cNvPr>
          <p:cNvSpPr/>
          <p:nvPr userDrawn="1"/>
        </p:nvSpPr>
        <p:spPr>
          <a:xfrm>
            <a:off x="0" y="6144405"/>
            <a:ext cx="7534656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5D4012-4107-490F-A369-EA7063242A98}"/>
              </a:ext>
            </a:extLst>
          </p:cNvPr>
          <p:cNvSpPr/>
          <p:nvPr userDrawn="1"/>
        </p:nvSpPr>
        <p:spPr>
          <a:xfrm>
            <a:off x="7585468" y="6167615"/>
            <a:ext cx="46034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95C79E2-9EA5-4713-B4AF-0E4572CFFA2F}"/>
              </a:ext>
            </a:extLst>
          </p:cNvPr>
          <p:cNvSpPr/>
          <p:nvPr userDrawn="1"/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4C09E2-06F0-4230-8DAD-A0DBF01F8603}"/>
              </a:ext>
            </a:extLst>
          </p:cNvPr>
          <p:cNvSpPr/>
          <p:nvPr userDrawn="1"/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Picture Placeholder 38">
            <a:extLst>
              <a:ext uri="{FF2B5EF4-FFF2-40B4-BE49-F238E27FC236}">
                <a16:creationId xmlns:a16="http://schemas.microsoft.com/office/drawing/2014/main" id="{AB2070F4-085F-4F8D-A1E8-A58E5F8F06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095509"/>
            <a:ext cx="7519932" cy="5016892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16581132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DEBA854-A26D-41C5-9D40-DF6B49ACB136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95BFA7-EB65-4E20-A693-324FEF74D3AE}"/>
              </a:ext>
            </a:extLst>
          </p:cNvPr>
          <p:cNvSpPr/>
          <p:nvPr userDrawn="1"/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9E9218-0397-4231-81F4-03972AB6A3DD}"/>
              </a:ext>
            </a:extLst>
          </p:cNvPr>
          <p:cNvSpPr/>
          <p:nvPr userDrawn="1"/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1905177-1789-44BB-950A-7018653E64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1" y="1044054"/>
            <a:ext cx="10013709" cy="10303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4B8C-C655-4441-A7FF-616EF634E6E1}"/>
              </a:ext>
            </a:extLst>
          </p:cNvPr>
          <p:cNvSpPr/>
          <p:nvPr userDrawn="1"/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9301A4-3CA9-4D0E-944E-1BE5921FA0B3}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A9C29C55-D1EC-4DD4-BA5B-11E4AB15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1" y="6309360"/>
            <a:ext cx="5732061" cy="457200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C31C8C6B-3212-41F0-A8A1-4A6A700AF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2168" y="6309360"/>
            <a:ext cx="2148840" cy="457200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67357410-255F-470C-AD92-44B15997A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3914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DF88512-9E62-4695-B350-39488566A1F7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CD596D-95F4-4C5C-A0E7-86D747FE70BE}"/>
              </a:ext>
            </a:extLst>
          </p:cNvPr>
          <p:cNvSpPr/>
          <p:nvPr userDrawn="1"/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553E9F-DCBF-4BEE-A261-5AA97361A0E0}"/>
              </a:ext>
            </a:extLst>
          </p:cNvPr>
          <p:cNvSpPr/>
          <p:nvPr userDrawn="1"/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9B0EB0-AEBA-44ED-BC77-4188C74861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1" y="1044054"/>
            <a:ext cx="10013709" cy="10303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78DD10-67BC-4E87-A788-A45C6093F5F8}"/>
              </a:ext>
            </a:extLst>
          </p:cNvPr>
          <p:cNvSpPr/>
          <p:nvPr userDrawn="1"/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769F5-486B-4B48-A543-2C70359DF66E}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47BB165-F380-48C4-B95B-C09C91893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1" y="6309360"/>
            <a:ext cx="5732061" cy="457200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9ADD171-0134-4347-A2D8-0B9D7634F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2168" y="6309360"/>
            <a:ext cx="2148840" cy="457200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0805E9B-6657-4167-BD79-CAC59C0D8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431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7A1CB5-2B4B-B745-A81F-2F02D2CF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D8A23-6714-134A-A88B-AD9EF3D0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703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A8A107B-E23F-4793-95B4-335240DB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51118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7568F3C-8CA8-489A-9870-E2C458355C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615126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615126 w 12192000"/>
              <a:gd name="connsiteY3" fmla="*/ 6858000 h 6858000"/>
              <a:gd name="connsiteX4" fmla="*/ 0 w 12192000"/>
              <a:gd name="connsiteY4" fmla="*/ 0 h 6858000"/>
              <a:gd name="connsiteX5" fmla="*/ 4551118 w 12192000"/>
              <a:gd name="connsiteY5" fmla="*/ 0 h 6858000"/>
              <a:gd name="connsiteX6" fmla="*/ 4551118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615126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615126" y="6858000"/>
                </a:lnTo>
                <a:close/>
                <a:moveTo>
                  <a:pt x="0" y="0"/>
                </a:moveTo>
                <a:lnTo>
                  <a:pt x="4551118" y="0"/>
                </a:lnTo>
                <a:lnTo>
                  <a:pt x="455111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C14E8-F37D-4BEA-9D62-5E707EDF0D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25" y="1095508"/>
            <a:ext cx="4606535" cy="3936931"/>
          </a:xfrm>
          <a:solidFill>
            <a:schemeClr val="tx2"/>
          </a:solidFill>
        </p:spPr>
        <p:txBody>
          <a:bodyPr rIns="365760" anchor="b"/>
          <a:lstStyle>
            <a:lvl1pPr marL="365760">
              <a:lnSpc>
                <a:spcPct val="100000"/>
              </a:lnSpc>
              <a:spcBef>
                <a:spcPts val="100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784D33-9C88-49E6-8F90-05148C5496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726" y="5032439"/>
            <a:ext cx="4606535" cy="1079962"/>
          </a:xfrm>
          <a:solidFill>
            <a:schemeClr val="tx2"/>
          </a:solidFill>
        </p:spPr>
        <p:txBody>
          <a:bodyPr anchor="ctr"/>
          <a:lstStyle>
            <a:lvl1pPr marL="365760">
              <a:spcBef>
                <a:spcPts val="1000"/>
              </a:spcBef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CD820E0-0083-439B-A9DE-C3DEA1DEA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D8A8D931-E01B-43C0-806F-2413BF593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id="{0F3F4E6D-F4D2-430F-A2C3-3C037D77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471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9F91A3C-7ABB-4E5E-B04F-29DB072AE13C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B9AABE-3FBC-4E64-8672-D073D4A3F412}"/>
              </a:ext>
            </a:extLst>
          </p:cNvPr>
          <p:cNvSpPr/>
          <p:nvPr userDrawn="1"/>
        </p:nvSpPr>
        <p:spPr>
          <a:xfrm>
            <a:off x="1038768" y="-2946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FF13AE-FEBF-40A1-A799-6EB275CBBCB5}"/>
              </a:ext>
            </a:extLst>
          </p:cNvPr>
          <p:cNvSpPr/>
          <p:nvPr userDrawn="1"/>
        </p:nvSpPr>
        <p:spPr>
          <a:xfrm>
            <a:off x="0" y="4724838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EACBDB11-07EC-4982-BBFA-8EECF50C7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2" y="4872251"/>
            <a:ext cx="10013709" cy="10303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B21770-EBB9-4C73-BE13-26901F3CC9FB}"/>
              </a:ext>
            </a:extLst>
          </p:cNvPr>
          <p:cNvSpPr/>
          <p:nvPr userDrawn="1"/>
        </p:nvSpPr>
        <p:spPr>
          <a:xfrm>
            <a:off x="-1" y="4790620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72AFA4-5141-4F0F-B9F6-0BE3ADBED218}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41DE758B-03CF-48F8-BCBE-AD97B704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2" y="6309360"/>
            <a:ext cx="4946592" cy="457200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1640606E-041A-4385-96D7-3C6E775E3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2168" y="6309360"/>
            <a:ext cx="2148840" cy="457200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35844B60-1EF6-4A90-9030-B5043BCD0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465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30FB3D5A-25E2-453F-A78E-0A20BDCE80A2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796342-0E80-4F8E-9563-9F5EDFC0DDF2}"/>
              </a:ext>
            </a:extLst>
          </p:cNvPr>
          <p:cNvSpPr/>
          <p:nvPr userDrawn="1"/>
        </p:nvSpPr>
        <p:spPr>
          <a:xfrm>
            <a:off x="1038768" y="-2946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9B2F5D-C3BA-453E-8F4D-97074F48C7AE}"/>
              </a:ext>
            </a:extLst>
          </p:cNvPr>
          <p:cNvSpPr/>
          <p:nvPr userDrawn="1"/>
        </p:nvSpPr>
        <p:spPr>
          <a:xfrm>
            <a:off x="0" y="4724838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2D50E3-A27A-4AF6-928B-286E7BDB4B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2" y="4872251"/>
            <a:ext cx="10013709" cy="10303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74FDF0-F4BE-433D-86EE-9E1832D4388B}"/>
              </a:ext>
            </a:extLst>
          </p:cNvPr>
          <p:cNvSpPr/>
          <p:nvPr userDrawn="1"/>
        </p:nvSpPr>
        <p:spPr>
          <a:xfrm>
            <a:off x="-1" y="4790620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DFCD07-1301-45ED-B326-449ECFADE70D}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D5DA270-E83F-4CC8-9DA6-27CA3AEC0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2" y="6309360"/>
            <a:ext cx="4946592" cy="457200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7804587-2E59-4D83-B86E-83ADAE4FDC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2168" y="6309360"/>
            <a:ext cx="2148840" cy="457200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339F117-3072-4F0C-8D1D-E5DC918C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8652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725A2F16-8CE0-4F2E-933C-EFDFB1E19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C70705-E2EE-4992-AE78-FDBE1285C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903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C428A7-7771-4474-8BB4-8A6F0FEF8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935" y="180644"/>
            <a:ext cx="10900146" cy="935776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8730F6-0DF6-48BC-86CC-00BE18350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351619"/>
            <a:ext cx="12192000" cy="474948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D31104-1E19-4E17-A3FE-2B2C55134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6107836"/>
            <a:ext cx="4651248" cy="750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2CEB59E-1776-4FF1-BF4D-A33B618FD59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935" y="1834005"/>
            <a:ext cx="3519028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55E76-BA79-44AC-B206-DA13D60FDA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935" y="2419555"/>
            <a:ext cx="3519028" cy="3197260"/>
          </a:xfrm>
        </p:spPr>
        <p:txBody>
          <a:bodyPr anchor="t"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r>
              <a:rPr lang="en-US" dirty="0"/>
              <a:t> Click to add text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0518C4D-71E5-4211-A191-A8ED7185DED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336486" y="1828356"/>
            <a:ext cx="3519028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7EF9B63-4443-4EE5-A88B-2F1FA4CC4043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336486" y="2419555"/>
            <a:ext cx="3519028" cy="3197260"/>
          </a:xfrm>
        </p:spPr>
        <p:txBody>
          <a:bodyPr anchor="t"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r>
              <a:rPr lang="en-US" dirty="0"/>
              <a:t> Click to add text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54FF8D9-50D3-4515-B896-B127F664C1E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24037" y="1834005"/>
            <a:ext cx="3519028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95B62E8-2D9A-443A-8560-D347C470389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024037" y="2419555"/>
            <a:ext cx="3519028" cy="3197260"/>
          </a:xfrm>
        </p:spPr>
        <p:txBody>
          <a:bodyPr anchor="t"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r>
              <a:rPr lang="en-US" dirty="0"/>
              <a:t> Click to add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A7A17E-1562-4B10-9BC8-AB6B45E6B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6101107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37258C-9B58-4DC0-BC98-826A38D4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3798" y="6117631"/>
            <a:ext cx="64008" cy="7403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ooter Placeholder 29">
            <a:extLst>
              <a:ext uri="{FF2B5EF4-FFF2-40B4-BE49-F238E27FC236}">
                <a16:creationId xmlns:a16="http://schemas.microsoft.com/office/drawing/2014/main" id="{2F8E2987-7F65-44D5-B3AD-776ECF8D8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917" y="6309360"/>
            <a:ext cx="342398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Date Placeholder 28">
            <a:extLst>
              <a:ext uri="{FF2B5EF4-FFF2-40B4-BE49-F238E27FC236}">
                <a16:creationId xmlns:a16="http://schemas.microsoft.com/office/drawing/2014/main" id="{08BD4E48-A35B-4475-BC85-E58DA2920F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73620" y="6309360"/>
            <a:ext cx="3411973" cy="457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11" name="Slide Number Placeholder 30">
            <a:extLst>
              <a:ext uri="{FF2B5EF4-FFF2-40B4-BE49-F238E27FC236}">
                <a16:creationId xmlns:a16="http://schemas.microsoft.com/office/drawing/2014/main" id="{FBDAEBAB-F3AA-4DB3-96B7-6387085C1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9735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3DC2F0A-1748-49AE-AF72-D6BBB4F8F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3DF7B1-E0C5-4E09-BB5C-F11EA14D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66789"/>
            <a:ext cx="6833381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C678EC-E47C-4AC2-A75A-7022CECD00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4622" y="1138041"/>
            <a:ext cx="4862811" cy="201948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8B745891-A8DA-4640-BB3F-1693FC5AC4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58023" y="4941"/>
            <a:ext cx="5333977" cy="339205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BC2DF568-4EA5-4F79-980F-47FC90AEA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7712" y="3461002"/>
            <a:ext cx="5728215" cy="3396997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74E69A-5ABD-42DF-A2B0-997A62625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063" y="920164"/>
            <a:ext cx="1070775" cy="24661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B6D0A-4A1F-4B59-B429-AD3FABC74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B66529-F6B7-4C1C-8291-8139628DF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48456"/>
            <a:ext cx="6833382" cy="71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2245B9-34B5-4F89-8EA6-C018B9D4F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23" y="3442673"/>
            <a:ext cx="5333977" cy="34153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0814BE-76E8-43EC-9616-A1F02F053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96996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8AAA0A6-9D4B-4AA2-82F0-77E5ECF4B6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86762" y="3928342"/>
            <a:ext cx="4162319" cy="228500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400" b="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7" name="Footer Placeholder 12">
            <a:extLst>
              <a:ext uri="{FF2B5EF4-FFF2-40B4-BE49-F238E27FC236}">
                <a16:creationId xmlns:a16="http://schemas.microsoft.com/office/drawing/2014/main" id="{8E3FFD99-95F0-47A4-8642-FB9FECEC4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917" y="6309360"/>
            <a:ext cx="4946592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727536-E532-4015-A178-0ABB6B09C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ate Placeholder 11">
            <a:extLst>
              <a:ext uri="{FF2B5EF4-FFF2-40B4-BE49-F238E27FC236}">
                <a16:creationId xmlns:a16="http://schemas.microsoft.com/office/drawing/2014/main" id="{22977876-C29D-4D32-9948-303465AEC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7730" y="6309360"/>
            <a:ext cx="2736329" cy="457200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20" name="Slide Number Placeholder 15">
            <a:extLst>
              <a:ext uri="{FF2B5EF4-FFF2-40B4-BE49-F238E27FC236}">
                <a16:creationId xmlns:a16="http://schemas.microsoft.com/office/drawing/2014/main" id="{6A7BC11E-2EF0-4989-9A7E-7AB377DB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645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9DE6-FED4-2F4D-933B-BF5429D41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05A5D-5A6C-FE47-ADA6-E9D81F0B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746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F34B9-715D-1842-A7BF-C99A8E94C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766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511276-75B7-9A4B-964A-3CDB98EF5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46882-C2F9-0543-814C-9012EC6D8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7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10E55-160F-A845-862D-6E92FE4C4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CFAFE8-581F-144B-A79F-C9FD53FD3B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746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8A09B-88FE-BC4B-A708-DA21DDFA1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766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86EDB-E2DD-E444-B272-0A63FED0C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38FBA-CF6A-6F45-B78C-5D8EF4C68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/>
          <a:lstStyle/>
          <a:p>
            <a:fld id="{5B3255F6-A68D-2B42-A1CC-D7F919CF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43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B1DEDC-82A5-5D4E-845E-169E3DDB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59654-2BD5-0342-8019-AFA6BE17F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08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A6E5FF-F386-9C44-8A50-72FF3453E2CD}"/>
              </a:ext>
            </a:extLst>
          </p:cNvPr>
          <p:cNvSpPr/>
          <p:nvPr userDrawn="1"/>
        </p:nvSpPr>
        <p:spPr>
          <a:xfrm>
            <a:off x="0" y="6066000"/>
            <a:ext cx="12193200" cy="7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5FFE74A-DF68-D54A-BE04-0E444E899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Plus Jakarta Sans" pitchFamily="2" charset="77"/>
                <a:cs typeface="Plus Jakart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618B90F-6CF7-3C46-9091-C1D36F0B0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Plus Jakarta Sans" pitchFamily="2" charset="77"/>
                <a:cs typeface="Plus Jakarta Sans" pitchFamily="2" charset="77"/>
              </a:defRPr>
            </a:lvl1pPr>
          </a:lstStyle>
          <a:p>
            <a:fld id="{5B3255F6-A68D-2B42-A1CC-D7F919CFF8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1B40B9-10BA-8E4F-BE65-7A51AE640B92}"/>
              </a:ext>
            </a:extLst>
          </p:cNvPr>
          <p:cNvSpPr/>
          <p:nvPr userDrawn="1"/>
        </p:nvSpPr>
        <p:spPr>
          <a:xfrm>
            <a:off x="0" y="0"/>
            <a:ext cx="121932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005ACF-C507-E345-AF82-376CDB09B26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970" y="6221584"/>
            <a:ext cx="2321881" cy="46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327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977" r:id="rId2"/>
    <p:sldLayoutId id="2147483978" r:id="rId3"/>
    <p:sldLayoutId id="2147483676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Plus Jakarta Sans Medium" pitchFamily="2" charset="77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Plus Jakarta Sa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Plus Jakarta Sa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Plus Jakarta Sa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Plus Jakarta Sa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Plus Jakarta Sa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12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pos="71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B1DEDC-82A5-5D4E-845E-169E3DDB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59654-2BD5-0342-8019-AFA6BE17F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08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A6E5FF-F386-9C44-8A50-72FF3453E2CD}"/>
              </a:ext>
            </a:extLst>
          </p:cNvPr>
          <p:cNvSpPr/>
          <p:nvPr userDrawn="1"/>
        </p:nvSpPr>
        <p:spPr>
          <a:xfrm>
            <a:off x="0" y="6066000"/>
            <a:ext cx="12193200" cy="7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5FFE74A-DF68-D54A-BE04-0E444E899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Plus Jakarta Sans" pitchFamily="2" charset="77"/>
                <a:cs typeface="Plus Jakart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618B90F-6CF7-3C46-9091-C1D36F0B0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Plus Jakarta Sans" pitchFamily="2" charset="77"/>
                <a:cs typeface="Plus Jakarta Sans" pitchFamily="2" charset="77"/>
              </a:defRPr>
            </a:lvl1pPr>
          </a:lstStyle>
          <a:p>
            <a:fld id="{5B3255F6-A68D-2B42-A1CC-D7F919CFF8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1B40B9-10BA-8E4F-BE65-7A51AE640B92}"/>
              </a:ext>
            </a:extLst>
          </p:cNvPr>
          <p:cNvSpPr/>
          <p:nvPr userDrawn="1"/>
        </p:nvSpPr>
        <p:spPr>
          <a:xfrm>
            <a:off x="0" y="0"/>
            <a:ext cx="121932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005ACF-C507-E345-AF82-376CDB09B26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970" y="6221584"/>
            <a:ext cx="2321881" cy="46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937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9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Plus Jakarta Sans Medium" pitchFamily="2" charset="77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Plus Jakarta Sa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Plus Jakarta Sa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Plus Jakarta Sa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Plus Jakarta Sa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Plus Jakarta Sa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12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pos="71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4B90691-E82D-3D44-ABCC-8575178F4B99}"/>
              </a:ext>
            </a:extLst>
          </p:cNvPr>
          <p:cNvSpPr/>
          <p:nvPr userDrawn="1"/>
        </p:nvSpPr>
        <p:spPr>
          <a:xfrm>
            <a:off x="0" y="6066000"/>
            <a:ext cx="12193200" cy="7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B1DEDC-82A5-5D4E-845E-169E3DDB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59654-2BD5-0342-8019-AFA6BE17F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084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3F278-22D2-E64C-9927-282ED8B634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Plus Jakarta Sans" pitchFamily="2" charset="77"/>
                <a:cs typeface="Plus Jakarta Sans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455DA-144B-454B-9998-A06BCDD2C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Plus Jakarta Sans" pitchFamily="2" charset="77"/>
                <a:cs typeface="Plus Jakarta Sans" pitchFamily="2" charset="77"/>
              </a:defRPr>
            </a:lvl1pPr>
          </a:lstStyle>
          <a:p>
            <a:fld id="{5B3255F6-A68D-2B42-A1CC-D7F919CFF8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969A68-CE04-3A49-AB5A-8F63C580849B}"/>
              </a:ext>
            </a:extLst>
          </p:cNvPr>
          <p:cNvSpPr/>
          <p:nvPr userDrawn="1"/>
        </p:nvSpPr>
        <p:spPr>
          <a:xfrm>
            <a:off x="0" y="0"/>
            <a:ext cx="12193200" cy="7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3C16EE-2C19-9341-B011-07DA81A6AF9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970" y="6221584"/>
            <a:ext cx="2321881" cy="46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175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2"/>
          </a:solidFill>
          <a:latin typeface="Source Sans Pro" panose="020B0503030403020204" pitchFamily="34" charset="0"/>
          <a:ea typeface="Source Sans Pro" panose="020B0503030403020204" pitchFamily="34" charset="0"/>
          <a:cs typeface="Plus Jakarta Sans Medium" pitchFamily="2" charset="77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2"/>
          </a:solidFill>
          <a:latin typeface="Source Sans Pro" panose="020B0503030403020204" pitchFamily="34" charset="0"/>
          <a:ea typeface="Source Sans Pro" panose="020B0503030403020204" pitchFamily="34" charset="0"/>
          <a:cs typeface="Plus Jakarta Sa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2"/>
          </a:solidFill>
          <a:latin typeface="Source Sans Pro" panose="020B0503030403020204" pitchFamily="34" charset="0"/>
          <a:ea typeface="Source Sans Pro" panose="020B0503030403020204" pitchFamily="34" charset="0"/>
          <a:cs typeface="Plus Jakarta Sa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2"/>
          </a:solidFill>
          <a:latin typeface="Source Sans Pro" panose="020B0503030403020204" pitchFamily="34" charset="0"/>
          <a:ea typeface="Source Sans Pro" panose="020B0503030403020204" pitchFamily="34" charset="0"/>
          <a:cs typeface="Plus Jakarta Sa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/>
          </a:solidFill>
          <a:latin typeface="Source Sans Pro" panose="020B0503030403020204" pitchFamily="34" charset="0"/>
          <a:ea typeface="Source Sans Pro" panose="020B0503030403020204" pitchFamily="34" charset="0"/>
          <a:cs typeface="Plus Jakarta Sa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/>
          </a:solidFill>
          <a:latin typeface="Source Sans Pro" panose="020B0503030403020204" pitchFamily="34" charset="0"/>
          <a:ea typeface="Source Sans Pro" panose="020B0503030403020204" pitchFamily="34" charset="0"/>
          <a:cs typeface="Plus Jakarta Sa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12">
          <p15:clr>
            <a:srgbClr val="F26B43"/>
          </p15:clr>
        </p15:guide>
        <p15:guide id="2" pos="529">
          <p15:clr>
            <a:srgbClr val="F26B43"/>
          </p15:clr>
        </p15:guide>
        <p15:guide id="3" pos="715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4B90691-E82D-3D44-ABCC-8575178F4B99}"/>
              </a:ext>
            </a:extLst>
          </p:cNvPr>
          <p:cNvSpPr/>
          <p:nvPr userDrawn="1"/>
        </p:nvSpPr>
        <p:spPr>
          <a:xfrm>
            <a:off x="0" y="6066000"/>
            <a:ext cx="12193200" cy="7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B1DEDC-82A5-5D4E-845E-169E3DDB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59654-2BD5-0342-8019-AFA6BE17F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084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3F278-22D2-E64C-9927-282ED8B634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1" y="6279438"/>
            <a:ext cx="66279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Plus Jakarta Sans" pitchFamily="2" charset="77"/>
                <a:cs typeface="Plus Jakarta Sans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455DA-144B-454B-9998-A06BCDD2C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24730" y="6279438"/>
            <a:ext cx="1029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Plus Jakarta Sans" pitchFamily="2" charset="77"/>
                <a:cs typeface="Plus Jakarta Sans" pitchFamily="2" charset="77"/>
              </a:defRPr>
            </a:lvl1pPr>
          </a:lstStyle>
          <a:p>
            <a:fld id="{5B3255F6-A68D-2B42-A1CC-D7F919CFF8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969A68-CE04-3A49-AB5A-8F63C580849B}"/>
              </a:ext>
            </a:extLst>
          </p:cNvPr>
          <p:cNvSpPr/>
          <p:nvPr userDrawn="1"/>
        </p:nvSpPr>
        <p:spPr>
          <a:xfrm>
            <a:off x="0" y="0"/>
            <a:ext cx="12193200" cy="7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3C16EE-2C19-9341-B011-07DA81A6AF9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970" y="6221584"/>
            <a:ext cx="2321881" cy="46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08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2"/>
          </a:solidFill>
          <a:latin typeface="Source Sans Pro" panose="020B0503030403020204" pitchFamily="34" charset="0"/>
          <a:ea typeface="Source Sans Pro" panose="020B0503030403020204" pitchFamily="34" charset="0"/>
          <a:cs typeface="Plus Jakarta Sans Medium" pitchFamily="2" charset="77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2"/>
          </a:solidFill>
          <a:latin typeface="Source Sans Pro" panose="020B0503030403020204" pitchFamily="34" charset="0"/>
          <a:ea typeface="Source Sans Pro" panose="020B0503030403020204" pitchFamily="34" charset="0"/>
          <a:cs typeface="Plus Jakarta Sa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2"/>
          </a:solidFill>
          <a:latin typeface="Source Sans Pro" panose="020B0503030403020204" pitchFamily="34" charset="0"/>
          <a:ea typeface="Source Sans Pro" panose="020B0503030403020204" pitchFamily="34" charset="0"/>
          <a:cs typeface="Plus Jakarta Sa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2"/>
          </a:solidFill>
          <a:latin typeface="Source Sans Pro" panose="020B0503030403020204" pitchFamily="34" charset="0"/>
          <a:ea typeface="Source Sans Pro" panose="020B0503030403020204" pitchFamily="34" charset="0"/>
          <a:cs typeface="Plus Jakarta Sa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/>
          </a:solidFill>
          <a:latin typeface="Source Sans Pro" panose="020B0503030403020204" pitchFamily="34" charset="0"/>
          <a:ea typeface="Source Sans Pro" panose="020B0503030403020204" pitchFamily="34" charset="0"/>
          <a:cs typeface="Plus Jakarta Sa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/>
          </a:solidFill>
          <a:latin typeface="Source Sans Pro" panose="020B0503030403020204" pitchFamily="34" charset="0"/>
          <a:ea typeface="Source Sans Pro" panose="020B0503030403020204" pitchFamily="34" charset="0"/>
          <a:cs typeface="Plus Jakarta Sa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12">
          <p15:clr>
            <a:srgbClr val="F26B43"/>
          </p15:clr>
        </p15:guide>
        <p15:guide id="2" pos="529">
          <p15:clr>
            <a:srgbClr val="F26B43"/>
          </p15:clr>
        </p15:guide>
        <p15:guide id="3" pos="715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69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973" r:id="rId17"/>
    <p:sldLayoutId id="2147483974" r:id="rId18"/>
    <p:sldLayoutId id="2147483975" r:id="rId19"/>
    <p:sldLayoutId id="2147483976" r:id="rId20"/>
    <p:sldLayoutId id="2147483674" r:id="rId21"/>
    <p:sldLayoutId id="2147483675" r:id="rId22"/>
    <p:sldLayoutId id="2147483677" r:id="rId23"/>
    <p:sldLayoutId id="2147483678" r:id="rId24"/>
    <p:sldLayoutId id="2147483679" r:id="rId25"/>
    <p:sldLayoutId id="2147483680" r:id="rId26"/>
    <p:sldLayoutId id="2147483681" r:id="rId27"/>
    <p:sldLayoutId id="2147483682" r:id="rId28"/>
    <p:sldLayoutId id="2147483684" r:id="rId29"/>
    <p:sldLayoutId id="2147483686" r:id="rId30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5.jpg"/><Relationship Id="rId4" Type="http://schemas.openxmlformats.org/officeDocument/2006/relationships/image" Target="../media/image34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hyperlink" Target="http://www.pngall.com/lab-coat-png/download/24953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wm.org.uk/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sustainabilitywestmidlands.org.uk/events/" TargetMode="External"/><Relationship Id="rId5" Type="http://schemas.openxmlformats.org/officeDocument/2006/relationships/hyperlink" Target="http://www.linkedin.com/company/sustainability-west-midlands?trk=swm_website" TargetMode="External"/><Relationship Id="rId4" Type="http://schemas.openxmlformats.org/officeDocument/2006/relationships/hyperlink" Target="https://twitter.com/SWMtwee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stainabilitywestmidlands.org.uk/roadmap-to-2030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A991B-F050-DC45-BF65-910F9A21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14" y="1987421"/>
            <a:ext cx="6814309" cy="1600200"/>
          </a:xfrm>
        </p:spPr>
        <p:txBody>
          <a:bodyPr>
            <a:normAutofit fontScale="90000"/>
          </a:bodyPr>
          <a:lstStyle/>
          <a:p>
            <a:br>
              <a:rPr lang="en-GB" sz="4400" dirty="0"/>
            </a:br>
            <a:br>
              <a:rPr lang="en-GB" sz="4400" dirty="0"/>
            </a:br>
            <a:r>
              <a:rPr lang="en-GB" sz="4400" dirty="0">
                <a:latin typeface="Source Sans Pro"/>
              </a:rPr>
              <a:t>Sustainability West Midlands</a:t>
            </a:r>
            <a:br>
              <a:rPr lang="en-GB" sz="4400" dirty="0"/>
            </a:br>
            <a:br>
              <a:rPr lang="en-GB" sz="4400" dirty="0"/>
            </a:br>
            <a:r>
              <a:rPr lang="en-GB" sz="4400" dirty="0">
                <a:latin typeface="Source Sans Pro"/>
              </a:rPr>
              <a:t>Green Business Program Winter Event</a:t>
            </a:r>
            <a:br>
              <a:rPr lang="en-GB" sz="4400" dirty="0"/>
            </a:br>
            <a:br>
              <a:rPr lang="en-GB" sz="4400" dirty="0"/>
            </a:br>
            <a:r>
              <a:rPr lang="en-GB" sz="4400" dirty="0">
                <a:latin typeface="Source Sans Pro"/>
              </a:rPr>
              <a:t>Support available</a:t>
            </a:r>
            <a:endParaRPr lang="en-US" sz="4400" dirty="0"/>
          </a:p>
        </p:txBody>
      </p:sp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34BE9523-FCDA-4C49-BB94-9A018CA045F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0172" y="457200"/>
            <a:ext cx="3927863" cy="243692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1E484-24D6-E641-879C-156AD6E39D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7953" y="3891064"/>
            <a:ext cx="4891622" cy="23371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latin typeface="Source Sans Pro"/>
              </a:rPr>
              <a:t>07 December  2022</a:t>
            </a:r>
          </a:p>
          <a:p>
            <a:r>
              <a:rPr lang="en-US" sz="1800" dirty="0">
                <a:latin typeface="Source Sans Pro"/>
              </a:rPr>
              <a:t>Nat Weaver</a:t>
            </a:r>
          </a:p>
          <a:p>
            <a:r>
              <a:rPr lang="en-US" sz="1800" dirty="0">
                <a:latin typeface="Source Sans Pro"/>
              </a:rPr>
              <a:t>Nathaniel.weaver@swm.org.uk</a:t>
            </a:r>
            <a:endParaRPr lang="en-US" sz="1800" dirty="0"/>
          </a:p>
          <a:p>
            <a:r>
              <a:rPr lang="en-US" sz="2000" b="0" i="0" u="none" strike="noStrike" dirty="0">
                <a:solidFill>
                  <a:srgbClr val="FFFFFF"/>
                </a:solidFill>
                <a:effectLst/>
                <a:latin typeface="Source Sans Pro"/>
              </a:rPr>
              <a:t>@SWMtweet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Source Sans Pro"/>
              </a:rPr>
              <a:t>​</a:t>
            </a:r>
            <a:r>
              <a:rPr lang="en-US" sz="2000" dirty="0">
                <a:solidFill>
                  <a:srgbClr val="000000"/>
                </a:solidFill>
                <a:latin typeface="Source Sans Pro"/>
              </a:rPr>
              <a:t> </a:t>
            </a:r>
            <a:endParaRPr lang="en-US" sz="18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10562B7-9569-D88F-DFBB-C710F1D3B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9782" y="4961079"/>
            <a:ext cx="449698" cy="4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128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3369CD78-7CCA-707C-5B62-6B0B4C098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74" y="584217"/>
            <a:ext cx="10636571" cy="469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00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2940BE84-190E-9903-AE4C-DD42C2C51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431" y="338083"/>
            <a:ext cx="4947138" cy="341518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6001DDB-976D-786F-1E73-BE6B171EC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631" y="2630230"/>
            <a:ext cx="4994029" cy="340289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8279827-7061-CAFC-C74C-7FFE224B8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663" y="2629296"/>
            <a:ext cx="4994029" cy="34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72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8C240"/>
            </a:gs>
            <a:gs pos="94000">
              <a:schemeClr val="bg2">
                <a:shade val="96000"/>
                <a:lumMod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1060" y="4358668"/>
            <a:ext cx="4846320" cy="448056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Working in Partnership</a:t>
            </a:r>
          </a:p>
          <a:p>
            <a:pPr algn="ctr"/>
            <a:r>
              <a:rPr lang="en-US" sz="2400" dirty="0"/>
              <a:t>for a sustainable environment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921035-6764-4E47-8ADC-F1C2CEAC93FA}"/>
              </a:ext>
            </a:extLst>
          </p:cNvPr>
          <p:cNvSpPr/>
          <p:nvPr/>
        </p:nvSpPr>
        <p:spPr>
          <a:xfrm>
            <a:off x="360784" y="1035614"/>
            <a:ext cx="64654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</a:t>
            </a:r>
            <a:r>
              <a:rPr lang="en-GB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Staysafe</a:t>
            </a:r>
            <a:r>
              <a:rPr lang="en-GB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474397-00C5-4ABD-A9EA-48D46812803D}"/>
              </a:ext>
            </a:extLst>
          </p:cNvPr>
          <p:cNvSpPr txBox="1"/>
          <p:nvPr/>
        </p:nvSpPr>
        <p:spPr>
          <a:xfrm>
            <a:off x="466725" y="6187231"/>
            <a:ext cx="115708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Staysafe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PPE Ltd.  - A Sustainability and Circular Economy Solution Provider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1B414D-B615-4C9A-8012-36D6AFA329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27" b="6124"/>
          <a:stretch/>
        </p:blipFill>
        <p:spPr>
          <a:xfrm>
            <a:off x="11259371" y="6068914"/>
            <a:ext cx="778155" cy="70185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C897090-BA2A-15C9-CC79-EF539C2A5C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" r="10692" b="32936"/>
          <a:stretch/>
        </p:blipFill>
        <p:spPr>
          <a:xfrm>
            <a:off x="6826259" y="393142"/>
            <a:ext cx="4608026" cy="1882604"/>
          </a:xfrm>
          <a:prstGeom prst="rect">
            <a:avLst/>
          </a:prstGeom>
        </p:spPr>
      </p:pic>
      <p:pic>
        <p:nvPicPr>
          <p:cNvPr id="11" name="Picture 10" descr="A group of different colored gloves&#10;&#10;Description automatically generated with low confidence">
            <a:extLst>
              <a:ext uri="{FF2B5EF4-FFF2-40B4-BE49-F238E27FC236}">
                <a16:creationId xmlns:a16="http://schemas.microsoft.com/office/drawing/2014/main" id="{522A6A46-6678-9A84-06A0-D48E0E4B78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t="14513" r="8361" b="14561"/>
          <a:stretch/>
        </p:blipFill>
        <p:spPr>
          <a:xfrm rot="10800000">
            <a:off x="6096000" y="3931274"/>
            <a:ext cx="2631064" cy="198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2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235702-D252-448C-B19A-B3316C4F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Case Study: Workwear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8FE1B0-9E5F-4C60-B1BF-E3D551EDC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61" y="1793875"/>
            <a:ext cx="7482182" cy="4776421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000000"/>
                </a:solidFill>
                <a:ea typeface="Times New Roman" panose="02020603050405020304" pitchFamily="18" charset="0"/>
              </a:rPr>
              <a:t>M</a:t>
            </a:r>
            <a:r>
              <a:rPr lang="en-GB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obile covid testing sites across UK (airports, film studios, universities and technology centres)</a:t>
            </a:r>
            <a:r>
              <a:rPr lang="en-US" dirty="0"/>
              <a:t> </a:t>
            </a:r>
          </a:p>
          <a:p>
            <a:r>
              <a:rPr lang="en-US" dirty="0"/>
              <a:t>Lab coats  - cost </a:t>
            </a:r>
            <a:r>
              <a:rPr lang="en-US" b="1" dirty="0">
                <a:solidFill>
                  <a:srgbClr val="FF0000"/>
                </a:solidFill>
              </a:rPr>
              <a:t>£25 </a:t>
            </a:r>
          </a:p>
          <a:p>
            <a:r>
              <a:rPr lang="en-US" dirty="0"/>
              <a:t>All sent for weekly incineration before our intervention</a:t>
            </a:r>
          </a:p>
          <a:p>
            <a:r>
              <a:rPr lang="en-US" dirty="0"/>
              <a:t>Now washed, sterilized, repaired and returned</a:t>
            </a:r>
          </a:p>
          <a:p>
            <a:r>
              <a:rPr lang="en-US" dirty="0"/>
              <a:t>At the peak of the pandemic, up to 200 per day at £5 each, saving £20 each plus disposal costs</a:t>
            </a:r>
          </a:p>
          <a:p>
            <a:r>
              <a:rPr lang="en-US" dirty="0"/>
              <a:t>Cost Saving: 		</a:t>
            </a:r>
            <a:r>
              <a:rPr lang="en-US" b="1" dirty="0">
                <a:solidFill>
                  <a:srgbClr val="00B050"/>
                </a:solidFill>
              </a:rPr>
              <a:t>£208,000 </a:t>
            </a:r>
            <a:r>
              <a:rPr lang="en-US" dirty="0"/>
              <a:t>last year</a:t>
            </a:r>
          </a:p>
          <a:p>
            <a:r>
              <a:rPr lang="en-US" dirty="0"/>
              <a:t>Waste Saving: 		</a:t>
            </a:r>
            <a:r>
              <a:rPr lang="en-US" b="1" dirty="0">
                <a:solidFill>
                  <a:srgbClr val="00B050"/>
                </a:solidFill>
              </a:rPr>
              <a:t>13 </a:t>
            </a:r>
            <a:r>
              <a:rPr lang="en-US" b="1" dirty="0" err="1">
                <a:solidFill>
                  <a:srgbClr val="00B050"/>
                </a:solidFill>
              </a:rPr>
              <a:t>tonnes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en-US" dirty="0"/>
              <a:t>Carbon Saving:</a:t>
            </a:r>
            <a:r>
              <a:rPr lang="en-US" b="1" dirty="0">
                <a:solidFill>
                  <a:srgbClr val="00B050"/>
                </a:solidFill>
              </a:rPr>
              <a:t> 	192 </a:t>
            </a:r>
            <a:r>
              <a:rPr lang="en-US" b="1" dirty="0" err="1">
                <a:solidFill>
                  <a:srgbClr val="00B050"/>
                </a:solidFill>
              </a:rPr>
              <a:t>tonnes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scope 3 </a:t>
            </a:r>
            <a:r>
              <a:rPr lang="en-US" dirty="0">
                <a:solidFill>
                  <a:schemeClr val="tx2"/>
                </a:solidFill>
              </a:rPr>
              <a:t>CO2e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D188D3-E97C-4E64-AEC5-BA2CE083B7F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328738"/>
            <a:ext cx="4727575" cy="465137"/>
          </a:xfrm>
        </p:spPr>
        <p:txBody>
          <a:bodyPr>
            <a:no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Cignpost Diagnostics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5E066-843B-4243-A76B-9FD2FE12D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9914" y="1646957"/>
            <a:ext cx="2752725" cy="914400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58BA671-CCA9-483D-8BFA-AF1AC46F7B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40" y="4806553"/>
            <a:ext cx="3129795" cy="1319355"/>
          </a:xfrm>
          <a:prstGeom prst="rect">
            <a:avLst/>
          </a:prstGeom>
        </p:spPr>
      </p:pic>
      <p:pic>
        <p:nvPicPr>
          <p:cNvPr id="12" name="Picture 11" descr="A white dress on a black background&#10;&#10;Description automatically generated">
            <a:extLst>
              <a:ext uri="{FF2B5EF4-FFF2-40B4-BE49-F238E27FC236}">
                <a16:creationId xmlns:a16="http://schemas.microsoft.com/office/drawing/2014/main" id="{E09C16EE-2E71-418C-A0FE-C93AF1B97F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950202" y="4167376"/>
            <a:ext cx="2339269" cy="2777881"/>
          </a:xfrm>
          <a:prstGeom prst="rect">
            <a:avLst/>
          </a:prstGeom>
        </p:spPr>
      </p:pic>
      <p:pic>
        <p:nvPicPr>
          <p:cNvPr id="7" name="Picture 6" descr="A picture containing text, grass, truck, outdoor&#10;&#10;Description automatically generated">
            <a:extLst>
              <a:ext uri="{FF2B5EF4-FFF2-40B4-BE49-F238E27FC236}">
                <a16:creationId xmlns:a16="http://schemas.microsoft.com/office/drawing/2014/main" id="{60FBEEA9-21FA-618D-6A55-D98EE09280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831" y="2594610"/>
            <a:ext cx="2797250" cy="174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2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3472D9-17BF-4359-90D1-26D3CD1F7C9B}"/>
              </a:ext>
            </a:extLst>
          </p:cNvPr>
          <p:cNvSpPr/>
          <p:nvPr/>
        </p:nvSpPr>
        <p:spPr>
          <a:xfrm>
            <a:off x="254138" y="1507629"/>
            <a:ext cx="1138647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GB" sz="2400" dirty="0">
                <a:solidFill>
                  <a:srgbClr val="5D004A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Monthly Newsletter</a:t>
            </a:r>
            <a:endParaRPr lang="en-GB" sz="2400" dirty="0">
              <a:solidFill>
                <a:srgbClr val="5D004A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solidFill>
                  <a:srgbClr val="5D004A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endParaRPr lang="en-US" sz="2400" dirty="0">
              <a:solidFill>
                <a:srgbClr val="5D004A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solidFill>
                  <a:srgbClr val="5D004A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@SWMtweet</a:t>
            </a:r>
            <a:endParaRPr lang="en-US" sz="2400" dirty="0">
              <a:solidFill>
                <a:srgbClr val="5D004A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solidFill>
                  <a:srgbClr val="5D004A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 </a:t>
            </a:r>
            <a:endParaRPr lang="en-US" sz="2400" dirty="0">
              <a:solidFill>
                <a:srgbClr val="5D004A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solidFill>
                  <a:srgbClr val="5D004A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Various </a:t>
            </a:r>
            <a:r>
              <a:rPr lang="en-US" sz="2400" dirty="0">
                <a:solidFill>
                  <a:srgbClr val="5D004A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events</a:t>
            </a:r>
            <a:r>
              <a:rPr lang="en-US" sz="2400" dirty="0">
                <a:solidFill>
                  <a:srgbClr val="5D004A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&amp; webinars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5D00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D00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9D92E8-FCC5-4A51-AC69-65C0D52DE005}"/>
              </a:ext>
            </a:extLst>
          </p:cNvPr>
          <p:cNvSpPr txBox="1"/>
          <p:nvPr/>
        </p:nvSpPr>
        <p:spPr>
          <a:xfrm>
            <a:off x="162594" y="254835"/>
            <a:ext cx="428054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5D004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Useful resources</a:t>
            </a:r>
            <a:endParaRPr lang="en-GB" sz="2800" b="1" dirty="0">
              <a:solidFill>
                <a:srgbClr val="5D004A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</p:txBody>
      </p:sp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24912A81-75C6-4278-B237-F7B5212E97E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823" y="1648838"/>
            <a:ext cx="4429182" cy="2747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2283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A991B-F050-DC45-BF65-910F9A21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14" y="1987421"/>
            <a:ext cx="6814309" cy="1600200"/>
          </a:xfrm>
        </p:spPr>
        <p:txBody>
          <a:bodyPr>
            <a:normAutofit fontScale="90000"/>
          </a:bodyPr>
          <a:lstStyle/>
          <a:p>
            <a:br>
              <a:rPr lang="en-GB" sz="4400" dirty="0"/>
            </a:br>
            <a:br>
              <a:rPr lang="en-GB" sz="4400" dirty="0"/>
            </a:br>
            <a:r>
              <a:rPr lang="en-GB" sz="4400" dirty="0">
                <a:latin typeface="Source Sans Pro"/>
              </a:rPr>
              <a:t>Sustainability West Midlands</a:t>
            </a:r>
            <a:br>
              <a:rPr lang="en-GB" sz="4400" dirty="0"/>
            </a:br>
            <a:br>
              <a:rPr lang="en-GB" sz="4400" dirty="0"/>
            </a:br>
            <a:r>
              <a:rPr lang="en-GB" sz="4400" dirty="0">
                <a:latin typeface="Source Sans Pro"/>
              </a:rPr>
              <a:t>Green Business Program Winter Event</a:t>
            </a:r>
            <a:br>
              <a:rPr lang="en-GB" sz="4400" dirty="0"/>
            </a:br>
            <a:br>
              <a:rPr lang="en-GB" sz="4400" dirty="0"/>
            </a:br>
            <a:r>
              <a:rPr lang="en-GB" sz="4400" dirty="0">
                <a:latin typeface="Source Sans Pro"/>
              </a:rPr>
              <a:t>Support available</a:t>
            </a:r>
            <a:endParaRPr lang="en-US" sz="4400" dirty="0">
              <a:latin typeface="Source Sans Pro"/>
            </a:endParaRPr>
          </a:p>
        </p:txBody>
      </p:sp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34BE9523-FCDA-4C49-BB94-9A018CA045F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0172" y="457200"/>
            <a:ext cx="3927863" cy="243692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10562B7-9569-D88F-DFBB-C710F1D3B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2782" y="5363246"/>
            <a:ext cx="449698" cy="4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58DF39D-BC47-0FF2-8297-CD86731C8DF4}"/>
              </a:ext>
            </a:extLst>
          </p:cNvPr>
          <p:cNvSpPr txBox="1">
            <a:spLocks/>
          </p:cNvSpPr>
          <p:nvPr/>
        </p:nvSpPr>
        <p:spPr>
          <a:xfrm>
            <a:off x="314953" y="3721731"/>
            <a:ext cx="4891622" cy="2337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lus Jakarta Sa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lus Jakarta Sans" pitchFamily="2" charset="77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lus Jakarta Sans" pitchFamily="2" charset="77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lus Jakarta Sans" pitchFamily="2" charset="77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lus Jakarta Sans" pitchFamily="2" charset="77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Source Sans Pro"/>
              </a:rPr>
              <a:t>07 December  2022</a:t>
            </a:r>
          </a:p>
          <a:p>
            <a:r>
              <a:rPr lang="en-US" sz="1800" dirty="0">
                <a:latin typeface="Source Sans Pro"/>
              </a:rPr>
              <a:t>Nat Weaver</a:t>
            </a:r>
          </a:p>
          <a:p>
            <a:r>
              <a:rPr lang="en-US" sz="1800" dirty="0">
                <a:latin typeface="Source Sans Pro"/>
              </a:rPr>
              <a:t>Nathaniel.weaver@swm.org.uk</a:t>
            </a:r>
            <a:endParaRPr lang="en-US" sz="1800" dirty="0"/>
          </a:p>
          <a:p>
            <a:r>
              <a:rPr lang="en-US" sz="2000" dirty="0">
                <a:solidFill>
                  <a:srgbClr val="FFFFFF"/>
                </a:solidFill>
                <a:latin typeface="Source Sans Pro"/>
              </a:rPr>
              <a:t>@SWMtweet</a:t>
            </a:r>
            <a:r>
              <a:rPr lang="en-US" sz="2000" dirty="0">
                <a:solidFill>
                  <a:srgbClr val="000000"/>
                </a:solidFill>
                <a:latin typeface="Source Sans Pro"/>
              </a:rPr>
              <a:t>​ 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50272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903" y="134248"/>
            <a:ext cx="5394325" cy="938212"/>
          </a:xfrm>
        </p:spPr>
        <p:txBody>
          <a:bodyPr/>
          <a:lstStyle/>
          <a:p>
            <a:pPr eaLnBrk="1" hangingPunct="1"/>
            <a:r>
              <a:rPr lang="en-GB" altLang="en-US" sz="2800" b="1" dirty="0">
                <a:solidFill>
                  <a:srgbClr val="5D0443"/>
                </a:solidFill>
                <a:cs typeface="Arial" panose="020B0604020202020204" pitchFamily="34" charset="0"/>
              </a:rPr>
              <a:t>About Us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867" y="1213993"/>
            <a:ext cx="11593288" cy="482441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GB" altLang="en-US" sz="2200" dirty="0"/>
              <a:t>Sustainability adviser for leaders of the West Midlands</a:t>
            </a:r>
          </a:p>
          <a:p>
            <a:pPr eaLnBrk="1" hangingPunct="1">
              <a:lnSpc>
                <a:spcPct val="80000"/>
              </a:lnSpc>
            </a:pPr>
            <a:endParaRPr lang="en-GB" altLang="en-US" sz="2200" dirty="0"/>
          </a:p>
          <a:p>
            <a:pPr eaLnBrk="1" hangingPunct="1">
              <a:lnSpc>
                <a:spcPct val="80000"/>
              </a:lnSpc>
            </a:pPr>
            <a:r>
              <a:rPr lang="en-GB" altLang="en-US" sz="2200" dirty="0"/>
              <a:t>Established 20 years</a:t>
            </a:r>
          </a:p>
          <a:p>
            <a:pPr eaLnBrk="1" hangingPunct="1">
              <a:lnSpc>
                <a:spcPct val="80000"/>
              </a:lnSpc>
            </a:pPr>
            <a:endParaRPr lang="en-GB" altLang="en-US" sz="2200" dirty="0"/>
          </a:p>
          <a:p>
            <a:pPr eaLnBrk="1" hangingPunct="1">
              <a:lnSpc>
                <a:spcPct val="80000"/>
              </a:lnSpc>
            </a:pPr>
            <a:r>
              <a:rPr lang="en-GB" altLang="en-US" sz="2200" dirty="0"/>
              <a:t>Independent, not-for-profit company working across all sectors</a:t>
            </a:r>
          </a:p>
          <a:p>
            <a:pPr eaLnBrk="1" hangingPunct="1">
              <a:lnSpc>
                <a:spcPct val="80000"/>
              </a:lnSpc>
            </a:pPr>
            <a:endParaRPr lang="en-GB" altLang="en-US" sz="2200" dirty="0"/>
          </a:p>
          <a:p>
            <a:pPr eaLnBrk="1" hangingPunct="1">
              <a:lnSpc>
                <a:spcPct val="80000"/>
              </a:lnSpc>
            </a:pPr>
            <a:r>
              <a:rPr lang="en-GB" altLang="en-US" sz="2200" dirty="0"/>
              <a:t>Our vision: The West Midlands is leading in contributing to the national target of net zero greenhouse gas emissions by 2050 whilst addressing health inequality and driving inclusive growth</a:t>
            </a:r>
          </a:p>
          <a:p>
            <a:pPr eaLnBrk="1" hangingPunct="1">
              <a:lnSpc>
                <a:spcPct val="80000"/>
              </a:lnSpc>
            </a:pPr>
            <a:endParaRPr lang="en-GB" altLang="en-US" sz="2200" dirty="0"/>
          </a:p>
          <a:p>
            <a:pPr eaLnBrk="1" hangingPunct="1">
              <a:lnSpc>
                <a:spcPct val="80000"/>
              </a:lnSpc>
            </a:pPr>
            <a:r>
              <a:rPr lang="en-GB" altLang="en-US" sz="2200" dirty="0"/>
              <a:t>Coordinate and monitor the only existing regional Sustainability Roadmap; a framework to 2030</a:t>
            </a:r>
          </a:p>
        </p:txBody>
      </p:sp>
      <p:pic>
        <p:nvPicPr>
          <p:cNvPr id="5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13F61726-93BD-4E94-9EFF-DFB89937F9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682" y="274864"/>
            <a:ext cx="3821706" cy="23710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221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903" y="134248"/>
            <a:ext cx="5394325" cy="938212"/>
          </a:xfrm>
        </p:spPr>
        <p:txBody>
          <a:bodyPr/>
          <a:lstStyle/>
          <a:p>
            <a:pPr eaLnBrk="1" hangingPunct="1"/>
            <a:r>
              <a:rPr lang="en-GB" altLang="en-US" sz="2800" b="1" dirty="0">
                <a:solidFill>
                  <a:srgbClr val="5D0443"/>
                </a:solidFill>
                <a:cs typeface="Arial" panose="020B0604020202020204" pitchFamily="34" charset="0"/>
              </a:rPr>
              <a:t>About Us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866" y="980500"/>
            <a:ext cx="11851743" cy="455223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GB" altLang="en-US" sz="2400" dirty="0"/>
              <a:t>Three main areas of work:</a:t>
            </a:r>
          </a:p>
          <a:p>
            <a:endParaRPr lang="en-GB" sz="2400" dirty="0"/>
          </a:p>
          <a:p>
            <a:pPr lvl="1"/>
            <a:r>
              <a:rPr lang="en-GB" b="1" dirty="0"/>
              <a:t>Membership: </a:t>
            </a:r>
          </a:p>
          <a:p>
            <a:pPr lvl="2"/>
            <a:r>
              <a:rPr lang="en-GB" dirty="0"/>
              <a:t>We are a cross-sector membership organisation with a difference; we connect, promote, and prioritise our members throughout everything we do.</a:t>
            </a:r>
          </a:p>
          <a:p>
            <a:pPr lvl="2"/>
            <a:endParaRPr lang="en-GB" dirty="0"/>
          </a:p>
          <a:p>
            <a:pPr lvl="1"/>
            <a:r>
              <a:rPr lang="en-GB" b="1" dirty="0"/>
              <a:t>Consultancy:</a:t>
            </a:r>
          </a:p>
          <a:p>
            <a:pPr lvl="2"/>
            <a:r>
              <a:rPr lang="en-GB" dirty="0"/>
              <a:t>We provide trusted independent, expert advice across all sectors and areas of sustainability.</a:t>
            </a:r>
          </a:p>
          <a:p>
            <a:pPr marL="914400" lvl="2" indent="0">
              <a:buNone/>
            </a:pPr>
            <a:endParaRPr lang="en-GB" dirty="0"/>
          </a:p>
          <a:p>
            <a:pPr lvl="1"/>
            <a:r>
              <a:rPr lang="en-GB" b="1" dirty="0"/>
              <a:t>Engagement:</a:t>
            </a:r>
          </a:p>
          <a:p>
            <a:pPr lvl="2"/>
            <a:r>
              <a:rPr lang="en-GB" dirty="0"/>
              <a:t>We use the power of storytelling and sharing of best practice to inspire action on sustainability. We use our communications, events and networks as platforms for engagement.</a:t>
            </a:r>
          </a:p>
          <a:p>
            <a:pPr eaLnBrk="1" hangingPunct="1">
              <a:lnSpc>
                <a:spcPct val="80000"/>
              </a:lnSpc>
            </a:pPr>
            <a:endParaRPr lang="en-GB" altLang="en-US" sz="2200" dirty="0"/>
          </a:p>
        </p:txBody>
      </p:sp>
    </p:spTree>
    <p:extLst>
      <p:ext uri="{BB962C8B-B14F-4D97-AF65-F5344CB8AC3E}">
        <p14:creationId xmlns:p14="http://schemas.microsoft.com/office/powerpoint/2010/main" val="60642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896550-6801-4465-A64A-D754B8CC1D8B}"/>
              </a:ext>
            </a:extLst>
          </p:cNvPr>
          <p:cNvSpPr txBox="1"/>
          <p:nvPr/>
        </p:nvSpPr>
        <p:spPr>
          <a:xfrm>
            <a:off x="337501" y="982008"/>
            <a:ext cx="1146214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54284E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Our Vision: The West Midlands is leading in contributing to the national target of net zero greenhouse gas emissions by 2050 whilst addressing health inequality and driving inclusive growth. </a:t>
            </a:r>
            <a:r>
              <a:rPr lang="en-US" sz="2000" dirty="0">
                <a:solidFill>
                  <a:srgbClr val="54284E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hlinkClick r:id="rId3"/>
              </a:rPr>
              <a:t>Find out more here</a:t>
            </a:r>
            <a:r>
              <a:rPr lang="en-US" sz="2000" dirty="0">
                <a:solidFill>
                  <a:srgbClr val="54284E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.</a:t>
            </a:r>
          </a:p>
        </p:txBody>
      </p:sp>
      <p:pic>
        <p:nvPicPr>
          <p:cNvPr id="3" name="Picture 4" descr="A screenshot of a cell phone&#10;&#10;Description generated with very high confidence">
            <a:hlinkClick r:id="rId3"/>
            <a:extLst>
              <a:ext uri="{FF2B5EF4-FFF2-40B4-BE49-F238E27FC236}">
                <a16:creationId xmlns:a16="http://schemas.microsoft.com/office/drawing/2014/main" id="{4F525E4B-3191-494D-85F5-F153D6695B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27" t="29744" r="10950" b="15641"/>
          <a:stretch/>
        </p:blipFill>
        <p:spPr>
          <a:xfrm>
            <a:off x="2966937" y="2154573"/>
            <a:ext cx="6416538" cy="33258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347B17-6EB4-4DF6-B7BF-C335E114C42D}"/>
              </a:ext>
            </a:extLst>
          </p:cNvPr>
          <p:cNvSpPr txBox="1"/>
          <p:nvPr/>
        </p:nvSpPr>
        <p:spPr>
          <a:xfrm>
            <a:off x="337502" y="398101"/>
            <a:ext cx="674423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5F004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West Midlands Sustainability Roadmap to 2030</a:t>
            </a:r>
          </a:p>
        </p:txBody>
      </p:sp>
    </p:spTree>
    <p:extLst>
      <p:ext uri="{BB962C8B-B14F-4D97-AF65-F5344CB8AC3E}">
        <p14:creationId xmlns:p14="http://schemas.microsoft.com/office/powerpoint/2010/main" val="88830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3ABDFE-7138-4F4F-B18F-8C4A69EFAB52}"/>
              </a:ext>
            </a:extLst>
          </p:cNvPr>
          <p:cNvSpPr/>
          <p:nvPr/>
        </p:nvSpPr>
        <p:spPr>
          <a:xfrm>
            <a:off x="208960" y="324323"/>
            <a:ext cx="345638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5D004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Our members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F00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61B249-31B5-211A-96E6-CCB9AE766E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64" t="37621" r="22035" b="21003"/>
          <a:stretch/>
        </p:blipFill>
        <p:spPr>
          <a:xfrm>
            <a:off x="441336" y="849712"/>
            <a:ext cx="5607373" cy="1679461"/>
          </a:xfrm>
          <a:prstGeom prst="rect">
            <a:avLst/>
          </a:prstGeom>
        </p:spPr>
      </p:pic>
      <p:pic>
        <p:nvPicPr>
          <p:cNvPr id="5" name="Picture 4" descr="Chart, logo, company name&#10;&#10;Description automatically generated">
            <a:extLst>
              <a:ext uri="{FF2B5EF4-FFF2-40B4-BE49-F238E27FC236}">
                <a16:creationId xmlns:a16="http://schemas.microsoft.com/office/drawing/2014/main" id="{DE8C8C1B-8559-7CAD-0B00-1C4CEDF603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376" y="668709"/>
            <a:ext cx="5433702" cy="2013622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FF9C003D-714B-705A-4526-A2DE9D1C01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12" y="2504417"/>
            <a:ext cx="4493190" cy="1620549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3FFA72E-751A-9EDF-5F39-FC7B009F2B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4225" y="2719865"/>
            <a:ext cx="3562863" cy="1391933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B49D46DF-F6C5-8BB3-0198-578FBC81A1D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05" y="4111798"/>
            <a:ext cx="5462674" cy="1873745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2D570A66-06A5-F283-7646-68E01DF0E5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507" y="2733033"/>
            <a:ext cx="4040718" cy="1391933"/>
          </a:xfrm>
          <a:prstGeom prst="rect">
            <a:avLst/>
          </a:prstGeom>
        </p:spPr>
      </p:pic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6446BF1F-B259-9980-EB82-4A7A7CB723C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709" y="4057279"/>
            <a:ext cx="5775976" cy="196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78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9C67380E-0339-B61C-6CFD-AA2391DC4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724" y="1498069"/>
            <a:ext cx="4548553" cy="2279248"/>
          </a:xfrm>
          <a:prstGeom prst="rect">
            <a:avLst/>
          </a:prstGeom>
        </p:spPr>
      </p:pic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37C4DCFB-6DD3-D00D-BC26-14462A523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984" y="6111319"/>
            <a:ext cx="3141785" cy="6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8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540AD83-0D38-BCD1-A903-558D1CBA7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3" y="-133392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12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D1E57-9EA9-475F-9FA2-9B07D6887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35" y="297028"/>
            <a:ext cx="4468812" cy="1325563"/>
          </a:xfrm>
        </p:spPr>
        <p:txBody>
          <a:bodyPr>
            <a:normAutofit/>
          </a:bodyPr>
          <a:lstStyle/>
          <a:p>
            <a:r>
              <a:rPr lang="en-GB" b="0" i="0" u="none" strike="noStrike">
                <a:solidFill>
                  <a:srgbClr val="5D004A"/>
                </a:solidFill>
                <a:effectLst/>
              </a:rPr>
              <a:t>What’s involved?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D5F6E-D4BB-4FA2-A832-7697F585C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5425" y="219405"/>
            <a:ext cx="1935837" cy="97591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8536BE-9233-4A7E-B6EB-BC446D486751}"/>
              </a:ext>
            </a:extLst>
          </p:cNvPr>
          <p:cNvSpPr txBox="1"/>
          <p:nvPr/>
        </p:nvSpPr>
        <p:spPr>
          <a:xfrm>
            <a:off x="285749" y="1594654"/>
            <a:ext cx="581025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D004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Working with others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D004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Commitment to reducing carbon emissions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D004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Becoming an ambassador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D004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Sharing your business challenges in relation to the pledge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38D98A-DF16-4561-966E-AD3B955384A3}"/>
              </a:ext>
            </a:extLst>
          </p:cNvPr>
          <p:cNvSpPr txBox="1"/>
          <p:nvPr/>
        </p:nvSpPr>
        <p:spPr>
          <a:xfrm>
            <a:off x="5901245" y="1594654"/>
            <a:ext cx="61027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D00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 support and guidance from SWM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D00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Exclusive networking</a:t>
            </a:r>
            <a:r>
              <a:rPr kumimoji="0" lang="en-GB" sz="2200" b="0" i="0" u="none" strike="noStrike" kern="1200" cap="none" spc="0" normalizeH="0" noProof="0" dirty="0">
                <a:ln>
                  <a:noFill/>
                </a:ln>
                <a:solidFill>
                  <a:srgbClr val="5D00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meetings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D00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and contacts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D00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D004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Reduce operational costs, mitigate against future energy and carbon pricing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D004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Improve PR by positioning your business as a leader in the Net Zero carbon economy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D004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Prepare your business for climate change impacts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5B53DE-2240-4360-90AD-79DA78AC3C85}"/>
              </a:ext>
            </a:extLst>
          </p:cNvPr>
          <p:cNvSpPr txBox="1">
            <a:spLocks/>
          </p:cNvSpPr>
          <p:nvPr/>
        </p:nvSpPr>
        <p:spPr>
          <a:xfrm>
            <a:off x="6429950" y="301585"/>
            <a:ext cx="44688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lus Jakarta Sans Medium" pitchFamily="2" charset="77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5D004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The benefits</a:t>
            </a: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Source Sans Pro" panose="020B0503030403020204" pitchFamily="34" charset="0"/>
              </a:rPr>
              <a:t>​</a:t>
            </a:r>
            <a:endParaRPr kumimoji="0" lang="en-GB" sz="4400" b="1" i="0" u="none" strike="noStrike" kern="1200" cap="none" spc="0" normalizeH="0" baseline="0" noProof="0">
              <a:ln>
                <a:noFill/>
              </a:ln>
              <a:solidFill>
                <a:srgbClr val="54274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75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BA3AC7-3CEB-ED7A-B4EC-533AC5FC67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67" r="4689" b="3685"/>
          <a:stretch/>
        </p:blipFill>
        <p:spPr>
          <a:xfrm>
            <a:off x="481668" y="116730"/>
            <a:ext cx="11228664" cy="591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77656"/>
      </p:ext>
    </p:extLst>
  </p:cSld>
  <p:clrMapOvr>
    <a:masterClrMapping/>
  </p:clrMapOvr>
</p:sld>
</file>

<file path=ppt/theme/theme1.xml><?xml version="1.0" encoding="utf-8"?>
<a:theme xmlns:a="http://schemas.openxmlformats.org/drawingml/2006/main" name="Dark Theme">
  <a:themeElements>
    <a:clrScheme name="SWM">
      <a:dk1>
        <a:srgbClr val="000000"/>
      </a:dk1>
      <a:lt1>
        <a:srgbClr val="FFFFFF"/>
      </a:lt1>
      <a:dk2>
        <a:srgbClr val="54274E"/>
      </a:dk2>
      <a:lt2>
        <a:srgbClr val="F2EFF2"/>
      </a:lt2>
      <a:accent1>
        <a:srgbClr val="E6007E"/>
      </a:accent1>
      <a:accent2>
        <a:srgbClr val="250F27"/>
      </a:accent2>
      <a:accent3>
        <a:srgbClr val="4D9C34"/>
      </a:accent3>
      <a:accent4>
        <a:srgbClr val="3F7FA5"/>
      </a:accent4>
      <a:accent5>
        <a:srgbClr val="C5493E"/>
      </a:accent5>
      <a:accent6>
        <a:srgbClr val="E7A848"/>
      </a:accent6>
      <a:hlink>
        <a:srgbClr val="E6007E"/>
      </a:hlink>
      <a:folHlink>
        <a:srgbClr val="E6007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明朝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lourful Theme">
  <a:themeElements>
    <a:clrScheme name="SWM">
      <a:dk1>
        <a:srgbClr val="000000"/>
      </a:dk1>
      <a:lt1>
        <a:srgbClr val="FFFFFF"/>
      </a:lt1>
      <a:dk2>
        <a:srgbClr val="54274E"/>
      </a:dk2>
      <a:lt2>
        <a:srgbClr val="F2EFF2"/>
      </a:lt2>
      <a:accent1>
        <a:srgbClr val="E6007E"/>
      </a:accent1>
      <a:accent2>
        <a:srgbClr val="250F27"/>
      </a:accent2>
      <a:accent3>
        <a:srgbClr val="4D9C34"/>
      </a:accent3>
      <a:accent4>
        <a:srgbClr val="3F7FA5"/>
      </a:accent4>
      <a:accent5>
        <a:srgbClr val="C5493E"/>
      </a:accent5>
      <a:accent6>
        <a:srgbClr val="E7A848"/>
      </a:accent6>
      <a:hlink>
        <a:srgbClr val="E6007E"/>
      </a:hlink>
      <a:folHlink>
        <a:srgbClr val="E6007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明朝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ight Theme">
  <a:themeElements>
    <a:clrScheme name="SWM">
      <a:dk1>
        <a:srgbClr val="000000"/>
      </a:dk1>
      <a:lt1>
        <a:srgbClr val="FFFFFF"/>
      </a:lt1>
      <a:dk2>
        <a:srgbClr val="54274E"/>
      </a:dk2>
      <a:lt2>
        <a:srgbClr val="F2EFF2"/>
      </a:lt2>
      <a:accent1>
        <a:srgbClr val="E6007E"/>
      </a:accent1>
      <a:accent2>
        <a:srgbClr val="250F27"/>
      </a:accent2>
      <a:accent3>
        <a:srgbClr val="4D9C34"/>
      </a:accent3>
      <a:accent4>
        <a:srgbClr val="3F7FA5"/>
      </a:accent4>
      <a:accent5>
        <a:srgbClr val="C5493E"/>
      </a:accent5>
      <a:accent6>
        <a:srgbClr val="E7A848"/>
      </a:accent6>
      <a:hlink>
        <a:srgbClr val="E6007E"/>
      </a:hlink>
      <a:folHlink>
        <a:srgbClr val="E6007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明朝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Light Theme">
  <a:themeElements>
    <a:clrScheme name="SWM">
      <a:dk1>
        <a:srgbClr val="000000"/>
      </a:dk1>
      <a:lt1>
        <a:srgbClr val="FFFFFF"/>
      </a:lt1>
      <a:dk2>
        <a:srgbClr val="54274E"/>
      </a:dk2>
      <a:lt2>
        <a:srgbClr val="F2EFF2"/>
      </a:lt2>
      <a:accent1>
        <a:srgbClr val="E6007E"/>
      </a:accent1>
      <a:accent2>
        <a:srgbClr val="250F27"/>
      </a:accent2>
      <a:accent3>
        <a:srgbClr val="4D9C34"/>
      </a:accent3>
      <a:accent4>
        <a:srgbClr val="3F7FA5"/>
      </a:accent4>
      <a:accent5>
        <a:srgbClr val="C5493E"/>
      </a:accent5>
      <a:accent6>
        <a:srgbClr val="E7A848"/>
      </a:accent6>
      <a:hlink>
        <a:srgbClr val="E6007E"/>
      </a:hlink>
      <a:folHlink>
        <a:srgbClr val="E6007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明朝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1704c0d-8e0b-41e7-b1b9-6fa80ecf30f4" xsi:nil="true"/>
    <lcf76f155ced4ddcb4097134ff3c332f xmlns="cb2a69bd-b39c-4acb-9f6b-9c1253262d3d">
      <Terms xmlns="http://schemas.microsoft.com/office/infopath/2007/PartnerControls"/>
    </lcf76f155ced4ddcb4097134ff3c332f>
    <SharedWithUsers xmlns="176089cb-118e-4072-9307-2dbcbbb91ccc">
      <UserInfo>
        <DisplayName>Nathaniel Weaver</DisplayName>
        <AccountId>2121</AccountId>
        <AccountType/>
      </UserInfo>
      <UserInfo>
        <DisplayName>Anna Bright</DisplayName>
        <AccountId>14</AccountId>
        <AccountType/>
      </UserInfo>
    </SharedWithUsers>
    <MediaLengthInSeconds xmlns="cb2a69bd-b39c-4acb-9f6b-9c1253262d3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DF282293F6CD46818EF4F616C9E494" ma:contentTypeVersion="16" ma:contentTypeDescription="Create a new document." ma:contentTypeScope="" ma:versionID="82a8bac552f8b2b7add3b3150da09d4f">
  <xsd:schema xmlns:xsd="http://www.w3.org/2001/XMLSchema" xmlns:xs="http://www.w3.org/2001/XMLSchema" xmlns:p="http://schemas.microsoft.com/office/2006/metadata/properties" xmlns:ns2="cb2a69bd-b39c-4acb-9f6b-9c1253262d3d" xmlns:ns3="176089cb-118e-4072-9307-2dbcbbb91ccc" xmlns:ns4="71704c0d-8e0b-41e7-b1b9-6fa80ecf30f4" targetNamespace="http://schemas.microsoft.com/office/2006/metadata/properties" ma:root="true" ma:fieldsID="2ebd7d685fab2259bd2ea97d59fb9c0d" ns2:_="" ns3:_="" ns4:_="">
    <xsd:import namespace="cb2a69bd-b39c-4acb-9f6b-9c1253262d3d"/>
    <xsd:import namespace="176089cb-118e-4072-9307-2dbcbbb91ccc"/>
    <xsd:import namespace="71704c0d-8e0b-41e7-b1b9-6fa80ecf30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2a69bd-b39c-4acb-9f6b-9c1253262d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8c2c11c-f36f-4303-a2d3-75ded4c431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089cb-118e-4072-9307-2dbcbbb91cc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04c0d-8e0b-41e7-b1b9-6fa80ecf30f4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51757e7-4c0a-4add-b265-49912f7ca6c3}" ma:internalName="TaxCatchAll" ma:showField="CatchAllData" ma:web="71704c0d-8e0b-41e7-b1b9-6fa80ecf30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FA17CC-165C-4ACA-9B05-F3A721D590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1F3B66-CD8A-4C84-92AA-E4E2079272F8}">
  <ds:schemaRefs>
    <ds:schemaRef ds:uri="http://schemas.microsoft.com/office/infopath/2007/PartnerControls"/>
    <ds:schemaRef ds:uri="176089cb-118e-4072-9307-2dbcbbb91ccc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71704c0d-8e0b-41e7-b1b9-6fa80ecf30f4"/>
    <ds:schemaRef ds:uri="http://purl.org/dc/elements/1.1/"/>
    <ds:schemaRef ds:uri="http://purl.org/dc/terms/"/>
    <ds:schemaRef ds:uri="http://schemas.openxmlformats.org/package/2006/metadata/core-properties"/>
    <ds:schemaRef ds:uri="cb2a69bd-b39c-4acb-9f6b-9c1253262d3d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A9127D8-FCD3-4E0E-A95A-FE2089F4EF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2a69bd-b39c-4acb-9f6b-9c1253262d3d"/>
    <ds:schemaRef ds:uri="176089cb-118e-4072-9307-2dbcbbb91ccc"/>
    <ds:schemaRef ds:uri="71704c0d-8e0b-41e7-b1b9-6fa80ecf30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ICC-Theme</Template>
  <TotalTime>1080</TotalTime>
  <Words>499</Words>
  <Application>Microsoft Office PowerPoint</Application>
  <PresentationFormat>Widescreen</PresentationFormat>
  <Paragraphs>82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Meiryo</vt:lpstr>
      <vt:lpstr>Arial</vt:lpstr>
      <vt:lpstr>Calibri</vt:lpstr>
      <vt:lpstr>Plus Jakarta Sans</vt:lpstr>
      <vt:lpstr>Segoe UI</vt:lpstr>
      <vt:lpstr>Source Sans Pro</vt:lpstr>
      <vt:lpstr>Times</vt:lpstr>
      <vt:lpstr>Trebuchet MS</vt:lpstr>
      <vt:lpstr>Wingdings</vt:lpstr>
      <vt:lpstr>Wingdings 3</vt:lpstr>
      <vt:lpstr>Dark Theme</vt:lpstr>
      <vt:lpstr>Colourful Theme</vt:lpstr>
      <vt:lpstr>Light Theme</vt:lpstr>
      <vt:lpstr>1_Light Theme</vt:lpstr>
      <vt:lpstr>Facet</vt:lpstr>
      <vt:lpstr>  Sustainability West Midlands  Green Business Program Winter Event  Support available</vt:lpstr>
      <vt:lpstr>About Us</vt:lpstr>
      <vt:lpstr>About Us</vt:lpstr>
      <vt:lpstr>PowerPoint Presentation</vt:lpstr>
      <vt:lpstr>PowerPoint Presentation</vt:lpstr>
      <vt:lpstr>PowerPoint Presentation</vt:lpstr>
      <vt:lpstr>PowerPoint Presentation</vt:lpstr>
      <vt:lpstr>What’s involved?​</vt:lpstr>
      <vt:lpstr>PowerPoint Presentation</vt:lpstr>
      <vt:lpstr>PowerPoint Presentation</vt:lpstr>
      <vt:lpstr>PowerPoint Presentation</vt:lpstr>
      <vt:lpstr>PowerPoint Presentation</vt:lpstr>
      <vt:lpstr>Case Study: Workwear </vt:lpstr>
      <vt:lpstr>PowerPoint Presentation</vt:lpstr>
      <vt:lpstr>  Sustainability West Midlands  Green Business Program Winter Event  Support available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title</dc:title>
  <dc:creator>Mat Burhouse</dc:creator>
  <cp:lastModifiedBy>Nathaniel Weaver</cp:lastModifiedBy>
  <cp:revision>79</cp:revision>
  <dcterms:created xsi:type="dcterms:W3CDTF">2021-05-11T10:44:22Z</dcterms:created>
  <dcterms:modified xsi:type="dcterms:W3CDTF">2022-12-06T12:35:17Z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0x01010000DF282293F6CD46818EF4F616C9E494</vt:lpwstr>
  </property>
  <property fmtid="{D5CDD505-2E9C-101B-9397-08002B2CF9AE}" pid="3" name="Order">
    <vt:r8>3453500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MediaServiceImageTags">
    <vt:lpwstr/>
  </property>
</Properties>
</file>