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9"/>
  </p:notesMasterIdLst>
  <p:sldIdLst>
    <p:sldId id="284" r:id="rId5"/>
    <p:sldId id="280" r:id="rId6"/>
    <p:sldId id="287" r:id="rId7"/>
    <p:sldId id="288" r:id="rId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ewing, Susanna" initials="NS" lastIdx="4" clrIdx="0">
    <p:extLst>
      <p:ext uri="{19B8F6BF-5375-455C-9EA6-DF929625EA0E}">
        <p15:presenceInfo xmlns:p15="http://schemas.microsoft.com/office/powerpoint/2012/main" userId="S::cvsus670@coventry.gov.uk::dd537c5a-5277-4aba-9339-533efb59f12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AB1E"/>
    <a:srgbClr val="C79729"/>
    <a:srgbClr val="10355B"/>
    <a:srgbClr val="337EC0"/>
    <a:srgbClr val="D20830"/>
    <a:srgbClr val="CF5D04"/>
    <a:srgbClr val="339221"/>
    <a:srgbClr val="792683"/>
    <a:srgbClr val="C99100"/>
    <a:srgbClr val="70AD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6A16F6-BE6C-08C3-BBE4-C52B038B66AC}" v="1137" dt="2022-03-11T15:27:03.574"/>
    <p1510:client id="{6D4C7782-5602-482E-8870-DCE73DE050F3}" v="7" dt="2022-03-11T17:17:41.758"/>
    <p1510:client id="{9A927D47-183D-EA01-6DC6-8082A6B4E733}" v="217" dt="2022-03-11T17:02:12.3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4660"/>
  </p:normalViewPr>
  <p:slideViewPr>
    <p:cSldViewPr snapToGrid="0">
      <p:cViewPr varScale="1">
        <p:scale>
          <a:sx n="114" d="100"/>
          <a:sy n="114" d="100"/>
        </p:scale>
        <p:origin x="48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GB" dirty="0"/>
              <a:t>Upper</a:t>
            </a:r>
            <a:r>
              <a:rPr lang="en-GB" baseline="0" dirty="0"/>
              <a:t> quartile </a:t>
            </a:r>
            <a:endParaRPr lang="en-GB" dirty="0"/>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doughnutChart>
        <c:varyColors val="1"/>
        <c:dLbls>
          <c:showLegendKey val="0"/>
          <c:showVal val="0"/>
          <c:showCatName val="0"/>
          <c:showSerName val="0"/>
          <c:showPercent val="1"/>
          <c:showBubbleSize val="0"/>
          <c:showLeaderLines val="0"/>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GB" dirty="0">
                <a:solidFill>
                  <a:schemeClr val="bg1"/>
                </a:solidFill>
              </a:rPr>
              <a:t>Upper Quartile </a:t>
            </a:r>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Upper Quartile </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BF76-4303-A031-3C7A9B1A9BD4}"/>
              </c:ext>
            </c:extLst>
          </c:dPt>
          <c:dPt>
            <c:idx val="1"/>
            <c:bubble3D val="0"/>
            <c:spPr>
              <a:solidFill>
                <a:srgbClr val="92D05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2-9467-4CDC-AC10-ECADB148B1CB}"/>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Male</c:v>
                </c:pt>
                <c:pt idx="1">
                  <c:v>Female</c:v>
                </c:pt>
              </c:strCache>
            </c:strRef>
          </c:cat>
          <c:val>
            <c:numRef>
              <c:f>Sheet1!$B$2:$B$3</c:f>
              <c:numCache>
                <c:formatCode>0.00%</c:formatCode>
                <c:ptCount val="2"/>
                <c:pt idx="0">
                  <c:v>0.33100000000000002</c:v>
                </c:pt>
                <c:pt idx="1">
                  <c:v>0.66900000000000004</c:v>
                </c:pt>
              </c:numCache>
            </c:numRef>
          </c:val>
          <c:extLst>
            <c:ext xmlns:c16="http://schemas.microsoft.com/office/drawing/2014/chart" uri="{C3380CC4-5D6E-409C-BE32-E72D297353CC}">
              <c16:uniqueId val="{00000000-9467-4CDC-AC10-ECADB148B1CB}"/>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bg1"/>
                </a:solidFill>
                <a:latin typeface="+mn-lt"/>
                <a:ea typeface="+mn-ea"/>
                <a:cs typeface="+mn-cs"/>
              </a:defRPr>
            </a:pPr>
            <a:r>
              <a:rPr lang="en-US" sz="1860" dirty="0">
                <a:solidFill>
                  <a:schemeClr val="bg1"/>
                </a:solidFill>
              </a:rPr>
              <a:t>UPPER MIDDLE</a:t>
            </a:r>
          </a:p>
        </c:rich>
      </c:tx>
      <c:layout>
        <c:manualLayout>
          <c:xMode val="edge"/>
          <c:yMode val="edge"/>
          <c:x val="0.14172861966410966"/>
          <c:y val="2.0368787319387398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bg1"/>
              </a:solidFill>
              <a:latin typeface="+mn-lt"/>
              <a:ea typeface="+mn-ea"/>
              <a:cs typeface="+mn-cs"/>
            </a:defRPr>
          </a:pPr>
          <a:endParaRPr lang="en-US"/>
        </a:p>
      </c:txPr>
    </c:title>
    <c:autoTitleDeleted val="0"/>
    <c:plotArea>
      <c:layout/>
      <c:doughnutChart>
        <c:varyColors val="1"/>
        <c:ser>
          <c:idx val="0"/>
          <c:order val="0"/>
          <c:tx>
            <c:strRef>
              <c:f>Sheet1!$B$1</c:f>
              <c:strCache>
                <c:ptCount val="1"/>
                <c:pt idx="0">
                  <c:v>Upper Middle Quartile </c:v>
                </c:pt>
              </c:strCache>
            </c:strRef>
          </c:tx>
          <c:spPr>
            <a:solidFill>
              <a:srgbClr val="50AB1E"/>
            </a:solidFill>
          </c:spPr>
          <c:dPt>
            <c:idx val="0"/>
            <c:bubble3D val="0"/>
            <c:spPr>
              <a:solidFill>
                <a:srgbClr val="0070C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FCCC-47DA-8D90-9D99B5DBECA5}"/>
              </c:ext>
            </c:extLst>
          </c:dPt>
          <c:dPt>
            <c:idx val="1"/>
            <c:bubble3D val="0"/>
            <c:spPr>
              <a:solidFill>
                <a:srgbClr val="50AB1E"/>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2-FCCC-47DA-8D90-9D99B5DBECA5}"/>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Sheet1!$A$2:$A$3</c:f>
              <c:strCache>
                <c:ptCount val="2"/>
                <c:pt idx="0">
                  <c:v>Male </c:v>
                </c:pt>
                <c:pt idx="1">
                  <c:v>female </c:v>
                </c:pt>
              </c:strCache>
            </c:strRef>
          </c:cat>
          <c:val>
            <c:numRef>
              <c:f>Sheet1!$B$2:$B$3</c:f>
              <c:numCache>
                <c:formatCode>0%</c:formatCode>
                <c:ptCount val="2"/>
                <c:pt idx="0">
                  <c:v>0.31</c:v>
                </c:pt>
                <c:pt idx="1">
                  <c:v>0.69</c:v>
                </c:pt>
              </c:numCache>
            </c:numRef>
          </c:val>
          <c:extLst>
            <c:ext xmlns:c16="http://schemas.microsoft.com/office/drawing/2014/chart" uri="{C3380CC4-5D6E-409C-BE32-E72D297353CC}">
              <c16:uniqueId val="{00000000-FCCC-47DA-8D90-9D99B5DBECA5}"/>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ayout>
        <c:manualLayout>
          <c:xMode val="edge"/>
          <c:yMode val="edge"/>
          <c:x val="0.15153108583582864"/>
          <c:y val="0.1452374727948382"/>
          <c:w val="0.40973655531679221"/>
          <c:h val="0.1778851380416842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bg1"/>
                </a:solidFill>
                <a:latin typeface="+mn-lt"/>
                <a:ea typeface="+mn-ea"/>
                <a:cs typeface="+mn-cs"/>
              </a:defRPr>
            </a:pPr>
            <a:r>
              <a:rPr lang="en-US" sz="1860" dirty="0">
                <a:solidFill>
                  <a:schemeClr val="bg1"/>
                </a:solidFill>
              </a:rPr>
              <a:t>LOWER MIDDLE</a:t>
            </a:r>
            <a:r>
              <a:rPr lang="en-US" sz="1600" dirty="0">
                <a:solidFill>
                  <a:schemeClr val="bg1"/>
                </a:solidFill>
              </a:rPr>
              <a:t>	 </a:t>
            </a:r>
          </a:p>
        </c:rich>
      </c:tx>
      <c:layout>
        <c:manualLayout>
          <c:xMode val="edge"/>
          <c:yMode val="edge"/>
          <c:x val="0.13844862045141404"/>
          <c:y val="5.1114661858400315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bg1"/>
              </a:solidFill>
              <a:latin typeface="+mn-lt"/>
              <a:ea typeface="+mn-ea"/>
              <a:cs typeface="+mn-cs"/>
            </a:defRPr>
          </a:pPr>
          <a:endParaRPr lang="en-US"/>
        </a:p>
      </c:txPr>
    </c:title>
    <c:autoTitleDeleted val="0"/>
    <c:plotArea>
      <c:layout/>
      <c:doughnutChart>
        <c:varyColors val="1"/>
        <c:ser>
          <c:idx val="0"/>
          <c:order val="0"/>
          <c:tx>
            <c:strRef>
              <c:f>Sheet1!$B$1</c:f>
              <c:strCache>
                <c:ptCount val="1"/>
                <c:pt idx="0">
                  <c:v>Lower Middle Quartile </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5E84-4017-8D10-C2399247A90F}"/>
              </c:ext>
            </c:extLst>
          </c:dPt>
          <c:dPt>
            <c:idx val="1"/>
            <c:bubble3D val="0"/>
            <c:spPr>
              <a:solidFill>
                <a:srgbClr val="50AB1E"/>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2-899D-4A99-869E-D9A2CF4B1B28}"/>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Sheet1!$A$2:$A$3</c:f>
              <c:strCache>
                <c:ptCount val="2"/>
                <c:pt idx="0">
                  <c:v>Male </c:v>
                </c:pt>
                <c:pt idx="1">
                  <c:v>Female</c:v>
                </c:pt>
              </c:strCache>
            </c:strRef>
          </c:cat>
          <c:val>
            <c:numRef>
              <c:f>Sheet1!$B$2:$B$3</c:f>
              <c:numCache>
                <c:formatCode>0.00%</c:formatCode>
                <c:ptCount val="2"/>
                <c:pt idx="0">
                  <c:v>0.32200000000000001</c:v>
                </c:pt>
                <c:pt idx="1">
                  <c:v>0.67800000000000005</c:v>
                </c:pt>
              </c:numCache>
            </c:numRef>
          </c:val>
          <c:extLst>
            <c:ext xmlns:c16="http://schemas.microsoft.com/office/drawing/2014/chart" uri="{C3380CC4-5D6E-409C-BE32-E72D297353CC}">
              <c16:uniqueId val="{00000000-899D-4A99-869E-D9A2CF4B1B28}"/>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ayout>
        <c:manualLayout>
          <c:xMode val="edge"/>
          <c:yMode val="edge"/>
          <c:x val="0.21132231123186057"/>
          <c:y val="0.21484848626709299"/>
          <c:w val="0.39277122945687643"/>
          <c:h val="9.592469882352984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bg1"/>
                </a:solidFill>
                <a:latin typeface="+mn-lt"/>
                <a:ea typeface="+mn-ea"/>
                <a:cs typeface="+mn-cs"/>
              </a:defRPr>
            </a:pPr>
            <a:r>
              <a:rPr lang="en-US" sz="1860" dirty="0">
                <a:solidFill>
                  <a:schemeClr val="bg1"/>
                </a:solidFill>
              </a:rPr>
              <a:t>LOWER QUARTILE </a:t>
            </a:r>
          </a:p>
        </c:rich>
      </c:tx>
      <c:layout>
        <c:manualLayout>
          <c:xMode val="edge"/>
          <c:yMode val="edge"/>
          <c:x val="4.6848454776381367E-2"/>
          <c:y val="1.9088281548645808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bg1"/>
              </a:solidFill>
              <a:latin typeface="+mn-lt"/>
              <a:ea typeface="+mn-ea"/>
              <a:cs typeface="+mn-cs"/>
            </a:defRPr>
          </a:pPr>
          <a:endParaRPr lang="en-US"/>
        </a:p>
      </c:txPr>
    </c:title>
    <c:autoTitleDeleted val="0"/>
    <c:plotArea>
      <c:layout/>
      <c:doughnutChart>
        <c:varyColors val="1"/>
        <c:ser>
          <c:idx val="0"/>
          <c:order val="0"/>
          <c:tx>
            <c:strRef>
              <c:f>Sheet1!$B$1</c:f>
              <c:strCache>
                <c:ptCount val="1"/>
                <c:pt idx="0">
                  <c:v>LOWER QUARTILE </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27A-4845-A065-760948F1B8FD}"/>
              </c:ext>
            </c:extLst>
          </c:dPt>
          <c:dPt>
            <c:idx val="1"/>
            <c:bubble3D val="0"/>
            <c:spPr>
              <a:solidFill>
                <a:srgbClr val="50AB1E"/>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2-6D98-4DF1-BFFF-50482204C7CA}"/>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Sheet1!$A$2:$A$3</c:f>
              <c:strCache>
                <c:ptCount val="2"/>
                <c:pt idx="0">
                  <c:v>Male </c:v>
                </c:pt>
                <c:pt idx="1">
                  <c:v>Female</c:v>
                </c:pt>
              </c:strCache>
            </c:strRef>
          </c:cat>
          <c:val>
            <c:numRef>
              <c:f>Sheet1!$B$2:$B$3</c:f>
              <c:numCache>
                <c:formatCode>0.00%</c:formatCode>
                <c:ptCount val="2"/>
                <c:pt idx="0">
                  <c:v>0.34200000000000003</c:v>
                </c:pt>
                <c:pt idx="1">
                  <c:v>0.65800000000000003</c:v>
                </c:pt>
              </c:numCache>
            </c:numRef>
          </c:val>
          <c:extLst>
            <c:ext xmlns:c16="http://schemas.microsoft.com/office/drawing/2014/chart" uri="{C3380CC4-5D6E-409C-BE32-E72D297353CC}">
              <c16:uniqueId val="{00000000-6D98-4DF1-BFFF-50482204C7CA}"/>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ayout>
        <c:manualLayout>
          <c:xMode val="edge"/>
          <c:yMode val="edge"/>
          <c:x val="8.4353731420657788E-2"/>
          <c:y val="0.15436057012338247"/>
          <c:w val="0.63545016255767284"/>
          <c:h val="0.1878428879691202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4256D68-B32C-4E39-9B49-F0BE2E970781}" type="datetimeFigureOut">
              <a:rPr lang="en-GB" smtClean="0"/>
              <a:t>04/01/2023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6A1DA1B0-D2F0-4568-9FD9-78EBF2E7AB76}" type="slidenum">
              <a:rPr lang="en-GB" smtClean="0"/>
              <a:t>‹#›</a:t>
            </a:fld>
            <a:endParaRPr lang="en-GB"/>
          </a:p>
        </p:txBody>
      </p:sp>
    </p:spTree>
    <p:extLst>
      <p:ext uri="{BB962C8B-B14F-4D97-AF65-F5344CB8AC3E}">
        <p14:creationId xmlns:p14="http://schemas.microsoft.com/office/powerpoint/2010/main" val="725699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3ABB5-5103-402D-B2F3-6766AF3F04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A5D1DE6-6A46-418C-9C03-10F3147CF6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B1E1467-5922-429B-B197-FE130A2295B4}"/>
              </a:ext>
            </a:extLst>
          </p:cNvPr>
          <p:cNvSpPr>
            <a:spLocks noGrp="1"/>
          </p:cNvSpPr>
          <p:nvPr>
            <p:ph type="dt" sz="half" idx="10"/>
          </p:nvPr>
        </p:nvSpPr>
        <p:spPr/>
        <p:txBody>
          <a:bodyPr/>
          <a:lstStyle/>
          <a:p>
            <a:fld id="{9FA1F452-F5B8-4D04-89F4-6E6F2EF98331}" type="datetimeFigureOut">
              <a:rPr lang="en-GB" smtClean="0"/>
              <a:t>04/01/2023</a:t>
            </a:fld>
            <a:endParaRPr lang="en-GB"/>
          </a:p>
        </p:txBody>
      </p:sp>
      <p:sp>
        <p:nvSpPr>
          <p:cNvPr id="5" name="Footer Placeholder 4">
            <a:extLst>
              <a:ext uri="{FF2B5EF4-FFF2-40B4-BE49-F238E27FC236}">
                <a16:creationId xmlns:a16="http://schemas.microsoft.com/office/drawing/2014/main" id="{48211C33-FEB7-438A-8081-BD75BCC36B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B33307-1323-46E7-B713-30A6C1179933}"/>
              </a:ext>
            </a:extLst>
          </p:cNvPr>
          <p:cNvSpPr>
            <a:spLocks noGrp="1"/>
          </p:cNvSpPr>
          <p:nvPr>
            <p:ph type="sldNum" sz="quarter" idx="12"/>
          </p:nvPr>
        </p:nvSpPr>
        <p:spPr/>
        <p:txBody>
          <a:bodyPr/>
          <a:lstStyle/>
          <a:p>
            <a:fld id="{EA9E40C4-2A98-4420-9621-1D88A6536694}" type="slidenum">
              <a:rPr lang="en-GB" smtClean="0"/>
              <a:t>‹#›</a:t>
            </a:fld>
            <a:endParaRPr lang="en-GB"/>
          </a:p>
        </p:txBody>
      </p:sp>
    </p:spTree>
    <p:extLst>
      <p:ext uri="{BB962C8B-B14F-4D97-AF65-F5344CB8AC3E}">
        <p14:creationId xmlns:p14="http://schemas.microsoft.com/office/powerpoint/2010/main" val="1662104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1371E-6821-4016-A0AC-C17244A7B40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B9AD5A6-413E-4B83-B900-5E0AE4A151A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CB6DB5-3DD3-4675-91AD-8B6D22B7D0CF}"/>
              </a:ext>
            </a:extLst>
          </p:cNvPr>
          <p:cNvSpPr>
            <a:spLocks noGrp="1"/>
          </p:cNvSpPr>
          <p:nvPr>
            <p:ph type="dt" sz="half" idx="10"/>
          </p:nvPr>
        </p:nvSpPr>
        <p:spPr/>
        <p:txBody>
          <a:bodyPr/>
          <a:lstStyle/>
          <a:p>
            <a:fld id="{9FA1F452-F5B8-4D04-89F4-6E6F2EF98331}" type="datetimeFigureOut">
              <a:rPr lang="en-GB" smtClean="0"/>
              <a:t>04/01/2023</a:t>
            </a:fld>
            <a:endParaRPr lang="en-GB"/>
          </a:p>
        </p:txBody>
      </p:sp>
      <p:sp>
        <p:nvSpPr>
          <p:cNvPr id="5" name="Footer Placeholder 4">
            <a:extLst>
              <a:ext uri="{FF2B5EF4-FFF2-40B4-BE49-F238E27FC236}">
                <a16:creationId xmlns:a16="http://schemas.microsoft.com/office/drawing/2014/main" id="{0FE5C8AA-3C81-4B14-9A27-3A86D61C74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6A1F9A-591D-4B88-ADA5-F91F13565AD7}"/>
              </a:ext>
            </a:extLst>
          </p:cNvPr>
          <p:cNvSpPr>
            <a:spLocks noGrp="1"/>
          </p:cNvSpPr>
          <p:nvPr>
            <p:ph type="sldNum" sz="quarter" idx="12"/>
          </p:nvPr>
        </p:nvSpPr>
        <p:spPr/>
        <p:txBody>
          <a:bodyPr/>
          <a:lstStyle/>
          <a:p>
            <a:fld id="{EA9E40C4-2A98-4420-9621-1D88A6536694}" type="slidenum">
              <a:rPr lang="en-GB" smtClean="0"/>
              <a:t>‹#›</a:t>
            </a:fld>
            <a:endParaRPr lang="en-GB"/>
          </a:p>
        </p:txBody>
      </p:sp>
    </p:spTree>
    <p:extLst>
      <p:ext uri="{BB962C8B-B14F-4D97-AF65-F5344CB8AC3E}">
        <p14:creationId xmlns:p14="http://schemas.microsoft.com/office/powerpoint/2010/main" val="1131098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D79BA1-4049-48A8-B2C0-C619EE9E200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376E793-21B0-4E4B-BC78-11A1EDC4EF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29D018-769C-4E2C-9FB6-9BB661D31804}"/>
              </a:ext>
            </a:extLst>
          </p:cNvPr>
          <p:cNvSpPr>
            <a:spLocks noGrp="1"/>
          </p:cNvSpPr>
          <p:nvPr>
            <p:ph type="dt" sz="half" idx="10"/>
          </p:nvPr>
        </p:nvSpPr>
        <p:spPr/>
        <p:txBody>
          <a:bodyPr/>
          <a:lstStyle/>
          <a:p>
            <a:fld id="{9FA1F452-F5B8-4D04-89F4-6E6F2EF98331}" type="datetimeFigureOut">
              <a:rPr lang="en-GB" smtClean="0"/>
              <a:t>04/01/2023</a:t>
            </a:fld>
            <a:endParaRPr lang="en-GB"/>
          </a:p>
        </p:txBody>
      </p:sp>
      <p:sp>
        <p:nvSpPr>
          <p:cNvPr id="5" name="Footer Placeholder 4">
            <a:extLst>
              <a:ext uri="{FF2B5EF4-FFF2-40B4-BE49-F238E27FC236}">
                <a16:creationId xmlns:a16="http://schemas.microsoft.com/office/drawing/2014/main" id="{4E54EF57-5F65-4ABC-99F0-5799C7ADE8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20FA5B-36AF-4846-A0C3-172F62421541}"/>
              </a:ext>
            </a:extLst>
          </p:cNvPr>
          <p:cNvSpPr>
            <a:spLocks noGrp="1"/>
          </p:cNvSpPr>
          <p:nvPr>
            <p:ph type="sldNum" sz="quarter" idx="12"/>
          </p:nvPr>
        </p:nvSpPr>
        <p:spPr/>
        <p:txBody>
          <a:bodyPr/>
          <a:lstStyle/>
          <a:p>
            <a:fld id="{EA9E40C4-2A98-4420-9621-1D88A6536694}" type="slidenum">
              <a:rPr lang="en-GB" smtClean="0"/>
              <a:t>‹#›</a:t>
            </a:fld>
            <a:endParaRPr lang="en-GB"/>
          </a:p>
        </p:txBody>
      </p:sp>
    </p:spTree>
    <p:extLst>
      <p:ext uri="{BB962C8B-B14F-4D97-AF65-F5344CB8AC3E}">
        <p14:creationId xmlns:p14="http://schemas.microsoft.com/office/powerpoint/2010/main" val="360931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0FC7A-C9AD-4508-8C40-7F65086405C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7F4719F-7A2F-4DE5-9C0B-12B4717C2D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C89746E-70F3-4BD9-9F1D-66D94719D5E4}"/>
              </a:ext>
            </a:extLst>
          </p:cNvPr>
          <p:cNvSpPr>
            <a:spLocks noGrp="1"/>
          </p:cNvSpPr>
          <p:nvPr>
            <p:ph type="dt" sz="half" idx="10"/>
          </p:nvPr>
        </p:nvSpPr>
        <p:spPr/>
        <p:txBody>
          <a:bodyPr/>
          <a:lstStyle/>
          <a:p>
            <a:fld id="{9FA1F452-F5B8-4D04-89F4-6E6F2EF98331}" type="datetimeFigureOut">
              <a:rPr lang="en-GB" smtClean="0"/>
              <a:t>04/01/2023</a:t>
            </a:fld>
            <a:endParaRPr lang="en-GB"/>
          </a:p>
        </p:txBody>
      </p:sp>
      <p:sp>
        <p:nvSpPr>
          <p:cNvPr id="5" name="Footer Placeholder 4">
            <a:extLst>
              <a:ext uri="{FF2B5EF4-FFF2-40B4-BE49-F238E27FC236}">
                <a16:creationId xmlns:a16="http://schemas.microsoft.com/office/drawing/2014/main" id="{D8834C47-2BF6-47E8-A029-BA90BDB7184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1A3FB71-7C43-484E-9179-68146D7AED01}"/>
              </a:ext>
            </a:extLst>
          </p:cNvPr>
          <p:cNvSpPr>
            <a:spLocks noGrp="1"/>
          </p:cNvSpPr>
          <p:nvPr>
            <p:ph type="sldNum" sz="quarter" idx="12"/>
          </p:nvPr>
        </p:nvSpPr>
        <p:spPr/>
        <p:txBody>
          <a:bodyPr/>
          <a:lstStyle/>
          <a:p>
            <a:fld id="{EA9E40C4-2A98-4420-9621-1D88A6536694}" type="slidenum">
              <a:rPr lang="en-GB" smtClean="0"/>
              <a:t>‹#›</a:t>
            </a:fld>
            <a:endParaRPr lang="en-GB"/>
          </a:p>
        </p:txBody>
      </p:sp>
    </p:spTree>
    <p:extLst>
      <p:ext uri="{BB962C8B-B14F-4D97-AF65-F5344CB8AC3E}">
        <p14:creationId xmlns:p14="http://schemas.microsoft.com/office/powerpoint/2010/main" val="3427998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ED2A6-1BEE-4156-9016-9ACBB1C1BC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2B701D2-E2B5-40D7-B40D-70FFAFF010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6C7120-C2FA-448C-A1BF-8BEF614AC0EC}"/>
              </a:ext>
            </a:extLst>
          </p:cNvPr>
          <p:cNvSpPr>
            <a:spLocks noGrp="1"/>
          </p:cNvSpPr>
          <p:nvPr>
            <p:ph type="dt" sz="half" idx="10"/>
          </p:nvPr>
        </p:nvSpPr>
        <p:spPr/>
        <p:txBody>
          <a:bodyPr/>
          <a:lstStyle/>
          <a:p>
            <a:fld id="{9FA1F452-F5B8-4D04-89F4-6E6F2EF98331}" type="datetimeFigureOut">
              <a:rPr lang="en-GB" smtClean="0"/>
              <a:t>04/01/2023</a:t>
            </a:fld>
            <a:endParaRPr lang="en-GB"/>
          </a:p>
        </p:txBody>
      </p:sp>
      <p:sp>
        <p:nvSpPr>
          <p:cNvPr id="5" name="Footer Placeholder 4">
            <a:extLst>
              <a:ext uri="{FF2B5EF4-FFF2-40B4-BE49-F238E27FC236}">
                <a16:creationId xmlns:a16="http://schemas.microsoft.com/office/drawing/2014/main" id="{1D9ECFEB-5D17-44E5-933A-78B4F540B3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BEE42E-7429-4B1C-81D0-CA1546B9049F}"/>
              </a:ext>
            </a:extLst>
          </p:cNvPr>
          <p:cNvSpPr>
            <a:spLocks noGrp="1"/>
          </p:cNvSpPr>
          <p:nvPr>
            <p:ph type="sldNum" sz="quarter" idx="12"/>
          </p:nvPr>
        </p:nvSpPr>
        <p:spPr/>
        <p:txBody>
          <a:bodyPr/>
          <a:lstStyle/>
          <a:p>
            <a:fld id="{EA9E40C4-2A98-4420-9621-1D88A6536694}" type="slidenum">
              <a:rPr lang="en-GB" smtClean="0"/>
              <a:t>‹#›</a:t>
            </a:fld>
            <a:endParaRPr lang="en-GB"/>
          </a:p>
        </p:txBody>
      </p:sp>
    </p:spTree>
    <p:extLst>
      <p:ext uri="{BB962C8B-B14F-4D97-AF65-F5344CB8AC3E}">
        <p14:creationId xmlns:p14="http://schemas.microsoft.com/office/powerpoint/2010/main" val="1229200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97592-1313-432F-A00E-F5B5F384723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B2B134E-F4FF-40D4-AF10-B3176226E6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3700D8F-4AC4-4EBC-8C34-526CE131788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4DA7293-421F-4322-9E29-9FA7EB105A6B}"/>
              </a:ext>
            </a:extLst>
          </p:cNvPr>
          <p:cNvSpPr>
            <a:spLocks noGrp="1"/>
          </p:cNvSpPr>
          <p:nvPr>
            <p:ph type="dt" sz="half" idx="10"/>
          </p:nvPr>
        </p:nvSpPr>
        <p:spPr/>
        <p:txBody>
          <a:bodyPr/>
          <a:lstStyle/>
          <a:p>
            <a:fld id="{9FA1F452-F5B8-4D04-89F4-6E6F2EF98331}" type="datetimeFigureOut">
              <a:rPr lang="en-GB" smtClean="0"/>
              <a:t>04/01/2023</a:t>
            </a:fld>
            <a:endParaRPr lang="en-GB"/>
          </a:p>
        </p:txBody>
      </p:sp>
      <p:sp>
        <p:nvSpPr>
          <p:cNvPr id="6" name="Footer Placeholder 5">
            <a:extLst>
              <a:ext uri="{FF2B5EF4-FFF2-40B4-BE49-F238E27FC236}">
                <a16:creationId xmlns:a16="http://schemas.microsoft.com/office/drawing/2014/main" id="{030A8284-DED5-4AFC-A0F6-D811B52EC99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A2ABFC9-93B0-47AA-A1C1-A3502520D56E}"/>
              </a:ext>
            </a:extLst>
          </p:cNvPr>
          <p:cNvSpPr>
            <a:spLocks noGrp="1"/>
          </p:cNvSpPr>
          <p:nvPr>
            <p:ph type="sldNum" sz="quarter" idx="12"/>
          </p:nvPr>
        </p:nvSpPr>
        <p:spPr/>
        <p:txBody>
          <a:bodyPr/>
          <a:lstStyle/>
          <a:p>
            <a:fld id="{EA9E40C4-2A98-4420-9621-1D88A6536694}" type="slidenum">
              <a:rPr lang="en-GB" smtClean="0"/>
              <a:t>‹#›</a:t>
            </a:fld>
            <a:endParaRPr lang="en-GB"/>
          </a:p>
        </p:txBody>
      </p:sp>
    </p:spTree>
    <p:extLst>
      <p:ext uri="{BB962C8B-B14F-4D97-AF65-F5344CB8AC3E}">
        <p14:creationId xmlns:p14="http://schemas.microsoft.com/office/powerpoint/2010/main" val="434420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9C438-9E22-4648-9EC8-574D3D5AE9D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195C20E-CD14-4348-B8F6-3BB40F08BC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051F45E-C35D-4041-890E-801C188ACE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EA63434-368B-4395-975B-BAA38AB994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C18C1D-9EBF-47CA-89F6-753673EFFA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CE5E945-E07A-4CD4-A807-3001933E6B2D}"/>
              </a:ext>
            </a:extLst>
          </p:cNvPr>
          <p:cNvSpPr>
            <a:spLocks noGrp="1"/>
          </p:cNvSpPr>
          <p:nvPr>
            <p:ph type="dt" sz="half" idx="10"/>
          </p:nvPr>
        </p:nvSpPr>
        <p:spPr/>
        <p:txBody>
          <a:bodyPr/>
          <a:lstStyle/>
          <a:p>
            <a:fld id="{9FA1F452-F5B8-4D04-89F4-6E6F2EF98331}" type="datetimeFigureOut">
              <a:rPr lang="en-GB" smtClean="0"/>
              <a:t>04/01/2023</a:t>
            </a:fld>
            <a:endParaRPr lang="en-GB"/>
          </a:p>
        </p:txBody>
      </p:sp>
      <p:sp>
        <p:nvSpPr>
          <p:cNvPr id="8" name="Footer Placeholder 7">
            <a:extLst>
              <a:ext uri="{FF2B5EF4-FFF2-40B4-BE49-F238E27FC236}">
                <a16:creationId xmlns:a16="http://schemas.microsoft.com/office/drawing/2014/main" id="{0DA01E6A-74CC-46E3-A9DB-56D11CE7A2F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E6CD6DA-6DF0-4D5B-8465-517265C1BFED}"/>
              </a:ext>
            </a:extLst>
          </p:cNvPr>
          <p:cNvSpPr>
            <a:spLocks noGrp="1"/>
          </p:cNvSpPr>
          <p:nvPr>
            <p:ph type="sldNum" sz="quarter" idx="12"/>
          </p:nvPr>
        </p:nvSpPr>
        <p:spPr/>
        <p:txBody>
          <a:bodyPr/>
          <a:lstStyle/>
          <a:p>
            <a:fld id="{EA9E40C4-2A98-4420-9621-1D88A6536694}" type="slidenum">
              <a:rPr lang="en-GB" smtClean="0"/>
              <a:t>‹#›</a:t>
            </a:fld>
            <a:endParaRPr lang="en-GB"/>
          </a:p>
        </p:txBody>
      </p:sp>
    </p:spTree>
    <p:extLst>
      <p:ext uri="{BB962C8B-B14F-4D97-AF65-F5344CB8AC3E}">
        <p14:creationId xmlns:p14="http://schemas.microsoft.com/office/powerpoint/2010/main" val="3455589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87556-0AB5-44D3-8EDC-833E2DC93A3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00A2B1F-ACCA-4B4C-9184-0A4D488B37EB}"/>
              </a:ext>
            </a:extLst>
          </p:cNvPr>
          <p:cNvSpPr>
            <a:spLocks noGrp="1"/>
          </p:cNvSpPr>
          <p:nvPr>
            <p:ph type="dt" sz="half" idx="10"/>
          </p:nvPr>
        </p:nvSpPr>
        <p:spPr/>
        <p:txBody>
          <a:bodyPr/>
          <a:lstStyle/>
          <a:p>
            <a:fld id="{9FA1F452-F5B8-4D04-89F4-6E6F2EF98331}" type="datetimeFigureOut">
              <a:rPr lang="en-GB" smtClean="0"/>
              <a:t>04/01/2023</a:t>
            </a:fld>
            <a:endParaRPr lang="en-GB"/>
          </a:p>
        </p:txBody>
      </p:sp>
      <p:sp>
        <p:nvSpPr>
          <p:cNvPr id="4" name="Footer Placeholder 3">
            <a:extLst>
              <a:ext uri="{FF2B5EF4-FFF2-40B4-BE49-F238E27FC236}">
                <a16:creationId xmlns:a16="http://schemas.microsoft.com/office/drawing/2014/main" id="{A6D6B36D-A77F-4D40-9FA6-C52C0102C7E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85DD7D0-32D7-4BFC-BB5E-1084C4AB88BD}"/>
              </a:ext>
            </a:extLst>
          </p:cNvPr>
          <p:cNvSpPr>
            <a:spLocks noGrp="1"/>
          </p:cNvSpPr>
          <p:nvPr>
            <p:ph type="sldNum" sz="quarter" idx="12"/>
          </p:nvPr>
        </p:nvSpPr>
        <p:spPr/>
        <p:txBody>
          <a:bodyPr/>
          <a:lstStyle/>
          <a:p>
            <a:fld id="{EA9E40C4-2A98-4420-9621-1D88A6536694}" type="slidenum">
              <a:rPr lang="en-GB" smtClean="0"/>
              <a:t>‹#›</a:t>
            </a:fld>
            <a:endParaRPr lang="en-GB"/>
          </a:p>
        </p:txBody>
      </p:sp>
    </p:spTree>
    <p:extLst>
      <p:ext uri="{BB962C8B-B14F-4D97-AF65-F5344CB8AC3E}">
        <p14:creationId xmlns:p14="http://schemas.microsoft.com/office/powerpoint/2010/main" val="127694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34994A-51CF-421A-BF9F-B44239DC4C80}"/>
              </a:ext>
            </a:extLst>
          </p:cNvPr>
          <p:cNvSpPr>
            <a:spLocks noGrp="1"/>
          </p:cNvSpPr>
          <p:nvPr>
            <p:ph type="dt" sz="half" idx="10"/>
          </p:nvPr>
        </p:nvSpPr>
        <p:spPr/>
        <p:txBody>
          <a:bodyPr/>
          <a:lstStyle/>
          <a:p>
            <a:fld id="{9FA1F452-F5B8-4D04-89F4-6E6F2EF98331}" type="datetimeFigureOut">
              <a:rPr lang="en-GB" smtClean="0"/>
              <a:t>04/01/2023</a:t>
            </a:fld>
            <a:endParaRPr lang="en-GB"/>
          </a:p>
        </p:txBody>
      </p:sp>
      <p:sp>
        <p:nvSpPr>
          <p:cNvPr id="3" name="Footer Placeholder 2">
            <a:extLst>
              <a:ext uri="{FF2B5EF4-FFF2-40B4-BE49-F238E27FC236}">
                <a16:creationId xmlns:a16="http://schemas.microsoft.com/office/drawing/2014/main" id="{B0631539-B4E8-4DAB-B955-253682B8C71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FB77074-919B-436B-9AC7-EEAA710C0EFD}"/>
              </a:ext>
            </a:extLst>
          </p:cNvPr>
          <p:cNvSpPr>
            <a:spLocks noGrp="1"/>
          </p:cNvSpPr>
          <p:nvPr>
            <p:ph type="sldNum" sz="quarter" idx="12"/>
          </p:nvPr>
        </p:nvSpPr>
        <p:spPr/>
        <p:txBody>
          <a:bodyPr/>
          <a:lstStyle/>
          <a:p>
            <a:fld id="{EA9E40C4-2A98-4420-9621-1D88A6536694}" type="slidenum">
              <a:rPr lang="en-GB" smtClean="0"/>
              <a:t>‹#›</a:t>
            </a:fld>
            <a:endParaRPr lang="en-GB"/>
          </a:p>
        </p:txBody>
      </p:sp>
    </p:spTree>
    <p:extLst>
      <p:ext uri="{BB962C8B-B14F-4D97-AF65-F5344CB8AC3E}">
        <p14:creationId xmlns:p14="http://schemas.microsoft.com/office/powerpoint/2010/main" val="4190812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D4692-8D40-4527-81DD-76341EDC70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6790EE4-9466-4172-A166-0148116B5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518C7D-E196-41DB-A708-1AC74D6F4B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BCC611-CB9A-497B-ACC1-228386CCC768}"/>
              </a:ext>
            </a:extLst>
          </p:cNvPr>
          <p:cNvSpPr>
            <a:spLocks noGrp="1"/>
          </p:cNvSpPr>
          <p:nvPr>
            <p:ph type="dt" sz="half" idx="10"/>
          </p:nvPr>
        </p:nvSpPr>
        <p:spPr/>
        <p:txBody>
          <a:bodyPr/>
          <a:lstStyle/>
          <a:p>
            <a:fld id="{9FA1F452-F5B8-4D04-89F4-6E6F2EF98331}" type="datetimeFigureOut">
              <a:rPr lang="en-GB" smtClean="0"/>
              <a:t>04/01/2023</a:t>
            </a:fld>
            <a:endParaRPr lang="en-GB"/>
          </a:p>
        </p:txBody>
      </p:sp>
      <p:sp>
        <p:nvSpPr>
          <p:cNvPr id="6" name="Footer Placeholder 5">
            <a:extLst>
              <a:ext uri="{FF2B5EF4-FFF2-40B4-BE49-F238E27FC236}">
                <a16:creationId xmlns:a16="http://schemas.microsoft.com/office/drawing/2014/main" id="{CECFC90F-F345-49F2-BE31-2F744FB6CDF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56E772C-7805-42D8-8899-E0DF1731D408}"/>
              </a:ext>
            </a:extLst>
          </p:cNvPr>
          <p:cNvSpPr>
            <a:spLocks noGrp="1"/>
          </p:cNvSpPr>
          <p:nvPr>
            <p:ph type="sldNum" sz="quarter" idx="12"/>
          </p:nvPr>
        </p:nvSpPr>
        <p:spPr/>
        <p:txBody>
          <a:bodyPr/>
          <a:lstStyle/>
          <a:p>
            <a:fld id="{EA9E40C4-2A98-4420-9621-1D88A6536694}" type="slidenum">
              <a:rPr lang="en-GB" smtClean="0"/>
              <a:t>‹#›</a:t>
            </a:fld>
            <a:endParaRPr lang="en-GB"/>
          </a:p>
        </p:txBody>
      </p:sp>
    </p:spTree>
    <p:extLst>
      <p:ext uri="{BB962C8B-B14F-4D97-AF65-F5344CB8AC3E}">
        <p14:creationId xmlns:p14="http://schemas.microsoft.com/office/powerpoint/2010/main" val="3926810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BEFF-E925-48EC-8483-F2ED992C93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52AE46E-ECF8-4510-AFD7-ADD4BE1739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C2F9F76-1547-40AC-A975-05EFDFB3D4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F1EEF2-8C0C-4162-928F-2FE3CBC1358D}"/>
              </a:ext>
            </a:extLst>
          </p:cNvPr>
          <p:cNvSpPr>
            <a:spLocks noGrp="1"/>
          </p:cNvSpPr>
          <p:nvPr>
            <p:ph type="dt" sz="half" idx="10"/>
          </p:nvPr>
        </p:nvSpPr>
        <p:spPr/>
        <p:txBody>
          <a:bodyPr/>
          <a:lstStyle/>
          <a:p>
            <a:fld id="{9FA1F452-F5B8-4D04-89F4-6E6F2EF98331}" type="datetimeFigureOut">
              <a:rPr lang="en-GB" smtClean="0"/>
              <a:t>04/01/2023</a:t>
            </a:fld>
            <a:endParaRPr lang="en-GB"/>
          </a:p>
        </p:txBody>
      </p:sp>
      <p:sp>
        <p:nvSpPr>
          <p:cNvPr id="6" name="Footer Placeholder 5">
            <a:extLst>
              <a:ext uri="{FF2B5EF4-FFF2-40B4-BE49-F238E27FC236}">
                <a16:creationId xmlns:a16="http://schemas.microsoft.com/office/drawing/2014/main" id="{D0B8AAD6-79DC-4454-999F-4A2AA48E2F5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B2D7F27-8328-483E-A755-1BFDC6E98236}"/>
              </a:ext>
            </a:extLst>
          </p:cNvPr>
          <p:cNvSpPr>
            <a:spLocks noGrp="1"/>
          </p:cNvSpPr>
          <p:nvPr>
            <p:ph type="sldNum" sz="quarter" idx="12"/>
          </p:nvPr>
        </p:nvSpPr>
        <p:spPr/>
        <p:txBody>
          <a:bodyPr/>
          <a:lstStyle/>
          <a:p>
            <a:fld id="{EA9E40C4-2A98-4420-9621-1D88A6536694}" type="slidenum">
              <a:rPr lang="en-GB" smtClean="0"/>
              <a:t>‹#›</a:t>
            </a:fld>
            <a:endParaRPr lang="en-GB"/>
          </a:p>
        </p:txBody>
      </p:sp>
    </p:spTree>
    <p:extLst>
      <p:ext uri="{BB962C8B-B14F-4D97-AF65-F5344CB8AC3E}">
        <p14:creationId xmlns:p14="http://schemas.microsoft.com/office/powerpoint/2010/main" val="1368614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1B7894-09E3-48CB-8EB8-014EE2869D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9EB7A3B-49C7-4FBB-92A0-DF534719EA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AB588EE-39A3-426E-9477-C6163E77D4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A1F452-F5B8-4D04-89F4-6E6F2EF98331}" type="datetimeFigureOut">
              <a:rPr lang="en-GB" smtClean="0"/>
              <a:t>04/01/2023</a:t>
            </a:fld>
            <a:endParaRPr lang="en-GB"/>
          </a:p>
        </p:txBody>
      </p:sp>
      <p:sp>
        <p:nvSpPr>
          <p:cNvPr id="5" name="Footer Placeholder 4">
            <a:extLst>
              <a:ext uri="{FF2B5EF4-FFF2-40B4-BE49-F238E27FC236}">
                <a16:creationId xmlns:a16="http://schemas.microsoft.com/office/drawing/2014/main" id="{DEBDB755-CBC4-4F81-BC32-A192098C99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D1AAEEE-DAF7-4488-A681-7284745924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9E40C4-2A98-4420-9621-1D88A6536694}" type="slidenum">
              <a:rPr lang="en-GB" smtClean="0"/>
              <a:t>‹#›</a:t>
            </a:fld>
            <a:endParaRPr lang="en-GB"/>
          </a:p>
        </p:txBody>
      </p:sp>
    </p:spTree>
    <p:extLst>
      <p:ext uri="{BB962C8B-B14F-4D97-AF65-F5344CB8AC3E}">
        <p14:creationId xmlns:p14="http://schemas.microsoft.com/office/powerpoint/2010/main" val="2935830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hyperlink" Target="file:///C:\Users\cvnic711\Desktop\Gender%20pay%20gap.xlsx" TargetMode="Externa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576C82B-45A9-45BC-8B6A-B84383027EE7}"/>
              </a:ext>
            </a:extLst>
          </p:cNvPr>
          <p:cNvSpPr/>
          <p:nvPr/>
        </p:nvSpPr>
        <p:spPr>
          <a:xfrm>
            <a:off x="0" y="-3206"/>
            <a:ext cx="12192000" cy="6858000"/>
          </a:xfrm>
          <a:prstGeom prst="rect">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914530A2-530A-4467-ACD3-72A68301D2CE}"/>
              </a:ext>
            </a:extLst>
          </p:cNvPr>
          <p:cNvPicPr>
            <a:picLocks noChangeAspect="1"/>
          </p:cNvPicPr>
          <p:nvPr/>
        </p:nvPicPr>
        <p:blipFill>
          <a:blip r:embed="rId2"/>
          <a:stretch>
            <a:fillRect/>
          </a:stretch>
        </p:blipFill>
        <p:spPr>
          <a:xfrm>
            <a:off x="8210" y="3190247"/>
            <a:ext cx="12192000" cy="3664547"/>
          </a:xfrm>
          <a:prstGeom prst="rect">
            <a:avLst/>
          </a:prstGeom>
        </p:spPr>
      </p:pic>
      <p:sp>
        <p:nvSpPr>
          <p:cNvPr id="2" name="Title 1">
            <a:extLst>
              <a:ext uri="{FF2B5EF4-FFF2-40B4-BE49-F238E27FC236}">
                <a16:creationId xmlns:a16="http://schemas.microsoft.com/office/drawing/2014/main" id="{209353FF-E2BA-420C-AAE3-BE09C7CFE120}"/>
              </a:ext>
            </a:extLst>
          </p:cNvPr>
          <p:cNvSpPr>
            <a:spLocks noGrp="1"/>
          </p:cNvSpPr>
          <p:nvPr>
            <p:ph type="ctrTitle"/>
          </p:nvPr>
        </p:nvSpPr>
        <p:spPr>
          <a:xfrm>
            <a:off x="1524000" y="222742"/>
            <a:ext cx="9144000" cy="1143880"/>
          </a:xfrm>
        </p:spPr>
        <p:txBody>
          <a:bodyPr/>
          <a:lstStyle/>
          <a:p>
            <a:r>
              <a:rPr lang="en-GB" b="1" dirty="0">
                <a:solidFill>
                  <a:srgbClr val="C79729"/>
                </a:solidFill>
              </a:rPr>
              <a:t>Coventry City Council</a:t>
            </a:r>
          </a:p>
        </p:txBody>
      </p:sp>
      <p:sp>
        <p:nvSpPr>
          <p:cNvPr id="3" name="Subtitle 2">
            <a:extLst>
              <a:ext uri="{FF2B5EF4-FFF2-40B4-BE49-F238E27FC236}">
                <a16:creationId xmlns:a16="http://schemas.microsoft.com/office/drawing/2014/main" id="{4DAD1DB9-1402-4F70-8CEC-8F0EA91C834B}"/>
              </a:ext>
            </a:extLst>
          </p:cNvPr>
          <p:cNvSpPr>
            <a:spLocks noGrp="1"/>
          </p:cNvSpPr>
          <p:nvPr>
            <p:ph type="subTitle" idx="1"/>
          </p:nvPr>
        </p:nvSpPr>
        <p:spPr>
          <a:xfrm>
            <a:off x="3691984" y="1436095"/>
            <a:ext cx="4932367" cy="781495"/>
          </a:xfrm>
        </p:spPr>
        <p:txBody>
          <a:bodyPr>
            <a:normAutofit/>
          </a:bodyPr>
          <a:lstStyle/>
          <a:p>
            <a:r>
              <a:rPr lang="en-GB" sz="2800" b="1" dirty="0">
                <a:solidFill>
                  <a:srgbClr val="C79729"/>
                </a:solidFill>
              </a:rPr>
              <a:t>Gender Pay Gap Report 2021</a:t>
            </a:r>
          </a:p>
        </p:txBody>
      </p:sp>
      <p:grpSp>
        <p:nvGrpSpPr>
          <p:cNvPr id="71" name="Group 70">
            <a:extLst>
              <a:ext uri="{FF2B5EF4-FFF2-40B4-BE49-F238E27FC236}">
                <a16:creationId xmlns:a16="http://schemas.microsoft.com/office/drawing/2014/main" id="{A7555FEF-753D-45B6-ABE2-C061002754DD}"/>
              </a:ext>
            </a:extLst>
          </p:cNvPr>
          <p:cNvGrpSpPr/>
          <p:nvPr/>
        </p:nvGrpSpPr>
        <p:grpSpPr>
          <a:xfrm>
            <a:off x="5309513" y="2043432"/>
            <a:ext cx="1133383" cy="781495"/>
            <a:chOff x="8248267" y="1594334"/>
            <a:chExt cx="3456828" cy="2060593"/>
          </a:xfrm>
        </p:grpSpPr>
        <p:grpSp>
          <p:nvGrpSpPr>
            <p:cNvPr id="8" name="Group 7">
              <a:extLst>
                <a:ext uri="{FF2B5EF4-FFF2-40B4-BE49-F238E27FC236}">
                  <a16:creationId xmlns:a16="http://schemas.microsoft.com/office/drawing/2014/main" id="{46EEB759-FFD2-4F79-AFB6-6DEBB8153E5A}"/>
                </a:ext>
              </a:extLst>
            </p:cNvPr>
            <p:cNvGrpSpPr/>
            <p:nvPr/>
          </p:nvGrpSpPr>
          <p:grpSpPr>
            <a:xfrm>
              <a:off x="8644381" y="1594334"/>
              <a:ext cx="854910" cy="1293634"/>
              <a:chOff x="9122592" y="3131785"/>
              <a:chExt cx="1281732" cy="1783938"/>
            </a:xfrm>
          </p:grpSpPr>
          <p:grpSp>
            <p:nvGrpSpPr>
              <p:cNvPr id="9" name="Group 8">
                <a:extLst>
                  <a:ext uri="{FF2B5EF4-FFF2-40B4-BE49-F238E27FC236}">
                    <a16:creationId xmlns:a16="http://schemas.microsoft.com/office/drawing/2014/main" id="{3CC2FDE6-5F9C-4699-9FB8-FB5529DF86A4}"/>
                  </a:ext>
                </a:extLst>
              </p:cNvPr>
              <p:cNvGrpSpPr/>
              <p:nvPr/>
            </p:nvGrpSpPr>
            <p:grpSpPr>
              <a:xfrm>
                <a:off x="9401390" y="3131785"/>
                <a:ext cx="677400" cy="695428"/>
                <a:chOff x="9401390" y="3131785"/>
                <a:chExt cx="677400" cy="695428"/>
              </a:xfrm>
            </p:grpSpPr>
            <p:sp>
              <p:nvSpPr>
                <p:cNvPr id="15" name="Oval 14">
                  <a:extLst>
                    <a:ext uri="{FF2B5EF4-FFF2-40B4-BE49-F238E27FC236}">
                      <a16:creationId xmlns:a16="http://schemas.microsoft.com/office/drawing/2014/main" id="{6B68EFB4-AAAA-45A8-9C70-EEA87E10D104}"/>
                    </a:ext>
                  </a:extLst>
                </p:cNvPr>
                <p:cNvSpPr/>
                <p:nvPr/>
              </p:nvSpPr>
              <p:spPr>
                <a:xfrm>
                  <a:off x="9401390" y="3131785"/>
                  <a:ext cx="677400" cy="695428"/>
                </a:xfrm>
                <a:prstGeom prst="ellipse">
                  <a:avLst/>
                </a:prstGeom>
                <a:solidFill>
                  <a:srgbClr val="50AB1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Oval 15">
                  <a:extLst>
                    <a:ext uri="{FF2B5EF4-FFF2-40B4-BE49-F238E27FC236}">
                      <a16:creationId xmlns:a16="http://schemas.microsoft.com/office/drawing/2014/main" id="{C85C3144-C675-453B-BE49-1A5CCF38646C}"/>
                    </a:ext>
                  </a:extLst>
                </p:cNvPr>
                <p:cNvSpPr/>
                <p:nvPr/>
              </p:nvSpPr>
              <p:spPr>
                <a:xfrm>
                  <a:off x="9503900" y="3239842"/>
                  <a:ext cx="472379" cy="471163"/>
                </a:xfrm>
                <a:prstGeom prst="ellipse">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Group 9">
                <a:extLst>
                  <a:ext uri="{FF2B5EF4-FFF2-40B4-BE49-F238E27FC236}">
                    <a16:creationId xmlns:a16="http://schemas.microsoft.com/office/drawing/2014/main" id="{73AC11E6-BCD1-4786-A4C3-CA0D44FA11C9}"/>
                  </a:ext>
                </a:extLst>
              </p:cNvPr>
              <p:cNvGrpSpPr/>
              <p:nvPr/>
            </p:nvGrpSpPr>
            <p:grpSpPr>
              <a:xfrm>
                <a:off x="9122592" y="3819062"/>
                <a:ext cx="1281732" cy="1096661"/>
                <a:chOff x="12360702" y="3408565"/>
                <a:chExt cx="1281732" cy="1096661"/>
              </a:xfrm>
            </p:grpSpPr>
            <p:grpSp>
              <p:nvGrpSpPr>
                <p:cNvPr id="11" name="Group 10">
                  <a:extLst>
                    <a:ext uri="{FF2B5EF4-FFF2-40B4-BE49-F238E27FC236}">
                      <a16:creationId xmlns:a16="http://schemas.microsoft.com/office/drawing/2014/main" id="{65ECBD41-9BF6-43ED-846A-125820AC2A2B}"/>
                    </a:ext>
                  </a:extLst>
                </p:cNvPr>
                <p:cNvGrpSpPr/>
                <p:nvPr/>
              </p:nvGrpSpPr>
              <p:grpSpPr>
                <a:xfrm>
                  <a:off x="12360702" y="3408565"/>
                  <a:ext cx="1281732" cy="1096661"/>
                  <a:chOff x="9401390" y="3131785"/>
                  <a:chExt cx="677400" cy="695428"/>
                </a:xfrm>
              </p:grpSpPr>
              <p:sp>
                <p:nvSpPr>
                  <p:cNvPr id="13" name="Oval 12">
                    <a:extLst>
                      <a:ext uri="{FF2B5EF4-FFF2-40B4-BE49-F238E27FC236}">
                        <a16:creationId xmlns:a16="http://schemas.microsoft.com/office/drawing/2014/main" id="{5E244B59-E6E4-4B61-A6D1-E6F6C6F89457}"/>
                      </a:ext>
                    </a:extLst>
                  </p:cNvPr>
                  <p:cNvSpPr/>
                  <p:nvPr/>
                </p:nvSpPr>
                <p:spPr>
                  <a:xfrm>
                    <a:off x="9401390" y="3131785"/>
                    <a:ext cx="677400" cy="695428"/>
                  </a:xfrm>
                  <a:prstGeom prst="ellipse">
                    <a:avLst/>
                  </a:prstGeom>
                  <a:solidFill>
                    <a:srgbClr val="50AB1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C737501C-E034-4720-9223-17B19A3420BD}"/>
                      </a:ext>
                    </a:extLst>
                  </p:cNvPr>
                  <p:cNvSpPr/>
                  <p:nvPr/>
                </p:nvSpPr>
                <p:spPr>
                  <a:xfrm>
                    <a:off x="9454676" y="3203002"/>
                    <a:ext cx="568747" cy="508001"/>
                  </a:xfrm>
                  <a:prstGeom prst="ellipse">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Rectangle 11">
                  <a:extLst>
                    <a:ext uri="{FF2B5EF4-FFF2-40B4-BE49-F238E27FC236}">
                      <a16:creationId xmlns:a16="http://schemas.microsoft.com/office/drawing/2014/main" id="{1761BE8D-A9E8-4E59-827E-BB1FF8CA10A2}"/>
                    </a:ext>
                  </a:extLst>
                </p:cNvPr>
                <p:cNvSpPr/>
                <p:nvPr/>
              </p:nvSpPr>
              <p:spPr>
                <a:xfrm>
                  <a:off x="12360702" y="3951515"/>
                  <a:ext cx="1281732" cy="553711"/>
                </a:xfrm>
                <a:prstGeom prst="rect">
                  <a:avLst/>
                </a:prstGeom>
                <a:solidFill>
                  <a:srgbClr val="10355B"/>
                </a:solidFill>
                <a:ln>
                  <a:solidFill>
                    <a:srgbClr val="1035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7" name="Group 16">
              <a:extLst>
                <a:ext uri="{FF2B5EF4-FFF2-40B4-BE49-F238E27FC236}">
                  <a16:creationId xmlns:a16="http://schemas.microsoft.com/office/drawing/2014/main" id="{8B96A42F-C21B-45C6-8087-7654117BC49D}"/>
                </a:ext>
              </a:extLst>
            </p:cNvPr>
            <p:cNvGrpSpPr/>
            <p:nvPr/>
          </p:nvGrpSpPr>
          <p:grpSpPr>
            <a:xfrm>
              <a:off x="9508187" y="1594334"/>
              <a:ext cx="854910" cy="1293634"/>
              <a:chOff x="9122592" y="3131785"/>
              <a:chExt cx="1281732" cy="1783938"/>
            </a:xfrm>
          </p:grpSpPr>
          <p:grpSp>
            <p:nvGrpSpPr>
              <p:cNvPr id="18" name="Group 17">
                <a:extLst>
                  <a:ext uri="{FF2B5EF4-FFF2-40B4-BE49-F238E27FC236}">
                    <a16:creationId xmlns:a16="http://schemas.microsoft.com/office/drawing/2014/main" id="{5358E51B-C937-4F3B-A814-F11A89C60259}"/>
                  </a:ext>
                </a:extLst>
              </p:cNvPr>
              <p:cNvGrpSpPr/>
              <p:nvPr/>
            </p:nvGrpSpPr>
            <p:grpSpPr>
              <a:xfrm>
                <a:off x="9401390" y="3131785"/>
                <a:ext cx="677400" cy="695428"/>
                <a:chOff x="9401390" y="3131785"/>
                <a:chExt cx="677400" cy="695428"/>
              </a:xfrm>
            </p:grpSpPr>
            <p:sp>
              <p:nvSpPr>
                <p:cNvPr id="24" name="Oval 23">
                  <a:extLst>
                    <a:ext uri="{FF2B5EF4-FFF2-40B4-BE49-F238E27FC236}">
                      <a16:creationId xmlns:a16="http://schemas.microsoft.com/office/drawing/2014/main" id="{91665B67-A7A0-41EF-AFF5-FB6497CF2B84}"/>
                    </a:ext>
                  </a:extLst>
                </p:cNvPr>
                <p:cNvSpPr/>
                <p:nvPr/>
              </p:nvSpPr>
              <p:spPr>
                <a:xfrm>
                  <a:off x="9401390" y="3131785"/>
                  <a:ext cx="677400" cy="695428"/>
                </a:xfrm>
                <a:prstGeom prst="ellipse">
                  <a:avLst/>
                </a:prstGeom>
                <a:solidFill>
                  <a:srgbClr val="7926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92D4EEEF-8E89-47F0-8E6D-AA02F057DAB1}"/>
                    </a:ext>
                  </a:extLst>
                </p:cNvPr>
                <p:cNvSpPr/>
                <p:nvPr/>
              </p:nvSpPr>
              <p:spPr>
                <a:xfrm>
                  <a:off x="9503900" y="3239842"/>
                  <a:ext cx="472379" cy="471163"/>
                </a:xfrm>
                <a:prstGeom prst="ellipse">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 name="Group 18">
                <a:extLst>
                  <a:ext uri="{FF2B5EF4-FFF2-40B4-BE49-F238E27FC236}">
                    <a16:creationId xmlns:a16="http://schemas.microsoft.com/office/drawing/2014/main" id="{6FB58596-CA4B-4C07-BFDB-2FC9BF6CECE8}"/>
                  </a:ext>
                </a:extLst>
              </p:cNvPr>
              <p:cNvGrpSpPr/>
              <p:nvPr/>
            </p:nvGrpSpPr>
            <p:grpSpPr>
              <a:xfrm>
                <a:off x="9122592" y="3819062"/>
                <a:ext cx="1281732" cy="1096661"/>
                <a:chOff x="12360702" y="3408565"/>
                <a:chExt cx="1281732" cy="1096661"/>
              </a:xfrm>
            </p:grpSpPr>
            <p:grpSp>
              <p:nvGrpSpPr>
                <p:cNvPr id="20" name="Group 19">
                  <a:extLst>
                    <a:ext uri="{FF2B5EF4-FFF2-40B4-BE49-F238E27FC236}">
                      <a16:creationId xmlns:a16="http://schemas.microsoft.com/office/drawing/2014/main" id="{9A242EF8-44DE-4F7E-A4EF-6BE9D787F682}"/>
                    </a:ext>
                  </a:extLst>
                </p:cNvPr>
                <p:cNvGrpSpPr/>
                <p:nvPr/>
              </p:nvGrpSpPr>
              <p:grpSpPr>
                <a:xfrm>
                  <a:off x="12360702" y="3408565"/>
                  <a:ext cx="1281732" cy="1096661"/>
                  <a:chOff x="9401390" y="3131785"/>
                  <a:chExt cx="677400" cy="695428"/>
                </a:xfrm>
              </p:grpSpPr>
              <p:sp>
                <p:nvSpPr>
                  <p:cNvPr id="22" name="Oval 21">
                    <a:extLst>
                      <a:ext uri="{FF2B5EF4-FFF2-40B4-BE49-F238E27FC236}">
                        <a16:creationId xmlns:a16="http://schemas.microsoft.com/office/drawing/2014/main" id="{A5EA5F76-AFEE-4979-9C91-BB815965D6EB}"/>
                      </a:ext>
                    </a:extLst>
                  </p:cNvPr>
                  <p:cNvSpPr/>
                  <p:nvPr/>
                </p:nvSpPr>
                <p:spPr>
                  <a:xfrm>
                    <a:off x="9401390" y="3131785"/>
                    <a:ext cx="677400" cy="695428"/>
                  </a:xfrm>
                  <a:prstGeom prst="ellipse">
                    <a:avLst/>
                  </a:prstGeom>
                  <a:solidFill>
                    <a:srgbClr val="7926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AE23C94E-3BEC-4E6B-9841-EC6333258065}"/>
                      </a:ext>
                    </a:extLst>
                  </p:cNvPr>
                  <p:cNvSpPr/>
                  <p:nvPr/>
                </p:nvSpPr>
                <p:spPr>
                  <a:xfrm>
                    <a:off x="9454676" y="3203002"/>
                    <a:ext cx="568747" cy="508001"/>
                  </a:xfrm>
                  <a:prstGeom prst="ellipse">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1" name="Rectangle 20">
                  <a:extLst>
                    <a:ext uri="{FF2B5EF4-FFF2-40B4-BE49-F238E27FC236}">
                      <a16:creationId xmlns:a16="http://schemas.microsoft.com/office/drawing/2014/main" id="{6B66D32D-3772-4867-88C4-4E0E33D63CAD}"/>
                    </a:ext>
                  </a:extLst>
                </p:cNvPr>
                <p:cNvSpPr/>
                <p:nvPr/>
              </p:nvSpPr>
              <p:spPr>
                <a:xfrm>
                  <a:off x="12360702" y="3951515"/>
                  <a:ext cx="1281732" cy="553711"/>
                </a:xfrm>
                <a:prstGeom prst="rect">
                  <a:avLst/>
                </a:prstGeom>
                <a:solidFill>
                  <a:srgbClr val="10355B"/>
                </a:solidFill>
                <a:ln>
                  <a:solidFill>
                    <a:srgbClr val="1035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6" name="Group 25">
              <a:extLst>
                <a:ext uri="{FF2B5EF4-FFF2-40B4-BE49-F238E27FC236}">
                  <a16:creationId xmlns:a16="http://schemas.microsoft.com/office/drawing/2014/main" id="{DCEC6045-3379-491D-985D-639F53EC7231}"/>
                </a:ext>
              </a:extLst>
            </p:cNvPr>
            <p:cNvGrpSpPr/>
            <p:nvPr/>
          </p:nvGrpSpPr>
          <p:grpSpPr>
            <a:xfrm>
              <a:off x="10387792" y="1604932"/>
              <a:ext cx="854910" cy="1293634"/>
              <a:chOff x="9122592" y="3131785"/>
              <a:chExt cx="1281732" cy="1783938"/>
            </a:xfrm>
          </p:grpSpPr>
          <p:grpSp>
            <p:nvGrpSpPr>
              <p:cNvPr id="27" name="Group 26">
                <a:extLst>
                  <a:ext uri="{FF2B5EF4-FFF2-40B4-BE49-F238E27FC236}">
                    <a16:creationId xmlns:a16="http://schemas.microsoft.com/office/drawing/2014/main" id="{34A5B109-9B45-4D8D-888E-DCED4F9D8879}"/>
                  </a:ext>
                </a:extLst>
              </p:cNvPr>
              <p:cNvGrpSpPr/>
              <p:nvPr/>
            </p:nvGrpSpPr>
            <p:grpSpPr>
              <a:xfrm>
                <a:off x="9401390" y="3131785"/>
                <a:ext cx="677400" cy="695428"/>
                <a:chOff x="9401390" y="3131785"/>
                <a:chExt cx="677400" cy="695428"/>
              </a:xfrm>
            </p:grpSpPr>
            <p:sp>
              <p:nvSpPr>
                <p:cNvPr id="33" name="Oval 32">
                  <a:extLst>
                    <a:ext uri="{FF2B5EF4-FFF2-40B4-BE49-F238E27FC236}">
                      <a16:creationId xmlns:a16="http://schemas.microsoft.com/office/drawing/2014/main" id="{710CD90E-5346-4548-8C40-7E8667AEA277}"/>
                    </a:ext>
                  </a:extLst>
                </p:cNvPr>
                <p:cNvSpPr/>
                <p:nvPr/>
              </p:nvSpPr>
              <p:spPr>
                <a:xfrm>
                  <a:off x="9401390" y="3131785"/>
                  <a:ext cx="677400" cy="695428"/>
                </a:xfrm>
                <a:prstGeom prst="ellipse">
                  <a:avLst/>
                </a:prstGeom>
                <a:solidFill>
                  <a:srgbClr val="C99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99100"/>
                    </a:solidFill>
                  </a:endParaRPr>
                </a:p>
              </p:txBody>
            </p:sp>
            <p:sp>
              <p:nvSpPr>
                <p:cNvPr id="34" name="Oval 33">
                  <a:extLst>
                    <a:ext uri="{FF2B5EF4-FFF2-40B4-BE49-F238E27FC236}">
                      <a16:creationId xmlns:a16="http://schemas.microsoft.com/office/drawing/2014/main" id="{7A86DFAB-E8D4-4BCC-8214-8F262ED805E3}"/>
                    </a:ext>
                  </a:extLst>
                </p:cNvPr>
                <p:cNvSpPr/>
                <p:nvPr/>
              </p:nvSpPr>
              <p:spPr>
                <a:xfrm>
                  <a:off x="9503900" y="3239842"/>
                  <a:ext cx="472379" cy="471163"/>
                </a:xfrm>
                <a:prstGeom prst="ellipse">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C99100"/>
                    </a:solidFill>
                  </a:endParaRPr>
                </a:p>
              </p:txBody>
            </p:sp>
          </p:grpSp>
          <p:grpSp>
            <p:nvGrpSpPr>
              <p:cNvPr id="28" name="Group 27">
                <a:extLst>
                  <a:ext uri="{FF2B5EF4-FFF2-40B4-BE49-F238E27FC236}">
                    <a16:creationId xmlns:a16="http://schemas.microsoft.com/office/drawing/2014/main" id="{3E4AA003-085A-472A-9B6E-84FB94B911F5}"/>
                  </a:ext>
                </a:extLst>
              </p:cNvPr>
              <p:cNvGrpSpPr/>
              <p:nvPr/>
            </p:nvGrpSpPr>
            <p:grpSpPr>
              <a:xfrm>
                <a:off x="9122592" y="3819062"/>
                <a:ext cx="1281732" cy="1096661"/>
                <a:chOff x="12360702" y="3408565"/>
                <a:chExt cx="1281732" cy="1096661"/>
              </a:xfrm>
            </p:grpSpPr>
            <p:grpSp>
              <p:nvGrpSpPr>
                <p:cNvPr id="29" name="Group 28">
                  <a:extLst>
                    <a:ext uri="{FF2B5EF4-FFF2-40B4-BE49-F238E27FC236}">
                      <a16:creationId xmlns:a16="http://schemas.microsoft.com/office/drawing/2014/main" id="{3BA7A26B-97A9-4F21-A922-B4F71079BC75}"/>
                    </a:ext>
                  </a:extLst>
                </p:cNvPr>
                <p:cNvGrpSpPr/>
                <p:nvPr/>
              </p:nvGrpSpPr>
              <p:grpSpPr>
                <a:xfrm>
                  <a:off x="12360702" y="3408565"/>
                  <a:ext cx="1281732" cy="1096661"/>
                  <a:chOff x="9401390" y="3131785"/>
                  <a:chExt cx="677400" cy="695428"/>
                </a:xfrm>
              </p:grpSpPr>
              <p:sp>
                <p:nvSpPr>
                  <p:cNvPr id="31" name="Oval 30">
                    <a:extLst>
                      <a:ext uri="{FF2B5EF4-FFF2-40B4-BE49-F238E27FC236}">
                        <a16:creationId xmlns:a16="http://schemas.microsoft.com/office/drawing/2014/main" id="{0444E436-5732-4E6B-9F59-972981ECAFBD}"/>
                      </a:ext>
                    </a:extLst>
                  </p:cNvPr>
                  <p:cNvSpPr/>
                  <p:nvPr/>
                </p:nvSpPr>
                <p:spPr>
                  <a:xfrm>
                    <a:off x="9401390" y="3131785"/>
                    <a:ext cx="677400" cy="695428"/>
                  </a:xfrm>
                  <a:prstGeom prst="ellipse">
                    <a:avLst/>
                  </a:prstGeom>
                  <a:solidFill>
                    <a:srgbClr val="C99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2BF02A4-441C-4D0D-8336-D1F6245B6D2E}"/>
                      </a:ext>
                    </a:extLst>
                  </p:cNvPr>
                  <p:cNvSpPr/>
                  <p:nvPr/>
                </p:nvSpPr>
                <p:spPr>
                  <a:xfrm>
                    <a:off x="9454676" y="3203002"/>
                    <a:ext cx="568747" cy="508001"/>
                  </a:xfrm>
                  <a:prstGeom prst="ellipse">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0" name="Rectangle 29">
                  <a:extLst>
                    <a:ext uri="{FF2B5EF4-FFF2-40B4-BE49-F238E27FC236}">
                      <a16:creationId xmlns:a16="http://schemas.microsoft.com/office/drawing/2014/main" id="{15FA83C8-4587-4C1B-ACC9-21034544999D}"/>
                    </a:ext>
                  </a:extLst>
                </p:cNvPr>
                <p:cNvSpPr/>
                <p:nvPr/>
              </p:nvSpPr>
              <p:spPr>
                <a:xfrm>
                  <a:off x="12360702" y="3951515"/>
                  <a:ext cx="1281732" cy="553711"/>
                </a:xfrm>
                <a:prstGeom prst="rect">
                  <a:avLst/>
                </a:prstGeom>
                <a:solidFill>
                  <a:srgbClr val="10355B"/>
                </a:solidFill>
                <a:ln>
                  <a:solidFill>
                    <a:srgbClr val="1035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5" name="Group 34">
              <a:extLst>
                <a:ext uri="{FF2B5EF4-FFF2-40B4-BE49-F238E27FC236}">
                  <a16:creationId xmlns:a16="http://schemas.microsoft.com/office/drawing/2014/main" id="{40C49600-3C8F-447F-A8F4-D2AC5CF48EFE}"/>
                </a:ext>
              </a:extLst>
            </p:cNvPr>
            <p:cNvGrpSpPr/>
            <p:nvPr/>
          </p:nvGrpSpPr>
          <p:grpSpPr>
            <a:xfrm>
              <a:off x="8248267" y="2361293"/>
              <a:ext cx="854910" cy="1293634"/>
              <a:chOff x="9122592" y="3131785"/>
              <a:chExt cx="1281732" cy="1783938"/>
            </a:xfrm>
          </p:grpSpPr>
          <p:grpSp>
            <p:nvGrpSpPr>
              <p:cNvPr id="36" name="Group 35">
                <a:extLst>
                  <a:ext uri="{FF2B5EF4-FFF2-40B4-BE49-F238E27FC236}">
                    <a16:creationId xmlns:a16="http://schemas.microsoft.com/office/drawing/2014/main" id="{7D7F82E8-DD50-472E-82DF-A2552CB3CE43}"/>
                  </a:ext>
                </a:extLst>
              </p:cNvPr>
              <p:cNvGrpSpPr/>
              <p:nvPr/>
            </p:nvGrpSpPr>
            <p:grpSpPr>
              <a:xfrm>
                <a:off x="9401390" y="3131785"/>
                <a:ext cx="677400" cy="695428"/>
                <a:chOff x="9401390" y="3131785"/>
                <a:chExt cx="677400" cy="695428"/>
              </a:xfrm>
            </p:grpSpPr>
            <p:sp>
              <p:nvSpPr>
                <p:cNvPr id="42" name="Oval 41">
                  <a:extLst>
                    <a:ext uri="{FF2B5EF4-FFF2-40B4-BE49-F238E27FC236}">
                      <a16:creationId xmlns:a16="http://schemas.microsoft.com/office/drawing/2014/main" id="{0AC896C6-9017-43B3-BC49-1554FD6DD2BB}"/>
                    </a:ext>
                  </a:extLst>
                </p:cNvPr>
                <p:cNvSpPr/>
                <p:nvPr/>
              </p:nvSpPr>
              <p:spPr>
                <a:xfrm>
                  <a:off x="9401390" y="3131785"/>
                  <a:ext cx="677400" cy="695428"/>
                </a:xfrm>
                <a:prstGeom prst="ellipse">
                  <a:avLst/>
                </a:prstGeom>
                <a:solidFill>
                  <a:srgbClr val="D208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C99100"/>
                    </a:solidFill>
                  </a:endParaRPr>
                </a:p>
              </p:txBody>
            </p:sp>
            <p:sp>
              <p:nvSpPr>
                <p:cNvPr id="43" name="Oval 42">
                  <a:extLst>
                    <a:ext uri="{FF2B5EF4-FFF2-40B4-BE49-F238E27FC236}">
                      <a16:creationId xmlns:a16="http://schemas.microsoft.com/office/drawing/2014/main" id="{C65DCFAB-0A3C-4F08-8E5A-C16B473B1435}"/>
                    </a:ext>
                  </a:extLst>
                </p:cNvPr>
                <p:cNvSpPr/>
                <p:nvPr/>
              </p:nvSpPr>
              <p:spPr>
                <a:xfrm>
                  <a:off x="9503900" y="3239842"/>
                  <a:ext cx="472379" cy="471163"/>
                </a:xfrm>
                <a:prstGeom prst="ellipse">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C99100"/>
                    </a:solidFill>
                  </a:endParaRPr>
                </a:p>
              </p:txBody>
            </p:sp>
          </p:grpSp>
          <p:grpSp>
            <p:nvGrpSpPr>
              <p:cNvPr id="37" name="Group 36">
                <a:extLst>
                  <a:ext uri="{FF2B5EF4-FFF2-40B4-BE49-F238E27FC236}">
                    <a16:creationId xmlns:a16="http://schemas.microsoft.com/office/drawing/2014/main" id="{7D612DF3-3CD1-4AFD-8351-728323F67850}"/>
                  </a:ext>
                </a:extLst>
              </p:cNvPr>
              <p:cNvGrpSpPr/>
              <p:nvPr/>
            </p:nvGrpSpPr>
            <p:grpSpPr>
              <a:xfrm>
                <a:off x="9122592" y="3819062"/>
                <a:ext cx="1281732" cy="1096661"/>
                <a:chOff x="12360702" y="3408565"/>
                <a:chExt cx="1281732" cy="1096661"/>
              </a:xfrm>
            </p:grpSpPr>
            <p:grpSp>
              <p:nvGrpSpPr>
                <p:cNvPr id="38" name="Group 37">
                  <a:extLst>
                    <a:ext uri="{FF2B5EF4-FFF2-40B4-BE49-F238E27FC236}">
                      <a16:creationId xmlns:a16="http://schemas.microsoft.com/office/drawing/2014/main" id="{4930D8A1-81D6-4981-B56A-3D9FD1A8947B}"/>
                    </a:ext>
                  </a:extLst>
                </p:cNvPr>
                <p:cNvGrpSpPr/>
                <p:nvPr/>
              </p:nvGrpSpPr>
              <p:grpSpPr>
                <a:xfrm>
                  <a:off x="12360702" y="3408565"/>
                  <a:ext cx="1281732" cy="1096661"/>
                  <a:chOff x="9401390" y="3131785"/>
                  <a:chExt cx="677400" cy="695428"/>
                </a:xfrm>
              </p:grpSpPr>
              <p:sp>
                <p:nvSpPr>
                  <p:cNvPr id="40" name="Oval 39">
                    <a:extLst>
                      <a:ext uri="{FF2B5EF4-FFF2-40B4-BE49-F238E27FC236}">
                        <a16:creationId xmlns:a16="http://schemas.microsoft.com/office/drawing/2014/main" id="{3814DCFE-B40B-4D8D-8E0F-E734686E0874}"/>
                      </a:ext>
                    </a:extLst>
                  </p:cNvPr>
                  <p:cNvSpPr/>
                  <p:nvPr/>
                </p:nvSpPr>
                <p:spPr>
                  <a:xfrm>
                    <a:off x="9401390" y="3131785"/>
                    <a:ext cx="677400" cy="695428"/>
                  </a:xfrm>
                  <a:prstGeom prst="ellipse">
                    <a:avLst/>
                  </a:prstGeom>
                  <a:solidFill>
                    <a:srgbClr val="D208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AE772227-0025-4D3A-920B-4D6687EC1218}"/>
                      </a:ext>
                    </a:extLst>
                  </p:cNvPr>
                  <p:cNvSpPr/>
                  <p:nvPr/>
                </p:nvSpPr>
                <p:spPr>
                  <a:xfrm>
                    <a:off x="9454676" y="3203002"/>
                    <a:ext cx="568747" cy="508001"/>
                  </a:xfrm>
                  <a:prstGeom prst="ellipse">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9" name="Rectangle 38">
                  <a:extLst>
                    <a:ext uri="{FF2B5EF4-FFF2-40B4-BE49-F238E27FC236}">
                      <a16:creationId xmlns:a16="http://schemas.microsoft.com/office/drawing/2014/main" id="{45C1D4C8-CF10-4A54-A6C8-DEEA980A6616}"/>
                    </a:ext>
                  </a:extLst>
                </p:cNvPr>
                <p:cNvSpPr/>
                <p:nvPr/>
              </p:nvSpPr>
              <p:spPr>
                <a:xfrm>
                  <a:off x="12360702" y="3951515"/>
                  <a:ext cx="1281732" cy="553711"/>
                </a:xfrm>
                <a:prstGeom prst="rect">
                  <a:avLst/>
                </a:prstGeom>
                <a:solidFill>
                  <a:srgbClr val="10355B"/>
                </a:solidFill>
                <a:ln>
                  <a:solidFill>
                    <a:srgbClr val="1035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 name="Group 43">
              <a:extLst>
                <a:ext uri="{FF2B5EF4-FFF2-40B4-BE49-F238E27FC236}">
                  <a16:creationId xmlns:a16="http://schemas.microsoft.com/office/drawing/2014/main" id="{E3E2F631-F47E-4A51-82DA-1670A70E14EA}"/>
                </a:ext>
              </a:extLst>
            </p:cNvPr>
            <p:cNvGrpSpPr/>
            <p:nvPr/>
          </p:nvGrpSpPr>
          <p:grpSpPr>
            <a:xfrm>
              <a:off x="9102156" y="2355612"/>
              <a:ext cx="854910" cy="1293634"/>
              <a:chOff x="9122592" y="3131785"/>
              <a:chExt cx="1281732" cy="1783938"/>
            </a:xfrm>
          </p:grpSpPr>
          <p:grpSp>
            <p:nvGrpSpPr>
              <p:cNvPr id="45" name="Group 44">
                <a:extLst>
                  <a:ext uri="{FF2B5EF4-FFF2-40B4-BE49-F238E27FC236}">
                    <a16:creationId xmlns:a16="http://schemas.microsoft.com/office/drawing/2014/main" id="{0F7E942A-0F35-4FEF-BB34-6B6879694528}"/>
                  </a:ext>
                </a:extLst>
              </p:cNvPr>
              <p:cNvGrpSpPr/>
              <p:nvPr/>
            </p:nvGrpSpPr>
            <p:grpSpPr>
              <a:xfrm>
                <a:off x="9401390" y="3131785"/>
                <a:ext cx="677400" cy="695428"/>
                <a:chOff x="9401390" y="3131785"/>
                <a:chExt cx="677400" cy="695428"/>
              </a:xfrm>
            </p:grpSpPr>
            <p:sp>
              <p:nvSpPr>
                <p:cNvPr id="51" name="Oval 50">
                  <a:extLst>
                    <a:ext uri="{FF2B5EF4-FFF2-40B4-BE49-F238E27FC236}">
                      <a16:creationId xmlns:a16="http://schemas.microsoft.com/office/drawing/2014/main" id="{8AF4827F-2809-4FF2-B3AA-7091CD98BE76}"/>
                    </a:ext>
                  </a:extLst>
                </p:cNvPr>
                <p:cNvSpPr/>
                <p:nvPr/>
              </p:nvSpPr>
              <p:spPr>
                <a:xfrm>
                  <a:off x="9401390" y="3131785"/>
                  <a:ext cx="677400" cy="695428"/>
                </a:xfrm>
                <a:prstGeom prst="ellipse">
                  <a:avLst/>
                </a:prstGeom>
                <a:solidFill>
                  <a:srgbClr val="CF5D0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99100"/>
                    </a:solidFill>
                  </a:endParaRPr>
                </a:p>
              </p:txBody>
            </p:sp>
            <p:sp>
              <p:nvSpPr>
                <p:cNvPr id="52" name="Oval 51">
                  <a:extLst>
                    <a:ext uri="{FF2B5EF4-FFF2-40B4-BE49-F238E27FC236}">
                      <a16:creationId xmlns:a16="http://schemas.microsoft.com/office/drawing/2014/main" id="{40224068-F32D-4FE9-9F28-1A4DD3DF909E}"/>
                    </a:ext>
                  </a:extLst>
                </p:cNvPr>
                <p:cNvSpPr/>
                <p:nvPr/>
              </p:nvSpPr>
              <p:spPr>
                <a:xfrm>
                  <a:off x="9503900" y="3239842"/>
                  <a:ext cx="472379" cy="471163"/>
                </a:xfrm>
                <a:prstGeom prst="ellipse">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C99100"/>
                    </a:solidFill>
                  </a:endParaRPr>
                </a:p>
              </p:txBody>
            </p:sp>
          </p:grpSp>
          <p:grpSp>
            <p:nvGrpSpPr>
              <p:cNvPr id="46" name="Group 45">
                <a:extLst>
                  <a:ext uri="{FF2B5EF4-FFF2-40B4-BE49-F238E27FC236}">
                    <a16:creationId xmlns:a16="http://schemas.microsoft.com/office/drawing/2014/main" id="{900A29FB-0465-463F-BE36-213E748B5053}"/>
                  </a:ext>
                </a:extLst>
              </p:cNvPr>
              <p:cNvGrpSpPr/>
              <p:nvPr/>
            </p:nvGrpSpPr>
            <p:grpSpPr>
              <a:xfrm>
                <a:off x="9122592" y="3819062"/>
                <a:ext cx="1281732" cy="1096661"/>
                <a:chOff x="12360702" y="3408565"/>
                <a:chExt cx="1281732" cy="1096661"/>
              </a:xfrm>
            </p:grpSpPr>
            <p:grpSp>
              <p:nvGrpSpPr>
                <p:cNvPr id="47" name="Group 46">
                  <a:extLst>
                    <a:ext uri="{FF2B5EF4-FFF2-40B4-BE49-F238E27FC236}">
                      <a16:creationId xmlns:a16="http://schemas.microsoft.com/office/drawing/2014/main" id="{2EADE531-87E6-4522-B78F-6F93CC9346F8}"/>
                    </a:ext>
                  </a:extLst>
                </p:cNvPr>
                <p:cNvGrpSpPr/>
                <p:nvPr/>
              </p:nvGrpSpPr>
              <p:grpSpPr>
                <a:xfrm>
                  <a:off x="12360702" y="3408565"/>
                  <a:ext cx="1281732" cy="1096661"/>
                  <a:chOff x="9401390" y="3131785"/>
                  <a:chExt cx="677400" cy="695428"/>
                </a:xfrm>
              </p:grpSpPr>
              <p:sp>
                <p:nvSpPr>
                  <p:cNvPr id="49" name="Oval 48">
                    <a:extLst>
                      <a:ext uri="{FF2B5EF4-FFF2-40B4-BE49-F238E27FC236}">
                        <a16:creationId xmlns:a16="http://schemas.microsoft.com/office/drawing/2014/main" id="{15D9BB6E-6375-4E52-A28D-5A8E2E0B4BA5}"/>
                      </a:ext>
                    </a:extLst>
                  </p:cNvPr>
                  <p:cNvSpPr/>
                  <p:nvPr/>
                </p:nvSpPr>
                <p:spPr>
                  <a:xfrm>
                    <a:off x="9401390" y="3131785"/>
                    <a:ext cx="677400" cy="695428"/>
                  </a:xfrm>
                  <a:prstGeom prst="ellipse">
                    <a:avLst/>
                  </a:prstGeom>
                  <a:solidFill>
                    <a:srgbClr val="CF5D0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74773344-803B-48FE-BE85-5397E9C72D28}"/>
                      </a:ext>
                    </a:extLst>
                  </p:cNvPr>
                  <p:cNvSpPr/>
                  <p:nvPr/>
                </p:nvSpPr>
                <p:spPr>
                  <a:xfrm>
                    <a:off x="9454676" y="3203002"/>
                    <a:ext cx="568747" cy="508001"/>
                  </a:xfrm>
                  <a:prstGeom prst="ellipse">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8" name="Rectangle 47">
                  <a:extLst>
                    <a:ext uri="{FF2B5EF4-FFF2-40B4-BE49-F238E27FC236}">
                      <a16:creationId xmlns:a16="http://schemas.microsoft.com/office/drawing/2014/main" id="{D533B8C5-EA39-4D95-B4E3-2133384EE33D}"/>
                    </a:ext>
                  </a:extLst>
                </p:cNvPr>
                <p:cNvSpPr/>
                <p:nvPr/>
              </p:nvSpPr>
              <p:spPr>
                <a:xfrm>
                  <a:off x="12360702" y="3951515"/>
                  <a:ext cx="1281732" cy="553711"/>
                </a:xfrm>
                <a:prstGeom prst="rect">
                  <a:avLst/>
                </a:prstGeom>
                <a:solidFill>
                  <a:srgbClr val="10355B"/>
                </a:solidFill>
                <a:ln>
                  <a:solidFill>
                    <a:srgbClr val="1035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53" name="Group 52">
              <a:extLst>
                <a:ext uri="{FF2B5EF4-FFF2-40B4-BE49-F238E27FC236}">
                  <a16:creationId xmlns:a16="http://schemas.microsoft.com/office/drawing/2014/main" id="{8702CD3E-6DC5-4E6F-9E60-69BAE6C559B2}"/>
                </a:ext>
              </a:extLst>
            </p:cNvPr>
            <p:cNvGrpSpPr/>
            <p:nvPr/>
          </p:nvGrpSpPr>
          <p:grpSpPr>
            <a:xfrm>
              <a:off x="9981761" y="2360657"/>
              <a:ext cx="854910" cy="1293634"/>
              <a:chOff x="9122592" y="3131785"/>
              <a:chExt cx="1281732" cy="1783938"/>
            </a:xfrm>
          </p:grpSpPr>
          <p:grpSp>
            <p:nvGrpSpPr>
              <p:cNvPr id="54" name="Group 53">
                <a:extLst>
                  <a:ext uri="{FF2B5EF4-FFF2-40B4-BE49-F238E27FC236}">
                    <a16:creationId xmlns:a16="http://schemas.microsoft.com/office/drawing/2014/main" id="{86E9EAB5-69BF-4CDE-97CD-FADEA9ADBB74}"/>
                  </a:ext>
                </a:extLst>
              </p:cNvPr>
              <p:cNvGrpSpPr/>
              <p:nvPr/>
            </p:nvGrpSpPr>
            <p:grpSpPr>
              <a:xfrm>
                <a:off x="9401390" y="3131785"/>
                <a:ext cx="677400" cy="695428"/>
                <a:chOff x="9401390" y="3131785"/>
                <a:chExt cx="677400" cy="695428"/>
              </a:xfrm>
            </p:grpSpPr>
            <p:sp>
              <p:nvSpPr>
                <p:cNvPr id="60" name="Oval 59">
                  <a:extLst>
                    <a:ext uri="{FF2B5EF4-FFF2-40B4-BE49-F238E27FC236}">
                      <a16:creationId xmlns:a16="http://schemas.microsoft.com/office/drawing/2014/main" id="{690595BD-6973-458E-B4A3-E7D03BDF5606}"/>
                    </a:ext>
                  </a:extLst>
                </p:cNvPr>
                <p:cNvSpPr/>
                <p:nvPr/>
              </p:nvSpPr>
              <p:spPr>
                <a:xfrm>
                  <a:off x="9401390" y="3131785"/>
                  <a:ext cx="677400" cy="695428"/>
                </a:xfrm>
                <a:prstGeom prst="ellipse">
                  <a:avLst/>
                </a:prstGeom>
                <a:solidFill>
                  <a:srgbClr val="3392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99100"/>
                    </a:solidFill>
                  </a:endParaRPr>
                </a:p>
              </p:txBody>
            </p:sp>
            <p:sp>
              <p:nvSpPr>
                <p:cNvPr id="61" name="Oval 60">
                  <a:extLst>
                    <a:ext uri="{FF2B5EF4-FFF2-40B4-BE49-F238E27FC236}">
                      <a16:creationId xmlns:a16="http://schemas.microsoft.com/office/drawing/2014/main" id="{6B640DB7-F0ED-4DBF-80CB-B2EE828BF406}"/>
                    </a:ext>
                  </a:extLst>
                </p:cNvPr>
                <p:cNvSpPr/>
                <p:nvPr/>
              </p:nvSpPr>
              <p:spPr>
                <a:xfrm>
                  <a:off x="9503900" y="3239842"/>
                  <a:ext cx="472379" cy="471163"/>
                </a:xfrm>
                <a:prstGeom prst="ellipse">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C99100"/>
                    </a:solidFill>
                  </a:endParaRPr>
                </a:p>
              </p:txBody>
            </p:sp>
          </p:grpSp>
          <p:grpSp>
            <p:nvGrpSpPr>
              <p:cNvPr id="55" name="Group 54">
                <a:extLst>
                  <a:ext uri="{FF2B5EF4-FFF2-40B4-BE49-F238E27FC236}">
                    <a16:creationId xmlns:a16="http://schemas.microsoft.com/office/drawing/2014/main" id="{B254D662-0ADA-443F-B8C1-E29FE7A3F40A}"/>
                  </a:ext>
                </a:extLst>
              </p:cNvPr>
              <p:cNvGrpSpPr/>
              <p:nvPr/>
            </p:nvGrpSpPr>
            <p:grpSpPr>
              <a:xfrm>
                <a:off x="9122592" y="3819062"/>
                <a:ext cx="1281732" cy="1096661"/>
                <a:chOff x="12360702" y="3408565"/>
                <a:chExt cx="1281732" cy="1096661"/>
              </a:xfrm>
            </p:grpSpPr>
            <p:grpSp>
              <p:nvGrpSpPr>
                <p:cNvPr id="56" name="Group 55">
                  <a:extLst>
                    <a:ext uri="{FF2B5EF4-FFF2-40B4-BE49-F238E27FC236}">
                      <a16:creationId xmlns:a16="http://schemas.microsoft.com/office/drawing/2014/main" id="{63047866-87F0-4AD6-91C9-A409DC7D4F63}"/>
                    </a:ext>
                  </a:extLst>
                </p:cNvPr>
                <p:cNvGrpSpPr/>
                <p:nvPr/>
              </p:nvGrpSpPr>
              <p:grpSpPr>
                <a:xfrm>
                  <a:off x="12360702" y="3408565"/>
                  <a:ext cx="1281732" cy="1096661"/>
                  <a:chOff x="9401390" y="3131785"/>
                  <a:chExt cx="677400" cy="695428"/>
                </a:xfrm>
              </p:grpSpPr>
              <p:sp>
                <p:nvSpPr>
                  <p:cNvPr id="58" name="Oval 57">
                    <a:extLst>
                      <a:ext uri="{FF2B5EF4-FFF2-40B4-BE49-F238E27FC236}">
                        <a16:creationId xmlns:a16="http://schemas.microsoft.com/office/drawing/2014/main" id="{DBDFA4F6-9C29-41F7-AAB1-ED57DF244FAC}"/>
                      </a:ext>
                    </a:extLst>
                  </p:cNvPr>
                  <p:cNvSpPr/>
                  <p:nvPr/>
                </p:nvSpPr>
                <p:spPr>
                  <a:xfrm>
                    <a:off x="9401390" y="3131785"/>
                    <a:ext cx="677400" cy="695428"/>
                  </a:xfrm>
                  <a:prstGeom prst="ellipse">
                    <a:avLst/>
                  </a:prstGeom>
                  <a:solidFill>
                    <a:srgbClr val="3392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D02C8FC3-54E7-41AA-AF18-842CBD2CD2C6}"/>
                      </a:ext>
                    </a:extLst>
                  </p:cNvPr>
                  <p:cNvSpPr/>
                  <p:nvPr/>
                </p:nvSpPr>
                <p:spPr>
                  <a:xfrm>
                    <a:off x="9454676" y="3203002"/>
                    <a:ext cx="568747" cy="508001"/>
                  </a:xfrm>
                  <a:prstGeom prst="ellipse">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7" name="Rectangle 56">
                  <a:extLst>
                    <a:ext uri="{FF2B5EF4-FFF2-40B4-BE49-F238E27FC236}">
                      <a16:creationId xmlns:a16="http://schemas.microsoft.com/office/drawing/2014/main" id="{5926C083-DD90-4362-89DB-B6A57BD0D553}"/>
                    </a:ext>
                  </a:extLst>
                </p:cNvPr>
                <p:cNvSpPr/>
                <p:nvPr/>
              </p:nvSpPr>
              <p:spPr>
                <a:xfrm>
                  <a:off x="12360702" y="3951515"/>
                  <a:ext cx="1281732" cy="553711"/>
                </a:xfrm>
                <a:prstGeom prst="rect">
                  <a:avLst/>
                </a:prstGeom>
                <a:solidFill>
                  <a:srgbClr val="10355B"/>
                </a:solidFill>
                <a:ln>
                  <a:solidFill>
                    <a:srgbClr val="1035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62" name="Group 61">
              <a:extLst>
                <a:ext uri="{FF2B5EF4-FFF2-40B4-BE49-F238E27FC236}">
                  <a16:creationId xmlns:a16="http://schemas.microsoft.com/office/drawing/2014/main" id="{DAC91B26-CC61-47CC-AA00-3E6C58BEFAEB}"/>
                </a:ext>
              </a:extLst>
            </p:cNvPr>
            <p:cNvGrpSpPr/>
            <p:nvPr/>
          </p:nvGrpSpPr>
          <p:grpSpPr>
            <a:xfrm>
              <a:off x="10850185" y="2359039"/>
              <a:ext cx="854910" cy="1293634"/>
              <a:chOff x="9122592" y="3131785"/>
              <a:chExt cx="1281732" cy="1783938"/>
            </a:xfrm>
          </p:grpSpPr>
          <p:grpSp>
            <p:nvGrpSpPr>
              <p:cNvPr id="63" name="Group 62">
                <a:extLst>
                  <a:ext uri="{FF2B5EF4-FFF2-40B4-BE49-F238E27FC236}">
                    <a16:creationId xmlns:a16="http://schemas.microsoft.com/office/drawing/2014/main" id="{A488B5A3-B186-4FEC-AC85-FE2E6A9B638D}"/>
                  </a:ext>
                </a:extLst>
              </p:cNvPr>
              <p:cNvGrpSpPr/>
              <p:nvPr/>
            </p:nvGrpSpPr>
            <p:grpSpPr>
              <a:xfrm>
                <a:off x="9401390" y="3131785"/>
                <a:ext cx="677400" cy="695428"/>
                <a:chOff x="9401390" y="3131785"/>
                <a:chExt cx="677400" cy="695428"/>
              </a:xfrm>
            </p:grpSpPr>
            <p:sp>
              <p:nvSpPr>
                <p:cNvPr id="69" name="Oval 68">
                  <a:extLst>
                    <a:ext uri="{FF2B5EF4-FFF2-40B4-BE49-F238E27FC236}">
                      <a16:creationId xmlns:a16="http://schemas.microsoft.com/office/drawing/2014/main" id="{C17C6D96-E992-40D2-8062-6EDFC2AF0CE4}"/>
                    </a:ext>
                  </a:extLst>
                </p:cNvPr>
                <p:cNvSpPr/>
                <p:nvPr/>
              </p:nvSpPr>
              <p:spPr>
                <a:xfrm>
                  <a:off x="9401390" y="3131785"/>
                  <a:ext cx="677400" cy="695428"/>
                </a:xfrm>
                <a:prstGeom prst="ellipse">
                  <a:avLst/>
                </a:prstGeom>
                <a:solidFill>
                  <a:srgbClr val="337E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99100"/>
                    </a:solidFill>
                  </a:endParaRPr>
                </a:p>
              </p:txBody>
            </p:sp>
            <p:sp>
              <p:nvSpPr>
                <p:cNvPr id="70" name="Oval 69">
                  <a:extLst>
                    <a:ext uri="{FF2B5EF4-FFF2-40B4-BE49-F238E27FC236}">
                      <a16:creationId xmlns:a16="http://schemas.microsoft.com/office/drawing/2014/main" id="{9661405D-3B3C-4395-BA39-92C7E1EF4E77}"/>
                    </a:ext>
                  </a:extLst>
                </p:cNvPr>
                <p:cNvSpPr/>
                <p:nvPr/>
              </p:nvSpPr>
              <p:spPr>
                <a:xfrm>
                  <a:off x="9503900" y="3239842"/>
                  <a:ext cx="472379" cy="471163"/>
                </a:xfrm>
                <a:prstGeom prst="ellipse">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C99100"/>
                    </a:solidFill>
                  </a:endParaRPr>
                </a:p>
              </p:txBody>
            </p:sp>
          </p:grpSp>
          <p:grpSp>
            <p:nvGrpSpPr>
              <p:cNvPr id="64" name="Group 63">
                <a:extLst>
                  <a:ext uri="{FF2B5EF4-FFF2-40B4-BE49-F238E27FC236}">
                    <a16:creationId xmlns:a16="http://schemas.microsoft.com/office/drawing/2014/main" id="{0386D27C-E04C-4EC5-9E5B-9493E215E60D}"/>
                  </a:ext>
                </a:extLst>
              </p:cNvPr>
              <p:cNvGrpSpPr/>
              <p:nvPr/>
            </p:nvGrpSpPr>
            <p:grpSpPr>
              <a:xfrm>
                <a:off x="9122592" y="3819062"/>
                <a:ext cx="1281732" cy="1096661"/>
                <a:chOff x="12360702" y="3408565"/>
                <a:chExt cx="1281732" cy="1096661"/>
              </a:xfrm>
            </p:grpSpPr>
            <p:grpSp>
              <p:nvGrpSpPr>
                <p:cNvPr id="65" name="Group 64">
                  <a:extLst>
                    <a:ext uri="{FF2B5EF4-FFF2-40B4-BE49-F238E27FC236}">
                      <a16:creationId xmlns:a16="http://schemas.microsoft.com/office/drawing/2014/main" id="{A6E82B09-28C0-4D04-9B08-74FBE15D791B}"/>
                    </a:ext>
                  </a:extLst>
                </p:cNvPr>
                <p:cNvGrpSpPr/>
                <p:nvPr/>
              </p:nvGrpSpPr>
              <p:grpSpPr>
                <a:xfrm>
                  <a:off x="12360702" y="3408565"/>
                  <a:ext cx="1281732" cy="1096661"/>
                  <a:chOff x="9401390" y="3131785"/>
                  <a:chExt cx="677400" cy="695428"/>
                </a:xfrm>
              </p:grpSpPr>
              <p:sp>
                <p:nvSpPr>
                  <p:cNvPr id="67" name="Oval 66">
                    <a:extLst>
                      <a:ext uri="{FF2B5EF4-FFF2-40B4-BE49-F238E27FC236}">
                        <a16:creationId xmlns:a16="http://schemas.microsoft.com/office/drawing/2014/main" id="{475A6D96-A7C7-4A8C-91C9-71311DD72843}"/>
                      </a:ext>
                    </a:extLst>
                  </p:cNvPr>
                  <p:cNvSpPr/>
                  <p:nvPr/>
                </p:nvSpPr>
                <p:spPr>
                  <a:xfrm>
                    <a:off x="9401390" y="3131785"/>
                    <a:ext cx="677400" cy="695428"/>
                  </a:xfrm>
                  <a:prstGeom prst="ellipse">
                    <a:avLst/>
                  </a:prstGeom>
                  <a:solidFill>
                    <a:srgbClr val="337E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AB0B2D60-E979-41CC-85A7-57999B9B68C6}"/>
                      </a:ext>
                    </a:extLst>
                  </p:cNvPr>
                  <p:cNvSpPr/>
                  <p:nvPr/>
                </p:nvSpPr>
                <p:spPr>
                  <a:xfrm>
                    <a:off x="9454676" y="3203002"/>
                    <a:ext cx="568747" cy="508001"/>
                  </a:xfrm>
                  <a:prstGeom prst="ellipse">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6" name="Rectangle 65">
                  <a:extLst>
                    <a:ext uri="{FF2B5EF4-FFF2-40B4-BE49-F238E27FC236}">
                      <a16:creationId xmlns:a16="http://schemas.microsoft.com/office/drawing/2014/main" id="{6A8188D3-1A0A-4807-90A7-3A73230B66FC}"/>
                    </a:ext>
                  </a:extLst>
                </p:cNvPr>
                <p:cNvSpPr/>
                <p:nvPr/>
              </p:nvSpPr>
              <p:spPr>
                <a:xfrm>
                  <a:off x="12360702" y="3951515"/>
                  <a:ext cx="1281732" cy="553711"/>
                </a:xfrm>
                <a:prstGeom prst="rect">
                  <a:avLst/>
                </a:prstGeom>
                <a:solidFill>
                  <a:srgbClr val="10355B"/>
                </a:solidFill>
                <a:ln>
                  <a:solidFill>
                    <a:srgbClr val="1035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spTree>
    <p:extLst>
      <p:ext uri="{BB962C8B-B14F-4D97-AF65-F5344CB8AC3E}">
        <p14:creationId xmlns:p14="http://schemas.microsoft.com/office/powerpoint/2010/main" val="3416179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DE13BDA-AE98-4902-BB1A-BEF864A38D8D}"/>
              </a:ext>
            </a:extLst>
          </p:cNvPr>
          <p:cNvSpPr/>
          <p:nvPr/>
        </p:nvSpPr>
        <p:spPr>
          <a:xfrm>
            <a:off x="0" y="0"/>
            <a:ext cx="12192000" cy="6858000"/>
          </a:xfrm>
          <a:prstGeom prst="rect">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22072694-A548-4709-8700-FCA135828841}"/>
              </a:ext>
            </a:extLst>
          </p:cNvPr>
          <p:cNvSpPr>
            <a:spLocks noGrp="1"/>
          </p:cNvSpPr>
          <p:nvPr>
            <p:ph type="title"/>
          </p:nvPr>
        </p:nvSpPr>
        <p:spPr>
          <a:xfrm>
            <a:off x="2137327" y="918835"/>
            <a:ext cx="7222724" cy="1325563"/>
          </a:xfrm>
        </p:spPr>
        <p:txBody>
          <a:bodyPr/>
          <a:lstStyle/>
          <a:p>
            <a:r>
              <a:rPr lang="en-GB" b="1" dirty="0">
                <a:solidFill>
                  <a:schemeClr val="bg1"/>
                </a:solidFill>
              </a:rPr>
              <a:t>A Note from Susanna Newing, </a:t>
            </a:r>
            <a:br>
              <a:rPr lang="en-GB" b="1" dirty="0">
                <a:solidFill>
                  <a:schemeClr val="bg1"/>
                </a:solidFill>
              </a:rPr>
            </a:br>
            <a:r>
              <a:rPr lang="en-GB" b="1" dirty="0">
                <a:solidFill>
                  <a:schemeClr val="bg1"/>
                </a:solidFill>
              </a:rPr>
              <a:t>Director of Human Resources</a:t>
            </a:r>
          </a:p>
        </p:txBody>
      </p:sp>
      <p:sp>
        <p:nvSpPr>
          <p:cNvPr id="3" name="Content Placeholder 2">
            <a:extLst>
              <a:ext uri="{FF2B5EF4-FFF2-40B4-BE49-F238E27FC236}">
                <a16:creationId xmlns:a16="http://schemas.microsoft.com/office/drawing/2014/main" id="{53699B3F-E4BC-4CA5-B127-A1C322EB75C7}"/>
              </a:ext>
            </a:extLst>
          </p:cNvPr>
          <p:cNvSpPr>
            <a:spLocks noGrp="1"/>
          </p:cNvSpPr>
          <p:nvPr>
            <p:ph sz="half" idx="1"/>
          </p:nvPr>
        </p:nvSpPr>
        <p:spPr>
          <a:xfrm>
            <a:off x="565239" y="2255498"/>
            <a:ext cx="5454561" cy="3429955"/>
          </a:xfrm>
        </p:spPr>
        <p:txBody>
          <a:bodyPr vert="horz" lIns="91440" tIns="45720" rIns="91440" bIns="45720" rtlCol="0" anchor="t">
            <a:noAutofit/>
          </a:bodyPr>
          <a:lstStyle/>
          <a:p>
            <a:pPr marL="0" indent="0" algn="just">
              <a:spcBef>
                <a:spcPts val="0"/>
              </a:spcBef>
              <a:buNone/>
            </a:pPr>
            <a:r>
              <a:rPr lang="en-GB" sz="1400" dirty="0">
                <a:solidFill>
                  <a:schemeClr val="bg1"/>
                </a:solidFill>
              </a:rPr>
              <a:t>Coventry City Council is committed to creating a One Coventry approach which is to be a welcoming, inclusive workplace.  We are moving to become an organisation with a culture that respects and values each other’s differences, promotes dignity, equality, diversity and inclusion whilst encouraging individuals to develop and maximise their true potential.  Being a diverse and inclusive employer is one of our top priorities.</a:t>
            </a:r>
          </a:p>
          <a:p>
            <a:pPr marL="0" indent="0" algn="just">
              <a:spcBef>
                <a:spcPts val="300"/>
              </a:spcBef>
              <a:buNone/>
            </a:pPr>
            <a:r>
              <a:rPr lang="en-GB" sz="1400" dirty="0">
                <a:solidFill>
                  <a:schemeClr val="bg1"/>
                </a:solidFill>
              </a:rPr>
              <a:t>We want our employees to feel that they can be themselves at work, valued for the distinct perspectives that they bring, and are able to go as far as their talents will take them – irrespective of their sex, gender identity, race, sexual orientation, disability, neurodiversity, learning difference, religion, belief or age.  </a:t>
            </a:r>
          </a:p>
          <a:p>
            <a:pPr marL="0" indent="0" algn="just">
              <a:spcBef>
                <a:spcPts val="300"/>
              </a:spcBef>
              <a:buNone/>
            </a:pPr>
            <a:r>
              <a:rPr lang="en-GB" sz="1400" dirty="0">
                <a:solidFill>
                  <a:schemeClr val="bg1"/>
                </a:solidFill>
              </a:rPr>
              <a:t>Feeling included is good for us as individuals; it is good for teams and good for the people and the communities we serve across Coventry.  It is therefore a disappointment to see that the Gender Pay Gap is a little larger this year, than last year, however we are also aware that our Gender Pay Gap is no wider than many of our comparator local authorities. </a:t>
            </a:r>
            <a:endParaRPr lang="en-GB" sz="1400" dirty="0">
              <a:solidFill>
                <a:schemeClr val="bg1"/>
              </a:solidFill>
              <a:ea typeface="Calibri"/>
              <a:cs typeface="Calibri"/>
            </a:endParaRPr>
          </a:p>
          <a:p>
            <a:pPr marL="0" indent="0" algn="just">
              <a:spcBef>
                <a:spcPts val="300"/>
              </a:spcBef>
              <a:buNone/>
            </a:pPr>
            <a:r>
              <a:rPr lang="en-GB" sz="1400" dirty="0">
                <a:solidFill>
                  <a:schemeClr val="bg1"/>
                </a:solidFill>
              </a:rPr>
              <a:t>In 2021 we launched our Workforce Diversity &amp; Inclusion Strategy which sets out our D&amp;I ambitions over the next three years. As part of our D&amp;I work we continue to implement changes that will lead to improved outcomes for all of our employees.  Improving the Gender Pay Gap continues to be one of our key priorities. During the past year we have:</a:t>
            </a:r>
            <a:endParaRPr lang="en-GB" sz="1400" dirty="0">
              <a:solidFill>
                <a:schemeClr val="bg1"/>
              </a:solidFill>
              <a:ea typeface="Calibri"/>
              <a:cs typeface="Calibri"/>
            </a:endParaRPr>
          </a:p>
          <a:p>
            <a:pPr marL="0" indent="0" algn="just">
              <a:spcBef>
                <a:spcPts val="600"/>
              </a:spcBef>
              <a:buNone/>
            </a:pPr>
            <a:endParaRPr lang="en-GB" sz="1400" dirty="0">
              <a:solidFill>
                <a:schemeClr val="bg1"/>
              </a:solidFill>
            </a:endParaRPr>
          </a:p>
          <a:p>
            <a:pPr marL="0" indent="0" algn="just">
              <a:buNone/>
            </a:pPr>
            <a:endParaRPr lang="en-GB" sz="1400" dirty="0">
              <a:solidFill>
                <a:schemeClr val="bg1"/>
              </a:solidFill>
            </a:endParaRPr>
          </a:p>
          <a:p>
            <a:pPr marL="0" indent="0" algn="just">
              <a:buNone/>
            </a:pPr>
            <a:endParaRPr lang="en-GB" sz="1400" dirty="0">
              <a:solidFill>
                <a:schemeClr val="bg1"/>
              </a:solidFill>
            </a:endParaRPr>
          </a:p>
          <a:p>
            <a:pPr marL="0" indent="0" algn="just">
              <a:buNone/>
            </a:pPr>
            <a:endParaRPr lang="en-GB" sz="1200" dirty="0">
              <a:solidFill>
                <a:schemeClr val="bg1"/>
              </a:solidFill>
            </a:endParaRPr>
          </a:p>
        </p:txBody>
      </p:sp>
      <p:sp>
        <p:nvSpPr>
          <p:cNvPr id="4" name="Content Placeholder 3">
            <a:extLst>
              <a:ext uri="{FF2B5EF4-FFF2-40B4-BE49-F238E27FC236}">
                <a16:creationId xmlns:a16="http://schemas.microsoft.com/office/drawing/2014/main" id="{E0132364-EB03-4094-BEE4-E186AC20C561}"/>
              </a:ext>
            </a:extLst>
          </p:cNvPr>
          <p:cNvSpPr>
            <a:spLocks noGrp="1"/>
          </p:cNvSpPr>
          <p:nvPr>
            <p:ph sz="half" idx="2"/>
          </p:nvPr>
        </p:nvSpPr>
        <p:spPr>
          <a:xfrm>
            <a:off x="6172202" y="2244398"/>
            <a:ext cx="5454559" cy="3429956"/>
          </a:xfrm>
        </p:spPr>
        <p:txBody>
          <a:bodyPr vert="horz" lIns="91440" tIns="45720" rIns="91440" bIns="45720" rtlCol="0" anchor="t">
            <a:noAutofit/>
          </a:bodyPr>
          <a:lstStyle/>
          <a:p>
            <a:pPr>
              <a:spcBef>
                <a:spcPts val="0"/>
              </a:spcBef>
            </a:pPr>
            <a:r>
              <a:rPr lang="en-GB" sz="1400" dirty="0">
                <a:solidFill>
                  <a:schemeClr val="bg1"/>
                </a:solidFill>
              </a:rPr>
              <a:t>Delivered 'Recruiting for Workforce Diversity Training to over 250 recruiting managers.</a:t>
            </a:r>
            <a:endParaRPr lang="en-GB" sz="1400" dirty="0">
              <a:solidFill>
                <a:schemeClr val="bg1"/>
              </a:solidFill>
              <a:ea typeface="Calibri"/>
              <a:cs typeface="Calibri"/>
            </a:endParaRPr>
          </a:p>
          <a:p>
            <a:pPr>
              <a:spcBef>
                <a:spcPts val="0"/>
              </a:spcBef>
              <a:buFont typeface="Arial"/>
              <a:buChar char="•"/>
            </a:pPr>
            <a:r>
              <a:rPr lang="en-GB" sz="1400" dirty="0">
                <a:solidFill>
                  <a:schemeClr val="bg1"/>
                </a:solidFill>
                <a:ea typeface="Calibri"/>
                <a:cs typeface="Calibri"/>
              </a:rPr>
              <a:t>We have continued to support our Employee Networks to play an active role across the Council.</a:t>
            </a:r>
          </a:p>
          <a:p>
            <a:pPr>
              <a:spcBef>
                <a:spcPts val="0"/>
              </a:spcBef>
            </a:pPr>
            <a:r>
              <a:rPr lang="en-GB" sz="1400" dirty="0">
                <a:solidFill>
                  <a:schemeClr val="bg1"/>
                </a:solidFill>
                <a:ea typeface="Calibri"/>
                <a:cs typeface="Calibri"/>
              </a:rPr>
              <a:t>We have become early adopters of the Race Equality Code</a:t>
            </a:r>
          </a:p>
          <a:p>
            <a:pPr>
              <a:spcBef>
                <a:spcPts val="0"/>
              </a:spcBef>
            </a:pPr>
            <a:r>
              <a:rPr lang="en-GB" sz="1400" dirty="0">
                <a:solidFill>
                  <a:schemeClr val="bg1"/>
                </a:solidFill>
              </a:rPr>
              <a:t>We have supported a number of employees to gain  leadership and management qualifications in order to strengthen our leadership capability. </a:t>
            </a:r>
            <a:endParaRPr lang="en-GB" sz="1400" dirty="0">
              <a:solidFill>
                <a:schemeClr val="bg1"/>
              </a:solidFill>
              <a:ea typeface="Calibri"/>
              <a:cs typeface="Calibri"/>
            </a:endParaRPr>
          </a:p>
          <a:p>
            <a:pPr>
              <a:spcBef>
                <a:spcPts val="0"/>
              </a:spcBef>
            </a:pPr>
            <a:r>
              <a:rPr lang="en-GB" sz="1400" dirty="0">
                <a:solidFill>
                  <a:schemeClr val="bg1"/>
                </a:solidFill>
                <a:ea typeface="Calibri"/>
                <a:cs typeface="Calibri"/>
              </a:rPr>
              <a:t>We have delivered our first Positive Action programme for our employees from minority-ethnic backgrounds</a:t>
            </a:r>
          </a:p>
          <a:p>
            <a:pPr>
              <a:spcBef>
                <a:spcPts val="400"/>
              </a:spcBef>
            </a:pPr>
            <a:r>
              <a:rPr lang="en-GB" sz="1400" dirty="0">
                <a:solidFill>
                  <a:schemeClr val="bg1"/>
                </a:solidFill>
              </a:rPr>
              <a:t>Radically updated our flexible working policy to enable employees to work safely from home, this policy included  the providing employees with additional computer screens, desks and office chair in order to help meet the challenges presented by the coronavirus pandemic</a:t>
            </a:r>
            <a:endParaRPr lang="en-GB" sz="1400" dirty="0">
              <a:solidFill>
                <a:schemeClr val="bg1"/>
              </a:solidFill>
              <a:ea typeface="Calibri"/>
              <a:cs typeface="Calibri"/>
            </a:endParaRPr>
          </a:p>
          <a:p>
            <a:pPr>
              <a:spcBef>
                <a:spcPts val="400"/>
              </a:spcBef>
            </a:pPr>
            <a:r>
              <a:rPr lang="en-GB" sz="1400" dirty="0">
                <a:solidFill>
                  <a:schemeClr val="bg1"/>
                </a:solidFill>
              </a:rPr>
              <a:t>We are implementing a new data warehousing system which will enable us to  make better use of  our workforce data across service areas. </a:t>
            </a:r>
            <a:endParaRPr lang="en-GB" sz="1400" dirty="0">
              <a:solidFill>
                <a:schemeClr val="bg1"/>
              </a:solidFill>
              <a:ea typeface="Calibri"/>
              <a:cs typeface="Calibri"/>
            </a:endParaRPr>
          </a:p>
          <a:p>
            <a:pPr marL="0" indent="0" algn="just">
              <a:spcBef>
                <a:spcPts val="400"/>
              </a:spcBef>
              <a:buNone/>
            </a:pPr>
            <a:r>
              <a:rPr lang="en-GB" sz="1400" dirty="0">
                <a:solidFill>
                  <a:schemeClr val="bg1"/>
                </a:solidFill>
              </a:rPr>
              <a:t>We are proud of the progress that we are making and continue to be committed to ensuring our Gender Pay Gap remains a high priority. In addition, we are preparing to incorporate Ethnicity Pay Gap reporting  to ensure that we are taking the necessary actions required to reduce pay disparity.</a:t>
            </a:r>
            <a:endParaRPr lang="en-GB" sz="1400" dirty="0">
              <a:solidFill>
                <a:schemeClr val="bg1"/>
              </a:solidFill>
              <a:ea typeface="Calibri"/>
              <a:cs typeface="Calibri"/>
            </a:endParaRPr>
          </a:p>
          <a:p>
            <a:pPr marL="0" indent="0" algn="just">
              <a:spcBef>
                <a:spcPts val="400"/>
              </a:spcBef>
              <a:buNone/>
            </a:pPr>
            <a:endParaRPr lang="en-GB" sz="1400" dirty="0">
              <a:solidFill>
                <a:schemeClr val="bg1"/>
              </a:solidFill>
              <a:ea typeface="Calibri"/>
              <a:cs typeface="Calibri"/>
            </a:endParaRPr>
          </a:p>
          <a:p>
            <a:pPr marL="0" indent="0" algn="just">
              <a:buNone/>
            </a:pPr>
            <a:endParaRPr lang="en-GB" sz="1400" dirty="0">
              <a:solidFill>
                <a:schemeClr val="bg1"/>
              </a:solidFill>
            </a:endParaRPr>
          </a:p>
          <a:p>
            <a:pPr marL="0" indent="0" algn="just">
              <a:buNone/>
            </a:pPr>
            <a:endParaRPr lang="en-GB" sz="1400" dirty="0">
              <a:solidFill>
                <a:schemeClr val="bg1"/>
              </a:solidFill>
            </a:endParaRPr>
          </a:p>
        </p:txBody>
      </p:sp>
      <p:sp>
        <p:nvSpPr>
          <p:cNvPr id="6" name="Subtitle 2">
            <a:extLst>
              <a:ext uri="{FF2B5EF4-FFF2-40B4-BE49-F238E27FC236}">
                <a16:creationId xmlns:a16="http://schemas.microsoft.com/office/drawing/2014/main" id="{F0333167-D74F-4D96-9D77-B5B990468599}"/>
              </a:ext>
            </a:extLst>
          </p:cNvPr>
          <p:cNvSpPr txBox="1">
            <a:spLocks/>
          </p:cNvSpPr>
          <p:nvPr/>
        </p:nvSpPr>
        <p:spPr>
          <a:xfrm>
            <a:off x="405414" y="223205"/>
            <a:ext cx="9144000" cy="7814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rgbClr val="C79729"/>
                </a:solidFill>
              </a:rPr>
              <a:t>Gender Pay Gap Report 2021</a:t>
            </a:r>
          </a:p>
        </p:txBody>
      </p:sp>
      <p:pic>
        <p:nvPicPr>
          <p:cNvPr id="1026" name="Picture 2" descr="Image result for head outline">
            <a:extLst>
              <a:ext uri="{FF2B5EF4-FFF2-40B4-BE49-F238E27FC236}">
                <a16:creationId xmlns:a16="http://schemas.microsoft.com/office/drawing/2014/main" id="{3007F68A-6E0C-49D8-A41C-A671A4BF61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4137" y="929934"/>
            <a:ext cx="983828" cy="12507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F5094104-9FB4-4533-AA19-9A49ED8A6D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64137" y="918834"/>
            <a:ext cx="983827" cy="1261897"/>
          </a:xfrm>
          <a:prstGeom prst="rect">
            <a:avLst/>
          </a:prstGeom>
        </p:spPr>
      </p:pic>
    </p:spTree>
    <p:extLst>
      <p:ext uri="{BB962C8B-B14F-4D97-AF65-F5344CB8AC3E}">
        <p14:creationId xmlns:p14="http://schemas.microsoft.com/office/powerpoint/2010/main" val="3047873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DE13BDA-AE98-4902-BB1A-BEF864A38D8D}"/>
              </a:ext>
            </a:extLst>
          </p:cNvPr>
          <p:cNvSpPr/>
          <p:nvPr/>
        </p:nvSpPr>
        <p:spPr>
          <a:xfrm>
            <a:off x="0" y="0"/>
            <a:ext cx="12192000" cy="6858000"/>
          </a:xfrm>
          <a:prstGeom prst="rect">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6" name="Group 15">
            <a:extLst>
              <a:ext uri="{FF2B5EF4-FFF2-40B4-BE49-F238E27FC236}">
                <a16:creationId xmlns:a16="http://schemas.microsoft.com/office/drawing/2014/main" id="{7FC98B49-D23F-4176-9328-5B78547C5579}"/>
              </a:ext>
            </a:extLst>
          </p:cNvPr>
          <p:cNvGrpSpPr/>
          <p:nvPr/>
        </p:nvGrpSpPr>
        <p:grpSpPr>
          <a:xfrm>
            <a:off x="492286" y="1213106"/>
            <a:ext cx="4397737" cy="2069523"/>
            <a:chOff x="474393" y="1127703"/>
            <a:chExt cx="5538353" cy="2069523"/>
          </a:xfrm>
        </p:grpSpPr>
        <p:sp>
          <p:nvSpPr>
            <p:cNvPr id="17" name="Title 1">
              <a:extLst>
                <a:ext uri="{FF2B5EF4-FFF2-40B4-BE49-F238E27FC236}">
                  <a16:creationId xmlns:a16="http://schemas.microsoft.com/office/drawing/2014/main" id="{BFB6959A-761C-4DC1-BA58-D1EED53E6E2D}"/>
                </a:ext>
              </a:extLst>
            </p:cNvPr>
            <p:cNvSpPr txBox="1">
              <a:spLocks/>
            </p:cNvSpPr>
            <p:nvPr/>
          </p:nvSpPr>
          <p:spPr>
            <a:xfrm>
              <a:off x="476064" y="1127703"/>
              <a:ext cx="3969843" cy="62596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dirty="0">
                  <a:solidFill>
                    <a:schemeClr val="bg1"/>
                  </a:solidFill>
                  <a:latin typeface="+mn-lt"/>
                </a:rPr>
                <a:t>What is Gender Pay?</a:t>
              </a:r>
            </a:p>
          </p:txBody>
        </p:sp>
        <p:sp>
          <p:nvSpPr>
            <p:cNvPr id="18" name="Rectangle 17">
              <a:extLst>
                <a:ext uri="{FF2B5EF4-FFF2-40B4-BE49-F238E27FC236}">
                  <a16:creationId xmlns:a16="http://schemas.microsoft.com/office/drawing/2014/main" id="{CE9A64F3-62C0-4C40-9BE3-7B0E4A4BDABD}"/>
                </a:ext>
              </a:extLst>
            </p:cNvPr>
            <p:cNvSpPr/>
            <p:nvPr/>
          </p:nvSpPr>
          <p:spPr>
            <a:xfrm>
              <a:off x="474393" y="1627566"/>
              <a:ext cx="5538353" cy="1569660"/>
            </a:xfrm>
            <a:prstGeom prst="rect">
              <a:avLst/>
            </a:prstGeom>
          </p:spPr>
          <p:txBody>
            <a:bodyPr wrap="square">
              <a:spAutoFit/>
            </a:bodyPr>
            <a:lstStyle/>
            <a:p>
              <a:pPr lvl="0"/>
              <a:r>
                <a:rPr lang="en-GB" sz="1600" dirty="0">
                  <a:solidFill>
                    <a:schemeClr val="bg1"/>
                  </a:solidFill>
                </a:rPr>
                <a:t>A gender pay gap shows the difference in the average pay between men and women across the entire organisation.</a:t>
              </a:r>
            </a:p>
            <a:p>
              <a:pPr lvl="0"/>
              <a:endParaRPr lang="en-GB" sz="1600" dirty="0">
                <a:solidFill>
                  <a:schemeClr val="bg1"/>
                </a:solidFill>
              </a:endParaRPr>
            </a:p>
            <a:p>
              <a:pPr lvl="0"/>
              <a:r>
                <a:rPr lang="en-GB" sz="1600" dirty="0">
                  <a:solidFill>
                    <a:schemeClr val="bg1"/>
                  </a:solidFill>
                </a:rPr>
                <a:t>It is different from an equal pay comparison which looks at the pay between men and women who carry out the same job or work of equal value. </a:t>
              </a:r>
            </a:p>
          </p:txBody>
        </p:sp>
      </p:grpSp>
      <p:grpSp>
        <p:nvGrpSpPr>
          <p:cNvPr id="26" name="Group 25">
            <a:extLst>
              <a:ext uri="{FF2B5EF4-FFF2-40B4-BE49-F238E27FC236}">
                <a16:creationId xmlns:a16="http://schemas.microsoft.com/office/drawing/2014/main" id="{9FD01791-93BE-4E74-B1B1-8A7C74DFFE02}"/>
              </a:ext>
            </a:extLst>
          </p:cNvPr>
          <p:cNvGrpSpPr/>
          <p:nvPr/>
        </p:nvGrpSpPr>
        <p:grpSpPr>
          <a:xfrm>
            <a:off x="465022" y="4107280"/>
            <a:ext cx="4425001" cy="2069523"/>
            <a:chOff x="474393" y="1127703"/>
            <a:chExt cx="5989988" cy="2069523"/>
          </a:xfrm>
        </p:grpSpPr>
        <p:sp>
          <p:nvSpPr>
            <p:cNvPr id="27" name="Title 1">
              <a:extLst>
                <a:ext uri="{FF2B5EF4-FFF2-40B4-BE49-F238E27FC236}">
                  <a16:creationId xmlns:a16="http://schemas.microsoft.com/office/drawing/2014/main" id="{A711E9CA-C4F9-4F25-AD82-74A9722F041C}"/>
                </a:ext>
              </a:extLst>
            </p:cNvPr>
            <p:cNvSpPr txBox="1">
              <a:spLocks/>
            </p:cNvSpPr>
            <p:nvPr/>
          </p:nvSpPr>
          <p:spPr>
            <a:xfrm>
              <a:off x="476062" y="1127703"/>
              <a:ext cx="5988319" cy="62596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dirty="0">
                  <a:solidFill>
                    <a:schemeClr val="bg1"/>
                  </a:solidFill>
                  <a:latin typeface="+mn-lt"/>
                </a:rPr>
                <a:t>What causes a Gender Pay Gap?</a:t>
              </a:r>
            </a:p>
          </p:txBody>
        </p:sp>
        <p:sp>
          <p:nvSpPr>
            <p:cNvPr id="28" name="Rectangle 27">
              <a:extLst>
                <a:ext uri="{FF2B5EF4-FFF2-40B4-BE49-F238E27FC236}">
                  <a16:creationId xmlns:a16="http://schemas.microsoft.com/office/drawing/2014/main" id="{97CE03D7-C8B8-44F1-9245-04143FF0F076}"/>
                </a:ext>
              </a:extLst>
            </p:cNvPr>
            <p:cNvSpPr/>
            <p:nvPr/>
          </p:nvSpPr>
          <p:spPr>
            <a:xfrm>
              <a:off x="474393" y="1627566"/>
              <a:ext cx="5538352" cy="1569660"/>
            </a:xfrm>
            <a:prstGeom prst="rect">
              <a:avLst/>
            </a:prstGeom>
          </p:spPr>
          <p:txBody>
            <a:bodyPr wrap="square">
              <a:spAutoFit/>
            </a:bodyPr>
            <a:lstStyle/>
            <a:p>
              <a:pPr lvl="0"/>
              <a:r>
                <a:rPr lang="en-GB" sz="1600" dirty="0">
                  <a:solidFill>
                    <a:schemeClr val="bg1"/>
                  </a:solidFill>
                </a:rPr>
                <a:t>There can be many reasons for a gender pay gap, however, it can be affected by </a:t>
              </a:r>
              <a:r>
                <a:rPr lang="en-GB" sz="1600">
                  <a:solidFill>
                    <a:schemeClr val="bg1"/>
                  </a:solidFill>
                </a:rPr>
                <a:t>the make-up </a:t>
              </a:r>
              <a:r>
                <a:rPr lang="en-GB" sz="1600" dirty="0">
                  <a:solidFill>
                    <a:schemeClr val="bg1"/>
                  </a:solidFill>
                </a:rPr>
                <a:t>of the workforce and a gender pay gap can be created, for example, when more men than women are employed in senior roles. </a:t>
              </a:r>
            </a:p>
            <a:p>
              <a:pPr lvl="0"/>
              <a:endParaRPr lang="en-GB" sz="1600" dirty="0">
                <a:solidFill>
                  <a:schemeClr val="bg1"/>
                </a:solidFill>
              </a:endParaRPr>
            </a:p>
          </p:txBody>
        </p:sp>
      </p:grpSp>
      <p:sp>
        <p:nvSpPr>
          <p:cNvPr id="30" name="Subtitle 2">
            <a:extLst>
              <a:ext uri="{FF2B5EF4-FFF2-40B4-BE49-F238E27FC236}">
                <a16:creationId xmlns:a16="http://schemas.microsoft.com/office/drawing/2014/main" id="{057831CA-D7CE-486A-AFDF-D470E3EEA845}"/>
              </a:ext>
            </a:extLst>
          </p:cNvPr>
          <p:cNvSpPr txBox="1">
            <a:spLocks/>
          </p:cNvSpPr>
          <p:nvPr/>
        </p:nvSpPr>
        <p:spPr>
          <a:xfrm>
            <a:off x="465022" y="292050"/>
            <a:ext cx="9477967" cy="7814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400" b="1" dirty="0">
                <a:solidFill>
                  <a:srgbClr val="C79729"/>
                </a:solidFill>
              </a:rPr>
              <a:t>Understanding the Gender Pay Gap</a:t>
            </a:r>
          </a:p>
        </p:txBody>
      </p:sp>
      <p:sp>
        <p:nvSpPr>
          <p:cNvPr id="31" name="Rectangle 30">
            <a:extLst>
              <a:ext uri="{FF2B5EF4-FFF2-40B4-BE49-F238E27FC236}">
                <a16:creationId xmlns:a16="http://schemas.microsoft.com/office/drawing/2014/main" id="{B5CAD429-1C9A-4878-A08D-AB8FDA66B7AC}"/>
              </a:ext>
            </a:extLst>
          </p:cNvPr>
          <p:cNvSpPr/>
          <p:nvPr/>
        </p:nvSpPr>
        <p:spPr>
          <a:xfrm>
            <a:off x="5455589" y="2486523"/>
            <a:ext cx="6096000" cy="3046988"/>
          </a:xfrm>
          <a:prstGeom prst="rect">
            <a:avLst/>
          </a:prstGeom>
        </p:spPr>
        <p:txBody>
          <a:bodyPr>
            <a:spAutoFit/>
          </a:bodyPr>
          <a:lstStyle/>
          <a:p>
            <a:r>
              <a:rPr lang="en-GB" b="1" dirty="0">
                <a:solidFill>
                  <a:srgbClr val="C79729"/>
                </a:solidFill>
              </a:rPr>
              <a:t>Mean</a:t>
            </a:r>
            <a:br>
              <a:rPr lang="en-GB" dirty="0">
                <a:solidFill>
                  <a:schemeClr val="bg1"/>
                </a:solidFill>
              </a:rPr>
            </a:br>
            <a:r>
              <a:rPr lang="en-GB" sz="1400" dirty="0">
                <a:solidFill>
                  <a:schemeClr val="bg1"/>
                </a:solidFill>
              </a:rPr>
              <a:t>This is calculated by adding together the hourly rate for all employees and dividing by the total number of employees</a:t>
            </a:r>
            <a:r>
              <a:rPr lang="en-GB" sz="1400">
                <a:solidFill>
                  <a:schemeClr val="bg1"/>
                </a:solidFill>
              </a:rPr>
              <a:t>.  This </a:t>
            </a:r>
            <a:r>
              <a:rPr lang="en-GB" sz="1400" dirty="0">
                <a:solidFill>
                  <a:schemeClr val="bg1"/>
                </a:solidFill>
              </a:rPr>
              <a:t>is calculated separately for men and women employees.</a:t>
            </a:r>
          </a:p>
          <a:p>
            <a:br>
              <a:rPr lang="en-GB" dirty="0">
                <a:solidFill>
                  <a:schemeClr val="bg1"/>
                </a:solidFill>
              </a:rPr>
            </a:br>
            <a:endParaRPr lang="en-GB" dirty="0">
              <a:solidFill>
                <a:schemeClr val="bg1"/>
              </a:solidFill>
            </a:endParaRPr>
          </a:p>
          <a:p>
            <a:endParaRPr lang="en-GB" dirty="0">
              <a:solidFill>
                <a:schemeClr val="bg1"/>
              </a:solidFill>
            </a:endParaRPr>
          </a:p>
          <a:p>
            <a:br>
              <a:rPr lang="en-GB" dirty="0">
                <a:solidFill>
                  <a:schemeClr val="bg1"/>
                </a:solidFill>
              </a:rPr>
            </a:br>
            <a:r>
              <a:rPr lang="en-GB" b="1" dirty="0">
                <a:solidFill>
                  <a:srgbClr val="C79729"/>
                </a:solidFill>
              </a:rPr>
              <a:t>Median</a:t>
            </a:r>
            <a:br>
              <a:rPr lang="en-GB" dirty="0">
                <a:solidFill>
                  <a:schemeClr val="bg1"/>
                </a:solidFill>
              </a:rPr>
            </a:br>
            <a:r>
              <a:rPr lang="en-GB" sz="1400" dirty="0">
                <a:solidFill>
                  <a:schemeClr val="bg1"/>
                </a:solidFill>
              </a:rPr>
              <a:t>This is calculated by arranging the hourly rate for all employees from highest to lowest and is calculated separately for men and women employees.  The median is the hourly rate that is in the middle.</a:t>
            </a:r>
          </a:p>
        </p:txBody>
      </p:sp>
      <p:grpSp>
        <p:nvGrpSpPr>
          <p:cNvPr id="35" name="Group 34">
            <a:extLst>
              <a:ext uri="{FF2B5EF4-FFF2-40B4-BE49-F238E27FC236}">
                <a16:creationId xmlns:a16="http://schemas.microsoft.com/office/drawing/2014/main" id="{FB660BFA-FC6F-46AE-9244-0C2A5339B637}"/>
              </a:ext>
            </a:extLst>
          </p:cNvPr>
          <p:cNvGrpSpPr/>
          <p:nvPr/>
        </p:nvGrpSpPr>
        <p:grpSpPr>
          <a:xfrm>
            <a:off x="5455589" y="1213106"/>
            <a:ext cx="6617754" cy="1088782"/>
            <a:chOff x="5495270" y="1022081"/>
            <a:chExt cx="6100062" cy="1088782"/>
          </a:xfrm>
        </p:grpSpPr>
        <p:sp>
          <p:nvSpPr>
            <p:cNvPr id="33" name="Title 1">
              <a:extLst>
                <a:ext uri="{FF2B5EF4-FFF2-40B4-BE49-F238E27FC236}">
                  <a16:creationId xmlns:a16="http://schemas.microsoft.com/office/drawing/2014/main" id="{F3D6E8DE-D441-4044-B4D0-14E62233092F}"/>
                </a:ext>
              </a:extLst>
            </p:cNvPr>
            <p:cNvSpPr txBox="1">
              <a:spLocks/>
            </p:cNvSpPr>
            <p:nvPr/>
          </p:nvSpPr>
          <p:spPr>
            <a:xfrm>
              <a:off x="5517224" y="1022081"/>
              <a:ext cx="6078108" cy="62596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dirty="0">
                  <a:solidFill>
                    <a:schemeClr val="bg1"/>
                  </a:solidFill>
                  <a:latin typeface="+mn-lt"/>
                </a:rPr>
                <a:t>The difference between mean and median</a:t>
              </a:r>
            </a:p>
          </p:txBody>
        </p:sp>
        <p:sp>
          <p:nvSpPr>
            <p:cNvPr id="36" name="Rectangle 35">
              <a:extLst>
                <a:ext uri="{FF2B5EF4-FFF2-40B4-BE49-F238E27FC236}">
                  <a16:creationId xmlns:a16="http://schemas.microsoft.com/office/drawing/2014/main" id="{6E97A79E-BF74-4023-BD2E-64950315CCEA}"/>
                </a:ext>
              </a:extLst>
            </p:cNvPr>
            <p:cNvSpPr/>
            <p:nvPr/>
          </p:nvSpPr>
          <p:spPr>
            <a:xfrm>
              <a:off x="5495270" y="1526088"/>
              <a:ext cx="5538353" cy="584775"/>
            </a:xfrm>
            <a:prstGeom prst="rect">
              <a:avLst/>
            </a:prstGeom>
          </p:spPr>
          <p:txBody>
            <a:bodyPr wrap="square">
              <a:spAutoFit/>
            </a:bodyPr>
            <a:lstStyle/>
            <a:p>
              <a:r>
                <a:rPr lang="en-GB" sz="1600" dirty="0">
                  <a:solidFill>
                    <a:schemeClr val="bg1"/>
                  </a:solidFill>
                </a:rPr>
                <a:t>Our calculations are based on 3,495 employees (the total number of full-pay relevant employees) in line with reporting regulations. </a:t>
              </a:r>
            </a:p>
          </p:txBody>
        </p:sp>
      </p:grpSp>
      <p:pic>
        <p:nvPicPr>
          <p:cNvPr id="41" name="Picture 40">
            <a:extLst>
              <a:ext uri="{FF2B5EF4-FFF2-40B4-BE49-F238E27FC236}">
                <a16:creationId xmlns:a16="http://schemas.microsoft.com/office/drawing/2014/main" id="{82EC2279-BB47-404E-9BDC-EE328335397A}"/>
              </a:ext>
            </a:extLst>
          </p:cNvPr>
          <p:cNvPicPr>
            <a:picLocks noChangeAspect="1"/>
          </p:cNvPicPr>
          <p:nvPr/>
        </p:nvPicPr>
        <p:blipFill>
          <a:blip r:embed="rId2"/>
          <a:stretch>
            <a:fillRect/>
          </a:stretch>
        </p:blipFill>
        <p:spPr>
          <a:xfrm>
            <a:off x="6285389" y="5489739"/>
            <a:ext cx="3657600" cy="1114425"/>
          </a:xfrm>
          <a:prstGeom prst="rect">
            <a:avLst/>
          </a:prstGeom>
        </p:spPr>
      </p:pic>
      <p:pic>
        <p:nvPicPr>
          <p:cNvPr id="108" name="Picture 107">
            <a:extLst>
              <a:ext uri="{FF2B5EF4-FFF2-40B4-BE49-F238E27FC236}">
                <a16:creationId xmlns:a16="http://schemas.microsoft.com/office/drawing/2014/main" id="{E5547C71-8AA0-45D0-9B71-D06B114B5368}"/>
              </a:ext>
            </a:extLst>
          </p:cNvPr>
          <p:cNvPicPr/>
          <p:nvPr/>
        </p:nvPicPr>
        <p:blipFill>
          <a:blip r:embed="rId3">
            <a:extLst>
              <a:ext uri="{28A0092B-C50C-407E-A947-70E740481C1C}">
                <a14:useLocalDpi xmlns:a14="http://schemas.microsoft.com/office/drawing/2010/main" val="0"/>
              </a:ext>
            </a:extLst>
          </a:blip>
          <a:stretch>
            <a:fillRect/>
          </a:stretch>
        </p:blipFill>
        <p:spPr>
          <a:xfrm>
            <a:off x="7332483" y="3410882"/>
            <a:ext cx="3046730" cy="1094740"/>
          </a:xfrm>
          <a:prstGeom prst="rect">
            <a:avLst/>
          </a:prstGeom>
        </p:spPr>
      </p:pic>
    </p:spTree>
    <p:extLst>
      <p:ext uri="{BB962C8B-B14F-4D97-AF65-F5344CB8AC3E}">
        <p14:creationId xmlns:p14="http://schemas.microsoft.com/office/powerpoint/2010/main" val="3577496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hlinkClick r:id="rId2" action="ppaction://hlinkfile"/>
            <a:extLst>
              <a:ext uri="{FF2B5EF4-FFF2-40B4-BE49-F238E27FC236}">
                <a16:creationId xmlns:a16="http://schemas.microsoft.com/office/drawing/2014/main" id="{B32B4BE1-4B3E-481A-958F-5465C610342E}"/>
              </a:ext>
            </a:extLst>
          </p:cNvPr>
          <p:cNvSpPr/>
          <p:nvPr/>
        </p:nvSpPr>
        <p:spPr>
          <a:xfrm>
            <a:off x="0" y="0"/>
            <a:ext cx="12192000" cy="6858000"/>
          </a:xfrm>
          <a:prstGeom prst="rect">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10" name="Subtitle 2">
            <a:extLst>
              <a:ext uri="{FF2B5EF4-FFF2-40B4-BE49-F238E27FC236}">
                <a16:creationId xmlns:a16="http://schemas.microsoft.com/office/drawing/2014/main" id="{5EDFB424-4E93-4EF6-8398-27B1E714C9EF}"/>
              </a:ext>
            </a:extLst>
          </p:cNvPr>
          <p:cNvSpPr txBox="1">
            <a:spLocks/>
          </p:cNvSpPr>
          <p:nvPr/>
        </p:nvSpPr>
        <p:spPr>
          <a:xfrm>
            <a:off x="405414" y="223205"/>
            <a:ext cx="9144000" cy="7814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400" b="1">
                <a:solidFill>
                  <a:srgbClr val="C79729"/>
                </a:solidFill>
              </a:rPr>
              <a:t>Our 2021 </a:t>
            </a:r>
            <a:r>
              <a:rPr lang="en-GB" sz="4400" b="1" dirty="0">
                <a:solidFill>
                  <a:srgbClr val="C79729"/>
                </a:solidFill>
              </a:rPr>
              <a:t>Results</a:t>
            </a:r>
          </a:p>
        </p:txBody>
      </p:sp>
      <p:sp>
        <p:nvSpPr>
          <p:cNvPr id="3" name="Content Placeholder 2">
            <a:extLst>
              <a:ext uri="{FF2B5EF4-FFF2-40B4-BE49-F238E27FC236}">
                <a16:creationId xmlns:a16="http://schemas.microsoft.com/office/drawing/2014/main" id="{A0D2CEF0-F209-42D4-91C4-724DCC8675FD}"/>
              </a:ext>
            </a:extLst>
          </p:cNvPr>
          <p:cNvSpPr>
            <a:spLocks noGrp="1"/>
          </p:cNvSpPr>
          <p:nvPr>
            <p:ph idx="1"/>
          </p:nvPr>
        </p:nvSpPr>
        <p:spPr>
          <a:xfrm>
            <a:off x="377872" y="4293005"/>
            <a:ext cx="5993081" cy="417777"/>
          </a:xfrm>
        </p:spPr>
        <p:txBody>
          <a:bodyPr>
            <a:noAutofit/>
          </a:bodyPr>
          <a:lstStyle/>
          <a:p>
            <a:pPr marL="0" indent="0" algn="ctr">
              <a:buNone/>
            </a:pPr>
            <a:r>
              <a:rPr lang="en-GB" sz="1600" dirty="0">
                <a:solidFill>
                  <a:schemeClr val="bg1"/>
                </a:solidFill>
              </a:rPr>
              <a:t>The proportion of </a:t>
            </a:r>
            <a:r>
              <a:rPr lang="en-GB" sz="1600" b="1" dirty="0">
                <a:solidFill>
                  <a:schemeClr val="accent5"/>
                </a:solidFill>
              </a:rPr>
              <a:t>male</a:t>
            </a:r>
            <a:r>
              <a:rPr lang="en-GB" sz="1600" dirty="0">
                <a:solidFill>
                  <a:srgbClr val="000000"/>
                </a:solidFill>
              </a:rPr>
              <a:t> </a:t>
            </a:r>
            <a:r>
              <a:rPr lang="en-GB" sz="1600" dirty="0">
                <a:solidFill>
                  <a:schemeClr val="bg1"/>
                </a:solidFill>
              </a:rPr>
              <a:t>to </a:t>
            </a:r>
            <a:r>
              <a:rPr lang="en-GB" sz="1600" b="1" dirty="0">
                <a:solidFill>
                  <a:schemeClr val="accent6"/>
                </a:solidFill>
              </a:rPr>
              <a:t>female</a:t>
            </a:r>
            <a:r>
              <a:rPr lang="en-GB" sz="1600" dirty="0">
                <a:solidFill>
                  <a:srgbClr val="000000"/>
                </a:solidFill>
              </a:rPr>
              <a:t> </a:t>
            </a:r>
            <a:r>
              <a:rPr lang="en-GB" sz="1600" dirty="0">
                <a:solidFill>
                  <a:schemeClr val="bg1"/>
                </a:solidFill>
              </a:rPr>
              <a:t>colleagues in each quartile pay band</a:t>
            </a:r>
          </a:p>
        </p:txBody>
      </p:sp>
      <p:grpSp>
        <p:nvGrpSpPr>
          <p:cNvPr id="13" name="Group 12">
            <a:extLst>
              <a:ext uri="{FF2B5EF4-FFF2-40B4-BE49-F238E27FC236}">
                <a16:creationId xmlns:a16="http://schemas.microsoft.com/office/drawing/2014/main" id="{1E1DAB1E-ABC7-4B67-A7BC-290BA67A635F}"/>
              </a:ext>
            </a:extLst>
          </p:cNvPr>
          <p:cNvGrpSpPr/>
          <p:nvPr/>
        </p:nvGrpSpPr>
        <p:grpSpPr>
          <a:xfrm>
            <a:off x="6653647" y="901178"/>
            <a:ext cx="5062289" cy="2864343"/>
            <a:chOff x="6680332" y="613952"/>
            <a:chExt cx="5062289" cy="2864343"/>
          </a:xfrm>
        </p:grpSpPr>
        <p:grpSp>
          <p:nvGrpSpPr>
            <p:cNvPr id="8" name="Group 7">
              <a:extLst>
                <a:ext uri="{FF2B5EF4-FFF2-40B4-BE49-F238E27FC236}">
                  <a16:creationId xmlns:a16="http://schemas.microsoft.com/office/drawing/2014/main" id="{BE7CCC80-DA8E-484C-908C-69C4957688C7}"/>
                </a:ext>
              </a:extLst>
            </p:cNvPr>
            <p:cNvGrpSpPr/>
            <p:nvPr/>
          </p:nvGrpSpPr>
          <p:grpSpPr>
            <a:xfrm>
              <a:off x="6680332" y="613952"/>
              <a:ext cx="5062289" cy="2606044"/>
              <a:chOff x="6724297" y="302359"/>
              <a:chExt cx="5062289" cy="2606044"/>
            </a:xfrm>
          </p:grpSpPr>
          <p:sp>
            <p:nvSpPr>
              <p:cNvPr id="16" name="Title 1">
                <a:extLst>
                  <a:ext uri="{FF2B5EF4-FFF2-40B4-BE49-F238E27FC236}">
                    <a16:creationId xmlns:a16="http://schemas.microsoft.com/office/drawing/2014/main" id="{AE01B3F0-0388-4784-A698-173CA7072BC4}"/>
                  </a:ext>
                </a:extLst>
              </p:cNvPr>
              <p:cNvSpPr txBox="1">
                <a:spLocks/>
              </p:cNvSpPr>
              <p:nvPr/>
            </p:nvSpPr>
            <p:spPr>
              <a:xfrm>
                <a:off x="6743746" y="302359"/>
                <a:ext cx="3335044" cy="62596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dirty="0">
                    <a:solidFill>
                      <a:schemeClr val="bg1"/>
                    </a:solidFill>
                    <a:latin typeface="+mn-lt"/>
                  </a:rPr>
                  <a:t>Bonus Pay</a:t>
                </a:r>
              </a:p>
            </p:txBody>
          </p:sp>
          <p:grpSp>
            <p:nvGrpSpPr>
              <p:cNvPr id="26" name="Group 25">
                <a:extLst>
                  <a:ext uri="{FF2B5EF4-FFF2-40B4-BE49-F238E27FC236}">
                    <a16:creationId xmlns:a16="http://schemas.microsoft.com/office/drawing/2014/main" id="{B29858EF-A35F-4E8A-BDB0-6644FE3CB671}"/>
                  </a:ext>
                </a:extLst>
              </p:cNvPr>
              <p:cNvGrpSpPr/>
              <p:nvPr/>
            </p:nvGrpSpPr>
            <p:grpSpPr>
              <a:xfrm>
                <a:off x="8644381" y="1594334"/>
                <a:ext cx="854910" cy="1293634"/>
                <a:chOff x="9122592" y="3131785"/>
                <a:chExt cx="1281732" cy="1783938"/>
              </a:xfrm>
            </p:grpSpPr>
            <p:grpSp>
              <p:nvGrpSpPr>
                <p:cNvPr id="20" name="Group 19">
                  <a:extLst>
                    <a:ext uri="{FF2B5EF4-FFF2-40B4-BE49-F238E27FC236}">
                      <a16:creationId xmlns:a16="http://schemas.microsoft.com/office/drawing/2014/main" id="{17755CC8-0E62-4960-B12E-5EAC70D9F571}"/>
                    </a:ext>
                  </a:extLst>
                </p:cNvPr>
                <p:cNvGrpSpPr/>
                <p:nvPr/>
              </p:nvGrpSpPr>
              <p:grpSpPr>
                <a:xfrm>
                  <a:off x="9401390" y="3131785"/>
                  <a:ext cx="677400" cy="695428"/>
                  <a:chOff x="9401390" y="3131785"/>
                  <a:chExt cx="677400" cy="695428"/>
                </a:xfrm>
              </p:grpSpPr>
              <p:sp>
                <p:nvSpPr>
                  <p:cNvPr id="18" name="Oval 17">
                    <a:extLst>
                      <a:ext uri="{FF2B5EF4-FFF2-40B4-BE49-F238E27FC236}">
                        <a16:creationId xmlns:a16="http://schemas.microsoft.com/office/drawing/2014/main" id="{C8C99808-D3B9-4117-BFCD-1A55094D656D}"/>
                      </a:ext>
                    </a:extLst>
                  </p:cNvPr>
                  <p:cNvSpPr/>
                  <p:nvPr/>
                </p:nvSpPr>
                <p:spPr>
                  <a:xfrm>
                    <a:off x="9401390" y="3131785"/>
                    <a:ext cx="677400" cy="6954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45714BFA-0EF9-4092-AF3D-430722A666BB}"/>
                      </a:ext>
                    </a:extLst>
                  </p:cNvPr>
                  <p:cNvSpPr/>
                  <p:nvPr/>
                </p:nvSpPr>
                <p:spPr>
                  <a:xfrm>
                    <a:off x="9503900" y="3239842"/>
                    <a:ext cx="472379" cy="471163"/>
                  </a:xfrm>
                  <a:prstGeom prst="ellipse">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5" name="Group 24">
                  <a:extLst>
                    <a:ext uri="{FF2B5EF4-FFF2-40B4-BE49-F238E27FC236}">
                      <a16:creationId xmlns:a16="http://schemas.microsoft.com/office/drawing/2014/main" id="{219E7465-8594-4271-9FDD-8B3980549A52}"/>
                    </a:ext>
                  </a:extLst>
                </p:cNvPr>
                <p:cNvGrpSpPr/>
                <p:nvPr/>
              </p:nvGrpSpPr>
              <p:grpSpPr>
                <a:xfrm>
                  <a:off x="9122592" y="3819062"/>
                  <a:ext cx="1281732" cy="1096661"/>
                  <a:chOff x="12360702" y="3408565"/>
                  <a:chExt cx="1281732" cy="1096661"/>
                </a:xfrm>
              </p:grpSpPr>
              <p:grpSp>
                <p:nvGrpSpPr>
                  <p:cNvPr id="21" name="Group 20">
                    <a:extLst>
                      <a:ext uri="{FF2B5EF4-FFF2-40B4-BE49-F238E27FC236}">
                        <a16:creationId xmlns:a16="http://schemas.microsoft.com/office/drawing/2014/main" id="{BB9B0C7F-9D2D-42E7-A41B-074A3877253A}"/>
                      </a:ext>
                    </a:extLst>
                  </p:cNvPr>
                  <p:cNvGrpSpPr/>
                  <p:nvPr/>
                </p:nvGrpSpPr>
                <p:grpSpPr>
                  <a:xfrm>
                    <a:off x="12360702" y="3408565"/>
                    <a:ext cx="1281732" cy="1096661"/>
                    <a:chOff x="9401390" y="3131785"/>
                    <a:chExt cx="677400" cy="695428"/>
                  </a:xfrm>
                </p:grpSpPr>
                <p:sp>
                  <p:nvSpPr>
                    <p:cNvPr id="22" name="Oval 21">
                      <a:extLst>
                        <a:ext uri="{FF2B5EF4-FFF2-40B4-BE49-F238E27FC236}">
                          <a16:creationId xmlns:a16="http://schemas.microsoft.com/office/drawing/2014/main" id="{7CE4BA7F-570E-4262-9E59-99263708A72D}"/>
                        </a:ext>
                      </a:extLst>
                    </p:cNvPr>
                    <p:cNvSpPr/>
                    <p:nvPr/>
                  </p:nvSpPr>
                  <p:spPr>
                    <a:xfrm>
                      <a:off x="9401390" y="3131785"/>
                      <a:ext cx="677400" cy="6954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DE00B411-99D3-4872-AE42-865FC158EA71}"/>
                        </a:ext>
                      </a:extLst>
                    </p:cNvPr>
                    <p:cNvSpPr/>
                    <p:nvPr/>
                  </p:nvSpPr>
                  <p:spPr>
                    <a:xfrm>
                      <a:off x="9454676" y="3203002"/>
                      <a:ext cx="568747" cy="508001"/>
                    </a:xfrm>
                    <a:prstGeom prst="ellipse">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Rectangle 23">
                    <a:extLst>
                      <a:ext uri="{FF2B5EF4-FFF2-40B4-BE49-F238E27FC236}">
                        <a16:creationId xmlns:a16="http://schemas.microsoft.com/office/drawing/2014/main" id="{D46239E5-9788-49CF-B84B-32A1575ADEC7}"/>
                      </a:ext>
                    </a:extLst>
                  </p:cNvPr>
                  <p:cNvSpPr/>
                  <p:nvPr/>
                </p:nvSpPr>
                <p:spPr>
                  <a:xfrm>
                    <a:off x="12360702" y="3951515"/>
                    <a:ext cx="1281732" cy="553711"/>
                  </a:xfrm>
                  <a:prstGeom prst="rect">
                    <a:avLst/>
                  </a:prstGeom>
                  <a:solidFill>
                    <a:srgbClr val="10355B"/>
                  </a:solidFill>
                  <a:ln>
                    <a:solidFill>
                      <a:srgbClr val="1035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6" name="Group 35">
                <a:extLst>
                  <a:ext uri="{FF2B5EF4-FFF2-40B4-BE49-F238E27FC236}">
                    <a16:creationId xmlns:a16="http://schemas.microsoft.com/office/drawing/2014/main" id="{BB27133A-A175-43B2-B188-B906FD947624}"/>
                  </a:ext>
                </a:extLst>
              </p:cNvPr>
              <p:cNvGrpSpPr/>
              <p:nvPr/>
            </p:nvGrpSpPr>
            <p:grpSpPr>
              <a:xfrm>
                <a:off x="9694409" y="1614769"/>
                <a:ext cx="854910" cy="1293634"/>
                <a:chOff x="9122592" y="3131785"/>
                <a:chExt cx="1281732" cy="1783938"/>
              </a:xfrm>
            </p:grpSpPr>
            <p:grpSp>
              <p:nvGrpSpPr>
                <p:cNvPr id="37" name="Group 36">
                  <a:extLst>
                    <a:ext uri="{FF2B5EF4-FFF2-40B4-BE49-F238E27FC236}">
                      <a16:creationId xmlns:a16="http://schemas.microsoft.com/office/drawing/2014/main" id="{46D86BBB-CFC0-4668-B091-6E701566DC3E}"/>
                    </a:ext>
                  </a:extLst>
                </p:cNvPr>
                <p:cNvGrpSpPr/>
                <p:nvPr/>
              </p:nvGrpSpPr>
              <p:grpSpPr>
                <a:xfrm>
                  <a:off x="9401390" y="3131785"/>
                  <a:ext cx="677400" cy="695428"/>
                  <a:chOff x="9401390" y="3131785"/>
                  <a:chExt cx="677400" cy="695428"/>
                </a:xfrm>
              </p:grpSpPr>
              <p:sp>
                <p:nvSpPr>
                  <p:cNvPr id="43" name="Oval 42">
                    <a:extLst>
                      <a:ext uri="{FF2B5EF4-FFF2-40B4-BE49-F238E27FC236}">
                        <a16:creationId xmlns:a16="http://schemas.microsoft.com/office/drawing/2014/main" id="{FB6D8BB3-9649-404D-9466-DE72659E4D4C}"/>
                      </a:ext>
                    </a:extLst>
                  </p:cNvPr>
                  <p:cNvSpPr/>
                  <p:nvPr/>
                </p:nvSpPr>
                <p:spPr>
                  <a:xfrm>
                    <a:off x="9401390" y="3131785"/>
                    <a:ext cx="677400" cy="695428"/>
                  </a:xfrm>
                  <a:prstGeom prst="ellipse">
                    <a:avLst/>
                  </a:prstGeom>
                  <a:solidFill>
                    <a:srgbClr val="70AD4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CA2F38AE-C18A-4CFB-B139-F97F34ADF4EF}"/>
                      </a:ext>
                    </a:extLst>
                  </p:cNvPr>
                  <p:cNvSpPr/>
                  <p:nvPr/>
                </p:nvSpPr>
                <p:spPr>
                  <a:xfrm>
                    <a:off x="9503900" y="3239842"/>
                    <a:ext cx="472379" cy="471163"/>
                  </a:xfrm>
                  <a:prstGeom prst="ellipse">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8" name="Group 37">
                  <a:extLst>
                    <a:ext uri="{FF2B5EF4-FFF2-40B4-BE49-F238E27FC236}">
                      <a16:creationId xmlns:a16="http://schemas.microsoft.com/office/drawing/2014/main" id="{B8F20EA5-370B-4A67-BA96-76D240F3DEB0}"/>
                    </a:ext>
                  </a:extLst>
                </p:cNvPr>
                <p:cNvGrpSpPr/>
                <p:nvPr/>
              </p:nvGrpSpPr>
              <p:grpSpPr>
                <a:xfrm>
                  <a:off x="9122592" y="3819062"/>
                  <a:ext cx="1281732" cy="1096661"/>
                  <a:chOff x="12360702" y="3408565"/>
                  <a:chExt cx="1281732" cy="1096661"/>
                </a:xfrm>
              </p:grpSpPr>
              <p:grpSp>
                <p:nvGrpSpPr>
                  <p:cNvPr id="39" name="Group 38">
                    <a:extLst>
                      <a:ext uri="{FF2B5EF4-FFF2-40B4-BE49-F238E27FC236}">
                        <a16:creationId xmlns:a16="http://schemas.microsoft.com/office/drawing/2014/main" id="{273DDC0F-EC24-4E42-ADD4-8E46649613FB}"/>
                      </a:ext>
                    </a:extLst>
                  </p:cNvPr>
                  <p:cNvGrpSpPr/>
                  <p:nvPr/>
                </p:nvGrpSpPr>
                <p:grpSpPr>
                  <a:xfrm>
                    <a:off x="12360702" y="3408565"/>
                    <a:ext cx="1281732" cy="1096661"/>
                    <a:chOff x="9401390" y="3131785"/>
                    <a:chExt cx="677400" cy="695428"/>
                  </a:xfrm>
                </p:grpSpPr>
                <p:sp>
                  <p:nvSpPr>
                    <p:cNvPr id="41" name="Oval 40">
                      <a:extLst>
                        <a:ext uri="{FF2B5EF4-FFF2-40B4-BE49-F238E27FC236}">
                          <a16:creationId xmlns:a16="http://schemas.microsoft.com/office/drawing/2014/main" id="{76D30668-F59A-46E3-9B14-E7754C197D74}"/>
                        </a:ext>
                      </a:extLst>
                    </p:cNvPr>
                    <p:cNvSpPr/>
                    <p:nvPr/>
                  </p:nvSpPr>
                  <p:spPr>
                    <a:xfrm>
                      <a:off x="9401390" y="3131785"/>
                      <a:ext cx="677400" cy="695428"/>
                    </a:xfrm>
                    <a:prstGeom prst="ellipse">
                      <a:avLst/>
                    </a:prstGeom>
                    <a:solidFill>
                      <a:srgbClr val="70AD4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2341290C-A2F2-4250-8061-B0E02B0C5704}"/>
                        </a:ext>
                      </a:extLst>
                    </p:cNvPr>
                    <p:cNvSpPr/>
                    <p:nvPr/>
                  </p:nvSpPr>
                  <p:spPr>
                    <a:xfrm>
                      <a:off x="9454676" y="3203002"/>
                      <a:ext cx="568747" cy="508001"/>
                    </a:xfrm>
                    <a:prstGeom prst="ellipse">
                      <a:avLst/>
                    </a:prstGeom>
                    <a:solidFill>
                      <a:srgbClr val="1035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0" name="Rectangle 39">
                    <a:extLst>
                      <a:ext uri="{FF2B5EF4-FFF2-40B4-BE49-F238E27FC236}">
                        <a16:creationId xmlns:a16="http://schemas.microsoft.com/office/drawing/2014/main" id="{7ABDB388-3C9A-48B0-9D76-10DF2F3FCFEF}"/>
                      </a:ext>
                    </a:extLst>
                  </p:cNvPr>
                  <p:cNvSpPr/>
                  <p:nvPr/>
                </p:nvSpPr>
                <p:spPr>
                  <a:xfrm>
                    <a:off x="12360702" y="3951515"/>
                    <a:ext cx="1281732" cy="553711"/>
                  </a:xfrm>
                  <a:prstGeom prst="rect">
                    <a:avLst/>
                  </a:prstGeom>
                  <a:solidFill>
                    <a:srgbClr val="10355B"/>
                  </a:solidFill>
                  <a:ln>
                    <a:solidFill>
                      <a:srgbClr val="1035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5" name="Content Placeholder 2">
                <a:extLst>
                  <a:ext uri="{FF2B5EF4-FFF2-40B4-BE49-F238E27FC236}">
                    <a16:creationId xmlns:a16="http://schemas.microsoft.com/office/drawing/2014/main" id="{75C38C1F-0244-4AF0-A1F1-FFE5A959073F}"/>
                  </a:ext>
                </a:extLst>
              </p:cNvPr>
              <p:cNvSpPr txBox="1">
                <a:spLocks/>
              </p:cNvSpPr>
              <p:nvPr/>
            </p:nvSpPr>
            <p:spPr>
              <a:xfrm>
                <a:off x="6724297" y="826020"/>
                <a:ext cx="5062289" cy="10251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600" dirty="0">
                    <a:solidFill>
                      <a:schemeClr val="bg1"/>
                    </a:solidFill>
                  </a:rPr>
                  <a:t>We do not operate any bonus schemes and therefore have a 0% difference between </a:t>
                </a:r>
                <a:r>
                  <a:rPr lang="en-GB" sz="1600" b="1" dirty="0">
                    <a:solidFill>
                      <a:schemeClr val="accent5"/>
                    </a:solidFill>
                  </a:rPr>
                  <a:t>men</a:t>
                </a:r>
                <a:r>
                  <a:rPr lang="en-GB" sz="1600" dirty="0">
                    <a:solidFill>
                      <a:srgbClr val="000000"/>
                    </a:solidFill>
                  </a:rPr>
                  <a:t> </a:t>
                </a:r>
                <a:r>
                  <a:rPr lang="en-GB" sz="1600" dirty="0">
                    <a:solidFill>
                      <a:schemeClr val="bg1"/>
                    </a:solidFill>
                  </a:rPr>
                  <a:t>and </a:t>
                </a:r>
                <a:r>
                  <a:rPr lang="en-GB" sz="1600" b="1" dirty="0">
                    <a:solidFill>
                      <a:schemeClr val="accent6"/>
                    </a:solidFill>
                  </a:rPr>
                  <a:t>women</a:t>
                </a:r>
              </a:p>
            </p:txBody>
          </p:sp>
          <p:sp>
            <p:nvSpPr>
              <p:cNvPr id="110" name="TextBox 109">
                <a:extLst>
                  <a:ext uri="{FF2B5EF4-FFF2-40B4-BE49-F238E27FC236}">
                    <a16:creationId xmlns:a16="http://schemas.microsoft.com/office/drawing/2014/main" id="{F6A26BF7-EBDB-4823-86AC-1DB9BA9BC040}"/>
                  </a:ext>
                </a:extLst>
              </p:cNvPr>
              <p:cNvSpPr txBox="1"/>
              <p:nvPr/>
            </p:nvSpPr>
            <p:spPr>
              <a:xfrm>
                <a:off x="8830338" y="2208424"/>
                <a:ext cx="545447" cy="369332"/>
              </a:xfrm>
              <a:prstGeom prst="rect">
                <a:avLst/>
              </a:prstGeom>
              <a:noFill/>
            </p:spPr>
            <p:txBody>
              <a:bodyPr wrap="square" rtlCol="0">
                <a:spAutoFit/>
              </a:bodyPr>
              <a:lstStyle/>
              <a:p>
                <a:r>
                  <a:rPr lang="en-GB" b="1" dirty="0">
                    <a:solidFill>
                      <a:schemeClr val="bg1"/>
                    </a:solidFill>
                  </a:rPr>
                  <a:t>0%</a:t>
                </a:r>
              </a:p>
            </p:txBody>
          </p:sp>
          <p:sp>
            <p:nvSpPr>
              <p:cNvPr id="111" name="TextBox 110">
                <a:extLst>
                  <a:ext uri="{FF2B5EF4-FFF2-40B4-BE49-F238E27FC236}">
                    <a16:creationId xmlns:a16="http://schemas.microsoft.com/office/drawing/2014/main" id="{8959EB2C-2CF7-425F-BF76-4D691573CCB1}"/>
                  </a:ext>
                </a:extLst>
              </p:cNvPr>
              <p:cNvSpPr txBox="1"/>
              <p:nvPr/>
            </p:nvSpPr>
            <p:spPr>
              <a:xfrm>
                <a:off x="9887691" y="2201278"/>
                <a:ext cx="545447" cy="369332"/>
              </a:xfrm>
              <a:prstGeom prst="rect">
                <a:avLst/>
              </a:prstGeom>
              <a:noFill/>
            </p:spPr>
            <p:txBody>
              <a:bodyPr wrap="square" rtlCol="0">
                <a:spAutoFit/>
              </a:bodyPr>
              <a:lstStyle/>
              <a:p>
                <a:r>
                  <a:rPr lang="en-GB" b="1" dirty="0">
                    <a:solidFill>
                      <a:schemeClr val="bg1"/>
                    </a:solidFill>
                  </a:rPr>
                  <a:t>0%</a:t>
                </a:r>
              </a:p>
            </p:txBody>
          </p:sp>
        </p:grpSp>
        <p:grpSp>
          <p:nvGrpSpPr>
            <p:cNvPr id="12" name="Group 11">
              <a:extLst>
                <a:ext uri="{FF2B5EF4-FFF2-40B4-BE49-F238E27FC236}">
                  <a16:creationId xmlns:a16="http://schemas.microsoft.com/office/drawing/2014/main" id="{CAA70834-A74F-497F-9A82-24E0A0782CE5}"/>
                </a:ext>
              </a:extLst>
            </p:cNvPr>
            <p:cNvGrpSpPr/>
            <p:nvPr/>
          </p:nvGrpSpPr>
          <p:grpSpPr>
            <a:xfrm>
              <a:off x="7984565" y="3034950"/>
              <a:ext cx="3129697" cy="443345"/>
              <a:chOff x="7961101" y="2829273"/>
              <a:chExt cx="3345446" cy="567803"/>
            </a:xfrm>
          </p:grpSpPr>
          <p:sp>
            <p:nvSpPr>
              <p:cNvPr id="114" name="Rectangle 113">
                <a:extLst>
                  <a:ext uri="{FF2B5EF4-FFF2-40B4-BE49-F238E27FC236}">
                    <a16:creationId xmlns:a16="http://schemas.microsoft.com/office/drawing/2014/main" id="{4D1CF830-FBAC-4D29-B792-5BECBFF4B5FD}"/>
                  </a:ext>
                </a:extLst>
              </p:cNvPr>
              <p:cNvSpPr/>
              <p:nvPr/>
            </p:nvSpPr>
            <p:spPr>
              <a:xfrm>
                <a:off x="7961101" y="2829273"/>
                <a:ext cx="3342159" cy="607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15" name="Rectangle 114">
                <a:extLst>
                  <a:ext uri="{FF2B5EF4-FFF2-40B4-BE49-F238E27FC236}">
                    <a16:creationId xmlns:a16="http://schemas.microsoft.com/office/drawing/2014/main" id="{1C97DC9A-E813-4ABB-B1DA-CBF1D3B0FB8B}"/>
                  </a:ext>
                </a:extLst>
              </p:cNvPr>
              <p:cNvSpPr/>
              <p:nvPr/>
            </p:nvSpPr>
            <p:spPr>
              <a:xfrm>
                <a:off x="7964388" y="3336309"/>
                <a:ext cx="3342159" cy="607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17" name="TextBox 116">
                <a:extLst>
                  <a:ext uri="{FF2B5EF4-FFF2-40B4-BE49-F238E27FC236}">
                    <a16:creationId xmlns:a16="http://schemas.microsoft.com/office/drawing/2014/main" id="{3535D365-CA29-4C4B-BC3D-33C6FBA822B0}"/>
                  </a:ext>
                </a:extLst>
              </p:cNvPr>
              <p:cNvSpPr txBox="1"/>
              <p:nvPr/>
            </p:nvSpPr>
            <p:spPr>
              <a:xfrm>
                <a:off x="8095702" y="2949021"/>
                <a:ext cx="1434233" cy="394178"/>
              </a:xfrm>
              <a:prstGeom prst="rect">
                <a:avLst/>
              </a:prstGeom>
              <a:noFill/>
            </p:spPr>
            <p:txBody>
              <a:bodyPr wrap="square" rtlCol="0">
                <a:spAutoFit/>
              </a:bodyPr>
              <a:lstStyle/>
              <a:p>
                <a:r>
                  <a:rPr lang="en-GB" sz="1400" dirty="0">
                    <a:solidFill>
                      <a:schemeClr val="bg1"/>
                    </a:solidFill>
                  </a:rPr>
                  <a:t>MEAN     0%</a:t>
                </a:r>
              </a:p>
            </p:txBody>
          </p:sp>
          <p:sp>
            <p:nvSpPr>
              <p:cNvPr id="118" name="Rectangle 117">
                <a:extLst>
                  <a:ext uri="{FF2B5EF4-FFF2-40B4-BE49-F238E27FC236}">
                    <a16:creationId xmlns:a16="http://schemas.microsoft.com/office/drawing/2014/main" id="{D337F1D9-0A5C-4256-9728-85313AE0292A}"/>
                  </a:ext>
                </a:extLst>
              </p:cNvPr>
              <p:cNvSpPr/>
              <p:nvPr/>
            </p:nvSpPr>
            <p:spPr>
              <a:xfrm rot="5400000">
                <a:off x="9428104" y="3093078"/>
                <a:ext cx="562277"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19" name="TextBox 118">
                <a:extLst>
                  <a:ext uri="{FF2B5EF4-FFF2-40B4-BE49-F238E27FC236}">
                    <a16:creationId xmlns:a16="http://schemas.microsoft.com/office/drawing/2014/main" id="{AB391F10-B83C-4914-B6DF-93FBB0B3233B}"/>
                  </a:ext>
                </a:extLst>
              </p:cNvPr>
              <p:cNvSpPr txBox="1"/>
              <p:nvPr/>
            </p:nvSpPr>
            <p:spPr>
              <a:xfrm>
                <a:off x="9817698" y="2949021"/>
                <a:ext cx="1434233" cy="394178"/>
              </a:xfrm>
              <a:prstGeom prst="rect">
                <a:avLst/>
              </a:prstGeom>
              <a:noFill/>
            </p:spPr>
            <p:txBody>
              <a:bodyPr wrap="square" rtlCol="0">
                <a:spAutoFit/>
              </a:bodyPr>
              <a:lstStyle/>
              <a:p>
                <a:r>
                  <a:rPr lang="en-GB" sz="1400" dirty="0">
                    <a:solidFill>
                      <a:schemeClr val="bg1"/>
                    </a:solidFill>
                  </a:rPr>
                  <a:t>MEDIAN   0%</a:t>
                </a:r>
              </a:p>
            </p:txBody>
          </p:sp>
        </p:grpSp>
      </p:grpSp>
      <p:sp>
        <p:nvSpPr>
          <p:cNvPr id="2" name="Title 1">
            <a:extLst>
              <a:ext uri="{FF2B5EF4-FFF2-40B4-BE49-F238E27FC236}">
                <a16:creationId xmlns:a16="http://schemas.microsoft.com/office/drawing/2014/main" id="{9B4DE1A6-8670-40DC-8D11-2893EA7EAB78}"/>
              </a:ext>
            </a:extLst>
          </p:cNvPr>
          <p:cNvSpPr>
            <a:spLocks noGrp="1"/>
          </p:cNvSpPr>
          <p:nvPr>
            <p:ph type="title"/>
          </p:nvPr>
        </p:nvSpPr>
        <p:spPr>
          <a:xfrm>
            <a:off x="405414" y="3806211"/>
            <a:ext cx="10515600" cy="625964"/>
          </a:xfrm>
        </p:spPr>
        <p:txBody>
          <a:bodyPr>
            <a:normAutofit/>
          </a:bodyPr>
          <a:lstStyle/>
          <a:p>
            <a:r>
              <a:rPr lang="en-GB" sz="2000" b="1" dirty="0">
                <a:solidFill>
                  <a:schemeClr val="bg1"/>
                </a:solidFill>
                <a:latin typeface="+mn-lt"/>
              </a:rPr>
              <a:t>Pay Quartiles</a:t>
            </a:r>
          </a:p>
        </p:txBody>
      </p:sp>
      <p:grpSp>
        <p:nvGrpSpPr>
          <p:cNvPr id="30" name="Group 29">
            <a:extLst>
              <a:ext uri="{FF2B5EF4-FFF2-40B4-BE49-F238E27FC236}">
                <a16:creationId xmlns:a16="http://schemas.microsoft.com/office/drawing/2014/main" id="{86EF465B-C9AE-4016-A8A3-8909CB861526}"/>
              </a:ext>
            </a:extLst>
          </p:cNvPr>
          <p:cNvGrpSpPr/>
          <p:nvPr/>
        </p:nvGrpSpPr>
        <p:grpSpPr>
          <a:xfrm>
            <a:off x="427554" y="914589"/>
            <a:ext cx="5538353" cy="2496472"/>
            <a:chOff x="637034" y="955997"/>
            <a:chExt cx="5538353" cy="2496472"/>
          </a:xfrm>
        </p:grpSpPr>
        <p:grpSp>
          <p:nvGrpSpPr>
            <p:cNvPr id="29" name="Group 28">
              <a:extLst>
                <a:ext uri="{FF2B5EF4-FFF2-40B4-BE49-F238E27FC236}">
                  <a16:creationId xmlns:a16="http://schemas.microsoft.com/office/drawing/2014/main" id="{2DE0A13E-9B82-42CD-8CD9-8712CAAD4E65}"/>
                </a:ext>
              </a:extLst>
            </p:cNvPr>
            <p:cNvGrpSpPr/>
            <p:nvPr/>
          </p:nvGrpSpPr>
          <p:grpSpPr>
            <a:xfrm>
              <a:off x="1544641" y="2172610"/>
              <a:ext cx="4496400" cy="1279859"/>
              <a:chOff x="1544641" y="2172610"/>
              <a:chExt cx="4496400" cy="1279859"/>
            </a:xfrm>
          </p:grpSpPr>
          <p:sp>
            <p:nvSpPr>
              <p:cNvPr id="120" name="Rectangle 119">
                <a:extLst>
                  <a:ext uri="{FF2B5EF4-FFF2-40B4-BE49-F238E27FC236}">
                    <a16:creationId xmlns:a16="http://schemas.microsoft.com/office/drawing/2014/main" id="{8ED2923F-5ED4-4EDE-A07D-7DDAD7DE7076}"/>
                  </a:ext>
                </a:extLst>
              </p:cNvPr>
              <p:cNvSpPr/>
              <p:nvPr/>
            </p:nvSpPr>
            <p:spPr>
              <a:xfrm>
                <a:off x="2698882" y="2172610"/>
                <a:ext cx="3342159" cy="607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Rectangle 120">
                <a:extLst>
                  <a:ext uri="{FF2B5EF4-FFF2-40B4-BE49-F238E27FC236}">
                    <a16:creationId xmlns:a16="http://schemas.microsoft.com/office/drawing/2014/main" id="{017EFCA1-509E-4637-B162-2A4CD4886FCF}"/>
                  </a:ext>
                </a:extLst>
              </p:cNvPr>
              <p:cNvSpPr/>
              <p:nvPr/>
            </p:nvSpPr>
            <p:spPr>
              <a:xfrm>
                <a:off x="2698881" y="2696158"/>
                <a:ext cx="3342159" cy="607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TextBox 122">
                <a:extLst>
                  <a:ext uri="{FF2B5EF4-FFF2-40B4-BE49-F238E27FC236}">
                    <a16:creationId xmlns:a16="http://schemas.microsoft.com/office/drawing/2014/main" id="{0643C60A-C8E4-4F6D-9632-CA7A51B5351D}"/>
                  </a:ext>
                </a:extLst>
              </p:cNvPr>
              <p:cNvSpPr txBox="1"/>
              <p:nvPr/>
            </p:nvSpPr>
            <p:spPr>
              <a:xfrm>
                <a:off x="1544641" y="2806138"/>
                <a:ext cx="4437062" cy="646331"/>
              </a:xfrm>
              <a:prstGeom prst="rect">
                <a:avLst/>
              </a:prstGeom>
              <a:noFill/>
            </p:spPr>
            <p:txBody>
              <a:bodyPr wrap="square" rtlCol="0">
                <a:spAutoFit/>
              </a:bodyPr>
              <a:lstStyle/>
              <a:p>
                <a:r>
                  <a:rPr lang="en-GB" dirty="0">
                    <a:solidFill>
                      <a:schemeClr val="bg1"/>
                    </a:solidFill>
                  </a:rPr>
                  <a:t>MEDIAN </a:t>
                </a:r>
                <a:r>
                  <a:rPr lang="en-GB" b="1" dirty="0">
                    <a:solidFill>
                      <a:schemeClr val="bg1"/>
                    </a:solidFill>
                  </a:rPr>
                  <a:t>         -2.28%                           3.83</a:t>
                </a:r>
                <a:r>
                  <a:rPr lang="en-GB" dirty="0">
                    <a:solidFill>
                      <a:schemeClr val="bg1"/>
                    </a:solidFill>
                  </a:rPr>
                  <a:t>%</a:t>
                </a:r>
              </a:p>
              <a:p>
                <a:r>
                  <a:rPr lang="en-GB">
                    <a:solidFill>
                      <a:schemeClr val="bg1"/>
                    </a:solidFill>
                  </a:rPr>
                  <a:t>MEAN  </a:t>
                </a:r>
                <a:r>
                  <a:rPr lang="en-GB" b="1">
                    <a:solidFill>
                      <a:schemeClr val="bg1"/>
                    </a:solidFill>
                  </a:rPr>
                  <a:t>            1.40%                             </a:t>
                </a:r>
                <a:r>
                  <a:rPr lang="en-GB" b="1" dirty="0">
                    <a:solidFill>
                      <a:schemeClr val="bg1"/>
                    </a:solidFill>
                  </a:rPr>
                  <a:t>3.81</a:t>
                </a:r>
                <a:r>
                  <a:rPr lang="en-GB" dirty="0">
                    <a:solidFill>
                      <a:schemeClr val="bg1"/>
                    </a:solidFill>
                  </a:rPr>
                  <a:t>%</a:t>
                </a:r>
              </a:p>
            </p:txBody>
          </p:sp>
          <p:sp>
            <p:nvSpPr>
              <p:cNvPr id="125" name="TextBox 124">
                <a:extLst>
                  <a:ext uri="{FF2B5EF4-FFF2-40B4-BE49-F238E27FC236}">
                    <a16:creationId xmlns:a16="http://schemas.microsoft.com/office/drawing/2014/main" id="{65E4CDA9-6EEF-488A-97BE-4D8C44A52FE6}"/>
                  </a:ext>
                </a:extLst>
              </p:cNvPr>
              <p:cNvSpPr txBox="1"/>
              <p:nvPr/>
            </p:nvSpPr>
            <p:spPr>
              <a:xfrm>
                <a:off x="2819754" y="2285553"/>
                <a:ext cx="3062801" cy="369332"/>
              </a:xfrm>
              <a:prstGeom prst="rect">
                <a:avLst/>
              </a:prstGeom>
              <a:noFill/>
            </p:spPr>
            <p:txBody>
              <a:bodyPr wrap="square" rtlCol="0">
                <a:spAutoFit/>
              </a:bodyPr>
              <a:lstStyle/>
              <a:p>
                <a:r>
                  <a:rPr lang="en-GB" b="1" dirty="0">
                    <a:solidFill>
                      <a:schemeClr val="bg1"/>
                    </a:solidFill>
                  </a:rPr>
                  <a:t>    2021                           </a:t>
                </a:r>
                <a:r>
                  <a:rPr lang="en-GB" dirty="0">
                    <a:solidFill>
                      <a:schemeClr val="bg1"/>
                    </a:solidFill>
                  </a:rPr>
                  <a:t>2020</a:t>
                </a:r>
              </a:p>
            </p:txBody>
          </p:sp>
        </p:grpSp>
        <p:grpSp>
          <p:nvGrpSpPr>
            <p:cNvPr id="28" name="Group 27">
              <a:extLst>
                <a:ext uri="{FF2B5EF4-FFF2-40B4-BE49-F238E27FC236}">
                  <a16:creationId xmlns:a16="http://schemas.microsoft.com/office/drawing/2014/main" id="{3DEFE05C-6EC5-4E4C-AAE7-07A69BED4650}"/>
                </a:ext>
              </a:extLst>
            </p:cNvPr>
            <p:cNvGrpSpPr/>
            <p:nvPr/>
          </p:nvGrpSpPr>
          <p:grpSpPr>
            <a:xfrm>
              <a:off x="637034" y="955997"/>
              <a:ext cx="5538353" cy="1084638"/>
              <a:chOff x="474393" y="1127703"/>
              <a:chExt cx="5538353" cy="1084638"/>
            </a:xfrm>
          </p:grpSpPr>
          <p:sp>
            <p:nvSpPr>
              <p:cNvPr id="124" name="Title 1">
                <a:extLst>
                  <a:ext uri="{FF2B5EF4-FFF2-40B4-BE49-F238E27FC236}">
                    <a16:creationId xmlns:a16="http://schemas.microsoft.com/office/drawing/2014/main" id="{B12D5DFB-9F77-4F85-981D-49C73059813C}"/>
                  </a:ext>
                </a:extLst>
              </p:cNvPr>
              <p:cNvSpPr txBox="1">
                <a:spLocks/>
              </p:cNvSpPr>
              <p:nvPr/>
            </p:nvSpPr>
            <p:spPr>
              <a:xfrm>
                <a:off x="476064" y="1127703"/>
                <a:ext cx="3335044" cy="62596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dirty="0">
                    <a:solidFill>
                      <a:schemeClr val="bg1"/>
                    </a:solidFill>
                    <a:latin typeface="+mn-lt"/>
                  </a:rPr>
                  <a:t>Pay</a:t>
                </a:r>
              </a:p>
            </p:txBody>
          </p:sp>
          <p:sp>
            <p:nvSpPr>
              <p:cNvPr id="27" name="Rectangle 26">
                <a:extLst>
                  <a:ext uri="{FF2B5EF4-FFF2-40B4-BE49-F238E27FC236}">
                    <a16:creationId xmlns:a16="http://schemas.microsoft.com/office/drawing/2014/main" id="{00CCD078-2A7E-4104-8514-2459CE8551F7}"/>
                  </a:ext>
                </a:extLst>
              </p:cNvPr>
              <p:cNvSpPr/>
              <p:nvPr/>
            </p:nvSpPr>
            <p:spPr>
              <a:xfrm>
                <a:off x="474393" y="1627566"/>
                <a:ext cx="5538353" cy="584775"/>
              </a:xfrm>
              <a:prstGeom prst="rect">
                <a:avLst/>
              </a:prstGeom>
            </p:spPr>
            <p:txBody>
              <a:bodyPr wrap="square">
                <a:spAutoFit/>
              </a:bodyPr>
              <a:lstStyle/>
              <a:p>
                <a:pPr lvl="0"/>
                <a:r>
                  <a:rPr lang="en-GB" sz="1600" dirty="0">
                    <a:solidFill>
                      <a:schemeClr val="bg1"/>
                    </a:solidFill>
                  </a:rPr>
                  <a:t>Our results show that women earn £0.96 for every £1 that men earn when comparing median hourly wages</a:t>
                </a:r>
              </a:p>
            </p:txBody>
          </p:sp>
        </p:grpSp>
      </p:grpSp>
      <p:graphicFrame>
        <p:nvGraphicFramePr>
          <p:cNvPr id="50" name="Chart 49">
            <a:extLst>
              <a:ext uri="{FF2B5EF4-FFF2-40B4-BE49-F238E27FC236}">
                <a16:creationId xmlns:a16="http://schemas.microsoft.com/office/drawing/2014/main" id="{13E7C9A9-C45C-4FAF-9BBE-07156645F947}"/>
              </a:ext>
            </a:extLst>
          </p:cNvPr>
          <p:cNvGraphicFramePr>
            <a:graphicFrameLocks/>
          </p:cNvGraphicFramePr>
          <p:nvPr>
            <p:extLst>
              <p:ext uri="{D42A27DB-BD31-4B8C-83A1-F6EECF244321}">
                <p14:modId xmlns:p14="http://schemas.microsoft.com/office/powerpoint/2010/main" val="2115651364"/>
              </p:ext>
            </p:extLst>
          </p:nvPr>
        </p:nvGraphicFramePr>
        <p:xfrm>
          <a:off x="0" y="4775334"/>
          <a:ext cx="3764269" cy="27224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A49EC10A-F62F-4D3C-8DC2-B88AFE662FCF}"/>
              </a:ext>
            </a:extLst>
          </p:cNvPr>
          <p:cNvGraphicFramePr/>
          <p:nvPr>
            <p:extLst>
              <p:ext uri="{D42A27DB-BD31-4B8C-83A1-F6EECF244321}">
                <p14:modId xmlns:p14="http://schemas.microsoft.com/office/powerpoint/2010/main" val="4038523379"/>
              </p:ext>
            </p:extLst>
          </p:nvPr>
        </p:nvGraphicFramePr>
        <p:xfrm>
          <a:off x="80721" y="4710781"/>
          <a:ext cx="2700580" cy="206752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3" name="Chart 32">
            <a:extLst>
              <a:ext uri="{FF2B5EF4-FFF2-40B4-BE49-F238E27FC236}">
                <a16:creationId xmlns:a16="http://schemas.microsoft.com/office/drawing/2014/main" id="{C2EAF8A1-40FE-42A0-A112-C24BF8EB9A00}"/>
              </a:ext>
            </a:extLst>
          </p:cNvPr>
          <p:cNvGraphicFramePr/>
          <p:nvPr>
            <p:extLst>
              <p:ext uri="{D42A27DB-BD31-4B8C-83A1-F6EECF244321}">
                <p14:modId xmlns:p14="http://schemas.microsoft.com/office/powerpoint/2010/main" val="2853862487"/>
              </p:ext>
            </p:extLst>
          </p:nvPr>
        </p:nvGraphicFramePr>
        <p:xfrm>
          <a:off x="3097519" y="4827145"/>
          <a:ext cx="2957215" cy="192249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 name="Chart 5">
            <a:extLst>
              <a:ext uri="{FF2B5EF4-FFF2-40B4-BE49-F238E27FC236}">
                <a16:creationId xmlns:a16="http://schemas.microsoft.com/office/drawing/2014/main" id="{E65FC354-D00D-45D1-B3B0-D86ABAEFC2D4}"/>
              </a:ext>
            </a:extLst>
          </p:cNvPr>
          <p:cNvGraphicFramePr/>
          <p:nvPr>
            <p:extLst>
              <p:ext uri="{D42A27DB-BD31-4B8C-83A1-F6EECF244321}">
                <p14:modId xmlns:p14="http://schemas.microsoft.com/office/powerpoint/2010/main" val="3386038590"/>
              </p:ext>
            </p:extLst>
          </p:nvPr>
        </p:nvGraphicFramePr>
        <p:xfrm>
          <a:off x="5673076" y="4775334"/>
          <a:ext cx="2604150" cy="192249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5" name="Chart 14">
            <a:extLst>
              <a:ext uri="{FF2B5EF4-FFF2-40B4-BE49-F238E27FC236}">
                <a16:creationId xmlns:a16="http://schemas.microsoft.com/office/drawing/2014/main" id="{41C06AAF-CB9D-4268-805D-790AE6807611}"/>
              </a:ext>
            </a:extLst>
          </p:cNvPr>
          <p:cNvGraphicFramePr/>
          <p:nvPr>
            <p:extLst>
              <p:ext uri="{D42A27DB-BD31-4B8C-83A1-F6EECF244321}">
                <p14:modId xmlns:p14="http://schemas.microsoft.com/office/powerpoint/2010/main" val="706934154"/>
              </p:ext>
            </p:extLst>
          </p:nvPr>
        </p:nvGraphicFramePr>
        <p:xfrm>
          <a:off x="8573731" y="4878836"/>
          <a:ext cx="2957215" cy="1843025"/>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3860340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71AA6F7A8A3844957ED2CFE8D51BB4" ma:contentTypeVersion="12" ma:contentTypeDescription="Create a new document." ma:contentTypeScope="" ma:versionID="d9157af70ea9779e9a09507ba4a8e201">
  <xsd:schema xmlns:xsd="http://www.w3.org/2001/XMLSchema" xmlns:xs="http://www.w3.org/2001/XMLSchema" xmlns:p="http://schemas.microsoft.com/office/2006/metadata/properties" xmlns:ns3="82649efc-2650-41c5-a623-d22da7093749" xmlns:ns4="c75f7722-cdbd-4594-9c25-a22764f24262" targetNamespace="http://schemas.microsoft.com/office/2006/metadata/properties" ma:root="true" ma:fieldsID="4a3841f849b30a7045630471828eeed4" ns3:_="" ns4:_="">
    <xsd:import namespace="82649efc-2650-41c5-a623-d22da7093749"/>
    <xsd:import namespace="c75f7722-cdbd-4594-9c25-a22764f2426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ServiceGenerationTime" minOccurs="0"/>
                <xsd:element ref="ns4:MediaServiceEventHashCode"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649efc-2650-41c5-a623-d22da709374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75f7722-cdbd-4594-9c25-a22764f2426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D85AB97-D592-4340-9F5F-92789202F1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649efc-2650-41c5-a623-d22da7093749"/>
    <ds:schemaRef ds:uri="c75f7722-cdbd-4594-9c25-a22764f242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D7C12AD-800C-4D39-BE80-04EDB3C67A9A}">
  <ds:schemaRefs>
    <ds:schemaRef ds:uri="http://schemas.microsoft.com/sharepoint/v3/contenttype/forms"/>
  </ds:schemaRefs>
</ds:datastoreItem>
</file>

<file path=customXml/itemProps3.xml><?xml version="1.0" encoding="utf-8"?>
<ds:datastoreItem xmlns:ds="http://schemas.openxmlformats.org/officeDocument/2006/customXml" ds:itemID="{3EE18F3B-9C76-4A78-9918-0283D0D2DE5C}">
  <ds:schemaRefs>
    <ds:schemaRef ds:uri="http://schemas.openxmlformats.org/package/2006/metadata/core-properties"/>
    <ds:schemaRef ds:uri="82649efc-2650-41c5-a623-d22da7093749"/>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c75f7722-cdbd-4594-9c25-a22764f2426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2697</TotalTime>
  <Words>800</Words>
  <Application>Microsoft Office PowerPoint</Application>
  <PresentationFormat>Widescreen</PresentationFormat>
  <Paragraphs>51</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Coventry City Council</vt:lpstr>
      <vt:lpstr>A Note from Susanna Newing,  Director of Human Resources</vt:lpstr>
      <vt:lpstr>PowerPoint Presentation</vt:lpstr>
      <vt:lpstr>Pay Quartiles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Coventry City Council</dc:title>
  <dc:creator>Buckley, Lucille</dc:creator>
  <cp:lastModifiedBy>Hook, Alison</cp:lastModifiedBy>
  <cp:revision>73</cp:revision>
  <cp:lastPrinted>2020-01-28T16:18:43Z</cp:lastPrinted>
  <dcterms:created xsi:type="dcterms:W3CDTF">2020-01-28T14:52:34Z</dcterms:created>
  <dcterms:modified xsi:type="dcterms:W3CDTF">2023-01-04T15:01:58Z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0x0101005071AA6F7A8A3844957ED2CFE8D51BB4</vt:lpwstr>
  </property>
</Properties>
</file>