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58" r:id="rId5"/>
    <p:sldId id="330" r:id="rId6"/>
    <p:sldId id="329" r:id="rId7"/>
    <p:sldId id="291" r:id="rId8"/>
    <p:sldId id="339" r:id="rId9"/>
    <p:sldId id="331" r:id="rId10"/>
    <p:sldId id="300" r:id="rId11"/>
    <p:sldId id="301" r:id="rId12"/>
    <p:sldId id="302" r:id="rId13"/>
    <p:sldId id="288" r:id="rId14"/>
    <p:sldId id="338" r:id="rId15"/>
    <p:sldId id="289" r:id="rId16"/>
    <p:sldId id="294" r:id="rId17"/>
    <p:sldId id="311" r:id="rId18"/>
    <p:sldId id="327" r:id="rId19"/>
    <p:sldId id="332" r:id="rId20"/>
    <p:sldId id="340" r:id="rId21"/>
    <p:sldId id="321" r:id="rId22"/>
    <p:sldId id="336" r:id="rId23"/>
    <p:sldId id="316" r:id="rId24"/>
    <p:sldId id="335" r:id="rId25"/>
    <p:sldId id="312" r:id="rId26"/>
    <p:sldId id="306" r:id="rId27"/>
    <p:sldId id="27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87579"/>
    <a:srgbClr val="D4DA50"/>
    <a:srgbClr val="40B06C"/>
    <a:srgbClr val="FFFFFF"/>
    <a:srgbClr val="3EAD69"/>
    <a:srgbClr val="D4DB50"/>
    <a:srgbClr val="28767A"/>
    <a:srgbClr val="40B06B"/>
    <a:srgbClr val="40AF6C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8999B6-CD8A-074F-8A6A-2C1123908064}" v="646" dt="2023-02-09T17:37:07.9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67"/>
    <p:restoredTop sz="94719"/>
  </p:normalViewPr>
  <p:slideViewPr>
    <p:cSldViewPr snapToGrid="0">
      <p:cViewPr varScale="1">
        <p:scale>
          <a:sx n="152" d="100"/>
          <a:sy n="152" d="100"/>
        </p:scale>
        <p:origin x="12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F62B65-34F3-0749-9BDF-2B559A81ECF6}" type="doc">
      <dgm:prSet loTypeId="urn:microsoft.com/office/officeart/2005/8/layout/cycle5" loCatId="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GB"/>
        </a:p>
      </dgm:t>
    </dgm:pt>
    <dgm:pt modelId="{5EA0B6E4-75C6-0C4A-8DA9-7CBB93BCCFFB}">
      <dgm:prSet phldrT="[Text]" custT="1"/>
      <dgm:spPr>
        <a:solidFill>
          <a:srgbClr val="3EAD69"/>
        </a:solidFill>
      </dgm:spPr>
      <dgm:t>
        <a:bodyPr/>
        <a:lstStyle/>
        <a:p>
          <a:pPr algn="ctr"/>
          <a:r>
            <a:rPr lang="en-GB" sz="2000" b="1" dirty="0">
              <a:solidFill>
                <a:schemeClr val="tx1"/>
              </a:solidFill>
            </a:rPr>
            <a:t>Rethink</a:t>
          </a:r>
        </a:p>
      </dgm:t>
    </dgm:pt>
    <dgm:pt modelId="{756ECDE8-F634-B642-A892-4CA6BFB84212}" type="parTrans" cxnId="{6C0BA5FA-DAD9-F449-9ED5-9D3213323B1F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8F68300F-37DE-AF49-BA4C-98C7E5F003C4}" type="sibTrans" cxnId="{6C0BA5FA-DAD9-F449-9ED5-9D3213323B1F}">
      <dgm:prSet/>
      <dgm:spPr>
        <a:ln w="69850">
          <a:solidFill>
            <a:srgbClr val="40AF6C"/>
          </a:solidFill>
        </a:ln>
      </dgm:spPr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74D53EB-B5BD-6A43-B926-5A43C931885D}">
      <dgm:prSet phldrT="[Text]" custT="1"/>
      <dgm:spPr>
        <a:solidFill>
          <a:srgbClr val="287579"/>
        </a:solidFill>
      </dgm:spPr>
      <dgm:t>
        <a:bodyPr/>
        <a:lstStyle/>
        <a:p>
          <a:pPr algn="ctr"/>
          <a:r>
            <a:rPr lang="en-GB" sz="2000" b="1" dirty="0">
              <a:solidFill>
                <a:schemeClr val="tx1"/>
              </a:solidFill>
            </a:rPr>
            <a:t>Reduce</a:t>
          </a:r>
        </a:p>
      </dgm:t>
    </dgm:pt>
    <dgm:pt modelId="{3EAF32AB-A14F-9B47-97B0-0A8B8A57A87D}" type="parTrans" cxnId="{993F2718-0A10-F44A-B67B-DF00D9FE85E7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28176BF2-4C48-C341-BC3F-F23770E86299}" type="sibTrans" cxnId="{993F2718-0A10-F44A-B67B-DF00D9FE85E7}">
      <dgm:prSet/>
      <dgm:spPr>
        <a:ln w="69850">
          <a:solidFill>
            <a:srgbClr val="287579"/>
          </a:solidFill>
        </a:ln>
      </dgm:spPr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FA404DF3-E9F6-E446-97EA-B1C5396B88C0}">
      <dgm:prSet phldrT="[Text]" custT="1"/>
      <dgm:spPr>
        <a:solidFill>
          <a:srgbClr val="D4DA50"/>
        </a:solidFill>
      </dgm:spPr>
      <dgm:t>
        <a:bodyPr/>
        <a:lstStyle/>
        <a:p>
          <a:pPr algn="ctr"/>
          <a:r>
            <a:rPr lang="en-GB" sz="2000" b="1" dirty="0">
              <a:solidFill>
                <a:schemeClr val="tx1"/>
              </a:solidFill>
            </a:rPr>
            <a:t>Reuse</a:t>
          </a:r>
        </a:p>
      </dgm:t>
    </dgm:pt>
    <dgm:pt modelId="{489CF9C4-F822-B349-A225-FBE2B73C5928}" type="parTrans" cxnId="{9A7F3398-FE53-544B-A49B-CC92C89BE37E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E52BE943-67F2-9047-83F2-E8BA0A6C9F93}" type="sibTrans" cxnId="{9A7F3398-FE53-544B-A49B-CC92C89BE37E}">
      <dgm:prSet/>
      <dgm:spPr>
        <a:ln w="69850">
          <a:solidFill>
            <a:srgbClr val="D4DA50"/>
          </a:solidFill>
        </a:ln>
      </dgm:spPr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4A1D470E-5440-2F4F-B5CA-986A9678AB16}">
      <dgm:prSet phldrT="[Text]" custT="1"/>
      <dgm:spPr>
        <a:solidFill>
          <a:srgbClr val="3EAD69"/>
        </a:solidFill>
      </dgm:spPr>
      <dgm:t>
        <a:bodyPr/>
        <a:lstStyle/>
        <a:p>
          <a:pPr algn="l"/>
          <a:r>
            <a:rPr lang="en-GB" sz="1400" b="1" dirty="0">
              <a:solidFill>
                <a:schemeClr val="bg1"/>
              </a:solidFill>
            </a:rPr>
            <a:t>What is end of life?</a:t>
          </a:r>
        </a:p>
      </dgm:t>
    </dgm:pt>
    <dgm:pt modelId="{749BCDF4-C8AB-DC41-AB5D-8DA25F216CF3}" type="parTrans" cxnId="{21321B4A-9022-D849-BA0C-23BC6610AFF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92ECA638-172A-5847-90E3-FDF8AD391F5F}" type="sibTrans" cxnId="{21321B4A-9022-D849-BA0C-23BC6610AFF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0AECF26-141F-AA41-AEEE-C0EB86A70F69}">
      <dgm:prSet phldrT="[Text]" custT="1"/>
      <dgm:spPr>
        <a:solidFill>
          <a:srgbClr val="3EAD69"/>
        </a:solidFill>
      </dgm:spPr>
      <dgm:t>
        <a:bodyPr/>
        <a:lstStyle/>
        <a:p>
          <a:pPr algn="l"/>
          <a:r>
            <a:rPr lang="en-GB" sz="1400" b="1" dirty="0">
              <a:solidFill>
                <a:schemeClr val="bg1"/>
              </a:solidFill>
            </a:rPr>
            <a:t>Pay for what you use – OPEX model</a:t>
          </a:r>
        </a:p>
      </dgm:t>
    </dgm:pt>
    <dgm:pt modelId="{2A6C32D2-0409-EE41-ABCC-4255A286E3B4}" type="parTrans" cxnId="{2F4DD9F9-F3DC-A546-9A43-67D27750857C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F7BC66B5-9075-8C40-95F8-753B06C21965}" type="sibTrans" cxnId="{2F4DD9F9-F3DC-A546-9A43-67D27750857C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3AE081E-0390-C245-B815-6E749BF9C597}">
      <dgm:prSet phldrT="[Text]" custT="1"/>
      <dgm:spPr>
        <a:solidFill>
          <a:srgbClr val="287579"/>
        </a:solidFill>
      </dgm:spPr>
      <dgm:t>
        <a:bodyPr/>
        <a:lstStyle/>
        <a:p>
          <a:pPr algn="l"/>
          <a:r>
            <a:rPr lang="en-GB" sz="1200" b="1" dirty="0">
              <a:solidFill>
                <a:schemeClr val="bg1"/>
              </a:solidFill>
            </a:rPr>
            <a:t>Minimise waste</a:t>
          </a:r>
        </a:p>
      </dgm:t>
    </dgm:pt>
    <dgm:pt modelId="{31FDE772-461A-9843-A0C0-79837E9E8AE4}" type="parTrans" cxnId="{9CDA628E-C4D9-A74B-B3D7-473F255F768A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95D15B81-646B-6D4E-AF12-77BCC0D27F3E}" type="sibTrans" cxnId="{9CDA628E-C4D9-A74B-B3D7-473F255F768A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55FB0D5-88E2-0B46-92A6-68A50D538167}">
      <dgm:prSet custT="1"/>
      <dgm:spPr/>
      <dgm:t>
        <a:bodyPr/>
        <a:lstStyle/>
        <a:p>
          <a:pPr algn="l"/>
          <a:r>
            <a:rPr lang="en-GB" sz="1200" b="1" dirty="0">
              <a:solidFill>
                <a:schemeClr val="bg1"/>
              </a:solidFill>
            </a:rPr>
            <a:t>Maximise resource utilisation</a:t>
          </a:r>
        </a:p>
      </dgm:t>
    </dgm:pt>
    <dgm:pt modelId="{5015723E-95E6-C847-A101-59C732FB0988}" type="parTrans" cxnId="{E4AFD31D-2CE5-4545-8E9B-9A41C284C2E1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6F2857F-5422-5F4E-AC0D-A63F9A00645A}" type="sibTrans" cxnId="{E4AFD31D-2CE5-4545-8E9B-9A41C284C2E1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F723C7AD-9CF9-6A48-BD89-1AFEE5634AC3}">
      <dgm:prSet phldrT="[Text]" custT="1"/>
      <dgm:spPr>
        <a:solidFill>
          <a:srgbClr val="D4DA50"/>
        </a:solidFill>
      </dgm:spPr>
      <dgm:t>
        <a:bodyPr/>
        <a:lstStyle/>
        <a:p>
          <a:pPr algn="l"/>
          <a:r>
            <a:rPr lang="en-GB" sz="1400" b="1" dirty="0">
              <a:solidFill>
                <a:schemeClr val="bg1"/>
              </a:solidFill>
            </a:rPr>
            <a:t>Remanufactured or refurbished equipment</a:t>
          </a:r>
        </a:p>
      </dgm:t>
    </dgm:pt>
    <dgm:pt modelId="{9782DBE8-B672-E449-AD44-040449298186}" type="parTrans" cxnId="{A60219D3-39A2-E84D-BFDB-DA1952BE556D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FC038AA-AAAF-5D45-940A-B0C8B6B6CD90}" type="sibTrans" cxnId="{A60219D3-39A2-E84D-BFDB-DA1952BE556D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C256F0E4-8A76-EA46-BF2E-1C8119E28516}">
      <dgm:prSet phldrT="[Text]" custT="1"/>
      <dgm:spPr>
        <a:solidFill>
          <a:srgbClr val="287579"/>
        </a:solidFill>
      </dgm:spPr>
      <dgm:t>
        <a:bodyPr/>
        <a:lstStyle/>
        <a:p>
          <a:pPr algn="l"/>
          <a:r>
            <a:rPr lang="en-GB" sz="1200" b="1" dirty="0">
              <a:solidFill>
                <a:schemeClr val="bg1"/>
              </a:solidFill>
            </a:rPr>
            <a:t>Reduce power consumption</a:t>
          </a:r>
        </a:p>
      </dgm:t>
    </dgm:pt>
    <dgm:pt modelId="{F32D4F7D-3A03-2E4D-82B4-742CA845AD25}" type="parTrans" cxnId="{E3BC7E80-35D9-E74C-ACBC-F258F3ED3785}">
      <dgm:prSet/>
      <dgm:spPr/>
      <dgm:t>
        <a:bodyPr/>
        <a:lstStyle/>
        <a:p>
          <a:endParaRPr lang="en-GB"/>
        </a:p>
      </dgm:t>
    </dgm:pt>
    <dgm:pt modelId="{1EB84C59-326C-3442-B832-B0DB68F273D9}" type="sibTrans" cxnId="{E3BC7E80-35D9-E74C-ACBC-F258F3ED3785}">
      <dgm:prSet/>
      <dgm:spPr/>
      <dgm:t>
        <a:bodyPr/>
        <a:lstStyle/>
        <a:p>
          <a:endParaRPr lang="en-GB"/>
        </a:p>
      </dgm:t>
    </dgm:pt>
    <dgm:pt modelId="{AC941F62-8FD9-6947-9778-FAAC9919C564}" type="pres">
      <dgm:prSet presAssocID="{07F62B65-34F3-0749-9BDF-2B559A81ECF6}" presName="cycle" presStyleCnt="0">
        <dgm:presLayoutVars>
          <dgm:dir/>
          <dgm:resizeHandles val="exact"/>
        </dgm:presLayoutVars>
      </dgm:prSet>
      <dgm:spPr/>
    </dgm:pt>
    <dgm:pt modelId="{4CCC95B6-E313-A34C-8D4D-017D58259531}" type="pres">
      <dgm:prSet presAssocID="{5EA0B6E4-75C6-0C4A-8DA9-7CBB93BCCFFB}" presName="node" presStyleLbl="node1" presStyleIdx="0" presStyleCnt="3">
        <dgm:presLayoutVars>
          <dgm:bulletEnabled val="1"/>
        </dgm:presLayoutVars>
      </dgm:prSet>
      <dgm:spPr/>
    </dgm:pt>
    <dgm:pt modelId="{BC03ED78-03C0-CF4F-A6D2-CD2DFC15464C}" type="pres">
      <dgm:prSet presAssocID="{5EA0B6E4-75C6-0C4A-8DA9-7CBB93BCCFFB}" presName="spNode" presStyleCnt="0"/>
      <dgm:spPr/>
    </dgm:pt>
    <dgm:pt modelId="{A184AEA1-CCB4-054D-A6CB-2855EB21C3FE}" type="pres">
      <dgm:prSet presAssocID="{8F68300F-37DE-AF49-BA4C-98C7E5F003C4}" presName="sibTrans" presStyleLbl="sibTrans1D1" presStyleIdx="0" presStyleCnt="3"/>
      <dgm:spPr/>
    </dgm:pt>
    <dgm:pt modelId="{6C555950-7E60-C849-8572-3B02B34ADE66}" type="pres">
      <dgm:prSet presAssocID="{B74D53EB-B5BD-6A43-B926-5A43C931885D}" presName="node" presStyleLbl="node1" presStyleIdx="1" presStyleCnt="3">
        <dgm:presLayoutVars>
          <dgm:bulletEnabled val="1"/>
        </dgm:presLayoutVars>
      </dgm:prSet>
      <dgm:spPr/>
    </dgm:pt>
    <dgm:pt modelId="{BDB1D802-1F73-C843-ABCF-30AD7996D855}" type="pres">
      <dgm:prSet presAssocID="{B74D53EB-B5BD-6A43-B926-5A43C931885D}" presName="spNode" presStyleCnt="0"/>
      <dgm:spPr/>
    </dgm:pt>
    <dgm:pt modelId="{1E11D5C7-FCFB-4548-A617-276285EE0C3A}" type="pres">
      <dgm:prSet presAssocID="{28176BF2-4C48-C341-BC3F-F23770E86299}" presName="sibTrans" presStyleLbl="sibTrans1D1" presStyleIdx="1" presStyleCnt="3"/>
      <dgm:spPr/>
    </dgm:pt>
    <dgm:pt modelId="{D3ABEFA4-8EBD-DE49-BADA-1F74BD78F9E6}" type="pres">
      <dgm:prSet presAssocID="{FA404DF3-E9F6-E446-97EA-B1C5396B88C0}" presName="node" presStyleLbl="node1" presStyleIdx="2" presStyleCnt="3">
        <dgm:presLayoutVars>
          <dgm:bulletEnabled val="1"/>
        </dgm:presLayoutVars>
      </dgm:prSet>
      <dgm:spPr/>
    </dgm:pt>
    <dgm:pt modelId="{BE631072-2112-4E4C-867D-2DCE17324E0B}" type="pres">
      <dgm:prSet presAssocID="{FA404DF3-E9F6-E446-97EA-B1C5396B88C0}" presName="spNode" presStyleCnt="0"/>
      <dgm:spPr/>
    </dgm:pt>
    <dgm:pt modelId="{58647FBE-4395-5942-A594-E011A525071D}" type="pres">
      <dgm:prSet presAssocID="{E52BE943-67F2-9047-83F2-E8BA0A6C9F93}" presName="sibTrans" presStyleLbl="sibTrans1D1" presStyleIdx="2" presStyleCnt="3"/>
      <dgm:spPr/>
    </dgm:pt>
  </dgm:ptLst>
  <dgm:cxnLst>
    <dgm:cxn modelId="{F1F7E104-758F-CA4A-980A-B59FDD9A1C7D}" type="presOf" srcId="{B0AECF26-141F-AA41-AEEE-C0EB86A70F69}" destId="{4CCC95B6-E313-A34C-8D4D-017D58259531}" srcOrd="0" destOrd="2" presId="urn:microsoft.com/office/officeart/2005/8/layout/cycle5"/>
    <dgm:cxn modelId="{2AA57A0E-2A5E-B441-9D56-ED3F178F08A5}" type="presOf" srcId="{B74D53EB-B5BD-6A43-B926-5A43C931885D}" destId="{6C555950-7E60-C849-8572-3B02B34ADE66}" srcOrd="0" destOrd="0" presId="urn:microsoft.com/office/officeart/2005/8/layout/cycle5"/>
    <dgm:cxn modelId="{993F2718-0A10-F44A-B67B-DF00D9FE85E7}" srcId="{07F62B65-34F3-0749-9BDF-2B559A81ECF6}" destId="{B74D53EB-B5BD-6A43-B926-5A43C931885D}" srcOrd="1" destOrd="0" parTransId="{3EAF32AB-A14F-9B47-97B0-0A8B8A57A87D}" sibTransId="{28176BF2-4C48-C341-BC3F-F23770E86299}"/>
    <dgm:cxn modelId="{E4AFD31D-2CE5-4545-8E9B-9A41C284C2E1}" srcId="{B74D53EB-B5BD-6A43-B926-5A43C931885D}" destId="{555FB0D5-88E2-0B46-92A6-68A50D538167}" srcOrd="2" destOrd="0" parTransId="{5015723E-95E6-C847-A101-59C732FB0988}" sibTransId="{56F2857F-5422-5F4E-AC0D-A63F9A00645A}"/>
    <dgm:cxn modelId="{85D81721-6835-1948-8BD4-75D6FA1B4AA5}" type="presOf" srcId="{555FB0D5-88E2-0B46-92A6-68A50D538167}" destId="{6C555950-7E60-C849-8572-3B02B34ADE66}" srcOrd="0" destOrd="3" presId="urn:microsoft.com/office/officeart/2005/8/layout/cycle5"/>
    <dgm:cxn modelId="{B2545E24-F51A-F145-A071-C7FE34A33435}" type="presOf" srcId="{8F68300F-37DE-AF49-BA4C-98C7E5F003C4}" destId="{A184AEA1-CCB4-054D-A6CB-2855EB21C3FE}" srcOrd="0" destOrd="0" presId="urn:microsoft.com/office/officeart/2005/8/layout/cycle5"/>
    <dgm:cxn modelId="{C53DF625-02B5-8047-B23F-A27B8B3A346A}" type="presOf" srcId="{5EA0B6E4-75C6-0C4A-8DA9-7CBB93BCCFFB}" destId="{4CCC95B6-E313-A34C-8D4D-017D58259531}" srcOrd="0" destOrd="0" presId="urn:microsoft.com/office/officeart/2005/8/layout/cycle5"/>
    <dgm:cxn modelId="{B5411027-E5FA-4244-A073-C37F4050AA68}" type="presOf" srcId="{E52BE943-67F2-9047-83F2-E8BA0A6C9F93}" destId="{58647FBE-4395-5942-A594-E011A525071D}" srcOrd="0" destOrd="0" presId="urn:microsoft.com/office/officeart/2005/8/layout/cycle5"/>
    <dgm:cxn modelId="{D1446B2A-BB5B-F14B-BC84-39ACFEB6D2F8}" type="presOf" srcId="{F723C7AD-9CF9-6A48-BD89-1AFEE5634AC3}" destId="{D3ABEFA4-8EBD-DE49-BADA-1F74BD78F9E6}" srcOrd="0" destOrd="1" presId="urn:microsoft.com/office/officeart/2005/8/layout/cycle5"/>
    <dgm:cxn modelId="{10DD5E32-EE96-2A44-9AD7-4B15483BF754}" type="presOf" srcId="{03AE081E-0390-C245-B815-6E749BF9C597}" destId="{6C555950-7E60-C849-8572-3B02B34ADE66}" srcOrd="0" destOrd="1" presId="urn:microsoft.com/office/officeart/2005/8/layout/cycle5"/>
    <dgm:cxn modelId="{21321B4A-9022-D849-BA0C-23BC6610AFF4}" srcId="{5EA0B6E4-75C6-0C4A-8DA9-7CBB93BCCFFB}" destId="{4A1D470E-5440-2F4F-B5CA-986A9678AB16}" srcOrd="0" destOrd="0" parTransId="{749BCDF4-C8AB-DC41-AB5D-8DA25F216CF3}" sibTransId="{92ECA638-172A-5847-90E3-FDF8AD391F5F}"/>
    <dgm:cxn modelId="{6A3CF56B-4478-B045-8694-F3B000B1F719}" type="presOf" srcId="{4A1D470E-5440-2F4F-B5CA-986A9678AB16}" destId="{4CCC95B6-E313-A34C-8D4D-017D58259531}" srcOrd="0" destOrd="1" presId="urn:microsoft.com/office/officeart/2005/8/layout/cycle5"/>
    <dgm:cxn modelId="{E3BC7E80-35D9-E74C-ACBC-F258F3ED3785}" srcId="{B74D53EB-B5BD-6A43-B926-5A43C931885D}" destId="{C256F0E4-8A76-EA46-BF2E-1C8119E28516}" srcOrd="1" destOrd="0" parTransId="{F32D4F7D-3A03-2E4D-82B4-742CA845AD25}" sibTransId="{1EB84C59-326C-3442-B832-B0DB68F273D9}"/>
    <dgm:cxn modelId="{9CDA628E-C4D9-A74B-B3D7-473F255F768A}" srcId="{B74D53EB-B5BD-6A43-B926-5A43C931885D}" destId="{03AE081E-0390-C245-B815-6E749BF9C597}" srcOrd="0" destOrd="0" parTransId="{31FDE772-461A-9843-A0C0-79837E9E8AE4}" sibTransId="{95D15B81-646B-6D4E-AF12-77BCC0D27F3E}"/>
    <dgm:cxn modelId="{9A7F3398-FE53-544B-A49B-CC92C89BE37E}" srcId="{07F62B65-34F3-0749-9BDF-2B559A81ECF6}" destId="{FA404DF3-E9F6-E446-97EA-B1C5396B88C0}" srcOrd="2" destOrd="0" parTransId="{489CF9C4-F822-B349-A225-FBE2B73C5928}" sibTransId="{E52BE943-67F2-9047-83F2-E8BA0A6C9F93}"/>
    <dgm:cxn modelId="{D7A6EFA3-E0CC-E849-B333-791D9FCE3F36}" type="presOf" srcId="{C256F0E4-8A76-EA46-BF2E-1C8119E28516}" destId="{6C555950-7E60-C849-8572-3B02B34ADE66}" srcOrd="0" destOrd="2" presId="urn:microsoft.com/office/officeart/2005/8/layout/cycle5"/>
    <dgm:cxn modelId="{75B1B5B2-F96C-D64F-9955-A37F9D80E584}" type="presOf" srcId="{28176BF2-4C48-C341-BC3F-F23770E86299}" destId="{1E11D5C7-FCFB-4548-A617-276285EE0C3A}" srcOrd="0" destOrd="0" presId="urn:microsoft.com/office/officeart/2005/8/layout/cycle5"/>
    <dgm:cxn modelId="{B9E878BD-4629-EC44-B8E5-B7024B15D5EF}" type="presOf" srcId="{07F62B65-34F3-0749-9BDF-2B559A81ECF6}" destId="{AC941F62-8FD9-6947-9778-FAAC9919C564}" srcOrd="0" destOrd="0" presId="urn:microsoft.com/office/officeart/2005/8/layout/cycle5"/>
    <dgm:cxn modelId="{7F3D16D2-6851-A246-A1C9-20F6D4E1F1E8}" type="presOf" srcId="{FA404DF3-E9F6-E446-97EA-B1C5396B88C0}" destId="{D3ABEFA4-8EBD-DE49-BADA-1F74BD78F9E6}" srcOrd="0" destOrd="0" presId="urn:microsoft.com/office/officeart/2005/8/layout/cycle5"/>
    <dgm:cxn modelId="{A60219D3-39A2-E84D-BFDB-DA1952BE556D}" srcId="{FA404DF3-E9F6-E446-97EA-B1C5396B88C0}" destId="{F723C7AD-9CF9-6A48-BD89-1AFEE5634AC3}" srcOrd="0" destOrd="0" parTransId="{9782DBE8-B672-E449-AD44-040449298186}" sibTransId="{6FC038AA-AAAF-5D45-940A-B0C8B6B6CD90}"/>
    <dgm:cxn modelId="{2F4DD9F9-F3DC-A546-9A43-67D27750857C}" srcId="{5EA0B6E4-75C6-0C4A-8DA9-7CBB93BCCFFB}" destId="{B0AECF26-141F-AA41-AEEE-C0EB86A70F69}" srcOrd="1" destOrd="0" parTransId="{2A6C32D2-0409-EE41-ABCC-4255A286E3B4}" sibTransId="{F7BC66B5-9075-8C40-95F8-753B06C21965}"/>
    <dgm:cxn modelId="{6C0BA5FA-DAD9-F449-9ED5-9D3213323B1F}" srcId="{07F62B65-34F3-0749-9BDF-2B559A81ECF6}" destId="{5EA0B6E4-75C6-0C4A-8DA9-7CBB93BCCFFB}" srcOrd="0" destOrd="0" parTransId="{756ECDE8-F634-B642-A892-4CA6BFB84212}" sibTransId="{8F68300F-37DE-AF49-BA4C-98C7E5F003C4}"/>
    <dgm:cxn modelId="{E4A40C22-07C6-1246-8260-9E3B7ACE3616}" type="presParOf" srcId="{AC941F62-8FD9-6947-9778-FAAC9919C564}" destId="{4CCC95B6-E313-A34C-8D4D-017D58259531}" srcOrd="0" destOrd="0" presId="urn:microsoft.com/office/officeart/2005/8/layout/cycle5"/>
    <dgm:cxn modelId="{D874A3C3-EA9A-8645-A8D8-C29AA0B377C7}" type="presParOf" srcId="{AC941F62-8FD9-6947-9778-FAAC9919C564}" destId="{BC03ED78-03C0-CF4F-A6D2-CD2DFC15464C}" srcOrd="1" destOrd="0" presId="urn:microsoft.com/office/officeart/2005/8/layout/cycle5"/>
    <dgm:cxn modelId="{318BE998-EA63-4543-BE37-1FA7C66A5FD2}" type="presParOf" srcId="{AC941F62-8FD9-6947-9778-FAAC9919C564}" destId="{A184AEA1-CCB4-054D-A6CB-2855EB21C3FE}" srcOrd="2" destOrd="0" presId="urn:microsoft.com/office/officeart/2005/8/layout/cycle5"/>
    <dgm:cxn modelId="{DBBB0F2F-DFE2-CA47-A966-5B056D8F3FF2}" type="presParOf" srcId="{AC941F62-8FD9-6947-9778-FAAC9919C564}" destId="{6C555950-7E60-C849-8572-3B02B34ADE66}" srcOrd="3" destOrd="0" presId="urn:microsoft.com/office/officeart/2005/8/layout/cycle5"/>
    <dgm:cxn modelId="{7F18CA02-7E9A-B048-B565-0DD880C41075}" type="presParOf" srcId="{AC941F62-8FD9-6947-9778-FAAC9919C564}" destId="{BDB1D802-1F73-C843-ABCF-30AD7996D855}" srcOrd="4" destOrd="0" presId="urn:microsoft.com/office/officeart/2005/8/layout/cycle5"/>
    <dgm:cxn modelId="{A685B591-B51F-184C-91F4-44664B342D49}" type="presParOf" srcId="{AC941F62-8FD9-6947-9778-FAAC9919C564}" destId="{1E11D5C7-FCFB-4548-A617-276285EE0C3A}" srcOrd="5" destOrd="0" presId="urn:microsoft.com/office/officeart/2005/8/layout/cycle5"/>
    <dgm:cxn modelId="{04B28594-9FBF-1D40-887C-49D10E386AF5}" type="presParOf" srcId="{AC941F62-8FD9-6947-9778-FAAC9919C564}" destId="{D3ABEFA4-8EBD-DE49-BADA-1F74BD78F9E6}" srcOrd="6" destOrd="0" presId="urn:microsoft.com/office/officeart/2005/8/layout/cycle5"/>
    <dgm:cxn modelId="{627A0A53-5DE2-9241-8D22-0E5EB0282B18}" type="presParOf" srcId="{AC941F62-8FD9-6947-9778-FAAC9919C564}" destId="{BE631072-2112-4E4C-867D-2DCE17324E0B}" srcOrd="7" destOrd="0" presId="urn:microsoft.com/office/officeart/2005/8/layout/cycle5"/>
    <dgm:cxn modelId="{013983F5-BBFE-574B-B0E0-D954A910DFF3}" type="presParOf" srcId="{AC941F62-8FD9-6947-9778-FAAC9919C564}" destId="{58647FBE-4395-5942-A594-E011A525071D}" srcOrd="8" destOrd="0" presId="urn:microsoft.com/office/officeart/2005/8/layout/cycle5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C95B6-E313-A34C-8D4D-017D58259531}">
      <dsp:nvSpPr>
        <dsp:cNvPr id="0" name=""/>
        <dsp:cNvSpPr/>
      </dsp:nvSpPr>
      <dsp:spPr>
        <a:xfrm>
          <a:off x="2356390" y="199"/>
          <a:ext cx="2201098" cy="1430714"/>
        </a:xfrm>
        <a:prstGeom prst="roundRect">
          <a:avLst/>
        </a:prstGeom>
        <a:solidFill>
          <a:srgbClr val="3EAD69"/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tx1"/>
              </a:solidFill>
            </a:rPr>
            <a:t>Rethink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1" kern="1200" dirty="0">
              <a:solidFill>
                <a:schemeClr val="bg1"/>
              </a:solidFill>
            </a:rPr>
            <a:t>What is end of life?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1" kern="1200" dirty="0">
              <a:solidFill>
                <a:schemeClr val="bg1"/>
              </a:solidFill>
            </a:rPr>
            <a:t>Pay for what you use – OPEX model</a:t>
          </a:r>
        </a:p>
      </dsp:txBody>
      <dsp:txXfrm>
        <a:off x="2426232" y="70041"/>
        <a:ext cx="2061414" cy="1291030"/>
      </dsp:txXfrm>
    </dsp:sp>
    <dsp:sp modelId="{A184AEA1-CCB4-054D-A6CB-2855EB21C3FE}">
      <dsp:nvSpPr>
        <dsp:cNvPr id="0" name=""/>
        <dsp:cNvSpPr/>
      </dsp:nvSpPr>
      <dsp:spPr>
        <a:xfrm>
          <a:off x="1549800" y="715556"/>
          <a:ext cx="3814278" cy="3814278"/>
        </a:xfrm>
        <a:custGeom>
          <a:avLst/>
          <a:gdLst/>
          <a:ahLst/>
          <a:cxnLst/>
          <a:rect l="0" t="0" r="0" b="0"/>
          <a:pathLst>
            <a:path>
              <a:moveTo>
                <a:pt x="3302761" y="607362"/>
              </a:moveTo>
              <a:arcTo wR="1907139" hR="1907139" stAng="19022191" swAng="2300812"/>
            </a:path>
          </a:pathLst>
        </a:custGeom>
        <a:noFill/>
        <a:ln w="69850" cap="flat" cmpd="sng" algn="ctr">
          <a:solidFill>
            <a:srgbClr val="40AF6C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55950-7E60-C849-8572-3B02B34ADE66}">
      <dsp:nvSpPr>
        <dsp:cNvPr id="0" name=""/>
        <dsp:cNvSpPr/>
      </dsp:nvSpPr>
      <dsp:spPr>
        <a:xfrm>
          <a:off x="4008021" y="2860908"/>
          <a:ext cx="2201098" cy="1430714"/>
        </a:xfrm>
        <a:prstGeom prst="roundRect">
          <a:avLst/>
        </a:prstGeom>
        <a:solidFill>
          <a:srgbClr val="287579"/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tx1"/>
              </a:solidFill>
            </a:rPr>
            <a:t>Reduce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1" kern="1200" dirty="0">
              <a:solidFill>
                <a:schemeClr val="bg1"/>
              </a:solidFill>
            </a:rPr>
            <a:t>Minimise waste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1" kern="1200" dirty="0">
              <a:solidFill>
                <a:schemeClr val="bg1"/>
              </a:solidFill>
            </a:rPr>
            <a:t>Reduce power consumption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1" kern="1200" dirty="0">
              <a:solidFill>
                <a:schemeClr val="bg1"/>
              </a:solidFill>
            </a:rPr>
            <a:t>Maximise resource utilisation</a:t>
          </a:r>
        </a:p>
      </dsp:txBody>
      <dsp:txXfrm>
        <a:off x="4077863" y="2930750"/>
        <a:ext cx="2061414" cy="1291030"/>
      </dsp:txXfrm>
    </dsp:sp>
    <dsp:sp modelId="{1E11D5C7-FCFB-4548-A617-276285EE0C3A}">
      <dsp:nvSpPr>
        <dsp:cNvPr id="0" name=""/>
        <dsp:cNvSpPr/>
      </dsp:nvSpPr>
      <dsp:spPr>
        <a:xfrm>
          <a:off x="1549800" y="715556"/>
          <a:ext cx="3814278" cy="3814278"/>
        </a:xfrm>
        <a:custGeom>
          <a:avLst/>
          <a:gdLst/>
          <a:ahLst/>
          <a:cxnLst/>
          <a:rect l="0" t="0" r="0" b="0"/>
          <a:pathLst>
            <a:path>
              <a:moveTo>
                <a:pt x="2491806" y="3722447"/>
              </a:moveTo>
              <a:arcTo wR="1907139" hR="1907139" stAng="4328851" swAng="2142299"/>
            </a:path>
          </a:pathLst>
        </a:custGeom>
        <a:noFill/>
        <a:ln w="69850" cap="flat" cmpd="sng" algn="ctr">
          <a:solidFill>
            <a:srgbClr val="287579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ABEFA4-8EBD-DE49-BADA-1F74BD78F9E6}">
      <dsp:nvSpPr>
        <dsp:cNvPr id="0" name=""/>
        <dsp:cNvSpPr/>
      </dsp:nvSpPr>
      <dsp:spPr>
        <a:xfrm>
          <a:off x="704759" y="2860908"/>
          <a:ext cx="2201098" cy="1430714"/>
        </a:xfrm>
        <a:prstGeom prst="roundRect">
          <a:avLst/>
        </a:prstGeom>
        <a:solidFill>
          <a:srgbClr val="D4DA50"/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tx1"/>
              </a:solidFill>
            </a:rPr>
            <a:t>Reuse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1" kern="1200" dirty="0">
              <a:solidFill>
                <a:schemeClr val="bg1"/>
              </a:solidFill>
            </a:rPr>
            <a:t>Remanufactured or refurbished equipment</a:t>
          </a:r>
        </a:p>
      </dsp:txBody>
      <dsp:txXfrm>
        <a:off x="774601" y="2930750"/>
        <a:ext cx="2061414" cy="1291030"/>
      </dsp:txXfrm>
    </dsp:sp>
    <dsp:sp modelId="{58647FBE-4395-5942-A594-E011A525071D}">
      <dsp:nvSpPr>
        <dsp:cNvPr id="0" name=""/>
        <dsp:cNvSpPr/>
      </dsp:nvSpPr>
      <dsp:spPr>
        <a:xfrm>
          <a:off x="1549800" y="715556"/>
          <a:ext cx="3814278" cy="3814278"/>
        </a:xfrm>
        <a:custGeom>
          <a:avLst/>
          <a:gdLst/>
          <a:ahLst/>
          <a:cxnLst/>
          <a:rect l="0" t="0" r="0" b="0"/>
          <a:pathLst>
            <a:path>
              <a:moveTo>
                <a:pt x="6187" y="1753637"/>
              </a:moveTo>
              <a:arcTo wR="1907139" hR="1907139" stAng="11076997" swAng="2300812"/>
            </a:path>
          </a:pathLst>
        </a:custGeom>
        <a:noFill/>
        <a:ln w="69850" cap="flat" cmpd="sng" algn="ctr">
          <a:solidFill>
            <a:srgbClr val="D4DA5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7A8BF-9BA0-5544-A510-35BA7970B5C6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9B1E9-B979-9745-B36C-ED149AC15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73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9B1E9-B979-9745-B36C-ED149AC1591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937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9B1E9-B979-9745-B36C-ED149AC1591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122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DF0D4-8D79-67CA-3D70-165BBDAEB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281D17-832E-7400-6B93-A8585D4513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80C6B-4FB4-5FC6-D331-027021DCB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FDE1-B4D3-B342-BD7A-35BAA470EB17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FF376-72CA-4EF4-E2A4-1E004D96B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C3A7A-5323-9C23-8109-76B676CBA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CBF0C-8347-4841-AF81-02D89AF4C97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7214B9D-4010-7523-03DA-BCCE54E376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14847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541FF-0828-4B0F-DC47-A74867DFC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9B524-724F-45CA-537F-ACC714E6C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4130E-AA5A-3568-D94D-9260A993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FDE1-B4D3-B342-BD7A-35BAA470EB17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22B64-5EBE-BF0E-9B93-8EE3F9CF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9E3DB-C2C6-BE60-37AF-29950CF9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CBF0C-8347-4841-AF81-02D89AF4C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961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FD305C-03EB-FB15-DC37-8BE4CDA026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C793A9-1B7A-3BC5-2F72-B43CBEE294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C8893-5565-F415-EB52-8C7C98CDE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FDE1-B4D3-B342-BD7A-35BAA470EB17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9E359-5CAB-8791-3D52-9DA302595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47242-CA4D-2C90-868F-5D28880B9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CBF0C-8347-4841-AF81-02D89AF4C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563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g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D57B-9098-D0F0-A97D-65426FEF8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A6888-9F84-F80A-E953-3C3DC79EC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B83F3-BC2D-25C3-E33C-08FDD494E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FDE1-B4D3-B342-BD7A-35BAA470EB17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E01EE-1643-E457-171D-2F9086C1A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5159A-B9BC-6EC8-239E-0838BEA5F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CBF0C-8347-4841-AF81-02D89AF4C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99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264AB-2231-40D4-F521-4F4BDCAAC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35412-6F47-1AD2-2A8E-6B34722E3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1C4C0-3DDB-9D3A-3B90-62E5695A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FDE1-B4D3-B342-BD7A-35BAA470EB17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F431C-0A72-2BB3-8B4A-6DE761319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1BE2D-5AEB-60FE-30B4-ED7156EB8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CBF0C-8347-4841-AF81-02D89AF4C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517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CBC7E-3361-DB4D-5776-6EA0C2634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5EFA6-70D6-9A1E-2724-399D5EADA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D33405-DBF0-1C9B-DB42-687B3BE293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8DF443-99A0-9D2B-CF30-AF50F936F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FDE1-B4D3-B342-BD7A-35BAA470EB17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5E9A2-DA1C-7FD3-E633-CFEEAFFF0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39BFC-E9F6-ABC9-0A3D-FA8C328DD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CBF0C-8347-4841-AF81-02D89AF4C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540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CCEDF-DA5C-5348-EC2A-EC03249FD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63B4D-514C-FA47-811F-F06BD9433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D37F9-3926-7ACB-FF09-19FBC4CF1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65225-6C44-F903-6CE2-4839E8C930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EB7F14-97AB-AE31-84CC-04B526CCD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9739DB-CDBD-27AD-3F49-BF4410C25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FDE1-B4D3-B342-BD7A-35BAA470EB17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CDBF0A-86E1-8A19-4072-957911D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7EDAB3-A744-BF7B-36EB-A53688769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CBF0C-8347-4841-AF81-02D89AF4C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831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374B7-5138-3F0B-ABB7-C8554B14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60BD16-FD7A-CD0C-92A5-B62AEFA5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FDE1-B4D3-B342-BD7A-35BAA470EB17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16816-2C5D-5539-3DA4-2E5FF1461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5EBF2-D89F-F5F6-BE0F-E670BBB5C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CBF0C-8347-4841-AF81-02D89AF4C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772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563865-A8D9-8BFA-B6AB-50517E8FD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FDE1-B4D3-B342-BD7A-35BAA470EB17}" type="datetimeFigureOut">
              <a:rPr lang="en-GB" smtClean="0"/>
              <a:t>13/02/2023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3F2CCC-3BE6-8950-F026-CC06FFADB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D81FF-F5D3-83F6-A529-D4EB2EB47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CBF0C-8347-4841-AF81-02D89AF4C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238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E50C2-3F21-553B-6A16-2CDB5799F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065EB-B5D0-A8A1-8F73-D1324BF89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8B3D92-ABCD-FA58-FAB0-01B346AB9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94743-13D8-8DF9-01C1-8872DD09B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FDE1-B4D3-B342-BD7A-35BAA470EB17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E923D-D58B-5791-E296-3B5C359FF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757C8D-6E61-84F6-DF08-7C8719E82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CBF0C-8347-4841-AF81-02D89AF4C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034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D391E-0708-DF37-52BE-8D3FFB04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D4A1DC-68ED-4775-0ECC-87E5E85D6D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C36815-3253-0382-7EA2-D48075A59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5B1DB-2D77-6A83-0C36-057546E3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FDE1-B4D3-B342-BD7A-35BAA470EB17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5CB5F-6887-35A0-A5F9-8800CE084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5026E-AD7B-AB89-D2F7-D6159C526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CBF0C-8347-4841-AF81-02D89AF4C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45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1BF3CF-367A-AEE9-B67E-A3C18AA0A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6E33E-200E-2DDB-5A33-9904E2C65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C0248-207E-44B0-061D-A65793956B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AFDE1-B4D3-B342-BD7A-35BAA470EB17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BF56B-9EAB-95A0-3F54-33392DEF6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609DE-9112-632B-76A8-074060F2B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CBF0C-8347-4841-AF81-02D89AF4C97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Content Placeholder 7" descr="Logo, company name&#10;&#10;Description automatically generated">
            <a:extLst>
              <a:ext uri="{FF2B5EF4-FFF2-40B4-BE49-F238E27FC236}">
                <a16:creationId xmlns:a16="http://schemas.microsoft.com/office/drawing/2014/main" id="{0DB417F8-D541-FCDB-C743-B92610B5AB2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" y="6033052"/>
            <a:ext cx="1168606" cy="82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0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5705977.blogspot.com/2016/09/blog-post_17.html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skleo.com/should-i-upgrade-to-windows-10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hyperlink" Target="https://askleo.com/should-i-upgrade-to-windows-10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askleo.com/should-i-upgrade-to-windows-10/" TargetMode="External"/><Relationship Id="rId3" Type="http://schemas.openxmlformats.org/officeDocument/2006/relationships/image" Target="../media/image32.png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hyperlink" Target="https://ehealth-aussie.blogspot.com/2016/01/windows-10-wi-fi-get-disconnected.html" TargetMode="External"/><Relationship Id="rId5" Type="http://schemas.openxmlformats.org/officeDocument/2006/relationships/image" Target="../media/image34.png"/><Relationship Id="rId10" Type="http://schemas.openxmlformats.org/officeDocument/2006/relationships/image" Target="../media/image36.svg"/><Relationship Id="rId4" Type="http://schemas.openxmlformats.org/officeDocument/2006/relationships/image" Target="../media/image33.sv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0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.abosch@cognition-cloud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cognition-cloud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83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333A53-3E90-DC92-8849-55C5EC27F50B}"/>
              </a:ext>
            </a:extLst>
          </p:cNvPr>
          <p:cNvSpPr txBox="1">
            <a:spLocks/>
          </p:cNvSpPr>
          <p:nvPr/>
        </p:nvSpPr>
        <p:spPr>
          <a:xfrm>
            <a:off x="1113810" y="2960716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Net Zero Office - IT</a:t>
            </a:r>
          </a:p>
        </p:txBody>
      </p:sp>
      <p:grpSp>
        <p:nvGrpSpPr>
          <p:cNvPr id="92" name="Group 8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8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4C55E006-7AEF-FB33-FBDF-325FA9FC24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3746" r="13745" b="-1"/>
          <a:stretch/>
        </p:blipFill>
        <p:spPr>
          <a:xfrm>
            <a:off x="5922492" y="698745"/>
            <a:ext cx="5536001" cy="54017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C0C9D4-911F-B67B-FD81-D747CEAF9818}"/>
              </a:ext>
            </a:extLst>
          </p:cNvPr>
          <p:cNvSpPr txBox="1"/>
          <p:nvPr/>
        </p:nvSpPr>
        <p:spPr>
          <a:xfrm>
            <a:off x="463688" y="5579918"/>
            <a:ext cx="2774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David </a:t>
            </a:r>
            <a:r>
              <a:rPr lang="en-GB" dirty="0" err="1"/>
              <a:t>Abosch</a:t>
            </a:r>
            <a:r>
              <a:rPr lang="en-GB" dirty="0"/>
              <a:t> – Co-Founder</a:t>
            </a:r>
          </a:p>
          <a:p>
            <a:r>
              <a:rPr lang="en-GB" dirty="0"/>
              <a:t>15 February 2023</a:t>
            </a:r>
          </a:p>
        </p:txBody>
      </p:sp>
    </p:spTree>
    <p:extLst>
      <p:ext uri="{BB962C8B-B14F-4D97-AF65-F5344CB8AC3E}">
        <p14:creationId xmlns:p14="http://schemas.microsoft.com/office/powerpoint/2010/main" val="294403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3B6CB0-EC0F-AEDB-03EE-A10FE45E90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5" r="1411" b="-1"/>
          <a:stretch/>
        </p:blipFill>
        <p:spPr>
          <a:xfrm>
            <a:off x="452845" y="239486"/>
            <a:ext cx="11277600" cy="594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BD4B27-366E-0AF7-6F76-0A3ABF4A7EA0}"/>
              </a:ext>
            </a:extLst>
          </p:cNvPr>
          <p:cNvSpPr txBox="1"/>
          <p:nvPr/>
        </p:nvSpPr>
        <p:spPr>
          <a:xfrm>
            <a:off x="11122628" y="6496000"/>
            <a:ext cx="967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/>
              <a:t>Source - </a:t>
            </a:r>
            <a:r>
              <a:rPr lang="en-GB" sz="1100" err="1"/>
              <a:t>Igel</a:t>
            </a:r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263314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58"/>
    </mc:Choice>
    <mc:Fallback xmlns="">
      <p:transition spd="slow" advTm="6305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96F6A669-B20F-8E40-08C3-46D3EFA9E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Economy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0026883-BAB4-6F4E-B37F-D07D809224BB}"/>
              </a:ext>
            </a:extLst>
          </p:cNvPr>
          <p:cNvGrpSpPr/>
          <p:nvPr/>
        </p:nvGrpSpPr>
        <p:grpSpPr>
          <a:xfrm>
            <a:off x="1750109" y="1806025"/>
            <a:ext cx="8698003" cy="4026886"/>
            <a:chOff x="1750109" y="1806025"/>
            <a:chExt cx="8698003" cy="4026886"/>
          </a:xfrm>
        </p:grpSpPr>
        <p:pic>
          <p:nvPicPr>
            <p:cNvPr id="3" name="Graphic 2" descr="Earth globe: Americas with solid fill">
              <a:extLst>
                <a:ext uri="{FF2B5EF4-FFF2-40B4-BE49-F238E27FC236}">
                  <a16:creationId xmlns:a16="http://schemas.microsoft.com/office/drawing/2014/main" id="{42604590-3795-D439-DA80-4B1CB3D2F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50109" y="1806025"/>
              <a:ext cx="914400" cy="914400"/>
            </a:xfrm>
            <a:prstGeom prst="rect">
              <a:avLst/>
            </a:prstGeom>
          </p:spPr>
        </p:pic>
        <p:pic>
          <p:nvPicPr>
            <p:cNvPr id="5" name="Graphic 4" descr="Raw Materials with solid fill">
              <a:extLst>
                <a:ext uri="{FF2B5EF4-FFF2-40B4-BE49-F238E27FC236}">
                  <a16:creationId xmlns:a16="http://schemas.microsoft.com/office/drawing/2014/main" id="{6575903E-AEAA-A590-4C05-58642315B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39517" y="2758168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Internet with solid fill">
              <a:extLst>
                <a:ext uri="{FF2B5EF4-FFF2-40B4-BE49-F238E27FC236}">
                  <a16:creationId xmlns:a16="http://schemas.microsoft.com/office/drawing/2014/main" id="{4CC7708C-44A2-48CE-B3EE-4F3673ED0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59890" y="3769610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Rubbish with solid fill">
              <a:extLst>
                <a:ext uri="{FF2B5EF4-FFF2-40B4-BE49-F238E27FC236}">
                  <a16:creationId xmlns:a16="http://schemas.microsoft.com/office/drawing/2014/main" id="{C96D5F58-06A4-272A-9844-8BBA5137C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50078" y="4532869"/>
              <a:ext cx="914400" cy="914400"/>
            </a:xfrm>
            <a:prstGeom prst="rect">
              <a:avLst/>
            </a:prstGeom>
          </p:spPr>
        </p:pic>
        <p:sp>
          <p:nvSpPr>
            <p:cNvPr id="13" name="Curved Right Arrow 12">
              <a:extLst>
                <a:ext uri="{FF2B5EF4-FFF2-40B4-BE49-F238E27FC236}">
                  <a16:creationId xmlns:a16="http://schemas.microsoft.com/office/drawing/2014/main" id="{7B69B9C6-63D6-44B0-DC24-FF2730612627}"/>
                </a:ext>
              </a:extLst>
            </p:cNvPr>
            <p:cNvSpPr/>
            <p:nvPr/>
          </p:nvSpPr>
          <p:spPr>
            <a:xfrm rot="17525717">
              <a:off x="2753094" y="2388250"/>
              <a:ext cx="588280" cy="2102620"/>
            </a:xfrm>
            <a:prstGeom prst="curvedRightArrow">
              <a:avLst>
                <a:gd name="adj1" fmla="val 25000"/>
                <a:gd name="adj2" fmla="val 50000"/>
                <a:gd name="adj3" fmla="val 24630"/>
              </a:avLst>
            </a:prstGeom>
            <a:solidFill>
              <a:srgbClr val="40B06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   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AA2AB7-33DC-B479-99E0-82C744EA34D2}"/>
                </a:ext>
              </a:extLst>
            </p:cNvPr>
            <p:cNvSpPr txBox="1"/>
            <p:nvPr/>
          </p:nvSpPr>
          <p:spPr>
            <a:xfrm>
              <a:off x="2779955" y="3066445"/>
              <a:ext cx="10816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Take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EADA6E-4A17-6BDF-0460-14015AE8F400}"/>
                </a:ext>
              </a:extLst>
            </p:cNvPr>
            <p:cNvSpPr txBox="1"/>
            <p:nvPr/>
          </p:nvSpPr>
          <p:spPr>
            <a:xfrm>
              <a:off x="5986488" y="3059668"/>
              <a:ext cx="10816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Make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D0ACEC-87D0-D48A-5A83-6F474C498170}"/>
                </a:ext>
              </a:extLst>
            </p:cNvPr>
            <p:cNvSpPr txBox="1"/>
            <p:nvPr/>
          </p:nvSpPr>
          <p:spPr>
            <a:xfrm>
              <a:off x="8137963" y="5077937"/>
              <a:ext cx="10816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Waste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13CB92-444A-E47E-3423-743928461B54}"/>
                </a:ext>
              </a:extLst>
            </p:cNvPr>
            <p:cNvSpPr txBox="1"/>
            <p:nvPr/>
          </p:nvSpPr>
          <p:spPr>
            <a:xfrm>
              <a:off x="4187342" y="3668103"/>
              <a:ext cx="10816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Materials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98B545-A49A-54B7-5144-B0D0B43C4F32}"/>
                </a:ext>
              </a:extLst>
            </p:cNvPr>
            <p:cNvSpPr txBox="1"/>
            <p:nvPr/>
          </p:nvSpPr>
          <p:spPr>
            <a:xfrm>
              <a:off x="6825847" y="4563008"/>
              <a:ext cx="10816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b="1"/>
              </a:lvl1pPr>
            </a:lstStyle>
            <a:p>
              <a:r>
                <a:rPr lang="en-GB" dirty="0"/>
                <a:t>Products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BAC0F0-F240-24BF-A72B-36C03B7905A3}"/>
                </a:ext>
              </a:extLst>
            </p:cNvPr>
            <p:cNvSpPr txBox="1"/>
            <p:nvPr/>
          </p:nvSpPr>
          <p:spPr>
            <a:xfrm>
              <a:off x="9366444" y="4226810"/>
              <a:ext cx="10816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End of Life</a:t>
              </a:r>
            </a:p>
          </p:txBody>
        </p:sp>
        <p:sp>
          <p:nvSpPr>
            <p:cNvPr id="8" name="Curved Right Arrow 12">
              <a:extLst>
                <a:ext uri="{FF2B5EF4-FFF2-40B4-BE49-F238E27FC236}">
                  <a16:creationId xmlns:a16="http://schemas.microsoft.com/office/drawing/2014/main" id="{81456616-0487-132C-9C57-F046803DCF29}"/>
                </a:ext>
              </a:extLst>
            </p:cNvPr>
            <p:cNvSpPr/>
            <p:nvPr/>
          </p:nvSpPr>
          <p:spPr>
            <a:xfrm rot="17525717" flipH="1">
              <a:off x="6178794" y="2051740"/>
              <a:ext cx="575169" cy="2102620"/>
            </a:xfrm>
            <a:prstGeom prst="curvedRightArrow">
              <a:avLst>
                <a:gd name="adj1" fmla="val 25000"/>
                <a:gd name="adj2" fmla="val 50000"/>
                <a:gd name="adj3" fmla="val 24630"/>
              </a:avLst>
            </a:prstGeom>
            <a:solidFill>
              <a:srgbClr val="28767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    </a:t>
              </a:r>
            </a:p>
          </p:txBody>
        </p:sp>
        <p:sp>
          <p:nvSpPr>
            <p:cNvPr id="10" name="Curved Right Arrow 12">
              <a:extLst>
                <a:ext uri="{FF2B5EF4-FFF2-40B4-BE49-F238E27FC236}">
                  <a16:creationId xmlns:a16="http://schemas.microsoft.com/office/drawing/2014/main" id="{26568446-0A1F-04C4-CBAE-7298FB1EF218}"/>
                </a:ext>
              </a:extLst>
            </p:cNvPr>
            <p:cNvSpPr/>
            <p:nvPr/>
          </p:nvSpPr>
          <p:spPr>
            <a:xfrm rot="17525717">
              <a:off x="8168844" y="4487461"/>
              <a:ext cx="588280" cy="2102620"/>
            </a:xfrm>
            <a:prstGeom prst="curvedRightArrow">
              <a:avLst>
                <a:gd name="adj1" fmla="val 25000"/>
                <a:gd name="adj2" fmla="val 50000"/>
                <a:gd name="adj3" fmla="val 24630"/>
              </a:avLst>
            </a:prstGeom>
            <a:solidFill>
              <a:srgbClr val="D4DB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77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01"/>
    </mc:Choice>
    <mc:Fallback xmlns="">
      <p:transition spd="slow" advTm="5580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sky, outdoor, pile, equipment&#10;&#10;Description automatically generated">
            <a:extLst>
              <a:ext uri="{FF2B5EF4-FFF2-40B4-BE49-F238E27FC236}">
                <a16:creationId xmlns:a16="http://schemas.microsoft.com/office/drawing/2014/main" id="{4D719D7A-968F-AFAA-B908-6185649848E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6D7ED-B2A7-2846-AA42-AEDCEF5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100" dirty="0"/>
              <a:t>In 2021, the world generated an estimated total of </a:t>
            </a:r>
            <a:r>
              <a:rPr lang="en-US" sz="3100" b="1" dirty="0"/>
              <a:t>57 million tons </a:t>
            </a:r>
            <a:r>
              <a:rPr lang="en-US" sz="3100" dirty="0"/>
              <a:t>of e-waste 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46DD090-449C-B8CA-6B73-D967B5393D68}"/>
              </a:ext>
            </a:extLst>
          </p:cNvPr>
          <p:cNvSpPr txBox="1"/>
          <p:nvPr/>
        </p:nvSpPr>
        <p:spPr>
          <a:xfrm>
            <a:off x="9417608" y="6494488"/>
            <a:ext cx="27743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/>
              <a:t>Source - </a:t>
            </a:r>
            <a:r>
              <a:rPr lang="en-GB" sz="1100" err="1"/>
              <a:t>Igel</a:t>
            </a:r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245603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1"/>
    </mc:Choice>
    <mc:Fallback xmlns="">
      <p:transition spd="slow" advTm="1247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719D7A-968F-AFAA-B908-6185649848E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t="22029" b="220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6D7ED-B2A7-2846-AA42-AEDCEF5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/>
              <a:t>In the EU alone, over 160,000 laptops are thrown away every day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D262ED4-708E-D58A-2763-9835E06DC59E}"/>
              </a:ext>
            </a:extLst>
          </p:cNvPr>
          <p:cNvSpPr txBox="1"/>
          <p:nvPr/>
        </p:nvSpPr>
        <p:spPr>
          <a:xfrm>
            <a:off x="9008918" y="6471405"/>
            <a:ext cx="3667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Source – Circular Computing </a:t>
            </a:r>
          </a:p>
        </p:txBody>
      </p:sp>
    </p:spTree>
    <p:extLst>
      <p:ext uri="{BB962C8B-B14F-4D97-AF65-F5344CB8AC3E}">
        <p14:creationId xmlns:p14="http://schemas.microsoft.com/office/powerpoint/2010/main" val="83089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2"/>
    </mc:Choice>
    <mc:Fallback xmlns="">
      <p:transition spd="slow" advTm="1426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62BEF67-6354-6284-12EC-FD7804D03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200" y="1242391"/>
            <a:ext cx="5881460" cy="53919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F7947A-3300-E6F1-F6E6-EC50117B2E91}"/>
              </a:ext>
            </a:extLst>
          </p:cNvPr>
          <p:cNvSpPr txBox="1"/>
          <p:nvPr/>
        </p:nvSpPr>
        <p:spPr>
          <a:xfrm>
            <a:off x="815009" y="5832389"/>
            <a:ext cx="10565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What is the most sustainable computer?</a:t>
            </a:r>
          </a:p>
        </p:txBody>
      </p:sp>
    </p:spTree>
    <p:extLst>
      <p:ext uri="{BB962C8B-B14F-4D97-AF65-F5344CB8AC3E}">
        <p14:creationId xmlns:p14="http://schemas.microsoft.com/office/powerpoint/2010/main" val="4286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5"/>
    </mc:Choice>
    <mc:Fallback xmlns="">
      <p:transition spd="slow" advTm="864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E8CBC-5A1F-CE7E-8619-7BAA227AC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It’s the one on your desk…</a:t>
            </a:r>
          </a:p>
        </p:txBody>
      </p:sp>
      <p:pic>
        <p:nvPicPr>
          <p:cNvPr id="8" name="Content Placeholder 7" descr="A computer monitor and keyboard&#10;&#10;Description automatically generated with low confidence">
            <a:extLst>
              <a:ext uri="{FF2B5EF4-FFF2-40B4-BE49-F238E27FC236}">
                <a16:creationId xmlns:a16="http://schemas.microsoft.com/office/drawing/2014/main" id="{E2BEBB0E-C2C9-787C-39DC-902C634DF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36571" y="1825625"/>
            <a:ext cx="6518858" cy="4351338"/>
          </a:xfrm>
          <a:noFill/>
        </p:spPr>
      </p:pic>
    </p:spTree>
    <p:extLst>
      <p:ext uri="{BB962C8B-B14F-4D97-AF65-F5344CB8AC3E}">
        <p14:creationId xmlns:p14="http://schemas.microsoft.com/office/powerpoint/2010/main" val="336487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7"/>
    </mc:Choice>
    <mc:Fallback xmlns="">
      <p:transition spd="slow" advTm="666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CFD9BD-0AB6-6294-B424-EC7C22EEC8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64636" y="163444"/>
            <a:ext cx="5565095" cy="6531112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02097E8-6841-C704-87C5-0EF7D9640C54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1270" y="4279939"/>
            <a:ext cx="5653668" cy="1600200"/>
          </a:xfrm>
        </p:spPr>
        <p:txBody>
          <a:bodyPr>
            <a:normAutofit fontScale="55000" lnSpcReduction="20000"/>
          </a:bodyPr>
          <a:lstStyle/>
          <a:p>
            <a:r>
              <a:rPr lang="en-GB" b="1" dirty="0"/>
              <a:t>Scope 3: Manufacturing, Transport and End-Of-Life Phases</a:t>
            </a:r>
          </a:p>
          <a:p>
            <a:r>
              <a:rPr lang="en-GB" dirty="0"/>
              <a:t>Life span: 4 years 379kgCO2eq – 379/4 = </a:t>
            </a:r>
            <a:r>
              <a:rPr lang="en-GB" b="1" dirty="0"/>
              <a:t>94.75kgCO2eq/year</a:t>
            </a:r>
            <a:endParaRPr lang="en-GB" dirty="0"/>
          </a:p>
          <a:p>
            <a:r>
              <a:rPr lang="en-GB" dirty="0"/>
              <a:t>Life span: 8 years 379kgCO2eq – 379/8 = </a:t>
            </a:r>
            <a:r>
              <a:rPr lang="en-GB" b="1" dirty="0"/>
              <a:t>47.38kgCO2eq/year</a:t>
            </a:r>
            <a:endParaRPr lang="en-GB" dirty="0"/>
          </a:p>
          <a:p>
            <a:r>
              <a:rPr lang="en-GB" dirty="0"/>
              <a:t>Life span: 10 years 379kgCO2eq – 379/10 = </a:t>
            </a:r>
            <a:r>
              <a:rPr lang="en-GB" b="1" dirty="0"/>
              <a:t>37.9kgCO2eq/year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2A87D0E-601D-2294-07F5-51F7A2905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380" y="1685106"/>
            <a:ext cx="1838771" cy="102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3">
            <a:extLst>
              <a:ext uri="{FF2B5EF4-FFF2-40B4-BE49-F238E27FC236}">
                <a16:creationId xmlns:a16="http://schemas.microsoft.com/office/drawing/2014/main" id="{22DAFE84-7472-B767-8B3E-92DF729EB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380" y="2779074"/>
            <a:ext cx="1804077" cy="65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78B89237-46DB-3CF1-5DDE-ADE9B2764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8589A7-5D3B-CE73-26F3-1A335CFA9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7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2FB51C-6968-A264-D640-4885F643B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11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102" name="Picture 6" descr="page1image3979538544">
            <a:extLst>
              <a:ext uri="{FF2B5EF4-FFF2-40B4-BE49-F238E27FC236}">
                <a16:creationId xmlns:a16="http://schemas.microsoft.com/office/drawing/2014/main" id="{4A825C80-9E8D-CD55-6057-D8DD3A7DE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90" y="2057399"/>
            <a:ext cx="6149206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page1image3979397168">
            <a:extLst>
              <a:ext uri="{FF2B5EF4-FFF2-40B4-BE49-F238E27FC236}">
                <a16:creationId xmlns:a16="http://schemas.microsoft.com/office/drawing/2014/main" id="{55204571-498B-D93E-DF07-196DADEFC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89" y="2057399"/>
            <a:ext cx="6172065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page1image214147152">
            <a:extLst>
              <a:ext uri="{FF2B5EF4-FFF2-40B4-BE49-F238E27FC236}">
                <a16:creationId xmlns:a16="http://schemas.microsoft.com/office/drawing/2014/main" id="{31F336F9-BE16-EE67-F014-00553FA2A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2" y="2017031"/>
            <a:ext cx="2795564" cy="216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page1image214660256">
            <a:extLst>
              <a:ext uri="{FF2B5EF4-FFF2-40B4-BE49-F238E27FC236}">
                <a16:creationId xmlns:a16="http://schemas.microsoft.com/office/drawing/2014/main" id="{CDE20B70-BDD6-385B-D891-7D0AEC6BC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89" y="2057399"/>
            <a:ext cx="12298411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page1image214431424">
            <a:extLst>
              <a:ext uri="{FF2B5EF4-FFF2-40B4-BE49-F238E27FC236}">
                <a16:creationId xmlns:a16="http://schemas.microsoft.com/office/drawing/2014/main" id="{DA4BAE3A-E8A6-8039-2A6D-E74C228F3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90" y="2057400"/>
            <a:ext cx="3078516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71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82"/>
    </mc:Choice>
    <mc:Fallback xmlns="">
      <p:transition spd="slow" advTm="40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E8CBC-5A1F-CE7E-8619-7BAA227AC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sz="4000" dirty="0"/>
              <a:t>So why don’t we keep our computers for longer?</a:t>
            </a:r>
          </a:p>
        </p:txBody>
      </p:sp>
      <p:pic>
        <p:nvPicPr>
          <p:cNvPr id="8" name="Content Placeholder 7" descr="A computer monitor and keyboard&#10;&#10;Description automatically generated with low confidence">
            <a:extLst>
              <a:ext uri="{FF2B5EF4-FFF2-40B4-BE49-F238E27FC236}">
                <a16:creationId xmlns:a16="http://schemas.microsoft.com/office/drawing/2014/main" id="{E2BEBB0E-C2C9-787C-39DC-902C634DF5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8200" y="2271935"/>
            <a:ext cx="5181600" cy="3458718"/>
          </a:xfrm>
          <a:noFill/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6DFF9F-FE18-9CD4-B099-67BBBD464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The Windows Operating System</a:t>
            </a:r>
          </a:p>
          <a:p>
            <a:pPr lvl="1"/>
            <a:r>
              <a:rPr lang="en-GB" dirty="0"/>
              <a:t>With time computers start to run slow</a:t>
            </a:r>
          </a:p>
          <a:p>
            <a:pPr lvl="1"/>
            <a:r>
              <a:rPr lang="en-GB" dirty="0"/>
              <a:t>They need to be constantly patched to stay secure</a:t>
            </a:r>
          </a:p>
          <a:p>
            <a:pPr lvl="1"/>
            <a:r>
              <a:rPr lang="en-GB" dirty="0"/>
              <a:t>New applications aren’t supported</a:t>
            </a:r>
          </a:p>
          <a:p>
            <a:pPr lvl="1"/>
            <a:r>
              <a:rPr lang="en-GB" dirty="0"/>
              <a:t>Hardware not supported to upgrade</a:t>
            </a:r>
          </a:p>
          <a:p>
            <a:r>
              <a:rPr lang="en-GB" dirty="0"/>
              <a:t>Inertia </a:t>
            </a:r>
          </a:p>
          <a:p>
            <a:pPr lvl="1"/>
            <a:r>
              <a:rPr lang="en-GB" dirty="0"/>
              <a:t>“we’ve always replaced our computers every few years”</a:t>
            </a:r>
          </a:p>
          <a:p>
            <a:r>
              <a:rPr lang="en-GB" dirty="0"/>
              <a:t>Awareness</a:t>
            </a:r>
          </a:p>
          <a:p>
            <a:pPr lvl="1"/>
            <a:r>
              <a:rPr lang="en-GB" dirty="0"/>
              <a:t>Most organisations have never considered the embedded CO2 in their computers</a:t>
            </a:r>
          </a:p>
          <a:p>
            <a:pPr lvl="1"/>
            <a:r>
              <a:rPr lang="en-GB" dirty="0"/>
              <a:t>Those that have don’t know what to do about 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306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07"/>
    </mc:Choice>
    <mc:Fallback xmlns="">
      <p:transition spd="slow" advTm="60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AD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09412-C07F-CE9E-6535-10B78E5B8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Solution – Put Windows in the Cloud </a:t>
            </a:r>
          </a:p>
        </p:txBody>
      </p:sp>
      <p:pic>
        <p:nvPicPr>
          <p:cNvPr id="5" name="Content Placeholder 4" descr="Cloud with solid fill">
            <a:extLst>
              <a:ext uri="{FF2B5EF4-FFF2-40B4-BE49-F238E27FC236}">
                <a16:creationId xmlns:a16="http://schemas.microsoft.com/office/drawing/2014/main" id="{361385D8-82C3-01C8-9C3D-BB37D9928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79168" y="-700799"/>
            <a:ext cx="3593707" cy="3593707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2642D62-DC99-B458-811A-63C95A469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9904" y="2057400"/>
            <a:ext cx="4362122" cy="3811588"/>
          </a:xfrm>
        </p:spPr>
        <p:txBody>
          <a:bodyPr/>
          <a:lstStyle/>
          <a:p>
            <a:r>
              <a:rPr lang="en-GB" dirty="0"/>
              <a:t>With Windows in the cloud – you don’t need it on your computers. As a result: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They won’t run slow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They don’t need to be patched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There’s no data on the machines to hack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They require minimal processing power and memory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They use 20 – 50% less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They don’t need to be upgraded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They don’t need to be replaced</a:t>
            </a:r>
          </a:p>
          <a:p>
            <a:endParaRPr lang="en-GB" dirty="0"/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85D998EB-3480-DF51-C486-8C344E7BC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859535" y="669074"/>
            <a:ext cx="1137424" cy="1137424"/>
          </a:xfrm>
          <a:prstGeom prst="rect">
            <a:avLst/>
          </a:prstGeom>
        </p:spPr>
      </p:pic>
      <p:pic>
        <p:nvPicPr>
          <p:cNvPr id="9" name="Content Placeholder 7" descr="A computer monitor and keyboard&#10;&#10;Description automatically generated with low confidence">
            <a:extLst>
              <a:ext uri="{FF2B5EF4-FFF2-40B4-BE49-F238E27FC236}">
                <a16:creationId xmlns:a16="http://schemas.microsoft.com/office/drawing/2014/main" id="{38A353F8-62D6-9401-9B76-5C11249369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519739" y="2287040"/>
            <a:ext cx="6518858" cy="4351338"/>
          </a:xfrm>
          <a:prstGeom prst="rect">
            <a:avLst/>
          </a:prstGeom>
        </p:spPr>
      </p:pic>
      <p:pic>
        <p:nvPicPr>
          <p:cNvPr id="12" name="Graphic 11" descr="Close with solid fill">
            <a:extLst>
              <a:ext uri="{FF2B5EF4-FFF2-40B4-BE49-F238E27FC236}">
                <a16:creationId xmlns:a16="http://schemas.microsoft.com/office/drawing/2014/main" id="{CCB462C4-7B51-9A52-BE3E-05F60367EC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56872" y="2188265"/>
            <a:ext cx="3397405" cy="33974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275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05"/>
    </mc:Choice>
    <mc:Fallback xmlns="">
      <p:transition spd="slow" advTm="39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Earth globe: Americas with solid fill">
            <a:extLst>
              <a:ext uri="{FF2B5EF4-FFF2-40B4-BE49-F238E27FC236}">
                <a16:creationId xmlns:a16="http://schemas.microsoft.com/office/drawing/2014/main" id="{42604590-3795-D439-DA80-4B1CB3D2F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0109" y="1806025"/>
            <a:ext cx="914400" cy="914400"/>
          </a:xfrm>
          <a:prstGeom prst="rect">
            <a:avLst/>
          </a:prstGeom>
        </p:spPr>
      </p:pic>
      <p:pic>
        <p:nvPicPr>
          <p:cNvPr id="5" name="Graphic 4" descr="Raw Materials with solid fill">
            <a:extLst>
              <a:ext uri="{FF2B5EF4-FFF2-40B4-BE49-F238E27FC236}">
                <a16:creationId xmlns:a16="http://schemas.microsoft.com/office/drawing/2014/main" id="{6575903E-AEAA-A590-4C05-58642315B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39517" y="2758168"/>
            <a:ext cx="914400" cy="914400"/>
          </a:xfrm>
          <a:prstGeom prst="rect">
            <a:avLst/>
          </a:prstGeom>
        </p:spPr>
      </p:pic>
      <p:pic>
        <p:nvPicPr>
          <p:cNvPr id="9" name="Graphic 8" descr="Internet with solid fill">
            <a:extLst>
              <a:ext uri="{FF2B5EF4-FFF2-40B4-BE49-F238E27FC236}">
                <a16:creationId xmlns:a16="http://schemas.microsoft.com/office/drawing/2014/main" id="{4CC7708C-44A2-48CE-B3EE-4F3673ED0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9890" y="3769610"/>
            <a:ext cx="914400" cy="914400"/>
          </a:xfrm>
          <a:prstGeom prst="rect">
            <a:avLst/>
          </a:prstGeom>
        </p:spPr>
      </p:pic>
      <p:pic>
        <p:nvPicPr>
          <p:cNvPr id="11" name="Graphic 10" descr="Rubbish with solid fill">
            <a:extLst>
              <a:ext uri="{FF2B5EF4-FFF2-40B4-BE49-F238E27FC236}">
                <a16:creationId xmlns:a16="http://schemas.microsoft.com/office/drawing/2014/main" id="{C96D5F58-06A4-272A-9844-8BBA5137C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0078" y="4532869"/>
            <a:ext cx="914400" cy="914400"/>
          </a:xfrm>
          <a:prstGeom prst="rect">
            <a:avLst/>
          </a:prstGeom>
        </p:spPr>
      </p:pic>
      <p:sp>
        <p:nvSpPr>
          <p:cNvPr id="13" name="Curved Right Arrow 12">
            <a:extLst>
              <a:ext uri="{FF2B5EF4-FFF2-40B4-BE49-F238E27FC236}">
                <a16:creationId xmlns:a16="http://schemas.microsoft.com/office/drawing/2014/main" id="{7B69B9C6-63D6-44B0-DC24-FF2730612627}"/>
              </a:ext>
            </a:extLst>
          </p:cNvPr>
          <p:cNvSpPr/>
          <p:nvPr/>
        </p:nvSpPr>
        <p:spPr>
          <a:xfrm rot="17525717">
            <a:off x="2753094" y="2388250"/>
            <a:ext cx="588280" cy="2102620"/>
          </a:xfrm>
          <a:prstGeom prst="curvedRightArrow">
            <a:avLst>
              <a:gd name="adj1" fmla="val 25000"/>
              <a:gd name="adj2" fmla="val 50000"/>
              <a:gd name="adj3" fmla="val 24630"/>
            </a:avLst>
          </a:prstGeom>
          <a:solidFill>
            <a:srgbClr val="40B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AA2AB7-33DC-B479-99E0-82C744EA34D2}"/>
              </a:ext>
            </a:extLst>
          </p:cNvPr>
          <p:cNvSpPr txBox="1"/>
          <p:nvPr/>
        </p:nvSpPr>
        <p:spPr>
          <a:xfrm>
            <a:off x="2779955" y="3066445"/>
            <a:ext cx="108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Take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EADA6E-4A17-6BDF-0460-14015AE8F400}"/>
              </a:ext>
            </a:extLst>
          </p:cNvPr>
          <p:cNvSpPr txBox="1"/>
          <p:nvPr/>
        </p:nvSpPr>
        <p:spPr>
          <a:xfrm>
            <a:off x="5986488" y="3059668"/>
            <a:ext cx="108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Make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D0ACEC-87D0-D48A-5A83-6F474C498170}"/>
              </a:ext>
            </a:extLst>
          </p:cNvPr>
          <p:cNvSpPr txBox="1"/>
          <p:nvPr/>
        </p:nvSpPr>
        <p:spPr>
          <a:xfrm>
            <a:off x="8137963" y="5077937"/>
            <a:ext cx="108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Waste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13CB92-444A-E47E-3423-743928461B54}"/>
              </a:ext>
            </a:extLst>
          </p:cNvPr>
          <p:cNvSpPr txBox="1"/>
          <p:nvPr/>
        </p:nvSpPr>
        <p:spPr>
          <a:xfrm>
            <a:off x="4187342" y="3668103"/>
            <a:ext cx="1081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Materials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98B545-A49A-54B7-5144-B0D0B43C4F32}"/>
              </a:ext>
            </a:extLst>
          </p:cNvPr>
          <p:cNvSpPr txBox="1"/>
          <p:nvPr/>
        </p:nvSpPr>
        <p:spPr>
          <a:xfrm>
            <a:off x="6825847" y="4563008"/>
            <a:ext cx="1081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/>
            </a:lvl1pPr>
          </a:lstStyle>
          <a:p>
            <a:r>
              <a:rPr lang="en-GB" dirty="0"/>
              <a:t>Products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BAC0F0-F240-24BF-A72B-36C03B7905A3}"/>
              </a:ext>
            </a:extLst>
          </p:cNvPr>
          <p:cNvSpPr txBox="1"/>
          <p:nvPr/>
        </p:nvSpPr>
        <p:spPr>
          <a:xfrm>
            <a:off x="9366444" y="4226810"/>
            <a:ext cx="1081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End of Life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96F6A669-B20F-8E40-08C3-46D3EFA9E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Economy</a:t>
            </a:r>
          </a:p>
        </p:txBody>
      </p:sp>
      <p:sp>
        <p:nvSpPr>
          <p:cNvPr id="8" name="Curved Right Arrow 12">
            <a:extLst>
              <a:ext uri="{FF2B5EF4-FFF2-40B4-BE49-F238E27FC236}">
                <a16:creationId xmlns:a16="http://schemas.microsoft.com/office/drawing/2014/main" id="{81456616-0487-132C-9C57-F046803DCF29}"/>
              </a:ext>
            </a:extLst>
          </p:cNvPr>
          <p:cNvSpPr/>
          <p:nvPr/>
        </p:nvSpPr>
        <p:spPr>
          <a:xfrm rot="17525717" flipH="1">
            <a:off x="6178794" y="2051740"/>
            <a:ext cx="575169" cy="2102620"/>
          </a:xfrm>
          <a:prstGeom prst="curvedRightArrow">
            <a:avLst>
              <a:gd name="adj1" fmla="val 25000"/>
              <a:gd name="adj2" fmla="val 50000"/>
              <a:gd name="adj3" fmla="val 24630"/>
            </a:avLst>
          </a:prstGeom>
          <a:solidFill>
            <a:srgbClr val="287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10" name="Curved Right Arrow 12">
            <a:extLst>
              <a:ext uri="{FF2B5EF4-FFF2-40B4-BE49-F238E27FC236}">
                <a16:creationId xmlns:a16="http://schemas.microsoft.com/office/drawing/2014/main" id="{26568446-0A1F-04C4-CBAE-7298FB1EF218}"/>
              </a:ext>
            </a:extLst>
          </p:cNvPr>
          <p:cNvSpPr/>
          <p:nvPr/>
        </p:nvSpPr>
        <p:spPr>
          <a:xfrm rot="17525717">
            <a:off x="8168844" y="4487461"/>
            <a:ext cx="588280" cy="2102620"/>
          </a:xfrm>
          <a:prstGeom prst="curvedRightArrow">
            <a:avLst>
              <a:gd name="adj1" fmla="val 25000"/>
              <a:gd name="adj2" fmla="val 50000"/>
              <a:gd name="adj3" fmla="val 24630"/>
            </a:avLst>
          </a:prstGeom>
          <a:solidFill>
            <a:srgbClr val="D4DB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4171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1"/>
    </mc:Choice>
    <mc:Fallback xmlns="">
      <p:transition spd="slow" advTm="590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4AF1664-B2E2-6A4F-95F0-072151D25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9432430-67EF-B357-AD87-C1E13A02F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0A0E5C33-982F-687C-BC54-EA1E76918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270" y="0"/>
            <a:ext cx="905346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479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62"/>
    </mc:Choice>
    <mc:Fallback xmlns="">
      <p:transition spd="slow" advTm="2506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A0FA34-98C4-97EA-0E9C-0044214BA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Circular Economy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E2E772-9385-2124-CD4F-00456EAA53A1}"/>
              </a:ext>
            </a:extLst>
          </p:cNvPr>
          <p:cNvGrpSpPr/>
          <p:nvPr/>
        </p:nvGrpSpPr>
        <p:grpSpPr>
          <a:xfrm>
            <a:off x="2404346" y="1086921"/>
            <a:ext cx="8348491" cy="5658226"/>
            <a:chOff x="2404346" y="1086921"/>
            <a:chExt cx="8348491" cy="5658226"/>
          </a:xfrm>
        </p:grpSpPr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id="{DC9B9F4A-D933-948B-C0CC-F2B739B67E8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56396789"/>
                </p:ext>
              </p:extLst>
            </p:nvPr>
          </p:nvGraphicFramePr>
          <p:xfrm>
            <a:off x="3110911" y="1950981"/>
            <a:ext cx="6913880" cy="47941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3" name="Graphic 2" descr="Lightbulb with solid fill">
              <a:extLst>
                <a:ext uri="{FF2B5EF4-FFF2-40B4-BE49-F238E27FC236}">
                  <a16:creationId xmlns:a16="http://schemas.microsoft.com/office/drawing/2014/main" id="{6365BE4E-56D0-1D5D-EF6E-0A2F68387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182245" y="1086921"/>
              <a:ext cx="771211" cy="801914"/>
            </a:xfrm>
            <a:prstGeom prst="rect">
              <a:avLst/>
            </a:prstGeom>
          </p:spPr>
        </p:pic>
        <p:pic>
          <p:nvPicPr>
            <p:cNvPr id="4" name="Graphic 3" descr="Two Men with solid fill">
              <a:extLst>
                <a:ext uri="{FF2B5EF4-FFF2-40B4-BE49-F238E27FC236}">
                  <a16:creationId xmlns:a16="http://schemas.microsoft.com/office/drawing/2014/main" id="{F390442F-2009-9139-770A-7B17619C9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778587" y="4996134"/>
              <a:ext cx="771211" cy="801914"/>
            </a:xfrm>
            <a:prstGeom prst="rect">
              <a:avLst/>
            </a:prstGeom>
          </p:spPr>
        </p:pic>
        <p:pic>
          <p:nvPicPr>
            <p:cNvPr id="5" name="Graphic 4" descr="Gears with solid fill">
              <a:extLst>
                <a:ext uri="{FF2B5EF4-FFF2-40B4-BE49-F238E27FC236}">
                  <a16:creationId xmlns:a16="http://schemas.microsoft.com/office/drawing/2014/main" id="{FF60EFDF-F5CE-14D3-D741-10F3EE397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570810" y="4996134"/>
              <a:ext cx="771211" cy="80191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019096F-7B4C-651A-CB1B-5A5333AD05CC}"/>
                </a:ext>
              </a:extLst>
            </p:cNvPr>
            <p:cNvSpPr txBox="1"/>
            <p:nvPr/>
          </p:nvSpPr>
          <p:spPr>
            <a:xfrm>
              <a:off x="5182138" y="1229021"/>
              <a:ext cx="11955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</a:rPr>
                <a:t>Product Life Extension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8673EA-B02B-D40C-85D4-BEEF30EEFC2D}"/>
                </a:ext>
              </a:extLst>
            </p:cNvPr>
            <p:cNvSpPr txBox="1"/>
            <p:nvPr/>
          </p:nvSpPr>
          <p:spPr>
            <a:xfrm>
              <a:off x="6739500" y="1329048"/>
              <a:ext cx="124358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 a Service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1CF69B-8AFD-7CAA-50D9-F8626634070F}"/>
                </a:ext>
              </a:extLst>
            </p:cNvPr>
            <p:cNvSpPr txBox="1">
              <a:spLocks/>
            </p:cNvSpPr>
            <p:nvPr/>
          </p:nvSpPr>
          <p:spPr>
            <a:xfrm>
              <a:off x="9575547" y="5798048"/>
              <a:ext cx="117729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Sharing Platform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73E986-7DE9-07B0-850B-2D9375DE9244}"/>
                </a:ext>
              </a:extLst>
            </p:cNvPr>
            <p:cNvSpPr txBox="1"/>
            <p:nvPr/>
          </p:nvSpPr>
          <p:spPr>
            <a:xfrm>
              <a:off x="2404346" y="5798048"/>
              <a:ext cx="110413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Circular Supply</a:t>
              </a:r>
            </a:p>
          </p:txBody>
        </p:sp>
        <p:pic>
          <p:nvPicPr>
            <p:cNvPr id="8" name="Graphic 7" descr="Sustainability with solid fill">
              <a:extLst>
                <a:ext uri="{FF2B5EF4-FFF2-40B4-BE49-F238E27FC236}">
                  <a16:creationId xmlns:a16="http://schemas.microsoft.com/office/drawing/2014/main" id="{B0EA8A11-C69B-216D-8701-5E5E3CEFC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6182245" y="3962458"/>
              <a:ext cx="771211" cy="771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191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13"/>
    </mc:Choice>
    <mc:Fallback xmlns="">
      <p:transition spd="slow" advTm="103013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sky with clouds&#10;&#10;Description automatically generated with medium confidence">
            <a:extLst>
              <a:ext uri="{FF2B5EF4-FFF2-40B4-BE49-F238E27FC236}">
                <a16:creationId xmlns:a16="http://schemas.microsoft.com/office/drawing/2014/main" id="{C6B2F79C-53A7-CD2F-DD3B-101031B098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B7A2BD-3CF4-BB29-1E7E-CF460DFF636B}"/>
              </a:ext>
            </a:extLst>
          </p:cNvPr>
          <p:cNvSpPr txBox="1"/>
          <p:nvPr/>
        </p:nvSpPr>
        <p:spPr>
          <a:xfrm>
            <a:off x="138876" y="601008"/>
            <a:ext cx="115944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Do You Know How Much CO2 is Embedded in Your Computers?</a:t>
            </a:r>
          </a:p>
        </p:txBody>
      </p:sp>
    </p:spTree>
    <p:extLst>
      <p:ext uri="{BB962C8B-B14F-4D97-AF65-F5344CB8AC3E}">
        <p14:creationId xmlns:p14="http://schemas.microsoft.com/office/powerpoint/2010/main" val="56143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7"/>
    </mc:Choice>
    <mc:Fallback xmlns="">
      <p:transition spd="slow" advTm="852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Logo, company name&#10;&#10;Description automatically generated">
            <a:extLst>
              <a:ext uri="{FF2B5EF4-FFF2-40B4-BE49-F238E27FC236}">
                <a16:creationId xmlns:a16="http://schemas.microsoft.com/office/drawing/2014/main" id="{612B97D6-A9ED-92C9-724F-7130D4C12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5276" y="3845538"/>
            <a:ext cx="3813992" cy="270131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16E483-8296-CB2F-531B-BEB34792A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3159" y="1201148"/>
            <a:ext cx="4918227" cy="181131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Continue the Conversation</a:t>
            </a:r>
            <a:br>
              <a:rPr lang="en-US" sz="4000" dirty="0"/>
            </a:br>
            <a:r>
              <a:rPr lang="en-US" sz="4000" dirty="0"/>
              <a:t>with an </a:t>
            </a:r>
            <a:br>
              <a:rPr lang="en-US" sz="4000" dirty="0"/>
            </a:br>
            <a:br>
              <a:rPr lang="en-US" sz="4000" dirty="0">
                <a:solidFill>
                  <a:srgbClr val="287579"/>
                </a:solidFill>
              </a:rPr>
            </a:br>
            <a:r>
              <a:rPr lang="en-US" sz="4000" dirty="0">
                <a:solidFill>
                  <a:srgbClr val="287579"/>
                </a:solidFill>
              </a:rPr>
              <a:t>IT </a:t>
            </a:r>
            <a:r>
              <a:rPr lang="en-US" dirty="0">
                <a:solidFill>
                  <a:srgbClr val="287579"/>
                </a:solidFill>
              </a:rPr>
              <a:t>Sustainability Assessment</a:t>
            </a:r>
          </a:p>
        </p:txBody>
      </p:sp>
      <p:pic>
        <p:nvPicPr>
          <p:cNvPr id="6" name="Content Placeholder 5" descr="A picture containing text, electronics, monitor, computer&#10;&#10;Description automatically generated">
            <a:extLst>
              <a:ext uri="{FF2B5EF4-FFF2-40B4-BE49-F238E27FC236}">
                <a16:creationId xmlns:a16="http://schemas.microsoft.com/office/drawing/2014/main" id="{6B28B257-9293-6CB3-31C4-1B0D832A3F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0"/>
          <a:stretch/>
        </p:blipFill>
        <p:spPr>
          <a:xfrm>
            <a:off x="4355" y="10"/>
            <a:ext cx="693203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3"/>
    </mc:Choice>
    <mc:Fallback xmlns="">
      <p:transition spd="slow" advTm="6773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339CA5-395C-0C59-99C0-8723612EC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7599" y="2778666"/>
            <a:ext cx="4805996" cy="12971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Questions?</a:t>
            </a:r>
            <a:endParaRPr lang="en-US">
              <a:solidFill>
                <a:schemeClr val="tx2"/>
              </a:solidFill>
              <a:ea typeface="+mj-ea"/>
              <a:cs typeface="+mj-cs"/>
            </a:endParaRPr>
          </a:p>
        </p:txBody>
      </p:sp>
      <p:pic>
        <p:nvPicPr>
          <p:cNvPr id="8" name="Graphic 7" descr="Question mark">
            <a:extLst>
              <a:ext uri="{FF2B5EF4-FFF2-40B4-BE49-F238E27FC236}">
                <a16:creationId xmlns:a16="http://schemas.microsoft.com/office/drawing/2014/main" id="{1541585F-C6FF-5917-C928-F6AC65F66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247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"/>
    </mc:Choice>
    <mc:Fallback xmlns="">
      <p:transition spd="slow" advTm="76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4C55E006-7AEF-FB33-FBDF-325FA9FC24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3746" r="13745" b="-1"/>
          <a:stretch/>
        </p:blipFill>
        <p:spPr>
          <a:xfrm>
            <a:off x="714939" y="1181914"/>
            <a:ext cx="4141760" cy="4041325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0484CE-9126-5388-0DD3-6159C161380A}"/>
              </a:ext>
            </a:extLst>
          </p:cNvPr>
          <p:cNvSpPr txBox="1"/>
          <p:nvPr/>
        </p:nvSpPr>
        <p:spPr>
          <a:xfrm>
            <a:off x="805147" y="4838007"/>
            <a:ext cx="4073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hlinkClick r:id="rId3"/>
              </a:rPr>
              <a:t>david.abosch@cognition-cloud.com</a:t>
            </a:r>
            <a:endParaRPr lang="en-GB"/>
          </a:p>
          <a:p>
            <a:r>
              <a:rPr lang="en-GB"/>
              <a:t>07856504601</a:t>
            </a:r>
          </a:p>
          <a:p>
            <a:r>
              <a:rPr lang="en-GB">
                <a:hlinkClick r:id="rId4"/>
              </a:rPr>
              <a:t>www.cognition-cloud.com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82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"/>
    </mc:Choice>
    <mc:Fallback xmlns="">
      <p:transition spd="slow" advTm="101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1510C7-BC2C-E0C2-4503-00100C921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13922" cy="30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2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99"/>
    </mc:Choice>
    <mc:Fallback xmlns="">
      <p:transition spd="slow" advTm="7739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6DB6918-5105-A997-54C4-452C2BB57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817" y="0"/>
            <a:ext cx="7244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73"/>
    </mc:Choice>
    <mc:Fallback xmlns="">
      <p:transition spd="slow" advTm="3867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3D45B16A-57B0-D4AC-22E7-1AFB554D6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10BA09DB-C568-929F-0DA4-FE5AD810E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3520"/>
            <a:ext cx="12192000" cy="38709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31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17"/>
    </mc:Choice>
    <mc:Fallback xmlns="">
      <p:transition spd="slow" advTm="2001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94432AD-06A2-8DED-6B5C-A6782216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GB" dirty="0"/>
              <a:t>Source of GHG Emissions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CFD9BD-0AB6-6294-B424-EC7C22EE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64636" y="163444"/>
            <a:ext cx="5565095" cy="6531112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02097E8-6841-C704-87C5-0EF7D9640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0111" y="4268786"/>
            <a:ext cx="4973864" cy="1600201"/>
          </a:xfrm>
        </p:spPr>
        <p:txBody>
          <a:bodyPr>
            <a:normAutofit/>
          </a:bodyPr>
          <a:lstStyle/>
          <a:p>
            <a:r>
              <a:rPr lang="en-US" dirty="0"/>
              <a:t>Use Phase (Scope 2)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42kgCO2eq (5 years)</a:t>
            </a:r>
            <a:endParaRPr lang="en-US" dirty="0"/>
          </a:p>
          <a:p>
            <a:r>
              <a:rPr lang="en-US" dirty="0"/>
              <a:t>Manufacturing Transport and End-of-Life Phase (Scope 3)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379kgCO2eq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2A87D0E-601D-2294-07F5-51F7A2905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380" y="1685106"/>
            <a:ext cx="1838771" cy="102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3">
            <a:extLst>
              <a:ext uri="{FF2B5EF4-FFF2-40B4-BE49-F238E27FC236}">
                <a16:creationId xmlns:a16="http://schemas.microsoft.com/office/drawing/2014/main" id="{22DAFE84-7472-B767-8B3E-92DF729EB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380" y="2779074"/>
            <a:ext cx="1804077" cy="65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78B89237-46DB-3CF1-5DDE-ADE9B2764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8589A7-5D3B-CE73-26F3-1A335CFA9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7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2FB51C-6968-A264-D640-4885F643B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11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102" name="Picture 6" descr="page1image3979538544">
            <a:extLst>
              <a:ext uri="{FF2B5EF4-FFF2-40B4-BE49-F238E27FC236}">
                <a16:creationId xmlns:a16="http://schemas.microsoft.com/office/drawing/2014/main" id="{4A825C80-9E8D-CD55-6057-D8DD3A7DE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90" y="2057399"/>
            <a:ext cx="6149206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page1image3979397168">
            <a:extLst>
              <a:ext uri="{FF2B5EF4-FFF2-40B4-BE49-F238E27FC236}">
                <a16:creationId xmlns:a16="http://schemas.microsoft.com/office/drawing/2014/main" id="{55204571-498B-D93E-DF07-196DADEFC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89" y="2057399"/>
            <a:ext cx="6172065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page1image214147152">
            <a:extLst>
              <a:ext uri="{FF2B5EF4-FFF2-40B4-BE49-F238E27FC236}">
                <a16:creationId xmlns:a16="http://schemas.microsoft.com/office/drawing/2014/main" id="{31F336F9-BE16-EE67-F014-00553FA2A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2" y="2017031"/>
            <a:ext cx="2795564" cy="216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page1image214660256">
            <a:extLst>
              <a:ext uri="{FF2B5EF4-FFF2-40B4-BE49-F238E27FC236}">
                <a16:creationId xmlns:a16="http://schemas.microsoft.com/office/drawing/2014/main" id="{CDE20B70-BDD6-385B-D891-7D0AEC6BC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89" y="2057399"/>
            <a:ext cx="12298411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page1image214431424">
            <a:extLst>
              <a:ext uri="{FF2B5EF4-FFF2-40B4-BE49-F238E27FC236}">
                <a16:creationId xmlns:a16="http://schemas.microsoft.com/office/drawing/2014/main" id="{DA4BAE3A-E8A6-8039-2A6D-E74C228F3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90" y="2057400"/>
            <a:ext cx="3078516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31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16"/>
    </mc:Choice>
    <mc:Fallback xmlns="">
      <p:transition spd="slow" advTm="5541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Water-Saving">
            <a:extLst>
              <a:ext uri="{FF2B5EF4-FFF2-40B4-BE49-F238E27FC236}">
                <a16:creationId xmlns:a16="http://schemas.microsoft.com/office/drawing/2014/main" id="{2C34FB7C-232B-1858-8CCB-C5B159BBD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3" b="525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C78ED5-41D3-CDFA-8AF7-974E86BA817B}"/>
              </a:ext>
            </a:extLst>
          </p:cNvPr>
          <p:cNvSpPr/>
          <p:nvPr/>
        </p:nvSpPr>
        <p:spPr>
          <a:xfrm>
            <a:off x="0" y="5266063"/>
            <a:ext cx="12190476" cy="1591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r>
              <a:rPr lang="en-GB" b="1"/>
              <a:t>WATER</a:t>
            </a:r>
            <a:endParaRPr lang="en-GB" b="1">
              <a:cs typeface="Calibri"/>
            </a:endParaRPr>
          </a:p>
          <a:p>
            <a:pPr algn="ctr"/>
            <a:endParaRPr lang="en-GB" sz="1000" dirty="0"/>
          </a:p>
          <a:p>
            <a:pPr algn="ctr"/>
            <a:r>
              <a:rPr lang="en-GB" sz="1600" dirty="0"/>
              <a:t> Taking into account the extraction and mining of raw materials, over </a:t>
            </a:r>
            <a:r>
              <a:rPr lang="en-GB" sz="1600" dirty="0">
                <a:solidFill>
                  <a:schemeClr val="tx1"/>
                </a:solidFill>
              </a:rPr>
              <a:t>190,000 litres </a:t>
            </a:r>
            <a:r>
              <a:rPr lang="en-GB" sz="1600" dirty="0"/>
              <a:t>of water are used in manufacturing one new computer. Enough drinking water for the average person for </a:t>
            </a:r>
            <a:r>
              <a:rPr lang="en-GB" sz="1600" dirty="0">
                <a:solidFill>
                  <a:schemeClr val="tx1"/>
                </a:solidFill>
              </a:rPr>
              <a:t>700</a:t>
            </a:r>
            <a:r>
              <a:rPr lang="en-GB" sz="1600" dirty="0"/>
              <a:t> years.</a:t>
            </a:r>
            <a:endParaRPr lang="en-GB" sz="1600" dirty="0"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C0465-E635-A5B2-E22F-9ABB04287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838" y="6492875"/>
            <a:ext cx="4114800" cy="365125"/>
          </a:xfrm>
        </p:spPr>
        <p:txBody>
          <a:bodyPr/>
          <a:lstStyle/>
          <a:p>
            <a:r>
              <a:rPr lang="en-GB" sz="1050">
                <a:solidFill>
                  <a:schemeClr val="bg1"/>
                </a:solidFill>
              </a:rPr>
              <a:t>Source – Circular Computing</a:t>
            </a:r>
          </a:p>
        </p:txBody>
      </p:sp>
    </p:spTree>
    <p:extLst>
      <p:ext uri="{BB962C8B-B14F-4D97-AF65-F5344CB8AC3E}">
        <p14:creationId xmlns:p14="http://schemas.microsoft.com/office/powerpoint/2010/main" val="16332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64"/>
    </mc:Choice>
    <mc:Fallback xmlns="">
      <p:transition spd="slow" advTm="2126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333974-4441-D77D-394F-E5EF2E9FC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931455-F4B3-E01C-1957-926B63A09D6A}"/>
              </a:ext>
            </a:extLst>
          </p:cNvPr>
          <p:cNvSpPr/>
          <p:nvPr/>
        </p:nvSpPr>
        <p:spPr>
          <a:xfrm>
            <a:off x="0" y="0"/>
            <a:ext cx="12190476" cy="159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endParaRPr lang="en-GB" sz="1600" dirty="0"/>
          </a:p>
          <a:p>
            <a:pPr algn="ctr"/>
            <a:r>
              <a:rPr lang="en-GB" b="1"/>
              <a:t>NATURAL RESOURCES</a:t>
            </a:r>
            <a:endParaRPr lang="en-GB" b="1">
              <a:cs typeface="Calibri"/>
            </a:endParaRPr>
          </a:p>
          <a:p>
            <a:pPr algn="ctr"/>
            <a:endParaRPr lang="en-GB" sz="1000" dirty="0"/>
          </a:p>
          <a:p>
            <a:pPr algn="ctr"/>
            <a:r>
              <a:rPr lang="en-GB" dirty="0"/>
              <a:t>To source the necessary materials to manufacture the components that go into making one laptop, </a:t>
            </a:r>
            <a:endParaRPr lang="en-GB">
              <a:solidFill>
                <a:srgbClr val="FFFFFF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1,200 kgs </a:t>
            </a:r>
            <a:r>
              <a:rPr lang="en-GB" dirty="0"/>
              <a:t>of the Earth’s resources are mined and consumed.</a:t>
            </a:r>
            <a:endParaRPr lang="en-GB" dirty="0">
              <a:cs typeface="Calibri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014E64CD-AC9B-BAD2-75B3-FD752435D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838" y="6492875"/>
            <a:ext cx="4114800" cy="365125"/>
          </a:xfrm>
        </p:spPr>
        <p:txBody>
          <a:bodyPr/>
          <a:lstStyle/>
          <a:p>
            <a:r>
              <a:rPr lang="en-GB" sz="1050" dirty="0">
                <a:solidFill>
                  <a:schemeClr val="tx1"/>
                </a:solidFill>
              </a:rPr>
              <a:t>Source – Circular Computing</a:t>
            </a:r>
          </a:p>
        </p:txBody>
      </p:sp>
    </p:spTree>
    <p:extLst>
      <p:ext uri="{BB962C8B-B14F-4D97-AF65-F5344CB8AC3E}">
        <p14:creationId xmlns:p14="http://schemas.microsoft.com/office/powerpoint/2010/main" val="97763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5"/>
    </mc:Choice>
    <mc:Fallback xmlns="">
      <p:transition spd="slow" advTm="1040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ky, pylon, outdoor, outdoor object&#10;&#10;Description automatically generated">
            <a:extLst>
              <a:ext uri="{FF2B5EF4-FFF2-40B4-BE49-F238E27FC236}">
                <a16:creationId xmlns:a16="http://schemas.microsoft.com/office/drawing/2014/main" id="{787B9AA2-DE5C-0025-BDEA-A0166767D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19" b="13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CBFEB4-8442-2E2E-F96D-57448E03A84F}"/>
              </a:ext>
            </a:extLst>
          </p:cNvPr>
          <p:cNvSpPr/>
          <p:nvPr/>
        </p:nvSpPr>
        <p:spPr>
          <a:xfrm>
            <a:off x="0" y="5329961"/>
            <a:ext cx="12192000" cy="1528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endParaRPr lang="en-GB" sz="1000" dirty="0"/>
          </a:p>
          <a:p>
            <a:pPr algn="ctr"/>
            <a:r>
              <a:rPr lang="en-GB" b="1" dirty="0"/>
              <a:t>ENERGY</a:t>
            </a:r>
            <a:endParaRPr lang="en-GB" b="1" dirty="0">
              <a:cs typeface="Calibri"/>
            </a:endParaRPr>
          </a:p>
          <a:p>
            <a:pPr algn="ctr"/>
            <a:endParaRPr lang="en-GB" sz="1000" dirty="0">
              <a:cs typeface="Calibri"/>
            </a:endParaRPr>
          </a:p>
          <a:p>
            <a:pPr algn="ctr"/>
            <a:r>
              <a:rPr lang="en-GB" dirty="0"/>
              <a:t>To make one computer requires about </a:t>
            </a:r>
            <a:r>
              <a:rPr lang="en-GB" dirty="0">
                <a:solidFill>
                  <a:schemeClr val="tx1"/>
                </a:solidFill>
              </a:rPr>
              <a:t>1,100 </a:t>
            </a:r>
            <a:r>
              <a:rPr lang="en-GB" dirty="0" err="1">
                <a:solidFill>
                  <a:schemeClr val="tx1"/>
                </a:solidFill>
              </a:rPr>
              <a:t>KWh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/>
              <a:t>of energy. </a:t>
            </a:r>
            <a:endParaRPr lang="en-GB"/>
          </a:p>
          <a:p>
            <a:pPr algn="ctr"/>
            <a:r>
              <a:rPr lang="en-GB" dirty="0"/>
              <a:t>Enough to power the average UK house for </a:t>
            </a:r>
            <a:r>
              <a:rPr lang="en-GB" dirty="0">
                <a:solidFill>
                  <a:schemeClr val="tx1"/>
                </a:solidFill>
              </a:rPr>
              <a:t>4-5</a:t>
            </a:r>
            <a:r>
              <a:rPr lang="en-GB" dirty="0"/>
              <a:t> months </a:t>
            </a:r>
            <a:endParaRPr lang="en-GB" dirty="0">
              <a:cs typeface="Calibri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6435C143-6F00-25B1-D1B7-7244EC4E4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838" y="6492875"/>
            <a:ext cx="4114800" cy="365125"/>
          </a:xfrm>
        </p:spPr>
        <p:txBody>
          <a:bodyPr/>
          <a:lstStyle/>
          <a:p>
            <a:r>
              <a:rPr lang="en-GB" sz="1050" dirty="0">
                <a:solidFill>
                  <a:schemeClr val="bg1"/>
                </a:solidFill>
              </a:rPr>
              <a:t>Source – Circular Computing</a:t>
            </a:r>
          </a:p>
        </p:txBody>
      </p:sp>
    </p:spTree>
    <p:extLst>
      <p:ext uri="{BB962C8B-B14F-4D97-AF65-F5344CB8AC3E}">
        <p14:creationId xmlns:p14="http://schemas.microsoft.com/office/powerpoint/2010/main" val="7235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74"/>
    </mc:Choice>
    <mc:Fallback xmlns="">
      <p:transition spd="slow" advTm="1537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2|16.4|1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7|7.6|3.7|8.9|3.8|6.9|5.9|2|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|2.5|3.8|4.8|6.1|3.2"/>
</p:tagLst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gnitionCloud" id="{9CAD0365-AE8F-D04D-8BEE-557C6A114EE8}" vid="{D95B300F-75BA-AB4C-9019-DC8E8C04F31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850FEEF79EBB45B591D9C216777875" ma:contentTypeVersion="16" ma:contentTypeDescription="Create a new document." ma:contentTypeScope="" ma:versionID="068a4f0c7e4b0505a9ebf6f971c0ccbe">
  <xsd:schema xmlns:xsd="http://www.w3.org/2001/XMLSchema" xmlns:xs="http://www.w3.org/2001/XMLSchema" xmlns:p="http://schemas.microsoft.com/office/2006/metadata/properties" xmlns:ns2="353bb2a8-752c-4b41-a262-fcc06d50d1b8" xmlns:ns3="52f63f4d-6778-42a3-b243-5689133f28a2" targetNamespace="http://schemas.microsoft.com/office/2006/metadata/properties" ma:root="true" ma:fieldsID="4cdc23382829b5637c2eb8f802c3a9df" ns2:_="" ns3:_="">
    <xsd:import namespace="353bb2a8-752c-4b41-a262-fcc06d50d1b8"/>
    <xsd:import namespace="52f63f4d-6778-42a3-b243-5689133f28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3bb2a8-752c-4b41-a262-fcc06d50d1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b7d649f-f0b6-4e85-9411-e7e55ae0f6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f63f4d-6778-42a3-b243-5689133f28a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ff7a22d-d59f-45a9-a79e-f67440910e9e}" ma:internalName="TaxCatchAll" ma:showField="CatchAllData" ma:web="52f63f4d-6778-42a3-b243-5689133f28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2f63f4d-6778-42a3-b243-5689133f28a2">
      <UserInfo>
        <DisplayName>Cognition Cloud Members</DisplayName>
        <AccountId>7</AccountId>
        <AccountType/>
      </UserInfo>
    </SharedWithUsers>
    <lcf76f155ced4ddcb4097134ff3c332f xmlns="353bb2a8-752c-4b41-a262-fcc06d50d1b8">
      <Terms xmlns="http://schemas.microsoft.com/office/infopath/2007/PartnerControls"/>
    </lcf76f155ced4ddcb4097134ff3c332f>
    <TaxCatchAll xmlns="52f63f4d-6778-42a3-b243-5689133f28a2" xsi:nil="true"/>
    <_Flow_SignoffStatus xmlns="353bb2a8-752c-4b41-a262-fcc06d50d1b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94835D-DA2B-4D24-A9F5-76239C521B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3bb2a8-752c-4b41-a262-fcc06d50d1b8"/>
    <ds:schemaRef ds:uri="52f63f4d-6778-42a3-b243-5689133f28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B23F3A-F0DB-47F2-A480-2A57ED674033}">
  <ds:schemaRefs>
    <ds:schemaRef ds:uri="353bb2a8-752c-4b41-a262-fcc06d50d1b8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52f63f4d-6778-42a3-b243-5689133f28a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A1AA42D-48D1-4F58-9369-8211F36B6B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34171</TotalTime>
  <Words>488</Words>
  <Application>Microsoft Office PowerPoint</Application>
  <PresentationFormat>Widescreen</PresentationFormat>
  <Paragraphs>100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Source of GHG Emissions</vt:lpstr>
      <vt:lpstr>PowerPoint Presentation</vt:lpstr>
      <vt:lpstr>PowerPoint Presentation</vt:lpstr>
      <vt:lpstr>PowerPoint Presentation</vt:lpstr>
      <vt:lpstr>PowerPoint Presentation</vt:lpstr>
      <vt:lpstr>Linear Economy</vt:lpstr>
      <vt:lpstr>In 2021, the world generated an estimated total of 57 million tons of e-waste </vt:lpstr>
      <vt:lpstr>In the EU alone, over 160,000 laptops are thrown away every day</vt:lpstr>
      <vt:lpstr>PowerPoint Presentation</vt:lpstr>
      <vt:lpstr>It’s the one on your desk…</vt:lpstr>
      <vt:lpstr>PowerPoint Presentation</vt:lpstr>
      <vt:lpstr>So why don’t we keep our computers for longer?</vt:lpstr>
      <vt:lpstr>The Solution – Put Windows in the Cloud </vt:lpstr>
      <vt:lpstr>Linear Economy</vt:lpstr>
      <vt:lpstr>Circular Economy</vt:lpstr>
      <vt:lpstr>PowerPoint Presentation</vt:lpstr>
      <vt:lpstr>  Continue the Conversation with an   IT Sustainability Assessment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Abosch</dc:creator>
  <cp:lastModifiedBy>David Abosch</cp:lastModifiedBy>
  <cp:revision>7</cp:revision>
  <dcterms:created xsi:type="dcterms:W3CDTF">2022-05-26T09:02:43Z</dcterms:created>
  <dcterms:modified xsi:type="dcterms:W3CDTF">2023-02-13T10:31:33Z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0x01010077850FEEF79EBB45B591D9C216777875</vt:lpwstr>
  </property>
  <property fmtid="{D5CDD505-2E9C-101B-9397-08002B2CF9AE}" pid="3" name="MediaServiceImageTags">
    <vt:lpwstr/>
  </property>
</Properties>
</file>