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8" r:id="rId16"/>
    <p:sldId id="270" r:id="rId17"/>
    <p:sldId id="271" r:id="rId18"/>
    <p:sldId id="272" r:id="rId19"/>
    <p:sldId id="279" r:id="rId20"/>
    <p:sldId id="273" r:id="rId21"/>
    <p:sldId id="274" r:id="rId22"/>
    <p:sldId id="275" r:id="rId23"/>
    <p:sldId id="276" r:id="rId24"/>
    <p:sldId id="277" r:id="rId25"/>
  </p:sldIdLst>
  <p:sldSz cx="18288000" cy="10287000"/>
  <p:notesSz cx="6858000" cy="9144000"/>
  <p:embeddedFontLst>
    <p:embeddedFont>
      <p:font typeface="Amasis MT Pro Medium" panose="02040604050005020304" pitchFamily="18" charset="0"/>
      <p:regular r:id="rId26"/>
      <p:italic r:id="rId27"/>
    </p:embeddedFont>
    <p:embeddedFont>
      <p:font typeface="Calibri" panose="020F0502020204030204" pitchFamily="34" charset="0"/>
      <p:regular r:id="rId28"/>
      <p:bold r:id="rId29"/>
      <p:italic r:id="rId30"/>
      <p:boldItalic r:id="rId31"/>
    </p:embeddedFont>
    <p:embeddedFont>
      <p:font typeface="League Spartan" panose="020B0604020202020204" charset="0"/>
      <p:regular r:id="rId32"/>
    </p:embeddedFont>
    <p:embeddedFont>
      <p:font typeface="Montserrat Semi-Bold" panose="020B0604020202020204" charset="0"/>
      <p:regular r:id="rId33"/>
    </p:embeddedFont>
    <p:embeddedFont>
      <p:font typeface="Montserrat Semi-Bold Bold" panose="020B0604020202020204" charset="0"/>
      <p:regular r:id="rId34"/>
    </p:embeddedFont>
    <p:embeddedFont>
      <p:font typeface="Open Sans Light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47C6A-5B8F-4BA0-A6EF-C19AC3B256D2}" v="1" dt="2023-03-28T14:29:21.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132"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03B47C6A-5B8F-4BA0-A6EF-C19AC3B256D2}"/>
    <pc:docChg chg="custSel addSld modSld">
      <pc:chgData name="Covlea, Maria" userId="4bdbff5f-f003-4945-bf9a-dd67c3b08000" providerId="ADAL" clId="{03B47C6A-5B8F-4BA0-A6EF-C19AC3B256D2}" dt="2023-03-28T14:30:22.016" v="22" actId="1076"/>
      <pc:docMkLst>
        <pc:docMk/>
      </pc:docMkLst>
      <pc:sldChg chg="modSp mod">
        <pc:chgData name="Covlea, Maria" userId="4bdbff5f-f003-4945-bf9a-dd67c3b08000" providerId="ADAL" clId="{03B47C6A-5B8F-4BA0-A6EF-C19AC3B256D2}" dt="2023-03-28T12:53:51.631" v="0" actId="313"/>
        <pc:sldMkLst>
          <pc:docMk/>
          <pc:sldMk cId="0" sldId="260"/>
        </pc:sldMkLst>
        <pc:spChg chg="mod">
          <ac:chgData name="Covlea, Maria" userId="4bdbff5f-f003-4945-bf9a-dd67c3b08000" providerId="ADAL" clId="{03B47C6A-5B8F-4BA0-A6EF-C19AC3B256D2}" dt="2023-03-28T12:53:51.631" v="0" actId="313"/>
          <ac:spMkLst>
            <pc:docMk/>
            <pc:sldMk cId="0" sldId="260"/>
            <ac:spMk id="25" creationId="{00000000-0000-0000-0000-000000000000}"/>
          </ac:spMkLst>
        </pc:spChg>
      </pc:sldChg>
      <pc:sldChg chg="modSp mod">
        <pc:chgData name="Covlea, Maria" userId="4bdbff5f-f003-4945-bf9a-dd67c3b08000" providerId="ADAL" clId="{03B47C6A-5B8F-4BA0-A6EF-C19AC3B256D2}" dt="2023-03-28T12:55:00.806" v="4" actId="20577"/>
        <pc:sldMkLst>
          <pc:docMk/>
          <pc:sldMk cId="0" sldId="263"/>
        </pc:sldMkLst>
        <pc:spChg chg="mod">
          <ac:chgData name="Covlea, Maria" userId="4bdbff5f-f003-4945-bf9a-dd67c3b08000" providerId="ADAL" clId="{03B47C6A-5B8F-4BA0-A6EF-C19AC3B256D2}" dt="2023-03-28T12:55:00.806" v="4" actId="20577"/>
          <ac:spMkLst>
            <pc:docMk/>
            <pc:sldMk cId="0" sldId="263"/>
            <ac:spMk id="15" creationId="{00000000-0000-0000-0000-000000000000}"/>
          </ac:spMkLst>
        </pc:spChg>
      </pc:sldChg>
      <pc:sldChg chg="addSp delSp modSp add mod">
        <pc:chgData name="Covlea, Maria" userId="4bdbff5f-f003-4945-bf9a-dd67c3b08000" providerId="ADAL" clId="{03B47C6A-5B8F-4BA0-A6EF-C19AC3B256D2}" dt="2023-03-28T14:30:22.016" v="22" actId="1076"/>
        <pc:sldMkLst>
          <pc:docMk/>
          <pc:sldMk cId="1252275066" sldId="279"/>
        </pc:sldMkLst>
        <pc:spChg chg="del mod">
          <ac:chgData name="Covlea, Maria" userId="4bdbff5f-f003-4945-bf9a-dd67c3b08000" providerId="ADAL" clId="{03B47C6A-5B8F-4BA0-A6EF-C19AC3B256D2}" dt="2023-03-28T14:29:09.274" v="8" actId="478"/>
          <ac:spMkLst>
            <pc:docMk/>
            <pc:sldMk cId="1252275066" sldId="279"/>
            <ac:spMk id="15" creationId="{00000000-0000-0000-0000-000000000000}"/>
          </ac:spMkLst>
        </pc:spChg>
        <pc:picChg chg="del">
          <ac:chgData name="Covlea, Maria" userId="4bdbff5f-f003-4945-bf9a-dd67c3b08000" providerId="ADAL" clId="{03B47C6A-5B8F-4BA0-A6EF-C19AC3B256D2}" dt="2023-03-28T14:29:07.154" v="6" actId="478"/>
          <ac:picMkLst>
            <pc:docMk/>
            <pc:sldMk cId="1252275066" sldId="279"/>
            <ac:picMk id="16" creationId="{00000000-0000-0000-0000-000000000000}"/>
          </ac:picMkLst>
        </pc:picChg>
        <pc:picChg chg="add mod modCrop">
          <ac:chgData name="Covlea, Maria" userId="4bdbff5f-f003-4945-bf9a-dd67c3b08000" providerId="ADAL" clId="{03B47C6A-5B8F-4BA0-A6EF-C19AC3B256D2}" dt="2023-03-28T14:30:22.016" v="22" actId="1076"/>
          <ac:picMkLst>
            <pc:docMk/>
            <pc:sldMk cId="1252275066" sldId="279"/>
            <ac:picMk id="18" creationId="{394D4452-9760-DB47-AE9D-2EFBCD514FE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888" r="18888"/>
          <a:stretch>
            <a:fillRect/>
          </a:stretch>
        </p:blipFill>
        <p:spPr>
          <a:xfrm>
            <a:off x="-344352" y="0"/>
            <a:ext cx="18288000" cy="10287000"/>
          </a:xfrm>
          <a:prstGeom prst="rect">
            <a:avLst/>
          </a:prstGeom>
        </p:spPr>
      </p:pic>
      <p:grpSp>
        <p:nvGrpSpPr>
          <p:cNvPr id="3" name="Group 3"/>
          <p:cNvGrpSpPr/>
          <p:nvPr/>
        </p:nvGrpSpPr>
        <p:grpSpPr>
          <a:xfrm>
            <a:off x="7715894" y="1832029"/>
            <a:ext cx="7706695" cy="6622941"/>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356698" y="2387829"/>
            <a:ext cx="6534491" cy="5511342"/>
            <a:chOff x="0" y="0"/>
            <a:chExt cx="1721018" cy="1451547"/>
          </a:xfrm>
        </p:grpSpPr>
        <p:sp>
          <p:nvSpPr>
            <p:cNvPr id="7" name="Freeform 7"/>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38975" y="9447772"/>
            <a:ext cx="4393457" cy="839228"/>
            <a:chOff x="0" y="0"/>
            <a:chExt cx="1157124" cy="221031"/>
          </a:xfrm>
        </p:grpSpPr>
        <p:sp>
          <p:nvSpPr>
            <p:cNvPr id="10" name="Freeform 10"/>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478202" y="9258300"/>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23559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4088612" y="9258300"/>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846001" y="-189472"/>
            <a:ext cx="2664422" cy="121817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sp>
        <p:sp>
          <p:nvSpPr>
            <p:cNvPr id="26" name="TextBox 2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8214615" y="2220949"/>
            <a:ext cx="6709253" cy="5845101"/>
            <a:chOff x="0" y="0"/>
            <a:chExt cx="6350000" cy="5532120"/>
          </a:xfrm>
        </p:grpSpPr>
        <p:sp>
          <p:nvSpPr>
            <p:cNvPr id="28" name="Freeform 2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sp>
      </p:grpSp>
      <p:grpSp>
        <p:nvGrpSpPr>
          <p:cNvPr id="29" name="Group 29"/>
          <p:cNvGrpSpPr>
            <a:grpSpLocks noChangeAspect="1"/>
          </p:cNvGrpSpPr>
          <p:nvPr/>
        </p:nvGrpSpPr>
        <p:grpSpPr>
          <a:xfrm>
            <a:off x="8535916" y="2518730"/>
            <a:ext cx="6058479" cy="5246370"/>
            <a:chOff x="0" y="0"/>
            <a:chExt cx="4282440" cy="3708400"/>
          </a:xfrm>
        </p:grpSpPr>
        <p:sp>
          <p:nvSpPr>
            <p:cNvPr id="30" name="Freeform 3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5960" r="-25960"/>
              </a:stretch>
            </a:blipFill>
          </p:spPr>
        </p:sp>
      </p:grpSp>
      <p:sp>
        <p:nvSpPr>
          <p:cNvPr id="31" name="AutoShape 31"/>
          <p:cNvSpPr/>
          <p:nvPr/>
        </p:nvSpPr>
        <p:spPr>
          <a:xfrm rot="-3705113">
            <a:off x="14301451" y="6522576"/>
            <a:ext cx="3317663" cy="0"/>
          </a:xfrm>
          <a:prstGeom prst="line">
            <a:avLst/>
          </a:prstGeom>
          <a:ln w="85725" cap="flat">
            <a:solidFill>
              <a:srgbClr val="FFFFFF"/>
            </a:solidFill>
            <a:prstDash val="solid"/>
            <a:headEnd type="none" w="sm" len="sm"/>
            <a:tailEnd type="none" w="sm" len="sm"/>
          </a:ln>
        </p:spPr>
      </p:sp>
      <p:sp>
        <p:nvSpPr>
          <p:cNvPr id="32" name="AutoShape 32"/>
          <p:cNvSpPr/>
          <p:nvPr/>
        </p:nvSpPr>
        <p:spPr>
          <a:xfrm rot="-7186693">
            <a:off x="14263267" y="3658214"/>
            <a:ext cx="3317663" cy="0"/>
          </a:xfrm>
          <a:prstGeom prst="line">
            <a:avLst/>
          </a:prstGeom>
          <a:ln w="85725" cap="flat">
            <a:solidFill>
              <a:srgbClr val="FFFFFF"/>
            </a:solidFill>
            <a:prstDash val="solid"/>
            <a:headEnd type="none" w="sm" len="sm"/>
            <a:tailEnd type="none" w="sm" len="sm"/>
          </a:ln>
        </p:spPr>
      </p:sp>
      <p:grpSp>
        <p:nvGrpSpPr>
          <p:cNvPr id="33" name="Group 33"/>
          <p:cNvGrpSpPr/>
          <p:nvPr/>
        </p:nvGrpSpPr>
        <p:grpSpPr>
          <a:xfrm>
            <a:off x="189631" y="104875"/>
            <a:ext cx="6484652" cy="2415440"/>
            <a:chOff x="0" y="0"/>
            <a:chExt cx="1707892" cy="636165"/>
          </a:xfrm>
        </p:grpSpPr>
        <p:sp>
          <p:nvSpPr>
            <p:cNvPr id="34" name="Freeform 34"/>
            <p:cNvSpPr/>
            <p:nvPr/>
          </p:nvSpPr>
          <p:spPr>
            <a:xfrm>
              <a:off x="0" y="0"/>
              <a:ext cx="1707892" cy="636165"/>
            </a:xfrm>
            <a:custGeom>
              <a:avLst/>
              <a:gdLst/>
              <a:ahLst/>
              <a:cxnLst/>
              <a:rect l="l" t="t" r="r" b="b"/>
              <a:pathLst>
                <a:path w="1707892" h="636165">
                  <a:moveTo>
                    <a:pt x="0" y="0"/>
                  </a:moveTo>
                  <a:lnTo>
                    <a:pt x="1707892" y="0"/>
                  </a:lnTo>
                  <a:lnTo>
                    <a:pt x="1707892" y="636165"/>
                  </a:lnTo>
                  <a:lnTo>
                    <a:pt x="0" y="636165"/>
                  </a:lnTo>
                  <a:close/>
                </a:path>
              </a:pathLst>
            </a:custGeom>
            <a:solidFill>
              <a:srgbClr val="62B6AA"/>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6" name="Picture 36"/>
          <p:cNvPicPr>
            <a:picLocks noChangeAspect="1"/>
          </p:cNvPicPr>
          <p:nvPr/>
        </p:nvPicPr>
        <p:blipFill>
          <a:blip r:embed="rId4"/>
          <a:srcRect/>
          <a:stretch>
            <a:fillRect/>
          </a:stretch>
        </p:blipFill>
        <p:spPr>
          <a:xfrm>
            <a:off x="309172" y="253475"/>
            <a:ext cx="6264622" cy="2192618"/>
          </a:xfrm>
          <a:prstGeom prst="rect">
            <a:avLst/>
          </a:prstGeom>
        </p:spPr>
      </p:pic>
      <p:sp>
        <p:nvSpPr>
          <p:cNvPr id="37" name="TextBox 37"/>
          <p:cNvSpPr txBox="1"/>
          <p:nvPr/>
        </p:nvSpPr>
        <p:spPr>
          <a:xfrm>
            <a:off x="1024403" y="3341403"/>
            <a:ext cx="6148566" cy="1102866"/>
          </a:xfrm>
          <a:prstGeom prst="rect">
            <a:avLst/>
          </a:prstGeom>
        </p:spPr>
        <p:txBody>
          <a:bodyPr lIns="0" tIns="0" rIns="0" bIns="0" rtlCol="0" anchor="t">
            <a:spAutoFit/>
          </a:bodyPr>
          <a:lstStyle/>
          <a:p>
            <a:pPr>
              <a:lnSpc>
                <a:spcPts val="8600"/>
              </a:lnSpc>
            </a:pPr>
            <a:r>
              <a:rPr lang="en-US" sz="8600" dirty="0">
                <a:solidFill>
                  <a:schemeClr val="accent1"/>
                </a:solidFill>
                <a:latin typeface="Amasis MT Pro Medium" panose="020B0604020202020204" pitchFamily="18" charset="0"/>
              </a:rPr>
              <a:t>WICKMAN</a:t>
            </a:r>
          </a:p>
        </p:txBody>
      </p:sp>
      <p:sp>
        <p:nvSpPr>
          <p:cNvPr id="38" name="TextBox 38"/>
          <p:cNvSpPr txBox="1"/>
          <p:nvPr/>
        </p:nvSpPr>
        <p:spPr>
          <a:xfrm>
            <a:off x="1023848" y="4250454"/>
            <a:ext cx="6558141" cy="1403013"/>
          </a:xfrm>
          <a:prstGeom prst="rect">
            <a:avLst/>
          </a:prstGeom>
        </p:spPr>
        <p:txBody>
          <a:bodyPr lIns="0" tIns="0" rIns="0" bIns="0" rtlCol="0" anchor="t">
            <a:spAutoFit/>
          </a:bodyPr>
          <a:lstStyle/>
          <a:p>
            <a:pPr algn="ctr">
              <a:lnSpc>
                <a:spcPts val="5760"/>
              </a:lnSpc>
            </a:pPr>
            <a:r>
              <a:rPr lang="en-US" sz="3200" spc="128" dirty="0">
                <a:solidFill>
                  <a:srgbClr val="606060"/>
                </a:solidFill>
                <a:latin typeface="Montserrat Semi-Bold"/>
              </a:rPr>
              <a:t>A CASE STUDY</a:t>
            </a:r>
          </a:p>
          <a:p>
            <a:pPr algn="ctr">
              <a:lnSpc>
                <a:spcPts val="5760"/>
              </a:lnSpc>
            </a:pPr>
            <a:r>
              <a:rPr lang="en-US" sz="3200" spc="128" dirty="0">
                <a:solidFill>
                  <a:srgbClr val="606060"/>
                </a:solidFill>
                <a:latin typeface="Montserrat Semi-Bold"/>
              </a:rPr>
              <a:t>Chris Barrett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sp>
      <p:sp>
        <p:nvSpPr>
          <p:cNvPr id="7" name="TextBox 7"/>
          <p:cNvSpPr txBox="1"/>
          <p:nvPr/>
        </p:nvSpPr>
        <p:spPr>
          <a:xfrm>
            <a:off x="297196" y="3430313"/>
            <a:ext cx="6836061" cy="1794514"/>
          </a:xfrm>
          <a:prstGeom prst="rect">
            <a:avLst/>
          </a:prstGeom>
        </p:spPr>
        <p:txBody>
          <a:bodyPr lIns="0" tIns="0" rIns="0" bIns="0" rtlCol="0" anchor="t">
            <a:spAutoFit/>
          </a:bodyPr>
          <a:lstStyle/>
          <a:p>
            <a:pPr>
              <a:lnSpc>
                <a:spcPts val="6900"/>
              </a:lnSpc>
            </a:pPr>
            <a:r>
              <a:rPr lang="en-US" sz="6900">
                <a:solidFill>
                  <a:srgbClr val="606060"/>
                </a:solidFill>
                <a:latin typeface="League Spartan"/>
              </a:rPr>
              <a:t>The Kwh &amp;  money savings</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8611567" y="2259574"/>
            <a:ext cx="8234433" cy="5032403"/>
          </a:xfrm>
          <a:prstGeom prst="rect">
            <a:avLst/>
          </a:prstGeom>
        </p:spPr>
        <p:txBody>
          <a:bodyPr wrap="square" lIns="0" tIns="0" rIns="0" bIns="0" rtlCol="0" anchor="t">
            <a:spAutoFit/>
          </a:bodyPr>
          <a:lstStyle/>
          <a:p>
            <a:pPr marL="604521" lvl="1" indent="-302261">
              <a:lnSpc>
                <a:spcPts val="3892"/>
              </a:lnSpc>
              <a:buFont typeface="Arial"/>
              <a:buChar char="•"/>
            </a:pPr>
            <a:r>
              <a:rPr lang="en-US" sz="2800" dirty="0">
                <a:solidFill>
                  <a:srgbClr val="FFFFFF"/>
                </a:solidFill>
                <a:latin typeface="Montserrat Semi-Bold"/>
              </a:rPr>
              <a:t>2021 – 101,000 </a:t>
            </a:r>
            <a:r>
              <a:rPr lang="en-US" sz="2800" dirty="0" err="1">
                <a:solidFill>
                  <a:srgbClr val="FFFFFF"/>
                </a:solidFill>
                <a:latin typeface="Montserrat Semi-Bold"/>
              </a:rPr>
              <a:t>Kwh</a:t>
            </a:r>
            <a:r>
              <a:rPr lang="en-US" sz="2800" dirty="0">
                <a:solidFill>
                  <a:srgbClr val="FFFFFF"/>
                </a:solidFill>
                <a:latin typeface="Montserrat Semi-Bold"/>
              </a:rPr>
              <a:t> (Usage) saved 55,000 </a:t>
            </a:r>
            <a:r>
              <a:rPr lang="en-US" sz="2800" dirty="0" err="1">
                <a:solidFill>
                  <a:srgbClr val="FFFFFF"/>
                </a:solidFill>
                <a:latin typeface="Montserrat Semi-Bold"/>
              </a:rPr>
              <a:t>Kwh</a:t>
            </a:r>
            <a:endParaRPr lang="en-US" sz="2800" dirty="0">
              <a:solidFill>
                <a:srgbClr val="FFFFFF"/>
              </a:solidFill>
              <a:latin typeface="Montserrat Semi-Bold"/>
            </a:endParaRPr>
          </a:p>
          <a:p>
            <a:pPr marL="604521" lvl="1" indent="-302261">
              <a:lnSpc>
                <a:spcPts val="3892"/>
              </a:lnSpc>
              <a:buFont typeface="Arial"/>
              <a:buChar char="•"/>
            </a:pPr>
            <a:r>
              <a:rPr lang="en-US" sz="2800" dirty="0">
                <a:solidFill>
                  <a:srgbClr val="FFFFFF"/>
                </a:solidFill>
                <a:latin typeface="Montserrat Semi-Bold"/>
              </a:rPr>
              <a:t>2023 – 50,000 </a:t>
            </a:r>
            <a:r>
              <a:rPr lang="en-US" sz="2800" dirty="0" err="1">
                <a:solidFill>
                  <a:srgbClr val="FFFFFF"/>
                </a:solidFill>
                <a:latin typeface="Montserrat Semi-Bold"/>
              </a:rPr>
              <a:t>Kwh</a:t>
            </a:r>
            <a:r>
              <a:rPr lang="en-US" sz="2800" dirty="0">
                <a:solidFill>
                  <a:srgbClr val="FFFFFF"/>
                </a:solidFill>
                <a:latin typeface="Montserrat Semi-Bold"/>
              </a:rPr>
              <a:t> (Forecast) </a:t>
            </a:r>
          </a:p>
          <a:p>
            <a:pPr marL="604521" lvl="1" indent="-302261">
              <a:lnSpc>
                <a:spcPts val="3892"/>
              </a:lnSpc>
              <a:buFont typeface="Arial"/>
              <a:buChar char="•"/>
            </a:pPr>
            <a:r>
              <a:rPr lang="en-US" sz="2800" dirty="0">
                <a:solidFill>
                  <a:srgbClr val="FFFFFF"/>
                </a:solidFill>
                <a:latin typeface="Montserrat Semi-Bold"/>
              </a:rPr>
              <a:t>PV saving us 50,000 </a:t>
            </a:r>
            <a:r>
              <a:rPr lang="en-US" sz="2800" dirty="0" err="1">
                <a:solidFill>
                  <a:srgbClr val="FFFFFF"/>
                </a:solidFill>
                <a:latin typeface="Montserrat Semi-Bold"/>
              </a:rPr>
              <a:t>Kwh</a:t>
            </a:r>
            <a:r>
              <a:rPr lang="en-US" sz="2800" dirty="0">
                <a:solidFill>
                  <a:srgbClr val="FFFFFF"/>
                </a:solidFill>
                <a:latin typeface="Montserrat Semi-Bold"/>
              </a:rPr>
              <a:t> per annum</a:t>
            </a:r>
          </a:p>
          <a:p>
            <a:pPr marL="604521" lvl="1" indent="-302261">
              <a:lnSpc>
                <a:spcPts val="3892"/>
              </a:lnSpc>
              <a:buFont typeface="Arial"/>
              <a:buChar char="•"/>
            </a:pPr>
            <a:r>
              <a:rPr lang="en-US" sz="2800" dirty="0">
                <a:solidFill>
                  <a:srgbClr val="FFFFFF"/>
                </a:solidFill>
                <a:latin typeface="Montserrat Semi-Bold"/>
              </a:rPr>
              <a:t>Saving 116,000 </a:t>
            </a:r>
            <a:r>
              <a:rPr lang="en-US" sz="2800" dirty="0" err="1">
                <a:solidFill>
                  <a:srgbClr val="FFFFFF"/>
                </a:solidFill>
                <a:latin typeface="Montserrat Semi-Bold"/>
              </a:rPr>
              <a:t>Kwh</a:t>
            </a:r>
            <a:r>
              <a:rPr lang="en-US" sz="2800" dirty="0">
                <a:solidFill>
                  <a:srgbClr val="FFFFFF"/>
                </a:solidFill>
                <a:latin typeface="Montserrat Semi-Bold"/>
              </a:rPr>
              <a:t> and an estimated 42 </a:t>
            </a:r>
            <a:r>
              <a:rPr lang="en-US" sz="2800" dirty="0" err="1">
                <a:solidFill>
                  <a:srgbClr val="FFFFFF"/>
                </a:solidFill>
                <a:latin typeface="Montserrat Semi-Bold"/>
              </a:rPr>
              <a:t>tonnes</a:t>
            </a:r>
            <a:r>
              <a:rPr lang="en-US" sz="2800" dirty="0">
                <a:solidFill>
                  <a:srgbClr val="FFFFFF"/>
                </a:solidFill>
                <a:latin typeface="Montserrat Semi-Bold"/>
              </a:rPr>
              <a:t> of CO2 per annum, an approximate 70% reduction</a:t>
            </a:r>
          </a:p>
          <a:p>
            <a:pPr>
              <a:lnSpc>
                <a:spcPts val="3892"/>
              </a:lnSpc>
            </a:pPr>
            <a:endParaRPr lang="en-US" sz="2800" dirty="0">
              <a:solidFill>
                <a:srgbClr val="FFFFFF"/>
              </a:solidFill>
              <a:latin typeface="Montserrat Semi-Bold"/>
            </a:endParaRP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
        <p:nvSpPr>
          <p:cNvPr id="27" name="TextBox 27"/>
          <p:cNvSpPr txBox="1"/>
          <p:nvPr/>
        </p:nvSpPr>
        <p:spPr>
          <a:xfrm>
            <a:off x="8611568" y="6780331"/>
            <a:ext cx="9288445" cy="3531993"/>
          </a:xfrm>
          <a:prstGeom prst="rect">
            <a:avLst/>
          </a:prstGeom>
        </p:spPr>
        <p:txBody>
          <a:bodyPr wrap="square" lIns="0" tIns="0" rIns="0" bIns="0" rtlCol="0" anchor="t">
            <a:spAutoFit/>
          </a:bodyPr>
          <a:lstStyle/>
          <a:p>
            <a:pPr>
              <a:lnSpc>
                <a:spcPts val="3892"/>
              </a:lnSpc>
            </a:pPr>
            <a:endParaRPr dirty="0"/>
          </a:p>
          <a:p>
            <a:pPr marL="604521" lvl="1" indent="-302261">
              <a:lnSpc>
                <a:spcPts val="3892"/>
              </a:lnSpc>
              <a:buFont typeface="Arial"/>
              <a:buChar char="•"/>
            </a:pPr>
            <a:r>
              <a:rPr lang="en-US" sz="2800" dirty="0">
                <a:solidFill>
                  <a:srgbClr val="FFFFFF"/>
                </a:solidFill>
                <a:latin typeface="Montserrat Semi-Bold"/>
              </a:rPr>
              <a:t>At 2023 rates of 17p per </a:t>
            </a:r>
            <a:r>
              <a:rPr lang="en-US" sz="2800" dirty="0" err="1">
                <a:solidFill>
                  <a:srgbClr val="FFFFFF"/>
                </a:solidFill>
                <a:latin typeface="Montserrat Semi-Bold"/>
              </a:rPr>
              <a:t>Kwh</a:t>
            </a:r>
            <a:r>
              <a:rPr lang="en-US" sz="2800" dirty="0">
                <a:solidFill>
                  <a:srgbClr val="FFFFFF"/>
                </a:solidFill>
                <a:latin typeface="Montserrat Semi-Bold"/>
              </a:rPr>
              <a:t> = £19,720</a:t>
            </a:r>
          </a:p>
          <a:p>
            <a:pPr marL="604521" lvl="1" indent="-302261">
              <a:lnSpc>
                <a:spcPts val="3892"/>
              </a:lnSpc>
              <a:buFont typeface="Arial"/>
              <a:buChar char="•"/>
            </a:pPr>
            <a:r>
              <a:rPr lang="en-US" sz="2800" dirty="0">
                <a:solidFill>
                  <a:srgbClr val="FFFFFF"/>
                </a:solidFill>
                <a:latin typeface="Montserrat Semi-Bold"/>
              </a:rPr>
              <a:t>At 2023 new rate of 32p per </a:t>
            </a:r>
            <a:r>
              <a:rPr lang="en-US" sz="2800" dirty="0" err="1">
                <a:solidFill>
                  <a:srgbClr val="FFFFFF"/>
                </a:solidFill>
                <a:latin typeface="Montserrat Semi-Bold"/>
              </a:rPr>
              <a:t>Kwh</a:t>
            </a:r>
            <a:r>
              <a:rPr lang="en-US" sz="2800" dirty="0">
                <a:solidFill>
                  <a:srgbClr val="FFFFFF"/>
                </a:solidFill>
                <a:latin typeface="Montserrat Semi-Bold"/>
              </a:rPr>
              <a:t> = £37,720 (August 2023 onwards)</a:t>
            </a:r>
          </a:p>
          <a:p>
            <a:pPr>
              <a:lnSpc>
                <a:spcPts val="3892"/>
              </a:lnSpc>
            </a:pPr>
            <a:endParaRPr lang="en-US" sz="2800" dirty="0">
              <a:solidFill>
                <a:srgbClr val="FFFFFF"/>
              </a:solidFill>
              <a:latin typeface="Montserrat Semi-Bold"/>
            </a:endParaRP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
        <p:nvSpPr>
          <p:cNvPr id="28" name="TextBox 28"/>
          <p:cNvSpPr txBox="1"/>
          <p:nvPr/>
        </p:nvSpPr>
        <p:spPr>
          <a:xfrm>
            <a:off x="8802983" y="1309540"/>
            <a:ext cx="7308888" cy="1531445"/>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Bold"/>
              </a:rPr>
              <a:t>Energy savings</a:t>
            </a:r>
          </a:p>
          <a:p>
            <a:pPr>
              <a:lnSpc>
                <a:spcPts val="4170"/>
              </a:lnSpc>
            </a:pPr>
            <a:endParaRPr lang="en-US" sz="2800" dirty="0">
              <a:solidFill>
                <a:srgbClr val="FFFFFF"/>
              </a:solidFill>
              <a:latin typeface="Montserrat Semi-Bold Bold"/>
            </a:endParaRPr>
          </a:p>
          <a:p>
            <a:pPr>
              <a:lnSpc>
                <a:spcPts val="4170"/>
              </a:lnSpc>
              <a:spcBef>
                <a:spcPct val="0"/>
              </a:spcBef>
            </a:pPr>
            <a:endParaRPr lang="en-US" sz="2800" dirty="0">
              <a:solidFill>
                <a:srgbClr val="FFFFFF"/>
              </a:solidFill>
              <a:latin typeface="Montserrat Semi-Bold Bold"/>
            </a:endParaRPr>
          </a:p>
        </p:txBody>
      </p:sp>
      <p:sp>
        <p:nvSpPr>
          <p:cNvPr id="29" name="TextBox 29"/>
          <p:cNvSpPr txBox="1"/>
          <p:nvPr/>
        </p:nvSpPr>
        <p:spPr>
          <a:xfrm>
            <a:off x="8915400" y="6253924"/>
            <a:ext cx="7308888" cy="977773"/>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Bold"/>
              </a:rPr>
              <a:t>Money savings</a:t>
            </a:r>
          </a:p>
          <a:p>
            <a:pPr>
              <a:lnSpc>
                <a:spcPts val="4170"/>
              </a:lnSpc>
              <a:spcBef>
                <a:spcPct val="0"/>
              </a:spcBef>
            </a:pPr>
            <a:endParaRPr lang="en-US" sz="2800" dirty="0">
              <a:solidFill>
                <a:srgbClr val="FFFFFF"/>
              </a:solidFill>
              <a:latin typeface="Montserrat Semi-Bold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57370" y="1981200"/>
            <a:ext cx="16948095" cy="5487913"/>
          </a:xfrm>
          <a:prstGeom prst="rect">
            <a:avLst/>
          </a:prstGeom>
        </p:spPr>
        <p:txBody>
          <a:bodyPr lIns="0" tIns="0" rIns="0" bIns="0" rtlCol="0" anchor="t">
            <a:spAutoFit/>
          </a:bodyPr>
          <a:lstStyle/>
          <a:p>
            <a:pPr marL="431799" lvl="1" indent="-215899">
              <a:lnSpc>
                <a:spcPts val="3599"/>
              </a:lnSpc>
              <a:buFont typeface="Arial"/>
              <a:buChar char="•"/>
            </a:pPr>
            <a:r>
              <a:rPr lang="en-US" sz="1999" spc="79" dirty="0">
                <a:solidFill>
                  <a:srgbClr val="606060"/>
                </a:solidFill>
                <a:latin typeface="Montserrat Semi-Bold"/>
              </a:rPr>
              <a:t>Working on the new rate we will be paying from August we can anticipate an annual cost of electricity of £16,000, where as if we hadn’t made these changes and investments it would be well in excess of £50,000 per year.</a:t>
            </a:r>
          </a:p>
          <a:p>
            <a:pPr marL="431799" lvl="1" indent="-215899">
              <a:lnSpc>
                <a:spcPts val="3599"/>
              </a:lnSpc>
              <a:buFont typeface="Arial"/>
              <a:buChar char="•"/>
            </a:pPr>
            <a:r>
              <a:rPr lang="en-US" sz="1999" spc="79" dirty="0">
                <a:solidFill>
                  <a:srgbClr val="606060"/>
                </a:solidFill>
                <a:latin typeface="Montserrat Semi-Bold"/>
              </a:rPr>
              <a:t>Whilst our calculations do not take into account the interest we are paying on our bank borrowing, it should be kept in mind that we have yet to work out selling our excess electricity back to the grid.</a:t>
            </a:r>
          </a:p>
          <a:p>
            <a:pPr marL="431799" lvl="1" indent="-215899">
              <a:lnSpc>
                <a:spcPts val="3599"/>
              </a:lnSpc>
              <a:buFont typeface="Arial"/>
              <a:buChar char="•"/>
            </a:pPr>
            <a:r>
              <a:rPr lang="en-US" sz="1999" spc="79" dirty="0">
                <a:solidFill>
                  <a:srgbClr val="606060"/>
                </a:solidFill>
                <a:latin typeface="Montserrat Semi-Bold"/>
              </a:rPr>
              <a:t> The best rate we have been able to find is 8p per </a:t>
            </a:r>
            <a:r>
              <a:rPr lang="en-US" sz="1999" spc="79" dirty="0" err="1">
                <a:solidFill>
                  <a:srgbClr val="606060"/>
                </a:solidFill>
                <a:latin typeface="Montserrat Semi-Bold"/>
              </a:rPr>
              <a:t>Kwh</a:t>
            </a:r>
            <a:r>
              <a:rPr lang="en-US" sz="1999" spc="79" dirty="0">
                <a:solidFill>
                  <a:srgbClr val="606060"/>
                </a:solidFill>
                <a:latin typeface="Montserrat Semi-Bold"/>
              </a:rPr>
              <a:t> for selling back but we have not been able to get signed up onto it as yet. We conservatively estimate we could sell back 100,000 </a:t>
            </a:r>
            <a:r>
              <a:rPr lang="en-US" sz="1999" spc="79" dirty="0" err="1">
                <a:solidFill>
                  <a:srgbClr val="606060"/>
                </a:solidFill>
                <a:latin typeface="Montserrat Semi-Bold"/>
              </a:rPr>
              <a:t>Kwh</a:t>
            </a:r>
            <a:r>
              <a:rPr lang="en-US" sz="1999" spc="79" dirty="0">
                <a:solidFill>
                  <a:srgbClr val="606060"/>
                </a:solidFill>
                <a:latin typeface="Montserrat Semi-Bold"/>
              </a:rPr>
              <a:t> per annum which could bring in £8000 of revenue per year.</a:t>
            </a:r>
          </a:p>
          <a:p>
            <a:pPr>
              <a:lnSpc>
                <a:spcPts val="3599"/>
              </a:lnSpc>
            </a:pPr>
            <a:endParaRPr lang="en-US" sz="1999" spc="79" dirty="0">
              <a:solidFill>
                <a:srgbClr val="606060"/>
              </a:solidFill>
              <a:latin typeface="Montserrat Semi-Bold"/>
            </a:endParaRPr>
          </a:p>
          <a:p>
            <a:pPr>
              <a:lnSpc>
                <a:spcPts val="3599"/>
              </a:lnSpc>
            </a:pPr>
            <a:r>
              <a:rPr lang="en-US" sz="1999" spc="79" dirty="0">
                <a:solidFill>
                  <a:srgbClr val="606060"/>
                </a:solidFill>
                <a:latin typeface="Montserrat Semi-Bold Bold"/>
              </a:rPr>
              <a:t>Other wins</a:t>
            </a:r>
          </a:p>
          <a:p>
            <a:pPr marL="342900" indent="-342900">
              <a:lnSpc>
                <a:spcPts val="3599"/>
              </a:lnSpc>
              <a:buFont typeface="Arial" panose="020B0604020202020204" pitchFamily="34" charset="0"/>
              <a:buChar char="•"/>
            </a:pPr>
            <a:r>
              <a:rPr lang="en-US" sz="1999" spc="79" dirty="0">
                <a:solidFill>
                  <a:srgbClr val="606060"/>
                </a:solidFill>
                <a:latin typeface="Montserrat Semi-Bold"/>
              </a:rPr>
              <a:t>Infinitely better lighting in the factory – creating a better working </a:t>
            </a:r>
            <a:r>
              <a:rPr lang="en-US" sz="1999" spc="79" dirty="0" err="1">
                <a:solidFill>
                  <a:srgbClr val="606060"/>
                </a:solidFill>
                <a:latin typeface="Montserrat Semi-Bold"/>
              </a:rPr>
              <a:t>environmentShows</a:t>
            </a:r>
            <a:r>
              <a:rPr lang="en-US" sz="1999" spc="79" dirty="0">
                <a:solidFill>
                  <a:srgbClr val="606060"/>
                </a:solidFill>
                <a:latin typeface="Montserrat Semi-Bold"/>
              </a:rPr>
              <a:t> the company in a “better more progressive light”</a:t>
            </a:r>
          </a:p>
          <a:p>
            <a:pPr marL="342900" indent="-342900">
              <a:lnSpc>
                <a:spcPts val="3599"/>
              </a:lnSpc>
              <a:buFont typeface="Arial" panose="020B0604020202020204" pitchFamily="34" charset="0"/>
              <a:buChar char="•"/>
            </a:pPr>
            <a:r>
              <a:rPr lang="en-US" sz="1999" spc="79" dirty="0">
                <a:solidFill>
                  <a:srgbClr val="606060"/>
                </a:solidFill>
                <a:latin typeface="Montserrat Semi-Bold"/>
              </a:rPr>
              <a:t>42 </a:t>
            </a:r>
            <a:r>
              <a:rPr lang="en-US" sz="1999" spc="79" dirty="0" err="1">
                <a:solidFill>
                  <a:srgbClr val="606060"/>
                </a:solidFill>
                <a:latin typeface="Montserrat Semi-Bold"/>
              </a:rPr>
              <a:t>tonnes</a:t>
            </a:r>
            <a:r>
              <a:rPr lang="en-US" sz="1999" spc="79" dirty="0">
                <a:solidFill>
                  <a:srgbClr val="606060"/>
                </a:solidFill>
                <a:latin typeface="Montserrat Semi-Bold"/>
              </a:rPr>
              <a:t> of CO2 – probably around 60 </a:t>
            </a:r>
            <a:r>
              <a:rPr lang="en-US" sz="1999" spc="79" dirty="0" err="1">
                <a:solidFill>
                  <a:srgbClr val="606060"/>
                </a:solidFill>
                <a:latin typeface="Montserrat Semi-Bold"/>
              </a:rPr>
              <a:t>tonnes</a:t>
            </a:r>
            <a:r>
              <a:rPr lang="en-US" sz="1999" spc="79" dirty="0">
                <a:solidFill>
                  <a:srgbClr val="606060"/>
                </a:solidFill>
                <a:latin typeface="Montserrat Semi-Bold"/>
              </a:rPr>
              <a:t> when we add in what we are sending back to the grid.</a:t>
            </a:r>
          </a:p>
        </p:txBody>
      </p:sp>
      <p:grpSp>
        <p:nvGrpSpPr>
          <p:cNvPr id="15" name="Group 15"/>
          <p:cNvGrpSpPr/>
          <p:nvPr/>
        </p:nvGrpSpPr>
        <p:grpSpPr>
          <a:xfrm>
            <a:off x="11718414" y="0"/>
            <a:ext cx="4393457" cy="839228"/>
            <a:chOff x="0" y="0"/>
            <a:chExt cx="1157124" cy="221031"/>
          </a:xfrm>
        </p:grpSpPr>
        <p:sp>
          <p:nvSpPr>
            <p:cNvPr id="16" name="Freeform 1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23559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46001" y="-189472"/>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4" name="Picture 24"/>
          <p:cNvPicPr>
            <a:picLocks noChangeAspect="1"/>
          </p:cNvPicPr>
          <p:nvPr/>
        </p:nvPicPr>
        <p:blipFill>
          <a:blip r:embed="rId2"/>
          <a:srcRect/>
          <a:stretch>
            <a:fillRect/>
          </a:stretch>
        </p:blipFill>
        <p:spPr>
          <a:xfrm>
            <a:off x="157370" y="157170"/>
            <a:ext cx="2770683" cy="96973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718414" y="0"/>
            <a:ext cx="4393457" cy="839228"/>
            <a:chOff x="0" y="0"/>
            <a:chExt cx="1157124" cy="221031"/>
          </a:xfrm>
        </p:grpSpPr>
        <p:sp>
          <p:nvSpPr>
            <p:cNvPr id="15" name="Freeform 1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189472"/>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4"/>
          <p:cNvPicPr>
            <a:picLocks noChangeAspect="1"/>
          </p:cNvPicPr>
          <p:nvPr/>
        </p:nvPicPr>
        <p:blipFill>
          <a:blip r:embed="rId3"/>
          <a:srcRect t="19801" b="19272"/>
          <a:stretch>
            <a:fillRect/>
          </a:stretch>
        </p:blipFill>
        <p:spPr>
          <a:xfrm>
            <a:off x="10077875" y="1906936"/>
            <a:ext cx="6768126" cy="6571338"/>
          </a:xfrm>
          <a:prstGeom prst="rect">
            <a:avLst/>
          </a:prstGeom>
        </p:spPr>
      </p:pic>
      <p:sp>
        <p:nvSpPr>
          <p:cNvPr id="25" name="TextBox 25"/>
          <p:cNvSpPr txBox="1"/>
          <p:nvPr/>
        </p:nvSpPr>
        <p:spPr>
          <a:xfrm>
            <a:off x="157370" y="1895475"/>
            <a:ext cx="8986630" cy="5885265"/>
          </a:xfrm>
          <a:prstGeom prst="rect">
            <a:avLst/>
          </a:prstGeom>
        </p:spPr>
        <p:txBody>
          <a:bodyPr lIns="0" tIns="0" rIns="0" bIns="0" rtlCol="0" anchor="t">
            <a:spAutoFit/>
          </a:bodyPr>
          <a:lstStyle/>
          <a:p>
            <a:pPr>
              <a:lnSpc>
                <a:spcPts val="5939"/>
              </a:lnSpc>
            </a:pPr>
            <a:r>
              <a:rPr lang="en-US" sz="3299" spc="131" dirty="0">
                <a:solidFill>
                  <a:srgbClr val="606060"/>
                </a:solidFill>
                <a:latin typeface="Montserrat Semi-Bold"/>
              </a:rPr>
              <a:t>Other energy efficiency measures</a:t>
            </a:r>
          </a:p>
          <a:p>
            <a:pPr marL="612773" lvl="1" indent="-342900">
              <a:lnSpc>
                <a:spcPts val="4499"/>
              </a:lnSpc>
              <a:buFont typeface="Arial" panose="020B0604020202020204" pitchFamily="34" charset="0"/>
              <a:buChar char="•"/>
            </a:pPr>
            <a:r>
              <a:rPr lang="en-US" sz="2499" spc="99" dirty="0">
                <a:solidFill>
                  <a:srgbClr val="606060"/>
                </a:solidFill>
                <a:latin typeface="Montserrat Semi-Bold"/>
              </a:rPr>
              <a:t>Savings started coming during 2015 as we reduced our usage (against an increased value of factory output by 8% - down to 152,991 </a:t>
            </a:r>
            <a:r>
              <a:rPr lang="en-US" sz="2499" spc="99" dirty="0" err="1">
                <a:solidFill>
                  <a:srgbClr val="606060"/>
                </a:solidFill>
                <a:latin typeface="Montserrat Semi-Bold"/>
              </a:rPr>
              <a:t>Kwh</a:t>
            </a:r>
            <a:r>
              <a:rPr lang="en-US" sz="2499" spc="99" dirty="0">
                <a:solidFill>
                  <a:srgbClr val="606060"/>
                </a:solidFill>
                <a:latin typeface="Montserrat Semi-Bold"/>
              </a:rPr>
              <a:t> – this was delivered through better managing our use and switching off appliances and machinery when not in use. </a:t>
            </a:r>
          </a:p>
          <a:p>
            <a:pPr marL="612773" lvl="1" indent="-342900">
              <a:lnSpc>
                <a:spcPts val="4499"/>
              </a:lnSpc>
              <a:buFont typeface="Arial" panose="020B0604020202020204" pitchFamily="34" charset="0"/>
              <a:buChar char="•"/>
            </a:pPr>
            <a:r>
              <a:rPr lang="en-US" sz="2499" spc="99" dirty="0">
                <a:solidFill>
                  <a:srgbClr val="606060"/>
                </a:solidFill>
                <a:latin typeface="Montserrat Semi-Bold"/>
              </a:rPr>
              <a:t>We also introduced a policy of replacing non-working equipment with units that used less electricity – such as lower energy lighting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718414" y="0"/>
            <a:ext cx="4393457" cy="839228"/>
            <a:chOff x="0" y="0"/>
            <a:chExt cx="1157124" cy="221031"/>
          </a:xfrm>
        </p:grpSpPr>
        <p:sp>
          <p:nvSpPr>
            <p:cNvPr id="15" name="Freeform 1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189472"/>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24657" y="1868379"/>
            <a:ext cx="1378990" cy="1959488"/>
          </a:xfrm>
          <a:prstGeom prst="rect">
            <a:avLst/>
          </a:prstGeom>
        </p:spPr>
      </p:pic>
      <p:sp>
        <p:nvSpPr>
          <p:cNvPr id="25" name="TextBox 25"/>
          <p:cNvSpPr txBox="1"/>
          <p:nvPr/>
        </p:nvSpPr>
        <p:spPr>
          <a:xfrm>
            <a:off x="311205" y="1706454"/>
            <a:ext cx="16948095" cy="6975307"/>
          </a:xfrm>
          <a:prstGeom prst="rect">
            <a:avLst/>
          </a:prstGeom>
        </p:spPr>
        <p:txBody>
          <a:bodyPr lIns="0" tIns="0" rIns="0" bIns="0" rtlCol="0" anchor="t">
            <a:spAutoFit/>
          </a:bodyPr>
          <a:lstStyle/>
          <a:p>
            <a:pPr>
              <a:lnSpc>
                <a:spcPts val="5399"/>
              </a:lnSpc>
            </a:pPr>
            <a:r>
              <a:rPr lang="en-US" sz="2999" spc="119" dirty="0">
                <a:solidFill>
                  <a:srgbClr val="606060"/>
                </a:solidFill>
                <a:latin typeface="Montserrat Semi-Bold"/>
              </a:rPr>
              <a:t>Switch to LED</a:t>
            </a:r>
          </a:p>
          <a:p>
            <a:pPr marL="539746" lvl="1" indent="-269873">
              <a:lnSpc>
                <a:spcPts val="4499"/>
              </a:lnSpc>
              <a:buFont typeface="Arial"/>
              <a:buChar char="•"/>
            </a:pPr>
            <a:r>
              <a:rPr lang="en-US" sz="2499" spc="99" dirty="0">
                <a:solidFill>
                  <a:srgbClr val="606060"/>
                </a:solidFill>
                <a:latin typeface="Montserrat Semi-Bold"/>
              </a:rPr>
              <a:t>Our biggest single usage was on lighting</a:t>
            </a:r>
          </a:p>
          <a:p>
            <a:pPr marL="539746" lvl="1" indent="-269873">
              <a:lnSpc>
                <a:spcPts val="4499"/>
              </a:lnSpc>
              <a:buFont typeface="Arial"/>
              <a:buChar char="•"/>
            </a:pPr>
            <a:r>
              <a:rPr lang="en-US" sz="2499" spc="99" dirty="0">
                <a:solidFill>
                  <a:srgbClr val="606060"/>
                </a:solidFill>
                <a:latin typeface="Montserrat Semi-Bold"/>
              </a:rPr>
              <a:t>We had slowly been changing out old lighting units to LED</a:t>
            </a:r>
          </a:p>
          <a:p>
            <a:pPr marL="539746" lvl="1" indent="-269873">
              <a:lnSpc>
                <a:spcPts val="4499"/>
              </a:lnSpc>
              <a:buFont typeface="Arial"/>
              <a:buChar char="•"/>
            </a:pPr>
            <a:r>
              <a:rPr lang="en-US" sz="2499" spc="99" dirty="0">
                <a:solidFill>
                  <a:srgbClr val="606060"/>
                </a:solidFill>
                <a:latin typeface="Montserrat Semi-Bold"/>
              </a:rPr>
              <a:t>All newly installed lighting has been LED</a:t>
            </a:r>
          </a:p>
          <a:p>
            <a:pPr marL="539746" lvl="1" indent="-269873">
              <a:lnSpc>
                <a:spcPts val="4499"/>
              </a:lnSpc>
              <a:buFont typeface="Arial"/>
              <a:buChar char="•"/>
            </a:pPr>
            <a:r>
              <a:rPr lang="en-US" sz="2499" spc="99" dirty="0">
                <a:solidFill>
                  <a:srgbClr val="606060"/>
                </a:solidFill>
                <a:latin typeface="Montserrat Semi-Bold"/>
              </a:rPr>
              <a:t>At the end of 2021 we went for it and put together a project to get to 100% LED lighting across the facility</a:t>
            </a:r>
          </a:p>
          <a:p>
            <a:pPr marL="539746" lvl="1" indent="-269873">
              <a:lnSpc>
                <a:spcPts val="4499"/>
              </a:lnSpc>
              <a:buFont typeface="Arial"/>
              <a:buChar char="•"/>
            </a:pPr>
            <a:r>
              <a:rPr lang="en-US" sz="2499" spc="99" dirty="0">
                <a:solidFill>
                  <a:srgbClr val="606060"/>
                </a:solidFill>
                <a:latin typeface="Montserrat Semi-Bold"/>
              </a:rPr>
              <a:t>We have also installed a lot of PIR On /Off switching in less frequently used areas – corridors, WCs , Washroom, Canteen , stores </a:t>
            </a:r>
            <a:r>
              <a:rPr lang="en-US" sz="2499" spc="99" dirty="0" err="1">
                <a:solidFill>
                  <a:srgbClr val="606060"/>
                </a:solidFill>
                <a:latin typeface="Montserrat Semi-Bold"/>
              </a:rPr>
              <a:t>etc</a:t>
            </a:r>
            <a:endParaRPr lang="en-US" sz="2499" spc="99" dirty="0">
              <a:solidFill>
                <a:srgbClr val="606060"/>
              </a:solidFill>
              <a:latin typeface="Montserrat Semi-Bold"/>
            </a:endParaRPr>
          </a:p>
          <a:p>
            <a:pPr marL="539746" lvl="1" indent="-269873">
              <a:lnSpc>
                <a:spcPts val="4499"/>
              </a:lnSpc>
              <a:buFont typeface="Arial"/>
              <a:buChar char="•"/>
            </a:pPr>
            <a:r>
              <a:rPr lang="en-US" sz="2499" spc="99" dirty="0">
                <a:solidFill>
                  <a:srgbClr val="606060"/>
                </a:solidFill>
                <a:latin typeface="Montserrat Semi-Bold"/>
              </a:rPr>
              <a:t>The cost of replacement and upgrade has been around £25,000</a:t>
            </a:r>
          </a:p>
          <a:p>
            <a:pPr marL="539746" lvl="1" indent="-269873">
              <a:lnSpc>
                <a:spcPts val="4499"/>
              </a:lnSpc>
              <a:buFont typeface="Arial"/>
              <a:buChar char="•"/>
            </a:pPr>
            <a:r>
              <a:rPr lang="en-US" sz="2499" spc="99" dirty="0">
                <a:solidFill>
                  <a:srgbClr val="606060"/>
                </a:solidFill>
                <a:latin typeface="Montserrat Semi-Bold"/>
              </a:rPr>
              <a:t>This has massively improved the quality of light across the facility</a:t>
            </a:r>
          </a:p>
          <a:p>
            <a:pPr marL="539746" lvl="1" indent="-269873">
              <a:lnSpc>
                <a:spcPts val="4499"/>
              </a:lnSpc>
              <a:buFont typeface="Arial"/>
              <a:buChar char="•"/>
            </a:pPr>
            <a:r>
              <a:rPr lang="en-US" sz="2499" spc="99" dirty="0">
                <a:solidFill>
                  <a:srgbClr val="606060"/>
                </a:solidFill>
                <a:latin typeface="Montserrat Semi-Bold"/>
              </a:rPr>
              <a:t>The changes had reduced our usage from 166,000 in 2014 to around 101,000 / annum by the end of the LED changeover.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3" descr="A picture containing text, indoor, warehouse&#10;&#10;Description automatically generated">
            <a:extLst>
              <a:ext uri="{FF2B5EF4-FFF2-40B4-BE49-F238E27FC236}">
                <a16:creationId xmlns:a16="http://schemas.microsoft.com/office/drawing/2014/main" id="{B8063159-CB52-C9DD-1D94-EB98FDA1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88" y="1385387"/>
            <a:ext cx="10772713" cy="8079535"/>
          </a:xfrm>
          <a:prstGeom prst="rect">
            <a:avLst/>
          </a:prstGeom>
        </p:spPr>
      </p:pic>
      <p:sp>
        <p:nvSpPr>
          <p:cNvPr id="25" name="TextBox 24">
            <a:extLst>
              <a:ext uri="{FF2B5EF4-FFF2-40B4-BE49-F238E27FC236}">
                <a16:creationId xmlns:a16="http://schemas.microsoft.com/office/drawing/2014/main" id="{A2E9C5BC-6629-7C81-3A08-6EC79E1A5A04}"/>
              </a:ext>
            </a:extLst>
          </p:cNvPr>
          <p:cNvSpPr txBox="1"/>
          <p:nvPr/>
        </p:nvSpPr>
        <p:spPr>
          <a:xfrm>
            <a:off x="533400" y="1062318"/>
            <a:ext cx="4418197" cy="1569660"/>
          </a:xfrm>
          <a:prstGeom prst="rect">
            <a:avLst/>
          </a:prstGeom>
          <a:noFill/>
        </p:spPr>
        <p:txBody>
          <a:bodyPr wrap="none" rtlCol="0">
            <a:spAutoFit/>
          </a:bodyPr>
          <a:lstStyle/>
          <a:p>
            <a:r>
              <a:rPr lang="en-GB" sz="9600" dirty="0">
                <a:solidFill>
                  <a:schemeClr val="bg1">
                    <a:lumMod val="50000"/>
                  </a:schemeClr>
                </a:solidFill>
                <a:latin typeface="Montserrat Semi-Bold" panose="020B0604020202020204" charset="0"/>
              </a:rPr>
              <a:t>Before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3"/>
          <a:srcRect/>
          <a:stretch>
            <a:fillRect/>
          </a:stretch>
        </p:blipFill>
        <p:spPr>
          <a:xfrm>
            <a:off x="157370" y="157170"/>
            <a:ext cx="2770683" cy="969739"/>
          </a:xfrm>
          <a:prstGeom prst="rect">
            <a:avLst/>
          </a:prstGeom>
        </p:spPr>
      </p:pic>
      <p:sp>
        <p:nvSpPr>
          <p:cNvPr id="23" name="TextBox 22">
            <a:extLst>
              <a:ext uri="{FF2B5EF4-FFF2-40B4-BE49-F238E27FC236}">
                <a16:creationId xmlns:a16="http://schemas.microsoft.com/office/drawing/2014/main" id="{420BE829-8B77-697B-9C49-5B54BF183243}"/>
              </a:ext>
            </a:extLst>
          </p:cNvPr>
          <p:cNvSpPr txBox="1"/>
          <p:nvPr/>
        </p:nvSpPr>
        <p:spPr>
          <a:xfrm>
            <a:off x="166005" y="1271570"/>
            <a:ext cx="3366627" cy="1569660"/>
          </a:xfrm>
          <a:prstGeom prst="rect">
            <a:avLst/>
          </a:prstGeom>
          <a:solidFill>
            <a:schemeClr val="tx1"/>
          </a:solidFill>
        </p:spPr>
        <p:txBody>
          <a:bodyPr wrap="none" rtlCol="0">
            <a:spAutoFit/>
          </a:bodyPr>
          <a:lstStyle/>
          <a:p>
            <a:r>
              <a:rPr lang="en-GB" sz="9600" dirty="0">
                <a:solidFill>
                  <a:schemeClr val="bg1"/>
                </a:solidFill>
                <a:latin typeface="Montserrat Semi-Bold" panose="020B0604020202020204" charset="0"/>
              </a:rPr>
              <a:t>After</a:t>
            </a:r>
          </a:p>
        </p:txBody>
      </p:sp>
    </p:spTree>
    <p:extLst>
      <p:ext uri="{BB962C8B-B14F-4D97-AF65-F5344CB8AC3E}">
        <p14:creationId xmlns:p14="http://schemas.microsoft.com/office/powerpoint/2010/main" val="27565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9" t="14203" r="892" b="12860"/>
          <a:stretch>
            <a:fillRect/>
          </a:stretch>
        </p:blipFill>
        <p:spPr>
          <a:xfrm>
            <a:off x="0" y="0"/>
            <a:ext cx="18288000" cy="10287000"/>
          </a:xfrm>
          <a:prstGeom prst="rect">
            <a:avLst/>
          </a:prstGeom>
        </p:spPr>
      </p:pic>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3"/>
          <a:srcRect/>
          <a:stretch>
            <a:fillRect/>
          </a:stretch>
        </p:blipFill>
        <p:spPr>
          <a:xfrm>
            <a:off x="157370" y="157170"/>
            <a:ext cx="2770683" cy="969739"/>
          </a:xfrm>
          <a:prstGeom prst="rect">
            <a:avLst/>
          </a:prstGeom>
        </p:spPr>
      </p:pic>
      <p:sp>
        <p:nvSpPr>
          <p:cNvPr id="22" name="TextBox 21">
            <a:extLst>
              <a:ext uri="{FF2B5EF4-FFF2-40B4-BE49-F238E27FC236}">
                <a16:creationId xmlns:a16="http://schemas.microsoft.com/office/drawing/2014/main" id="{4EC94C48-B3F1-20B4-751D-4A463BCA0C13}"/>
              </a:ext>
            </a:extLst>
          </p:cNvPr>
          <p:cNvSpPr txBox="1"/>
          <p:nvPr/>
        </p:nvSpPr>
        <p:spPr>
          <a:xfrm>
            <a:off x="166005" y="1271570"/>
            <a:ext cx="3366627" cy="1569660"/>
          </a:xfrm>
          <a:prstGeom prst="rect">
            <a:avLst/>
          </a:prstGeom>
          <a:solidFill>
            <a:schemeClr val="tx1"/>
          </a:solidFill>
        </p:spPr>
        <p:txBody>
          <a:bodyPr wrap="none" rtlCol="0">
            <a:spAutoFit/>
          </a:bodyPr>
          <a:lstStyle/>
          <a:p>
            <a:r>
              <a:rPr lang="en-GB" sz="9600" dirty="0">
                <a:solidFill>
                  <a:schemeClr val="bg1"/>
                </a:solidFill>
                <a:latin typeface="Montserrat Semi-Bold" panose="020B0604020202020204" charset="0"/>
              </a:rPr>
              <a:t>After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3521488" y="2239633"/>
            <a:ext cx="3379046" cy="2903867"/>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21488" y="5143500"/>
            <a:ext cx="3379046" cy="2903867"/>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691566"/>
            <a:ext cx="3379046" cy="2903867"/>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18445" y="3940566"/>
            <a:ext cx="2799556" cy="2405868"/>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811233" y="2488632"/>
            <a:ext cx="2799556" cy="2405868"/>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11233" y="5392500"/>
            <a:ext cx="2799556" cy="240586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056171" y="3691566"/>
            <a:ext cx="3379046" cy="290386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345916" y="3940566"/>
            <a:ext cx="2799556" cy="2405868"/>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372979" y="-315699"/>
            <a:ext cx="10686704" cy="10918398"/>
            <a:chOff x="0" y="0"/>
            <a:chExt cx="878585" cy="897633"/>
          </a:xfrm>
        </p:grpSpPr>
        <p:sp>
          <p:nvSpPr>
            <p:cNvPr id="27" name="Freeform 27"/>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9" name="AutoShape 29"/>
          <p:cNvSpPr/>
          <p:nvPr/>
        </p:nvSpPr>
        <p:spPr>
          <a:xfrm rot="-7193308">
            <a:off x="8290367" y="7750981"/>
            <a:ext cx="6297185" cy="0"/>
          </a:xfrm>
          <a:prstGeom prst="line">
            <a:avLst/>
          </a:prstGeom>
          <a:ln w="161925" cap="flat">
            <a:solidFill>
              <a:srgbClr val="FFFFFF"/>
            </a:solidFill>
            <a:prstDash val="solid"/>
            <a:headEnd type="none" w="sm" len="sm"/>
            <a:tailEnd type="none" w="sm" len="sm"/>
          </a:ln>
        </p:spPr>
      </p:sp>
      <p:sp>
        <p:nvSpPr>
          <p:cNvPr id="30" name="AutoShape 30"/>
          <p:cNvSpPr/>
          <p:nvPr/>
        </p:nvSpPr>
        <p:spPr>
          <a:xfrm rot="-3598859">
            <a:off x="8296490" y="2369885"/>
            <a:ext cx="6297185" cy="0"/>
          </a:xfrm>
          <a:prstGeom prst="line">
            <a:avLst/>
          </a:prstGeom>
          <a:ln w="161925" cap="flat">
            <a:solidFill>
              <a:srgbClr val="FFFFFF"/>
            </a:solidFill>
            <a:prstDash val="solid"/>
            <a:headEnd type="none" w="sm" len="sm"/>
            <a:tailEnd type="none" w="sm" len="sm"/>
          </a:ln>
        </p:spPr>
      </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48979" y="2929535"/>
            <a:ext cx="1524063" cy="1524063"/>
          </a:xfrm>
          <a:prstGeom prst="rect">
            <a:avLst/>
          </a:prstGeom>
        </p:spPr>
      </p:pic>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80492" y="4627058"/>
            <a:ext cx="1530405" cy="1032884"/>
          </a:xfrm>
          <a:prstGeom prst="rect">
            <a:avLst/>
          </a:prstGeom>
        </p:spPr>
      </p:pic>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4075" y="5895126"/>
            <a:ext cx="1593872" cy="1400615"/>
          </a:xfrm>
          <a:prstGeom prst="rect">
            <a:avLst/>
          </a:prstGeom>
        </p:spPr>
      </p:pic>
      <p:grpSp>
        <p:nvGrpSpPr>
          <p:cNvPr id="34" name="Group 34"/>
          <p:cNvGrpSpPr/>
          <p:nvPr/>
        </p:nvGrpSpPr>
        <p:grpSpPr>
          <a:xfrm>
            <a:off x="-1038153" y="0"/>
            <a:ext cx="4393457" cy="839228"/>
            <a:chOff x="0" y="0"/>
            <a:chExt cx="1157124" cy="221031"/>
          </a:xfrm>
        </p:grpSpPr>
        <p:sp>
          <p:nvSpPr>
            <p:cNvPr id="35" name="Freeform 3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36" name="TextBox 3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891476" y="9446514"/>
            <a:ext cx="4393457" cy="839228"/>
            <a:chOff x="0" y="0"/>
            <a:chExt cx="1157124" cy="221031"/>
          </a:xfrm>
        </p:grpSpPr>
        <p:sp>
          <p:nvSpPr>
            <p:cNvPr id="38" name="Freeform 3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39" name="TextBox 3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2479025" y="-189472"/>
            <a:ext cx="2664422" cy="1218172"/>
            <a:chOff x="0" y="0"/>
            <a:chExt cx="483446" cy="221031"/>
          </a:xfrm>
        </p:grpSpPr>
        <p:sp>
          <p:nvSpPr>
            <p:cNvPr id="41" name="Freeform 4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42" name="TextBox 4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2625702" y="9257042"/>
            <a:ext cx="2664422" cy="1218172"/>
            <a:chOff x="0" y="0"/>
            <a:chExt cx="483446" cy="221031"/>
          </a:xfrm>
        </p:grpSpPr>
        <p:sp>
          <p:nvSpPr>
            <p:cNvPr id="44" name="Freeform 4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45" name="TextBox 4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4089434" y="-189472"/>
            <a:ext cx="2664422" cy="1218172"/>
            <a:chOff x="0" y="0"/>
            <a:chExt cx="483446" cy="221031"/>
          </a:xfrm>
        </p:grpSpPr>
        <p:sp>
          <p:nvSpPr>
            <p:cNvPr id="47" name="Freeform 4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48" name="TextBox 4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4236111" y="9257042"/>
            <a:ext cx="2664422" cy="1218172"/>
            <a:chOff x="0" y="0"/>
            <a:chExt cx="483446" cy="221031"/>
          </a:xfrm>
        </p:grpSpPr>
        <p:sp>
          <p:nvSpPr>
            <p:cNvPr id="50" name="Freeform 5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51" name="TextBox 5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52" name="Picture 5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28321" y="4453598"/>
            <a:ext cx="1379804" cy="1379804"/>
          </a:xfrm>
          <a:prstGeom prst="rect">
            <a:avLst/>
          </a:prstGeom>
        </p:spPr>
      </p:pic>
      <p:sp>
        <p:nvSpPr>
          <p:cNvPr id="53" name="TextBox 53"/>
          <p:cNvSpPr txBox="1"/>
          <p:nvPr/>
        </p:nvSpPr>
        <p:spPr>
          <a:xfrm>
            <a:off x="12006967" y="3959939"/>
            <a:ext cx="7322107" cy="3017522"/>
          </a:xfrm>
          <a:prstGeom prst="rect">
            <a:avLst/>
          </a:prstGeom>
        </p:spPr>
        <p:txBody>
          <a:bodyPr lIns="0" tIns="0" rIns="0" bIns="0" rtlCol="0" anchor="t">
            <a:spAutoFit/>
          </a:bodyPr>
          <a:lstStyle/>
          <a:p>
            <a:pPr algn="just">
              <a:lnSpc>
                <a:spcPts val="7800"/>
              </a:lnSpc>
            </a:pPr>
            <a:r>
              <a:rPr lang="en-US" sz="7800">
                <a:solidFill>
                  <a:srgbClr val="606060"/>
                </a:solidFill>
                <a:latin typeface="League Spartan"/>
              </a:rPr>
              <a:t>Next</a:t>
            </a:r>
          </a:p>
          <a:p>
            <a:pPr algn="just">
              <a:lnSpc>
                <a:spcPts val="7800"/>
              </a:lnSpc>
            </a:pPr>
            <a:r>
              <a:rPr lang="en-US" sz="7800">
                <a:solidFill>
                  <a:srgbClr val="606060"/>
                </a:solidFill>
                <a:latin typeface="League Spartan"/>
              </a:rPr>
              <a:t>projects</a:t>
            </a:r>
          </a:p>
          <a:p>
            <a:pPr algn="r">
              <a:lnSpc>
                <a:spcPts val="7800"/>
              </a:lnSpc>
            </a:pPr>
            <a:endParaRPr lang="en-US" sz="7800">
              <a:solidFill>
                <a:srgbClr val="606060"/>
              </a:solidFill>
              <a:latin typeface="League Spart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sp>
        <p:nvSpPr>
          <p:cNvPr id="15" name="TextBox 15"/>
          <p:cNvSpPr txBox="1"/>
          <p:nvPr/>
        </p:nvSpPr>
        <p:spPr>
          <a:xfrm>
            <a:off x="157370" y="1395926"/>
            <a:ext cx="16948095" cy="3179588"/>
          </a:xfrm>
          <a:prstGeom prst="rect">
            <a:avLst/>
          </a:prstGeom>
        </p:spPr>
        <p:txBody>
          <a:bodyPr lIns="0" tIns="0" rIns="0" bIns="0" rtlCol="0" anchor="t">
            <a:spAutoFit/>
          </a:bodyPr>
          <a:lstStyle/>
          <a:p>
            <a:pPr marL="431799" lvl="1" indent="-215899">
              <a:lnSpc>
                <a:spcPts val="3599"/>
              </a:lnSpc>
              <a:buFont typeface="Arial"/>
              <a:buChar char="•"/>
            </a:pPr>
            <a:r>
              <a:rPr lang="en-US" sz="1999" spc="79" dirty="0">
                <a:solidFill>
                  <a:srgbClr val="606060"/>
                </a:solidFill>
                <a:latin typeface="Montserrat Semi-Bold"/>
              </a:rPr>
              <a:t>Better management of electricity in the business – we are consuming on average 30Kwh over night (10,000 kwh) when no one is in the factory, we have 4 fridges, a server , a UPS and other bits and pieces running – but usage seems excessive.</a:t>
            </a:r>
          </a:p>
          <a:p>
            <a:pPr marL="431799" lvl="1" indent="-215899">
              <a:lnSpc>
                <a:spcPts val="3599"/>
              </a:lnSpc>
              <a:buFont typeface="Arial"/>
              <a:buChar char="•"/>
            </a:pPr>
            <a:r>
              <a:rPr lang="en-US" sz="1999" spc="79" dirty="0">
                <a:solidFill>
                  <a:srgbClr val="606060"/>
                </a:solidFill>
                <a:latin typeface="Montserrat Semi-Bold"/>
              </a:rPr>
              <a:t>Batteries to store electricity and to allow us to store for when it is required. We need batteries to smooth the curve of production. Our demand starts at 7 am and finishes at 6pm on normal days we cannot produce fast enough first and last thing so batteries could help us level things up (See Graph). Batteries are very expensive and seem to be around £800 to £1000 per </a:t>
            </a:r>
            <a:r>
              <a:rPr lang="en-US" sz="1999" spc="79" dirty="0" err="1">
                <a:solidFill>
                  <a:srgbClr val="606060"/>
                </a:solidFill>
                <a:latin typeface="Montserrat Semi-Bold"/>
              </a:rPr>
              <a:t>Kwh</a:t>
            </a:r>
            <a:r>
              <a:rPr lang="en-US" sz="1999" spc="79" dirty="0">
                <a:solidFill>
                  <a:srgbClr val="606060"/>
                </a:solidFill>
                <a:latin typeface="Montserrat Semi-Bold"/>
              </a:rPr>
              <a:t> installed. We are looking how to use an EV to store the electricity.</a:t>
            </a:r>
          </a:p>
        </p:txBody>
      </p:sp>
      <p:pic>
        <p:nvPicPr>
          <p:cNvPr id="16" name="Picture 16"/>
          <p:cNvPicPr>
            <a:picLocks noChangeAspect="1"/>
          </p:cNvPicPr>
          <p:nvPr/>
        </p:nvPicPr>
        <p:blipFill>
          <a:blip r:embed="rId3"/>
          <a:srcRect r="13586"/>
          <a:stretch>
            <a:fillRect/>
          </a:stretch>
        </p:blipFill>
        <p:spPr>
          <a:xfrm>
            <a:off x="3552011" y="4722578"/>
            <a:ext cx="10552305" cy="55644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394D4452-9760-DB47-AE9D-2EFBCD514FEE}"/>
              </a:ext>
            </a:extLst>
          </p:cNvPr>
          <p:cNvPicPr>
            <a:picLocks noChangeAspect="1"/>
          </p:cNvPicPr>
          <p:nvPr/>
        </p:nvPicPr>
        <p:blipFill rotWithShape="1">
          <a:blip r:embed="rId3">
            <a:extLst>
              <a:ext uri="{28A0092B-C50C-407E-A947-70E740481C1C}">
                <a14:useLocalDpi xmlns:a14="http://schemas.microsoft.com/office/drawing/2010/main" val="0"/>
              </a:ext>
            </a:extLst>
          </a:blip>
          <a:srcRect l="1972" t="2947" r="-1972" b="2104"/>
          <a:stretch/>
        </p:blipFill>
        <p:spPr>
          <a:xfrm>
            <a:off x="2626575" y="1327977"/>
            <a:ext cx="12649200" cy="8524900"/>
          </a:xfrm>
          <a:prstGeom prst="rect">
            <a:avLst/>
          </a:prstGeom>
        </p:spPr>
      </p:pic>
    </p:spTree>
    <p:extLst>
      <p:ext uri="{BB962C8B-B14F-4D97-AF65-F5344CB8AC3E}">
        <p14:creationId xmlns:p14="http://schemas.microsoft.com/office/powerpoint/2010/main" val="1252275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8" name="Group 8"/>
          <p:cNvGrpSpPr/>
          <p:nvPr/>
        </p:nvGrpSpPr>
        <p:grpSpPr>
          <a:xfrm>
            <a:off x="-1036508" y="9447772"/>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8066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091079" y="9258300"/>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0593203" y="2482402"/>
            <a:ext cx="6709253" cy="5845101"/>
            <a:chOff x="0" y="0"/>
            <a:chExt cx="6350000" cy="5532120"/>
          </a:xfrm>
        </p:grpSpPr>
        <p:sp>
          <p:nvSpPr>
            <p:cNvPr id="18" name="Freeform 1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sp>
      </p:grpSp>
      <p:sp>
        <p:nvSpPr>
          <p:cNvPr id="19" name="AutoShape 19"/>
          <p:cNvSpPr/>
          <p:nvPr/>
        </p:nvSpPr>
        <p:spPr>
          <a:xfrm rot="1788959">
            <a:off x="13703365" y="1809816"/>
            <a:ext cx="3317663" cy="0"/>
          </a:xfrm>
          <a:prstGeom prst="line">
            <a:avLst/>
          </a:prstGeom>
          <a:ln w="85725" cap="flat">
            <a:solidFill>
              <a:srgbClr val="0D7377"/>
            </a:solidFill>
            <a:prstDash val="solid"/>
            <a:headEnd type="none" w="sm" len="sm"/>
            <a:tailEnd type="none" w="sm" len="sm"/>
          </a:ln>
        </p:spPr>
      </p:sp>
      <p:sp>
        <p:nvSpPr>
          <p:cNvPr id="20" name="AutoShape 20"/>
          <p:cNvSpPr/>
          <p:nvPr/>
        </p:nvSpPr>
        <p:spPr>
          <a:xfrm rot="9045464">
            <a:off x="10877874" y="1795575"/>
            <a:ext cx="3317663" cy="0"/>
          </a:xfrm>
          <a:prstGeom prst="line">
            <a:avLst/>
          </a:prstGeom>
          <a:ln w="85725" cap="flat">
            <a:solidFill>
              <a:srgbClr val="0D7377"/>
            </a:solidFill>
            <a:prstDash val="solid"/>
            <a:headEnd type="none" w="sm" len="sm"/>
            <a:tailEnd type="none" w="sm" len="sm"/>
          </a:ln>
        </p:spPr>
      </p:sp>
      <p:sp>
        <p:nvSpPr>
          <p:cNvPr id="23" name="TextBox 23"/>
          <p:cNvSpPr txBox="1"/>
          <p:nvPr/>
        </p:nvSpPr>
        <p:spPr>
          <a:xfrm>
            <a:off x="929038" y="1515338"/>
            <a:ext cx="5826463" cy="1069976"/>
          </a:xfrm>
          <a:prstGeom prst="rect">
            <a:avLst/>
          </a:prstGeom>
        </p:spPr>
        <p:txBody>
          <a:bodyPr lIns="0" tIns="0" rIns="0" bIns="0" rtlCol="0" anchor="t">
            <a:spAutoFit/>
          </a:bodyPr>
          <a:lstStyle/>
          <a:p>
            <a:pPr>
              <a:lnSpc>
                <a:spcPts val="8000"/>
              </a:lnSpc>
            </a:pPr>
            <a:r>
              <a:rPr lang="en-US" sz="8000" dirty="0">
                <a:solidFill>
                  <a:srgbClr val="FFFFFF"/>
                </a:solidFill>
                <a:latin typeface="League Spartan"/>
              </a:rPr>
              <a:t>About Us</a:t>
            </a:r>
          </a:p>
        </p:txBody>
      </p:sp>
      <p:sp>
        <p:nvSpPr>
          <p:cNvPr id="24" name="TextBox 24"/>
          <p:cNvSpPr txBox="1"/>
          <p:nvPr/>
        </p:nvSpPr>
        <p:spPr>
          <a:xfrm>
            <a:off x="1011064" y="2596497"/>
            <a:ext cx="6999660" cy="6096990"/>
          </a:xfrm>
          <a:prstGeom prst="rect">
            <a:avLst/>
          </a:prstGeom>
        </p:spPr>
        <p:txBody>
          <a:bodyPr wrap="square" lIns="0" tIns="0" rIns="0" bIns="0" rtlCol="0" anchor="t">
            <a:spAutoFit/>
          </a:bodyPr>
          <a:lstStyle/>
          <a:p>
            <a:pPr>
              <a:lnSpc>
                <a:spcPts val="3959"/>
              </a:lnSpc>
            </a:pPr>
            <a:r>
              <a:rPr lang="en-US" sz="2199" spc="87" dirty="0">
                <a:solidFill>
                  <a:srgbClr val="FFFFFF"/>
                </a:solidFill>
                <a:latin typeface="Montserrat Semi-Bold"/>
              </a:rPr>
              <a:t>Founded in 1925 , Wickman is a global supplier and manufacturer of </a:t>
            </a:r>
            <a:r>
              <a:rPr lang="en-US" sz="2199" spc="87" dirty="0" err="1">
                <a:solidFill>
                  <a:srgbClr val="FFFFFF"/>
                </a:solidFill>
                <a:latin typeface="Montserrat Semi-Bold"/>
              </a:rPr>
              <a:t>multispindle</a:t>
            </a:r>
            <a:r>
              <a:rPr lang="en-US" sz="2199" spc="87" dirty="0">
                <a:solidFill>
                  <a:srgbClr val="FFFFFF"/>
                </a:solidFill>
                <a:latin typeface="Montserrat Semi-Bold"/>
              </a:rPr>
              <a:t> lathes, designed to produce medium and large volumes of extremely precise, high-quality components. Wickman’s services and sales network extends to all parts of the world, with offices based in the UK, Brazil, USA, China &amp; </a:t>
            </a:r>
            <a:r>
              <a:rPr lang="en-US" sz="2199" spc="87" dirty="0" err="1">
                <a:solidFill>
                  <a:srgbClr val="FFFFFF"/>
                </a:solidFill>
                <a:latin typeface="Montserrat Semi-Bold"/>
              </a:rPr>
              <a:t>India.Wickman’s</a:t>
            </a:r>
            <a:r>
              <a:rPr lang="en-US" sz="2199" spc="87" dirty="0">
                <a:solidFill>
                  <a:srgbClr val="FFFFFF"/>
                </a:solidFill>
                <a:latin typeface="Montserrat Semi-Bold"/>
              </a:rPr>
              <a:t> key industries: automotive, aerospace, </a:t>
            </a:r>
            <a:r>
              <a:rPr lang="en-US" sz="2199" spc="87" dirty="0" err="1">
                <a:solidFill>
                  <a:srgbClr val="FFFFFF"/>
                </a:solidFill>
                <a:latin typeface="Montserrat Semi-Bold"/>
              </a:rPr>
              <a:t>defence</a:t>
            </a:r>
            <a:r>
              <a:rPr lang="en-US" sz="2199" spc="87" dirty="0">
                <a:solidFill>
                  <a:srgbClr val="FFFFFF"/>
                </a:solidFill>
                <a:latin typeface="Montserrat Semi-Bold"/>
              </a:rPr>
              <a:t>, agriculture, hydraulic, white goods, electronics, oil and gas.</a:t>
            </a:r>
          </a:p>
          <a:p>
            <a:pPr>
              <a:lnSpc>
                <a:spcPts val="3959"/>
              </a:lnSpc>
            </a:pPr>
            <a:endParaRPr lang="en-US" sz="2199" spc="87" dirty="0">
              <a:solidFill>
                <a:srgbClr val="FFFFFF"/>
              </a:solidFill>
              <a:latin typeface="Montserrat Semi-Bold"/>
            </a:endParaRPr>
          </a:p>
        </p:txBody>
      </p:sp>
      <p:pic>
        <p:nvPicPr>
          <p:cNvPr id="25" name="Picture 25"/>
          <p:cNvPicPr>
            <a:picLocks noChangeAspect="1"/>
          </p:cNvPicPr>
          <p:nvPr/>
        </p:nvPicPr>
        <p:blipFill>
          <a:blip r:embed="rId2"/>
          <a:srcRect/>
          <a:stretch>
            <a:fillRect/>
          </a:stretch>
        </p:blipFill>
        <p:spPr>
          <a:xfrm>
            <a:off x="260074" y="262201"/>
            <a:ext cx="2770683" cy="969739"/>
          </a:xfrm>
          <a:prstGeom prst="rect">
            <a:avLst/>
          </a:prstGeom>
        </p:spPr>
      </p:pic>
      <p:pic>
        <p:nvPicPr>
          <p:cNvPr id="27" name="Picture 26">
            <a:extLst>
              <a:ext uri="{FF2B5EF4-FFF2-40B4-BE49-F238E27FC236}">
                <a16:creationId xmlns:a16="http://schemas.microsoft.com/office/drawing/2014/main" id="{11A3994B-6586-6633-D442-9F7A41298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1564"/>
          <a:stretch/>
        </p:blipFill>
        <p:spPr>
          <a:xfrm>
            <a:off x="8153400" y="2634614"/>
            <a:ext cx="9650538" cy="58222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srcRect/>
          <a:stretch>
            <a:fillRect/>
          </a:stretch>
        </p:blipFill>
        <p:spPr>
          <a:xfrm>
            <a:off x="894008" y="1830021"/>
            <a:ext cx="16114335" cy="79660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19543" y="1993573"/>
            <a:ext cx="3920438" cy="7649636"/>
          </a:xfrm>
          <a:prstGeom prst="rect">
            <a:avLst/>
          </a:prstGeom>
        </p:spPr>
      </p:pic>
      <p:sp>
        <p:nvSpPr>
          <p:cNvPr id="16" name="TextBox 16"/>
          <p:cNvSpPr txBox="1"/>
          <p:nvPr/>
        </p:nvSpPr>
        <p:spPr>
          <a:xfrm>
            <a:off x="157370" y="1281626"/>
            <a:ext cx="9112747" cy="6267452"/>
          </a:xfrm>
          <a:prstGeom prst="rect">
            <a:avLst/>
          </a:prstGeom>
        </p:spPr>
        <p:txBody>
          <a:bodyPr lIns="0" tIns="0" rIns="0" bIns="0" rtlCol="0" anchor="t">
            <a:spAutoFit/>
          </a:bodyPr>
          <a:lstStyle/>
          <a:p>
            <a:pPr>
              <a:lnSpc>
                <a:spcPts val="7199"/>
              </a:lnSpc>
            </a:pPr>
            <a:r>
              <a:rPr lang="en-US" sz="3999" spc="159">
                <a:solidFill>
                  <a:srgbClr val="606060"/>
                </a:solidFill>
                <a:latin typeface="Montserrat Semi-Bold"/>
              </a:rPr>
              <a:t>Other Projects and Challenges</a:t>
            </a:r>
          </a:p>
          <a:p>
            <a:pPr>
              <a:lnSpc>
                <a:spcPts val="3599"/>
              </a:lnSpc>
            </a:pPr>
            <a:endParaRPr lang="en-US" sz="3999" spc="159">
              <a:solidFill>
                <a:srgbClr val="606060"/>
              </a:solidFill>
              <a:latin typeface="Montserrat Semi-Bold"/>
            </a:endParaRPr>
          </a:p>
          <a:p>
            <a:pPr marL="431799" lvl="1" indent="-215899">
              <a:lnSpc>
                <a:spcPts val="3599"/>
              </a:lnSpc>
              <a:buFont typeface="Arial"/>
              <a:buChar char="•"/>
            </a:pPr>
            <a:r>
              <a:rPr lang="en-US" sz="1999" spc="79">
                <a:solidFill>
                  <a:srgbClr val="606060"/>
                </a:solidFill>
                <a:latin typeface="Montserrat Semi-Bold"/>
              </a:rPr>
              <a:t>Sell back to the grid – we will need an export meter. And hopefully some pressure for the price to be increased</a:t>
            </a:r>
          </a:p>
          <a:p>
            <a:pPr>
              <a:lnSpc>
                <a:spcPts val="3599"/>
              </a:lnSpc>
            </a:pPr>
            <a:endParaRPr lang="en-US" sz="1999" spc="79">
              <a:solidFill>
                <a:srgbClr val="606060"/>
              </a:solidFill>
              <a:latin typeface="Montserrat Semi-Bold"/>
            </a:endParaRPr>
          </a:p>
          <a:p>
            <a:pPr>
              <a:lnSpc>
                <a:spcPts val="3599"/>
              </a:lnSpc>
            </a:pPr>
            <a:endParaRPr lang="en-US" sz="1999" spc="79">
              <a:solidFill>
                <a:srgbClr val="606060"/>
              </a:solidFill>
              <a:latin typeface="Montserrat Semi-Bold"/>
            </a:endParaRPr>
          </a:p>
          <a:p>
            <a:pPr marL="431799" lvl="1" indent="-215899">
              <a:lnSpc>
                <a:spcPts val="3599"/>
              </a:lnSpc>
              <a:buFont typeface="Arial"/>
              <a:buChar char="•"/>
            </a:pPr>
            <a:r>
              <a:rPr lang="en-US" sz="1999" spc="79">
                <a:solidFill>
                  <a:srgbClr val="606060"/>
                </a:solidFill>
                <a:latin typeface="Montserrat Semi-Bold"/>
              </a:rPr>
              <a:t>Voltage optimization – this project has shown us that the voltage coming into our factory is at 240 – 248Volts per phase. It should be 208 V and all the modern equipment is designed at 200v. We are receiving and paying for up to 18% more than we need so it is costing us. Not only that but the lifetime of our equipment will be reduced</a:t>
            </a:r>
          </a:p>
          <a:p>
            <a:pPr>
              <a:lnSpc>
                <a:spcPts val="3599"/>
              </a:lnSpc>
            </a:pPr>
            <a:endParaRPr lang="en-US" sz="1999" spc="79">
              <a:solidFill>
                <a:srgbClr val="606060"/>
              </a:solidFill>
              <a:latin typeface="Montserra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srcRect/>
          <a:stretch>
            <a:fillRect/>
          </a:stretch>
        </p:blipFill>
        <p:spPr>
          <a:xfrm>
            <a:off x="9144000" y="2205067"/>
            <a:ext cx="8187031" cy="6344949"/>
          </a:xfrm>
          <a:prstGeom prst="rect">
            <a:avLst/>
          </a:prstGeom>
        </p:spPr>
      </p:pic>
      <p:sp>
        <p:nvSpPr>
          <p:cNvPr id="16" name="TextBox 16"/>
          <p:cNvSpPr txBox="1"/>
          <p:nvPr/>
        </p:nvSpPr>
        <p:spPr>
          <a:xfrm>
            <a:off x="289891" y="2249379"/>
            <a:ext cx="7290573" cy="6411242"/>
          </a:xfrm>
          <a:prstGeom prst="rect">
            <a:avLst/>
          </a:prstGeom>
        </p:spPr>
        <p:txBody>
          <a:bodyPr lIns="0" tIns="0" rIns="0" bIns="0" rtlCol="0" anchor="t">
            <a:spAutoFit/>
          </a:bodyPr>
          <a:lstStyle/>
          <a:p>
            <a:pPr marL="558800" lvl="1" indent="-342900">
              <a:lnSpc>
                <a:spcPts val="3599"/>
              </a:lnSpc>
              <a:buFont typeface="Arial" panose="020B0604020202020204" pitchFamily="34" charset="0"/>
              <a:buChar char="•"/>
            </a:pPr>
            <a:r>
              <a:rPr lang="en-US" sz="1999" spc="79" dirty="0">
                <a:solidFill>
                  <a:srgbClr val="606060"/>
                </a:solidFill>
                <a:latin typeface="Montserrat Semi-Bold"/>
              </a:rPr>
              <a:t>EV charging – we need to install chargers that charge only when the PV is over producing. This could provide significant savings.</a:t>
            </a:r>
          </a:p>
          <a:p>
            <a:pPr marL="431799" lvl="1" indent="-215899">
              <a:lnSpc>
                <a:spcPts val="3599"/>
              </a:lnSpc>
              <a:buFont typeface="Arial"/>
              <a:buChar char="•"/>
            </a:pPr>
            <a:r>
              <a:rPr lang="en-US" sz="1999" spc="79" dirty="0">
                <a:solidFill>
                  <a:srgbClr val="606060"/>
                </a:solidFill>
                <a:latin typeface="Montserrat Semi-Bold"/>
              </a:rPr>
              <a:t>GAS Once we have done the best we can with this we will get to work on heating the factory as the use of gas and cost will increase almost 3 fold in 2024 if forecasts are correct ( we have a contract in place until then)</a:t>
            </a:r>
          </a:p>
          <a:p>
            <a:pPr marL="431799" lvl="1" indent="-215899">
              <a:lnSpc>
                <a:spcPts val="3599"/>
              </a:lnSpc>
              <a:buFont typeface="Arial"/>
              <a:buChar char="•"/>
            </a:pPr>
            <a:r>
              <a:rPr lang="en-US" sz="1999" spc="79" dirty="0">
                <a:solidFill>
                  <a:srgbClr val="606060"/>
                </a:solidFill>
                <a:latin typeface="Montserrat Semi-Bold"/>
              </a:rPr>
              <a:t>Compressed air – we have highlighted that we are wasting a huge amount of compressed air and therefore electricity. We have this week stared a project to eliminate all leaks on our air lines. We will also see if a new compressor can bring worthwhile savings.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35103" y="1010854"/>
            <a:ext cx="9617795" cy="8265292"/>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7422548" y="6168229"/>
            <a:ext cx="3442903" cy="5511342"/>
            <a:chOff x="0" y="0"/>
            <a:chExt cx="906773" cy="1451547"/>
          </a:xfrm>
        </p:grpSpPr>
        <p:sp>
          <p:nvSpPr>
            <p:cNvPr id="6" name="Freeform 6"/>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7434859" y="-1392571"/>
            <a:ext cx="3442903" cy="5511342"/>
            <a:chOff x="0" y="0"/>
            <a:chExt cx="906773" cy="1451547"/>
          </a:xfrm>
        </p:grpSpPr>
        <p:sp>
          <p:nvSpPr>
            <p:cNvPr id="9" name="Freeform 9"/>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4957496" y="1496218"/>
            <a:ext cx="8373008" cy="7294564"/>
            <a:chOff x="0" y="0"/>
            <a:chExt cx="6350000" cy="5532120"/>
          </a:xfrm>
        </p:grpSpPr>
        <p:sp>
          <p:nvSpPr>
            <p:cNvPr id="12" name="Freeform 12"/>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sp>
      </p:grpSp>
      <p:sp>
        <p:nvSpPr>
          <p:cNvPr id="13" name="AutoShape 13"/>
          <p:cNvSpPr/>
          <p:nvPr/>
        </p:nvSpPr>
        <p:spPr>
          <a:xfrm rot="-1715946">
            <a:off x="8894443" y="9327390"/>
            <a:ext cx="3317663" cy="0"/>
          </a:xfrm>
          <a:prstGeom prst="line">
            <a:avLst/>
          </a:prstGeom>
          <a:ln w="85725" cap="flat">
            <a:solidFill>
              <a:srgbClr val="0D7377"/>
            </a:solidFill>
            <a:prstDash val="solid"/>
            <a:headEnd type="none" w="sm" len="sm"/>
            <a:tailEnd type="none" w="sm" len="sm"/>
          </a:ln>
        </p:spPr>
      </p:sp>
      <p:sp>
        <p:nvSpPr>
          <p:cNvPr id="14" name="AutoShape 14"/>
          <p:cNvSpPr/>
          <p:nvPr/>
        </p:nvSpPr>
        <p:spPr>
          <a:xfrm rot="9084053">
            <a:off x="6088205" y="873885"/>
            <a:ext cx="3317663" cy="0"/>
          </a:xfrm>
          <a:prstGeom prst="line">
            <a:avLst/>
          </a:prstGeom>
          <a:ln w="85725" cap="flat">
            <a:solidFill>
              <a:srgbClr val="0D7377"/>
            </a:solidFill>
            <a:prstDash val="solid"/>
            <a:headEnd type="none" w="sm" len="sm"/>
            <a:tailEnd type="none" w="sm" len="sm"/>
          </a:ln>
        </p:spPr>
      </p:sp>
      <p:sp>
        <p:nvSpPr>
          <p:cNvPr id="15" name="AutoShape 15"/>
          <p:cNvSpPr/>
          <p:nvPr/>
        </p:nvSpPr>
        <p:spPr>
          <a:xfrm rot="-8950593">
            <a:off x="6057734" y="9272285"/>
            <a:ext cx="3317663" cy="0"/>
          </a:xfrm>
          <a:prstGeom prst="line">
            <a:avLst/>
          </a:prstGeom>
          <a:ln w="85725" cap="flat">
            <a:solidFill>
              <a:srgbClr val="0D7377"/>
            </a:solidFill>
            <a:prstDash val="solid"/>
            <a:headEnd type="none" w="sm" len="sm"/>
            <a:tailEnd type="none" w="sm" len="sm"/>
          </a:ln>
        </p:spPr>
      </p:sp>
      <p:sp>
        <p:nvSpPr>
          <p:cNvPr id="16" name="AutoShape 16"/>
          <p:cNvSpPr/>
          <p:nvPr/>
        </p:nvSpPr>
        <p:spPr>
          <a:xfrm rot="1849406">
            <a:off x="8924914" y="928990"/>
            <a:ext cx="3317663" cy="0"/>
          </a:xfrm>
          <a:prstGeom prst="line">
            <a:avLst/>
          </a:prstGeom>
          <a:ln w="85725" cap="flat">
            <a:solidFill>
              <a:srgbClr val="0D7377"/>
            </a:solidFill>
            <a:prstDash val="solid"/>
            <a:headEnd type="none" w="sm" len="sm"/>
            <a:tailEnd type="none" w="sm" len="sm"/>
          </a:ln>
        </p:spPr>
      </p:sp>
      <p:sp>
        <p:nvSpPr>
          <p:cNvPr id="17" name="TextBox 17"/>
          <p:cNvSpPr txBox="1"/>
          <p:nvPr/>
        </p:nvSpPr>
        <p:spPr>
          <a:xfrm>
            <a:off x="5725969" y="4580358"/>
            <a:ext cx="6836061" cy="2226909"/>
          </a:xfrm>
          <a:prstGeom prst="rect">
            <a:avLst/>
          </a:prstGeom>
        </p:spPr>
        <p:txBody>
          <a:bodyPr lIns="0" tIns="0" rIns="0" bIns="0" rtlCol="0" anchor="t">
            <a:spAutoFit/>
          </a:bodyPr>
          <a:lstStyle/>
          <a:p>
            <a:pPr algn="ctr">
              <a:lnSpc>
                <a:spcPts val="16798"/>
              </a:lnSpc>
            </a:pPr>
            <a:r>
              <a:rPr lang="en-US" sz="16798">
                <a:solidFill>
                  <a:srgbClr val="606060"/>
                </a:solidFill>
                <a:latin typeface="League Spartan"/>
              </a:rPr>
              <a:t>Q&amp;A</a:t>
            </a:r>
          </a:p>
        </p:txBody>
      </p:sp>
      <p:grpSp>
        <p:nvGrpSpPr>
          <p:cNvPr id="18" name="Group 18"/>
          <p:cNvGrpSpPr/>
          <p:nvPr/>
        </p:nvGrpSpPr>
        <p:grpSpPr>
          <a:xfrm>
            <a:off x="-1805930" y="9447772"/>
            <a:ext cx="4393457" cy="839228"/>
            <a:chOff x="0" y="0"/>
            <a:chExt cx="1157124" cy="221031"/>
          </a:xfrm>
        </p:grpSpPr>
        <p:sp>
          <p:nvSpPr>
            <p:cNvPr id="19" name="Freeform 1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11247" y="9258300"/>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21657" y="9258300"/>
            <a:ext cx="2664422" cy="121817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6" name="TextBox 2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311849" y="0"/>
            <a:ext cx="4393457" cy="839228"/>
            <a:chOff x="0" y="0"/>
            <a:chExt cx="1157124" cy="221031"/>
          </a:xfrm>
        </p:grpSpPr>
        <p:sp>
          <p:nvSpPr>
            <p:cNvPr id="28" name="Freeform 2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29" name="TextBox 2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5829027" y="-189472"/>
            <a:ext cx="2664422" cy="1218172"/>
            <a:chOff x="0" y="0"/>
            <a:chExt cx="483446" cy="221031"/>
          </a:xfrm>
        </p:grpSpPr>
        <p:sp>
          <p:nvSpPr>
            <p:cNvPr id="31" name="Freeform 3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32" name="TextBox 3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7439436" y="-189472"/>
            <a:ext cx="2664422" cy="1218172"/>
            <a:chOff x="0" y="0"/>
            <a:chExt cx="483446" cy="221031"/>
          </a:xfrm>
        </p:grpSpPr>
        <p:sp>
          <p:nvSpPr>
            <p:cNvPr id="34" name="Freeform 3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35" name="TextBox 3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35103" y="1010854"/>
            <a:ext cx="9617795" cy="8265292"/>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7422548" y="6168229"/>
            <a:ext cx="3442903" cy="5511342"/>
            <a:chOff x="0" y="0"/>
            <a:chExt cx="906773" cy="1451547"/>
          </a:xfrm>
        </p:grpSpPr>
        <p:sp>
          <p:nvSpPr>
            <p:cNvPr id="6" name="Freeform 6"/>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7434859" y="-1392571"/>
            <a:ext cx="3442903" cy="5511342"/>
            <a:chOff x="0" y="0"/>
            <a:chExt cx="906773" cy="1451547"/>
          </a:xfrm>
        </p:grpSpPr>
        <p:sp>
          <p:nvSpPr>
            <p:cNvPr id="9" name="Freeform 9"/>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4957496" y="1496218"/>
            <a:ext cx="8373008" cy="7294564"/>
            <a:chOff x="0" y="0"/>
            <a:chExt cx="6350000" cy="5532120"/>
          </a:xfrm>
        </p:grpSpPr>
        <p:sp>
          <p:nvSpPr>
            <p:cNvPr id="12" name="Freeform 12"/>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sp>
      </p:grpSp>
      <p:sp>
        <p:nvSpPr>
          <p:cNvPr id="13" name="AutoShape 13"/>
          <p:cNvSpPr/>
          <p:nvPr/>
        </p:nvSpPr>
        <p:spPr>
          <a:xfrm rot="-1715946">
            <a:off x="8894443" y="9327390"/>
            <a:ext cx="3317663" cy="0"/>
          </a:xfrm>
          <a:prstGeom prst="line">
            <a:avLst/>
          </a:prstGeom>
          <a:ln w="85725" cap="flat">
            <a:solidFill>
              <a:srgbClr val="0D7377"/>
            </a:solidFill>
            <a:prstDash val="solid"/>
            <a:headEnd type="none" w="sm" len="sm"/>
            <a:tailEnd type="none" w="sm" len="sm"/>
          </a:ln>
        </p:spPr>
      </p:sp>
      <p:sp>
        <p:nvSpPr>
          <p:cNvPr id="14" name="AutoShape 14"/>
          <p:cNvSpPr/>
          <p:nvPr/>
        </p:nvSpPr>
        <p:spPr>
          <a:xfrm rot="9084053">
            <a:off x="6088205" y="873885"/>
            <a:ext cx="3317663" cy="0"/>
          </a:xfrm>
          <a:prstGeom prst="line">
            <a:avLst/>
          </a:prstGeom>
          <a:ln w="85725" cap="flat">
            <a:solidFill>
              <a:srgbClr val="0D7377"/>
            </a:solidFill>
            <a:prstDash val="solid"/>
            <a:headEnd type="none" w="sm" len="sm"/>
            <a:tailEnd type="none" w="sm" len="sm"/>
          </a:ln>
        </p:spPr>
      </p:sp>
      <p:sp>
        <p:nvSpPr>
          <p:cNvPr id="15" name="AutoShape 15"/>
          <p:cNvSpPr/>
          <p:nvPr/>
        </p:nvSpPr>
        <p:spPr>
          <a:xfrm rot="-8950593">
            <a:off x="6057734" y="9272285"/>
            <a:ext cx="3317663" cy="0"/>
          </a:xfrm>
          <a:prstGeom prst="line">
            <a:avLst/>
          </a:prstGeom>
          <a:ln w="85725" cap="flat">
            <a:solidFill>
              <a:srgbClr val="0D7377"/>
            </a:solidFill>
            <a:prstDash val="solid"/>
            <a:headEnd type="none" w="sm" len="sm"/>
            <a:tailEnd type="none" w="sm" len="sm"/>
          </a:ln>
        </p:spPr>
      </p:sp>
      <p:sp>
        <p:nvSpPr>
          <p:cNvPr id="16" name="AutoShape 16"/>
          <p:cNvSpPr/>
          <p:nvPr/>
        </p:nvSpPr>
        <p:spPr>
          <a:xfrm rot="1849406">
            <a:off x="8924914" y="928990"/>
            <a:ext cx="3317663" cy="0"/>
          </a:xfrm>
          <a:prstGeom prst="line">
            <a:avLst/>
          </a:prstGeom>
          <a:ln w="85725" cap="flat">
            <a:solidFill>
              <a:srgbClr val="0D7377"/>
            </a:solidFill>
            <a:prstDash val="solid"/>
            <a:headEnd type="none" w="sm" len="sm"/>
            <a:tailEnd type="none" w="sm" len="sm"/>
          </a:ln>
        </p:spPr>
      </p:sp>
      <p:sp>
        <p:nvSpPr>
          <p:cNvPr id="17" name="TextBox 17"/>
          <p:cNvSpPr txBox="1"/>
          <p:nvPr/>
        </p:nvSpPr>
        <p:spPr>
          <a:xfrm>
            <a:off x="5892969" y="2937790"/>
            <a:ext cx="6366698" cy="6320510"/>
          </a:xfrm>
          <a:prstGeom prst="rect">
            <a:avLst/>
          </a:prstGeom>
        </p:spPr>
        <p:txBody>
          <a:bodyPr lIns="0" tIns="0" rIns="0" bIns="0" rtlCol="0" anchor="t">
            <a:spAutoFit/>
          </a:bodyPr>
          <a:lstStyle/>
          <a:p>
            <a:pPr algn="ctr">
              <a:lnSpc>
                <a:spcPts val="10338"/>
              </a:lnSpc>
            </a:pPr>
            <a:r>
              <a:rPr lang="en-US" sz="10338">
                <a:solidFill>
                  <a:srgbClr val="606060"/>
                </a:solidFill>
                <a:latin typeface="League Spartan"/>
              </a:rPr>
              <a:t>THANK YOU</a:t>
            </a:r>
          </a:p>
          <a:p>
            <a:pPr algn="ctr">
              <a:lnSpc>
                <a:spcPts val="2400"/>
              </a:lnSpc>
            </a:pPr>
            <a:endParaRPr lang="en-US" sz="10338">
              <a:solidFill>
                <a:srgbClr val="606060"/>
              </a:solidFill>
              <a:latin typeface="League Spartan"/>
            </a:endParaRPr>
          </a:p>
          <a:p>
            <a:pPr algn="ctr">
              <a:lnSpc>
                <a:spcPts val="2400"/>
              </a:lnSpc>
            </a:pPr>
            <a:endParaRPr lang="en-US" sz="10338">
              <a:solidFill>
                <a:srgbClr val="606060"/>
              </a:solidFill>
              <a:latin typeface="League Spartan"/>
            </a:endParaRPr>
          </a:p>
          <a:p>
            <a:pPr algn="ctr">
              <a:lnSpc>
                <a:spcPts val="2400"/>
              </a:lnSpc>
            </a:pPr>
            <a:endParaRPr lang="en-US" sz="10338">
              <a:solidFill>
                <a:srgbClr val="606060"/>
              </a:solidFill>
              <a:latin typeface="League Spartan"/>
            </a:endParaRPr>
          </a:p>
          <a:p>
            <a:pPr algn="ctr">
              <a:lnSpc>
                <a:spcPts val="7339"/>
              </a:lnSpc>
            </a:pPr>
            <a:r>
              <a:rPr lang="en-US" sz="7339">
                <a:solidFill>
                  <a:srgbClr val="606060"/>
                </a:solidFill>
                <a:latin typeface="League Spartan"/>
              </a:rPr>
              <a:t> </a:t>
            </a:r>
          </a:p>
          <a:p>
            <a:pPr algn="ctr">
              <a:lnSpc>
                <a:spcPts val="7339"/>
              </a:lnSpc>
            </a:pPr>
            <a:endParaRPr lang="en-US" sz="7339">
              <a:solidFill>
                <a:srgbClr val="606060"/>
              </a:solidFill>
              <a:latin typeface="League Spartan"/>
            </a:endParaRPr>
          </a:p>
          <a:p>
            <a:pPr algn="ctr">
              <a:lnSpc>
                <a:spcPts val="7339"/>
              </a:lnSpc>
            </a:pPr>
            <a:endParaRPr lang="en-US" sz="7339">
              <a:solidFill>
                <a:srgbClr val="606060"/>
              </a:solidFill>
              <a:latin typeface="League Spartan"/>
            </a:endParaRPr>
          </a:p>
        </p:txBody>
      </p:sp>
      <p:grpSp>
        <p:nvGrpSpPr>
          <p:cNvPr id="18" name="Group 18"/>
          <p:cNvGrpSpPr/>
          <p:nvPr/>
        </p:nvGrpSpPr>
        <p:grpSpPr>
          <a:xfrm>
            <a:off x="-1805930" y="9447772"/>
            <a:ext cx="4393457" cy="839228"/>
            <a:chOff x="0" y="0"/>
            <a:chExt cx="1157124" cy="221031"/>
          </a:xfrm>
        </p:grpSpPr>
        <p:sp>
          <p:nvSpPr>
            <p:cNvPr id="19" name="Freeform 1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11247" y="9258300"/>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21657" y="9258300"/>
            <a:ext cx="2664422" cy="121817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6" name="TextBox 2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311849" y="0"/>
            <a:ext cx="4393457" cy="839228"/>
            <a:chOff x="0" y="0"/>
            <a:chExt cx="1157124" cy="221031"/>
          </a:xfrm>
        </p:grpSpPr>
        <p:sp>
          <p:nvSpPr>
            <p:cNvPr id="28" name="Freeform 2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29" name="TextBox 2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5829027" y="-189472"/>
            <a:ext cx="2664422" cy="1218172"/>
            <a:chOff x="0" y="0"/>
            <a:chExt cx="483446" cy="221031"/>
          </a:xfrm>
        </p:grpSpPr>
        <p:sp>
          <p:nvSpPr>
            <p:cNvPr id="31" name="Freeform 3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32" name="TextBox 3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7439436" y="-189472"/>
            <a:ext cx="2664422" cy="1218172"/>
            <a:chOff x="0" y="0"/>
            <a:chExt cx="483446" cy="221031"/>
          </a:xfrm>
        </p:grpSpPr>
        <p:sp>
          <p:nvSpPr>
            <p:cNvPr id="34" name="Freeform 3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35" name="TextBox 3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7108290" y="5336595"/>
            <a:ext cx="3936057" cy="2743059"/>
          </a:xfrm>
          <a:prstGeom prst="rect">
            <a:avLst/>
          </a:prstGeom>
        </p:spPr>
        <p:txBody>
          <a:bodyPr lIns="0" tIns="0" rIns="0" bIns="0" rtlCol="0" anchor="t">
            <a:spAutoFit/>
          </a:bodyPr>
          <a:lstStyle/>
          <a:p>
            <a:pPr algn="ctr">
              <a:lnSpc>
                <a:spcPts val="2659"/>
              </a:lnSpc>
              <a:spcBef>
                <a:spcPct val="0"/>
              </a:spcBef>
            </a:pPr>
            <a:r>
              <a:rPr lang="en-US" dirty="0">
                <a:solidFill>
                  <a:srgbClr val="969393"/>
                </a:solidFill>
                <a:latin typeface="Open Sans Light Bold"/>
              </a:rPr>
              <a:t>Chris Barrett</a:t>
            </a:r>
          </a:p>
          <a:p>
            <a:pPr algn="ctr">
              <a:lnSpc>
                <a:spcPts val="2659"/>
              </a:lnSpc>
              <a:spcBef>
                <a:spcPct val="0"/>
              </a:spcBef>
            </a:pPr>
            <a:r>
              <a:rPr lang="en-US" dirty="0">
                <a:solidFill>
                  <a:srgbClr val="969393"/>
                </a:solidFill>
                <a:latin typeface="Open Sans Light Bold"/>
              </a:rPr>
              <a:t>Managing Director</a:t>
            </a:r>
          </a:p>
          <a:p>
            <a:pPr algn="ctr">
              <a:lnSpc>
                <a:spcPts val="2659"/>
              </a:lnSpc>
              <a:spcBef>
                <a:spcPct val="0"/>
              </a:spcBef>
            </a:pPr>
            <a:r>
              <a:rPr lang="en-US" dirty="0">
                <a:solidFill>
                  <a:srgbClr val="969393"/>
                </a:solidFill>
                <a:latin typeface="Open Sans Light Bold"/>
              </a:rPr>
              <a:t>Wickman Coventry Ltd</a:t>
            </a:r>
          </a:p>
          <a:p>
            <a:pPr algn="ctr">
              <a:lnSpc>
                <a:spcPts val="2659"/>
              </a:lnSpc>
              <a:spcBef>
                <a:spcPct val="0"/>
              </a:spcBef>
            </a:pPr>
            <a:r>
              <a:rPr lang="en-US" dirty="0">
                <a:solidFill>
                  <a:srgbClr val="969393"/>
                </a:solidFill>
                <a:latin typeface="Open Sans Light Bold"/>
              </a:rPr>
              <a:t>Discovery Way</a:t>
            </a:r>
          </a:p>
          <a:p>
            <a:pPr algn="ctr">
              <a:lnSpc>
                <a:spcPts val="2659"/>
              </a:lnSpc>
              <a:spcBef>
                <a:spcPct val="0"/>
              </a:spcBef>
            </a:pPr>
            <a:r>
              <a:rPr lang="en-US" dirty="0">
                <a:solidFill>
                  <a:srgbClr val="969393"/>
                </a:solidFill>
                <a:latin typeface="Open Sans Light Bold"/>
              </a:rPr>
              <a:t>Binley, Coventry</a:t>
            </a:r>
          </a:p>
          <a:p>
            <a:pPr algn="ctr">
              <a:lnSpc>
                <a:spcPts val="2659"/>
              </a:lnSpc>
              <a:spcBef>
                <a:spcPct val="0"/>
              </a:spcBef>
            </a:pPr>
            <a:r>
              <a:rPr lang="en-US" dirty="0">
                <a:solidFill>
                  <a:srgbClr val="969393"/>
                </a:solidFill>
                <a:latin typeface="Open Sans Light Bold"/>
              </a:rPr>
              <a:t>England, UK</a:t>
            </a:r>
          </a:p>
          <a:p>
            <a:pPr algn="ctr">
              <a:lnSpc>
                <a:spcPts val="2659"/>
              </a:lnSpc>
              <a:spcBef>
                <a:spcPct val="0"/>
              </a:spcBef>
            </a:pPr>
            <a:r>
              <a:rPr lang="en-US" dirty="0">
                <a:solidFill>
                  <a:srgbClr val="969393"/>
                </a:solidFill>
                <a:latin typeface="Open Sans Light Bold"/>
              </a:rPr>
              <a:t>CV3 2TD</a:t>
            </a:r>
          </a:p>
          <a:p>
            <a:pPr algn="ctr">
              <a:lnSpc>
                <a:spcPts val="2659"/>
              </a:lnSpc>
              <a:spcBef>
                <a:spcPct val="0"/>
              </a:spcBef>
            </a:pPr>
            <a:r>
              <a:rPr lang="en-US" dirty="0">
                <a:solidFill>
                  <a:srgbClr val="969393"/>
                </a:solidFill>
                <a:latin typeface="Open Sans Light Bold"/>
              </a:rPr>
              <a:t>email: C.Barrett@wickman.co.uk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rot="1788959">
            <a:off x="13703365" y="1809816"/>
            <a:ext cx="3317663" cy="0"/>
          </a:xfrm>
          <a:prstGeom prst="line">
            <a:avLst/>
          </a:prstGeom>
          <a:ln w="85725" cap="flat">
            <a:solidFill>
              <a:srgbClr val="0D7377"/>
            </a:solidFill>
            <a:prstDash val="solid"/>
            <a:headEnd type="none" w="sm" len="sm"/>
            <a:tailEnd type="none" w="sm" len="sm"/>
          </a:ln>
        </p:spPr>
      </p:sp>
      <p:sp>
        <p:nvSpPr>
          <p:cNvPr id="12" name="AutoShape 12"/>
          <p:cNvSpPr/>
          <p:nvPr/>
        </p:nvSpPr>
        <p:spPr>
          <a:xfrm rot="9045464">
            <a:off x="10877874" y="1795575"/>
            <a:ext cx="3317663" cy="0"/>
          </a:xfrm>
          <a:prstGeom prst="line">
            <a:avLst/>
          </a:prstGeom>
          <a:ln w="85725" cap="flat">
            <a:solidFill>
              <a:srgbClr val="0D7377"/>
            </a:solidFill>
            <a:prstDash val="solid"/>
            <a:headEnd type="none" w="sm" len="sm"/>
            <a:tailEnd type="none" w="sm" len="sm"/>
          </a:ln>
        </p:spPr>
      </p:sp>
      <p:pic>
        <p:nvPicPr>
          <p:cNvPr id="13" name="Picture 13"/>
          <p:cNvPicPr>
            <a:picLocks noChangeAspect="1"/>
          </p:cNvPicPr>
          <p:nvPr/>
        </p:nvPicPr>
        <p:blipFill>
          <a:blip r:embed="rId2"/>
          <a:srcRect/>
          <a:stretch>
            <a:fillRect/>
          </a:stretch>
        </p:blipFill>
        <p:spPr>
          <a:xfrm>
            <a:off x="674204" y="0"/>
            <a:ext cx="8226909" cy="4881299"/>
          </a:xfrm>
          <a:prstGeom prst="rect">
            <a:avLst/>
          </a:prstGeom>
        </p:spPr>
      </p:pic>
      <p:pic>
        <p:nvPicPr>
          <p:cNvPr id="14" name="Picture 14"/>
          <p:cNvPicPr>
            <a:picLocks noChangeAspect="1"/>
          </p:cNvPicPr>
          <p:nvPr/>
        </p:nvPicPr>
        <p:blipFill>
          <a:blip r:embed="rId3"/>
          <a:srcRect/>
          <a:stretch>
            <a:fillRect/>
          </a:stretch>
        </p:blipFill>
        <p:spPr>
          <a:xfrm>
            <a:off x="487771" y="4638261"/>
            <a:ext cx="6444616" cy="4296411"/>
          </a:xfrm>
          <a:prstGeom prst="rect">
            <a:avLst/>
          </a:prstGeom>
        </p:spPr>
      </p:pic>
      <p:pic>
        <p:nvPicPr>
          <p:cNvPr id="15" name="Picture 15"/>
          <p:cNvPicPr>
            <a:picLocks noChangeAspect="1"/>
          </p:cNvPicPr>
          <p:nvPr/>
        </p:nvPicPr>
        <p:blipFill>
          <a:blip r:embed="rId4"/>
          <a:srcRect/>
          <a:stretch>
            <a:fillRect/>
          </a:stretch>
        </p:blipFill>
        <p:spPr>
          <a:xfrm>
            <a:off x="9997109" y="763812"/>
            <a:ext cx="6901449" cy="92019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rot="1788959">
            <a:off x="13703365" y="1809816"/>
            <a:ext cx="3317663" cy="0"/>
          </a:xfrm>
          <a:prstGeom prst="line">
            <a:avLst/>
          </a:prstGeom>
          <a:ln w="85725" cap="flat">
            <a:solidFill>
              <a:srgbClr val="0D7377"/>
            </a:solidFill>
            <a:prstDash val="solid"/>
            <a:headEnd type="none" w="sm" len="sm"/>
            <a:tailEnd type="none" w="sm" len="sm"/>
          </a:ln>
        </p:spPr>
      </p:sp>
      <p:sp>
        <p:nvSpPr>
          <p:cNvPr id="12" name="AutoShape 12"/>
          <p:cNvSpPr/>
          <p:nvPr/>
        </p:nvSpPr>
        <p:spPr>
          <a:xfrm rot="9045464">
            <a:off x="10877874" y="1795575"/>
            <a:ext cx="3317663" cy="0"/>
          </a:xfrm>
          <a:prstGeom prst="line">
            <a:avLst/>
          </a:prstGeom>
          <a:ln w="85725" cap="flat">
            <a:solidFill>
              <a:srgbClr val="0D7377"/>
            </a:solidFill>
            <a:prstDash val="solid"/>
            <a:headEnd type="none" w="sm" len="sm"/>
            <a:tailEnd type="none" w="sm" len="sm"/>
          </a:ln>
        </p:spPr>
      </p:sp>
      <p:pic>
        <p:nvPicPr>
          <p:cNvPr id="13" name="Picture 13"/>
          <p:cNvPicPr>
            <a:picLocks noChangeAspect="1"/>
          </p:cNvPicPr>
          <p:nvPr/>
        </p:nvPicPr>
        <p:blipFill>
          <a:blip r:embed="rId2"/>
          <a:srcRect/>
          <a:stretch>
            <a:fillRect/>
          </a:stretch>
        </p:blipFill>
        <p:spPr>
          <a:xfrm>
            <a:off x="260074" y="262201"/>
            <a:ext cx="2770683" cy="969739"/>
          </a:xfrm>
          <a:prstGeom prst="rect">
            <a:avLst/>
          </a:prstGeom>
        </p:spPr>
      </p:pic>
      <p:pic>
        <p:nvPicPr>
          <p:cNvPr id="14" name="Picture 14"/>
          <p:cNvPicPr>
            <a:picLocks noChangeAspect="1"/>
          </p:cNvPicPr>
          <p:nvPr/>
        </p:nvPicPr>
        <p:blipFill>
          <a:blip r:embed="rId3"/>
          <a:srcRect/>
          <a:stretch>
            <a:fillRect/>
          </a:stretch>
        </p:blipFill>
        <p:spPr>
          <a:xfrm>
            <a:off x="7498121" y="1838438"/>
            <a:ext cx="10077169" cy="6449388"/>
          </a:xfrm>
          <a:prstGeom prst="rect">
            <a:avLst/>
          </a:prstGeom>
        </p:spPr>
      </p:pic>
      <p:sp>
        <p:nvSpPr>
          <p:cNvPr id="15" name="TextBox 15"/>
          <p:cNvSpPr txBox="1"/>
          <p:nvPr/>
        </p:nvSpPr>
        <p:spPr>
          <a:xfrm>
            <a:off x="630131" y="1714613"/>
            <a:ext cx="6125370" cy="8148834"/>
          </a:xfrm>
          <a:prstGeom prst="rect">
            <a:avLst/>
          </a:prstGeom>
        </p:spPr>
        <p:txBody>
          <a:bodyPr lIns="0" tIns="0" rIns="0" bIns="0" rtlCol="0" anchor="t">
            <a:spAutoFit/>
          </a:bodyPr>
          <a:lstStyle/>
          <a:p>
            <a:pPr>
              <a:lnSpc>
                <a:spcPts val="3959"/>
              </a:lnSpc>
            </a:pPr>
            <a:r>
              <a:rPr lang="en-US" sz="2199" spc="87" dirty="0">
                <a:solidFill>
                  <a:srgbClr val="FFFFFF"/>
                </a:solidFill>
                <a:latin typeface="Montserrat Semi-Bold"/>
              </a:rPr>
              <a:t>At Wickman, sustainability is at the core of our ethos.  Every machine built in Coventry is manufactured reusing original machine castings produced between 1953 &amp; 1989.  Year on year more than 200 </a:t>
            </a:r>
            <a:r>
              <a:rPr lang="en-US" sz="2199" spc="87" dirty="0" err="1">
                <a:solidFill>
                  <a:srgbClr val="FFFFFF"/>
                </a:solidFill>
                <a:latin typeface="Montserrat Semi-Bold"/>
              </a:rPr>
              <a:t>tonnes</a:t>
            </a:r>
            <a:r>
              <a:rPr lang="en-US" sz="2199" spc="87" dirty="0">
                <a:solidFill>
                  <a:srgbClr val="FFFFFF"/>
                </a:solidFill>
                <a:latin typeface="Montserrat Semi-Bold"/>
              </a:rPr>
              <a:t> of redundant machine castings are reworked to form the basis of the new machines. </a:t>
            </a:r>
          </a:p>
          <a:p>
            <a:pPr>
              <a:lnSpc>
                <a:spcPts val="3959"/>
              </a:lnSpc>
            </a:pPr>
            <a:r>
              <a:rPr lang="en-US" sz="2199" spc="87" dirty="0">
                <a:solidFill>
                  <a:srgbClr val="FFFFFF"/>
                </a:solidFill>
                <a:latin typeface="Montserrat Semi-Bold"/>
              </a:rPr>
              <a:t>To further this mission, we encouraging our customers to embrace repair over replacement. We achieve this by providing spare parts for all their machines, regardless of their age or date of manufacture. </a:t>
            </a:r>
          </a:p>
          <a:p>
            <a:pPr>
              <a:lnSpc>
                <a:spcPts val="3959"/>
              </a:lnSpc>
            </a:pPr>
            <a:endParaRPr lang="en-US" sz="2199" spc="87" dirty="0">
              <a:solidFill>
                <a:srgbClr val="FFFFFF"/>
              </a:solidFill>
              <a:latin typeface="Montserrat Semi-Bold"/>
            </a:endParaRPr>
          </a:p>
          <a:p>
            <a:pPr>
              <a:lnSpc>
                <a:spcPts val="3959"/>
              </a:lnSpc>
            </a:pPr>
            <a:endParaRPr lang="en-US" sz="2199" spc="87" dirty="0">
              <a:solidFill>
                <a:srgbClr val="FFFFFF"/>
              </a:solidFill>
              <a:latin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94482" y="1570577"/>
            <a:ext cx="7706695" cy="66229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0849608" y="5224598"/>
            <a:ext cx="6196442" cy="5511342"/>
            <a:chOff x="0" y="0"/>
            <a:chExt cx="1631985" cy="1451547"/>
          </a:xfrm>
        </p:grpSpPr>
        <p:sp>
          <p:nvSpPr>
            <p:cNvPr id="6" name="Freeform 6"/>
            <p:cNvSpPr/>
            <p:nvPr/>
          </p:nvSpPr>
          <p:spPr>
            <a:xfrm>
              <a:off x="0" y="0"/>
              <a:ext cx="1631985" cy="1451547"/>
            </a:xfrm>
            <a:custGeom>
              <a:avLst/>
              <a:gdLst/>
              <a:ahLst/>
              <a:cxnLst/>
              <a:rect l="l" t="t" r="r" b="b"/>
              <a:pathLst>
                <a:path w="1631985" h="1451547">
                  <a:moveTo>
                    <a:pt x="0" y="0"/>
                  </a:moveTo>
                  <a:lnTo>
                    <a:pt x="1631985" y="0"/>
                  </a:lnTo>
                  <a:lnTo>
                    <a:pt x="1631985" y="1451547"/>
                  </a:lnTo>
                  <a:lnTo>
                    <a:pt x="0" y="145154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36508" y="9447772"/>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8066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091079" y="9258300"/>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0593203" y="1959497"/>
            <a:ext cx="6709253" cy="5845101"/>
            <a:chOff x="0" y="0"/>
            <a:chExt cx="6350000" cy="5532120"/>
          </a:xfrm>
        </p:grpSpPr>
        <p:sp>
          <p:nvSpPr>
            <p:cNvPr id="18" name="Freeform 1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sp>
      </p:grpSp>
      <p:sp>
        <p:nvSpPr>
          <p:cNvPr id="19" name="AutoShape 19"/>
          <p:cNvSpPr/>
          <p:nvPr/>
        </p:nvSpPr>
        <p:spPr>
          <a:xfrm rot="-1715946">
            <a:off x="13698272" y="8383758"/>
            <a:ext cx="3317663" cy="0"/>
          </a:xfrm>
          <a:prstGeom prst="line">
            <a:avLst/>
          </a:prstGeom>
          <a:ln w="85725" cap="flat">
            <a:solidFill>
              <a:srgbClr val="0D7377"/>
            </a:solidFill>
            <a:prstDash val="solid"/>
            <a:headEnd type="none" w="sm" len="sm"/>
            <a:tailEnd type="none" w="sm" len="sm"/>
          </a:ln>
        </p:spPr>
      </p:sp>
      <p:sp>
        <p:nvSpPr>
          <p:cNvPr id="20" name="AutoShape 20"/>
          <p:cNvSpPr/>
          <p:nvPr/>
        </p:nvSpPr>
        <p:spPr>
          <a:xfrm rot="-8950593">
            <a:off x="10861563" y="8328653"/>
            <a:ext cx="3317663" cy="0"/>
          </a:xfrm>
          <a:prstGeom prst="line">
            <a:avLst/>
          </a:prstGeom>
          <a:ln w="85725" cap="flat">
            <a:solidFill>
              <a:srgbClr val="0D7377"/>
            </a:solidFill>
            <a:prstDash val="solid"/>
            <a:headEnd type="none" w="sm" len="sm"/>
            <a:tailEnd type="none" w="sm" len="sm"/>
          </a:ln>
        </p:spPr>
      </p:sp>
      <p:grpSp>
        <p:nvGrpSpPr>
          <p:cNvPr id="21" name="Group 21"/>
          <p:cNvGrpSpPr>
            <a:grpSpLocks noChangeAspect="1"/>
          </p:cNvGrpSpPr>
          <p:nvPr/>
        </p:nvGrpSpPr>
        <p:grpSpPr>
          <a:xfrm>
            <a:off x="11369337" y="1904574"/>
            <a:ext cx="5156985" cy="5954948"/>
            <a:chOff x="0" y="0"/>
            <a:chExt cx="5499100" cy="6350000"/>
          </a:xfrm>
        </p:grpSpPr>
        <p:sp>
          <p:nvSpPr>
            <p:cNvPr id="22" name="Freeform 22"/>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2"/>
              <a:stretch>
                <a:fillRect l="-26453" r="-46756"/>
              </a:stretch>
            </a:blipFill>
          </p:spPr>
        </p:sp>
      </p:grpSp>
      <p:pic>
        <p:nvPicPr>
          <p:cNvPr id="23" name="Picture 23"/>
          <p:cNvPicPr>
            <a:picLocks noChangeAspect="1"/>
          </p:cNvPicPr>
          <p:nvPr/>
        </p:nvPicPr>
        <p:blipFill>
          <a:blip r:embed="rId3"/>
          <a:srcRect/>
          <a:stretch>
            <a:fillRect/>
          </a:stretch>
        </p:blipFill>
        <p:spPr>
          <a:xfrm>
            <a:off x="157370" y="182217"/>
            <a:ext cx="2770683" cy="969739"/>
          </a:xfrm>
          <a:prstGeom prst="rect">
            <a:avLst/>
          </a:prstGeom>
        </p:spPr>
      </p:pic>
      <p:sp>
        <p:nvSpPr>
          <p:cNvPr id="24" name="TextBox 24"/>
          <p:cNvSpPr txBox="1"/>
          <p:nvPr/>
        </p:nvSpPr>
        <p:spPr>
          <a:xfrm>
            <a:off x="1160221" y="1690190"/>
            <a:ext cx="5826463" cy="1255401"/>
          </a:xfrm>
          <a:prstGeom prst="rect">
            <a:avLst/>
          </a:prstGeom>
        </p:spPr>
        <p:txBody>
          <a:bodyPr lIns="0" tIns="0" rIns="0" bIns="0" rtlCol="0" anchor="t">
            <a:spAutoFit/>
          </a:bodyPr>
          <a:lstStyle/>
          <a:p>
            <a:pPr>
              <a:lnSpc>
                <a:spcPts val="4800"/>
              </a:lnSpc>
            </a:pPr>
            <a:r>
              <a:rPr lang="en-US" sz="4800" dirty="0">
                <a:solidFill>
                  <a:srgbClr val="FFFFFF"/>
                </a:solidFill>
                <a:latin typeface="League Spartan"/>
              </a:rPr>
              <a:t>First step towards Net Zero</a:t>
            </a:r>
          </a:p>
        </p:txBody>
      </p:sp>
      <p:sp>
        <p:nvSpPr>
          <p:cNvPr id="25" name="TextBox 25"/>
          <p:cNvSpPr txBox="1"/>
          <p:nvPr/>
        </p:nvSpPr>
        <p:spPr>
          <a:xfrm>
            <a:off x="1160221" y="3145999"/>
            <a:ext cx="9228704" cy="6096990"/>
          </a:xfrm>
          <a:prstGeom prst="rect">
            <a:avLst/>
          </a:prstGeom>
        </p:spPr>
        <p:txBody>
          <a:bodyPr lIns="0" tIns="0" rIns="0" bIns="0" rtlCol="0" anchor="t">
            <a:spAutoFit/>
          </a:bodyPr>
          <a:lstStyle/>
          <a:p>
            <a:pPr>
              <a:lnSpc>
                <a:spcPts val="3959"/>
              </a:lnSpc>
            </a:pPr>
            <a:r>
              <a:rPr lang="en-US" sz="2199" spc="87" dirty="0">
                <a:solidFill>
                  <a:srgbClr val="FFFFFF"/>
                </a:solidFill>
                <a:latin typeface="Montserrat Semi-Bold Bold"/>
              </a:rPr>
              <a:t>In 2014 energy consumption &amp; sustainability within the business became a Key Metric in terms of measuring performance. We accessed some small grants that we were made aware of by the Coventry &amp; Warwickshire Chamber of Commerce and delivered through the council.  An example is that in 2018 we applied for a grant to upgrade to a more energy efficient gas fired boiler for the provision of Hot Water and Heating to our offices, canteen &amp; WC facilities. We received a grant of £1380 towards an overall project cost of £4600.  The upgrade saves an estimated 1.3 </a:t>
            </a:r>
            <a:r>
              <a:rPr lang="en-US" sz="2199" spc="87" dirty="0" err="1">
                <a:solidFill>
                  <a:srgbClr val="FFFFFF"/>
                </a:solidFill>
                <a:latin typeface="Montserrat Semi-Bold Bold"/>
              </a:rPr>
              <a:t>tonnes</a:t>
            </a:r>
            <a:r>
              <a:rPr lang="en-US" sz="2199" spc="87" dirty="0">
                <a:solidFill>
                  <a:srgbClr val="FFFFFF"/>
                </a:solidFill>
                <a:latin typeface="Montserrat Semi-Bold Bold"/>
              </a:rPr>
              <a:t> of CO2 per year. We installed a shower facility to encourage people to cycle to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sp>
      <p:sp>
        <p:nvSpPr>
          <p:cNvPr id="7" name="TextBox 7"/>
          <p:cNvSpPr txBox="1"/>
          <p:nvPr/>
        </p:nvSpPr>
        <p:spPr>
          <a:xfrm>
            <a:off x="1028700" y="3859043"/>
            <a:ext cx="6836061" cy="1847219"/>
          </a:xfrm>
          <a:prstGeom prst="rect">
            <a:avLst/>
          </a:prstGeom>
        </p:spPr>
        <p:txBody>
          <a:bodyPr lIns="0" tIns="0" rIns="0" bIns="0" rtlCol="0" anchor="t">
            <a:spAutoFit/>
          </a:bodyPr>
          <a:lstStyle/>
          <a:p>
            <a:pPr>
              <a:lnSpc>
                <a:spcPts val="7100"/>
              </a:lnSpc>
            </a:pPr>
            <a:r>
              <a:rPr lang="en-US" sz="7100">
                <a:solidFill>
                  <a:srgbClr val="606060"/>
                </a:solidFill>
                <a:latin typeface="League Spartan"/>
              </a:rPr>
              <a:t>Switching to Solar PV</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28700" y="5833893"/>
            <a:ext cx="6346356" cy="451486"/>
          </a:xfrm>
          <a:prstGeom prst="rect">
            <a:avLst/>
          </a:prstGeom>
        </p:spPr>
        <p:txBody>
          <a:bodyPr lIns="0" tIns="0" rIns="0" bIns="0" rtlCol="0" anchor="t">
            <a:spAutoFit/>
          </a:bodyPr>
          <a:lstStyle/>
          <a:p>
            <a:pPr>
              <a:lnSpc>
                <a:spcPts val="3959"/>
              </a:lnSpc>
            </a:pPr>
            <a:r>
              <a:rPr lang="en-US" sz="2199" spc="87">
                <a:solidFill>
                  <a:srgbClr val="606060"/>
                </a:solidFill>
                <a:latin typeface="Montserrat Semi-Bold"/>
              </a:rPr>
              <a:t>Our first attempt &amp; challenges</a:t>
            </a:r>
          </a:p>
        </p:txBody>
      </p:sp>
      <p:sp>
        <p:nvSpPr>
          <p:cNvPr id="27" name="TextBox 27"/>
          <p:cNvSpPr txBox="1"/>
          <p:nvPr/>
        </p:nvSpPr>
        <p:spPr>
          <a:xfrm>
            <a:off x="8677604" y="1623937"/>
            <a:ext cx="9396105" cy="6994479"/>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a:rPr>
              <a:t>During 2014 we started to monitor our energy usage and by the end of the year had used 165,953 </a:t>
            </a:r>
            <a:r>
              <a:rPr lang="en-US" sz="2800" dirty="0" err="1">
                <a:solidFill>
                  <a:srgbClr val="FFFFFF"/>
                </a:solidFill>
                <a:latin typeface="Montserrat Semi-Bold"/>
              </a:rPr>
              <a:t>KWh</a:t>
            </a:r>
            <a:r>
              <a:rPr lang="en-US" sz="2800" dirty="0">
                <a:solidFill>
                  <a:srgbClr val="FFFFFF"/>
                </a:solidFill>
                <a:latin typeface="Montserrat Semi-Bold"/>
              </a:rPr>
              <a:t> of Electricity.</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During the same year we first started to consider our own production of electricity from PV on the roof.</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We had a proposal on installing a PV scheme on the roof , using the entire roof we could install a 523 (250 watts) array of panels using our entire roof surface which would have given a theoretical 130.75Kwh DC = approx. 106.5 </a:t>
            </a:r>
            <a:r>
              <a:rPr lang="en-US" sz="2800" dirty="0" err="1">
                <a:solidFill>
                  <a:srgbClr val="FFFFFF"/>
                </a:solidFill>
                <a:latin typeface="Montserrat Semi-Bold"/>
              </a:rPr>
              <a:t>KWh</a:t>
            </a:r>
            <a:r>
              <a:rPr lang="en-US" sz="2800" dirty="0">
                <a:solidFill>
                  <a:srgbClr val="FFFFFF"/>
                </a:solidFill>
                <a:latin typeface="Montserrat Semi-Bold"/>
              </a:rPr>
              <a:t> AC.</a:t>
            </a:r>
          </a:p>
          <a:p>
            <a:pPr>
              <a:lnSpc>
                <a:spcPts val="4170"/>
              </a:lnSpc>
              <a:spcBef>
                <a:spcPct val="0"/>
              </a:spcBef>
            </a:pPr>
            <a:endParaRPr lang="en-US" sz="2800" dirty="0">
              <a:solidFill>
                <a:srgbClr val="FFFFFF"/>
              </a:solidFill>
              <a:latin typeface="Montserra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sp>
      <p:sp>
        <p:nvSpPr>
          <p:cNvPr id="7" name="TextBox 7"/>
          <p:cNvSpPr txBox="1"/>
          <p:nvPr/>
        </p:nvSpPr>
        <p:spPr>
          <a:xfrm>
            <a:off x="1028700" y="3859043"/>
            <a:ext cx="6836061" cy="1847219"/>
          </a:xfrm>
          <a:prstGeom prst="rect">
            <a:avLst/>
          </a:prstGeom>
        </p:spPr>
        <p:txBody>
          <a:bodyPr lIns="0" tIns="0" rIns="0" bIns="0" rtlCol="0" anchor="t">
            <a:spAutoFit/>
          </a:bodyPr>
          <a:lstStyle/>
          <a:p>
            <a:pPr>
              <a:lnSpc>
                <a:spcPts val="7100"/>
              </a:lnSpc>
            </a:pPr>
            <a:r>
              <a:rPr lang="en-US" sz="7100">
                <a:solidFill>
                  <a:srgbClr val="606060"/>
                </a:solidFill>
                <a:latin typeface="League Spartan"/>
              </a:rPr>
              <a:t>Switching to Solar PV</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28700" y="5833893"/>
            <a:ext cx="6346356" cy="451486"/>
          </a:xfrm>
          <a:prstGeom prst="rect">
            <a:avLst/>
          </a:prstGeom>
        </p:spPr>
        <p:txBody>
          <a:bodyPr lIns="0" tIns="0" rIns="0" bIns="0" rtlCol="0" anchor="t">
            <a:spAutoFit/>
          </a:bodyPr>
          <a:lstStyle/>
          <a:p>
            <a:pPr>
              <a:lnSpc>
                <a:spcPts val="3959"/>
              </a:lnSpc>
            </a:pPr>
            <a:r>
              <a:rPr lang="en-US" sz="2199" spc="87">
                <a:solidFill>
                  <a:srgbClr val="606060"/>
                </a:solidFill>
                <a:latin typeface="Montserrat Semi-Bold"/>
              </a:rPr>
              <a:t>Our first attempt &amp; challenges</a:t>
            </a:r>
          </a:p>
        </p:txBody>
      </p:sp>
      <p:sp>
        <p:nvSpPr>
          <p:cNvPr id="27" name="TextBox 27"/>
          <p:cNvSpPr txBox="1"/>
          <p:nvPr/>
        </p:nvSpPr>
        <p:spPr>
          <a:xfrm>
            <a:off x="8611568" y="1298791"/>
            <a:ext cx="9396105" cy="9033499"/>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a:rPr>
              <a:t>The lowest cost option was for us to fund the purchase ourselves at a cost of Circa £200,000 – other options were to lease the units or allow a 3rd party company to in essence rent our roof and install the PV.</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The scheme didn’t go ahead as we were not able to make a valid justification as the cost of electricity at the time was only 5.4p / </a:t>
            </a:r>
            <a:r>
              <a:rPr lang="en-US" sz="2800" dirty="0" err="1">
                <a:solidFill>
                  <a:srgbClr val="FFFFFF"/>
                </a:solidFill>
                <a:latin typeface="Montserrat Semi-Bold"/>
              </a:rPr>
              <a:t>Kwh</a:t>
            </a:r>
            <a:r>
              <a:rPr lang="en-US" sz="2800" dirty="0">
                <a:solidFill>
                  <a:srgbClr val="FFFFFF"/>
                </a:solidFill>
                <a:latin typeface="Montserrat Semi-Bold"/>
              </a:rPr>
              <a:t> – so even if we had become entirely self sufficient our 165,953 </a:t>
            </a:r>
            <a:r>
              <a:rPr lang="en-US" sz="2800" dirty="0" err="1">
                <a:solidFill>
                  <a:srgbClr val="FFFFFF"/>
                </a:solidFill>
                <a:latin typeface="Montserrat Semi-Bold"/>
              </a:rPr>
              <a:t>Kwh</a:t>
            </a:r>
            <a:r>
              <a:rPr lang="en-US" sz="2800" dirty="0">
                <a:solidFill>
                  <a:srgbClr val="FFFFFF"/>
                </a:solidFill>
                <a:latin typeface="Montserrat Semi-Bold"/>
              </a:rPr>
              <a:t> would have only saved us £8960 per year. With the best will in the world it would have been more than a 20 year pay back.</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Interestingly the feed in tariff at this time was 14.38 p per </a:t>
            </a:r>
            <a:r>
              <a:rPr lang="en-US" sz="2800" dirty="0" err="1">
                <a:solidFill>
                  <a:srgbClr val="FFFFFF"/>
                </a:solidFill>
                <a:latin typeface="Montserrat Semi-Bold"/>
              </a:rPr>
              <a:t>Kwh</a:t>
            </a:r>
            <a:endParaRPr lang="en-US" sz="2800" dirty="0">
              <a:solidFill>
                <a:srgbClr val="FFFFFF"/>
              </a:solidFill>
              <a:latin typeface="Montserrat Semi-Bold"/>
            </a:endParaRP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843214" y="-3807676"/>
            <a:ext cx="5665920" cy="17902351"/>
            <a:chOff x="0" y="0"/>
            <a:chExt cx="1492259" cy="4715023"/>
          </a:xfrm>
        </p:grpSpPr>
        <p:sp>
          <p:nvSpPr>
            <p:cNvPr id="3" name="Freeform 3"/>
            <p:cNvSpPr/>
            <p:nvPr/>
          </p:nvSpPr>
          <p:spPr>
            <a:xfrm>
              <a:off x="0" y="0"/>
              <a:ext cx="1492259" cy="4715023"/>
            </a:xfrm>
            <a:custGeom>
              <a:avLst/>
              <a:gdLst/>
              <a:ahLst/>
              <a:cxnLst/>
              <a:rect l="l" t="t" r="r" b="b"/>
              <a:pathLst>
                <a:path w="1492259" h="4715023">
                  <a:moveTo>
                    <a:pt x="0" y="0"/>
                  </a:moveTo>
                  <a:lnTo>
                    <a:pt x="1492259" y="0"/>
                  </a:lnTo>
                  <a:lnTo>
                    <a:pt x="1492259" y="4715023"/>
                  </a:lnTo>
                  <a:lnTo>
                    <a:pt x="0" y="471502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48309" y="2563851"/>
            <a:ext cx="16019494" cy="857890"/>
          </a:xfrm>
          <a:prstGeom prst="rect">
            <a:avLst/>
          </a:prstGeom>
        </p:spPr>
        <p:txBody>
          <a:bodyPr lIns="0" tIns="0" rIns="0" bIns="0" rtlCol="0" anchor="t">
            <a:spAutoFit/>
          </a:bodyPr>
          <a:lstStyle/>
          <a:p>
            <a:pPr>
              <a:lnSpc>
                <a:spcPts val="6400"/>
              </a:lnSpc>
            </a:pPr>
            <a:r>
              <a:rPr lang="en-US" sz="6400" dirty="0">
                <a:solidFill>
                  <a:srgbClr val="606060"/>
                </a:solidFill>
                <a:latin typeface="League Spartan"/>
              </a:rPr>
              <a:t>Green Business </a:t>
            </a:r>
            <a:r>
              <a:rPr lang="en-US" sz="6400" dirty="0" err="1">
                <a:solidFill>
                  <a:srgbClr val="606060"/>
                </a:solidFill>
                <a:latin typeface="League Spartan"/>
              </a:rPr>
              <a:t>Programme</a:t>
            </a:r>
            <a:r>
              <a:rPr lang="en-US" sz="6400" dirty="0">
                <a:solidFill>
                  <a:srgbClr val="606060"/>
                </a:solidFill>
                <a:latin typeface="League Spartan"/>
              </a:rPr>
              <a:t> support</a:t>
            </a:r>
          </a:p>
        </p:txBody>
      </p:sp>
      <p:sp>
        <p:nvSpPr>
          <p:cNvPr id="15" name="TextBox 15"/>
          <p:cNvSpPr txBox="1"/>
          <p:nvPr/>
        </p:nvSpPr>
        <p:spPr>
          <a:xfrm>
            <a:off x="548309" y="3472225"/>
            <a:ext cx="16948095" cy="4102918"/>
          </a:xfrm>
          <a:prstGeom prst="rect">
            <a:avLst/>
          </a:prstGeom>
        </p:spPr>
        <p:txBody>
          <a:bodyPr lIns="0" tIns="0" rIns="0" bIns="0" rtlCol="0" anchor="t">
            <a:spAutoFit/>
          </a:bodyPr>
          <a:lstStyle/>
          <a:p>
            <a:pPr marL="431799" lvl="1" indent="-215899">
              <a:lnSpc>
                <a:spcPts val="3599"/>
              </a:lnSpc>
              <a:buFont typeface="Arial"/>
              <a:buChar char="•"/>
            </a:pPr>
            <a:r>
              <a:rPr lang="en-US" sz="1999" spc="79" dirty="0">
                <a:solidFill>
                  <a:srgbClr val="606060"/>
                </a:solidFill>
                <a:latin typeface="Montserrat Semi-Bold"/>
              </a:rPr>
              <a:t>Following on from Jonathan Howl’s energy audit in 2021 we got going on the PV project</a:t>
            </a:r>
          </a:p>
          <a:p>
            <a:pPr marL="431799" lvl="1" indent="-215899">
              <a:lnSpc>
                <a:spcPts val="3599"/>
              </a:lnSpc>
              <a:buFont typeface="Arial"/>
              <a:buChar char="•"/>
            </a:pPr>
            <a:r>
              <a:rPr lang="en-US" sz="1999" spc="79" dirty="0">
                <a:solidFill>
                  <a:srgbClr val="606060"/>
                </a:solidFill>
                <a:latin typeface="Montserrat Semi-Bold"/>
              </a:rPr>
              <a:t>The audit and report were massively useful to demonstrate to my co-owners that the project would be viable </a:t>
            </a:r>
          </a:p>
          <a:p>
            <a:pPr marL="431799" lvl="1" indent="-215899">
              <a:lnSpc>
                <a:spcPts val="3599"/>
              </a:lnSpc>
              <a:buFont typeface="Arial"/>
              <a:buChar char="•"/>
            </a:pPr>
            <a:r>
              <a:rPr lang="en-US" sz="1999" spc="79" dirty="0">
                <a:solidFill>
                  <a:srgbClr val="606060"/>
                </a:solidFill>
                <a:latin typeface="Montserrat Semi-Bold"/>
              </a:rPr>
              <a:t>The possibility of grant funding made the project a total </a:t>
            </a:r>
            <a:r>
              <a:rPr lang="en-US" sz="1999" b="1" spc="79" dirty="0">
                <a:solidFill>
                  <a:srgbClr val="606060"/>
                </a:solidFill>
                <a:latin typeface="Montserrat Semi-Bold"/>
              </a:rPr>
              <a:t>“no brainer” </a:t>
            </a:r>
            <a:r>
              <a:rPr lang="en-US" sz="1999" spc="79" dirty="0">
                <a:solidFill>
                  <a:srgbClr val="606060"/>
                </a:solidFill>
                <a:latin typeface="Montserrat Semi-Bold"/>
              </a:rPr>
              <a:t>– it also helped us secure a loan from HSBC to spread the cost of the project over a 3-year period</a:t>
            </a:r>
          </a:p>
          <a:p>
            <a:pPr marL="431799" lvl="1" indent="-215899">
              <a:lnSpc>
                <a:spcPts val="3599"/>
              </a:lnSpc>
              <a:buFont typeface="Arial"/>
              <a:buChar char="•"/>
            </a:pPr>
            <a:r>
              <a:rPr lang="en-US" sz="1999" spc="79" dirty="0">
                <a:solidFill>
                  <a:srgbClr val="606060"/>
                </a:solidFill>
                <a:latin typeface="Montserrat Semi-Bold"/>
              </a:rPr>
              <a:t>We added 308 x 375watt = 115 </a:t>
            </a:r>
            <a:r>
              <a:rPr lang="en-US" sz="1999" spc="79" dirty="0" err="1">
                <a:solidFill>
                  <a:srgbClr val="606060"/>
                </a:solidFill>
                <a:latin typeface="Montserrat Semi-Bold"/>
              </a:rPr>
              <a:t>Kwh</a:t>
            </a:r>
            <a:r>
              <a:rPr lang="en-US" sz="1999" spc="79" dirty="0">
                <a:solidFill>
                  <a:srgbClr val="606060"/>
                </a:solidFill>
                <a:latin typeface="Montserrat Semi-Bold"/>
              </a:rPr>
              <a:t> DC (100 kw AC) array</a:t>
            </a:r>
          </a:p>
          <a:p>
            <a:pPr marL="431799" lvl="1" indent="-215899">
              <a:lnSpc>
                <a:spcPts val="3599"/>
              </a:lnSpc>
              <a:buFont typeface="Arial"/>
              <a:buChar char="•"/>
            </a:pPr>
            <a:r>
              <a:rPr lang="en-US" sz="1999" spc="79" dirty="0">
                <a:solidFill>
                  <a:srgbClr val="606060"/>
                </a:solidFill>
                <a:latin typeface="Montserrat Semi-Bold"/>
              </a:rPr>
              <a:t>This is installed the most productive 50% of the rood space</a:t>
            </a:r>
          </a:p>
          <a:p>
            <a:pPr marL="431799" lvl="1" indent="-215899">
              <a:lnSpc>
                <a:spcPts val="3599"/>
              </a:lnSpc>
              <a:buFont typeface="Arial"/>
              <a:buChar char="•"/>
            </a:pPr>
            <a:r>
              <a:rPr lang="en-US" sz="1999" spc="79" dirty="0">
                <a:solidFill>
                  <a:srgbClr val="606060"/>
                </a:solidFill>
                <a:latin typeface="Montserrat Semi-Bold"/>
              </a:rPr>
              <a:t>Cost £74,831 plus another £5000 for internal costs to upgrade our supply – Total £80,000 spend</a:t>
            </a:r>
          </a:p>
          <a:p>
            <a:pPr marL="431799" lvl="1" indent="-215899">
              <a:lnSpc>
                <a:spcPts val="3599"/>
              </a:lnSpc>
              <a:buFont typeface="Arial"/>
              <a:buChar char="•"/>
            </a:pPr>
            <a:r>
              <a:rPr lang="en-US" sz="1999" spc="79" dirty="0">
                <a:solidFill>
                  <a:srgbClr val="606060"/>
                </a:solidFill>
                <a:latin typeface="Montserrat Semi-Bold"/>
              </a:rPr>
              <a:t>We received a grant of £24,807 (£1000 per </a:t>
            </a:r>
            <a:r>
              <a:rPr lang="en-US" sz="1999" spc="79" dirty="0" err="1">
                <a:solidFill>
                  <a:srgbClr val="606060"/>
                </a:solidFill>
                <a:latin typeface="Montserrat Semi-Bold"/>
              </a:rPr>
              <a:t>tonne</a:t>
            </a:r>
            <a:r>
              <a:rPr lang="en-US" sz="1999" spc="79" dirty="0">
                <a:solidFill>
                  <a:srgbClr val="606060"/>
                </a:solidFill>
                <a:latin typeface="Montserrat Semi-Bold"/>
              </a:rPr>
              <a:t> of carbon saved)</a:t>
            </a:r>
          </a:p>
          <a:p>
            <a:pPr marL="431799" lvl="1" indent="-215899">
              <a:lnSpc>
                <a:spcPts val="3599"/>
              </a:lnSpc>
              <a:buFont typeface="Arial"/>
              <a:buChar char="•"/>
            </a:pPr>
            <a:r>
              <a:rPr lang="en-US" sz="1999" spc="79" dirty="0">
                <a:solidFill>
                  <a:srgbClr val="606060"/>
                </a:solidFill>
                <a:latin typeface="Montserrat Semi-Bold"/>
              </a:rPr>
              <a:t>Cost to company £55,000</a:t>
            </a:r>
          </a:p>
        </p:txBody>
      </p:sp>
      <p:grpSp>
        <p:nvGrpSpPr>
          <p:cNvPr id="16" name="Group 16"/>
          <p:cNvGrpSpPr/>
          <p:nvPr/>
        </p:nvGrpSpPr>
        <p:grpSpPr>
          <a:xfrm>
            <a:off x="11718414" y="0"/>
            <a:ext cx="4393457" cy="839228"/>
            <a:chOff x="0" y="0"/>
            <a:chExt cx="1157124" cy="221031"/>
          </a:xfrm>
        </p:grpSpPr>
        <p:sp>
          <p:nvSpPr>
            <p:cNvPr id="17" name="Freeform 17"/>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8" name="TextBox 1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5235591" y="-189472"/>
            <a:ext cx="2664422" cy="1218172"/>
            <a:chOff x="0" y="0"/>
            <a:chExt cx="483446" cy="221031"/>
          </a:xfrm>
        </p:grpSpPr>
        <p:sp>
          <p:nvSpPr>
            <p:cNvPr id="20" name="Freeform 2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21" name="TextBox 2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6846001" y="-189472"/>
            <a:ext cx="2664422" cy="1218172"/>
            <a:chOff x="0" y="0"/>
            <a:chExt cx="483446" cy="221031"/>
          </a:xfrm>
        </p:grpSpPr>
        <p:sp>
          <p:nvSpPr>
            <p:cNvPr id="23" name="Freeform 2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4" name="TextBox 2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2"/>
          <a:srcRect/>
          <a:stretch>
            <a:fillRect/>
          </a:stretch>
        </p:blipFill>
        <p:spPr>
          <a:xfrm>
            <a:off x="157370" y="157170"/>
            <a:ext cx="2770683" cy="9697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7" name="Picture 26">
            <a:extLst>
              <a:ext uri="{FF2B5EF4-FFF2-40B4-BE49-F238E27FC236}">
                <a16:creationId xmlns:a16="http://schemas.microsoft.com/office/drawing/2014/main" id="{AF92135D-6409-9F3A-CE09-F2BE55809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6" y="0"/>
            <a:ext cx="18897005" cy="11033145"/>
          </a:xfrm>
          <a:prstGeom prst="rect">
            <a:avLst/>
          </a:prstGeom>
        </p:spPr>
      </p:pic>
      <p:pic>
        <p:nvPicPr>
          <p:cNvPr id="21" name="Picture 21"/>
          <p:cNvPicPr>
            <a:picLocks noChangeAspect="1"/>
          </p:cNvPicPr>
          <p:nvPr/>
        </p:nvPicPr>
        <p:blipFill>
          <a:blip r:embed="rId3"/>
          <a:srcRect/>
          <a:stretch>
            <a:fillRect/>
          </a:stretch>
        </p:blipFill>
        <p:spPr>
          <a:xfrm>
            <a:off x="387987" y="354358"/>
            <a:ext cx="3232977" cy="113154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1535</Words>
  <Application>Microsoft Office PowerPoint</Application>
  <PresentationFormat>Custom</PresentationFormat>
  <Paragraphs>93</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Arial</vt:lpstr>
      <vt:lpstr>League Spartan</vt:lpstr>
      <vt:lpstr>Open Sans Light Bold</vt:lpstr>
      <vt:lpstr>Montserrat Semi-Bold Bold</vt:lpstr>
      <vt:lpstr>Amasis MT Pro Medium</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White Minimalist Modern Real Estate Presentation</dc:title>
  <dc:creator>Covlea, Maria</dc:creator>
  <cp:lastModifiedBy>Covlea, Maria</cp:lastModifiedBy>
  <cp:revision>4</cp:revision>
  <dcterms:created xsi:type="dcterms:W3CDTF">2006-08-16T00:00:00Z</dcterms:created>
  <dcterms:modified xsi:type="dcterms:W3CDTF">2023-03-28T14:30:25Z</dcterms:modified>
  <dc:identifier>DAFeY88-2aY</dc:identifier>
</cp:coreProperties>
</file>