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84" r:id="rId2"/>
    <p:sldMasterId id="2147483862" r:id="rId3"/>
    <p:sldMasterId id="2147483904" r:id="rId4"/>
  </p:sldMasterIdLst>
  <p:notesMasterIdLst>
    <p:notesMasterId r:id="rId31"/>
  </p:notesMasterIdLst>
  <p:sldIdLst>
    <p:sldId id="2145706829" r:id="rId5"/>
    <p:sldId id="2145706830" r:id="rId6"/>
    <p:sldId id="2145706831" r:id="rId7"/>
    <p:sldId id="2145706868" r:id="rId8"/>
    <p:sldId id="1043" r:id="rId9"/>
    <p:sldId id="2145706839" r:id="rId10"/>
    <p:sldId id="2145706835" r:id="rId11"/>
    <p:sldId id="2145706836" r:id="rId12"/>
    <p:sldId id="2145706865" r:id="rId13"/>
    <p:sldId id="2145706842" r:id="rId14"/>
    <p:sldId id="2145706845" r:id="rId15"/>
    <p:sldId id="2145706852" r:id="rId16"/>
    <p:sldId id="2145706863" r:id="rId17"/>
    <p:sldId id="2145706769" r:id="rId18"/>
    <p:sldId id="2145706866" r:id="rId19"/>
    <p:sldId id="2145706837" r:id="rId20"/>
    <p:sldId id="2145706864" r:id="rId21"/>
    <p:sldId id="2145706806" r:id="rId22"/>
    <p:sldId id="2145706856" r:id="rId23"/>
    <p:sldId id="2145706857" r:id="rId24"/>
    <p:sldId id="2145706858" r:id="rId25"/>
    <p:sldId id="2145706867" r:id="rId26"/>
    <p:sldId id="2145706855" r:id="rId27"/>
    <p:sldId id="984" r:id="rId28"/>
    <p:sldId id="320" r:id="rId29"/>
    <p:sldId id="21457066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28B805-B782-44E7-FDDD-603FD180BE6C}" name="Annie Coppel" initials="AC" userId="S::Annie.coppel@nice.org.uk::a69a5f8e-4fff-490e-be05-7fb77f2e83dc" providerId="AD"/>
  <p188:author id="{F3BF1424-A968-EA93-0846-77BFCAEFAF4A}" name="Joanne McCormack" initials="JM" userId="S::joanne.mccormack@nice.org.uk::3e2d3555-ad7a-417c-a91f-96a03d7d9cbb" providerId="AD"/>
  <p188:author id="{FAABE22F-B30D-059F-7F8C-0BFD025CD3E6}" name="Judith Richardson" initials="JR" userId="S::Judith.Richardson@nice.org.uk::09490c8b-ef37-4e46-9075-564ad3326f22" providerId="AD"/>
  <p188:author id="{647D7539-B31E-D10A-3DEF-76885E67B582}" name="Kate Scott" initials="KS" userId="S::kate.scott@nice.org.uk::a9daa57c-aae8-44b9-9578-78ab7c935033" providerId="AD"/>
  <p188:author id="{8443ED59-20C7-4FDF-8DCA-8A14D1AA1C8C}" name="Microsoft Office User" initials="MOU" userId="Microsoft Office User" providerId="None"/>
  <p188:author id="{3F65E369-4496-8603-B080-69B8DF8EFB39}" name="Lois Murray" initials="LM" userId="S::Lois.Murray@nice.org.uk::aece35c6-ca36-4b60-8f76-27cd8ae76e8f" providerId="AD"/>
  <p188:author id="{323734CF-B3C9-DF78-E2C9-B5264F8BB4A5}" name="Deborah OCallaghan" initials="DO" userId="S::Deborah.Ocallaghan@nice.org.uk::745e8fc9-0c4e-4102-9ace-17350eeb99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054"/>
    <a:srgbClr val="426D9C"/>
    <a:srgbClr val="00506A"/>
    <a:srgbClr val="451551"/>
    <a:srgbClr val="7B9FC7"/>
    <a:srgbClr val="659EDD"/>
    <a:srgbClr val="525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71525" autoAdjust="0"/>
  </p:normalViewPr>
  <p:slideViewPr>
    <p:cSldViewPr snapToGrid="0">
      <p:cViewPr varScale="1">
        <p:scale>
          <a:sx n="48" d="100"/>
          <a:sy n="48" d="100"/>
        </p:scale>
        <p:origin x="1136" y="2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8"/>
    </p:cViewPr>
  </p:sorterViewPr>
  <p:notesViewPr>
    <p:cSldViewPr snapToGrid="0">
      <p:cViewPr varScale="1">
        <p:scale>
          <a:sx n="94" d="100"/>
          <a:sy n="94" d="100"/>
        </p:scale>
        <p:origin x="360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McCormack" userId="3e2d3555-ad7a-417c-a91f-96a03d7d9cbb" providerId="ADAL" clId="{E6F570AC-6A9E-481D-9EF6-A82D04A7002C}"/>
    <pc:docChg chg="custSel delSld modSld">
      <pc:chgData name="Joanne McCormack" userId="3e2d3555-ad7a-417c-a91f-96a03d7d9cbb" providerId="ADAL" clId="{E6F570AC-6A9E-481D-9EF6-A82D04A7002C}" dt="2023-04-27T18:42:01.961" v="1107" actId="20577"/>
      <pc:docMkLst>
        <pc:docMk/>
      </pc:docMkLst>
      <pc:sldChg chg="addSp modSp mod">
        <pc:chgData name="Joanne McCormack" userId="3e2d3555-ad7a-417c-a91f-96a03d7d9cbb" providerId="ADAL" clId="{E6F570AC-6A9E-481D-9EF6-A82D04A7002C}" dt="2023-04-27T16:52:51.733" v="853" actId="20577"/>
        <pc:sldMkLst>
          <pc:docMk/>
          <pc:sldMk cId="2116285141" sldId="984"/>
        </pc:sldMkLst>
        <pc:spChg chg="add mod">
          <ac:chgData name="Joanne McCormack" userId="3e2d3555-ad7a-417c-a91f-96a03d7d9cbb" providerId="ADAL" clId="{E6F570AC-6A9E-481D-9EF6-A82D04A7002C}" dt="2023-04-27T16:52:51.733" v="853" actId="20577"/>
          <ac:spMkLst>
            <pc:docMk/>
            <pc:sldMk cId="2116285141" sldId="984"/>
            <ac:spMk id="2" creationId="{CDB6A11C-A042-2BF9-F6AE-D9CC86675B0D}"/>
          </ac:spMkLst>
        </pc:spChg>
      </pc:sldChg>
      <pc:sldChg chg="addSp delSp modSp del mod">
        <pc:chgData name="Joanne McCormack" userId="3e2d3555-ad7a-417c-a91f-96a03d7d9cbb" providerId="ADAL" clId="{E6F570AC-6A9E-481D-9EF6-A82D04A7002C}" dt="2023-04-27T18:40:05.204" v="1095" actId="2696"/>
        <pc:sldMkLst>
          <pc:docMk/>
          <pc:sldMk cId="4165712598" sldId="4816"/>
        </pc:sldMkLst>
        <pc:spChg chg="add del mod">
          <ac:chgData name="Joanne McCormack" userId="3e2d3555-ad7a-417c-a91f-96a03d7d9cbb" providerId="ADAL" clId="{E6F570AC-6A9E-481D-9EF6-A82D04A7002C}" dt="2023-04-27T16:51:01.343" v="654" actId="478"/>
          <ac:spMkLst>
            <pc:docMk/>
            <pc:sldMk cId="4165712598" sldId="4816"/>
            <ac:spMk id="2" creationId="{F44B8303-26AA-DC99-A456-668FA5FB046B}"/>
          </ac:spMkLst>
        </pc:spChg>
        <pc:spChg chg="add mod">
          <ac:chgData name="Joanne McCormack" userId="3e2d3555-ad7a-417c-a91f-96a03d7d9cbb" providerId="ADAL" clId="{E6F570AC-6A9E-481D-9EF6-A82D04A7002C}" dt="2023-04-27T16:51:15.500" v="676" actId="20577"/>
          <ac:spMkLst>
            <pc:docMk/>
            <pc:sldMk cId="4165712598" sldId="4816"/>
            <ac:spMk id="3" creationId="{FF4198ED-E5A7-6955-71CC-5C439E6EB3BF}"/>
          </ac:spMkLst>
        </pc:spChg>
        <pc:spChg chg="del mod">
          <ac:chgData name="Joanne McCormack" userId="3e2d3555-ad7a-417c-a91f-96a03d7d9cbb" providerId="ADAL" clId="{E6F570AC-6A9E-481D-9EF6-A82D04A7002C}" dt="2023-04-27T16:50:58.341" v="653" actId="478"/>
          <ac:spMkLst>
            <pc:docMk/>
            <pc:sldMk cId="4165712598" sldId="4816"/>
            <ac:spMk id="6" creationId="{F749A37C-005F-3B4F-BCE0-92E2D21A3E7E}"/>
          </ac:spMkLst>
        </pc:spChg>
        <pc:picChg chg="mod">
          <ac:chgData name="Joanne McCormack" userId="3e2d3555-ad7a-417c-a91f-96a03d7d9cbb" providerId="ADAL" clId="{E6F570AC-6A9E-481D-9EF6-A82D04A7002C}" dt="2023-04-27T16:45:27.629" v="0" actId="962"/>
          <ac:picMkLst>
            <pc:docMk/>
            <pc:sldMk cId="4165712598" sldId="4816"/>
            <ac:picMk id="4" creationId="{1FAE40FC-79FA-19A5-E5A6-F03214EF6322}"/>
          </ac:picMkLst>
        </pc:picChg>
      </pc:sldChg>
      <pc:sldChg chg="modSp mod">
        <pc:chgData name="Joanne McCormack" userId="3e2d3555-ad7a-417c-a91f-96a03d7d9cbb" providerId="ADAL" clId="{E6F570AC-6A9E-481D-9EF6-A82D04A7002C}" dt="2023-04-27T16:49:16.952" v="403" actId="962"/>
        <pc:sldMkLst>
          <pc:docMk/>
          <pc:sldMk cId="1245616878" sldId="2145706769"/>
        </pc:sldMkLst>
        <pc:spChg chg="mod">
          <ac:chgData name="Joanne McCormack" userId="3e2d3555-ad7a-417c-a91f-96a03d7d9cbb" providerId="ADAL" clId="{E6F570AC-6A9E-481D-9EF6-A82D04A7002C}" dt="2023-04-27T16:49:10.249" v="400" actId="962"/>
          <ac:spMkLst>
            <pc:docMk/>
            <pc:sldMk cId="1245616878" sldId="2145706769"/>
            <ac:spMk id="9" creationId="{AF5E5387-025B-D25F-3716-91456E47E29C}"/>
          </ac:spMkLst>
        </pc:spChg>
        <pc:spChg chg="mod">
          <ac:chgData name="Joanne McCormack" userId="3e2d3555-ad7a-417c-a91f-96a03d7d9cbb" providerId="ADAL" clId="{E6F570AC-6A9E-481D-9EF6-A82D04A7002C}" dt="2023-04-27T16:49:12.593" v="401" actId="962"/>
          <ac:spMkLst>
            <pc:docMk/>
            <pc:sldMk cId="1245616878" sldId="2145706769"/>
            <ac:spMk id="14" creationId="{2A14BB98-627E-1F27-93F0-B30BE5D6C81D}"/>
          </ac:spMkLst>
        </pc:spChg>
        <pc:spChg chg="mod">
          <ac:chgData name="Joanne McCormack" userId="3e2d3555-ad7a-417c-a91f-96a03d7d9cbb" providerId="ADAL" clId="{E6F570AC-6A9E-481D-9EF6-A82D04A7002C}" dt="2023-04-27T16:49:14.792" v="402" actId="962"/>
          <ac:spMkLst>
            <pc:docMk/>
            <pc:sldMk cId="1245616878" sldId="2145706769"/>
            <ac:spMk id="16" creationId="{0FCB9408-BFC8-B60F-0AD8-285A04C25A96}"/>
          </ac:spMkLst>
        </pc:spChg>
        <pc:spChg chg="mod">
          <ac:chgData name="Joanne McCormack" userId="3e2d3555-ad7a-417c-a91f-96a03d7d9cbb" providerId="ADAL" clId="{E6F570AC-6A9E-481D-9EF6-A82D04A7002C}" dt="2023-04-27T16:49:16.952" v="403" actId="962"/>
          <ac:spMkLst>
            <pc:docMk/>
            <pc:sldMk cId="1245616878" sldId="2145706769"/>
            <ac:spMk id="17" creationId="{090F58B5-1842-4AFC-7DCF-8397ABA5A60F}"/>
          </ac:spMkLst>
        </pc:spChg>
      </pc:sldChg>
      <pc:sldChg chg="addSp modSp mod">
        <pc:chgData name="Joanne McCormack" userId="3e2d3555-ad7a-417c-a91f-96a03d7d9cbb" providerId="ADAL" clId="{E6F570AC-6A9E-481D-9EF6-A82D04A7002C}" dt="2023-04-27T16:52:00.023" v="731" actId="207"/>
        <pc:sldMkLst>
          <pc:docMk/>
          <pc:sldMk cId="2821714361" sldId="2145706806"/>
        </pc:sldMkLst>
        <pc:spChg chg="add mod">
          <ac:chgData name="Joanne McCormack" userId="3e2d3555-ad7a-417c-a91f-96a03d7d9cbb" providerId="ADAL" clId="{E6F570AC-6A9E-481D-9EF6-A82D04A7002C}" dt="2023-04-27T16:52:00.023" v="731" actId="207"/>
          <ac:spMkLst>
            <pc:docMk/>
            <pc:sldMk cId="2821714361" sldId="2145706806"/>
            <ac:spMk id="2" creationId="{DF33080D-836E-B47E-7EB9-657D2D24A8B8}"/>
          </ac:spMkLst>
        </pc:spChg>
        <pc:spChg chg="mod">
          <ac:chgData name="Joanne McCormack" userId="3e2d3555-ad7a-417c-a91f-96a03d7d9cbb" providerId="ADAL" clId="{E6F570AC-6A9E-481D-9EF6-A82D04A7002C}" dt="2023-04-27T16:49:45.929" v="459" actId="962"/>
          <ac:spMkLst>
            <pc:docMk/>
            <pc:sldMk cId="2821714361" sldId="2145706806"/>
            <ac:spMk id="6" creationId="{012CB2F7-6555-D2D9-17B0-B9038E4F265E}"/>
          </ac:spMkLst>
        </pc:spChg>
      </pc:sldChg>
      <pc:sldChg chg="modSp mod">
        <pc:chgData name="Joanne McCormack" userId="3e2d3555-ad7a-417c-a91f-96a03d7d9cbb" providerId="ADAL" clId="{E6F570AC-6A9E-481D-9EF6-A82D04A7002C}" dt="2023-04-27T18:42:01.961" v="1107" actId="20577"/>
        <pc:sldMkLst>
          <pc:docMk/>
          <pc:sldMk cId="3753386999" sldId="2145706830"/>
        </pc:sldMkLst>
        <pc:spChg chg="mod">
          <ac:chgData name="Joanne McCormack" userId="3e2d3555-ad7a-417c-a91f-96a03d7d9cbb" providerId="ADAL" clId="{E6F570AC-6A9E-481D-9EF6-A82D04A7002C}" dt="2023-04-27T18:42:01.961" v="1107" actId="20577"/>
          <ac:spMkLst>
            <pc:docMk/>
            <pc:sldMk cId="3753386999" sldId="2145706830"/>
            <ac:spMk id="3" creationId="{530ACDC9-2F5D-7BB6-25F1-C5986C7E455C}"/>
          </ac:spMkLst>
        </pc:spChg>
      </pc:sldChg>
      <pc:sldChg chg="modSp mod">
        <pc:chgData name="Joanne McCormack" userId="3e2d3555-ad7a-417c-a91f-96a03d7d9cbb" providerId="ADAL" clId="{E6F570AC-6A9E-481D-9EF6-A82D04A7002C}" dt="2023-04-27T17:26:54.908" v="1094" actId="255"/>
        <pc:sldMkLst>
          <pc:docMk/>
          <pc:sldMk cId="817130570" sldId="2145706831"/>
        </pc:sldMkLst>
        <pc:spChg chg="mod">
          <ac:chgData name="Joanne McCormack" userId="3e2d3555-ad7a-417c-a91f-96a03d7d9cbb" providerId="ADAL" clId="{E6F570AC-6A9E-481D-9EF6-A82D04A7002C}" dt="2023-04-27T17:26:15.661" v="1088" actId="255"/>
          <ac:spMkLst>
            <pc:docMk/>
            <pc:sldMk cId="817130570" sldId="2145706831"/>
            <ac:spMk id="12" creationId="{FDB00008-D7AD-FBF3-E0F3-DBA1F1745738}"/>
          </ac:spMkLst>
        </pc:spChg>
        <pc:spChg chg="mod">
          <ac:chgData name="Joanne McCormack" userId="3e2d3555-ad7a-417c-a91f-96a03d7d9cbb" providerId="ADAL" clId="{E6F570AC-6A9E-481D-9EF6-A82D04A7002C}" dt="2023-04-27T17:26:23.701" v="1089" actId="255"/>
          <ac:spMkLst>
            <pc:docMk/>
            <pc:sldMk cId="817130570" sldId="2145706831"/>
            <ac:spMk id="13" creationId="{3724B5D7-4E4C-6EC6-7E87-A39B28CA3EEE}"/>
          </ac:spMkLst>
        </pc:spChg>
        <pc:spChg chg="mod">
          <ac:chgData name="Joanne McCormack" userId="3e2d3555-ad7a-417c-a91f-96a03d7d9cbb" providerId="ADAL" clId="{E6F570AC-6A9E-481D-9EF6-A82D04A7002C}" dt="2023-04-27T17:26:38.585" v="1091" actId="255"/>
          <ac:spMkLst>
            <pc:docMk/>
            <pc:sldMk cId="817130570" sldId="2145706831"/>
            <ac:spMk id="14" creationId="{A889FA4A-EACF-B00B-3FF5-E5BE54F9FD41}"/>
          </ac:spMkLst>
        </pc:spChg>
        <pc:spChg chg="mod">
          <ac:chgData name="Joanne McCormack" userId="3e2d3555-ad7a-417c-a91f-96a03d7d9cbb" providerId="ADAL" clId="{E6F570AC-6A9E-481D-9EF6-A82D04A7002C}" dt="2023-04-27T17:24:49.681" v="1077" actId="20577"/>
          <ac:spMkLst>
            <pc:docMk/>
            <pc:sldMk cId="817130570" sldId="2145706831"/>
            <ac:spMk id="15" creationId="{4170E835-5BB5-C4EF-9D4A-AA26AE7AC257}"/>
          </ac:spMkLst>
        </pc:spChg>
        <pc:spChg chg="mod">
          <ac:chgData name="Joanne McCormack" userId="3e2d3555-ad7a-417c-a91f-96a03d7d9cbb" providerId="ADAL" clId="{E6F570AC-6A9E-481D-9EF6-A82D04A7002C}" dt="2023-04-27T17:26:44.715" v="1092" actId="255"/>
          <ac:spMkLst>
            <pc:docMk/>
            <pc:sldMk cId="817130570" sldId="2145706831"/>
            <ac:spMk id="16" creationId="{E4781F17-5D98-2A20-8DF1-3ADE20DA15C3}"/>
          </ac:spMkLst>
        </pc:spChg>
        <pc:spChg chg="mod">
          <ac:chgData name="Joanne McCormack" userId="3e2d3555-ad7a-417c-a91f-96a03d7d9cbb" providerId="ADAL" clId="{E6F570AC-6A9E-481D-9EF6-A82D04A7002C}" dt="2023-04-27T17:26:50.010" v="1093" actId="255"/>
          <ac:spMkLst>
            <pc:docMk/>
            <pc:sldMk cId="817130570" sldId="2145706831"/>
            <ac:spMk id="17" creationId="{EC54C690-191B-5A03-05B2-5C4E337A59ED}"/>
          </ac:spMkLst>
        </pc:spChg>
        <pc:spChg chg="mod">
          <ac:chgData name="Joanne McCormack" userId="3e2d3555-ad7a-417c-a91f-96a03d7d9cbb" providerId="ADAL" clId="{E6F570AC-6A9E-481D-9EF6-A82D04A7002C}" dt="2023-04-27T17:26:54.908" v="1094" actId="255"/>
          <ac:spMkLst>
            <pc:docMk/>
            <pc:sldMk cId="817130570" sldId="2145706831"/>
            <ac:spMk id="18" creationId="{F3BAFC04-16A6-04F9-E9C9-569EF16F3CF6}"/>
          </ac:spMkLst>
        </pc:spChg>
        <pc:spChg chg="mod">
          <ac:chgData name="Joanne McCormack" userId="3e2d3555-ad7a-417c-a91f-96a03d7d9cbb" providerId="ADAL" clId="{E6F570AC-6A9E-481D-9EF6-A82D04A7002C}" dt="2023-04-27T17:26:28.687" v="1090" actId="255"/>
          <ac:spMkLst>
            <pc:docMk/>
            <pc:sldMk cId="817130570" sldId="2145706831"/>
            <ac:spMk id="21" creationId="{6625991E-4F03-4030-3616-8338FA914F3E}"/>
          </ac:spMkLst>
        </pc:spChg>
      </pc:sldChg>
      <pc:sldChg chg="modSp mod">
        <pc:chgData name="Joanne McCormack" userId="3e2d3555-ad7a-417c-a91f-96a03d7d9cbb" providerId="ADAL" clId="{E6F570AC-6A9E-481D-9EF6-A82D04A7002C}" dt="2023-04-27T16:48:54.576" v="396" actId="962"/>
        <pc:sldMkLst>
          <pc:docMk/>
          <pc:sldMk cId="866465060" sldId="2145706835"/>
        </pc:sldMkLst>
        <pc:grpChg chg="mod">
          <ac:chgData name="Joanne McCormack" userId="3e2d3555-ad7a-417c-a91f-96a03d7d9cbb" providerId="ADAL" clId="{E6F570AC-6A9E-481D-9EF6-A82D04A7002C}" dt="2023-04-27T16:48:54.576" v="396" actId="962"/>
          <ac:grpSpMkLst>
            <pc:docMk/>
            <pc:sldMk cId="866465060" sldId="2145706835"/>
            <ac:grpSpMk id="10" creationId="{EE34A09B-71EA-92B8-B137-413AF8A6510C}"/>
          </ac:grpSpMkLst>
        </pc:grpChg>
      </pc:sldChg>
      <pc:sldChg chg="modSp mod">
        <pc:chgData name="Joanne McCormack" userId="3e2d3555-ad7a-417c-a91f-96a03d7d9cbb" providerId="ADAL" clId="{E6F570AC-6A9E-481D-9EF6-A82D04A7002C}" dt="2023-04-27T16:49:33.655" v="419" actId="962"/>
        <pc:sldMkLst>
          <pc:docMk/>
          <pc:sldMk cId="2359297706" sldId="2145706837"/>
        </pc:sldMkLst>
        <pc:picChg chg="mod">
          <ac:chgData name="Joanne McCormack" userId="3e2d3555-ad7a-417c-a91f-96a03d7d9cbb" providerId="ADAL" clId="{E6F570AC-6A9E-481D-9EF6-A82D04A7002C}" dt="2023-04-27T16:49:33.655" v="419" actId="962"/>
          <ac:picMkLst>
            <pc:docMk/>
            <pc:sldMk cId="2359297706" sldId="2145706837"/>
            <ac:picMk id="5" creationId="{0F7E7A47-0901-FF40-82A0-64B4B1870093}"/>
          </ac:picMkLst>
        </pc:picChg>
      </pc:sldChg>
      <pc:sldChg chg="addSp delSp modSp mod">
        <pc:chgData name="Joanne McCormack" userId="3e2d3555-ad7a-417c-a91f-96a03d7d9cbb" providerId="ADAL" clId="{E6F570AC-6A9E-481D-9EF6-A82D04A7002C}" dt="2023-04-27T16:51:38.164" v="703" actId="20577"/>
        <pc:sldMkLst>
          <pc:docMk/>
          <pc:sldMk cId="333531666" sldId="2145706845"/>
        </pc:sldMkLst>
        <pc:spChg chg="add del mod">
          <ac:chgData name="Joanne McCormack" userId="3e2d3555-ad7a-417c-a91f-96a03d7d9cbb" providerId="ADAL" clId="{E6F570AC-6A9E-481D-9EF6-A82D04A7002C}" dt="2023-04-27T16:51:27.503" v="678" actId="478"/>
          <ac:spMkLst>
            <pc:docMk/>
            <pc:sldMk cId="333531666" sldId="2145706845"/>
            <ac:spMk id="2" creationId="{39B572DF-522D-9B87-9F34-EDBF13484D0A}"/>
          </ac:spMkLst>
        </pc:spChg>
        <pc:spChg chg="add mod">
          <ac:chgData name="Joanne McCormack" userId="3e2d3555-ad7a-417c-a91f-96a03d7d9cbb" providerId="ADAL" clId="{E6F570AC-6A9E-481D-9EF6-A82D04A7002C}" dt="2023-04-27T16:51:38.164" v="703" actId="20577"/>
          <ac:spMkLst>
            <pc:docMk/>
            <pc:sldMk cId="333531666" sldId="2145706845"/>
            <ac:spMk id="3" creationId="{7FE0B321-C275-9473-69AB-0493FD7C5B0A}"/>
          </ac:spMkLst>
        </pc:spChg>
        <pc:spChg chg="del">
          <ac:chgData name="Joanne McCormack" userId="3e2d3555-ad7a-417c-a91f-96a03d7d9cbb" providerId="ADAL" clId="{E6F570AC-6A9E-481D-9EF6-A82D04A7002C}" dt="2023-04-27T16:51:23.175" v="677" actId="478"/>
          <ac:spMkLst>
            <pc:docMk/>
            <pc:sldMk cId="333531666" sldId="2145706845"/>
            <ac:spMk id="6" creationId="{F749A37C-005F-3B4F-BCE0-92E2D21A3E7E}"/>
          </ac:spMkLst>
        </pc:spChg>
        <pc:picChg chg="mod">
          <ac:chgData name="Joanne McCormack" userId="3e2d3555-ad7a-417c-a91f-96a03d7d9cbb" providerId="ADAL" clId="{E6F570AC-6A9E-481D-9EF6-A82D04A7002C}" dt="2023-04-27T16:49:01.096" v="397" actId="962"/>
          <ac:picMkLst>
            <pc:docMk/>
            <pc:sldMk cId="333531666" sldId="2145706845"/>
            <ac:picMk id="4" creationId="{1FAE40FC-79FA-19A5-E5A6-F03214EF6322}"/>
          </ac:picMkLst>
        </pc:picChg>
      </pc:sldChg>
      <pc:sldChg chg="modSp mod">
        <pc:chgData name="Joanne McCormack" userId="3e2d3555-ad7a-417c-a91f-96a03d7d9cbb" providerId="ADAL" clId="{E6F570AC-6A9E-481D-9EF6-A82D04A7002C}" dt="2023-04-27T16:49:05.718" v="398" actId="962"/>
        <pc:sldMkLst>
          <pc:docMk/>
          <pc:sldMk cId="1317129027" sldId="2145706852"/>
        </pc:sldMkLst>
        <pc:spChg chg="mod">
          <ac:chgData name="Joanne McCormack" userId="3e2d3555-ad7a-417c-a91f-96a03d7d9cbb" providerId="ADAL" clId="{E6F570AC-6A9E-481D-9EF6-A82D04A7002C}" dt="2023-04-27T16:49:05.718" v="398" actId="962"/>
          <ac:spMkLst>
            <pc:docMk/>
            <pc:sldMk cId="1317129027" sldId="2145706852"/>
            <ac:spMk id="14" creationId="{2A14BB98-627E-1F27-93F0-B30BE5D6C81D}"/>
          </ac:spMkLst>
        </pc:spChg>
      </pc:sldChg>
      <pc:sldChg chg="modSp mod">
        <pc:chgData name="Joanne McCormack" userId="3e2d3555-ad7a-417c-a91f-96a03d7d9cbb" providerId="ADAL" clId="{E6F570AC-6A9E-481D-9EF6-A82D04A7002C}" dt="2023-04-27T16:49:59.220" v="460" actId="962"/>
        <pc:sldMkLst>
          <pc:docMk/>
          <pc:sldMk cId="540962999" sldId="2145706856"/>
        </pc:sldMkLst>
        <pc:picChg chg="mod">
          <ac:chgData name="Joanne McCormack" userId="3e2d3555-ad7a-417c-a91f-96a03d7d9cbb" providerId="ADAL" clId="{E6F570AC-6A9E-481D-9EF6-A82D04A7002C}" dt="2023-04-27T16:49:59.220" v="460" actId="962"/>
          <ac:picMkLst>
            <pc:docMk/>
            <pc:sldMk cId="540962999" sldId="2145706856"/>
            <ac:picMk id="7" creationId="{47794533-2842-F880-E331-552BA1D797DC}"/>
          </ac:picMkLst>
        </pc:picChg>
      </pc:sldChg>
      <pc:sldChg chg="addSp modSp mod">
        <pc:chgData name="Joanne McCormack" userId="3e2d3555-ad7a-417c-a91f-96a03d7d9cbb" providerId="ADAL" clId="{E6F570AC-6A9E-481D-9EF6-A82D04A7002C}" dt="2023-04-27T16:52:25.429" v="796" actId="207"/>
        <pc:sldMkLst>
          <pc:docMk/>
          <pc:sldMk cId="104102768" sldId="2145706857"/>
        </pc:sldMkLst>
        <pc:spChg chg="add mod">
          <ac:chgData name="Joanne McCormack" userId="3e2d3555-ad7a-417c-a91f-96a03d7d9cbb" providerId="ADAL" clId="{E6F570AC-6A9E-481D-9EF6-A82D04A7002C}" dt="2023-04-27T16:52:25.429" v="796" actId="207"/>
          <ac:spMkLst>
            <pc:docMk/>
            <pc:sldMk cId="104102768" sldId="2145706857"/>
            <ac:spMk id="2" creationId="{39C73028-CB65-2CFE-8529-774B9ABE257B}"/>
          </ac:spMkLst>
        </pc:spChg>
      </pc:sldChg>
      <pc:sldChg chg="addSp modSp mod">
        <pc:chgData name="Joanne McCormack" userId="3e2d3555-ad7a-417c-a91f-96a03d7d9cbb" providerId="ADAL" clId="{E6F570AC-6A9E-481D-9EF6-A82D04A7002C}" dt="2023-04-27T16:52:39.889" v="817" actId="207"/>
        <pc:sldMkLst>
          <pc:docMk/>
          <pc:sldMk cId="49281084" sldId="2145706858"/>
        </pc:sldMkLst>
        <pc:spChg chg="add mod">
          <ac:chgData name="Joanne McCormack" userId="3e2d3555-ad7a-417c-a91f-96a03d7d9cbb" providerId="ADAL" clId="{E6F570AC-6A9E-481D-9EF6-A82D04A7002C}" dt="2023-04-27T16:52:39.889" v="817" actId="207"/>
          <ac:spMkLst>
            <pc:docMk/>
            <pc:sldMk cId="49281084" sldId="2145706858"/>
            <ac:spMk id="2" creationId="{F3850CE7-7F5D-8091-B7C1-21F88792161E}"/>
          </ac:spMkLst>
        </pc:spChg>
        <pc:spChg chg="mod">
          <ac:chgData name="Joanne McCormack" userId="3e2d3555-ad7a-417c-a91f-96a03d7d9cbb" providerId="ADAL" clId="{E6F570AC-6A9E-481D-9EF6-A82D04A7002C}" dt="2023-04-27T16:50:18.590" v="532" actId="962"/>
          <ac:spMkLst>
            <pc:docMk/>
            <pc:sldMk cId="49281084" sldId="2145706858"/>
            <ac:spMk id="4" creationId="{B1A1B52E-5667-3E80-26BA-6E13FEA5DFC9}"/>
          </ac:spMkLst>
        </pc:spChg>
        <pc:spChg chg="mod">
          <ac:chgData name="Joanne McCormack" userId="3e2d3555-ad7a-417c-a91f-96a03d7d9cbb" providerId="ADAL" clId="{E6F570AC-6A9E-481D-9EF6-A82D04A7002C}" dt="2023-04-27T16:50:30.785" v="596" actId="962"/>
          <ac:spMkLst>
            <pc:docMk/>
            <pc:sldMk cId="49281084" sldId="2145706858"/>
            <ac:spMk id="6" creationId="{AC699F4E-061A-34BF-3621-83120AAB0E9B}"/>
          </ac:spMkLst>
        </pc:spChg>
        <pc:spChg chg="mod">
          <ac:chgData name="Joanne McCormack" userId="3e2d3555-ad7a-417c-a91f-96a03d7d9cbb" providerId="ADAL" clId="{E6F570AC-6A9E-481D-9EF6-A82D04A7002C}" dt="2023-04-27T16:50:40.870" v="650" actId="962"/>
          <ac:spMkLst>
            <pc:docMk/>
            <pc:sldMk cId="49281084" sldId="2145706858"/>
            <ac:spMk id="7" creationId="{E122C3D3-5E81-9FEF-3C16-10F925E0BE26}"/>
          </ac:spMkLst>
        </pc:spChg>
      </pc:sldChg>
      <pc:sldChg chg="modSp mod">
        <pc:chgData name="Joanne McCormack" userId="3e2d3555-ad7a-417c-a91f-96a03d7d9cbb" providerId="ADAL" clId="{E6F570AC-6A9E-481D-9EF6-A82D04A7002C}" dt="2023-04-27T16:49:08.289" v="399" actId="962"/>
        <pc:sldMkLst>
          <pc:docMk/>
          <pc:sldMk cId="2866128062" sldId="2145706863"/>
        </pc:sldMkLst>
        <pc:spChg chg="mod">
          <ac:chgData name="Joanne McCormack" userId="3e2d3555-ad7a-417c-a91f-96a03d7d9cbb" providerId="ADAL" clId="{E6F570AC-6A9E-481D-9EF6-A82D04A7002C}" dt="2023-04-27T16:49:08.289" v="399" actId="962"/>
          <ac:spMkLst>
            <pc:docMk/>
            <pc:sldMk cId="2866128062" sldId="2145706863"/>
            <ac:spMk id="14" creationId="{2A14BB98-627E-1F27-93F0-B30BE5D6C81D}"/>
          </ac:spMkLst>
        </pc:spChg>
      </pc:sldChg>
      <pc:sldChg chg="modSp mod">
        <pc:chgData name="Joanne McCormack" userId="3e2d3555-ad7a-417c-a91f-96a03d7d9cbb" providerId="ADAL" clId="{E6F570AC-6A9E-481D-9EF6-A82D04A7002C}" dt="2023-04-27T16:50:48.077" v="651" actId="962"/>
        <pc:sldMkLst>
          <pc:docMk/>
          <pc:sldMk cId="3225440239" sldId="2145706867"/>
        </pc:sldMkLst>
        <pc:picChg chg="mod">
          <ac:chgData name="Joanne McCormack" userId="3e2d3555-ad7a-417c-a91f-96a03d7d9cbb" providerId="ADAL" clId="{E6F570AC-6A9E-481D-9EF6-A82D04A7002C}" dt="2023-04-27T16:50:48.077" v="651" actId="962"/>
          <ac:picMkLst>
            <pc:docMk/>
            <pc:sldMk cId="3225440239" sldId="2145706867"/>
            <ac:picMk id="7" creationId="{47794533-2842-F880-E331-552BA1D797DC}"/>
          </ac:picMkLst>
        </pc:picChg>
      </pc:sldChg>
      <pc:sldChg chg="modSp mod">
        <pc:chgData name="Joanne McCormack" userId="3e2d3555-ad7a-417c-a91f-96a03d7d9cbb" providerId="ADAL" clId="{E6F570AC-6A9E-481D-9EF6-A82D04A7002C}" dt="2023-04-27T16:48:15.581" v="162" actId="962"/>
        <pc:sldMkLst>
          <pc:docMk/>
          <pc:sldMk cId="2267826705" sldId="2145706868"/>
        </pc:sldMkLst>
        <pc:spChg chg="mod">
          <ac:chgData name="Joanne McCormack" userId="3e2d3555-ad7a-417c-a91f-96a03d7d9cbb" providerId="ADAL" clId="{E6F570AC-6A9E-481D-9EF6-A82D04A7002C}" dt="2023-04-27T16:48:06.183" v="161" actId="962"/>
          <ac:spMkLst>
            <pc:docMk/>
            <pc:sldMk cId="2267826705" sldId="2145706868"/>
            <ac:spMk id="8" creationId="{CBE25B99-FA5C-43E3-403A-878DDA73EA6B}"/>
          </ac:spMkLst>
        </pc:spChg>
        <pc:grpChg chg="mod">
          <ac:chgData name="Joanne McCormack" userId="3e2d3555-ad7a-417c-a91f-96a03d7d9cbb" providerId="ADAL" clId="{E6F570AC-6A9E-481D-9EF6-A82D04A7002C}" dt="2023-04-27T16:48:15.581" v="162" actId="962"/>
          <ac:grpSpMkLst>
            <pc:docMk/>
            <pc:sldMk cId="2267826705" sldId="2145706868"/>
            <ac:grpSpMk id="6" creationId="{6CA5D792-8711-5172-643E-F54D1C6A0A0F}"/>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560EE-8F73-486B-A3C5-B0FFB634709B}" type="doc">
      <dgm:prSet loTypeId="urn:microsoft.com/office/officeart/2005/8/layout/chevron1" loCatId="process" qsTypeId="urn:microsoft.com/office/officeart/2005/8/quickstyle/simple5" qsCatId="simple" csTypeId="urn:microsoft.com/office/officeart/2005/8/colors/accent1_2" csCatId="accent1" phldr="1"/>
      <dgm:spPr/>
    </dgm:pt>
    <dgm:pt modelId="{A54688F1-A814-4DCA-B015-1FA0D240F842}">
      <dgm:prSet phldrT="[Text]" custT="1"/>
      <dgm:spPr>
        <a:solidFill>
          <a:srgbClr val="451551"/>
        </a:solidFill>
      </dgm:spPr>
      <dgm:t>
        <a:bodyPr/>
        <a:lstStyle/>
        <a:p>
          <a:r>
            <a:rPr lang="en-GB" sz="2000" dirty="0">
              <a:latin typeface="Inter" panose="02000503000000020004" pitchFamily="2" charset="0"/>
              <a:ea typeface="Inter" panose="02000503000000020004" pitchFamily="2" charset="0"/>
              <a:cs typeface="Lato" panose="020F0502020204030203" pitchFamily="34" charset="0"/>
            </a:rPr>
            <a:t>Evidence</a:t>
          </a:r>
        </a:p>
      </dgm:t>
    </dgm:pt>
    <dgm:pt modelId="{FF947B9F-5CC4-4C5F-BFAF-371D9F6E68C8}" type="parTrans" cxnId="{0BCED1C7-BD0C-4AC6-BB4E-5050BE8F9770}">
      <dgm:prSet/>
      <dgm:spPr/>
      <dgm:t>
        <a:bodyPr/>
        <a:lstStyle/>
        <a:p>
          <a:endParaRPr lang="en-GB" sz="2000"/>
        </a:p>
      </dgm:t>
    </dgm:pt>
    <dgm:pt modelId="{A543ADB8-5185-4914-B2E2-C4E346FB8A6B}" type="sibTrans" cxnId="{0BCED1C7-BD0C-4AC6-BB4E-5050BE8F9770}">
      <dgm:prSet/>
      <dgm:spPr/>
      <dgm:t>
        <a:bodyPr/>
        <a:lstStyle/>
        <a:p>
          <a:endParaRPr lang="en-GB" sz="2000"/>
        </a:p>
      </dgm:t>
    </dgm:pt>
    <dgm:pt modelId="{2DD1D410-2FD0-4EA6-AD62-0061C2ABEF32}">
      <dgm:prSet phldrT="[Text]" custT="1"/>
      <dgm:spPr>
        <a:solidFill>
          <a:srgbClr val="451551"/>
        </a:solidFill>
      </dgm:spPr>
      <dgm:t>
        <a:bodyPr/>
        <a:lstStyle/>
        <a:p>
          <a:r>
            <a:rPr lang="en-GB" sz="2000" dirty="0">
              <a:latin typeface="Inter" panose="02000503000000020004" pitchFamily="2" charset="0"/>
              <a:ea typeface="Inter" panose="02000503000000020004" pitchFamily="2" charset="0"/>
              <a:cs typeface="Lato" panose="020F0502020204030203" pitchFamily="34" charset="0"/>
            </a:rPr>
            <a:t>Guidance</a:t>
          </a:r>
        </a:p>
      </dgm:t>
    </dgm:pt>
    <dgm:pt modelId="{7B3BB1CF-1CEF-4D93-8207-51C37FFACACD}" type="parTrans" cxnId="{DEBD48B5-D3E9-4347-8AE6-E5CBB76D8639}">
      <dgm:prSet/>
      <dgm:spPr/>
      <dgm:t>
        <a:bodyPr/>
        <a:lstStyle/>
        <a:p>
          <a:endParaRPr lang="en-GB" sz="2000"/>
        </a:p>
      </dgm:t>
    </dgm:pt>
    <dgm:pt modelId="{A523C511-E30C-48E2-9344-77D22B3F2004}" type="sibTrans" cxnId="{DEBD48B5-D3E9-4347-8AE6-E5CBB76D8639}">
      <dgm:prSet/>
      <dgm:spPr/>
      <dgm:t>
        <a:bodyPr/>
        <a:lstStyle/>
        <a:p>
          <a:endParaRPr lang="en-GB" sz="2000"/>
        </a:p>
      </dgm:t>
    </dgm:pt>
    <dgm:pt modelId="{716EF2A7-F030-4999-B987-84222B32D701}">
      <dgm:prSet phldrT="[Text]" custT="1"/>
      <dgm:spPr>
        <a:solidFill>
          <a:srgbClr val="451551"/>
        </a:solidFill>
      </dgm:spPr>
      <dgm:t>
        <a:bodyPr/>
        <a:lstStyle/>
        <a:p>
          <a:r>
            <a:rPr lang="en-GB" sz="2000" dirty="0">
              <a:latin typeface="Inter" panose="02000503000000020004" pitchFamily="2" charset="0"/>
              <a:ea typeface="Inter" panose="02000503000000020004" pitchFamily="2" charset="0"/>
              <a:cs typeface="Lato" panose="020F0502020204030203" pitchFamily="34" charset="0"/>
            </a:rPr>
            <a:t>Improved outcomes</a:t>
          </a:r>
        </a:p>
      </dgm:t>
    </dgm:pt>
    <dgm:pt modelId="{64661006-1044-4EEA-A905-DFEC4ED84B1A}" type="parTrans" cxnId="{66936C93-86E3-40C9-AAC9-90914430C02F}">
      <dgm:prSet/>
      <dgm:spPr/>
      <dgm:t>
        <a:bodyPr/>
        <a:lstStyle/>
        <a:p>
          <a:endParaRPr lang="en-GB" sz="2000"/>
        </a:p>
      </dgm:t>
    </dgm:pt>
    <dgm:pt modelId="{9622CB3C-E0A5-480C-89DC-011F35EBF927}" type="sibTrans" cxnId="{66936C93-86E3-40C9-AAC9-90914430C02F}">
      <dgm:prSet/>
      <dgm:spPr/>
      <dgm:t>
        <a:bodyPr/>
        <a:lstStyle/>
        <a:p>
          <a:endParaRPr lang="en-GB" sz="2000"/>
        </a:p>
      </dgm:t>
    </dgm:pt>
    <dgm:pt modelId="{4EDAE822-8188-4E30-97F5-D2464EDB583A}">
      <dgm:prSet phldrT="[Text]" custT="1"/>
      <dgm:spPr>
        <a:solidFill>
          <a:srgbClr val="451551"/>
        </a:solidFill>
      </dgm:spPr>
      <dgm:t>
        <a:bodyPr/>
        <a:lstStyle/>
        <a:p>
          <a:r>
            <a:rPr lang="en-GB" sz="2000" dirty="0">
              <a:latin typeface="Inter" panose="02000503000000020004" pitchFamily="2" charset="0"/>
              <a:ea typeface="Inter" panose="02000503000000020004" pitchFamily="2" charset="0"/>
              <a:cs typeface="Lato" panose="020F0502020204030203" pitchFamily="34" charset="0"/>
            </a:rPr>
            <a:t>Quality standards</a:t>
          </a:r>
        </a:p>
      </dgm:t>
    </dgm:pt>
    <dgm:pt modelId="{A1807D9A-5DDE-4F87-848E-844DEF1C6E01}" type="parTrans" cxnId="{727C0453-62A8-4887-8221-5EAA0D40043C}">
      <dgm:prSet/>
      <dgm:spPr/>
      <dgm:t>
        <a:bodyPr/>
        <a:lstStyle/>
        <a:p>
          <a:endParaRPr lang="en-GB" sz="2000"/>
        </a:p>
      </dgm:t>
    </dgm:pt>
    <dgm:pt modelId="{746C0AA4-6681-4CEC-922F-E2E47C98653F}" type="sibTrans" cxnId="{727C0453-62A8-4887-8221-5EAA0D40043C}">
      <dgm:prSet/>
      <dgm:spPr/>
      <dgm:t>
        <a:bodyPr/>
        <a:lstStyle/>
        <a:p>
          <a:endParaRPr lang="en-GB" sz="2000"/>
        </a:p>
      </dgm:t>
    </dgm:pt>
    <dgm:pt modelId="{3A74EC47-BA9F-4A5E-8137-C27629FAD8EC}" type="pres">
      <dgm:prSet presAssocID="{B1D560EE-8F73-486B-A3C5-B0FFB634709B}" presName="Name0" presStyleCnt="0">
        <dgm:presLayoutVars>
          <dgm:dir/>
          <dgm:animLvl val="lvl"/>
          <dgm:resizeHandles val="exact"/>
        </dgm:presLayoutVars>
      </dgm:prSet>
      <dgm:spPr/>
    </dgm:pt>
    <dgm:pt modelId="{57B008BF-2EB2-4A90-BA82-39DFD50A69EB}" type="pres">
      <dgm:prSet presAssocID="{A54688F1-A814-4DCA-B015-1FA0D240F842}" presName="parTxOnly" presStyleLbl="node1" presStyleIdx="0" presStyleCnt="4">
        <dgm:presLayoutVars>
          <dgm:chMax val="0"/>
          <dgm:chPref val="0"/>
          <dgm:bulletEnabled val="1"/>
        </dgm:presLayoutVars>
      </dgm:prSet>
      <dgm:spPr/>
    </dgm:pt>
    <dgm:pt modelId="{656769BC-BE89-463B-95EC-48ACCD5305D1}" type="pres">
      <dgm:prSet presAssocID="{A543ADB8-5185-4914-B2E2-C4E346FB8A6B}" presName="parTxOnlySpace" presStyleCnt="0"/>
      <dgm:spPr/>
    </dgm:pt>
    <dgm:pt modelId="{783A0EEF-4EEB-4A82-906D-995FF077B996}" type="pres">
      <dgm:prSet presAssocID="{2DD1D410-2FD0-4EA6-AD62-0061C2ABEF32}" presName="parTxOnly" presStyleLbl="node1" presStyleIdx="1" presStyleCnt="4">
        <dgm:presLayoutVars>
          <dgm:chMax val="0"/>
          <dgm:chPref val="0"/>
          <dgm:bulletEnabled val="1"/>
        </dgm:presLayoutVars>
      </dgm:prSet>
      <dgm:spPr/>
    </dgm:pt>
    <dgm:pt modelId="{B90E5F95-7724-494C-A8C0-925887C4D32F}" type="pres">
      <dgm:prSet presAssocID="{A523C511-E30C-48E2-9344-77D22B3F2004}" presName="parTxOnlySpace" presStyleCnt="0"/>
      <dgm:spPr/>
    </dgm:pt>
    <dgm:pt modelId="{8271F868-F973-420C-AEF6-AF14A7FA2C3B}" type="pres">
      <dgm:prSet presAssocID="{4EDAE822-8188-4E30-97F5-D2464EDB583A}" presName="parTxOnly" presStyleLbl="node1" presStyleIdx="2" presStyleCnt="4">
        <dgm:presLayoutVars>
          <dgm:chMax val="0"/>
          <dgm:chPref val="0"/>
          <dgm:bulletEnabled val="1"/>
        </dgm:presLayoutVars>
      </dgm:prSet>
      <dgm:spPr/>
    </dgm:pt>
    <dgm:pt modelId="{CDBD1EC6-1994-4714-8794-9E3B6EC739F2}" type="pres">
      <dgm:prSet presAssocID="{746C0AA4-6681-4CEC-922F-E2E47C98653F}" presName="parTxOnlySpace" presStyleCnt="0"/>
      <dgm:spPr/>
    </dgm:pt>
    <dgm:pt modelId="{8C0438ED-F69D-4E5F-BA84-C47C977880AF}" type="pres">
      <dgm:prSet presAssocID="{716EF2A7-F030-4999-B987-84222B32D701}" presName="parTxOnly" presStyleLbl="node1" presStyleIdx="3" presStyleCnt="4">
        <dgm:presLayoutVars>
          <dgm:chMax val="0"/>
          <dgm:chPref val="0"/>
          <dgm:bulletEnabled val="1"/>
        </dgm:presLayoutVars>
      </dgm:prSet>
      <dgm:spPr/>
    </dgm:pt>
  </dgm:ptLst>
  <dgm:cxnLst>
    <dgm:cxn modelId="{BB76DC02-7E1C-44A5-B469-E136CDE662B8}" type="presOf" srcId="{2DD1D410-2FD0-4EA6-AD62-0061C2ABEF32}" destId="{783A0EEF-4EEB-4A82-906D-995FF077B996}" srcOrd="0" destOrd="0" presId="urn:microsoft.com/office/officeart/2005/8/layout/chevron1"/>
    <dgm:cxn modelId="{727C0453-62A8-4887-8221-5EAA0D40043C}" srcId="{B1D560EE-8F73-486B-A3C5-B0FFB634709B}" destId="{4EDAE822-8188-4E30-97F5-D2464EDB583A}" srcOrd="2" destOrd="0" parTransId="{A1807D9A-5DDE-4F87-848E-844DEF1C6E01}" sibTransId="{746C0AA4-6681-4CEC-922F-E2E47C98653F}"/>
    <dgm:cxn modelId="{0E45CA90-5067-4236-A3BD-DCBD8F7E51E4}" type="presOf" srcId="{4EDAE822-8188-4E30-97F5-D2464EDB583A}" destId="{8271F868-F973-420C-AEF6-AF14A7FA2C3B}" srcOrd="0" destOrd="0" presId="urn:microsoft.com/office/officeart/2005/8/layout/chevron1"/>
    <dgm:cxn modelId="{66936C93-86E3-40C9-AAC9-90914430C02F}" srcId="{B1D560EE-8F73-486B-A3C5-B0FFB634709B}" destId="{716EF2A7-F030-4999-B987-84222B32D701}" srcOrd="3" destOrd="0" parTransId="{64661006-1044-4EEA-A905-DFEC4ED84B1A}" sibTransId="{9622CB3C-E0A5-480C-89DC-011F35EBF927}"/>
    <dgm:cxn modelId="{1DFE88A3-A2D3-4BB9-B6A2-0463CCFE8A03}" type="presOf" srcId="{A54688F1-A814-4DCA-B015-1FA0D240F842}" destId="{57B008BF-2EB2-4A90-BA82-39DFD50A69EB}" srcOrd="0" destOrd="0" presId="urn:microsoft.com/office/officeart/2005/8/layout/chevron1"/>
    <dgm:cxn modelId="{E48C25A8-FA46-49CE-990B-1DB7F8F9A195}" type="presOf" srcId="{716EF2A7-F030-4999-B987-84222B32D701}" destId="{8C0438ED-F69D-4E5F-BA84-C47C977880AF}" srcOrd="0" destOrd="0" presId="urn:microsoft.com/office/officeart/2005/8/layout/chevron1"/>
    <dgm:cxn modelId="{DEBD48B5-D3E9-4347-8AE6-E5CBB76D8639}" srcId="{B1D560EE-8F73-486B-A3C5-B0FFB634709B}" destId="{2DD1D410-2FD0-4EA6-AD62-0061C2ABEF32}" srcOrd="1" destOrd="0" parTransId="{7B3BB1CF-1CEF-4D93-8207-51C37FFACACD}" sibTransId="{A523C511-E30C-48E2-9344-77D22B3F2004}"/>
    <dgm:cxn modelId="{278F43C7-7007-45D4-84A4-05CAFD3DAB3F}" type="presOf" srcId="{B1D560EE-8F73-486B-A3C5-B0FFB634709B}" destId="{3A74EC47-BA9F-4A5E-8137-C27629FAD8EC}" srcOrd="0" destOrd="0" presId="urn:microsoft.com/office/officeart/2005/8/layout/chevron1"/>
    <dgm:cxn modelId="{0BCED1C7-BD0C-4AC6-BB4E-5050BE8F9770}" srcId="{B1D560EE-8F73-486B-A3C5-B0FFB634709B}" destId="{A54688F1-A814-4DCA-B015-1FA0D240F842}" srcOrd="0" destOrd="0" parTransId="{FF947B9F-5CC4-4C5F-BFAF-371D9F6E68C8}" sibTransId="{A543ADB8-5185-4914-B2E2-C4E346FB8A6B}"/>
    <dgm:cxn modelId="{536FFD3D-DCA7-49E1-A470-54D8C9B8E4D0}" type="presParOf" srcId="{3A74EC47-BA9F-4A5E-8137-C27629FAD8EC}" destId="{57B008BF-2EB2-4A90-BA82-39DFD50A69EB}" srcOrd="0" destOrd="0" presId="urn:microsoft.com/office/officeart/2005/8/layout/chevron1"/>
    <dgm:cxn modelId="{D14E534A-FA65-4EB9-9F7E-A5D579C135C3}" type="presParOf" srcId="{3A74EC47-BA9F-4A5E-8137-C27629FAD8EC}" destId="{656769BC-BE89-463B-95EC-48ACCD5305D1}" srcOrd="1" destOrd="0" presId="urn:microsoft.com/office/officeart/2005/8/layout/chevron1"/>
    <dgm:cxn modelId="{E55EF690-97E3-4033-BACE-7C92D5A8C510}" type="presParOf" srcId="{3A74EC47-BA9F-4A5E-8137-C27629FAD8EC}" destId="{783A0EEF-4EEB-4A82-906D-995FF077B996}" srcOrd="2" destOrd="0" presId="urn:microsoft.com/office/officeart/2005/8/layout/chevron1"/>
    <dgm:cxn modelId="{BD945B32-080D-4F0E-8CFA-82E8F26CA37E}" type="presParOf" srcId="{3A74EC47-BA9F-4A5E-8137-C27629FAD8EC}" destId="{B90E5F95-7724-494C-A8C0-925887C4D32F}" srcOrd="3" destOrd="0" presId="urn:microsoft.com/office/officeart/2005/8/layout/chevron1"/>
    <dgm:cxn modelId="{1B913D3B-97D4-407D-A614-2735B934138D}" type="presParOf" srcId="{3A74EC47-BA9F-4A5E-8137-C27629FAD8EC}" destId="{8271F868-F973-420C-AEF6-AF14A7FA2C3B}" srcOrd="4" destOrd="0" presId="urn:microsoft.com/office/officeart/2005/8/layout/chevron1"/>
    <dgm:cxn modelId="{3FE78884-2362-49E5-8A44-1E9BD491FF68}" type="presParOf" srcId="{3A74EC47-BA9F-4A5E-8137-C27629FAD8EC}" destId="{CDBD1EC6-1994-4714-8794-9E3B6EC739F2}" srcOrd="5" destOrd="0" presId="urn:microsoft.com/office/officeart/2005/8/layout/chevron1"/>
    <dgm:cxn modelId="{DE5D6A42-73D1-4A2D-A2E1-2120D9006EC1}" type="presParOf" srcId="{3A74EC47-BA9F-4A5E-8137-C27629FAD8EC}" destId="{8C0438ED-F69D-4E5F-BA84-C47C977880AF}"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008BF-2EB2-4A90-BA82-39DFD50A69EB}">
      <dsp:nvSpPr>
        <dsp:cNvPr id="0" name=""/>
        <dsp:cNvSpPr/>
      </dsp:nvSpPr>
      <dsp:spPr>
        <a:xfrm>
          <a:off x="4586" y="878990"/>
          <a:ext cx="2669669" cy="1067867"/>
        </a:xfrm>
        <a:prstGeom prst="chevron">
          <a:avLst/>
        </a:prstGeom>
        <a:solidFill>
          <a:srgbClr val="45155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Inter" panose="02000503000000020004" pitchFamily="2" charset="0"/>
              <a:ea typeface="Inter" panose="02000503000000020004" pitchFamily="2" charset="0"/>
              <a:cs typeface="Lato" panose="020F0502020204030203" pitchFamily="34" charset="0"/>
            </a:rPr>
            <a:t>Evidence</a:t>
          </a:r>
        </a:p>
      </dsp:txBody>
      <dsp:txXfrm>
        <a:off x="538520" y="878990"/>
        <a:ext cx="1601802" cy="1067867"/>
      </dsp:txXfrm>
    </dsp:sp>
    <dsp:sp modelId="{783A0EEF-4EEB-4A82-906D-995FF077B996}">
      <dsp:nvSpPr>
        <dsp:cNvPr id="0" name=""/>
        <dsp:cNvSpPr/>
      </dsp:nvSpPr>
      <dsp:spPr>
        <a:xfrm>
          <a:off x="2407288" y="878990"/>
          <a:ext cx="2669669" cy="1067867"/>
        </a:xfrm>
        <a:prstGeom prst="chevron">
          <a:avLst/>
        </a:prstGeom>
        <a:solidFill>
          <a:srgbClr val="45155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Inter" panose="02000503000000020004" pitchFamily="2" charset="0"/>
              <a:ea typeface="Inter" panose="02000503000000020004" pitchFamily="2" charset="0"/>
              <a:cs typeface="Lato" panose="020F0502020204030203" pitchFamily="34" charset="0"/>
            </a:rPr>
            <a:t>Guidance</a:t>
          </a:r>
        </a:p>
      </dsp:txBody>
      <dsp:txXfrm>
        <a:off x="2941222" y="878990"/>
        <a:ext cx="1601802" cy="1067867"/>
      </dsp:txXfrm>
    </dsp:sp>
    <dsp:sp modelId="{8271F868-F973-420C-AEF6-AF14A7FA2C3B}">
      <dsp:nvSpPr>
        <dsp:cNvPr id="0" name=""/>
        <dsp:cNvSpPr/>
      </dsp:nvSpPr>
      <dsp:spPr>
        <a:xfrm>
          <a:off x="4809991" y="878990"/>
          <a:ext cx="2669669" cy="1067867"/>
        </a:xfrm>
        <a:prstGeom prst="chevron">
          <a:avLst/>
        </a:prstGeom>
        <a:solidFill>
          <a:srgbClr val="45155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Inter" panose="02000503000000020004" pitchFamily="2" charset="0"/>
              <a:ea typeface="Inter" panose="02000503000000020004" pitchFamily="2" charset="0"/>
              <a:cs typeface="Lato" panose="020F0502020204030203" pitchFamily="34" charset="0"/>
            </a:rPr>
            <a:t>Quality standards</a:t>
          </a:r>
        </a:p>
      </dsp:txBody>
      <dsp:txXfrm>
        <a:off x="5343925" y="878990"/>
        <a:ext cx="1601802" cy="1067867"/>
      </dsp:txXfrm>
    </dsp:sp>
    <dsp:sp modelId="{8C0438ED-F69D-4E5F-BA84-C47C977880AF}">
      <dsp:nvSpPr>
        <dsp:cNvPr id="0" name=""/>
        <dsp:cNvSpPr/>
      </dsp:nvSpPr>
      <dsp:spPr>
        <a:xfrm>
          <a:off x="7212694" y="878990"/>
          <a:ext cx="2669669" cy="1067867"/>
        </a:xfrm>
        <a:prstGeom prst="chevron">
          <a:avLst/>
        </a:prstGeom>
        <a:solidFill>
          <a:srgbClr val="45155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Inter" panose="02000503000000020004" pitchFamily="2" charset="0"/>
              <a:ea typeface="Inter" panose="02000503000000020004" pitchFamily="2" charset="0"/>
              <a:cs typeface="Lato" panose="020F0502020204030203" pitchFamily="34" charset="0"/>
            </a:rPr>
            <a:t>Improved outcomes</a:t>
          </a:r>
        </a:p>
      </dsp:txBody>
      <dsp:txXfrm>
        <a:off x="7746628" y="878990"/>
        <a:ext cx="1601802" cy="106786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7555D-8DA4-4349-9D79-EC83F96E5609}"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1C6C4-5A81-4104-A185-69528B521397}" type="slidenum">
              <a:rPr lang="en-GB" smtClean="0"/>
              <a:t>‹#›</a:t>
            </a:fld>
            <a:endParaRPr lang="en-GB"/>
          </a:p>
        </p:txBody>
      </p:sp>
    </p:spTree>
    <p:extLst>
      <p:ext uri="{BB962C8B-B14F-4D97-AF65-F5344CB8AC3E}">
        <p14:creationId xmlns:p14="http://schemas.microsoft.com/office/powerpoint/2010/main" val="983466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ice.org.uk/guidance/ng53/chapter/Recommenda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2</a:t>
            </a:fld>
            <a:endParaRPr lang="en-GB"/>
          </a:p>
        </p:txBody>
      </p:sp>
    </p:spTree>
    <p:extLst>
      <p:ext uri="{BB962C8B-B14F-4D97-AF65-F5344CB8AC3E}">
        <p14:creationId xmlns:p14="http://schemas.microsoft.com/office/powerpoint/2010/main" val="390619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12</a:t>
            </a:fld>
            <a:endParaRPr lang="en-GB"/>
          </a:p>
        </p:txBody>
      </p:sp>
    </p:spTree>
    <p:extLst>
      <p:ext uri="{BB962C8B-B14F-4D97-AF65-F5344CB8AC3E}">
        <p14:creationId xmlns:p14="http://schemas.microsoft.com/office/powerpoint/2010/main" val="245477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13</a:t>
            </a:fld>
            <a:endParaRPr lang="en-GB"/>
          </a:p>
        </p:txBody>
      </p:sp>
    </p:spTree>
    <p:extLst>
      <p:ext uri="{BB962C8B-B14F-4D97-AF65-F5344CB8AC3E}">
        <p14:creationId xmlns:p14="http://schemas.microsoft.com/office/powerpoint/2010/main" val="25364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14</a:t>
            </a:fld>
            <a:endParaRPr lang="en-GB"/>
          </a:p>
        </p:txBody>
      </p:sp>
    </p:spTree>
    <p:extLst>
      <p:ext uri="{BB962C8B-B14F-4D97-AF65-F5344CB8AC3E}">
        <p14:creationId xmlns:p14="http://schemas.microsoft.com/office/powerpoint/2010/main" val="3547383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15</a:t>
            </a:fld>
            <a:endParaRPr lang="en-GB"/>
          </a:p>
        </p:txBody>
      </p:sp>
    </p:spTree>
    <p:extLst>
      <p:ext uri="{BB962C8B-B14F-4D97-AF65-F5344CB8AC3E}">
        <p14:creationId xmlns:p14="http://schemas.microsoft.com/office/powerpoint/2010/main" val="347024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9DFE3-3051-4A03-9250-8C36912BF7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D401C6C4-5A81-4104-A185-69528B521397}" type="slidenum">
              <a:rPr lang="en-GB" smtClean="0"/>
              <a:t>18</a:t>
            </a:fld>
            <a:endParaRPr lang="en-GB"/>
          </a:p>
        </p:txBody>
      </p:sp>
    </p:spTree>
    <p:extLst>
      <p:ext uri="{BB962C8B-B14F-4D97-AF65-F5344CB8AC3E}">
        <p14:creationId xmlns:p14="http://schemas.microsoft.com/office/powerpoint/2010/main" val="15875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20</a:t>
            </a:fld>
            <a:endParaRPr lang="en-GB"/>
          </a:p>
        </p:txBody>
      </p:sp>
    </p:spTree>
    <p:extLst>
      <p:ext uri="{BB962C8B-B14F-4D97-AF65-F5344CB8AC3E}">
        <p14:creationId xmlns:p14="http://schemas.microsoft.com/office/powerpoint/2010/main" val="47998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21</a:t>
            </a:fld>
            <a:endParaRPr lang="en-GB"/>
          </a:p>
        </p:txBody>
      </p:sp>
    </p:spTree>
    <p:extLst>
      <p:ext uri="{BB962C8B-B14F-4D97-AF65-F5344CB8AC3E}">
        <p14:creationId xmlns:p14="http://schemas.microsoft.com/office/powerpoint/2010/main" val="143368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23</a:t>
            </a:fld>
            <a:endParaRPr lang="en-GB"/>
          </a:p>
        </p:txBody>
      </p:sp>
    </p:spTree>
    <p:extLst>
      <p:ext uri="{BB962C8B-B14F-4D97-AF65-F5344CB8AC3E}">
        <p14:creationId xmlns:p14="http://schemas.microsoft.com/office/powerpoint/2010/main" val="1967746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92B9AF-1FF3-B64A-A57E-17202D6D58C9}" type="slidenum">
              <a:rPr lang="en-US" smtClean="0"/>
              <a:t>26</a:t>
            </a:fld>
            <a:endParaRPr lang="en-US"/>
          </a:p>
        </p:txBody>
      </p:sp>
    </p:spTree>
    <p:extLst>
      <p:ext uri="{BB962C8B-B14F-4D97-AF65-F5344CB8AC3E}">
        <p14:creationId xmlns:p14="http://schemas.microsoft.com/office/powerpoint/2010/main" val="403811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3</a:t>
            </a:fld>
            <a:endParaRPr lang="en-GB"/>
          </a:p>
        </p:txBody>
      </p:sp>
    </p:spTree>
    <p:extLst>
      <p:ext uri="{BB962C8B-B14F-4D97-AF65-F5344CB8AC3E}">
        <p14:creationId xmlns:p14="http://schemas.microsoft.com/office/powerpoint/2010/main" val="178353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4</a:t>
            </a:fld>
            <a:endParaRPr lang="en-GB"/>
          </a:p>
        </p:txBody>
      </p:sp>
    </p:spTree>
    <p:extLst>
      <p:ext uri="{BB962C8B-B14F-4D97-AF65-F5344CB8AC3E}">
        <p14:creationId xmlns:p14="http://schemas.microsoft.com/office/powerpoint/2010/main" val="273818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5</a:t>
            </a:fld>
            <a:endParaRPr lang="en-US"/>
          </a:p>
        </p:txBody>
      </p:sp>
    </p:spTree>
    <p:extLst>
      <p:ext uri="{BB962C8B-B14F-4D97-AF65-F5344CB8AC3E}">
        <p14:creationId xmlns:p14="http://schemas.microsoft.com/office/powerpoint/2010/main" val="19176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 action="ppaction://noaction"/>
              </a:rPr>
              <a:t>Our social care guidelines</a:t>
            </a:r>
            <a:r>
              <a:rPr lang="en-GB" dirty="0"/>
              <a:t> make evidence-based recommendations on the effectiveness and cost-effectiveness of approaches and services. Co-produced with social care experts</a:t>
            </a:r>
          </a:p>
          <a:p>
            <a:pPr defTabSz="1121372">
              <a:spcAft>
                <a:spcPts val="484"/>
              </a:spcAft>
              <a:defRPr/>
            </a:pPr>
            <a:endParaRPr lang="en-GB" dirty="0"/>
          </a:p>
          <a:p>
            <a:pPr defTabSz="1121372">
              <a:spcAft>
                <a:spcPts val="484"/>
              </a:spcAft>
              <a:defRPr/>
            </a:pPr>
            <a:r>
              <a:rPr lang="en-GB" dirty="0"/>
              <a:t>Helpful to know how our guidance is produced:</a:t>
            </a:r>
          </a:p>
          <a:p>
            <a:pPr marL="181188" indent="-181188" defTabSz="1121372">
              <a:spcAft>
                <a:spcPts val="484"/>
              </a:spcAft>
              <a:buFontTx/>
              <a:buChar char="-"/>
              <a:defRPr/>
            </a:pPr>
            <a:r>
              <a:rPr lang="en-GB" dirty="0"/>
              <a:t>Developed by experts but</a:t>
            </a:r>
          </a:p>
          <a:p>
            <a:pPr marL="181188" indent="-181188" defTabSz="1121372">
              <a:spcAft>
                <a:spcPts val="484"/>
              </a:spcAft>
              <a:buFontTx/>
              <a:buChar char="-"/>
              <a:defRPr/>
            </a:pPr>
            <a:r>
              <a:rPr lang="en-GB" dirty="0"/>
              <a:t>all our social care guidance is co-produced with people who have lived experience of using social care. </a:t>
            </a:r>
            <a:r>
              <a:rPr lang="en-GB" b="1" dirty="0"/>
              <a:t>8 of 16 committee</a:t>
            </a:r>
            <a:r>
              <a:rPr lang="en-GB" b="0" dirty="0"/>
              <a:t> members </a:t>
            </a:r>
            <a:r>
              <a:rPr lang="en-GB" dirty="0"/>
              <a:t>for “peoples experience of adult social care” were people with lived experience</a:t>
            </a:r>
          </a:p>
          <a:p>
            <a:pPr marL="181188" indent="-181188" defTabSz="1121372">
              <a:spcAft>
                <a:spcPts val="484"/>
              </a:spcAft>
              <a:buFontTx/>
              <a:buChar char="-"/>
              <a:defRPr/>
            </a:pPr>
            <a:r>
              <a:rPr lang="en-GB" dirty="0"/>
              <a:t>We look at research studies and evaluate them – but where there isn’t a lot of research evidence, we call out for evidence from experts</a:t>
            </a:r>
          </a:p>
          <a:p>
            <a:pPr marL="181188" indent="-181188" defTabSz="1121372">
              <a:spcAft>
                <a:spcPts val="484"/>
              </a:spcAft>
              <a:buFontTx/>
              <a:buChar char="-"/>
              <a:defRPr/>
            </a:pPr>
            <a:r>
              <a:rPr lang="en-GB" dirty="0"/>
              <a:t>And we take on board the comments from those who are impacted by our guidance (practitioners, service users, professional bodies etc) when we consult on the draft recs</a:t>
            </a:r>
          </a:p>
          <a:p>
            <a:pPr marL="181188" indent="-181188" defTabSz="1121372">
              <a:spcAft>
                <a:spcPts val="484"/>
              </a:spcAft>
              <a:buFontTx/>
              <a:buChar char="-"/>
              <a:defRPr/>
            </a:pPr>
            <a:r>
              <a:rPr lang="en-GB" dirty="0"/>
              <a:t>All free</a:t>
            </a:r>
          </a:p>
          <a:p>
            <a:pPr marL="181188" indent="-181188" defTabSz="1121372">
              <a:spcAft>
                <a:spcPts val="484"/>
              </a:spcAft>
              <a:buFontTx/>
              <a:buChar char="-"/>
              <a:defRPr/>
            </a:pPr>
            <a:r>
              <a:rPr lang="en-GB" dirty="0"/>
              <a:t>And kept up to date – we review regularly to ensure our recs align with current evidence base, policy and legislation</a:t>
            </a:r>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6</a:t>
            </a:fld>
            <a:endParaRPr lang="en-GB"/>
          </a:p>
        </p:txBody>
      </p:sp>
    </p:spTree>
    <p:extLst>
      <p:ext uri="{BB962C8B-B14F-4D97-AF65-F5344CB8AC3E}">
        <p14:creationId xmlns:p14="http://schemas.microsoft.com/office/powerpoint/2010/main" val="35016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model, from Sackett, is based on a model of how evidence is used in health but, it is relevant to SW practice too</a:t>
            </a:r>
          </a:p>
          <a:p>
            <a:endParaRPr lang="en-GB" sz="1200" dirty="0"/>
          </a:p>
          <a:p>
            <a:pPr marL="181188" indent="-181188">
              <a:buFont typeface="Arial" panose="020B0604020202020204" pitchFamily="34" charset="0"/>
              <a:buChar char="•"/>
            </a:pPr>
            <a:r>
              <a:rPr lang="en-US" sz="1200" dirty="0"/>
              <a:t>Practice wisdom, expertise of colleagues is very valuable it’s also important to use a range of information to support the people we work with and to guide how decisions are made. This slide explains what we mean by evidence informed practice:</a:t>
            </a:r>
            <a:endParaRPr lang="en-GB" sz="1200" dirty="0"/>
          </a:p>
          <a:p>
            <a:endParaRPr lang="en-GB" sz="1200" dirty="0"/>
          </a:p>
          <a:p>
            <a:r>
              <a:rPr lang="en-GB" sz="1200" b="1" dirty="0"/>
              <a:t>asking about a person’s values and preferences </a:t>
            </a:r>
            <a:r>
              <a:rPr lang="en-GB" sz="1200" dirty="0"/>
              <a:t>is key. We may also look at their case records and any advance care plans to find out about what’s important to them. </a:t>
            </a:r>
          </a:p>
          <a:p>
            <a:endParaRPr lang="en-GB" sz="1200" dirty="0"/>
          </a:p>
          <a:p>
            <a:r>
              <a:rPr lang="en-GB" sz="1200" dirty="0"/>
              <a:t>it’s also important to think about the </a:t>
            </a:r>
            <a:r>
              <a:rPr lang="en-GB" sz="1200" b="1" dirty="0"/>
              <a:t>best available evidence. </a:t>
            </a:r>
            <a:r>
              <a:rPr lang="en-GB" sz="1200" dirty="0"/>
              <a:t>This could be a range of reports about the person and relevant case law. It could also be evidence-based guidance which explains what s works best in practice. NICE guidance could be one source of information for a social worker to consider. </a:t>
            </a:r>
          </a:p>
          <a:p>
            <a:endParaRPr lang="en-GB" sz="1200" dirty="0"/>
          </a:p>
          <a:p>
            <a:r>
              <a:rPr lang="en-GB" sz="1200" dirty="0"/>
              <a:t>It’s important to use </a:t>
            </a:r>
            <a:r>
              <a:rPr lang="en-GB" sz="1200" b="1" dirty="0"/>
              <a:t>professional judgement </a:t>
            </a:r>
            <a:r>
              <a:rPr lang="en-GB" sz="1200" dirty="0"/>
              <a:t>to appraise all of the relevant information and to support decision-making.</a:t>
            </a:r>
          </a:p>
          <a:p>
            <a:endParaRPr lang="en-GB" dirty="0">
              <a:latin typeface="+mn-lt"/>
              <a:ea typeface="+mn-ea"/>
              <a:cs typeface="+mn-cs"/>
            </a:endParaRPr>
          </a:p>
          <a:p>
            <a:pPr defTabSz="1126883">
              <a:spcAft>
                <a:spcPts val="486"/>
              </a:spcAft>
              <a:defRPr/>
            </a:pPr>
            <a:r>
              <a:rPr lang="en-GB" b="0" dirty="0"/>
              <a:t>For example,  a 14-year-old girl, has a history of self-harm. She has recently been admitted to an inpatient mental health unit following an overdose. She lives with her dad who works night shifts and relies on public transport. He complains to her social worker that he has not been involved in any care planning discussions since she has been admitted. The</a:t>
            </a:r>
            <a:r>
              <a:rPr lang="en-GB" b="0" i="0" dirty="0">
                <a:solidFill>
                  <a:srgbClr val="222222"/>
                </a:solidFill>
                <a:effectLst/>
                <a:latin typeface="Lato" panose="020F0502020204030203" pitchFamily="34" charset="0"/>
              </a:rPr>
              <a:t> social worker uses guidance on </a:t>
            </a:r>
            <a:r>
              <a:rPr lang="en-GB" b="0" i="0" u="sng" dirty="0">
                <a:solidFill>
                  <a:srgbClr val="005EA5"/>
                </a:solidFill>
                <a:effectLst/>
                <a:latin typeface="Lato" panose="020F0502020204030203" pitchFamily="34" charset="0"/>
                <a:hlinkClick r:id="rId3"/>
              </a:rPr>
              <a:t>transition between inpatient mental health settings and community or care home settings</a:t>
            </a:r>
            <a:r>
              <a:rPr lang="en-GB" b="0" i="0" dirty="0">
                <a:solidFill>
                  <a:srgbClr val="222222"/>
                </a:solidFill>
                <a:effectLst/>
                <a:latin typeface="Lato" panose="020F0502020204030203" pitchFamily="34" charset="0"/>
              </a:rPr>
              <a:t> to show staff on the ward the importance of supporting and involving families. The social worker is able to persuade the psychiatric team to arrange meetings at different times to fit with Jakob’s working pattern and reliance on public transport</a:t>
            </a:r>
            <a:endParaRPr lang="en-GB" b="0" dirty="0"/>
          </a:p>
          <a:p>
            <a:pPr defTabSz="1126883">
              <a:spcAft>
                <a:spcPts val="486"/>
              </a:spcAft>
              <a:defRPr/>
            </a:pPr>
            <a:r>
              <a:rPr lang="en-GB" sz="1200" dirty="0">
                <a:ea typeface="Lato" panose="020F0502020204030203" pitchFamily="34" charset="0"/>
                <a:cs typeface="Lato" panose="020F0502020204030203" pitchFamily="34" charset="0"/>
              </a:rPr>
              <a:t>In this example using </a:t>
            </a:r>
            <a:r>
              <a:rPr lang="en-GB" sz="1200" dirty="0"/>
              <a:t>a </a:t>
            </a:r>
            <a:r>
              <a:rPr lang="en-GB" sz="1200" b="1" dirty="0"/>
              <a:t>neutral national guideline, based on evidence, informs what is in the best interest of the person and informs the social worker with knowledge to make the right decision and advocate for the person they are working with. </a:t>
            </a:r>
          </a:p>
          <a:p>
            <a:pPr defTabSz="1126130">
              <a:defRPr/>
            </a:pPr>
            <a:endParaRPr lang="en-US" sz="1200" b="1" dirty="0"/>
          </a:p>
          <a:p>
            <a:pPr defTabSz="1126130">
              <a:defRPr/>
            </a:pPr>
            <a:r>
              <a:rPr lang="en-US" sz="1200" dirty="0"/>
              <a:t>Taking an evidence informed approach is a way of checking your thinking, particularly when there are professional disputes about standards of care.</a:t>
            </a:r>
          </a:p>
          <a:p>
            <a:pPr defTabSz="1126130">
              <a:defRPr/>
            </a:pPr>
            <a:endParaRPr lang="en-US" sz="1200" dirty="0"/>
          </a:p>
          <a:p>
            <a:pPr defTabSz="1126130">
              <a:defRPr/>
            </a:pPr>
            <a:r>
              <a:rPr lang="en-GB" b="1" dirty="0"/>
              <a:t>REFLECT on your practice are you using research evidence?</a:t>
            </a:r>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7</a:t>
            </a:fld>
            <a:endParaRPr lang="en-GB"/>
          </a:p>
        </p:txBody>
      </p:sp>
    </p:spTree>
    <p:extLst>
      <p:ext uri="{BB962C8B-B14F-4D97-AF65-F5344CB8AC3E}">
        <p14:creationId xmlns:p14="http://schemas.microsoft.com/office/powerpoint/2010/main" val="17007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8</a:t>
            </a:fld>
            <a:endParaRPr lang="en-US"/>
          </a:p>
        </p:txBody>
      </p:sp>
    </p:spTree>
    <p:extLst>
      <p:ext uri="{BB962C8B-B14F-4D97-AF65-F5344CB8AC3E}">
        <p14:creationId xmlns:p14="http://schemas.microsoft.com/office/powerpoint/2010/main" val="193060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9</a:t>
            </a:fld>
            <a:endParaRPr lang="en-US"/>
          </a:p>
        </p:txBody>
      </p:sp>
    </p:spTree>
    <p:extLst>
      <p:ext uri="{BB962C8B-B14F-4D97-AF65-F5344CB8AC3E}">
        <p14:creationId xmlns:p14="http://schemas.microsoft.com/office/powerpoint/2010/main" val="406953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2B9AF-1FF3-B64A-A57E-17202D6D58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254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endParaRPr lang="en-US" dirty="0"/>
          </a:p>
        </p:txBody>
      </p:sp>
      <p:sp>
        <p:nvSpPr>
          <p:cNvPr id="15" name="Slide Number Placeholder 3">
            <a:extLst>
              <a:ext uri="{FF2B5EF4-FFF2-40B4-BE49-F238E27FC236}">
                <a16:creationId xmlns:a16="http://schemas.microsoft.com/office/drawing/2014/main" id="{E57A747B-9E90-DACB-5813-5ED5C7C3B50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E57A747B-9E90-DACB-5813-5ED5C7C3B50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A5CC9FE9-D734-EAD4-B8FD-F6E441BA930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67B2196E-3391-C5F1-3D54-4A20CC141C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36901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ample Pag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3">
            <a:extLst>
              <a:ext uri="{FF2B5EF4-FFF2-40B4-BE49-F238E27FC236}">
                <a16:creationId xmlns:a16="http://schemas.microsoft.com/office/drawing/2014/main" id="{0153EB3D-1301-EBCB-1D3D-2595E539FC5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0153EB3D-1301-EBCB-1D3D-2595E539FC5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063E9818-14BF-C085-2270-1815862C5A2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6AF898F7-301E-51C8-5C47-83F8D53ACAA3}"/>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19969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One Column (Blu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6" name="Slide Number Placeholder 3">
            <a:extLst>
              <a:ext uri="{FF2B5EF4-FFF2-40B4-BE49-F238E27FC236}">
                <a16:creationId xmlns:a16="http://schemas.microsoft.com/office/drawing/2014/main" id="{AFF83454-999B-528A-ABD5-5E6295622CE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597455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(2 columns)</a:t>
            </a:r>
            <a:br>
              <a:rPr lang="en-US" dirty="0"/>
            </a:br>
            <a:endParaRPr lang="en-US" dirty="0"/>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9229930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141523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(2 columns)</a:t>
            </a:r>
            <a:br>
              <a:rPr lang="en-US" dirty="0"/>
            </a:br>
            <a:endParaRPr lang="en-US" dirty="0"/>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4251FC1A-18C3-8857-744C-B529916937E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30313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dirty="0"/>
              <a:t>This is sample bulleted text (2 columns)</a:t>
            </a:r>
            <a:br>
              <a:rPr lang="en-US" dirty="0"/>
            </a:br>
            <a:endParaRPr lang="en-US" dirty="0"/>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4465497B-DBB1-FF55-0C82-C9790D9E8C7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280107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(3 columns)</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5548936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hre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(3 columns)</a:t>
            </a:r>
            <a:br>
              <a:rPr lang="en-US" dirty="0"/>
            </a:br>
            <a:endParaRPr lang="en-US" dirty="0"/>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7431472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hree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sample bulleted text (3 columns)</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A89A192D-5635-16B4-3E0C-90566DF272C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8176046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(3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9D7AE041-1A20-6D09-1920-2325053A343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126172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16566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(1 column)</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7835605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ample Layout Page (Cr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555963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ample Layout Image (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2" name="Slide Number Placeholder 3">
            <a:extLst>
              <a:ext uri="{FF2B5EF4-FFF2-40B4-BE49-F238E27FC236}">
                <a16:creationId xmlns:a16="http://schemas.microsoft.com/office/drawing/2014/main" id="{18B2AE33-3C48-50BA-57A8-0409C6AF98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195633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ample Layout Imag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23E6560D-9ECD-5697-AC5D-95FB4411BE6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15554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ample Layout Page (Teal)">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8730166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ample Layout Page (Blue)">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8" name="Text Placeholder 4">
            <a:extLst>
              <a:ext uri="{FF2B5EF4-FFF2-40B4-BE49-F238E27FC236}">
                <a16:creationId xmlns:a16="http://schemas.microsoft.com/office/drawing/2014/main" id="{A2A0BDD5-27D4-3128-5193-80C4DFF73FFF}"/>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0" name="Text Placeholder 4">
            <a:extLst>
              <a:ext uri="{FF2B5EF4-FFF2-40B4-BE49-F238E27FC236}">
                <a16:creationId xmlns:a16="http://schemas.microsoft.com/office/drawing/2014/main" id="{C943901F-1B66-43BA-F592-D233A8B6F7AE}"/>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2" name="Text Placeholder 4">
            <a:extLst>
              <a:ext uri="{FF2B5EF4-FFF2-40B4-BE49-F238E27FC236}">
                <a16:creationId xmlns:a16="http://schemas.microsoft.com/office/drawing/2014/main" id="{DF95E135-FDFD-BA6C-B4FA-547D55835895}"/>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6850077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dirty="0"/>
              <a:t>This is a sample quote layout page</a:t>
            </a:r>
            <a:endParaRPr lang="en-US" dirty="0"/>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5428654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Image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dirty="0"/>
              <a:t>This is a sample quote layout page</a:t>
            </a:r>
            <a:endParaRPr lang="en-US" dirty="0"/>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3" name="Text Placeholder 4">
            <a:extLst>
              <a:ext uri="{FF2B5EF4-FFF2-40B4-BE49-F238E27FC236}">
                <a16:creationId xmlns:a16="http://schemas.microsoft.com/office/drawing/2014/main" id="{76407579-E86A-AE02-6226-DB1307313EA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18" name="Text Placeholder 4">
            <a:extLst>
              <a:ext uri="{FF2B5EF4-FFF2-40B4-BE49-F238E27FC236}">
                <a16:creationId xmlns:a16="http://schemas.microsoft.com/office/drawing/2014/main" id="{72692D05-3C72-A127-0E6A-B193CDCC6008}"/>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41215010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Example Image (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11" name="Text Placeholder 4">
            <a:extLst>
              <a:ext uri="{FF2B5EF4-FFF2-40B4-BE49-F238E27FC236}">
                <a16:creationId xmlns:a16="http://schemas.microsoft.com/office/drawing/2014/main" id="{5E236098-C915-0533-0191-5EBDF88E0BB6}"/>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12" name="Text Placeholder 4">
            <a:extLst>
              <a:ext uri="{FF2B5EF4-FFF2-40B4-BE49-F238E27FC236}">
                <a16:creationId xmlns:a16="http://schemas.microsoft.com/office/drawing/2014/main" id="{FFB2A313-9F49-955D-B3D2-D53804BF653D}"/>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Tree>
    <p:extLst>
      <p:ext uri="{BB962C8B-B14F-4D97-AF65-F5344CB8AC3E}">
        <p14:creationId xmlns:p14="http://schemas.microsoft.com/office/powerpoint/2010/main" val="1039194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Example Image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2565833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dirty="0"/>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dirty="0"/>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dirty="0"/>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dirty="0"/>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t>Use this space for more info</a:t>
            </a:r>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dirty="0"/>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125506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Slide Number Placeholder 3">
            <a:extLst>
              <a:ext uri="{FF2B5EF4-FFF2-40B4-BE49-F238E27FC236}">
                <a16:creationId xmlns:a16="http://schemas.microsoft.com/office/drawing/2014/main" id="{BD9F9DAC-6FDA-DE85-B056-3C1383BFC48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BD9F9DAC-6FDA-DE85-B056-3C1383BFC48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D83F6716-9677-BC44-EBCC-8332D8B3340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65F25595-A923-F1B4-03CE-8D2DAF4D421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088056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dirty="0">
                <a:solidFill>
                  <a:schemeClr val="bg1"/>
                </a:solidFill>
              </a:rPr>
              <a:t>A</a:t>
            </a:r>
            <a:endParaRPr lang="en-US" sz="1600" baseline="0" dirty="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1980780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3839130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dirty="0"/>
              <a:t>Please insert tables according to the style below</a:t>
            </a:r>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812488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endParaRPr lang="en-US" dirty="0"/>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endParaRPr lang="en-US" dirty="0"/>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mn-lt"/>
                <a:ea typeface="Inter" panose="02000503000000020004" pitchFamily="2" charset="0"/>
              </a:defRPr>
            </a:lvl1pPr>
          </a:lstStyle>
          <a:p>
            <a:pPr lvl="0"/>
            <a:r>
              <a:rPr lang="en-GB" dirty="0"/>
              <a:t>Please insert charts according to the style below</a:t>
            </a:r>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5179134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14244112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ign Off (Cream)">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16452041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ign Off (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sp>
        <p:nvSpPr>
          <p:cNvPr id="12" name="Slide Number Placeholder 3">
            <a:extLst>
              <a:ext uri="{FF2B5EF4-FFF2-40B4-BE49-F238E27FC236}">
                <a16:creationId xmlns:a16="http://schemas.microsoft.com/office/drawing/2014/main" id="{E1B2A81C-3787-4E99-126F-BE4F82F4285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594949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ign Off (Blue)">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2" name="Slide Number Placeholder 3">
            <a:extLst>
              <a:ext uri="{FF2B5EF4-FFF2-40B4-BE49-F238E27FC236}">
                <a16:creationId xmlns:a16="http://schemas.microsoft.com/office/drawing/2014/main" id="{342D7AAF-577C-E9BB-D75D-B9A06341ECC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59148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endParaRPr lang="en-US" dirty="0"/>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94271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128715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One Column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 name="Slide Number Placeholder 3">
            <a:extLst>
              <a:ext uri="{FF2B5EF4-FFF2-40B4-BE49-F238E27FC236}">
                <a16:creationId xmlns:a16="http://schemas.microsoft.com/office/drawing/2014/main" id="{8E98A944-FE84-2129-7C96-905FBEDEF75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9" name="Slide Number Placeholder 3">
            <a:extLst>
              <a:ext uri="{FF2B5EF4-FFF2-40B4-BE49-F238E27FC236}">
                <a16:creationId xmlns:a16="http://schemas.microsoft.com/office/drawing/2014/main" id="{8E98A944-FE84-2129-7C96-905FBEDEF75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9C241C8F-E76E-FD73-EA23-B0D00E77E51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D2A63E50-1936-94C2-FF11-2EB49F66D14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3693478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BA88F966-6CFC-187F-ED67-B6C62B8A5C9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999018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31C71BE3-635F-CC53-5CD7-9944AA353D9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3931288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ivider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5" name="Slide Number Placeholder 3">
            <a:extLst>
              <a:ext uri="{FF2B5EF4-FFF2-40B4-BE49-F238E27FC236}">
                <a16:creationId xmlns:a16="http://schemas.microsoft.com/office/drawing/2014/main" id="{67A6C757-4606-EF50-6E63-BAA994D3300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9647318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1" name="Slide Number Placeholder 3">
            <a:extLst>
              <a:ext uri="{FF2B5EF4-FFF2-40B4-BE49-F238E27FC236}">
                <a16:creationId xmlns:a16="http://schemas.microsoft.com/office/drawing/2014/main" id="{F1CCFDDA-763F-1BFD-9435-41DDEEB30AC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6543050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9186671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ample Page (Cream)">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522852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ample Page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EC556465-A7E6-47AC-E137-7531B42F553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9103502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ample Page (Blu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7112B9A0-2D22-CC9C-2C74-9FAADD979AC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212934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(1 column)</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marL="7429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2pPr>
            <a:lvl3pPr marL="12001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3pPr>
            <a:lvl4pPr marL="16573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5034523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On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tx1"/>
                </a:solidFill>
                <a:latin typeface="Inter" panose="02000503000000020004" pitchFamily="2" charset="0"/>
                <a:ea typeface="Inter" panose="02000503000000020004" pitchFamily="2" charset="0"/>
              </a:defRPr>
            </a:lvl1pPr>
            <a:lvl2pPr marL="742950" indent="-285750">
              <a:lnSpc>
                <a:spcPct val="150000"/>
              </a:lnSpc>
              <a:buFont typeface="Arial" panose="020B0604020202020204" pitchFamily="34" charset="0"/>
              <a:buChar char="•"/>
              <a:tabLst>
                <a:tab pos="809625" algn="l"/>
              </a:tabLst>
              <a:defRPr sz="1800">
                <a:solidFill>
                  <a:schemeClr val="tx1"/>
                </a:solidFill>
                <a:latin typeface="Inter" panose="02000503000000020004" pitchFamily="2" charset="0"/>
                <a:ea typeface="Inter" panose="02000503000000020004" pitchFamily="2" charset="0"/>
              </a:defRPr>
            </a:lvl2pPr>
            <a:lvl3pPr marL="12001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3pPr>
            <a:lvl4pPr marL="16573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30881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ne Column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Slide Number Placeholder 3">
            <a:extLst>
              <a:ext uri="{FF2B5EF4-FFF2-40B4-BE49-F238E27FC236}">
                <a16:creationId xmlns:a16="http://schemas.microsoft.com/office/drawing/2014/main" id="{F6F3ABE1-54A6-A9F0-1083-202CF26FE12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F6F3ABE1-54A6-A9F0-1083-202CF26FE12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3A288302-AAB0-66ED-BC12-48B7EEB6D8A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CD855CAB-E865-8483-4CA1-749AFBA686C9}"/>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4032817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One Column (Grey)">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69F6042C-4FF5-9C78-773F-A908D7CF358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90360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One Column (Blu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6" name="Slide Number Placeholder 3">
            <a:extLst>
              <a:ext uri="{FF2B5EF4-FFF2-40B4-BE49-F238E27FC236}">
                <a16:creationId xmlns:a16="http://schemas.microsoft.com/office/drawing/2014/main" id="{AFF83454-999B-528A-ABD5-5E6295622CE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262643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(2 columns)</a:t>
            </a:r>
            <a:br>
              <a:rPr lang="en-US" dirty="0"/>
            </a:br>
            <a:endParaRPr lang="en-US" dirty="0"/>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7167071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0477643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(2 columns)</a:t>
            </a:r>
            <a:br>
              <a:rPr lang="en-US" dirty="0"/>
            </a:br>
            <a:endParaRPr lang="en-US" dirty="0"/>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4251FC1A-18C3-8857-744C-B529916937E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2247486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wo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dirty="0"/>
              <a:t>This is sample bulleted text (2 columns)</a:t>
            </a:r>
            <a:br>
              <a:rPr lang="en-US" dirty="0"/>
            </a:br>
            <a:endParaRPr lang="en-US" dirty="0"/>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4465497B-DBB1-FF55-0C82-C9790D9E8C7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550558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(3 columns)</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824438"/>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tx1"/>
                </a:solidFill>
                <a:latin typeface="+mn-lt"/>
                <a:ea typeface="Inter" panose="02000503000000020004" pitchFamily="2" charset="0"/>
              </a:defRPr>
            </a:lvl1pPr>
            <a:lvl2pPr marL="7429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2pPr>
            <a:lvl3pPr marL="914400" indent="0">
              <a:lnSpc>
                <a:spcPct val="150000"/>
              </a:lnSpc>
              <a:buNone/>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 </a:t>
            </a:r>
          </a:p>
          <a:p>
            <a:pPr lvl="0"/>
            <a:r>
              <a:rPr lang="en-GB" dirty="0"/>
              <a:t>Please use this space to insert written content as required</a:t>
            </a:r>
          </a:p>
          <a:p>
            <a:pPr lvl="0"/>
            <a:endParaRPr lang="en-GB" dirty="0"/>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endParaRPr lang="en-GB" dirty="0"/>
          </a:p>
          <a:p>
            <a:pPr lvl="0"/>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lvl="0"/>
            <a:endParaRPr lang="en-GB" dirty="0"/>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8771784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hre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(3 columns)</a:t>
            </a:r>
            <a:br>
              <a:rPr lang="en-US" dirty="0"/>
            </a:br>
            <a:endParaRPr lang="en-US" dirty="0"/>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 </a:t>
            </a:r>
          </a:p>
          <a:p>
            <a:pPr lvl="0"/>
            <a:r>
              <a:rPr lang="en-GB" dirty="0"/>
              <a:t>Please use this space to insert written content as required</a:t>
            </a:r>
          </a:p>
          <a:p>
            <a:pPr lvl="0"/>
            <a:endParaRPr lang="en-GB" dirty="0"/>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endParaRPr lang="en-GB" dirty="0"/>
          </a:p>
          <a:p>
            <a:pPr lvl="0"/>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0355452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ree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sample bulleted text (3 columns)</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A89A192D-5635-16B4-3E0C-90566DF272C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2057400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hree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(3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9D7AE041-1A20-6D09-1920-2325053A343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24901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(2 columns)</a:t>
            </a:r>
            <a:br>
              <a:rPr lang="en-US" dirty="0"/>
            </a:br>
            <a:endParaRPr lang="en-US" dirty="0"/>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4427124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4202695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ample Layout Page (Cr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7457688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ample Layout Image (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2" name="Slide Number Placeholder 3">
            <a:extLst>
              <a:ext uri="{FF2B5EF4-FFF2-40B4-BE49-F238E27FC236}">
                <a16:creationId xmlns:a16="http://schemas.microsoft.com/office/drawing/2014/main" id="{18B2AE33-3C48-50BA-57A8-0409C6AF98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5753865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ample Layout Imag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23E6560D-9ECD-5697-AC5D-95FB4411BE6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5893853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ample Layout Page (Teal)">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252062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ample Layout Page (Blue)">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8" name="Text Placeholder 4">
            <a:extLst>
              <a:ext uri="{FF2B5EF4-FFF2-40B4-BE49-F238E27FC236}">
                <a16:creationId xmlns:a16="http://schemas.microsoft.com/office/drawing/2014/main" id="{A2A0BDD5-27D4-3128-5193-80C4DFF73FFF}"/>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0" name="Text Placeholder 4">
            <a:extLst>
              <a:ext uri="{FF2B5EF4-FFF2-40B4-BE49-F238E27FC236}">
                <a16:creationId xmlns:a16="http://schemas.microsoft.com/office/drawing/2014/main" id="{C943901F-1B66-43BA-F592-D233A8B6F7AE}"/>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2" name="Text Placeholder 4">
            <a:extLst>
              <a:ext uri="{FF2B5EF4-FFF2-40B4-BE49-F238E27FC236}">
                <a16:creationId xmlns:a16="http://schemas.microsoft.com/office/drawing/2014/main" id="{DF95E135-FDFD-BA6C-B4FA-547D55835895}"/>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24104226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dirty="0"/>
              <a:t>This is a sample quote layout page</a:t>
            </a:r>
            <a:endParaRPr lang="en-US" dirty="0"/>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080882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e Image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dirty="0"/>
              <a:t>This is a sample quote layout page</a:t>
            </a:r>
            <a:endParaRPr lang="en-US" dirty="0"/>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3" name="Text Placeholder 4">
            <a:extLst>
              <a:ext uri="{FF2B5EF4-FFF2-40B4-BE49-F238E27FC236}">
                <a16:creationId xmlns:a16="http://schemas.microsoft.com/office/drawing/2014/main" id="{76407579-E86A-AE02-6226-DB1307313EA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18" name="Text Placeholder 4">
            <a:extLst>
              <a:ext uri="{FF2B5EF4-FFF2-40B4-BE49-F238E27FC236}">
                <a16:creationId xmlns:a16="http://schemas.microsoft.com/office/drawing/2014/main" id="{72692D05-3C72-A127-0E6A-B193CDCC6008}"/>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23514553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Example Image (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11" name="Text Placeholder 4">
            <a:extLst>
              <a:ext uri="{FF2B5EF4-FFF2-40B4-BE49-F238E27FC236}">
                <a16:creationId xmlns:a16="http://schemas.microsoft.com/office/drawing/2014/main" id="{5E236098-C915-0533-0191-5EBDF88E0BB6}"/>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12" name="Text Placeholder 4">
            <a:extLst>
              <a:ext uri="{FF2B5EF4-FFF2-40B4-BE49-F238E27FC236}">
                <a16:creationId xmlns:a16="http://schemas.microsoft.com/office/drawing/2014/main" id="{FFB2A313-9F49-955D-B3D2-D53804BF653D}"/>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Tree>
    <p:extLst>
      <p:ext uri="{BB962C8B-B14F-4D97-AF65-F5344CB8AC3E}">
        <p14:creationId xmlns:p14="http://schemas.microsoft.com/office/powerpoint/2010/main" val="25898612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Example Image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537185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7" name="Slide Number Placeholder 3">
            <a:extLst>
              <a:ext uri="{FF2B5EF4-FFF2-40B4-BE49-F238E27FC236}">
                <a16:creationId xmlns:a16="http://schemas.microsoft.com/office/drawing/2014/main" id="{A6059545-8DB2-C466-C9CD-3455525CAE9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A6059545-8DB2-C466-C9CD-3455525CAE9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D5F2E009-4AC4-8BE8-449A-D98E0B4D419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FAC7A0B0-AE4B-F793-1F59-1EC3584DEA0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277002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dirty="0"/>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dirty="0"/>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dirty="0"/>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dirty="0"/>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t>Use this space for more info</a:t>
            </a:r>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dirty="0"/>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9030692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dirty="0">
                <a:solidFill>
                  <a:schemeClr val="bg1"/>
                </a:solidFill>
              </a:rPr>
              <a:t>A</a:t>
            </a:r>
            <a:endParaRPr lang="en-US" sz="1600" baseline="0" dirty="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992579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080669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dirty="0"/>
              <a:t>Please insert tables according to the style below</a:t>
            </a:r>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7360467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endParaRPr lang="en-US" dirty="0"/>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endParaRPr lang="en-US" dirty="0"/>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mn-lt"/>
                <a:ea typeface="Inter" panose="02000503000000020004" pitchFamily="2" charset="0"/>
              </a:defRPr>
            </a:lvl1pPr>
          </a:lstStyle>
          <a:p>
            <a:pPr lvl="0"/>
            <a:r>
              <a:rPr lang="en-GB" dirty="0"/>
              <a:t>Please insert charts according to the style below</a:t>
            </a:r>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8952395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3340822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ign Off (Cream)">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36215075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ign Off (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sp>
        <p:nvSpPr>
          <p:cNvPr id="12" name="Slide Number Placeholder 3">
            <a:extLst>
              <a:ext uri="{FF2B5EF4-FFF2-40B4-BE49-F238E27FC236}">
                <a16:creationId xmlns:a16="http://schemas.microsoft.com/office/drawing/2014/main" id="{E1B2A81C-3787-4E99-126F-BE4F82F4285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2346193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ign Off (Blue)">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2" name="Slide Number Placeholder 3">
            <a:extLst>
              <a:ext uri="{FF2B5EF4-FFF2-40B4-BE49-F238E27FC236}">
                <a16:creationId xmlns:a16="http://schemas.microsoft.com/office/drawing/2014/main" id="{342D7AAF-577C-E9BB-D75D-B9A06341ECC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6501170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Slide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F0B7A7-6AD4-440A-9072-C51E759FC231}"/>
              </a:ext>
              <a:ext uri="{C183D7F6-B498-43B3-948B-1728B52AA6E4}">
                <adec:decorative xmlns:adec="http://schemas.microsoft.com/office/drawing/2017/decorative" val="1"/>
              </a:ext>
            </a:extLst>
          </p:cNvPr>
          <p:cNvSpPr/>
          <p:nvPr userDrawn="1"/>
        </p:nvSpPr>
        <p:spPr>
          <a:xfrm>
            <a:off x="359999" y="326189"/>
            <a:ext cx="553066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Picture Placeholder 11">
            <a:extLst>
              <a:ext uri="{FF2B5EF4-FFF2-40B4-BE49-F238E27FC236}">
                <a16:creationId xmlns:a16="http://schemas.microsoft.com/office/drawing/2014/main" id="{DD23A9BB-0467-40B1-8547-4AAFA68D1909}"/>
              </a:ext>
              <a:ext uri="{C183D7F6-B498-43B3-948B-1728B52AA6E4}">
                <adec:decorative xmlns:adec="http://schemas.microsoft.com/office/drawing/2017/decorative" val="1"/>
              </a:ext>
            </a:extLst>
          </p:cNvPr>
          <p:cNvSpPr>
            <a:spLocks noGrp="1"/>
          </p:cNvSpPr>
          <p:nvPr>
            <p:ph type="pic" sz="quarter" idx="10"/>
          </p:nvPr>
        </p:nvSpPr>
        <p:spPr>
          <a:xfrm>
            <a:off x="6095998" y="344630"/>
            <a:ext cx="5736002" cy="6168740"/>
          </a:xfrm>
        </p:spPr>
        <p:txBody>
          <a:bodyPr/>
          <a:lstStyle/>
          <a:p>
            <a:endParaRPr lang="en-GB"/>
          </a:p>
        </p:txBody>
      </p:sp>
      <p:pic>
        <p:nvPicPr>
          <p:cNvPr id="8" name="Picture 7" descr="National Institute for Health and Care Excellence logo">
            <a:extLst>
              <a:ext uri="{FF2B5EF4-FFF2-40B4-BE49-F238E27FC236}">
                <a16:creationId xmlns:a16="http://schemas.microsoft.com/office/drawing/2014/main" id="{A9B4C92B-6CC0-4DC2-8C94-2263D143C2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08740"/>
            <a:ext cx="4267199" cy="411779"/>
          </a:xfrm>
          <a:prstGeom prst="rect">
            <a:avLst/>
          </a:prstGeom>
        </p:spPr>
      </p:pic>
      <p:sp>
        <p:nvSpPr>
          <p:cNvPr id="7" name="Title 1">
            <a:extLst>
              <a:ext uri="{FF2B5EF4-FFF2-40B4-BE49-F238E27FC236}">
                <a16:creationId xmlns:a16="http://schemas.microsoft.com/office/drawing/2014/main" id="{70E25C59-0584-4CF4-895C-25095457B280}"/>
              </a:ext>
            </a:extLst>
          </p:cNvPr>
          <p:cNvSpPr>
            <a:spLocks noGrp="1"/>
          </p:cNvSpPr>
          <p:nvPr>
            <p:ph type="ctrTitle" hasCustomPrompt="1"/>
          </p:nvPr>
        </p:nvSpPr>
        <p:spPr>
          <a:xfrm>
            <a:off x="724988" y="722208"/>
            <a:ext cx="3924300" cy="1276350"/>
          </a:xfrm>
          <a:prstGeom prst="rect">
            <a:avLst/>
          </a:prstGeom>
        </p:spPr>
        <p:txBody>
          <a:bodyPr anchor="t" anchorCtr="0">
            <a:normAutofit/>
          </a:bodyPr>
          <a:lstStyle>
            <a:lvl1pPr algn="l">
              <a:defRPr sz="4000"/>
            </a:lvl1pPr>
          </a:lstStyle>
          <a:p>
            <a:r>
              <a:rPr lang="en-US" dirty="0"/>
              <a:t>This is a sample title page layout</a:t>
            </a:r>
          </a:p>
        </p:txBody>
      </p:sp>
      <p:sp>
        <p:nvSpPr>
          <p:cNvPr id="9" name="Subtitle 2">
            <a:extLst>
              <a:ext uri="{FF2B5EF4-FFF2-40B4-BE49-F238E27FC236}">
                <a16:creationId xmlns:a16="http://schemas.microsoft.com/office/drawing/2014/main" id="{A5BFA7E2-C37B-421B-8A16-074A51159D3A}"/>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Tree>
    <p:extLst>
      <p:ext uri="{BB962C8B-B14F-4D97-AF65-F5344CB8AC3E}">
        <p14:creationId xmlns:p14="http://schemas.microsoft.com/office/powerpoint/2010/main" val="984748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(2 columns)</a:t>
            </a:r>
            <a:br>
              <a:rPr lang="en-US" dirty="0"/>
            </a:br>
            <a:endParaRPr lang="en-US" dirty="0"/>
          </a:p>
        </p:txBody>
      </p:sp>
      <p:sp>
        <p:nvSpPr>
          <p:cNvPr id="9" name="Slide Number Placeholder 3">
            <a:extLst>
              <a:ext uri="{FF2B5EF4-FFF2-40B4-BE49-F238E27FC236}">
                <a16:creationId xmlns:a16="http://schemas.microsoft.com/office/drawing/2014/main" id="{CEDBD470-04D9-C985-F47F-8377F68596F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CEDBD470-04D9-C985-F47F-8377F68596F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A812A246-8492-A6DF-26EA-231CD0D4C72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D1E41F4E-F481-AD30-99FC-2947FB6B0A6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7362930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One Column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userDrawn="1"/>
        </p:nvSpPr>
        <p:spPr>
          <a:xfrm>
            <a:off x="360000" y="350520"/>
            <a:ext cx="11472000" cy="6156959"/>
          </a:xfrm>
          <a:prstGeom prst="rect">
            <a:avLst/>
          </a:prstGeom>
          <a:solidFill>
            <a:srgbClr val="1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496384" y="1769458"/>
            <a:ext cx="10838726" cy="4052845"/>
          </a:xfrm>
          <a:prstGeom prst="rect">
            <a:avLst/>
          </a:prstGeom>
        </p:spPr>
        <p:txBody>
          <a:bodyPr>
            <a:normAutofit/>
          </a:bodyPr>
          <a:lstStyle>
            <a:lvl1pPr marL="285750" indent="-285750" algn="l">
              <a:lnSpc>
                <a:spcPct val="150000"/>
              </a:lnSpc>
              <a:spcBef>
                <a:spcPts val="200"/>
              </a:spcBef>
              <a:buFont typeface="Arial" panose="020B0604020202020204" pitchFamily="34" charset="0"/>
              <a:buNone/>
              <a:defRPr sz="18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p:txBody>
      </p:sp>
      <p:pic>
        <p:nvPicPr>
          <p:cNvPr id="6" name="Picture 5">
            <a:extLst>
              <a:ext uri="{FF2B5EF4-FFF2-40B4-BE49-F238E27FC236}">
                <a16:creationId xmlns:a16="http://schemas.microsoft.com/office/drawing/2014/main" id="{A76A2A80-BE7B-5142-B335-3371EE3BA0E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40" y="6060646"/>
            <a:ext cx="666786" cy="217726"/>
          </a:xfrm>
          <a:prstGeom prst="rect">
            <a:avLst/>
          </a:prstGeom>
        </p:spPr>
      </p:pic>
      <p:sp>
        <p:nvSpPr>
          <p:cNvPr id="8" name="Title 1">
            <a:extLst>
              <a:ext uri="{FF2B5EF4-FFF2-40B4-BE49-F238E27FC236}">
                <a16:creationId xmlns:a16="http://schemas.microsoft.com/office/drawing/2014/main" id="{9E099680-070E-A94B-9DEC-E527F670151D}"/>
              </a:ext>
            </a:extLst>
          </p:cNvPr>
          <p:cNvSpPr>
            <a:spLocks noGrp="1"/>
          </p:cNvSpPr>
          <p:nvPr>
            <p:ph type="ctrTitle" hasCustomPrompt="1"/>
          </p:nvPr>
        </p:nvSpPr>
        <p:spPr>
          <a:xfrm>
            <a:off x="496384" y="487510"/>
            <a:ext cx="10838726" cy="1276350"/>
          </a:xfrm>
          <a:prstGeom prst="rect">
            <a:avLst/>
          </a:prstGeom>
        </p:spPr>
        <p:txBody>
          <a:bodyPr anchor="t" anchorCtr="0">
            <a:normAutofit/>
          </a:bodyPr>
          <a:lstStyle>
            <a:lvl1pPr algn="l">
              <a:defRPr sz="4000">
                <a:solidFill>
                  <a:schemeClr val="bg1"/>
                </a:solidFill>
              </a:defRPr>
            </a:lvl1pPr>
          </a:lstStyle>
          <a:p>
            <a:r>
              <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rPr>
              <a:t>This is sample bulleted text </a:t>
            </a:r>
            <a:r>
              <a:rPr lang="en-GB" b="1" dirty="0">
                <a:solidFill>
                  <a:srgbClr val="FAF8F6"/>
                </a:solidFill>
                <a:latin typeface="Lato" panose="020F0502020204030203" pitchFamily="34" charset="77"/>
                <a:ea typeface="Roboto Light" panose="02000000000000000000" pitchFamily="2" charset="0"/>
                <a:cs typeface="Roboto Light" panose="02000000000000000000" pitchFamily="2" charset="0"/>
              </a:rPr>
              <a:t>(one column)</a:t>
            </a:r>
            <a:br>
              <a:rPr lang="en-GB" b="1" dirty="0">
                <a:solidFill>
                  <a:srgbClr val="FAF8F6"/>
                </a:solidFill>
                <a:latin typeface="Lato" panose="020F0502020204030203" pitchFamily="34" charset="77"/>
                <a:ea typeface="Roboto Light" panose="02000000000000000000" pitchFamily="2" charset="0"/>
                <a:cs typeface="Roboto Light" panose="02000000000000000000" pitchFamily="2" charset="0"/>
              </a:rPr>
            </a:br>
            <a:endParaRPr lang="en-US"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0652508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One Column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30B294-BAC4-5649-A920-E506AB8F81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822" y="6056144"/>
            <a:ext cx="669504" cy="218020"/>
          </a:xfrm>
          <a:prstGeom prst="rect">
            <a:avLst/>
          </a:prstGeom>
        </p:spPr>
      </p:pic>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(one column)</a:t>
            </a:r>
            <a:br>
              <a:rPr lang="en-US" dirty="0"/>
            </a:br>
            <a:endParaRPr lang="en-US" dirty="0"/>
          </a:p>
        </p:txBody>
      </p:sp>
      <p:sp>
        <p:nvSpPr>
          <p:cNvPr id="11" name="Subtitle 2">
            <a:extLst>
              <a:ext uri="{FF2B5EF4-FFF2-40B4-BE49-F238E27FC236}">
                <a16:creationId xmlns:a16="http://schemas.microsoft.com/office/drawing/2014/main" id="{FAC2841A-2EFF-4DDA-A274-2C038BF872B1}"/>
              </a:ext>
            </a:extLst>
          </p:cNvPr>
          <p:cNvSpPr>
            <a:spLocks noGrp="1"/>
          </p:cNvSpPr>
          <p:nvPr>
            <p:ph type="subTitle" idx="1" hasCustomPrompt="1"/>
          </p:nvPr>
        </p:nvSpPr>
        <p:spPr>
          <a:xfrm>
            <a:off x="496580" y="1781111"/>
            <a:ext cx="11080069" cy="4041718"/>
          </a:xfrm>
          <a:prstGeom prst="rect">
            <a:avLst/>
          </a:prstGeom>
        </p:spPr>
        <p:txBody>
          <a:bodyPr>
            <a:normAutofit/>
          </a:bodyPr>
          <a:lstStyle>
            <a:lvl1pPr marL="285750" indent="-285750" algn="l">
              <a:lnSpc>
                <a:spcPct val="150000"/>
              </a:lnSpc>
              <a:spcBef>
                <a:spcPts val="200"/>
              </a:spcBef>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a:t>
            </a:r>
          </a:p>
          <a:p>
            <a:pPr marL="285750" indent="-285750">
              <a:buFont typeface="Arial" panose="020B0604020202020204" pitchFamily="34" charset="0"/>
              <a:buChar char="•"/>
            </a:pPr>
            <a:endParaRPr lang="en-GB" dirty="0">
              <a:solidFill>
                <a:srgbClr val="222222"/>
              </a:solidFill>
              <a:latin typeface="Lato" panose="020F0502020204030203" pitchFamily="34" charset="77"/>
            </a:endParaRPr>
          </a:p>
        </p:txBody>
      </p:sp>
    </p:spTree>
    <p:extLst>
      <p:ext uri="{BB962C8B-B14F-4D97-AF65-F5344CB8AC3E}">
        <p14:creationId xmlns:p14="http://schemas.microsoft.com/office/powerpoint/2010/main" val="41347668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3589-422D-4A2B-8522-E66FC76C4D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9ADF6-4EBD-409C-A896-ABB10D680E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EC2475-B6D8-4431-8317-FC9ACD188D5C}"/>
              </a:ext>
            </a:extLst>
          </p:cNvPr>
          <p:cNvSpPr>
            <a:spLocks noGrp="1"/>
          </p:cNvSpPr>
          <p:nvPr>
            <p:ph type="dt" sz="half" idx="10"/>
          </p:nvPr>
        </p:nvSpPr>
        <p:spPr/>
        <p:txBody>
          <a:bodyPr/>
          <a:lstStyle/>
          <a:p>
            <a:fld id="{C1E0C72A-C2F4-45A4-803F-A04EC863C26E}" type="datetimeFigureOut">
              <a:rPr lang="en-GB" smtClean="0"/>
              <a:t>27/04/2023</a:t>
            </a:fld>
            <a:endParaRPr lang="en-GB"/>
          </a:p>
        </p:txBody>
      </p:sp>
      <p:sp>
        <p:nvSpPr>
          <p:cNvPr id="5" name="Footer Placeholder 4">
            <a:extLst>
              <a:ext uri="{FF2B5EF4-FFF2-40B4-BE49-F238E27FC236}">
                <a16:creationId xmlns:a16="http://schemas.microsoft.com/office/drawing/2014/main" id="{37F0B69B-72EB-4BD3-9E38-B714F7B6F8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C4FC51-B7E7-438F-9642-EB8B2E1D4079}"/>
              </a:ext>
            </a:extLst>
          </p:cNvPr>
          <p:cNvSpPr>
            <a:spLocks noGrp="1"/>
          </p:cNvSpPr>
          <p:nvPr>
            <p:ph type="sldNum" sz="quarter" idx="12"/>
          </p:nvPr>
        </p:nvSpPr>
        <p:spPr/>
        <p:txBody>
          <a:bodyPr/>
          <a:lstStyle/>
          <a:p>
            <a:fld id="{28A2C82C-EC1C-4361-A72F-D24CA3DB9A8E}" type="slidenum">
              <a:rPr lang="en-GB" smtClean="0"/>
              <a:t>‹#›</a:t>
            </a:fld>
            <a:endParaRPr lang="en-GB"/>
          </a:p>
        </p:txBody>
      </p:sp>
    </p:spTree>
    <p:extLst>
      <p:ext uri="{BB962C8B-B14F-4D97-AF65-F5344CB8AC3E}">
        <p14:creationId xmlns:p14="http://schemas.microsoft.com/office/powerpoint/2010/main" val="27338318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Quote">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33615" y="6285705"/>
            <a:ext cx="570505" cy="302629"/>
          </a:xfrm>
          <a:prstGeom prst="rect">
            <a:avLst/>
          </a:prstGeom>
        </p:spPr>
        <p:txBody>
          <a:bodyPr/>
          <a:lstStyle/>
          <a:p>
            <a:fld id="{DDBE135E-2566-4748-853C-8A3B78F0FB00}" type="slidenum">
              <a:rPr lang="en-GB" smtClean="0"/>
              <a:t>‹#›</a:t>
            </a:fld>
            <a:endParaRPr lang="en-GB" dirty="0"/>
          </a:p>
        </p:txBody>
      </p:sp>
      <p:sp>
        <p:nvSpPr>
          <p:cNvPr id="5" name="Text Placeholder 4"/>
          <p:cNvSpPr>
            <a:spLocks noGrp="1"/>
          </p:cNvSpPr>
          <p:nvPr>
            <p:ph type="body" sz="quarter" idx="13"/>
          </p:nvPr>
        </p:nvSpPr>
        <p:spPr>
          <a:xfrm>
            <a:off x="579193" y="1174916"/>
            <a:ext cx="8818204" cy="4486569"/>
          </a:xfrm>
        </p:spPr>
        <p:txBody>
          <a:bodyPr/>
          <a:lstStyle>
            <a:lvl1pPr>
              <a:lnSpc>
                <a:spcPts val="3809"/>
              </a:lnSpc>
              <a:spcBef>
                <a:spcPts val="1029"/>
              </a:spcBef>
              <a:defRPr sz="3265" b="1">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667150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On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userDrawn="1"/>
        </p:nvSpPr>
        <p:spPr>
          <a:xfrm>
            <a:off x="360000" y="350521"/>
            <a:ext cx="1147200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71" dirty="0"/>
          </a:p>
        </p:txBody>
      </p:sp>
      <p:pic>
        <p:nvPicPr>
          <p:cNvPr id="7" name="Picture 6">
            <a:extLst>
              <a:ext uri="{FF2B5EF4-FFF2-40B4-BE49-F238E27FC236}">
                <a16:creationId xmlns:a16="http://schemas.microsoft.com/office/drawing/2014/main" id="{6F30B294-BAC4-5649-A920-E506AB8F81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823" y="6056145"/>
            <a:ext cx="669504" cy="218020"/>
          </a:xfrm>
          <a:prstGeom prst="rect">
            <a:avLst/>
          </a:prstGeom>
        </p:spPr>
      </p:pic>
      <p:sp>
        <p:nvSpPr>
          <p:cNvPr id="9" name="Title 1">
            <a:extLst>
              <a:ext uri="{FF2B5EF4-FFF2-40B4-BE49-F238E27FC236}">
                <a16:creationId xmlns:a16="http://schemas.microsoft.com/office/drawing/2014/main" id="{EC3CC89E-EBF2-B346-B7D3-219415B110FA}"/>
              </a:ext>
            </a:extLst>
          </p:cNvPr>
          <p:cNvSpPr>
            <a:spLocks noGrp="1"/>
          </p:cNvSpPr>
          <p:nvPr>
            <p:ph type="ctrTitle" hasCustomPrompt="1"/>
          </p:nvPr>
        </p:nvSpPr>
        <p:spPr>
          <a:xfrm>
            <a:off x="496385" y="487510"/>
            <a:ext cx="11080070" cy="1276350"/>
          </a:xfrm>
          <a:prstGeom prst="rect">
            <a:avLst/>
          </a:prstGeom>
        </p:spPr>
        <p:txBody>
          <a:bodyPr anchor="t" anchorCtr="0">
            <a:normAutofit/>
          </a:bodyPr>
          <a:lstStyle>
            <a:lvl1pPr algn="l">
              <a:defRPr sz="3182">
                <a:solidFill>
                  <a:srgbClr val="222222"/>
                </a:solidFill>
              </a:defRPr>
            </a:lvl1pPr>
          </a:lstStyle>
          <a:p>
            <a:r>
              <a:rPr lang="en-US" dirty="0"/>
              <a:t>This is sample bulleted text (one column)</a:t>
            </a:r>
            <a:br>
              <a:rPr lang="en-US" dirty="0"/>
            </a:br>
            <a:endParaRPr lang="en-US" dirty="0"/>
          </a:p>
        </p:txBody>
      </p:sp>
      <p:sp>
        <p:nvSpPr>
          <p:cNvPr id="6" name="Subtitle 2">
            <a:extLst>
              <a:ext uri="{FF2B5EF4-FFF2-40B4-BE49-F238E27FC236}">
                <a16:creationId xmlns:a16="http://schemas.microsoft.com/office/drawing/2014/main" id="{CCE67437-CAF1-4EBD-91F9-62BA4F771442}"/>
              </a:ext>
            </a:extLst>
          </p:cNvPr>
          <p:cNvSpPr>
            <a:spLocks noGrp="1"/>
          </p:cNvSpPr>
          <p:nvPr>
            <p:ph type="subTitle" idx="1" hasCustomPrompt="1"/>
          </p:nvPr>
        </p:nvSpPr>
        <p:spPr>
          <a:xfrm>
            <a:off x="496580" y="1781111"/>
            <a:ext cx="11080069" cy="4041718"/>
          </a:xfrm>
          <a:prstGeom prst="rect">
            <a:avLst/>
          </a:prstGeom>
        </p:spPr>
        <p:txBody>
          <a:bodyPr>
            <a:normAutofit/>
          </a:bodyPr>
          <a:lstStyle>
            <a:lvl1pPr marL="259175" indent="-259175" algn="l">
              <a:lnSpc>
                <a:spcPct val="150000"/>
              </a:lnSpc>
              <a:spcBef>
                <a:spcPts val="159"/>
              </a:spcBef>
              <a:buFont typeface="Arial" panose="020B0604020202020204" pitchFamily="34" charset="0"/>
              <a:buChar char="•"/>
              <a:defRPr sz="1432"/>
            </a:lvl1pPr>
            <a:lvl2pPr marL="363716" indent="0" algn="ctr">
              <a:buNone/>
              <a:defRPr sz="1591"/>
            </a:lvl2pPr>
            <a:lvl3pPr marL="727432" indent="0" algn="ctr">
              <a:buNone/>
              <a:defRPr sz="1432"/>
            </a:lvl3pPr>
            <a:lvl4pPr marL="1091148" indent="0" algn="ctr">
              <a:buNone/>
              <a:defRPr sz="1273"/>
            </a:lvl4pPr>
            <a:lvl5pPr marL="1454864" indent="0" algn="ctr">
              <a:buNone/>
              <a:defRPr sz="1273"/>
            </a:lvl5pPr>
            <a:lvl6pPr marL="1818581" indent="0" algn="ctr">
              <a:buNone/>
              <a:defRPr sz="1273"/>
            </a:lvl6pPr>
            <a:lvl7pPr marL="2182297" indent="0" algn="ctr">
              <a:buNone/>
              <a:defRPr sz="1273"/>
            </a:lvl7pPr>
            <a:lvl8pPr marL="2546013" indent="0" algn="ctr">
              <a:buNone/>
              <a:defRPr sz="1273"/>
            </a:lvl8pPr>
            <a:lvl9pPr marL="2909729" indent="0" algn="ctr">
              <a:buNone/>
              <a:defRPr sz="1273"/>
            </a:lvl9pPr>
          </a:lstStyle>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r>
              <a:rPr lang="en-GB" dirty="0">
                <a:solidFill>
                  <a:srgbClr val="222222"/>
                </a:solidFill>
                <a:latin typeface="Lato" panose="020F0502020204030203" pitchFamily="34" charset="77"/>
              </a:rPr>
              <a:t>Please use this space to insert written content as required</a:t>
            </a:r>
          </a:p>
          <a:p>
            <a:pPr marL="285750" indent="-285750">
              <a:buFont typeface="Arial" panose="020B0604020202020204" pitchFamily="34" charset="0"/>
              <a:buChar char="•"/>
            </a:pPr>
            <a:endParaRPr lang="en-GB" dirty="0">
              <a:solidFill>
                <a:srgbClr val="222222"/>
              </a:solidFill>
              <a:latin typeface="Lato" panose="020F0502020204030203" pitchFamily="34" charset="77"/>
            </a:endParaRPr>
          </a:p>
        </p:txBody>
      </p:sp>
    </p:spTree>
    <p:extLst>
      <p:ext uri="{BB962C8B-B14F-4D97-AF65-F5344CB8AC3E}">
        <p14:creationId xmlns:p14="http://schemas.microsoft.com/office/powerpoint/2010/main" val="29897559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hree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userDrawn="1"/>
        </p:nvSpPr>
        <p:spPr>
          <a:xfrm>
            <a:off x="360000" y="350520"/>
            <a:ext cx="1147200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a:extLst>
              <a:ext uri="{FF2B5EF4-FFF2-40B4-BE49-F238E27FC236}">
                <a16:creationId xmlns:a16="http://schemas.microsoft.com/office/drawing/2014/main" id="{6F30B294-BAC4-5649-A920-E506AB8F81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822" y="6056144"/>
            <a:ext cx="669504" cy="218020"/>
          </a:xfrm>
          <a:prstGeom prst="rect">
            <a:avLst/>
          </a:prstGeom>
        </p:spPr>
      </p:pic>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(three columns)</a:t>
            </a:r>
            <a:br>
              <a:rPr lang="en-US" dirty="0"/>
            </a:br>
            <a:endParaRPr lang="en-US" dirty="0"/>
          </a:p>
        </p:txBody>
      </p:sp>
      <p:sp>
        <p:nvSpPr>
          <p:cNvPr id="9" name="Subtitle 2">
            <a:extLst>
              <a:ext uri="{FF2B5EF4-FFF2-40B4-BE49-F238E27FC236}">
                <a16:creationId xmlns:a16="http://schemas.microsoft.com/office/drawing/2014/main" id="{84D682AB-2D42-44C5-B887-A4DF8FEE4B7B}"/>
              </a:ext>
            </a:extLst>
          </p:cNvPr>
          <p:cNvSpPr>
            <a:spLocks noGrp="1"/>
          </p:cNvSpPr>
          <p:nvPr>
            <p:ph type="subTitle" idx="1" hasCustomPrompt="1"/>
          </p:nvPr>
        </p:nvSpPr>
        <p:spPr>
          <a:xfrm>
            <a:off x="496383" y="1771875"/>
            <a:ext cx="11058308" cy="4050953"/>
          </a:xfrm>
          <a:prstGeom prst="rect">
            <a:avLst/>
          </a:prstGeom>
        </p:spPr>
        <p:txBody>
          <a:bodyPr numCol="3" spcCol="216000">
            <a:normAutofit/>
          </a:bodyPr>
          <a:lstStyle>
            <a:lvl1pPr marL="285750" indent="-285750" algn="l">
              <a:lnSpc>
                <a:spcPct val="100000"/>
              </a:lnSpc>
              <a:spcBef>
                <a:spcPts val="200"/>
              </a:spcBef>
              <a:buFont typeface="Arial" panose="020B0604020202020204" pitchFamily="34" charset="0"/>
              <a:buChar char="•"/>
              <a:defRPr sz="1800">
                <a:solidFill>
                  <a:srgbClr val="22222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endParaRPr lang="en-GB" dirty="0">
              <a:solidFill>
                <a:srgbClr val="FFFFFF"/>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endParaRPr lang="en-GB" dirty="0">
              <a:solidFill>
                <a:srgbClr val="FFFFFF"/>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GB" dirty="0">
              <a:solidFill>
                <a:srgbClr val="222222"/>
              </a:solidFill>
              <a:latin typeface="Lato" panose="020F0502020204030203" pitchFamily="34" charset="77"/>
            </a:endParaRPr>
          </a:p>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dirty="0">
                <a:solidFill>
                  <a:srgbClr val="222222"/>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ndParaRPr>
          </a:p>
        </p:txBody>
      </p:sp>
    </p:spTree>
    <p:extLst>
      <p:ext uri="{BB962C8B-B14F-4D97-AF65-F5344CB8AC3E}">
        <p14:creationId xmlns:p14="http://schemas.microsoft.com/office/powerpoint/2010/main" val="20465074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Two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7" name="Slide Number Placeholder 3">
            <a:extLst>
              <a:ext uri="{FF2B5EF4-FFF2-40B4-BE49-F238E27FC236}">
                <a16:creationId xmlns:a16="http://schemas.microsoft.com/office/drawing/2014/main" id="{A6059545-8DB2-C466-C9CD-3455525CAE9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A6059545-8DB2-C466-C9CD-3455525CAE9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D5F2E009-4AC4-8BE8-449A-D98E0B4D419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FAC7A0B0-AE4B-F793-1F59-1EC3584DEA0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62694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dirty="0"/>
              <a:t>This is sample bulleted text (2 columns)</a:t>
            </a:r>
            <a:br>
              <a:rPr lang="en-US" dirty="0"/>
            </a:br>
            <a:endParaRPr lang="en-US" dirty="0"/>
          </a:p>
        </p:txBody>
      </p:sp>
      <p:sp>
        <p:nvSpPr>
          <p:cNvPr id="9" name="Slide Number Placeholder 3">
            <a:extLst>
              <a:ext uri="{FF2B5EF4-FFF2-40B4-BE49-F238E27FC236}">
                <a16:creationId xmlns:a16="http://schemas.microsoft.com/office/drawing/2014/main" id="{C0F2871E-DAE6-816D-2EE7-E4F57CAA123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C0F2871E-DAE6-816D-2EE7-E4F57CAA123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64CC3806-C2E5-B6D1-570D-834470E8BD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19042514-82A1-B26E-B76D-98A3807B502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856582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(3 columns)</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39947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F0B7A7-6AD4-440A-9072-C51E759FC231}"/>
              </a:ext>
              <a:ext uri="{C183D7F6-B498-43B3-948B-1728B52AA6E4}">
                <adec:decorative xmlns:adec="http://schemas.microsoft.com/office/drawing/2017/decorative" val="1"/>
              </a:ext>
            </a:extLst>
          </p:cNvPr>
          <p:cNvSpPr/>
          <p:nvPr/>
        </p:nvSpPr>
        <p:spPr>
          <a:xfrm>
            <a:off x="0" y="5033"/>
            <a:ext cx="12192000" cy="6857999"/>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sp>
        <p:nvSpPr>
          <p:cNvPr id="12" name="Slide Number Placeholder 3">
            <a:extLst>
              <a:ext uri="{FF2B5EF4-FFF2-40B4-BE49-F238E27FC236}">
                <a16:creationId xmlns:a16="http://schemas.microsoft.com/office/drawing/2014/main" id="{DAD31B37-9311-27AE-0864-6D1A54196EC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DAD31B37-9311-27AE-0864-6D1A54196EC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A0AA9CF9-9D4D-4527-6F05-1AF14E246EC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F672A222-6CF7-5C28-1341-13D00CB90A8F}"/>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1457486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(3 columns)</a:t>
            </a:r>
            <a:br>
              <a:rPr lang="en-US" dirty="0"/>
            </a:br>
            <a:endParaRPr lang="en-US" dirty="0"/>
          </a:p>
        </p:txBody>
      </p:sp>
      <p:sp>
        <p:nvSpPr>
          <p:cNvPr id="7" name="Slide Number Placeholder 3">
            <a:extLst>
              <a:ext uri="{FF2B5EF4-FFF2-40B4-BE49-F238E27FC236}">
                <a16:creationId xmlns:a16="http://schemas.microsoft.com/office/drawing/2014/main" id="{27390C06-BD06-9CD8-C96F-FE7771E527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sp>
        <p:nvSpPr>
          <p:cNvPr id="12" name="Slide Number Placeholder 3">
            <a:extLst>
              <a:ext uri="{FF2B5EF4-FFF2-40B4-BE49-F238E27FC236}">
                <a16:creationId xmlns:a16="http://schemas.microsoft.com/office/drawing/2014/main" id="{27390C06-BD06-9CD8-C96F-FE7771E527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4BED9458-EC91-0DDD-81D0-D8EA7CDBB8F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6D431EAC-CCCF-F033-AA25-1C0750ED142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699955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sample bulleted text (3 columns)</a:t>
            </a:r>
            <a:br>
              <a:rPr lang="en-US" dirty="0"/>
            </a:br>
            <a:endParaRPr lang="en-US" dirty="0"/>
          </a:p>
        </p:txBody>
      </p:sp>
      <p:sp>
        <p:nvSpPr>
          <p:cNvPr id="7" name="Slide Number Placeholder 3">
            <a:extLst>
              <a:ext uri="{FF2B5EF4-FFF2-40B4-BE49-F238E27FC236}">
                <a16:creationId xmlns:a16="http://schemas.microsoft.com/office/drawing/2014/main" id="{0EEA4251-8CFD-B3E0-D721-6F017DCF6B6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sp>
        <p:nvSpPr>
          <p:cNvPr id="13" name="Slide Number Placeholder 3">
            <a:extLst>
              <a:ext uri="{FF2B5EF4-FFF2-40B4-BE49-F238E27FC236}">
                <a16:creationId xmlns:a16="http://schemas.microsoft.com/office/drawing/2014/main" id="{0EEA4251-8CFD-B3E0-D721-6F017DCF6B6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78EE0FF4-7CF4-1BE1-C7EC-A7BF890D743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FCB2ECA4-86F5-928A-8109-698BE4DB746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876574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33517"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(3 columns)</a:t>
            </a:r>
            <a:br>
              <a:rPr lang="en-US" dirty="0"/>
            </a:br>
            <a:endParaRPr lang="en-US" dirty="0"/>
          </a:p>
        </p:txBody>
      </p:sp>
      <p:sp>
        <p:nvSpPr>
          <p:cNvPr id="9" name="Slide Number Placeholder 3">
            <a:extLst>
              <a:ext uri="{FF2B5EF4-FFF2-40B4-BE49-F238E27FC236}">
                <a16:creationId xmlns:a16="http://schemas.microsoft.com/office/drawing/2014/main" id="{03597521-B8F5-CAB8-884C-7F7852DFEC6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sp>
        <p:nvSpPr>
          <p:cNvPr id="13" name="Slide Number Placeholder 3">
            <a:extLst>
              <a:ext uri="{FF2B5EF4-FFF2-40B4-BE49-F238E27FC236}">
                <a16:creationId xmlns:a16="http://schemas.microsoft.com/office/drawing/2014/main" id="{03597521-B8F5-CAB8-884C-7F7852DFEC6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03A976B7-8EB2-91A1-8D3D-0F2289B86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12D3821A-C6BC-1009-35C8-4094C89935B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576840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188556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ple Layout Page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B2B26-D75C-1146-BA54-065199B4651F}"/>
              </a:ext>
              <a:ext uri="{C183D7F6-B498-43B3-948B-1728B52AA6E4}">
                <adec:decorative xmlns:adec="http://schemas.microsoft.com/office/drawing/2017/decorative" val="1"/>
              </a:ext>
            </a:extLst>
          </p:cNvPr>
          <p:cNvSpPr/>
          <p:nvPr/>
        </p:nvSpPr>
        <p:spPr>
          <a:xfrm>
            <a:off x="0" y="0"/>
            <a:ext cx="12192000" cy="6857999"/>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9" name="Slide Number Placeholder 3">
            <a:extLst>
              <a:ext uri="{FF2B5EF4-FFF2-40B4-BE49-F238E27FC236}">
                <a16:creationId xmlns:a16="http://schemas.microsoft.com/office/drawing/2014/main" id="{4E3DD39E-4C7C-4E22-4DE3-95C92780FBEA}"/>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4" name="Slide Number Placeholder 3">
            <a:extLst>
              <a:ext uri="{FF2B5EF4-FFF2-40B4-BE49-F238E27FC236}">
                <a16:creationId xmlns:a16="http://schemas.microsoft.com/office/drawing/2014/main" id="{4E3DD39E-4C7C-4E22-4DE3-95C92780FBEA}"/>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7B32D8A9-E2C9-1149-2948-98A66FD86F73}"/>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6166EBC9-B081-FB94-FE85-58E4D58A1923}"/>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37193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mple Layout Image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B2B26-D75C-1146-BA54-065199B4651F}"/>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9" name="Slide Number Placeholder 3">
            <a:extLst>
              <a:ext uri="{FF2B5EF4-FFF2-40B4-BE49-F238E27FC236}">
                <a16:creationId xmlns:a16="http://schemas.microsoft.com/office/drawing/2014/main" id="{2A7FD448-0965-CC3A-F1BF-00B568BC4F5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4" name="Slide Number Placeholder 3">
            <a:extLst>
              <a:ext uri="{FF2B5EF4-FFF2-40B4-BE49-F238E27FC236}">
                <a16:creationId xmlns:a16="http://schemas.microsoft.com/office/drawing/2014/main" id="{2A7FD448-0965-CC3A-F1BF-00B568BC4F5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AB505628-BC0C-72D6-C38B-9E9E3ABA64AA}"/>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6" name="Slide Number Placeholder 3">
            <a:extLst>
              <a:ext uri="{FF2B5EF4-FFF2-40B4-BE49-F238E27FC236}">
                <a16:creationId xmlns:a16="http://schemas.microsoft.com/office/drawing/2014/main" id="{4D0219B5-20CB-EA85-2A81-2B6B253C9B1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560480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ample Layout Image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2DD28E-92CA-B479-41C5-36AE7F5028F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9" name="Slide Number Placeholder 3">
            <a:extLst>
              <a:ext uri="{FF2B5EF4-FFF2-40B4-BE49-F238E27FC236}">
                <a16:creationId xmlns:a16="http://schemas.microsoft.com/office/drawing/2014/main" id="{53F79B87-282C-F754-9DA1-82F7EB507D4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5" name="Slide Number Placeholder 3">
            <a:extLst>
              <a:ext uri="{FF2B5EF4-FFF2-40B4-BE49-F238E27FC236}">
                <a16:creationId xmlns:a16="http://schemas.microsoft.com/office/drawing/2014/main" id="{53F79B87-282C-F754-9DA1-82F7EB507D4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5A7A5101-B982-3D27-A2EE-345C292E8F8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06801DB2-CB76-7A1B-0A77-E9DFD166216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816309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ample Layout Page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B5C54E-87D2-DD46-9E3A-B474DB4DB5B6}"/>
              </a:ext>
              <a:ext uri="{C183D7F6-B498-43B3-948B-1728B52AA6E4}">
                <adec:decorative xmlns:adec="http://schemas.microsoft.com/office/drawing/2017/decorative" val="1"/>
              </a:ext>
            </a:extLst>
          </p:cNvPr>
          <p:cNvSpPr/>
          <p:nvPr/>
        </p:nvSpPr>
        <p:spPr>
          <a:xfrm>
            <a:off x="2598346" y="0"/>
            <a:ext cx="9593654"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defRPr>
            </a:lvl1pPr>
          </a:lstStyle>
          <a:p>
            <a:r>
              <a:rPr lang="en-GB" dirty="0">
                <a:solidFill>
                  <a:srgbClr val="0E0E0E"/>
                </a:solidFill>
                <a:latin typeface="Lato" panose="020F0502020204030203" pitchFamily="34" charset="77"/>
              </a:rPr>
              <a:t>Please use this space to insert written content as required </a:t>
            </a: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a:normAutofit/>
          </a:bodyPr>
          <a:lstStyle>
            <a:lvl1pPr>
              <a:defRPr sz="1800">
                <a:latin typeface="+mn-lt"/>
              </a:defRPr>
            </a:lvl1pPr>
          </a:lstStyle>
          <a:p>
            <a:r>
              <a:rPr lang="en-GB" dirty="0">
                <a:solidFill>
                  <a:srgbClr val="0E0E0E"/>
                </a:solidFill>
                <a:latin typeface="Lato" panose="020F0502020204030203" pitchFamily="34" charset="77"/>
              </a:rPr>
              <a:t>Please use this space to insert written content as required </a:t>
            </a: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Lato" panose="020F0502020204030203" pitchFamily="34" charset="77"/>
              </a:rPr>
              <a:t>Please use this space to insert written content as required </a:t>
            </a: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3" name="Slide Number Placeholder 3">
            <a:extLst>
              <a:ext uri="{FF2B5EF4-FFF2-40B4-BE49-F238E27FC236}">
                <a16:creationId xmlns:a16="http://schemas.microsoft.com/office/drawing/2014/main" id="{04C0E950-E3E7-F2AC-1BEC-60CA1A1D4E0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1" name="Slide Number Placeholder 3">
            <a:extLst>
              <a:ext uri="{FF2B5EF4-FFF2-40B4-BE49-F238E27FC236}">
                <a16:creationId xmlns:a16="http://schemas.microsoft.com/office/drawing/2014/main" id="{04C0E950-E3E7-F2AC-1BEC-60CA1A1D4E0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Slide Number Placeholder 3">
            <a:extLst>
              <a:ext uri="{FF2B5EF4-FFF2-40B4-BE49-F238E27FC236}">
                <a16:creationId xmlns:a16="http://schemas.microsoft.com/office/drawing/2014/main" id="{C5FF478A-5B8E-953E-4DB6-9A571680A13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Slide Number Placeholder 3">
            <a:extLst>
              <a:ext uri="{FF2B5EF4-FFF2-40B4-BE49-F238E27FC236}">
                <a16:creationId xmlns:a16="http://schemas.microsoft.com/office/drawing/2014/main" id="{74070583-3261-65ED-5C12-C94739126D29}"/>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453546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ample Layout Page (Purple)">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12" name="Text Placeholder 4">
            <a:extLst>
              <a:ext uri="{FF2B5EF4-FFF2-40B4-BE49-F238E27FC236}">
                <a16:creationId xmlns:a16="http://schemas.microsoft.com/office/drawing/2014/main" id="{D162F9E1-8872-4DF8-8AE2-6F432928DB76}"/>
              </a:ext>
            </a:extLst>
          </p:cNvPr>
          <p:cNvSpPr>
            <a:spLocks noGrp="1"/>
          </p:cNvSpPr>
          <p:nvPr>
            <p:ph type="body" sz="quarter" idx="10" hasCustomPrompt="1"/>
          </p:nvPr>
        </p:nvSpPr>
        <p:spPr>
          <a:xfrm>
            <a:off x="4018518" y="1226521"/>
            <a:ext cx="7496175" cy="1117600"/>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9" name="Text Placeholder 4">
            <a:extLst>
              <a:ext uri="{FF2B5EF4-FFF2-40B4-BE49-F238E27FC236}">
                <a16:creationId xmlns:a16="http://schemas.microsoft.com/office/drawing/2014/main" id="{27E403A3-8679-44BF-AD86-42EF9AFD9F4A}"/>
              </a:ext>
            </a:extLst>
          </p:cNvPr>
          <p:cNvSpPr>
            <a:spLocks noGrp="1"/>
          </p:cNvSpPr>
          <p:nvPr>
            <p:ph type="body" sz="quarter" idx="12" hasCustomPrompt="1"/>
          </p:nvPr>
        </p:nvSpPr>
        <p:spPr>
          <a:xfrm>
            <a:off x="4018518" y="3155384"/>
            <a:ext cx="7496175" cy="1117600"/>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21" name="Text Placeholder 4">
            <a:extLst>
              <a:ext uri="{FF2B5EF4-FFF2-40B4-BE49-F238E27FC236}">
                <a16:creationId xmlns:a16="http://schemas.microsoft.com/office/drawing/2014/main" id="{9E17D836-806F-4767-B265-5F8860713448}"/>
              </a:ext>
            </a:extLst>
          </p:cNvPr>
          <p:cNvSpPr>
            <a:spLocks noGrp="1"/>
          </p:cNvSpPr>
          <p:nvPr>
            <p:ph type="body" sz="quarter" idx="14" hasCustomPrompt="1"/>
          </p:nvPr>
        </p:nvSpPr>
        <p:spPr>
          <a:xfrm>
            <a:off x="4017963" y="5072350"/>
            <a:ext cx="7496175" cy="1117600"/>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6" name="Slide Number Placeholder 3">
            <a:extLst>
              <a:ext uri="{FF2B5EF4-FFF2-40B4-BE49-F238E27FC236}">
                <a16:creationId xmlns:a16="http://schemas.microsoft.com/office/drawing/2014/main" id="{C2CA6CBC-1CF9-904C-7B4A-7FFE346B99A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3" name="Slide Number Placeholder 3">
            <a:extLst>
              <a:ext uri="{FF2B5EF4-FFF2-40B4-BE49-F238E27FC236}">
                <a16:creationId xmlns:a16="http://schemas.microsoft.com/office/drawing/2014/main" id="{C2CA6CBC-1CF9-904C-7B4A-7FFE346B99A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6" name="Slide Number Placeholder 3">
            <a:extLst>
              <a:ext uri="{FF2B5EF4-FFF2-40B4-BE49-F238E27FC236}">
                <a16:creationId xmlns:a16="http://schemas.microsoft.com/office/drawing/2014/main" id="{5DC8ED7F-F887-5E37-6343-5EBF87959BE3}"/>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Slide Number Placeholder 3">
            <a:extLst>
              <a:ext uri="{FF2B5EF4-FFF2-40B4-BE49-F238E27FC236}">
                <a16:creationId xmlns:a16="http://schemas.microsoft.com/office/drawing/2014/main" id="{7C9A5DBB-FAE7-FCCD-9F30-1CC85E28838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327469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dirty="0"/>
              <a:t>This is a sample quote layout page</a:t>
            </a:r>
            <a:endParaRPr lang="en-US" dirty="0"/>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name and job title here</a:t>
            </a: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71170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sp>
        <p:nvSpPr>
          <p:cNvPr id="12" name="Slide Number Placeholder 3">
            <a:extLst>
              <a:ext uri="{FF2B5EF4-FFF2-40B4-BE49-F238E27FC236}">
                <a16:creationId xmlns:a16="http://schemas.microsoft.com/office/drawing/2014/main" id="{4880145A-77DD-C13E-E9AF-BAE16209486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4880145A-77DD-C13E-E9AF-BAE16209486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9FE25D1D-91F4-ECFA-44B5-F38722EB53E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0AC358A1-1DA1-1619-1588-630E0024E5E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4128967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Image (Purp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dirty="0"/>
              <a:t>This is a sample quote layout page</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quote or other important information to highlight here.”</a:t>
            </a:r>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name and job title here</a:t>
            </a:r>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651956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Example Image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388668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Example Image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10000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dirty="0"/>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dirty="0"/>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dirty="0"/>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dirty="0"/>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Use this space for more info</a:t>
            </a:r>
            <a:endParaRPr lang="en-US" dirty="0"/>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Use this space for more info</a:t>
            </a:r>
            <a:endParaRPr lang="en-US" dirty="0"/>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dirty="0"/>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Use this space for more info</a:t>
            </a:r>
            <a:endParaRPr lang="en-US" dirty="0"/>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675299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dirty="0">
                <a:solidFill>
                  <a:schemeClr val="bg1"/>
                </a:solidFill>
              </a:rPr>
              <a:t>A</a:t>
            </a:r>
            <a:endParaRPr lang="en-US" sz="1600" baseline="0" dirty="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379514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193973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Please insert tables according to the style below</a:t>
            </a:r>
            <a:endParaRPr lang="en-US" dirty="0"/>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108299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endParaRPr lang="en-US" dirty="0"/>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endParaRPr lang="en-US" dirty="0"/>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Please insert charts according to the style below</a:t>
            </a:r>
            <a:endParaRPr lang="en-US" dirty="0"/>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126408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1943928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gn Off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45CF0-3F95-1A42-9B3B-E6BE7FB099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
        <p:nvSpPr>
          <p:cNvPr id="6" name="Slide Number Placeholder 3">
            <a:extLst>
              <a:ext uri="{FF2B5EF4-FFF2-40B4-BE49-F238E27FC236}">
                <a16:creationId xmlns:a16="http://schemas.microsoft.com/office/drawing/2014/main" id="{75F5B124-24E3-B2E2-3A9C-BF109596679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75F5B124-24E3-B2E2-3A9C-BF109596679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80DCBC59-EF55-546A-5C94-1162E0F87A8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1E492165-A451-E447-4C5C-8FD4BCE717E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95342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sp>
        <p:nvSpPr>
          <p:cNvPr id="12" name="Slide Number Placeholder 3">
            <a:extLst>
              <a:ext uri="{FF2B5EF4-FFF2-40B4-BE49-F238E27FC236}">
                <a16:creationId xmlns:a16="http://schemas.microsoft.com/office/drawing/2014/main" id="{FFF09C79-A037-9375-CD24-528B9B5A1AA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FFF09C79-A037-9375-CD24-528B9B5A1AA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3F493EF1-4743-3D68-A7D4-BD0AAF73A2E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6" name="Slide Number Placeholder 3">
            <a:extLst>
              <a:ext uri="{FF2B5EF4-FFF2-40B4-BE49-F238E27FC236}">
                <a16:creationId xmlns:a16="http://schemas.microsoft.com/office/drawing/2014/main" id="{66A05BEE-DA09-2B0A-00C0-E0A218F9794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9214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gn Off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45CF0-3F95-1A42-9B3B-E6BE7FB099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sp>
        <p:nvSpPr>
          <p:cNvPr id="7" name="Slide Number Placeholder 3">
            <a:extLst>
              <a:ext uri="{FF2B5EF4-FFF2-40B4-BE49-F238E27FC236}">
                <a16:creationId xmlns:a16="http://schemas.microsoft.com/office/drawing/2014/main" id="{6F9AEA07-6063-C310-D4B0-ECA8CA465D2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6F9AEA07-6063-C310-D4B0-ECA8CA465D2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705628E1-5DD2-CC08-C413-3D0344AF1DF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2218A786-6A46-852B-AF07-3F9FBBB25ED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627884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gn Off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45CF0-3F95-1A42-9B3B-E6BE7FB099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9" name="Slide Number Placeholder 3">
            <a:extLst>
              <a:ext uri="{FF2B5EF4-FFF2-40B4-BE49-F238E27FC236}">
                <a16:creationId xmlns:a16="http://schemas.microsoft.com/office/drawing/2014/main" id="{CFCC2DEF-4916-70AA-3F71-D945B03FCAF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CFCC2DEF-4916-70AA-3F71-D945B03FCAF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7" name="Slide Number Placeholder 3">
            <a:extLst>
              <a:ext uri="{FF2B5EF4-FFF2-40B4-BE49-F238E27FC236}">
                <a16:creationId xmlns:a16="http://schemas.microsoft.com/office/drawing/2014/main" id="{846EDA84-1314-5DF2-BC8A-8F3FEF5975B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A8A60201-EB96-2897-0D4C-AEA93BB70254}"/>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95096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endParaRPr lang="en-US" dirty="0"/>
          </a:p>
        </p:txBody>
      </p:sp>
      <p:sp>
        <p:nvSpPr>
          <p:cNvPr id="15" name="Slide Number Placeholder 3">
            <a:extLst>
              <a:ext uri="{FF2B5EF4-FFF2-40B4-BE49-F238E27FC236}">
                <a16:creationId xmlns:a16="http://schemas.microsoft.com/office/drawing/2014/main" id="{E57A747B-9E90-DACB-5813-5ED5C7C3B50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E57A747B-9E90-DACB-5813-5ED5C7C3B50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A5CC9FE9-D734-EAD4-B8FD-F6E441BA930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67B2196E-3391-C5F1-3D54-4A20CC141C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462461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F0B7A7-6AD4-440A-9072-C51E759FC231}"/>
              </a:ext>
              <a:ext uri="{C183D7F6-B498-43B3-948B-1728B52AA6E4}">
                <adec:decorative xmlns:adec="http://schemas.microsoft.com/office/drawing/2017/decorative" val="1"/>
              </a:ext>
            </a:extLst>
          </p:cNvPr>
          <p:cNvSpPr/>
          <p:nvPr/>
        </p:nvSpPr>
        <p:spPr>
          <a:xfrm>
            <a:off x="0" y="5033"/>
            <a:ext cx="12192000" cy="6857999"/>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sp>
        <p:nvSpPr>
          <p:cNvPr id="12" name="Slide Number Placeholder 3">
            <a:extLst>
              <a:ext uri="{FF2B5EF4-FFF2-40B4-BE49-F238E27FC236}">
                <a16:creationId xmlns:a16="http://schemas.microsoft.com/office/drawing/2014/main" id="{DAD31B37-9311-27AE-0864-6D1A54196EC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DAD31B37-9311-27AE-0864-6D1A54196EC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A0AA9CF9-9D4D-4527-6F05-1AF14E246EC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F672A222-6CF7-5C28-1341-13D00CB90A8F}"/>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549447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sp>
        <p:nvSpPr>
          <p:cNvPr id="12" name="Slide Number Placeholder 3">
            <a:extLst>
              <a:ext uri="{FF2B5EF4-FFF2-40B4-BE49-F238E27FC236}">
                <a16:creationId xmlns:a16="http://schemas.microsoft.com/office/drawing/2014/main" id="{4880145A-77DD-C13E-E9AF-BAE16209486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4880145A-77DD-C13E-E9AF-BAE16209486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9FE25D1D-91F4-ECFA-44B5-F38722EB53E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0AC358A1-1DA1-1619-1588-630E0024E5E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1926058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sp>
        <p:nvSpPr>
          <p:cNvPr id="12" name="Slide Number Placeholder 3">
            <a:extLst>
              <a:ext uri="{FF2B5EF4-FFF2-40B4-BE49-F238E27FC236}">
                <a16:creationId xmlns:a16="http://schemas.microsoft.com/office/drawing/2014/main" id="{FFF09C79-A037-9375-CD24-528B9B5A1AA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FFF09C79-A037-9375-CD24-528B9B5A1AA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3F493EF1-4743-3D68-A7D4-BD0AAF73A2E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6" name="Slide Number Placeholder 3">
            <a:extLst>
              <a:ext uri="{FF2B5EF4-FFF2-40B4-BE49-F238E27FC236}">
                <a16:creationId xmlns:a16="http://schemas.microsoft.com/office/drawing/2014/main" id="{66A05BEE-DA09-2B0A-00C0-E0A218F9794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670178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vider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0" name="Slide Number Placeholder 3">
            <a:extLst>
              <a:ext uri="{FF2B5EF4-FFF2-40B4-BE49-F238E27FC236}">
                <a16:creationId xmlns:a16="http://schemas.microsoft.com/office/drawing/2014/main" id="{4D8257A8-8F22-B74F-E21A-A7386D6AF15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4D8257A8-8F22-B74F-E21A-A7386D6AF15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7087CF54-FE34-F7A2-7D23-5C182E65654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1F0745D0-7E16-F49F-D743-48110849BC44}"/>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2981582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ivider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7" name="Slide Number Placeholder 3">
            <a:extLst>
              <a:ext uri="{FF2B5EF4-FFF2-40B4-BE49-F238E27FC236}">
                <a16:creationId xmlns:a16="http://schemas.microsoft.com/office/drawing/2014/main" id="{4A71DFED-A6E8-558D-FDBA-57C9AE47866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4A71DFED-A6E8-558D-FDBA-57C9AE47866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40A1E58C-7525-34EF-913F-13D68CC230E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813782E8-70A3-49BA-672C-F063B8708CD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753969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972905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ample Page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1524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F02C1C88-16F6-41E6-EF48-E49877D115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F02C1C88-16F6-41E6-EF48-E49877D115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A392F5AD-C7D7-152B-D52F-A27D09A2B15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60FB7ED6-2C5E-E7ED-0987-7A8EA2068C6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6044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0" name="Slide Number Placeholder 3">
            <a:extLst>
              <a:ext uri="{FF2B5EF4-FFF2-40B4-BE49-F238E27FC236}">
                <a16:creationId xmlns:a16="http://schemas.microsoft.com/office/drawing/2014/main" id="{4D8257A8-8F22-B74F-E21A-A7386D6AF15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4D8257A8-8F22-B74F-E21A-A7386D6AF15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7087CF54-FE34-F7A2-7D23-5C182E65654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1F0745D0-7E16-F49F-D743-48110849BC44}"/>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173229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ample Pag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8D41442C-0600-5C76-C581-D615E9BBF8E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8D41442C-0600-5C76-C581-D615E9BBF8E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9C8E6E03-32B1-C5CD-664E-063384D556D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7AF76EB2-7323-DE1D-B4D9-E10245CCA7F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345408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ample Pag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3">
            <a:extLst>
              <a:ext uri="{FF2B5EF4-FFF2-40B4-BE49-F238E27FC236}">
                <a16:creationId xmlns:a16="http://schemas.microsoft.com/office/drawing/2014/main" id="{0153EB3D-1301-EBCB-1D3D-2595E539FC5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0153EB3D-1301-EBCB-1D3D-2595E539FC5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063E9818-14BF-C085-2270-1815862C5A2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6AF898F7-301E-51C8-5C47-83F8D53ACAA3}"/>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987117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(1 column)</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136076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n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Slide Number Placeholder 3">
            <a:extLst>
              <a:ext uri="{FF2B5EF4-FFF2-40B4-BE49-F238E27FC236}">
                <a16:creationId xmlns:a16="http://schemas.microsoft.com/office/drawing/2014/main" id="{BD9F9DAC-6FDA-DE85-B056-3C1383BFC48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BD9F9DAC-6FDA-DE85-B056-3C1383BFC48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D83F6716-9677-BC44-EBCC-8332D8B3340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65F25595-A923-F1B4-03CE-8D2DAF4D421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123299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One Column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 name="Slide Number Placeholder 3">
            <a:extLst>
              <a:ext uri="{FF2B5EF4-FFF2-40B4-BE49-F238E27FC236}">
                <a16:creationId xmlns:a16="http://schemas.microsoft.com/office/drawing/2014/main" id="{8E98A944-FE84-2129-7C96-905FBEDEF75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9" name="Slide Number Placeholder 3">
            <a:extLst>
              <a:ext uri="{FF2B5EF4-FFF2-40B4-BE49-F238E27FC236}">
                <a16:creationId xmlns:a16="http://schemas.microsoft.com/office/drawing/2014/main" id="{8E98A944-FE84-2129-7C96-905FBEDEF75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9C241C8F-E76E-FD73-EA23-B0D00E77E51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D2A63E50-1936-94C2-FF11-2EB49F66D14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52089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One Column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Slide Number Placeholder 3">
            <a:extLst>
              <a:ext uri="{FF2B5EF4-FFF2-40B4-BE49-F238E27FC236}">
                <a16:creationId xmlns:a16="http://schemas.microsoft.com/office/drawing/2014/main" id="{F6F3ABE1-54A6-A9F0-1083-202CF26FE12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F6F3ABE1-54A6-A9F0-1083-202CF26FE12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3A288302-AAB0-66ED-BC12-48B7EEB6D8A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CD855CAB-E865-8483-4CA1-749AFBA686C9}"/>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019334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(2 columns)</a:t>
            </a:r>
            <a:br>
              <a:rPr lang="en-US" dirty="0"/>
            </a:br>
            <a:endParaRPr lang="en-US" dirty="0"/>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100603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7" name="Slide Number Placeholder 3">
            <a:extLst>
              <a:ext uri="{FF2B5EF4-FFF2-40B4-BE49-F238E27FC236}">
                <a16:creationId xmlns:a16="http://schemas.microsoft.com/office/drawing/2014/main" id="{A6059545-8DB2-C466-C9CD-3455525CAE9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A6059545-8DB2-C466-C9CD-3455525CAE9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D5F2E009-4AC4-8BE8-449A-D98E0B4D419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FAC7A0B0-AE4B-F793-1F59-1EC3584DEA0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83910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(2 columns)</a:t>
            </a:r>
            <a:br>
              <a:rPr lang="en-US" dirty="0"/>
            </a:br>
            <a:endParaRPr lang="en-US" dirty="0"/>
          </a:p>
        </p:txBody>
      </p:sp>
      <p:sp>
        <p:nvSpPr>
          <p:cNvPr id="9" name="Slide Number Placeholder 3">
            <a:extLst>
              <a:ext uri="{FF2B5EF4-FFF2-40B4-BE49-F238E27FC236}">
                <a16:creationId xmlns:a16="http://schemas.microsoft.com/office/drawing/2014/main" id="{CEDBD470-04D9-C985-F47F-8377F68596F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CEDBD470-04D9-C985-F47F-8377F68596F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A812A246-8492-A6DF-26EA-231CD0D4C72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D1E41F4E-F481-AD30-99FC-2947FB6B0A6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396873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dirty="0"/>
              <a:t>This is sample bulleted text (2 columns)</a:t>
            </a:r>
            <a:br>
              <a:rPr lang="en-US" dirty="0"/>
            </a:br>
            <a:endParaRPr lang="en-US" dirty="0"/>
          </a:p>
        </p:txBody>
      </p:sp>
      <p:sp>
        <p:nvSpPr>
          <p:cNvPr id="9" name="Slide Number Placeholder 3">
            <a:extLst>
              <a:ext uri="{FF2B5EF4-FFF2-40B4-BE49-F238E27FC236}">
                <a16:creationId xmlns:a16="http://schemas.microsoft.com/office/drawing/2014/main" id="{C0F2871E-DAE6-816D-2EE7-E4F57CAA123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3" name="Slide Number Placeholder 3">
            <a:extLst>
              <a:ext uri="{FF2B5EF4-FFF2-40B4-BE49-F238E27FC236}">
                <a16:creationId xmlns:a16="http://schemas.microsoft.com/office/drawing/2014/main" id="{C0F2871E-DAE6-816D-2EE7-E4F57CAA123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64CC3806-C2E5-B6D1-570D-834470E8BD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19042514-82A1-B26E-B76D-98A3807B502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423355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A5B340-A139-43F1-8897-F72E32D2768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7" name="Slide Number Placeholder 3">
            <a:extLst>
              <a:ext uri="{FF2B5EF4-FFF2-40B4-BE49-F238E27FC236}">
                <a16:creationId xmlns:a16="http://schemas.microsoft.com/office/drawing/2014/main" id="{4A71DFED-A6E8-558D-FDBA-57C9AE47866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4A71DFED-A6E8-558D-FDBA-57C9AE47866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40A1E58C-7525-34EF-913F-13D68CC230E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813782E8-70A3-49BA-672C-F063B8708CD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1100464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(3 columns)</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67614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(3 columns)</a:t>
            </a:r>
            <a:br>
              <a:rPr lang="en-US" dirty="0"/>
            </a:br>
            <a:endParaRPr lang="en-US" dirty="0"/>
          </a:p>
        </p:txBody>
      </p:sp>
      <p:sp>
        <p:nvSpPr>
          <p:cNvPr id="7" name="Slide Number Placeholder 3">
            <a:extLst>
              <a:ext uri="{FF2B5EF4-FFF2-40B4-BE49-F238E27FC236}">
                <a16:creationId xmlns:a16="http://schemas.microsoft.com/office/drawing/2014/main" id="{27390C06-BD06-9CD8-C96F-FE7771E527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sp>
        <p:nvSpPr>
          <p:cNvPr id="12" name="Slide Number Placeholder 3">
            <a:extLst>
              <a:ext uri="{FF2B5EF4-FFF2-40B4-BE49-F238E27FC236}">
                <a16:creationId xmlns:a16="http://schemas.microsoft.com/office/drawing/2014/main" id="{27390C06-BD06-9CD8-C96F-FE7771E527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4BED9458-EC91-0DDD-81D0-D8EA7CDBB8F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6D431EAC-CCCF-F033-AA25-1C0750ED142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50204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Column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sample bulleted text (3 columns)</a:t>
            </a:r>
            <a:br>
              <a:rPr lang="en-US" dirty="0"/>
            </a:br>
            <a:endParaRPr lang="en-US" dirty="0"/>
          </a:p>
        </p:txBody>
      </p:sp>
      <p:sp>
        <p:nvSpPr>
          <p:cNvPr id="7" name="Slide Number Placeholder 3">
            <a:extLst>
              <a:ext uri="{FF2B5EF4-FFF2-40B4-BE49-F238E27FC236}">
                <a16:creationId xmlns:a16="http://schemas.microsoft.com/office/drawing/2014/main" id="{0EEA4251-8CFD-B3E0-D721-6F017DCF6B6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sp>
        <p:nvSpPr>
          <p:cNvPr id="13" name="Slide Number Placeholder 3">
            <a:extLst>
              <a:ext uri="{FF2B5EF4-FFF2-40B4-BE49-F238E27FC236}">
                <a16:creationId xmlns:a16="http://schemas.microsoft.com/office/drawing/2014/main" id="{0EEA4251-8CFD-B3E0-D721-6F017DCF6B6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78EE0FF4-7CF4-1BE1-C7EC-A7BF890D743E}"/>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FCB2ECA4-86F5-928A-8109-698BE4DB746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90661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Column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p:nvSpPr>
        <p:spPr>
          <a:xfrm>
            <a:off x="-33517"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(3 columns)</a:t>
            </a:r>
            <a:br>
              <a:rPr lang="en-US" dirty="0"/>
            </a:br>
            <a:endParaRPr lang="en-US" dirty="0"/>
          </a:p>
        </p:txBody>
      </p:sp>
      <p:sp>
        <p:nvSpPr>
          <p:cNvPr id="9" name="Slide Number Placeholder 3">
            <a:extLst>
              <a:ext uri="{FF2B5EF4-FFF2-40B4-BE49-F238E27FC236}">
                <a16:creationId xmlns:a16="http://schemas.microsoft.com/office/drawing/2014/main" id="{03597521-B8F5-CAB8-884C-7F7852DFEC6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a:p>
            <a:pPr lvl="0"/>
            <a:endParaRPr lang="en-GB" dirty="0"/>
          </a:p>
        </p:txBody>
      </p:sp>
      <p:sp>
        <p:nvSpPr>
          <p:cNvPr id="13" name="Slide Number Placeholder 3">
            <a:extLst>
              <a:ext uri="{FF2B5EF4-FFF2-40B4-BE49-F238E27FC236}">
                <a16:creationId xmlns:a16="http://schemas.microsoft.com/office/drawing/2014/main" id="{03597521-B8F5-CAB8-884C-7F7852DFEC6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03A976B7-8EB2-91A1-8D3D-0F2289B86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12D3821A-C6BC-1009-35C8-4094C89935B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550485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263661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ample Layout Page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B2B26-D75C-1146-BA54-065199B4651F}"/>
              </a:ext>
              <a:ext uri="{C183D7F6-B498-43B3-948B-1728B52AA6E4}">
                <adec:decorative xmlns:adec="http://schemas.microsoft.com/office/drawing/2017/decorative" val="1"/>
              </a:ext>
            </a:extLst>
          </p:cNvPr>
          <p:cNvSpPr/>
          <p:nvPr/>
        </p:nvSpPr>
        <p:spPr>
          <a:xfrm>
            <a:off x="0" y="0"/>
            <a:ext cx="12192000" cy="6857999"/>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9" name="Slide Number Placeholder 3">
            <a:extLst>
              <a:ext uri="{FF2B5EF4-FFF2-40B4-BE49-F238E27FC236}">
                <a16:creationId xmlns:a16="http://schemas.microsoft.com/office/drawing/2014/main" id="{4E3DD39E-4C7C-4E22-4DE3-95C92780FBEA}"/>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4" name="Slide Number Placeholder 3">
            <a:extLst>
              <a:ext uri="{FF2B5EF4-FFF2-40B4-BE49-F238E27FC236}">
                <a16:creationId xmlns:a16="http://schemas.microsoft.com/office/drawing/2014/main" id="{4E3DD39E-4C7C-4E22-4DE3-95C92780FBEA}"/>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7B32D8A9-E2C9-1149-2948-98A66FD86F73}"/>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5" name="Slide Number Placeholder 3">
            <a:extLst>
              <a:ext uri="{FF2B5EF4-FFF2-40B4-BE49-F238E27FC236}">
                <a16:creationId xmlns:a16="http://schemas.microsoft.com/office/drawing/2014/main" id="{6166EBC9-B081-FB94-FE85-58E4D58A1923}"/>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0962161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ample Layout Image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B2B26-D75C-1146-BA54-065199B4651F}"/>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9" name="Slide Number Placeholder 3">
            <a:extLst>
              <a:ext uri="{FF2B5EF4-FFF2-40B4-BE49-F238E27FC236}">
                <a16:creationId xmlns:a16="http://schemas.microsoft.com/office/drawing/2014/main" id="{2A7FD448-0965-CC3A-F1BF-00B568BC4F5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4" name="Slide Number Placeholder 3">
            <a:extLst>
              <a:ext uri="{FF2B5EF4-FFF2-40B4-BE49-F238E27FC236}">
                <a16:creationId xmlns:a16="http://schemas.microsoft.com/office/drawing/2014/main" id="{2A7FD448-0965-CC3A-F1BF-00B568BC4F5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AB505628-BC0C-72D6-C38B-9E9E3ABA64AA}"/>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6" name="Slide Number Placeholder 3">
            <a:extLst>
              <a:ext uri="{FF2B5EF4-FFF2-40B4-BE49-F238E27FC236}">
                <a16:creationId xmlns:a16="http://schemas.microsoft.com/office/drawing/2014/main" id="{4D0219B5-20CB-EA85-2A81-2B6B253C9B1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138111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ample Layout Image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2DD28E-92CA-B479-41C5-36AE7F5028F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9" name="Slide Number Placeholder 3">
            <a:extLst>
              <a:ext uri="{FF2B5EF4-FFF2-40B4-BE49-F238E27FC236}">
                <a16:creationId xmlns:a16="http://schemas.microsoft.com/office/drawing/2014/main" id="{53F79B87-282C-F754-9DA1-82F7EB507D4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sp>
        <p:nvSpPr>
          <p:cNvPr id="15" name="Slide Number Placeholder 3">
            <a:extLst>
              <a:ext uri="{FF2B5EF4-FFF2-40B4-BE49-F238E27FC236}">
                <a16:creationId xmlns:a16="http://schemas.microsoft.com/office/drawing/2014/main" id="{53F79B87-282C-F754-9DA1-82F7EB507D4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5A7A5101-B982-3D27-A2EE-345C292E8F87}"/>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06801DB2-CB76-7A1B-0A77-E9DFD166216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512759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ample Layout Page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B5C54E-87D2-DD46-9E3A-B474DB4DB5B6}"/>
              </a:ext>
              <a:ext uri="{C183D7F6-B498-43B3-948B-1728B52AA6E4}">
                <adec:decorative xmlns:adec="http://schemas.microsoft.com/office/drawing/2017/decorative" val="1"/>
              </a:ext>
            </a:extLst>
          </p:cNvPr>
          <p:cNvSpPr/>
          <p:nvPr/>
        </p:nvSpPr>
        <p:spPr>
          <a:xfrm>
            <a:off x="2598346" y="0"/>
            <a:ext cx="9593654"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defRPr>
            </a:lvl1pPr>
          </a:lstStyle>
          <a:p>
            <a:r>
              <a:rPr lang="en-GB" dirty="0">
                <a:solidFill>
                  <a:srgbClr val="0E0E0E"/>
                </a:solidFill>
                <a:latin typeface="Lato" panose="020F0502020204030203" pitchFamily="34" charset="77"/>
              </a:rPr>
              <a:t>Please use this space to insert written content as required </a:t>
            </a: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a:normAutofit/>
          </a:bodyPr>
          <a:lstStyle>
            <a:lvl1pPr>
              <a:defRPr sz="1800">
                <a:latin typeface="+mn-lt"/>
              </a:defRPr>
            </a:lvl1pPr>
          </a:lstStyle>
          <a:p>
            <a:r>
              <a:rPr lang="en-GB" dirty="0">
                <a:solidFill>
                  <a:srgbClr val="0E0E0E"/>
                </a:solidFill>
                <a:latin typeface="Lato" panose="020F0502020204030203" pitchFamily="34" charset="77"/>
              </a:rPr>
              <a:t>Please use this space to insert written content as required </a:t>
            </a: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Lato" panose="020F0502020204030203" pitchFamily="34" charset="77"/>
              </a:rPr>
              <a:t>Please use this space to insert written content as required </a:t>
            </a: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
        <p:nvSpPr>
          <p:cNvPr id="13" name="Slide Number Placeholder 3">
            <a:extLst>
              <a:ext uri="{FF2B5EF4-FFF2-40B4-BE49-F238E27FC236}">
                <a16:creationId xmlns:a16="http://schemas.microsoft.com/office/drawing/2014/main" id="{04C0E950-E3E7-F2AC-1BEC-60CA1A1D4E0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
        <p:nvSpPr>
          <p:cNvPr id="21" name="Slide Number Placeholder 3">
            <a:extLst>
              <a:ext uri="{FF2B5EF4-FFF2-40B4-BE49-F238E27FC236}">
                <a16:creationId xmlns:a16="http://schemas.microsoft.com/office/drawing/2014/main" id="{04C0E950-E3E7-F2AC-1BEC-60CA1A1D4E0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
        <p:nvSpPr>
          <p:cNvPr id="24" name="Slide Number Placeholder 3">
            <a:extLst>
              <a:ext uri="{FF2B5EF4-FFF2-40B4-BE49-F238E27FC236}">
                <a16:creationId xmlns:a16="http://schemas.microsoft.com/office/drawing/2014/main" id="{C5FF478A-5B8E-953E-4DB6-9A571680A138}"/>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Slide Number Placeholder 3">
            <a:extLst>
              <a:ext uri="{FF2B5EF4-FFF2-40B4-BE49-F238E27FC236}">
                <a16:creationId xmlns:a16="http://schemas.microsoft.com/office/drawing/2014/main" id="{74070583-3261-65ED-5C12-C94739126D29}"/>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98955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ample Layout Page (Purple)">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12" name="Text Placeholder 4">
            <a:extLst>
              <a:ext uri="{FF2B5EF4-FFF2-40B4-BE49-F238E27FC236}">
                <a16:creationId xmlns:a16="http://schemas.microsoft.com/office/drawing/2014/main" id="{D162F9E1-8872-4DF8-8AE2-6F432928DB76}"/>
              </a:ext>
            </a:extLst>
          </p:cNvPr>
          <p:cNvSpPr>
            <a:spLocks noGrp="1"/>
          </p:cNvSpPr>
          <p:nvPr>
            <p:ph type="body" sz="quarter" idx="10" hasCustomPrompt="1"/>
          </p:nvPr>
        </p:nvSpPr>
        <p:spPr>
          <a:xfrm>
            <a:off x="4018518" y="1226521"/>
            <a:ext cx="7496175" cy="1117600"/>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9" name="Text Placeholder 4">
            <a:extLst>
              <a:ext uri="{FF2B5EF4-FFF2-40B4-BE49-F238E27FC236}">
                <a16:creationId xmlns:a16="http://schemas.microsoft.com/office/drawing/2014/main" id="{27E403A3-8679-44BF-AD86-42EF9AFD9F4A}"/>
              </a:ext>
            </a:extLst>
          </p:cNvPr>
          <p:cNvSpPr>
            <a:spLocks noGrp="1"/>
          </p:cNvSpPr>
          <p:nvPr>
            <p:ph type="body" sz="quarter" idx="12" hasCustomPrompt="1"/>
          </p:nvPr>
        </p:nvSpPr>
        <p:spPr>
          <a:xfrm>
            <a:off x="4018518" y="3155384"/>
            <a:ext cx="7496175" cy="1117600"/>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21" name="Text Placeholder 4">
            <a:extLst>
              <a:ext uri="{FF2B5EF4-FFF2-40B4-BE49-F238E27FC236}">
                <a16:creationId xmlns:a16="http://schemas.microsoft.com/office/drawing/2014/main" id="{9E17D836-806F-4767-B265-5F8860713448}"/>
              </a:ext>
            </a:extLst>
          </p:cNvPr>
          <p:cNvSpPr>
            <a:spLocks noGrp="1"/>
          </p:cNvSpPr>
          <p:nvPr>
            <p:ph type="body" sz="quarter" idx="14" hasCustomPrompt="1"/>
          </p:nvPr>
        </p:nvSpPr>
        <p:spPr>
          <a:xfrm>
            <a:off x="4017963" y="5072350"/>
            <a:ext cx="7496175" cy="1117600"/>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
        <p:nvSpPr>
          <p:cNvPr id="16" name="Slide Number Placeholder 3">
            <a:extLst>
              <a:ext uri="{FF2B5EF4-FFF2-40B4-BE49-F238E27FC236}">
                <a16:creationId xmlns:a16="http://schemas.microsoft.com/office/drawing/2014/main" id="{C2CA6CBC-1CF9-904C-7B4A-7FFE346B99A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
        <p:nvSpPr>
          <p:cNvPr id="23" name="Slide Number Placeholder 3">
            <a:extLst>
              <a:ext uri="{FF2B5EF4-FFF2-40B4-BE49-F238E27FC236}">
                <a16:creationId xmlns:a16="http://schemas.microsoft.com/office/drawing/2014/main" id="{C2CA6CBC-1CF9-904C-7B4A-7FFE346B99A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
        <p:nvSpPr>
          <p:cNvPr id="26" name="Slide Number Placeholder 3">
            <a:extLst>
              <a:ext uri="{FF2B5EF4-FFF2-40B4-BE49-F238E27FC236}">
                <a16:creationId xmlns:a16="http://schemas.microsoft.com/office/drawing/2014/main" id="{5DC8ED7F-F887-5E37-6343-5EBF87959BE3}"/>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Slide Number Placeholder 3">
            <a:extLst>
              <a:ext uri="{FF2B5EF4-FFF2-40B4-BE49-F238E27FC236}">
                <a16:creationId xmlns:a16="http://schemas.microsoft.com/office/drawing/2014/main" id="{7C9A5DBB-FAE7-FCCD-9F30-1CC85E28838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66313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559618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dirty="0"/>
              <a:t>This is a sample quote layout page</a:t>
            </a:r>
            <a:endParaRPr lang="en-US" dirty="0"/>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name and job title here</a:t>
            </a: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143159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Image (Purp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dirty="0"/>
              <a:t>This is a sample quote layout page</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quote or other important information to highlight here.”</a:t>
            </a:r>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Insert name and job title here</a:t>
            </a:r>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083084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Example Image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761156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Example Image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Inter" panose="02000503000000020004" pitchFamily="2" charset="0"/>
                <a:ea typeface="Inter" panose="02000503000000020004" pitchFamily="2" charset="0"/>
              </a:defRPr>
            </a:lvl1pPr>
          </a:lstStyle>
          <a:p>
            <a:r>
              <a:rPr lang="en-GB" dirty="0">
                <a:solidFill>
                  <a:srgbClr val="0E0E0E"/>
                </a:solidFill>
                <a:latin typeface="Lato" panose="020F0502020204030203" pitchFamily="34" charset="77"/>
              </a:rPr>
              <a:t>Please use this space to insert written content as required </a:t>
            </a:r>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529914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dirty="0"/>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dirty="0"/>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dirty="0"/>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dirty="0"/>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Use this space for more info</a:t>
            </a:r>
            <a:endParaRPr lang="en-US" dirty="0"/>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Use this space for more info</a:t>
            </a:r>
            <a:endParaRPr lang="en-US" dirty="0"/>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dirty="0"/>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Use this space for more info</a:t>
            </a:r>
            <a:endParaRPr lang="en-US" dirty="0"/>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859641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dirty="0">
                <a:solidFill>
                  <a:schemeClr val="bg1"/>
                </a:solidFill>
              </a:rPr>
              <a:t>A</a:t>
            </a:r>
            <a:endParaRPr lang="en-US" sz="1600" baseline="0" dirty="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250837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13910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Please insert tables according to the style below</a:t>
            </a:r>
            <a:endParaRPr lang="en-US" dirty="0"/>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448813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endParaRPr lang="en-US" dirty="0"/>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endParaRPr lang="en-US" dirty="0"/>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Inter" panose="02000503000000020004" pitchFamily="2" charset="0"/>
                <a:ea typeface="Inter" panose="02000503000000020004" pitchFamily="2" charset="0"/>
              </a:defRPr>
            </a:lvl1pPr>
          </a:lstStyle>
          <a:p>
            <a:pPr lvl="0"/>
            <a:r>
              <a:rPr lang="en-GB" dirty="0">
                <a:solidFill>
                  <a:srgbClr val="222222"/>
                </a:solidFill>
                <a:latin typeface="Lato" panose="020F0502020204030203" pitchFamily="34" charset="77"/>
              </a:rPr>
              <a:t>Please insert charts according to the style below</a:t>
            </a:r>
            <a:endParaRPr lang="en-US" dirty="0"/>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8046286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37519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ample Page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1524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F02C1C88-16F6-41E6-EF48-E49877D115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3" name="Slide Number Placeholder 3">
            <a:extLst>
              <a:ext uri="{FF2B5EF4-FFF2-40B4-BE49-F238E27FC236}">
                <a16:creationId xmlns:a16="http://schemas.microsoft.com/office/drawing/2014/main" id="{F02C1C88-16F6-41E6-EF48-E49877D11574}"/>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A392F5AD-C7D7-152B-D52F-A27D09A2B15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60FB7ED6-2C5E-E7ED-0987-7A8EA2068C6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292135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ign Off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45CF0-3F95-1A42-9B3B-E6BE7FB099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
        <p:nvSpPr>
          <p:cNvPr id="6" name="Slide Number Placeholder 3">
            <a:extLst>
              <a:ext uri="{FF2B5EF4-FFF2-40B4-BE49-F238E27FC236}">
                <a16:creationId xmlns:a16="http://schemas.microsoft.com/office/drawing/2014/main" id="{75F5B124-24E3-B2E2-3A9C-BF109596679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75F5B124-24E3-B2E2-3A9C-BF1095966796}"/>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80DCBC59-EF55-546A-5C94-1162E0F87A8D}"/>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1E492165-A451-E447-4C5C-8FD4BCE717E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08487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ign Off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45CF0-3F95-1A42-9B3B-E6BE7FB099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sp>
        <p:nvSpPr>
          <p:cNvPr id="7" name="Slide Number Placeholder 3">
            <a:extLst>
              <a:ext uri="{FF2B5EF4-FFF2-40B4-BE49-F238E27FC236}">
                <a16:creationId xmlns:a16="http://schemas.microsoft.com/office/drawing/2014/main" id="{6F9AEA07-6063-C310-D4B0-ECA8CA465D2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6F9AEA07-6063-C310-D4B0-ECA8CA465D2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8" name="Slide Number Placeholder 3">
            <a:extLst>
              <a:ext uri="{FF2B5EF4-FFF2-40B4-BE49-F238E27FC236}">
                <a16:creationId xmlns:a16="http://schemas.microsoft.com/office/drawing/2014/main" id="{705628E1-5DD2-CC08-C413-3D0344AF1DF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2218A786-6A46-852B-AF07-3F9FBBB25ED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4642771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ign Off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45CF0-3F95-1A42-9B3B-E6BE7FB099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396" y="520117"/>
            <a:ext cx="3746500" cy="381000"/>
          </a:xfrm>
          <a:prstGeom prst="rect">
            <a:avLst/>
          </a:prstGeom>
        </p:spPr>
      </p:pic>
      <p:sp>
        <p:nvSpPr>
          <p:cNvPr id="9" name="Slide Number Placeholder 3">
            <a:extLst>
              <a:ext uri="{FF2B5EF4-FFF2-40B4-BE49-F238E27FC236}">
                <a16:creationId xmlns:a16="http://schemas.microsoft.com/office/drawing/2014/main" id="{CFCC2DEF-4916-70AA-3F71-D945B03FCAF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CFCC2DEF-4916-70AA-3F71-D945B03FCAF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7" name="Slide Number Placeholder 3">
            <a:extLst>
              <a:ext uri="{FF2B5EF4-FFF2-40B4-BE49-F238E27FC236}">
                <a16:creationId xmlns:a16="http://schemas.microsoft.com/office/drawing/2014/main" id="{846EDA84-1314-5DF2-BC8A-8F3FEF5975BB}"/>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0" name="Slide Number Placeholder 3">
            <a:extLst>
              <a:ext uri="{FF2B5EF4-FFF2-40B4-BE49-F238E27FC236}">
                <a16:creationId xmlns:a16="http://schemas.microsoft.com/office/drawing/2014/main" id="{A8A60201-EB96-2897-0D4C-AEA93BB70254}"/>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9192593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hree Column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F9D580-E317-5C4C-B981-C9DC1F5E28C6}"/>
              </a:ext>
              <a:ext uri="{C183D7F6-B498-43B3-948B-1728B52AA6E4}">
                <adec:decorative xmlns:adec="http://schemas.microsoft.com/office/drawing/2017/decorative" val="1"/>
              </a:ext>
            </a:extLst>
          </p:cNvPr>
          <p:cNvSpPr/>
          <p:nvPr userDrawn="1"/>
        </p:nvSpPr>
        <p:spPr>
          <a:xfrm>
            <a:off x="360000" y="350520"/>
            <a:ext cx="11472000" cy="6156959"/>
          </a:xfrm>
          <a:prstGeom prst="rect">
            <a:avLst/>
          </a:prstGeom>
          <a:solidFill>
            <a:srgbClr val="1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9" name="Picture 8">
            <a:extLst>
              <a:ext uri="{FF2B5EF4-FFF2-40B4-BE49-F238E27FC236}">
                <a16:creationId xmlns:a16="http://schemas.microsoft.com/office/drawing/2014/main" id="{8B1F633A-3DEE-2E45-8FE4-94F7C936C4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40" y="6042717"/>
            <a:ext cx="666786" cy="217726"/>
          </a:xfrm>
          <a:prstGeom prst="rect">
            <a:avLst/>
          </a:prstGeom>
        </p:spPr>
      </p:pic>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(three columns)</a:t>
            </a:r>
            <a:br>
              <a:rPr lang="en-US" dirty="0"/>
            </a:br>
            <a:endParaRPr lang="en-US" dirty="0"/>
          </a:p>
        </p:txBody>
      </p:sp>
      <p:sp>
        <p:nvSpPr>
          <p:cNvPr id="12" name="Subtitle 2">
            <a:extLst>
              <a:ext uri="{FF2B5EF4-FFF2-40B4-BE49-F238E27FC236}">
                <a16:creationId xmlns:a16="http://schemas.microsoft.com/office/drawing/2014/main" id="{D95635EA-8A47-BA4A-86F6-47CB93FEA6AA}"/>
              </a:ext>
            </a:extLst>
          </p:cNvPr>
          <p:cNvSpPr>
            <a:spLocks noGrp="1"/>
          </p:cNvSpPr>
          <p:nvPr>
            <p:ph type="subTitle" idx="1" hasCustomPrompt="1"/>
          </p:nvPr>
        </p:nvSpPr>
        <p:spPr>
          <a:xfrm>
            <a:off x="496384" y="1769462"/>
            <a:ext cx="11076780" cy="4026219"/>
          </a:xfrm>
          <a:prstGeom prst="rect">
            <a:avLst/>
          </a:prstGeom>
        </p:spPr>
        <p:txBody>
          <a:bodyPr numCol="3" spcCol="216000">
            <a:normAutofit/>
          </a:bodyPr>
          <a:lstStyle>
            <a:lvl1pPr marL="285750" indent="-285750" algn="l">
              <a:lnSpc>
                <a:spcPct val="100000"/>
              </a:lnSpc>
              <a:spcBef>
                <a:spcPts val="200"/>
              </a:spcBef>
              <a:buFont typeface="Arial" panose="020B0604020202020204" pitchFamily="34" charset="0"/>
              <a:buChar char="•"/>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a typeface="Roboto Light" panose="02000000000000000000" pitchFamily="2" charset="0"/>
              <a:cs typeface="Roboto Light" panose="02000000000000000000" pitchFamily="2" charset="0"/>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a typeface="Roboto Light" panose="02000000000000000000" pitchFamily="2" charset="0"/>
              <a:cs typeface="Roboto Light" panose="02000000000000000000" pitchFamily="2" charset="0"/>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a typeface="Roboto Light" panose="02000000000000000000" pitchFamily="2" charset="0"/>
              <a:cs typeface="Roboto Light" panose="02000000000000000000" pitchFamily="2" charset="0"/>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a typeface="Roboto Light" panose="02000000000000000000" pitchFamily="2" charset="0"/>
              <a:cs typeface="Roboto Light" panose="02000000000000000000" pitchFamily="2" charset="0"/>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a:t>
            </a:r>
          </a:p>
          <a:p>
            <a:pPr>
              <a:buFont typeface="Arial" panose="020B0604020202020204" pitchFamily="34" charset="0"/>
              <a:buChar char="•"/>
            </a:pPr>
            <a:endParaRPr lang="en-GB" dirty="0">
              <a:solidFill>
                <a:srgbClr val="FFFFFF"/>
              </a:solidFill>
              <a:latin typeface="Lato" panose="020F0502020204030203" pitchFamily="34" charset="77"/>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 </a:t>
            </a:r>
          </a:p>
          <a:p>
            <a:pPr>
              <a:buFont typeface="Arial" panose="020B0604020202020204" pitchFamily="34" charset="0"/>
              <a:buChar char="•"/>
            </a:pPr>
            <a:endParaRPr lang="en-GB" dirty="0">
              <a:solidFill>
                <a:srgbClr val="FFFFFF"/>
              </a:solidFill>
              <a:latin typeface="Lato" panose="020F0502020204030203" pitchFamily="34" charset="77"/>
              <a:ea typeface="Roboto Light" panose="02000000000000000000" pitchFamily="2" charset="0"/>
              <a:cs typeface="Roboto Light" panose="02000000000000000000" pitchFamily="2" charset="0"/>
            </a:endParaRPr>
          </a:p>
          <a:p>
            <a:pPr>
              <a:buFont typeface="Arial" panose="020B0604020202020204" pitchFamily="34" charset="0"/>
              <a:buChar char="•"/>
            </a:pPr>
            <a:r>
              <a:rPr lang="en-GB" dirty="0">
                <a:solidFill>
                  <a:srgbClr val="FFFFFF"/>
                </a:solidFill>
                <a:latin typeface="Lato" panose="020F0502020204030203" pitchFamily="34" charset="77"/>
              </a:rPr>
              <a:t>Please use this space to insert written content as required</a:t>
            </a:r>
          </a:p>
          <a:p>
            <a:pPr>
              <a:buFont typeface="Arial" panose="020B0604020202020204" pitchFamily="34" charset="0"/>
              <a:buChar char="•"/>
            </a:pPr>
            <a:endParaRPr lang="en-GB" dirty="0">
              <a:solidFill>
                <a:srgbClr val="FFFFFF"/>
              </a:solidFill>
              <a:latin typeface="Lato" panose="020F0502020204030203" pitchFamily="34" charset="77"/>
            </a:endParaRPr>
          </a:p>
        </p:txBody>
      </p:sp>
    </p:spTree>
    <p:extLst>
      <p:ext uri="{BB962C8B-B14F-4D97-AF65-F5344CB8AC3E}">
        <p14:creationId xmlns:p14="http://schemas.microsoft.com/office/powerpoint/2010/main" val="20575962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One Column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Lst>
          </p:cNvPr>
          <p:cNvSpPr/>
          <p:nvPr userDrawn="1"/>
        </p:nvSpPr>
        <p:spPr>
          <a:xfrm>
            <a:off x="360000" y="350520"/>
            <a:ext cx="11472000" cy="6156959"/>
          </a:xfrm>
          <a:prstGeom prst="rect">
            <a:avLst/>
          </a:prstGeom>
          <a:solidFill>
            <a:srgbClr val="1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496384" y="1778694"/>
            <a:ext cx="10838726" cy="3112479"/>
          </a:xfrm>
          <a:prstGeom prst="rect">
            <a:avLst/>
          </a:prstGeom>
        </p:spPr>
        <p:txBody>
          <a:bodyPr>
            <a:normAutofit/>
          </a:bodyPr>
          <a:lstStyle>
            <a:lvl1pPr marL="285750" indent="-285750" algn="l">
              <a:lnSpc>
                <a:spcPct val="100000"/>
              </a:lnSpc>
              <a:spcBef>
                <a:spcPts val="200"/>
              </a:spcBef>
              <a:buFont typeface="Arial" panose="020B0604020202020204" pitchFamily="34" charset="0"/>
              <a:buChar char="•"/>
              <a:defRPr sz="18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US"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p:txBody>
      </p:sp>
      <p:pic>
        <p:nvPicPr>
          <p:cNvPr id="6" name="Picture 5" descr="A picture containing drawing&#10;&#10;Description automatically generated">
            <a:extLst>
              <a:ext uri="{FF2B5EF4-FFF2-40B4-BE49-F238E27FC236}">
                <a16:creationId xmlns:a16="http://schemas.microsoft.com/office/drawing/2014/main" id="{A76A2A80-BE7B-5142-B335-3371EE3BA0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40" y="6060646"/>
            <a:ext cx="666786" cy="217726"/>
          </a:xfrm>
          <a:prstGeom prst="rect">
            <a:avLst/>
          </a:prstGeom>
        </p:spPr>
      </p:pic>
      <p:sp>
        <p:nvSpPr>
          <p:cNvPr id="8" name="Title 1">
            <a:extLst>
              <a:ext uri="{FF2B5EF4-FFF2-40B4-BE49-F238E27FC236}">
                <a16:creationId xmlns:a16="http://schemas.microsoft.com/office/drawing/2014/main" id="{9E099680-070E-A94B-9DEC-E527F670151D}"/>
              </a:ext>
            </a:extLst>
          </p:cNvPr>
          <p:cNvSpPr>
            <a:spLocks noGrp="1"/>
          </p:cNvSpPr>
          <p:nvPr>
            <p:ph type="ctrTitle" hasCustomPrompt="1"/>
          </p:nvPr>
        </p:nvSpPr>
        <p:spPr>
          <a:xfrm>
            <a:off x="496384" y="487510"/>
            <a:ext cx="10095416" cy="1276350"/>
          </a:xfrm>
          <a:prstGeom prst="rect">
            <a:avLst/>
          </a:prstGeom>
        </p:spPr>
        <p:txBody>
          <a:bodyPr anchor="t" anchorCtr="0">
            <a:normAutofit/>
          </a:bodyPr>
          <a:lstStyle>
            <a:lvl1pPr algn="l">
              <a:defRPr sz="4000">
                <a:solidFill>
                  <a:schemeClr val="bg1"/>
                </a:solidFill>
              </a:defRPr>
            </a:lvl1pPr>
          </a:lstStyle>
          <a:p>
            <a:r>
              <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rPr>
              <a:t>This is sample bulleted text </a:t>
            </a:r>
            <a:r>
              <a:rPr lang="en-GB" b="1" dirty="0">
                <a:solidFill>
                  <a:srgbClr val="FAF8F6"/>
                </a:solidFill>
                <a:latin typeface="Lato" panose="020F0502020204030203" pitchFamily="34" charset="77"/>
                <a:ea typeface="Roboto Light" panose="02000000000000000000" pitchFamily="2" charset="0"/>
                <a:cs typeface="Roboto Light" panose="02000000000000000000" pitchFamily="2" charset="0"/>
              </a:rPr>
              <a:t>(one column)</a:t>
            </a:r>
            <a:br>
              <a:rPr lang="en-GB" b="1" dirty="0">
                <a:solidFill>
                  <a:srgbClr val="FAF8F6"/>
                </a:solidFill>
                <a:latin typeface="Lato" panose="020F0502020204030203" pitchFamily="34" charset="77"/>
                <a:ea typeface="Roboto Light" panose="02000000000000000000" pitchFamily="2" charset="0"/>
                <a:cs typeface="Roboto Light" panose="02000000000000000000" pitchFamily="2" charset="0"/>
              </a:rPr>
            </a:br>
            <a:endParaRPr lang="en-US"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9764393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Sample Page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userDrawn="1"/>
        </p:nvSpPr>
        <p:spPr>
          <a:xfrm>
            <a:off x="360000" y="350520"/>
            <a:ext cx="1147200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11075987" cy="1276350"/>
          </a:xfrm>
          <a:prstGeom prst="rect">
            <a:avLst/>
          </a:prstGeom>
        </p:spPr>
        <p:txBody>
          <a:bodyPr anchor="t" anchorCtr="0">
            <a:normAutofit/>
          </a:bodyPr>
          <a:lstStyle>
            <a:lvl1pPr algn="l">
              <a:defRPr sz="4000"/>
            </a:lvl1pPr>
          </a:lstStyle>
          <a:p>
            <a:r>
              <a:rPr lang="en-US" dirty="0"/>
              <a:t>This is a sample page layout</a:t>
            </a:r>
            <a:br>
              <a:rPr lang="en-US" dirty="0"/>
            </a:br>
            <a:endParaRPr lang="en-US" dirty="0"/>
          </a:p>
        </p:txBody>
      </p:sp>
      <p:pic>
        <p:nvPicPr>
          <p:cNvPr id="7" name="Picture 6">
            <a:extLst>
              <a:ext uri="{FF2B5EF4-FFF2-40B4-BE49-F238E27FC236}">
                <a16:creationId xmlns:a16="http://schemas.microsoft.com/office/drawing/2014/main" id="{6F30B294-BAC4-5649-A920-E506AB8F81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822" y="6056144"/>
            <a:ext cx="669504" cy="218020"/>
          </a:xfrm>
          <a:prstGeom prst="rect">
            <a:avLst/>
          </a:prstGeom>
        </p:spPr>
      </p:pic>
      <p:sp>
        <p:nvSpPr>
          <p:cNvPr id="6" name="Text Placeholder 3">
            <a:extLst>
              <a:ext uri="{FF2B5EF4-FFF2-40B4-BE49-F238E27FC236}">
                <a16:creationId xmlns:a16="http://schemas.microsoft.com/office/drawing/2014/main" id="{D33D4C08-E927-4E75-8C3B-65EC3A83513D}"/>
              </a:ext>
            </a:extLst>
          </p:cNvPr>
          <p:cNvSpPr>
            <a:spLocks noGrp="1"/>
          </p:cNvSpPr>
          <p:nvPr>
            <p:ph type="body" sz="quarter" idx="12" hasCustomPrompt="1"/>
          </p:nvPr>
        </p:nvSpPr>
        <p:spPr>
          <a:xfrm>
            <a:off x="496383" y="1778908"/>
            <a:ext cx="11177587" cy="4005262"/>
          </a:xfrm>
        </p:spPr>
        <p:txBody>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US" dirty="0"/>
              <a:t>Please use this space to insert written content as required. Please use </a:t>
            </a:r>
            <a:r>
              <a:rPr lang="en-US" dirty="0" err="1"/>
              <a:t>Lato</a:t>
            </a:r>
            <a:r>
              <a:rPr lang="en-US" dirty="0"/>
              <a:t> or Arial with a minimum font size of 18 </a:t>
            </a:r>
            <a:r>
              <a:rPr lang="en-US" dirty="0" err="1"/>
              <a:t>pt</a:t>
            </a:r>
            <a:r>
              <a:rPr lang="en-US" dirty="0"/>
              <a: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81897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Sample Layout Image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AB2B26-D75C-1146-BA54-065199B4651F}"/>
              </a:ext>
            </a:extLst>
          </p:cNvPr>
          <p:cNvSpPr/>
          <p:nvPr userDrawn="1"/>
        </p:nvSpPr>
        <p:spPr>
          <a:xfrm>
            <a:off x="359999" y="367937"/>
            <a:ext cx="8984025" cy="6122126"/>
          </a:xfrm>
          <a:prstGeom prst="rect">
            <a:avLst/>
          </a:prstGeom>
          <a:solidFill>
            <a:srgbClr val="1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76051" cy="1276350"/>
          </a:xfrm>
          <a:prstGeom prst="rect">
            <a:avLst/>
          </a:prstGeom>
        </p:spPr>
        <p:txBody>
          <a:bodyPr anchor="t" anchorCtr="0">
            <a:normAutofit/>
          </a:bodyPr>
          <a:lstStyle>
            <a:lvl1pPr algn="l">
              <a:defRPr sz="4000">
                <a:solidFill>
                  <a:srgbClr val="FFFFFF"/>
                </a:solidFill>
              </a:defRPr>
            </a:lvl1pPr>
          </a:lstStyle>
          <a:p>
            <a:r>
              <a:rPr lang="en-US" dirty="0"/>
              <a:t>This is a sample page layout</a:t>
            </a:r>
            <a:br>
              <a:rPr lang="en-US" dirty="0"/>
            </a:br>
            <a:endParaRPr lang="en-US" dirty="0"/>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496383" y="1774143"/>
            <a:ext cx="7576051" cy="3635659"/>
          </a:xfrm>
          <a:prstGeom prst="rect">
            <a:avLst/>
          </a:prstGeom>
        </p:spPr>
        <p:txBody>
          <a:bodyPr>
            <a:normAutofit/>
          </a:bodyPr>
          <a:lstStyle>
            <a:lvl1pPr marL="285750" indent="-285750" algn="l">
              <a:buFont typeface="Arial" panose="020B0604020202020204" pitchFamily="34" charset="0"/>
              <a:buChar char="•"/>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GB"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a:p>
            <a:pPr marL="285750" indent="-285750">
              <a:buFont typeface="Arial" panose="020B0604020202020204" pitchFamily="34" charset="0"/>
              <a:buChar char="•"/>
            </a:pPr>
            <a:endParaRPr lang="en-US"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dirty="0">
                <a:solidFill>
                  <a:schemeClr val="bg1"/>
                </a:solidFill>
                <a:latin typeface="Lato" panose="020F0502020204030203" pitchFamily="34" charset="77"/>
              </a:rPr>
              <a:t>Please use this space to insert written content as required </a:t>
            </a:r>
          </a:p>
        </p:txBody>
      </p:sp>
      <p:sp>
        <p:nvSpPr>
          <p:cNvPr id="9" name="Picture Placeholder 11">
            <a:extLst>
              <a:ext uri="{FF2B5EF4-FFF2-40B4-BE49-F238E27FC236}">
                <a16:creationId xmlns:a16="http://schemas.microsoft.com/office/drawing/2014/main" id="{83B87938-91E5-7A42-B3B8-E496B94114D8}"/>
              </a:ext>
            </a:extLst>
          </p:cNvPr>
          <p:cNvSpPr>
            <a:spLocks noGrp="1"/>
          </p:cNvSpPr>
          <p:nvPr>
            <p:ph type="pic" sz="quarter" idx="10"/>
          </p:nvPr>
        </p:nvSpPr>
        <p:spPr>
          <a:xfrm>
            <a:off x="9545044" y="391242"/>
            <a:ext cx="2286956" cy="6098821"/>
          </a:xfrm>
        </p:spPr>
        <p:txBody>
          <a:bodyPr/>
          <a:lstStyle/>
          <a:p>
            <a:endParaRPr lang="en-GB" dirty="0"/>
          </a:p>
        </p:txBody>
      </p:sp>
      <p:pic>
        <p:nvPicPr>
          <p:cNvPr id="10" name="Picture 9" descr="A picture containing drawing&#10;&#10;Description automatically generated">
            <a:extLst>
              <a:ext uri="{FF2B5EF4-FFF2-40B4-BE49-F238E27FC236}">
                <a16:creationId xmlns:a16="http://schemas.microsoft.com/office/drawing/2014/main" id="{DFFFA366-D5B5-F246-BC40-BFD8DCE281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540" y="6060646"/>
            <a:ext cx="666786" cy="217726"/>
          </a:xfrm>
          <a:prstGeom prst="rect">
            <a:avLst/>
          </a:prstGeom>
        </p:spPr>
      </p:pic>
    </p:spTree>
    <p:extLst>
      <p:ext uri="{BB962C8B-B14F-4D97-AF65-F5344CB8AC3E}">
        <p14:creationId xmlns:p14="http://schemas.microsoft.com/office/powerpoint/2010/main" val="9958443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endParaRPr lang="en-US" dirty="0"/>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1230620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400918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BA88F966-6CFC-187F-ED67-B6C62B8A5C9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510069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ample Pag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9BF27-F2A3-634A-9BA9-2AAB83CB1B8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8D41442C-0600-5C76-C581-D615E9BBF8E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2" name="Slide Number Placeholder 3">
            <a:extLst>
              <a:ext uri="{FF2B5EF4-FFF2-40B4-BE49-F238E27FC236}">
                <a16:creationId xmlns:a16="http://schemas.microsoft.com/office/drawing/2014/main" id="{8D41442C-0600-5C76-C581-D615E9BBF8EC}"/>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Slide Number Placeholder 3">
            <a:extLst>
              <a:ext uri="{FF2B5EF4-FFF2-40B4-BE49-F238E27FC236}">
                <a16:creationId xmlns:a16="http://schemas.microsoft.com/office/drawing/2014/main" id="{9C8E6E03-32B1-C5CD-664E-063384D556DF}"/>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4" name="Slide Number Placeholder 3">
            <a:extLst>
              <a:ext uri="{FF2B5EF4-FFF2-40B4-BE49-F238E27FC236}">
                <a16:creationId xmlns:a16="http://schemas.microsoft.com/office/drawing/2014/main" id="{7AF76EB2-7323-DE1D-B4D9-E10245CCA7F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2824146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31C71BE3-635F-CC53-5CD7-9944AA353D9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274520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ivider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5" name="Slide Number Placeholder 3">
            <a:extLst>
              <a:ext uri="{FF2B5EF4-FFF2-40B4-BE49-F238E27FC236}">
                <a16:creationId xmlns:a16="http://schemas.microsoft.com/office/drawing/2014/main" id="{67A6C757-4606-EF50-6E63-BAA994D3300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154237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1" name="Slide Number Placeholder 3">
            <a:extLst>
              <a:ext uri="{FF2B5EF4-FFF2-40B4-BE49-F238E27FC236}">
                <a16:creationId xmlns:a16="http://schemas.microsoft.com/office/drawing/2014/main" id="{F1CCFDDA-763F-1BFD-9435-41DDEEB30AC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27536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59634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ample Page (Cream)">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790258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ample Page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EC556465-A7E6-47AC-E137-7531B42F553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2143675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ample Page (Blu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7112B9A0-2D22-CC9C-2C74-9FAADD979AC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2981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(1 column)</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601064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On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76685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One Column (Grey)">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69F6042C-4FF5-9C78-773F-A908D7CF358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0598465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heme" Target="../theme/theme2.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theme" Target="../theme/theme3.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50" Type="http://schemas.openxmlformats.org/officeDocument/2006/relationships/theme" Target="../theme/theme4.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9" Type="http://schemas.openxmlformats.org/officeDocument/2006/relationships/slideLayout" Target="../slideLayouts/slideLayout156.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8" Type="http://schemas.openxmlformats.org/officeDocument/2006/relationships/slideLayout" Target="../slideLayouts/slideLayout135.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1" Type="http://schemas.openxmlformats.org/officeDocument/2006/relationships/slideLayout" Target="../slideLayouts/slideLayout128.xml"/><Relationship Id="rId6"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dirty="0"/>
              <a:t>This is the slide master template</a:t>
            </a:r>
            <a:endParaRPr lang="en-GB" dirty="0"/>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dirty="0"/>
              <a:t>Please select from the available layout slides</a:t>
            </a:r>
            <a:endParaRPr lang="en-GB" dirty="0"/>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5"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6" name="Slide Number Placeholder 3">
            <a:extLst>
              <a:ext uri="{FF2B5EF4-FFF2-40B4-BE49-F238E27FC236}">
                <a16:creationId xmlns:a16="http://schemas.microsoft.com/office/drawing/2014/main" id="{92150014-01A6-5B4B-E588-92E6B23993A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A995030A-F0D3-F004-3FF4-60F89D1F86A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019875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dirty="0"/>
              <a:t>This is the slide master template</a:t>
            </a:r>
            <a:endParaRPr lang="en-GB" dirty="0"/>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dirty="0"/>
              <a:t>Please select from the available layout slides</a:t>
            </a:r>
            <a:endParaRPr lang="en-GB" dirty="0"/>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5"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6" name="Slide Number Placeholder 3">
            <a:extLst>
              <a:ext uri="{FF2B5EF4-FFF2-40B4-BE49-F238E27FC236}">
                <a16:creationId xmlns:a16="http://schemas.microsoft.com/office/drawing/2014/main" id="{92150014-01A6-5B4B-E588-92E6B23993A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
        <p:nvSpPr>
          <p:cNvPr id="9" name="Slide Number Placeholder 3">
            <a:extLst>
              <a:ext uri="{FF2B5EF4-FFF2-40B4-BE49-F238E27FC236}">
                <a16:creationId xmlns:a16="http://schemas.microsoft.com/office/drawing/2014/main" id="{A995030A-F0D3-F004-3FF4-60F89D1F86AD}"/>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5036675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8" r:id="rId42"/>
    <p:sldLayoutId id="2147483829" r:id="rId43"/>
    <p:sldLayoutId id="2147483832" r:id="rId44"/>
    <p:sldLayoutId id="2147483833" r:id="rId45"/>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dirty="0"/>
              <a:t>This is the slide master template</a:t>
            </a:r>
            <a:endParaRPr lang="en-GB" dirty="0"/>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dirty="0"/>
              <a:t>Please select from the available layout slides</a:t>
            </a:r>
            <a:endParaRPr lang="en-GB" dirty="0"/>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0515882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3840">
          <p15:clr>
            <a:srgbClr val="F26B43"/>
          </p15:clr>
        </p15:guide>
        <p15:guide id="3" orient="horz" pos="4088">
          <p15:clr>
            <a:srgbClr val="F26B43"/>
          </p15:clr>
        </p15:guide>
        <p15:guide id="4"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dirty="0"/>
              <a:t>This is the slide master template</a:t>
            </a:r>
            <a:endParaRPr lang="en-GB" dirty="0"/>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dirty="0"/>
              <a:t>Please select from the available layout slides</a:t>
            </a:r>
            <a:endParaRPr lang="en-GB" dirty="0"/>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65826136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nice.org.uk/" TargetMode="External"/><Relationship Id="rId1" Type="http://schemas.openxmlformats.org/officeDocument/2006/relationships/slideLayout" Target="../slideLayouts/slideLayout50.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online1.snapsurveys.com/JoinOurCommunity" TargetMode="External"/><Relationship Id="rId2" Type="http://schemas.openxmlformats.org/officeDocument/2006/relationships/hyperlink" Target="https://www.nice.org.uk/get-involved/help-us-improve" TargetMode="Externa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hyperlink" Target="https://www.instagram.com/nicecomms/" TargetMode="External"/><Relationship Id="rId13" Type="http://schemas.openxmlformats.org/officeDocument/2006/relationships/image" Target="../media/image42.png"/><Relationship Id="rId3" Type="http://schemas.openxmlformats.org/officeDocument/2006/relationships/hyperlink" Target="https://www.nice.org.uk/news/nice-newsletters-and-alerts/" TargetMode="External"/><Relationship Id="rId7" Type="http://schemas.openxmlformats.org/officeDocument/2006/relationships/image" Target="../media/image39.png"/><Relationship Id="rId12" Type="http://schemas.openxmlformats.org/officeDocument/2006/relationships/hyperlink" Target="https://twitter.com/NICEComms" TargetMode="External"/><Relationship Id="rId2" Type="http://schemas.openxmlformats.org/officeDocument/2006/relationships/hyperlink" Target="http://www.nice.org.uk/" TargetMode="External"/><Relationship Id="rId16" Type="http://schemas.openxmlformats.org/officeDocument/2006/relationships/image" Target="../media/image44.png"/><Relationship Id="rId1" Type="http://schemas.openxmlformats.org/officeDocument/2006/relationships/slideLayout" Target="../slideLayouts/slideLayout96.xml"/><Relationship Id="rId6" Type="http://schemas.openxmlformats.org/officeDocument/2006/relationships/hyperlink" Target="https://www.youtube.com/channel/UCwXpF9cgPmi3MZZwBkBVVzg?view_as=subscriber" TargetMode="External"/><Relationship Id="rId11" Type="http://schemas.openxmlformats.org/officeDocument/2006/relationships/image" Target="../media/image41.png"/><Relationship Id="rId5" Type="http://schemas.openxmlformats.org/officeDocument/2006/relationships/hyperlink" Target="mailto:joanne.mccormack@nice.org.uk" TargetMode="External"/><Relationship Id="rId15" Type="http://schemas.openxmlformats.org/officeDocument/2006/relationships/image" Target="../media/image43.png"/><Relationship Id="rId10" Type="http://schemas.openxmlformats.org/officeDocument/2006/relationships/hyperlink" Target="https://www.linkedin.com/company/national-institute-for-health-and-clinical-excellence" TargetMode="External"/><Relationship Id="rId4" Type="http://schemas.openxmlformats.org/officeDocument/2006/relationships/hyperlink" Target="mailto:nice@nice.org.uk" TargetMode="External"/><Relationship Id="rId9" Type="http://schemas.openxmlformats.org/officeDocument/2006/relationships/image" Target="../media/image40.png"/><Relationship Id="rId14" Type="http://schemas.openxmlformats.org/officeDocument/2006/relationships/hyperlink" Target="https://www.facebook.com/NationalInstituteforHealthandCareExcellen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hyperlink" Target="https://www.nice.org.uk/sharedlearning/driving-quality-through-the-implementation-of-nice-guidance-in-a-local-authority"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 Id="rId5" Type="http://schemas.openxmlformats.org/officeDocument/2006/relationships/hyperlink" Target="mailto:andrew.errington@coventry.gov.uk" TargetMode="External"/><Relationship Id="rId4" Type="http://schemas.openxmlformats.org/officeDocument/2006/relationships/hyperlink" Target="https://www.nice.org.uk/sharedlearning/ng108-using-nice-guidance-to-inform-an-audit-of-mental-capacity-act-assess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B725-A1FF-5253-DDB8-908F6356F3B7}"/>
              </a:ext>
            </a:extLst>
          </p:cNvPr>
          <p:cNvSpPr>
            <a:spLocks noGrp="1"/>
          </p:cNvSpPr>
          <p:nvPr>
            <p:ph type="ctrTitle"/>
          </p:nvPr>
        </p:nvSpPr>
        <p:spPr>
          <a:xfrm>
            <a:off x="724987" y="722208"/>
            <a:ext cx="6263641" cy="1276350"/>
          </a:xfrm>
        </p:spPr>
        <p:txBody>
          <a:bodyPr>
            <a:normAutofit fontScale="90000"/>
          </a:bodyPr>
          <a:lstStyle/>
          <a:p>
            <a:r>
              <a:rPr lang="en-GB" dirty="0"/>
              <a:t>How can NICE guidance support evidence-informed Social Work practice</a:t>
            </a:r>
          </a:p>
        </p:txBody>
      </p:sp>
      <p:sp>
        <p:nvSpPr>
          <p:cNvPr id="3" name="Subtitle 2">
            <a:extLst>
              <a:ext uri="{FF2B5EF4-FFF2-40B4-BE49-F238E27FC236}">
                <a16:creationId xmlns:a16="http://schemas.microsoft.com/office/drawing/2014/main" id="{53C73B2F-2B74-D349-5FEC-01244F9EE10C}"/>
              </a:ext>
            </a:extLst>
          </p:cNvPr>
          <p:cNvSpPr>
            <a:spLocks noGrp="1"/>
          </p:cNvSpPr>
          <p:nvPr>
            <p:ph type="subTitle" idx="1"/>
          </p:nvPr>
        </p:nvSpPr>
        <p:spPr>
          <a:xfrm>
            <a:off x="724987" y="3071761"/>
            <a:ext cx="7111208" cy="1356518"/>
          </a:xfrm>
        </p:spPr>
        <p:txBody>
          <a:bodyPr/>
          <a:lstStyle/>
          <a:p>
            <a:r>
              <a:rPr lang="en-GB" dirty="0"/>
              <a:t>A West Midlands resource for frontline staff</a:t>
            </a:r>
          </a:p>
          <a:p>
            <a:endParaRPr lang="en-GB" dirty="0"/>
          </a:p>
        </p:txBody>
      </p:sp>
      <p:pic>
        <p:nvPicPr>
          <p:cNvPr id="5" name="Picture Placeholder 5" descr="A group of people sitting around a table&#10;&#10;Description automatically generated with medium confidence">
            <a:extLst>
              <a:ext uri="{FF2B5EF4-FFF2-40B4-BE49-F238E27FC236}">
                <a16:creationId xmlns:a16="http://schemas.microsoft.com/office/drawing/2014/main" id="{1F3A0D31-60D5-3E91-C56D-99E9917D13F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639" r="18639"/>
          <a:stretch>
            <a:fillRect/>
          </a:stretch>
        </p:blipFill>
        <p:spPr>
          <a:xfrm>
            <a:off x="5730875" y="-9525"/>
            <a:ext cx="6461125" cy="6867525"/>
          </a:xfrm>
        </p:spPr>
      </p:pic>
      <p:pic>
        <p:nvPicPr>
          <p:cNvPr id="4" name="Picture 3" descr="A picture containing text&#10;&#10;Description automatically generated">
            <a:extLst>
              <a:ext uri="{FF2B5EF4-FFF2-40B4-BE49-F238E27FC236}">
                <a16:creationId xmlns:a16="http://schemas.microsoft.com/office/drawing/2014/main" id="{E36AB72E-3A6A-9861-24DC-C67BECF57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87" y="3811972"/>
            <a:ext cx="2031492" cy="1408176"/>
          </a:xfrm>
          <a:prstGeom prst="rect">
            <a:avLst/>
          </a:prstGeom>
        </p:spPr>
      </p:pic>
    </p:spTree>
    <p:extLst>
      <p:ext uri="{BB962C8B-B14F-4D97-AF65-F5344CB8AC3E}">
        <p14:creationId xmlns:p14="http://schemas.microsoft.com/office/powerpoint/2010/main" val="383704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C726-31F9-45F3-D9AE-8D768ADCF350}"/>
              </a:ext>
            </a:extLst>
          </p:cNvPr>
          <p:cNvSpPr>
            <a:spLocks noGrp="1"/>
          </p:cNvSpPr>
          <p:nvPr>
            <p:ph type="ctrTitle"/>
          </p:nvPr>
        </p:nvSpPr>
        <p:spPr>
          <a:xfrm>
            <a:off x="558583" y="545526"/>
            <a:ext cx="11178381" cy="1160319"/>
          </a:xfrm>
        </p:spPr>
        <p:txBody>
          <a:bodyPr>
            <a:normAutofit fontScale="90000"/>
          </a:bodyPr>
          <a:lstStyle/>
          <a:p>
            <a:r>
              <a:rPr lang="en-GB" b="0" dirty="0"/>
              <a:t>Using NICE guidance to empower social work practice in hospital discharges</a:t>
            </a:r>
            <a:br>
              <a:rPr lang="en-GB" b="0" dirty="0"/>
            </a:br>
            <a:r>
              <a:rPr lang="en-GB" dirty="0"/>
              <a:t> </a:t>
            </a:r>
          </a:p>
        </p:txBody>
      </p:sp>
      <p:sp>
        <p:nvSpPr>
          <p:cNvPr id="4" name="Rectangle: Rounded Corners 3">
            <a:extLst>
              <a:ext uri="{FF2B5EF4-FFF2-40B4-BE49-F238E27FC236}">
                <a16:creationId xmlns:a16="http://schemas.microsoft.com/office/drawing/2014/main" id="{4082258D-B795-48F6-2672-AC11FED83EAC}"/>
              </a:ext>
            </a:extLst>
          </p:cNvPr>
          <p:cNvSpPr/>
          <p:nvPr/>
        </p:nvSpPr>
        <p:spPr>
          <a:xfrm>
            <a:off x="4791643" y="1787538"/>
            <a:ext cx="3415140" cy="4835173"/>
          </a:xfrm>
          <a:prstGeom prst="roundRect">
            <a:avLst/>
          </a:prstGeom>
          <a:solidFill>
            <a:srgbClr val="228096">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GB" sz="1600" b="1" dirty="0">
                <a:solidFill>
                  <a:schemeClr val="tx1"/>
                </a:solidFill>
              </a:rPr>
              <a:t>Action </a:t>
            </a:r>
          </a:p>
          <a:p>
            <a:endParaRPr lang="en-GB" sz="1600" dirty="0">
              <a:solidFill>
                <a:schemeClr val="tx1"/>
              </a:solidFill>
            </a:endParaRPr>
          </a:p>
          <a:p>
            <a:r>
              <a:rPr lang="en-GB" sz="1600" dirty="0">
                <a:solidFill>
                  <a:schemeClr val="tx1"/>
                </a:solidFill>
              </a:rPr>
              <a:t>The supervisor advises the social worker to use specific recommendations from guidance on transition between inpatient hospital settings and home and decision-making and mental capacity, to strengthen their professional power when discussing discharge planning with health colleagues, including informing best interest meetings.</a:t>
            </a:r>
            <a:endParaRPr lang="en-US" sz="1600" dirty="0">
              <a:solidFill>
                <a:schemeClr val="tx1"/>
              </a:solidFill>
            </a:endParaRPr>
          </a:p>
        </p:txBody>
      </p:sp>
      <p:sp>
        <p:nvSpPr>
          <p:cNvPr id="5" name="Rectangle: Rounded Corners 4">
            <a:extLst>
              <a:ext uri="{FF2B5EF4-FFF2-40B4-BE49-F238E27FC236}">
                <a16:creationId xmlns:a16="http://schemas.microsoft.com/office/drawing/2014/main" id="{599FF92B-C1B8-C406-6513-F2FB4F2009E5}"/>
              </a:ext>
            </a:extLst>
          </p:cNvPr>
          <p:cNvSpPr/>
          <p:nvPr/>
        </p:nvSpPr>
        <p:spPr>
          <a:xfrm>
            <a:off x="1261463" y="1787538"/>
            <a:ext cx="3415140" cy="4835173"/>
          </a:xfrm>
          <a:prstGeom prst="roundRect">
            <a:avLst/>
          </a:prstGeom>
          <a:solidFill>
            <a:srgbClr val="00436C">
              <a:alpha val="75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en-GB" sz="1600" b="1" dirty="0">
                <a:solidFill>
                  <a:schemeClr val="tx1"/>
                </a:solidFill>
              </a:rPr>
              <a:t>Services for older people </a:t>
            </a:r>
          </a:p>
          <a:p>
            <a:r>
              <a:rPr lang="en-GB" sz="1600" b="1" dirty="0">
                <a:solidFill>
                  <a:schemeClr val="tx1"/>
                </a:solidFill>
              </a:rPr>
              <a:t>Scenario: discharging people from hospital </a:t>
            </a:r>
          </a:p>
          <a:p>
            <a:endParaRPr lang="en-GB" sz="1600" dirty="0">
              <a:solidFill>
                <a:schemeClr val="tx1"/>
              </a:solidFill>
            </a:endParaRPr>
          </a:p>
          <a:p>
            <a:r>
              <a:rPr lang="en-GB" sz="1600" dirty="0">
                <a:solidFill>
                  <a:schemeClr val="tx1"/>
                </a:solidFill>
              </a:rPr>
              <a:t>During supervision, a hospital social worker discusses the pressure they are feeling to discharge people to care homes when those people may not have the capacity to make a decision about where they live. The social worker feels this potentially conflicts with the Mental Capacity Act 2005, particularly the principle of seeking the least restrictive option</a:t>
            </a:r>
            <a:endParaRPr lang="en-GB" sz="1450" dirty="0">
              <a:solidFill>
                <a:schemeClr val="tx1"/>
              </a:solidFill>
            </a:endParaRPr>
          </a:p>
        </p:txBody>
      </p:sp>
      <p:sp>
        <p:nvSpPr>
          <p:cNvPr id="7" name="Rectangle: Rounded Corners 6">
            <a:extLst>
              <a:ext uri="{FF2B5EF4-FFF2-40B4-BE49-F238E27FC236}">
                <a16:creationId xmlns:a16="http://schemas.microsoft.com/office/drawing/2014/main" id="{7F2A0CC2-AE14-642F-1DEB-196C0A81ED91}"/>
              </a:ext>
            </a:extLst>
          </p:cNvPr>
          <p:cNvSpPr/>
          <p:nvPr/>
        </p:nvSpPr>
        <p:spPr>
          <a:xfrm>
            <a:off x="8339753" y="1787538"/>
            <a:ext cx="3415140" cy="4835173"/>
          </a:xfrm>
          <a:prstGeom prst="roundRect">
            <a:avLst/>
          </a:prstGeom>
          <a:solidFill>
            <a:srgbClr val="EAD054">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GB" sz="1600" b="1" dirty="0">
                <a:solidFill>
                  <a:schemeClr val="tx1"/>
                </a:solidFill>
              </a:rPr>
              <a:t>More information</a:t>
            </a:r>
          </a:p>
          <a:p>
            <a:r>
              <a:rPr lang="en-GB" sz="1600" b="1" dirty="0">
                <a:solidFill>
                  <a:schemeClr val="tx1"/>
                </a:solidFill>
              </a:rPr>
              <a:t>NICE guidance:</a:t>
            </a:r>
          </a:p>
          <a:p>
            <a:endParaRPr lang="en-GB" sz="1600" dirty="0">
              <a:solidFill>
                <a:schemeClr val="tx1"/>
              </a:solidFill>
            </a:endParaRPr>
          </a:p>
          <a:p>
            <a:r>
              <a:rPr lang="en-GB" sz="1600" dirty="0">
                <a:solidFill>
                  <a:schemeClr val="tx1"/>
                </a:solidFill>
              </a:rPr>
              <a:t>Transition between inpatient hospital settings and community or care home settings for adults with social care needs (NG27) rec 1.5.11</a:t>
            </a:r>
          </a:p>
          <a:p>
            <a:endParaRPr lang="en-GB" sz="1600" dirty="0">
              <a:solidFill>
                <a:schemeClr val="tx1"/>
              </a:solidFill>
            </a:endParaRPr>
          </a:p>
          <a:p>
            <a:r>
              <a:rPr lang="en-GB" sz="1600" dirty="0">
                <a:solidFill>
                  <a:schemeClr val="tx1"/>
                </a:solidFill>
              </a:rPr>
              <a:t>Decision-making and mental capacity guideline (NG108) rec 1.5</a:t>
            </a:r>
            <a:endParaRPr lang="en-US" sz="1600" dirty="0">
              <a:solidFill>
                <a:schemeClr val="tx1"/>
              </a:solidFill>
            </a:endParaRPr>
          </a:p>
        </p:txBody>
      </p:sp>
    </p:spTree>
    <p:extLst>
      <p:ext uri="{BB962C8B-B14F-4D97-AF65-F5344CB8AC3E}">
        <p14:creationId xmlns:p14="http://schemas.microsoft.com/office/powerpoint/2010/main" val="359755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9FF2D065-BEC6-3A0E-6DF3-12F1220D0BEC}"/>
              </a:ext>
            </a:extLst>
          </p:cNvPr>
          <p:cNvSpPr>
            <a:spLocks noGrp="1"/>
          </p:cNvSpPr>
          <p:nvPr>
            <p:ph type="subTitle" idx="1"/>
          </p:nvPr>
        </p:nvSpPr>
        <p:spPr>
          <a:xfrm>
            <a:off x="724987" y="2241489"/>
            <a:ext cx="5005887" cy="2617954"/>
          </a:xfrm>
        </p:spPr>
        <p:txBody>
          <a:bodyPr>
            <a:normAutofit/>
          </a:bodyPr>
          <a:lstStyle/>
          <a:p>
            <a:r>
              <a:rPr lang="en-US" sz="4000" dirty="0">
                <a:latin typeface="+mj-lt"/>
              </a:rPr>
              <a:t>How to use NICE guidance</a:t>
            </a:r>
          </a:p>
          <a:p>
            <a:endParaRPr lang="en-US" sz="4000" dirty="0">
              <a:latin typeface="+mj-lt"/>
            </a:endParaRPr>
          </a:p>
          <a:p>
            <a:r>
              <a:rPr lang="en-US" sz="4000" dirty="0">
                <a:latin typeface="+mj-lt"/>
              </a:rPr>
              <a:t>www.nice.org.uk</a:t>
            </a:r>
          </a:p>
        </p:txBody>
      </p:sp>
      <p:pic>
        <p:nvPicPr>
          <p:cNvPr id="4" name="Picture 3">
            <a:extLst>
              <a:ext uri="{FF2B5EF4-FFF2-40B4-BE49-F238E27FC236}">
                <a16:creationId xmlns:a16="http://schemas.microsoft.com/office/drawing/2014/main" id="{1FAE40FC-79FA-19A5-E5A6-F03214EF6322}"/>
              </a:ext>
              <a:ext uri="{C183D7F6-B498-43B3-948B-1728B52AA6E4}">
                <adec:decorative xmlns:adec="http://schemas.microsoft.com/office/drawing/2017/decorative" val="1"/>
              </a:ext>
            </a:extLst>
          </p:cNvPr>
          <p:cNvPicPr>
            <a:picLocks noChangeAspect="1"/>
          </p:cNvPicPr>
          <p:nvPr/>
        </p:nvPicPr>
        <p:blipFill rotWithShape="1">
          <a:blip r:embed="rId3"/>
          <a:srcRect l="27437" r="19637" b="-1"/>
          <a:stretch/>
        </p:blipFill>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a:noFill/>
        </p:spPr>
      </p:pic>
      <p:sp>
        <p:nvSpPr>
          <p:cNvPr id="3" name="Title 2">
            <a:extLst>
              <a:ext uri="{FF2B5EF4-FFF2-40B4-BE49-F238E27FC236}">
                <a16:creationId xmlns:a16="http://schemas.microsoft.com/office/drawing/2014/main" id="{7FE0B321-C275-9473-69AB-0493FD7C5B0A}"/>
              </a:ext>
            </a:extLst>
          </p:cNvPr>
          <p:cNvSpPr>
            <a:spLocks noGrp="1"/>
          </p:cNvSpPr>
          <p:nvPr>
            <p:ph type="ctrTitle"/>
          </p:nvPr>
        </p:nvSpPr>
        <p:spPr>
          <a:xfrm>
            <a:off x="724988" y="-1276350"/>
            <a:ext cx="4120710" cy="1276350"/>
          </a:xfrm>
        </p:spPr>
        <p:txBody>
          <a:bodyPr vert="horz" lIns="91440" tIns="45720" rIns="91440" bIns="45720" rtlCol="0" anchor="b" anchorCtr="0">
            <a:normAutofit/>
          </a:bodyPr>
          <a:lstStyle/>
          <a:p>
            <a:r>
              <a:rPr lang="en-GB" dirty="0"/>
              <a:t>How to use NICE guidance</a:t>
            </a:r>
          </a:p>
        </p:txBody>
      </p:sp>
    </p:spTree>
    <p:extLst>
      <p:ext uri="{BB962C8B-B14F-4D97-AF65-F5344CB8AC3E}">
        <p14:creationId xmlns:p14="http://schemas.microsoft.com/office/powerpoint/2010/main" val="333531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C56F-BA8C-7930-C84D-FA66B3D0F269}"/>
              </a:ext>
            </a:extLst>
          </p:cNvPr>
          <p:cNvSpPr>
            <a:spLocks noGrp="1"/>
          </p:cNvSpPr>
          <p:nvPr>
            <p:ph type="ctrTitle"/>
          </p:nvPr>
        </p:nvSpPr>
        <p:spPr/>
        <p:txBody>
          <a:bodyPr>
            <a:normAutofit fontScale="90000"/>
          </a:bodyPr>
          <a:lstStyle/>
          <a:p>
            <a:r>
              <a:rPr lang="en-GB" dirty="0"/>
              <a:t>Scenario: 38 year old Male, with ADHD, Bipolar and opioid dependency</a:t>
            </a:r>
          </a:p>
        </p:txBody>
      </p:sp>
      <p:sp>
        <p:nvSpPr>
          <p:cNvPr id="4" name="Text Placeholder 3">
            <a:extLst>
              <a:ext uri="{FF2B5EF4-FFF2-40B4-BE49-F238E27FC236}">
                <a16:creationId xmlns:a16="http://schemas.microsoft.com/office/drawing/2014/main" id="{39170A78-EFA5-BAE3-E1F6-91CE14FA5176}"/>
              </a:ext>
            </a:extLst>
          </p:cNvPr>
          <p:cNvSpPr>
            <a:spLocks noGrp="1"/>
          </p:cNvSpPr>
          <p:nvPr>
            <p:ph type="body" sz="quarter" idx="12"/>
          </p:nvPr>
        </p:nvSpPr>
        <p:spPr>
          <a:xfrm>
            <a:off x="255873" y="1735533"/>
            <a:ext cx="11481092" cy="19937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r>
              <a:rPr lang="en-GB" sz="2000" b="1" dirty="0"/>
              <a:t>Summary: </a:t>
            </a:r>
            <a:r>
              <a:rPr lang="en-GB" sz="2000" dirty="0"/>
              <a:t>known to a community mental health trust (CMHT) since an adolescent and substance services for approx. 11 years. Limit effect of medication to manage mental health symptoms and was disillusioned with CMHT as felt he was not listened to. </a:t>
            </a:r>
          </a:p>
          <a:p>
            <a:r>
              <a:rPr lang="en-GB" sz="2000" dirty="0"/>
              <a:t>Opiate dependency treatment in place with holistic support and some lapses. Lost sense of self and pride and mental health deteriorated rapidly. Expressing thoughts of suicide and harming others but as not just MH thoughts/symptoms but as a real situation had no emotional support from CMHT. Police involved and after numerous calls did find him with a noose in his bag with a clear plan. Not admitted.</a:t>
            </a:r>
          </a:p>
          <a:p>
            <a:pPr>
              <a:lnSpc>
                <a:spcPct val="100000"/>
              </a:lnSpc>
              <a:spcBef>
                <a:spcPts val="0"/>
              </a:spcBef>
              <a:defRPr/>
            </a:pPr>
            <a:endParaRPr kumimoji="0" lang="en-GB" b="1" i="0" u="none" strike="noStrike" kern="1200" cap="none" spc="0" normalizeH="0" baseline="0" noProof="0" dirty="0">
              <a:ln>
                <a:noFill/>
              </a:ln>
              <a:solidFill>
                <a:srgbClr val="FFFFFF"/>
              </a:solidFill>
              <a:effectLst/>
              <a:uLnTx/>
              <a:uFillTx/>
              <a:latin typeface="Lato"/>
              <a:ea typeface="+mn-ea"/>
              <a:cs typeface="+mn-cs"/>
            </a:endParaRPr>
          </a:p>
        </p:txBody>
      </p:sp>
      <p:sp>
        <p:nvSpPr>
          <p:cNvPr id="8" name="Text Placeholder 3">
            <a:extLst>
              <a:ext uri="{FF2B5EF4-FFF2-40B4-BE49-F238E27FC236}">
                <a16:creationId xmlns:a16="http://schemas.microsoft.com/office/drawing/2014/main" id="{C3E668EE-F6BA-C0DE-B8A8-15554A4FFA48}"/>
              </a:ext>
            </a:extLst>
          </p:cNvPr>
          <p:cNvSpPr txBox="1">
            <a:spLocks/>
          </p:cNvSpPr>
          <p:nvPr/>
        </p:nvSpPr>
        <p:spPr>
          <a:xfrm>
            <a:off x="255872" y="4332738"/>
            <a:ext cx="11481092" cy="221888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GB" sz="1600" b="1" dirty="0">
                <a:solidFill>
                  <a:schemeClr val="bg1"/>
                </a:solidFill>
              </a:rPr>
              <a:t>NICE guidance  </a:t>
            </a:r>
            <a:endParaRPr lang="en-GB" sz="1600" dirty="0">
              <a:solidFill>
                <a:schemeClr val="bg1"/>
              </a:solidFill>
            </a:endParaRPr>
          </a:p>
          <a:p>
            <a:pPr marL="285750" indent="-285750">
              <a:lnSpc>
                <a:spcPct val="100000"/>
              </a:lnSpc>
              <a:buFont typeface="Arial" panose="020B0604020202020204" pitchFamily="34" charset="0"/>
              <a:buChar char="•"/>
            </a:pPr>
            <a:r>
              <a:rPr lang="en-GB" sz="1400" dirty="0">
                <a:solidFill>
                  <a:schemeClr val="bg1"/>
                </a:solidFill>
              </a:rPr>
              <a:t>Coexisting severe mental illness and substance misuse: community health and social care services (NG58)  rec 1.4 Partnership working; rec 1.6.4 Recognise trauma and homelessness; rec 1.1 First contact </a:t>
            </a:r>
          </a:p>
          <a:p>
            <a:pPr marL="285750" indent="-285750">
              <a:lnSpc>
                <a:spcPct val="100000"/>
              </a:lnSpc>
              <a:buFont typeface="Arial" panose="020B0604020202020204" pitchFamily="34" charset="0"/>
              <a:buChar char="•"/>
            </a:pPr>
            <a:r>
              <a:rPr lang="en-GB" sz="1400" dirty="0">
                <a:solidFill>
                  <a:schemeClr val="bg1"/>
                </a:solidFill>
              </a:rPr>
              <a:t>Coexisting severe mental illness (psychosis) and substance misuse: assessment and management in healthcare settings (CG120) rec 1.4.3 Do not exclude because of substance misuse </a:t>
            </a:r>
          </a:p>
          <a:p>
            <a:pPr marL="285750" indent="-285750">
              <a:lnSpc>
                <a:spcPct val="100000"/>
              </a:lnSpc>
              <a:buFont typeface="Arial" panose="020B0604020202020204" pitchFamily="34" charset="0"/>
              <a:buChar char="•"/>
            </a:pPr>
            <a:r>
              <a:rPr lang="en-GB" sz="1400" dirty="0">
                <a:solidFill>
                  <a:schemeClr val="bg1"/>
                </a:solidFill>
              </a:rPr>
              <a:t>Service user experience in adult mental health: improving the experience of care for people using adult mental health services (CG136)  rec 1.5.9 Crisis assessment</a:t>
            </a:r>
          </a:p>
        </p:txBody>
      </p:sp>
      <p:sp>
        <p:nvSpPr>
          <p:cNvPr id="14" name="Arrow: Right 13">
            <a:extLst>
              <a:ext uri="{FF2B5EF4-FFF2-40B4-BE49-F238E27FC236}">
                <a16:creationId xmlns:a16="http://schemas.microsoft.com/office/drawing/2014/main" id="{2A14BB98-627E-1F27-93F0-B30BE5D6C81D}"/>
              </a:ext>
              <a:ext uri="{C183D7F6-B498-43B3-948B-1728B52AA6E4}">
                <adec:decorative xmlns:adec="http://schemas.microsoft.com/office/drawing/2017/decorative" val="1"/>
              </a:ext>
            </a:extLst>
          </p:cNvPr>
          <p:cNvSpPr/>
          <p:nvPr/>
        </p:nvSpPr>
        <p:spPr>
          <a:xfrm rot="5400000">
            <a:off x="5186332" y="3511759"/>
            <a:ext cx="884344" cy="103853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131712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C56F-BA8C-7930-C84D-FA66B3D0F269}"/>
              </a:ext>
            </a:extLst>
          </p:cNvPr>
          <p:cNvSpPr>
            <a:spLocks noGrp="1"/>
          </p:cNvSpPr>
          <p:nvPr>
            <p:ph type="ctrTitle"/>
          </p:nvPr>
        </p:nvSpPr>
        <p:spPr/>
        <p:txBody>
          <a:bodyPr>
            <a:normAutofit fontScale="90000"/>
          </a:bodyPr>
          <a:lstStyle/>
          <a:p>
            <a:r>
              <a:rPr lang="en-GB" dirty="0"/>
              <a:t>Scenario: 38 year old Male, with ADHD, Bipolar and opioid dependency</a:t>
            </a:r>
          </a:p>
        </p:txBody>
      </p:sp>
      <p:sp>
        <p:nvSpPr>
          <p:cNvPr id="4" name="Text Placeholder 3">
            <a:extLst>
              <a:ext uri="{FF2B5EF4-FFF2-40B4-BE49-F238E27FC236}">
                <a16:creationId xmlns:a16="http://schemas.microsoft.com/office/drawing/2014/main" id="{39170A78-EFA5-BAE3-E1F6-91CE14FA5176}"/>
              </a:ext>
            </a:extLst>
          </p:cNvPr>
          <p:cNvSpPr>
            <a:spLocks noGrp="1"/>
          </p:cNvSpPr>
          <p:nvPr>
            <p:ph type="body" sz="quarter" idx="12"/>
          </p:nvPr>
        </p:nvSpPr>
        <p:spPr>
          <a:xfrm>
            <a:off x="255873" y="1735532"/>
            <a:ext cx="11481091" cy="243641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r>
              <a:rPr lang="en-GB" sz="2500" b="1" dirty="0"/>
              <a:t>How could NICE have been used? </a:t>
            </a:r>
            <a:endParaRPr lang="en-GB" sz="2500" dirty="0"/>
          </a:p>
          <a:p>
            <a:r>
              <a:rPr lang="en-GB" sz="2500" dirty="0"/>
              <a:t>To open conversation with MH services about not allocating a care manager but also how to jointly manage support and risk assessment.</a:t>
            </a:r>
          </a:p>
          <a:p>
            <a:r>
              <a:rPr lang="en-GB" sz="2500" dirty="0"/>
              <a:t>Accepting that there are complex problems alongside MH and SM and preparing the individual for them. Male only seen in out-patients MH services even after numerous requests to be considered for care co-ordination. At contact could have highlighted guidance to respond to holistic needs especially of housing. To support application prior to crisis point for full MH assessment and support due to complex MH behaviours. To take into account level of distress and vulnerability</a:t>
            </a:r>
          </a:p>
          <a:p>
            <a:pPr>
              <a:lnSpc>
                <a:spcPct val="100000"/>
              </a:lnSpc>
              <a:spcBef>
                <a:spcPts val="0"/>
              </a:spcBef>
              <a:defRPr/>
            </a:pPr>
            <a:endParaRPr kumimoji="0" lang="en-GB" b="1" i="0" u="none" strike="noStrike" kern="1200" cap="none" spc="0" normalizeH="0" baseline="0" noProof="0" dirty="0">
              <a:ln>
                <a:noFill/>
              </a:ln>
              <a:solidFill>
                <a:srgbClr val="FFFFFF"/>
              </a:solidFill>
              <a:effectLst/>
              <a:uLnTx/>
              <a:uFillTx/>
              <a:latin typeface="Lato"/>
              <a:ea typeface="+mn-ea"/>
              <a:cs typeface="+mn-cs"/>
            </a:endParaRPr>
          </a:p>
        </p:txBody>
      </p:sp>
      <p:sp>
        <p:nvSpPr>
          <p:cNvPr id="8" name="Text Placeholder 3">
            <a:extLst>
              <a:ext uri="{FF2B5EF4-FFF2-40B4-BE49-F238E27FC236}">
                <a16:creationId xmlns:a16="http://schemas.microsoft.com/office/drawing/2014/main" id="{C3E668EE-F6BA-C0DE-B8A8-15554A4FFA48}"/>
              </a:ext>
            </a:extLst>
          </p:cNvPr>
          <p:cNvSpPr txBox="1">
            <a:spLocks/>
          </p:cNvSpPr>
          <p:nvPr/>
        </p:nvSpPr>
        <p:spPr>
          <a:xfrm>
            <a:off x="255872" y="4332738"/>
            <a:ext cx="11481092" cy="221888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GB" sz="1400" b="1" dirty="0">
                <a:solidFill>
                  <a:schemeClr val="bg1"/>
                </a:solidFill>
              </a:rPr>
              <a:t>Learning points </a:t>
            </a:r>
          </a:p>
          <a:p>
            <a:r>
              <a:rPr lang="en-GB" sz="1400" dirty="0">
                <a:solidFill>
                  <a:schemeClr val="bg1"/>
                </a:solidFill>
              </a:rPr>
              <a:t>NICE Guidelines on developing joint learning between services and commissioners, using guidance to ensure appropriate service delivery. </a:t>
            </a:r>
          </a:p>
          <a:p>
            <a:r>
              <a:rPr lang="en-GB" sz="1400" dirty="0">
                <a:solidFill>
                  <a:schemeClr val="bg1"/>
                </a:solidFill>
              </a:rPr>
              <a:t>In complex scenarios are Social Workers going to be able to quickly find the relevant guidance or will it be more of a reflective tool; in planned work sessions; to challenge decisions of other services, or show your own working practices and why?</a:t>
            </a:r>
          </a:p>
        </p:txBody>
      </p:sp>
      <p:sp>
        <p:nvSpPr>
          <p:cNvPr id="14" name="Arrow: Right 13">
            <a:extLst>
              <a:ext uri="{FF2B5EF4-FFF2-40B4-BE49-F238E27FC236}">
                <a16:creationId xmlns:a16="http://schemas.microsoft.com/office/drawing/2014/main" id="{2A14BB98-627E-1F27-93F0-B30BE5D6C81D}"/>
              </a:ext>
              <a:ext uri="{C183D7F6-B498-43B3-948B-1728B52AA6E4}">
                <adec:decorative xmlns:adec="http://schemas.microsoft.com/office/drawing/2017/decorative" val="1"/>
              </a:ext>
            </a:extLst>
          </p:cNvPr>
          <p:cNvSpPr/>
          <p:nvPr/>
        </p:nvSpPr>
        <p:spPr>
          <a:xfrm rot="5400000">
            <a:off x="5134559" y="3960667"/>
            <a:ext cx="884344" cy="103853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2866128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C56F-BA8C-7930-C84D-FA66B3D0F269}"/>
              </a:ext>
            </a:extLst>
          </p:cNvPr>
          <p:cNvSpPr>
            <a:spLocks noGrp="1"/>
          </p:cNvSpPr>
          <p:nvPr>
            <p:ph type="ctrTitle"/>
          </p:nvPr>
        </p:nvSpPr>
        <p:spPr/>
        <p:txBody>
          <a:bodyPr>
            <a:normAutofit/>
          </a:bodyPr>
          <a:lstStyle/>
          <a:p>
            <a:r>
              <a:rPr lang="en-GB" dirty="0"/>
              <a:t>NICE mapping</a:t>
            </a:r>
          </a:p>
        </p:txBody>
      </p:sp>
      <p:sp>
        <p:nvSpPr>
          <p:cNvPr id="4" name="Text Placeholder 3">
            <a:extLst>
              <a:ext uri="{FF2B5EF4-FFF2-40B4-BE49-F238E27FC236}">
                <a16:creationId xmlns:a16="http://schemas.microsoft.com/office/drawing/2014/main" id="{39170A78-EFA5-BAE3-E1F6-91CE14FA5176}"/>
              </a:ext>
            </a:extLst>
          </p:cNvPr>
          <p:cNvSpPr>
            <a:spLocks noGrp="1"/>
          </p:cNvSpPr>
          <p:nvPr>
            <p:ph type="body" sz="quarter" idx="12"/>
          </p:nvPr>
        </p:nvSpPr>
        <p:spPr>
          <a:xfrm>
            <a:off x="445412" y="1414173"/>
            <a:ext cx="2874181" cy="498662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71450" indent="-171450">
              <a:lnSpc>
                <a:spcPct val="100000"/>
              </a:lnSpc>
              <a:spcBef>
                <a:spcPts val="0"/>
              </a:spcBef>
              <a:buFont typeface="Arial" panose="020B0604020202020204" pitchFamily="34" charset="0"/>
              <a:buChar char="•"/>
              <a:defRPr/>
            </a:pPr>
            <a:r>
              <a:rPr kumimoji="0" lang="en-GB" b="1" i="0" strike="noStrike" kern="1200" cap="none" spc="0" normalizeH="0" baseline="0" noProof="0" dirty="0">
                <a:ln>
                  <a:noFill/>
                </a:ln>
                <a:solidFill>
                  <a:srgbClr val="FFFFFF"/>
                </a:solidFill>
                <a:effectLst/>
                <a:uLnTx/>
                <a:uFillTx/>
              </a:rPr>
              <a:t>Drug over</a:t>
            </a:r>
            <a:r>
              <a:rPr lang="en-GB" b="1" dirty="0">
                <a:solidFill>
                  <a:srgbClr val="FFFFFF"/>
                </a:solidFill>
              </a:rPr>
              <a:t>doses during pregnancy</a:t>
            </a:r>
          </a:p>
          <a:p>
            <a:pPr>
              <a:lnSpc>
                <a:spcPct val="100000"/>
              </a:lnSpc>
              <a:spcBef>
                <a:spcPts val="0"/>
              </a:spcBef>
              <a:defRPr/>
            </a:pPr>
            <a:endParaRPr kumimoji="0" lang="en-GB" b="1" i="0"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FFFFFF"/>
                </a:solidFill>
                <a:latin typeface="Inter" panose="02000503000000020004" pitchFamily="2" charset="0"/>
                <a:ea typeface="Inter" panose="02000503000000020004" pitchFamily="2" charset="0"/>
              </a:rPr>
              <a:t>History of mental health concerns but refused assessment as likely to be drug related</a:t>
            </a:r>
          </a:p>
          <a:p>
            <a:pPr marR="0" lvl="0" algn="l" defTabSz="914400" rtl="0" eaLnBrk="1" fontAlgn="auto" latinLnBrk="0" hangingPunct="1">
              <a:lnSpc>
                <a:spcPct val="100000"/>
              </a:lnSpc>
              <a:spcBef>
                <a:spcPts val="0"/>
              </a:spcBef>
              <a:spcAft>
                <a:spcPts val="0"/>
              </a:spcAft>
              <a:buClrTx/>
              <a:buSzTx/>
              <a:tabLst/>
              <a:defRPr/>
            </a:pPr>
            <a:endParaRPr lang="en-GB" b="1" dirty="0">
              <a:solidFill>
                <a:srgbClr val="FFFFFF"/>
              </a:solidFill>
              <a:latin typeface="Inter" panose="02000503000000020004" pitchFamily="2" charset="0"/>
              <a:ea typeface="Inter"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FFFFFF"/>
                </a:solidFill>
              </a:rPr>
              <a:t>Mental health support services separate from drug services</a:t>
            </a:r>
          </a:p>
          <a:p>
            <a:pPr marR="0" lvl="0" algn="l" defTabSz="914400" rtl="0" eaLnBrk="1" fontAlgn="auto" latinLnBrk="0" hangingPunct="1">
              <a:lnSpc>
                <a:spcPct val="100000"/>
              </a:lnSpc>
              <a:spcBef>
                <a:spcPts val="0"/>
              </a:spcBef>
              <a:spcAft>
                <a:spcPts val="0"/>
              </a:spcAft>
              <a:buClrTx/>
              <a:buSzTx/>
              <a:tabLst/>
              <a:defRPr/>
            </a:pPr>
            <a:endParaRPr lang="en-GB" b="1" dirty="0">
              <a:solidFill>
                <a:srgbClr val="FFFFFF"/>
              </a:solidFill>
              <a:latin typeface="Inter" panose="02000503000000020004" pitchFamily="2" charset="0"/>
              <a:ea typeface="Inter"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FFFFFF"/>
                </a:solidFill>
                <a:effectLst/>
                <a:uLnTx/>
                <a:uFillTx/>
                <a:latin typeface="Lato"/>
                <a:ea typeface="+mn-ea"/>
                <a:cs typeface="+mn-cs"/>
              </a:rPr>
              <a:t>History of DV and own childhood trauma (ACEs) homelessness</a:t>
            </a:r>
          </a:p>
          <a:p>
            <a:pPr marR="0" lvl="0" algn="l" defTabSz="914400" rtl="0" eaLnBrk="1" fontAlgn="auto" latinLnBrk="0" hangingPunct="1">
              <a:lnSpc>
                <a:spcPct val="100000"/>
              </a:lnSpc>
              <a:spcBef>
                <a:spcPts val="0"/>
              </a:spcBef>
              <a:spcAft>
                <a:spcPts val="0"/>
              </a:spcAft>
              <a:buClrTx/>
              <a:buSzTx/>
              <a:tabLst/>
              <a:defRPr/>
            </a:pPr>
            <a:endParaRPr kumimoji="0" lang="en-GB" b="1" i="0" u="none" strike="noStrike" kern="1200" cap="none" spc="0" normalizeH="0" baseline="0" noProof="0" dirty="0">
              <a:ln>
                <a:noFill/>
              </a:ln>
              <a:solidFill>
                <a:srgbClr val="FFFFFF"/>
              </a:solidFill>
              <a:effectLst/>
              <a:uLnTx/>
              <a:uFillTx/>
              <a:latin typeface="Lato"/>
              <a:ea typeface="+mn-ea"/>
              <a:cs typeface="+mn-cs"/>
            </a:endParaRPr>
          </a:p>
        </p:txBody>
      </p:sp>
      <p:sp>
        <p:nvSpPr>
          <p:cNvPr id="5" name="Text Placeholder 3">
            <a:extLst>
              <a:ext uri="{FF2B5EF4-FFF2-40B4-BE49-F238E27FC236}">
                <a16:creationId xmlns:a16="http://schemas.microsoft.com/office/drawing/2014/main" id="{99091FC1-6C05-DD13-FC86-2505CE645E03}"/>
              </a:ext>
            </a:extLst>
          </p:cNvPr>
          <p:cNvSpPr txBox="1">
            <a:spLocks/>
          </p:cNvSpPr>
          <p:nvPr/>
        </p:nvSpPr>
        <p:spPr>
          <a:xfrm>
            <a:off x="4320620" y="1440661"/>
            <a:ext cx="7656227" cy="116031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R="0" lvl="0" defTabSz="914400" rtl="0" eaLnBrk="1" fontAlgn="auto" latinLnBrk="0" hangingPunct="1">
              <a:lnSpc>
                <a:spcPct val="120000"/>
              </a:lnSpc>
              <a:spcBef>
                <a:spcPts val="0"/>
              </a:spcBef>
              <a:spcAft>
                <a:spcPts val="0"/>
              </a:spcAft>
              <a:buClrTx/>
              <a:buSzTx/>
              <a:tabLst/>
              <a:defRPr/>
            </a:pPr>
            <a:r>
              <a:rPr kumimoji="0" lang="en-GB"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Pregnancy and complex social factors: a model for service provision for pregnant women with complex social factors (CG110)  rec 1.2 pathway for pregnancy care</a:t>
            </a:r>
          </a:p>
        </p:txBody>
      </p:sp>
      <p:sp>
        <p:nvSpPr>
          <p:cNvPr id="6" name="Text Placeholder 3">
            <a:extLst>
              <a:ext uri="{FF2B5EF4-FFF2-40B4-BE49-F238E27FC236}">
                <a16:creationId xmlns:a16="http://schemas.microsoft.com/office/drawing/2014/main" id="{AEFC5B83-40DC-A6A7-2C12-50FD180AC8D1}"/>
              </a:ext>
            </a:extLst>
          </p:cNvPr>
          <p:cNvSpPr txBox="1">
            <a:spLocks/>
          </p:cNvSpPr>
          <p:nvPr/>
        </p:nvSpPr>
        <p:spPr>
          <a:xfrm>
            <a:off x="4310993" y="2718063"/>
            <a:ext cx="7665852" cy="128177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R="0" lvl="0" algn="l" defTabSz="914400" rtl="0" eaLnBrk="1" fontAlgn="auto" latinLnBrk="0" hangingPunct="1">
              <a:lnSpc>
                <a:spcPct val="120000"/>
              </a:lnSpc>
              <a:spcBef>
                <a:spcPts val="0"/>
              </a:spcBef>
              <a:spcAft>
                <a:spcPts val="0"/>
              </a:spcAft>
              <a:buClrTx/>
              <a:buSzTx/>
              <a:tabLst/>
              <a:defRPr/>
            </a:pPr>
            <a:r>
              <a:rPr kumimoji="0" lang="en-GB" sz="7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rPr>
              <a:t>Coexisting severe mental illness (psychosis) and substance misuse: assessment and management in healthcare settings (CG120) rec 1.4.3 Mental health cannot exclude due to substance use</a:t>
            </a:r>
            <a:endParaRPr kumimoji="0" lang="en-GB" sz="1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7" name="Text Placeholder 3">
            <a:extLst>
              <a:ext uri="{FF2B5EF4-FFF2-40B4-BE49-F238E27FC236}">
                <a16:creationId xmlns:a16="http://schemas.microsoft.com/office/drawing/2014/main" id="{87CB6848-927E-B6B4-89BB-A874CD185028}"/>
              </a:ext>
            </a:extLst>
          </p:cNvPr>
          <p:cNvSpPr txBox="1">
            <a:spLocks/>
          </p:cNvSpPr>
          <p:nvPr/>
        </p:nvSpPr>
        <p:spPr>
          <a:xfrm>
            <a:off x="4310994" y="4143064"/>
            <a:ext cx="7665851" cy="10023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R="0" lvl="0" algn="l" defTabSz="914400" rtl="0" eaLnBrk="1" fontAlgn="auto" latinLnBrk="0" hangingPunct="1">
              <a:lnSpc>
                <a:spcPct val="120000"/>
              </a:lnSpc>
              <a:spcBef>
                <a:spcPts val="0"/>
              </a:spcBef>
              <a:spcAft>
                <a:spcPts val="0"/>
              </a:spcAft>
              <a:buClrTx/>
              <a:buSzTx/>
              <a:tabLst/>
              <a:defRPr/>
            </a:pPr>
            <a:r>
              <a:rPr lang="en-GB" dirty="0">
                <a:solidFill>
                  <a:srgbClr val="FFFFFF"/>
                </a:solidFill>
                <a:latin typeface="Inter" panose="02000503000000020004" pitchFamily="2" charset="0"/>
                <a:ea typeface="Inter" panose="02000503000000020004" pitchFamily="2" charset="0"/>
                <a:cs typeface="+mn-cs"/>
              </a:rPr>
              <a:t>Coexisting severe mental illness and substance misuse: community health and social care services (NG58) Mental health and substance use partnership working</a:t>
            </a:r>
            <a:endParaRPr kumimoji="0" lang="en-GB" b="1" i="0" u="none" strike="noStrike" kern="1200" cap="none" spc="0" normalizeH="0" baseline="0" noProof="0" dirty="0">
              <a:ln>
                <a:noFill/>
              </a:ln>
              <a:solidFill>
                <a:srgbClr val="FFFFFF"/>
              </a:solidFill>
              <a:effectLst/>
              <a:uLnTx/>
              <a:uFillTx/>
              <a:latin typeface="Lato"/>
              <a:ea typeface="+mn-ea"/>
              <a:cs typeface="+mn-cs"/>
            </a:endParaRPr>
          </a:p>
        </p:txBody>
      </p:sp>
      <p:sp>
        <p:nvSpPr>
          <p:cNvPr id="8" name="Text Placeholder 3">
            <a:extLst>
              <a:ext uri="{FF2B5EF4-FFF2-40B4-BE49-F238E27FC236}">
                <a16:creationId xmlns:a16="http://schemas.microsoft.com/office/drawing/2014/main" id="{C3E668EE-F6BA-C0DE-B8A8-15554A4FFA48}"/>
              </a:ext>
            </a:extLst>
          </p:cNvPr>
          <p:cNvSpPr txBox="1">
            <a:spLocks/>
          </p:cNvSpPr>
          <p:nvPr/>
        </p:nvSpPr>
        <p:spPr>
          <a:xfrm>
            <a:off x="4320620" y="5288675"/>
            <a:ext cx="7665851" cy="1112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lt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lang="en-GB" dirty="0">
                <a:solidFill>
                  <a:srgbClr val="FFFFFF"/>
                </a:solidFill>
                <a:latin typeface="Inter" panose="02000503000000020004" pitchFamily="2" charset="0"/>
                <a:ea typeface="Inter" panose="02000503000000020004" pitchFamily="2" charset="0"/>
                <a:cs typeface="+mn-cs"/>
              </a:rPr>
              <a:t>Coexisting severe mental illness and substance misuse: community health and social care services (NG58) rec 1.6.4 trauma and homelessness</a:t>
            </a:r>
            <a:endParaRPr kumimoji="0" lang="en-GB" sz="1800" b="1" i="0" u="none" strike="noStrike" kern="1200" cap="none" spc="0" normalizeH="0" baseline="0" noProof="0" dirty="0">
              <a:ln>
                <a:noFill/>
              </a:ln>
              <a:solidFill>
                <a:srgbClr val="FFFFFF"/>
              </a:solidFill>
              <a:effectLst/>
              <a:uLnTx/>
              <a:uFillTx/>
              <a:latin typeface="Lato"/>
              <a:ea typeface="+mn-ea"/>
              <a:cs typeface="+mn-cs"/>
            </a:endParaRPr>
          </a:p>
        </p:txBody>
      </p:sp>
      <p:sp>
        <p:nvSpPr>
          <p:cNvPr id="9" name="Arrow: Right 8">
            <a:extLst>
              <a:ext uri="{FF2B5EF4-FFF2-40B4-BE49-F238E27FC236}">
                <a16:creationId xmlns:a16="http://schemas.microsoft.com/office/drawing/2014/main" id="{AF5E5387-025B-D25F-3716-91456E47E29C}"/>
              </a:ext>
              <a:ext uri="{C183D7F6-B498-43B3-948B-1728B52AA6E4}">
                <adec:decorative xmlns:adec="http://schemas.microsoft.com/office/drawing/2017/decorative" val="1"/>
              </a:ext>
            </a:extLst>
          </p:cNvPr>
          <p:cNvSpPr/>
          <p:nvPr/>
        </p:nvSpPr>
        <p:spPr>
          <a:xfrm>
            <a:off x="3338844" y="1785357"/>
            <a:ext cx="981777" cy="3693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4" name="Arrow: Right 13">
            <a:extLst>
              <a:ext uri="{FF2B5EF4-FFF2-40B4-BE49-F238E27FC236}">
                <a16:creationId xmlns:a16="http://schemas.microsoft.com/office/drawing/2014/main" id="{2A14BB98-627E-1F27-93F0-B30BE5D6C81D}"/>
              </a:ext>
              <a:ext uri="{C183D7F6-B498-43B3-948B-1728B52AA6E4}">
                <adec:decorative xmlns:adec="http://schemas.microsoft.com/office/drawing/2017/decorative" val="1"/>
              </a:ext>
            </a:extLst>
          </p:cNvPr>
          <p:cNvSpPr/>
          <p:nvPr/>
        </p:nvSpPr>
        <p:spPr>
          <a:xfrm>
            <a:off x="3329220" y="3080448"/>
            <a:ext cx="981777" cy="3693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6" name="Arrow: Right 15">
            <a:extLst>
              <a:ext uri="{FF2B5EF4-FFF2-40B4-BE49-F238E27FC236}">
                <a16:creationId xmlns:a16="http://schemas.microsoft.com/office/drawing/2014/main" id="{0FCB9408-BFC8-B60F-0AD8-285A04C25A96}"/>
              </a:ext>
              <a:ext uri="{C183D7F6-B498-43B3-948B-1728B52AA6E4}">
                <adec:decorative xmlns:adec="http://schemas.microsoft.com/office/drawing/2017/decorative" val="1"/>
              </a:ext>
            </a:extLst>
          </p:cNvPr>
          <p:cNvSpPr/>
          <p:nvPr/>
        </p:nvSpPr>
        <p:spPr>
          <a:xfrm>
            <a:off x="3329219" y="4335780"/>
            <a:ext cx="981777" cy="3693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7" name="Arrow: Right 16">
            <a:extLst>
              <a:ext uri="{FF2B5EF4-FFF2-40B4-BE49-F238E27FC236}">
                <a16:creationId xmlns:a16="http://schemas.microsoft.com/office/drawing/2014/main" id="{090F58B5-1842-4AFC-7DCF-8397ABA5A60F}"/>
              </a:ext>
              <a:ext uri="{C183D7F6-B498-43B3-948B-1728B52AA6E4}">
                <adec:decorative xmlns:adec="http://schemas.microsoft.com/office/drawing/2017/decorative" val="1"/>
              </a:ext>
            </a:extLst>
          </p:cNvPr>
          <p:cNvSpPr/>
          <p:nvPr/>
        </p:nvSpPr>
        <p:spPr>
          <a:xfrm>
            <a:off x="3329218" y="5377007"/>
            <a:ext cx="981777" cy="3693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124561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C56F-BA8C-7930-C84D-FA66B3D0F269}"/>
              </a:ext>
            </a:extLst>
          </p:cNvPr>
          <p:cNvSpPr>
            <a:spLocks noGrp="1"/>
          </p:cNvSpPr>
          <p:nvPr>
            <p:ph type="ctrTitle"/>
          </p:nvPr>
        </p:nvSpPr>
        <p:spPr/>
        <p:txBody>
          <a:bodyPr>
            <a:normAutofit/>
          </a:bodyPr>
          <a:lstStyle/>
          <a:p>
            <a:r>
              <a:rPr lang="en-GB" dirty="0"/>
              <a:t>Key NICE guidance</a:t>
            </a:r>
          </a:p>
        </p:txBody>
      </p:sp>
      <p:sp>
        <p:nvSpPr>
          <p:cNvPr id="4" name="Text Placeholder 3">
            <a:extLst>
              <a:ext uri="{FF2B5EF4-FFF2-40B4-BE49-F238E27FC236}">
                <a16:creationId xmlns:a16="http://schemas.microsoft.com/office/drawing/2014/main" id="{39170A78-EFA5-BAE3-E1F6-91CE14FA5176}"/>
              </a:ext>
            </a:extLst>
          </p:cNvPr>
          <p:cNvSpPr>
            <a:spLocks noGrp="1"/>
          </p:cNvSpPr>
          <p:nvPr>
            <p:ph type="body" sz="quarter" idx="12"/>
          </p:nvPr>
        </p:nvSpPr>
        <p:spPr>
          <a:xfrm>
            <a:off x="380144" y="1414173"/>
            <a:ext cx="11356820" cy="5192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171450" indent="-171450">
              <a:lnSpc>
                <a:spcPct val="160000"/>
              </a:lnSpc>
              <a:spcBef>
                <a:spcPts val="0"/>
              </a:spcBef>
              <a:buFont typeface="Arial" panose="020B0604020202020204" pitchFamily="34" charset="0"/>
              <a:buChar char="•"/>
              <a:defRPr/>
            </a:pPr>
            <a:r>
              <a:rPr lang="en-GB" sz="2000" u="none" dirty="0">
                <a:solidFill>
                  <a:srgbClr val="FFFFFF"/>
                </a:solidFill>
                <a:latin typeface="+mn-lt"/>
                <a:ea typeface="+mn-ea"/>
                <a:cs typeface="+mn-cs"/>
              </a:rPr>
              <a:t>Supporting adult carers (NG150)</a:t>
            </a:r>
          </a:p>
          <a:p>
            <a:pPr marL="171450" indent="-171450">
              <a:lnSpc>
                <a:spcPct val="160000"/>
              </a:lnSpc>
              <a:spcBef>
                <a:spcPts val="0"/>
              </a:spcBef>
              <a:buFont typeface="Arial" panose="020B0604020202020204" pitchFamily="34" charset="0"/>
              <a:buChar char="•"/>
              <a:defRPr/>
            </a:pPr>
            <a:r>
              <a:rPr lang="en-GB" sz="2000" dirty="0">
                <a:solidFill>
                  <a:srgbClr val="FFFFFF"/>
                </a:solidFill>
                <a:latin typeface="+mn-lt"/>
                <a:ea typeface="+mn-ea"/>
              </a:rPr>
              <a:t>People’s</a:t>
            </a:r>
            <a:r>
              <a:rPr kumimoji="0" lang="en-GB" sz="2000" i="0" strike="noStrike" kern="1200" cap="none" spc="0" normalizeH="0" baseline="0" noProof="0" dirty="0">
                <a:ln>
                  <a:noFill/>
                </a:ln>
                <a:solidFill>
                  <a:srgbClr val="FFFFFF"/>
                </a:solidFill>
                <a:effectLst/>
                <a:uLnTx/>
                <a:uFillTx/>
                <a:latin typeface="+mn-lt"/>
                <a:ea typeface="+mn-ea"/>
              </a:rPr>
              <a:t> experience in adult social care services: improving the experience of care and support for people using adult social care services (NG86) </a:t>
            </a:r>
          </a:p>
          <a:p>
            <a:pPr marL="171450" indent="-171450">
              <a:lnSpc>
                <a:spcPct val="160000"/>
              </a:lnSpc>
              <a:spcBef>
                <a:spcPts val="0"/>
              </a:spcBef>
              <a:buFont typeface="Arial" panose="020B0604020202020204" pitchFamily="34" charset="0"/>
              <a:buChar char="•"/>
              <a:defRPr/>
            </a:pPr>
            <a:r>
              <a:rPr lang="en-GB" sz="2000" dirty="0">
                <a:solidFill>
                  <a:srgbClr val="FFFFFF"/>
                </a:solidFill>
                <a:latin typeface="+mn-lt"/>
                <a:ea typeface="+mn-ea"/>
              </a:rPr>
              <a:t>Older people with </a:t>
            </a:r>
            <a:r>
              <a:rPr lang="en-GB" sz="2000" u="none" dirty="0">
                <a:solidFill>
                  <a:srgbClr val="FFFFFF"/>
                </a:solidFill>
                <a:latin typeface="+mn-lt"/>
                <a:ea typeface="+mn-ea"/>
                <a:cs typeface="+mn-cs"/>
              </a:rPr>
              <a:t>social care needs and multiple long-term conditions (NG22)</a:t>
            </a:r>
          </a:p>
          <a:p>
            <a:pPr marL="171450" indent="-171450">
              <a:lnSpc>
                <a:spcPct val="160000"/>
              </a:lnSpc>
              <a:spcBef>
                <a:spcPts val="0"/>
              </a:spcBef>
              <a:buFont typeface="Arial" panose="020B0604020202020204" pitchFamily="34" charset="0"/>
              <a:buChar char="•"/>
              <a:defRPr/>
            </a:pPr>
            <a:r>
              <a:rPr kumimoji="0" lang="en-GB" sz="2000" i="0" strike="noStrike" kern="1200" cap="none" spc="0" normalizeH="0" baseline="0" noProof="0" dirty="0">
                <a:ln>
                  <a:noFill/>
                </a:ln>
                <a:solidFill>
                  <a:srgbClr val="FFFFFF"/>
                </a:solidFill>
                <a:effectLst/>
                <a:uLnTx/>
                <a:uFillTx/>
                <a:latin typeface="+mn-lt"/>
                <a:ea typeface="+mn-ea"/>
              </a:rPr>
              <a:t>Care and support of people growing older with learning disabilities (NG96)</a:t>
            </a:r>
            <a:endParaRPr lang="en-GB" sz="2000" u="none" dirty="0">
              <a:solidFill>
                <a:srgbClr val="FFFFFF"/>
              </a:solidFill>
              <a:latin typeface="+mn-lt"/>
              <a:ea typeface="+mn-ea"/>
              <a:cs typeface="+mn-cs"/>
            </a:endParaRPr>
          </a:p>
          <a:p>
            <a:pPr marL="171450" indent="-171450">
              <a:lnSpc>
                <a:spcPct val="160000"/>
              </a:lnSpc>
              <a:spcBef>
                <a:spcPts val="0"/>
              </a:spcBef>
              <a:buFont typeface="Arial" panose="020B0604020202020204" pitchFamily="34" charset="0"/>
              <a:buChar char="•"/>
              <a:defRPr/>
            </a:pPr>
            <a:r>
              <a:rPr kumimoji="0" lang="en-GB" sz="2000" i="0" strike="noStrike" kern="1200" cap="none" spc="0" normalizeH="0" baseline="0" noProof="0" dirty="0">
                <a:ln>
                  <a:noFill/>
                </a:ln>
                <a:solidFill>
                  <a:srgbClr val="FFFFFF"/>
                </a:solidFill>
                <a:effectLst/>
                <a:uLnTx/>
                <a:uFillTx/>
                <a:latin typeface="+mn-lt"/>
                <a:ea typeface="+mn-ea"/>
              </a:rPr>
              <a:t>Older people:  independence and mental wellbeing (NG32)</a:t>
            </a:r>
          </a:p>
          <a:p>
            <a:pPr marL="171450" indent="-171450">
              <a:lnSpc>
                <a:spcPct val="160000"/>
              </a:lnSpc>
              <a:spcBef>
                <a:spcPts val="0"/>
              </a:spcBef>
              <a:buFont typeface="Arial" panose="020B0604020202020204" pitchFamily="34" charset="0"/>
              <a:buChar char="•"/>
              <a:defRPr/>
            </a:pPr>
            <a:r>
              <a:rPr lang="en-GB" sz="2000" u="none" dirty="0">
                <a:solidFill>
                  <a:srgbClr val="FFFFFF"/>
                </a:solidFill>
                <a:latin typeface="+mn-lt"/>
                <a:ea typeface="+mn-ea"/>
                <a:cs typeface="+mn-cs"/>
              </a:rPr>
              <a:t>Home care: delivering personal care and practical support to older people living in their own homes (NG21) </a:t>
            </a:r>
          </a:p>
          <a:p>
            <a:pPr marL="171450" indent="-171450">
              <a:lnSpc>
                <a:spcPct val="160000"/>
              </a:lnSpc>
              <a:spcBef>
                <a:spcPts val="0"/>
              </a:spcBef>
              <a:buFont typeface="Arial" panose="020B0604020202020204" pitchFamily="34" charset="0"/>
              <a:buChar char="•"/>
              <a:defRPr/>
            </a:pPr>
            <a:r>
              <a:rPr kumimoji="0" lang="en-GB" sz="2000" i="0" strike="noStrike" kern="1200" cap="none" spc="0" normalizeH="0" baseline="0" noProof="0" dirty="0">
                <a:ln>
                  <a:noFill/>
                </a:ln>
                <a:solidFill>
                  <a:srgbClr val="FFFFFF"/>
                </a:solidFill>
                <a:effectLst/>
                <a:uLnTx/>
                <a:uFillTx/>
                <a:latin typeface="+mn-lt"/>
                <a:ea typeface="+mn-ea"/>
              </a:rPr>
              <a:t>End of Life care for adults: service delivery (NG142)</a:t>
            </a:r>
          </a:p>
          <a:p>
            <a:pPr marL="171450" indent="-171450">
              <a:lnSpc>
                <a:spcPct val="160000"/>
              </a:lnSpc>
              <a:spcBef>
                <a:spcPts val="0"/>
              </a:spcBef>
              <a:buFont typeface="Arial" panose="020B0604020202020204" pitchFamily="34" charset="0"/>
              <a:buChar char="•"/>
              <a:defRPr/>
            </a:pPr>
            <a:r>
              <a:rPr lang="en-GB" sz="2000" u="none" dirty="0">
                <a:solidFill>
                  <a:srgbClr val="FFFFFF"/>
                </a:solidFill>
                <a:latin typeface="+mn-lt"/>
                <a:ea typeface="+mn-ea"/>
                <a:cs typeface="+mn-cs"/>
              </a:rPr>
              <a:t>Community engagement (NG44)</a:t>
            </a:r>
          </a:p>
          <a:p>
            <a:pPr marL="171450" indent="-171450">
              <a:lnSpc>
                <a:spcPct val="160000"/>
              </a:lnSpc>
              <a:spcBef>
                <a:spcPts val="0"/>
              </a:spcBef>
              <a:buFont typeface="Arial" panose="020B0604020202020204" pitchFamily="34" charset="0"/>
              <a:buChar char="•"/>
              <a:defRPr/>
            </a:pPr>
            <a:r>
              <a:rPr kumimoji="0" lang="en-GB" sz="2000" i="0" strike="noStrike" kern="1200" cap="none" spc="0" normalizeH="0" baseline="0" noProof="0" dirty="0">
                <a:ln>
                  <a:noFill/>
                </a:ln>
                <a:solidFill>
                  <a:srgbClr val="FFFFFF"/>
                </a:solidFill>
                <a:effectLst/>
                <a:uLnTx/>
                <a:uFillTx/>
                <a:latin typeface="+mn-lt"/>
                <a:ea typeface="+mn-ea"/>
              </a:rPr>
              <a:t>Transition from children’s to adults’ services for young people using health and social care services (NG43)</a:t>
            </a:r>
          </a:p>
          <a:p>
            <a:pPr marL="171450" indent="-171450">
              <a:lnSpc>
                <a:spcPct val="160000"/>
              </a:lnSpc>
              <a:spcBef>
                <a:spcPts val="0"/>
              </a:spcBef>
              <a:buFont typeface="Arial" panose="020B0604020202020204" pitchFamily="34" charset="0"/>
              <a:buChar char="•"/>
              <a:defRPr/>
            </a:pPr>
            <a:r>
              <a:rPr kumimoji="0" lang="en-GB" sz="2000" i="0" strike="noStrike" kern="1200" cap="none" spc="0" normalizeH="0" baseline="0" noProof="0" dirty="0">
                <a:ln>
                  <a:noFill/>
                </a:ln>
                <a:solidFill>
                  <a:srgbClr val="FFFFFF"/>
                </a:solidFill>
                <a:effectLst/>
                <a:uLnTx/>
                <a:uFillTx/>
                <a:latin typeface="+mn-lt"/>
                <a:ea typeface="+mn-ea"/>
              </a:rPr>
              <a:t>Transition between inpatient mental health settings and community or care home settings (NG53) </a:t>
            </a:r>
          </a:p>
          <a:p>
            <a:pPr marL="171450" indent="-171450">
              <a:lnSpc>
                <a:spcPct val="160000"/>
              </a:lnSpc>
              <a:spcBef>
                <a:spcPts val="0"/>
              </a:spcBef>
              <a:buFont typeface="Arial" panose="020B0604020202020204" pitchFamily="34" charset="0"/>
              <a:buChar char="•"/>
              <a:defRPr/>
            </a:pPr>
            <a:r>
              <a:rPr kumimoji="0" lang="en-GB" sz="2000" i="0" u="none" strike="noStrike" kern="1200" cap="none" spc="0" normalizeH="0" baseline="0" noProof="0" dirty="0">
                <a:ln>
                  <a:noFill/>
                </a:ln>
                <a:solidFill>
                  <a:srgbClr val="FFFFFF"/>
                </a:solidFill>
                <a:effectLst/>
                <a:uLnTx/>
                <a:uFillTx/>
                <a:latin typeface="+mn-lt"/>
                <a:ea typeface="+mn-ea"/>
                <a:cs typeface="+mn-cs"/>
              </a:rPr>
              <a:t>Safeguarding adults in care homes (NG189)</a:t>
            </a:r>
          </a:p>
          <a:p>
            <a:pPr marL="171450" indent="-171450">
              <a:lnSpc>
                <a:spcPct val="160000"/>
              </a:lnSpc>
              <a:spcBef>
                <a:spcPts val="0"/>
              </a:spcBef>
              <a:buFont typeface="Arial" panose="020B0604020202020204" pitchFamily="34" charset="0"/>
              <a:buChar char="•"/>
              <a:defRPr/>
            </a:pPr>
            <a:r>
              <a:rPr lang="en-GB" sz="2000" dirty="0">
                <a:solidFill>
                  <a:srgbClr val="FFFFFF"/>
                </a:solidFill>
                <a:latin typeface="+mn-lt"/>
                <a:ea typeface="+mn-ea"/>
              </a:rPr>
              <a:t>Decision making and mental capacity (NG108)</a:t>
            </a:r>
          </a:p>
          <a:p>
            <a:pPr marL="171450" indent="-171450">
              <a:lnSpc>
                <a:spcPct val="160000"/>
              </a:lnSpc>
              <a:spcBef>
                <a:spcPts val="0"/>
              </a:spcBef>
              <a:buFont typeface="Arial" panose="020B0604020202020204" pitchFamily="34" charset="0"/>
              <a:buChar char="•"/>
              <a:defRPr/>
            </a:pPr>
            <a:r>
              <a:rPr kumimoji="0" lang="en-GB" sz="2000" i="0" u="none" strike="noStrike" kern="1200" cap="none" spc="0" normalizeH="0" baseline="0" noProof="0" dirty="0">
                <a:ln>
                  <a:noFill/>
                </a:ln>
                <a:solidFill>
                  <a:srgbClr val="FFFFFF"/>
                </a:solidFill>
                <a:effectLst/>
                <a:uLnTx/>
                <a:uFillTx/>
                <a:latin typeface="+mn-lt"/>
                <a:ea typeface="+mn-ea"/>
                <a:cs typeface="+mn-cs"/>
              </a:rPr>
              <a:t>Social work with adults experiencing complex needs (NG216)</a:t>
            </a:r>
          </a:p>
        </p:txBody>
      </p:sp>
    </p:spTree>
    <p:extLst>
      <p:ext uri="{BB962C8B-B14F-4D97-AF65-F5344CB8AC3E}">
        <p14:creationId xmlns:p14="http://schemas.microsoft.com/office/powerpoint/2010/main" val="1752317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F366-B923-4759-84ED-3C5ACA95A665}"/>
              </a:ext>
            </a:extLst>
          </p:cNvPr>
          <p:cNvSpPr>
            <a:spLocks noGrp="1"/>
          </p:cNvSpPr>
          <p:nvPr>
            <p:ph type="ctrTitle"/>
          </p:nvPr>
        </p:nvSpPr>
        <p:spPr/>
        <p:txBody>
          <a:bodyPr>
            <a:normAutofit fontScale="90000"/>
          </a:bodyPr>
          <a:lstStyle/>
          <a:p>
            <a:r>
              <a:rPr lang="en-GB" dirty="0"/>
              <a:t>Quick guides: a quick, easy way to access key information from NICE on social care topics</a:t>
            </a:r>
          </a:p>
        </p:txBody>
      </p:sp>
      <p:pic>
        <p:nvPicPr>
          <p:cNvPr id="5" name="Picture 4" descr="Dementia">
            <a:extLst>
              <a:ext uri="{FF2B5EF4-FFF2-40B4-BE49-F238E27FC236}">
                <a16:creationId xmlns:a16="http://schemas.microsoft.com/office/drawing/2014/main" id="{0F7E7A47-0901-FF40-82A0-64B4B1870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3" y="1763860"/>
            <a:ext cx="2527300" cy="3517900"/>
          </a:xfrm>
          <a:prstGeom prst="rect">
            <a:avLst/>
          </a:prstGeom>
        </p:spPr>
      </p:pic>
      <p:pic>
        <p:nvPicPr>
          <p:cNvPr id="7" name="Picture 6" descr="Diagram&#10;&#10;Description automatically generated">
            <a:extLst>
              <a:ext uri="{FF2B5EF4-FFF2-40B4-BE49-F238E27FC236}">
                <a16:creationId xmlns:a16="http://schemas.microsoft.com/office/drawing/2014/main" id="{919D87AF-6317-9F36-4C91-80D03FC3D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908" y="1763860"/>
            <a:ext cx="2540131" cy="3594285"/>
          </a:xfrm>
          <a:prstGeom prst="rect">
            <a:avLst/>
          </a:prstGeom>
        </p:spPr>
      </p:pic>
      <p:pic>
        <p:nvPicPr>
          <p:cNvPr id="10" name="Picture 9" descr="Diagram&#10;&#10;Description automatically generated">
            <a:extLst>
              <a:ext uri="{FF2B5EF4-FFF2-40B4-BE49-F238E27FC236}">
                <a16:creationId xmlns:a16="http://schemas.microsoft.com/office/drawing/2014/main" id="{A5EEB887-8991-9A29-035A-BEF54E59D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264" y="1782910"/>
            <a:ext cx="2514729" cy="3556183"/>
          </a:xfrm>
          <a:prstGeom prst="rect">
            <a:avLst/>
          </a:prstGeom>
        </p:spPr>
      </p:pic>
      <p:pic>
        <p:nvPicPr>
          <p:cNvPr id="12" name="Picture 11" descr="Diagram, text&#10;&#10;Description automatically generated">
            <a:extLst>
              <a:ext uri="{FF2B5EF4-FFF2-40B4-BE49-F238E27FC236}">
                <a16:creationId xmlns:a16="http://schemas.microsoft.com/office/drawing/2014/main" id="{EED8C4E0-7A17-0757-3E4A-E5A0BA389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3218" y="1801962"/>
            <a:ext cx="2521080" cy="3556183"/>
          </a:xfrm>
          <a:prstGeom prst="rect">
            <a:avLst/>
          </a:prstGeom>
        </p:spPr>
      </p:pic>
      <p:pic>
        <p:nvPicPr>
          <p:cNvPr id="17" name="Picture 16" descr="A picture containing text, sign, screenshot&#10;&#10;Description automatically generated">
            <a:extLst>
              <a:ext uri="{FF2B5EF4-FFF2-40B4-BE49-F238E27FC236}">
                <a16:creationId xmlns:a16="http://schemas.microsoft.com/office/drawing/2014/main" id="{EECE6AA1-166D-6886-FA45-359C97FC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1842" y="3069509"/>
            <a:ext cx="2527430" cy="3537132"/>
          </a:xfrm>
          <a:prstGeom prst="rect">
            <a:avLst/>
          </a:prstGeom>
        </p:spPr>
      </p:pic>
      <p:pic>
        <p:nvPicPr>
          <p:cNvPr id="19" name="Picture 18" descr="A screenshot of a video game&#10;&#10;Description automatically generated with medium confidence">
            <a:extLst>
              <a:ext uri="{FF2B5EF4-FFF2-40B4-BE49-F238E27FC236}">
                <a16:creationId xmlns:a16="http://schemas.microsoft.com/office/drawing/2014/main" id="{8AF24F78-89F5-4A42-D067-CF54D057B4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7960" y="3082209"/>
            <a:ext cx="2514729" cy="3575234"/>
          </a:xfrm>
          <a:prstGeom prst="rect">
            <a:avLst/>
          </a:prstGeom>
        </p:spPr>
      </p:pic>
      <p:pic>
        <p:nvPicPr>
          <p:cNvPr id="21" name="Picture 20" descr="Text&#10;&#10;Description automatically generated">
            <a:extLst>
              <a:ext uri="{FF2B5EF4-FFF2-40B4-BE49-F238E27FC236}">
                <a16:creationId xmlns:a16="http://schemas.microsoft.com/office/drawing/2014/main" id="{96354125-8403-DF6A-9495-45A2B0319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1378" y="3069509"/>
            <a:ext cx="2521080" cy="3587934"/>
          </a:xfrm>
          <a:prstGeom prst="rect">
            <a:avLst/>
          </a:prstGeom>
        </p:spPr>
      </p:pic>
    </p:spTree>
    <p:extLst>
      <p:ext uri="{BB962C8B-B14F-4D97-AF65-F5344CB8AC3E}">
        <p14:creationId xmlns:p14="http://schemas.microsoft.com/office/powerpoint/2010/main" val="235929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539E-B7DE-72E0-E6ED-0CCD3D3D9AD0}"/>
              </a:ext>
            </a:extLst>
          </p:cNvPr>
          <p:cNvSpPr>
            <a:spLocks noGrp="1"/>
          </p:cNvSpPr>
          <p:nvPr>
            <p:ph type="ctrTitle"/>
          </p:nvPr>
        </p:nvSpPr>
        <p:spPr/>
        <p:txBody>
          <a:bodyPr/>
          <a:lstStyle/>
          <a:p>
            <a:r>
              <a:rPr lang="en-GB" dirty="0"/>
              <a:t>Over to you!</a:t>
            </a:r>
          </a:p>
        </p:txBody>
      </p:sp>
      <p:sp>
        <p:nvSpPr>
          <p:cNvPr id="3" name="Text Placeholder 2">
            <a:extLst>
              <a:ext uri="{FF2B5EF4-FFF2-40B4-BE49-F238E27FC236}">
                <a16:creationId xmlns:a16="http://schemas.microsoft.com/office/drawing/2014/main" id="{46769249-E50F-ECFE-74FE-3F8E62F7EF52}"/>
              </a:ext>
            </a:extLst>
          </p:cNvPr>
          <p:cNvSpPr>
            <a:spLocks noGrp="1"/>
          </p:cNvSpPr>
          <p:nvPr>
            <p:ph type="body" sz="quarter" idx="12"/>
          </p:nvPr>
        </p:nvSpPr>
        <p:spPr>
          <a:xfrm>
            <a:off x="2388870" y="1904986"/>
            <a:ext cx="9328640" cy="3641147"/>
          </a:xfrm>
        </p:spPr>
        <p:txBody>
          <a:bodyPr>
            <a:normAutofit fontScale="92500"/>
          </a:bodyPr>
          <a:lstStyle/>
          <a:p>
            <a:r>
              <a:rPr lang="en-GB" sz="1800" dirty="0"/>
              <a:t>Open a new page on the internet and type in the NICE website address </a:t>
            </a:r>
            <a:r>
              <a:rPr lang="en-GB" sz="1800" dirty="0">
                <a:hlinkClick r:id="rId2">
                  <a:extLst>
                    <a:ext uri="{A12FA001-AC4F-418D-AE19-62706E023703}">
                      <ahyp:hlinkClr xmlns:ahyp="http://schemas.microsoft.com/office/drawing/2018/hyperlinkcolor" val="tx"/>
                    </a:ext>
                  </a:extLst>
                </a:hlinkClick>
              </a:rPr>
              <a:t>www.nice.org.uk</a:t>
            </a:r>
            <a:r>
              <a:rPr lang="en-GB" sz="1800" dirty="0"/>
              <a:t> </a:t>
            </a:r>
          </a:p>
          <a:p>
            <a:r>
              <a:rPr lang="en-GB" sz="1800" dirty="0"/>
              <a:t> (We will still be in the meeting to speak and hear you)</a:t>
            </a:r>
          </a:p>
          <a:p>
            <a:pPr marL="285750" indent="-285750">
              <a:buFont typeface="Arial" panose="020B0604020202020204" pitchFamily="34" charset="0"/>
              <a:buChar char="•"/>
            </a:pPr>
            <a:endParaRPr lang="en-GB" sz="1800" dirty="0"/>
          </a:p>
          <a:p>
            <a:r>
              <a:rPr lang="en-GB" sz="1800" dirty="0"/>
              <a:t>Is everyone on the NICE website? </a:t>
            </a:r>
          </a:p>
          <a:p>
            <a:pPr marL="285750" indent="-285750">
              <a:buFont typeface="Arial" panose="020B0604020202020204" pitchFamily="34" charset="0"/>
              <a:buChar char="•"/>
            </a:pPr>
            <a:endParaRPr lang="en-GB" sz="1800" dirty="0"/>
          </a:p>
          <a:p>
            <a:r>
              <a:rPr lang="en-GB" sz="1800" dirty="0"/>
              <a:t>Make sure you’re on mute but keep the meeting running and explore a topic of your choice on the NICE website.  </a:t>
            </a:r>
          </a:p>
          <a:p>
            <a:endParaRPr lang="en-GB" dirty="0"/>
          </a:p>
        </p:txBody>
      </p:sp>
      <p:pic>
        <p:nvPicPr>
          <p:cNvPr id="4" name="Picture 3">
            <a:extLst>
              <a:ext uri="{FF2B5EF4-FFF2-40B4-BE49-F238E27FC236}">
                <a16:creationId xmlns:a16="http://schemas.microsoft.com/office/drawing/2014/main" id="{8E5AE58A-A271-7386-6088-007640173E31}"/>
              </a:ext>
              <a:ext uri="{C183D7F6-B498-43B3-948B-1728B52AA6E4}">
                <adec:decorative xmlns:adec="http://schemas.microsoft.com/office/drawing/2017/decorative" val="1"/>
              </a:ext>
            </a:extLst>
          </p:cNvPr>
          <p:cNvPicPr>
            <a:picLocks noChangeAspect="1"/>
          </p:cNvPicPr>
          <p:nvPr/>
        </p:nvPicPr>
        <p:blipFill rotWithShape="1">
          <a:blip r:embed="rId3"/>
          <a:srcRect l="15733" t="4710" r="15051" b="3624"/>
          <a:stretch/>
        </p:blipFill>
        <p:spPr>
          <a:xfrm>
            <a:off x="1178321" y="2075434"/>
            <a:ext cx="698400" cy="698400"/>
          </a:xfrm>
          <a:prstGeom prst="rect">
            <a:avLst/>
          </a:prstGeom>
        </p:spPr>
      </p:pic>
      <p:pic>
        <p:nvPicPr>
          <p:cNvPr id="5" name="Picture 4">
            <a:extLst>
              <a:ext uri="{FF2B5EF4-FFF2-40B4-BE49-F238E27FC236}">
                <a16:creationId xmlns:a16="http://schemas.microsoft.com/office/drawing/2014/main" id="{41971792-2E71-C103-EF3B-D1BBA01748CD}"/>
              </a:ext>
              <a:ext uri="{C183D7F6-B498-43B3-948B-1728B52AA6E4}">
                <adec:decorative xmlns:adec="http://schemas.microsoft.com/office/drawing/2017/decorative" val="1"/>
              </a:ext>
            </a:extLst>
          </p:cNvPr>
          <p:cNvPicPr>
            <a:picLocks noChangeAspect="1"/>
          </p:cNvPicPr>
          <p:nvPr/>
        </p:nvPicPr>
        <p:blipFill rotWithShape="1">
          <a:blip r:embed="rId4"/>
          <a:srcRect l="16303" t="4252" r="14587" b="4226"/>
          <a:stretch/>
        </p:blipFill>
        <p:spPr>
          <a:xfrm>
            <a:off x="1178321" y="3385767"/>
            <a:ext cx="698400" cy="698400"/>
          </a:xfrm>
          <a:prstGeom prst="rect">
            <a:avLst/>
          </a:prstGeom>
        </p:spPr>
      </p:pic>
      <p:pic>
        <p:nvPicPr>
          <p:cNvPr id="6" name="Picture 5">
            <a:extLst>
              <a:ext uri="{FF2B5EF4-FFF2-40B4-BE49-F238E27FC236}">
                <a16:creationId xmlns:a16="http://schemas.microsoft.com/office/drawing/2014/main" id="{F86503DE-5D61-CC06-14DD-D3167B5C36D2}"/>
              </a:ext>
              <a:ext uri="{C183D7F6-B498-43B3-948B-1728B52AA6E4}">
                <adec:decorative xmlns:adec="http://schemas.microsoft.com/office/drawing/2017/decorative" val="1"/>
              </a:ext>
            </a:extLst>
          </p:cNvPr>
          <p:cNvPicPr>
            <a:picLocks noChangeAspect="1"/>
          </p:cNvPicPr>
          <p:nvPr/>
        </p:nvPicPr>
        <p:blipFill rotWithShape="1">
          <a:blip r:embed="rId5"/>
          <a:srcRect l="16482" t="4230" r="14396" b="4230"/>
          <a:stretch/>
        </p:blipFill>
        <p:spPr>
          <a:xfrm>
            <a:off x="1178321" y="4696100"/>
            <a:ext cx="698400" cy="698400"/>
          </a:xfrm>
          <a:prstGeom prst="rect">
            <a:avLst/>
          </a:prstGeom>
        </p:spPr>
      </p:pic>
    </p:spTree>
    <p:extLst>
      <p:ext uri="{BB962C8B-B14F-4D97-AF65-F5344CB8AC3E}">
        <p14:creationId xmlns:p14="http://schemas.microsoft.com/office/powerpoint/2010/main" val="2612235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91991309-2A58-5993-5FEC-29253C925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3"/>
            <a:ext cx="12192000" cy="6845193"/>
          </a:xfrm>
          <a:prstGeom prst="rect">
            <a:avLst/>
          </a:prstGeom>
        </p:spPr>
      </p:pic>
      <p:sp>
        <p:nvSpPr>
          <p:cNvPr id="6" name="Rectangle 5" descr="free text search bar">
            <a:extLst>
              <a:ext uri="{FF2B5EF4-FFF2-40B4-BE49-F238E27FC236}">
                <a16:creationId xmlns:a16="http://schemas.microsoft.com/office/drawing/2014/main" id="{012CB2F7-6555-D2D9-17B0-B9038E4F265E}"/>
              </a:ext>
            </a:extLst>
          </p:cNvPr>
          <p:cNvSpPr/>
          <p:nvPr/>
        </p:nvSpPr>
        <p:spPr>
          <a:xfrm>
            <a:off x="4260072" y="495159"/>
            <a:ext cx="5334303" cy="4328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33080D-836E-B47E-7EB9-657D2D24A8B8}"/>
              </a:ext>
            </a:extLst>
          </p:cNvPr>
          <p:cNvSpPr>
            <a:spLocks noGrp="1"/>
          </p:cNvSpPr>
          <p:nvPr>
            <p:ph type="ctrTitle"/>
          </p:nvPr>
        </p:nvSpPr>
        <p:spPr>
          <a:xfrm>
            <a:off x="496383" y="-1276350"/>
            <a:ext cx="11080069" cy="1276350"/>
          </a:xfrm>
        </p:spPr>
        <p:txBody>
          <a:bodyPr vert="horz" lIns="91440" tIns="45720" rIns="91440" bIns="45720" rtlCol="0" anchor="b" anchorCtr="0">
            <a:normAutofit/>
          </a:bodyPr>
          <a:lstStyle/>
          <a:p>
            <a:r>
              <a:rPr lang="en-GB" dirty="0">
                <a:solidFill>
                  <a:schemeClr val="bg1"/>
                </a:solidFill>
              </a:rPr>
              <a:t>The NICE website</a:t>
            </a:r>
          </a:p>
        </p:txBody>
      </p:sp>
    </p:spTree>
    <p:extLst>
      <p:ext uri="{BB962C8B-B14F-4D97-AF65-F5344CB8AC3E}">
        <p14:creationId xmlns:p14="http://schemas.microsoft.com/office/powerpoint/2010/main" val="2821714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6925-ED91-967F-DB36-38DE1AE6B865}"/>
              </a:ext>
            </a:extLst>
          </p:cNvPr>
          <p:cNvSpPr>
            <a:spLocks noGrp="1"/>
          </p:cNvSpPr>
          <p:nvPr>
            <p:ph type="ctrTitle"/>
          </p:nvPr>
        </p:nvSpPr>
        <p:spPr/>
        <p:txBody>
          <a:bodyPr/>
          <a:lstStyle/>
          <a:p>
            <a:r>
              <a:rPr lang="en-GB" dirty="0"/>
              <a:t>Browsing and searching the NICE website</a:t>
            </a:r>
          </a:p>
        </p:txBody>
      </p:sp>
      <p:sp>
        <p:nvSpPr>
          <p:cNvPr id="3" name="Text Placeholder 2">
            <a:extLst>
              <a:ext uri="{FF2B5EF4-FFF2-40B4-BE49-F238E27FC236}">
                <a16:creationId xmlns:a16="http://schemas.microsoft.com/office/drawing/2014/main" id="{1B1282AF-64F8-9332-37B4-F0CEE37EE801}"/>
              </a:ext>
            </a:extLst>
          </p:cNvPr>
          <p:cNvSpPr>
            <a:spLocks noGrp="1"/>
          </p:cNvSpPr>
          <p:nvPr>
            <p:ph type="body" sz="quarter" idx="12"/>
          </p:nvPr>
        </p:nvSpPr>
        <p:spPr>
          <a:xfrm>
            <a:off x="507206" y="1565573"/>
            <a:ext cx="11177587" cy="4480824"/>
          </a:xfrm>
        </p:spPr>
        <p:txBody>
          <a:bodyPr>
            <a:normAutofit/>
          </a:bodyPr>
          <a:lstStyle/>
          <a:p>
            <a:r>
              <a:rPr lang="en-GB" sz="1800" b="1" i="0" dirty="0">
                <a:effectLst/>
                <a:latin typeface="+mn-lt"/>
                <a:cs typeface="Times New Roman" panose="02020603050405020304" pitchFamily="18" charset="0"/>
              </a:rPr>
              <a:t>Searching</a:t>
            </a:r>
            <a:br>
              <a:rPr lang="en-GB" sz="1800" b="1" i="0" dirty="0">
                <a:effectLst/>
                <a:latin typeface="+mn-lt"/>
                <a:cs typeface="Times New Roman" panose="02020603050405020304" pitchFamily="18" charset="0"/>
              </a:rPr>
            </a:br>
            <a:r>
              <a:rPr lang="en-GB" sz="1800" b="0" i="0" dirty="0">
                <a:effectLst/>
                <a:latin typeface="+mn-lt"/>
                <a:cs typeface="Times New Roman" panose="02020603050405020304" pitchFamily="18" charset="0"/>
              </a:rPr>
              <a:t>Searching can be quicker, especially if you have the correct terms. Keep your searches simple.</a:t>
            </a:r>
            <a:endParaRPr lang="en-GB" sz="1800" b="1" i="1" dirty="0">
              <a:effectLst/>
              <a:latin typeface="+mn-lt"/>
              <a:cs typeface="Times New Roman" panose="02020603050405020304" pitchFamily="18" charset="0"/>
            </a:endParaRPr>
          </a:p>
          <a:p>
            <a:r>
              <a:rPr lang="en-GB" dirty="0">
                <a:latin typeface="+mn-lt"/>
              </a:rPr>
              <a:t>Q: What does NICE say about mental capacity issues?</a:t>
            </a:r>
          </a:p>
          <a:p>
            <a:r>
              <a:rPr lang="en-GB" dirty="0">
                <a:latin typeface="+mn-lt"/>
              </a:rPr>
              <a:t>Search: 		‘mental capacity’ or ‘decision making’ </a:t>
            </a:r>
          </a:p>
          <a:p>
            <a:r>
              <a:rPr lang="en-GB" dirty="0">
                <a:latin typeface="+mn-lt"/>
              </a:rPr>
              <a:t>Results page: 	NG108, QS194, Shared learning example</a:t>
            </a:r>
          </a:p>
          <a:p>
            <a:r>
              <a:rPr lang="en-GB" dirty="0">
                <a:latin typeface="+mn-lt"/>
              </a:rPr>
              <a:t>Guidance: 	NG108 – check overview, scope – for 16 </a:t>
            </a:r>
            <a:r>
              <a:rPr lang="en-GB" dirty="0" err="1">
                <a:latin typeface="+mn-lt"/>
              </a:rPr>
              <a:t>yrs</a:t>
            </a:r>
            <a:r>
              <a:rPr lang="en-GB" dirty="0">
                <a:latin typeface="+mn-lt"/>
              </a:rPr>
              <a:t> and older, lacking capacity now or in			the future (all the recommendations are here)</a:t>
            </a:r>
          </a:p>
          <a:p>
            <a:r>
              <a:rPr lang="en-GB" sz="1800" b="1" i="0" dirty="0">
                <a:effectLst/>
                <a:latin typeface="+mn-lt"/>
                <a:cs typeface="Times New Roman" panose="02020603050405020304" pitchFamily="18" charset="0"/>
              </a:rPr>
              <a:t>Explore the topic guidance tool bar – use NG108</a:t>
            </a:r>
            <a:endParaRPr lang="en-GB" dirty="0">
              <a:latin typeface="+mn-lt"/>
            </a:endParaRPr>
          </a:p>
        </p:txBody>
      </p:sp>
      <p:pic>
        <p:nvPicPr>
          <p:cNvPr id="7" name="Picture 6">
            <a:extLst>
              <a:ext uri="{FF2B5EF4-FFF2-40B4-BE49-F238E27FC236}">
                <a16:creationId xmlns:a16="http://schemas.microsoft.com/office/drawing/2014/main" id="{47794533-2842-F880-E331-552BA1D797DC}"/>
              </a:ext>
              <a:ext uri="{C183D7F6-B498-43B3-948B-1728B52AA6E4}">
                <adec:decorative xmlns:adec="http://schemas.microsoft.com/office/drawing/2017/decorative" val="1"/>
              </a:ext>
            </a:extLst>
          </p:cNvPr>
          <p:cNvPicPr>
            <a:picLocks noChangeAspect="1"/>
          </p:cNvPicPr>
          <p:nvPr/>
        </p:nvPicPr>
        <p:blipFill rotWithShape="1">
          <a:blip r:embed="rId2"/>
          <a:srcRect b="24312"/>
          <a:stretch/>
        </p:blipFill>
        <p:spPr bwMode="auto">
          <a:xfrm>
            <a:off x="558583" y="5906125"/>
            <a:ext cx="9304280" cy="569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54096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40A4-DB4B-5FE9-2542-30589F0ACBAE}"/>
              </a:ext>
            </a:extLst>
          </p:cNvPr>
          <p:cNvSpPr>
            <a:spLocks noGrp="1"/>
          </p:cNvSpPr>
          <p:nvPr>
            <p:ph type="ctrTitle"/>
          </p:nvPr>
        </p:nvSpPr>
        <p:spPr/>
        <p:txBody>
          <a:bodyPr/>
          <a:lstStyle/>
          <a:p>
            <a:r>
              <a:rPr lang="en-GB" dirty="0"/>
              <a:t>Contents</a:t>
            </a:r>
          </a:p>
        </p:txBody>
      </p:sp>
      <p:sp>
        <p:nvSpPr>
          <p:cNvPr id="3" name="Subtitle 2">
            <a:extLst>
              <a:ext uri="{FF2B5EF4-FFF2-40B4-BE49-F238E27FC236}">
                <a16:creationId xmlns:a16="http://schemas.microsoft.com/office/drawing/2014/main" id="{530ACDC9-2F5D-7BB6-25F1-C5986C7E455C}"/>
              </a:ext>
            </a:extLst>
          </p:cNvPr>
          <p:cNvSpPr>
            <a:spLocks noGrp="1"/>
          </p:cNvSpPr>
          <p:nvPr>
            <p:ph type="subTitle" idx="1"/>
          </p:nvPr>
        </p:nvSpPr>
        <p:spPr>
          <a:xfrm>
            <a:off x="340675" y="1773271"/>
            <a:ext cx="6009642" cy="3537758"/>
          </a:xfrm>
        </p:spPr>
        <p:txBody>
          <a:bodyPr>
            <a:normAutofit fontScale="92500" lnSpcReduction="20000"/>
          </a:bodyPr>
          <a:lstStyle/>
          <a:p>
            <a:r>
              <a:rPr lang="en-GB" dirty="0"/>
              <a:t>What does NICE do?				3</a:t>
            </a:r>
          </a:p>
          <a:p>
            <a:endParaRPr lang="en-GB" dirty="0"/>
          </a:p>
          <a:p>
            <a:r>
              <a:rPr lang="en-GB" dirty="0"/>
              <a:t>What is Evidence Informed Practice </a:t>
            </a:r>
          </a:p>
          <a:p>
            <a:r>
              <a:rPr lang="en-GB" dirty="0"/>
              <a:t>and Why is it relevant?				7</a:t>
            </a:r>
          </a:p>
          <a:p>
            <a:endParaRPr lang="en-GB" dirty="0"/>
          </a:p>
          <a:p>
            <a:r>
              <a:rPr lang="en-GB" dirty="0"/>
              <a:t>How is NICE used?				8</a:t>
            </a:r>
          </a:p>
          <a:p>
            <a:endParaRPr lang="en-GB" dirty="0"/>
          </a:p>
          <a:p>
            <a:r>
              <a:rPr lang="en-GB" dirty="0"/>
              <a:t>How can NICE be used?				11</a:t>
            </a:r>
          </a:p>
          <a:p>
            <a:endParaRPr lang="en-GB" dirty="0"/>
          </a:p>
          <a:p>
            <a:r>
              <a:rPr lang="en-GB" dirty="0"/>
              <a:t>Searching and browsing the NICE website	17		</a:t>
            </a:r>
          </a:p>
          <a:p>
            <a:endParaRPr lang="en-GB" dirty="0"/>
          </a:p>
        </p:txBody>
      </p:sp>
      <p:pic>
        <p:nvPicPr>
          <p:cNvPr id="5" name="Picture Placeholder 5" descr="A person standing in front of a podium&#10;&#10;Description automatically generated with medium confidence">
            <a:extLst>
              <a:ext uri="{FF2B5EF4-FFF2-40B4-BE49-F238E27FC236}">
                <a16:creationId xmlns:a16="http://schemas.microsoft.com/office/drawing/2014/main" id="{AF3CD40F-A5F3-5C72-6215-D98C2215F121}"/>
              </a:ext>
            </a:extLst>
          </p:cNvPr>
          <p:cNvPicPr>
            <a:picLocks noGrp="1" noChangeAspect="1"/>
          </p:cNvPicPr>
          <p:nvPr>
            <p:ph type="pic" sz="quarter" idx="10"/>
          </p:nvPr>
        </p:nvPicPr>
        <p:blipFill rotWithShape="1">
          <a:blip r:embed="rId3"/>
          <a:srcRect l="18587" r="18587"/>
          <a:stretch/>
        </p:blipFill>
        <p:spPr>
          <a:xfrm>
            <a:off x="5730875" y="-9525"/>
            <a:ext cx="6461125" cy="6867525"/>
          </a:xfrm>
          <a:noFill/>
        </p:spPr>
      </p:pic>
    </p:spTree>
    <p:extLst>
      <p:ext uri="{BB962C8B-B14F-4D97-AF65-F5344CB8AC3E}">
        <p14:creationId xmlns:p14="http://schemas.microsoft.com/office/powerpoint/2010/main" val="375338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EF904D07-E749-0440-7F6E-0B23225FB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7770"/>
          </a:xfrm>
          <a:prstGeom prst="rect">
            <a:avLst/>
          </a:prstGeom>
        </p:spPr>
      </p:pic>
      <p:sp>
        <p:nvSpPr>
          <p:cNvPr id="2" name="Title 1">
            <a:extLst>
              <a:ext uri="{FF2B5EF4-FFF2-40B4-BE49-F238E27FC236}">
                <a16:creationId xmlns:a16="http://schemas.microsoft.com/office/drawing/2014/main" id="{39C73028-CB65-2CFE-8529-774B9ABE257B}"/>
              </a:ext>
            </a:extLst>
          </p:cNvPr>
          <p:cNvSpPr>
            <a:spLocks noGrp="1"/>
          </p:cNvSpPr>
          <p:nvPr>
            <p:ph type="ctrTitle"/>
          </p:nvPr>
        </p:nvSpPr>
        <p:spPr>
          <a:xfrm>
            <a:off x="558583" y="-1160319"/>
            <a:ext cx="11178381" cy="1160319"/>
          </a:xfrm>
        </p:spPr>
        <p:txBody>
          <a:bodyPr vert="horz" lIns="91440" tIns="45720" rIns="91440" bIns="45720" rtlCol="0" anchor="b" anchorCtr="0">
            <a:normAutofit fontScale="90000"/>
          </a:bodyPr>
          <a:lstStyle/>
          <a:p>
            <a:r>
              <a:rPr lang="en-GB" dirty="0">
                <a:solidFill>
                  <a:schemeClr val="bg1"/>
                </a:solidFill>
              </a:rPr>
              <a:t>Decision making and mental capacity NICE guideline</a:t>
            </a:r>
          </a:p>
        </p:txBody>
      </p:sp>
    </p:spTree>
    <p:extLst>
      <p:ext uri="{BB962C8B-B14F-4D97-AF65-F5344CB8AC3E}">
        <p14:creationId xmlns:p14="http://schemas.microsoft.com/office/powerpoint/2010/main" val="10410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494B20B-446A-5597-8E13-CAEA50100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74204"/>
          </a:xfrm>
          <a:prstGeom prst="rect">
            <a:avLst/>
          </a:prstGeom>
        </p:spPr>
      </p:pic>
      <p:sp>
        <p:nvSpPr>
          <p:cNvPr id="4" name="Rectangle 3" descr="quick guide on advance care planning">
            <a:extLst>
              <a:ext uri="{FF2B5EF4-FFF2-40B4-BE49-F238E27FC236}">
                <a16:creationId xmlns:a16="http://schemas.microsoft.com/office/drawing/2014/main" id="{B1A1B52E-5667-3E80-26BA-6E13FEA5DFC9}"/>
              </a:ext>
            </a:extLst>
          </p:cNvPr>
          <p:cNvSpPr/>
          <p:nvPr/>
        </p:nvSpPr>
        <p:spPr>
          <a:xfrm>
            <a:off x="176975" y="2881022"/>
            <a:ext cx="2851037" cy="11363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ato"/>
              <a:ea typeface="+mn-ea"/>
              <a:cs typeface="+mn-cs"/>
            </a:endParaRPr>
          </a:p>
        </p:txBody>
      </p:sp>
      <p:sp>
        <p:nvSpPr>
          <p:cNvPr id="6" name="Rectangle 5" descr="an implementation resource">
            <a:extLst>
              <a:ext uri="{FF2B5EF4-FFF2-40B4-BE49-F238E27FC236}">
                <a16:creationId xmlns:a16="http://schemas.microsoft.com/office/drawing/2014/main" id="{AC699F4E-061A-34BF-3621-83120AAB0E9B}"/>
              </a:ext>
            </a:extLst>
          </p:cNvPr>
          <p:cNvSpPr/>
          <p:nvPr/>
        </p:nvSpPr>
        <p:spPr>
          <a:xfrm>
            <a:off x="6863703" y="4017364"/>
            <a:ext cx="2715011" cy="659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ato"/>
              <a:ea typeface="+mn-ea"/>
              <a:cs typeface="+mn-cs"/>
            </a:endParaRPr>
          </a:p>
        </p:txBody>
      </p:sp>
      <p:sp>
        <p:nvSpPr>
          <p:cNvPr id="7" name="Rectangle 6" descr="shared learning information">
            <a:extLst>
              <a:ext uri="{FF2B5EF4-FFF2-40B4-BE49-F238E27FC236}">
                <a16:creationId xmlns:a16="http://schemas.microsoft.com/office/drawing/2014/main" id="{E122C3D3-5E81-9FEF-3C16-10F925E0BE26}"/>
              </a:ext>
            </a:extLst>
          </p:cNvPr>
          <p:cNvSpPr/>
          <p:nvPr/>
        </p:nvSpPr>
        <p:spPr>
          <a:xfrm>
            <a:off x="3534095" y="4212235"/>
            <a:ext cx="2821736" cy="659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ato"/>
              <a:ea typeface="+mn-ea"/>
              <a:cs typeface="+mn-cs"/>
            </a:endParaRPr>
          </a:p>
        </p:txBody>
      </p:sp>
      <p:sp>
        <p:nvSpPr>
          <p:cNvPr id="2" name="Title 1">
            <a:extLst>
              <a:ext uri="{FF2B5EF4-FFF2-40B4-BE49-F238E27FC236}">
                <a16:creationId xmlns:a16="http://schemas.microsoft.com/office/drawing/2014/main" id="{F3850CE7-7F5D-8091-B7C1-21F88792161E}"/>
              </a:ext>
            </a:extLst>
          </p:cNvPr>
          <p:cNvSpPr>
            <a:spLocks noGrp="1"/>
          </p:cNvSpPr>
          <p:nvPr>
            <p:ph type="ctrTitle"/>
          </p:nvPr>
        </p:nvSpPr>
        <p:spPr>
          <a:xfrm>
            <a:off x="558583" y="-1160319"/>
            <a:ext cx="11178381" cy="1160319"/>
          </a:xfrm>
        </p:spPr>
        <p:txBody>
          <a:bodyPr vert="horz" lIns="91440" tIns="45720" rIns="91440" bIns="45720" rtlCol="0" anchor="b" anchorCtr="0">
            <a:normAutofit/>
          </a:bodyPr>
          <a:lstStyle/>
          <a:p>
            <a:r>
              <a:rPr lang="en-GB" dirty="0">
                <a:solidFill>
                  <a:schemeClr val="bg1"/>
                </a:solidFill>
              </a:rPr>
              <a:t>Tools and resources</a:t>
            </a:r>
          </a:p>
        </p:txBody>
      </p:sp>
    </p:spTree>
    <p:extLst>
      <p:ext uri="{BB962C8B-B14F-4D97-AF65-F5344CB8AC3E}">
        <p14:creationId xmlns:p14="http://schemas.microsoft.com/office/powerpoint/2010/main" val="492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6925-ED91-967F-DB36-38DE1AE6B865}"/>
              </a:ext>
            </a:extLst>
          </p:cNvPr>
          <p:cNvSpPr>
            <a:spLocks noGrp="1"/>
          </p:cNvSpPr>
          <p:nvPr>
            <p:ph type="ctrTitle"/>
          </p:nvPr>
        </p:nvSpPr>
        <p:spPr/>
        <p:txBody>
          <a:bodyPr/>
          <a:lstStyle/>
          <a:p>
            <a:r>
              <a:rPr lang="en-GB" dirty="0"/>
              <a:t>Browsing and searching the NICE website</a:t>
            </a:r>
          </a:p>
        </p:txBody>
      </p:sp>
      <p:sp>
        <p:nvSpPr>
          <p:cNvPr id="3" name="Text Placeholder 2">
            <a:extLst>
              <a:ext uri="{FF2B5EF4-FFF2-40B4-BE49-F238E27FC236}">
                <a16:creationId xmlns:a16="http://schemas.microsoft.com/office/drawing/2014/main" id="{1B1282AF-64F8-9332-37B4-F0CEE37EE801}"/>
              </a:ext>
            </a:extLst>
          </p:cNvPr>
          <p:cNvSpPr>
            <a:spLocks noGrp="1"/>
          </p:cNvSpPr>
          <p:nvPr>
            <p:ph type="body" sz="quarter" idx="12"/>
          </p:nvPr>
        </p:nvSpPr>
        <p:spPr>
          <a:xfrm>
            <a:off x="507206" y="1565573"/>
            <a:ext cx="11177587" cy="4480824"/>
          </a:xfrm>
        </p:spPr>
        <p:txBody>
          <a:bodyPr>
            <a:normAutofit/>
          </a:bodyPr>
          <a:lstStyle/>
          <a:p>
            <a:r>
              <a:rPr lang="en-GB" dirty="0">
                <a:latin typeface="+mn-lt"/>
              </a:rPr>
              <a:t>Q: What kind of support do people with complex needs require?</a:t>
            </a:r>
          </a:p>
          <a:p>
            <a:r>
              <a:rPr lang="en-GB" dirty="0">
                <a:latin typeface="+mn-lt"/>
              </a:rPr>
              <a:t>Search: 		‘complex needs’</a:t>
            </a:r>
          </a:p>
          <a:p>
            <a:r>
              <a:rPr lang="en-GB" dirty="0">
                <a:latin typeface="+mn-lt"/>
              </a:rPr>
              <a:t>Results page: 	NG216, NG213, QS, quick guides </a:t>
            </a:r>
          </a:p>
          <a:p>
            <a:r>
              <a:rPr lang="en-GB" dirty="0">
                <a:latin typeface="+mn-lt"/>
              </a:rPr>
              <a:t>Guidance: 	NG216 Social work with adults experiencing complex needs</a:t>
            </a:r>
          </a:p>
          <a:p>
            <a:r>
              <a:rPr lang="en-GB" dirty="0">
                <a:latin typeface="+mn-lt"/>
              </a:rPr>
              <a:t>		NG213 Disabled children and young people up to 25 with severe complex needs </a:t>
            </a:r>
          </a:p>
          <a:p>
            <a:r>
              <a:rPr lang="en-GB" sz="1800" b="1" i="0" dirty="0">
                <a:effectLst/>
                <a:latin typeface="+mn-lt"/>
                <a:cs typeface="Times New Roman" panose="02020603050405020304" pitchFamily="18" charset="0"/>
              </a:rPr>
              <a:t>Explore the topic guidance tool bar, tools and resources</a:t>
            </a:r>
            <a:endParaRPr lang="en-GB" dirty="0">
              <a:latin typeface="+mn-lt"/>
            </a:endParaRPr>
          </a:p>
        </p:txBody>
      </p:sp>
      <p:pic>
        <p:nvPicPr>
          <p:cNvPr id="7" name="Picture 6">
            <a:extLst>
              <a:ext uri="{FF2B5EF4-FFF2-40B4-BE49-F238E27FC236}">
                <a16:creationId xmlns:a16="http://schemas.microsoft.com/office/drawing/2014/main" id="{47794533-2842-F880-E331-552BA1D797DC}"/>
              </a:ext>
              <a:ext uri="{C183D7F6-B498-43B3-948B-1728B52AA6E4}">
                <adec:decorative xmlns:adec="http://schemas.microsoft.com/office/drawing/2017/decorative" val="1"/>
              </a:ext>
            </a:extLst>
          </p:cNvPr>
          <p:cNvPicPr>
            <a:picLocks noChangeAspect="1"/>
          </p:cNvPicPr>
          <p:nvPr/>
        </p:nvPicPr>
        <p:blipFill rotWithShape="1">
          <a:blip r:embed="rId2"/>
          <a:srcRect b="24312"/>
          <a:stretch/>
        </p:blipFill>
        <p:spPr bwMode="auto">
          <a:xfrm>
            <a:off x="558583" y="5115015"/>
            <a:ext cx="9304280" cy="569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22544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FB8B-5B61-70EA-4677-A147F25182FC}"/>
              </a:ext>
            </a:extLst>
          </p:cNvPr>
          <p:cNvSpPr>
            <a:spLocks noGrp="1"/>
          </p:cNvSpPr>
          <p:nvPr>
            <p:ph type="ctrTitle"/>
          </p:nvPr>
        </p:nvSpPr>
        <p:spPr/>
        <p:txBody>
          <a:bodyPr/>
          <a:lstStyle/>
          <a:p>
            <a:r>
              <a:rPr lang="en-GB" dirty="0"/>
              <a:t>Homework</a:t>
            </a:r>
          </a:p>
        </p:txBody>
      </p:sp>
      <p:sp>
        <p:nvSpPr>
          <p:cNvPr id="3" name="Text Placeholder 2">
            <a:extLst>
              <a:ext uri="{FF2B5EF4-FFF2-40B4-BE49-F238E27FC236}">
                <a16:creationId xmlns:a16="http://schemas.microsoft.com/office/drawing/2014/main" id="{493A6AAA-4A9A-E08D-F9B6-A23CD217656B}"/>
              </a:ext>
            </a:extLst>
          </p:cNvPr>
          <p:cNvSpPr>
            <a:spLocks noGrp="1"/>
          </p:cNvSpPr>
          <p:nvPr>
            <p:ph type="body" sz="quarter" idx="12"/>
          </p:nvPr>
        </p:nvSpPr>
        <p:spPr/>
        <p:txBody>
          <a:bodyPr>
            <a:normAutofit/>
          </a:bodyPr>
          <a:lstStyle/>
          <a:p>
            <a:pPr marL="285750" indent="-285750">
              <a:buFont typeface="Arial" panose="020B0604020202020204" pitchFamily="34" charset="0"/>
              <a:buChar char="•"/>
            </a:pPr>
            <a:r>
              <a:rPr lang="en-GB" sz="2000" dirty="0"/>
              <a:t>Access the NICE website for at least two cases either to prepare you for starting work OR to consider a current case and how the guidelines could help. </a:t>
            </a:r>
          </a:p>
          <a:p>
            <a:endParaRPr lang="en-GB" sz="2000" dirty="0"/>
          </a:p>
          <a:p>
            <a:pPr marL="285750" indent="-285750">
              <a:buFont typeface="Arial" panose="020B0604020202020204" pitchFamily="34" charset="0"/>
              <a:buChar char="•"/>
            </a:pPr>
            <a:r>
              <a:rPr lang="en-GB" sz="2000" dirty="0"/>
              <a:t>Read a shared learning experience and think about how this influences you.</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Consider recording this as a CPD reflect for SWE?</a:t>
            </a:r>
          </a:p>
          <a:p>
            <a:endParaRPr lang="en-GB" sz="2000" dirty="0"/>
          </a:p>
        </p:txBody>
      </p:sp>
    </p:spTree>
    <p:extLst>
      <p:ext uri="{BB962C8B-B14F-4D97-AF65-F5344CB8AC3E}">
        <p14:creationId xmlns:p14="http://schemas.microsoft.com/office/powerpoint/2010/main" val="2598925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5F4DB5A7-7F64-B98D-2FC6-1707141C4E66}"/>
              </a:ext>
              <a:ext uri="{C183D7F6-B498-43B3-948B-1728B52AA6E4}">
                <adec:decorative xmlns:adec="http://schemas.microsoft.com/office/drawing/2017/decorative" val="0"/>
              </a:ext>
            </a:extLst>
          </p:cNvPr>
          <p:cNvSpPr txBox="1">
            <a:spLocks/>
          </p:cNvSpPr>
          <p:nvPr/>
        </p:nvSpPr>
        <p:spPr>
          <a:xfrm>
            <a:off x="397042" y="209734"/>
            <a:ext cx="1077069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000" b="1"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Lora SemiBold"/>
                <a:ea typeface="Lato" panose="020F0502020204030203" pitchFamily="34" charset="0"/>
                <a:cs typeface="Lato" panose="020F0502020204030203" pitchFamily="34" charset="0"/>
              </a:rPr>
              <a:t>Join our audience insight community</a:t>
            </a:r>
          </a:p>
        </p:txBody>
      </p:sp>
      <p:sp>
        <p:nvSpPr>
          <p:cNvPr id="5" name="TextBox 4">
            <a:extLst>
              <a:ext uri="{FF2B5EF4-FFF2-40B4-BE49-F238E27FC236}">
                <a16:creationId xmlns:a16="http://schemas.microsoft.com/office/drawing/2014/main" id="{12F52FA3-5096-1449-3999-57421068D992}"/>
              </a:ext>
            </a:extLst>
          </p:cNvPr>
          <p:cNvSpPr txBox="1"/>
          <p:nvPr/>
        </p:nvSpPr>
        <p:spPr>
          <a:xfrm>
            <a:off x="397042" y="1172409"/>
            <a:ext cx="6209223" cy="3496406"/>
          </a:xfrm>
          <a:prstGeom prst="rect">
            <a:avLst/>
          </a:prstGeom>
          <a:noFill/>
        </p:spPr>
        <p:txBody>
          <a:bodyPr wrap="square">
            <a:spAutoFit/>
          </a:bodyPr>
          <a:lstStyle/>
          <a:p>
            <a:pPr marL="0" marR="0" lvl="0" indent="0" algn="l" defTabSz="914400" rtl="0" eaLnBrk="1" fontAlgn="auto" latinLnBrk="0" hangingPunct="1">
              <a:lnSpc>
                <a:spcPct val="110000"/>
              </a:lnSpc>
              <a:spcBef>
                <a:spcPts val="3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We want those working within the health and care sector to join our insight community and have their voice heard. Your views will influence the continual development of our products and services.</a:t>
            </a:r>
          </a:p>
          <a:p>
            <a:pPr marL="0" marR="0" lvl="0" indent="0" algn="l" defTabSz="914400" rtl="0" eaLnBrk="1" fontAlgn="auto" latinLnBrk="0" hangingPunct="1">
              <a:lnSpc>
                <a:spcPct val="110000"/>
              </a:lnSpc>
              <a:spcBef>
                <a:spcPts val="30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10000"/>
              </a:lnSpc>
              <a:spcBef>
                <a:spcPts val="3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Members of the community have already helped us to:</a:t>
            </a:r>
          </a:p>
          <a:p>
            <a:pPr marL="285750" marR="0" lvl="0" indent="-285750" algn="just" defTabSz="9144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Inter"/>
                <a:ea typeface="+mn-ea"/>
                <a:cs typeface="+mn-cs"/>
              </a:rPr>
              <a:t>better understand how health and care staff use our guidance and recommendations</a:t>
            </a:r>
          </a:p>
          <a:p>
            <a:pPr marL="285750" marR="0" lvl="0" indent="-285750" algn="just" defTabSz="9144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Inter"/>
                <a:ea typeface="+mn-ea"/>
                <a:cs typeface="+mn-cs"/>
              </a:rPr>
              <a:t>improve the way we present our resources</a:t>
            </a:r>
          </a:p>
          <a:p>
            <a:pPr marL="285750" marR="0" lvl="0" indent="-285750" algn="just" defTabSz="9144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Inter"/>
                <a:ea typeface="+mn-ea"/>
                <a:cs typeface="+mn-cs"/>
              </a:rPr>
              <a:t>develop our implementation strategy</a:t>
            </a:r>
          </a:p>
          <a:p>
            <a:pPr marL="285750" marR="0" lvl="0" indent="-285750" algn="just" defTabSz="9144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Inter"/>
                <a:ea typeface="+mn-ea"/>
                <a:cs typeface="+mn-cs"/>
              </a:rPr>
              <a:t>gain insights into our guidance users’ perceptions of NICE.</a:t>
            </a:r>
          </a:p>
          <a:p>
            <a:pPr marL="0" marR="0" lvl="0" indent="0" algn="l" defTabSz="914400" rtl="0" eaLnBrk="1" fontAlgn="auto" latinLnBrk="0" hangingPunct="1">
              <a:lnSpc>
                <a:spcPct val="110000"/>
              </a:lnSpc>
              <a:spcBef>
                <a:spcPts val="30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10000"/>
              </a:lnSpc>
              <a:spcBef>
                <a:spcPts val="3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We run different activities depending on what we’re trying to find out. This can vary from a quick online survey to an all-day workshop. There's no obligation to take part - just help if you can.</a:t>
            </a:r>
          </a:p>
        </p:txBody>
      </p:sp>
      <p:sp>
        <p:nvSpPr>
          <p:cNvPr id="10" name="TextBox 9">
            <a:extLst>
              <a:ext uri="{FF2B5EF4-FFF2-40B4-BE49-F238E27FC236}">
                <a16:creationId xmlns:a16="http://schemas.microsoft.com/office/drawing/2014/main" id="{33AA7858-3218-FA55-A142-B8721E5CC850}"/>
              </a:ext>
            </a:extLst>
          </p:cNvPr>
          <p:cNvSpPr txBox="1"/>
          <p:nvPr/>
        </p:nvSpPr>
        <p:spPr>
          <a:xfrm>
            <a:off x="1288376" y="6397781"/>
            <a:ext cx="9556376"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Learn more about the community and join - </a:t>
            </a:r>
            <a:r>
              <a:rPr kumimoji="0" lang="en-GB" sz="1600" b="0" i="0" u="sng"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hlinkClick r:id="rId2">
                  <a:extLst>
                    <a:ext uri="{A12FA001-AC4F-418D-AE19-62706E023703}">
                      <ahyp:hlinkClr xmlns:ahyp="http://schemas.microsoft.com/office/drawing/2018/hyperlinkcolor" val="tx"/>
                    </a:ext>
                  </a:extLst>
                </a:hlinkClick>
              </a:rPr>
              <a:t>https://www.nice.org.uk/get-involved/help-us-improve</a:t>
            </a: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 </a:t>
            </a:r>
            <a:endPar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p:txBody>
      </p:sp>
      <p:pic>
        <p:nvPicPr>
          <p:cNvPr id="21" name="Picture 20">
            <a:extLst>
              <a:ext uri="{FF2B5EF4-FFF2-40B4-BE49-F238E27FC236}">
                <a16:creationId xmlns:a16="http://schemas.microsoft.com/office/drawing/2014/main" id="{13D221CF-FA5A-069D-0EB1-8CC5311FE9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6227" y="4898092"/>
            <a:ext cx="698500" cy="698500"/>
          </a:xfrm>
          <a:prstGeom prst="rect">
            <a:avLst/>
          </a:prstGeom>
        </p:spPr>
      </p:pic>
      <p:pic>
        <p:nvPicPr>
          <p:cNvPr id="20" name="Picture 19">
            <a:extLst>
              <a:ext uri="{FF2B5EF4-FFF2-40B4-BE49-F238E27FC236}">
                <a16:creationId xmlns:a16="http://schemas.microsoft.com/office/drawing/2014/main" id="{6C9429F7-C5A6-6CC1-7D00-9333FC335C3C}"/>
              </a:ext>
              <a:ext uri="{C183D7F6-B498-43B3-948B-1728B52AA6E4}">
                <adec:decorative xmlns:adec="http://schemas.microsoft.com/office/drawing/2017/decorative" val="1"/>
              </a:ext>
            </a:extLst>
          </p:cNvPr>
          <p:cNvPicPr>
            <a:picLocks noChangeAspect="1"/>
          </p:cNvPicPr>
          <p:nvPr/>
        </p:nvPicPr>
        <p:blipFill rotWithShape="1">
          <a:blip r:embed="rId4"/>
          <a:srcRect l="15195" t="3901" r="15168" b="3877"/>
          <a:stretch/>
        </p:blipFill>
        <p:spPr>
          <a:xfrm>
            <a:off x="1288376" y="4898092"/>
            <a:ext cx="698400" cy="698400"/>
          </a:xfrm>
          <a:prstGeom prst="rect">
            <a:avLst/>
          </a:prstGeom>
        </p:spPr>
      </p:pic>
      <p:pic>
        <p:nvPicPr>
          <p:cNvPr id="19" name="Picture 18">
            <a:extLst>
              <a:ext uri="{FF2B5EF4-FFF2-40B4-BE49-F238E27FC236}">
                <a16:creationId xmlns:a16="http://schemas.microsoft.com/office/drawing/2014/main" id="{309E78BE-9673-0A35-8889-56D4CF41D3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49065" y="4876313"/>
            <a:ext cx="698500" cy="698500"/>
          </a:xfrm>
          <a:prstGeom prst="rect">
            <a:avLst/>
          </a:prstGeom>
        </p:spPr>
      </p:pic>
      <p:pic>
        <p:nvPicPr>
          <p:cNvPr id="18" name="Picture 17">
            <a:extLst>
              <a:ext uri="{FF2B5EF4-FFF2-40B4-BE49-F238E27FC236}">
                <a16:creationId xmlns:a16="http://schemas.microsoft.com/office/drawing/2014/main" id="{C43EC40C-50F0-6514-CE8D-F187FDA790E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49326" y="4897038"/>
            <a:ext cx="698500" cy="698500"/>
          </a:xfrm>
          <a:prstGeom prst="rect">
            <a:avLst/>
          </a:prstGeom>
        </p:spPr>
      </p:pic>
      <p:sp>
        <p:nvSpPr>
          <p:cNvPr id="6" name="TextBox 5">
            <a:extLst>
              <a:ext uri="{FF2B5EF4-FFF2-40B4-BE49-F238E27FC236}">
                <a16:creationId xmlns:a16="http://schemas.microsoft.com/office/drawing/2014/main" id="{FB23D3F7-F75A-57E8-4861-D91676BCFE92}"/>
              </a:ext>
              <a:ext uri="{C183D7F6-B498-43B3-948B-1728B52AA6E4}">
                <adec:decorative xmlns:adec="http://schemas.microsoft.com/office/drawing/2017/decorative" val="1"/>
              </a:ext>
            </a:extLst>
          </p:cNvPr>
          <p:cNvSpPr txBox="1"/>
          <p:nvPr/>
        </p:nvSpPr>
        <p:spPr>
          <a:xfrm>
            <a:off x="928948" y="5664297"/>
            <a:ext cx="145983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Focus groups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&amp; workshops</a:t>
            </a:r>
          </a:p>
        </p:txBody>
      </p:sp>
      <p:sp>
        <p:nvSpPr>
          <p:cNvPr id="7" name="TextBox 6">
            <a:extLst>
              <a:ext uri="{FF2B5EF4-FFF2-40B4-BE49-F238E27FC236}">
                <a16:creationId xmlns:a16="http://schemas.microsoft.com/office/drawing/2014/main" id="{5DBEA924-DFAA-C881-A3B3-798E9B9CBCF0}"/>
              </a:ext>
              <a:ext uri="{C183D7F6-B498-43B3-948B-1728B52AA6E4}">
                <adec:decorative xmlns:adec="http://schemas.microsoft.com/office/drawing/2017/decorative" val="1"/>
              </a:ext>
            </a:extLst>
          </p:cNvPr>
          <p:cNvSpPr txBox="1"/>
          <p:nvPr/>
        </p:nvSpPr>
        <p:spPr>
          <a:xfrm>
            <a:off x="2170306" y="5657218"/>
            <a:ext cx="145983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Depth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interviews</a:t>
            </a:r>
          </a:p>
        </p:txBody>
      </p:sp>
      <p:sp>
        <p:nvSpPr>
          <p:cNvPr id="8" name="TextBox 7">
            <a:extLst>
              <a:ext uri="{FF2B5EF4-FFF2-40B4-BE49-F238E27FC236}">
                <a16:creationId xmlns:a16="http://schemas.microsoft.com/office/drawing/2014/main" id="{7FB4B0F8-CDB4-2B28-EB9A-39C0191E687E}"/>
              </a:ext>
              <a:ext uri="{C183D7F6-B498-43B3-948B-1728B52AA6E4}">
                <adec:decorative xmlns:adec="http://schemas.microsoft.com/office/drawing/2017/decorative" val="1"/>
              </a:ext>
            </a:extLst>
          </p:cNvPr>
          <p:cNvSpPr txBox="1"/>
          <p:nvPr/>
        </p:nvSpPr>
        <p:spPr>
          <a:xfrm>
            <a:off x="3411664" y="5657217"/>
            <a:ext cx="145983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User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testing</a:t>
            </a:r>
          </a:p>
        </p:txBody>
      </p:sp>
      <p:sp>
        <p:nvSpPr>
          <p:cNvPr id="9" name="TextBox 8">
            <a:extLst>
              <a:ext uri="{FF2B5EF4-FFF2-40B4-BE49-F238E27FC236}">
                <a16:creationId xmlns:a16="http://schemas.microsoft.com/office/drawing/2014/main" id="{1E8B2775-91CD-461E-3D5D-1B03C9732339}"/>
              </a:ext>
              <a:ext uri="{C183D7F6-B498-43B3-948B-1728B52AA6E4}">
                <adec:decorative xmlns:adec="http://schemas.microsoft.com/office/drawing/2017/decorative" val="1"/>
              </a:ext>
            </a:extLst>
          </p:cNvPr>
          <p:cNvSpPr txBox="1"/>
          <p:nvPr/>
        </p:nvSpPr>
        <p:spPr>
          <a:xfrm>
            <a:off x="4661218" y="5760549"/>
            <a:ext cx="145983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Inter"/>
                <a:ea typeface="+mn-ea"/>
                <a:cs typeface="+mn-cs"/>
              </a:rPr>
              <a:t>Surveys</a:t>
            </a:r>
          </a:p>
        </p:txBody>
      </p:sp>
      <p:sp>
        <p:nvSpPr>
          <p:cNvPr id="15" name="Oval 14">
            <a:extLst>
              <a:ext uri="{FF2B5EF4-FFF2-40B4-BE49-F238E27FC236}">
                <a16:creationId xmlns:a16="http://schemas.microsoft.com/office/drawing/2014/main" id="{6F68DBAC-7CC9-8A65-F05A-7128B8E21077}"/>
              </a:ext>
              <a:ext uri="{C183D7F6-B498-43B3-948B-1728B52AA6E4}">
                <adec:decorative xmlns:adec="http://schemas.microsoft.com/office/drawing/2017/decorative" val="1"/>
              </a:ext>
            </a:extLst>
          </p:cNvPr>
          <p:cNvSpPr/>
          <p:nvPr/>
        </p:nvSpPr>
        <p:spPr>
          <a:xfrm>
            <a:off x="7079122" y="1344520"/>
            <a:ext cx="4499811" cy="4017375"/>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nter"/>
              <a:ea typeface="+mn-ea"/>
              <a:cs typeface="+mn-cs"/>
            </a:endParaRPr>
          </a:p>
        </p:txBody>
      </p:sp>
      <p:sp>
        <p:nvSpPr>
          <p:cNvPr id="16" name="Oval 15">
            <a:extLst>
              <a:ext uri="{FF2B5EF4-FFF2-40B4-BE49-F238E27FC236}">
                <a16:creationId xmlns:a16="http://schemas.microsoft.com/office/drawing/2014/main" id="{E240A11C-CDFC-789C-8455-BC94A2FC4B2D}"/>
              </a:ext>
              <a:ext uri="{C183D7F6-B498-43B3-948B-1728B52AA6E4}">
                <adec:decorative xmlns:adec="http://schemas.microsoft.com/office/drawing/2017/decorative" val="1"/>
              </a:ext>
            </a:extLst>
          </p:cNvPr>
          <p:cNvSpPr/>
          <p:nvPr/>
        </p:nvSpPr>
        <p:spPr>
          <a:xfrm>
            <a:off x="7364870" y="1588858"/>
            <a:ext cx="3937334" cy="356361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nter"/>
              <a:ea typeface="+mn-ea"/>
              <a:cs typeface="+mn-cs"/>
            </a:endParaRPr>
          </a:p>
        </p:txBody>
      </p:sp>
      <p:sp>
        <p:nvSpPr>
          <p:cNvPr id="17" name="TextBox 16">
            <a:extLst>
              <a:ext uri="{FF2B5EF4-FFF2-40B4-BE49-F238E27FC236}">
                <a16:creationId xmlns:a16="http://schemas.microsoft.com/office/drawing/2014/main" id="{14BC8147-A211-78D1-E788-B2B7A8BB73BF}"/>
              </a:ext>
              <a:ext uri="{C183D7F6-B498-43B3-948B-1728B52AA6E4}">
                <adec:decorative xmlns:adec="http://schemas.microsoft.com/office/drawing/2017/decorative" val="1"/>
              </a:ext>
            </a:extLst>
          </p:cNvPr>
          <p:cNvSpPr txBox="1"/>
          <p:nvPr/>
        </p:nvSpPr>
        <p:spPr>
          <a:xfrm>
            <a:off x="7769177" y="2231673"/>
            <a:ext cx="3119699" cy="2492990"/>
          </a:xfrm>
          <a:prstGeom prst="rect">
            <a:avLst/>
          </a:prstGeom>
          <a:noFill/>
        </p:spPr>
        <p:txBody>
          <a:bodyPr wrap="square">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Lato"/>
                <a:ea typeface="+mn-ea"/>
                <a:cs typeface="+mn-cs"/>
              </a:rPr>
              <a:t>Our community is made up of over 1,700 healthcare, social care and public health professionals as well as academics, charities, patients and carers.  </a:t>
            </a:r>
          </a:p>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ysClr val="windowText" lastClr="000000"/>
              </a:solidFill>
              <a:effectLst/>
              <a:uLnTx/>
              <a:uFillTx/>
              <a:latin typeface="Lato"/>
              <a:ea typeface="+mn-ea"/>
              <a:cs typeface="+mn-cs"/>
            </a:endParaRPr>
          </a:p>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8096"/>
                </a:solidFill>
                <a:effectLst/>
                <a:uLnTx/>
                <a:uFillTx/>
                <a:latin typeface="Lato"/>
                <a:ea typeface="+mn-ea"/>
                <a:cs typeface="+mn-cs"/>
                <a:hlinkClick r:id="rId7">
                  <a:extLst>
                    <a:ext uri="{A12FA001-AC4F-418D-AE19-62706E023703}">
                      <ahyp:hlinkClr xmlns:ahyp="http://schemas.microsoft.com/office/drawing/2018/hyperlinkcolor" val="tx"/>
                    </a:ext>
                  </a:extLst>
                </a:hlinkClick>
              </a:rPr>
              <a:t>Join them to have your say!</a:t>
            </a:r>
            <a:endParaRPr kumimoji="0" lang="en-GB" sz="1600" b="1" i="0" u="none" strike="noStrike" kern="1200" cap="none" spc="0" normalizeH="0" baseline="0" noProof="0" dirty="0">
              <a:ln>
                <a:noFill/>
              </a:ln>
              <a:solidFill>
                <a:srgbClr val="228096"/>
              </a:solidFill>
              <a:effectLst/>
              <a:uLnTx/>
              <a:uFillTx/>
              <a:latin typeface="Lato"/>
              <a:ea typeface="+mn-ea"/>
              <a:cs typeface="+mn-cs"/>
            </a:endParaRPr>
          </a:p>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228096"/>
              </a:solidFill>
              <a:effectLst/>
              <a:uLnTx/>
              <a:uFillTx/>
              <a:latin typeface="Lato"/>
              <a:ea typeface="+mn-ea"/>
              <a:cs typeface="+mn-cs"/>
            </a:endParaRPr>
          </a:p>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Lato"/>
                <a:ea typeface="+mn-ea"/>
                <a:cs typeface="+mn-cs"/>
              </a:rPr>
              <a:t>Click the link above</a:t>
            </a:r>
          </a:p>
        </p:txBody>
      </p:sp>
      <p:sp>
        <p:nvSpPr>
          <p:cNvPr id="2" name="Title 1">
            <a:extLst>
              <a:ext uri="{FF2B5EF4-FFF2-40B4-BE49-F238E27FC236}">
                <a16:creationId xmlns:a16="http://schemas.microsoft.com/office/drawing/2014/main" id="{CDB6A11C-A042-2BF9-F6AE-D9CC86675B0D}"/>
              </a:ext>
            </a:extLst>
          </p:cNvPr>
          <p:cNvSpPr>
            <a:spLocks noGrp="1"/>
          </p:cNvSpPr>
          <p:nvPr>
            <p:ph type="ctrTitle"/>
          </p:nvPr>
        </p:nvSpPr>
        <p:spPr>
          <a:xfrm>
            <a:off x="558583" y="-1160319"/>
            <a:ext cx="11178381" cy="1160319"/>
          </a:xfrm>
        </p:spPr>
        <p:txBody>
          <a:bodyPr vert="horz" lIns="91440" tIns="45720" rIns="91440" bIns="45720" rtlCol="0" anchor="b" anchorCtr="0">
            <a:normAutofit/>
          </a:bodyPr>
          <a:lstStyle/>
          <a:p>
            <a:r>
              <a:rPr lang="en-GB" dirty="0"/>
              <a:t>Join our audience insight community</a:t>
            </a:r>
          </a:p>
        </p:txBody>
      </p:sp>
    </p:spTree>
    <p:extLst>
      <p:ext uri="{BB962C8B-B14F-4D97-AF65-F5344CB8AC3E}">
        <p14:creationId xmlns:p14="http://schemas.microsoft.com/office/powerpoint/2010/main" val="2116285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C8F4-AE28-407C-9BCE-881BF2EA9ABF}"/>
              </a:ext>
            </a:extLst>
          </p:cNvPr>
          <p:cNvSpPr>
            <a:spLocks noGrp="1"/>
          </p:cNvSpPr>
          <p:nvPr>
            <p:ph type="ctrTitle"/>
          </p:nvPr>
        </p:nvSpPr>
        <p:spPr>
          <a:xfrm>
            <a:off x="496384" y="487510"/>
            <a:ext cx="11076491" cy="1276350"/>
          </a:xfrm>
        </p:spPr>
        <p:txBody>
          <a:bodyPr/>
          <a:lstStyle/>
          <a:p>
            <a:r>
              <a:rPr lang="en-GB" dirty="0"/>
              <a:t>Staying up to date</a:t>
            </a:r>
          </a:p>
        </p:txBody>
      </p:sp>
      <p:sp>
        <p:nvSpPr>
          <p:cNvPr id="3" name="Text Placeholder 2">
            <a:extLst>
              <a:ext uri="{FF2B5EF4-FFF2-40B4-BE49-F238E27FC236}">
                <a16:creationId xmlns:a16="http://schemas.microsoft.com/office/drawing/2014/main" id="{AE3C69EC-087A-4C2C-96E6-CF388FBF2C3A}"/>
              </a:ext>
            </a:extLst>
          </p:cNvPr>
          <p:cNvSpPr>
            <a:spLocks noGrp="1"/>
          </p:cNvSpPr>
          <p:nvPr>
            <p:ph type="body" sz="quarter" idx="12"/>
          </p:nvPr>
        </p:nvSpPr>
        <p:spPr>
          <a:xfrm>
            <a:off x="496384" y="1536953"/>
            <a:ext cx="11076491" cy="4005262"/>
          </a:xfrm>
        </p:spPr>
        <p:txBody>
          <a:bodyPr/>
          <a:lstStyle/>
          <a:p>
            <a:pPr marL="285750" indent="-285750">
              <a:lnSpc>
                <a:spcPct val="200000"/>
              </a:lnSpc>
              <a:buFont typeface="Arial" panose="020B0604020202020204" pitchFamily="34" charset="0"/>
              <a:buChar char="•"/>
            </a:pPr>
            <a:r>
              <a:rPr lang="en-GB" dirty="0"/>
              <a:t>Visit our website </a:t>
            </a:r>
            <a:r>
              <a:rPr lang="en-GB" u="sng" dirty="0">
                <a:hlinkClick r:id="rId2">
                  <a:extLst>
                    <a:ext uri="{A12FA001-AC4F-418D-AE19-62706E023703}">
                      <ahyp:hlinkClr xmlns:ahyp="http://schemas.microsoft.com/office/drawing/2018/hyperlinkcolor" val="tx"/>
                    </a:ext>
                  </a:extLst>
                </a:hlinkClick>
              </a:rPr>
              <a:t>www.nice.org.uk</a:t>
            </a:r>
            <a:endParaRPr lang="en-GB" u="sng" dirty="0"/>
          </a:p>
          <a:p>
            <a:pPr marL="285750" indent="-285750">
              <a:lnSpc>
                <a:spcPct val="200000"/>
              </a:lnSpc>
              <a:buFont typeface="Arial" panose="020B0604020202020204" pitchFamily="34" charset="0"/>
              <a:buChar char="•"/>
            </a:pPr>
            <a:r>
              <a:rPr lang="en-GB" dirty="0"/>
              <a:t>Sign up for our </a:t>
            </a:r>
            <a:r>
              <a:rPr lang="en-GB" u="sng" dirty="0">
                <a:hlinkClick r:id="rId3">
                  <a:extLst>
                    <a:ext uri="{A12FA001-AC4F-418D-AE19-62706E023703}">
                      <ahyp:hlinkClr xmlns:ahyp="http://schemas.microsoft.com/office/drawing/2018/hyperlinkcolor" val="tx"/>
                    </a:ext>
                  </a:extLst>
                </a:hlinkClick>
              </a:rPr>
              <a:t>monthly newsletters</a:t>
            </a:r>
            <a:r>
              <a:rPr lang="en-GB" dirty="0"/>
              <a:t> using the QR code</a:t>
            </a:r>
          </a:p>
          <a:p>
            <a:pPr marL="285750" indent="-285750">
              <a:lnSpc>
                <a:spcPct val="200000"/>
              </a:lnSpc>
              <a:buFont typeface="Arial" panose="020B0604020202020204" pitchFamily="34" charset="0"/>
              <a:buChar char="•"/>
            </a:pPr>
            <a:r>
              <a:rPr lang="en-GB" dirty="0"/>
              <a:t>Contact our enquiry team </a:t>
            </a:r>
            <a:r>
              <a:rPr lang="en-GB" u="sng" dirty="0">
                <a:hlinkClick r:id="rId4">
                  <a:extLst>
                    <a:ext uri="{A12FA001-AC4F-418D-AE19-62706E023703}">
                      <ahyp:hlinkClr xmlns:ahyp="http://schemas.microsoft.com/office/drawing/2018/hyperlinkcolor" val="tx"/>
                    </a:ext>
                  </a:extLst>
                </a:hlinkClick>
              </a:rPr>
              <a:t>nice@nice.org.uk</a:t>
            </a:r>
            <a:endParaRPr lang="en-GB" u="sng" dirty="0"/>
          </a:p>
          <a:p>
            <a:pPr marL="285750" indent="-285750">
              <a:lnSpc>
                <a:spcPct val="200000"/>
              </a:lnSpc>
              <a:buFont typeface="Arial" panose="020B0604020202020204" pitchFamily="34" charset="0"/>
              <a:buChar char="•"/>
            </a:pPr>
            <a:r>
              <a:rPr lang="en-GB" dirty="0"/>
              <a:t>Contact the field team </a:t>
            </a:r>
            <a:r>
              <a:rPr lang="en-GB" dirty="0">
                <a:hlinkClick r:id="rId5">
                  <a:extLst>
                    <a:ext uri="{A12FA001-AC4F-418D-AE19-62706E023703}">
                      <ahyp:hlinkClr xmlns:ahyp="http://schemas.microsoft.com/office/drawing/2018/hyperlinkcolor" val="tx"/>
                    </a:ext>
                  </a:extLst>
                </a:hlinkClick>
              </a:rPr>
              <a:t>joanne.mccormack@nice.org.uk</a:t>
            </a:r>
            <a:endParaRPr lang="en-GB" dirty="0"/>
          </a:p>
          <a:p>
            <a:pPr marL="285750" indent="-285750">
              <a:lnSpc>
                <a:spcPct val="200000"/>
              </a:lnSpc>
              <a:buFont typeface="Arial" panose="020B0604020202020204" pitchFamily="34" charset="0"/>
              <a:buChar char="•"/>
            </a:pPr>
            <a:r>
              <a:rPr lang="en-GB" dirty="0"/>
              <a:t>Visit our social channels - Twitter, Facebook, LinkedIn, YouTube and Instagram</a:t>
            </a:r>
          </a:p>
        </p:txBody>
      </p:sp>
      <p:sp>
        <p:nvSpPr>
          <p:cNvPr id="4" name="Slide Number Placeholder 3">
            <a:extLst>
              <a:ext uri="{FF2B5EF4-FFF2-40B4-BE49-F238E27FC236}">
                <a16:creationId xmlns:a16="http://schemas.microsoft.com/office/drawing/2014/main" id="{89D0F5FD-B635-0D7D-EAAD-8AA834A1189E}"/>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C04DF40-495D-ED41-91BB-C1D52B6AEB39}" type="slidenum">
              <a:rPr kumimoji="0" lang="en-US" sz="1200" b="0" i="0" u="none" strike="noStrike" kern="1200" cap="none" spc="0" normalizeH="0" baseline="0" noProof="0" smtClean="0">
                <a:ln>
                  <a:noFill/>
                </a:ln>
                <a:solidFill>
                  <a:srgbClr val="FFFFFF"/>
                </a:solidFill>
                <a:effectLst/>
                <a:uLnTx/>
                <a:uFillTx/>
                <a:latin typeface="Inter" panose="02000503000000020004" pitchFamily="2" charset="0"/>
                <a:ea typeface="Inter" panose="02000503000000020004"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pic>
        <p:nvPicPr>
          <p:cNvPr id="5" name="Picture 4" descr="YouTube icon ">
            <a:hlinkClick r:id="rId6"/>
            <a:extLst>
              <a:ext uri="{FF2B5EF4-FFF2-40B4-BE49-F238E27FC236}">
                <a16:creationId xmlns:a16="http://schemas.microsoft.com/office/drawing/2014/main" id="{5AF3B9F0-C41D-5C22-19DF-2E8C0E39F1EF}"/>
              </a:ext>
              <a:ext uri="{C183D7F6-B498-43B3-948B-1728B52AA6E4}">
                <adec:decorative xmlns:adec="http://schemas.microsoft.com/office/drawing/2017/decorative" val="0"/>
              </a:ext>
            </a:extLst>
          </p:cNvPr>
          <p:cNvPicPr>
            <a:picLocks noChangeAspect="1"/>
          </p:cNvPicPr>
          <p:nvPr/>
        </p:nvPicPr>
        <p:blipFill rotWithShape="1">
          <a:blip r:embed="rId7"/>
          <a:srcRect l="16025" t="4567" r="14634" b="3603"/>
          <a:stretch/>
        </p:blipFill>
        <p:spPr>
          <a:xfrm>
            <a:off x="3782815" y="5080884"/>
            <a:ext cx="698400" cy="698400"/>
          </a:xfrm>
          <a:prstGeom prst="rect">
            <a:avLst/>
          </a:prstGeom>
        </p:spPr>
      </p:pic>
      <p:pic>
        <p:nvPicPr>
          <p:cNvPr id="6" name="Picture 5" descr="Instagram Icon">
            <a:hlinkClick r:id="rId8"/>
            <a:extLst>
              <a:ext uri="{FF2B5EF4-FFF2-40B4-BE49-F238E27FC236}">
                <a16:creationId xmlns:a16="http://schemas.microsoft.com/office/drawing/2014/main" id="{A21E5CEC-D64F-3B5A-E305-5696FCF470A6}"/>
              </a:ext>
              <a:ext uri="{C183D7F6-B498-43B3-948B-1728B52AA6E4}">
                <adec:decorative xmlns:adec="http://schemas.microsoft.com/office/drawing/2017/decorative" val="0"/>
              </a:ext>
            </a:extLst>
          </p:cNvPr>
          <p:cNvPicPr>
            <a:picLocks noChangeAspect="1"/>
          </p:cNvPicPr>
          <p:nvPr/>
        </p:nvPicPr>
        <p:blipFill rotWithShape="1">
          <a:blip r:embed="rId9"/>
          <a:srcRect l="15584" t="4089" r="15082" b="4089"/>
          <a:stretch/>
        </p:blipFill>
        <p:spPr>
          <a:xfrm>
            <a:off x="4723287" y="5071502"/>
            <a:ext cx="698400" cy="698400"/>
          </a:xfrm>
          <a:prstGeom prst="rect">
            <a:avLst/>
          </a:prstGeom>
        </p:spPr>
      </p:pic>
      <p:pic>
        <p:nvPicPr>
          <p:cNvPr id="7" name="Picture 6" descr="LinkedIn icon">
            <a:hlinkClick r:id="rId10"/>
            <a:extLst>
              <a:ext uri="{FF2B5EF4-FFF2-40B4-BE49-F238E27FC236}">
                <a16:creationId xmlns:a16="http://schemas.microsoft.com/office/drawing/2014/main" id="{17F38E51-81B0-FA7F-DD3D-B0D45865C548}"/>
              </a:ext>
              <a:ext uri="{C183D7F6-B498-43B3-948B-1728B52AA6E4}">
                <adec:decorative xmlns:adec="http://schemas.microsoft.com/office/drawing/2017/decorative" val="0"/>
              </a:ext>
            </a:extLst>
          </p:cNvPr>
          <p:cNvPicPr>
            <a:picLocks noChangeAspect="1"/>
          </p:cNvPicPr>
          <p:nvPr/>
        </p:nvPicPr>
        <p:blipFill rotWithShape="1">
          <a:blip r:embed="rId11"/>
          <a:srcRect l="15059" t="4467" r="15059" b="3343"/>
          <a:stretch/>
        </p:blipFill>
        <p:spPr>
          <a:xfrm>
            <a:off x="2836156" y="5078723"/>
            <a:ext cx="698400" cy="698400"/>
          </a:xfrm>
          <a:prstGeom prst="rect">
            <a:avLst/>
          </a:prstGeom>
        </p:spPr>
      </p:pic>
      <p:pic>
        <p:nvPicPr>
          <p:cNvPr id="8" name="Picture 7" descr="Twitter icon">
            <a:hlinkClick r:id="rId12"/>
            <a:extLst>
              <a:ext uri="{FF2B5EF4-FFF2-40B4-BE49-F238E27FC236}">
                <a16:creationId xmlns:a16="http://schemas.microsoft.com/office/drawing/2014/main" id="{8626DF53-5F8C-9436-1F66-B9A7C85CE857}"/>
              </a:ext>
              <a:ext uri="{C183D7F6-B498-43B3-948B-1728B52AA6E4}">
                <adec:decorative xmlns:adec="http://schemas.microsoft.com/office/drawing/2017/decorative" val="0"/>
              </a:ext>
            </a:extLst>
          </p:cNvPr>
          <p:cNvPicPr>
            <a:picLocks noChangeAspect="1"/>
          </p:cNvPicPr>
          <p:nvPr/>
        </p:nvPicPr>
        <p:blipFill rotWithShape="1">
          <a:blip r:embed="rId13"/>
          <a:srcRect l="15609" t="4334" r="14861" b="3588"/>
          <a:stretch/>
        </p:blipFill>
        <p:spPr>
          <a:xfrm>
            <a:off x="945932" y="5078723"/>
            <a:ext cx="698400" cy="698400"/>
          </a:xfrm>
          <a:prstGeom prst="rect">
            <a:avLst/>
          </a:prstGeom>
        </p:spPr>
      </p:pic>
      <p:pic>
        <p:nvPicPr>
          <p:cNvPr id="9" name="Picture 8" descr="Facebook icon">
            <a:hlinkClick r:id="rId14"/>
            <a:extLst>
              <a:ext uri="{FF2B5EF4-FFF2-40B4-BE49-F238E27FC236}">
                <a16:creationId xmlns:a16="http://schemas.microsoft.com/office/drawing/2014/main" id="{E7C8FCBF-FE17-0277-F3C9-19E1006CAC45}"/>
              </a:ext>
              <a:ext uri="{C183D7F6-B498-43B3-948B-1728B52AA6E4}">
                <adec:decorative xmlns:adec="http://schemas.microsoft.com/office/drawing/2017/decorative" val="0"/>
              </a:ext>
            </a:extLst>
          </p:cNvPr>
          <p:cNvPicPr>
            <a:picLocks noChangeAspect="1"/>
          </p:cNvPicPr>
          <p:nvPr/>
        </p:nvPicPr>
        <p:blipFill rotWithShape="1">
          <a:blip r:embed="rId15"/>
          <a:srcRect l="16101" t="4071" r="14382" b="3864"/>
          <a:stretch/>
        </p:blipFill>
        <p:spPr>
          <a:xfrm>
            <a:off x="1892591" y="5078723"/>
            <a:ext cx="698400" cy="698400"/>
          </a:xfrm>
          <a:prstGeom prst="rect">
            <a:avLst/>
          </a:prstGeom>
        </p:spPr>
      </p:pic>
      <p:pic>
        <p:nvPicPr>
          <p:cNvPr id="11" name="Picture 10" descr="Qr code to register for our newsletters&#10;&#10;">
            <a:extLst>
              <a:ext uri="{FF2B5EF4-FFF2-40B4-BE49-F238E27FC236}">
                <a16:creationId xmlns:a16="http://schemas.microsoft.com/office/drawing/2014/main" id="{B900CF20-F5D5-8321-4E63-401B3184C10F}"/>
              </a:ext>
            </a:extLst>
          </p:cNvPr>
          <p:cNvPicPr>
            <a:picLocks noChangeAspect="1"/>
          </p:cNvPicPr>
          <p:nvPr/>
        </p:nvPicPr>
        <p:blipFill>
          <a:blip r:embed="rId16"/>
          <a:stretch>
            <a:fillRect/>
          </a:stretch>
        </p:blipFill>
        <p:spPr>
          <a:xfrm>
            <a:off x="8221134" y="1670303"/>
            <a:ext cx="2286000" cy="2286000"/>
          </a:xfrm>
          <a:prstGeom prst="rect">
            <a:avLst/>
          </a:prstGeom>
          <a:ln w="57150">
            <a:solidFill>
              <a:srgbClr val="FFFFFF"/>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7290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BFA7-74B2-43C7-968D-2B58ED8D68F1}"/>
              </a:ext>
            </a:extLst>
          </p:cNvPr>
          <p:cNvSpPr>
            <a:spLocks noGrp="1"/>
          </p:cNvSpPr>
          <p:nvPr>
            <p:ph type="ctrTitle"/>
          </p:nvPr>
        </p:nvSpPr>
        <p:spPr>
          <a:xfrm>
            <a:off x="724987" y="683466"/>
            <a:ext cx="5077001" cy="1276350"/>
          </a:xfrm>
        </p:spPr>
        <p:txBody>
          <a:bodyPr>
            <a:normAutofit fontScale="90000"/>
          </a:bodyPr>
          <a:lstStyle/>
          <a:p>
            <a:r>
              <a:rPr lang="en-GB" sz="7300" dirty="0"/>
              <a:t>Q&amp;A</a:t>
            </a:r>
            <a:br>
              <a:rPr lang="en-GB" sz="5400" dirty="0"/>
            </a:br>
            <a:br>
              <a:rPr lang="en-GB" sz="5400" dirty="0"/>
            </a:br>
            <a:r>
              <a:rPr lang="en-GB" dirty="0"/>
              <a:t>Thanks for joining us</a:t>
            </a:r>
            <a:br>
              <a:rPr lang="en-GB" dirty="0"/>
            </a:br>
            <a:br>
              <a:rPr lang="en-GB" sz="5400" dirty="0"/>
            </a:br>
            <a:endParaRPr lang="en-GB" sz="5400" dirty="0"/>
          </a:p>
        </p:txBody>
      </p:sp>
      <p:pic>
        <p:nvPicPr>
          <p:cNvPr id="9" name="Picture 8" descr="A picture containing icon&#10;&#10;Description automatically generated">
            <a:extLst>
              <a:ext uri="{FF2B5EF4-FFF2-40B4-BE49-F238E27FC236}">
                <a16:creationId xmlns:a16="http://schemas.microsoft.com/office/drawing/2014/main" id="{72761C2D-78F3-4692-28FB-56F918F4AF90}"/>
              </a:ext>
            </a:extLst>
          </p:cNvPr>
          <p:cNvPicPr>
            <a:picLocks noChangeAspect="1"/>
          </p:cNvPicPr>
          <p:nvPr/>
        </p:nvPicPr>
        <p:blipFill rotWithShape="1">
          <a:blip r:embed="rId3"/>
          <a:srcRect l="40554" r="6325"/>
          <a:stretch/>
        </p:blipFill>
        <p:spPr>
          <a:xfrm>
            <a:off x="5974620" y="349980"/>
            <a:ext cx="5815476" cy="6158039"/>
          </a:xfrm>
          <a:prstGeom prst="rect">
            <a:avLst/>
          </a:prstGeom>
        </p:spPr>
      </p:pic>
    </p:spTree>
    <p:extLst>
      <p:ext uri="{BB962C8B-B14F-4D97-AF65-F5344CB8AC3E}">
        <p14:creationId xmlns:p14="http://schemas.microsoft.com/office/powerpoint/2010/main" val="426468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64AE-3F76-87DE-A274-D34C4914C9CF}"/>
              </a:ext>
            </a:extLst>
          </p:cNvPr>
          <p:cNvSpPr>
            <a:spLocks noGrp="1"/>
          </p:cNvSpPr>
          <p:nvPr>
            <p:ph type="ctrTitle"/>
          </p:nvPr>
        </p:nvSpPr>
        <p:spPr/>
        <p:txBody>
          <a:bodyPr/>
          <a:lstStyle/>
          <a:p>
            <a:r>
              <a:rPr lang="en-GB" dirty="0"/>
              <a:t>What does NICE do?</a:t>
            </a:r>
          </a:p>
        </p:txBody>
      </p:sp>
      <p:grpSp>
        <p:nvGrpSpPr>
          <p:cNvPr id="4" name="Group 3" descr="Graphic showing our portfolio in 2021">
            <a:extLst>
              <a:ext uri="{FF2B5EF4-FFF2-40B4-BE49-F238E27FC236}">
                <a16:creationId xmlns:a16="http://schemas.microsoft.com/office/drawing/2014/main" id="{2F019E31-F074-237B-683A-0552F1824D00}"/>
              </a:ext>
            </a:extLst>
          </p:cNvPr>
          <p:cNvGrpSpPr/>
          <p:nvPr/>
        </p:nvGrpSpPr>
        <p:grpSpPr>
          <a:xfrm>
            <a:off x="3002002" y="1394043"/>
            <a:ext cx="5837198" cy="5256064"/>
            <a:chOff x="4305464" y="2059784"/>
            <a:chExt cx="3589057" cy="3696205"/>
          </a:xfrm>
        </p:grpSpPr>
        <p:sp>
          <p:nvSpPr>
            <p:cNvPr id="5" name="Freeform: Shape 4">
              <a:extLst>
                <a:ext uri="{FF2B5EF4-FFF2-40B4-BE49-F238E27FC236}">
                  <a16:creationId xmlns:a16="http://schemas.microsoft.com/office/drawing/2014/main" id="{2CF096FF-3CA6-44D3-0F34-79A9807C5E22}"/>
                </a:ext>
              </a:extLst>
            </p:cNvPr>
            <p:cNvSpPr/>
            <p:nvPr/>
          </p:nvSpPr>
          <p:spPr>
            <a:xfrm rot="19079010">
              <a:off x="6312746" y="3180035"/>
              <a:ext cx="580495" cy="158321"/>
            </a:xfrm>
            <a:custGeom>
              <a:avLst/>
              <a:gdLst>
                <a:gd name="connsiteX0" fmla="*/ 0 w 1006496"/>
                <a:gd name="connsiteY0" fmla="*/ 15908 h 27597"/>
                <a:gd name="connsiteX1" fmla="*/ 1221605 w 1006496"/>
                <a:gd name="connsiteY1" fmla="*/ 15908 h 27597"/>
              </a:gdLst>
              <a:ahLst/>
              <a:cxnLst>
                <a:cxn ang="0">
                  <a:pos x="connsiteX0" y="connsiteY0"/>
                </a:cxn>
                <a:cxn ang="0">
                  <a:pos x="connsiteX1" y="connsiteY1"/>
                </a:cxn>
              </a:cxnLst>
              <a:rect l="l" t="t" r="r" b="b"/>
              <a:pathLst>
                <a:path w="1006496" h="27597">
                  <a:moveTo>
                    <a:pt x="0" y="15908"/>
                  </a:moveTo>
                  <a:lnTo>
                    <a:pt x="1221605" y="159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0785" tIns="-11363" rIns="541110" bIns="38959"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6" name="Freeform: Shape 5">
              <a:extLst>
                <a:ext uri="{FF2B5EF4-FFF2-40B4-BE49-F238E27FC236}">
                  <a16:creationId xmlns:a16="http://schemas.microsoft.com/office/drawing/2014/main" id="{FD25020B-20A4-15A0-CF61-268BB93C926A}"/>
                </a:ext>
              </a:extLst>
            </p:cNvPr>
            <p:cNvSpPr/>
            <p:nvPr/>
          </p:nvSpPr>
          <p:spPr>
            <a:xfrm rot="10800000">
              <a:off x="6610944" y="3638765"/>
              <a:ext cx="1009052" cy="281297"/>
            </a:xfrm>
            <a:custGeom>
              <a:avLst/>
              <a:gdLst>
                <a:gd name="connsiteX0" fmla="*/ 0 w 1006496"/>
                <a:gd name="connsiteY0" fmla="*/ 15908 h 27597"/>
                <a:gd name="connsiteX1" fmla="*/ 1046123 w 1006496"/>
                <a:gd name="connsiteY1" fmla="*/ 15908 h 27597"/>
              </a:gdLst>
              <a:ahLst/>
              <a:cxnLst>
                <a:cxn ang="0">
                  <a:pos x="connsiteX0" y="connsiteY0"/>
                </a:cxn>
                <a:cxn ang="0">
                  <a:pos x="connsiteX1" y="connsiteY1"/>
                </a:cxn>
              </a:cxnLst>
              <a:rect l="l" t="t" r="r" b="b"/>
              <a:pathLst>
                <a:path w="1006496" h="27597">
                  <a:moveTo>
                    <a:pt x="0" y="15908"/>
                  </a:moveTo>
                  <a:lnTo>
                    <a:pt x="1046123" y="159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0785" tIns="-11364" rIns="541110" bIns="38960"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7" name="Freeform: Shape 6">
              <a:extLst>
                <a:ext uri="{FF2B5EF4-FFF2-40B4-BE49-F238E27FC236}">
                  <a16:creationId xmlns:a16="http://schemas.microsoft.com/office/drawing/2014/main" id="{58D00FDB-3F15-8E93-DE78-579A9283024B}"/>
                </a:ext>
              </a:extLst>
            </p:cNvPr>
            <p:cNvSpPr/>
            <p:nvPr/>
          </p:nvSpPr>
          <p:spPr>
            <a:xfrm rot="3240000" flipV="1">
              <a:off x="6310739" y="4353658"/>
              <a:ext cx="751911" cy="86749"/>
            </a:xfrm>
            <a:custGeom>
              <a:avLst/>
              <a:gdLst>
                <a:gd name="connsiteX0" fmla="*/ 0 w 1006496"/>
                <a:gd name="connsiteY0" fmla="*/ 15908 h 27597"/>
                <a:gd name="connsiteX1" fmla="*/ 824989 w 1006496"/>
                <a:gd name="connsiteY1" fmla="*/ 15908 h 27597"/>
              </a:gdLst>
              <a:ahLst/>
              <a:cxnLst>
                <a:cxn ang="0">
                  <a:pos x="connsiteX0" y="connsiteY0"/>
                </a:cxn>
                <a:cxn ang="0">
                  <a:pos x="connsiteX1" y="connsiteY1"/>
                </a:cxn>
              </a:cxnLst>
              <a:rect l="l" t="t" r="r" b="b"/>
              <a:pathLst>
                <a:path w="1006496" h="27597">
                  <a:moveTo>
                    <a:pt x="0" y="15908"/>
                  </a:moveTo>
                  <a:lnTo>
                    <a:pt x="824989" y="159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0786" tIns="-11365" rIns="541109" bIns="38961"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8" name="Freeform: Shape 7">
              <a:extLst>
                <a:ext uri="{FF2B5EF4-FFF2-40B4-BE49-F238E27FC236}">
                  <a16:creationId xmlns:a16="http://schemas.microsoft.com/office/drawing/2014/main" id="{424371FB-2C31-6AE3-DF82-D63E949CE8CC}"/>
                </a:ext>
              </a:extLst>
            </p:cNvPr>
            <p:cNvSpPr/>
            <p:nvPr/>
          </p:nvSpPr>
          <p:spPr>
            <a:xfrm rot="5400000">
              <a:off x="5815081" y="4547015"/>
              <a:ext cx="661488" cy="36104"/>
            </a:xfrm>
            <a:custGeom>
              <a:avLst/>
              <a:gdLst>
                <a:gd name="connsiteX0" fmla="*/ 0 w 1006496"/>
                <a:gd name="connsiteY0" fmla="*/ 15908 h 27597"/>
                <a:gd name="connsiteX1" fmla="*/ 1034386 w 1006496"/>
                <a:gd name="connsiteY1" fmla="*/ 15908 h 27597"/>
              </a:gdLst>
              <a:ahLst/>
              <a:cxnLst>
                <a:cxn ang="0">
                  <a:pos x="connsiteX0" y="connsiteY0"/>
                </a:cxn>
                <a:cxn ang="0">
                  <a:pos x="connsiteX1" y="connsiteY1"/>
                </a:cxn>
              </a:cxnLst>
              <a:rect l="l" t="t" r="r" b="b"/>
              <a:pathLst>
                <a:path w="1006496" h="27597">
                  <a:moveTo>
                    <a:pt x="0" y="15908"/>
                  </a:moveTo>
                  <a:lnTo>
                    <a:pt x="1034386" y="159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0787" tIns="-11364" rIns="541109" bIns="38961"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9" name="Freeform: Shape 8">
              <a:extLst>
                <a:ext uri="{FF2B5EF4-FFF2-40B4-BE49-F238E27FC236}">
                  <a16:creationId xmlns:a16="http://schemas.microsoft.com/office/drawing/2014/main" id="{B03CB9F1-5801-8EFB-E893-8829729C1DE2}"/>
                </a:ext>
              </a:extLst>
            </p:cNvPr>
            <p:cNvSpPr/>
            <p:nvPr/>
          </p:nvSpPr>
          <p:spPr>
            <a:xfrm rot="18360000">
              <a:off x="5325711" y="4259806"/>
              <a:ext cx="617219" cy="180583"/>
            </a:xfrm>
            <a:custGeom>
              <a:avLst/>
              <a:gdLst>
                <a:gd name="connsiteX0" fmla="*/ 0 w 1006496"/>
                <a:gd name="connsiteY0" fmla="*/ 15908 h 27597"/>
                <a:gd name="connsiteX1" fmla="*/ 1009129 w 1006496"/>
                <a:gd name="connsiteY1" fmla="*/ 15908 h 27597"/>
              </a:gdLst>
              <a:ahLst/>
              <a:cxnLst>
                <a:cxn ang="0">
                  <a:pos x="connsiteX0" y="connsiteY0"/>
                </a:cxn>
                <a:cxn ang="0">
                  <a:pos x="connsiteX1" y="connsiteY1"/>
                </a:cxn>
              </a:cxnLst>
              <a:rect l="l" t="t" r="r" b="b"/>
              <a:pathLst>
                <a:path w="1006496" h="27597">
                  <a:moveTo>
                    <a:pt x="1006496" y="11689"/>
                  </a:moveTo>
                  <a:lnTo>
                    <a:pt x="-2633" y="1168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41110" tIns="38960" rIns="490786" bIns="-11363"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10" name="Freeform: Shape 9">
              <a:extLst>
                <a:ext uri="{FF2B5EF4-FFF2-40B4-BE49-F238E27FC236}">
                  <a16:creationId xmlns:a16="http://schemas.microsoft.com/office/drawing/2014/main" id="{2AC2A917-826D-A5AC-DD79-C54D03576DE5}"/>
                </a:ext>
              </a:extLst>
            </p:cNvPr>
            <p:cNvSpPr/>
            <p:nvPr/>
          </p:nvSpPr>
          <p:spPr>
            <a:xfrm>
              <a:off x="5574591" y="3239473"/>
              <a:ext cx="1079300" cy="1157560"/>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sz="4000" dirty="0"/>
                <a:t>NICE</a:t>
              </a:r>
              <a:endParaRPr lang="en-GB" sz="4000" kern="1200" dirty="0"/>
            </a:p>
          </p:txBody>
        </p:sp>
        <p:sp>
          <p:nvSpPr>
            <p:cNvPr id="11" name="Freeform: Shape 10">
              <a:extLst>
                <a:ext uri="{FF2B5EF4-FFF2-40B4-BE49-F238E27FC236}">
                  <a16:creationId xmlns:a16="http://schemas.microsoft.com/office/drawing/2014/main" id="{06DB36AF-40F5-4AE5-D846-990C523A4366}"/>
                </a:ext>
              </a:extLst>
            </p:cNvPr>
            <p:cNvSpPr/>
            <p:nvPr/>
          </p:nvSpPr>
          <p:spPr>
            <a:xfrm rot="16200000">
              <a:off x="5646830" y="2806152"/>
              <a:ext cx="1006496" cy="27597"/>
            </a:xfrm>
            <a:custGeom>
              <a:avLst/>
              <a:gdLst>
                <a:gd name="connsiteX0" fmla="*/ 0 w 1006496"/>
                <a:gd name="connsiteY0" fmla="*/ 15908 h 27597"/>
                <a:gd name="connsiteX1" fmla="*/ 1098374 w 1006496"/>
                <a:gd name="connsiteY1" fmla="*/ 15908 h 27597"/>
              </a:gdLst>
              <a:ahLst/>
              <a:cxnLst>
                <a:cxn ang="0">
                  <a:pos x="connsiteX0" y="connsiteY0"/>
                </a:cxn>
                <a:cxn ang="0">
                  <a:pos x="connsiteX1" y="connsiteY1"/>
                </a:cxn>
              </a:cxnLst>
              <a:rect l="l" t="t" r="r" b="b"/>
              <a:pathLst>
                <a:path w="1006496" h="27597">
                  <a:moveTo>
                    <a:pt x="0" y="15908"/>
                  </a:moveTo>
                  <a:lnTo>
                    <a:pt x="1098374" y="159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0786" tIns="-11364" rIns="541110" bIns="38961"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12" name="Freeform: Shape 11">
              <a:extLst>
                <a:ext uri="{FF2B5EF4-FFF2-40B4-BE49-F238E27FC236}">
                  <a16:creationId xmlns:a16="http://schemas.microsoft.com/office/drawing/2014/main" id="{FDB00008-D7AD-FBF3-E0F3-DBA1F1745738}"/>
                </a:ext>
              </a:extLst>
            </p:cNvPr>
            <p:cNvSpPr/>
            <p:nvPr/>
          </p:nvSpPr>
          <p:spPr>
            <a:xfrm>
              <a:off x="5685000" y="2059784"/>
              <a:ext cx="911122" cy="911122"/>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t" anchorCtr="0">
              <a:noAutofit/>
            </a:bodyPr>
            <a:lstStyle/>
            <a:p>
              <a:pPr marL="0" lvl="0" indent="0" algn="ctr" defTabSz="466725">
                <a:spcBef>
                  <a:spcPct val="0"/>
                </a:spcBef>
                <a:spcAft>
                  <a:spcPct val="35000"/>
                </a:spcAft>
                <a:buNone/>
              </a:pPr>
              <a:r>
                <a:rPr lang="en-GB" kern="1200" dirty="0"/>
                <a:t>Clinical practice</a:t>
              </a:r>
            </a:p>
            <a:p>
              <a:pPr marL="0" lvl="0" indent="0" algn="ctr" defTabSz="466725">
                <a:spcBef>
                  <a:spcPct val="0"/>
                </a:spcBef>
                <a:spcAft>
                  <a:spcPct val="35000"/>
                </a:spcAft>
                <a:buNone/>
              </a:pPr>
              <a:r>
                <a:rPr lang="en-GB" dirty="0"/>
                <a:t>guidance</a:t>
              </a:r>
              <a:endParaRPr lang="en-GB" kern="1200" dirty="0"/>
            </a:p>
          </p:txBody>
        </p:sp>
        <p:sp>
          <p:nvSpPr>
            <p:cNvPr id="13" name="Freeform: Shape 12">
              <a:extLst>
                <a:ext uri="{FF2B5EF4-FFF2-40B4-BE49-F238E27FC236}">
                  <a16:creationId xmlns:a16="http://schemas.microsoft.com/office/drawing/2014/main" id="{3724B5D7-4E4C-6EC6-7E87-A39B28CA3EEE}"/>
                </a:ext>
              </a:extLst>
            </p:cNvPr>
            <p:cNvSpPr/>
            <p:nvPr/>
          </p:nvSpPr>
          <p:spPr>
            <a:xfrm>
              <a:off x="6807865" y="2327455"/>
              <a:ext cx="926260" cy="985108"/>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kern="1200" dirty="0"/>
                <a:t>Social Care guidance</a:t>
              </a:r>
            </a:p>
          </p:txBody>
        </p:sp>
        <p:sp>
          <p:nvSpPr>
            <p:cNvPr id="14" name="Freeform: Shape 13">
              <a:extLst>
                <a:ext uri="{FF2B5EF4-FFF2-40B4-BE49-F238E27FC236}">
                  <a16:creationId xmlns:a16="http://schemas.microsoft.com/office/drawing/2014/main" id="{A889FA4A-EACF-B00B-3FF5-E5BE54F9FD41}"/>
                </a:ext>
              </a:extLst>
            </p:cNvPr>
            <p:cNvSpPr/>
            <p:nvPr/>
          </p:nvSpPr>
          <p:spPr>
            <a:xfrm>
              <a:off x="6983399" y="3361234"/>
              <a:ext cx="911122" cy="1073650"/>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kern="1200" dirty="0"/>
                <a:t>New Drugs</a:t>
              </a:r>
            </a:p>
          </p:txBody>
        </p:sp>
        <p:sp>
          <p:nvSpPr>
            <p:cNvPr id="15" name="Freeform: Shape 14">
              <a:extLst>
                <a:ext uri="{FF2B5EF4-FFF2-40B4-BE49-F238E27FC236}">
                  <a16:creationId xmlns:a16="http://schemas.microsoft.com/office/drawing/2014/main" id="{4170E835-5BB5-C4EF-9D4A-AA26AE7AC257}"/>
                </a:ext>
              </a:extLst>
            </p:cNvPr>
            <p:cNvSpPr/>
            <p:nvPr/>
          </p:nvSpPr>
          <p:spPr>
            <a:xfrm>
              <a:off x="6708874" y="4434884"/>
              <a:ext cx="1009052" cy="1083672"/>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kern="1200" dirty="0"/>
                <a:t>Medical technology guidance</a:t>
              </a:r>
            </a:p>
          </p:txBody>
        </p:sp>
        <p:sp>
          <p:nvSpPr>
            <p:cNvPr id="16" name="Freeform: Shape 15">
              <a:extLst>
                <a:ext uri="{FF2B5EF4-FFF2-40B4-BE49-F238E27FC236}">
                  <a16:creationId xmlns:a16="http://schemas.microsoft.com/office/drawing/2014/main" id="{E4781F17-5D98-2A20-8DF1-3ADE20DA15C3}"/>
                </a:ext>
              </a:extLst>
            </p:cNvPr>
            <p:cNvSpPr/>
            <p:nvPr/>
          </p:nvSpPr>
          <p:spPr>
            <a:xfrm>
              <a:off x="5699906" y="4844867"/>
              <a:ext cx="911122" cy="911122"/>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kern="1200" dirty="0"/>
                <a:t>Best Evidence</a:t>
              </a:r>
            </a:p>
          </p:txBody>
        </p:sp>
        <p:sp>
          <p:nvSpPr>
            <p:cNvPr id="17" name="Freeform: Shape 16">
              <a:extLst>
                <a:ext uri="{FF2B5EF4-FFF2-40B4-BE49-F238E27FC236}">
                  <a16:creationId xmlns:a16="http://schemas.microsoft.com/office/drawing/2014/main" id="{EC54C690-191B-5A03-05B2-5C4E337A59ED}"/>
                </a:ext>
              </a:extLst>
            </p:cNvPr>
            <p:cNvSpPr/>
            <p:nvPr/>
          </p:nvSpPr>
          <p:spPr>
            <a:xfrm>
              <a:off x="4650073" y="4424424"/>
              <a:ext cx="956611" cy="942774"/>
            </a:xfrm>
            <a:custGeom>
              <a:avLst/>
              <a:gdLst>
                <a:gd name="connsiteX0" fmla="*/ 0 w 1054870"/>
                <a:gd name="connsiteY0" fmla="*/ 455561 h 911122"/>
                <a:gd name="connsiteX1" fmla="*/ 527435 w 1054870"/>
                <a:gd name="connsiteY1" fmla="*/ 0 h 911122"/>
                <a:gd name="connsiteX2" fmla="*/ 1054870 w 1054870"/>
                <a:gd name="connsiteY2" fmla="*/ 455561 h 911122"/>
                <a:gd name="connsiteX3" fmla="*/ 527435 w 1054870"/>
                <a:gd name="connsiteY3" fmla="*/ 911122 h 911122"/>
                <a:gd name="connsiteX4" fmla="*/ 0 w 1054870"/>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70" h="911122">
                  <a:moveTo>
                    <a:pt x="0" y="455561"/>
                  </a:moveTo>
                  <a:cubicBezTo>
                    <a:pt x="0" y="203962"/>
                    <a:pt x="236141" y="0"/>
                    <a:pt x="527435" y="0"/>
                  </a:cubicBezTo>
                  <a:cubicBezTo>
                    <a:pt x="818729" y="0"/>
                    <a:pt x="1054870" y="203962"/>
                    <a:pt x="1054870" y="455561"/>
                  </a:cubicBezTo>
                  <a:cubicBezTo>
                    <a:pt x="1054870" y="707160"/>
                    <a:pt x="818729" y="911122"/>
                    <a:pt x="527435" y="911122"/>
                  </a:cubicBezTo>
                  <a:cubicBezTo>
                    <a:pt x="236141"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467" tIns="140416" rIns="161467" bIns="140416" numCol="1" spcCol="1270" anchor="ctr" anchorCtr="0">
              <a:noAutofit/>
            </a:bodyPr>
            <a:lstStyle/>
            <a:p>
              <a:pPr marL="0" lvl="0" indent="0" algn="ctr" defTabSz="466725">
                <a:lnSpc>
                  <a:spcPct val="90000"/>
                </a:lnSpc>
                <a:spcBef>
                  <a:spcPct val="0"/>
                </a:spcBef>
                <a:spcAft>
                  <a:spcPct val="35000"/>
                </a:spcAft>
                <a:buNone/>
              </a:pPr>
              <a:r>
                <a:rPr lang="en-GB" kern="1200" dirty="0"/>
                <a:t>Advice</a:t>
              </a:r>
            </a:p>
          </p:txBody>
        </p:sp>
        <p:sp>
          <p:nvSpPr>
            <p:cNvPr id="18" name="Freeform: Shape 17">
              <a:extLst>
                <a:ext uri="{FF2B5EF4-FFF2-40B4-BE49-F238E27FC236}">
                  <a16:creationId xmlns:a16="http://schemas.microsoft.com/office/drawing/2014/main" id="{F3BAFC04-16A6-04F9-E9C9-569EF16F3CF6}"/>
                </a:ext>
              </a:extLst>
            </p:cNvPr>
            <p:cNvSpPr/>
            <p:nvPr/>
          </p:nvSpPr>
          <p:spPr>
            <a:xfrm>
              <a:off x="4305464" y="3439217"/>
              <a:ext cx="956611" cy="942774"/>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kern="1200" dirty="0"/>
                <a:t>Quality standards</a:t>
              </a:r>
            </a:p>
          </p:txBody>
        </p:sp>
        <p:sp>
          <p:nvSpPr>
            <p:cNvPr id="19" name="Freeform: Shape 18">
              <a:extLst>
                <a:ext uri="{FF2B5EF4-FFF2-40B4-BE49-F238E27FC236}">
                  <a16:creationId xmlns:a16="http://schemas.microsoft.com/office/drawing/2014/main" id="{90C3CE28-2BF8-8DA4-2CA5-FCD0E2B12F26}"/>
                </a:ext>
              </a:extLst>
            </p:cNvPr>
            <p:cNvSpPr/>
            <p:nvPr/>
          </p:nvSpPr>
          <p:spPr>
            <a:xfrm flipV="1">
              <a:off x="5160725" y="3496964"/>
              <a:ext cx="510070" cy="436908"/>
            </a:xfrm>
            <a:custGeom>
              <a:avLst/>
              <a:gdLst>
                <a:gd name="connsiteX0" fmla="*/ 0 w 1006496"/>
                <a:gd name="connsiteY0" fmla="*/ 15908 h 27597"/>
                <a:gd name="connsiteX1" fmla="*/ 1005494 w 1006496"/>
                <a:gd name="connsiteY1" fmla="*/ 15908 h 27597"/>
              </a:gdLst>
              <a:ahLst/>
              <a:cxnLst>
                <a:cxn ang="0">
                  <a:pos x="connsiteX0" y="connsiteY0"/>
                </a:cxn>
                <a:cxn ang="0">
                  <a:pos x="connsiteX1" y="connsiteY1"/>
                </a:cxn>
              </a:cxnLst>
              <a:rect l="l" t="t" r="r" b="b"/>
              <a:pathLst>
                <a:path w="1006496" h="27597">
                  <a:moveTo>
                    <a:pt x="1006496" y="11689"/>
                  </a:moveTo>
                  <a:lnTo>
                    <a:pt x="1002" y="1168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41110" tIns="38961" rIns="490785" bIns="-11364" numCol="1" spcCol="1270" anchor="ctr" anchorCtr="0">
              <a:noAutofit/>
            </a:bodyPr>
            <a:lstStyle/>
            <a:p>
              <a:pPr marL="0" lvl="0" indent="0" algn="ctr" defTabSz="466725">
                <a:lnSpc>
                  <a:spcPct val="90000"/>
                </a:lnSpc>
                <a:spcBef>
                  <a:spcPct val="0"/>
                </a:spcBef>
                <a:spcAft>
                  <a:spcPct val="35000"/>
                </a:spcAft>
                <a:buNone/>
              </a:pPr>
              <a:endParaRPr lang="en-GB" sz="1050" kern="1200" dirty="0"/>
            </a:p>
          </p:txBody>
        </p:sp>
        <p:sp>
          <p:nvSpPr>
            <p:cNvPr id="20" name="Freeform: Shape 19">
              <a:extLst>
                <a:ext uri="{FF2B5EF4-FFF2-40B4-BE49-F238E27FC236}">
                  <a16:creationId xmlns:a16="http://schemas.microsoft.com/office/drawing/2014/main" id="{9D183A7A-0527-F5A3-2116-1B2421EF317F}"/>
                </a:ext>
              </a:extLst>
            </p:cNvPr>
            <p:cNvSpPr/>
            <p:nvPr/>
          </p:nvSpPr>
          <p:spPr>
            <a:xfrm rot="2582804">
              <a:off x="5094306" y="3092422"/>
              <a:ext cx="727265" cy="288510"/>
            </a:xfrm>
            <a:custGeom>
              <a:avLst/>
              <a:gdLst>
                <a:gd name="connsiteX0" fmla="*/ 0 w 1006496"/>
                <a:gd name="connsiteY0" fmla="*/ 13798 h 27597"/>
                <a:gd name="connsiteX1" fmla="*/ 1006496 w 1006496"/>
                <a:gd name="connsiteY1" fmla="*/ 13798 h 27597"/>
              </a:gdLst>
              <a:ahLst/>
              <a:cxnLst>
                <a:cxn ang="0">
                  <a:pos x="connsiteX0" y="connsiteY0"/>
                </a:cxn>
                <a:cxn ang="0">
                  <a:pos x="connsiteX1" y="connsiteY1"/>
                </a:cxn>
              </a:cxnLst>
              <a:rect l="l" t="t" r="r" b="b"/>
              <a:pathLst>
                <a:path w="1006496" h="27597">
                  <a:moveTo>
                    <a:pt x="1006496" y="13799"/>
                  </a:moveTo>
                  <a:lnTo>
                    <a:pt x="0" y="1379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0786" tIns="-11363" rIns="490785" bIns="-11364" numCol="1" spcCol="1270" anchor="ctr" anchorCtr="0">
              <a:noAutofit/>
            </a:bodyPr>
            <a:lstStyle/>
            <a:p>
              <a:pPr marL="0" lvl="0" indent="0" algn="ctr" defTabSz="466725">
                <a:lnSpc>
                  <a:spcPct val="90000"/>
                </a:lnSpc>
                <a:spcBef>
                  <a:spcPct val="0"/>
                </a:spcBef>
                <a:spcAft>
                  <a:spcPct val="35000"/>
                </a:spcAft>
                <a:buNone/>
              </a:pPr>
              <a:endParaRPr lang="en-GB" sz="1050" kern="1200"/>
            </a:p>
          </p:txBody>
        </p:sp>
        <p:sp>
          <p:nvSpPr>
            <p:cNvPr id="21" name="Freeform: Shape 20">
              <a:extLst>
                <a:ext uri="{FF2B5EF4-FFF2-40B4-BE49-F238E27FC236}">
                  <a16:creationId xmlns:a16="http://schemas.microsoft.com/office/drawing/2014/main" id="{6625991E-4F03-4030-3616-8338FA914F3E}"/>
                </a:ext>
              </a:extLst>
            </p:cNvPr>
            <p:cNvSpPr/>
            <p:nvPr/>
          </p:nvSpPr>
          <p:spPr>
            <a:xfrm>
              <a:off x="4501329" y="2352447"/>
              <a:ext cx="956611" cy="960116"/>
            </a:xfrm>
            <a:custGeom>
              <a:avLst/>
              <a:gdLst>
                <a:gd name="connsiteX0" fmla="*/ 0 w 911122"/>
                <a:gd name="connsiteY0" fmla="*/ 455561 h 911122"/>
                <a:gd name="connsiteX1" fmla="*/ 455561 w 911122"/>
                <a:gd name="connsiteY1" fmla="*/ 0 h 911122"/>
                <a:gd name="connsiteX2" fmla="*/ 911122 w 911122"/>
                <a:gd name="connsiteY2" fmla="*/ 455561 h 911122"/>
                <a:gd name="connsiteX3" fmla="*/ 455561 w 911122"/>
                <a:gd name="connsiteY3" fmla="*/ 911122 h 911122"/>
                <a:gd name="connsiteX4" fmla="*/ 0 w 911122"/>
                <a:gd name="connsiteY4" fmla="*/ 455561 h 91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22" h="911122">
                  <a:moveTo>
                    <a:pt x="0" y="455561"/>
                  </a:moveTo>
                  <a:cubicBezTo>
                    <a:pt x="0" y="203962"/>
                    <a:pt x="203962" y="0"/>
                    <a:pt x="455561" y="0"/>
                  </a:cubicBezTo>
                  <a:cubicBezTo>
                    <a:pt x="707160" y="0"/>
                    <a:pt x="911122" y="203962"/>
                    <a:pt x="911122" y="455561"/>
                  </a:cubicBezTo>
                  <a:cubicBezTo>
                    <a:pt x="911122" y="707160"/>
                    <a:pt x="707160" y="911122"/>
                    <a:pt x="455561" y="911122"/>
                  </a:cubicBezTo>
                  <a:cubicBezTo>
                    <a:pt x="203962" y="911122"/>
                    <a:pt x="0" y="707160"/>
                    <a:pt x="0" y="45556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416" tIns="140416" rIns="140416" bIns="140416" numCol="1" spcCol="1270" anchor="ctr" anchorCtr="0">
              <a:noAutofit/>
            </a:bodyPr>
            <a:lstStyle/>
            <a:p>
              <a:pPr marL="0" lvl="0" indent="0" algn="ctr" defTabSz="466725">
                <a:lnSpc>
                  <a:spcPct val="90000"/>
                </a:lnSpc>
                <a:spcBef>
                  <a:spcPct val="0"/>
                </a:spcBef>
                <a:spcAft>
                  <a:spcPct val="35000"/>
                </a:spcAft>
                <a:buNone/>
              </a:pPr>
              <a:r>
                <a:rPr lang="en-GB" kern="1200" dirty="0"/>
                <a:t>Public Health</a:t>
              </a:r>
            </a:p>
            <a:p>
              <a:pPr marL="0" lvl="0" indent="0" algn="ctr" defTabSz="466725">
                <a:lnSpc>
                  <a:spcPct val="90000"/>
                </a:lnSpc>
                <a:spcBef>
                  <a:spcPct val="0"/>
                </a:spcBef>
                <a:spcAft>
                  <a:spcPct val="35000"/>
                </a:spcAft>
                <a:buNone/>
              </a:pPr>
              <a:r>
                <a:rPr lang="en-GB" dirty="0"/>
                <a:t>guidance</a:t>
              </a:r>
              <a:endParaRPr lang="en-GB" kern="1200" dirty="0"/>
            </a:p>
          </p:txBody>
        </p:sp>
      </p:grpSp>
    </p:spTree>
    <p:extLst>
      <p:ext uri="{BB962C8B-B14F-4D97-AF65-F5344CB8AC3E}">
        <p14:creationId xmlns:p14="http://schemas.microsoft.com/office/powerpoint/2010/main" val="817130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A613-5B9A-6D05-D9BB-A421F2DAA5B9}"/>
              </a:ext>
            </a:extLst>
          </p:cNvPr>
          <p:cNvSpPr>
            <a:spLocks noGrp="1"/>
          </p:cNvSpPr>
          <p:nvPr>
            <p:ph type="ctrTitle"/>
          </p:nvPr>
        </p:nvSpPr>
        <p:spPr>
          <a:xfrm>
            <a:off x="761690" y="582508"/>
            <a:ext cx="4120710" cy="1276350"/>
          </a:xfrm>
        </p:spPr>
        <p:txBody>
          <a:bodyPr/>
          <a:lstStyle/>
          <a:p>
            <a:r>
              <a:rPr lang="en-GB" dirty="0"/>
              <a:t>Role of NICE</a:t>
            </a:r>
          </a:p>
        </p:txBody>
      </p:sp>
      <p:sp>
        <p:nvSpPr>
          <p:cNvPr id="3" name="Subtitle 2">
            <a:extLst>
              <a:ext uri="{FF2B5EF4-FFF2-40B4-BE49-F238E27FC236}">
                <a16:creationId xmlns:a16="http://schemas.microsoft.com/office/drawing/2014/main" id="{AE3B16F3-2C8C-2DF4-745A-3064344CC761}"/>
              </a:ext>
            </a:extLst>
          </p:cNvPr>
          <p:cNvSpPr>
            <a:spLocks noGrp="1"/>
          </p:cNvSpPr>
          <p:nvPr>
            <p:ph type="subTitle" idx="1"/>
          </p:nvPr>
        </p:nvSpPr>
        <p:spPr>
          <a:xfrm>
            <a:off x="761690" y="1644588"/>
            <a:ext cx="11047912" cy="3606861"/>
          </a:xfrm>
        </p:spPr>
        <p:txBody>
          <a:bodyPr>
            <a:normAutofit/>
          </a:bodyPr>
          <a:lstStyle/>
          <a:p>
            <a:pPr algn="ctr"/>
            <a:r>
              <a:rPr lang="en-GB" sz="2800" dirty="0"/>
              <a:t>The </a:t>
            </a:r>
            <a:r>
              <a:rPr lang="en-GB" sz="2800" b="1" dirty="0"/>
              <a:t>national point of reference for advice on safe, effective and cost effective practice </a:t>
            </a:r>
            <a:r>
              <a:rPr lang="en-GB" sz="2800" dirty="0"/>
              <a:t>in health and social care, providing guidance, advice and standards aligned to the needs of its users and the demands of a </a:t>
            </a:r>
            <a:r>
              <a:rPr lang="en-GB" sz="2800" b="1" dirty="0"/>
              <a:t>resource constrained system</a:t>
            </a:r>
          </a:p>
          <a:p>
            <a:endParaRPr lang="en-GB" sz="2800" dirty="0"/>
          </a:p>
          <a:p>
            <a:endParaRPr lang="en-GB" sz="2800" dirty="0"/>
          </a:p>
        </p:txBody>
      </p:sp>
      <p:graphicFrame>
        <p:nvGraphicFramePr>
          <p:cNvPr id="4" name="Content Placeholder 3">
            <a:extLst>
              <a:ext uri="{FF2B5EF4-FFF2-40B4-BE49-F238E27FC236}">
                <a16:creationId xmlns:a16="http://schemas.microsoft.com/office/drawing/2014/main" id="{F8DA8D01-D24C-5D8F-AABB-04828735FEBD}"/>
              </a:ext>
              <a:ext uri="{C183D7F6-B498-43B3-948B-1728B52AA6E4}">
                <adec:decorative xmlns:adec="http://schemas.microsoft.com/office/drawing/2017/decorative" val="1"/>
              </a:ext>
            </a:extLst>
          </p:cNvPr>
          <p:cNvGraphicFramePr>
            <a:graphicFrameLocks/>
          </p:cNvGraphicFramePr>
          <p:nvPr/>
        </p:nvGraphicFramePr>
        <p:xfrm>
          <a:off x="1485900" y="3057512"/>
          <a:ext cx="9886950" cy="2825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6CA5D792-8711-5172-643E-F54D1C6A0A0F}"/>
              </a:ext>
              <a:ext uri="{C183D7F6-B498-43B3-948B-1728B52AA6E4}">
                <adec:decorative xmlns:adec="http://schemas.microsoft.com/office/drawing/2017/decorative" val="1"/>
              </a:ext>
            </a:extLst>
          </p:cNvPr>
          <p:cNvGrpSpPr/>
          <p:nvPr/>
        </p:nvGrpSpPr>
        <p:grpSpPr>
          <a:xfrm rot="21164597">
            <a:off x="724462" y="5361091"/>
            <a:ext cx="3903074" cy="1244600"/>
            <a:chOff x="1531155" y="5805364"/>
            <a:chExt cx="3709349" cy="1054527"/>
          </a:xfrm>
        </p:grpSpPr>
        <p:sp>
          <p:nvSpPr>
            <p:cNvPr id="7" name="Up Arrow Callout 11">
              <a:extLst>
                <a:ext uri="{FF2B5EF4-FFF2-40B4-BE49-F238E27FC236}">
                  <a16:creationId xmlns:a16="http://schemas.microsoft.com/office/drawing/2014/main" id="{F70374B8-8739-EA20-4821-B3EE62AA526A}"/>
                </a:ext>
                <a:ext uri="{C183D7F6-B498-43B3-948B-1728B52AA6E4}">
                  <adec:decorative xmlns:adec="http://schemas.microsoft.com/office/drawing/2017/decorative" val="1"/>
                </a:ext>
              </a:extLst>
            </p:cNvPr>
            <p:cNvSpPr/>
            <p:nvPr/>
          </p:nvSpPr>
          <p:spPr>
            <a:xfrm>
              <a:off x="1531155" y="5805364"/>
              <a:ext cx="3619861" cy="899786"/>
            </a:xfrm>
            <a:prstGeom prst="wedgeRectCallout">
              <a:avLst>
                <a:gd name="adj1" fmla="val -2705"/>
                <a:gd name="adj2" fmla="val -108825"/>
              </a:avLst>
            </a:prstGeom>
            <a:solidFill>
              <a:schemeClr val="bg1"/>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en-GB" sz="1671" b="0" i="0" u="none" strike="noStrike" kern="1200" cap="none" spc="0" normalizeH="0" baseline="0" noProof="0" dirty="0">
                <a:ln>
                  <a:noFill/>
                </a:ln>
                <a:solidFill>
                  <a:prstClr val="white"/>
                </a:solidFill>
                <a:effectLst/>
                <a:uLnTx/>
                <a:uFillTx/>
                <a:latin typeface="Lato"/>
                <a:ea typeface="+mn-ea"/>
                <a:cs typeface="+mn-cs"/>
              </a:endParaRPr>
            </a:p>
          </p:txBody>
        </p:sp>
        <p:sp>
          <p:nvSpPr>
            <p:cNvPr id="8" name="Rectangle 7" descr="NICE Systematically reviews all of the available evidence from a wide range of resources. &#10;Considered by committees of experts &#10;(including providers) and people using services and their carers&#10;">
              <a:extLst>
                <a:ext uri="{FF2B5EF4-FFF2-40B4-BE49-F238E27FC236}">
                  <a16:creationId xmlns:a16="http://schemas.microsoft.com/office/drawing/2014/main" id="{CBE25B99-FA5C-43E3-403A-878DDA73EA6B}"/>
                </a:ext>
                <a:ext uri="{C183D7F6-B498-43B3-948B-1728B52AA6E4}">
                  <adec:decorative xmlns:adec="http://schemas.microsoft.com/office/drawing/2017/decorative" val="0"/>
                </a:ext>
              </a:extLst>
            </p:cNvPr>
            <p:cNvSpPr/>
            <p:nvPr/>
          </p:nvSpPr>
          <p:spPr>
            <a:xfrm>
              <a:off x="1620643" y="5850946"/>
              <a:ext cx="3619861" cy="1008945"/>
            </a:xfrm>
            <a:prstGeom prst="wedgeRectCallou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104305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93938"/>
                  </a:solidFill>
                  <a:effectLst/>
                  <a:uLnTx/>
                  <a:uFillTx/>
                  <a:latin typeface="Lato"/>
                  <a:ea typeface="+mn-ea"/>
                  <a:cs typeface="+mn-cs"/>
                </a:rPr>
                <a:t>Systematic review of a range of evidence</a:t>
              </a:r>
            </a:p>
            <a:p>
              <a:pPr marL="0" marR="0" lvl="0" indent="0" defTabSz="104305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93938"/>
                  </a:solidFill>
                  <a:effectLst/>
                  <a:uLnTx/>
                  <a:uFillTx/>
                  <a:latin typeface="Lato"/>
                  <a:ea typeface="+mn-ea"/>
                  <a:cs typeface="+mn-cs"/>
                </a:rPr>
                <a:t>Considered by committees of experts </a:t>
              </a:r>
            </a:p>
            <a:p>
              <a:pPr marL="0" marR="0" lvl="0" indent="0" defTabSz="104305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93938"/>
                  </a:solidFill>
                  <a:effectLst/>
                  <a:uLnTx/>
                  <a:uFillTx/>
                  <a:latin typeface="Lato"/>
                  <a:ea typeface="+mn-ea"/>
                  <a:cs typeface="+mn-cs"/>
                </a:rPr>
                <a:t>(including providers and people using services and their carers)</a:t>
              </a:r>
            </a:p>
          </p:txBody>
        </p:sp>
      </p:grpSp>
    </p:spTree>
    <p:extLst>
      <p:ext uri="{BB962C8B-B14F-4D97-AF65-F5344CB8AC3E}">
        <p14:creationId xmlns:p14="http://schemas.microsoft.com/office/powerpoint/2010/main" val="226782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496384" y="697028"/>
            <a:ext cx="3119652" cy="4567699"/>
          </a:xfrm>
        </p:spPr>
        <p:txBody>
          <a:bodyPr/>
          <a:lstStyle/>
          <a:p>
            <a:r>
              <a:rPr lang="en-GB" dirty="0"/>
              <a:t>Why use NICE guidelines?</a:t>
            </a:r>
            <a:br>
              <a:rPr lang="en-GB" dirty="0"/>
            </a:br>
            <a:br>
              <a:rPr lang="en-GB" dirty="0"/>
            </a:br>
            <a:endParaRPr lang="en-GB" dirty="0"/>
          </a:p>
        </p:txBody>
      </p:sp>
      <p:sp>
        <p:nvSpPr>
          <p:cNvPr id="3" name="Text Placeholder 2">
            <a:extLst>
              <a:ext uri="{FF2B5EF4-FFF2-40B4-BE49-F238E27FC236}">
                <a16:creationId xmlns:a16="http://schemas.microsoft.com/office/drawing/2014/main" id="{E82D494C-2EB3-4F67-9D68-98F1107BF302}"/>
              </a:ext>
            </a:extLst>
          </p:cNvPr>
          <p:cNvSpPr>
            <a:spLocks noGrp="1"/>
          </p:cNvSpPr>
          <p:nvPr>
            <p:ph type="body" sz="quarter" idx="10"/>
          </p:nvPr>
        </p:nvSpPr>
        <p:spPr>
          <a:xfrm>
            <a:off x="3694668" y="348514"/>
            <a:ext cx="8173482" cy="6160972"/>
          </a:xfrm>
        </p:spPr>
        <p:txBody>
          <a:bodyPr>
            <a:normAutofit/>
          </a:bodyPr>
          <a:lstStyle/>
          <a:p>
            <a:pPr marL="526514" indent="-311010">
              <a:spcBef>
                <a:spcPts val="900"/>
              </a:spcBef>
              <a:buFont typeface="Arial" panose="020B0604020202020204" pitchFamily="34" charset="0"/>
              <a:buChar char="•"/>
            </a:pPr>
            <a:r>
              <a:rPr lang="en-GB" altLang="en-US" sz="2200" b="1" dirty="0">
                <a:solidFill>
                  <a:srgbClr val="18646E"/>
                </a:solidFill>
                <a:latin typeface="+mn-lt"/>
                <a:cs typeface="Arial" panose="020B0604020202020204" pitchFamily="34" charset="0"/>
              </a:rPr>
              <a:t>Improve health and wellbeing </a:t>
            </a:r>
            <a:r>
              <a:rPr lang="en-GB" altLang="en-US" sz="2200" dirty="0">
                <a:latin typeface="+mn-lt"/>
                <a:cs typeface="Arial" panose="020B0604020202020204" pitchFamily="34" charset="0"/>
              </a:rPr>
              <a:t>outcomes for service users and carers</a:t>
            </a: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Ensure that care provided is</a:t>
            </a:r>
            <a:r>
              <a:rPr lang="en-GB" altLang="en-US" sz="2200" dirty="0">
                <a:solidFill>
                  <a:srgbClr val="18646E"/>
                </a:solidFill>
                <a:latin typeface="+mn-lt"/>
                <a:cs typeface="Arial" panose="020B0604020202020204" pitchFamily="34" charset="0"/>
              </a:rPr>
              <a:t> </a:t>
            </a:r>
            <a:r>
              <a:rPr lang="en-GB" altLang="en-US" sz="2200" b="1" dirty="0">
                <a:solidFill>
                  <a:srgbClr val="18646E"/>
                </a:solidFill>
                <a:latin typeface="+mn-lt"/>
                <a:cs typeface="Arial" panose="020B0604020202020204" pitchFamily="34" charset="0"/>
              </a:rPr>
              <a:t>effective</a:t>
            </a:r>
            <a:r>
              <a:rPr lang="en-GB" altLang="en-US" sz="2200" dirty="0">
                <a:solidFill>
                  <a:srgbClr val="18646E"/>
                </a:solidFill>
                <a:latin typeface="+mn-lt"/>
                <a:cs typeface="Arial" panose="020B0604020202020204" pitchFamily="34" charset="0"/>
              </a:rPr>
              <a:t> </a:t>
            </a:r>
            <a:r>
              <a:rPr lang="en-GB" altLang="en-US" sz="2200" dirty="0">
                <a:latin typeface="+mn-lt"/>
                <a:cs typeface="Arial" panose="020B0604020202020204" pitchFamily="34" charset="0"/>
              </a:rPr>
              <a:t>and makes efficient use of resources</a:t>
            </a: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Increase national</a:t>
            </a:r>
            <a:r>
              <a:rPr lang="en-GB" altLang="en-US" sz="2200" dirty="0">
                <a:solidFill>
                  <a:srgbClr val="18646E"/>
                </a:solidFill>
                <a:latin typeface="+mn-lt"/>
                <a:cs typeface="Arial" panose="020B0604020202020204" pitchFamily="34" charset="0"/>
              </a:rPr>
              <a:t> </a:t>
            </a:r>
            <a:r>
              <a:rPr lang="en-GB" altLang="en-US" sz="2200" b="1" dirty="0">
                <a:solidFill>
                  <a:srgbClr val="18646E"/>
                </a:solidFill>
                <a:latin typeface="+mn-lt"/>
                <a:cs typeface="Arial" panose="020B0604020202020204" pitchFamily="34" charset="0"/>
              </a:rPr>
              <a:t>consistency</a:t>
            </a:r>
            <a:r>
              <a:rPr lang="en-GB" altLang="en-US" sz="2200" dirty="0">
                <a:solidFill>
                  <a:srgbClr val="18646E"/>
                </a:solidFill>
                <a:latin typeface="+mn-lt"/>
                <a:cs typeface="Arial" panose="020B0604020202020204" pitchFamily="34" charset="0"/>
              </a:rPr>
              <a:t> </a:t>
            </a:r>
            <a:r>
              <a:rPr lang="en-GB" altLang="en-US" sz="2200" dirty="0">
                <a:latin typeface="+mn-lt"/>
                <a:cs typeface="Arial" panose="020B0604020202020204" pitchFamily="34" charset="0"/>
              </a:rPr>
              <a:t>of care provision</a:t>
            </a:r>
          </a:p>
          <a:p>
            <a:pPr marL="526514" indent="-311010">
              <a:spcBef>
                <a:spcPts val="900"/>
              </a:spcBef>
              <a:buFont typeface="Arial" panose="020B0604020202020204" pitchFamily="34" charset="0"/>
              <a:buChar char="•"/>
            </a:pPr>
            <a:r>
              <a:rPr lang="en-GB" altLang="en-US" sz="2200" b="1" dirty="0">
                <a:solidFill>
                  <a:srgbClr val="18646E"/>
                </a:solidFill>
                <a:latin typeface="+mn-lt"/>
                <a:cs typeface="Arial" panose="020B0604020202020204" pitchFamily="34" charset="0"/>
              </a:rPr>
              <a:t>Reduce inequalities </a:t>
            </a:r>
            <a:r>
              <a:rPr lang="en-GB" altLang="en-US" sz="2200" dirty="0">
                <a:latin typeface="+mn-lt"/>
                <a:cs typeface="Arial" panose="020B0604020202020204" pitchFamily="34" charset="0"/>
              </a:rPr>
              <a:t>and unwarranted variation</a:t>
            </a: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Supports and prioritises</a:t>
            </a:r>
            <a:r>
              <a:rPr lang="en-GB" altLang="en-US" sz="2200" dirty="0">
                <a:cs typeface="Arial" panose="020B0604020202020204" pitchFamily="34" charset="0"/>
              </a:rPr>
              <a:t> </a:t>
            </a:r>
            <a:r>
              <a:rPr lang="en-GB" altLang="en-US" sz="2200" b="1" dirty="0">
                <a:solidFill>
                  <a:srgbClr val="18646E"/>
                </a:solidFill>
                <a:latin typeface="+mn-lt"/>
                <a:cs typeface="Arial" panose="020B0604020202020204" pitchFamily="34" charset="0"/>
              </a:rPr>
              <a:t>quality improvement </a:t>
            </a:r>
            <a:r>
              <a:rPr lang="en-GB" altLang="en-US" sz="2200" dirty="0">
                <a:latin typeface="+mn-lt"/>
                <a:cs typeface="Arial" panose="020B0604020202020204" pitchFamily="34" charset="0"/>
              </a:rPr>
              <a:t>activities </a:t>
            </a: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Can help </a:t>
            </a:r>
            <a:r>
              <a:rPr lang="en-GB" altLang="en-US" sz="2200" b="1" dirty="0">
                <a:solidFill>
                  <a:srgbClr val="18646E"/>
                </a:solidFill>
                <a:latin typeface="+mn-lt"/>
                <a:cs typeface="Arial" panose="020B0604020202020204" pitchFamily="34" charset="0"/>
              </a:rPr>
              <a:t>address incidents </a:t>
            </a:r>
            <a:r>
              <a:rPr lang="en-GB" altLang="en-US" sz="2200" dirty="0">
                <a:latin typeface="+mn-lt"/>
                <a:cs typeface="Arial" panose="020B0604020202020204" pitchFamily="34" charset="0"/>
              </a:rPr>
              <a:t>(action plans)</a:t>
            </a:r>
          </a:p>
          <a:p>
            <a:pPr marL="526514" indent="-311010">
              <a:spcBef>
                <a:spcPts val="900"/>
              </a:spcBef>
              <a:buFont typeface="Arial" panose="020B0604020202020204" pitchFamily="34" charset="0"/>
              <a:buChar char="•"/>
            </a:pPr>
            <a:r>
              <a:rPr lang="en-GB" altLang="en-US" sz="2200" b="1" dirty="0">
                <a:solidFill>
                  <a:srgbClr val="18646E"/>
                </a:solidFill>
                <a:latin typeface="+mn-lt"/>
                <a:cs typeface="Arial" panose="020B0604020202020204" pitchFamily="34" charset="0"/>
              </a:rPr>
              <a:t>Demonstrates quality </a:t>
            </a:r>
            <a:r>
              <a:rPr lang="en-GB" altLang="en-US" sz="2200" dirty="0">
                <a:latin typeface="+mn-lt"/>
                <a:cs typeface="Arial" panose="020B0604020202020204" pitchFamily="34" charset="0"/>
              </a:rPr>
              <a:t>to commissioners and to service users &amp; their families </a:t>
            </a: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Help answer questions on quality from CQC</a:t>
            </a:r>
          </a:p>
          <a:p>
            <a:pPr marL="526514" indent="-311010">
              <a:spcBef>
                <a:spcPts val="900"/>
              </a:spcBef>
              <a:buFont typeface="Arial" panose="020B0604020202020204" pitchFamily="34" charset="0"/>
              <a:buChar char="•"/>
            </a:pPr>
            <a:r>
              <a:rPr lang="en-GB" altLang="en-US" sz="2200" dirty="0">
                <a:cs typeface="Arial" panose="020B0604020202020204" pitchFamily="34" charset="0"/>
              </a:rPr>
              <a:t>Support discussions with patients, carer or service users</a:t>
            </a:r>
            <a:endParaRPr lang="en-GB" altLang="en-US" sz="2200" dirty="0">
              <a:latin typeface="+mn-lt"/>
              <a:cs typeface="Arial" panose="020B0604020202020204" pitchFamily="34" charset="0"/>
            </a:endParaRP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Support professional </a:t>
            </a:r>
            <a:r>
              <a:rPr lang="en-GB" altLang="en-US" sz="2200" b="1" dirty="0">
                <a:solidFill>
                  <a:srgbClr val="18646E"/>
                </a:solidFill>
                <a:latin typeface="+mn-lt"/>
                <a:cs typeface="Arial" panose="020B0604020202020204" pitchFamily="34" charset="0"/>
              </a:rPr>
              <a:t>decision-making </a:t>
            </a:r>
            <a:r>
              <a:rPr lang="en-GB" altLang="en-US" sz="2200" dirty="0">
                <a:latin typeface="+mn-lt"/>
                <a:cs typeface="Arial" panose="020B0604020202020204" pitchFamily="34" charset="0"/>
              </a:rPr>
              <a:t>and continuous development</a:t>
            </a:r>
          </a:p>
          <a:p>
            <a:pPr marL="526514" indent="-311010">
              <a:spcBef>
                <a:spcPts val="900"/>
              </a:spcBef>
              <a:buFont typeface="Arial" panose="020B0604020202020204" pitchFamily="34" charset="0"/>
              <a:buChar char="•"/>
            </a:pPr>
            <a:r>
              <a:rPr lang="en-GB" altLang="en-US" sz="2200" dirty="0">
                <a:latin typeface="+mn-lt"/>
                <a:cs typeface="Arial" panose="020B0604020202020204" pitchFamily="34" charset="0"/>
              </a:rPr>
              <a:t>Support the case for investment (value for money)</a:t>
            </a:r>
          </a:p>
          <a:p>
            <a:endParaRPr lang="en-GB" dirty="0"/>
          </a:p>
        </p:txBody>
      </p:sp>
      <p:pic>
        <p:nvPicPr>
          <p:cNvPr id="4" name="Picture 3">
            <a:extLst>
              <a:ext uri="{FF2B5EF4-FFF2-40B4-BE49-F238E27FC236}">
                <a16:creationId xmlns:a16="http://schemas.microsoft.com/office/drawing/2014/main" id="{3F25E360-4F66-4E1B-A165-C12D4442DE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6384" y="2966495"/>
            <a:ext cx="2514600" cy="1847850"/>
          </a:xfrm>
          <a:prstGeom prst="rect">
            <a:avLst/>
          </a:prstGeom>
        </p:spPr>
      </p:pic>
    </p:spTree>
    <p:extLst>
      <p:ext uri="{BB962C8B-B14F-4D97-AF65-F5344CB8AC3E}">
        <p14:creationId xmlns:p14="http://schemas.microsoft.com/office/powerpoint/2010/main" val="202839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C660-8602-4A15-765B-1AC9E2EA45CA}"/>
              </a:ext>
            </a:extLst>
          </p:cNvPr>
          <p:cNvSpPr>
            <a:spLocks noGrp="1"/>
          </p:cNvSpPr>
          <p:nvPr>
            <p:ph type="ctrTitle"/>
          </p:nvPr>
        </p:nvSpPr>
        <p:spPr/>
        <p:txBody>
          <a:bodyPr/>
          <a:lstStyle/>
          <a:p>
            <a:r>
              <a:rPr lang="en-GB" dirty="0"/>
              <a:t>Benefits of using NICE guidance</a:t>
            </a:r>
          </a:p>
        </p:txBody>
      </p:sp>
      <p:pic>
        <p:nvPicPr>
          <p:cNvPr id="5" name="Picture 4" descr="Diagram&#10;&#10;Description automatically generated">
            <a:extLst>
              <a:ext uri="{FF2B5EF4-FFF2-40B4-BE49-F238E27FC236}">
                <a16:creationId xmlns:a16="http://schemas.microsoft.com/office/drawing/2014/main" id="{C5EC0E42-754F-6C45-22F3-4C8C61BD4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080" y="1468520"/>
            <a:ext cx="10204355" cy="5244503"/>
          </a:xfrm>
          <a:prstGeom prst="rect">
            <a:avLst/>
          </a:prstGeom>
        </p:spPr>
      </p:pic>
    </p:spTree>
    <p:extLst>
      <p:ext uri="{BB962C8B-B14F-4D97-AF65-F5344CB8AC3E}">
        <p14:creationId xmlns:p14="http://schemas.microsoft.com/office/powerpoint/2010/main" val="368491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A613-5B9A-6D05-D9BB-A421F2DAA5B9}"/>
              </a:ext>
            </a:extLst>
          </p:cNvPr>
          <p:cNvSpPr>
            <a:spLocks noGrp="1"/>
          </p:cNvSpPr>
          <p:nvPr>
            <p:ph type="ctrTitle"/>
          </p:nvPr>
        </p:nvSpPr>
        <p:spPr>
          <a:xfrm>
            <a:off x="724988" y="722208"/>
            <a:ext cx="12091602" cy="1276350"/>
          </a:xfrm>
        </p:spPr>
        <p:txBody>
          <a:bodyPr>
            <a:normAutofit/>
          </a:bodyPr>
          <a:lstStyle/>
          <a:p>
            <a:r>
              <a:rPr lang="en-GB" sz="3600" dirty="0"/>
              <a:t>3 main components of evidence informed practice</a:t>
            </a:r>
          </a:p>
        </p:txBody>
      </p:sp>
      <p:grpSp>
        <p:nvGrpSpPr>
          <p:cNvPr id="10" name="Group 9" descr="Best practice evidence, professional input and person's values and preferences.">
            <a:extLst>
              <a:ext uri="{FF2B5EF4-FFF2-40B4-BE49-F238E27FC236}">
                <a16:creationId xmlns:a16="http://schemas.microsoft.com/office/drawing/2014/main" id="{EE34A09B-71EA-92B8-B137-413AF8A6510C}"/>
              </a:ext>
            </a:extLst>
          </p:cNvPr>
          <p:cNvGrpSpPr/>
          <p:nvPr/>
        </p:nvGrpSpPr>
        <p:grpSpPr>
          <a:xfrm>
            <a:off x="1771670" y="1573364"/>
            <a:ext cx="9219978" cy="4550113"/>
            <a:chOff x="1485920" y="1512054"/>
            <a:chExt cx="9219978" cy="4550113"/>
          </a:xfrm>
        </p:grpSpPr>
        <p:sp>
          <p:nvSpPr>
            <p:cNvPr id="11" name="Down Arrow Callout 3">
              <a:extLst>
                <a:ext uri="{FF2B5EF4-FFF2-40B4-BE49-F238E27FC236}">
                  <a16:creationId xmlns:a16="http://schemas.microsoft.com/office/drawing/2014/main" id="{8628EC40-BC45-0A6F-62CF-3560E8E61AA6}"/>
                </a:ext>
              </a:extLst>
            </p:cNvPr>
            <p:cNvSpPr/>
            <p:nvPr/>
          </p:nvSpPr>
          <p:spPr>
            <a:xfrm>
              <a:off x="3803907" y="1512054"/>
              <a:ext cx="4114800" cy="1923555"/>
            </a:xfrm>
            <a:prstGeom prst="downArrowCallout">
              <a:avLst/>
            </a:prstGeom>
            <a:noFill/>
            <a:ln w="57150">
              <a:solidFill>
                <a:srgbClr val="A2B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Professional input </a:t>
              </a:r>
            </a:p>
          </p:txBody>
        </p:sp>
        <p:sp>
          <p:nvSpPr>
            <p:cNvPr id="12" name="Right Arrow Callout 4">
              <a:extLst>
                <a:ext uri="{FF2B5EF4-FFF2-40B4-BE49-F238E27FC236}">
                  <a16:creationId xmlns:a16="http://schemas.microsoft.com/office/drawing/2014/main" id="{710FE7B3-419B-E9B4-AC99-DC64414ACA80}"/>
                </a:ext>
              </a:extLst>
            </p:cNvPr>
            <p:cNvSpPr/>
            <p:nvPr/>
          </p:nvSpPr>
          <p:spPr>
            <a:xfrm>
              <a:off x="1485920" y="2265361"/>
              <a:ext cx="2971801" cy="2706552"/>
            </a:xfrm>
            <a:prstGeom prst="rightArrowCallout">
              <a:avLst/>
            </a:prstGeom>
            <a:noFill/>
            <a:ln w="57150">
              <a:solidFill>
                <a:srgbClr val="E9E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Best research evidence</a:t>
              </a:r>
            </a:p>
          </p:txBody>
        </p:sp>
        <p:sp>
          <p:nvSpPr>
            <p:cNvPr id="13" name="Left Arrow Callout 5">
              <a:extLst>
                <a:ext uri="{FF2B5EF4-FFF2-40B4-BE49-F238E27FC236}">
                  <a16:creationId xmlns:a16="http://schemas.microsoft.com/office/drawing/2014/main" id="{F1C8FA27-EF14-DA55-2CB6-0B1CF2D970A9}"/>
                </a:ext>
              </a:extLst>
            </p:cNvPr>
            <p:cNvSpPr/>
            <p:nvPr/>
          </p:nvSpPr>
          <p:spPr>
            <a:xfrm>
              <a:off x="7251935" y="2265361"/>
              <a:ext cx="3453963" cy="2706552"/>
            </a:xfrm>
            <a:prstGeom prst="leftArrowCallout">
              <a:avLst/>
            </a:prstGeom>
            <a:noFill/>
            <a:ln w="57150">
              <a:solidFill>
                <a:srgbClr val="E9E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Person’s values and preferences</a:t>
              </a:r>
            </a:p>
          </p:txBody>
        </p:sp>
        <p:sp>
          <p:nvSpPr>
            <p:cNvPr id="14" name="TextBox 13">
              <a:extLst>
                <a:ext uri="{FF2B5EF4-FFF2-40B4-BE49-F238E27FC236}">
                  <a16:creationId xmlns:a16="http://schemas.microsoft.com/office/drawing/2014/main" id="{CF024F0B-6F9C-8F03-9049-1644407B6DDE}"/>
                </a:ext>
                <a:ext uri="{C183D7F6-B498-43B3-948B-1728B52AA6E4}">
                  <adec:decorative xmlns:adec="http://schemas.microsoft.com/office/drawing/2017/decorative" val="1"/>
                </a:ext>
              </a:extLst>
            </p:cNvPr>
            <p:cNvSpPr txBox="1"/>
            <p:nvPr/>
          </p:nvSpPr>
          <p:spPr>
            <a:xfrm>
              <a:off x="5383478" y="3429001"/>
              <a:ext cx="1657350" cy="769441"/>
            </a:xfrm>
            <a:prstGeom prst="rect">
              <a:avLst/>
            </a:prstGeom>
            <a:noFill/>
          </p:spPr>
          <p:txBody>
            <a:bodyPr wrap="square" rtlCol="0">
              <a:spAutoFit/>
            </a:bodyPr>
            <a:lstStyle/>
            <a:p>
              <a:r>
                <a:rPr lang="en-GB" sz="4400" dirty="0">
                  <a:solidFill>
                    <a:schemeClr val="bg1"/>
                  </a:solidFill>
                </a:rPr>
                <a:t>EIP</a:t>
              </a:r>
              <a:r>
                <a:rPr lang="en-GB" sz="4400" dirty="0"/>
                <a:t> </a:t>
              </a:r>
            </a:p>
          </p:txBody>
        </p:sp>
        <p:pic>
          <p:nvPicPr>
            <p:cNvPr id="15" name="Picture 14">
              <a:extLst>
                <a:ext uri="{FF2B5EF4-FFF2-40B4-BE49-F238E27FC236}">
                  <a16:creationId xmlns:a16="http://schemas.microsoft.com/office/drawing/2014/main" id="{1FA32D1F-BF85-2427-CE0C-40E482CCD9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39100" y="4286765"/>
              <a:ext cx="3453964" cy="1775402"/>
            </a:xfrm>
            <a:prstGeom prst="snip2DiagRect">
              <a:avLst/>
            </a:prstGeom>
            <a:ln>
              <a:solidFill>
                <a:srgbClr val="00506A"/>
              </a:solidFill>
            </a:ln>
          </p:spPr>
        </p:pic>
      </p:grpSp>
    </p:spTree>
    <p:extLst>
      <p:ext uri="{BB962C8B-B14F-4D97-AF65-F5344CB8AC3E}">
        <p14:creationId xmlns:p14="http://schemas.microsoft.com/office/powerpoint/2010/main" val="86646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402482" y="697028"/>
            <a:ext cx="3119652" cy="4567699"/>
          </a:xfrm>
        </p:spPr>
        <p:txBody>
          <a:bodyPr/>
          <a:lstStyle/>
          <a:p>
            <a:r>
              <a:rPr lang="en-GB" sz="3600" dirty="0"/>
              <a:t>How are Social Workers using NICE guidance?</a:t>
            </a:r>
            <a:br>
              <a:rPr lang="en-GB" dirty="0"/>
            </a:br>
            <a:br>
              <a:rPr lang="en-GB" dirty="0"/>
            </a:br>
            <a:endParaRPr lang="en-GB" dirty="0"/>
          </a:p>
        </p:txBody>
      </p:sp>
      <p:sp>
        <p:nvSpPr>
          <p:cNvPr id="3" name="Text Placeholder 2">
            <a:extLst>
              <a:ext uri="{FF2B5EF4-FFF2-40B4-BE49-F238E27FC236}">
                <a16:creationId xmlns:a16="http://schemas.microsoft.com/office/drawing/2014/main" id="{E82D494C-2EB3-4F67-9D68-98F1107BF302}"/>
              </a:ext>
            </a:extLst>
          </p:cNvPr>
          <p:cNvSpPr>
            <a:spLocks noGrp="1"/>
          </p:cNvSpPr>
          <p:nvPr>
            <p:ph type="body" sz="quarter" idx="10"/>
          </p:nvPr>
        </p:nvSpPr>
        <p:spPr>
          <a:xfrm>
            <a:off x="3616036" y="697028"/>
            <a:ext cx="8173482" cy="6160972"/>
          </a:xfrm>
        </p:spPr>
        <p:txBody>
          <a:bodyPr>
            <a:normAutofit/>
          </a:bodyPr>
          <a:lstStyle/>
          <a:p>
            <a:pPr marL="501254" indent="-285750">
              <a:spcBef>
                <a:spcPts val="900"/>
              </a:spcBef>
              <a:buFont typeface="Arial" panose="020B0604020202020204" pitchFamily="34" charset="0"/>
              <a:buChar char="•"/>
            </a:pPr>
            <a:r>
              <a:rPr lang="en-GB" sz="2000" dirty="0"/>
              <a:t>Within social work education</a:t>
            </a:r>
          </a:p>
          <a:p>
            <a:pPr marL="215504">
              <a:spcBef>
                <a:spcPts val="900"/>
              </a:spcBef>
            </a:pPr>
            <a:endParaRPr lang="en-GB" sz="2000" dirty="0"/>
          </a:p>
          <a:p>
            <a:pPr marL="501254" indent="-285750">
              <a:spcBef>
                <a:spcPts val="900"/>
              </a:spcBef>
              <a:buFont typeface="Arial" panose="020B0604020202020204" pitchFamily="34" charset="0"/>
              <a:buChar char="•"/>
            </a:pPr>
            <a:r>
              <a:rPr lang="en-GB" sz="2000" dirty="0"/>
              <a:t>To empower social work practice in relation to rights based and value informed practice</a:t>
            </a:r>
          </a:p>
          <a:p>
            <a:pPr marL="215504">
              <a:spcBef>
                <a:spcPts val="900"/>
              </a:spcBef>
            </a:pPr>
            <a:endParaRPr lang="en-GB" sz="2000" dirty="0"/>
          </a:p>
          <a:p>
            <a:pPr marL="501254" indent="-285750">
              <a:spcBef>
                <a:spcPts val="900"/>
              </a:spcBef>
              <a:buFont typeface="Arial" panose="020B0604020202020204" pitchFamily="34" charset="0"/>
              <a:buChar char="•"/>
            </a:pPr>
            <a:r>
              <a:rPr lang="en-GB" sz="2000" dirty="0"/>
              <a:t>To inform critical thinking and to clarify points, such as in safeguarding enquiries and supporting report writing</a:t>
            </a:r>
          </a:p>
          <a:p>
            <a:pPr marL="215504">
              <a:spcBef>
                <a:spcPts val="900"/>
              </a:spcBef>
            </a:pPr>
            <a:endParaRPr lang="en-GB" sz="2000" dirty="0"/>
          </a:p>
          <a:p>
            <a:pPr marL="501254" indent="-285750">
              <a:spcBef>
                <a:spcPts val="900"/>
              </a:spcBef>
              <a:buFont typeface="Arial" panose="020B0604020202020204" pitchFamily="34" charset="0"/>
              <a:buChar char="•"/>
            </a:pPr>
            <a:r>
              <a:rPr lang="en-GB" sz="2000" dirty="0"/>
              <a:t>To understand how to work in health and social care settings</a:t>
            </a:r>
          </a:p>
          <a:p>
            <a:pPr marL="215504">
              <a:spcBef>
                <a:spcPts val="900"/>
              </a:spcBef>
            </a:pPr>
            <a:endParaRPr lang="en-GB" sz="2000" dirty="0"/>
          </a:p>
          <a:p>
            <a:pPr marL="501254" indent="-285750">
              <a:spcBef>
                <a:spcPts val="900"/>
              </a:spcBef>
              <a:buFont typeface="Arial" panose="020B0604020202020204" pitchFamily="34" charset="0"/>
              <a:buChar char="•"/>
            </a:pPr>
            <a:r>
              <a:rPr lang="en-GB" sz="2000" dirty="0"/>
              <a:t>To request funding and drive strategic change and improvement</a:t>
            </a:r>
          </a:p>
          <a:p>
            <a:pPr marL="215504">
              <a:spcBef>
                <a:spcPts val="900"/>
              </a:spcBef>
            </a:pPr>
            <a:endParaRPr lang="en-GB" sz="2000" dirty="0"/>
          </a:p>
          <a:p>
            <a:pPr marL="501254" indent="-285750">
              <a:spcBef>
                <a:spcPts val="900"/>
              </a:spcBef>
              <a:buFont typeface="Arial" panose="020B0604020202020204" pitchFamily="34" charset="0"/>
              <a:buChar char="•"/>
            </a:pPr>
            <a:r>
              <a:rPr lang="en-GB" sz="2000" dirty="0"/>
              <a:t>To inform local policy and procedures: Transition from children’s to adult services for young people using health or social care services (NG43) rec 1.2.5 for a named worker </a:t>
            </a:r>
          </a:p>
        </p:txBody>
      </p:sp>
    </p:spTree>
    <p:extLst>
      <p:ext uri="{BB962C8B-B14F-4D97-AF65-F5344CB8AC3E}">
        <p14:creationId xmlns:p14="http://schemas.microsoft.com/office/powerpoint/2010/main" val="3636620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341804" y="697028"/>
            <a:ext cx="3274232" cy="4563341"/>
          </a:xfrm>
        </p:spPr>
        <p:txBody>
          <a:bodyPr>
            <a:normAutofit/>
          </a:bodyPr>
          <a:lstStyle/>
          <a:p>
            <a:r>
              <a:rPr lang="en-GB" sz="3600" dirty="0"/>
              <a:t>How are Social Care organisations using NICE guidance?</a:t>
            </a:r>
            <a:br>
              <a:rPr lang="en-GB" dirty="0"/>
            </a:br>
            <a:br>
              <a:rPr lang="en-GB" dirty="0"/>
            </a:br>
            <a:endParaRPr lang="en-GB" dirty="0"/>
          </a:p>
        </p:txBody>
      </p:sp>
      <p:sp>
        <p:nvSpPr>
          <p:cNvPr id="4" name="Rectangle 1">
            <a:extLst>
              <a:ext uri="{FF2B5EF4-FFF2-40B4-BE49-F238E27FC236}">
                <a16:creationId xmlns:a16="http://schemas.microsoft.com/office/drawing/2014/main" id="{C2A0340E-8A4C-5028-90FF-B7C038792E58}"/>
              </a:ext>
            </a:extLst>
          </p:cNvPr>
          <p:cNvSpPr>
            <a:spLocks noGrp="1" noChangeArrowheads="1"/>
          </p:cNvSpPr>
          <p:nvPr>
            <p:ph type="body" sz="quarter" idx="10"/>
          </p:nvPr>
        </p:nvSpPr>
        <p:spPr bwMode="auto">
          <a:xfrm>
            <a:off x="3791163" y="271661"/>
            <a:ext cx="8233225"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Coventry City Council Adult Services as part of their policy governance have an approach to ensuring social care takes account of NICE Guidance to inform its own policies, procedures, guidance and public information</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This involves a process whereby relevant NICE guidance is subject to a baseline assessment regarding compliance, identifying areas where they may be partially/unmet recommendations with decisions made as to whether actions will or will not be taken to move towards compliance</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Read more about these approaches </a:t>
            </a:r>
            <a:r>
              <a:rPr lang="en-GB" altLang="en-US" dirty="0">
                <a:ea typeface="Calibri" panose="020F0502020204030204" pitchFamily="34" charset="0"/>
              </a:rPr>
              <a:t>…</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Driving quality through the implementation of NICE guidance in a local authority</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rgbClr val="4472C4"/>
                </a:solidFill>
                <a:effectLst/>
                <a:latin typeface="Arial" panose="020B0604020202020204" pitchFamily="34" charset="0"/>
                <a:ea typeface="Calibri" panose="020F0502020204030204" pitchFamily="34" charset="0"/>
                <a:hlinkClick r:id="rId3" tooltip="www.nice.org.uk"/>
              </a:rPr>
              <a:t>https://www.nice.org.uk/sharedlearning/driving-quality-through-the-implementation-of-nice-guidance-in-a-local-authority</a:t>
            </a:r>
            <a:endParaRPr kumimoji="0" lang="en-GB" altLang="en-US" b="0" i="0" u="none" strike="noStrike" cap="none" normalizeH="0" baseline="0" dirty="0">
              <a:ln>
                <a:noFill/>
              </a:ln>
              <a:solidFill>
                <a:srgbClr val="4472C4"/>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NG108: Using NICE guidance to inform an audit of Mental Capacity Act assessment</a:t>
            </a:r>
            <a:endParaRPr kumimoji="0" lang="en-GB"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hlinkClick r:id="rId4" tooltip="www.nice.org.uk"/>
              </a:rPr>
              <a:t>https://www.nice.org.uk/sharedlearning/ng108-using-nice-guidance-to-inform-an-audit-of-mental-capacity-act-assessment</a:t>
            </a:r>
            <a:endPar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GB" altLang="en-US" dirty="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For more information, contact: </a:t>
            </a:r>
            <a:r>
              <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hlinkClick r:id="rId5"/>
              </a:rPr>
              <a:t>andrew.errington@coventry.gov.uk</a:t>
            </a:r>
            <a:endPar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33276887"/>
      </p:ext>
    </p:extLst>
  </p:cSld>
  <p:clrMapOvr>
    <a:masterClrMapping/>
  </p:clrMapOvr>
</p:sld>
</file>

<file path=ppt/theme/theme1.xml><?xml version="1.0" encoding="utf-8"?>
<a:theme xmlns:a="http://schemas.openxmlformats.org/drawingml/2006/main" name="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NICE corporate fonts">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Presentation1" id="{8F13F29B-A5DF-4438-A0C5-4191D50A9D3E}" vid="{36193950-B9EB-4BE8-B6A6-15F9A6FCB063}"/>
    </a:ext>
  </a:extLst>
</a:theme>
</file>

<file path=ppt/theme/theme2.xml><?xml version="1.0" encoding="utf-8"?>
<a:theme xmlns:a="http://schemas.openxmlformats.org/drawingml/2006/main" name="1_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NICE corporate fonts">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Presentation1" id="{8F13F29B-A5DF-4438-A0C5-4191D50A9D3E}" vid="{36193950-B9EB-4BE8-B6A6-15F9A6FCB063}"/>
    </a:ext>
  </a:extLst>
</a:theme>
</file>

<file path=ppt/theme/theme3.xml><?xml version="1.0" encoding="utf-8"?>
<a:theme xmlns:a="http://schemas.openxmlformats.org/drawingml/2006/main" name="3_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Custom 1">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NICEcorporatePPTtemplate_NoFonts" id="{A9A8E447-1F8C-42AB-A3C6-44CA07833C61}" vid="{DF18D8AD-E937-4FA1-8E02-F5587B5F5C0C}"/>
    </a:ext>
  </a:extLst>
</a:theme>
</file>

<file path=ppt/theme/theme4.xml><?xml version="1.0" encoding="utf-8"?>
<a:theme xmlns:a="http://schemas.openxmlformats.org/drawingml/2006/main" name="2_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Custom 1">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Presentation1" id="{AE9E2A1F-57D3-495B-BDA2-13B9CEC9ED17}" vid="{D40B8D8A-502A-4020-B568-EDDA5A37C86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16118</TotalTime>
  <Words>2616</Words>
  <Application>Microsoft Office PowerPoint</Application>
  <PresentationFormat>Widescreen</PresentationFormat>
  <Paragraphs>244</Paragraphs>
  <Slides>26</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Arial</vt:lpstr>
      <vt:lpstr>Calibri</vt:lpstr>
      <vt:lpstr>Inter</vt:lpstr>
      <vt:lpstr>Lato</vt:lpstr>
      <vt:lpstr>Lora SemiBold</vt:lpstr>
      <vt:lpstr>Times New Roman</vt:lpstr>
      <vt:lpstr>NICE</vt:lpstr>
      <vt:lpstr>1_NICE</vt:lpstr>
      <vt:lpstr>3_NICE</vt:lpstr>
      <vt:lpstr>2_NICE</vt:lpstr>
      <vt:lpstr>How can NICE guidance support evidence-informed Social Work practice</vt:lpstr>
      <vt:lpstr>Contents</vt:lpstr>
      <vt:lpstr>What does NICE do?</vt:lpstr>
      <vt:lpstr>Role of NICE</vt:lpstr>
      <vt:lpstr>Why use NICE guidelines?  </vt:lpstr>
      <vt:lpstr>Benefits of using NICE guidance</vt:lpstr>
      <vt:lpstr>3 main components of evidence informed practice</vt:lpstr>
      <vt:lpstr>How are Social Workers using NICE guidance?  </vt:lpstr>
      <vt:lpstr>How are Social Care organisations using NICE guidance?  </vt:lpstr>
      <vt:lpstr>Using NICE guidance to empower social work practice in hospital discharges  </vt:lpstr>
      <vt:lpstr>How to use NICE guidance</vt:lpstr>
      <vt:lpstr>Scenario: 38 year old Male, with ADHD, Bipolar and opioid dependency</vt:lpstr>
      <vt:lpstr>Scenario: 38 year old Male, with ADHD, Bipolar and opioid dependency</vt:lpstr>
      <vt:lpstr>NICE mapping</vt:lpstr>
      <vt:lpstr>Key NICE guidance</vt:lpstr>
      <vt:lpstr>Quick guides: a quick, easy way to access key information from NICE on social care topics</vt:lpstr>
      <vt:lpstr>Over to you!</vt:lpstr>
      <vt:lpstr>The NICE website</vt:lpstr>
      <vt:lpstr>Browsing and searching the NICE website</vt:lpstr>
      <vt:lpstr>Decision making and mental capacity NICE guideline</vt:lpstr>
      <vt:lpstr>Tools and resources</vt:lpstr>
      <vt:lpstr>Browsing and searching the NICE website</vt:lpstr>
      <vt:lpstr>Homework</vt:lpstr>
      <vt:lpstr>Join our audience insight community</vt:lpstr>
      <vt:lpstr>Staying up to date</vt:lpstr>
      <vt:lpstr>Q&amp;A  Thanks for joining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 approaches to addressing HI across wider system</dc:title>
  <dc:creator>Lois Murray</dc:creator>
  <cp:lastModifiedBy>Joanne McCormack</cp:lastModifiedBy>
  <cp:revision>490</cp:revision>
  <dcterms:created xsi:type="dcterms:W3CDTF">2021-09-24T10:39:04Z</dcterms:created>
  <dcterms:modified xsi:type="dcterms:W3CDTF">2023-04-27T18:42:05Z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69d85d5-6d9e-4305-a294-1f636ec0f2d6_Enabled">
    <vt:lpwstr>true</vt:lpwstr>
  </property>
  <property fmtid="{D5CDD505-2E9C-101B-9397-08002B2CF9AE}" pid="3" name="MSIP_Label_c69d85d5-6d9e-4305-a294-1f636ec0f2d6_SetDate">
    <vt:lpwstr>2023-04-27T16:05:25Z</vt:lpwstr>
  </property>
  <property fmtid="{D5CDD505-2E9C-101B-9397-08002B2CF9AE}" pid="4" name="MSIP_Label_c69d85d5-6d9e-4305-a294-1f636ec0f2d6_Method">
    <vt:lpwstr>Standard</vt:lpwstr>
  </property>
  <property fmtid="{D5CDD505-2E9C-101B-9397-08002B2CF9AE}" pid="5" name="MSIP_Label_c69d85d5-6d9e-4305-a294-1f636ec0f2d6_Name">
    <vt:lpwstr>OFFICIAL</vt:lpwstr>
  </property>
  <property fmtid="{D5CDD505-2E9C-101B-9397-08002B2CF9AE}" pid="6" name="MSIP_Label_c69d85d5-6d9e-4305-a294-1f636ec0f2d6_SiteId">
    <vt:lpwstr>6030f479-b342-472d-a5dd-740ff7538de9</vt:lpwstr>
  </property>
  <property fmtid="{D5CDD505-2E9C-101B-9397-08002B2CF9AE}" pid="7" name="MSIP_Label_c69d85d5-6d9e-4305-a294-1f636ec0f2d6_ActionId">
    <vt:lpwstr>164aa43a-8548-4460-be3c-4b2fa64869d0</vt:lpwstr>
  </property>
  <property fmtid="{D5CDD505-2E9C-101B-9397-08002B2CF9AE}" pid="8" name="MSIP_Label_c69d85d5-6d9e-4305-a294-1f636ec0f2d6_ContentBits">
    <vt:lpwstr>0</vt:lpwstr>
  </property>
</Properties>
</file>