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6" r:id="rId2"/>
    <p:sldId id="287" r:id="rId3"/>
    <p:sldId id="284" r:id="rId4"/>
    <p:sldId id="288" r:id="rId5"/>
    <p:sldId id="290" r:id="rId6"/>
    <p:sldId id="289" r:id="rId7"/>
    <p:sldId id="2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5-2E46-B4D1-54C35AE2439F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95-2E46-B4D1-54C35AE2439F}"/>
              </c:ext>
            </c:extLst>
          </c:dPt>
          <c:cat>
            <c:strRef>
              <c:f>Sheet1!$B$1:$C$1</c:f>
              <c:strCache>
                <c:ptCount val="2"/>
                <c:pt idx="0">
                  <c:v>Column1</c:v>
                </c:pt>
                <c:pt idx="1">
                  <c:v>Column2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95-2E46-B4D1-54C35AE24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E1-BF48-8163-92AF0BFC42CE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E1-BF48-8163-92AF0BFC42CE}"/>
              </c:ext>
            </c:extLst>
          </c:dPt>
          <c:cat>
            <c:strRef>
              <c:f>Sheet1!$B$1:$C$1</c:f>
              <c:strCache>
                <c:ptCount val="2"/>
                <c:pt idx="0">
                  <c:v>Column1</c:v>
                </c:pt>
                <c:pt idx="1">
                  <c:v>Column2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E1-BF48-8163-92AF0BFC4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C6-A243-A4C7-44A9FA5454A3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C6-A243-A4C7-44A9FA5454A3}"/>
              </c:ext>
            </c:extLst>
          </c:dPt>
          <c:cat>
            <c:strRef>
              <c:f>Sheet1!$B$1:$C$1</c:f>
              <c:strCache>
                <c:ptCount val="2"/>
                <c:pt idx="0">
                  <c:v>Column1</c:v>
                </c:pt>
                <c:pt idx="1">
                  <c:v>Column2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C6-A243-A4C7-44A9FA545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7B-F84F-8CF5-C08A54940CD8}"/>
              </c:ext>
            </c:extLst>
          </c:dPt>
          <c:dPt>
            <c:idx val="1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7B-F84F-8CF5-C08A54940CD8}"/>
              </c:ext>
            </c:extLst>
          </c:dPt>
          <c:cat>
            <c:strRef>
              <c:f>Sheet1!$B$1:$C$1</c:f>
              <c:strCache>
                <c:ptCount val="2"/>
                <c:pt idx="0">
                  <c:v>Column1</c:v>
                </c:pt>
                <c:pt idx="1">
                  <c:v>Column2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7B-F84F-8CF5-C08A54940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2D038-086C-49EF-B771-D171A07ED2AF}" type="datetimeFigureOut">
              <a:rPr lang="en-IE" smtClean="0"/>
              <a:t>09/05/2023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BC95C-32B5-4651-8600-953D764E58B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361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" y="0"/>
            <a:ext cx="121900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023" y="1992183"/>
            <a:ext cx="4691743" cy="1245734"/>
          </a:xfrm>
          <a:noFill/>
        </p:spPr>
        <p:txBody>
          <a:bodyPr lIns="127000" tIns="127000" rIns="127000" bIns="127000" anchor="b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023" y="3329992"/>
            <a:ext cx="4691743" cy="4764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33" y="1188452"/>
            <a:ext cx="2776728" cy="3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" y="0"/>
            <a:ext cx="12190001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13" y="1222685"/>
            <a:ext cx="4691743" cy="1245734"/>
          </a:xfrm>
          <a:noFill/>
        </p:spPr>
        <p:txBody>
          <a:bodyPr lIns="127000" tIns="127000" rIns="127000" bIns="127000" anchor="b">
            <a:no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13" y="2468419"/>
            <a:ext cx="4691743" cy="4764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13" y="654768"/>
            <a:ext cx="3007665" cy="6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" y="0"/>
            <a:ext cx="121900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Presentation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17A02F-A920-F64E-8288-C74416581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78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" y="0"/>
            <a:ext cx="1219000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38835"/>
            <a:ext cx="5181600" cy="42362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38835"/>
            <a:ext cx="5181600" cy="423625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Presentation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17A02F-A920-F64E-8288-C74416581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3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" y="0"/>
            <a:ext cx="121900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Presentation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17A02F-A920-F64E-8288-C74416581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9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" y="0"/>
            <a:ext cx="1219000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Presentation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A02F-A920-F64E-8288-C74416581B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964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9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5387"/>
            <a:ext cx="10515600" cy="4214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94451" y="62708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199" y="6270831"/>
            <a:ext cx="599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Presentation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27083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EB17A02F-A920-F64E-8288-C74416581B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5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.HelveticaNeueDeskInterface-Regular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.HelveticaNeueDeskInterface-Regular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.HelveticaNeueDeskInterface-Regular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.HelveticaNeueDeskInterface-Regular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emf"/><Relationship Id="rId7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2.jpg"/><Relationship Id="rId7" Type="http://schemas.openxmlformats.org/officeDocument/2006/relationships/chart" Target="../charts/chart3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F51599-1B65-F633-135F-5494F11E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" b="1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414AE6-B02A-9D7E-FCF7-178BC259A1E9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4622627" cy="79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COVENTRY CITY COUNCIL</a:t>
            </a:r>
          </a:p>
          <a:p>
            <a:r>
              <a:rPr lang="en-US" sz="24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GREEN NETWORKING EVENT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CE5C2-7DB8-B0E3-F07E-C51019D4496B}"/>
              </a:ext>
            </a:extLst>
          </p:cNvPr>
          <p:cNvSpPr txBox="1">
            <a:spLocks/>
          </p:cNvSpPr>
          <p:nvPr/>
        </p:nvSpPr>
        <p:spPr>
          <a:xfrm>
            <a:off x="484631" y="2850183"/>
            <a:ext cx="4622627" cy="79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Terry </a:t>
            </a:r>
            <a:r>
              <a:rPr lang="en-US" sz="1400" b="0" dirty="0" err="1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bleeks</a:t>
            </a:r>
            <a:endParaRPr lang="en-US" sz="1400" b="0" dirty="0">
              <a:solidFill>
                <a:schemeClr val="bg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  <a:p>
            <a:r>
              <a:rPr lang="en-US" sz="1400" b="0" cap="none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Business Integration Manager</a:t>
            </a:r>
            <a:r>
              <a:rPr lang="en-US" sz="1400" b="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</a:t>
            </a:r>
            <a:endParaRPr lang="en-US" sz="1400" dirty="0">
              <a:solidFill>
                <a:schemeClr val="bg1"/>
              </a:solidFill>
              <a:latin typeface="Circular Std Bold" panose="020B0604020101020102" pitchFamily="34" charset="77"/>
              <a:cs typeface="Circular Std Bold" panose="020B06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825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0BC25-A080-D0C5-96BC-7C086E172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44" y="-1"/>
            <a:ext cx="10427208" cy="6955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DCD2A-F0E4-0D86-6283-A980ACF10E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0"/>
            <a:ext cx="8750808" cy="10596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DB17A-6C1D-AC30-9BA9-E659EEB31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8" y="816811"/>
            <a:ext cx="3987800" cy="7747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31583-4D7F-B00B-EB25-80A6FA1C9C78}"/>
              </a:ext>
            </a:extLst>
          </p:cNvPr>
          <p:cNvSpPr txBox="1">
            <a:spLocks/>
          </p:cNvSpPr>
          <p:nvPr/>
        </p:nvSpPr>
        <p:spPr>
          <a:xfrm>
            <a:off x="507977" y="2689510"/>
            <a:ext cx="4348438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Temperature Controlled Transport and Warehousing company based in Dublin, Ireland and Coventry, UK.</a:t>
            </a:r>
          </a:p>
          <a:p>
            <a:pPr>
              <a:buClr>
                <a:srgbClr val="6DAF2D"/>
              </a:buClr>
            </a:pPr>
            <a:r>
              <a:rPr lang="en-US" sz="1600" dirty="0" err="1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Specialise</a:t>
            </a: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in Pharmaceutical and Food transport throughout UK, Ireland and Mainland Europe.</a:t>
            </a:r>
          </a:p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Company fleet of over 310 trucks and 540 temperature-controlled trailers.</a:t>
            </a:r>
          </a:p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25 years in business overall, with our UK operation being open since 2016.</a:t>
            </a:r>
          </a:p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22,000 Loads per year to &amp; from the UK</a:t>
            </a:r>
          </a:p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4.8m </a:t>
            </a:r>
            <a:r>
              <a:rPr lang="en-US" sz="1600" dirty="0" err="1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litres</a:t>
            </a: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of fuel used annually.</a:t>
            </a:r>
          </a:p>
          <a:p>
            <a:pPr>
              <a:buClr>
                <a:srgbClr val="6DAF2D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18m </a:t>
            </a:r>
            <a:r>
              <a:rPr lang="en-US" sz="1600" dirty="0" err="1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Kilometres</a:t>
            </a: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travelled per year.</a:t>
            </a:r>
          </a:p>
          <a:p>
            <a:pPr>
              <a:buClr>
                <a:srgbClr val="6DAF2D"/>
              </a:buClr>
            </a:pPr>
            <a:endParaRPr lang="en-US" sz="1600" dirty="0">
              <a:solidFill>
                <a:schemeClr val="bg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  <a:p>
            <a:pPr>
              <a:buClr>
                <a:srgbClr val="6DAF2D"/>
              </a:buClr>
            </a:pPr>
            <a:endParaRPr lang="en-US" sz="1600" dirty="0">
              <a:solidFill>
                <a:schemeClr val="bg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B349BB-DBE7-0521-F2D8-7AE6D1FF4F95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6938882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Who we 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14BC5-4117-839F-20C8-A90CD30CD0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637010" y="3311911"/>
            <a:ext cx="3551942" cy="36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61DFC-EA66-C19D-017A-9C1389D65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61904"/>
          <a:stretch/>
        </p:blipFill>
        <p:spPr>
          <a:xfrm>
            <a:off x="6554768" y="0"/>
            <a:ext cx="563418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D5F09-89C3-A677-0132-364BA367F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61904"/>
          <a:stretch/>
        </p:blipFill>
        <p:spPr>
          <a:xfrm flipH="1">
            <a:off x="950245" y="0"/>
            <a:ext cx="5634183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DCD2A-F0E4-0D86-6283-A980ACF10E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0"/>
            <a:ext cx="8750808" cy="10596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DB17A-6C1D-AC30-9BA9-E659EEB31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8" y="816811"/>
            <a:ext cx="3987800" cy="7747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31583-4D7F-B00B-EB25-80A6FA1C9C78}"/>
              </a:ext>
            </a:extLst>
          </p:cNvPr>
          <p:cNvSpPr txBox="1">
            <a:spLocks/>
          </p:cNvSpPr>
          <p:nvPr/>
        </p:nvSpPr>
        <p:spPr>
          <a:xfrm>
            <a:off x="507977" y="2689510"/>
            <a:ext cx="4348438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4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00 KW Solar Plant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CNG Trucks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Euro VI Diesel Trucks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Electric Company Cars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Plug-ins for trailers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Auto-LED lighting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Fuel bonus mechanism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Tyre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 Pressure Sensors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Fridge Trailer Solar Panels 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​</a:t>
            </a:r>
          </a:p>
          <a:p>
            <a:pPr marL="342900" indent="-342900" algn="l" rtl="0" fontAlgn="base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Circular Std Book" panose="020B0604020101020102" pitchFamily="34" charset="77"/>
                <a:cs typeface="Circular Std Book" panose="020B0604020101020102" pitchFamily="34" charset="77"/>
              </a:rPr>
              <a:t>Rainwater Harvesting </a:t>
            </a:r>
            <a:endParaRPr lang="en-US" sz="1600" b="0" i="0" dirty="0">
              <a:solidFill>
                <a:schemeClr val="bg1"/>
              </a:solidFill>
              <a:effectLst/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IE" sz="1400" dirty="0">
              <a:solidFill>
                <a:schemeClr val="bg1"/>
              </a:solidFill>
              <a:latin typeface="Circular Std Book" panose="020B0604020101020102" pitchFamily="34" charset="77"/>
              <a:cs typeface="Circular Std Book" panose="020B0604020101020102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B349BB-DBE7-0521-F2D8-7AE6D1FF4F95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6938882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45489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DCD2A-F0E4-0D86-6283-A980ACF10E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8750808" cy="105960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31583-4D7F-B00B-EB25-80A6FA1C9C78}"/>
              </a:ext>
            </a:extLst>
          </p:cNvPr>
          <p:cNvSpPr txBox="1">
            <a:spLocks/>
          </p:cNvSpPr>
          <p:nvPr/>
        </p:nvSpPr>
        <p:spPr>
          <a:xfrm>
            <a:off x="507976" y="3256438"/>
            <a:ext cx="4694959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300kw Solar Plant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Electric Company Cars from 2018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Solar Panels on Refrigerated Trailers 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Harvesting Rainwater for Truck wash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Recycling and Reusing Water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Investment in Scania CNG Trucks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Driver Fuel Bonus to encourage Eco-Driving </a:t>
            </a:r>
          </a:p>
          <a:p>
            <a:pPr>
              <a:buClr>
                <a:schemeClr val="accent2"/>
              </a:buClr>
            </a:pPr>
            <a:r>
              <a:rPr lang="en-US" sz="1600" dirty="0" err="1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Tyre</a:t>
            </a:r>
            <a:r>
              <a:rPr lang="en-US" sz="16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 Pressure Sensors and Monitors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5B349BB-DBE7-0521-F2D8-7AE6D1FF4F95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6938882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Environmental</a:t>
            </a:r>
          </a:p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initiatives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A052B-1D22-C9A7-A0ED-F1481B532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8" y="816811"/>
            <a:ext cx="39878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11797D-B3C3-FBF1-FD09-F371342368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812085" y="2398041"/>
            <a:ext cx="2771196" cy="19924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4ACF4-8B47-BE90-1E71-885E21CAAA2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94117" y="2398041"/>
            <a:ext cx="2582020" cy="19924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DA7FF-8ABE-EFEA-190C-AD2CF23A3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641" y="4588751"/>
            <a:ext cx="2582020" cy="18080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2C283-7EA8-5FA5-7060-6482D85C5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085" y="4588750"/>
            <a:ext cx="2771196" cy="18080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390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725C7-BA2B-9934-C5A1-A26724AFF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80"/>
          <a:stretch/>
        </p:blipFill>
        <p:spPr>
          <a:xfrm flipH="1">
            <a:off x="3561916" y="0"/>
            <a:ext cx="621405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B4BAE-6ABE-6CCB-A4E6-E4EB8B6FE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1592"/>
          <a:stretch/>
        </p:blipFill>
        <p:spPr>
          <a:xfrm>
            <a:off x="7979067" y="0"/>
            <a:ext cx="4212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F59439-30CB-9C8F-360E-92522E98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72" y="0"/>
            <a:ext cx="8552343" cy="7008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0F0D24-EB97-CED6-250A-80506B04F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88" y="853387"/>
            <a:ext cx="3987800" cy="774700"/>
          </a:xfrm>
          <a:prstGeom prst="rect">
            <a:avLst/>
          </a:prstGeom>
        </p:spPr>
      </p:pic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C0855BE4-99BB-B0F3-45A3-A7A581DF7929}"/>
              </a:ext>
            </a:extLst>
          </p:cNvPr>
          <p:cNvSpPr txBox="1">
            <a:spLocks/>
          </p:cNvSpPr>
          <p:nvPr/>
        </p:nvSpPr>
        <p:spPr>
          <a:xfrm>
            <a:off x="493765" y="3163503"/>
            <a:ext cx="4164074" cy="798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BE2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Scania CNG (Compressed Natural Gas) trucks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49F9334-236C-7937-F0E6-EC5A4BF780F1}"/>
              </a:ext>
            </a:extLst>
          </p:cNvPr>
          <p:cNvCxnSpPr>
            <a:cxnSpLocks/>
          </p:cNvCxnSpPr>
          <p:nvPr/>
        </p:nvCxnSpPr>
        <p:spPr>
          <a:xfrm>
            <a:off x="3051107" y="4102877"/>
            <a:ext cx="0" cy="16449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393502-7E07-4320-46C3-B73EBBAA2448}"/>
              </a:ext>
            </a:extLst>
          </p:cNvPr>
          <p:cNvGrpSpPr/>
          <p:nvPr/>
        </p:nvGrpSpPr>
        <p:grpSpPr>
          <a:xfrm>
            <a:off x="402831" y="3928706"/>
            <a:ext cx="2121113" cy="2293183"/>
            <a:chOff x="599514" y="3721079"/>
            <a:chExt cx="2121113" cy="2293183"/>
          </a:xfrm>
        </p:grpSpPr>
        <p:graphicFrame>
          <p:nvGraphicFramePr>
            <p:cNvPr id="48" name="Chart 47">
              <a:extLst>
                <a:ext uri="{FF2B5EF4-FFF2-40B4-BE49-F238E27FC236}">
                  <a16:creationId xmlns:a16="http://schemas.microsoft.com/office/drawing/2014/main" id="{3791EE8F-6C34-E44F-B4AD-8FC49E208EED}"/>
                </a:ext>
              </a:extLst>
            </p:cNvPr>
            <p:cNvGraphicFramePr/>
            <p:nvPr/>
          </p:nvGraphicFramePr>
          <p:xfrm>
            <a:off x="1164012" y="3721079"/>
            <a:ext cx="992118" cy="953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9" name="Content Placeholder 3">
              <a:extLst>
                <a:ext uri="{FF2B5EF4-FFF2-40B4-BE49-F238E27FC236}">
                  <a16:creationId xmlns:a16="http://schemas.microsoft.com/office/drawing/2014/main" id="{53D01F1F-46DA-2B07-011B-0D974362845E}"/>
                </a:ext>
              </a:extLst>
            </p:cNvPr>
            <p:cNvSpPr txBox="1">
              <a:spLocks/>
            </p:cNvSpPr>
            <p:nvPr/>
          </p:nvSpPr>
          <p:spPr>
            <a:xfrm>
              <a:off x="895380" y="4634843"/>
              <a:ext cx="1529383" cy="8073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-100" normalizeH="0" baseline="0" noProof="0" dirty="0">
                  <a:ln>
                    <a:noFill/>
                  </a:ln>
                  <a:solidFill>
                    <a:srgbClr val="78BE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22%</a:t>
              </a:r>
              <a:endParaRPr kumimoji="0" lang="en-IE" sz="4800" b="1" i="0" u="none" strike="noStrike" kern="1200" cap="none" spc="-1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Content Placeholder 3">
              <a:extLst>
                <a:ext uri="{FF2B5EF4-FFF2-40B4-BE49-F238E27FC236}">
                  <a16:creationId xmlns:a16="http://schemas.microsoft.com/office/drawing/2014/main" id="{F466FB45-3318-89CF-FF5A-68C8B379EE51}"/>
                </a:ext>
              </a:extLst>
            </p:cNvPr>
            <p:cNvSpPr txBox="1">
              <a:spLocks/>
            </p:cNvSpPr>
            <p:nvPr/>
          </p:nvSpPr>
          <p:spPr>
            <a:xfrm>
              <a:off x="599514" y="5291405"/>
              <a:ext cx="2121113" cy="722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less CO</a:t>
              </a:r>
              <a:r>
                <a:rPr kumimoji="0" lang="en-US" sz="2000" b="1" i="0" u="none" strike="noStrike" kern="1200" cap="none" spc="-10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C5A943-449B-F884-CA5D-C6BFCBC24B1B}"/>
              </a:ext>
            </a:extLst>
          </p:cNvPr>
          <p:cNvGrpSpPr/>
          <p:nvPr/>
        </p:nvGrpSpPr>
        <p:grpSpPr>
          <a:xfrm>
            <a:off x="2833981" y="3928706"/>
            <a:ext cx="2121113" cy="2293183"/>
            <a:chOff x="2813796" y="3721079"/>
            <a:chExt cx="2121113" cy="2293183"/>
          </a:xfrm>
        </p:grpSpPr>
        <p:graphicFrame>
          <p:nvGraphicFramePr>
            <p:cNvPr id="52" name="Chart 51">
              <a:extLst>
                <a:ext uri="{FF2B5EF4-FFF2-40B4-BE49-F238E27FC236}">
                  <a16:creationId xmlns:a16="http://schemas.microsoft.com/office/drawing/2014/main" id="{4E6BFAA5-8ABE-645E-0DB1-2C502B12AEC1}"/>
                </a:ext>
              </a:extLst>
            </p:cNvPr>
            <p:cNvGraphicFramePr/>
            <p:nvPr/>
          </p:nvGraphicFramePr>
          <p:xfrm>
            <a:off x="3351400" y="3721079"/>
            <a:ext cx="992118" cy="953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3" name="Content Placeholder 3">
              <a:extLst>
                <a:ext uri="{FF2B5EF4-FFF2-40B4-BE49-F238E27FC236}">
                  <a16:creationId xmlns:a16="http://schemas.microsoft.com/office/drawing/2014/main" id="{8AB90CC4-C489-371B-B35F-ED3EA72CCB0A}"/>
                </a:ext>
              </a:extLst>
            </p:cNvPr>
            <p:cNvSpPr txBox="1">
              <a:spLocks/>
            </p:cNvSpPr>
            <p:nvPr/>
          </p:nvSpPr>
          <p:spPr>
            <a:xfrm>
              <a:off x="3082768" y="4634843"/>
              <a:ext cx="1529383" cy="8073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-100" normalizeH="0" baseline="0" noProof="0" dirty="0">
                  <a:ln>
                    <a:noFill/>
                  </a:ln>
                  <a:solidFill>
                    <a:srgbClr val="78BE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70%</a:t>
              </a:r>
              <a:endParaRPr kumimoji="0" lang="en-IE" sz="4800" b="1" i="0" u="none" strike="noStrike" kern="1200" cap="none" spc="-1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Content Placeholder 3">
              <a:extLst>
                <a:ext uri="{FF2B5EF4-FFF2-40B4-BE49-F238E27FC236}">
                  <a16:creationId xmlns:a16="http://schemas.microsoft.com/office/drawing/2014/main" id="{94585C0C-3922-5268-388B-6D30403A3C63}"/>
                </a:ext>
              </a:extLst>
            </p:cNvPr>
            <p:cNvSpPr txBox="1">
              <a:spLocks/>
            </p:cNvSpPr>
            <p:nvPr/>
          </p:nvSpPr>
          <p:spPr>
            <a:xfrm>
              <a:off x="2813796" y="5291405"/>
              <a:ext cx="2121113" cy="722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less nitrogen oxide</a:t>
              </a:r>
              <a:endParaRPr kumimoji="0" lang="en-US" sz="2000" b="1" i="0" u="none" strike="noStrike" kern="1200" cap="none" spc="-10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29763F-87D8-FA9E-92F2-17C833861BED}"/>
              </a:ext>
            </a:extLst>
          </p:cNvPr>
          <p:cNvGrpSpPr/>
          <p:nvPr/>
        </p:nvGrpSpPr>
        <p:grpSpPr>
          <a:xfrm>
            <a:off x="5818036" y="3928706"/>
            <a:ext cx="2121113" cy="2293183"/>
            <a:chOff x="6480801" y="3721079"/>
            <a:chExt cx="2121113" cy="2293183"/>
          </a:xfrm>
        </p:grpSpPr>
        <p:graphicFrame>
          <p:nvGraphicFramePr>
            <p:cNvPr id="56" name="Chart 55">
              <a:extLst>
                <a:ext uri="{FF2B5EF4-FFF2-40B4-BE49-F238E27FC236}">
                  <a16:creationId xmlns:a16="http://schemas.microsoft.com/office/drawing/2014/main" id="{8D8107FD-5082-ADE3-1BAE-1EB5F91FB62E}"/>
                </a:ext>
              </a:extLst>
            </p:cNvPr>
            <p:cNvGraphicFramePr/>
            <p:nvPr/>
          </p:nvGraphicFramePr>
          <p:xfrm>
            <a:off x="7018405" y="3721079"/>
            <a:ext cx="992118" cy="953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7" name="Content Placeholder 3">
              <a:extLst>
                <a:ext uri="{FF2B5EF4-FFF2-40B4-BE49-F238E27FC236}">
                  <a16:creationId xmlns:a16="http://schemas.microsoft.com/office/drawing/2014/main" id="{E21B0B8C-712E-FD1F-EC59-F6EA94B8793C}"/>
                </a:ext>
              </a:extLst>
            </p:cNvPr>
            <p:cNvSpPr txBox="1">
              <a:spLocks/>
            </p:cNvSpPr>
            <p:nvPr/>
          </p:nvSpPr>
          <p:spPr>
            <a:xfrm>
              <a:off x="6749773" y="4634843"/>
              <a:ext cx="1529383" cy="8073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-100" normalizeH="0" baseline="0" noProof="0" dirty="0">
                  <a:ln>
                    <a:noFill/>
                  </a:ln>
                  <a:solidFill>
                    <a:srgbClr val="78BE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99%</a:t>
              </a:r>
              <a:endParaRPr kumimoji="0" lang="en-IE" sz="4800" b="1" i="0" u="none" strike="noStrike" kern="1200" cap="none" spc="-1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Content Placeholder 3">
              <a:extLst>
                <a:ext uri="{FF2B5EF4-FFF2-40B4-BE49-F238E27FC236}">
                  <a16:creationId xmlns:a16="http://schemas.microsoft.com/office/drawing/2014/main" id="{8C571C46-E505-532E-9CCF-4D37803586B1}"/>
                </a:ext>
              </a:extLst>
            </p:cNvPr>
            <p:cNvSpPr txBox="1">
              <a:spLocks/>
            </p:cNvSpPr>
            <p:nvPr/>
          </p:nvSpPr>
          <p:spPr>
            <a:xfrm>
              <a:off x="6480801" y="5291405"/>
              <a:ext cx="2121113" cy="722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less particulate matter</a:t>
              </a:r>
              <a:endParaRPr kumimoji="0" lang="en-US" sz="2000" b="1" i="0" u="none" strike="noStrike" kern="1200" cap="none" spc="-10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FD6C5B1-3403-9F18-D6D5-BC65F4904D9D}"/>
              </a:ext>
            </a:extLst>
          </p:cNvPr>
          <p:cNvGrpSpPr/>
          <p:nvPr/>
        </p:nvGrpSpPr>
        <p:grpSpPr>
          <a:xfrm>
            <a:off x="8695759" y="3928706"/>
            <a:ext cx="2121113" cy="2293183"/>
            <a:chOff x="9232687" y="3721079"/>
            <a:chExt cx="2121113" cy="2293183"/>
          </a:xfrm>
        </p:grpSpPr>
        <p:graphicFrame>
          <p:nvGraphicFramePr>
            <p:cNvPr id="60" name="Chart 59">
              <a:extLst>
                <a:ext uri="{FF2B5EF4-FFF2-40B4-BE49-F238E27FC236}">
                  <a16:creationId xmlns:a16="http://schemas.microsoft.com/office/drawing/2014/main" id="{C87BEEC1-D855-A3C6-603F-0739880E8089}"/>
                </a:ext>
              </a:extLst>
            </p:cNvPr>
            <p:cNvGraphicFramePr/>
            <p:nvPr/>
          </p:nvGraphicFramePr>
          <p:xfrm>
            <a:off x="9770291" y="3721079"/>
            <a:ext cx="992118" cy="953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1" name="Content Placeholder 3">
              <a:extLst>
                <a:ext uri="{FF2B5EF4-FFF2-40B4-BE49-F238E27FC236}">
                  <a16:creationId xmlns:a16="http://schemas.microsoft.com/office/drawing/2014/main" id="{5B473C62-902B-85E4-F272-9E0FF52A0D47}"/>
                </a:ext>
              </a:extLst>
            </p:cNvPr>
            <p:cNvSpPr txBox="1">
              <a:spLocks/>
            </p:cNvSpPr>
            <p:nvPr/>
          </p:nvSpPr>
          <p:spPr>
            <a:xfrm>
              <a:off x="9501659" y="4634843"/>
              <a:ext cx="1529383" cy="8073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-100" normalizeH="0" baseline="0" noProof="0" dirty="0">
                  <a:ln>
                    <a:noFill/>
                  </a:ln>
                  <a:solidFill>
                    <a:srgbClr val="78BE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80%</a:t>
              </a:r>
              <a:endParaRPr kumimoji="0" lang="en-IE" sz="4800" b="1" i="0" u="none" strike="noStrike" kern="1200" cap="none" spc="-10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Content Placeholder 3">
              <a:extLst>
                <a:ext uri="{FF2B5EF4-FFF2-40B4-BE49-F238E27FC236}">
                  <a16:creationId xmlns:a16="http://schemas.microsoft.com/office/drawing/2014/main" id="{DFE8460F-9229-0A87-976F-EEBB5B85A7A7}"/>
                </a:ext>
              </a:extLst>
            </p:cNvPr>
            <p:cNvSpPr txBox="1">
              <a:spLocks/>
            </p:cNvSpPr>
            <p:nvPr/>
          </p:nvSpPr>
          <p:spPr>
            <a:xfrm>
              <a:off x="9232687" y="5291405"/>
              <a:ext cx="2121113" cy="7228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6"/>
                </a:buClr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.HelveticaNeueDeskInterface-Regular" charset="0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78BE2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less </a:t>
              </a:r>
              <a:r>
                <a:rPr kumimoji="0" lang="en-US" sz="2000" b="1" i="0" u="none" strike="noStrike" kern="1200" cap="none" spc="-10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sulphur</a:t>
              </a:r>
              <a:r>
                <a:rPr kumimoji="0" lang="en-US" sz="20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dioxide</a:t>
              </a:r>
              <a:endParaRPr kumimoji="0" lang="en-US" sz="2000" b="1" i="0" u="none" strike="noStrike" kern="1200" cap="none" spc="-10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2CFB422-2AC4-FB6E-7524-4F84C40D33B3}"/>
              </a:ext>
            </a:extLst>
          </p:cNvPr>
          <p:cNvCxnSpPr>
            <a:cxnSpLocks/>
          </p:cNvCxnSpPr>
          <p:nvPr/>
        </p:nvCxnSpPr>
        <p:spPr>
          <a:xfrm>
            <a:off x="5928832" y="4102877"/>
            <a:ext cx="0" cy="16449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56282BF-88C8-459D-0406-8156E6102388}"/>
              </a:ext>
            </a:extLst>
          </p:cNvPr>
          <p:cNvCxnSpPr>
            <a:cxnSpLocks/>
          </p:cNvCxnSpPr>
          <p:nvPr/>
        </p:nvCxnSpPr>
        <p:spPr>
          <a:xfrm>
            <a:off x="8806557" y="4102877"/>
            <a:ext cx="0" cy="164493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3">
            <a:extLst>
              <a:ext uri="{FF2B5EF4-FFF2-40B4-BE49-F238E27FC236}">
                <a16:creationId xmlns:a16="http://schemas.microsoft.com/office/drawing/2014/main" id="{AA78C29E-33DA-56D6-A63C-FBAEF107B9AC}"/>
              </a:ext>
            </a:extLst>
          </p:cNvPr>
          <p:cNvSpPr txBox="1">
            <a:spLocks/>
          </p:cNvSpPr>
          <p:nvPr/>
        </p:nvSpPr>
        <p:spPr>
          <a:xfrm>
            <a:off x="4190854" y="3147578"/>
            <a:ext cx="3243695" cy="798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BE2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Reducing greenhouse gases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5D9661F5-D5F0-407B-6F3A-6E0D2F5C480C}"/>
              </a:ext>
            </a:extLst>
          </p:cNvPr>
          <p:cNvSpPr txBox="1">
            <a:spLocks/>
          </p:cNvSpPr>
          <p:nvPr/>
        </p:nvSpPr>
        <p:spPr>
          <a:xfrm>
            <a:off x="7118498" y="3147578"/>
            <a:ext cx="1547373" cy="798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BE2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Reducing noise</a:t>
            </a:r>
          </a:p>
        </p:txBody>
      </p:sp>
      <p:sp>
        <p:nvSpPr>
          <p:cNvPr id="67" name="Up Arrow 66">
            <a:extLst>
              <a:ext uri="{FF2B5EF4-FFF2-40B4-BE49-F238E27FC236}">
                <a16:creationId xmlns:a16="http://schemas.microsoft.com/office/drawing/2014/main" id="{E57F0F54-0BC0-2FF2-9371-3B87B9B7AF94}"/>
              </a:ext>
            </a:extLst>
          </p:cNvPr>
          <p:cNvSpPr/>
          <p:nvPr/>
        </p:nvSpPr>
        <p:spPr>
          <a:xfrm rot="10800000">
            <a:off x="1295872" y="4253177"/>
            <a:ext cx="313764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Up Arrow 67">
            <a:extLst>
              <a:ext uri="{FF2B5EF4-FFF2-40B4-BE49-F238E27FC236}">
                <a16:creationId xmlns:a16="http://schemas.microsoft.com/office/drawing/2014/main" id="{765CCC40-8371-5374-3579-3FEAAEAAC633}"/>
              </a:ext>
            </a:extLst>
          </p:cNvPr>
          <p:cNvSpPr/>
          <p:nvPr/>
        </p:nvSpPr>
        <p:spPr>
          <a:xfrm rot="10800000">
            <a:off x="3731978" y="4253177"/>
            <a:ext cx="313764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Up Arrow 68">
            <a:extLst>
              <a:ext uri="{FF2B5EF4-FFF2-40B4-BE49-F238E27FC236}">
                <a16:creationId xmlns:a16="http://schemas.microsoft.com/office/drawing/2014/main" id="{BDFDA719-5D3E-605B-EEE1-4A95DEFB3AEF}"/>
              </a:ext>
            </a:extLst>
          </p:cNvPr>
          <p:cNvSpPr/>
          <p:nvPr/>
        </p:nvSpPr>
        <p:spPr>
          <a:xfrm rot="10800000">
            <a:off x="6696378" y="4253177"/>
            <a:ext cx="313764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Up Arrow 69">
            <a:extLst>
              <a:ext uri="{FF2B5EF4-FFF2-40B4-BE49-F238E27FC236}">
                <a16:creationId xmlns:a16="http://schemas.microsoft.com/office/drawing/2014/main" id="{E5304CFB-DCB8-5B64-E974-BBB92F730343}"/>
              </a:ext>
            </a:extLst>
          </p:cNvPr>
          <p:cNvSpPr/>
          <p:nvPr/>
        </p:nvSpPr>
        <p:spPr>
          <a:xfrm rot="10800000">
            <a:off x="9583012" y="4253177"/>
            <a:ext cx="313764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5D714D3A-FB05-2C2C-6549-159CF8B5D592}"/>
              </a:ext>
            </a:extLst>
          </p:cNvPr>
          <p:cNvSpPr txBox="1">
            <a:spLocks/>
          </p:cNvSpPr>
          <p:nvPr/>
        </p:nvSpPr>
        <p:spPr>
          <a:xfrm>
            <a:off x="818707" y="6210564"/>
            <a:ext cx="9895874" cy="798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BE2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use Bio-Gas where possible, which will allows</a:t>
            </a:r>
            <a:r>
              <a:rPr kumimoji="0" lang="en-US" sz="1800" b="1" i="0" u="none" strike="noStrike" kern="1200" cap="none" spc="-20" normalizeH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to run Carbon Neutral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8BE20"/>
              </a:buClr>
              <a:buSzTx/>
              <a:buFont typeface="Arial"/>
              <a:buNone/>
              <a:tabLst/>
              <a:defRPr/>
            </a:pPr>
            <a:b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800" b="1" i="0" u="none" strike="noStrike" kern="1200" cap="none" spc="-2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3A5B43-9769-9FF1-DA6F-674F708925CD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6938882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Environmental Benefits of </a:t>
            </a:r>
            <a:r>
              <a:rPr lang="en-US" sz="3600" dirty="0" err="1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cng</a:t>
            </a:r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 powered trucks</a:t>
            </a:r>
          </a:p>
        </p:txBody>
      </p:sp>
    </p:spTree>
    <p:extLst>
      <p:ext uri="{BB962C8B-B14F-4D97-AF65-F5344CB8AC3E}">
        <p14:creationId xmlns:p14="http://schemas.microsoft.com/office/powerpoint/2010/main" val="73345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FBA48-ECEA-C788-1BA2-5289E6C69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4"/>
          <a:stretch/>
        </p:blipFill>
        <p:spPr>
          <a:xfrm>
            <a:off x="6596280" y="73107"/>
            <a:ext cx="5424735" cy="5057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E145A-59DE-8C96-2DB6-ABE720FD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4"/>
          <a:stretch/>
        </p:blipFill>
        <p:spPr>
          <a:xfrm>
            <a:off x="1998815" y="-7488705"/>
            <a:ext cx="1034625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DCD2A-F0E4-0D86-6283-A980ACF10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0" y="0"/>
            <a:ext cx="8750808" cy="1059608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5B349BB-DBE7-0521-F2D8-7AE6D1FF4F95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5302851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INTRODUCTION OF ELECTRIC TRUCKS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F0D24-EB97-CED6-250A-80506B04F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8" y="853387"/>
            <a:ext cx="3987800" cy="7747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4CCE09-2D9A-8462-52C4-ABF385CFAA2E}"/>
              </a:ext>
            </a:extLst>
          </p:cNvPr>
          <p:cNvSpPr txBox="1">
            <a:spLocks/>
          </p:cNvSpPr>
          <p:nvPr/>
        </p:nvSpPr>
        <p:spPr>
          <a:xfrm>
            <a:off x="507976" y="3256438"/>
            <a:ext cx="4420863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For 2023, we are introducing four brand new, fully Electric Volvo trucks to our fleet. 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These vehicles will generate zero emissions for the work they are doing and this is the next step in our sustainability journey towards carbon neutrality.</a:t>
            </a:r>
          </a:p>
        </p:txBody>
      </p:sp>
    </p:spTree>
    <p:extLst>
      <p:ext uri="{BB962C8B-B14F-4D97-AF65-F5344CB8AC3E}">
        <p14:creationId xmlns:p14="http://schemas.microsoft.com/office/powerpoint/2010/main" val="392310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E283-C1A4-E423-C556-B65F4ADF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4" y="52599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Who we are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E4700-74EF-98CE-07E9-6EDD4E1366EA}"/>
              </a:ext>
            </a:extLst>
          </p:cNvPr>
          <p:cNvSpPr/>
          <p:nvPr/>
        </p:nvSpPr>
        <p:spPr>
          <a:xfrm>
            <a:off x="2419815" y="0"/>
            <a:ext cx="98069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2E145A-59DE-8C96-2DB6-ABE720FD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4"/>
          <a:stretch/>
        </p:blipFill>
        <p:spPr>
          <a:xfrm>
            <a:off x="1998815" y="-7488705"/>
            <a:ext cx="1034625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18D8A9-3331-A75C-86D6-D7329675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52343" cy="700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DCD2A-F0E4-0D86-6283-A980ACF10E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0"/>
            <a:ext cx="8750808" cy="1059608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5B349BB-DBE7-0521-F2D8-7AE6D1FF4F95}"/>
              </a:ext>
            </a:extLst>
          </p:cNvPr>
          <p:cNvSpPr txBox="1">
            <a:spLocks/>
          </p:cNvSpPr>
          <p:nvPr/>
        </p:nvSpPr>
        <p:spPr>
          <a:xfrm>
            <a:off x="484632" y="1972954"/>
            <a:ext cx="5302851" cy="1245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ircular Std Bold" panose="020B0604020101020102" pitchFamily="34" charset="77"/>
                <a:cs typeface="Circular Std Bold" panose="020B0604020101020102" pitchFamily="34" charset="77"/>
              </a:rPr>
              <a:t>THANK YOU FOR 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F0D24-EB97-CED6-250A-80506B04F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88" y="853387"/>
            <a:ext cx="3987800" cy="7747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4CCE09-2D9A-8462-52C4-ABF385CFAA2E}"/>
              </a:ext>
            </a:extLst>
          </p:cNvPr>
          <p:cNvSpPr txBox="1">
            <a:spLocks/>
          </p:cNvSpPr>
          <p:nvPr/>
        </p:nvSpPr>
        <p:spPr>
          <a:xfrm>
            <a:off x="507976" y="3256438"/>
            <a:ext cx="4420863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.HelveticaNeueDeskInterface-Regular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  <a:latin typeface="Circular Std Book" panose="020B0604020101020102" pitchFamily="34" charset="77"/>
                <a:cs typeface="Circular Std Book" panose="020B0604020101020102" pitchFamily="34" charset="77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012944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003A70"/>
      </a:dk1>
      <a:lt1>
        <a:srgbClr val="FFFFFF"/>
      </a:lt1>
      <a:dk2>
        <a:srgbClr val="0066CC"/>
      </a:dk2>
      <a:lt2>
        <a:srgbClr val="CCECFF"/>
      </a:lt2>
      <a:accent1>
        <a:srgbClr val="003A70"/>
      </a:accent1>
      <a:accent2>
        <a:srgbClr val="78BE20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299</Words>
  <Application>Microsoft Office PowerPoint</Application>
  <PresentationFormat>Widescreen</PresentationFormat>
  <Paragraphs>58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.HelveticaNeueDeskInterface-Regular</vt:lpstr>
      <vt:lpstr>Arial</vt:lpstr>
      <vt:lpstr>Calibri</vt:lpstr>
      <vt:lpstr>Circular Std Bold</vt:lpstr>
      <vt:lpstr>Circular Std Book</vt:lpstr>
      <vt:lpstr>1_Office Theme</vt:lpstr>
      <vt:lpstr>PowerPoint Presentation</vt:lpstr>
      <vt:lpstr>Who we are</vt:lpstr>
      <vt:lpstr>Who we are</vt:lpstr>
      <vt:lpstr>Who we are</vt:lpstr>
      <vt:lpstr>Who we are</vt:lpstr>
      <vt:lpstr>Who we are</vt:lpstr>
      <vt:lpstr>Who we are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Colum Aungier</dc:creator>
  <cp:lastModifiedBy>Terry Bleeks</cp:lastModifiedBy>
  <cp:revision>14</cp:revision>
  <dcterms:created xsi:type="dcterms:W3CDTF">2020-06-19T09:46:33Z</dcterms:created>
  <dcterms:modified xsi:type="dcterms:W3CDTF">2023-05-09T08:39:06Z</dcterms:modified>
</cp:coreProperties>
</file>