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5" r:id="rId4"/>
    <p:sldId id="263" r:id="rId5"/>
    <p:sldId id="266"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711AD-4489-4193-9E93-9A907E210E3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1FAF16-2DFF-4BA1-A06E-48E797CB835B}">
      <dgm:prSet/>
      <dgm:spPr/>
      <dgm:t>
        <a:bodyPr/>
        <a:lstStyle/>
        <a:p>
          <a:pPr>
            <a:lnSpc>
              <a:spcPct val="100000"/>
            </a:lnSpc>
          </a:pPr>
          <a:r>
            <a:rPr lang="en-US" dirty="0"/>
            <a:t>We support local authorities in reducing the energy consumer for their tenants within their housing stock</a:t>
          </a:r>
        </a:p>
      </dgm:t>
    </dgm:pt>
    <dgm:pt modelId="{05349DE4-FF59-4004-9852-524CEAC7C280}" type="parTrans" cxnId="{1DE182E9-A0EF-4427-9DF8-CF046C2748B5}">
      <dgm:prSet/>
      <dgm:spPr/>
      <dgm:t>
        <a:bodyPr/>
        <a:lstStyle/>
        <a:p>
          <a:endParaRPr lang="en-US"/>
        </a:p>
      </dgm:t>
    </dgm:pt>
    <dgm:pt modelId="{D1593EA8-8B71-4092-AB9D-E624385014C5}" type="sibTrans" cxnId="{1DE182E9-A0EF-4427-9DF8-CF046C2748B5}">
      <dgm:prSet/>
      <dgm:spPr/>
      <dgm:t>
        <a:bodyPr/>
        <a:lstStyle/>
        <a:p>
          <a:endParaRPr lang="en-US"/>
        </a:p>
      </dgm:t>
    </dgm:pt>
    <dgm:pt modelId="{57A2C183-59E0-4B84-8D76-0015C8636A05}">
      <dgm:prSet/>
      <dgm:spPr/>
      <dgm:t>
        <a:bodyPr/>
        <a:lstStyle/>
        <a:p>
          <a:pPr>
            <a:lnSpc>
              <a:spcPct val="100000"/>
            </a:lnSpc>
          </a:pPr>
          <a:r>
            <a:rPr lang="en-US" dirty="0"/>
            <a:t>Energy Assessment for domestic properties and commercial buildings </a:t>
          </a:r>
        </a:p>
      </dgm:t>
    </dgm:pt>
    <dgm:pt modelId="{002907E2-0AD3-4007-A933-9777DF2EC628}" type="parTrans" cxnId="{E5C559BD-6874-4566-B840-37B8D07B5F69}">
      <dgm:prSet/>
      <dgm:spPr/>
      <dgm:t>
        <a:bodyPr/>
        <a:lstStyle/>
        <a:p>
          <a:endParaRPr lang="en-US"/>
        </a:p>
      </dgm:t>
    </dgm:pt>
    <dgm:pt modelId="{0DCA1482-2F09-4BB5-8BF9-CBC6C67B674B}" type="sibTrans" cxnId="{E5C559BD-6874-4566-B840-37B8D07B5F69}">
      <dgm:prSet/>
      <dgm:spPr/>
      <dgm:t>
        <a:bodyPr/>
        <a:lstStyle/>
        <a:p>
          <a:endParaRPr lang="en-US"/>
        </a:p>
      </dgm:t>
    </dgm:pt>
    <dgm:pt modelId="{5229D3BB-F734-4371-A481-11B7E35E6214}">
      <dgm:prSet/>
      <dgm:spPr/>
      <dgm:t>
        <a:bodyPr/>
        <a:lstStyle/>
        <a:p>
          <a:pPr>
            <a:lnSpc>
              <a:spcPct val="100000"/>
            </a:lnSpc>
          </a:pPr>
          <a:r>
            <a:rPr lang="en-US" dirty="0"/>
            <a:t>Thermal Performance including testing and design </a:t>
          </a:r>
        </a:p>
      </dgm:t>
    </dgm:pt>
    <dgm:pt modelId="{DF118941-E11D-4045-B260-77FB1E88B384}" type="parTrans" cxnId="{13F38C37-66D7-4C0C-BBF7-C1194D3A3A7F}">
      <dgm:prSet/>
      <dgm:spPr/>
      <dgm:t>
        <a:bodyPr/>
        <a:lstStyle/>
        <a:p>
          <a:endParaRPr lang="en-US"/>
        </a:p>
      </dgm:t>
    </dgm:pt>
    <dgm:pt modelId="{9BCB920F-9DBA-4352-BE51-5218F817574F}" type="sibTrans" cxnId="{13F38C37-66D7-4C0C-BBF7-C1194D3A3A7F}">
      <dgm:prSet/>
      <dgm:spPr/>
      <dgm:t>
        <a:bodyPr/>
        <a:lstStyle/>
        <a:p>
          <a:endParaRPr lang="en-US"/>
        </a:p>
      </dgm:t>
    </dgm:pt>
    <dgm:pt modelId="{ED95951A-DAEB-4BEB-87C5-38511F19BE5C}">
      <dgm:prSet/>
      <dgm:spPr/>
      <dgm:t>
        <a:bodyPr/>
        <a:lstStyle/>
        <a:p>
          <a:pPr>
            <a:lnSpc>
              <a:spcPct val="100000"/>
            </a:lnSpc>
          </a:pPr>
          <a:r>
            <a:rPr lang="en-US" dirty="0"/>
            <a:t>Help deliver to PAS2035 standard projects when using central government funding</a:t>
          </a:r>
        </a:p>
      </dgm:t>
    </dgm:pt>
    <dgm:pt modelId="{941ADCE9-DB4B-4D77-8D6C-8F722CE4DDB1}" type="parTrans" cxnId="{E5FD928F-BB49-4BFC-AD17-EC3142AF6401}">
      <dgm:prSet/>
      <dgm:spPr/>
      <dgm:t>
        <a:bodyPr/>
        <a:lstStyle/>
        <a:p>
          <a:endParaRPr lang="en-US"/>
        </a:p>
      </dgm:t>
    </dgm:pt>
    <dgm:pt modelId="{64FD8DA1-238A-4BE6-8F3F-3F0E654202FB}" type="sibTrans" cxnId="{E5FD928F-BB49-4BFC-AD17-EC3142AF6401}">
      <dgm:prSet/>
      <dgm:spPr/>
      <dgm:t>
        <a:bodyPr/>
        <a:lstStyle/>
        <a:p>
          <a:endParaRPr lang="en-US"/>
        </a:p>
      </dgm:t>
    </dgm:pt>
    <dgm:pt modelId="{1319A20F-93B5-4BE1-9068-1983937B8E9B}">
      <dgm:prSet/>
      <dgm:spPr/>
      <dgm:t>
        <a:bodyPr/>
        <a:lstStyle/>
        <a:p>
          <a:pPr>
            <a:lnSpc>
              <a:spcPct val="100000"/>
            </a:lnSpc>
          </a:pPr>
          <a:r>
            <a:rPr lang="en-US" dirty="0"/>
            <a:t>Air Tightness Testing</a:t>
          </a:r>
        </a:p>
      </dgm:t>
    </dgm:pt>
    <dgm:pt modelId="{BB525FF2-5FF2-439F-97B7-95DF302625AF}" type="parTrans" cxnId="{C3E31DCA-33B9-4457-9608-C8753BB56108}">
      <dgm:prSet/>
      <dgm:spPr/>
      <dgm:t>
        <a:bodyPr/>
        <a:lstStyle/>
        <a:p>
          <a:endParaRPr lang="en-US"/>
        </a:p>
      </dgm:t>
    </dgm:pt>
    <dgm:pt modelId="{E2865F9A-FBE7-4E64-8829-F9CBDE576947}" type="sibTrans" cxnId="{C3E31DCA-33B9-4457-9608-C8753BB56108}">
      <dgm:prSet/>
      <dgm:spPr/>
      <dgm:t>
        <a:bodyPr/>
        <a:lstStyle/>
        <a:p>
          <a:endParaRPr lang="en-US"/>
        </a:p>
      </dgm:t>
    </dgm:pt>
    <dgm:pt modelId="{AE6DC65F-7126-49FA-A832-8578218D161C}">
      <dgm:prSet/>
      <dgm:spPr/>
      <dgm:t>
        <a:bodyPr/>
        <a:lstStyle/>
        <a:p>
          <a:pPr>
            <a:lnSpc>
              <a:spcPct val="100000"/>
            </a:lnSpc>
          </a:pPr>
          <a:r>
            <a:rPr lang="en-US" dirty="0"/>
            <a:t>Retrofit Assessors, Coordinators and Designers</a:t>
          </a:r>
        </a:p>
      </dgm:t>
    </dgm:pt>
    <dgm:pt modelId="{DCC76C55-0857-4228-A5AB-FCF5AF8C2637}" type="parTrans" cxnId="{1517EC3C-E41B-4510-9F06-3DB08F38BD88}">
      <dgm:prSet/>
      <dgm:spPr/>
      <dgm:t>
        <a:bodyPr/>
        <a:lstStyle/>
        <a:p>
          <a:endParaRPr lang="en-US"/>
        </a:p>
      </dgm:t>
    </dgm:pt>
    <dgm:pt modelId="{68C21258-97DD-4C38-85F7-233568ADAEB6}" type="sibTrans" cxnId="{1517EC3C-E41B-4510-9F06-3DB08F38BD88}">
      <dgm:prSet/>
      <dgm:spPr/>
      <dgm:t>
        <a:bodyPr/>
        <a:lstStyle/>
        <a:p>
          <a:endParaRPr lang="en-US"/>
        </a:p>
      </dgm:t>
    </dgm:pt>
    <dgm:pt modelId="{1B1E7764-A35A-449D-9DFA-46DB119080FD}" type="pres">
      <dgm:prSet presAssocID="{15F711AD-4489-4193-9E93-9A907E210E31}" presName="root" presStyleCnt="0">
        <dgm:presLayoutVars>
          <dgm:dir/>
          <dgm:resizeHandles val="exact"/>
        </dgm:presLayoutVars>
      </dgm:prSet>
      <dgm:spPr/>
    </dgm:pt>
    <dgm:pt modelId="{F5F6D19F-BB57-4757-A8CD-3C2A32874CEA}" type="pres">
      <dgm:prSet presAssocID="{A01FAF16-2DFF-4BA1-A06E-48E797CB835B}" presName="compNode" presStyleCnt="0"/>
      <dgm:spPr/>
    </dgm:pt>
    <dgm:pt modelId="{FBAE7B88-4B49-471F-8CF6-38FF6DC9B5E5}" type="pres">
      <dgm:prSet presAssocID="{A01FAF16-2DFF-4BA1-A06E-48E797CB835B}" presName="bgRect" presStyleLbl="bgShp" presStyleIdx="0" presStyleCnt="6"/>
      <dgm:spPr/>
    </dgm:pt>
    <dgm:pt modelId="{1880EF2B-019B-44A8-AC0F-A101661B4929}" type="pres">
      <dgm:prSet presAssocID="{A01FAF16-2DFF-4BA1-A06E-48E797CB835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7BB06D0D-77EB-462F-AE64-E6DB5635513F}" type="pres">
      <dgm:prSet presAssocID="{A01FAF16-2DFF-4BA1-A06E-48E797CB835B}" presName="spaceRect" presStyleCnt="0"/>
      <dgm:spPr/>
    </dgm:pt>
    <dgm:pt modelId="{0817930B-7502-442C-9B01-25A8544BA662}" type="pres">
      <dgm:prSet presAssocID="{A01FAF16-2DFF-4BA1-A06E-48E797CB835B}" presName="parTx" presStyleLbl="revTx" presStyleIdx="0" presStyleCnt="6">
        <dgm:presLayoutVars>
          <dgm:chMax val="0"/>
          <dgm:chPref val="0"/>
        </dgm:presLayoutVars>
      </dgm:prSet>
      <dgm:spPr/>
    </dgm:pt>
    <dgm:pt modelId="{7478F639-F09D-41E4-9DC0-92766181DACA}" type="pres">
      <dgm:prSet presAssocID="{D1593EA8-8B71-4092-AB9D-E624385014C5}" presName="sibTrans" presStyleCnt="0"/>
      <dgm:spPr/>
    </dgm:pt>
    <dgm:pt modelId="{D8A5D225-03AD-4947-8BAE-1DC5615A739D}" type="pres">
      <dgm:prSet presAssocID="{57A2C183-59E0-4B84-8D76-0015C8636A05}" presName="compNode" presStyleCnt="0"/>
      <dgm:spPr/>
    </dgm:pt>
    <dgm:pt modelId="{7C71DA35-DB96-48D1-B284-5C8DD7E7041E}" type="pres">
      <dgm:prSet presAssocID="{57A2C183-59E0-4B84-8D76-0015C8636A05}" presName="bgRect" presStyleLbl="bgShp" presStyleIdx="1" presStyleCnt="6"/>
      <dgm:spPr/>
    </dgm:pt>
    <dgm:pt modelId="{B042F432-740A-40AC-9683-BEB9C749E28D}" type="pres">
      <dgm:prSet presAssocID="{57A2C183-59E0-4B84-8D76-0015C8636A0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bulb"/>
        </a:ext>
      </dgm:extLst>
    </dgm:pt>
    <dgm:pt modelId="{58F05299-AE7B-426A-AE71-6243FEEED57E}" type="pres">
      <dgm:prSet presAssocID="{57A2C183-59E0-4B84-8D76-0015C8636A05}" presName="spaceRect" presStyleCnt="0"/>
      <dgm:spPr/>
    </dgm:pt>
    <dgm:pt modelId="{8BFC1426-2596-4B26-BC06-76BD87314DC9}" type="pres">
      <dgm:prSet presAssocID="{57A2C183-59E0-4B84-8D76-0015C8636A05}" presName="parTx" presStyleLbl="revTx" presStyleIdx="1" presStyleCnt="6">
        <dgm:presLayoutVars>
          <dgm:chMax val="0"/>
          <dgm:chPref val="0"/>
        </dgm:presLayoutVars>
      </dgm:prSet>
      <dgm:spPr/>
    </dgm:pt>
    <dgm:pt modelId="{35F8EF85-A54E-4847-A8A6-235EE15872AE}" type="pres">
      <dgm:prSet presAssocID="{0DCA1482-2F09-4BB5-8BF9-CBC6C67B674B}" presName="sibTrans" presStyleCnt="0"/>
      <dgm:spPr/>
    </dgm:pt>
    <dgm:pt modelId="{662C75E2-DE53-4478-8B64-7B63F82889B0}" type="pres">
      <dgm:prSet presAssocID="{5229D3BB-F734-4371-A481-11B7E35E6214}" presName="compNode" presStyleCnt="0"/>
      <dgm:spPr/>
    </dgm:pt>
    <dgm:pt modelId="{A46BB5AC-C38F-4BBF-B171-D6DDE8246950}" type="pres">
      <dgm:prSet presAssocID="{5229D3BB-F734-4371-A481-11B7E35E6214}" presName="bgRect" presStyleLbl="bgShp" presStyleIdx="2" presStyleCnt="6"/>
      <dgm:spPr/>
    </dgm:pt>
    <dgm:pt modelId="{1F7038A3-1CBE-40B5-8159-E6B5BD1E5DDA}" type="pres">
      <dgm:prSet presAssocID="{5229D3BB-F734-4371-A481-11B7E35E621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ermometer"/>
        </a:ext>
      </dgm:extLst>
    </dgm:pt>
    <dgm:pt modelId="{DC0A42CE-B2DB-4527-8A1D-7194C512DCCE}" type="pres">
      <dgm:prSet presAssocID="{5229D3BB-F734-4371-A481-11B7E35E6214}" presName="spaceRect" presStyleCnt="0"/>
      <dgm:spPr/>
    </dgm:pt>
    <dgm:pt modelId="{CD51E10B-5E6C-4EC7-871C-E2E97A930569}" type="pres">
      <dgm:prSet presAssocID="{5229D3BB-F734-4371-A481-11B7E35E6214}" presName="parTx" presStyleLbl="revTx" presStyleIdx="2" presStyleCnt="6">
        <dgm:presLayoutVars>
          <dgm:chMax val="0"/>
          <dgm:chPref val="0"/>
        </dgm:presLayoutVars>
      </dgm:prSet>
      <dgm:spPr/>
    </dgm:pt>
    <dgm:pt modelId="{C9282A19-4055-44B7-92B0-ADEDAEEFD652}" type="pres">
      <dgm:prSet presAssocID="{9BCB920F-9DBA-4352-BE51-5218F817574F}" presName="sibTrans" presStyleCnt="0"/>
      <dgm:spPr/>
    </dgm:pt>
    <dgm:pt modelId="{7079C039-CD5B-462F-A8B6-6C12A1460AAC}" type="pres">
      <dgm:prSet presAssocID="{ED95951A-DAEB-4BEB-87C5-38511F19BE5C}" presName="compNode" presStyleCnt="0"/>
      <dgm:spPr/>
    </dgm:pt>
    <dgm:pt modelId="{49503048-11E9-4F42-8BAE-BBB214DFA47F}" type="pres">
      <dgm:prSet presAssocID="{ED95951A-DAEB-4BEB-87C5-38511F19BE5C}" presName="bgRect" presStyleLbl="bgShp" presStyleIdx="3" presStyleCnt="6"/>
      <dgm:spPr/>
    </dgm:pt>
    <dgm:pt modelId="{E44C7AA0-1647-4B0B-A8C6-10590BCB6919}" type="pres">
      <dgm:prSet presAssocID="{ED95951A-DAEB-4BEB-87C5-38511F19BE5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0717C771-4930-4AA0-A80C-32D342C23149}" type="pres">
      <dgm:prSet presAssocID="{ED95951A-DAEB-4BEB-87C5-38511F19BE5C}" presName="spaceRect" presStyleCnt="0"/>
      <dgm:spPr/>
    </dgm:pt>
    <dgm:pt modelId="{559A242E-CF5F-433E-B9C9-55609E8ADF63}" type="pres">
      <dgm:prSet presAssocID="{ED95951A-DAEB-4BEB-87C5-38511F19BE5C}" presName="parTx" presStyleLbl="revTx" presStyleIdx="3" presStyleCnt="6">
        <dgm:presLayoutVars>
          <dgm:chMax val="0"/>
          <dgm:chPref val="0"/>
        </dgm:presLayoutVars>
      </dgm:prSet>
      <dgm:spPr/>
    </dgm:pt>
    <dgm:pt modelId="{16CBA8C6-92FF-4E38-B1CC-470D872068E0}" type="pres">
      <dgm:prSet presAssocID="{64FD8DA1-238A-4BE6-8F3F-3F0E654202FB}" presName="sibTrans" presStyleCnt="0"/>
      <dgm:spPr/>
    </dgm:pt>
    <dgm:pt modelId="{E904FC78-7B57-4BF2-8ADA-8F2CE6297F03}" type="pres">
      <dgm:prSet presAssocID="{1319A20F-93B5-4BE1-9068-1983937B8E9B}" presName="compNode" presStyleCnt="0"/>
      <dgm:spPr/>
    </dgm:pt>
    <dgm:pt modelId="{D28214FF-7AE6-4956-B860-92047F8CA990}" type="pres">
      <dgm:prSet presAssocID="{1319A20F-93B5-4BE1-9068-1983937B8E9B}" presName="bgRect" presStyleLbl="bgShp" presStyleIdx="4" presStyleCnt="6"/>
      <dgm:spPr/>
    </dgm:pt>
    <dgm:pt modelId="{6C8E29AD-A1B8-49A3-9D65-300127EBC487}" type="pres">
      <dgm:prSet presAssocID="{1319A20F-93B5-4BE1-9068-1983937B8E9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ome"/>
        </a:ext>
      </dgm:extLst>
    </dgm:pt>
    <dgm:pt modelId="{847858DA-F9BB-4339-8239-DD6B476E9533}" type="pres">
      <dgm:prSet presAssocID="{1319A20F-93B5-4BE1-9068-1983937B8E9B}" presName="spaceRect" presStyleCnt="0"/>
      <dgm:spPr/>
    </dgm:pt>
    <dgm:pt modelId="{DC79ECAE-453A-4112-8E1A-ABA9FFEF726E}" type="pres">
      <dgm:prSet presAssocID="{1319A20F-93B5-4BE1-9068-1983937B8E9B}" presName="parTx" presStyleLbl="revTx" presStyleIdx="4" presStyleCnt="6">
        <dgm:presLayoutVars>
          <dgm:chMax val="0"/>
          <dgm:chPref val="0"/>
        </dgm:presLayoutVars>
      </dgm:prSet>
      <dgm:spPr/>
    </dgm:pt>
    <dgm:pt modelId="{2756433E-8CEF-41FB-9234-DF05311E0CFA}" type="pres">
      <dgm:prSet presAssocID="{E2865F9A-FBE7-4E64-8829-F9CBDE576947}" presName="sibTrans" presStyleCnt="0"/>
      <dgm:spPr/>
    </dgm:pt>
    <dgm:pt modelId="{C8954C63-11EA-4D4E-8451-3BB88333F5D5}" type="pres">
      <dgm:prSet presAssocID="{AE6DC65F-7126-49FA-A832-8578218D161C}" presName="compNode" presStyleCnt="0"/>
      <dgm:spPr/>
    </dgm:pt>
    <dgm:pt modelId="{FDBA3009-060C-4F7D-8F58-60E7764224E4}" type="pres">
      <dgm:prSet presAssocID="{AE6DC65F-7126-49FA-A832-8578218D161C}" presName="bgRect" presStyleLbl="bgShp" presStyleIdx="5" presStyleCnt="6"/>
      <dgm:spPr/>
    </dgm:pt>
    <dgm:pt modelId="{56C554D6-1893-441C-B148-DDF51911AE68}" type="pres">
      <dgm:prSet presAssocID="{AE6DC65F-7126-49FA-A832-8578218D161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ity"/>
        </a:ext>
      </dgm:extLst>
    </dgm:pt>
    <dgm:pt modelId="{5113E7CE-65DB-4149-B6CB-EE7A1666DBDD}" type="pres">
      <dgm:prSet presAssocID="{AE6DC65F-7126-49FA-A832-8578218D161C}" presName="spaceRect" presStyleCnt="0"/>
      <dgm:spPr/>
    </dgm:pt>
    <dgm:pt modelId="{EBAC0A2F-5136-4F26-B4B7-6D097B079233}" type="pres">
      <dgm:prSet presAssocID="{AE6DC65F-7126-49FA-A832-8578218D161C}" presName="parTx" presStyleLbl="revTx" presStyleIdx="5" presStyleCnt="6">
        <dgm:presLayoutVars>
          <dgm:chMax val="0"/>
          <dgm:chPref val="0"/>
        </dgm:presLayoutVars>
      </dgm:prSet>
      <dgm:spPr/>
    </dgm:pt>
  </dgm:ptLst>
  <dgm:cxnLst>
    <dgm:cxn modelId="{13F38C37-66D7-4C0C-BBF7-C1194D3A3A7F}" srcId="{15F711AD-4489-4193-9E93-9A907E210E31}" destId="{5229D3BB-F734-4371-A481-11B7E35E6214}" srcOrd="2" destOrd="0" parTransId="{DF118941-E11D-4045-B260-77FB1E88B384}" sibTransId="{9BCB920F-9DBA-4352-BE51-5218F817574F}"/>
    <dgm:cxn modelId="{0F4AE43B-C9D6-42F9-A5C7-F0F972D1E599}" type="presOf" srcId="{ED95951A-DAEB-4BEB-87C5-38511F19BE5C}" destId="{559A242E-CF5F-433E-B9C9-55609E8ADF63}" srcOrd="0" destOrd="0" presId="urn:microsoft.com/office/officeart/2018/2/layout/IconVerticalSolidList"/>
    <dgm:cxn modelId="{1517EC3C-E41B-4510-9F06-3DB08F38BD88}" srcId="{15F711AD-4489-4193-9E93-9A907E210E31}" destId="{AE6DC65F-7126-49FA-A832-8578218D161C}" srcOrd="5" destOrd="0" parTransId="{DCC76C55-0857-4228-A5AB-FCF5AF8C2637}" sibTransId="{68C21258-97DD-4C38-85F7-233568ADAEB6}"/>
    <dgm:cxn modelId="{E0DBBE3D-611C-4EDB-B04B-416FDCB00667}" type="presOf" srcId="{AE6DC65F-7126-49FA-A832-8578218D161C}" destId="{EBAC0A2F-5136-4F26-B4B7-6D097B079233}" srcOrd="0" destOrd="0" presId="urn:microsoft.com/office/officeart/2018/2/layout/IconVerticalSolidList"/>
    <dgm:cxn modelId="{CFB56B55-EF40-4798-8059-CBCDCA9DCEAE}" type="presOf" srcId="{1319A20F-93B5-4BE1-9068-1983937B8E9B}" destId="{DC79ECAE-453A-4112-8E1A-ABA9FFEF726E}" srcOrd="0" destOrd="0" presId="urn:microsoft.com/office/officeart/2018/2/layout/IconVerticalSolidList"/>
    <dgm:cxn modelId="{E5FD928F-BB49-4BFC-AD17-EC3142AF6401}" srcId="{15F711AD-4489-4193-9E93-9A907E210E31}" destId="{ED95951A-DAEB-4BEB-87C5-38511F19BE5C}" srcOrd="3" destOrd="0" parTransId="{941ADCE9-DB4B-4D77-8D6C-8F722CE4DDB1}" sibTransId="{64FD8DA1-238A-4BE6-8F3F-3F0E654202FB}"/>
    <dgm:cxn modelId="{5681E497-A74B-4B36-B71F-C63924DCF2E6}" type="presOf" srcId="{A01FAF16-2DFF-4BA1-A06E-48E797CB835B}" destId="{0817930B-7502-442C-9B01-25A8544BA662}" srcOrd="0" destOrd="0" presId="urn:microsoft.com/office/officeart/2018/2/layout/IconVerticalSolidList"/>
    <dgm:cxn modelId="{E5C559BD-6874-4566-B840-37B8D07B5F69}" srcId="{15F711AD-4489-4193-9E93-9A907E210E31}" destId="{57A2C183-59E0-4B84-8D76-0015C8636A05}" srcOrd="1" destOrd="0" parTransId="{002907E2-0AD3-4007-A933-9777DF2EC628}" sibTransId="{0DCA1482-2F09-4BB5-8BF9-CBC6C67B674B}"/>
    <dgm:cxn modelId="{C3E31DCA-33B9-4457-9608-C8753BB56108}" srcId="{15F711AD-4489-4193-9E93-9A907E210E31}" destId="{1319A20F-93B5-4BE1-9068-1983937B8E9B}" srcOrd="4" destOrd="0" parTransId="{BB525FF2-5FF2-439F-97B7-95DF302625AF}" sibTransId="{E2865F9A-FBE7-4E64-8829-F9CBDE576947}"/>
    <dgm:cxn modelId="{6DF6DFDE-8D6C-4285-AD06-FC7165762D90}" type="presOf" srcId="{57A2C183-59E0-4B84-8D76-0015C8636A05}" destId="{8BFC1426-2596-4B26-BC06-76BD87314DC9}" srcOrd="0" destOrd="0" presId="urn:microsoft.com/office/officeart/2018/2/layout/IconVerticalSolidList"/>
    <dgm:cxn modelId="{1DE182E9-A0EF-4427-9DF8-CF046C2748B5}" srcId="{15F711AD-4489-4193-9E93-9A907E210E31}" destId="{A01FAF16-2DFF-4BA1-A06E-48E797CB835B}" srcOrd="0" destOrd="0" parTransId="{05349DE4-FF59-4004-9852-524CEAC7C280}" sibTransId="{D1593EA8-8B71-4092-AB9D-E624385014C5}"/>
    <dgm:cxn modelId="{A38620F0-28BD-434A-8656-14D7FBD62BB0}" type="presOf" srcId="{5229D3BB-F734-4371-A481-11B7E35E6214}" destId="{CD51E10B-5E6C-4EC7-871C-E2E97A930569}" srcOrd="0" destOrd="0" presId="urn:microsoft.com/office/officeart/2018/2/layout/IconVerticalSolidList"/>
    <dgm:cxn modelId="{22CD9CF1-8459-4EE9-B6A8-807A71D6D15D}" type="presOf" srcId="{15F711AD-4489-4193-9E93-9A907E210E31}" destId="{1B1E7764-A35A-449D-9DFA-46DB119080FD}" srcOrd="0" destOrd="0" presId="urn:microsoft.com/office/officeart/2018/2/layout/IconVerticalSolidList"/>
    <dgm:cxn modelId="{E2660921-FAE6-4CD8-9A55-BFE65DED2B00}" type="presParOf" srcId="{1B1E7764-A35A-449D-9DFA-46DB119080FD}" destId="{F5F6D19F-BB57-4757-A8CD-3C2A32874CEA}" srcOrd="0" destOrd="0" presId="urn:microsoft.com/office/officeart/2018/2/layout/IconVerticalSolidList"/>
    <dgm:cxn modelId="{9C341DD7-00AB-4BD9-A0E4-7BF56BFE4293}" type="presParOf" srcId="{F5F6D19F-BB57-4757-A8CD-3C2A32874CEA}" destId="{FBAE7B88-4B49-471F-8CF6-38FF6DC9B5E5}" srcOrd="0" destOrd="0" presId="urn:microsoft.com/office/officeart/2018/2/layout/IconVerticalSolidList"/>
    <dgm:cxn modelId="{0EB6F6D8-C33C-49AF-A483-C2E883254241}" type="presParOf" srcId="{F5F6D19F-BB57-4757-A8CD-3C2A32874CEA}" destId="{1880EF2B-019B-44A8-AC0F-A101661B4929}" srcOrd="1" destOrd="0" presId="urn:microsoft.com/office/officeart/2018/2/layout/IconVerticalSolidList"/>
    <dgm:cxn modelId="{45C335BA-154D-425B-BE5A-8172DE7559D4}" type="presParOf" srcId="{F5F6D19F-BB57-4757-A8CD-3C2A32874CEA}" destId="{7BB06D0D-77EB-462F-AE64-E6DB5635513F}" srcOrd="2" destOrd="0" presId="urn:microsoft.com/office/officeart/2018/2/layout/IconVerticalSolidList"/>
    <dgm:cxn modelId="{47BE8340-DBE4-4A40-AD2D-C964E8CDBCE5}" type="presParOf" srcId="{F5F6D19F-BB57-4757-A8CD-3C2A32874CEA}" destId="{0817930B-7502-442C-9B01-25A8544BA662}" srcOrd="3" destOrd="0" presId="urn:microsoft.com/office/officeart/2018/2/layout/IconVerticalSolidList"/>
    <dgm:cxn modelId="{D14189C5-B925-4EA9-B258-08C80755F7AE}" type="presParOf" srcId="{1B1E7764-A35A-449D-9DFA-46DB119080FD}" destId="{7478F639-F09D-41E4-9DC0-92766181DACA}" srcOrd="1" destOrd="0" presId="urn:microsoft.com/office/officeart/2018/2/layout/IconVerticalSolidList"/>
    <dgm:cxn modelId="{73F60974-5279-4DFB-8215-96D0F5C974BB}" type="presParOf" srcId="{1B1E7764-A35A-449D-9DFA-46DB119080FD}" destId="{D8A5D225-03AD-4947-8BAE-1DC5615A739D}" srcOrd="2" destOrd="0" presId="urn:microsoft.com/office/officeart/2018/2/layout/IconVerticalSolidList"/>
    <dgm:cxn modelId="{5142CB8A-B940-45EB-9C8A-572E9FD07F02}" type="presParOf" srcId="{D8A5D225-03AD-4947-8BAE-1DC5615A739D}" destId="{7C71DA35-DB96-48D1-B284-5C8DD7E7041E}" srcOrd="0" destOrd="0" presId="urn:microsoft.com/office/officeart/2018/2/layout/IconVerticalSolidList"/>
    <dgm:cxn modelId="{1A055174-41BA-4F25-9A2F-99C1AC5C971A}" type="presParOf" srcId="{D8A5D225-03AD-4947-8BAE-1DC5615A739D}" destId="{B042F432-740A-40AC-9683-BEB9C749E28D}" srcOrd="1" destOrd="0" presId="urn:microsoft.com/office/officeart/2018/2/layout/IconVerticalSolidList"/>
    <dgm:cxn modelId="{2930997C-C9A6-4105-B879-F13FDCB6B257}" type="presParOf" srcId="{D8A5D225-03AD-4947-8BAE-1DC5615A739D}" destId="{58F05299-AE7B-426A-AE71-6243FEEED57E}" srcOrd="2" destOrd="0" presId="urn:microsoft.com/office/officeart/2018/2/layout/IconVerticalSolidList"/>
    <dgm:cxn modelId="{A21A828B-E866-4E78-8980-95926A04D7D4}" type="presParOf" srcId="{D8A5D225-03AD-4947-8BAE-1DC5615A739D}" destId="{8BFC1426-2596-4B26-BC06-76BD87314DC9}" srcOrd="3" destOrd="0" presId="urn:microsoft.com/office/officeart/2018/2/layout/IconVerticalSolidList"/>
    <dgm:cxn modelId="{7588B172-BBA4-4270-A2F6-68C5BCA1E329}" type="presParOf" srcId="{1B1E7764-A35A-449D-9DFA-46DB119080FD}" destId="{35F8EF85-A54E-4847-A8A6-235EE15872AE}" srcOrd="3" destOrd="0" presId="urn:microsoft.com/office/officeart/2018/2/layout/IconVerticalSolidList"/>
    <dgm:cxn modelId="{BD58FA1B-543A-46A9-A989-22757921754C}" type="presParOf" srcId="{1B1E7764-A35A-449D-9DFA-46DB119080FD}" destId="{662C75E2-DE53-4478-8B64-7B63F82889B0}" srcOrd="4" destOrd="0" presId="urn:microsoft.com/office/officeart/2018/2/layout/IconVerticalSolidList"/>
    <dgm:cxn modelId="{E346CACC-BE4B-4C45-B477-B4FCC8781FD2}" type="presParOf" srcId="{662C75E2-DE53-4478-8B64-7B63F82889B0}" destId="{A46BB5AC-C38F-4BBF-B171-D6DDE8246950}" srcOrd="0" destOrd="0" presId="urn:microsoft.com/office/officeart/2018/2/layout/IconVerticalSolidList"/>
    <dgm:cxn modelId="{299007CB-2D3F-4049-8FBB-CA84BBEF1C8C}" type="presParOf" srcId="{662C75E2-DE53-4478-8B64-7B63F82889B0}" destId="{1F7038A3-1CBE-40B5-8159-E6B5BD1E5DDA}" srcOrd="1" destOrd="0" presId="urn:microsoft.com/office/officeart/2018/2/layout/IconVerticalSolidList"/>
    <dgm:cxn modelId="{4460ABA3-B329-40CE-A35F-DF2FD8C942A2}" type="presParOf" srcId="{662C75E2-DE53-4478-8B64-7B63F82889B0}" destId="{DC0A42CE-B2DB-4527-8A1D-7194C512DCCE}" srcOrd="2" destOrd="0" presId="urn:microsoft.com/office/officeart/2018/2/layout/IconVerticalSolidList"/>
    <dgm:cxn modelId="{853FA867-D1B3-4607-8CE2-A485DEAE0E6F}" type="presParOf" srcId="{662C75E2-DE53-4478-8B64-7B63F82889B0}" destId="{CD51E10B-5E6C-4EC7-871C-E2E97A930569}" srcOrd="3" destOrd="0" presId="urn:microsoft.com/office/officeart/2018/2/layout/IconVerticalSolidList"/>
    <dgm:cxn modelId="{F23E25EC-6985-4C20-B63D-4F1AD96D630C}" type="presParOf" srcId="{1B1E7764-A35A-449D-9DFA-46DB119080FD}" destId="{C9282A19-4055-44B7-92B0-ADEDAEEFD652}" srcOrd="5" destOrd="0" presId="urn:microsoft.com/office/officeart/2018/2/layout/IconVerticalSolidList"/>
    <dgm:cxn modelId="{44B80AC5-4728-48D3-AB88-4A6E8939EF10}" type="presParOf" srcId="{1B1E7764-A35A-449D-9DFA-46DB119080FD}" destId="{7079C039-CD5B-462F-A8B6-6C12A1460AAC}" srcOrd="6" destOrd="0" presId="urn:microsoft.com/office/officeart/2018/2/layout/IconVerticalSolidList"/>
    <dgm:cxn modelId="{68F2E8A7-A74B-4E50-89F8-A497CE1F36AE}" type="presParOf" srcId="{7079C039-CD5B-462F-A8B6-6C12A1460AAC}" destId="{49503048-11E9-4F42-8BAE-BBB214DFA47F}" srcOrd="0" destOrd="0" presId="urn:microsoft.com/office/officeart/2018/2/layout/IconVerticalSolidList"/>
    <dgm:cxn modelId="{07F16DF4-763E-4BE2-A991-85CC97EAE21C}" type="presParOf" srcId="{7079C039-CD5B-462F-A8B6-6C12A1460AAC}" destId="{E44C7AA0-1647-4B0B-A8C6-10590BCB6919}" srcOrd="1" destOrd="0" presId="urn:microsoft.com/office/officeart/2018/2/layout/IconVerticalSolidList"/>
    <dgm:cxn modelId="{4595D72E-AEA8-4562-9BCB-DC315B83B910}" type="presParOf" srcId="{7079C039-CD5B-462F-A8B6-6C12A1460AAC}" destId="{0717C771-4930-4AA0-A80C-32D342C23149}" srcOrd="2" destOrd="0" presId="urn:microsoft.com/office/officeart/2018/2/layout/IconVerticalSolidList"/>
    <dgm:cxn modelId="{A2276334-97DB-4AA5-9893-65340622304D}" type="presParOf" srcId="{7079C039-CD5B-462F-A8B6-6C12A1460AAC}" destId="{559A242E-CF5F-433E-B9C9-55609E8ADF63}" srcOrd="3" destOrd="0" presId="urn:microsoft.com/office/officeart/2018/2/layout/IconVerticalSolidList"/>
    <dgm:cxn modelId="{D424CCC4-84D9-4115-9789-55E087DE9EEA}" type="presParOf" srcId="{1B1E7764-A35A-449D-9DFA-46DB119080FD}" destId="{16CBA8C6-92FF-4E38-B1CC-470D872068E0}" srcOrd="7" destOrd="0" presId="urn:microsoft.com/office/officeart/2018/2/layout/IconVerticalSolidList"/>
    <dgm:cxn modelId="{B3281076-EF21-4633-8CA4-3EDF5BEDB004}" type="presParOf" srcId="{1B1E7764-A35A-449D-9DFA-46DB119080FD}" destId="{E904FC78-7B57-4BF2-8ADA-8F2CE6297F03}" srcOrd="8" destOrd="0" presId="urn:microsoft.com/office/officeart/2018/2/layout/IconVerticalSolidList"/>
    <dgm:cxn modelId="{F8D005F0-E043-4BDA-8943-09FCCB6EAE42}" type="presParOf" srcId="{E904FC78-7B57-4BF2-8ADA-8F2CE6297F03}" destId="{D28214FF-7AE6-4956-B860-92047F8CA990}" srcOrd="0" destOrd="0" presId="urn:microsoft.com/office/officeart/2018/2/layout/IconVerticalSolidList"/>
    <dgm:cxn modelId="{621971E4-C17D-4C01-911F-6678F80C70AE}" type="presParOf" srcId="{E904FC78-7B57-4BF2-8ADA-8F2CE6297F03}" destId="{6C8E29AD-A1B8-49A3-9D65-300127EBC487}" srcOrd="1" destOrd="0" presId="urn:microsoft.com/office/officeart/2018/2/layout/IconVerticalSolidList"/>
    <dgm:cxn modelId="{FC9041A8-FCFE-4FB8-B9FB-6ACAE5125CEC}" type="presParOf" srcId="{E904FC78-7B57-4BF2-8ADA-8F2CE6297F03}" destId="{847858DA-F9BB-4339-8239-DD6B476E9533}" srcOrd="2" destOrd="0" presId="urn:microsoft.com/office/officeart/2018/2/layout/IconVerticalSolidList"/>
    <dgm:cxn modelId="{46C5D7B1-6524-4EF4-A39E-713C5DD7DEEF}" type="presParOf" srcId="{E904FC78-7B57-4BF2-8ADA-8F2CE6297F03}" destId="{DC79ECAE-453A-4112-8E1A-ABA9FFEF726E}" srcOrd="3" destOrd="0" presId="urn:microsoft.com/office/officeart/2018/2/layout/IconVerticalSolidList"/>
    <dgm:cxn modelId="{64CFC604-9F53-4529-AF45-FEE686304E90}" type="presParOf" srcId="{1B1E7764-A35A-449D-9DFA-46DB119080FD}" destId="{2756433E-8CEF-41FB-9234-DF05311E0CFA}" srcOrd="9" destOrd="0" presId="urn:microsoft.com/office/officeart/2018/2/layout/IconVerticalSolidList"/>
    <dgm:cxn modelId="{853BFCAE-4911-484E-AC43-B1A54DC9D522}" type="presParOf" srcId="{1B1E7764-A35A-449D-9DFA-46DB119080FD}" destId="{C8954C63-11EA-4D4E-8451-3BB88333F5D5}" srcOrd="10" destOrd="0" presId="urn:microsoft.com/office/officeart/2018/2/layout/IconVerticalSolidList"/>
    <dgm:cxn modelId="{21D4C427-0A66-4A4E-9684-65319525CA9A}" type="presParOf" srcId="{C8954C63-11EA-4D4E-8451-3BB88333F5D5}" destId="{FDBA3009-060C-4F7D-8F58-60E7764224E4}" srcOrd="0" destOrd="0" presId="urn:microsoft.com/office/officeart/2018/2/layout/IconVerticalSolidList"/>
    <dgm:cxn modelId="{14B35C5E-B598-45D4-A1B7-D762F802013B}" type="presParOf" srcId="{C8954C63-11EA-4D4E-8451-3BB88333F5D5}" destId="{56C554D6-1893-441C-B148-DDF51911AE68}" srcOrd="1" destOrd="0" presId="urn:microsoft.com/office/officeart/2018/2/layout/IconVerticalSolidList"/>
    <dgm:cxn modelId="{230EBCDC-BBB3-4F49-BD60-1C62F98921D6}" type="presParOf" srcId="{C8954C63-11EA-4D4E-8451-3BB88333F5D5}" destId="{5113E7CE-65DB-4149-B6CB-EE7A1666DBDD}" srcOrd="2" destOrd="0" presId="urn:microsoft.com/office/officeart/2018/2/layout/IconVerticalSolidList"/>
    <dgm:cxn modelId="{BBD5515D-0BB4-432C-A589-CA2DA8D09E4B}" type="presParOf" srcId="{C8954C63-11EA-4D4E-8451-3BB88333F5D5}" destId="{EBAC0A2F-5136-4F26-B4B7-6D097B0792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E7B88-4B49-471F-8CF6-38FF6DC9B5E5}">
      <dsp:nvSpPr>
        <dsp:cNvPr id="0" name=""/>
        <dsp:cNvSpPr/>
      </dsp:nvSpPr>
      <dsp:spPr>
        <a:xfrm>
          <a:off x="0" y="1324"/>
          <a:ext cx="9618133" cy="5642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0EF2B-019B-44A8-AC0F-A101661B4929}">
      <dsp:nvSpPr>
        <dsp:cNvPr id="0" name=""/>
        <dsp:cNvSpPr/>
      </dsp:nvSpPr>
      <dsp:spPr>
        <a:xfrm>
          <a:off x="170686" y="128281"/>
          <a:ext cx="310339" cy="3103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7930B-7502-442C-9B01-25A8544BA662}">
      <dsp:nvSpPr>
        <dsp:cNvPr id="0" name=""/>
        <dsp:cNvSpPr/>
      </dsp:nvSpPr>
      <dsp:spPr>
        <a:xfrm>
          <a:off x="651712" y="1324"/>
          <a:ext cx="8966420" cy="56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17" tIns="59717" rIns="59717" bIns="59717" numCol="1" spcCol="1270" anchor="ctr" anchorCtr="0">
          <a:noAutofit/>
        </a:bodyPr>
        <a:lstStyle/>
        <a:p>
          <a:pPr marL="0" lvl="0" indent="0" algn="l" defTabSz="666750">
            <a:lnSpc>
              <a:spcPct val="100000"/>
            </a:lnSpc>
            <a:spcBef>
              <a:spcPct val="0"/>
            </a:spcBef>
            <a:spcAft>
              <a:spcPct val="35000"/>
            </a:spcAft>
            <a:buNone/>
          </a:pPr>
          <a:r>
            <a:rPr lang="en-US" sz="1500" kern="1200" dirty="0"/>
            <a:t>We support local authorities in reducing the energy consumer for their tenants within their housing stock</a:t>
          </a:r>
        </a:p>
      </dsp:txBody>
      <dsp:txXfrm>
        <a:off x="651712" y="1324"/>
        <a:ext cx="8966420" cy="564252"/>
      </dsp:txXfrm>
    </dsp:sp>
    <dsp:sp modelId="{7C71DA35-DB96-48D1-B284-5C8DD7E7041E}">
      <dsp:nvSpPr>
        <dsp:cNvPr id="0" name=""/>
        <dsp:cNvSpPr/>
      </dsp:nvSpPr>
      <dsp:spPr>
        <a:xfrm>
          <a:off x="0" y="706640"/>
          <a:ext cx="9618133" cy="5642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42F432-740A-40AC-9683-BEB9C749E28D}">
      <dsp:nvSpPr>
        <dsp:cNvPr id="0" name=""/>
        <dsp:cNvSpPr/>
      </dsp:nvSpPr>
      <dsp:spPr>
        <a:xfrm>
          <a:off x="170686" y="833597"/>
          <a:ext cx="310339" cy="3103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C1426-2596-4B26-BC06-76BD87314DC9}">
      <dsp:nvSpPr>
        <dsp:cNvPr id="0" name=""/>
        <dsp:cNvSpPr/>
      </dsp:nvSpPr>
      <dsp:spPr>
        <a:xfrm>
          <a:off x="651712" y="706640"/>
          <a:ext cx="8966420" cy="56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17" tIns="59717" rIns="59717" bIns="59717" numCol="1" spcCol="1270" anchor="ctr" anchorCtr="0">
          <a:noAutofit/>
        </a:bodyPr>
        <a:lstStyle/>
        <a:p>
          <a:pPr marL="0" lvl="0" indent="0" algn="l" defTabSz="666750">
            <a:lnSpc>
              <a:spcPct val="100000"/>
            </a:lnSpc>
            <a:spcBef>
              <a:spcPct val="0"/>
            </a:spcBef>
            <a:spcAft>
              <a:spcPct val="35000"/>
            </a:spcAft>
            <a:buNone/>
          </a:pPr>
          <a:r>
            <a:rPr lang="en-US" sz="1500" kern="1200" dirty="0"/>
            <a:t>Energy Assessment for domestic properties and commercial buildings </a:t>
          </a:r>
        </a:p>
      </dsp:txBody>
      <dsp:txXfrm>
        <a:off x="651712" y="706640"/>
        <a:ext cx="8966420" cy="564252"/>
      </dsp:txXfrm>
    </dsp:sp>
    <dsp:sp modelId="{A46BB5AC-C38F-4BBF-B171-D6DDE8246950}">
      <dsp:nvSpPr>
        <dsp:cNvPr id="0" name=""/>
        <dsp:cNvSpPr/>
      </dsp:nvSpPr>
      <dsp:spPr>
        <a:xfrm>
          <a:off x="0" y="1411956"/>
          <a:ext cx="9618133" cy="5642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038A3-1CBE-40B5-8159-E6B5BD1E5DDA}">
      <dsp:nvSpPr>
        <dsp:cNvPr id="0" name=""/>
        <dsp:cNvSpPr/>
      </dsp:nvSpPr>
      <dsp:spPr>
        <a:xfrm>
          <a:off x="170686" y="1538913"/>
          <a:ext cx="310339" cy="3103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1E10B-5E6C-4EC7-871C-E2E97A930569}">
      <dsp:nvSpPr>
        <dsp:cNvPr id="0" name=""/>
        <dsp:cNvSpPr/>
      </dsp:nvSpPr>
      <dsp:spPr>
        <a:xfrm>
          <a:off x="651712" y="1411956"/>
          <a:ext cx="8966420" cy="56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17" tIns="59717" rIns="59717" bIns="59717" numCol="1" spcCol="1270" anchor="ctr" anchorCtr="0">
          <a:noAutofit/>
        </a:bodyPr>
        <a:lstStyle/>
        <a:p>
          <a:pPr marL="0" lvl="0" indent="0" algn="l" defTabSz="666750">
            <a:lnSpc>
              <a:spcPct val="100000"/>
            </a:lnSpc>
            <a:spcBef>
              <a:spcPct val="0"/>
            </a:spcBef>
            <a:spcAft>
              <a:spcPct val="35000"/>
            </a:spcAft>
            <a:buNone/>
          </a:pPr>
          <a:r>
            <a:rPr lang="en-US" sz="1500" kern="1200" dirty="0"/>
            <a:t>Thermal Performance including testing and design </a:t>
          </a:r>
        </a:p>
      </dsp:txBody>
      <dsp:txXfrm>
        <a:off x="651712" y="1411956"/>
        <a:ext cx="8966420" cy="564252"/>
      </dsp:txXfrm>
    </dsp:sp>
    <dsp:sp modelId="{49503048-11E9-4F42-8BAE-BBB214DFA47F}">
      <dsp:nvSpPr>
        <dsp:cNvPr id="0" name=""/>
        <dsp:cNvSpPr/>
      </dsp:nvSpPr>
      <dsp:spPr>
        <a:xfrm>
          <a:off x="0" y="2117272"/>
          <a:ext cx="9618133" cy="5642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C7AA0-1647-4B0B-A8C6-10590BCB6919}">
      <dsp:nvSpPr>
        <dsp:cNvPr id="0" name=""/>
        <dsp:cNvSpPr/>
      </dsp:nvSpPr>
      <dsp:spPr>
        <a:xfrm>
          <a:off x="170686" y="2244229"/>
          <a:ext cx="310339" cy="3103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9A242E-CF5F-433E-B9C9-55609E8ADF63}">
      <dsp:nvSpPr>
        <dsp:cNvPr id="0" name=""/>
        <dsp:cNvSpPr/>
      </dsp:nvSpPr>
      <dsp:spPr>
        <a:xfrm>
          <a:off x="651712" y="2117272"/>
          <a:ext cx="8966420" cy="56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17" tIns="59717" rIns="59717" bIns="59717" numCol="1" spcCol="1270" anchor="ctr" anchorCtr="0">
          <a:noAutofit/>
        </a:bodyPr>
        <a:lstStyle/>
        <a:p>
          <a:pPr marL="0" lvl="0" indent="0" algn="l" defTabSz="666750">
            <a:lnSpc>
              <a:spcPct val="100000"/>
            </a:lnSpc>
            <a:spcBef>
              <a:spcPct val="0"/>
            </a:spcBef>
            <a:spcAft>
              <a:spcPct val="35000"/>
            </a:spcAft>
            <a:buNone/>
          </a:pPr>
          <a:r>
            <a:rPr lang="en-US" sz="1500" kern="1200" dirty="0"/>
            <a:t>Help deliver to PAS2035 standard projects when using central government funding</a:t>
          </a:r>
        </a:p>
      </dsp:txBody>
      <dsp:txXfrm>
        <a:off x="651712" y="2117272"/>
        <a:ext cx="8966420" cy="564252"/>
      </dsp:txXfrm>
    </dsp:sp>
    <dsp:sp modelId="{D28214FF-7AE6-4956-B860-92047F8CA990}">
      <dsp:nvSpPr>
        <dsp:cNvPr id="0" name=""/>
        <dsp:cNvSpPr/>
      </dsp:nvSpPr>
      <dsp:spPr>
        <a:xfrm>
          <a:off x="0" y="2822588"/>
          <a:ext cx="9618133" cy="5642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8E29AD-A1B8-49A3-9D65-300127EBC487}">
      <dsp:nvSpPr>
        <dsp:cNvPr id="0" name=""/>
        <dsp:cNvSpPr/>
      </dsp:nvSpPr>
      <dsp:spPr>
        <a:xfrm>
          <a:off x="170686" y="2949545"/>
          <a:ext cx="310339" cy="3103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9ECAE-453A-4112-8E1A-ABA9FFEF726E}">
      <dsp:nvSpPr>
        <dsp:cNvPr id="0" name=""/>
        <dsp:cNvSpPr/>
      </dsp:nvSpPr>
      <dsp:spPr>
        <a:xfrm>
          <a:off x="651712" y="2822588"/>
          <a:ext cx="8966420" cy="56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17" tIns="59717" rIns="59717" bIns="59717" numCol="1" spcCol="1270" anchor="ctr" anchorCtr="0">
          <a:noAutofit/>
        </a:bodyPr>
        <a:lstStyle/>
        <a:p>
          <a:pPr marL="0" lvl="0" indent="0" algn="l" defTabSz="666750">
            <a:lnSpc>
              <a:spcPct val="100000"/>
            </a:lnSpc>
            <a:spcBef>
              <a:spcPct val="0"/>
            </a:spcBef>
            <a:spcAft>
              <a:spcPct val="35000"/>
            </a:spcAft>
            <a:buNone/>
          </a:pPr>
          <a:r>
            <a:rPr lang="en-US" sz="1500" kern="1200" dirty="0"/>
            <a:t>Air Tightness Testing</a:t>
          </a:r>
        </a:p>
      </dsp:txBody>
      <dsp:txXfrm>
        <a:off x="651712" y="2822588"/>
        <a:ext cx="8966420" cy="564252"/>
      </dsp:txXfrm>
    </dsp:sp>
    <dsp:sp modelId="{FDBA3009-060C-4F7D-8F58-60E7764224E4}">
      <dsp:nvSpPr>
        <dsp:cNvPr id="0" name=""/>
        <dsp:cNvSpPr/>
      </dsp:nvSpPr>
      <dsp:spPr>
        <a:xfrm>
          <a:off x="0" y="3527904"/>
          <a:ext cx="9618133" cy="5642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554D6-1893-441C-B148-DDF51911AE68}">
      <dsp:nvSpPr>
        <dsp:cNvPr id="0" name=""/>
        <dsp:cNvSpPr/>
      </dsp:nvSpPr>
      <dsp:spPr>
        <a:xfrm>
          <a:off x="170686" y="3654861"/>
          <a:ext cx="310339" cy="3103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C0A2F-5136-4F26-B4B7-6D097B079233}">
      <dsp:nvSpPr>
        <dsp:cNvPr id="0" name=""/>
        <dsp:cNvSpPr/>
      </dsp:nvSpPr>
      <dsp:spPr>
        <a:xfrm>
          <a:off x="651712" y="3527904"/>
          <a:ext cx="8966420" cy="56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17" tIns="59717" rIns="59717" bIns="59717" numCol="1" spcCol="1270" anchor="ctr" anchorCtr="0">
          <a:noAutofit/>
        </a:bodyPr>
        <a:lstStyle/>
        <a:p>
          <a:pPr marL="0" lvl="0" indent="0" algn="l" defTabSz="666750">
            <a:lnSpc>
              <a:spcPct val="100000"/>
            </a:lnSpc>
            <a:spcBef>
              <a:spcPct val="0"/>
            </a:spcBef>
            <a:spcAft>
              <a:spcPct val="35000"/>
            </a:spcAft>
            <a:buNone/>
          </a:pPr>
          <a:r>
            <a:rPr lang="en-US" sz="1500" kern="1200" dirty="0"/>
            <a:t>Retrofit Assessors, Coordinators and Designers</a:t>
          </a:r>
        </a:p>
      </dsp:txBody>
      <dsp:txXfrm>
        <a:off x="651712" y="3527904"/>
        <a:ext cx="8966420" cy="5642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E4CCA0-B17A-4A2C-8ACA-E0006E50F05C}"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370624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4CCA0-B17A-4A2C-8ACA-E0006E50F05C}"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340403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4CCA0-B17A-4A2C-8ACA-E0006E50F05C}"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734610-4285-4731-83D8-02057A93C62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49121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4CCA0-B17A-4A2C-8ACA-E0006E50F05C}"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1794681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4CCA0-B17A-4A2C-8ACA-E0006E50F05C}"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734610-4285-4731-83D8-02057A93C62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1704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4CCA0-B17A-4A2C-8ACA-E0006E50F05C}"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742310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4CCA0-B17A-4A2C-8ACA-E0006E50F05C}"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829110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4CCA0-B17A-4A2C-8ACA-E0006E50F05C}"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1423190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4CCA0-B17A-4A2C-8ACA-E0006E50F05C}"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65297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4CCA0-B17A-4A2C-8ACA-E0006E50F05C}"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362056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E4CCA0-B17A-4A2C-8ACA-E0006E50F05C}"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227686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E4CCA0-B17A-4A2C-8ACA-E0006E50F05C}" type="datetimeFigureOut">
              <a:rPr lang="en-GB" smtClean="0"/>
              <a:t>09/05/2023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211523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E4CCA0-B17A-4A2C-8ACA-E0006E50F05C}" type="datetimeFigureOut">
              <a:rPr lang="en-GB" smtClean="0"/>
              <a:t>09/05/2023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296244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4CCA0-B17A-4A2C-8ACA-E0006E50F05C}" type="datetimeFigureOut">
              <a:rPr lang="en-GB" smtClean="0"/>
              <a:t>09/05/2023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285192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E4CCA0-B17A-4A2C-8ACA-E0006E50F05C}"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9068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E4CCA0-B17A-4A2C-8ACA-E0006E50F05C}"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734610-4285-4731-83D8-02057A93C627}" type="slidenum">
              <a:rPr lang="en-GB" smtClean="0"/>
              <a:t>‹#›</a:t>
            </a:fld>
            <a:endParaRPr lang="en-GB"/>
          </a:p>
        </p:txBody>
      </p:sp>
    </p:spTree>
    <p:extLst>
      <p:ext uri="{BB962C8B-B14F-4D97-AF65-F5344CB8AC3E}">
        <p14:creationId xmlns:p14="http://schemas.microsoft.com/office/powerpoint/2010/main" val="274349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E4CCA0-B17A-4A2C-8ACA-E0006E50F05C}" type="datetimeFigureOut">
              <a:rPr lang="en-GB" smtClean="0"/>
              <a:t>09/05/2023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0734610-4285-4731-83D8-02057A93C627}" type="slidenum">
              <a:rPr lang="en-GB" smtClean="0"/>
              <a:t>‹#›</a:t>
            </a:fld>
            <a:endParaRPr lang="en-GB"/>
          </a:p>
        </p:txBody>
      </p:sp>
    </p:spTree>
    <p:extLst>
      <p:ext uri="{BB962C8B-B14F-4D97-AF65-F5344CB8AC3E}">
        <p14:creationId xmlns:p14="http://schemas.microsoft.com/office/powerpoint/2010/main" val="705561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C4B8-060C-4806-8E95-A2C50EAFDA30}"/>
              </a:ext>
            </a:extLst>
          </p:cNvPr>
          <p:cNvSpPr>
            <a:spLocks noGrp="1"/>
          </p:cNvSpPr>
          <p:nvPr>
            <p:ph type="ctrTitle"/>
          </p:nvPr>
        </p:nvSpPr>
        <p:spPr>
          <a:xfrm>
            <a:off x="438540" y="709128"/>
            <a:ext cx="5403996" cy="3744540"/>
          </a:xfrm>
        </p:spPr>
        <p:txBody>
          <a:bodyPr>
            <a:normAutofit/>
          </a:bodyPr>
          <a:lstStyle/>
          <a:p>
            <a:r>
              <a:rPr lang="en-GB" dirty="0">
                <a:effectLst/>
                <a:latin typeface="Arial" panose="020B0604020202020204" pitchFamily="34" charset="0"/>
                <a:ea typeface="Calibri" panose="020F0502020204030204" pitchFamily="34" charset="0"/>
              </a:rPr>
              <a:t>Decarbonisation of UK homes and commercial buildings</a:t>
            </a:r>
            <a:endParaRPr lang="en-GB" dirty="0"/>
          </a:p>
        </p:txBody>
      </p:sp>
      <p:sp>
        <p:nvSpPr>
          <p:cNvPr id="3" name="Subtitle 2">
            <a:extLst>
              <a:ext uri="{FF2B5EF4-FFF2-40B4-BE49-F238E27FC236}">
                <a16:creationId xmlns:a16="http://schemas.microsoft.com/office/drawing/2014/main" id="{A5FD5B27-530D-4D71-A743-FA65F94660ED}"/>
              </a:ext>
            </a:extLst>
          </p:cNvPr>
          <p:cNvSpPr>
            <a:spLocks noGrp="1"/>
          </p:cNvSpPr>
          <p:nvPr>
            <p:ph type="subTitle" idx="1"/>
          </p:nvPr>
        </p:nvSpPr>
        <p:spPr>
          <a:xfrm>
            <a:off x="1507067" y="4548917"/>
            <a:ext cx="4335468" cy="1096899"/>
          </a:xfrm>
        </p:spPr>
        <p:txBody>
          <a:bodyPr>
            <a:normAutofit/>
          </a:bodyPr>
          <a:lstStyle/>
          <a:p>
            <a:r>
              <a:rPr lang="en-GB" dirty="0"/>
              <a:t>May 2023</a:t>
            </a:r>
          </a:p>
          <a:p>
            <a:r>
              <a:rPr lang="en-GB" dirty="0"/>
              <a:t>Liam Mills</a:t>
            </a:r>
          </a:p>
        </p:txBody>
      </p:sp>
      <p:pic>
        <p:nvPicPr>
          <p:cNvPr id="1026" name="Picture 2">
            <a:extLst>
              <a:ext uri="{FF2B5EF4-FFF2-40B4-BE49-F238E27FC236}">
                <a16:creationId xmlns:a16="http://schemas.microsoft.com/office/drawing/2014/main" id="{50AB7567-1F6E-4363-97A3-8B8CD31E4C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5998" y="2682684"/>
            <a:ext cx="3280613" cy="176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66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E037-715A-BF11-B1AC-21A911A74412}"/>
              </a:ext>
            </a:extLst>
          </p:cNvPr>
          <p:cNvSpPr>
            <a:spLocks noGrp="1"/>
          </p:cNvSpPr>
          <p:nvPr>
            <p:ph type="title"/>
          </p:nvPr>
        </p:nvSpPr>
        <p:spPr>
          <a:xfrm>
            <a:off x="5536734" y="609600"/>
            <a:ext cx="3737268" cy="1320800"/>
          </a:xfrm>
        </p:spPr>
        <p:txBody>
          <a:bodyPr>
            <a:normAutofit/>
          </a:bodyPr>
          <a:lstStyle/>
          <a:p>
            <a:pPr>
              <a:lnSpc>
                <a:spcPct val="90000"/>
              </a:lnSpc>
            </a:pPr>
            <a:r>
              <a:rPr lang="en-US" sz="2500"/>
              <a:t>What is Decarbonisation and how can we achieve our ambition targets</a:t>
            </a:r>
            <a:endParaRPr lang="en-GB" sz="2500"/>
          </a:p>
        </p:txBody>
      </p:sp>
      <p:sp>
        <p:nvSpPr>
          <p:cNvPr id="3" name="Content Placeholder 2">
            <a:extLst>
              <a:ext uri="{FF2B5EF4-FFF2-40B4-BE49-F238E27FC236}">
                <a16:creationId xmlns:a16="http://schemas.microsoft.com/office/drawing/2014/main" id="{1316131B-4FC1-2DB0-1754-12401947F7C3}"/>
              </a:ext>
            </a:extLst>
          </p:cNvPr>
          <p:cNvSpPr>
            <a:spLocks noGrp="1"/>
          </p:cNvSpPr>
          <p:nvPr>
            <p:ph idx="1"/>
          </p:nvPr>
        </p:nvSpPr>
        <p:spPr>
          <a:xfrm>
            <a:off x="5209563" y="2160589"/>
            <a:ext cx="4064439" cy="3880773"/>
          </a:xfrm>
        </p:spPr>
        <p:txBody>
          <a:bodyPr>
            <a:normAutofit/>
          </a:bodyPr>
          <a:lstStyle/>
          <a:p>
            <a:pPr>
              <a:lnSpc>
                <a:spcPct val="90000"/>
              </a:lnSpc>
            </a:pPr>
            <a:r>
              <a:rPr lang="en-US" b="0" i="0" dirty="0"/>
              <a:t>Reduce co2 and other greenhouse gas emissions that are released into the atmosphere</a:t>
            </a:r>
            <a:endParaRPr lang="en-US" dirty="0"/>
          </a:p>
          <a:p>
            <a:pPr>
              <a:lnSpc>
                <a:spcPct val="90000"/>
              </a:lnSpc>
            </a:pPr>
            <a:r>
              <a:rPr lang="en-GB" dirty="0"/>
              <a:t>Transition away from fossil fuels such as gas, coal &amp; oil</a:t>
            </a:r>
          </a:p>
          <a:p>
            <a:pPr>
              <a:lnSpc>
                <a:spcPct val="90000"/>
              </a:lnSpc>
            </a:pPr>
            <a:r>
              <a:rPr lang="en-GB" dirty="0"/>
              <a:t>Use renewable energy such as Wind Power, Solar Panels and Heat Pumps</a:t>
            </a:r>
          </a:p>
          <a:p>
            <a:pPr>
              <a:lnSpc>
                <a:spcPct val="90000"/>
              </a:lnSpc>
            </a:pPr>
            <a:r>
              <a:rPr lang="en-GB" dirty="0"/>
              <a:t>Achieve the UKs ambitions on housing stock and commercial buildings</a:t>
            </a:r>
          </a:p>
          <a:p>
            <a:pPr>
              <a:lnSpc>
                <a:spcPct val="90000"/>
              </a:lnSpc>
            </a:pPr>
            <a:r>
              <a:rPr lang="en-GB" dirty="0"/>
              <a:t>Fabric 1</a:t>
            </a:r>
            <a:r>
              <a:rPr lang="en-GB" baseline="30000" dirty="0"/>
              <a:t>st</a:t>
            </a:r>
            <a:r>
              <a:rPr lang="en-GB" dirty="0"/>
              <a:t>!</a:t>
            </a:r>
          </a:p>
        </p:txBody>
      </p:sp>
      <p:pic>
        <p:nvPicPr>
          <p:cNvPr id="5" name="Picture 4">
            <a:extLst>
              <a:ext uri="{FF2B5EF4-FFF2-40B4-BE49-F238E27FC236}">
                <a16:creationId xmlns:a16="http://schemas.microsoft.com/office/drawing/2014/main" id="{538F2FA6-805A-B0B4-26DB-FD14146D19B3}"/>
              </a:ext>
            </a:extLst>
          </p:cNvPr>
          <p:cNvPicPr>
            <a:picLocks noChangeAspect="1"/>
          </p:cNvPicPr>
          <p:nvPr/>
        </p:nvPicPr>
        <p:blipFill rotWithShape="1">
          <a:blip r:embed="rId2"/>
          <a:srcRect l="25056" r="3069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8169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2DAA-E163-CCF7-A1F7-DFDBFBD0F27C}"/>
              </a:ext>
            </a:extLst>
          </p:cNvPr>
          <p:cNvSpPr>
            <a:spLocks noGrp="1"/>
          </p:cNvSpPr>
          <p:nvPr>
            <p:ph type="title"/>
          </p:nvPr>
        </p:nvSpPr>
        <p:spPr>
          <a:xfrm>
            <a:off x="5536734" y="609600"/>
            <a:ext cx="3737268" cy="1320800"/>
          </a:xfrm>
        </p:spPr>
        <p:txBody>
          <a:bodyPr>
            <a:normAutofit/>
          </a:bodyPr>
          <a:lstStyle/>
          <a:p>
            <a:pPr>
              <a:lnSpc>
                <a:spcPct val="90000"/>
              </a:lnSpc>
            </a:pPr>
            <a:r>
              <a:rPr lang="en-US" sz="2800"/>
              <a:t>Standards to support the delivery</a:t>
            </a:r>
            <a:endParaRPr lang="en-GB" sz="2800"/>
          </a:p>
        </p:txBody>
      </p:sp>
      <p:sp>
        <p:nvSpPr>
          <p:cNvPr id="3" name="Content Placeholder 2">
            <a:extLst>
              <a:ext uri="{FF2B5EF4-FFF2-40B4-BE49-F238E27FC236}">
                <a16:creationId xmlns:a16="http://schemas.microsoft.com/office/drawing/2014/main" id="{DFB2FC97-9AA7-3B4D-9D85-A43AC16FDE6A}"/>
              </a:ext>
            </a:extLst>
          </p:cNvPr>
          <p:cNvSpPr>
            <a:spLocks noGrp="1"/>
          </p:cNvSpPr>
          <p:nvPr>
            <p:ph idx="1"/>
          </p:nvPr>
        </p:nvSpPr>
        <p:spPr>
          <a:xfrm>
            <a:off x="4527292" y="1403061"/>
            <a:ext cx="4999263" cy="4773804"/>
          </a:xfrm>
        </p:spPr>
        <p:txBody>
          <a:bodyPr>
            <a:noAutofit/>
          </a:bodyPr>
          <a:lstStyle/>
          <a:p>
            <a:pPr>
              <a:lnSpc>
                <a:spcPct val="90000"/>
              </a:lnSpc>
            </a:pPr>
            <a:r>
              <a:rPr lang="en-US" sz="1600" dirty="0"/>
              <a:t>PAS2035</a:t>
            </a:r>
          </a:p>
          <a:p>
            <a:pPr marL="0" indent="0">
              <a:lnSpc>
                <a:spcPct val="90000"/>
              </a:lnSpc>
              <a:buNone/>
            </a:pPr>
            <a:r>
              <a:rPr lang="en-US" sz="1600" dirty="0"/>
              <a:t>PAS 2035 is a specification for what is called 'whole-house' or 'whole building' retrofit. This is an approach to the installation of energy efficiency measures (EEMs) which considers the requirement of the entire building, both from a technical standpoint and considering factors like occupancy comfort.</a:t>
            </a:r>
          </a:p>
          <a:p>
            <a:pPr>
              <a:lnSpc>
                <a:spcPct val="90000"/>
              </a:lnSpc>
            </a:pPr>
            <a:r>
              <a:rPr lang="en-US" sz="1600" dirty="0"/>
              <a:t>PAS2030</a:t>
            </a:r>
          </a:p>
          <a:p>
            <a:pPr marL="0" indent="0">
              <a:lnSpc>
                <a:spcPct val="90000"/>
              </a:lnSpc>
              <a:buNone/>
            </a:pPr>
            <a:r>
              <a:rPr lang="en-US" sz="1600" dirty="0"/>
              <a:t>PAS 2030 is a specification for the installation of energy efficiency measures in existing buildings.</a:t>
            </a:r>
          </a:p>
          <a:p>
            <a:pPr>
              <a:lnSpc>
                <a:spcPct val="90000"/>
              </a:lnSpc>
            </a:pPr>
            <a:r>
              <a:rPr lang="en-US" sz="1600" dirty="0"/>
              <a:t>PAS2038</a:t>
            </a:r>
          </a:p>
          <a:p>
            <a:pPr marL="0" indent="0">
              <a:lnSpc>
                <a:spcPct val="90000"/>
              </a:lnSpc>
              <a:buNone/>
            </a:pPr>
            <a:r>
              <a:rPr lang="en-US" sz="1600" dirty="0"/>
              <a:t>PAS 2038 is a set of guidelines for those involved in the retrofit of commercial buildings in England and Wales to follow. It explains the different roles included in the process, as well as the different standards and competencies required.</a:t>
            </a:r>
            <a:endParaRPr lang="en-GB" sz="1600" dirty="0"/>
          </a:p>
        </p:txBody>
      </p:sp>
      <p:pic>
        <p:nvPicPr>
          <p:cNvPr id="5" name="Picture 4" descr="One glowing fluorescent bulb amonst unlit incandescent bulbs">
            <a:extLst>
              <a:ext uri="{FF2B5EF4-FFF2-40B4-BE49-F238E27FC236}">
                <a16:creationId xmlns:a16="http://schemas.microsoft.com/office/drawing/2014/main" id="{FE7B3CB2-627E-788D-5336-4C93D321EE96}"/>
              </a:ext>
            </a:extLst>
          </p:cNvPr>
          <p:cNvPicPr>
            <a:picLocks noChangeAspect="1"/>
          </p:cNvPicPr>
          <p:nvPr/>
        </p:nvPicPr>
        <p:blipFill>
          <a:blip r:embed="rId2">
            <a:extLst>
              <a:ext uri="{28A0092B-C50C-407E-A947-70E740481C1C}">
                <a14:useLocalDpi xmlns:a14="http://schemas.microsoft.com/office/drawing/2010/main" val="0"/>
              </a:ext>
            </a:extLst>
          </a:blip>
          <a:srcRect l="20500" r="20500"/>
          <a:stretch/>
        </p:blipFill>
        <p:spPr>
          <a:xfrm>
            <a:off x="20" y="-1"/>
            <a:ext cx="4758592"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7646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4649A7-A58C-5A17-C10E-B0CE210ABB54}"/>
              </a:ext>
            </a:extLst>
          </p:cNvPr>
          <p:cNvPicPr>
            <a:picLocks noChangeAspect="1"/>
          </p:cNvPicPr>
          <p:nvPr/>
        </p:nvPicPr>
        <p:blipFill rotWithShape="1">
          <a:blip r:embed="rId2">
            <a:extLst>
              <a:ext uri="{28A0092B-C50C-407E-A947-70E740481C1C}">
                <a14:useLocalDpi xmlns:a14="http://schemas.microsoft.com/office/drawing/2010/main" val="0"/>
              </a:ext>
            </a:extLst>
          </a:blip>
          <a:srcRect l="4554" r="880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8398DF8-9FB2-03B2-1AF0-6AC490208DAB}"/>
              </a:ext>
            </a:extLst>
          </p:cNvPr>
          <p:cNvSpPr>
            <a:spLocks noGrp="1"/>
          </p:cNvSpPr>
          <p:nvPr>
            <p:ph type="title"/>
          </p:nvPr>
        </p:nvSpPr>
        <p:spPr>
          <a:xfrm>
            <a:off x="677333" y="609600"/>
            <a:ext cx="3851123" cy="1320800"/>
          </a:xfrm>
        </p:spPr>
        <p:txBody>
          <a:bodyPr>
            <a:normAutofit/>
          </a:bodyPr>
          <a:lstStyle/>
          <a:p>
            <a:r>
              <a:rPr lang="en-US" dirty="0"/>
              <a:t>Financial support</a:t>
            </a:r>
            <a:endParaRPr lang="en-GB" dirty="0"/>
          </a:p>
        </p:txBody>
      </p:sp>
      <p:sp>
        <p:nvSpPr>
          <p:cNvPr id="3" name="Content Placeholder 2">
            <a:extLst>
              <a:ext uri="{FF2B5EF4-FFF2-40B4-BE49-F238E27FC236}">
                <a16:creationId xmlns:a16="http://schemas.microsoft.com/office/drawing/2014/main" id="{55292374-4C76-1B46-56B0-86C5B8EA1958}"/>
              </a:ext>
            </a:extLst>
          </p:cNvPr>
          <p:cNvSpPr>
            <a:spLocks noGrp="1"/>
          </p:cNvSpPr>
          <p:nvPr>
            <p:ph idx="1"/>
          </p:nvPr>
        </p:nvSpPr>
        <p:spPr>
          <a:xfrm>
            <a:off x="677334" y="2160589"/>
            <a:ext cx="3851122" cy="3880773"/>
          </a:xfrm>
        </p:spPr>
        <p:txBody>
          <a:bodyPr>
            <a:normAutofit/>
          </a:bodyPr>
          <a:lstStyle/>
          <a:p>
            <a:r>
              <a:rPr lang="en-GB" dirty="0"/>
              <a:t>Government schemes for social housing – Social Housing Decarbonisation Fund, Energy Company Obligation, Local Authority Delivery and the Home Upgrade Grant</a:t>
            </a:r>
          </a:p>
          <a:p>
            <a:r>
              <a:rPr lang="en-GB" dirty="0"/>
              <a:t>Government incentives for owner occupiers and building owners – Great British Insulation Scheme</a:t>
            </a:r>
          </a:p>
          <a:p>
            <a:r>
              <a:rPr lang="en-GB" dirty="0"/>
              <a:t>Private equity firms – Loans against the energy bill savings?</a:t>
            </a:r>
          </a:p>
          <a:p>
            <a:endParaRPr lang="en-GB" dirty="0"/>
          </a:p>
        </p:txBody>
      </p:sp>
      <p:cxnSp>
        <p:nvCxnSpPr>
          <p:cNvPr id="14" name="Straight Connector 1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276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AD62-EB88-8487-1249-C5A42CF503C8}"/>
              </a:ext>
            </a:extLst>
          </p:cNvPr>
          <p:cNvSpPr>
            <a:spLocks noGrp="1"/>
          </p:cNvSpPr>
          <p:nvPr>
            <p:ph type="title"/>
          </p:nvPr>
        </p:nvSpPr>
        <p:spPr/>
        <p:txBody>
          <a:bodyPr/>
          <a:lstStyle/>
          <a:p>
            <a:r>
              <a:rPr lang="en-US" dirty="0"/>
              <a:t>Minimum Energy Efficiency Standards - MEES</a:t>
            </a:r>
            <a:endParaRPr lang="en-GB" dirty="0"/>
          </a:p>
        </p:txBody>
      </p:sp>
      <p:sp>
        <p:nvSpPr>
          <p:cNvPr id="3" name="Content Placeholder 2">
            <a:extLst>
              <a:ext uri="{FF2B5EF4-FFF2-40B4-BE49-F238E27FC236}">
                <a16:creationId xmlns:a16="http://schemas.microsoft.com/office/drawing/2014/main" id="{7F621730-35BA-E9FC-2F25-6A260A1F94BA}"/>
              </a:ext>
            </a:extLst>
          </p:cNvPr>
          <p:cNvSpPr>
            <a:spLocks noGrp="1"/>
          </p:cNvSpPr>
          <p:nvPr>
            <p:ph idx="1"/>
          </p:nvPr>
        </p:nvSpPr>
        <p:spPr/>
        <p:txBody>
          <a:bodyPr/>
          <a:lstStyle/>
          <a:p>
            <a:r>
              <a:rPr lang="en-US" b="1" dirty="0"/>
              <a:t>Commercial – Must currently be an ‘E’ rating </a:t>
            </a:r>
          </a:p>
          <a:p>
            <a:pPr marL="0" indent="0">
              <a:buNone/>
            </a:pPr>
            <a:r>
              <a:rPr lang="en-US" dirty="0"/>
              <a:t>A measure, or a package of measures, will fail the 7 year payback test where the expected value of savings on energy bills that the measures are expected to achieve over a period of 7 years, starting with the date the installation is completed, are less than the cost of repaying it.</a:t>
            </a:r>
          </a:p>
          <a:p>
            <a:r>
              <a:rPr lang="en-US" b="1" dirty="0"/>
              <a:t>Domestic – Must currently be an ‘E’ rating and ‘C’ rating by 2030</a:t>
            </a:r>
          </a:p>
          <a:p>
            <a:pPr marL="0" indent="0">
              <a:buNone/>
            </a:pPr>
            <a:r>
              <a:rPr lang="en-US" dirty="0"/>
              <a:t>Never required to spend more than £3500 in energy efficiency improvements</a:t>
            </a:r>
          </a:p>
          <a:p>
            <a:pPr marL="0" indent="0">
              <a:buNone/>
            </a:pPr>
            <a:r>
              <a:rPr lang="en-US" dirty="0"/>
              <a:t>You can count any energy efficiency investment made to your property since 1 October 2017 within the cost cap</a:t>
            </a:r>
          </a:p>
          <a:p>
            <a:pPr marL="0" indent="0">
              <a:buNone/>
            </a:pPr>
            <a:r>
              <a:rPr lang="en-US" dirty="0"/>
              <a:t>if your property can be improved to E for less than the cost cap, that is all you need to spend</a:t>
            </a:r>
          </a:p>
          <a:p>
            <a:endParaRPr lang="en-GB" dirty="0"/>
          </a:p>
        </p:txBody>
      </p:sp>
    </p:spTree>
    <p:extLst>
      <p:ext uri="{BB962C8B-B14F-4D97-AF65-F5344CB8AC3E}">
        <p14:creationId xmlns:p14="http://schemas.microsoft.com/office/powerpoint/2010/main" val="56445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B1522D-94B0-76AB-3457-8F22965CCE11}"/>
              </a:ext>
            </a:extLst>
          </p:cNvPr>
          <p:cNvSpPr>
            <a:spLocks noGrp="1"/>
          </p:cNvSpPr>
          <p:nvPr>
            <p:ph type="title"/>
          </p:nvPr>
        </p:nvSpPr>
        <p:spPr>
          <a:xfrm>
            <a:off x="1286933" y="609600"/>
            <a:ext cx="10197494" cy="1099457"/>
          </a:xfrm>
        </p:spPr>
        <p:txBody>
          <a:bodyPr>
            <a:normAutofit/>
          </a:bodyPr>
          <a:lstStyle/>
          <a:p>
            <a:r>
              <a:rPr lang="en-US"/>
              <a:t>What EEC do</a:t>
            </a:r>
            <a:endParaRPr lang="en-GB" dirty="0"/>
          </a:p>
        </p:txBody>
      </p:sp>
      <p:sp>
        <p:nvSpPr>
          <p:cNvPr id="34"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D339EAA-BF80-06D7-C305-8ED4655C5D90}"/>
              </a:ext>
            </a:extLst>
          </p:cNvPr>
          <p:cNvGraphicFramePr>
            <a:graphicFrameLocks noGrp="1"/>
          </p:cNvGraphicFramePr>
          <p:nvPr>
            <p:ph idx="1"/>
            <p:extLst>
              <p:ext uri="{D42A27DB-BD31-4B8C-83A1-F6EECF244321}">
                <p14:modId xmlns:p14="http://schemas.microsoft.com/office/powerpoint/2010/main" val="164057903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9785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1101</TotalTime>
  <Words>437</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Trebuchet MS</vt:lpstr>
      <vt:lpstr>Wingdings 3</vt:lpstr>
      <vt:lpstr>Facet</vt:lpstr>
      <vt:lpstr>Decarbonisation of UK homes and commercial buildings</vt:lpstr>
      <vt:lpstr>What is Decarbonisation and how can we achieve our ambition targets</vt:lpstr>
      <vt:lpstr>Standards to support the delivery</vt:lpstr>
      <vt:lpstr>Financial support</vt:lpstr>
      <vt:lpstr>Minimum Energy Efficiency Standards - MEES</vt:lpstr>
      <vt:lpstr>What EEC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PAS2035:2019</dc:title>
  <dc:creator>Liam Mills</dc:creator>
  <cp:keywords>PAS2035;Retrofit</cp:keywords>
  <cp:lastModifiedBy>Liam Mills</cp:lastModifiedBy>
  <cp:revision>31</cp:revision>
  <dcterms:created xsi:type="dcterms:W3CDTF">2022-04-02T06:08:25Z</dcterms:created>
  <dcterms:modified xsi:type="dcterms:W3CDTF">2023-05-09T11:01:55Z</dcterms:modified>
</cp:coreProperties>
</file>