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</p:sldMasterIdLst>
  <p:notesMasterIdLst>
    <p:notesMasterId r:id="rId10"/>
  </p:notesMasterIdLst>
  <p:sldIdLst>
    <p:sldId id="2076138153" r:id="rId3"/>
    <p:sldId id="2076138171" r:id="rId4"/>
    <p:sldId id="2076138202" r:id="rId5"/>
    <p:sldId id="2076138186" r:id="rId6"/>
    <p:sldId id="2076138212" r:id="rId7"/>
    <p:sldId id="2076138182" r:id="rId8"/>
    <p:sldId id="207613821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401"/>
    <a:srgbClr val="C1D82F"/>
    <a:srgbClr val="FF0000"/>
    <a:srgbClr val="EDEDED"/>
    <a:srgbClr val="FFFFFF"/>
    <a:srgbClr val="6D6E71"/>
    <a:srgbClr val="009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02" autoAdjust="0"/>
    <p:restoredTop sz="91768" autoAdjust="0"/>
  </p:normalViewPr>
  <p:slideViewPr>
    <p:cSldViewPr snapToGrid="0">
      <p:cViewPr varScale="1">
        <p:scale>
          <a:sx n="61" d="100"/>
          <a:sy n="61" d="100"/>
        </p:scale>
        <p:origin x="816" y="56"/>
      </p:cViewPr>
      <p:guideLst/>
    </p:cSldViewPr>
  </p:slideViewPr>
  <p:outlineViewPr>
    <p:cViewPr>
      <p:scale>
        <a:sx n="33" d="100"/>
        <a:sy n="33" d="100"/>
      </p:scale>
      <p:origin x="0" y="-78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BC498-827F-4803-B2A1-1B22454905F5}" type="datetimeFigureOut">
              <a:rPr lang="en-GB" smtClean="0"/>
              <a:t>09/05/2023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9B588-FDD7-45D4-B084-D11B9E19BA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69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2EEF0-AC50-834F-95CF-1B247C078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142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2EEF0-AC50-834F-95CF-1B247C078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338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2EEF0-AC50-834F-95CF-1B247C078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421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2EEF0-AC50-834F-95CF-1B247C078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734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1000"/>
              </a:spcAft>
            </a:pPr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2EEF0-AC50-834F-95CF-1B247C078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134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2EEF0-AC50-834F-95CF-1B247C078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935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1000"/>
              </a:spcAft>
            </a:pPr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2EEF0-AC50-834F-95CF-1B247C0781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82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72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7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180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19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96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44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1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61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9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60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0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95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38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19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0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33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68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95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30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4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66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4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0ECCF-7971-D34B-8815-89A6427B8C4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F1DCD-41D7-C645-AC7E-6424F16442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8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5.png"/><Relationship Id="rId3" Type="http://schemas.openxmlformats.org/officeDocument/2006/relationships/image" Target="../media/image6.jp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19" Type="http://schemas.openxmlformats.org/officeDocument/2006/relationships/image" Target="../media/image21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6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6.jpg"/><Relationship Id="rId7" Type="http://schemas.openxmlformats.org/officeDocument/2006/relationships/hyperlink" Target="https://twitter.com/WMGBusiness" TargetMode="Externa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linkedin.com/company/wmgbusiness" TargetMode="External"/><Relationship Id="rId11" Type="http://schemas.openxmlformats.org/officeDocument/2006/relationships/image" Target="../media/image32.svg"/><Relationship Id="rId5" Type="http://schemas.openxmlformats.org/officeDocument/2006/relationships/hyperlink" Target="mailto:wmgsme@warwick.ac.uk" TargetMode="External"/><Relationship Id="rId10" Type="http://schemas.openxmlformats.org/officeDocument/2006/relationships/image" Target="../media/image31.png"/><Relationship Id="rId4" Type="http://schemas.openxmlformats.org/officeDocument/2006/relationships/hyperlink" Target="http://www.warwick.ac.uk/go/wmgsme" TargetMode="External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4E6AD2A-8722-411D-ADF6-78C7948EA8BD}"/>
              </a:ext>
            </a:extLst>
          </p:cNvPr>
          <p:cNvGrpSpPr/>
          <p:nvPr/>
        </p:nvGrpSpPr>
        <p:grpSpPr>
          <a:xfrm>
            <a:off x="0" y="1923473"/>
            <a:ext cx="668548" cy="147008"/>
            <a:chOff x="0" y="1923473"/>
            <a:chExt cx="668548" cy="147008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EFD693D-8D24-F84D-894D-999F0D25262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004088"/>
              <a:ext cx="522472" cy="0"/>
            </a:xfrm>
            <a:prstGeom prst="line">
              <a:avLst/>
            </a:prstGeom>
            <a:ln w="12700">
              <a:solidFill>
                <a:srgbClr val="4141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FC3BBE3-2481-2149-9261-9536145E7E93}"/>
                </a:ext>
              </a:extLst>
            </p:cNvPr>
            <p:cNvSpPr/>
            <p:nvPr/>
          </p:nvSpPr>
          <p:spPr>
            <a:xfrm>
              <a:off x="521540" y="1923473"/>
              <a:ext cx="147008" cy="147008"/>
            </a:xfrm>
            <a:prstGeom prst="ellipse">
              <a:avLst/>
            </a:prstGeom>
            <a:noFill/>
            <a:ln>
              <a:solidFill>
                <a:srgbClr val="4141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36F7D0C-A276-0847-AF68-116B5786EFA8}"/>
              </a:ext>
            </a:extLst>
          </p:cNvPr>
          <p:cNvGrpSpPr/>
          <p:nvPr/>
        </p:nvGrpSpPr>
        <p:grpSpPr>
          <a:xfrm>
            <a:off x="5034904" y="3912474"/>
            <a:ext cx="1244669" cy="147008"/>
            <a:chOff x="2526474" y="1504452"/>
            <a:chExt cx="933502" cy="110256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DDF70E4-EAB4-9D48-8F9E-A87D6EA53A62}"/>
                </a:ext>
              </a:extLst>
            </p:cNvPr>
            <p:cNvCxnSpPr>
              <a:cxnSpLocks/>
            </p:cNvCxnSpPr>
            <p:nvPr/>
          </p:nvCxnSpPr>
          <p:spPr>
            <a:xfrm>
              <a:off x="2526474" y="1564913"/>
              <a:ext cx="823945" cy="0"/>
            </a:xfrm>
            <a:prstGeom prst="line">
              <a:avLst/>
            </a:prstGeom>
            <a:ln w="12700">
              <a:solidFill>
                <a:srgbClr val="41414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3E7D69B-CD49-824C-A3D1-DFE1B8D5D94E}"/>
                </a:ext>
              </a:extLst>
            </p:cNvPr>
            <p:cNvSpPr/>
            <p:nvPr/>
          </p:nvSpPr>
          <p:spPr>
            <a:xfrm>
              <a:off x="3349720" y="1504452"/>
              <a:ext cx="110256" cy="110256"/>
            </a:xfrm>
            <a:prstGeom prst="ellipse">
              <a:avLst/>
            </a:prstGeom>
            <a:noFill/>
            <a:ln>
              <a:solidFill>
                <a:srgbClr val="4141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BD5E266-E3C5-EE4E-BBA8-48E1085CF2B4}"/>
              </a:ext>
            </a:extLst>
          </p:cNvPr>
          <p:cNvSpPr txBox="1"/>
          <p:nvPr/>
        </p:nvSpPr>
        <p:spPr>
          <a:xfrm>
            <a:off x="0" y="78057"/>
            <a:ext cx="3832261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lnSpc>
                <a:spcPts val="1707"/>
              </a:lnSpc>
            </a:pPr>
            <a:r>
              <a:rPr lang="en-US" b="1" dirty="0">
                <a:solidFill>
                  <a:srgbClr val="CAD401"/>
                </a:solidFill>
                <a:latin typeface="Calibri" panose="020F0502020204030204"/>
              </a:rPr>
              <a:t>Coventry &amp; Warwickshire   </a:t>
            </a:r>
          </a:p>
          <a:p>
            <a:pPr defTabSz="914354">
              <a:lnSpc>
                <a:spcPts val="1707"/>
              </a:lnSpc>
            </a:pPr>
            <a:r>
              <a:rPr lang="en-US" b="1" dirty="0">
                <a:solidFill>
                  <a:srgbClr val="CAD401"/>
                </a:solidFill>
                <a:latin typeface="Calibri" panose="020F0502020204030204"/>
              </a:rPr>
              <a:t>Green Business </a:t>
            </a:r>
            <a:r>
              <a:rPr lang="en-US" b="1" dirty="0" err="1">
                <a:solidFill>
                  <a:srgbClr val="CAD401"/>
                </a:solidFill>
                <a:latin typeface="Calibri" panose="020F0502020204030204"/>
              </a:rPr>
              <a:t>Programme</a:t>
            </a:r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DD2AB7-80D7-4A4F-9477-4767AECDDB31}"/>
              </a:ext>
            </a:extLst>
          </p:cNvPr>
          <p:cNvSpPr txBox="1"/>
          <p:nvPr/>
        </p:nvSpPr>
        <p:spPr>
          <a:xfrm>
            <a:off x="775367" y="1628465"/>
            <a:ext cx="5504206" cy="3039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lnSpc>
                <a:spcPts val="3280"/>
              </a:lnSpc>
            </a:pPr>
            <a:r>
              <a:rPr lang="en-US" sz="4400" b="1" spc="333" dirty="0">
                <a:solidFill>
                  <a:srgbClr val="414140"/>
                </a:solidFill>
                <a:latin typeface="Calibri" panose="020F0502020204030204"/>
              </a:rPr>
              <a:t>WMG’s Net Zero </a:t>
            </a:r>
          </a:p>
          <a:p>
            <a:pPr defTabSz="914354">
              <a:lnSpc>
                <a:spcPts val="3280"/>
              </a:lnSpc>
            </a:pPr>
            <a:r>
              <a:rPr lang="en-US" sz="4400" b="1" spc="333" dirty="0">
                <a:solidFill>
                  <a:srgbClr val="414140"/>
                </a:solidFill>
                <a:latin typeface="Calibri" panose="020F0502020204030204"/>
              </a:rPr>
              <a:t>Innovation Network</a:t>
            </a:r>
          </a:p>
          <a:p>
            <a:pPr defTabSz="914354">
              <a:lnSpc>
                <a:spcPts val="3280"/>
              </a:lnSpc>
            </a:pPr>
            <a:r>
              <a:rPr lang="en-US" sz="1400" b="1" spc="333" dirty="0">
                <a:solidFill>
                  <a:srgbClr val="CAD401"/>
                </a:solidFill>
                <a:latin typeface="Calibri" panose="020F0502020204030204"/>
              </a:rPr>
              <a:t>WMG, THE UNIVERSITY OF WARWICK</a:t>
            </a:r>
          </a:p>
          <a:p>
            <a:pPr defTabSz="914354">
              <a:lnSpc>
                <a:spcPts val="3280"/>
              </a:lnSpc>
            </a:pPr>
            <a:endParaRPr lang="en-US" sz="2667" spc="333" dirty="0">
              <a:solidFill>
                <a:srgbClr val="414140"/>
              </a:solidFill>
              <a:latin typeface="Calibri" panose="020F0502020204030204"/>
            </a:endParaRPr>
          </a:p>
          <a:p>
            <a:pPr defTabSz="914354">
              <a:lnSpc>
                <a:spcPts val="3280"/>
              </a:lnSpc>
            </a:pPr>
            <a:r>
              <a:rPr lang="en-US" sz="2667" spc="333" dirty="0">
                <a:solidFill>
                  <a:srgbClr val="6D6E71"/>
                </a:solidFill>
                <a:latin typeface="Calibri" panose="020F0502020204030204"/>
              </a:rPr>
              <a:t>Zoe Mobberley</a:t>
            </a:r>
          </a:p>
          <a:p>
            <a:pPr defTabSz="914354">
              <a:lnSpc>
                <a:spcPts val="3280"/>
              </a:lnSpc>
            </a:pPr>
            <a:r>
              <a:rPr lang="en-US" sz="2667" spc="333" dirty="0">
                <a:solidFill>
                  <a:srgbClr val="6D6E71"/>
                </a:solidFill>
                <a:latin typeface="Calibri" panose="020F0502020204030204"/>
              </a:rPr>
              <a:t>Marketing Officer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39DA04-3862-A84F-930E-A272D9552F21}"/>
              </a:ext>
            </a:extLst>
          </p:cNvPr>
          <p:cNvSpPr/>
          <p:nvPr/>
        </p:nvSpPr>
        <p:spPr>
          <a:xfrm>
            <a:off x="6969228" y="1475027"/>
            <a:ext cx="4026488" cy="4026488"/>
          </a:xfrm>
          <a:prstGeom prst="ellipse">
            <a:avLst/>
          </a:prstGeom>
          <a:blipFill dpi="0" rotWithShape="1">
            <a:blip r:embed="rId4">
              <a:alphaModFix amt="6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5A74D7-6054-4DC7-A8C3-38514B658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273" y="6046632"/>
            <a:ext cx="1537161" cy="576000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8D7610B-28EA-4620-9145-41876962C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7928" y="6046632"/>
            <a:ext cx="1753441" cy="5760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9EF1E6B-8467-4FCC-8C49-9FF3D07C84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035" y="6046632"/>
            <a:ext cx="2090744" cy="57600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9A31EF78-35A2-8645-A734-A1160D60C0B0}"/>
              </a:ext>
            </a:extLst>
          </p:cNvPr>
          <p:cNvSpPr/>
          <p:nvPr/>
        </p:nvSpPr>
        <p:spPr>
          <a:xfrm>
            <a:off x="6739481" y="1259527"/>
            <a:ext cx="4485982" cy="4457488"/>
          </a:xfrm>
          <a:prstGeom prst="ellipse">
            <a:avLst/>
          </a:prstGeom>
          <a:noFill/>
          <a:ln w="31750">
            <a:solidFill>
              <a:srgbClr val="C1D8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79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730E4E-1BEF-978B-B896-DB3197BE9946}"/>
              </a:ext>
            </a:extLst>
          </p:cNvPr>
          <p:cNvSpPr/>
          <p:nvPr/>
        </p:nvSpPr>
        <p:spPr>
          <a:xfrm>
            <a:off x="0" y="0"/>
            <a:ext cx="3889917" cy="166644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E1C485-00B4-891F-3238-A3AAFA9766EC}"/>
              </a:ext>
            </a:extLst>
          </p:cNvPr>
          <p:cNvSpPr/>
          <p:nvPr/>
        </p:nvSpPr>
        <p:spPr>
          <a:xfrm>
            <a:off x="9114263" y="-664"/>
            <a:ext cx="3077737" cy="7471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A0260808-6ED8-428A-B6E4-219009D93663}"/>
              </a:ext>
            </a:extLst>
          </p:cNvPr>
          <p:cNvSpPr/>
          <p:nvPr/>
        </p:nvSpPr>
        <p:spPr>
          <a:xfrm rot="10800000">
            <a:off x="8612497" y="-1329"/>
            <a:ext cx="501765" cy="758947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7F95620B-930A-79B9-6891-E849833EC6A0}"/>
              </a:ext>
            </a:extLst>
          </p:cNvPr>
          <p:cNvSpPr/>
          <p:nvPr/>
        </p:nvSpPr>
        <p:spPr>
          <a:xfrm rot="10800000">
            <a:off x="11690235" y="746467"/>
            <a:ext cx="501764" cy="534761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75D396-51D6-32AE-26A7-CE17F193308F}"/>
              </a:ext>
            </a:extLst>
          </p:cNvPr>
          <p:cNvSpPr/>
          <p:nvPr/>
        </p:nvSpPr>
        <p:spPr>
          <a:xfrm>
            <a:off x="750732" y="1666445"/>
            <a:ext cx="4008868" cy="338730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E23A7E-0FBD-9D24-5C41-4F1C1FF5C988}"/>
              </a:ext>
            </a:extLst>
          </p:cNvPr>
          <p:cNvSpPr/>
          <p:nvPr/>
        </p:nvSpPr>
        <p:spPr>
          <a:xfrm>
            <a:off x="0" y="5954751"/>
            <a:ext cx="2362541" cy="903249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5481598-DF22-9EB9-D1B5-DD5C7DCF5B36}"/>
              </a:ext>
            </a:extLst>
          </p:cNvPr>
          <p:cNvSpPr/>
          <p:nvPr/>
        </p:nvSpPr>
        <p:spPr>
          <a:xfrm rot="10800000" flipH="1">
            <a:off x="2362541" y="5954751"/>
            <a:ext cx="524108" cy="903249"/>
          </a:xfrm>
          <a:prstGeom prst="rtTriangle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9EB97FC-63AE-EE58-BE2B-3DA3518EE0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20" y="6097499"/>
            <a:ext cx="1887576" cy="6177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71281EC-FB44-2705-6274-2982B01F11F8}"/>
              </a:ext>
            </a:extLst>
          </p:cNvPr>
          <p:cNvSpPr txBox="1">
            <a:spLocks/>
          </p:cNvSpPr>
          <p:nvPr/>
        </p:nvSpPr>
        <p:spPr>
          <a:xfrm>
            <a:off x="131025" y="-126449"/>
            <a:ext cx="4865648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en-US"/>
            </a:defPPr>
            <a:lvl1pPr algn="r" defTabSz="914377">
              <a:lnSpc>
                <a:spcPct val="90000"/>
              </a:lnSpc>
              <a:spcBef>
                <a:spcPct val="0"/>
              </a:spcBef>
              <a:buNone/>
              <a:defRPr sz="4800" b="1" cap="small" spc="200">
                <a:solidFill>
                  <a:srgbClr val="6F6E6F"/>
                </a:solidFill>
              </a:defRPr>
            </a:lvl1pPr>
          </a:lstStyle>
          <a:p>
            <a:r>
              <a:rPr lang="en-GB" dirty="0"/>
              <a:t>WHO ARE WMG?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D33C35-0891-6A05-3B1E-7C2E94C2EDBA}"/>
              </a:ext>
            </a:extLst>
          </p:cNvPr>
          <p:cNvSpPr/>
          <p:nvPr/>
        </p:nvSpPr>
        <p:spPr>
          <a:xfrm>
            <a:off x="267220" y="962751"/>
            <a:ext cx="1371600" cy="53800"/>
          </a:xfrm>
          <a:prstGeom prst="rect">
            <a:avLst/>
          </a:prstGeom>
          <a:solidFill>
            <a:srgbClr val="CAD4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D22434C-9DCF-EF99-D151-43EE6D51CE9F}"/>
              </a:ext>
            </a:extLst>
          </p:cNvPr>
          <p:cNvSpPr/>
          <p:nvPr/>
        </p:nvSpPr>
        <p:spPr>
          <a:xfrm>
            <a:off x="10076848" y="5757888"/>
            <a:ext cx="1152566" cy="4731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A0C28B-2159-405A-89BD-253F12BB4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8273" y="6046632"/>
            <a:ext cx="1537161" cy="576000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4FA3B3A0-CC4D-BC48-38D7-62CAF1F49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7928" y="6046632"/>
            <a:ext cx="1753441" cy="576000"/>
          </a:xfrm>
          <a:prstGeom prst="rect">
            <a:avLst/>
          </a:prstGeom>
        </p:spPr>
      </p:pic>
      <p:pic>
        <p:nvPicPr>
          <p:cNvPr id="44" name="Picture 4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1B95047-946E-B285-B348-FC92C02DA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035" y="6046632"/>
            <a:ext cx="2090744" cy="5760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4EBF0CBE-831B-D4D3-CBB9-24CFDC0DDFCF}"/>
              </a:ext>
            </a:extLst>
          </p:cNvPr>
          <p:cNvSpPr txBox="1"/>
          <p:nvPr/>
        </p:nvSpPr>
        <p:spPr>
          <a:xfrm>
            <a:off x="5547453" y="1506538"/>
            <a:ext cx="6130088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48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Established in 1980</a:t>
            </a:r>
          </a:p>
          <a:p>
            <a:pPr marL="285750" indent="-285750">
              <a:spcBef>
                <a:spcPts val="648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University of Warwick department</a:t>
            </a:r>
          </a:p>
          <a:p>
            <a:pPr marL="285750" indent="-285750">
              <a:spcBef>
                <a:spcPts val="648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600+ staff, researchers, engineers, teaching staff</a:t>
            </a:r>
          </a:p>
          <a:p>
            <a:pPr marL="285750" indent="-285750">
              <a:spcBef>
                <a:spcPts val="648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Collaborative R&amp;D with 1,000+ companies</a:t>
            </a:r>
          </a:p>
          <a:p>
            <a:pPr marL="285750" indent="-285750">
              <a:spcBef>
                <a:spcPts val="648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WMG is a founding member of HVM Catapult – set up to help companies de-risk &amp; accelerate innovation for UK plc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  <a:p>
            <a:pPr marL="285750" indent="-285750">
              <a:spcBef>
                <a:spcPts val="648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Help companies address technology, research and skills challenges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A33DAE-61EC-5631-5544-47B29135348A}"/>
              </a:ext>
            </a:extLst>
          </p:cNvPr>
          <p:cNvSpPr txBox="1"/>
          <p:nvPr/>
        </p:nvSpPr>
        <p:spPr>
          <a:xfrm>
            <a:off x="9114262" y="126880"/>
            <a:ext cx="3832261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lnSpc>
                <a:spcPts val="1707"/>
              </a:lnSpc>
            </a:pPr>
            <a:r>
              <a:rPr lang="en-US" b="1" dirty="0">
                <a:solidFill>
                  <a:srgbClr val="CAD401"/>
                </a:solidFill>
                <a:latin typeface="Calibri" panose="020F0502020204030204"/>
              </a:rPr>
              <a:t>Coventry &amp; Warwickshire   </a:t>
            </a:r>
          </a:p>
          <a:p>
            <a:pPr defTabSz="914354">
              <a:lnSpc>
                <a:spcPts val="1707"/>
              </a:lnSpc>
            </a:pPr>
            <a:r>
              <a:rPr lang="en-US" b="1" dirty="0">
                <a:solidFill>
                  <a:srgbClr val="CAD401"/>
                </a:solidFill>
                <a:latin typeface="Calibri" panose="020F0502020204030204"/>
              </a:rPr>
              <a:t>Green Business </a:t>
            </a:r>
            <a:r>
              <a:rPr lang="en-US" b="1" dirty="0" err="1">
                <a:solidFill>
                  <a:srgbClr val="CAD401"/>
                </a:solidFill>
                <a:latin typeface="Calibri" panose="020F0502020204030204"/>
              </a:rPr>
              <a:t>Programme</a:t>
            </a:r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746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E730E4E-1BEF-978B-B896-DB3197BE9946}"/>
              </a:ext>
            </a:extLst>
          </p:cNvPr>
          <p:cNvSpPr/>
          <p:nvPr/>
        </p:nvSpPr>
        <p:spPr>
          <a:xfrm>
            <a:off x="0" y="0"/>
            <a:ext cx="3889917" cy="1666445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E1C485-00B4-891F-3238-A3AAFA9766EC}"/>
              </a:ext>
            </a:extLst>
          </p:cNvPr>
          <p:cNvSpPr/>
          <p:nvPr/>
        </p:nvSpPr>
        <p:spPr>
          <a:xfrm>
            <a:off x="9114263" y="-664"/>
            <a:ext cx="3077737" cy="7471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A0260808-6ED8-428A-B6E4-219009D93663}"/>
              </a:ext>
            </a:extLst>
          </p:cNvPr>
          <p:cNvSpPr/>
          <p:nvPr/>
        </p:nvSpPr>
        <p:spPr>
          <a:xfrm rot="10800000">
            <a:off x="8612497" y="-1329"/>
            <a:ext cx="501765" cy="758947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7F95620B-930A-79B9-6891-E849833EC6A0}"/>
              </a:ext>
            </a:extLst>
          </p:cNvPr>
          <p:cNvSpPr/>
          <p:nvPr/>
        </p:nvSpPr>
        <p:spPr>
          <a:xfrm rot="10800000">
            <a:off x="11690235" y="746467"/>
            <a:ext cx="501764" cy="534761"/>
          </a:xfrm>
          <a:prstGeom prst="rtTriangl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14A5E2-145A-D3AF-456A-798545921EF2}"/>
              </a:ext>
            </a:extLst>
          </p:cNvPr>
          <p:cNvSpPr txBox="1"/>
          <p:nvPr/>
        </p:nvSpPr>
        <p:spPr>
          <a:xfrm>
            <a:off x="9187064" y="121956"/>
            <a:ext cx="3295167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lnSpc>
                <a:spcPts val="1707"/>
              </a:lnSpc>
            </a:pPr>
            <a:r>
              <a:rPr lang="en-US" b="1" dirty="0">
                <a:solidFill>
                  <a:srgbClr val="CAD401"/>
                </a:solidFill>
                <a:latin typeface="Calibri" panose="020F0502020204030204"/>
              </a:rPr>
              <a:t>Coventry &amp; Warwickshire   </a:t>
            </a:r>
          </a:p>
          <a:p>
            <a:pPr defTabSz="914354">
              <a:lnSpc>
                <a:spcPts val="1707"/>
              </a:lnSpc>
            </a:pPr>
            <a:r>
              <a:rPr lang="en-US" b="1" dirty="0">
                <a:solidFill>
                  <a:srgbClr val="CAD401"/>
                </a:solidFill>
                <a:latin typeface="Calibri" panose="020F0502020204030204"/>
              </a:rPr>
              <a:t>Green Business </a:t>
            </a:r>
            <a:r>
              <a:rPr lang="en-US" b="1" dirty="0" err="1">
                <a:solidFill>
                  <a:srgbClr val="CAD401"/>
                </a:solidFill>
                <a:latin typeface="Calibri" panose="020F0502020204030204"/>
              </a:rPr>
              <a:t>Programme</a:t>
            </a:r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E23A7E-0FBD-9D24-5C41-4F1C1FF5C988}"/>
              </a:ext>
            </a:extLst>
          </p:cNvPr>
          <p:cNvSpPr/>
          <p:nvPr/>
        </p:nvSpPr>
        <p:spPr>
          <a:xfrm>
            <a:off x="0" y="5954751"/>
            <a:ext cx="2362541" cy="903249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5481598-DF22-9EB9-D1B5-DD5C7DCF5B36}"/>
              </a:ext>
            </a:extLst>
          </p:cNvPr>
          <p:cNvSpPr/>
          <p:nvPr/>
        </p:nvSpPr>
        <p:spPr>
          <a:xfrm rot="10800000" flipH="1">
            <a:off x="2362541" y="5954751"/>
            <a:ext cx="524108" cy="903249"/>
          </a:xfrm>
          <a:prstGeom prst="rtTriangle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9EB97FC-63AE-EE58-BE2B-3DA3518EE0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20" y="6097499"/>
            <a:ext cx="1887576" cy="6177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71281EC-FB44-2705-6274-2982B01F11F8}"/>
              </a:ext>
            </a:extLst>
          </p:cNvPr>
          <p:cNvSpPr txBox="1">
            <a:spLocks/>
          </p:cNvSpPr>
          <p:nvPr/>
        </p:nvSpPr>
        <p:spPr>
          <a:xfrm>
            <a:off x="131025" y="-126449"/>
            <a:ext cx="625119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defPPr>
              <a:defRPr lang="en-US"/>
            </a:defPPr>
            <a:lvl1pPr algn="r" defTabSz="914377">
              <a:lnSpc>
                <a:spcPct val="90000"/>
              </a:lnSpc>
              <a:spcBef>
                <a:spcPct val="0"/>
              </a:spcBef>
              <a:buNone/>
              <a:defRPr sz="4800" b="1" cap="small" spc="200">
                <a:solidFill>
                  <a:srgbClr val="6F6E6F"/>
                </a:solidFill>
              </a:defRPr>
            </a:lvl1pPr>
          </a:lstStyle>
          <a:p>
            <a:r>
              <a:rPr lang="en-GB" dirty="0"/>
              <a:t>OUR NET ZERO MISSION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D33C35-0891-6A05-3B1E-7C2E94C2EDBA}"/>
              </a:ext>
            </a:extLst>
          </p:cNvPr>
          <p:cNvSpPr/>
          <p:nvPr/>
        </p:nvSpPr>
        <p:spPr>
          <a:xfrm>
            <a:off x="267220" y="962751"/>
            <a:ext cx="1371600" cy="53800"/>
          </a:xfrm>
          <a:prstGeom prst="rect">
            <a:avLst/>
          </a:prstGeom>
          <a:solidFill>
            <a:srgbClr val="CAD4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D22434C-9DCF-EF99-D151-43EE6D51CE9F}"/>
              </a:ext>
            </a:extLst>
          </p:cNvPr>
          <p:cNvSpPr/>
          <p:nvPr/>
        </p:nvSpPr>
        <p:spPr>
          <a:xfrm>
            <a:off x="10076848" y="5757888"/>
            <a:ext cx="1152566" cy="4731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40" descr="A picture containing drawing&#10;&#10;Description automatically generated">
            <a:extLst>
              <a:ext uri="{FF2B5EF4-FFF2-40B4-BE49-F238E27FC236}">
                <a16:creationId xmlns:a16="http://schemas.microsoft.com/office/drawing/2014/main" id="{9DA0C28B-2159-405A-89BD-253F12BB4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8273" y="6046632"/>
            <a:ext cx="1537161" cy="576000"/>
          </a:xfrm>
          <a:prstGeom prst="rect">
            <a:avLst/>
          </a:prstGeom>
        </p:spPr>
      </p:pic>
      <p:pic>
        <p:nvPicPr>
          <p:cNvPr id="43" name="Picture 42" descr="Logo&#10;&#10;Description automatically generated">
            <a:extLst>
              <a:ext uri="{FF2B5EF4-FFF2-40B4-BE49-F238E27FC236}">
                <a16:creationId xmlns:a16="http://schemas.microsoft.com/office/drawing/2014/main" id="{4FA3B3A0-CC4D-BC48-38D7-62CAF1F49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7928" y="6046632"/>
            <a:ext cx="1753441" cy="576000"/>
          </a:xfrm>
          <a:prstGeom prst="rect">
            <a:avLst/>
          </a:prstGeom>
        </p:spPr>
      </p:pic>
      <p:pic>
        <p:nvPicPr>
          <p:cNvPr id="44" name="Picture 4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1B95047-946E-B285-B348-FC92C02DAF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5035" y="6046632"/>
            <a:ext cx="2090744" cy="576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4651CB-AEAB-CAF8-2404-7A4E7D578EAC}"/>
              </a:ext>
            </a:extLst>
          </p:cNvPr>
          <p:cNvSpPr txBox="1"/>
          <p:nvPr/>
        </p:nvSpPr>
        <p:spPr>
          <a:xfrm>
            <a:off x="1479715" y="1929372"/>
            <a:ext cx="92325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To support UK manufacturing towards Net Zero through collaboration, process and product management. Sharing best practices that are environmentally, economically and socially sustainable for the duration of our engagement and beyond</a:t>
            </a:r>
          </a:p>
        </p:txBody>
      </p:sp>
    </p:spTree>
    <p:extLst>
      <p:ext uri="{BB962C8B-B14F-4D97-AF65-F5344CB8AC3E}">
        <p14:creationId xmlns:p14="http://schemas.microsoft.com/office/powerpoint/2010/main" val="252362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FE6E9FF-32C2-4954-82A1-726B71B0C391}"/>
              </a:ext>
            </a:extLst>
          </p:cNvPr>
          <p:cNvSpPr txBox="1">
            <a:spLocks/>
          </p:cNvSpPr>
          <p:nvPr/>
        </p:nvSpPr>
        <p:spPr>
          <a:xfrm>
            <a:off x="1219200" y="-141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defPPr>
              <a:defRPr lang="en-US"/>
            </a:defPPr>
            <a:lvl1pPr algn="r" defTabSz="914377">
              <a:lnSpc>
                <a:spcPct val="90000"/>
              </a:lnSpc>
              <a:spcBef>
                <a:spcPct val="0"/>
              </a:spcBef>
              <a:buNone/>
              <a:defRPr sz="4800" b="1" cap="small" spc="200">
                <a:solidFill>
                  <a:srgbClr val="6F6E6F"/>
                </a:solidFill>
              </a:defRPr>
            </a:lvl1pPr>
          </a:lstStyle>
          <a:p>
            <a:r>
              <a:rPr lang="en-GB" dirty="0"/>
              <a:t>NET ZERO OUTREACH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9CDC975-55C8-448C-809C-8924A8A562E4}"/>
              </a:ext>
            </a:extLst>
          </p:cNvPr>
          <p:cNvSpPr txBox="1">
            <a:spLocks/>
          </p:cNvSpPr>
          <p:nvPr/>
        </p:nvSpPr>
        <p:spPr>
          <a:xfrm>
            <a:off x="374250" y="3515117"/>
            <a:ext cx="3544594" cy="1905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FontTx/>
              <a:buNone/>
            </a:pPr>
            <a:r>
              <a:rPr lang="en-GB" sz="2000" b="1" spc="200" dirty="0">
                <a:solidFill>
                  <a:srgbClr val="C1D82F"/>
                </a:solidFill>
                <a:latin typeface="Calibri" panose="020F0502020204030204"/>
              </a:rPr>
              <a:t>NZIN EVENTS</a:t>
            </a:r>
          </a:p>
          <a:p>
            <a:pPr>
              <a:buClr>
                <a:srgbClr val="C1D82F"/>
              </a:buClr>
              <a:buFont typeface="Wingdings" panose="05000000000000000000" pitchFamily="2" charset="2"/>
              <a:buChar char="§"/>
            </a:pPr>
            <a:r>
              <a:rPr lang="en-GB" sz="1400" spc="200" dirty="0">
                <a:solidFill>
                  <a:srgbClr val="414140"/>
                </a:solidFill>
                <a:latin typeface="Calibri" panose="020F0502020204030204"/>
              </a:rPr>
              <a:t>Quarterly interactive events</a:t>
            </a:r>
          </a:p>
          <a:p>
            <a:pPr>
              <a:buClr>
                <a:srgbClr val="C1D82F"/>
              </a:buClr>
              <a:buFont typeface="Wingdings" panose="05000000000000000000" pitchFamily="2" charset="2"/>
              <a:buChar char="§"/>
            </a:pPr>
            <a:r>
              <a:rPr lang="en-GB" sz="1400" spc="200" dirty="0">
                <a:solidFill>
                  <a:srgbClr val="414140"/>
                </a:solidFill>
                <a:latin typeface="Calibri" panose="020F0502020204030204"/>
              </a:rPr>
              <a:t>Knowledge transfer</a:t>
            </a:r>
          </a:p>
          <a:p>
            <a:pPr>
              <a:buClr>
                <a:srgbClr val="C1D82F"/>
              </a:buClr>
              <a:buFont typeface="Wingdings" panose="05000000000000000000" pitchFamily="2" charset="2"/>
              <a:buChar char="§"/>
            </a:pPr>
            <a:r>
              <a:rPr lang="en-GB" sz="1400" spc="200" dirty="0">
                <a:solidFill>
                  <a:srgbClr val="414140"/>
                </a:solidFill>
                <a:latin typeface="Calibri" panose="020F0502020204030204"/>
              </a:rPr>
              <a:t>For businesses at every stage of their sustainability journey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B27C77C-BFB1-4E32-A80B-60BB97C01E18}"/>
              </a:ext>
            </a:extLst>
          </p:cNvPr>
          <p:cNvSpPr txBox="1">
            <a:spLocks/>
          </p:cNvSpPr>
          <p:nvPr/>
        </p:nvSpPr>
        <p:spPr>
          <a:xfrm>
            <a:off x="8063291" y="3229074"/>
            <a:ext cx="3544594" cy="2018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None/>
            </a:pPr>
            <a:r>
              <a:rPr lang="en-GB" sz="2400" b="1" spc="200" dirty="0">
                <a:solidFill>
                  <a:srgbClr val="C1D82F"/>
                </a:solidFill>
                <a:latin typeface="Calibri" panose="020F0502020204030204"/>
              </a:rPr>
              <a:t>COHORTS</a:t>
            </a:r>
          </a:p>
          <a:p>
            <a:pPr>
              <a:buClr>
                <a:srgbClr val="C1D82F"/>
              </a:buClr>
              <a:buFont typeface="Wingdings" panose="05000000000000000000" pitchFamily="2" charset="2"/>
              <a:buChar char="§"/>
            </a:pPr>
            <a:r>
              <a:rPr lang="en-GB" sz="1400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t>Small group of manufacturers</a:t>
            </a:r>
          </a:p>
          <a:p>
            <a:pPr>
              <a:buClr>
                <a:srgbClr val="C1D82F"/>
              </a:buClr>
              <a:buFont typeface="Wingdings" panose="05000000000000000000" pitchFamily="2" charset="2"/>
              <a:buChar char="§"/>
            </a:pPr>
            <a:r>
              <a:rPr lang="en-GB" sz="1400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t>3-6 month programme with multiple engagements </a:t>
            </a:r>
          </a:p>
          <a:p>
            <a:pPr>
              <a:buClr>
                <a:srgbClr val="C1D82F"/>
              </a:buClr>
              <a:buFont typeface="Wingdings" panose="05000000000000000000" pitchFamily="2" charset="2"/>
              <a:buChar char="§"/>
            </a:pPr>
            <a:r>
              <a:rPr lang="en-GB" sz="1400" spc="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t>For those ready to introduce sustainable manufacturing practices to their businesses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504BF59-700F-4D4F-9131-8D3AAF32FAA9}"/>
              </a:ext>
            </a:extLst>
          </p:cNvPr>
          <p:cNvSpPr txBox="1">
            <a:spLocks/>
          </p:cNvSpPr>
          <p:nvPr/>
        </p:nvSpPr>
        <p:spPr>
          <a:xfrm>
            <a:off x="4353844" y="1642679"/>
            <a:ext cx="3755949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SzPct val="100000"/>
              <a:buFontTx/>
              <a:buBlip>
                <a:blip r:embed="rId4"/>
              </a:buBlip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None/>
            </a:pPr>
            <a:r>
              <a:rPr lang="en-GB" sz="2000" b="1" cap="all" spc="200" dirty="0">
                <a:solidFill>
                  <a:srgbClr val="C1D82F"/>
                </a:solidFill>
                <a:latin typeface="Calibri" panose="020F0502020204030204"/>
              </a:rPr>
              <a:t>Innovation Projects</a:t>
            </a:r>
          </a:p>
          <a:p>
            <a:pPr>
              <a:lnSpc>
                <a:spcPct val="90000"/>
              </a:lnSpc>
              <a:buClr>
                <a:srgbClr val="C1D82F"/>
              </a:buClr>
              <a:buFont typeface="Wingdings" panose="05000000000000000000" pitchFamily="2" charset="2"/>
              <a:buChar char="§"/>
            </a:pPr>
            <a:r>
              <a:rPr lang="en-GB" sz="1400" spc="200" dirty="0">
                <a:solidFill>
                  <a:srgbClr val="414140"/>
                </a:solidFill>
                <a:latin typeface="Calibri" panose="020F0502020204030204"/>
              </a:rPr>
              <a:t>Discrete projects focused on sustainable manufacturing</a:t>
            </a:r>
          </a:p>
          <a:p>
            <a:pPr>
              <a:lnSpc>
                <a:spcPct val="90000"/>
              </a:lnSpc>
              <a:buClr>
                <a:srgbClr val="C1D82F"/>
              </a:buClr>
              <a:buFont typeface="Wingdings" panose="05000000000000000000" pitchFamily="2" charset="2"/>
              <a:buChar char="§"/>
            </a:pPr>
            <a:r>
              <a:rPr lang="en-GB" sz="1400" spc="200" dirty="0">
                <a:solidFill>
                  <a:srgbClr val="414140"/>
                </a:solidFill>
                <a:latin typeface="Calibri" panose="020F0502020204030204"/>
              </a:rPr>
              <a:t>Example projects include:</a:t>
            </a:r>
          </a:p>
        </p:txBody>
      </p:sp>
      <p:pic>
        <p:nvPicPr>
          <p:cNvPr id="19" name="Graphic 18" descr="Footprints with solid fill">
            <a:extLst>
              <a:ext uri="{FF2B5EF4-FFF2-40B4-BE49-F238E27FC236}">
                <a16:creationId xmlns:a16="http://schemas.microsoft.com/office/drawing/2014/main" id="{C16A9F4F-4AA1-4835-B48D-7D6F1903E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6945" y="2842002"/>
            <a:ext cx="360000" cy="36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D2550E9-E5D3-43A7-BB30-66FE1D663D48}"/>
              </a:ext>
            </a:extLst>
          </p:cNvPr>
          <p:cNvSpPr txBox="1"/>
          <p:nvPr/>
        </p:nvSpPr>
        <p:spPr>
          <a:xfrm>
            <a:off x="4293939" y="2772486"/>
            <a:ext cx="344075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9585" lvl="1" indent="0">
              <a:buClr>
                <a:srgbClr val="0098D8"/>
              </a:buClr>
              <a:buNone/>
            </a:pPr>
            <a:r>
              <a:rPr lang="en-GB" sz="1200" cap="small" spc="200" dirty="0">
                <a:solidFill>
                  <a:srgbClr val="414140"/>
                </a:solidFill>
                <a:latin typeface="Calibri" panose="020F0502020204030204"/>
              </a:rPr>
              <a:t>Product Carbon Footprint and Life Cycle Assessments</a:t>
            </a:r>
          </a:p>
          <a:p>
            <a:pPr marL="609585" lvl="1" indent="0">
              <a:buClr>
                <a:srgbClr val="0098D8"/>
              </a:buClr>
              <a:buNone/>
            </a:pPr>
            <a:endParaRPr lang="en-GB" sz="800" spc="200" dirty="0">
              <a:solidFill>
                <a:srgbClr val="414140"/>
              </a:solidFill>
              <a:latin typeface="Calibri" panose="020F0502020204030204"/>
            </a:endParaRPr>
          </a:p>
          <a:p>
            <a:pPr marL="609585" lvl="1">
              <a:buClr>
                <a:srgbClr val="0098D8"/>
              </a:buClr>
            </a:pPr>
            <a:r>
              <a:rPr lang="en-GB" sz="1200" cap="small" spc="200" dirty="0">
                <a:solidFill>
                  <a:srgbClr val="414140"/>
                </a:solidFill>
                <a:latin typeface="Calibri" panose="020F0502020204030204"/>
              </a:rPr>
              <a:t>Waste reduction and Resource Utilisation</a:t>
            </a:r>
          </a:p>
          <a:p>
            <a:pPr marL="609585" lvl="1" indent="0">
              <a:buClr>
                <a:srgbClr val="0098D8"/>
              </a:buClr>
              <a:buNone/>
            </a:pPr>
            <a:endParaRPr lang="en-GB" sz="800" spc="200" dirty="0">
              <a:solidFill>
                <a:srgbClr val="414140"/>
              </a:solidFill>
              <a:latin typeface="Calibri" panose="020F0502020204030204"/>
            </a:endParaRPr>
          </a:p>
          <a:p>
            <a:pPr marL="609585" lvl="1" indent="0">
              <a:buClr>
                <a:srgbClr val="0098D8"/>
              </a:buClr>
              <a:buNone/>
            </a:pPr>
            <a:r>
              <a:rPr lang="en-GB" sz="1200" cap="small" spc="200" dirty="0">
                <a:solidFill>
                  <a:srgbClr val="414140"/>
                </a:solidFill>
                <a:latin typeface="Calibri" panose="020F0502020204030204"/>
              </a:rPr>
              <a:t>Road mapping to NetZero</a:t>
            </a:r>
          </a:p>
          <a:p>
            <a:pPr marL="609585" lvl="1" indent="0">
              <a:buClr>
                <a:srgbClr val="0098D8"/>
              </a:buClr>
              <a:buNone/>
            </a:pPr>
            <a:endParaRPr lang="en-GB" sz="800" spc="200" dirty="0">
              <a:solidFill>
                <a:srgbClr val="414140"/>
              </a:solidFill>
              <a:latin typeface="Calibri" panose="020F0502020204030204"/>
            </a:endParaRPr>
          </a:p>
          <a:p>
            <a:pPr marL="609585" lvl="1">
              <a:buClr>
                <a:srgbClr val="0098D8"/>
              </a:buClr>
            </a:pPr>
            <a:r>
              <a:rPr lang="en-GB" sz="1200" cap="small" spc="200" dirty="0">
                <a:solidFill>
                  <a:srgbClr val="414140"/>
                </a:solidFill>
                <a:latin typeface="Calibri" panose="020F0502020204030204"/>
              </a:rPr>
              <a:t>Circular economy and end of life options</a:t>
            </a:r>
          </a:p>
          <a:p>
            <a:pPr marL="609585" lvl="1" indent="0">
              <a:buClr>
                <a:srgbClr val="0098D8"/>
              </a:buClr>
              <a:buNone/>
            </a:pPr>
            <a:endParaRPr lang="en-GB" sz="800" cap="small" spc="200" dirty="0">
              <a:solidFill>
                <a:srgbClr val="414140"/>
              </a:solidFill>
              <a:latin typeface="Calibri" panose="020F0502020204030204"/>
            </a:endParaRPr>
          </a:p>
          <a:p>
            <a:pPr marL="609585" lvl="1" indent="0">
              <a:buClr>
                <a:srgbClr val="0098D8"/>
              </a:buClr>
              <a:buNone/>
            </a:pPr>
            <a:r>
              <a:rPr lang="en-GB" sz="1200" cap="small" spc="200" dirty="0">
                <a:solidFill>
                  <a:srgbClr val="414140"/>
                </a:solidFill>
                <a:latin typeface="Calibri" panose="020F0502020204030204"/>
              </a:rPr>
              <a:t>Sustainable materials</a:t>
            </a:r>
          </a:p>
        </p:txBody>
      </p:sp>
      <p:pic>
        <p:nvPicPr>
          <p:cNvPr id="21" name="Graphic 20" descr="Garbage with solid fill">
            <a:extLst>
              <a:ext uri="{FF2B5EF4-FFF2-40B4-BE49-F238E27FC236}">
                <a16:creationId xmlns:a16="http://schemas.microsoft.com/office/drawing/2014/main" id="{43AAFA26-4828-4473-BE01-72ABA8E346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566945" y="3303446"/>
            <a:ext cx="360000" cy="360000"/>
          </a:xfrm>
          <a:prstGeom prst="rect">
            <a:avLst/>
          </a:prstGeom>
        </p:spPr>
      </p:pic>
      <p:pic>
        <p:nvPicPr>
          <p:cNvPr id="22" name="Graphic 21" descr="Playbook with solid fill">
            <a:extLst>
              <a:ext uri="{FF2B5EF4-FFF2-40B4-BE49-F238E27FC236}">
                <a16:creationId xmlns:a16="http://schemas.microsoft.com/office/drawing/2014/main" id="{4E913E9B-58D8-4E9D-9646-D22E98DBAB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566945" y="3724992"/>
            <a:ext cx="360000" cy="360000"/>
          </a:xfrm>
          <a:prstGeom prst="rect">
            <a:avLst/>
          </a:prstGeom>
        </p:spPr>
      </p:pic>
      <p:pic>
        <p:nvPicPr>
          <p:cNvPr id="23" name="Graphic 22" descr="Circular flowchart with solid fill">
            <a:extLst>
              <a:ext uri="{FF2B5EF4-FFF2-40B4-BE49-F238E27FC236}">
                <a16:creationId xmlns:a16="http://schemas.microsoft.com/office/drawing/2014/main" id="{FD33ABC4-1AB9-481C-918A-E429F3C2DE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66945" y="4132234"/>
            <a:ext cx="360000" cy="360000"/>
          </a:xfrm>
          <a:prstGeom prst="rect">
            <a:avLst/>
          </a:prstGeom>
        </p:spPr>
      </p:pic>
      <p:pic>
        <p:nvPicPr>
          <p:cNvPr id="24" name="Graphic 23" descr="Open hand with plant with solid fill">
            <a:extLst>
              <a:ext uri="{FF2B5EF4-FFF2-40B4-BE49-F238E27FC236}">
                <a16:creationId xmlns:a16="http://schemas.microsoft.com/office/drawing/2014/main" id="{7E776F08-2C15-4BC5-B8FF-55FC3A3017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4566945" y="4514189"/>
            <a:ext cx="360000" cy="360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F025DC2-0E6C-4C23-8FDE-E96D1F5B52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369" y="1329790"/>
            <a:ext cx="2018437" cy="2018437"/>
          </a:xfrm>
          <a:prstGeom prst="rect">
            <a:avLst/>
          </a:prstGeom>
        </p:spPr>
      </p:pic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1FE08B1-93B6-4C85-BFB0-C32616341B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98273" y="6046632"/>
            <a:ext cx="1537161" cy="576000"/>
          </a:xfrm>
          <a:prstGeom prst="rect">
            <a:avLst/>
          </a:prstGeom>
        </p:spPr>
      </p:pic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35EB7E97-CA3E-4489-BB2B-269308D66F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57928" y="6046632"/>
            <a:ext cx="1753441" cy="576000"/>
          </a:xfrm>
          <a:prstGeom prst="rect">
            <a:avLst/>
          </a:prstGeom>
        </p:spPr>
      </p:pic>
      <p:pic>
        <p:nvPicPr>
          <p:cNvPr id="40" name="Picture 3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695F6F-B372-459D-9637-57A72B4853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85035" y="6046632"/>
            <a:ext cx="2090744" cy="57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AACE9D-7529-08D2-5F8F-77F204E690AC}"/>
              </a:ext>
            </a:extLst>
          </p:cNvPr>
          <p:cNvSpPr txBox="1"/>
          <p:nvPr/>
        </p:nvSpPr>
        <p:spPr>
          <a:xfrm>
            <a:off x="65314" y="106532"/>
            <a:ext cx="3295167" cy="752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lnSpc>
                <a:spcPts val="1707"/>
              </a:lnSpc>
            </a:pPr>
            <a:r>
              <a:rPr lang="en-US" b="1" dirty="0">
                <a:solidFill>
                  <a:srgbClr val="CAD401"/>
                </a:solidFill>
                <a:latin typeface="Calibri" panose="020F0502020204030204"/>
              </a:rPr>
              <a:t>Coventry &amp; Warwickshire   </a:t>
            </a:r>
          </a:p>
          <a:p>
            <a:pPr defTabSz="914354">
              <a:lnSpc>
                <a:spcPts val="1707"/>
              </a:lnSpc>
            </a:pPr>
            <a:r>
              <a:rPr lang="en-US" b="1" dirty="0">
                <a:solidFill>
                  <a:srgbClr val="CAD401"/>
                </a:solidFill>
                <a:latin typeface="Calibri" panose="020F0502020204030204"/>
              </a:rPr>
              <a:t>Green Business </a:t>
            </a:r>
            <a:r>
              <a:rPr lang="en-US" b="1" dirty="0" err="1">
                <a:solidFill>
                  <a:srgbClr val="CAD401"/>
                </a:solidFill>
                <a:latin typeface="Calibri" panose="020F0502020204030204"/>
              </a:rPr>
              <a:t>Programme</a:t>
            </a:r>
            <a:endParaRPr lang="en-US" dirty="0">
              <a:solidFill>
                <a:srgbClr val="FFFFFF"/>
              </a:solidFill>
              <a:latin typeface="Calibri" panose="020F0502020204030204"/>
            </a:endParaRPr>
          </a:p>
          <a:p>
            <a:pPr defTabSz="914354">
              <a:lnSpc>
                <a:spcPts val="1707"/>
              </a:lnSpc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777069-0994-870B-2F97-4AFC15ED75C7}"/>
              </a:ext>
            </a:extLst>
          </p:cNvPr>
          <p:cNvSpPr/>
          <p:nvPr/>
        </p:nvSpPr>
        <p:spPr>
          <a:xfrm>
            <a:off x="10668520" y="1054293"/>
            <a:ext cx="1371600" cy="53800"/>
          </a:xfrm>
          <a:prstGeom prst="rect">
            <a:avLst/>
          </a:prstGeom>
          <a:solidFill>
            <a:srgbClr val="CAD4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4EDE6EC-15E7-23B1-94AB-8ECD86D878A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0" y="1437349"/>
            <a:ext cx="3363501" cy="1885103"/>
          </a:xfrm>
          <a:prstGeom prst="rect">
            <a:avLst/>
          </a:prstGeom>
          <a:effectLst>
            <a:outerShdw blurRad="50800" dist="508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856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0B404EE3-8340-4029-8ECC-58F85D0FA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928" y="6046632"/>
            <a:ext cx="1753441" cy="57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DFAB0E-56FD-CDCB-912A-47E5EBE3DC29}"/>
              </a:ext>
            </a:extLst>
          </p:cNvPr>
          <p:cNvSpPr txBox="1"/>
          <p:nvPr/>
        </p:nvSpPr>
        <p:spPr>
          <a:xfrm>
            <a:off x="124655" y="160848"/>
            <a:ext cx="3295167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lnSpc>
                <a:spcPts val="1707"/>
              </a:lnSpc>
            </a:pPr>
            <a:r>
              <a:rPr lang="en-US" b="1" dirty="0">
                <a:solidFill>
                  <a:srgbClr val="CAD401"/>
                </a:solidFill>
                <a:latin typeface="Calibri" panose="020F0502020204030204"/>
              </a:rPr>
              <a:t>Coventry &amp; Warwickshire   </a:t>
            </a:r>
          </a:p>
          <a:p>
            <a:pPr defTabSz="914354">
              <a:lnSpc>
                <a:spcPts val="1707"/>
              </a:lnSpc>
            </a:pPr>
            <a:r>
              <a:rPr lang="en-US" b="1" dirty="0">
                <a:solidFill>
                  <a:srgbClr val="CAD401"/>
                </a:solidFill>
                <a:latin typeface="Calibri" panose="020F0502020204030204"/>
              </a:rPr>
              <a:t>Green Business </a:t>
            </a:r>
            <a:r>
              <a:rPr lang="en-US" b="1" dirty="0" err="1">
                <a:solidFill>
                  <a:srgbClr val="CAD401"/>
                </a:solidFill>
                <a:latin typeface="Calibri" panose="020F0502020204030204"/>
              </a:rPr>
              <a:t>Programme</a:t>
            </a:r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DC069A6-E4C1-4F6E-BEFB-A857EA08915B}"/>
              </a:ext>
            </a:extLst>
          </p:cNvPr>
          <p:cNvCxnSpPr>
            <a:cxnSpLocks/>
          </p:cNvCxnSpPr>
          <p:nvPr/>
        </p:nvCxnSpPr>
        <p:spPr>
          <a:xfrm>
            <a:off x="6950455" y="2261400"/>
            <a:ext cx="0" cy="2787779"/>
          </a:xfrm>
          <a:prstGeom prst="line">
            <a:avLst/>
          </a:prstGeom>
          <a:ln>
            <a:solidFill>
              <a:srgbClr val="C1D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71501EE-32AC-48F5-1283-E98488C5ACDA}"/>
              </a:ext>
            </a:extLst>
          </p:cNvPr>
          <p:cNvSpPr txBox="1"/>
          <p:nvPr/>
        </p:nvSpPr>
        <p:spPr>
          <a:xfrm>
            <a:off x="1798370" y="2107512"/>
            <a:ext cx="2899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endParaRPr lang="en-US" sz="1400" b="1" spc="140" dirty="0">
              <a:solidFill>
                <a:srgbClr val="C1D82F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5C8053-12B3-E6A2-D2C9-382DDEA757B5}"/>
              </a:ext>
            </a:extLst>
          </p:cNvPr>
          <p:cNvSpPr txBox="1">
            <a:spLocks/>
          </p:cNvSpPr>
          <p:nvPr/>
        </p:nvSpPr>
        <p:spPr>
          <a:xfrm>
            <a:off x="4498642" y="-106320"/>
            <a:ext cx="7224402" cy="10690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4800" b="1" cap="small" spc="200" dirty="0">
                <a:solidFill>
                  <a:srgbClr val="6F6E6F"/>
                </a:solidFill>
                <a:latin typeface="+mn-lt"/>
                <a:ea typeface="+mn-ea"/>
                <a:cs typeface="+mn-cs"/>
              </a:rPr>
              <a:t>Business Energy Aid Toolkit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2376AC5D-8247-58A0-37F3-D68E59CEED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228"/>
          <a:stretch/>
        </p:blipFill>
        <p:spPr>
          <a:xfrm>
            <a:off x="124655" y="1604851"/>
            <a:ext cx="6487063" cy="36482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368A27-D59D-4143-34E4-25AB97746A9B}"/>
              </a:ext>
            </a:extLst>
          </p:cNvPr>
          <p:cNvSpPr txBox="1"/>
          <p:nvPr/>
        </p:nvSpPr>
        <p:spPr>
          <a:xfrm>
            <a:off x="7100007" y="3246076"/>
            <a:ext cx="41768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0" i="0" dirty="0">
                <a:solidFill>
                  <a:srgbClr val="3F4247"/>
                </a:solidFill>
                <a:effectLst/>
              </a:rPr>
              <a:t>We have created a </a:t>
            </a:r>
            <a:r>
              <a:rPr lang="en-GB" sz="1600" b="1" i="0" dirty="0">
                <a:solidFill>
                  <a:srgbClr val="3F4247"/>
                </a:solidFill>
                <a:effectLst/>
              </a:rPr>
              <a:t>Business Aid Energy Toolkit (BEAT)</a:t>
            </a:r>
            <a:r>
              <a:rPr lang="en-GB" sz="1600" b="0" i="0" dirty="0">
                <a:solidFill>
                  <a:srgbClr val="3F4247"/>
                </a:solidFill>
                <a:effectLst/>
              </a:rPr>
              <a:t> to help manufacturing SMEs reduce their energy usage and make significant savings.</a:t>
            </a:r>
          </a:p>
          <a:p>
            <a:pPr algn="l"/>
            <a:endParaRPr lang="en-GB" sz="1600" b="1" i="0" dirty="0">
              <a:solidFill>
                <a:srgbClr val="3F4247"/>
              </a:solidFill>
              <a:effectLst/>
            </a:endParaRPr>
          </a:p>
          <a:p>
            <a:pPr algn="l"/>
            <a:r>
              <a:rPr lang="en-GB" sz="1600" b="1" i="0" dirty="0">
                <a:solidFill>
                  <a:srgbClr val="FF0000"/>
                </a:solidFill>
                <a:effectLst/>
              </a:rPr>
              <a:t>The three SME manufacturers who were in the trial achieved energy reductions of up to 90% on individual machines and up to 46% across their production facilities.</a:t>
            </a:r>
          </a:p>
          <a:p>
            <a:pPr algn="l"/>
            <a:endParaRPr lang="en-GB" sz="1600" b="1" dirty="0">
              <a:solidFill>
                <a:srgbClr val="FF0000"/>
              </a:solidFill>
            </a:endParaRPr>
          </a:p>
          <a:p>
            <a:pPr algn="l"/>
            <a:endParaRPr lang="en-GB" sz="1600" b="0" i="0" dirty="0">
              <a:solidFill>
                <a:srgbClr val="FF0000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B9D759-6047-4800-0BD6-13CA33901261}"/>
              </a:ext>
            </a:extLst>
          </p:cNvPr>
          <p:cNvSpPr txBox="1"/>
          <p:nvPr/>
        </p:nvSpPr>
        <p:spPr>
          <a:xfrm>
            <a:off x="7100007" y="1799736"/>
            <a:ext cx="50919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00B0F0"/>
              </a:buClr>
              <a:buSzPct val="90000"/>
            </a:pPr>
            <a:r>
              <a:rPr lang="en-GB" sz="2400" i="1" dirty="0">
                <a:solidFill>
                  <a:schemeClr val="tx1"/>
                </a:solidFill>
              </a:rPr>
              <a:t>Are you a UK manufacturer that needs help reducing your consu</a:t>
            </a:r>
            <a:r>
              <a:rPr lang="en-GB" sz="2400" i="1" dirty="0"/>
              <a:t>mption and energy bills?</a:t>
            </a:r>
            <a:endParaRPr lang="en-GB" sz="2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3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31AC5069-9606-478C-9AE8-BE5B348ED356}"/>
              </a:ext>
            </a:extLst>
          </p:cNvPr>
          <p:cNvSpPr txBox="1">
            <a:spLocks/>
          </p:cNvSpPr>
          <p:nvPr/>
        </p:nvSpPr>
        <p:spPr>
          <a:xfrm>
            <a:off x="2545236" y="123289"/>
            <a:ext cx="9646763" cy="60585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3600" b="1" cap="small" spc="200" dirty="0">
                <a:solidFill>
                  <a:srgbClr val="6F6E6F"/>
                </a:solidFill>
                <a:latin typeface="+mn-lt"/>
                <a:ea typeface="+mn-ea"/>
                <a:cs typeface="+mn-cs"/>
              </a:rPr>
              <a:t>NET-ZERO INNOVATION PROJECTS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0B404EE3-8340-4029-8ECC-58F85D0FA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928" y="6046632"/>
            <a:ext cx="1753441" cy="57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DFAB0E-56FD-CDCB-912A-47E5EBE3DC29}"/>
              </a:ext>
            </a:extLst>
          </p:cNvPr>
          <p:cNvSpPr txBox="1"/>
          <p:nvPr/>
        </p:nvSpPr>
        <p:spPr>
          <a:xfrm>
            <a:off x="-22302" y="125721"/>
            <a:ext cx="3295167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lnSpc>
                <a:spcPts val="1707"/>
              </a:lnSpc>
            </a:pPr>
            <a:r>
              <a:rPr lang="en-US" b="1" dirty="0">
                <a:solidFill>
                  <a:srgbClr val="CAD401"/>
                </a:solidFill>
                <a:latin typeface="Calibri" panose="020F0502020204030204"/>
              </a:rPr>
              <a:t>Coventry &amp; Warwickshire   </a:t>
            </a:r>
          </a:p>
          <a:p>
            <a:pPr defTabSz="914354">
              <a:lnSpc>
                <a:spcPts val="1707"/>
              </a:lnSpc>
            </a:pPr>
            <a:r>
              <a:rPr lang="en-US" b="1" dirty="0">
                <a:solidFill>
                  <a:srgbClr val="CAD401"/>
                </a:solidFill>
                <a:latin typeface="Calibri" panose="020F0502020204030204"/>
              </a:rPr>
              <a:t>Green Business </a:t>
            </a:r>
            <a:r>
              <a:rPr lang="en-US" b="1" dirty="0" err="1">
                <a:solidFill>
                  <a:srgbClr val="CAD401"/>
                </a:solidFill>
                <a:latin typeface="Calibri" panose="020F0502020204030204"/>
              </a:rPr>
              <a:t>Programme</a:t>
            </a:r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A4C1A9-C0AF-23E0-F268-3F603D397CA9}"/>
              </a:ext>
            </a:extLst>
          </p:cNvPr>
          <p:cNvSpPr/>
          <p:nvPr/>
        </p:nvSpPr>
        <p:spPr>
          <a:xfrm>
            <a:off x="10730164" y="661121"/>
            <a:ext cx="1371600" cy="53800"/>
          </a:xfrm>
          <a:prstGeom prst="rect">
            <a:avLst/>
          </a:prstGeom>
          <a:solidFill>
            <a:srgbClr val="CAD4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person stand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51BDE03C-5D68-C134-AF8B-9CD9C0BF84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11"/>
          <a:stretch/>
        </p:blipFill>
        <p:spPr>
          <a:xfrm>
            <a:off x="559420" y="1582933"/>
            <a:ext cx="2970589" cy="19302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BFFD7F-E987-203F-819C-90D0DCC92646}"/>
              </a:ext>
            </a:extLst>
          </p:cNvPr>
          <p:cNvSpPr txBox="1"/>
          <p:nvPr/>
        </p:nvSpPr>
        <p:spPr>
          <a:xfrm>
            <a:off x="559420" y="3523765"/>
            <a:ext cx="31872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Featured in the Times, Lister Tube, Energy Value Stream Map. Short project that saw up to </a:t>
            </a:r>
            <a:r>
              <a:rPr lang="en-GB" b="1" dirty="0"/>
              <a:t>90% energy savings on individual machines </a:t>
            </a:r>
            <a:r>
              <a:rPr lang="en-GB" dirty="0"/>
              <a:t>and </a:t>
            </a:r>
            <a:r>
              <a:rPr lang="en-GB" b="1" dirty="0"/>
              <a:t>46% savings across the production facility</a:t>
            </a:r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54D0EC-9594-F133-F02D-AFA3AC4A66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405" b="15517"/>
          <a:stretch/>
        </p:blipFill>
        <p:spPr>
          <a:xfrm>
            <a:off x="559419" y="1025911"/>
            <a:ext cx="2970589" cy="6385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F956A9-0BB4-D6E3-79D2-5F34D8680888}"/>
              </a:ext>
            </a:extLst>
          </p:cNvPr>
          <p:cNvSpPr txBox="1"/>
          <p:nvPr/>
        </p:nvSpPr>
        <p:spPr>
          <a:xfrm>
            <a:off x="4607387" y="1698279"/>
            <a:ext cx="2970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/>
              <a:t>Brandeur</a:t>
            </a:r>
            <a:r>
              <a:rPr lang="en-GB" sz="1600" dirty="0"/>
              <a:t> wanted to minimise the environmental impact of their packaging. The calculations revealed that </a:t>
            </a:r>
            <a:r>
              <a:rPr lang="en-GB" sz="1600" dirty="0" err="1"/>
              <a:t>Brandauer’s</a:t>
            </a:r>
            <a:r>
              <a:rPr lang="en-GB" sz="1600" dirty="0"/>
              <a:t> packaging emissions across the company could be reduced by </a:t>
            </a:r>
            <a:r>
              <a:rPr lang="en-GB" sz="1600" b="1" dirty="0"/>
              <a:t>61% (equivalent to 9.5 tonnes of CO2) and costs by 15% by using reusable pallets.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F27E278-CF27-9DB7-DD79-CE875349FB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1936" y="1025911"/>
            <a:ext cx="2582988" cy="792391"/>
          </a:xfrm>
          <a:prstGeom prst="rect">
            <a:avLst/>
          </a:prstGeom>
        </p:spPr>
      </p:pic>
      <p:pic>
        <p:nvPicPr>
          <p:cNvPr id="21" name="Picture 20" descr="A picture containing wall, person, music, posing&#10;&#10;Description automatically generated">
            <a:extLst>
              <a:ext uri="{FF2B5EF4-FFF2-40B4-BE49-F238E27FC236}">
                <a16:creationId xmlns:a16="http://schemas.microsoft.com/office/drawing/2014/main" id="{B67184C0-13E4-F01E-1F08-ACCBA1DBE6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3" b="7488"/>
          <a:stretch/>
        </p:blipFill>
        <p:spPr>
          <a:xfrm>
            <a:off x="8541936" y="1818302"/>
            <a:ext cx="2874028" cy="17688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E94C444-838E-406C-4EEB-20484FE29FAD}"/>
              </a:ext>
            </a:extLst>
          </p:cNvPr>
          <p:cNvSpPr txBox="1"/>
          <p:nvPr/>
        </p:nvSpPr>
        <p:spPr>
          <a:xfrm>
            <a:off x="8445375" y="3628199"/>
            <a:ext cx="29705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Alternative uses for offcuts project that saw a </a:t>
            </a:r>
            <a:r>
              <a:rPr lang="en-GB" b="1" dirty="0"/>
              <a:t>60% reduction in total waste and £12,000 per month in additional revenue and two new products to market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8CADE4-A4CC-F542-796B-D2C12B92C5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7940" y="4127262"/>
            <a:ext cx="2516119" cy="20649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3E24ED-AEF5-6402-9A63-0DB1AC0870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7387" y="966163"/>
            <a:ext cx="2988291" cy="58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8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7BB8A01-D748-5508-E7E9-0904D9B4E5CC}"/>
              </a:ext>
            </a:extLst>
          </p:cNvPr>
          <p:cNvGrpSpPr/>
          <p:nvPr/>
        </p:nvGrpSpPr>
        <p:grpSpPr>
          <a:xfrm>
            <a:off x="6227352" y="2497707"/>
            <a:ext cx="5964650" cy="2631746"/>
            <a:chOff x="4171567" y="3005127"/>
            <a:chExt cx="6312938" cy="263174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F5ACF0-BB2B-9194-497A-7CF01F0E3D72}"/>
                </a:ext>
              </a:extLst>
            </p:cNvPr>
            <p:cNvSpPr txBox="1"/>
            <p:nvPr/>
          </p:nvSpPr>
          <p:spPr>
            <a:xfrm>
              <a:off x="4562798" y="3005127"/>
              <a:ext cx="5921707" cy="2631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b="1" spc="250" dirty="0">
                  <a:solidFill>
                    <a:srgbClr val="009DDC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www.warwick.ac.uk/go/wmgsme</a:t>
              </a:r>
              <a:endParaRPr lang="en-US" sz="2400" b="1" spc="250" dirty="0">
                <a:solidFill>
                  <a:srgbClr val="009DDC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b="1" spc="250" dirty="0">
                  <a:solidFill>
                    <a:srgbClr val="009DDC"/>
                  </a:solidFill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wmgsme@warwick.ac.uk</a:t>
              </a:r>
              <a:endParaRPr lang="en-US" sz="2400" b="1" spc="250" dirty="0">
                <a:solidFill>
                  <a:srgbClr val="009DDC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b="1" spc="250" dirty="0">
                  <a:solidFill>
                    <a:srgbClr val="009DDC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WMG business</a:t>
              </a:r>
              <a:endParaRPr lang="en-US" sz="2400" b="1" spc="250" dirty="0">
                <a:solidFill>
                  <a:srgbClr val="009DDC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b="1" spc="250" dirty="0">
                  <a:solidFill>
                    <a:srgbClr val="009DDC"/>
                  </a:solidFill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@WMGbusiness</a:t>
              </a:r>
              <a:endParaRPr lang="en-US" sz="2400" b="1" spc="250" dirty="0">
                <a:solidFill>
                  <a:srgbClr val="009DDC"/>
                </a:solidFill>
              </a:endParaRPr>
            </a:p>
            <a:p>
              <a:pPr>
                <a:lnSpc>
                  <a:spcPts val="2760"/>
                </a:lnSpc>
              </a:pPr>
              <a:endParaRPr lang="en-US" sz="1600" b="1" spc="250" dirty="0">
                <a:solidFill>
                  <a:srgbClr val="414140"/>
                </a:solidFill>
              </a:endParaRPr>
            </a:p>
          </p:txBody>
        </p:sp>
        <p:pic>
          <p:nvPicPr>
            <p:cNvPr id="20" name="Graphic 19" descr="Internet">
              <a:extLst>
                <a:ext uri="{FF2B5EF4-FFF2-40B4-BE49-F238E27FC236}">
                  <a16:creationId xmlns:a16="http://schemas.microsoft.com/office/drawing/2014/main" id="{4666BDEF-5E65-34A2-321D-385485B5C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171567" y="3179586"/>
              <a:ext cx="360000" cy="360000"/>
            </a:xfrm>
            <a:prstGeom prst="rect">
              <a:avLst/>
            </a:prstGeom>
          </p:spPr>
        </p:pic>
        <p:pic>
          <p:nvPicPr>
            <p:cNvPr id="21" name="Graphic 20" descr="Email">
              <a:extLst>
                <a:ext uri="{FF2B5EF4-FFF2-40B4-BE49-F238E27FC236}">
                  <a16:creationId xmlns:a16="http://schemas.microsoft.com/office/drawing/2014/main" id="{8FEBFF04-F5AA-9EA4-840B-FF8B2E1D4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71568" y="3649296"/>
              <a:ext cx="360000" cy="360000"/>
            </a:xfrm>
            <a:prstGeom prst="rect">
              <a:avLst/>
            </a:prstGeom>
          </p:spPr>
        </p:pic>
        <p:pic>
          <p:nvPicPr>
            <p:cNvPr id="22" name="Picture 6" descr="Twitter - Free social media icons">
              <a:extLst>
                <a:ext uri="{FF2B5EF4-FFF2-40B4-BE49-F238E27FC236}">
                  <a16:creationId xmlns:a16="http://schemas.microsoft.com/office/drawing/2014/main" id="{BC3EAF16-DF17-7632-E6C7-EFBE3F709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7156" y="4808136"/>
              <a:ext cx="36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Linkedin, linkedin logo, logo, website icon">
              <a:extLst>
                <a:ext uri="{FF2B5EF4-FFF2-40B4-BE49-F238E27FC236}">
                  <a16:creationId xmlns:a16="http://schemas.microsoft.com/office/drawing/2014/main" id="{80617458-0682-59E4-B9A3-F04E7AF31A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37" t="20860" r="21250" b="20417"/>
            <a:stretch/>
          </p:blipFill>
          <p:spPr bwMode="auto">
            <a:xfrm>
              <a:off x="4177156" y="4228716"/>
              <a:ext cx="354412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3FD32F3-0FD0-3EC9-E75F-428602A28D2C}"/>
              </a:ext>
            </a:extLst>
          </p:cNvPr>
          <p:cNvSpPr txBox="1"/>
          <p:nvPr/>
        </p:nvSpPr>
        <p:spPr>
          <a:xfrm>
            <a:off x="92811" y="126880"/>
            <a:ext cx="3832261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lnSpc>
                <a:spcPts val="1707"/>
              </a:lnSpc>
            </a:pPr>
            <a:r>
              <a:rPr lang="en-US" b="1" dirty="0">
                <a:solidFill>
                  <a:srgbClr val="CAD401"/>
                </a:solidFill>
                <a:latin typeface="Calibri" panose="020F0502020204030204"/>
              </a:rPr>
              <a:t>Coventry &amp; Warwickshire   </a:t>
            </a:r>
          </a:p>
          <a:p>
            <a:pPr defTabSz="914354">
              <a:lnSpc>
                <a:spcPts val="1707"/>
              </a:lnSpc>
            </a:pPr>
            <a:r>
              <a:rPr lang="en-US" b="1" dirty="0">
                <a:solidFill>
                  <a:srgbClr val="CAD401"/>
                </a:solidFill>
                <a:latin typeface="Calibri" panose="020F0502020204030204"/>
              </a:rPr>
              <a:t>Green Business </a:t>
            </a:r>
            <a:r>
              <a:rPr lang="en-US" b="1" dirty="0" err="1">
                <a:solidFill>
                  <a:srgbClr val="CAD401"/>
                </a:solidFill>
                <a:latin typeface="Calibri" panose="020F0502020204030204"/>
              </a:rPr>
              <a:t>Programme</a:t>
            </a:r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27FDD-9246-6454-D486-0F6E90246142}"/>
              </a:ext>
            </a:extLst>
          </p:cNvPr>
          <p:cNvSpPr txBox="1">
            <a:spLocks/>
          </p:cNvSpPr>
          <p:nvPr/>
        </p:nvSpPr>
        <p:spPr>
          <a:xfrm>
            <a:off x="4530173" y="1074758"/>
            <a:ext cx="7224402" cy="10690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4800" b="1" cap="small" spc="200" dirty="0">
                <a:solidFill>
                  <a:srgbClr val="6F6E6F"/>
                </a:solidFill>
                <a:latin typeface="+mn-lt"/>
                <a:ea typeface="+mn-ea"/>
                <a:cs typeface="+mn-cs"/>
              </a:rPr>
              <a:t>How can I find out more?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6DDCDD-B284-1750-533D-4EE7FE9FFF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0317" y="2329310"/>
            <a:ext cx="2979179" cy="296853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8D113D-7952-9DB5-7C35-016A746AB275}"/>
              </a:ext>
            </a:extLst>
          </p:cNvPr>
          <p:cNvCxnSpPr>
            <a:cxnSpLocks/>
          </p:cNvCxnSpPr>
          <p:nvPr/>
        </p:nvCxnSpPr>
        <p:spPr>
          <a:xfrm>
            <a:off x="5139982" y="2238576"/>
            <a:ext cx="0" cy="2787779"/>
          </a:xfrm>
          <a:prstGeom prst="line">
            <a:avLst/>
          </a:prstGeom>
          <a:ln>
            <a:solidFill>
              <a:srgbClr val="C1D8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40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WMG theme</Template>
  <TotalTime>7497</TotalTime>
  <Words>451</Words>
  <Application>Microsoft Office PowerPoint</Application>
  <PresentationFormat>Widescreen</PresentationFormat>
  <Paragraphs>71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JCM</dc:title>
  <dc:creator>Simmonds, Helena</dc:creator>
  <cp:lastModifiedBy>Mobberley, Zoe</cp:lastModifiedBy>
  <cp:revision>49</cp:revision>
  <dcterms:created xsi:type="dcterms:W3CDTF">2021-05-18T12:04:22Z</dcterms:created>
  <dcterms:modified xsi:type="dcterms:W3CDTF">2023-05-09T14:18:34Z</dcterms:modified>
</cp:coreProperties>
</file>