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2"/>
  </p:notesMasterIdLst>
  <p:sldIdLst>
    <p:sldId id="387" r:id="rId6"/>
    <p:sldId id="465" r:id="rId7"/>
    <p:sldId id="483" r:id="rId8"/>
    <p:sldId id="420" r:id="rId9"/>
    <p:sldId id="485" r:id="rId10"/>
    <p:sldId id="3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AA3A"/>
    <a:srgbClr val="C7AE05"/>
    <a:srgbClr val="00FF00"/>
    <a:srgbClr val="FF33CC"/>
    <a:srgbClr val="474F5A"/>
    <a:srgbClr val="313439"/>
    <a:srgbClr val="465059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9B16-0100-4D0A-9AD9-34DC3EB97244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68F12-BF08-473E-88F3-2EBF346F2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0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8F12-BF08-473E-88F3-2EBF346F2B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2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8F12-BF08-473E-88F3-2EBF346F2B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53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8F12-BF08-473E-88F3-2EBF346F2B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82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68F12-BF08-473E-88F3-2EBF346F2BF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40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4987" y="42665"/>
            <a:ext cx="12191996" cy="685800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CE40D7-F7AC-4808-980B-46507EE4616B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635D1-5649-47A4-A872-A91B2A63796D}" type="slidenum">
              <a:t>‹#›</a:t>
            </a:fld>
            <a:endParaRPr lang="en-GB" dirty="0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14987" y="4370612"/>
            <a:ext cx="5101647" cy="16557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4987" y="1585469"/>
            <a:ext cx="8153403" cy="2335240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8218" y="557811"/>
            <a:ext cx="3107551" cy="8074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1667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1372176"/>
            <a:ext cx="3887791" cy="9909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1372176"/>
            <a:ext cx="6172200" cy="4753051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93754" y="2454825"/>
            <a:ext cx="3932240" cy="367040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41B68-F1AA-41E1-8F5F-62FC800BD201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EA57D-776E-4179-AF34-05A8702C9B73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38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2F643-49F3-4074-BB50-E863CE1F22FD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156C4B-53DB-45F5-A5B6-6D93775EE14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1434903"/>
            <a:ext cx="2628899" cy="474206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1434903"/>
            <a:ext cx="7734296" cy="47420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F0B877-8411-4DCA-8CFE-01E9DE75BDB5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028786-985F-4CB0-8780-496DA858C51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44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14987" y="42665"/>
            <a:ext cx="12191996" cy="685800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CE40D7-F7AC-4808-980B-46507EE4616B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B635D1-5649-47A4-A872-A91B2A63796D}" type="slidenum">
              <a:t>‹#›</a:t>
            </a:fld>
            <a:endParaRPr lang="en-GB" dirty="0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14987" y="4370612"/>
            <a:ext cx="5101647" cy="165575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4987" y="1585469"/>
            <a:ext cx="8153403" cy="2335240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218" y="557811"/>
            <a:ext cx="3107551" cy="8074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222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6" cy="69006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FAA33-0072-492D-8931-92750608AFEB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71043-4A76-4FE2-A3D9-9BB3A23D97C9}" type="slidenum">
              <a:t>‹#›</a:t>
            </a:fld>
            <a:endParaRPr lang="en-GB" dirty="0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4987" y="4370612"/>
            <a:ext cx="5101647" cy="1655758"/>
          </a:xfrm>
        </p:spPr>
        <p:txBody>
          <a:bodyPr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14987" y="1585469"/>
            <a:ext cx="8153403" cy="2335240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889" y="566169"/>
            <a:ext cx="3187068" cy="83140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49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8601221" cy="7622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603336"/>
            <a:ext cx="10515600" cy="45736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E9F9C-BE36-4314-BF55-7A7908F984AD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CEAF3C-25F1-49CC-9046-C0F7DC15EC03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089849-3DA1-4D06-8174-7ACBFE05BCE7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3" name="Rectangle 8"/>
          <p:cNvSpPr/>
          <p:nvPr/>
        </p:nvSpPr>
        <p:spPr>
          <a:xfrm>
            <a:off x="4422102" y="6187854"/>
            <a:ext cx="7289733" cy="26304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2BBC5-C1B7-44EB-9491-BB55A5871DAF}" type="slidenum">
              <a:t>‹#›</a:t>
            </a:fld>
            <a:endParaRPr lang="en-GB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0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57CB2-94E6-48BD-9EC9-8833A6DE8CEC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F3447-1876-4583-8902-ED72A05B293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140680"/>
            <a:ext cx="8754374" cy="10691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E88AC-084C-475B-802A-F3F1D2CC49ED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B83ED-B503-4BC4-8068-D05F6AC09CB4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39EF35-62BD-4026-8617-F3D8073F32EA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47F66-9415-4D42-AF32-98189DCBC45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1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24437" t="3468" r="38178" b="3389"/>
          <a:stretch>
            <a:fillRect/>
          </a:stretch>
        </p:blipFill>
        <p:spPr>
          <a:xfrm>
            <a:off x="0" y="0"/>
            <a:ext cx="12191996" cy="69006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FAA33-0072-492D-8931-92750608AFEB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71043-4A76-4FE2-A3D9-9BB3A23D97C9}" type="slidenum">
              <a:t>‹#›</a:t>
            </a:fld>
            <a:endParaRPr lang="en-GB" dirty="0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4987" y="4370612"/>
            <a:ext cx="5101647" cy="1655758"/>
          </a:xfrm>
        </p:spPr>
        <p:txBody>
          <a:bodyPr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14987" y="1585469"/>
            <a:ext cx="8153403" cy="2335240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889" y="566169"/>
            <a:ext cx="3187068" cy="83140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33221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4EAFD-B7CB-4842-A205-A02BAF3FD823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BE7686-7AF6-4229-B15A-B790E87F8FF7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1764691"/>
            <a:ext cx="3932240" cy="48736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1603" y="1821658"/>
            <a:ext cx="6172200" cy="42910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301078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78C48-1D3C-4FA5-9848-4DD2EB796937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ECB3C-5701-4F5B-AF3F-B5BFD832CEFD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8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1372176"/>
            <a:ext cx="3887791" cy="9909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1372176"/>
            <a:ext cx="6172200" cy="4753051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93754" y="2454825"/>
            <a:ext cx="3932240" cy="367040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41B68-F1AA-41E1-8F5F-62FC800BD201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EA57D-776E-4179-AF34-05A8702C9B73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1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2F643-49F3-4074-BB50-E863CE1F22FD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156C4B-53DB-45F5-A5B6-6D93775EE14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8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1434903"/>
            <a:ext cx="2628899" cy="474206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1434903"/>
            <a:ext cx="7734296" cy="47420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F0B877-8411-4DCA-8CFE-01E9DE75BDB5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028786-985F-4CB0-8780-496DA858C51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7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8601221" cy="7622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603336"/>
            <a:ext cx="10515600" cy="45736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E9F9C-BE36-4314-BF55-7A7908F984AD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CEAF3C-25F1-49CC-9046-C0F7DC15EC03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393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089849-3DA1-4D06-8174-7ACBFE05BCE7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3" name="Rectangle 8"/>
          <p:cNvSpPr/>
          <p:nvPr/>
        </p:nvSpPr>
        <p:spPr>
          <a:xfrm>
            <a:off x="4422102" y="6187854"/>
            <a:ext cx="7289733" cy="26304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2BBC5-C1B7-44EB-9491-BB55A5871DAF}" type="slidenum">
              <a:t>‹#›</a:t>
            </a:fld>
            <a:endParaRPr lang="en-GB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857CB2-94E6-48BD-9EC9-8833A6DE8CEC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F3447-1876-4583-8902-ED72A05B293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44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140680"/>
            <a:ext cx="8754374" cy="10691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E88AC-084C-475B-802A-F3F1D2CC49ED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B83ED-B503-4BC4-8068-D05F6AC09CB4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6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39EF35-62BD-4026-8617-F3D8073F32EA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147F66-9415-4D42-AF32-98189DCBC45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0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4EAFD-B7CB-4842-A205-A02BAF3FD823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BE7686-7AF6-4229-B15A-B790E87F8FF7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77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1764691"/>
            <a:ext cx="3932240" cy="48736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1603" y="1821658"/>
            <a:ext cx="6172200" cy="42910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301078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78C48-1D3C-4FA5-9848-4DD2EB796937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ECB3C-5701-4F5B-AF3F-B5BFD832CEFD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8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98471"/>
            <a:ext cx="8745010" cy="10935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19902149-2C72-40E7-B27D-3AD3B6B876CC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908E607-C697-4053-A56F-D69394932939}" type="slidenum">
              <a:t>‹#›</a:t>
            </a:fld>
            <a:endParaRPr lang="en-GB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429" y="242178"/>
            <a:ext cx="1817369" cy="47219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accent3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98471"/>
            <a:ext cx="8745010" cy="10935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19902149-2C72-40E7-B27D-3AD3B6B876CC}" type="datetime1">
              <a:rPr lang="en-GB"/>
              <a:pPr lvl="0"/>
              <a:t>11/05/2023</a:t>
            </a:fld>
            <a:endParaRPr lang="en-GB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908E607-C697-4053-A56F-D69394932939}" type="slidenum">
              <a:t>‹#›</a:t>
            </a:fld>
            <a:endParaRPr lang="en-GB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429" y="242178"/>
            <a:ext cx="1817369" cy="4721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222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chemeClr val="accent3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chemeClr val="accent4">
              <a:lumMod val="75000"/>
            </a:schemeClr>
          </a:solidFill>
          <a:uFillTx/>
          <a:latin typeface="Cabin" pitchFamily="34"/>
          <a:ea typeface="Cabin" pitchFamily="34"/>
          <a:cs typeface="Cabin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Coventry Green Business</a:t>
            </a:r>
            <a:endParaRPr lang="en-US" sz="56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3B5-FBCC-4449-BDAB-A28E4D51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900" y="1517011"/>
            <a:ext cx="6417512" cy="53409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End of life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Mattress Recycling 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and the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rgbClr val="6FAA3A"/>
                </a:solidFill>
              </a:rPr>
              <a:t>Circular Economy</a:t>
            </a:r>
          </a:p>
          <a:p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</a:rPr>
              <a:t>Richard Allsopp Director/Owner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D8AEF5-A022-482C-893C-D4B3420D0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677" y="328236"/>
            <a:ext cx="1950262" cy="5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F7B9ED7-2EBC-4D1E-AD9C-3A7117DC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158D8-BF13-4811-899E-DB1ECB242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4664" y="3428991"/>
            <a:ext cx="3217333" cy="3428993"/>
          </a:xfrm>
          <a:prstGeom prst="rect">
            <a:avLst/>
          </a:prstGeom>
        </p:spPr>
      </p:pic>
      <p:pic>
        <p:nvPicPr>
          <p:cNvPr id="7170" name="Picture 2" descr="Rubbish Collection Services | Low Cost Waste Removal">
            <a:extLst>
              <a:ext uri="{FF2B5EF4-FFF2-40B4-BE49-F238E27FC236}">
                <a16:creationId xmlns:a16="http://schemas.microsoft.com/office/drawing/2014/main" id="{61B7A6F7-9872-44FB-A045-6E7627F3B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4667" y="3"/>
            <a:ext cx="3217333" cy="34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AC0131F-32C8-4831-A57A-653130DB2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7332" y="3428999"/>
            <a:ext cx="32173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1D7006-463E-47A5-9C74-69344098BC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331" y="-15"/>
            <a:ext cx="3217333" cy="3429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C958042-65E3-42E4-A01E-48B022A5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chemeClr val="tx1">
                  <a:lumMod val="95000"/>
                  <a:lumOff val="5000"/>
                </a:schemeClr>
              </a:gs>
              <a:gs pos="76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3CCC9A-0F0E-4D95-8F88-EAF25861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626"/>
            <a:ext cx="4304071" cy="12880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Business: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Services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180681"/>
            <a:ext cx="514227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FEE0C7-5B16-4869-948B-275E1488B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2" y="2342642"/>
            <a:ext cx="5496311" cy="4515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Services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Est 2013, Coventry based</a:t>
            </a:r>
          </a:p>
          <a:p>
            <a:pPr lvl="1"/>
            <a:r>
              <a:rPr lang="en-GB" sz="2800" dirty="0">
                <a:solidFill>
                  <a:srgbClr val="6FAA3A"/>
                </a:solidFill>
              </a:rPr>
              <a:t>National waste management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Mattress and bulky waste recycling (2016)</a:t>
            </a:r>
          </a:p>
          <a:p>
            <a:pPr lvl="1"/>
            <a:r>
              <a:rPr lang="en-GB" sz="2800" dirty="0">
                <a:solidFill>
                  <a:srgbClr val="6FAA3A"/>
                </a:solidFill>
              </a:rPr>
              <a:t>Legal and Packaging Compliance</a:t>
            </a:r>
          </a:p>
          <a:p>
            <a:pPr lvl="1"/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ttress makers should be forced to offer take back service to reduce fly- tipping">
            <a:extLst>
              <a:ext uri="{FF2B5EF4-FFF2-40B4-BE49-F238E27FC236}">
                <a16:creationId xmlns:a16="http://schemas.microsoft.com/office/drawing/2014/main" id="{92308D58-96D3-A965-3A41-CA470E164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t="960" r="-1" b="526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7304315" y="1161288"/>
            <a:ext cx="4529697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Key Facts:</a:t>
            </a:r>
            <a:endParaRPr lang="en-US" b="0" dirty="0">
              <a:latin typeface="+mj-lt"/>
              <a:ea typeface="+mj-ea"/>
              <a:cs typeface="+mj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3B5-FBCC-4449-BDAB-A28E4D51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0" y="2718053"/>
            <a:ext cx="5460979" cy="4121649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7 million mattresses sold each year in the UK</a:t>
            </a:r>
            <a:endParaRPr lang="en-GB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chemeClr val="tx1"/>
              </a:solidFill>
            </a:endParaRPr>
          </a:p>
          <a:p>
            <a:r>
              <a:rPr lang="en-GB" sz="3500" dirty="0">
                <a:solidFill>
                  <a:schemeClr val="tx1"/>
                </a:solidFill>
              </a:rPr>
              <a:t>3 million+ go to landfill </a:t>
            </a:r>
          </a:p>
          <a:p>
            <a:r>
              <a:rPr lang="en-GB" sz="3500" dirty="0">
                <a:solidFill>
                  <a:srgbClr val="6FAA3A"/>
                </a:solidFill>
              </a:rPr>
              <a:t>1.8 million recycled</a:t>
            </a:r>
          </a:p>
          <a:p>
            <a:r>
              <a:rPr lang="en-GB" sz="3500" dirty="0">
                <a:solidFill>
                  <a:schemeClr val="tx1"/>
                </a:solidFill>
              </a:rPr>
              <a:t>2 millions reused</a:t>
            </a:r>
          </a:p>
          <a:p>
            <a:r>
              <a:rPr lang="en-GB" sz="3500" dirty="0">
                <a:solidFill>
                  <a:srgbClr val="6FAA3A"/>
                </a:solidFill>
              </a:rPr>
              <a:t>Retailers requiring a compliant solution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2200" i="1" dirty="0">
                <a:solidFill>
                  <a:schemeClr val="tx1"/>
                </a:solidFill>
              </a:rPr>
              <a:t>Similar issues with domestic seating</a:t>
            </a:r>
          </a:p>
          <a:p>
            <a:pPr marL="0" indent="0">
              <a:buNone/>
            </a:pPr>
            <a:endParaRPr lang="en-GB" sz="1700" dirty="0">
              <a:solidFill>
                <a:schemeClr val="tx1"/>
              </a:solidFill>
            </a:endParaRPr>
          </a:p>
          <a:p>
            <a:endParaRPr lang="en-GB" sz="17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D8AEF5-A022-482C-893C-D4B3420D02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677" y="328236"/>
            <a:ext cx="1950262" cy="5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A0BDEFE-5F7B-49E5-8006-8EFCB67C45A7}"/>
              </a:ext>
            </a:extLst>
          </p:cNvPr>
          <p:cNvSpPr txBox="1">
            <a:spLocks/>
          </p:cNvSpPr>
          <p:nvPr/>
        </p:nvSpPr>
        <p:spPr>
          <a:xfrm>
            <a:off x="272144" y="665162"/>
            <a:ext cx="4293757" cy="5213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chemeClr val="accent3">
                    <a:lumMod val="75000"/>
                  </a:schemeClr>
                </a:solidFill>
                <a:uFillTx/>
                <a:latin typeface="Cabin" pitchFamily="34"/>
                <a:ea typeface="Cabin" pitchFamily="34"/>
                <a:cs typeface="Cabin" pitchFamily="34"/>
              </a:defRPr>
            </a:lvl1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6FAA3A"/>
                </a:solidFill>
                <a:latin typeface="+mj-lt"/>
                <a:ea typeface="+mj-ea"/>
                <a:cs typeface="+mj-cs"/>
              </a:rPr>
              <a:t>2016 start up: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Early Days of manual processing was tough, </a:t>
            </a:r>
            <a:r>
              <a:rPr lang="en-US" sz="4800" kern="1200" dirty="0">
                <a:solidFill>
                  <a:srgbClr val="6FAA3A"/>
                </a:solidFill>
                <a:latin typeface="+mj-lt"/>
                <a:ea typeface="+mj-ea"/>
                <a:cs typeface="+mj-cs"/>
              </a:rPr>
              <a:t>but the learning was essential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F3A88D-AD1B-4B21-B75E-7ED7F8B67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r="40347"/>
          <a:stretch/>
        </p:blipFill>
        <p:spPr>
          <a:xfrm>
            <a:off x="4653627" y="-1"/>
            <a:ext cx="4614002" cy="4515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C785A3-BC15-4119-B621-672F5DD6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7" b="-5"/>
          <a:stretch/>
        </p:blipFill>
        <p:spPr>
          <a:xfrm>
            <a:off x="9355353" y="-1"/>
            <a:ext cx="2829214" cy="2183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3A4F9-50B1-47BD-8FF7-D9B774BF53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21821" b="-1"/>
          <a:stretch/>
        </p:blipFill>
        <p:spPr>
          <a:xfrm>
            <a:off x="9355353" y="2274491"/>
            <a:ext cx="2825496" cy="22414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1178F0-8930-42EF-A162-755ADC349D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6" b="6"/>
          <a:stretch/>
        </p:blipFill>
        <p:spPr>
          <a:xfrm>
            <a:off x="4653627" y="4616536"/>
            <a:ext cx="2829212" cy="2241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4C37F-5017-417B-8906-1B422C0C70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18047"/>
          <a:stretch/>
        </p:blipFill>
        <p:spPr>
          <a:xfrm>
            <a:off x="7570565" y="4607393"/>
            <a:ext cx="4614002" cy="22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6192FD-BAF1-3BB5-34C4-32C399B59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6592" r="32762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371094" y="932688"/>
            <a:ext cx="4569206" cy="1353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2018: £1.3 Million Investment in an automated facility</a:t>
            </a: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3B5-FBCC-4449-BDAB-A28E4D51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137406" cy="4139936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Extensive R&amp;D and learning</a:t>
            </a:r>
          </a:p>
          <a:p>
            <a:r>
              <a:rPr lang="en-GB" dirty="0">
                <a:solidFill>
                  <a:schemeClr val="tx1"/>
                </a:solidFill>
              </a:rPr>
              <a:t>Fully Permitted facility</a:t>
            </a:r>
          </a:p>
          <a:p>
            <a:r>
              <a:rPr lang="en-GB" dirty="0">
                <a:solidFill>
                  <a:schemeClr val="tx1"/>
                </a:solidFill>
              </a:rPr>
              <a:t>Automated processing: 1000+ mattresses per day</a:t>
            </a:r>
          </a:p>
          <a:p>
            <a:r>
              <a:rPr lang="en-GB" dirty="0">
                <a:solidFill>
                  <a:srgbClr val="6FAA3A"/>
                </a:solidFill>
              </a:rPr>
              <a:t>£40k grant from Coventry Green Business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D8AEF5-A022-482C-893C-D4B3420D02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677" y="328236"/>
            <a:ext cx="1950262" cy="5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FF4C30C-CD70-4D38-820A-CE68F3714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" t="22984" r="20569" b="12836"/>
          <a:stretch/>
        </p:blipFill>
        <p:spPr>
          <a:xfrm>
            <a:off x="5" y="0"/>
            <a:ext cx="12191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>
        <a:spAutoFit/>
      </a:bodyPr>
      <a:lstStyle>
        <a:defPPr>
          <a:defRPr b="1" dirty="0" smtClean="0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>
        <a:spAutoFit/>
      </a:bodyPr>
      <a:lstStyle>
        <a:defPPr>
          <a:defRPr b="1" dirty="0" smtClean="0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0A1BC858E469B6411B5999D76B4" ma:contentTypeVersion="2" ma:contentTypeDescription="Create a new document." ma:contentTypeScope="" ma:versionID="786b6a5f2017b116063734fad2e9b307">
  <xsd:schema xmlns:xsd="http://www.w3.org/2001/XMLSchema" xmlns:xs="http://www.w3.org/2001/XMLSchema" xmlns:p="http://schemas.microsoft.com/office/2006/metadata/properties" xmlns:ns2="c8fa2e02-8366-47b4-8370-132edbb0c5b4" targetNamespace="http://schemas.microsoft.com/office/2006/metadata/properties" ma:root="true" ma:fieldsID="7062935a494f5ab01e420fbb7699f34a" ns2:_="">
    <xsd:import namespace="c8fa2e02-8366-47b4-8370-132edbb0c5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a2e02-8366-47b4-8370-132edbb0c5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D105B8-5E7B-45F5-9F3D-13238E019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a2e02-8366-47b4-8370-132edbb0c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6D5F6B-9C33-473F-8DD9-B3E8B3826D6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8fa2e02-8366-47b4-8370-132edbb0c5b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C32C17-87F2-439E-889F-1AC79B2396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133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Cabin</vt:lpstr>
      <vt:lpstr>Calibri</vt:lpstr>
      <vt:lpstr>Calibri Light</vt:lpstr>
      <vt:lpstr>Office Theme</vt:lpstr>
      <vt:lpstr>1_Office Theme</vt:lpstr>
      <vt:lpstr>Coventry Green Business</vt:lpstr>
      <vt:lpstr>Our Business: National Services</vt:lpstr>
      <vt:lpstr>Key Facts:</vt:lpstr>
      <vt:lpstr>PowerPoint Presentation</vt:lpstr>
      <vt:lpstr>2018: £1.3 Million Investment in an automated facility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for Argos</dc:title>
  <dc:creator>Richard Allsopp</dc:creator>
  <cp:lastModifiedBy>Covlea, Maria</cp:lastModifiedBy>
  <cp:revision>44</cp:revision>
  <dcterms:created xsi:type="dcterms:W3CDTF">2018-10-24T12:31:52Z</dcterms:created>
  <dcterms:modified xsi:type="dcterms:W3CDTF">2023-05-11T13:53:04Z</dcterms:modified>
</cp:coreProperties>
</file>