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7" r:id="rId5"/>
    <p:sldId id="295" r:id="rId6"/>
    <p:sldId id="432" r:id="rId7"/>
    <p:sldId id="308" r:id="rId8"/>
    <p:sldId id="439" r:id="rId9"/>
    <p:sldId id="314" r:id="rId10"/>
    <p:sldId id="358" r:id="rId11"/>
    <p:sldId id="426" r:id="rId12"/>
    <p:sldId id="433" r:id="rId13"/>
    <p:sldId id="427" r:id="rId14"/>
    <p:sldId id="428" r:id="rId15"/>
    <p:sldId id="429" r:id="rId16"/>
    <p:sldId id="430" r:id="rId17"/>
    <p:sldId id="431" r:id="rId18"/>
    <p:sldId id="436" r:id="rId19"/>
    <p:sldId id="455" r:id="rId20"/>
    <p:sldId id="456" r:id="rId21"/>
    <p:sldId id="454" r:id="rId22"/>
    <p:sldId id="307" r:id="rId23"/>
    <p:sldId id="442" r:id="rId24"/>
    <p:sldId id="453" r:id="rId25"/>
    <p:sldId id="441" r:id="rId26"/>
    <p:sldId id="440" r:id="rId27"/>
    <p:sldId id="423" r:id="rId28"/>
    <p:sldId id="43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3DE3A-C9F4-D63C-3582-2C40CC65A108}" v="2" dt="2023-07-18T09:24:59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s, Stella" userId="S::cvste553@coventry.gov.uk::7b9d85b7-0d13-4a10-a2c4-af110495868f" providerId="AD" clId="Web-{5D43DE3A-C9F4-D63C-3582-2C40CC65A108}"/>
    <pc:docChg chg="modSld">
      <pc:chgData name="Rogers, Stella" userId="S::cvste553@coventry.gov.uk::7b9d85b7-0d13-4a10-a2c4-af110495868f" providerId="AD" clId="Web-{5D43DE3A-C9F4-D63C-3582-2C40CC65A108}" dt="2023-07-18T09:24:59.181" v="1" actId="1076"/>
      <pc:docMkLst>
        <pc:docMk/>
      </pc:docMkLst>
      <pc:sldChg chg="modSp">
        <pc:chgData name="Rogers, Stella" userId="S::cvste553@coventry.gov.uk::7b9d85b7-0d13-4a10-a2c4-af110495868f" providerId="AD" clId="Web-{5D43DE3A-C9F4-D63C-3582-2C40CC65A108}" dt="2023-07-18T09:24:59.181" v="1" actId="1076"/>
        <pc:sldMkLst>
          <pc:docMk/>
          <pc:sldMk cId="1044881200" sldId="454"/>
        </pc:sldMkLst>
        <pc:picChg chg="mod">
          <ac:chgData name="Rogers, Stella" userId="S::cvste553@coventry.gov.uk::7b9d85b7-0d13-4a10-a2c4-af110495868f" providerId="AD" clId="Web-{5D43DE3A-C9F4-D63C-3582-2C40CC65A108}" dt="2023-07-18T09:24:59.181" v="1" actId="1076"/>
          <ac:picMkLst>
            <pc:docMk/>
            <pc:sldMk cId="1044881200" sldId="454"/>
            <ac:picMk id="7" creationId="{15E61FD8-C950-CFB4-7618-C16297F93359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14CB8-34CA-4997-AFBC-931A482A65F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2354C90-EA35-4DC6-93A2-5CBFD5732F4E}">
      <dgm:prSet/>
      <dgm:spPr/>
      <dgm:t>
        <a:bodyPr/>
        <a:lstStyle/>
        <a:p>
          <a:r>
            <a:rPr lang="en-US" u="sng"/>
            <a:t>Mandatory</a:t>
          </a:r>
          <a:r>
            <a:rPr lang="en-US"/>
            <a:t> School Food Standards set in legislation since 2015 to ensure food in school is nutritious and high quality</a:t>
          </a:r>
        </a:p>
      </dgm:t>
    </dgm:pt>
    <dgm:pt modelId="{51D3F90F-0E94-4FF6-BF67-D1C5E9E10D23}" type="parTrans" cxnId="{9AC3F884-60B7-48CF-9986-74C30E072998}">
      <dgm:prSet/>
      <dgm:spPr/>
      <dgm:t>
        <a:bodyPr/>
        <a:lstStyle/>
        <a:p>
          <a:endParaRPr lang="en-US"/>
        </a:p>
      </dgm:t>
    </dgm:pt>
    <dgm:pt modelId="{585D7118-ABD9-49AE-9967-E0D6C4D925DC}" type="sibTrans" cxnId="{9AC3F884-60B7-48CF-9986-74C30E072998}">
      <dgm:prSet/>
      <dgm:spPr/>
      <dgm:t>
        <a:bodyPr/>
        <a:lstStyle/>
        <a:p>
          <a:endParaRPr lang="en-US"/>
        </a:p>
      </dgm:t>
    </dgm:pt>
    <dgm:pt modelId="{474B9E83-B288-4F00-97EE-82B863231DC0}">
      <dgm:prSet/>
      <dgm:spPr/>
      <dgm:t>
        <a:bodyPr/>
        <a:lstStyle/>
        <a:p>
          <a:r>
            <a:rPr lang="en-US"/>
            <a:t>Promote good nutritional health, protect nutritionally vulnerable and promote positive eating behaviour </a:t>
          </a:r>
        </a:p>
      </dgm:t>
    </dgm:pt>
    <dgm:pt modelId="{911971AF-9F3D-43B7-98DE-99ADB76EC5E0}" type="parTrans" cxnId="{B5A9BB3D-BE48-47DE-9BE9-93F585AB6E8B}">
      <dgm:prSet/>
      <dgm:spPr/>
      <dgm:t>
        <a:bodyPr/>
        <a:lstStyle/>
        <a:p>
          <a:endParaRPr lang="en-US"/>
        </a:p>
      </dgm:t>
    </dgm:pt>
    <dgm:pt modelId="{7B03A8FC-613C-4971-80EA-2CF0F5067C1C}" type="sibTrans" cxnId="{B5A9BB3D-BE48-47DE-9BE9-93F585AB6E8B}">
      <dgm:prSet/>
      <dgm:spPr/>
      <dgm:t>
        <a:bodyPr/>
        <a:lstStyle/>
        <a:p>
          <a:endParaRPr lang="en-US"/>
        </a:p>
      </dgm:t>
    </dgm:pt>
    <dgm:pt modelId="{84101C25-DBC0-478F-BAD8-92C85ABB9486}">
      <dgm:prSet/>
      <dgm:spPr/>
      <dgm:t>
        <a:bodyPr/>
        <a:lstStyle/>
        <a:p>
          <a:r>
            <a:rPr lang="en-GB"/>
            <a:t>Provide schools, caterers and HAF club providers with framework to build creative and nutritionally balanced menus</a:t>
          </a:r>
          <a:endParaRPr lang="en-US"/>
        </a:p>
      </dgm:t>
    </dgm:pt>
    <dgm:pt modelId="{E92ADFB6-4800-41E0-BE34-01B898221E26}" type="parTrans" cxnId="{36B46CB7-8FAC-45F0-8F09-28B4A879EF3C}">
      <dgm:prSet/>
      <dgm:spPr/>
      <dgm:t>
        <a:bodyPr/>
        <a:lstStyle/>
        <a:p>
          <a:endParaRPr lang="en-US"/>
        </a:p>
      </dgm:t>
    </dgm:pt>
    <dgm:pt modelId="{A84434A6-4D30-4DB5-AA66-E03246065E87}" type="sibTrans" cxnId="{36B46CB7-8FAC-45F0-8F09-28B4A879EF3C}">
      <dgm:prSet/>
      <dgm:spPr/>
      <dgm:t>
        <a:bodyPr/>
        <a:lstStyle/>
        <a:p>
          <a:endParaRPr lang="en-US"/>
        </a:p>
      </dgm:t>
    </dgm:pt>
    <dgm:pt modelId="{8EF1740C-732E-4F07-93E2-A8D526CDF59E}">
      <dgm:prSet/>
      <dgm:spPr/>
      <dgm:t>
        <a:bodyPr/>
        <a:lstStyle/>
        <a:p>
          <a:r>
            <a:rPr lang="en-GB"/>
            <a:t>Ensure children benefit from the correct balance of energy, vitamins and nutrients across the week</a:t>
          </a:r>
          <a:endParaRPr lang="en-US"/>
        </a:p>
      </dgm:t>
    </dgm:pt>
    <dgm:pt modelId="{9F689F7D-C5D4-48A6-AC6B-D325582F7AAC}" type="parTrans" cxnId="{9676DBA9-300F-4B17-A961-FFA784ECACAC}">
      <dgm:prSet/>
      <dgm:spPr/>
      <dgm:t>
        <a:bodyPr/>
        <a:lstStyle/>
        <a:p>
          <a:endParaRPr lang="en-US"/>
        </a:p>
      </dgm:t>
    </dgm:pt>
    <dgm:pt modelId="{CC048913-9CFD-4603-8B4D-E4E6E890C276}" type="sibTrans" cxnId="{9676DBA9-300F-4B17-A961-FFA784ECACAC}">
      <dgm:prSet/>
      <dgm:spPr/>
      <dgm:t>
        <a:bodyPr/>
        <a:lstStyle/>
        <a:p>
          <a:endParaRPr lang="en-US"/>
        </a:p>
      </dgm:t>
    </dgm:pt>
    <dgm:pt modelId="{473D1C3B-F0F7-499B-907D-4C584E22EAA4}">
      <dgm:prSet/>
      <dgm:spPr/>
      <dgm:t>
        <a:bodyPr/>
        <a:lstStyle/>
        <a:p>
          <a:r>
            <a:rPr lang="en-GB"/>
            <a:t>Promote positive food choices and provide wider range of foods</a:t>
          </a:r>
          <a:endParaRPr lang="en-US"/>
        </a:p>
      </dgm:t>
    </dgm:pt>
    <dgm:pt modelId="{8B282DBC-0AE2-4394-914F-C08FDEEFBB19}" type="parTrans" cxnId="{AD796098-846A-4B98-952B-1323110D4162}">
      <dgm:prSet/>
      <dgm:spPr/>
      <dgm:t>
        <a:bodyPr/>
        <a:lstStyle/>
        <a:p>
          <a:endParaRPr lang="en-US"/>
        </a:p>
      </dgm:t>
    </dgm:pt>
    <dgm:pt modelId="{991B9271-6E03-427F-9988-0515C9C76D20}" type="sibTrans" cxnId="{AD796098-846A-4B98-952B-1323110D4162}">
      <dgm:prSet/>
      <dgm:spPr/>
      <dgm:t>
        <a:bodyPr/>
        <a:lstStyle/>
        <a:p>
          <a:endParaRPr lang="en-US"/>
        </a:p>
      </dgm:t>
    </dgm:pt>
    <dgm:pt modelId="{67C9FD38-61D9-46B9-95FF-B1A2DF3CF531}">
      <dgm:prSet/>
      <dgm:spPr/>
      <dgm:t>
        <a:bodyPr/>
        <a:lstStyle/>
        <a:p>
          <a:r>
            <a:rPr lang="en-GB"/>
            <a:t>Restrict items high in fat, sugar and salt</a:t>
          </a:r>
          <a:endParaRPr lang="en-US"/>
        </a:p>
      </dgm:t>
    </dgm:pt>
    <dgm:pt modelId="{0DD75480-F3AA-4952-B5D3-31EAF57ECAC7}" type="parTrans" cxnId="{115E7273-C6FE-406E-9F09-9E9C26860A77}">
      <dgm:prSet/>
      <dgm:spPr/>
      <dgm:t>
        <a:bodyPr/>
        <a:lstStyle/>
        <a:p>
          <a:endParaRPr lang="en-US"/>
        </a:p>
      </dgm:t>
    </dgm:pt>
    <dgm:pt modelId="{735D0D9D-68D9-4EFA-AD37-C041E97C7AFD}" type="sibTrans" cxnId="{115E7273-C6FE-406E-9F09-9E9C26860A77}">
      <dgm:prSet/>
      <dgm:spPr/>
      <dgm:t>
        <a:bodyPr/>
        <a:lstStyle/>
        <a:p>
          <a:endParaRPr lang="en-US"/>
        </a:p>
      </dgm:t>
    </dgm:pt>
    <dgm:pt modelId="{57DF58BA-6A40-415F-A5EB-6AFA0805BAEC}" type="pres">
      <dgm:prSet presAssocID="{4D414CB8-34CA-4997-AFBC-931A482A65F0}" presName="diagram" presStyleCnt="0">
        <dgm:presLayoutVars>
          <dgm:dir/>
          <dgm:resizeHandles val="exact"/>
        </dgm:presLayoutVars>
      </dgm:prSet>
      <dgm:spPr/>
    </dgm:pt>
    <dgm:pt modelId="{E72AC687-2C93-4DC9-ACF2-67BA07F76675}" type="pres">
      <dgm:prSet presAssocID="{62354C90-EA35-4DC6-93A2-5CBFD5732F4E}" presName="node" presStyleLbl="node1" presStyleIdx="0" presStyleCnt="6">
        <dgm:presLayoutVars>
          <dgm:bulletEnabled val="1"/>
        </dgm:presLayoutVars>
      </dgm:prSet>
      <dgm:spPr/>
    </dgm:pt>
    <dgm:pt modelId="{C21A728E-09A2-48C0-809D-3AD1B73794CC}" type="pres">
      <dgm:prSet presAssocID="{585D7118-ABD9-49AE-9967-E0D6C4D925DC}" presName="sibTrans" presStyleCnt="0"/>
      <dgm:spPr/>
    </dgm:pt>
    <dgm:pt modelId="{EDECED01-9FA4-4CA8-A7F0-C1E6ECC47B83}" type="pres">
      <dgm:prSet presAssocID="{474B9E83-B288-4F00-97EE-82B863231DC0}" presName="node" presStyleLbl="node1" presStyleIdx="1" presStyleCnt="6">
        <dgm:presLayoutVars>
          <dgm:bulletEnabled val="1"/>
        </dgm:presLayoutVars>
      </dgm:prSet>
      <dgm:spPr/>
    </dgm:pt>
    <dgm:pt modelId="{0FB72722-24AD-4313-A3BD-79A16077096C}" type="pres">
      <dgm:prSet presAssocID="{7B03A8FC-613C-4971-80EA-2CF0F5067C1C}" presName="sibTrans" presStyleCnt="0"/>
      <dgm:spPr/>
    </dgm:pt>
    <dgm:pt modelId="{A01B0CB9-7496-4B8D-86DD-E07AEB3FF5C5}" type="pres">
      <dgm:prSet presAssocID="{84101C25-DBC0-478F-BAD8-92C85ABB9486}" presName="node" presStyleLbl="node1" presStyleIdx="2" presStyleCnt="6">
        <dgm:presLayoutVars>
          <dgm:bulletEnabled val="1"/>
        </dgm:presLayoutVars>
      </dgm:prSet>
      <dgm:spPr/>
    </dgm:pt>
    <dgm:pt modelId="{1FCFAD19-41A4-4B8D-81B0-A17A58C3A6C8}" type="pres">
      <dgm:prSet presAssocID="{A84434A6-4D30-4DB5-AA66-E03246065E87}" presName="sibTrans" presStyleCnt="0"/>
      <dgm:spPr/>
    </dgm:pt>
    <dgm:pt modelId="{1B73A954-FE8F-4374-BCFC-79EFD46778E2}" type="pres">
      <dgm:prSet presAssocID="{8EF1740C-732E-4F07-93E2-A8D526CDF59E}" presName="node" presStyleLbl="node1" presStyleIdx="3" presStyleCnt="6">
        <dgm:presLayoutVars>
          <dgm:bulletEnabled val="1"/>
        </dgm:presLayoutVars>
      </dgm:prSet>
      <dgm:spPr/>
    </dgm:pt>
    <dgm:pt modelId="{6D93607E-907B-411D-94A2-4200FB6AC77C}" type="pres">
      <dgm:prSet presAssocID="{CC048913-9CFD-4603-8B4D-E4E6E890C276}" presName="sibTrans" presStyleCnt="0"/>
      <dgm:spPr/>
    </dgm:pt>
    <dgm:pt modelId="{08018376-6296-45AA-82CE-9621BDB9722F}" type="pres">
      <dgm:prSet presAssocID="{473D1C3B-F0F7-499B-907D-4C584E22EAA4}" presName="node" presStyleLbl="node1" presStyleIdx="4" presStyleCnt="6">
        <dgm:presLayoutVars>
          <dgm:bulletEnabled val="1"/>
        </dgm:presLayoutVars>
      </dgm:prSet>
      <dgm:spPr/>
    </dgm:pt>
    <dgm:pt modelId="{41C85604-1FE3-45CD-BEDB-E3BE7375CCAB}" type="pres">
      <dgm:prSet presAssocID="{991B9271-6E03-427F-9988-0515C9C76D20}" presName="sibTrans" presStyleCnt="0"/>
      <dgm:spPr/>
    </dgm:pt>
    <dgm:pt modelId="{82ECCB6F-9EB0-4E2E-BD28-D1D0BE2F625E}" type="pres">
      <dgm:prSet presAssocID="{67C9FD38-61D9-46B9-95FF-B1A2DF3CF531}" presName="node" presStyleLbl="node1" presStyleIdx="5" presStyleCnt="6">
        <dgm:presLayoutVars>
          <dgm:bulletEnabled val="1"/>
        </dgm:presLayoutVars>
      </dgm:prSet>
      <dgm:spPr/>
    </dgm:pt>
  </dgm:ptLst>
  <dgm:cxnLst>
    <dgm:cxn modelId="{8D33C02A-39D1-4207-BADF-8AA8145CDBAC}" type="presOf" srcId="{474B9E83-B288-4F00-97EE-82B863231DC0}" destId="{EDECED01-9FA4-4CA8-A7F0-C1E6ECC47B83}" srcOrd="0" destOrd="0" presId="urn:microsoft.com/office/officeart/2005/8/layout/default"/>
    <dgm:cxn modelId="{B5A9BB3D-BE48-47DE-9BE9-93F585AB6E8B}" srcId="{4D414CB8-34CA-4997-AFBC-931A482A65F0}" destId="{474B9E83-B288-4F00-97EE-82B863231DC0}" srcOrd="1" destOrd="0" parTransId="{911971AF-9F3D-43B7-98DE-99ADB76EC5E0}" sibTransId="{7B03A8FC-613C-4971-80EA-2CF0F5067C1C}"/>
    <dgm:cxn modelId="{115E7273-C6FE-406E-9F09-9E9C26860A77}" srcId="{4D414CB8-34CA-4997-AFBC-931A482A65F0}" destId="{67C9FD38-61D9-46B9-95FF-B1A2DF3CF531}" srcOrd="5" destOrd="0" parTransId="{0DD75480-F3AA-4952-B5D3-31EAF57ECAC7}" sibTransId="{735D0D9D-68D9-4EFA-AD37-C041E97C7AFD}"/>
    <dgm:cxn modelId="{BAC4B956-6299-4014-B71B-5A3D1EADDC05}" type="presOf" srcId="{8EF1740C-732E-4F07-93E2-A8D526CDF59E}" destId="{1B73A954-FE8F-4374-BCFC-79EFD46778E2}" srcOrd="0" destOrd="0" presId="urn:microsoft.com/office/officeart/2005/8/layout/default"/>
    <dgm:cxn modelId="{2FE4F377-4575-420B-9A6C-8D00508C8206}" type="presOf" srcId="{62354C90-EA35-4DC6-93A2-5CBFD5732F4E}" destId="{E72AC687-2C93-4DC9-ACF2-67BA07F76675}" srcOrd="0" destOrd="0" presId="urn:microsoft.com/office/officeart/2005/8/layout/default"/>
    <dgm:cxn modelId="{9AC3F884-60B7-48CF-9986-74C30E072998}" srcId="{4D414CB8-34CA-4997-AFBC-931A482A65F0}" destId="{62354C90-EA35-4DC6-93A2-5CBFD5732F4E}" srcOrd="0" destOrd="0" parTransId="{51D3F90F-0E94-4FF6-BF67-D1C5E9E10D23}" sibTransId="{585D7118-ABD9-49AE-9967-E0D6C4D925DC}"/>
    <dgm:cxn modelId="{D7159A8F-5C90-475F-A10E-96ACFFDF992A}" type="presOf" srcId="{67C9FD38-61D9-46B9-95FF-B1A2DF3CF531}" destId="{82ECCB6F-9EB0-4E2E-BD28-D1D0BE2F625E}" srcOrd="0" destOrd="0" presId="urn:microsoft.com/office/officeart/2005/8/layout/default"/>
    <dgm:cxn modelId="{AD796098-846A-4B98-952B-1323110D4162}" srcId="{4D414CB8-34CA-4997-AFBC-931A482A65F0}" destId="{473D1C3B-F0F7-499B-907D-4C584E22EAA4}" srcOrd="4" destOrd="0" parTransId="{8B282DBC-0AE2-4394-914F-C08FDEEFBB19}" sibTransId="{991B9271-6E03-427F-9988-0515C9C76D20}"/>
    <dgm:cxn modelId="{9676DBA9-300F-4B17-A961-FFA784ECACAC}" srcId="{4D414CB8-34CA-4997-AFBC-931A482A65F0}" destId="{8EF1740C-732E-4F07-93E2-A8D526CDF59E}" srcOrd="3" destOrd="0" parTransId="{9F689F7D-C5D4-48A6-AC6B-D325582F7AAC}" sibTransId="{CC048913-9CFD-4603-8B4D-E4E6E890C276}"/>
    <dgm:cxn modelId="{36B46CB7-8FAC-45F0-8F09-28B4A879EF3C}" srcId="{4D414CB8-34CA-4997-AFBC-931A482A65F0}" destId="{84101C25-DBC0-478F-BAD8-92C85ABB9486}" srcOrd="2" destOrd="0" parTransId="{E92ADFB6-4800-41E0-BE34-01B898221E26}" sibTransId="{A84434A6-4D30-4DB5-AA66-E03246065E87}"/>
    <dgm:cxn modelId="{65692BB9-3063-4205-9E05-EB0184F11636}" type="presOf" srcId="{4D414CB8-34CA-4997-AFBC-931A482A65F0}" destId="{57DF58BA-6A40-415F-A5EB-6AFA0805BAEC}" srcOrd="0" destOrd="0" presId="urn:microsoft.com/office/officeart/2005/8/layout/default"/>
    <dgm:cxn modelId="{894F0DC1-3FE7-42F0-BB39-C18E786B824E}" type="presOf" srcId="{473D1C3B-F0F7-499B-907D-4C584E22EAA4}" destId="{08018376-6296-45AA-82CE-9621BDB9722F}" srcOrd="0" destOrd="0" presId="urn:microsoft.com/office/officeart/2005/8/layout/default"/>
    <dgm:cxn modelId="{145BEDED-E494-43F9-BA9F-613FB0820CE1}" type="presOf" srcId="{84101C25-DBC0-478F-BAD8-92C85ABB9486}" destId="{A01B0CB9-7496-4B8D-86DD-E07AEB3FF5C5}" srcOrd="0" destOrd="0" presId="urn:microsoft.com/office/officeart/2005/8/layout/default"/>
    <dgm:cxn modelId="{6EB638A1-80BB-425E-A57D-80F557B4D18B}" type="presParOf" srcId="{57DF58BA-6A40-415F-A5EB-6AFA0805BAEC}" destId="{E72AC687-2C93-4DC9-ACF2-67BA07F76675}" srcOrd="0" destOrd="0" presId="urn:microsoft.com/office/officeart/2005/8/layout/default"/>
    <dgm:cxn modelId="{6AB86396-1699-4FFC-9976-E6FBB8847C9C}" type="presParOf" srcId="{57DF58BA-6A40-415F-A5EB-6AFA0805BAEC}" destId="{C21A728E-09A2-48C0-809D-3AD1B73794CC}" srcOrd="1" destOrd="0" presId="urn:microsoft.com/office/officeart/2005/8/layout/default"/>
    <dgm:cxn modelId="{FF7B85CD-CB3D-4583-8B7E-6474289C36E1}" type="presParOf" srcId="{57DF58BA-6A40-415F-A5EB-6AFA0805BAEC}" destId="{EDECED01-9FA4-4CA8-A7F0-C1E6ECC47B83}" srcOrd="2" destOrd="0" presId="urn:microsoft.com/office/officeart/2005/8/layout/default"/>
    <dgm:cxn modelId="{C3DF7492-573B-45FD-80C4-DACCF50E7E09}" type="presParOf" srcId="{57DF58BA-6A40-415F-A5EB-6AFA0805BAEC}" destId="{0FB72722-24AD-4313-A3BD-79A16077096C}" srcOrd="3" destOrd="0" presId="urn:microsoft.com/office/officeart/2005/8/layout/default"/>
    <dgm:cxn modelId="{76D7D74B-4808-4316-A1C7-C172827A6FA5}" type="presParOf" srcId="{57DF58BA-6A40-415F-A5EB-6AFA0805BAEC}" destId="{A01B0CB9-7496-4B8D-86DD-E07AEB3FF5C5}" srcOrd="4" destOrd="0" presId="urn:microsoft.com/office/officeart/2005/8/layout/default"/>
    <dgm:cxn modelId="{332F4987-2595-4748-845C-28AB081F0267}" type="presParOf" srcId="{57DF58BA-6A40-415F-A5EB-6AFA0805BAEC}" destId="{1FCFAD19-41A4-4B8D-81B0-A17A58C3A6C8}" srcOrd="5" destOrd="0" presId="urn:microsoft.com/office/officeart/2005/8/layout/default"/>
    <dgm:cxn modelId="{CB9C16FE-8BC3-4BA7-910B-CE14B718FC78}" type="presParOf" srcId="{57DF58BA-6A40-415F-A5EB-6AFA0805BAEC}" destId="{1B73A954-FE8F-4374-BCFC-79EFD46778E2}" srcOrd="6" destOrd="0" presId="urn:microsoft.com/office/officeart/2005/8/layout/default"/>
    <dgm:cxn modelId="{C452AF56-A62C-4E13-8D7E-A7A4BC2C3E4D}" type="presParOf" srcId="{57DF58BA-6A40-415F-A5EB-6AFA0805BAEC}" destId="{6D93607E-907B-411D-94A2-4200FB6AC77C}" srcOrd="7" destOrd="0" presId="urn:microsoft.com/office/officeart/2005/8/layout/default"/>
    <dgm:cxn modelId="{6C7DA0CF-EFB7-4476-8E07-33F61912AF5E}" type="presParOf" srcId="{57DF58BA-6A40-415F-A5EB-6AFA0805BAEC}" destId="{08018376-6296-45AA-82CE-9621BDB9722F}" srcOrd="8" destOrd="0" presId="urn:microsoft.com/office/officeart/2005/8/layout/default"/>
    <dgm:cxn modelId="{1831E807-0B17-413A-B44D-ACED7AFBA476}" type="presParOf" srcId="{57DF58BA-6A40-415F-A5EB-6AFA0805BAEC}" destId="{41C85604-1FE3-45CD-BEDB-E3BE7375CCAB}" srcOrd="9" destOrd="0" presId="urn:microsoft.com/office/officeart/2005/8/layout/default"/>
    <dgm:cxn modelId="{89A119FF-1C6E-4694-9847-99872E85DA73}" type="presParOf" srcId="{57DF58BA-6A40-415F-A5EB-6AFA0805BAEC}" destId="{82ECCB6F-9EB0-4E2E-BD28-D1D0BE2F625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0D1892-E10C-4B97-99D3-790587BBE7F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52ABEC2-A76C-474D-9C87-51590D7F82B9}">
      <dgm:prSet/>
      <dgm:spPr/>
      <dgm:t>
        <a:bodyPr/>
        <a:lstStyle/>
        <a:p>
          <a:r>
            <a:rPr lang="en-GB"/>
            <a:t>The standards apply to all food served during the HAF programme (until 6.00 p.m) including breakfast, snacks, lunch and tea</a:t>
          </a:r>
          <a:endParaRPr lang="en-US"/>
        </a:p>
      </dgm:t>
    </dgm:pt>
    <dgm:pt modelId="{525E1C24-5449-4862-BF72-CABFD90E37EA}" type="parTrans" cxnId="{CF363AE3-CB48-45FE-BEC2-8ABA0FC9C407}">
      <dgm:prSet/>
      <dgm:spPr/>
      <dgm:t>
        <a:bodyPr/>
        <a:lstStyle/>
        <a:p>
          <a:endParaRPr lang="en-US"/>
        </a:p>
      </dgm:t>
    </dgm:pt>
    <dgm:pt modelId="{BF60C620-A0F5-490E-97DF-D330B46C6AA8}" type="sibTrans" cxnId="{CF363AE3-CB48-45FE-BEC2-8ABA0FC9C407}">
      <dgm:prSet/>
      <dgm:spPr/>
      <dgm:t>
        <a:bodyPr/>
        <a:lstStyle/>
        <a:p>
          <a:endParaRPr lang="en-US"/>
        </a:p>
      </dgm:t>
    </dgm:pt>
    <dgm:pt modelId="{F73FBDF2-7694-4977-8641-7665CDFD31F1}">
      <dgm:prSet/>
      <dgm:spPr/>
      <dgm:t>
        <a:bodyPr/>
        <a:lstStyle/>
        <a:p>
          <a:r>
            <a:rPr lang="en-GB"/>
            <a:t>Embed healthy eating and nutritional education into your HAF planning and delivery as stated in the DfE guidance</a:t>
          </a:r>
          <a:endParaRPr lang="en-US"/>
        </a:p>
      </dgm:t>
    </dgm:pt>
    <dgm:pt modelId="{0E2B6D1A-A93B-479C-A853-661BCD80A374}" type="parTrans" cxnId="{51243937-C9B9-47A5-86E0-C9D2BA131BCA}">
      <dgm:prSet/>
      <dgm:spPr/>
      <dgm:t>
        <a:bodyPr/>
        <a:lstStyle/>
        <a:p>
          <a:endParaRPr lang="en-US"/>
        </a:p>
      </dgm:t>
    </dgm:pt>
    <dgm:pt modelId="{C44962C4-2F9D-40CE-8DAE-EBEEC093D2BE}" type="sibTrans" cxnId="{51243937-C9B9-47A5-86E0-C9D2BA131BCA}">
      <dgm:prSet/>
      <dgm:spPr/>
      <dgm:t>
        <a:bodyPr/>
        <a:lstStyle/>
        <a:p>
          <a:endParaRPr lang="en-US"/>
        </a:p>
      </dgm:t>
    </dgm:pt>
    <dgm:pt modelId="{0B251F35-6DED-4983-A783-0368B933CC81}">
      <dgm:prSet/>
      <dgm:spPr/>
      <dgm:t>
        <a:bodyPr/>
        <a:lstStyle/>
        <a:p>
          <a:r>
            <a:rPr lang="en-GB"/>
            <a:t>Don’t offer any type of food or sweets as incentives, treats or rewards (e.g. fast food, ice lollies, sweets, chocolate, soft drinks)</a:t>
          </a:r>
          <a:endParaRPr lang="en-US"/>
        </a:p>
      </dgm:t>
    </dgm:pt>
    <dgm:pt modelId="{DBEFECCB-FBFF-4A97-9042-3701A545CAA3}" type="parTrans" cxnId="{F6605E46-E460-483C-8385-BCE2BC0E8F67}">
      <dgm:prSet/>
      <dgm:spPr/>
      <dgm:t>
        <a:bodyPr/>
        <a:lstStyle/>
        <a:p>
          <a:endParaRPr lang="en-US"/>
        </a:p>
      </dgm:t>
    </dgm:pt>
    <dgm:pt modelId="{B2525D4C-979B-4AA4-B263-D0FD7680997C}" type="sibTrans" cxnId="{F6605E46-E460-483C-8385-BCE2BC0E8F67}">
      <dgm:prSet/>
      <dgm:spPr/>
      <dgm:t>
        <a:bodyPr/>
        <a:lstStyle/>
        <a:p>
          <a:endParaRPr lang="en-US"/>
        </a:p>
      </dgm:t>
    </dgm:pt>
    <dgm:pt modelId="{E5D843BA-D70C-4670-B763-598AE9BA0BE3}">
      <dgm:prSet/>
      <dgm:spPr/>
      <dgm:t>
        <a:bodyPr/>
        <a:lstStyle/>
        <a:p>
          <a:r>
            <a:rPr lang="en-GB"/>
            <a:t>Model positive food and drink choices consistently and talk about food and its nutritional benefits</a:t>
          </a:r>
          <a:endParaRPr lang="en-US"/>
        </a:p>
      </dgm:t>
    </dgm:pt>
    <dgm:pt modelId="{E2360BC3-1033-4547-9E89-F8E9A51F3F16}" type="parTrans" cxnId="{21631806-B8B2-4C6F-BCF8-339F8169F8E3}">
      <dgm:prSet/>
      <dgm:spPr/>
      <dgm:t>
        <a:bodyPr/>
        <a:lstStyle/>
        <a:p>
          <a:endParaRPr lang="en-US"/>
        </a:p>
      </dgm:t>
    </dgm:pt>
    <dgm:pt modelId="{EE6F3639-A104-4856-9B84-A1A04F70C524}" type="sibTrans" cxnId="{21631806-B8B2-4C6F-BCF8-339F8169F8E3}">
      <dgm:prSet/>
      <dgm:spPr/>
      <dgm:t>
        <a:bodyPr/>
        <a:lstStyle/>
        <a:p>
          <a:endParaRPr lang="en-US"/>
        </a:p>
      </dgm:t>
    </dgm:pt>
    <dgm:pt modelId="{C794C0F9-BE91-44AC-9399-C0211C433B0B}" type="pres">
      <dgm:prSet presAssocID="{600D1892-E10C-4B97-99D3-790587BBE7FA}" presName="linear" presStyleCnt="0">
        <dgm:presLayoutVars>
          <dgm:animLvl val="lvl"/>
          <dgm:resizeHandles val="exact"/>
        </dgm:presLayoutVars>
      </dgm:prSet>
      <dgm:spPr/>
    </dgm:pt>
    <dgm:pt modelId="{AB42E7A2-2AC4-40F8-A43D-535A7573D129}" type="pres">
      <dgm:prSet presAssocID="{B52ABEC2-A76C-474D-9C87-51590D7F82B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9D5C249-C638-41A8-AEA9-C173E9035E24}" type="pres">
      <dgm:prSet presAssocID="{BF60C620-A0F5-490E-97DF-D330B46C6AA8}" presName="spacer" presStyleCnt="0"/>
      <dgm:spPr/>
    </dgm:pt>
    <dgm:pt modelId="{57BC40EE-0DA4-4BA1-937B-A478B40F40A2}" type="pres">
      <dgm:prSet presAssocID="{F73FBDF2-7694-4977-8641-7665CDFD31F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5D13D17-E043-47CA-A468-D92A26E33248}" type="pres">
      <dgm:prSet presAssocID="{C44962C4-2F9D-40CE-8DAE-EBEEC093D2BE}" presName="spacer" presStyleCnt="0"/>
      <dgm:spPr/>
    </dgm:pt>
    <dgm:pt modelId="{01EBE4F7-C441-4CA6-9955-F1E061D40F4C}" type="pres">
      <dgm:prSet presAssocID="{0B251F35-6DED-4983-A783-0368B933CC8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1CF2423-F02E-4ED1-B528-1E4355B25E21}" type="pres">
      <dgm:prSet presAssocID="{B2525D4C-979B-4AA4-B263-D0FD7680997C}" presName="spacer" presStyleCnt="0"/>
      <dgm:spPr/>
    </dgm:pt>
    <dgm:pt modelId="{93F9DDCC-2C43-4967-AB65-E5F94EBF2283}" type="pres">
      <dgm:prSet presAssocID="{E5D843BA-D70C-4670-B763-598AE9BA0BE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1631806-B8B2-4C6F-BCF8-339F8169F8E3}" srcId="{600D1892-E10C-4B97-99D3-790587BBE7FA}" destId="{E5D843BA-D70C-4670-B763-598AE9BA0BE3}" srcOrd="3" destOrd="0" parTransId="{E2360BC3-1033-4547-9E89-F8E9A51F3F16}" sibTransId="{EE6F3639-A104-4856-9B84-A1A04F70C524}"/>
    <dgm:cxn modelId="{DEB5531F-5D07-4F0B-807D-5BB1BADDBF75}" type="presOf" srcId="{B52ABEC2-A76C-474D-9C87-51590D7F82B9}" destId="{AB42E7A2-2AC4-40F8-A43D-535A7573D129}" srcOrd="0" destOrd="0" presId="urn:microsoft.com/office/officeart/2005/8/layout/vList2"/>
    <dgm:cxn modelId="{51243937-C9B9-47A5-86E0-C9D2BA131BCA}" srcId="{600D1892-E10C-4B97-99D3-790587BBE7FA}" destId="{F73FBDF2-7694-4977-8641-7665CDFD31F1}" srcOrd="1" destOrd="0" parTransId="{0E2B6D1A-A93B-479C-A853-661BCD80A374}" sibTransId="{C44962C4-2F9D-40CE-8DAE-EBEEC093D2BE}"/>
    <dgm:cxn modelId="{F6605E46-E460-483C-8385-BCE2BC0E8F67}" srcId="{600D1892-E10C-4B97-99D3-790587BBE7FA}" destId="{0B251F35-6DED-4983-A783-0368B933CC81}" srcOrd="2" destOrd="0" parTransId="{DBEFECCB-FBFF-4A97-9042-3701A545CAA3}" sibTransId="{B2525D4C-979B-4AA4-B263-D0FD7680997C}"/>
    <dgm:cxn modelId="{B0B2D54A-D7E3-46B9-9E60-DA672B9B1659}" type="presOf" srcId="{0B251F35-6DED-4983-A783-0368B933CC81}" destId="{01EBE4F7-C441-4CA6-9955-F1E061D40F4C}" srcOrd="0" destOrd="0" presId="urn:microsoft.com/office/officeart/2005/8/layout/vList2"/>
    <dgm:cxn modelId="{EF812E9A-58B0-40C6-AC97-6214CBBC5988}" type="presOf" srcId="{F73FBDF2-7694-4977-8641-7665CDFD31F1}" destId="{57BC40EE-0DA4-4BA1-937B-A478B40F40A2}" srcOrd="0" destOrd="0" presId="urn:microsoft.com/office/officeart/2005/8/layout/vList2"/>
    <dgm:cxn modelId="{C41532AB-AC48-4289-9FF2-32AF50A8072E}" type="presOf" srcId="{600D1892-E10C-4B97-99D3-790587BBE7FA}" destId="{C794C0F9-BE91-44AC-9399-C0211C433B0B}" srcOrd="0" destOrd="0" presId="urn:microsoft.com/office/officeart/2005/8/layout/vList2"/>
    <dgm:cxn modelId="{CF363AE3-CB48-45FE-BEC2-8ABA0FC9C407}" srcId="{600D1892-E10C-4B97-99D3-790587BBE7FA}" destId="{B52ABEC2-A76C-474D-9C87-51590D7F82B9}" srcOrd="0" destOrd="0" parTransId="{525E1C24-5449-4862-BF72-CABFD90E37EA}" sibTransId="{BF60C620-A0F5-490E-97DF-D330B46C6AA8}"/>
    <dgm:cxn modelId="{4CD0EBEA-CA90-4F5A-8A36-5A33021B3333}" type="presOf" srcId="{E5D843BA-D70C-4670-B763-598AE9BA0BE3}" destId="{93F9DDCC-2C43-4967-AB65-E5F94EBF2283}" srcOrd="0" destOrd="0" presId="urn:microsoft.com/office/officeart/2005/8/layout/vList2"/>
    <dgm:cxn modelId="{5E0C8D06-923B-42FE-B5F9-C9BBCB6498CA}" type="presParOf" srcId="{C794C0F9-BE91-44AC-9399-C0211C433B0B}" destId="{AB42E7A2-2AC4-40F8-A43D-535A7573D129}" srcOrd="0" destOrd="0" presId="urn:microsoft.com/office/officeart/2005/8/layout/vList2"/>
    <dgm:cxn modelId="{C605EDFB-0B03-4C3C-AC9F-565896D6000A}" type="presParOf" srcId="{C794C0F9-BE91-44AC-9399-C0211C433B0B}" destId="{69D5C249-C638-41A8-AEA9-C173E9035E24}" srcOrd="1" destOrd="0" presId="urn:microsoft.com/office/officeart/2005/8/layout/vList2"/>
    <dgm:cxn modelId="{7108781C-17BE-41E4-8109-05641AD96986}" type="presParOf" srcId="{C794C0F9-BE91-44AC-9399-C0211C433B0B}" destId="{57BC40EE-0DA4-4BA1-937B-A478B40F40A2}" srcOrd="2" destOrd="0" presId="urn:microsoft.com/office/officeart/2005/8/layout/vList2"/>
    <dgm:cxn modelId="{A151452B-80CF-4A50-B251-9A8C8371189C}" type="presParOf" srcId="{C794C0F9-BE91-44AC-9399-C0211C433B0B}" destId="{55D13D17-E043-47CA-A468-D92A26E33248}" srcOrd="3" destOrd="0" presId="urn:microsoft.com/office/officeart/2005/8/layout/vList2"/>
    <dgm:cxn modelId="{AC417215-3FA1-4571-A19F-02A7A946E2E6}" type="presParOf" srcId="{C794C0F9-BE91-44AC-9399-C0211C433B0B}" destId="{01EBE4F7-C441-4CA6-9955-F1E061D40F4C}" srcOrd="4" destOrd="0" presId="urn:microsoft.com/office/officeart/2005/8/layout/vList2"/>
    <dgm:cxn modelId="{A7AA4AB9-5636-45D1-B706-82B4552073F4}" type="presParOf" srcId="{C794C0F9-BE91-44AC-9399-C0211C433B0B}" destId="{F1CF2423-F02E-4ED1-B528-1E4355B25E21}" srcOrd="5" destOrd="0" presId="urn:microsoft.com/office/officeart/2005/8/layout/vList2"/>
    <dgm:cxn modelId="{C0BFC790-B32C-48F1-8E34-21F1A5923270}" type="presParOf" srcId="{C794C0F9-BE91-44AC-9399-C0211C433B0B}" destId="{93F9DDCC-2C43-4967-AB65-E5F94EBF228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4D7315-7F73-434B-A737-2855BEBA96D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/>
        <a:lstStyle/>
        <a:p>
          <a:endParaRPr lang="en-US"/>
        </a:p>
      </dgm:t>
    </dgm:pt>
    <dgm:pt modelId="{A8B5DB4E-6E2B-449B-9977-3DADB749022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Ensure meals are served in appropriate environment and staff/children/young people  sit at tables to eat </a:t>
          </a:r>
        </a:p>
        <a:p>
          <a:pPr>
            <a:lnSpc>
              <a:spcPct val="100000"/>
            </a:lnSpc>
          </a:pPr>
          <a:r>
            <a:rPr lang="en-GB" dirty="0"/>
            <a:t>Allow children opportunities to be independent</a:t>
          </a:r>
          <a:endParaRPr lang="en-US" dirty="0"/>
        </a:p>
      </dgm:t>
    </dgm:pt>
    <dgm:pt modelId="{5931FEE6-EA6D-494E-AD44-BE2FBA4651BA}" type="parTrans" cxnId="{CCBC8430-9ED4-4A35-B71E-65213A8D43E7}">
      <dgm:prSet/>
      <dgm:spPr/>
      <dgm:t>
        <a:bodyPr/>
        <a:lstStyle/>
        <a:p>
          <a:endParaRPr lang="en-US"/>
        </a:p>
      </dgm:t>
    </dgm:pt>
    <dgm:pt modelId="{4B0894D0-470C-4A89-A752-8DD228349B39}" type="sibTrans" cxnId="{CCBC8430-9ED4-4A35-B71E-65213A8D43E7}">
      <dgm:prSet/>
      <dgm:spPr/>
      <dgm:t>
        <a:bodyPr/>
        <a:lstStyle/>
        <a:p>
          <a:endParaRPr lang="en-US"/>
        </a:p>
      </dgm:t>
    </dgm:pt>
    <dgm:pt modelId="{1166D764-5592-40EA-9728-27AAF1D5A27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Ensure club staff sit and eat hot meals with children/young people and model social skills, cutlery skills, manners, talk about food, nutrition and positive food choices, encourage to try new foods </a:t>
          </a:r>
          <a:endParaRPr lang="en-US" dirty="0"/>
        </a:p>
      </dgm:t>
    </dgm:pt>
    <dgm:pt modelId="{0109491A-0936-4CDB-8C90-4E6FEE21DA51}" type="parTrans" cxnId="{A4323D83-FE2E-4DE4-9462-D6DC0470FC39}">
      <dgm:prSet/>
      <dgm:spPr/>
      <dgm:t>
        <a:bodyPr/>
        <a:lstStyle/>
        <a:p>
          <a:endParaRPr lang="en-US"/>
        </a:p>
      </dgm:t>
    </dgm:pt>
    <dgm:pt modelId="{55B78CE7-044D-4494-89BF-E09EBFE051F9}" type="sibTrans" cxnId="{A4323D83-FE2E-4DE4-9462-D6DC0470FC39}">
      <dgm:prSet/>
      <dgm:spPr/>
      <dgm:t>
        <a:bodyPr/>
        <a:lstStyle/>
        <a:p>
          <a:endParaRPr lang="en-US"/>
        </a:p>
      </dgm:t>
    </dgm:pt>
    <dgm:pt modelId="{43789BA3-2E3D-47FF-8BB0-ECD2C6587BA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Promote happy positive meal times and be mindful that as well as being relaxed and sociable, they are a learning opportunity – not all children/young people have this experience at home </a:t>
          </a:r>
          <a:endParaRPr lang="en-US" dirty="0"/>
        </a:p>
      </dgm:t>
    </dgm:pt>
    <dgm:pt modelId="{6387B1BC-5D7F-4B86-B8D4-C464C9169B0A}" type="parTrans" cxnId="{BE04E84E-1CF0-41D2-9301-CCF7F54141CF}">
      <dgm:prSet/>
      <dgm:spPr/>
      <dgm:t>
        <a:bodyPr/>
        <a:lstStyle/>
        <a:p>
          <a:endParaRPr lang="en-US"/>
        </a:p>
      </dgm:t>
    </dgm:pt>
    <dgm:pt modelId="{095C6C99-FFD5-45FE-85A7-EA8E47FA5645}" type="sibTrans" cxnId="{BE04E84E-1CF0-41D2-9301-CCF7F54141CF}">
      <dgm:prSet/>
      <dgm:spPr/>
      <dgm:t>
        <a:bodyPr/>
        <a:lstStyle/>
        <a:p>
          <a:endParaRPr lang="en-US"/>
        </a:p>
      </dgm:t>
    </dgm:pt>
    <dgm:pt modelId="{AD2BD293-22DE-42A3-A979-06B330DA4B64}" type="pres">
      <dgm:prSet presAssocID="{AB4D7315-7F73-434B-A737-2855BEBA96DB}" presName="root" presStyleCnt="0">
        <dgm:presLayoutVars>
          <dgm:dir/>
          <dgm:resizeHandles val="exact"/>
        </dgm:presLayoutVars>
      </dgm:prSet>
      <dgm:spPr/>
    </dgm:pt>
    <dgm:pt modelId="{4463253A-B363-4DEA-942C-006011A28F49}" type="pres">
      <dgm:prSet presAssocID="{A8B5DB4E-6E2B-449B-9977-3DADB7490221}" presName="compNode" presStyleCnt="0"/>
      <dgm:spPr/>
    </dgm:pt>
    <dgm:pt modelId="{C3E60C04-6F02-449F-A604-123DB82E5479}" type="pres">
      <dgm:prSet presAssocID="{A8B5DB4E-6E2B-449B-9977-3DADB7490221}" presName="bgRect" presStyleLbl="bgShp" presStyleIdx="0" presStyleCnt="3"/>
      <dgm:spPr/>
    </dgm:pt>
    <dgm:pt modelId="{A673BD1D-F2A3-4DE2-B5A4-949587B0E020}" type="pres">
      <dgm:prSet presAssocID="{A8B5DB4E-6E2B-449B-9977-3DADB749022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 and chairs"/>
        </a:ext>
      </dgm:extLst>
    </dgm:pt>
    <dgm:pt modelId="{7AC775CC-07B0-4956-9AE5-D9A5D3E59EF4}" type="pres">
      <dgm:prSet presAssocID="{A8B5DB4E-6E2B-449B-9977-3DADB7490221}" presName="spaceRect" presStyleCnt="0"/>
      <dgm:spPr/>
    </dgm:pt>
    <dgm:pt modelId="{EE20B007-7879-4FD3-987F-FDE0F55ECA48}" type="pres">
      <dgm:prSet presAssocID="{A8B5DB4E-6E2B-449B-9977-3DADB7490221}" presName="parTx" presStyleLbl="revTx" presStyleIdx="0" presStyleCnt="3">
        <dgm:presLayoutVars>
          <dgm:chMax val="0"/>
          <dgm:chPref val="0"/>
        </dgm:presLayoutVars>
      </dgm:prSet>
      <dgm:spPr/>
    </dgm:pt>
    <dgm:pt modelId="{4CF0475F-5C16-4404-A047-0B5289C5E6D1}" type="pres">
      <dgm:prSet presAssocID="{4B0894D0-470C-4A89-A752-8DD228349B39}" presName="sibTrans" presStyleCnt="0"/>
      <dgm:spPr/>
    </dgm:pt>
    <dgm:pt modelId="{9F4B94CD-4CBC-471A-B9CC-BB66D445C408}" type="pres">
      <dgm:prSet presAssocID="{1166D764-5592-40EA-9728-27AAF1D5A277}" presName="compNode" presStyleCnt="0"/>
      <dgm:spPr/>
    </dgm:pt>
    <dgm:pt modelId="{A2A1E523-DCB5-4923-89A9-C478FA6D4866}" type="pres">
      <dgm:prSet presAssocID="{1166D764-5592-40EA-9728-27AAF1D5A277}" presName="bgRect" presStyleLbl="bgShp" presStyleIdx="1" presStyleCnt="3"/>
      <dgm:spPr/>
    </dgm:pt>
    <dgm:pt modelId="{956BCB91-C98F-43AC-8CC6-8E252DFC9DBE}" type="pres">
      <dgm:prSet presAssocID="{1166D764-5592-40EA-9728-27AAF1D5A27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on"/>
        </a:ext>
      </dgm:extLst>
    </dgm:pt>
    <dgm:pt modelId="{5D5FCA52-F512-40D0-8211-63CC9F16D004}" type="pres">
      <dgm:prSet presAssocID="{1166D764-5592-40EA-9728-27AAF1D5A277}" presName="spaceRect" presStyleCnt="0"/>
      <dgm:spPr/>
    </dgm:pt>
    <dgm:pt modelId="{71FD27D9-EFFE-4E4D-956A-3A7EABACEC22}" type="pres">
      <dgm:prSet presAssocID="{1166D764-5592-40EA-9728-27AAF1D5A277}" presName="parTx" presStyleLbl="revTx" presStyleIdx="1" presStyleCnt="3">
        <dgm:presLayoutVars>
          <dgm:chMax val="0"/>
          <dgm:chPref val="0"/>
        </dgm:presLayoutVars>
      </dgm:prSet>
      <dgm:spPr/>
    </dgm:pt>
    <dgm:pt modelId="{DE90CCD1-CB9B-499C-89DB-20C8F64EBEA2}" type="pres">
      <dgm:prSet presAssocID="{55B78CE7-044D-4494-89BF-E09EBFE051F9}" presName="sibTrans" presStyleCnt="0"/>
      <dgm:spPr/>
    </dgm:pt>
    <dgm:pt modelId="{F823904D-DADB-46AA-AEA7-42F920411B7C}" type="pres">
      <dgm:prSet presAssocID="{43789BA3-2E3D-47FF-8BB0-ECD2C6587BA3}" presName="compNode" presStyleCnt="0"/>
      <dgm:spPr/>
    </dgm:pt>
    <dgm:pt modelId="{80BDC035-F311-475A-90FA-BB83FF7DBA69}" type="pres">
      <dgm:prSet presAssocID="{43789BA3-2E3D-47FF-8BB0-ECD2C6587BA3}" presName="bgRect" presStyleLbl="bgShp" presStyleIdx="2" presStyleCnt="3"/>
      <dgm:spPr/>
    </dgm:pt>
    <dgm:pt modelId="{0EEF1F87-0459-4BBB-A09A-4C6802A9CBC9}" type="pres">
      <dgm:prSet presAssocID="{43789BA3-2E3D-47FF-8BB0-ECD2C6587BA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ocado"/>
        </a:ext>
      </dgm:extLst>
    </dgm:pt>
    <dgm:pt modelId="{8C3573B2-BE6E-4C87-A463-3573A1774786}" type="pres">
      <dgm:prSet presAssocID="{43789BA3-2E3D-47FF-8BB0-ECD2C6587BA3}" presName="spaceRect" presStyleCnt="0"/>
      <dgm:spPr/>
    </dgm:pt>
    <dgm:pt modelId="{515E7E04-C271-4FBC-8C3D-F826266B237D}" type="pres">
      <dgm:prSet presAssocID="{43789BA3-2E3D-47FF-8BB0-ECD2C6587BA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CBC8430-9ED4-4A35-B71E-65213A8D43E7}" srcId="{AB4D7315-7F73-434B-A737-2855BEBA96DB}" destId="{A8B5DB4E-6E2B-449B-9977-3DADB7490221}" srcOrd="0" destOrd="0" parTransId="{5931FEE6-EA6D-494E-AD44-BE2FBA4651BA}" sibTransId="{4B0894D0-470C-4A89-A752-8DD228349B39}"/>
    <dgm:cxn modelId="{BE04E84E-1CF0-41D2-9301-CCF7F54141CF}" srcId="{AB4D7315-7F73-434B-A737-2855BEBA96DB}" destId="{43789BA3-2E3D-47FF-8BB0-ECD2C6587BA3}" srcOrd="2" destOrd="0" parTransId="{6387B1BC-5D7F-4B86-B8D4-C464C9169B0A}" sibTransId="{095C6C99-FFD5-45FE-85A7-EA8E47FA5645}"/>
    <dgm:cxn modelId="{A4323D83-FE2E-4DE4-9462-D6DC0470FC39}" srcId="{AB4D7315-7F73-434B-A737-2855BEBA96DB}" destId="{1166D764-5592-40EA-9728-27AAF1D5A277}" srcOrd="1" destOrd="0" parTransId="{0109491A-0936-4CDB-8C90-4E6FEE21DA51}" sibTransId="{55B78CE7-044D-4494-89BF-E09EBFE051F9}"/>
    <dgm:cxn modelId="{A460D784-CE9D-4A35-BD6E-5C3ECE00DED9}" type="presOf" srcId="{AB4D7315-7F73-434B-A737-2855BEBA96DB}" destId="{AD2BD293-22DE-42A3-A979-06B330DA4B64}" srcOrd="0" destOrd="0" presId="urn:microsoft.com/office/officeart/2018/2/layout/IconVerticalSolidList"/>
    <dgm:cxn modelId="{52E26CA9-ED6D-4237-9669-C4B533B6BDF5}" type="presOf" srcId="{A8B5DB4E-6E2B-449B-9977-3DADB7490221}" destId="{EE20B007-7879-4FD3-987F-FDE0F55ECA48}" srcOrd="0" destOrd="0" presId="urn:microsoft.com/office/officeart/2018/2/layout/IconVerticalSolidList"/>
    <dgm:cxn modelId="{E9AF8BE8-4A64-4DBC-9F23-467E73D1977D}" type="presOf" srcId="{43789BA3-2E3D-47FF-8BB0-ECD2C6587BA3}" destId="{515E7E04-C271-4FBC-8C3D-F826266B237D}" srcOrd="0" destOrd="0" presId="urn:microsoft.com/office/officeart/2018/2/layout/IconVerticalSolidList"/>
    <dgm:cxn modelId="{088BECF1-E106-45A3-85FF-6895EABC11FB}" type="presOf" srcId="{1166D764-5592-40EA-9728-27AAF1D5A277}" destId="{71FD27D9-EFFE-4E4D-956A-3A7EABACEC22}" srcOrd="0" destOrd="0" presId="urn:microsoft.com/office/officeart/2018/2/layout/IconVerticalSolidList"/>
    <dgm:cxn modelId="{1E0213AC-D509-42E8-B19C-158065A3AE45}" type="presParOf" srcId="{AD2BD293-22DE-42A3-A979-06B330DA4B64}" destId="{4463253A-B363-4DEA-942C-006011A28F49}" srcOrd="0" destOrd="0" presId="urn:microsoft.com/office/officeart/2018/2/layout/IconVerticalSolidList"/>
    <dgm:cxn modelId="{8D812106-8E5D-4555-81E7-626195320363}" type="presParOf" srcId="{4463253A-B363-4DEA-942C-006011A28F49}" destId="{C3E60C04-6F02-449F-A604-123DB82E5479}" srcOrd="0" destOrd="0" presId="urn:microsoft.com/office/officeart/2018/2/layout/IconVerticalSolidList"/>
    <dgm:cxn modelId="{ADBFAC48-2CD0-45C1-B2DD-00299A23AA4A}" type="presParOf" srcId="{4463253A-B363-4DEA-942C-006011A28F49}" destId="{A673BD1D-F2A3-4DE2-B5A4-949587B0E020}" srcOrd="1" destOrd="0" presId="urn:microsoft.com/office/officeart/2018/2/layout/IconVerticalSolidList"/>
    <dgm:cxn modelId="{284B0778-F36C-49F0-8AE9-51293ECE27F9}" type="presParOf" srcId="{4463253A-B363-4DEA-942C-006011A28F49}" destId="{7AC775CC-07B0-4956-9AE5-D9A5D3E59EF4}" srcOrd="2" destOrd="0" presId="urn:microsoft.com/office/officeart/2018/2/layout/IconVerticalSolidList"/>
    <dgm:cxn modelId="{DAA8AA2A-D737-472E-AEDA-AA8D0DC2EE56}" type="presParOf" srcId="{4463253A-B363-4DEA-942C-006011A28F49}" destId="{EE20B007-7879-4FD3-987F-FDE0F55ECA48}" srcOrd="3" destOrd="0" presId="urn:microsoft.com/office/officeart/2018/2/layout/IconVerticalSolidList"/>
    <dgm:cxn modelId="{6C0B7FFF-3D3C-4D1B-A73C-F7331C7C0F67}" type="presParOf" srcId="{AD2BD293-22DE-42A3-A979-06B330DA4B64}" destId="{4CF0475F-5C16-4404-A047-0B5289C5E6D1}" srcOrd="1" destOrd="0" presId="urn:microsoft.com/office/officeart/2018/2/layout/IconVerticalSolidList"/>
    <dgm:cxn modelId="{694EF0B8-40F7-4ECA-9D7F-1AA55A507D61}" type="presParOf" srcId="{AD2BD293-22DE-42A3-A979-06B330DA4B64}" destId="{9F4B94CD-4CBC-471A-B9CC-BB66D445C408}" srcOrd="2" destOrd="0" presId="urn:microsoft.com/office/officeart/2018/2/layout/IconVerticalSolidList"/>
    <dgm:cxn modelId="{296CD949-E1E8-4DF3-A4A3-1B8BBB939ED2}" type="presParOf" srcId="{9F4B94CD-4CBC-471A-B9CC-BB66D445C408}" destId="{A2A1E523-DCB5-4923-89A9-C478FA6D4866}" srcOrd="0" destOrd="0" presId="urn:microsoft.com/office/officeart/2018/2/layout/IconVerticalSolidList"/>
    <dgm:cxn modelId="{81112464-1BD1-4B10-9235-CFACC4D3B565}" type="presParOf" srcId="{9F4B94CD-4CBC-471A-B9CC-BB66D445C408}" destId="{956BCB91-C98F-43AC-8CC6-8E252DFC9DBE}" srcOrd="1" destOrd="0" presId="urn:microsoft.com/office/officeart/2018/2/layout/IconVerticalSolidList"/>
    <dgm:cxn modelId="{FFFD72D0-A938-4629-B1B0-E3507F45D65F}" type="presParOf" srcId="{9F4B94CD-4CBC-471A-B9CC-BB66D445C408}" destId="{5D5FCA52-F512-40D0-8211-63CC9F16D004}" srcOrd="2" destOrd="0" presId="urn:microsoft.com/office/officeart/2018/2/layout/IconVerticalSolidList"/>
    <dgm:cxn modelId="{DFBAE36B-10E2-4DAD-8C18-9F5F7E457A8F}" type="presParOf" srcId="{9F4B94CD-4CBC-471A-B9CC-BB66D445C408}" destId="{71FD27D9-EFFE-4E4D-956A-3A7EABACEC22}" srcOrd="3" destOrd="0" presId="urn:microsoft.com/office/officeart/2018/2/layout/IconVerticalSolidList"/>
    <dgm:cxn modelId="{FB9D0D95-DF9C-4CF3-B68A-6A4C62C762DC}" type="presParOf" srcId="{AD2BD293-22DE-42A3-A979-06B330DA4B64}" destId="{DE90CCD1-CB9B-499C-89DB-20C8F64EBEA2}" srcOrd="3" destOrd="0" presId="urn:microsoft.com/office/officeart/2018/2/layout/IconVerticalSolidList"/>
    <dgm:cxn modelId="{3153FAC5-1B6C-4DA7-B731-DA66DFEB78F1}" type="presParOf" srcId="{AD2BD293-22DE-42A3-A979-06B330DA4B64}" destId="{F823904D-DADB-46AA-AEA7-42F920411B7C}" srcOrd="4" destOrd="0" presId="urn:microsoft.com/office/officeart/2018/2/layout/IconVerticalSolidList"/>
    <dgm:cxn modelId="{7BF6340E-68F5-44AD-8B9C-AD9F51FE491B}" type="presParOf" srcId="{F823904D-DADB-46AA-AEA7-42F920411B7C}" destId="{80BDC035-F311-475A-90FA-BB83FF7DBA69}" srcOrd="0" destOrd="0" presId="urn:microsoft.com/office/officeart/2018/2/layout/IconVerticalSolidList"/>
    <dgm:cxn modelId="{58D5C0D8-767B-42F3-9875-2095D0294EFC}" type="presParOf" srcId="{F823904D-DADB-46AA-AEA7-42F920411B7C}" destId="{0EEF1F87-0459-4BBB-A09A-4C6802A9CBC9}" srcOrd="1" destOrd="0" presId="urn:microsoft.com/office/officeart/2018/2/layout/IconVerticalSolidList"/>
    <dgm:cxn modelId="{81034963-9349-4524-9C73-B1BB3997B8BF}" type="presParOf" srcId="{F823904D-DADB-46AA-AEA7-42F920411B7C}" destId="{8C3573B2-BE6E-4C87-A463-3573A1774786}" srcOrd="2" destOrd="0" presId="urn:microsoft.com/office/officeart/2018/2/layout/IconVerticalSolidList"/>
    <dgm:cxn modelId="{251F61C6-5906-460B-9A9D-B7C385822188}" type="presParOf" srcId="{F823904D-DADB-46AA-AEA7-42F920411B7C}" destId="{515E7E04-C271-4FBC-8C3D-F826266B237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6E2021-EA53-43AB-8079-95A89E323FD5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2E53E4-A82E-4B4C-840F-F8AD41A3A74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Ensure servery is clean, tidy and well managed</a:t>
          </a:r>
          <a:endParaRPr lang="en-US"/>
        </a:p>
      </dgm:t>
    </dgm:pt>
    <dgm:pt modelId="{2D4B5B65-D454-4215-9347-0F608B8AAEA2}" type="parTrans" cxnId="{CAAA33A7-C848-4EF7-8A80-A715205C24CF}">
      <dgm:prSet/>
      <dgm:spPr/>
      <dgm:t>
        <a:bodyPr/>
        <a:lstStyle/>
        <a:p>
          <a:endParaRPr lang="en-US"/>
        </a:p>
      </dgm:t>
    </dgm:pt>
    <dgm:pt modelId="{3477FE22-9BEE-49B6-811E-FCC18C168CFD}" type="sibTrans" cxnId="{CAAA33A7-C848-4EF7-8A80-A715205C24CF}">
      <dgm:prSet/>
      <dgm:spPr/>
      <dgm:t>
        <a:bodyPr/>
        <a:lstStyle/>
        <a:p>
          <a:endParaRPr lang="en-US"/>
        </a:p>
      </dgm:t>
    </dgm:pt>
    <dgm:pt modelId="{13E64743-5095-493D-BB75-DA88BF490A8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Ensure staff are wearing aprons or tabards at all times during food service</a:t>
          </a:r>
          <a:endParaRPr lang="en-US"/>
        </a:p>
      </dgm:t>
    </dgm:pt>
    <dgm:pt modelId="{3AE0B67C-F0B9-4DC5-9EBF-06A45A4101D4}" type="parTrans" cxnId="{38CB3646-1EB0-49CF-A1B0-7345F11F9497}">
      <dgm:prSet/>
      <dgm:spPr/>
      <dgm:t>
        <a:bodyPr/>
        <a:lstStyle/>
        <a:p>
          <a:endParaRPr lang="en-US"/>
        </a:p>
      </dgm:t>
    </dgm:pt>
    <dgm:pt modelId="{03E073B0-CAAF-4604-8DD5-AFA94471F589}" type="sibTrans" cxnId="{38CB3646-1EB0-49CF-A1B0-7345F11F9497}">
      <dgm:prSet/>
      <dgm:spPr/>
      <dgm:t>
        <a:bodyPr/>
        <a:lstStyle/>
        <a:p>
          <a:endParaRPr lang="en-US"/>
        </a:p>
      </dgm:t>
    </dgm:pt>
    <dgm:pt modelId="{C2074FA8-8E5A-4322-B4B8-4CFAD33FCAD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Model positive food choices and put all food on the plate</a:t>
          </a:r>
          <a:endParaRPr lang="en-US"/>
        </a:p>
      </dgm:t>
    </dgm:pt>
    <dgm:pt modelId="{FB29AD1B-330F-4E89-AD22-13A88F4FE74A}" type="parTrans" cxnId="{4DA89B1C-90C5-4ABE-BA32-E8F83AC6645B}">
      <dgm:prSet/>
      <dgm:spPr/>
      <dgm:t>
        <a:bodyPr/>
        <a:lstStyle/>
        <a:p>
          <a:endParaRPr lang="en-US"/>
        </a:p>
      </dgm:t>
    </dgm:pt>
    <dgm:pt modelId="{E1015374-379C-4240-97AD-9E84A679C03B}" type="sibTrans" cxnId="{4DA89B1C-90C5-4ABE-BA32-E8F83AC6645B}">
      <dgm:prSet/>
      <dgm:spPr/>
      <dgm:t>
        <a:bodyPr/>
        <a:lstStyle/>
        <a:p>
          <a:endParaRPr lang="en-US"/>
        </a:p>
      </dgm:t>
    </dgm:pt>
    <dgm:pt modelId="{6AD0C414-5D75-44C4-A98B-D7EF3993D74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Present the food carefully on the plate so that it looks appetising</a:t>
          </a:r>
          <a:endParaRPr lang="en-US"/>
        </a:p>
      </dgm:t>
    </dgm:pt>
    <dgm:pt modelId="{4AE4E802-DEAB-412D-B2A5-7C3425DCD151}" type="parTrans" cxnId="{83BBC008-9673-49CD-BE85-3DB5F0F2E498}">
      <dgm:prSet/>
      <dgm:spPr/>
      <dgm:t>
        <a:bodyPr/>
        <a:lstStyle/>
        <a:p>
          <a:endParaRPr lang="en-US"/>
        </a:p>
      </dgm:t>
    </dgm:pt>
    <dgm:pt modelId="{598500C5-8BB6-4CA7-8621-42C16E735BA1}" type="sibTrans" cxnId="{83BBC008-9673-49CD-BE85-3DB5F0F2E498}">
      <dgm:prSet/>
      <dgm:spPr/>
      <dgm:t>
        <a:bodyPr/>
        <a:lstStyle/>
        <a:p>
          <a:endParaRPr lang="en-US"/>
        </a:p>
      </dgm:t>
    </dgm:pt>
    <dgm:pt modelId="{54FDDB7A-71E8-48CD-9C0D-0C91B676458E}" type="pres">
      <dgm:prSet presAssocID="{846E2021-EA53-43AB-8079-95A89E323FD5}" presName="root" presStyleCnt="0">
        <dgm:presLayoutVars>
          <dgm:dir/>
          <dgm:resizeHandles val="exact"/>
        </dgm:presLayoutVars>
      </dgm:prSet>
      <dgm:spPr/>
    </dgm:pt>
    <dgm:pt modelId="{DE79C4A9-3BC2-4E63-8FA2-46A6A58007F9}" type="pres">
      <dgm:prSet presAssocID="{462E53E4-A82E-4B4C-840F-F8AD41A3A740}" presName="compNode" presStyleCnt="0"/>
      <dgm:spPr/>
    </dgm:pt>
    <dgm:pt modelId="{5CACA112-4F8C-4DD3-A6E3-9ED888336B9B}" type="pres">
      <dgm:prSet presAssocID="{462E53E4-A82E-4B4C-840F-F8AD41A3A74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CF06C206-F34A-4ECC-AC23-25DDAF260CB1}" type="pres">
      <dgm:prSet presAssocID="{462E53E4-A82E-4B4C-840F-F8AD41A3A740}" presName="spaceRect" presStyleCnt="0"/>
      <dgm:spPr/>
    </dgm:pt>
    <dgm:pt modelId="{DB104C44-A6C2-43D6-B9B2-5BCE7D0071E9}" type="pres">
      <dgm:prSet presAssocID="{462E53E4-A82E-4B4C-840F-F8AD41A3A740}" presName="textRect" presStyleLbl="revTx" presStyleIdx="0" presStyleCnt="4">
        <dgm:presLayoutVars>
          <dgm:chMax val="1"/>
          <dgm:chPref val="1"/>
        </dgm:presLayoutVars>
      </dgm:prSet>
      <dgm:spPr/>
    </dgm:pt>
    <dgm:pt modelId="{48B9CB48-1B26-4E1E-9F08-229B311CAF7D}" type="pres">
      <dgm:prSet presAssocID="{3477FE22-9BEE-49B6-811E-FCC18C168CFD}" presName="sibTrans" presStyleCnt="0"/>
      <dgm:spPr/>
    </dgm:pt>
    <dgm:pt modelId="{3E2159A5-55F9-4A6B-879B-42E9945271DC}" type="pres">
      <dgm:prSet presAssocID="{13E64743-5095-493D-BB75-DA88BF490A80}" presName="compNode" presStyleCnt="0"/>
      <dgm:spPr/>
    </dgm:pt>
    <dgm:pt modelId="{84BE924F-1812-47A4-A24D-BDB6E687144D}" type="pres">
      <dgm:prSet presAssocID="{13E64743-5095-493D-BB75-DA88BF490A8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BC26079D-99D9-4047-A340-76145FA2FDA5}" type="pres">
      <dgm:prSet presAssocID="{13E64743-5095-493D-BB75-DA88BF490A80}" presName="spaceRect" presStyleCnt="0"/>
      <dgm:spPr/>
    </dgm:pt>
    <dgm:pt modelId="{BE0AA9F5-A46A-416A-B41B-26FCC12F64F3}" type="pres">
      <dgm:prSet presAssocID="{13E64743-5095-493D-BB75-DA88BF490A80}" presName="textRect" presStyleLbl="revTx" presStyleIdx="1" presStyleCnt="4">
        <dgm:presLayoutVars>
          <dgm:chMax val="1"/>
          <dgm:chPref val="1"/>
        </dgm:presLayoutVars>
      </dgm:prSet>
      <dgm:spPr/>
    </dgm:pt>
    <dgm:pt modelId="{EA1B9BBA-7F04-445B-8C3C-EB1C6CDFD578}" type="pres">
      <dgm:prSet presAssocID="{03E073B0-CAAF-4604-8DD5-AFA94471F589}" presName="sibTrans" presStyleCnt="0"/>
      <dgm:spPr/>
    </dgm:pt>
    <dgm:pt modelId="{9FECA6B3-75CE-48CD-8E3B-2405FC98E7A4}" type="pres">
      <dgm:prSet presAssocID="{C2074FA8-8E5A-4322-B4B8-4CFAD33FCAD9}" presName="compNode" presStyleCnt="0"/>
      <dgm:spPr/>
    </dgm:pt>
    <dgm:pt modelId="{4D1F1C67-4461-4B27-AF46-7C3BEA5E6C6A}" type="pres">
      <dgm:prSet presAssocID="{C2074FA8-8E5A-4322-B4B8-4CFAD33FCAD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C3E4DA54-F5E8-4529-B6B5-62CA5691A116}" type="pres">
      <dgm:prSet presAssocID="{C2074FA8-8E5A-4322-B4B8-4CFAD33FCAD9}" presName="spaceRect" presStyleCnt="0"/>
      <dgm:spPr/>
    </dgm:pt>
    <dgm:pt modelId="{4E00102B-64C3-42ED-A6B8-4A03796E7785}" type="pres">
      <dgm:prSet presAssocID="{C2074FA8-8E5A-4322-B4B8-4CFAD33FCAD9}" presName="textRect" presStyleLbl="revTx" presStyleIdx="2" presStyleCnt="4">
        <dgm:presLayoutVars>
          <dgm:chMax val="1"/>
          <dgm:chPref val="1"/>
        </dgm:presLayoutVars>
      </dgm:prSet>
      <dgm:spPr/>
    </dgm:pt>
    <dgm:pt modelId="{F9FB35FD-75D2-4E2E-B781-225AA4AC0C58}" type="pres">
      <dgm:prSet presAssocID="{E1015374-379C-4240-97AD-9E84A679C03B}" presName="sibTrans" presStyleCnt="0"/>
      <dgm:spPr/>
    </dgm:pt>
    <dgm:pt modelId="{D2EC4EBF-4A53-40A0-A878-8AE7476A4223}" type="pres">
      <dgm:prSet presAssocID="{6AD0C414-5D75-44C4-A98B-D7EF3993D742}" presName="compNode" presStyleCnt="0"/>
      <dgm:spPr/>
    </dgm:pt>
    <dgm:pt modelId="{9015E9BE-308A-4271-8BFF-18DF2DC86EE4}" type="pres">
      <dgm:prSet presAssocID="{6AD0C414-5D75-44C4-A98B-D7EF3993D74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sta"/>
        </a:ext>
      </dgm:extLst>
    </dgm:pt>
    <dgm:pt modelId="{E43B2D01-D7DE-4157-9F64-929B03C22C81}" type="pres">
      <dgm:prSet presAssocID="{6AD0C414-5D75-44C4-A98B-D7EF3993D742}" presName="spaceRect" presStyleCnt="0"/>
      <dgm:spPr/>
    </dgm:pt>
    <dgm:pt modelId="{822C402F-9AE6-4EC8-9D69-9C66F7969C1C}" type="pres">
      <dgm:prSet presAssocID="{6AD0C414-5D75-44C4-A98B-D7EF3993D74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3BBC008-9673-49CD-BE85-3DB5F0F2E498}" srcId="{846E2021-EA53-43AB-8079-95A89E323FD5}" destId="{6AD0C414-5D75-44C4-A98B-D7EF3993D742}" srcOrd="3" destOrd="0" parTransId="{4AE4E802-DEAB-412D-B2A5-7C3425DCD151}" sibTransId="{598500C5-8BB6-4CA7-8621-42C16E735BA1}"/>
    <dgm:cxn modelId="{AE84881A-03CE-493E-A209-7543F819606C}" type="presOf" srcId="{13E64743-5095-493D-BB75-DA88BF490A80}" destId="{BE0AA9F5-A46A-416A-B41B-26FCC12F64F3}" srcOrd="0" destOrd="0" presId="urn:microsoft.com/office/officeart/2018/2/layout/IconLabelList"/>
    <dgm:cxn modelId="{4DA89B1C-90C5-4ABE-BA32-E8F83AC6645B}" srcId="{846E2021-EA53-43AB-8079-95A89E323FD5}" destId="{C2074FA8-8E5A-4322-B4B8-4CFAD33FCAD9}" srcOrd="2" destOrd="0" parTransId="{FB29AD1B-330F-4E89-AD22-13A88F4FE74A}" sibTransId="{E1015374-379C-4240-97AD-9E84A679C03B}"/>
    <dgm:cxn modelId="{52639F1F-C10D-400C-83B2-A6F3C6FAD6E8}" type="presOf" srcId="{846E2021-EA53-43AB-8079-95A89E323FD5}" destId="{54FDDB7A-71E8-48CD-9C0D-0C91B676458E}" srcOrd="0" destOrd="0" presId="urn:microsoft.com/office/officeart/2018/2/layout/IconLabelList"/>
    <dgm:cxn modelId="{52F91046-1346-45FC-883F-962AA30C155B}" type="presOf" srcId="{6AD0C414-5D75-44C4-A98B-D7EF3993D742}" destId="{822C402F-9AE6-4EC8-9D69-9C66F7969C1C}" srcOrd="0" destOrd="0" presId="urn:microsoft.com/office/officeart/2018/2/layout/IconLabelList"/>
    <dgm:cxn modelId="{38CB3646-1EB0-49CF-A1B0-7345F11F9497}" srcId="{846E2021-EA53-43AB-8079-95A89E323FD5}" destId="{13E64743-5095-493D-BB75-DA88BF490A80}" srcOrd="1" destOrd="0" parTransId="{3AE0B67C-F0B9-4DC5-9EBF-06A45A4101D4}" sibTransId="{03E073B0-CAAF-4604-8DD5-AFA94471F589}"/>
    <dgm:cxn modelId="{E754B78C-3BDB-4D1A-BC16-9937DF18F823}" type="presOf" srcId="{462E53E4-A82E-4B4C-840F-F8AD41A3A740}" destId="{DB104C44-A6C2-43D6-B9B2-5BCE7D0071E9}" srcOrd="0" destOrd="0" presId="urn:microsoft.com/office/officeart/2018/2/layout/IconLabelList"/>
    <dgm:cxn modelId="{CAAA33A7-C848-4EF7-8A80-A715205C24CF}" srcId="{846E2021-EA53-43AB-8079-95A89E323FD5}" destId="{462E53E4-A82E-4B4C-840F-F8AD41A3A740}" srcOrd="0" destOrd="0" parTransId="{2D4B5B65-D454-4215-9347-0F608B8AAEA2}" sibTransId="{3477FE22-9BEE-49B6-811E-FCC18C168CFD}"/>
    <dgm:cxn modelId="{C300A4E9-4E23-4FFD-9E36-1E10C3019D56}" type="presOf" srcId="{C2074FA8-8E5A-4322-B4B8-4CFAD33FCAD9}" destId="{4E00102B-64C3-42ED-A6B8-4A03796E7785}" srcOrd="0" destOrd="0" presId="urn:microsoft.com/office/officeart/2018/2/layout/IconLabelList"/>
    <dgm:cxn modelId="{E25D9A06-42FE-434A-B1B6-89FDA798DE64}" type="presParOf" srcId="{54FDDB7A-71E8-48CD-9C0D-0C91B676458E}" destId="{DE79C4A9-3BC2-4E63-8FA2-46A6A58007F9}" srcOrd="0" destOrd="0" presId="urn:microsoft.com/office/officeart/2018/2/layout/IconLabelList"/>
    <dgm:cxn modelId="{F25EEEFF-6CE5-4B3F-86FD-DE733994AE5B}" type="presParOf" srcId="{DE79C4A9-3BC2-4E63-8FA2-46A6A58007F9}" destId="{5CACA112-4F8C-4DD3-A6E3-9ED888336B9B}" srcOrd="0" destOrd="0" presId="urn:microsoft.com/office/officeart/2018/2/layout/IconLabelList"/>
    <dgm:cxn modelId="{2E7AEDB5-4A9F-4672-A018-784C59B53562}" type="presParOf" srcId="{DE79C4A9-3BC2-4E63-8FA2-46A6A58007F9}" destId="{CF06C206-F34A-4ECC-AC23-25DDAF260CB1}" srcOrd="1" destOrd="0" presId="urn:microsoft.com/office/officeart/2018/2/layout/IconLabelList"/>
    <dgm:cxn modelId="{56319C91-E055-4795-A6F6-822A89A26C2A}" type="presParOf" srcId="{DE79C4A9-3BC2-4E63-8FA2-46A6A58007F9}" destId="{DB104C44-A6C2-43D6-B9B2-5BCE7D0071E9}" srcOrd="2" destOrd="0" presId="urn:microsoft.com/office/officeart/2018/2/layout/IconLabelList"/>
    <dgm:cxn modelId="{09979EB6-9968-4E97-9D5A-CDACA9655FDA}" type="presParOf" srcId="{54FDDB7A-71E8-48CD-9C0D-0C91B676458E}" destId="{48B9CB48-1B26-4E1E-9F08-229B311CAF7D}" srcOrd="1" destOrd="0" presId="urn:microsoft.com/office/officeart/2018/2/layout/IconLabelList"/>
    <dgm:cxn modelId="{8F1E4818-1FCB-4EF6-BBE4-9F9F3C912295}" type="presParOf" srcId="{54FDDB7A-71E8-48CD-9C0D-0C91B676458E}" destId="{3E2159A5-55F9-4A6B-879B-42E9945271DC}" srcOrd="2" destOrd="0" presId="urn:microsoft.com/office/officeart/2018/2/layout/IconLabelList"/>
    <dgm:cxn modelId="{C4B3084C-9572-4649-AFBF-B563A22D61A5}" type="presParOf" srcId="{3E2159A5-55F9-4A6B-879B-42E9945271DC}" destId="{84BE924F-1812-47A4-A24D-BDB6E687144D}" srcOrd="0" destOrd="0" presId="urn:microsoft.com/office/officeart/2018/2/layout/IconLabelList"/>
    <dgm:cxn modelId="{E82466A5-E4B6-48A0-B89F-03A97ECF99C2}" type="presParOf" srcId="{3E2159A5-55F9-4A6B-879B-42E9945271DC}" destId="{BC26079D-99D9-4047-A340-76145FA2FDA5}" srcOrd="1" destOrd="0" presId="urn:microsoft.com/office/officeart/2018/2/layout/IconLabelList"/>
    <dgm:cxn modelId="{50CAADB1-8FAA-47BD-BD0D-2ACCF714C228}" type="presParOf" srcId="{3E2159A5-55F9-4A6B-879B-42E9945271DC}" destId="{BE0AA9F5-A46A-416A-B41B-26FCC12F64F3}" srcOrd="2" destOrd="0" presId="urn:microsoft.com/office/officeart/2018/2/layout/IconLabelList"/>
    <dgm:cxn modelId="{97BC462E-471B-4153-8D68-4B10642529BF}" type="presParOf" srcId="{54FDDB7A-71E8-48CD-9C0D-0C91B676458E}" destId="{EA1B9BBA-7F04-445B-8C3C-EB1C6CDFD578}" srcOrd="3" destOrd="0" presId="urn:microsoft.com/office/officeart/2018/2/layout/IconLabelList"/>
    <dgm:cxn modelId="{DD8A2A6C-2A92-46DD-856F-EBF4B7396C05}" type="presParOf" srcId="{54FDDB7A-71E8-48CD-9C0D-0C91B676458E}" destId="{9FECA6B3-75CE-48CD-8E3B-2405FC98E7A4}" srcOrd="4" destOrd="0" presId="urn:microsoft.com/office/officeart/2018/2/layout/IconLabelList"/>
    <dgm:cxn modelId="{FAC9756D-27F9-42C5-952B-F333AE22F333}" type="presParOf" srcId="{9FECA6B3-75CE-48CD-8E3B-2405FC98E7A4}" destId="{4D1F1C67-4461-4B27-AF46-7C3BEA5E6C6A}" srcOrd="0" destOrd="0" presId="urn:microsoft.com/office/officeart/2018/2/layout/IconLabelList"/>
    <dgm:cxn modelId="{43DF6F08-FBDE-42FB-8165-ECC88F936465}" type="presParOf" srcId="{9FECA6B3-75CE-48CD-8E3B-2405FC98E7A4}" destId="{C3E4DA54-F5E8-4529-B6B5-62CA5691A116}" srcOrd="1" destOrd="0" presId="urn:microsoft.com/office/officeart/2018/2/layout/IconLabelList"/>
    <dgm:cxn modelId="{92F8BC72-07AE-4E77-B84C-4DD9BE72AE5E}" type="presParOf" srcId="{9FECA6B3-75CE-48CD-8E3B-2405FC98E7A4}" destId="{4E00102B-64C3-42ED-A6B8-4A03796E7785}" srcOrd="2" destOrd="0" presId="urn:microsoft.com/office/officeart/2018/2/layout/IconLabelList"/>
    <dgm:cxn modelId="{4803D581-070B-4218-9A11-E9E602A292DA}" type="presParOf" srcId="{54FDDB7A-71E8-48CD-9C0D-0C91B676458E}" destId="{F9FB35FD-75D2-4E2E-B781-225AA4AC0C58}" srcOrd="5" destOrd="0" presId="urn:microsoft.com/office/officeart/2018/2/layout/IconLabelList"/>
    <dgm:cxn modelId="{2DCF41AB-7E23-4803-A855-C60709ADC18D}" type="presParOf" srcId="{54FDDB7A-71E8-48CD-9C0D-0C91B676458E}" destId="{D2EC4EBF-4A53-40A0-A878-8AE7476A4223}" srcOrd="6" destOrd="0" presId="urn:microsoft.com/office/officeart/2018/2/layout/IconLabelList"/>
    <dgm:cxn modelId="{B628DD7D-2AAC-4467-94FF-C7D675A1961C}" type="presParOf" srcId="{D2EC4EBF-4A53-40A0-A878-8AE7476A4223}" destId="{9015E9BE-308A-4271-8BFF-18DF2DC86EE4}" srcOrd="0" destOrd="0" presId="urn:microsoft.com/office/officeart/2018/2/layout/IconLabelList"/>
    <dgm:cxn modelId="{F2702A71-B383-4C30-9432-397F0CF5827A}" type="presParOf" srcId="{D2EC4EBF-4A53-40A0-A878-8AE7476A4223}" destId="{E43B2D01-D7DE-4157-9F64-929B03C22C81}" srcOrd="1" destOrd="0" presId="urn:microsoft.com/office/officeart/2018/2/layout/IconLabelList"/>
    <dgm:cxn modelId="{622BD6E1-7C3E-40AC-B38B-0DEEF8BFA399}" type="presParOf" srcId="{D2EC4EBF-4A53-40A0-A878-8AE7476A4223}" destId="{822C402F-9AE6-4EC8-9D69-9C66F7969C1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AC687-2C93-4DC9-ACF2-67BA07F76675}">
      <dsp:nvSpPr>
        <dsp:cNvPr id="0" name=""/>
        <dsp:cNvSpPr/>
      </dsp:nvSpPr>
      <dsp:spPr>
        <a:xfrm>
          <a:off x="481512" y="1467"/>
          <a:ext cx="3141180" cy="1884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u="sng" kern="1200"/>
            <a:t>Mandatory</a:t>
          </a:r>
          <a:r>
            <a:rPr lang="en-US" sz="2100" kern="1200"/>
            <a:t> School Food Standards set in legislation since 2015 to ensure food in school is nutritious and high quality</a:t>
          </a:r>
        </a:p>
      </dsp:txBody>
      <dsp:txXfrm>
        <a:off x="481512" y="1467"/>
        <a:ext cx="3141180" cy="1884708"/>
      </dsp:txXfrm>
    </dsp:sp>
    <dsp:sp modelId="{EDECED01-9FA4-4CA8-A7F0-C1E6ECC47B83}">
      <dsp:nvSpPr>
        <dsp:cNvPr id="0" name=""/>
        <dsp:cNvSpPr/>
      </dsp:nvSpPr>
      <dsp:spPr>
        <a:xfrm>
          <a:off x="3936811" y="1467"/>
          <a:ext cx="3141180" cy="18847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Promote good nutritional health, protect nutritionally vulnerable and promote positive eating behaviour </a:t>
          </a:r>
        </a:p>
      </dsp:txBody>
      <dsp:txXfrm>
        <a:off x="3936811" y="1467"/>
        <a:ext cx="3141180" cy="1884708"/>
      </dsp:txXfrm>
    </dsp:sp>
    <dsp:sp modelId="{A01B0CB9-7496-4B8D-86DD-E07AEB3FF5C5}">
      <dsp:nvSpPr>
        <dsp:cNvPr id="0" name=""/>
        <dsp:cNvSpPr/>
      </dsp:nvSpPr>
      <dsp:spPr>
        <a:xfrm>
          <a:off x="481512" y="2200294"/>
          <a:ext cx="3141180" cy="18847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Provide schools, caterers and HAF club providers with framework to build creative and nutritionally balanced menus</a:t>
          </a:r>
          <a:endParaRPr lang="en-US" sz="2100" kern="1200"/>
        </a:p>
      </dsp:txBody>
      <dsp:txXfrm>
        <a:off x="481512" y="2200294"/>
        <a:ext cx="3141180" cy="1884708"/>
      </dsp:txXfrm>
    </dsp:sp>
    <dsp:sp modelId="{1B73A954-FE8F-4374-BCFC-79EFD46778E2}">
      <dsp:nvSpPr>
        <dsp:cNvPr id="0" name=""/>
        <dsp:cNvSpPr/>
      </dsp:nvSpPr>
      <dsp:spPr>
        <a:xfrm>
          <a:off x="3936811" y="2200294"/>
          <a:ext cx="3141180" cy="18847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Ensure children benefit from the correct balance of energy, vitamins and nutrients across the week</a:t>
          </a:r>
          <a:endParaRPr lang="en-US" sz="2100" kern="1200"/>
        </a:p>
      </dsp:txBody>
      <dsp:txXfrm>
        <a:off x="3936811" y="2200294"/>
        <a:ext cx="3141180" cy="1884708"/>
      </dsp:txXfrm>
    </dsp:sp>
    <dsp:sp modelId="{08018376-6296-45AA-82CE-9621BDB9722F}">
      <dsp:nvSpPr>
        <dsp:cNvPr id="0" name=""/>
        <dsp:cNvSpPr/>
      </dsp:nvSpPr>
      <dsp:spPr>
        <a:xfrm>
          <a:off x="481512" y="4399120"/>
          <a:ext cx="3141180" cy="18847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Promote positive food choices and provide wider range of foods</a:t>
          </a:r>
          <a:endParaRPr lang="en-US" sz="2100" kern="1200"/>
        </a:p>
      </dsp:txBody>
      <dsp:txXfrm>
        <a:off x="481512" y="4399120"/>
        <a:ext cx="3141180" cy="1884708"/>
      </dsp:txXfrm>
    </dsp:sp>
    <dsp:sp modelId="{82ECCB6F-9EB0-4E2E-BD28-D1D0BE2F625E}">
      <dsp:nvSpPr>
        <dsp:cNvPr id="0" name=""/>
        <dsp:cNvSpPr/>
      </dsp:nvSpPr>
      <dsp:spPr>
        <a:xfrm>
          <a:off x="3936811" y="4399120"/>
          <a:ext cx="3141180" cy="1884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Restrict items high in fat, sugar and salt</a:t>
          </a:r>
          <a:endParaRPr lang="en-US" sz="2100" kern="1200"/>
        </a:p>
      </dsp:txBody>
      <dsp:txXfrm>
        <a:off x="3936811" y="4399120"/>
        <a:ext cx="3141180" cy="18847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2E7A2-2AC4-40F8-A43D-535A7573D129}">
      <dsp:nvSpPr>
        <dsp:cNvPr id="0" name=""/>
        <dsp:cNvSpPr/>
      </dsp:nvSpPr>
      <dsp:spPr>
        <a:xfrm>
          <a:off x="0" y="539977"/>
          <a:ext cx="4828172" cy="1099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 standards apply to all food served during the HAF programme (until 6.00 p.m) including breakfast, snacks, lunch and tea</a:t>
          </a:r>
          <a:endParaRPr lang="en-US" sz="2000" kern="1200"/>
        </a:p>
      </dsp:txBody>
      <dsp:txXfrm>
        <a:off x="53688" y="593665"/>
        <a:ext cx="4720796" cy="992424"/>
      </dsp:txXfrm>
    </dsp:sp>
    <dsp:sp modelId="{57BC40EE-0DA4-4BA1-937B-A478B40F40A2}">
      <dsp:nvSpPr>
        <dsp:cNvPr id="0" name=""/>
        <dsp:cNvSpPr/>
      </dsp:nvSpPr>
      <dsp:spPr>
        <a:xfrm>
          <a:off x="0" y="1697377"/>
          <a:ext cx="4828172" cy="109980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Embed healthy eating and nutritional education into your HAF planning and delivery as stated in the DfE guidance</a:t>
          </a:r>
          <a:endParaRPr lang="en-US" sz="2000" kern="1200"/>
        </a:p>
      </dsp:txBody>
      <dsp:txXfrm>
        <a:off x="53688" y="1751065"/>
        <a:ext cx="4720796" cy="992424"/>
      </dsp:txXfrm>
    </dsp:sp>
    <dsp:sp modelId="{01EBE4F7-C441-4CA6-9955-F1E061D40F4C}">
      <dsp:nvSpPr>
        <dsp:cNvPr id="0" name=""/>
        <dsp:cNvSpPr/>
      </dsp:nvSpPr>
      <dsp:spPr>
        <a:xfrm>
          <a:off x="0" y="2854777"/>
          <a:ext cx="4828172" cy="109980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Don’t offer any type of food or sweets as incentives, treats or rewards (e.g. fast food, ice lollies, sweets, chocolate, soft drinks)</a:t>
          </a:r>
          <a:endParaRPr lang="en-US" sz="2000" kern="1200"/>
        </a:p>
      </dsp:txBody>
      <dsp:txXfrm>
        <a:off x="53688" y="2908465"/>
        <a:ext cx="4720796" cy="992424"/>
      </dsp:txXfrm>
    </dsp:sp>
    <dsp:sp modelId="{93F9DDCC-2C43-4967-AB65-E5F94EBF2283}">
      <dsp:nvSpPr>
        <dsp:cNvPr id="0" name=""/>
        <dsp:cNvSpPr/>
      </dsp:nvSpPr>
      <dsp:spPr>
        <a:xfrm>
          <a:off x="0" y="4012177"/>
          <a:ext cx="4828172" cy="10998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Model positive food and drink choices consistently and talk about food and its nutritional benefits</a:t>
          </a:r>
          <a:endParaRPr lang="en-US" sz="2000" kern="1200"/>
        </a:p>
      </dsp:txBody>
      <dsp:txXfrm>
        <a:off x="53688" y="4065865"/>
        <a:ext cx="4720796" cy="992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60C04-6F02-449F-A604-123DB82E5479}">
      <dsp:nvSpPr>
        <dsp:cNvPr id="0" name=""/>
        <dsp:cNvSpPr/>
      </dsp:nvSpPr>
      <dsp:spPr>
        <a:xfrm>
          <a:off x="0" y="531"/>
          <a:ext cx="7886700" cy="12432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3BD1D-F2A3-4DE2-B5A4-949587B0E020}">
      <dsp:nvSpPr>
        <dsp:cNvPr id="0" name=""/>
        <dsp:cNvSpPr/>
      </dsp:nvSpPr>
      <dsp:spPr>
        <a:xfrm>
          <a:off x="376092" y="280269"/>
          <a:ext cx="683804" cy="6838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0B007-7879-4FD3-987F-FDE0F55ECA48}">
      <dsp:nvSpPr>
        <dsp:cNvPr id="0" name=""/>
        <dsp:cNvSpPr/>
      </dsp:nvSpPr>
      <dsp:spPr>
        <a:xfrm>
          <a:off x="1435988" y="531"/>
          <a:ext cx="64507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Ensure meals are served in appropriate environment and staff/children/young people  sit at tables to eat 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Allow children opportunities to be independent</a:t>
          </a:r>
          <a:endParaRPr lang="en-US" sz="1700" kern="1200" dirty="0"/>
        </a:p>
      </dsp:txBody>
      <dsp:txXfrm>
        <a:off x="1435988" y="531"/>
        <a:ext cx="6450711" cy="1243280"/>
      </dsp:txXfrm>
    </dsp:sp>
    <dsp:sp modelId="{A2A1E523-DCB5-4923-89A9-C478FA6D4866}">
      <dsp:nvSpPr>
        <dsp:cNvPr id="0" name=""/>
        <dsp:cNvSpPr/>
      </dsp:nvSpPr>
      <dsp:spPr>
        <a:xfrm>
          <a:off x="0" y="1554631"/>
          <a:ext cx="7886700" cy="12432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BCB91-C98F-43AC-8CC6-8E252DFC9DBE}">
      <dsp:nvSpPr>
        <dsp:cNvPr id="0" name=""/>
        <dsp:cNvSpPr/>
      </dsp:nvSpPr>
      <dsp:spPr>
        <a:xfrm>
          <a:off x="376092" y="1834369"/>
          <a:ext cx="683804" cy="6838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D27D9-EFFE-4E4D-956A-3A7EABACEC22}">
      <dsp:nvSpPr>
        <dsp:cNvPr id="0" name=""/>
        <dsp:cNvSpPr/>
      </dsp:nvSpPr>
      <dsp:spPr>
        <a:xfrm>
          <a:off x="1435988" y="1554631"/>
          <a:ext cx="64507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Ensure club staff sit and eat hot meals with children/young people and model social skills, cutlery skills, manners, talk about food, nutrition and positive food choices, encourage to try new foods </a:t>
          </a:r>
          <a:endParaRPr lang="en-US" sz="1700" kern="1200" dirty="0"/>
        </a:p>
      </dsp:txBody>
      <dsp:txXfrm>
        <a:off x="1435988" y="1554631"/>
        <a:ext cx="6450711" cy="1243280"/>
      </dsp:txXfrm>
    </dsp:sp>
    <dsp:sp modelId="{80BDC035-F311-475A-90FA-BB83FF7DBA69}">
      <dsp:nvSpPr>
        <dsp:cNvPr id="0" name=""/>
        <dsp:cNvSpPr/>
      </dsp:nvSpPr>
      <dsp:spPr>
        <a:xfrm>
          <a:off x="0" y="3108732"/>
          <a:ext cx="7886700" cy="12432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F1F87-0459-4BBB-A09A-4C6802A9CBC9}">
      <dsp:nvSpPr>
        <dsp:cNvPr id="0" name=""/>
        <dsp:cNvSpPr/>
      </dsp:nvSpPr>
      <dsp:spPr>
        <a:xfrm>
          <a:off x="376092" y="3388470"/>
          <a:ext cx="683804" cy="6838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E7E04-C271-4FBC-8C3D-F826266B237D}">
      <dsp:nvSpPr>
        <dsp:cNvPr id="0" name=""/>
        <dsp:cNvSpPr/>
      </dsp:nvSpPr>
      <dsp:spPr>
        <a:xfrm>
          <a:off x="1435988" y="3108732"/>
          <a:ext cx="64507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Promote happy positive meal times and be mindful that as well as being relaxed and sociable, they are a learning opportunity – not all children/young people have this experience at home </a:t>
          </a:r>
          <a:endParaRPr lang="en-US" sz="1700" kern="1200" dirty="0"/>
        </a:p>
      </dsp:txBody>
      <dsp:txXfrm>
        <a:off x="1435988" y="3108732"/>
        <a:ext cx="6450711" cy="1243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CA112-4F8C-4DD3-A6E3-9ED888336B9B}">
      <dsp:nvSpPr>
        <dsp:cNvPr id="0" name=""/>
        <dsp:cNvSpPr/>
      </dsp:nvSpPr>
      <dsp:spPr>
        <a:xfrm>
          <a:off x="537299" y="136220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04C44-A6C2-43D6-B9B2-5BCE7D0071E9}">
      <dsp:nvSpPr>
        <dsp:cNvPr id="0" name=""/>
        <dsp:cNvSpPr/>
      </dsp:nvSpPr>
      <dsp:spPr>
        <a:xfrm>
          <a:off x="42299" y="24437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Ensure servery is clean, tidy and well managed</a:t>
          </a:r>
          <a:endParaRPr lang="en-US" sz="1300" kern="1200"/>
        </a:p>
      </dsp:txBody>
      <dsp:txXfrm>
        <a:off x="42299" y="2443760"/>
        <a:ext cx="1800000" cy="720000"/>
      </dsp:txXfrm>
    </dsp:sp>
    <dsp:sp modelId="{84BE924F-1812-47A4-A24D-BDB6E687144D}">
      <dsp:nvSpPr>
        <dsp:cNvPr id="0" name=""/>
        <dsp:cNvSpPr/>
      </dsp:nvSpPr>
      <dsp:spPr>
        <a:xfrm>
          <a:off x="2652300" y="136220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AA9F5-A46A-416A-B41B-26FCC12F64F3}">
      <dsp:nvSpPr>
        <dsp:cNvPr id="0" name=""/>
        <dsp:cNvSpPr/>
      </dsp:nvSpPr>
      <dsp:spPr>
        <a:xfrm>
          <a:off x="2157300" y="24437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Ensure staff are wearing aprons or tabards at all times during food service</a:t>
          </a:r>
          <a:endParaRPr lang="en-US" sz="1300" kern="1200"/>
        </a:p>
      </dsp:txBody>
      <dsp:txXfrm>
        <a:off x="2157300" y="2443760"/>
        <a:ext cx="1800000" cy="720000"/>
      </dsp:txXfrm>
    </dsp:sp>
    <dsp:sp modelId="{4D1F1C67-4461-4B27-AF46-7C3BEA5E6C6A}">
      <dsp:nvSpPr>
        <dsp:cNvPr id="0" name=""/>
        <dsp:cNvSpPr/>
      </dsp:nvSpPr>
      <dsp:spPr>
        <a:xfrm>
          <a:off x="4767300" y="136220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0102B-64C3-42ED-A6B8-4A03796E7785}">
      <dsp:nvSpPr>
        <dsp:cNvPr id="0" name=""/>
        <dsp:cNvSpPr/>
      </dsp:nvSpPr>
      <dsp:spPr>
        <a:xfrm>
          <a:off x="4272300" y="24437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Model positive food choices and put all food on the plate</a:t>
          </a:r>
          <a:endParaRPr lang="en-US" sz="1300" kern="1200"/>
        </a:p>
      </dsp:txBody>
      <dsp:txXfrm>
        <a:off x="4272300" y="2443760"/>
        <a:ext cx="1800000" cy="720000"/>
      </dsp:txXfrm>
    </dsp:sp>
    <dsp:sp modelId="{9015E9BE-308A-4271-8BFF-18DF2DC86EE4}">
      <dsp:nvSpPr>
        <dsp:cNvPr id="0" name=""/>
        <dsp:cNvSpPr/>
      </dsp:nvSpPr>
      <dsp:spPr>
        <a:xfrm>
          <a:off x="6882300" y="136220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C402F-9AE6-4EC8-9D69-9C66F7969C1C}">
      <dsp:nvSpPr>
        <dsp:cNvPr id="0" name=""/>
        <dsp:cNvSpPr/>
      </dsp:nvSpPr>
      <dsp:spPr>
        <a:xfrm>
          <a:off x="6387300" y="24437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Present the food carefully on the plate so that it looks appetising</a:t>
          </a:r>
          <a:endParaRPr lang="en-US" sz="1300" kern="1200"/>
        </a:p>
      </dsp:txBody>
      <dsp:txXfrm>
        <a:off x="6387300" y="2443760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C9D0A-E9F3-4ADE-8730-FE6D2A42603C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E212E-53B7-491C-B42B-E8F1DB58F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53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See</a:t>
            </a:r>
            <a:r>
              <a:rPr lang="en-GB" baseline="0" dirty="0"/>
              <a:t> slide</a:t>
            </a:r>
          </a:p>
          <a:p>
            <a:r>
              <a:rPr lang="en-GB" b="1" baseline="0" dirty="0"/>
              <a:t>Activity: </a:t>
            </a:r>
            <a:r>
              <a:rPr lang="en-GB" baseline="0" dirty="0"/>
              <a:t>Baseline knowledge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25159-5FE8-4E4D-8562-065E9C4995F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98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586C1-A30B-43A6-AEFB-BE007843863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505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2DB810-0EAC-4A58-8757-53CCFA9B65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260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586C1-A30B-43A6-AEFB-BE007843863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43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E3B3C-DD06-8308-A6F8-9E8EE926E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63BF01-6809-E44F-3189-78F4EAFD0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6D439-2743-B177-4D20-497EA8C1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A42F-CD2D-4C1A-99A8-0B8D7FDBF554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B248C-7167-21DB-345F-ABC30858E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86215-382C-0153-15D5-A61822A5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D3E4-B4B6-4546-B81B-F181A2554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70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8D9B3-D288-4BFA-2B47-6B60C8EC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1027B-A9DC-32C4-4A99-58B159076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6E5A-FF8D-090E-DB2C-00C2E0FE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A42F-CD2D-4C1A-99A8-0B8D7FDBF554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4B19D-2A93-0378-8992-6E894BCA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28DFE-5565-37E9-0093-B0CD70CA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D3E4-B4B6-4546-B81B-F181A2554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5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9C9CCA-83C9-0D9C-E68A-B91C4ABA03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F12745-EEDC-B8A4-4C52-6FB57A9F9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AE79E-B96A-9250-149E-2737F9FD5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A42F-CD2D-4C1A-99A8-0B8D7FDBF554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45D48-57DB-284B-9B0A-83FEAB5F8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FE4B6-A6D9-603C-D574-9731E993B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D3E4-B4B6-4546-B81B-F181A2554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23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58409-2714-FDC3-9190-3FF0313A5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CD50E-B331-DE12-4554-3C5DAFC12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069E7-D68F-B2F4-5E48-260000B9A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A42F-CD2D-4C1A-99A8-0B8D7FDBF554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36C62-265C-5FE0-D31F-31D895F9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FE816-633B-A9D0-8423-717E6091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D3E4-B4B6-4546-B81B-F181A2554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51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86DA2-5546-591A-2C1B-41364ADDF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8331A-A50D-F2B9-8CA9-E354FBB31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536CF-F233-6311-2A51-5AA22D1F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A42F-CD2D-4C1A-99A8-0B8D7FDBF554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8E55D-C1DC-144D-5939-215079CDB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A2FDB-DC1D-E3AE-20F7-BD14F1FF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D3E4-B4B6-4546-B81B-F181A2554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30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E659A-FC0A-FC7E-2760-6A564569E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48422-33F1-ED0F-6D9F-1CAF3AE44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1CFCF-2B29-890A-E134-DABAA09BF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F45E1-B8CA-48EA-0EBF-57DE8AA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A42F-CD2D-4C1A-99A8-0B8D7FDBF554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A5E5E-629F-0FDF-FE52-34E9EEE67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7561F-64B7-9735-724C-E50606BF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D3E4-B4B6-4546-B81B-F181A2554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0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F3606-B236-8C3C-1F03-0DCBC4591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11B72-1F24-5505-DE85-7537F2274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7270D-D101-94D6-3601-420D5208D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A6B09-4935-19ED-107F-FB4B33FF9C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81EE64-3194-F614-EBC6-5A49DD4E5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083301-E833-6925-F366-739CA3F8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A42F-CD2D-4C1A-99A8-0B8D7FDBF554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4AB649-894C-BBFF-3B61-C36E0D50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80294-092D-59BF-CC03-C9D01394B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D3E4-B4B6-4546-B81B-F181A2554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72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08A14-14ED-B107-AF47-F48A54A49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25BCB2-90A9-2FBA-B365-9FC19CE2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A42F-CD2D-4C1A-99A8-0B8D7FDBF554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AFD66-AE82-478E-B286-58FCDABB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5EBA4-5FB0-5735-9052-67BE33B64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D3E4-B4B6-4546-B81B-F181A2554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12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38445A-6E75-3E8E-5F54-23AB4820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A42F-CD2D-4C1A-99A8-0B8D7FDBF554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2B0C5F-0384-0975-463C-11B6A716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6EB8F-4683-AC9F-A996-55E35638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D3E4-B4B6-4546-B81B-F181A2554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8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45034-CBAB-A894-4581-BA6B93640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66AB9-264D-17EE-1249-8F51F2028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63D14-6699-78DA-B4E3-9678685AA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84A9B-11D5-90E1-737A-043397F1A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A42F-CD2D-4C1A-99A8-0B8D7FDBF554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204FC-C5B0-E0C6-2991-D977CC4EC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00E6D-8A93-CD93-31B9-98F433A3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D3E4-B4B6-4546-B81B-F181A2554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98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1256B-80D2-4CE7-9C64-9E3A640A6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152BBB-A9BF-4EEB-4785-9ABE8AFCE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AB99B-5702-BE08-B857-18E0374E3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E8C4A-50BB-BF2D-08FE-DF664052C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A42F-CD2D-4C1A-99A8-0B8D7FDBF554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3A6FB-988F-B596-52E1-B676970E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7B381-16A4-3910-91D2-39AB1A9C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1D3E4-B4B6-4546-B81B-F181A2554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41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B3B83-A906-5945-82F3-D57E3E6F0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8A96B-D2B6-AA89-4A69-2FFE20FDD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1A970-DB02-EC4B-6A66-B47FD1B76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9A42F-CD2D-4C1A-99A8-0B8D7FDBF554}" type="datetimeFigureOut">
              <a:rPr lang="en-GB" smtClean="0"/>
              <a:t>18/07/2023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9C79D-689B-530B-B322-F9FA6604F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855B9-3951-D6FB-52A8-7A37681BF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1D3E4-B4B6-4546-B81B-F181A2554A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62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pruceeats.com/vegan-dairy-substitutes-3376645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maslegacycookbooks.com/poached-salmon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einblogland.blogspot.com/2011/09/recipe-of-month-assorted-doughnuts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guide911.com/2017/04/healthy-ways-to-sanitize-drinking-water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.gov.uk/business-guidance/allergen-guidance-for-food-businesses" TargetMode="External"/><Relationship Id="rId2" Type="http://schemas.openxmlformats.org/officeDocument/2006/relationships/hyperlink" Target="https://gbr01.safelinks.protection.outlook.com/?url=https%3A%2F%2Fwww.youtube.com%2Fwatch%3Fv%3DZF22upt03Ag&amp;data=05%7C01%7CAlison.Coates%40lincolnshire.gov.uk%7C23638695aa41430ebdc708da3a35c5c9%7Cb4e05b92f8ce46b59b2499ba5c11e5e9%7C0%7C0%7C637886299859054748%7CUnknown%7CTWFpbGZsb3d8eyJWIjoiMC4wLjAwMDAiLCJQIjoiV2luMzIiLCJBTiI6Ik1haWwiLCJXVCI6Mn0%3D%7C3000%7C%7C%7C&amp;sdata=yTEnDLeyEpDEQmpzJqlHmnyfcsBwgSdsrXMS6JSn8Is%3D&amp;reserved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aphylaxis.org.uk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ckofabunch.com/2016/07/its-national-french-fries-day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99AB21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r>
              <a:rPr lang="en-US" sz="4000" b="1" kern="0" dirty="0">
                <a:solidFill>
                  <a:prstClr val="white"/>
                </a:solidFill>
                <a:cs typeface="Arial" panose="020B0604020202020204" pitchFamily="34" charset="0"/>
              </a:rPr>
              <a:t>School Food Standards and Catering T</a:t>
            </a:r>
            <a:r>
              <a:rPr lang="en-US" sz="4000" b="1" kern="0" dirty="0" err="1">
                <a:solidFill>
                  <a:prstClr val="white"/>
                </a:solidFill>
                <a:cs typeface="Arial" panose="020B0604020202020204" pitchFamily="34" charset="0"/>
              </a:rPr>
              <a:t>ips</a:t>
            </a:r>
            <a:r>
              <a:rPr lang="en-US" sz="4000" b="1" kern="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</a:p>
          <a:p>
            <a:pPr algn="ctr" defTabSz="457200">
              <a:defRPr/>
            </a:pPr>
            <a:r>
              <a:rPr lang="en-US" sz="4000" b="1" kern="0" dirty="0">
                <a:solidFill>
                  <a:prstClr val="white"/>
                </a:solidFill>
                <a:cs typeface="Arial" panose="020B0604020202020204" pitchFamily="34" charset="0"/>
              </a:rPr>
              <a:t>for HAF Providers</a:t>
            </a:r>
          </a:p>
          <a:p>
            <a:pPr algn="ctr" defTabSz="457200">
              <a:defRPr/>
            </a:pPr>
            <a:endParaRPr lang="en-US" sz="4000" kern="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defTabSz="457200">
              <a:defRPr/>
            </a:pPr>
            <a:r>
              <a:rPr lang="en-US" sz="2800" kern="0" dirty="0">
                <a:solidFill>
                  <a:prstClr val="white"/>
                </a:solidFill>
                <a:cs typeface="Arial" panose="020B0604020202020204" pitchFamily="34" charset="0"/>
              </a:rPr>
              <a:t>Hannah Clark</a:t>
            </a:r>
          </a:p>
          <a:p>
            <a:pPr algn="ctr" defTabSz="457200">
              <a:defRPr/>
            </a:pPr>
            <a:r>
              <a:rPr lang="en-US" sz="2800" kern="0" dirty="0" err="1">
                <a:solidFill>
                  <a:prstClr val="white"/>
                </a:solidFill>
                <a:cs typeface="Arial" panose="020B0604020202020204" pitchFamily="34" charset="0"/>
              </a:rPr>
              <a:t>Programme</a:t>
            </a:r>
            <a:r>
              <a:rPr lang="en-US" sz="2800" kern="0" dirty="0">
                <a:solidFill>
                  <a:prstClr val="white"/>
                </a:solidFill>
                <a:cs typeface="Arial" panose="020B0604020202020204" pitchFamily="34" charset="0"/>
              </a:rPr>
              <a:t> Officer – Food Education Team</a:t>
            </a:r>
            <a:endParaRPr lang="en-US" sz="2800" kern="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defTabSz="457200">
              <a:defRPr/>
            </a:pPr>
            <a:endParaRPr lang="en-US" sz="28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c_strapline_logo_white_foo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185908"/>
            <a:ext cx="9144000" cy="167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2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5A303-27D9-40FB-8A2C-693F963F8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GB" dirty="0"/>
              <a:t>Fruit and Vegetables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FFD1F-0206-4B53-AA37-849A5B734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074" y="2438401"/>
            <a:ext cx="4939867" cy="378541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GB" sz="1600" dirty="0"/>
              <a:t>One or more portions of fruit </a:t>
            </a:r>
            <a:r>
              <a:rPr lang="en-GB" sz="1600" b="1" u="sng" dirty="0"/>
              <a:t>and</a:t>
            </a:r>
            <a:r>
              <a:rPr lang="en-GB" sz="1600" dirty="0"/>
              <a:t> veg/salad every day. Vegetables must be an accompaniment as well as any vegetables in the main dish.</a:t>
            </a:r>
          </a:p>
          <a:p>
            <a:pPr marL="0" indent="0">
              <a:buNone/>
            </a:pPr>
            <a:endParaRPr lang="en-GB" sz="1600" dirty="0"/>
          </a:p>
          <a:p>
            <a:pPr>
              <a:lnSpc>
                <a:spcPct val="90000"/>
              </a:lnSpc>
            </a:pPr>
            <a:r>
              <a:rPr lang="en-GB" sz="1600" dirty="0"/>
              <a:t>A dessert containing minimum 50% fruit two or more times a week – this means the fruit must weigh the same as the total weight of the other ingredients. Decorative fruit or jam does not count</a:t>
            </a:r>
          </a:p>
          <a:p>
            <a:pPr marL="0" indent="0">
              <a:buNone/>
            </a:pPr>
            <a:endParaRPr lang="en-GB" sz="1600" dirty="0"/>
          </a:p>
          <a:p>
            <a:pPr>
              <a:lnSpc>
                <a:spcPct val="90000"/>
              </a:lnSpc>
            </a:pPr>
            <a:r>
              <a:rPr lang="en-GB" sz="1600" dirty="0"/>
              <a:t>At least three different fruits and three different vegetables each week</a:t>
            </a:r>
          </a:p>
          <a:p>
            <a:pPr marL="0" indent="0">
              <a:buNone/>
            </a:pPr>
            <a:endParaRPr lang="en-GB" sz="1600" dirty="0"/>
          </a:p>
          <a:p>
            <a:pPr>
              <a:lnSpc>
                <a:spcPct val="90000"/>
              </a:lnSpc>
            </a:pPr>
            <a:r>
              <a:rPr lang="en-GB" sz="1600" dirty="0"/>
              <a:t>Embeds healthy eating habits for life, reducing risk of heart disease, stroke and some cancers</a:t>
            </a:r>
          </a:p>
          <a:p>
            <a:pPr marL="0" indent="0">
              <a:buNone/>
            </a:pPr>
            <a:endParaRPr lang="en-GB" sz="1600" dirty="0"/>
          </a:p>
          <a:p>
            <a:pPr>
              <a:lnSpc>
                <a:spcPct val="90000"/>
              </a:lnSpc>
            </a:pPr>
            <a:r>
              <a:rPr lang="en-GB" sz="1600" dirty="0"/>
              <a:t>Fruit and veg good source of essential vitamins and minerals and often good source of fibre</a:t>
            </a:r>
          </a:p>
          <a:p>
            <a:pPr marL="0" indent="0">
              <a:buNone/>
            </a:pPr>
            <a:endParaRPr lang="en-GB" sz="1100" dirty="0"/>
          </a:p>
        </p:txBody>
      </p:sp>
      <p:pic>
        <p:nvPicPr>
          <p:cNvPr id="5" name="Picture 4" descr="Hand holding carrots">
            <a:extLst>
              <a:ext uri="{FF2B5EF4-FFF2-40B4-BE49-F238E27FC236}">
                <a16:creationId xmlns:a16="http://schemas.microsoft.com/office/drawing/2014/main" id="{ECC30242-63B1-47AC-9864-8697A5B754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9" r="34301" b="-1"/>
          <a:stretch/>
        </p:blipFill>
        <p:spPr>
          <a:xfrm>
            <a:off x="1524021" y="10"/>
            <a:ext cx="347667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81462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9D9C1-F48A-4598-B892-5C3F3D394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759" y="3752850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GB" sz="3100"/>
              <a:t>Milk and Dairy </a:t>
            </a:r>
          </a:p>
        </p:txBody>
      </p:sp>
      <p:pic>
        <p:nvPicPr>
          <p:cNvPr id="14" name="Picture 13" descr="A picture containing milk, food processor&#10;&#10;Description automatically generated">
            <a:extLst>
              <a:ext uri="{FF2B5EF4-FFF2-40B4-BE49-F238E27FC236}">
                <a16:creationId xmlns:a16="http://schemas.microsoft.com/office/drawing/2014/main" id="{64439B8D-424A-463E-9A00-AF5DFC2C32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1023" b="8183"/>
          <a:stretch/>
        </p:blipFill>
        <p:spPr>
          <a:xfrm>
            <a:off x="1524020" y="11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EDB1B-EEAD-4A1B-BCC6-78B0E6897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986" y="3752851"/>
            <a:ext cx="5614060" cy="2452687"/>
          </a:xfrm>
        </p:spPr>
        <p:txBody>
          <a:bodyPr anchor="ctr">
            <a:normAutofit/>
          </a:bodyPr>
          <a:lstStyle/>
          <a:p>
            <a:r>
              <a:rPr lang="en-GB" sz="2000" b="1" dirty="0"/>
              <a:t>Include a portion of dairy every day – low sugar yoghurt or ice cream, cheese, milk, custard or cream can be used.</a:t>
            </a:r>
          </a:p>
          <a:p>
            <a:pPr marL="0" indent="0">
              <a:buNone/>
            </a:pPr>
            <a:endParaRPr lang="en-GB" sz="2000" b="1" dirty="0"/>
          </a:p>
          <a:p>
            <a:r>
              <a:rPr lang="en-GB" sz="2000" b="1" dirty="0"/>
              <a:t>A good source of energy, protein, calcium, vitamin A and riboflavin</a:t>
            </a:r>
          </a:p>
          <a:p>
            <a:pPr marL="0" indent="0">
              <a:buNone/>
            </a:pPr>
            <a:endParaRPr lang="en-GB" sz="15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F4FE6E-72ED-4911-A679-DDFC29DC7D02}"/>
              </a:ext>
            </a:extLst>
          </p:cNvPr>
          <p:cNvSpPr txBox="1"/>
          <p:nvPr/>
        </p:nvSpPr>
        <p:spPr>
          <a:xfrm>
            <a:off x="8481184" y="6657946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ww.thespruceeats.com/vegan-dairy-substitutes-337664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9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720D-0558-4330-95EB-DC8994B5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47" y="365125"/>
            <a:ext cx="5662629" cy="75061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Meat, fish, eggs, beans and other sources of </a:t>
            </a:r>
            <a:r>
              <a:rPr lang="en-GB" sz="2800" b="1" u="sng" dirty="0"/>
              <a:t>non-dairy</a:t>
            </a:r>
            <a:r>
              <a:rPr lang="en-GB" sz="2800" dirty="0"/>
              <a:t> protein (cheese not included in this standard)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D9724-57C4-484F-8212-F96028D06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36" y="1489851"/>
            <a:ext cx="5215821" cy="469283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sz="1800" b="1" dirty="0"/>
              <a:t>A portion of food from this group every day</a:t>
            </a:r>
          </a:p>
          <a:p>
            <a:pPr marL="0" indent="0">
              <a:buNone/>
            </a:pPr>
            <a:endParaRPr lang="en-GB" sz="1800" b="1" dirty="0"/>
          </a:p>
          <a:p>
            <a:pPr>
              <a:lnSpc>
                <a:spcPct val="90000"/>
              </a:lnSpc>
            </a:pPr>
            <a:r>
              <a:rPr lang="en-GB" sz="1800" b="1" dirty="0"/>
              <a:t>A portion of meat or poultry on three or more days a week</a:t>
            </a:r>
          </a:p>
          <a:p>
            <a:pPr marL="0" indent="0">
              <a:buNone/>
            </a:pPr>
            <a:endParaRPr lang="en-GB" sz="1800" b="1" dirty="0"/>
          </a:p>
          <a:p>
            <a:pPr>
              <a:lnSpc>
                <a:spcPct val="90000"/>
              </a:lnSpc>
            </a:pPr>
            <a:r>
              <a:rPr lang="en-GB" sz="1800" b="1" dirty="0"/>
              <a:t>Oily fish once or more every three weeks</a:t>
            </a:r>
          </a:p>
          <a:p>
            <a:pPr marL="0" indent="0">
              <a:buNone/>
            </a:pPr>
            <a:endParaRPr lang="en-GB" sz="1800" b="1" dirty="0"/>
          </a:p>
          <a:p>
            <a:pPr>
              <a:lnSpc>
                <a:spcPct val="90000"/>
              </a:lnSpc>
            </a:pPr>
            <a:r>
              <a:rPr lang="en-GB" sz="1800" b="1" dirty="0"/>
              <a:t>For vegetarians, a portion of non-dairy protein three or more days a week</a:t>
            </a:r>
          </a:p>
          <a:p>
            <a:pPr marL="0" indent="0">
              <a:buNone/>
            </a:pPr>
            <a:endParaRPr lang="en-GB" sz="1800" b="1" dirty="0"/>
          </a:p>
          <a:p>
            <a:pPr>
              <a:lnSpc>
                <a:spcPct val="90000"/>
              </a:lnSpc>
            </a:pPr>
            <a:r>
              <a:rPr lang="en-GB" sz="1800" b="1" dirty="0"/>
              <a:t>A processed meat or poultry product (manufactured or home made) no more than once a week in primaries or twice a week in secondaries. Includes burgers, meat balls, sausages, goujons, coated chicken, pasties.</a:t>
            </a:r>
          </a:p>
          <a:p>
            <a:pPr marL="0" indent="0">
              <a:buNone/>
            </a:pPr>
            <a:endParaRPr lang="en-GB" sz="1800" b="1" dirty="0"/>
          </a:p>
          <a:p>
            <a:pPr>
              <a:lnSpc>
                <a:spcPct val="90000"/>
              </a:lnSpc>
            </a:pPr>
            <a:r>
              <a:rPr lang="en-GB" sz="1800" b="1" dirty="0"/>
              <a:t>Provides protein and essential minerals including zinc and iron</a:t>
            </a:r>
          </a:p>
        </p:txBody>
      </p:sp>
      <p:pic>
        <p:nvPicPr>
          <p:cNvPr id="12" name="Picture 11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FA208784-0579-40DD-BA43-A044A52A64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424" r="31319" b="2"/>
          <a:stretch/>
        </p:blipFill>
        <p:spPr>
          <a:xfrm>
            <a:off x="5933137" y="11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C5C46D-D200-4D88-9A15-A507C29B18C8}"/>
              </a:ext>
            </a:extLst>
          </p:cNvPr>
          <p:cNvSpPr txBox="1"/>
          <p:nvPr/>
        </p:nvSpPr>
        <p:spPr>
          <a:xfrm>
            <a:off x="8360958" y="6657946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mamaslegacycookbooks.com/poached-salm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38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CB0A6-ABB7-4E8B-BEF1-33999EF11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563" y="116634"/>
            <a:ext cx="5612235" cy="5314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dirty="0"/>
              <a:t>Foods high in fat, sugar and salt</a:t>
            </a:r>
          </a:p>
        </p:txBody>
      </p:sp>
      <p:pic>
        <p:nvPicPr>
          <p:cNvPr id="5" name="Picture 4" descr="A plate of donuts&#10;&#10;Description automatically generated with medium confidence">
            <a:extLst>
              <a:ext uri="{FF2B5EF4-FFF2-40B4-BE49-F238E27FC236}">
                <a16:creationId xmlns:a16="http://schemas.microsoft.com/office/drawing/2014/main" id="{8121EA57-107E-4708-9A46-8AE1F07648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020" r="34968"/>
          <a:stretch/>
        </p:blipFill>
        <p:spPr>
          <a:xfrm>
            <a:off x="1524020" y="10"/>
            <a:ext cx="399591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B31D9-38DC-4B48-BDFD-45CA17BAC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3841" y="648074"/>
            <a:ext cx="6488860" cy="565112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1400" dirty="0"/>
              <a:t>No more than two portions (combined) a week of deep fried, battered or breaded food – usually fish, nuggets, chips, hash browns are the main items found</a:t>
            </a:r>
          </a:p>
          <a:p>
            <a:pPr>
              <a:lnSpc>
                <a:spcPct val="90000"/>
              </a:lnSpc>
            </a:pPr>
            <a:r>
              <a:rPr lang="en-GB" sz="1400" dirty="0"/>
              <a:t>No more than two portions of pastry each week – includes sausage rolls, pies, croissants, breakfast pastries, quiches and dessert pies</a:t>
            </a:r>
          </a:p>
          <a:p>
            <a:pPr>
              <a:lnSpc>
                <a:spcPct val="90000"/>
              </a:lnSpc>
            </a:pPr>
            <a:r>
              <a:rPr lang="en-GB" sz="1400" dirty="0"/>
              <a:t>No snacks except vegetables of fruit with no added sugar, salt or fat (nuts and seeds can be provided but most schools are nut-free) – no nachos, crisps, popcorn etc</a:t>
            </a:r>
          </a:p>
          <a:p>
            <a:pPr>
              <a:lnSpc>
                <a:spcPct val="90000"/>
              </a:lnSpc>
            </a:pPr>
            <a:r>
              <a:rPr lang="en-GB" sz="1400" dirty="0"/>
              <a:t>Crackers many be served at lunch but must be with dairy food or fruit and veg</a:t>
            </a:r>
          </a:p>
          <a:p>
            <a:pPr>
              <a:lnSpc>
                <a:spcPct val="90000"/>
              </a:lnSpc>
            </a:pPr>
            <a:r>
              <a:rPr lang="en-GB" sz="1400" dirty="0"/>
              <a:t>No confectionery (sweets, marshmallows, cereal bars, sprinkles) or products containing or coated in chocolate</a:t>
            </a:r>
          </a:p>
          <a:p>
            <a:pPr>
              <a:lnSpc>
                <a:spcPct val="90000"/>
              </a:lnSpc>
            </a:pPr>
            <a:r>
              <a:rPr lang="en-GB" sz="1400" dirty="0"/>
              <a:t>Desserts, cakes and biscuits  are allowed ONLY at lunchtime. The Government guidelines for children age 7-10 is a MAX of 24g added sugar a day. Allowing for breakfast &amp; evening eating we recommend sugar be limited to </a:t>
            </a:r>
            <a:r>
              <a:rPr lang="en-GB" sz="1400" b="1" u="sng" dirty="0"/>
              <a:t>8g or less per dessert portion per child. </a:t>
            </a:r>
            <a:r>
              <a:rPr lang="en-GB" sz="1400" dirty="0"/>
              <a:t>In Lincolnshire recipes and product specifications are checked for this.</a:t>
            </a:r>
            <a:endParaRPr lang="en-GB" sz="1400" b="1" u="sng" dirty="0"/>
          </a:p>
          <a:p>
            <a:pPr>
              <a:lnSpc>
                <a:spcPct val="90000"/>
              </a:lnSpc>
            </a:pPr>
            <a:r>
              <a:rPr lang="en-GB" sz="1400" dirty="0"/>
              <a:t>Salt must not be added</a:t>
            </a:r>
          </a:p>
          <a:p>
            <a:pPr>
              <a:lnSpc>
                <a:spcPct val="90000"/>
              </a:lnSpc>
            </a:pPr>
            <a:r>
              <a:rPr lang="en-GB" sz="1400" dirty="0"/>
              <a:t>Limit condiments to 10g (this includes ketchup and jam etc) per child</a:t>
            </a:r>
          </a:p>
          <a:p>
            <a:pPr>
              <a:lnSpc>
                <a:spcPct val="90000"/>
              </a:lnSpc>
            </a:pPr>
            <a:r>
              <a:rPr lang="en-GB" sz="1400" dirty="0"/>
              <a:t>Foods in this group high in energy but provide few other nutrients</a:t>
            </a:r>
          </a:p>
          <a:p>
            <a:pPr>
              <a:lnSpc>
                <a:spcPct val="90000"/>
              </a:lnSpc>
            </a:pPr>
            <a:r>
              <a:rPr lang="en-GB" sz="1400" dirty="0"/>
              <a:t>Reducing intake can help reduce risk of heart disease</a:t>
            </a:r>
          </a:p>
          <a:p>
            <a:pPr>
              <a:lnSpc>
                <a:spcPct val="90000"/>
              </a:lnSpc>
            </a:pPr>
            <a:r>
              <a:rPr lang="en-GB" sz="1400" dirty="0"/>
              <a:t>Too much salt can encourage a taste for salty foods which may lead to high blood pressure in later life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BBCB3A-84C8-4F0B-851D-5D6F1BB6B8EC}"/>
              </a:ext>
            </a:extLst>
          </p:cNvPr>
          <p:cNvSpPr txBox="1"/>
          <p:nvPr/>
        </p:nvSpPr>
        <p:spPr>
          <a:xfrm>
            <a:off x="8208672" y="6657946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meinblogland.blogspot.com/2011/09/recipe-of-month-assorted-doughnut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20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EE00-3F13-4DED-AAB7-5AF0CC7C7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759" y="3752850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GB" sz="3100"/>
              <a:t>Healthier drinks</a:t>
            </a:r>
          </a:p>
        </p:txBody>
      </p:sp>
      <p:pic>
        <p:nvPicPr>
          <p:cNvPr id="5" name="Picture 4" descr="A glass of water being poured&#10;&#10;Description automatically generated with low confidence">
            <a:extLst>
              <a:ext uri="{FF2B5EF4-FFF2-40B4-BE49-F238E27FC236}">
                <a16:creationId xmlns:a16="http://schemas.microsoft.com/office/drawing/2014/main" id="{A725F90D-5777-4F3B-8218-400A6F1354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153" b="3552"/>
          <a:stretch/>
        </p:blipFill>
        <p:spPr>
          <a:xfrm>
            <a:off x="1524020" y="11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4E185-F0D0-4F0E-8216-BE9BBAD9F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986" y="3752851"/>
            <a:ext cx="5614060" cy="24526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600" b="1" dirty="0"/>
              <a:t>Offer free fresh drinking water at all times</a:t>
            </a:r>
          </a:p>
          <a:p>
            <a:pPr>
              <a:lnSpc>
                <a:spcPct val="90000"/>
              </a:lnSpc>
            </a:pPr>
            <a:r>
              <a:rPr lang="en-GB" sz="1600" b="1" dirty="0"/>
              <a:t>Recommend that only milk and water are offered</a:t>
            </a:r>
          </a:p>
          <a:p>
            <a:pPr>
              <a:lnSpc>
                <a:spcPct val="90000"/>
              </a:lnSpc>
            </a:pPr>
            <a:r>
              <a:rPr lang="en-GB" sz="1600" b="1" dirty="0"/>
              <a:t>The more water is offered, the more readily children will accept it</a:t>
            </a:r>
          </a:p>
          <a:p>
            <a:pPr>
              <a:lnSpc>
                <a:spcPct val="90000"/>
              </a:lnSpc>
            </a:pPr>
            <a:r>
              <a:rPr lang="en-GB" sz="1600" b="1" dirty="0"/>
              <a:t>Do not provide sugary or sweetened drinks as they offer little nutritional value, contribute to weight gain and tooth decay </a:t>
            </a:r>
          </a:p>
          <a:p>
            <a:pPr>
              <a:lnSpc>
                <a:spcPct val="90000"/>
              </a:lnSpc>
            </a:pPr>
            <a:r>
              <a:rPr lang="en-GB" sz="1600" b="1" dirty="0"/>
              <a:t>Do not provide drinks containing additives, preservatives, flavourings, colourings and sweeteners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4B84EC-E739-4D06-861A-DF2C4BE05800}"/>
              </a:ext>
            </a:extLst>
          </p:cNvPr>
          <p:cNvSpPr txBox="1"/>
          <p:nvPr/>
        </p:nvSpPr>
        <p:spPr>
          <a:xfrm>
            <a:off x="8481184" y="6657946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www.healthguide911.com/2017/04/healthy-ways-to-sanitize-drinking-water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36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94EBB-3949-4B42-A02F-FF8B5B78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061" y="325370"/>
            <a:ext cx="3276451" cy="1956841"/>
          </a:xfrm>
        </p:spPr>
        <p:txBody>
          <a:bodyPr anchor="b">
            <a:normAutofit/>
          </a:bodyPr>
          <a:lstStyle/>
          <a:p>
            <a:r>
              <a:rPr lang="en-GB" sz="4700"/>
              <a:t>Food other than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A78D7-D20E-4F5A-9345-462E32A21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061" y="2872899"/>
            <a:ext cx="3182691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900" dirty="0"/>
              <a:t>Restrictions apply to all other food served up to 6.00pm </a:t>
            </a:r>
          </a:p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r>
              <a:rPr lang="en-GB" sz="1900" dirty="0"/>
              <a:t>Other food must be checked in conjunction with lunch menus as some items are restricted</a:t>
            </a:r>
          </a:p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endParaRPr lang="en-GB" sz="1900" dirty="0"/>
          </a:p>
        </p:txBody>
      </p:sp>
      <p:pic>
        <p:nvPicPr>
          <p:cNvPr id="5" name="Picture 4" descr="Bread with avocado, cucumber, and tomato in white bowl">
            <a:extLst>
              <a:ext uri="{FF2B5EF4-FFF2-40B4-BE49-F238E27FC236}">
                <a16:creationId xmlns:a16="http://schemas.microsoft.com/office/drawing/2014/main" id="{46414FDB-FAC4-4713-A874-9F5590869B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2" r="18893" b="-1"/>
          <a:stretch/>
        </p:blipFill>
        <p:spPr>
          <a:xfrm>
            <a:off x="5507777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1941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275A7-607C-AE44-F8B4-804FC087F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One off days &amp; trips</a:t>
            </a:r>
            <a:endParaRPr lang="en-GB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D76E9-D0BD-F594-DE23-904F98053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0"/>
            <a:ext cx="6714046" cy="595030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School Food Standards guidance states ‘</a:t>
            </a:r>
            <a:r>
              <a:rPr lang="en-US" sz="2000" b="1" dirty="0"/>
              <a:t>hot food wherever possible</a:t>
            </a:r>
            <a:r>
              <a:rPr lang="en-US" sz="2000" dirty="0"/>
              <a:t>’ however we know hot food is not always possible (e.g. trips)</a:t>
            </a:r>
          </a:p>
          <a:p>
            <a:pPr marL="0" indent="0">
              <a:buNone/>
            </a:pPr>
            <a:r>
              <a:rPr lang="en-US" sz="2000" dirty="0"/>
              <a:t>For days when a cold meal is the only option use the following steps:</a:t>
            </a: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Pick a starch (wholegrain is best, try to vary from bread if possible – couscous, rice, pasta etc)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Add a protein (cold meats work well as do eggs, bean salads, tuna etc)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Always have a side of veg – salad sticks &amp; baby tomatoes are often used.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Include dairy – cheese sticks or yoghurt are most portable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Take a low sugar dessert – reduced sugar flapjack and a piece of fruit is ideal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Provide water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Make sure you can store it correctly to keep food cold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1668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3F340E-29D7-B54C-42F2-BF505AF02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to avoid on one off days &amp; trips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0AF3-9E3F-883C-09F3-84CC8F9A4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182880"/>
            <a:ext cx="6906491" cy="59940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As you will want to provide the highest quality and best nutritional profile for these days, we recommend that you stay away from the restricted items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Manufactured meat products</a:t>
            </a:r>
          </a:p>
          <a:p>
            <a:pPr lvl="1"/>
            <a:r>
              <a:rPr lang="en-US" dirty="0"/>
              <a:t>Starchy foods cooked with or in oil</a:t>
            </a:r>
          </a:p>
          <a:p>
            <a:pPr lvl="1"/>
            <a:r>
              <a:rPr lang="en-US" dirty="0"/>
              <a:t>Pastry items </a:t>
            </a:r>
          </a:p>
          <a:p>
            <a:pPr lvl="1"/>
            <a:r>
              <a:rPr lang="en-US" dirty="0"/>
              <a:t>Deep fried, breaded &amp; battered items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/>
              <a:t>Instead</a:t>
            </a:r>
            <a:r>
              <a:rPr lang="en-US" dirty="0"/>
              <a:t>, where possible, choose whole foods, good quality meat, fresh vegetables/salad, at least one fruit, slow release energy starches.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092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E61FD8-C950-CFB4-7618-C16297F93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630" y="482731"/>
            <a:ext cx="3857962" cy="5571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C80D37-0FDE-B827-E411-AE213CB6E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97" y="643467"/>
            <a:ext cx="405295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81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040" y="188641"/>
            <a:ext cx="3968748" cy="8502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dirty="0"/>
              <a:t>Encouraging children/young people to eat 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6" r="1493" b="-2"/>
          <a:stretch/>
        </p:blipFill>
        <p:spPr bwMode="auto">
          <a:xfrm>
            <a:off x="1524002" y="1588"/>
            <a:ext cx="4571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7301" y="1196753"/>
            <a:ext cx="3968747" cy="5170709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buClr>
                <a:srgbClr val="99AB21"/>
              </a:buClr>
            </a:pPr>
            <a:r>
              <a:rPr lang="en-US" sz="1400" dirty="0"/>
              <a:t>Fear of trying new foods (neophobia) is a common occurrence</a:t>
            </a:r>
          </a:p>
          <a:p>
            <a:pPr>
              <a:buClr>
                <a:srgbClr val="99AB21"/>
              </a:buClr>
            </a:pPr>
            <a:endParaRPr lang="en-US" sz="1400" dirty="0"/>
          </a:p>
          <a:p>
            <a:pPr>
              <a:buClr>
                <a:srgbClr val="99AB21"/>
              </a:buClr>
            </a:pPr>
            <a:r>
              <a:rPr lang="en-US" sz="1400" dirty="0"/>
              <a:t>Know what is on the menu and be enthusiastic about it, eat with the children and talk about new foods</a:t>
            </a:r>
          </a:p>
          <a:p>
            <a:pPr>
              <a:buClr>
                <a:srgbClr val="99AB21"/>
              </a:buClr>
            </a:pPr>
            <a:endParaRPr lang="en-US" sz="1400" dirty="0"/>
          </a:p>
          <a:p>
            <a:pPr>
              <a:buClr>
                <a:srgbClr val="99AB21"/>
              </a:buClr>
            </a:pPr>
            <a:r>
              <a:rPr lang="en-US" sz="1400" dirty="0"/>
              <a:t>All foods should be put on the plate (unless the child has an allergy)</a:t>
            </a:r>
          </a:p>
          <a:p>
            <a:pPr marL="0">
              <a:buClr>
                <a:srgbClr val="99AB21"/>
              </a:buClr>
            </a:pPr>
            <a:endParaRPr lang="en-US" sz="1400" dirty="0"/>
          </a:p>
          <a:p>
            <a:pPr>
              <a:buClr>
                <a:srgbClr val="99AB21"/>
              </a:buClr>
            </a:pPr>
            <a:r>
              <a:rPr lang="en-US" sz="1400" dirty="0"/>
              <a:t>Serve new foods with familiar foods, but don’t hide them in it</a:t>
            </a:r>
          </a:p>
          <a:p>
            <a:pPr>
              <a:buClr>
                <a:srgbClr val="99AB21"/>
              </a:buClr>
            </a:pPr>
            <a:endParaRPr lang="en-US" sz="1400" dirty="0"/>
          </a:p>
          <a:p>
            <a:pPr>
              <a:buClr>
                <a:srgbClr val="99AB21"/>
              </a:buClr>
            </a:pPr>
            <a:r>
              <a:rPr lang="en-US" sz="1400" dirty="0"/>
              <a:t>Talk about new foods with the children and encourage them to try new foods</a:t>
            </a:r>
          </a:p>
          <a:p>
            <a:pPr marL="0">
              <a:buClr>
                <a:srgbClr val="99AB21"/>
              </a:buClr>
            </a:pPr>
            <a:endParaRPr lang="en-US" sz="1400" dirty="0"/>
          </a:p>
          <a:p>
            <a:pPr>
              <a:buClr>
                <a:srgbClr val="99AB21"/>
              </a:buClr>
            </a:pPr>
            <a:r>
              <a:rPr lang="en-US" sz="1400" dirty="0"/>
              <a:t>Persevere and be patient - it can take up to 15 attempts before a child gets used to the taste of a new food and decides whether they like it or not and their tastes often change</a:t>
            </a:r>
          </a:p>
          <a:p>
            <a:pPr>
              <a:buClr>
                <a:srgbClr val="99AB21"/>
              </a:buClr>
            </a:pPr>
            <a:endParaRPr lang="en-US" sz="1400" dirty="0"/>
          </a:p>
          <a:p>
            <a:pPr>
              <a:buClr>
                <a:srgbClr val="99AB21"/>
              </a:buClr>
            </a:pPr>
            <a:r>
              <a:rPr lang="en-US" sz="1400" dirty="0"/>
              <a:t>When serving a new food don’t remind the child they have refused it previously</a:t>
            </a:r>
          </a:p>
          <a:p>
            <a:pPr>
              <a:buClr>
                <a:srgbClr val="99AB21"/>
              </a:buClr>
            </a:pPr>
            <a:endParaRPr lang="en-US" sz="1400" dirty="0"/>
          </a:p>
          <a:p>
            <a:pPr>
              <a:buClr>
                <a:srgbClr val="99AB21"/>
              </a:buClr>
            </a:pPr>
            <a:r>
              <a:rPr lang="en-US" sz="1400" dirty="0"/>
              <a:t>Don’t coax or force a child to eat and if the food is still refused take it away without comment</a:t>
            </a:r>
          </a:p>
          <a:p>
            <a:pPr>
              <a:buClr>
                <a:srgbClr val="99AB21"/>
              </a:buClr>
            </a:pPr>
            <a:endParaRPr lang="en-US" sz="1400" dirty="0"/>
          </a:p>
          <a:p>
            <a:pPr>
              <a:buClr>
                <a:srgbClr val="99AB21"/>
              </a:buClr>
            </a:pPr>
            <a:r>
              <a:rPr lang="en-US" sz="1400" dirty="0"/>
              <a:t>Praise and reward children for trying new foods</a:t>
            </a:r>
          </a:p>
          <a:p>
            <a:pPr>
              <a:buClr>
                <a:srgbClr val="99AB21"/>
              </a:buClr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816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School Meals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lvl="0">
              <a:buClr>
                <a:schemeClr val="accent3">
                  <a:lumMod val="75000"/>
                </a:schemeClr>
              </a:buClr>
            </a:pPr>
            <a:r>
              <a:rPr lang="en-GB" sz="1900"/>
              <a:t>The main qualifying criteria for HAF clubs is eligibility for means tested free school meals</a:t>
            </a:r>
          </a:p>
          <a:p>
            <a:pPr lvl="0">
              <a:buClr>
                <a:schemeClr val="accent3">
                  <a:lumMod val="75000"/>
                </a:schemeClr>
              </a:buClr>
            </a:pPr>
            <a:endParaRPr lang="en-GB" sz="1900"/>
          </a:p>
          <a:p>
            <a:pPr lvl="0">
              <a:buClr>
                <a:schemeClr val="accent3">
                  <a:lumMod val="75000"/>
                </a:schemeClr>
              </a:buClr>
            </a:pPr>
            <a:r>
              <a:rPr lang="en-GB" sz="1900"/>
              <a:t>The purpose of free school meals is to provide vulnerable children/young people with a good quality nutritious meal</a:t>
            </a:r>
          </a:p>
          <a:p>
            <a:pPr lvl="0">
              <a:buClr>
                <a:schemeClr val="accent3">
                  <a:lumMod val="75000"/>
                </a:schemeClr>
              </a:buClr>
            </a:pPr>
            <a:endParaRPr lang="en-GB" sz="1900"/>
          </a:p>
          <a:p>
            <a:pPr lvl="0">
              <a:buClr>
                <a:schemeClr val="accent3">
                  <a:lumMod val="75000"/>
                </a:schemeClr>
              </a:buClr>
            </a:pPr>
            <a:r>
              <a:rPr lang="en-GB" sz="1900"/>
              <a:t>Some children/young people  may only have access to a hot meal at school and may not have access to fresh fruit and vegetables at home</a:t>
            </a:r>
          </a:p>
          <a:p>
            <a:pPr lvl="0">
              <a:buClr>
                <a:schemeClr val="accent3">
                  <a:lumMod val="75000"/>
                </a:schemeClr>
              </a:buClr>
            </a:pPr>
            <a:endParaRPr lang="en-GB" sz="1900"/>
          </a:p>
          <a:p>
            <a:pPr lvl="0">
              <a:buClr>
                <a:schemeClr val="accent3">
                  <a:lumMod val="75000"/>
                </a:schemeClr>
              </a:buClr>
            </a:pPr>
            <a:r>
              <a:rPr lang="en-GB" sz="1900"/>
              <a:t>Access to hot nutritious school meals has never been so important, particularly in a post-covid society which is in the cost of living crisis</a:t>
            </a:r>
          </a:p>
          <a:p>
            <a:pPr lvl="0">
              <a:buClr>
                <a:schemeClr val="accent3">
                  <a:lumMod val="75000"/>
                </a:schemeClr>
              </a:buClr>
            </a:pPr>
            <a:endParaRPr lang="en-GB" sz="1900"/>
          </a:p>
          <a:p>
            <a:pPr lvl="0">
              <a:buClr>
                <a:schemeClr val="accent3">
                  <a:lumMod val="75000"/>
                </a:schemeClr>
              </a:buClr>
            </a:pPr>
            <a:r>
              <a:rPr lang="en-GB" sz="1900"/>
              <a:t>During holiday periods children/young people  may not have access to nutritious food, therefore it is essential that HAF clubs provide the best meals possible</a:t>
            </a:r>
          </a:p>
          <a:p>
            <a:pPr marL="0" indent="0">
              <a:buClr>
                <a:srgbClr val="99AB21"/>
              </a:buClr>
              <a:buNone/>
            </a:pPr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2077777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3024-195A-4D19-8AB6-661150D6A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557189"/>
            <a:ext cx="7886700" cy="1133499"/>
          </a:xfrm>
        </p:spPr>
        <p:txBody>
          <a:bodyPr>
            <a:normAutofit/>
          </a:bodyPr>
          <a:lstStyle/>
          <a:p>
            <a:r>
              <a:rPr lang="en-GB" sz="4500" b="1"/>
              <a:t>Dining environment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F3E254-C956-4A2E-2750-E3275D6DC8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2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9092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D76CF-81F1-52EA-9EE2-1E7F2966C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Food Presentation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F6C9E0-A883-0183-38A4-878933E2BA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2188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E3471-4C81-4ECA-9038-0E02F0BB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FFFFFF"/>
                </a:solidFill>
              </a:rPr>
              <a:t>Food Safety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EE51D-C534-4B53-AD40-811A69AC3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sz="2000" dirty="0"/>
              <a:t>Ensure all staff handling or serving food have a minimum of Level 2 Food Safety Training</a:t>
            </a:r>
            <a:endParaRPr lang="en-GB" sz="2000"/>
          </a:p>
          <a:p>
            <a:endParaRPr lang="en-GB" sz="2000"/>
          </a:p>
          <a:p>
            <a:r>
              <a:rPr lang="en-GB" sz="2000" dirty="0"/>
              <a:t>Adhere to strict hygiene protocol and ensure high standard of personal hygiene (hand washing, hair tied up, minimal jewellery, aprons/tabards to avoid cross contamination risk) </a:t>
            </a:r>
            <a:endParaRPr lang="en-GB" sz="2000"/>
          </a:p>
          <a:p>
            <a:endParaRPr lang="en-GB" sz="2000"/>
          </a:p>
          <a:p>
            <a:r>
              <a:rPr lang="en-GB" sz="2000" dirty="0"/>
              <a:t>Keep serving area clean, tidy, clear of obstructions and wipe up any spillages </a:t>
            </a:r>
            <a:endParaRPr lang="en-GB" sz="2000"/>
          </a:p>
          <a:p>
            <a:endParaRPr lang="en-GB" sz="2000"/>
          </a:p>
          <a:p>
            <a:r>
              <a:rPr lang="en-GB" sz="2000" dirty="0"/>
              <a:t>Use utensils to serve food! </a:t>
            </a:r>
            <a:endParaRPr lang="en-GB" sz="2000"/>
          </a:p>
          <a:p>
            <a:endParaRPr lang="en-GB" sz="2000"/>
          </a:p>
          <a:p>
            <a:r>
              <a:rPr lang="en-GB" sz="2000" dirty="0"/>
              <a:t>All staff to model good hygiene to children/young people and brief children on this before participating in cooking sessions</a:t>
            </a:r>
            <a:endParaRPr lang="en-GB" sz="2000"/>
          </a:p>
          <a:p>
            <a:endParaRPr lang="en-GB" sz="2000"/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976251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8CA2BA-06BF-4BE5-8F1A-D0C4D25A0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GB" sz="5600" b="1"/>
              <a:t>Allergens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296AB-AB32-45A2-AB96-03D8550F6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233" y="831273"/>
            <a:ext cx="6059040" cy="509847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600" dirty="0"/>
              <a:t>An open discussion with Julian Edwards from Allergen Accreditation for all involved in food organising, preparation and delivery of the HAF programme:</a:t>
            </a:r>
          </a:p>
          <a:p>
            <a:pPr marL="0" indent="0">
              <a:buNone/>
            </a:pPr>
            <a:r>
              <a:rPr lang="en-GB" sz="1600" u="sng" dirty="0"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Bitesize Session - Natasha's Law and Food Allergens – YouTube</a:t>
            </a:r>
            <a:endParaRPr lang="en-GB" sz="1600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600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600" u="sng" dirty="0">
                <a:latin typeface="Calibri" panose="020F0502020204030204" pitchFamily="34" charset="0"/>
                <a:ea typeface="Calibri" panose="020F0502020204030204" pitchFamily="34" charset="0"/>
              </a:rPr>
              <a:t>Other links and resources:</a:t>
            </a:r>
          </a:p>
          <a:p>
            <a:pPr marL="0" indent="0">
              <a:buNone/>
            </a:pPr>
            <a:endParaRPr lang="en-GB" sz="1600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Technical guidance, templates and the Food Standards Agency’s (FSA) free online allergen training (Please note this was updated in June 2020, so if you’ve done it before, do it again- it also includes sections on Natasha’s Law.)</a:t>
            </a:r>
          </a:p>
          <a:p>
            <a:pPr marL="0" indent="0">
              <a:buNone/>
            </a:pPr>
            <a:r>
              <a:rPr lang="en-GB" sz="1600" u="sng" dirty="0"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https://www.food.gov.uk/business-guidance/allergen-guidance-for-food-businesses</a:t>
            </a:r>
            <a:endParaRPr lang="en-GB" sz="1600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600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600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</a:rPr>
              <a:t> For allergen spec sheets and knowledge on anaphylaxis:</a:t>
            </a:r>
          </a:p>
          <a:p>
            <a:pPr marL="0" indent="0">
              <a:buNone/>
            </a:pPr>
            <a:r>
              <a:rPr lang="en-GB" sz="16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600" u="sng" dirty="0"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https://www.anaphylaxis.org.uk/</a:t>
            </a:r>
            <a:r>
              <a:rPr lang="en-GB" sz="1600" u="sng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GB" sz="1000" u="sng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74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2E8341-CCF0-457E-B3A0-BDF71962F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GB" sz="7400"/>
              <a:t>Food Education Team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D9CB9-6C9A-4585-B68A-431AF9FF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968" y="2177414"/>
            <a:ext cx="4167021" cy="2817090"/>
          </a:xfrm>
        </p:spPr>
        <p:txBody>
          <a:bodyPr>
            <a:normAutofit/>
          </a:bodyPr>
          <a:lstStyle/>
          <a:p>
            <a:pPr marL="0" indent="0" defTabSz="621792">
              <a:spcBef>
                <a:spcPts val="680"/>
              </a:spcBef>
              <a:buNone/>
            </a:pPr>
            <a:r>
              <a: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services include:</a:t>
            </a:r>
          </a:p>
          <a:p>
            <a:pPr marL="0" indent="0" defTabSz="621792">
              <a:spcBef>
                <a:spcPts val="680"/>
              </a:spcBef>
              <a:buNone/>
            </a:pPr>
            <a:endParaRPr lang="en-GB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55448" indent="-155448" defTabSz="621792">
              <a:spcBef>
                <a:spcPts val="680"/>
              </a:spcBef>
            </a:pPr>
            <a:r>
              <a: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 telephone and e-mail support on all aspects of food education and provision</a:t>
            </a:r>
          </a:p>
          <a:p>
            <a:pPr marL="155448" indent="-155448" defTabSz="621792">
              <a:spcBef>
                <a:spcPts val="680"/>
              </a:spcBef>
            </a:pPr>
            <a:r>
              <a: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Staff and governor training (including lunchtime staff)</a:t>
            </a:r>
          </a:p>
          <a:p>
            <a:pPr marL="155448" indent="-155448" defTabSz="621792">
              <a:spcBef>
                <a:spcPts val="680"/>
              </a:spcBef>
            </a:pPr>
            <a:r>
              <a: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Catering recruitment support</a:t>
            </a:r>
          </a:p>
          <a:p>
            <a:pPr marL="155448" indent="-155448" defTabSz="621792">
              <a:spcBef>
                <a:spcPts val="680"/>
              </a:spcBef>
            </a:pPr>
            <a:r>
              <a: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Marketing support, parents evening etc</a:t>
            </a:r>
          </a:p>
          <a:p>
            <a:pPr marL="155448" indent="-155448" defTabSz="621792">
              <a:spcBef>
                <a:spcPts val="680"/>
              </a:spcBef>
            </a:pPr>
            <a:r>
              <a: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Lunchtime and dining reviews</a:t>
            </a:r>
          </a:p>
          <a:p>
            <a:pPr marL="155448" indent="-155448" defTabSz="621792">
              <a:spcBef>
                <a:spcPts val="680"/>
              </a:spcBef>
            </a:pPr>
            <a:r>
              <a: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Menu setting support</a:t>
            </a:r>
          </a:p>
          <a:p>
            <a:pPr marL="155448" indent="-155448" defTabSz="621792">
              <a:spcBef>
                <a:spcPts val="680"/>
              </a:spcBef>
            </a:pPr>
            <a:r>
              <a: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 Food Standards checks and certification</a:t>
            </a:r>
          </a:p>
          <a:p>
            <a:pPr marL="155448" indent="-155448" defTabSz="621792">
              <a:spcBef>
                <a:spcPts val="680"/>
              </a:spcBef>
            </a:pPr>
            <a:r>
              <a: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 setting up in house catering</a:t>
            </a:r>
          </a:p>
          <a:p>
            <a:pPr marL="155448" indent="-155448" defTabSz="621792">
              <a:spcBef>
                <a:spcPts val="680"/>
              </a:spcBef>
            </a:pPr>
            <a:r>
              <a: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Bespoke support </a:t>
            </a:r>
          </a:p>
          <a:p>
            <a:pPr marL="0" indent="0">
              <a:buNone/>
            </a:pPr>
            <a:endParaRPr lang="en-GB" sz="1000" dirty="0"/>
          </a:p>
        </p:txBody>
      </p:sp>
      <p:pic>
        <p:nvPicPr>
          <p:cNvPr id="5" name="Picture 4" descr="Vegetables on display at a market">
            <a:extLst>
              <a:ext uri="{FF2B5EF4-FFF2-40B4-BE49-F238E27FC236}">
                <a16:creationId xmlns:a16="http://schemas.microsoft.com/office/drawing/2014/main" id="{1E965EF4-E13D-45E1-A3CB-C4218E31E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12" r="26748" b="-1"/>
          <a:stretch/>
        </p:blipFill>
        <p:spPr>
          <a:xfrm>
            <a:off x="5108535" y="2107110"/>
            <a:ext cx="1782813" cy="3516727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218864-91CB-12A7-8591-3191DEAC2172}"/>
              </a:ext>
            </a:extLst>
          </p:cNvPr>
          <p:cNvSpPr txBox="1"/>
          <p:nvPr/>
        </p:nvSpPr>
        <p:spPr>
          <a:xfrm>
            <a:off x="7063623" y="5085777"/>
            <a:ext cx="41670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21792">
              <a:spcAft>
                <a:spcPts val="600"/>
              </a:spcAft>
            </a:pPr>
            <a:r>
              <a:rPr lang="en-GB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foodeducation@lincolnshire.gov.uk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325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EE7B5-C893-4045-A13B-08E53D69D7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5561" y="2617143"/>
            <a:ext cx="3012579" cy="1623715"/>
          </a:xfrm>
        </p:spPr>
        <p:txBody>
          <a:bodyPr>
            <a:normAutofit/>
          </a:bodyPr>
          <a:lstStyle/>
          <a:p>
            <a:r>
              <a:rPr lang="en-GB" dirty="0"/>
              <a:t>Any questions?</a:t>
            </a:r>
          </a:p>
        </p:txBody>
      </p:sp>
      <p:pic>
        <p:nvPicPr>
          <p:cNvPr id="9" name="Content Placeholder 8" descr="Magnifying glass and question mark">
            <a:extLst>
              <a:ext uri="{FF2B5EF4-FFF2-40B4-BE49-F238E27FC236}">
                <a16:creationId xmlns:a16="http://schemas.microsoft.com/office/drawing/2014/main" id="{66F47CDB-AEC9-4812-AEB3-B4EA682EF2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5" r="28909"/>
          <a:stretch/>
        </p:blipFill>
        <p:spPr>
          <a:xfrm>
            <a:off x="5933137" y="11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471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B9DA03-0321-4E37-A106-47D1615E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NCMP Data 2020-21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8CD3F-37C0-5538-C2BB-0F043E910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917BB679-0773-5650-3445-E16893F6D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2035AF-B58A-C02D-066C-761CDCE2CC9A}"/>
              </a:ext>
            </a:extLst>
          </p:cNvPr>
          <p:cNvSpPr txBox="1"/>
          <p:nvPr/>
        </p:nvSpPr>
        <p:spPr>
          <a:xfrm>
            <a:off x="0" y="-33817"/>
            <a:ext cx="5345658" cy="661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compliance matters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18BE3C-D8CC-D875-3415-EB144B04EB9C}"/>
              </a:ext>
            </a:extLst>
          </p:cNvPr>
          <p:cNvSpPr txBox="1"/>
          <p:nvPr/>
        </p:nvSpPr>
        <p:spPr>
          <a:xfrm>
            <a:off x="0" y="699689"/>
            <a:ext cx="6515100" cy="60770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" dirty="0"/>
              <a:t> </a:t>
            </a:r>
            <a:r>
              <a:rPr lang="en-US" sz="1700" b="1" dirty="0"/>
              <a:t>Obesity prevalence in Reception up from 9.9% in 19/20 to 14.4% in  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b="1" dirty="0"/>
              <a:t>      20/21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 Obesity prevalence in Y6 increased from 21% in 19/20 to 25.5% in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b="1" dirty="0"/>
              <a:t>      20/21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Dental Decay is the top cause of childhood hospital admission for 5-9 year </a:t>
            </a:r>
            <a:r>
              <a:rPr lang="en-US" sz="1700" b="1" dirty="0" err="1"/>
              <a:t>olds</a:t>
            </a:r>
            <a:endParaRPr lang="en-US" sz="17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Every year more than 150 children in Lincolnshire have their teeth removed under general </a:t>
            </a:r>
            <a:r>
              <a:rPr lang="en-US" sz="1700" b="1" dirty="0" err="1"/>
              <a:t>anaesthetic</a:t>
            </a:r>
            <a:endParaRPr lang="en-US" sz="17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Eating healthily helps children and young people cope more effectively with stress, manage their emotions and get a good sleep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0" dirty="0">
                <a:effectLst/>
              </a:rPr>
              <a:t>Overweight and obese children are likely to stay obese into adulthood and more likely to develop non-communicable diseases like type 2 diabetes and cardiovascular diseases at a younger age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i="0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0" dirty="0">
                <a:effectLst/>
              </a:rPr>
              <a:t>It is often difficult for overweight children to participate in physical activities as they tend to be slower than their peers and contend with shortness of breath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i="0" dirty="0"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0" dirty="0">
                <a:effectLst/>
              </a:rPr>
              <a:t>The number of children and young people being treated for Type 2 diabetes, has gone up by nearly 50% in five years. The first cases of Type 2 diabetes in children were only diagnosed around 25 years ago.</a:t>
            </a:r>
            <a:endParaRPr lang="en-US" sz="17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1E90DC-F18A-C338-F070-25892919E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Image result for poor oral health children">
            <a:extLst>
              <a:ext uri="{FF2B5EF4-FFF2-40B4-BE49-F238E27FC236}">
                <a16:creationId xmlns:a16="http://schemas.microsoft.com/office/drawing/2014/main" id="{6DDB8928-03A3-F7F1-FA75-D4930D865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" r="-3" b="9384"/>
          <a:stretch/>
        </p:blipFill>
        <p:spPr bwMode="auto">
          <a:xfrm>
            <a:off x="6818278" y="343454"/>
            <a:ext cx="4853685" cy="29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graph going up">
            <a:extLst>
              <a:ext uri="{FF2B5EF4-FFF2-40B4-BE49-F238E27FC236}">
                <a16:creationId xmlns:a16="http://schemas.microsoft.com/office/drawing/2014/main" id="{248B5D81-A6D3-5983-501C-DFEA9E4D7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" r="-4" b="-4"/>
          <a:stretch/>
        </p:blipFill>
        <p:spPr bwMode="auto">
          <a:xfrm>
            <a:off x="6818278" y="3597883"/>
            <a:ext cx="4853685" cy="29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38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B6C76E0E-A869-468C-8AB8-BE573739F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5281552"/>
            <a:ext cx="12192000" cy="15764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C2980D51-170D-4D0F-B1DE-FA7299627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8856" y="5281552"/>
            <a:ext cx="4063142" cy="1576447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5B103BBE-1445-4DEC-B4D9-5C57296E5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5281552"/>
            <a:ext cx="12192000" cy="1576447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1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863" y="5652097"/>
            <a:ext cx="10587314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HAF food provision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36994" y="723568"/>
            <a:ext cx="4966951" cy="4020865"/>
          </a:xfrm>
        </p:spPr>
        <p:txBody>
          <a:bodyPr>
            <a:normAutofit/>
          </a:bodyPr>
          <a:lstStyle/>
          <a:p>
            <a:pPr marL="249174" indent="-249174" defTabSz="996696">
              <a:spcBef>
                <a:spcPts val="1090"/>
              </a:spcBef>
              <a:buClr>
                <a:schemeClr val="accent3">
                  <a:lumMod val="75000"/>
                </a:schemeClr>
              </a:buClr>
            </a:pPr>
            <a:r>
              <a:rPr lang="en-GB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a DfE requirement that all food and drinks provided during the HAF programme are compliant with the school food standards – this is stated within the HAF T&amp;Cs</a:t>
            </a:r>
          </a:p>
          <a:p>
            <a:pPr marL="0" indent="0" defTabSz="996696">
              <a:spcBef>
                <a:spcPts val="1090"/>
              </a:spcBef>
              <a:buClr>
                <a:schemeClr val="accent3">
                  <a:lumMod val="75000"/>
                </a:schemeClr>
              </a:buClr>
              <a:buNone/>
            </a:pPr>
            <a:endParaRPr lang="en-GB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9174" indent="-249174" defTabSz="996696">
              <a:spcBef>
                <a:spcPts val="1090"/>
              </a:spcBef>
              <a:buClr>
                <a:schemeClr val="accent3">
                  <a:lumMod val="75000"/>
                </a:schemeClr>
              </a:buClr>
            </a:pPr>
            <a:r>
              <a:rPr lang="en-GB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School Food Standards expect that the majority of meals are hot and that all menus comply with the standards</a:t>
            </a:r>
          </a:p>
          <a:p>
            <a:pPr marL="249174" indent="-249174" defTabSz="996696">
              <a:spcBef>
                <a:spcPts val="1090"/>
              </a:spcBef>
              <a:buClr>
                <a:schemeClr val="accent3">
                  <a:lumMod val="75000"/>
                </a:schemeClr>
              </a:buClr>
            </a:pPr>
            <a:endParaRPr lang="en-GB" sz="17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49174" indent="-249174" defTabSz="996696">
              <a:spcBef>
                <a:spcPts val="1090"/>
              </a:spcBef>
              <a:buClr>
                <a:schemeClr val="accent3">
                  <a:lumMod val="75000"/>
                </a:schemeClr>
              </a:buClr>
            </a:pPr>
            <a:r>
              <a:rPr lang="en-GB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 ensure all information provided is shared with staff running the clubs</a:t>
            </a:r>
            <a:endParaRPr lang="en-GB" sz="170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87" y="802408"/>
            <a:ext cx="3468981" cy="271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92206" y="4192550"/>
            <a:ext cx="3863184" cy="505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96696">
              <a:spcAft>
                <a:spcPts val="600"/>
              </a:spcAft>
              <a:defRPr/>
            </a:pPr>
            <a:r>
              <a:rPr lang="en-GB" sz="1308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https://www.gov.uk/government/publications/school-food-standards-resources-for-schools</a:t>
            </a:r>
            <a:endParaRPr lang="en-GB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563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GB" sz="4800" b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Background – School Food Standards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A2E588-6E49-D3F8-135F-1D434803A0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269582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3821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GB" sz="4800" b="1">
                <a:solidFill>
                  <a:schemeClr val="bg1"/>
                </a:solidFill>
              </a:rPr>
              <a:t>HAF food provision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B14F65-7C5E-6965-8721-18A9470B1B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045446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969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669900"/>
                </a:solidFill>
              </a:rPr>
              <a:t>Excess sugar soon adds up…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9536" y="1340769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Added sugar maximum recommended daily allowance: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KS1 child = 5 </a:t>
            </a:r>
            <a:r>
              <a:rPr lang="en-GB" sz="1600" dirty="0" err="1"/>
              <a:t>tsp</a:t>
            </a:r>
            <a:r>
              <a:rPr lang="en-GB" sz="1600" dirty="0"/>
              <a:t>/20g</a:t>
            </a:r>
          </a:p>
          <a:p>
            <a:pPr marL="0" indent="0">
              <a:buNone/>
            </a:pPr>
            <a:r>
              <a:rPr lang="en-GB" sz="1600" dirty="0"/>
              <a:t>KS2 child =	6 </a:t>
            </a:r>
            <a:r>
              <a:rPr lang="en-GB" sz="1600" dirty="0" err="1"/>
              <a:t>tsp</a:t>
            </a:r>
            <a:r>
              <a:rPr lang="en-GB" sz="1600" dirty="0"/>
              <a:t>/24g</a:t>
            </a:r>
          </a:p>
          <a:p>
            <a:pPr marL="0" indent="0">
              <a:buNone/>
            </a:pPr>
            <a:r>
              <a:rPr lang="en-GB" sz="1600" dirty="0"/>
              <a:t>11+ and adults = 7 </a:t>
            </a:r>
            <a:r>
              <a:rPr lang="en-GB" sz="1600" dirty="0" err="1"/>
              <a:t>tsp</a:t>
            </a:r>
            <a:r>
              <a:rPr lang="en-GB" sz="1600" dirty="0"/>
              <a:t>/28g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519936" y="1268760"/>
            <a:ext cx="4690864" cy="49685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1600" dirty="0"/>
              <a:t>Glass of fruit juice (150ml) = 3.75 </a:t>
            </a:r>
            <a:r>
              <a:rPr lang="en-GB" sz="1600" dirty="0" err="1"/>
              <a:t>tsp</a:t>
            </a:r>
            <a:r>
              <a:rPr lang="en-GB" sz="1600" dirty="0"/>
              <a:t>/15g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Fruit yoghurt = 4.5tsp/18g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30g portion cereal (a typical serving is more like 60g) = 1.3 </a:t>
            </a:r>
            <a:r>
              <a:rPr lang="en-GB" sz="1600" dirty="0" err="1"/>
              <a:t>tsp</a:t>
            </a:r>
            <a:r>
              <a:rPr lang="en-GB" sz="1600" dirty="0"/>
              <a:t>/5.3g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Fruit flavoured snack e.g. fruit flakes = 2.5 </a:t>
            </a:r>
            <a:r>
              <a:rPr lang="en-GB" sz="1600" dirty="0" err="1"/>
              <a:t>tsp</a:t>
            </a:r>
            <a:r>
              <a:rPr lang="en-GB" sz="1600" dirty="0"/>
              <a:t>/10g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Jam sandwich =  3.5tsp/14g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Apple juice carton =  5 </a:t>
            </a:r>
            <a:r>
              <a:rPr lang="en-GB" sz="1600" dirty="0" err="1"/>
              <a:t>tsp</a:t>
            </a:r>
            <a:r>
              <a:rPr lang="en-GB" sz="1600" dirty="0"/>
              <a:t>/20.2g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Chocolate biscuit bar  = 2 </a:t>
            </a:r>
            <a:r>
              <a:rPr lang="en-GB" sz="1600" dirty="0" err="1"/>
              <a:t>tsp</a:t>
            </a:r>
            <a:r>
              <a:rPr lang="en-GB" sz="1600" dirty="0"/>
              <a:t>/8.2g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b="1" dirty="0"/>
              <a:t>Total = 22.5 </a:t>
            </a:r>
            <a:r>
              <a:rPr lang="en-GB" sz="1600" b="1" dirty="0" err="1"/>
              <a:t>tsp</a:t>
            </a:r>
            <a:r>
              <a:rPr lang="en-GB" sz="1600" b="1" dirty="0"/>
              <a:t>/90.7g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b="1" dirty="0">
                <a:solidFill>
                  <a:srgbClr val="FF0000"/>
                </a:solidFill>
              </a:rPr>
              <a:t>4 times a child’s RDA (just during a typical day!)</a:t>
            </a:r>
          </a:p>
          <a:p>
            <a:pPr marL="0" indent="0">
              <a:buNone/>
            </a:pPr>
            <a:endParaRPr lang="en-GB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rgbClr val="FF0000"/>
                </a:solidFill>
              </a:rPr>
              <a:t>As educators we have a moral responsibility to model and help children and young people to make positive food choices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8194" name="Picture 2" descr="C:\Users\alison.coates\AppData\Local\Microsoft\Windows\INetCache\IE\Q2JQ37QI\Sugar-PNG-Ima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412776"/>
            <a:ext cx="2088232" cy="173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124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0F56B-EE74-4CA0-B39F-33A4304AB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072" y="634181"/>
            <a:ext cx="4939868" cy="1286160"/>
          </a:xfrm>
        </p:spPr>
        <p:txBody>
          <a:bodyPr anchor="b">
            <a:normAutofit/>
          </a:bodyPr>
          <a:lstStyle/>
          <a:p>
            <a:r>
              <a:rPr lang="en-GB" dirty="0"/>
              <a:t>Starchy Foods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157DD-5D4E-4BC4-9FB0-CE95F890D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074" y="2438401"/>
            <a:ext cx="6610551" cy="37854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1700" b="1" dirty="0"/>
              <a:t>One or more portions every day</a:t>
            </a:r>
          </a:p>
          <a:p>
            <a:pPr marL="0" indent="0">
              <a:buNone/>
            </a:pPr>
            <a:endParaRPr lang="en-GB" sz="1700" b="1" dirty="0"/>
          </a:p>
          <a:p>
            <a:pPr>
              <a:lnSpc>
                <a:spcPct val="90000"/>
              </a:lnSpc>
            </a:pPr>
            <a:r>
              <a:rPr lang="en-GB" sz="1700" b="1" dirty="0"/>
              <a:t>Three or more types of starchy foods each week</a:t>
            </a:r>
          </a:p>
          <a:p>
            <a:pPr marL="0" indent="0">
              <a:buNone/>
            </a:pPr>
            <a:endParaRPr lang="en-GB" sz="1700" b="1" dirty="0"/>
          </a:p>
          <a:p>
            <a:pPr>
              <a:lnSpc>
                <a:spcPct val="90000"/>
              </a:lnSpc>
            </a:pPr>
            <a:r>
              <a:rPr lang="en-GB" sz="1700" b="1" dirty="0"/>
              <a:t>One or more wholegrain varieties each week</a:t>
            </a:r>
          </a:p>
          <a:p>
            <a:pPr marL="0" indent="0">
              <a:lnSpc>
                <a:spcPct val="90000"/>
              </a:lnSpc>
              <a:buNone/>
            </a:pPr>
            <a:endParaRPr lang="en-GB" sz="1700" b="1" dirty="0"/>
          </a:p>
          <a:p>
            <a:pPr>
              <a:lnSpc>
                <a:spcPct val="90000"/>
              </a:lnSpc>
            </a:pPr>
            <a:r>
              <a:rPr lang="en-GB" sz="1700" b="1" dirty="0"/>
              <a:t>Additional bread (1/2 slice) should be available for after the main meal</a:t>
            </a:r>
          </a:p>
          <a:p>
            <a:pPr marL="0" indent="0">
              <a:buNone/>
            </a:pPr>
            <a:endParaRPr lang="en-GB" sz="1700" b="1" dirty="0"/>
          </a:p>
          <a:p>
            <a:pPr>
              <a:lnSpc>
                <a:spcPct val="90000"/>
              </a:lnSpc>
            </a:pPr>
            <a:r>
              <a:rPr lang="en-GB" sz="1700" b="1" dirty="0"/>
              <a:t>Important source of energy and B vitamins</a:t>
            </a:r>
          </a:p>
          <a:p>
            <a:pPr marL="0" indent="0">
              <a:buNone/>
            </a:pPr>
            <a:endParaRPr lang="en-GB" sz="1700" b="1" dirty="0"/>
          </a:p>
          <a:p>
            <a:pPr>
              <a:lnSpc>
                <a:spcPct val="90000"/>
              </a:lnSpc>
            </a:pPr>
            <a:r>
              <a:rPr lang="en-GB" sz="1700" b="1" dirty="0"/>
              <a:t>Help children feel full and less likely to snack on foods high in fat sugar or salt</a:t>
            </a:r>
          </a:p>
          <a:p>
            <a:pPr marL="0" indent="0">
              <a:buNone/>
            </a:pPr>
            <a:endParaRPr lang="en-GB" sz="1700" dirty="0"/>
          </a:p>
        </p:txBody>
      </p:sp>
      <p:pic>
        <p:nvPicPr>
          <p:cNvPr id="5" name="Picture 4" descr="Assorted spices and herbs">
            <a:extLst>
              <a:ext uri="{FF2B5EF4-FFF2-40B4-BE49-F238E27FC236}">
                <a16:creationId xmlns:a16="http://schemas.microsoft.com/office/drawing/2014/main" id="{0E22C54D-9B20-462C-B04E-0BC9D75463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7" r="30613" b="-1"/>
          <a:stretch/>
        </p:blipFill>
        <p:spPr>
          <a:xfrm>
            <a:off x="1524021" y="10"/>
            <a:ext cx="347667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48848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97380-5780-4957-8B72-018B376E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05" y="396568"/>
            <a:ext cx="7113864" cy="878559"/>
          </a:xfrm>
        </p:spPr>
        <p:txBody>
          <a:bodyPr>
            <a:normAutofit/>
          </a:bodyPr>
          <a:lstStyle/>
          <a:p>
            <a:r>
              <a:rPr lang="en-GB" dirty="0"/>
              <a:t>Starchy foods cooked in 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5FD8D-1CBF-430C-8B87-491895927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079" y="1291905"/>
            <a:ext cx="3154261" cy="49621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200" b="1" dirty="0"/>
              <a:t>Only permitted two days per week</a:t>
            </a:r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sz="1200" dirty="0"/>
              <a:t>Roast or sauteed potatoes</a:t>
            </a:r>
          </a:p>
          <a:p>
            <a:pPr marL="0" indent="0">
              <a:buNone/>
            </a:pPr>
            <a:r>
              <a:rPr lang="en-GB" sz="1200" dirty="0"/>
              <a:t>Chips</a:t>
            </a:r>
          </a:p>
          <a:p>
            <a:pPr marL="0" indent="0">
              <a:buNone/>
            </a:pPr>
            <a:r>
              <a:rPr lang="en-GB" sz="1200" dirty="0"/>
              <a:t>Wedges</a:t>
            </a:r>
          </a:p>
          <a:p>
            <a:pPr marL="0" indent="0">
              <a:buNone/>
            </a:pPr>
            <a:r>
              <a:rPr lang="en-GB" sz="1200" dirty="0"/>
              <a:t>Pre-prepared potato products</a:t>
            </a:r>
          </a:p>
          <a:p>
            <a:pPr marL="0" indent="0">
              <a:buNone/>
            </a:pPr>
            <a:r>
              <a:rPr lang="en-GB" sz="1200" dirty="0"/>
              <a:t>Fried rice</a:t>
            </a:r>
          </a:p>
          <a:p>
            <a:pPr marL="0" indent="0">
              <a:buNone/>
            </a:pPr>
            <a:r>
              <a:rPr lang="en-GB" sz="1200" dirty="0"/>
              <a:t>Fried bread</a:t>
            </a:r>
          </a:p>
          <a:p>
            <a:pPr marL="0" indent="0">
              <a:buNone/>
            </a:pPr>
            <a:r>
              <a:rPr lang="en-GB" sz="1200" dirty="0"/>
              <a:t>Noodles</a:t>
            </a:r>
          </a:p>
          <a:p>
            <a:pPr marL="0" indent="0">
              <a:buNone/>
            </a:pPr>
            <a:r>
              <a:rPr lang="en-GB" sz="1200" dirty="0"/>
              <a:t>Hash browns</a:t>
            </a:r>
          </a:p>
          <a:p>
            <a:pPr marL="0" indent="0">
              <a:buNone/>
            </a:pPr>
            <a:r>
              <a:rPr lang="en-GB" sz="1200" dirty="0"/>
              <a:t>Garlic bread</a:t>
            </a:r>
          </a:p>
          <a:p>
            <a:pPr marL="0" indent="0">
              <a:buNone/>
            </a:pPr>
            <a:r>
              <a:rPr lang="en-GB" sz="1200" dirty="0"/>
              <a:t>Naan bread</a:t>
            </a:r>
          </a:p>
          <a:p>
            <a:pPr marL="0" indent="0">
              <a:buNone/>
            </a:pPr>
            <a:r>
              <a:rPr lang="en-GB" sz="1200" dirty="0"/>
              <a:t>Chapattis</a:t>
            </a:r>
          </a:p>
          <a:p>
            <a:pPr marL="0" indent="0">
              <a:buNone/>
            </a:pPr>
            <a:r>
              <a:rPr lang="en-GB" sz="1200" dirty="0"/>
              <a:t>Ciabatta</a:t>
            </a:r>
          </a:p>
          <a:p>
            <a:pPr marL="0" indent="0">
              <a:buNone/>
            </a:pPr>
            <a:r>
              <a:rPr lang="en-GB" sz="1200" dirty="0"/>
              <a:t>Herb bread</a:t>
            </a:r>
          </a:p>
          <a:p>
            <a:pPr marL="0" indent="0">
              <a:buNone/>
            </a:pPr>
            <a:r>
              <a:rPr lang="en-GB" sz="1200" dirty="0"/>
              <a:t>Pancakes</a:t>
            </a:r>
          </a:p>
          <a:p>
            <a:pPr marL="0" indent="0">
              <a:buNone/>
            </a:pPr>
            <a:r>
              <a:rPr lang="en-GB" sz="1200" dirty="0"/>
              <a:t>Waffles</a:t>
            </a:r>
          </a:p>
          <a:p>
            <a:pPr marL="0" indent="0">
              <a:buNone/>
            </a:pPr>
            <a:r>
              <a:rPr lang="en-GB" sz="1200" dirty="0"/>
              <a:t>Doughnuts</a:t>
            </a:r>
          </a:p>
        </p:txBody>
      </p:sp>
      <p:pic>
        <p:nvPicPr>
          <p:cNvPr id="5" name="Picture 4" descr="A pile of french fries&#10;&#10;Description automatically generated">
            <a:extLst>
              <a:ext uri="{FF2B5EF4-FFF2-40B4-BE49-F238E27FC236}">
                <a16:creationId xmlns:a16="http://schemas.microsoft.com/office/drawing/2014/main" id="{55C8E522-D13D-407C-9279-861560F11A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397" r="36054" b="1"/>
          <a:stretch/>
        </p:blipFill>
        <p:spPr>
          <a:xfrm>
            <a:off x="6195912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DC849A-A6D2-4CB9-8827-9F768D1388AD}"/>
              </a:ext>
            </a:extLst>
          </p:cNvPr>
          <p:cNvSpPr txBox="1"/>
          <p:nvPr/>
        </p:nvSpPr>
        <p:spPr>
          <a:xfrm>
            <a:off x="8208672" y="6657946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www.heckofabunch.com/2016/07/its-national-french-fries-day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43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e509bc-e5b0-48fb-bd4f-dc2a59b3de7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331C4E57AF7F4D86373BC19F23CC5E" ma:contentTypeVersion="12" ma:contentTypeDescription="Create a new document." ma:contentTypeScope="" ma:versionID="9f45a0db3b90414370dac43791891be7">
  <xsd:schema xmlns:xsd="http://www.w3.org/2001/XMLSchema" xmlns:xs="http://www.w3.org/2001/XMLSchema" xmlns:p="http://schemas.microsoft.com/office/2006/metadata/properties" xmlns:ns2="87e509bc-e5b0-48fb-bd4f-dc2a59b3de7b" xmlns:ns3="8251e6c9-c2d3-43e2-87b8-9826662b94c9" targetNamespace="http://schemas.microsoft.com/office/2006/metadata/properties" ma:root="true" ma:fieldsID="a2bf5a04dd674559e1c93e488ddfcd4b" ns2:_="" ns3:_="">
    <xsd:import namespace="87e509bc-e5b0-48fb-bd4f-dc2a59b3de7b"/>
    <xsd:import namespace="8251e6c9-c2d3-43e2-87b8-9826662b94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509bc-e5b0-48fb-bd4f-dc2a59b3de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ed0261d-8e1d-4a30-b593-96d7f0c84e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1e6c9-c2d3-43e2-87b8-9826662b94c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3B6CD7-181B-4C17-8BA4-7C5732BC6A24}">
  <ds:schemaRefs>
    <ds:schemaRef ds:uri="http://schemas.microsoft.com/office/2006/metadata/properties"/>
    <ds:schemaRef ds:uri="http://schemas.microsoft.com/office/infopath/2007/PartnerControls"/>
    <ds:schemaRef ds:uri="a4dcef38-5f1b-49e7-bdec-d8edf43f6197"/>
  </ds:schemaRefs>
</ds:datastoreItem>
</file>

<file path=customXml/itemProps2.xml><?xml version="1.0" encoding="utf-8"?>
<ds:datastoreItem xmlns:ds="http://schemas.openxmlformats.org/officeDocument/2006/customXml" ds:itemID="{B3E37D32-FF38-4C5F-B9E4-34F2ACFCF2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500244-F687-46D0-8F2A-5A9B6AA0E4BB}"/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2329</Words>
  <Application>Microsoft Office PowerPoint</Application>
  <PresentationFormat>Widescreen</PresentationFormat>
  <Paragraphs>261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Free School Meals</vt:lpstr>
      <vt:lpstr> NCMP Data 2020-21</vt:lpstr>
      <vt:lpstr>HAF food provision</vt:lpstr>
      <vt:lpstr>Background – School Food Standards</vt:lpstr>
      <vt:lpstr>HAF food provision</vt:lpstr>
      <vt:lpstr>Excess sugar soon adds up…</vt:lpstr>
      <vt:lpstr>Starchy Foods </vt:lpstr>
      <vt:lpstr>Starchy foods cooked in oil</vt:lpstr>
      <vt:lpstr>Fruit and Vegetables</vt:lpstr>
      <vt:lpstr>Milk and Dairy </vt:lpstr>
      <vt:lpstr>Meat, fish, eggs, beans and other sources of non-dairy protein (cheese not included in this standard)</vt:lpstr>
      <vt:lpstr>Foods high in fat, sugar and salt</vt:lpstr>
      <vt:lpstr>Healthier drinks</vt:lpstr>
      <vt:lpstr>Food other than lunch</vt:lpstr>
      <vt:lpstr>One off days &amp; trips</vt:lpstr>
      <vt:lpstr>What to avoid on one off days &amp; trips</vt:lpstr>
      <vt:lpstr>PowerPoint Presentation</vt:lpstr>
      <vt:lpstr>Encouraging children/young people to eat </vt:lpstr>
      <vt:lpstr>Dining environment</vt:lpstr>
      <vt:lpstr>Food Presentation</vt:lpstr>
      <vt:lpstr>Food Safety </vt:lpstr>
      <vt:lpstr>Allergens</vt:lpstr>
      <vt:lpstr>Food Education Team</vt:lpstr>
      <vt:lpstr>Any questions?</vt:lpstr>
    </vt:vector>
  </TitlesOfParts>
  <Company>Lincolnshire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HannahM Clark</dc:creator>
  <cp:lastModifiedBy>Rogers, Stella</cp:lastModifiedBy>
  <cp:revision>4</cp:revision>
  <dcterms:created xsi:type="dcterms:W3CDTF">2023-06-26T13:54:22Z</dcterms:created>
  <dcterms:modified xsi:type="dcterms:W3CDTF">2023-07-18T09:25:04Z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0x010100F3331C4E57AF7F4D86373BC19F23CC5E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