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7" r:id="rId4"/>
  </p:sldMasterIdLst>
  <p:notesMasterIdLst>
    <p:notesMasterId r:id="rId13"/>
  </p:notesMasterIdLst>
  <p:handoutMasterIdLst>
    <p:handoutMasterId r:id="rId14"/>
  </p:handoutMasterIdLst>
  <p:sldIdLst>
    <p:sldId id="369" r:id="rId5"/>
    <p:sldId id="370" r:id="rId6"/>
    <p:sldId id="395" r:id="rId7"/>
    <p:sldId id="397" r:id="rId8"/>
    <p:sldId id="389" r:id="rId9"/>
    <p:sldId id="398" r:id="rId10"/>
    <p:sldId id="373" r:id="rId11"/>
    <p:sldId id="394" r:id="rId1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EA478-20BA-42C0-8371-019D0BB5A12D}" v="18" dt="2023-11-13T15:03:25.620"/>
  </p1510:revLst>
</p1510:revInfo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84219" autoAdjust="0"/>
  </p:normalViewPr>
  <p:slideViewPr>
    <p:cSldViewPr>
      <p:cViewPr varScale="1">
        <p:scale>
          <a:sx n="56" d="100"/>
          <a:sy n="56" d="100"/>
        </p:scale>
        <p:origin x="1608" y="4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384" y="18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D13DAA-EB38-4AF8-BB38-1AADBAA6A0F1}" type="datetimeFigureOut">
              <a:rPr lang="en-US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3D1F4E-E5B0-4D40-8FFB-AD3601952E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A153F1-3E73-454D-9E6D-C9C0EE3FEA35}" type="datetimeFigureOut">
              <a:rPr lang="en-US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/>
              <a:t>Click to edit Master text styles</a:t>
            </a:r>
            <a:endParaRPr lang="en-US" noProof="0"/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C168D6E-AAF3-4193-BA7D-69E3AF9921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1748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25604E-F141-4B7E-9D7F-BAE5576DCFBE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11/13/2023</a:t>
            </a:fld>
            <a:endParaRPr lang="en-US" dirty="0"/>
          </a:p>
        </p:txBody>
      </p:sp>
      <p:sp>
        <p:nvSpPr>
          <p:cNvPr id="31749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1750" name="Rectangle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BF03EB-E92D-4F76-BFF0-43E181A0DA0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  <p:sp>
        <p:nvSpPr>
          <p:cNvPr id="31751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168D6E-AAF3-4193-BA7D-69E3AF99212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168D6E-AAF3-4193-BA7D-69E3AF99212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0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168D6E-AAF3-4193-BA7D-69E3AF99212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05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168D6E-AAF3-4193-BA7D-69E3AF99212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6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168D6E-AAF3-4193-BA7D-69E3AF99212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29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168D6E-AAF3-4193-BA7D-69E3AF99212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19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1748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25604E-F141-4B7E-9D7F-BAE5576DCFBE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11/13/2023</a:t>
            </a:fld>
            <a:endParaRPr lang="en-US" dirty="0"/>
          </a:p>
        </p:txBody>
      </p:sp>
      <p:sp>
        <p:nvSpPr>
          <p:cNvPr id="31749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1750" name="Rectangle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BF03EB-E92D-4F76-BFF0-43E181A0DA0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/>
          </a:p>
        </p:txBody>
      </p:sp>
      <p:sp>
        <p:nvSpPr>
          <p:cNvPr id="31751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2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716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" name="Picture 16" descr="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1788" y="142875"/>
            <a:ext cx="8350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E9D7931-DEE0-4ADB-8649-E4F7F92DB141}" type="datetime1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492CEE-8033-4E74-984E-27CC26B1C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C403E5-9D00-4895-803A-774E925184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3686" y="122163"/>
            <a:ext cx="1722299" cy="113309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CC12-5C21-4DC6-BEF6-AC435901D8E7}" type="datetime1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15F2C-3BC5-4430-82DA-0ABC85EEF7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40BD0-17CA-4AD2-88CD-660EFDB6F5A6}" type="datetime1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ECAC4-DC6A-4749-A624-155F23D010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CB930-8F1A-4EF9-BC7C-E53334B0A3C8}" type="datetime1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CCE66-067F-41DB-9C50-5E11D838D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5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788" y="142875"/>
            <a:ext cx="8350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2960A-42A1-44EE-85C4-ABAB268AE402}" type="datetime1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3D32D2-F892-49CB-8356-019664AB5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0604FE-939B-408F-B758-07B91C6C440F}" type="datetime1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EB93BE-274D-4E53-A517-8211407A61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9B45C3-7516-4E67-8707-8711111C44C0}" type="datetime1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EDEBF6-52EB-4443-967C-C600FBDC4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E4DA-F13E-4F97-9EC0-175A92BF27CF}" type="datetime1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4FC8BF-014F-4D38-8697-72DC7E287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9FD85-9C10-4254-B1AE-1FD75C55DABD}" type="datetime1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9560BFE-6527-492D-90D5-4BFE190ACF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E66E2E-FBF0-400B-AB37-E594392111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1701" y="44624"/>
            <a:ext cx="1722299" cy="11330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A4BC5-1CE0-43D5-BCAC-603318D3E8BF}" type="datetime1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950854-B32F-465A-84DC-0C1FD1EDA2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25244D-3A71-417A-ABA0-E5CA44BB5EF0}" type="datetime1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1400"/>
            </a:lvl1pPr>
          </a:lstStyle>
          <a:p>
            <a:pPr>
              <a:defRPr/>
            </a:pPr>
            <a:fld id="{1AB07227-F8E7-431D-A91D-5984C754C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4ECED-CAAF-4C80-87CD-1643B2089900}" type="datetime1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180180-0276-4F51-BB54-929C0DBB54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9" descr="Logo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1788" y="142875"/>
            <a:ext cx="8350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616C17-F95C-40E1-8603-B1C15B0D4EC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8304" y="91665"/>
            <a:ext cx="1722299" cy="1133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37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38" r:id="rId10"/>
    <p:sldLayoutId id="214748414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stones@proenviro.co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hyperlink" Target="http://www.proenviro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1357313" y="1714500"/>
            <a:ext cx="6643687" cy="365871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GB" sz="3600" dirty="0">
                <a:latin typeface="Gill Sans MT" pitchFamily="34" charset="0"/>
              </a:rPr>
            </a:br>
            <a:r>
              <a:rPr lang="en-GB" sz="3600" dirty="0">
                <a:latin typeface="Gill Sans MT" pitchFamily="34" charset="0"/>
              </a:rPr>
              <a:t>Decarbonization Net Zero</a:t>
            </a:r>
            <a:br>
              <a:rPr lang="en-GB" sz="2400" dirty="0">
                <a:latin typeface="Gill Sans MT" pitchFamily="34" charset="0"/>
              </a:rPr>
            </a:br>
            <a:br>
              <a:rPr lang="en-GB" sz="2400" dirty="0">
                <a:latin typeface="Gill Sans MT" pitchFamily="34" charset="0"/>
              </a:rPr>
            </a:br>
            <a:r>
              <a:rPr lang="en-GB" sz="2400" dirty="0">
                <a:latin typeface="Gill Sans MT" pitchFamily="34" charset="0"/>
              </a:rPr>
              <a:t>Energy Management Audits</a:t>
            </a:r>
            <a:br>
              <a:rPr lang="en-GB" sz="1600" dirty="0">
                <a:latin typeface="Gill Sans MT" pitchFamily="34" charset="0"/>
              </a:rPr>
            </a:br>
            <a:br>
              <a:rPr lang="en-GB" sz="1600" dirty="0">
                <a:latin typeface="Gill Sans MT" pitchFamily="34" charset="0"/>
              </a:rPr>
            </a:br>
            <a:r>
              <a:rPr lang="en-GB" sz="1600" dirty="0">
                <a:latin typeface="Gill Sans MT" pitchFamily="34" charset="0"/>
              </a:rPr>
              <a:t>Steve stones, Energy Consultant Pro enviro </a:t>
            </a:r>
            <a:br>
              <a:rPr lang="en-GB" sz="1600" dirty="0">
                <a:latin typeface="Gill Sans MT" pitchFamily="34" charset="0"/>
              </a:rPr>
            </a:br>
            <a:br>
              <a:rPr lang="en-GB" sz="1600" dirty="0">
                <a:latin typeface="Gill Sans MT" pitchFamily="34" charset="0"/>
              </a:rPr>
            </a:br>
            <a:br>
              <a:rPr lang="en-GB" sz="1600" cap="none" dirty="0">
                <a:latin typeface="Gill Sans MT" pitchFamily="34" charset="0"/>
              </a:rPr>
            </a:br>
            <a:r>
              <a:rPr lang="en-GB" sz="1600" cap="none" dirty="0">
                <a:latin typeface="Gill Sans MT" pitchFamily="34" charset="0"/>
              </a:rPr>
              <a:t> </a:t>
            </a:r>
            <a:br>
              <a:rPr lang="en-GB" sz="1600" cap="none" dirty="0">
                <a:latin typeface="Gill Sans MT" pitchFamily="34" charset="0"/>
              </a:rPr>
            </a:br>
            <a:br>
              <a:rPr lang="en-GB" sz="1600" cap="none" dirty="0">
                <a:latin typeface="Gill Sans MT" pitchFamily="34" charset="0"/>
              </a:rPr>
            </a:br>
            <a:br>
              <a:rPr lang="en-GB" sz="1600" cap="none" dirty="0">
                <a:latin typeface="Gill Sans MT" pitchFamily="34" charset="0"/>
              </a:rPr>
            </a:br>
            <a:r>
              <a:rPr lang="en-GB" sz="1600" cap="none" dirty="0">
                <a:latin typeface="Gill Sans MT" pitchFamily="34" charset="0"/>
              </a:rPr>
              <a:t>15 November 2023</a:t>
            </a:r>
            <a:endParaRPr lang="en-US" sz="16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Gill Sans MT" pitchFamily="34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400" dirty="0">
                <a:latin typeface="Gill Sans MT" pitchFamily="34" charset="0"/>
              </a:rPr>
              <a:t>Steve Stones Pro Enviro Ltd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Arial" pitchFamily="34" charset="0"/>
              </a:rPr>
              <a:t>Pro Enviro Limited	</a:t>
            </a:r>
            <a:endParaRPr kumimoji="0" lang="en-GB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2F5B56-1F64-4F8E-9F22-0B17693BD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337" y="100663"/>
            <a:ext cx="4072159" cy="12401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t" hangingPunct="1"/>
            <a:r>
              <a:rPr lang="en-GB" sz="32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Why Have an Audit</a:t>
            </a:r>
            <a:endParaRPr lang="en-GB" sz="3200" b="1" dirty="0">
              <a:latin typeface="Gill Sans MT" panose="020B05020201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039472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Everyone knows that energy prices have increased and none of us know where they will even out or what the new norm will be.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Reducing consumption reduces operating costs and carbon emissions, both of which are important.</a:t>
            </a:r>
            <a:endParaRPr lang="en-GB" sz="2200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How do we reduce consumption if we do not measure and monitor what we are </a:t>
            </a:r>
            <a:r>
              <a:rPr lang="en-GB" sz="2200" dirty="0">
                <a:latin typeface="Gill Sans MT" panose="020B0502020104020203" pitchFamily="34" charset="0"/>
                <a:ea typeface="Times New Roman" panose="02020603050405020304" pitchFamily="18" charset="0"/>
              </a:rPr>
              <a:t>currently doing.</a:t>
            </a:r>
            <a:endParaRPr lang="en-GB" sz="2200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latin typeface="Gill Sans MT" panose="020B0502020104020203" pitchFamily="34" charset="0"/>
                <a:ea typeface="Calibri" panose="020F0502020204030204" pitchFamily="34" charset="0"/>
              </a:rPr>
              <a:t>The Audit provides an opportunity to start the process of understanding what improvements might be possible.</a:t>
            </a:r>
            <a:endParaRPr lang="en-GB" sz="2200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61517-57FB-40C5-A0E4-B674D23E5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4888"/>
            <a:ext cx="4072159" cy="1240105"/>
          </a:xfrm>
          <a:prstGeom prst="rect">
            <a:avLst/>
          </a:prstGeom>
        </p:spPr>
      </p:pic>
      <p:pic>
        <p:nvPicPr>
          <p:cNvPr id="3" name="Picture 2" descr="A pile of papers with graphs and charts&#10;&#10;Description automatically generated">
            <a:extLst>
              <a:ext uri="{FF2B5EF4-FFF2-40B4-BE49-F238E27FC236}">
                <a16:creationId xmlns:a16="http://schemas.microsoft.com/office/drawing/2014/main" id="{AB56F7EB-A1F7-903C-9311-33D5C74562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40" y="1544406"/>
            <a:ext cx="3707560" cy="53135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t" hangingPunct="1"/>
            <a:r>
              <a:rPr lang="en-GB" sz="32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Energy </a:t>
            </a:r>
            <a:r>
              <a:rPr lang="en-GB" sz="32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Audit</a:t>
            </a:r>
            <a:endParaRPr lang="en-GB" sz="3200" b="1" dirty="0">
              <a:latin typeface="Gill Sans MT" panose="020B05020201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200" dirty="0">
                <a:latin typeface="Gill Sans MT" panose="020B0502020104020203" pitchFamily="34" charset="0"/>
              </a:rPr>
              <a:t>The objective of the audit is to try and identify cost effective ways that an organisation can make both environmental and economic improvements by reducing energy consumption.</a:t>
            </a:r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61517-57FB-40C5-A0E4-B674D23E5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4888"/>
            <a:ext cx="4072159" cy="1240105"/>
          </a:xfrm>
          <a:prstGeom prst="rect">
            <a:avLst/>
          </a:prstGeom>
        </p:spPr>
      </p:pic>
      <p:pic>
        <p:nvPicPr>
          <p:cNvPr id="3" name="Picture 2" descr="A green poster with text and icons&#10;&#10;Description automatically generated">
            <a:extLst>
              <a:ext uri="{FF2B5EF4-FFF2-40B4-BE49-F238E27FC236}">
                <a16:creationId xmlns:a16="http://schemas.microsoft.com/office/drawing/2014/main" id="{F8CCBE45-44FD-898A-1940-893F2910DB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1" t="20600" r="-301" b="16401"/>
          <a:stretch/>
        </p:blipFill>
        <p:spPr>
          <a:xfrm>
            <a:off x="1170084" y="2835861"/>
            <a:ext cx="7038528" cy="379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6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t" hangingPunct="1"/>
            <a:r>
              <a:rPr lang="en-GB" sz="3200" b="1" dirty="0">
                <a:latin typeface="Gill Sans MT" panose="020B0502020104020203" pitchFamily="34" charset="0"/>
              </a:rPr>
              <a:t>Decarbonisation </a:t>
            </a:r>
            <a:br>
              <a:rPr lang="en-GB" sz="3200" b="1" dirty="0">
                <a:latin typeface="Gill Sans MT" panose="020B0502020104020203" pitchFamily="34" charset="0"/>
              </a:rPr>
            </a:br>
            <a:r>
              <a:rPr lang="en-GB" sz="3200" b="1" dirty="0">
                <a:latin typeface="Gill Sans MT" panose="020B0502020104020203" pitchFamily="34" charset="0"/>
              </a:rPr>
              <a:t>Barriers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823448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latin typeface="Gill Sans MT" panose="020B0502020104020203" pitchFamily="34" charset="0"/>
              </a:rPr>
              <a:t>Many organisations believe they do not have the skills or the time available in house to deal with decarbonisation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latin typeface="Gill Sans MT" panose="020B0502020104020203" pitchFamily="34" charset="0"/>
              </a:rPr>
              <a:t>All organisations can make improvements, the scale of the improvements will depend where the business is starting from.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latin typeface="Gill Sans MT" panose="020B0502020104020203" pitchFamily="34" charset="0"/>
              </a:rPr>
              <a:t>This project, and the support and grants it offers, can help organisations overcome the barriers and make a start on implementing improvement plans.</a:t>
            </a:r>
          </a:p>
          <a:p>
            <a:endParaRPr lang="en-GB" sz="1900" dirty="0">
              <a:latin typeface="Gill Sans MT" panose="020B0502020104020203" pitchFamily="34" charset="0"/>
            </a:endParaRPr>
          </a:p>
          <a:p>
            <a:pPr lvl="1"/>
            <a:endParaRPr lang="en-GB" sz="1900" dirty="0">
              <a:latin typeface="Gill Sans MT" panose="020B0502020104020203" pitchFamily="34" charset="0"/>
            </a:endParaRPr>
          </a:p>
          <a:p>
            <a:endParaRPr lang="en-GB" sz="2200" dirty="0">
              <a:latin typeface="Gill Sans MT" panose="020B0502020104020203" pitchFamily="34" charset="0"/>
            </a:endParaRPr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61517-57FB-40C5-A0E4-B674D23E5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4888"/>
            <a:ext cx="4072159" cy="1240105"/>
          </a:xfrm>
          <a:prstGeom prst="rect">
            <a:avLst/>
          </a:prstGeom>
        </p:spPr>
      </p:pic>
      <p:pic>
        <p:nvPicPr>
          <p:cNvPr id="3" name="Picture 2" descr="A person in a suit pushing a wall&#10;&#10;Description automatically generated">
            <a:extLst>
              <a:ext uri="{FF2B5EF4-FFF2-40B4-BE49-F238E27FC236}">
                <a16:creationId xmlns:a16="http://schemas.microsoft.com/office/drawing/2014/main" id="{4CBBECC9-20D9-4FD0-CBA5-F31A8D32A5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97" y="1934748"/>
            <a:ext cx="3826703" cy="382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3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66700"/>
            <a:ext cx="8153400" cy="990600"/>
          </a:xfrm>
        </p:spPr>
        <p:txBody>
          <a:bodyPr/>
          <a:lstStyle/>
          <a:p>
            <a:pPr lvl="0">
              <a:tabLst>
                <a:tab pos="457200" algn="l"/>
              </a:tabLst>
            </a:pPr>
            <a:r>
              <a:rPr lang="en-GB" sz="3200" b="1" dirty="0">
                <a:latin typeface="Gill Sans MT" panose="020B0502020104020203" pitchFamily="34" charset="0"/>
              </a:rPr>
              <a:t>Case Study </a:t>
            </a:r>
            <a:br>
              <a:rPr lang="en-GB" sz="3200" b="1" dirty="0">
                <a:latin typeface="Gill Sans MT" panose="020B0502020104020203" pitchFamily="34" charset="0"/>
              </a:rPr>
            </a:br>
            <a:endParaRPr lang="en-GB" sz="3200" b="1" dirty="0">
              <a:latin typeface="Gill Sans MT" panose="020B05020201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>
              <a:latin typeface="Gill Sans MT" panose="020B0502020104020203" pitchFamily="34" charset="0"/>
            </a:endParaRPr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61517-57FB-40C5-A0E4-B674D23E5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4888"/>
            <a:ext cx="4072159" cy="12401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58569E-B1D3-98A8-CAAF-9443D58988AB}"/>
              </a:ext>
            </a:extLst>
          </p:cNvPr>
          <p:cNvSpPr txBox="1"/>
          <p:nvPr/>
        </p:nvSpPr>
        <p:spPr>
          <a:xfrm>
            <a:off x="251520" y="1617893"/>
            <a:ext cx="8153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anose="020B0502020104020203" pitchFamily="34" charset="0"/>
              </a:rPr>
              <a:t>Ceramics manufacturer</a:t>
            </a:r>
          </a:p>
          <a:p>
            <a:endParaRPr lang="en-GB" sz="2200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Gill Sans MT" panose="020B0502020104020203" pitchFamily="34" charset="0"/>
              </a:rPr>
              <a:t>Had two 22kW compressors – 15 years 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Gill Sans MT" panose="020B0502020104020203" pitchFamily="34" charset="0"/>
              </a:rPr>
              <a:t>Logger installed to map consumption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Gill Sans MT" panose="020B0502020104020203" pitchFamily="34" charset="0"/>
              </a:rPr>
              <a:t>Approximate consumption 70,000 kWh pa.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Gill Sans MT" panose="020B0502020104020203" pitchFamily="34" charset="0"/>
              </a:rPr>
              <a:t>Approximate cost £21,000 pa</a:t>
            </a:r>
          </a:p>
          <a:p>
            <a:endParaRPr lang="en-GB" sz="2200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Gill Sans MT" panose="020B0502020104020203" pitchFamily="34" charset="0"/>
              </a:rPr>
              <a:t>Variable speed compressor installed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Gill Sans MT" panose="020B0502020104020203" pitchFamily="34" charset="0"/>
              </a:rPr>
              <a:t>Savings estimated at 43,000 kWh 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Gill Sans MT" panose="020B0502020104020203" pitchFamily="34" charset="0"/>
              </a:rPr>
              <a:t>Saving achieved by matching air supply to demand with reduced waste.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Gill Sans MT" panose="020B0502020104020203" pitchFamily="34" charset="0"/>
              </a:rPr>
              <a:t>Savings valued at £12,900.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Gill Sans MT" panose="020B0502020104020203" pitchFamily="34" charset="0"/>
              </a:rPr>
              <a:t>Compressor cost £17,000, resulting a payback period of 1.3 years prior to any possible grant application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6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66700"/>
            <a:ext cx="8153400" cy="990600"/>
          </a:xfrm>
        </p:spPr>
        <p:txBody>
          <a:bodyPr/>
          <a:lstStyle/>
          <a:p>
            <a:pPr lvl="0">
              <a:tabLst>
                <a:tab pos="457200" algn="l"/>
              </a:tabLst>
            </a:pPr>
            <a:r>
              <a:rPr lang="en-GB" sz="3200" b="1" dirty="0">
                <a:latin typeface="Gill Sans MT" panose="020B0502020104020203" pitchFamily="34" charset="0"/>
              </a:rPr>
              <a:t>Case Study </a:t>
            </a:r>
            <a:br>
              <a:rPr lang="en-GB" sz="3200" b="1" dirty="0">
                <a:latin typeface="Gill Sans MT" panose="020B0502020104020203" pitchFamily="34" charset="0"/>
              </a:rPr>
            </a:br>
            <a:endParaRPr lang="en-GB" sz="3200" b="1" dirty="0">
              <a:latin typeface="Gill Sans MT" panose="020B05020201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>
              <a:latin typeface="Gill Sans MT" panose="020B0502020104020203" pitchFamily="34" charset="0"/>
            </a:endParaRPr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61517-57FB-40C5-A0E4-B674D23E5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4888"/>
            <a:ext cx="4072159" cy="1240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0E897-E4D0-E346-8C17-3D03DE129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52" y="1548819"/>
            <a:ext cx="8487100" cy="51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9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t" hangingPunct="1"/>
            <a:r>
              <a:rPr lang="en-GB" sz="3200" b="1" dirty="0">
                <a:latin typeface="Gill Sans MT" pitchFamily="34" charset="0"/>
              </a:rPr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essential that businesses consistently monitor and measure their energy usage</a:t>
            </a:r>
            <a:r>
              <a:rPr lang="en-GB" sz="22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2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more energy data you have, the more detailed your energy profile will be. </a:t>
            </a:r>
          </a:p>
          <a:p>
            <a:pPr marL="0" indent="0">
              <a:buNone/>
            </a:pPr>
            <a:endParaRPr lang="en-GB" sz="2200" dirty="0"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Acting now to reduce your energy consumption could lead to significant results both financially and environmentally, helping your company survive the energy price increases that everyone is experiencing.</a:t>
            </a:r>
          </a:p>
          <a:p>
            <a:pPr marL="0" indent="0">
              <a:buNone/>
            </a:pPr>
            <a:endParaRPr lang="en-GB" sz="2200" dirty="0">
              <a:solidFill>
                <a:srgbClr val="000000"/>
              </a:solidFill>
              <a:latin typeface="Gill Sans MT" panose="020B05020201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Improve opportunities for new business due to the ability to demonstrate improvements to your customers as they look to improve the performance of their supply chains.</a:t>
            </a:r>
            <a:endParaRPr lang="en-GB" sz="2200" dirty="0"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61517-57FB-40C5-A0E4-B674D23E5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4888"/>
            <a:ext cx="4072159" cy="12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1357313" y="1714500"/>
            <a:ext cx="6643687" cy="4018755"/>
          </a:xfrm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GB" sz="2400" dirty="0">
                <a:latin typeface="Gill Sans MT" pitchFamily="34" charset="0"/>
              </a:rPr>
            </a:br>
            <a:r>
              <a:rPr lang="en-GB" sz="3200" dirty="0">
                <a:latin typeface="Gill Sans MT" pitchFamily="34" charset="0"/>
              </a:rPr>
              <a:t>Questions</a:t>
            </a:r>
            <a:br>
              <a:rPr lang="en-GB" sz="2400" dirty="0">
                <a:latin typeface="Gill Sans MT" pitchFamily="34" charset="0"/>
              </a:rPr>
            </a:br>
            <a:br>
              <a:rPr lang="en-GB" sz="1600" dirty="0">
                <a:latin typeface="Gill Sans MT" pitchFamily="34" charset="0"/>
              </a:rPr>
            </a:br>
            <a:br>
              <a:rPr lang="en-GB" sz="1600" dirty="0">
                <a:latin typeface="Gill Sans MT" pitchFamily="34" charset="0"/>
              </a:rPr>
            </a:br>
            <a:r>
              <a:rPr lang="en-GB" sz="1600" cap="none" dirty="0">
                <a:latin typeface="Gill Sans MT" pitchFamily="34" charset="0"/>
              </a:rPr>
              <a:t>s</a:t>
            </a:r>
            <a:r>
              <a:rPr lang="en-GB" sz="1600" cap="none" dirty="0">
                <a:solidFill>
                  <a:schemeClr val="tx1"/>
                </a:solidFill>
                <a:latin typeface="Gill Sans MT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teve.stones@proenviro.co.uk</a:t>
            </a:r>
            <a:br>
              <a:rPr lang="en-GB" sz="1600" cap="none" dirty="0">
                <a:latin typeface="Gill Sans MT" pitchFamily="34" charset="0"/>
              </a:rPr>
            </a:br>
            <a:r>
              <a:rPr lang="en-GB" sz="1600" cap="none" dirty="0">
                <a:solidFill>
                  <a:schemeClr val="tx1"/>
                </a:solidFill>
                <a:latin typeface="Gill Sans MT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www.proenviro.co.uk</a:t>
            </a:r>
            <a:br>
              <a:rPr lang="en-GB" sz="1600" cap="none" dirty="0">
                <a:latin typeface="Gill Sans MT" pitchFamily="34" charset="0"/>
              </a:rPr>
            </a:br>
            <a:endParaRPr lang="en-US" sz="16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Gill Sans MT" pitchFamily="34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100" dirty="0">
                <a:latin typeface="Gill Sans MT" pitchFamily="34" charset="0"/>
              </a:rPr>
              <a:t>Steve Stones Pro Enviro Ltd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Arial" pitchFamily="34" charset="0"/>
              </a:rPr>
              <a:t>Pro Enviro Limited	</a:t>
            </a:r>
            <a:endParaRPr kumimoji="0" lang="en-GB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2F5B56-1F64-4F8E-9F22-0B17693BD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337" y="100663"/>
            <a:ext cx="4072159" cy="12401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7FB118-FDD0-8328-F234-98BC369F9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156" y="2010002"/>
            <a:ext cx="3361928" cy="336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88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760e9d-f159-4ea8-8b37-7826879c0678">
      <Terms xmlns="http://schemas.microsoft.com/office/infopath/2007/PartnerControls"/>
    </lcf76f155ced4ddcb4097134ff3c332f>
    <TaxCatchAll xmlns="016e829d-2984-4c19-bad2-dbfbf8b75e5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075859EE6F8428D0C6826D85E11DC" ma:contentTypeVersion="14" ma:contentTypeDescription="Create a new document." ma:contentTypeScope="" ma:versionID="9175e4965bc9bef6da5bfc45d9d3c5a1">
  <xsd:schema xmlns:xsd="http://www.w3.org/2001/XMLSchema" xmlns:xs="http://www.w3.org/2001/XMLSchema" xmlns:p="http://schemas.microsoft.com/office/2006/metadata/properties" xmlns:ns2="04760e9d-f159-4ea8-8b37-7826879c0678" xmlns:ns3="016e829d-2984-4c19-bad2-dbfbf8b75e54" targetNamespace="http://schemas.microsoft.com/office/2006/metadata/properties" ma:root="true" ma:fieldsID="4b06499b4e6d4d0ed600a46fdf613103" ns2:_="" ns3:_="">
    <xsd:import namespace="04760e9d-f159-4ea8-8b37-7826879c0678"/>
    <xsd:import namespace="016e829d-2984-4c19-bad2-dbfbf8b75e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60e9d-f159-4ea8-8b37-7826879c06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f71c925-4d10-4237-bdd1-daa6a15dd9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6e829d-2984-4c19-bad2-dbfbf8b75e5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522a47a-5359-454c-8f1a-ad9e22ba0e4c}" ma:internalName="TaxCatchAll" ma:showField="CatchAllData" ma:web="016e829d-2984-4c19-bad2-dbfbf8b75e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F6E3D0-14F0-488B-B252-34AACA56CE55}">
  <ds:schemaRefs>
    <ds:schemaRef ds:uri="http://schemas.microsoft.com/office/2006/metadata/properties"/>
    <ds:schemaRef ds:uri="http://schemas.microsoft.com/office/infopath/2007/PartnerControls"/>
    <ds:schemaRef ds:uri="04760e9d-f159-4ea8-8b37-7826879c0678"/>
    <ds:schemaRef ds:uri="016e829d-2984-4c19-bad2-dbfbf8b75e54"/>
  </ds:schemaRefs>
</ds:datastoreItem>
</file>

<file path=customXml/itemProps2.xml><?xml version="1.0" encoding="utf-8"?>
<ds:datastoreItem xmlns:ds="http://schemas.openxmlformats.org/officeDocument/2006/customXml" ds:itemID="{E6B19CBB-8E84-4468-B12C-C1CFAF8EB2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DBA7DB-6359-4553-B370-ACD5F360AE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760e9d-f159-4ea8-8b37-7826879c0678"/>
    <ds:schemaRef ds:uri="016e829d-2984-4c19-bad2-dbfbf8b75e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423</Words>
  <Application>Microsoft Office PowerPoint</Application>
  <PresentationFormat>On-screen Show (4:3)</PresentationFormat>
  <Paragraphs>84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Gill Sans MT</vt:lpstr>
      <vt:lpstr>Tw Cen MT</vt:lpstr>
      <vt:lpstr>Wingdings</vt:lpstr>
      <vt:lpstr>Wingdings 2</vt:lpstr>
      <vt:lpstr>Median</vt:lpstr>
      <vt:lpstr> Decarbonization Net Zero  Energy Management Audits  Steve stones, Energy Consultant Pro enviro        15 November 2023</vt:lpstr>
      <vt:lpstr>Why Have an Audit</vt:lpstr>
      <vt:lpstr>Energy Audit</vt:lpstr>
      <vt:lpstr>Decarbonisation  Barriers</vt:lpstr>
      <vt:lpstr>Case Study  </vt:lpstr>
      <vt:lpstr>Case Study  </vt:lpstr>
      <vt:lpstr>Conclusion</vt:lpstr>
      <vt:lpstr> Questions   steve.stones@proenviro.co.uk www.proenviro.co.uk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QT30 POWERPOINT TEMPLATE</dc:title>
  <dc:subject>ISO 9001:2008</dc:subject>
  <dc:creator/>
  <cp:keywords>POWERPOINT PRESENTATION</cp:keywords>
  <dc:description>REVISION LEVEL 1</dc:description>
  <cp:lastModifiedBy/>
  <cp:revision>1</cp:revision>
  <dcterms:created xsi:type="dcterms:W3CDTF">2009-03-03T08:58:21Z</dcterms:created>
  <dcterms:modified xsi:type="dcterms:W3CDTF">2023-11-13T15:03:26Z</dcterms:modified>
  <cp:category>QMS FORMS &amp; TEMPLATES</cp:category>
  <cp:contentStatus>APPROVED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TC101079691033</vt:lpwstr>
  </property>
  <property fmtid="{D5CDD505-2E9C-101B-9397-08002B2CF9AE}" pid="3" name="ContentTypeId">
    <vt:lpwstr>0x0101003DC075859EE6F8428D0C6826D85E11DC</vt:lpwstr>
  </property>
  <property fmtid="{D5CDD505-2E9C-101B-9397-08002B2CF9AE}" pid="4" name="Order">
    <vt:r8>8704800</vt:r8>
  </property>
  <property fmtid="{D5CDD505-2E9C-101B-9397-08002B2CF9AE}" pid="5" name="MediaServiceImageTags">
    <vt:lpwstr/>
  </property>
</Properties>
</file>