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07_0.xml" ContentType="application/vnd.ms-powerpoint.comments+xml"/>
  <Override PartName="/ppt/comments/modernComment_109_7A4C9191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</p:sldIdLst>
  <p:sldSz cx="18288000" cy="10287000"/>
  <p:notesSz cx="6858000" cy="9144000"/>
  <p:embeddedFontLst>
    <p:embeddedFont>
      <p:font typeface="Arial" panose="020B0604020202020204" pitchFamily="34" charset="0"/>
      <p:regular r:id="rId13"/>
    </p:embeddedFont>
    <p:embeddedFont>
      <p:font typeface="Arial Bold" panose="020B0704020202020204" pitchFamily="3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lear Sans Bold" panose="020B0604020202020204" charset="0"/>
      <p:regular r:id="rId20"/>
    </p:embeddedFont>
  </p:embeddedFontLst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E55BEF-925F-1401-F316-30CFC5F93B9C}" name="Ashmita Chitlangia" initials="AC" userId="uGZ+1Z2yN9hnuSiZ2rCJRoP+SzDgFZKhAThDN65S3DA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4622" autoAdjust="0"/>
  </p:normalViewPr>
  <p:slideViewPr>
    <p:cSldViewPr>
      <p:cViewPr varScale="1">
        <p:scale>
          <a:sx n="67" d="100"/>
          <a:sy n="67" d="100"/>
        </p:scale>
        <p:origin x="84" y="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comments/modernComment_107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E99E7EE-DAC5-4AB9-88ED-E2E6DB043A4C}" authorId="{9DE55BEF-925F-1401-F316-30CFC5F93B9C}" created="2023-11-08T11:06:10.078">
    <pc:sldMkLst xmlns:pc="http://schemas.microsoft.com/office/powerpoint/2013/main/command">
      <pc:docMk/>
      <pc:sldMk cId="0" sldId="263"/>
    </pc:sldMkLst>
    <p188:txBody>
      <a:bodyPr/>
      <a:lstStyle/>
      <a:p>
        <a:r>
          <a:rPr lang="en-GB"/>
          <a:t>This slide is for Events</a:t>
        </a:r>
      </a:p>
    </p188:txBody>
  </p188:cm>
</p188:cmLst>
</file>

<file path=ppt/comments/modernComment_109_7A4C919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5E3C180-0310-4596-8679-071A1BE2FD82}" authorId="{9DE55BEF-925F-1401-F316-30CFC5F93B9C}" created="2023-11-08T11:07:13.25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51838353" sldId="265"/>
      <ac:spMk id="9" creationId="{00000000-0000-0000-0000-000000000000}"/>
    </ac:deMkLst>
    <p188:txBody>
      <a:bodyPr/>
      <a:lstStyle/>
      <a:p>
        <a:r>
          <a:rPr lang="en-GB"/>
          <a:t>This Slide - Generic - Marketing Stakeholders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9C164-CCF0-4F69-AAAA-E8A2F0DBB0C4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8BC16-1111-4727-A3C9-2B55F0C898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14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18/10/relationships/comments" Target="../comments/modernComment_109_7A4C919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usinessgrowthwestmidlands.org.uk/net-zero/decarbonisation-net-zero-energy-audit-register/" TargetMode="Externa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MtMnqK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hyperlink" Target="https://bit.ly/3tV4pfb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18/10/relationships/comments" Target="../comments/modernComment_107_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usinessgrowthwestmidlands.org.uk/net-zero/decarbonisation-net-zero-energy-audit-register/" TargetMode="Externa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36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732778" y="9469677"/>
            <a:ext cx="19753557" cy="1218916"/>
          </a:xfrm>
          <a:custGeom>
            <a:avLst/>
            <a:gdLst/>
            <a:ahLst/>
            <a:cxnLst/>
            <a:rect l="l" t="t" r="r" b="b"/>
            <a:pathLst>
              <a:path w="19753557" h="1218916">
                <a:moveTo>
                  <a:pt x="0" y="0"/>
                </a:moveTo>
                <a:lnTo>
                  <a:pt x="19753557" y="0"/>
                </a:lnTo>
                <a:lnTo>
                  <a:pt x="19753557" y="1218916"/>
                </a:lnTo>
                <a:lnTo>
                  <a:pt x="0" y="121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168501" y="0"/>
            <a:ext cx="13752966" cy="9469677"/>
            <a:chOff x="0" y="0"/>
            <a:chExt cx="18337288" cy="126262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337276" cy="12626213"/>
            </a:xfrm>
            <a:custGeom>
              <a:avLst/>
              <a:gdLst/>
              <a:ahLst/>
              <a:cxnLst/>
              <a:rect l="l" t="t" r="r" b="b"/>
              <a:pathLst>
                <a:path w="18337276" h="12626213">
                  <a:moveTo>
                    <a:pt x="0" y="0"/>
                  </a:moveTo>
                  <a:lnTo>
                    <a:pt x="18337276" y="0"/>
                  </a:lnTo>
                  <a:lnTo>
                    <a:pt x="18337276" y="12626213"/>
                  </a:lnTo>
                  <a:lnTo>
                    <a:pt x="0" y="12626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7897" b="-789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38272" y="6673350"/>
            <a:ext cx="6880209" cy="2584950"/>
          </a:xfrm>
          <a:custGeom>
            <a:avLst/>
            <a:gdLst/>
            <a:ahLst/>
            <a:cxnLst/>
            <a:rect l="l" t="t" r="r" b="b"/>
            <a:pathLst>
              <a:path w="6880209" h="2584950">
                <a:moveTo>
                  <a:pt x="0" y="0"/>
                </a:moveTo>
                <a:lnTo>
                  <a:pt x="6880209" y="0"/>
                </a:lnTo>
                <a:lnTo>
                  <a:pt x="6880209" y="2584950"/>
                </a:lnTo>
                <a:lnTo>
                  <a:pt x="0" y="2584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5028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99291" y="6881838"/>
            <a:ext cx="2013876" cy="879532"/>
            <a:chOff x="0" y="0"/>
            <a:chExt cx="530404" cy="2316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30404" cy="231646"/>
            </a:xfrm>
            <a:custGeom>
              <a:avLst/>
              <a:gdLst/>
              <a:ahLst/>
              <a:cxnLst/>
              <a:rect l="l" t="t" r="r" b="b"/>
              <a:pathLst>
                <a:path w="530404" h="231646">
                  <a:moveTo>
                    <a:pt x="0" y="0"/>
                  </a:moveTo>
                  <a:lnTo>
                    <a:pt x="530404" y="0"/>
                  </a:lnTo>
                  <a:lnTo>
                    <a:pt x="530404" y="231646"/>
                  </a:lnTo>
                  <a:lnTo>
                    <a:pt x="0" y="231646"/>
                  </a:lnTo>
                  <a:close/>
                </a:path>
              </a:pathLst>
            </a:custGeom>
            <a:solidFill>
              <a:srgbClr val="94368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530404" cy="307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7008594"/>
            <a:ext cx="1481424" cy="626021"/>
            <a:chOff x="0" y="0"/>
            <a:chExt cx="4325588" cy="18279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25620" cy="1827911"/>
            </a:xfrm>
            <a:custGeom>
              <a:avLst/>
              <a:gdLst/>
              <a:ahLst/>
              <a:cxnLst/>
              <a:rect l="l" t="t" r="r" b="b"/>
              <a:pathLst>
                <a:path w="4325620" h="1827911">
                  <a:moveTo>
                    <a:pt x="0" y="0"/>
                  </a:moveTo>
                  <a:lnTo>
                    <a:pt x="4325620" y="0"/>
                  </a:lnTo>
                  <a:lnTo>
                    <a:pt x="4325620" y="1827911"/>
                  </a:lnTo>
                  <a:lnTo>
                    <a:pt x="0" y="1827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599291" y="482602"/>
            <a:ext cx="3231871" cy="702581"/>
          </a:xfrm>
          <a:custGeom>
            <a:avLst/>
            <a:gdLst/>
            <a:ahLst/>
            <a:cxnLst/>
            <a:rect l="l" t="t" r="r" b="b"/>
            <a:pathLst>
              <a:path w="3231871" h="702581">
                <a:moveTo>
                  <a:pt x="0" y="0"/>
                </a:moveTo>
                <a:lnTo>
                  <a:pt x="3231871" y="0"/>
                </a:lnTo>
                <a:lnTo>
                  <a:pt x="3231871" y="702581"/>
                </a:lnTo>
                <a:lnTo>
                  <a:pt x="0" y="7025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AutoShape 13"/>
          <p:cNvSpPr/>
          <p:nvPr/>
        </p:nvSpPr>
        <p:spPr>
          <a:xfrm>
            <a:off x="599291" y="5850117"/>
            <a:ext cx="7894685" cy="0"/>
          </a:xfrm>
          <a:prstGeom prst="line">
            <a:avLst/>
          </a:prstGeom>
          <a:ln w="114300" cap="flat">
            <a:solidFill>
              <a:srgbClr val="309F9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599291" y="1851933"/>
            <a:ext cx="7894685" cy="0"/>
          </a:xfrm>
          <a:prstGeom prst="line">
            <a:avLst/>
          </a:prstGeom>
          <a:ln w="114300" cap="flat">
            <a:solidFill>
              <a:srgbClr val="309F9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599291" y="2581303"/>
            <a:ext cx="10410476" cy="170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66"/>
              </a:lnSpc>
            </a:pPr>
            <a:r>
              <a:rPr lang="en-US" sz="5218">
                <a:solidFill>
                  <a:srgbClr val="FFFFFF"/>
                </a:solidFill>
                <a:latin typeface="Arial Bold"/>
              </a:rPr>
              <a:t>DECARBONISATION </a:t>
            </a:r>
          </a:p>
          <a:p>
            <a:pPr algn="just">
              <a:lnSpc>
                <a:spcPts val="6366"/>
              </a:lnSpc>
            </a:pPr>
            <a:r>
              <a:rPr lang="en-US" sz="5218">
                <a:solidFill>
                  <a:srgbClr val="FFFFFF"/>
                </a:solidFill>
                <a:latin typeface="Arial Bold"/>
              </a:rPr>
              <a:t>NET ZERO PROGRAMME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9291" y="4620538"/>
            <a:ext cx="10410476" cy="55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FFFFFF"/>
                </a:solidFill>
                <a:latin typeface="Arial"/>
              </a:rPr>
              <a:t>Funded by UK Shared Prosperity Fund</a:t>
            </a:r>
          </a:p>
        </p:txBody>
      </p:sp>
      <p:sp>
        <p:nvSpPr>
          <p:cNvPr id="17" name="Freeform 17"/>
          <p:cNvSpPr/>
          <p:nvPr/>
        </p:nvSpPr>
        <p:spPr>
          <a:xfrm>
            <a:off x="8851700" y="7513535"/>
            <a:ext cx="2740894" cy="1744765"/>
          </a:xfrm>
          <a:custGeom>
            <a:avLst/>
            <a:gdLst/>
            <a:ahLst/>
            <a:cxnLst/>
            <a:rect l="l" t="t" r="r" b="b"/>
            <a:pathLst>
              <a:path w="2740894" h="1744765">
                <a:moveTo>
                  <a:pt x="0" y="0"/>
                </a:moveTo>
                <a:lnTo>
                  <a:pt x="2740894" y="0"/>
                </a:lnTo>
                <a:lnTo>
                  <a:pt x="2740894" y="1744765"/>
                </a:lnTo>
                <a:lnTo>
                  <a:pt x="0" y="17447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4256" t="-48154"/>
            </a:stretch>
          </a:blipFill>
        </p:spPr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DF84B4-3694-7545-4FC3-D5705675E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66E98DF-C85A-1747-F78A-6A6D8CEA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222" b="-922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257179" y="9695157"/>
            <a:ext cx="18802359" cy="1183686"/>
            <a:chOff x="0" y="0"/>
            <a:chExt cx="25069812" cy="1578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069800" cy="1578229"/>
            </a:xfrm>
            <a:custGeom>
              <a:avLst/>
              <a:gdLst/>
              <a:ahLst/>
              <a:cxnLst/>
              <a:rect l="l" t="t" r="r" b="b"/>
              <a:pathLst>
                <a:path w="25069800" h="1578229">
                  <a:moveTo>
                    <a:pt x="0" y="0"/>
                  </a:moveTo>
                  <a:lnTo>
                    <a:pt x="25069800" y="0"/>
                  </a:lnTo>
                  <a:lnTo>
                    <a:pt x="25069800" y="1578229"/>
                  </a:lnTo>
                  <a:lnTo>
                    <a:pt x="0" y="1578229"/>
                  </a:lnTo>
                  <a:close/>
                </a:path>
              </a:pathLst>
            </a:custGeom>
            <a:solidFill>
              <a:srgbClr val="F0802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2093"/>
            <a:ext cx="16230600" cy="8229600"/>
            <a:chOff x="0" y="0"/>
            <a:chExt cx="21640800" cy="1097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640800" cy="10972800"/>
            </a:xfrm>
            <a:custGeom>
              <a:avLst/>
              <a:gdLst/>
              <a:ahLst/>
              <a:cxnLst/>
              <a:rect l="l" t="t" r="r" b="b"/>
              <a:pathLst>
                <a:path w="21640800" h="10972800">
                  <a:moveTo>
                    <a:pt x="0" y="0"/>
                  </a:moveTo>
                  <a:lnTo>
                    <a:pt x="21640800" y="0"/>
                  </a:lnTo>
                  <a:lnTo>
                    <a:pt x="2164080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94368D">
                <a:alpha val="89804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430441" y="828675"/>
            <a:ext cx="15828859" cy="2636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28"/>
              </a:lnSpc>
            </a:pPr>
            <a:r>
              <a:rPr lang="en-US" sz="7800" spc="70">
                <a:solidFill>
                  <a:srgbClr val="FFFFFF"/>
                </a:solidFill>
                <a:latin typeface="Arial Bold"/>
              </a:rPr>
              <a:t>Is Your Business Ready to Make the Change?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77417" y="7707863"/>
            <a:ext cx="5595058" cy="453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pc="251" dirty="0">
                <a:solidFill>
                  <a:srgbClr val="FFFFFF"/>
                </a:solidFill>
                <a:latin typeface="Arial Bold"/>
              </a:rPr>
              <a:t>Learn more about the </a:t>
            </a:r>
            <a:r>
              <a:rPr lang="en-US" spc="251" err="1">
                <a:solidFill>
                  <a:srgbClr val="FFFFFF"/>
                </a:solidFill>
                <a:latin typeface="Arial Bold"/>
              </a:rPr>
              <a:t>programme</a:t>
            </a:r>
            <a:endParaRPr lang="en-US" err="1"/>
          </a:p>
        </p:txBody>
      </p:sp>
      <p:sp>
        <p:nvSpPr>
          <p:cNvPr id="10" name="TextBox 10"/>
          <p:cNvSpPr txBox="1"/>
          <p:nvPr/>
        </p:nvSpPr>
        <p:spPr>
          <a:xfrm>
            <a:off x="1430441" y="4150990"/>
            <a:ext cx="5595058" cy="49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 b="1" spc="320" dirty="0">
                <a:solidFill>
                  <a:srgbClr val="309F9F"/>
                </a:solidFill>
                <a:latin typeface="Arial Bold"/>
              </a:rPr>
              <a:t>EMAIL ADDRESS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0441" y="4573905"/>
            <a:ext cx="5595058" cy="56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799" spc="27">
                <a:solidFill>
                  <a:srgbClr val="FFFFFF"/>
                </a:solidFill>
                <a:latin typeface="Arial Light"/>
              </a:rPr>
              <a:t>decarb@aston.ac.uk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30442" y="5576923"/>
            <a:ext cx="5595058" cy="57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 spc="320" dirty="0">
                <a:solidFill>
                  <a:srgbClr val="309F9F"/>
                </a:solidFill>
                <a:latin typeface="Arial Bold"/>
              </a:rPr>
              <a:t>PHONE NUMBER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30442" y="5993986"/>
            <a:ext cx="5595058" cy="56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799" spc="27">
                <a:solidFill>
                  <a:srgbClr val="FFFFFF"/>
                </a:solidFill>
                <a:latin typeface="Arial Light"/>
              </a:rPr>
              <a:t>0121 204 4828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563687" y="3939369"/>
            <a:ext cx="3592409" cy="3592409"/>
            <a:chOff x="0" y="0"/>
            <a:chExt cx="4789879" cy="47898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789879" cy="4789879"/>
            </a:xfrm>
            <a:custGeom>
              <a:avLst/>
              <a:gdLst/>
              <a:ahLst/>
              <a:cxnLst/>
              <a:rect l="l" t="t" r="r" b="b"/>
              <a:pathLst>
                <a:path w="4789879" h="4789879">
                  <a:moveTo>
                    <a:pt x="0" y="0"/>
                  </a:moveTo>
                  <a:lnTo>
                    <a:pt x="4789879" y="0"/>
                  </a:lnTo>
                  <a:lnTo>
                    <a:pt x="4789879" y="4789879"/>
                  </a:lnTo>
                  <a:lnTo>
                    <a:pt x="0" y="4789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430442" y="6997004"/>
            <a:ext cx="5595058" cy="509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b="1" spc="320">
                <a:solidFill>
                  <a:srgbClr val="309F9F"/>
                </a:solidFill>
                <a:latin typeface="Arial Bold"/>
              </a:rPr>
              <a:t>TO REGISTER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30442" y="7436739"/>
            <a:ext cx="5595058" cy="48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750" u="sng" spc="27" dirty="0">
                <a:solidFill>
                  <a:schemeClr val="bg1">
                    <a:lumMod val="95000"/>
                  </a:schemeClr>
                </a:solidFill>
                <a:latin typeface="Arial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bit.ly/DNZ-Audit-Register</a:t>
            </a:r>
          </a:p>
        </p:txBody>
      </p:sp>
    </p:spTree>
    <p:extLst>
      <p:ext uri="{BB962C8B-B14F-4D97-AF65-F5344CB8AC3E}">
        <p14:creationId xmlns:p14="http://schemas.microsoft.com/office/powerpoint/2010/main" val="205183835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36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458354" y="800100"/>
            <a:ext cx="10374270" cy="1260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46"/>
              </a:lnSpc>
            </a:pPr>
            <a:r>
              <a:rPr lang="en-US" sz="7100" spc="62">
                <a:solidFill>
                  <a:srgbClr val="FFFFFF"/>
                </a:solidFill>
                <a:latin typeface="Arial Bold"/>
              </a:rPr>
              <a:t>On Today's Agenda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458354" y="1984248"/>
            <a:ext cx="8096357" cy="63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8"/>
              </a:lnSpc>
            </a:pPr>
            <a:r>
              <a:rPr lang="en-US" sz="3699" spc="273">
                <a:solidFill>
                  <a:srgbClr val="309F9F"/>
                </a:solidFill>
                <a:latin typeface="Arial Bold"/>
              </a:rPr>
              <a:t>Discussion Points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458354" y="3448544"/>
            <a:ext cx="8061128" cy="3504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072" lvl="1" indent="-334536" algn="l">
              <a:lnSpc>
                <a:spcPts val="4649"/>
              </a:lnSpc>
              <a:buFont typeface="Arial"/>
              <a:buChar char="•"/>
            </a:pPr>
            <a:r>
              <a:rPr lang="en-US" sz="3098" spc="29" dirty="0">
                <a:solidFill>
                  <a:srgbClr val="FFFFFF"/>
                </a:solidFill>
                <a:latin typeface="Arial"/>
              </a:rPr>
              <a:t>Introduction</a:t>
            </a:r>
          </a:p>
          <a:p>
            <a:pPr marL="669072" lvl="1" indent="-334536" algn="l">
              <a:lnSpc>
                <a:spcPts val="4649"/>
              </a:lnSpc>
              <a:buFont typeface="Arial"/>
              <a:buChar char="•"/>
            </a:pPr>
            <a:r>
              <a:rPr lang="en-US" sz="3098" spc="29" dirty="0">
                <a:solidFill>
                  <a:srgbClr val="FFFFFF"/>
                </a:solidFill>
                <a:latin typeface="Arial"/>
              </a:rPr>
              <a:t>Objectives of the </a:t>
            </a:r>
            <a:r>
              <a:rPr lang="en-US" sz="3098" spc="29" dirty="0" err="1">
                <a:solidFill>
                  <a:srgbClr val="FFFFFF"/>
                </a:solidFill>
                <a:latin typeface="Arial"/>
              </a:rPr>
              <a:t>Programme</a:t>
            </a:r>
            <a:r>
              <a:rPr lang="en-US" sz="3098" spc="29" dirty="0">
                <a:solidFill>
                  <a:srgbClr val="FFFFFF"/>
                </a:solidFill>
                <a:latin typeface="Arial"/>
              </a:rPr>
              <a:t> </a:t>
            </a:r>
          </a:p>
          <a:p>
            <a:pPr marL="669072" lvl="1" indent="-334536" algn="l">
              <a:lnSpc>
                <a:spcPts val="4649"/>
              </a:lnSpc>
              <a:buFont typeface="Arial"/>
              <a:buChar char="•"/>
            </a:pPr>
            <a:r>
              <a:rPr lang="en-US" sz="3098" spc="29" dirty="0">
                <a:solidFill>
                  <a:srgbClr val="FFFFFF"/>
                </a:solidFill>
                <a:latin typeface="Arial"/>
              </a:rPr>
              <a:t>Our Commitment</a:t>
            </a:r>
          </a:p>
          <a:p>
            <a:pPr marL="669072" lvl="1" indent="-334536" algn="l">
              <a:lnSpc>
                <a:spcPts val="4648"/>
              </a:lnSpc>
              <a:buFont typeface="Arial"/>
              <a:buChar char="•"/>
            </a:pPr>
            <a:r>
              <a:rPr lang="en-US" sz="3098" spc="27" dirty="0">
                <a:solidFill>
                  <a:srgbClr val="FFFFFF"/>
                </a:solidFill>
                <a:latin typeface="Arial"/>
              </a:rPr>
              <a:t>The Benefits for Your Business</a:t>
            </a:r>
          </a:p>
          <a:p>
            <a:pPr marL="669072" lvl="1" indent="-334536" algn="l">
              <a:lnSpc>
                <a:spcPts val="4650"/>
              </a:lnSpc>
              <a:buFont typeface="Arial"/>
              <a:buChar char="•"/>
            </a:pPr>
            <a:r>
              <a:rPr lang="en-US" sz="3098" spc="29" dirty="0" err="1">
                <a:solidFill>
                  <a:srgbClr val="FFFFFF"/>
                </a:solidFill>
                <a:latin typeface="Arial"/>
              </a:rPr>
              <a:t>Decarbonisation</a:t>
            </a:r>
            <a:r>
              <a:rPr lang="en-US" sz="3098" spc="29" dirty="0">
                <a:solidFill>
                  <a:srgbClr val="FFFFFF"/>
                </a:solidFill>
                <a:latin typeface="Arial"/>
              </a:rPr>
              <a:t> Journey</a:t>
            </a:r>
          </a:p>
          <a:p>
            <a:pPr marL="669072" lvl="1" indent="-334536" algn="l">
              <a:lnSpc>
                <a:spcPts val="4650"/>
              </a:lnSpc>
              <a:buFont typeface="Arial"/>
              <a:buChar char="•"/>
            </a:pPr>
            <a:r>
              <a:rPr lang="en-US" sz="3098" spc="29" dirty="0">
                <a:solidFill>
                  <a:srgbClr val="FFFFFF"/>
                </a:solidFill>
                <a:latin typeface="Arial"/>
              </a:rPr>
              <a:t>Registration Process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556631" y="-364980"/>
            <a:ext cx="8079672" cy="10836588"/>
            <a:chOff x="0" y="0"/>
            <a:chExt cx="10772896" cy="144487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72902" cy="14448789"/>
            </a:xfrm>
            <a:custGeom>
              <a:avLst/>
              <a:gdLst/>
              <a:ahLst/>
              <a:cxnLst/>
              <a:rect l="l" t="t" r="r" b="b"/>
              <a:pathLst>
                <a:path w="10772902" h="14448789">
                  <a:moveTo>
                    <a:pt x="0" y="0"/>
                  </a:moveTo>
                  <a:lnTo>
                    <a:pt x="10772902" y="0"/>
                  </a:lnTo>
                  <a:lnTo>
                    <a:pt x="10772902" y="14448789"/>
                  </a:lnTo>
                  <a:lnTo>
                    <a:pt x="0" y="14448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0591" r="-5059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514359" y="9695157"/>
            <a:ext cx="18802359" cy="1183686"/>
            <a:chOff x="0" y="0"/>
            <a:chExt cx="25069812" cy="15782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069800" cy="1578229"/>
            </a:xfrm>
            <a:custGeom>
              <a:avLst/>
              <a:gdLst/>
              <a:ahLst/>
              <a:cxnLst/>
              <a:rect l="l" t="t" r="r" b="b"/>
              <a:pathLst>
                <a:path w="25069800" h="1578229">
                  <a:moveTo>
                    <a:pt x="0" y="0"/>
                  </a:moveTo>
                  <a:lnTo>
                    <a:pt x="25069800" y="0"/>
                  </a:lnTo>
                  <a:lnTo>
                    <a:pt x="25069800" y="1578229"/>
                  </a:lnTo>
                  <a:lnTo>
                    <a:pt x="0" y="1578229"/>
                  </a:lnTo>
                  <a:close/>
                </a:path>
              </a:pathLst>
            </a:custGeom>
            <a:solidFill>
              <a:srgbClr val="F08028"/>
            </a:solid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36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0803" y="-98646"/>
            <a:ext cx="8387543" cy="10484292"/>
            <a:chOff x="0" y="0"/>
            <a:chExt cx="11183391" cy="139790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83434" cy="13979017"/>
            </a:xfrm>
            <a:custGeom>
              <a:avLst/>
              <a:gdLst/>
              <a:ahLst/>
              <a:cxnLst/>
              <a:rect l="l" t="t" r="r" b="b"/>
              <a:pathLst>
                <a:path w="11183434" h="13979017">
                  <a:moveTo>
                    <a:pt x="0" y="0"/>
                  </a:moveTo>
                  <a:lnTo>
                    <a:pt x="11183434" y="0"/>
                  </a:lnTo>
                  <a:lnTo>
                    <a:pt x="11183434" y="13979017"/>
                  </a:lnTo>
                  <a:lnTo>
                    <a:pt x="0" y="13979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3748" r="-43748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533400" y="6957104"/>
            <a:ext cx="7057699" cy="138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8"/>
              </a:lnSpc>
            </a:pPr>
            <a:r>
              <a:rPr lang="en-US" sz="7800" spc="70" dirty="0">
                <a:solidFill>
                  <a:srgbClr val="FFFFFF"/>
                </a:solidFill>
                <a:latin typeface="Arial Bold"/>
              </a:rPr>
              <a:t>Introduction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33146" y="904875"/>
            <a:ext cx="9538710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9"/>
              </a:lnSpc>
            </a:pPr>
            <a:r>
              <a:rPr lang="en-US" sz="3399" spc="339" dirty="0">
                <a:solidFill>
                  <a:srgbClr val="309F9F"/>
                </a:solidFill>
                <a:latin typeface="Arial Bold"/>
              </a:rPr>
              <a:t>DNZ PROGRAMME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33146" y="1483922"/>
            <a:ext cx="8933585" cy="2764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50"/>
              </a:lnSpc>
            </a:pPr>
            <a:r>
              <a:rPr lang="en-US" sz="2900" spc="29" dirty="0">
                <a:solidFill>
                  <a:srgbClr val="FFFFFF"/>
                </a:solidFill>
                <a:latin typeface="Arial Light"/>
              </a:rPr>
              <a:t>West Midlands Combined Authority along with Aston University and our partners are committed to empowering businesses in the West Midlands to reduce environmental footprint and navigate escalating energy costs.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33146" y="4872357"/>
            <a:ext cx="8025898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9"/>
              </a:lnSpc>
            </a:pPr>
            <a:r>
              <a:rPr lang="en-US" sz="3399" spc="339">
                <a:solidFill>
                  <a:srgbClr val="309F9F"/>
                </a:solidFill>
                <a:latin typeface="Arial Bold"/>
              </a:rPr>
              <a:t>ABOUT 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33146" y="5451404"/>
            <a:ext cx="8025898" cy="224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50"/>
              </a:lnSpc>
            </a:pPr>
            <a:r>
              <a:rPr lang="en-US" sz="2900" spc="29">
                <a:solidFill>
                  <a:srgbClr val="FFFFFF"/>
                </a:solidFill>
                <a:latin typeface="Arial Light"/>
              </a:rPr>
              <a:t>Aston University has a successful history of supporting SME growth in the West Midlands, thanks to contributions from EBRI, Aston Centre for Growth, and CRÈME.</a:t>
            </a:r>
          </a:p>
        </p:txBody>
      </p:sp>
      <p:sp>
        <p:nvSpPr>
          <p:cNvPr id="9" name="Freeform 9"/>
          <p:cNvSpPr/>
          <p:nvPr/>
        </p:nvSpPr>
        <p:spPr>
          <a:xfrm>
            <a:off x="-257179" y="9695157"/>
            <a:ext cx="18802359" cy="1183686"/>
          </a:xfrm>
          <a:custGeom>
            <a:avLst/>
            <a:gdLst/>
            <a:ahLst/>
            <a:cxnLst/>
            <a:rect l="l" t="t" r="r" b="b"/>
            <a:pathLst>
              <a:path w="18802359" h="1183686">
                <a:moveTo>
                  <a:pt x="0" y="0"/>
                </a:moveTo>
                <a:lnTo>
                  <a:pt x="18802359" y="0"/>
                </a:lnTo>
                <a:lnTo>
                  <a:pt x="18802359" y="1183686"/>
                </a:lnTo>
                <a:lnTo>
                  <a:pt x="0" y="1183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33400" y="8240693"/>
            <a:ext cx="7057699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399" spc="339" dirty="0">
                <a:solidFill>
                  <a:srgbClr val="309F9F"/>
                </a:solidFill>
                <a:latin typeface="Arial Bold"/>
              </a:rPr>
              <a:t>Supporting West Midlands Businesses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3573B7D7-CF78-CFBD-8A2D-E651689CAD23}"/>
              </a:ext>
            </a:extLst>
          </p:cNvPr>
          <p:cNvSpPr/>
          <p:nvPr/>
        </p:nvSpPr>
        <p:spPr>
          <a:xfrm>
            <a:off x="-610803" y="-820675"/>
            <a:ext cx="8387575" cy="10484263"/>
          </a:xfrm>
          <a:custGeom>
            <a:avLst/>
            <a:gdLst/>
            <a:ahLst/>
            <a:cxnLst/>
            <a:rect l="l" t="t" r="r" b="b"/>
            <a:pathLst>
              <a:path w="11183434" h="13979017">
                <a:moveTo>
                  <a:pt x="0" y="0"/>
                </a:moveTo>
                <a:lnTo>
                  <a:pt x="11183434" y="0"/>
                </a:lnTo>
                <a:lnTo>
                  <a:pt x="11183434" y="13979017"/>
                </a:lnTo>
                <a:lnTo>
                  <a:pt x="0" y="13979017"/>
                </a:lnTo>
                <a:lnTo>
                  <a:pt x="0" y="0"/>
                </a:lnTo>
                <a:close/>
              </a:path>
            </a:pathLst>
          </a:custGeom>
          <a:solidFill>
            <a:srgbClr val="94368D">
              <a:alpha val="19608"/>
            </a:srgbClr>
          </a:solidFill>
          <a:ln w="12700"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36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82286" y="-380483"/>
            <a:ext cx="7005714" cy="11047966"/>
            <a:chOff x="0" y="0"/>
            <a:chExt cx="9340952" cy="147306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40904" cy="14730603"/>
            </a:xfrm>
            <a:custGeom>
              <a:avLst/>
              <a:gdLst/>
              <a:ahLst/>
              <a:cxnLst/>
              <a:rect l="l" t="t" r="r" b="b"/>
              <a:pathLst>
                <a:path w="9340904" h="14730603">
                  <a:moveTo>
                    <a:pt x="0" y="0"/>
                  </a:moveTo>
                  <a:lnTo>
                    <a:pt x="9340904" y="0"/>
                  </a:lnTo>
                  <a:lnTo>
                    <a:pt x="9340904" y="14730603"/>
                  </a:lnTo>
                  <a:lnTo>
                    <a:pt x="0" y="14730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8274" r="-6827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282286" y="-789135"/>
            <a:ext cx="8387543" cy="10484292"/>
            <a:chOff x="0" y="0"/>
            <a:chExt cx="11183391" cy="139790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183434" cy="13979017"/>
            </a:xfrm>
            <a:custGeom>
              <a:avLst/>
              <a:gdLst/>
              <a:ahLst/>
              <a:cxnLst/>
              <a:rect l="l" t="t" r="r" b="b"/>
              <a:pathLst>
                <a:path w="11183434" h="13979017">
                  <a:moveTo>
                    <a:pt x="0" y="0"/>
                  </a:moveTo>
                  <a:lnTo>
                    <a:pt x="11183434" y="0"/>
                  </a:lnTo>
                  <a:lnTo>
                    <a:pt x="11183434" y="13979017"/>
                  </a:lnTo>
                  <a:lnTo>
                    <a:pt x="0" y="13979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368D">
                <a:alpha val="19608"/>
              </a:srgbClr>
            </a:solidFill>
            <a:ln w="12700">
              <a:noFill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-257179" y="9695157"/>
            <a:ext cx="18802359" cy="1183686"/>
            <a:chOff x="0" y="0"/>
            <a:chExt cx="25069812" cy="1578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069800" cy="1578229"/>
            </a:xfrm>
            <a:custGeom>
              <a:avLst/>
              <a:gdLst/>
              <a:ahLst/>
              <a:cxnLst/>
              <a:rect l="l" t="t" r="r" b="b"/>
              <a:pathLst>
                <a:path w="25069800" h="1578229">
                  <a:moveTo>
                    <a:pt x="0" y="0"/>
                  </a:moveTo>
                  <a:lnTo>
                    <a:pt x="25069800" y="0"/>
                  </a:lnTo>
                  <a:lnTo>
                    <a:pt x="25069800" y="1578229"/>
                  </a:lnTo>
                  <a:lnTo>
                    <a:pt x="0" y="1578229"/>
                  </a:lnTo>
                  <a:close/>
                </a:path>
              </a:pathLst>
            </a:custGeom>
            <a:solidFill>
              <a:srgbClr val="F08028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792956"/>
            <a:ext cx="8800946" cy="138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28"/>
              </a:lnSpc>
            </a:pPr>
            <a:r>
              <a:rPr lang="en-US" sz="7800" spc="70">
                <a:solidFill>
                  <a:srgbClr val="FFFFFF"/>
                </a:solidFill>
                <a:latin typeface="Arial Bold"/>
              </a:rPr>
              <a:t>OBJECTIVES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1943" y="1990757"/>
            <a:ext cx="8096357" cy="581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spc="251">
                <a:solidFill>
                  <a:srgbClr val="309F9F"/>
                </a:solidFill>
                <a:latin typeface="Arial Bold"/>
              </a:rPr>
              <a:t>What We Aim to Achieve?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999081"/>
            <a:ext cx="9846245" cy="526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8" lvl="1" indent="-334644">
              <a:lnSpc>
                <a:spcPts val="4649"/>
              </a:lnSpc>
              <a:buFont typeface="Arial"/>
              <a:buChar char="•"/>
            </a:pPr>
            <a:r>
              <a:rPr lang="en-US" sz="3099" spc="30" dirty="0">
                <a:solidFill>
                  <a:srgbClr val="FFFFFF"/>
                </a:solidFill>
                <a:latin typeface="Arial Light"/>
              </a:rPr>
              <a:t>Support </a:t>
            </a:r>
            <a:r>
              <a:rPr lang="en-US" sz="3099" spc="30" dirty="0" err="1">
                <a:solidFill>
                  <a:srgbClr val="FFFFFF"/>
                </a:solidFill>
                <a:latin typeface="Arial Light"/>
              </a:rPr>
              <a:t>decarbonisation</a:t>
            </a:r>
            <a:r>
              <a:rPr lang="en-US" sz="3099" spc="30" dirty="0">
                <a:solidFill>
                  <a:srgbClr val="FFFFFF"/>
                </a:solidFill>
                <a:latin typeface="Arial Light"/>
              </a:rPr>
              <a:t> efforts in local businesses while improving the natural environment</a:t>
            </a:r>
          </a:p>
          <a:p>
            <a:pPr>
              <a:lnSpc>
                <a:spcPts val="4649"/>
              </a:lnSpc>
            </a:pPr>
            <a:endParaRPr lang="en-US" sz="3099" spc="30" dirty="0">
              <a:solidFill>
                <a:srgbClr val="FFFFFF"/>
              </a:solidFill>
              <a:latin typeface="Arial Light"/>
            </a:endParaRPr>
          </a:p>
          <a:p>
            <a:pPr marL="668655" lvl="1" indent="-334010">
              <a:lnSpc>
                <a:spcPts val="4649"/>
              </a:lnSpc>
              <a:buFont typeface="Arial"/>
              <a:buChar char="•"/>
            </a:pPr>
            <a:r>
              <a:rPr lang="en-US" sz="3050" spc="30" dirty="0">
                <a:solidFill>
                  <a:srgbClr val="FFFFFF"/>
                </a:solidFill>
                <a:latin typeface="Arial Light"/>
              </a:rPr>
              <a:t>Align with the UK government's legally binding climate target to reduce carbon emissions to </a:t>
            </a:r>
          </a:p>
          <a:p>
            <a:pPr marL="334645" lvl="1">
              <a:lnSpc>
                <a:spcPts val="4649"/>
              </a:lnSpc>
            </a:pPr>
            <a:r>
              <a:rPr lang="en-US" sz="3050" spc="30" dirty="0">
                <a:solidFill>
                  <a:srgbClr val="FFFFFF"/>
                </a:solidFill>
                <a:latin typeface="Arial Light"/>
              </a:rPr>
              <a:t>   Net Zero by 2050</a:t>
            </a:r>
            <a:endParaRPr lang="en-US" dirty="0">
              <a:ea typeface="Calibri"/>
              <a:cs typeface="Calibri"/>
            </a:endParaRPr>
          </a:p>
          <a:p>
            <a:pPr>
              <a:lnSpc>
                <a:spcPts val="4649"/>
              </a:lnSpc>
            </a:pPr>
            <a:endParaRPr lang="en-US" sz="3099" spc="30" dirty="0">
              <a:solidFill>
                <a:srgbClr val="FFFFFF"/>
              </a:solidFill>
              <a:latin typeface="Arial Light"/>
            </a:endParaRPr>
          </a:p>
          <a:p>
            <a:pPr marL="669288" lvl="1" indent="-334644" algn="l">
              <a:lnSpc>
                <a:spcPts val="4649"/>
              </a:lnSpc>
              <a:buFont typeface="Arial"/>
              <a:buChar char="•"/>
            </a:pPr>
            <a:r>
              <a:rPr lang="en-US" sz="3099" spc="30" dirty="0">
                <a:solidFill>
                  <a:srgbClr val="FFFFFF"/>
                </a:solidFill>
                <a:latin typeface="Arial Light"/>
              </a:rPr>
              <a:t>Provide immediate support to businesses to enhance their competitiveness and sustainability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4" r="-7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1243607" y="1573256"/>
            <a:ext cx="20775215" cy="6717735"/>
            <a:chOff x="0" y="0"/>
            <a:chExt cx="27700287" cy="89569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700225" cy="8956929"/>
            </a:xfrm>
            <a:custGeom>
              <a:avLst/>
              <a:gdLst/>
              <a:ahLst/>
              <a:cxnLst/>
              <a:rect l="l" t="t" r="r" b="b"/>
              <a:pathLst>
                <a:path w="27700225" h="8956929">
                  <a:moveTo>
                    <a:pt x="0" y="0"/>
                  </a:moveTo>
                  <a:lnTo>
                    <a:pt x="27700225" y="0"/>
                  </a:lnTo>
                  <a:lnTo>
                    <a:pt x="27700225" y="8956929"/>
                  </a:lnTo>
                  <a:lnTo>
                    <a:pt x="0" y="8956929"/>
                  </a:lnTo>
                  <a:close/>
                </a:path>
              </a:pathLst>
            </a:custGeom>
            <a:solidFill>
              <a:srgbClr val="94368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09741" y="1908981"/>
            <a:ext cx="16868518" cy="138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8"/>
              </a:lnSpc>
            </a:pPr>
            <a:r>
              <a:rPr lang="en-US" sz="7800" spc="70">
                <a:solidFill>
                  <a:srgbClr val="FFFFFF"/>
                </a:solidFill>
                <a:latin typeface="Arial Bold"/>
              </a:rPr>
              <a:t>Our Commitment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88833" y="3163995"/>
            <a:ext cx="13345563" cy="581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400" spc="251">
                <a:solidFill>
                  <a:srgbClr val="309F9F"/>
                </a:solidFill>
                <a:latin typeface="Arial Bold"/>
              </a:rPr>
              <a:t>A Sustainable Future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4847" y="4176960"/>
            <a:ext cx="17578259" cy="3631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245" lvl="1" indent="-344805">
              <a:lnSpc>
                <a:spcPts val="4799"/>
              </a:lnSpc>
              <a:buFont typeface="Arial"/>
              <a:buChar char="•"/>
            </a:pPr>
            <a:r>
              <a:rPr lang="en-US" sz="3150" spc="31" dirty="0">
                <a:solidFill>
                  <a:srgbClr val="FFFFFF"/>
                </a:solidFill>
                <a:latin typeface="Arial"/>
              </a:rPr>
              <a:t>We are fully committed to delivering Energy Audits for small and medium-sized enterprises (SMEs) by March 2025 </a:t>
            </a:r>
            <a:endParaRPr lang="en-US" sz="3150" dirty="0"/>
          </a:p>
          <a:p>
            <a:pPr>
              <a:lnSpc>
                <a:spcPts val="4799"/>
              </a:lnSpc>
            </a:pPr>
            <a:endParaRPr lang="en-US" sz="3199" spc="31" dirty="0">
              <a:solidFill>
                <a:srgbClr val="FFFFFF"/>
              </a:solidFill>
              <a:latin typeface="Arial"/>
            </a:endParaRPr>
          </a:p>
          <a:p>
            <a:pPr marL="690245" lvl="1" indent="-344805">
              <a:lnSpc>
                <a:spcPts val="4799"/>
              </a:lnSpc>
              <a:buFont typeface="Arial"/>
              <a:buChar char="•"/>
            </a:pPr>
            <a:r>
              <a:rPr lang="en-US" sz="3150" spc="31" dirty="0">
                <a:solidFill>
                  <a:srgbClr val="FFFFFF"/>
                </a:solidFill>
                <a:latin typeface="Arial"/>
              </a:rPr>
              <a:t>Our commitment includes supporting a wide range of small businesses, from sole traders and micro-businesses to manufacturing companies in the Birmingham, Coventry and Black Country regions </a:t>
            </a:r>
            <a:r>
              <a:rPr lang="en-US" sz="1600" spc="31" dirty="0">
                <a:solidFill>
                  <a:srgbClr val="FFFFFF"/>
                </a:solidFill>
                <a:latin typeface="Arial"/>
              </a:rPr>
              <a:t>*depending on eligibility </a:t>
            </a:r>
            <a:endParaRPr lang="en-US" sz="1600" spc="3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-257179" y="9695157"/>
            <a:ext cx="18802359" cy="1183686"/>
            <a:chOff x="0" y="0"/>
            <a:chExt cx="25069812" cy="1578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069800" cy="1578229"/>
            </a:xfrm>
            <a:custGeom>
              <a:avLst/>
              <a:gdLst/>
              <a:ahLst/>
              <a:cxnLst/>
              <a:rect l="l" t="t" r="r" b="b"/>
              <a:pathLst>
                <a:path w="25069800" h="1578229">
                  <a:moveTo>
                    <a:pt x="0" y="0"/>
                  </a:moveTo>
                  <a:lnTo>
                    <a:pt x="25069800" y="0"/>
                  </a:lnTo>
                  <a:lnTo>
                    <a:pt x="25069800" y="1578229"/>
                  </a:lnTo>
                  <a:lnTo>
                    <a:pt x="0" y="1578229"/>
                  </a:lnTo>
                  <a:close/>
                </a:path>
              </a:pathLst>
            </a:custGeom>
            <a:solidFill>
              <a:srgbClr val="F08028"/>
            </a:solid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36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82286" y="-380483"/>
            <a:ext cx="7005714" cy="11047966"/>
            <a:chOff x="0" y="0"/>
            <a:chExt cx="9340952" cy="147306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40904" cy="14730603"/>
            </a:xfrm>
            <a:custGeom>
              <a:avLst/>
              <a:gdLst/>
              <a:ahLst/>
              <a:cxnLst/>
              <a:rect l="l" t="t" r="r" b="b"/>
              <a:pathLst>
                <a:path w="9340904" h="14730603">
                  <a:moveTo>
                    <a:pt x="0" y="0"/>
                  </a:moveTo>
                  <a:lnTo>
                    <a:pt x="9340904" y="0"/>
                  </a:lnTo>
                  <a:lnTo>
                    <a:pt x="9340904" y="14730603"/>
                  </a:lnTo>
                  <a:lnTo>
                    <a:pt x="0" y="14730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8127" r="-6812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257179" y="9695157"/>
            <a:ext cx="18802359" cy="1183686"/>
            <a:chOff x="0" y="0"/>
            <a:chExt cx="25069812" cy="1578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069800" cy="1578229"/>
            </a:xfrm>
            <a:custGeom>
              <a:avLst/>
              <a:gdLst/>
              <a:ahLst/>
              <a:cxnLst/>
              <a:rect l="l" t="t" r="r" b="b"/>
              <a:pathLst>
                <a:path w="25069800" h="1578229">
                  <a:moveTo>
                    <a:pt x="0" y="0"/>
                  </a:moveTo>
                  <a:lnTo>
                    <a:pt x="25069800" y="0"/>
                  </a:lnTo>
                  <a:lnTo>
                    <a:pt x="25069800" y="1578229"/>
                  </a:lnTo>
                  <a:lnTo>
                    <a:pt x="0" y="1578229"/>
                  </a:lnTo>
                  <a:close/>
                </a:path>
              </a:pathLst>
            </a:custGeom>
            <a:solidFill>
              <a:srgbClr val="F08028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792956"/>
            <a:ext cx="8800946" cy="138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28"/>
              </a:lnSpc>
            </a:pPr>
            <a:r>
              <a:rPr lang="en-US" sz="7800" spc="70">
                <a:solidFill>
                  <a:srgbClr val="FFFFFF"/>
                </a:solidFill>
                <a:latin typeface="Arial Bold"/>
              </a:rPr>
              <a:t>BENEFITS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7643" y="1990757"/>
            <a:ext cx="8096357" cy="581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spc="251">
                <a:solidFill>
                  <a:srgbClr val="309F9F"/>
                </a:solidFill>
                <a:latin typeface="Arial Bold"/>
              </a:rPr>
              <a:t>For Your Business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6051" y="3164590"/>
            <a:ext cx="9846245" cy="577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6" lvl="1" indent="-367028">
              <a:lnSpc>
                <a:spcPts val="5099"/>
              </a:lnSpc>
              <a:buFont typeface="Arial"/>
              <a:buChar char="•"/>
            </a:pPr>
            <a:r>
              <a:rPr lang="en-US" sz="3399" spc="33" dirty="0">
                <a:solidFill>
                  <a:srgbClr val="FFFFFF"/>
                </a:solidFill>
                <a:latin typeface="Arial Bold"/>
              </a:rPr>
              <a:t>Cost Savings:</a:t>
            </a:r>
            <a:r>
              <a:rPr lang="en-US" sz="3399" spc="33" dirty="0">
                <a:solidFill>
                  <a:srgbClr val="FFFFFF"/>
                </a:solidFill>
                <a:latin typeface="Arial Light"/>
              </a:rPr>
              <a:t> Energy-efficient measures can significantly reduce your energy bills</a:t>
            </a:r>
          </a:p>
          <a:p>
            <a:pPr>
              <a:lnSpc>
                <a:spcPts val="5099"/>
              </a:lnSpc>
            </a:pPr>
            <a:endParaRPr lang="en-US" sz="3399" spc="33" dirty="0">
              <a:solidFill>
                <a:srgbClr val="FFFFFF"/>
              </a:solidFill>
              <a:latin typeface="Arial Light"/>
            </a:endParaRPr>
          </a:p>
          <a:p>
            <a:pPr marL="734056" lvl="1" indent="-367028">
              <a:lnSpc>
                <a:spcPts val="5099"/>
              </a:lnSpc>
              <a:buFont typeface="Arial"/>
              <a:buChar char="•"/>
            </a:pPr>
            <a:r>
              <a:rPr lang="en-US" sz="3399" spc="33" dirty="0">
                <a:solidFill>
                  <a:srgbClr val="FFFFFF"/>
                </a:solidFill>
                <a:latin typeface="Arial Bold"/>
              </a:rPr>
              <a:t>Carbon Footprint Reduction:</a:t>
            </a:r>
            <a:r>
              <a:rPr lang="en-US" sz="3399" spc="33" dirty="0">
                <a:solidFill>
                  <a:srgbClr val="FFFFFF"/>
                </a:solidFill>
                <a:latin typeface="Arial Light"/>
              </a:rPr>
              <a:t> Contributing to a cleaner and more sustainable environment</a:t>
            </a:r>
          </a:p>
          <a:p>
            <a:pPr>
              <a:lnSpc>
                <a:spcPts val="5099"/>
              </a:lnSpc>
            </a:pPr>
            <a:endParaRPr lang="en-US" sz="3399" spc="33" dirty="0">
              <a:solidFill>
                <a:srgbClr val="FFFFFF"/>
              </a:solidFill>
              <a:latin typeface="Arial Light"/>
            </a:endParaRPr>
          </a:p>
          <a:p>
            <a:pPr marL="734056" lvl="1" indent="-367028" algn="l">
              <a:lnSpc>
                <a:spcPts val="5099"/>
              </a:lnSpc>
              <a:buFont typeface="Arial"/>
              <a:buChar char="•"/>
            </a:pPr>
            <a:r>
              <a:rPr lang="en-US" sz="3399" spc="33" dirty="0">
                <a:solidFill>
                  <a:srgbClr val="FFFFFF"/>
                </a:solidFill>
                <a:latin typeface="Arial Bold"/>
              </a:rPr>
              <a:t>Grant Opportunities: </a:t>
            </a:r>
            <a:r>
              <a:rPr lang="en-US" sz="3399" spc="33" dirty="0">
                <a:solidFill>
                  <a:srgbClr val="FFFFFF"/>
                </a:solidFill>
                <a:latin typeface="Arial Light"/>
              </a:rPr>
              <a:t>Access to grants ranging from £1000 to £100,000 to implement energy efficiency recommendations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70ADCF8A-FFFC-B628-40A9-0487DD6DF571}"/>
              </a:ext>
            </a:extLst>
          </p:cNvPr>
          <p:cNvSpPr/>
          <p:nvPr/>
        </p:nvSpPr>
        <p:spPr>
          <a:xfrm>
            <a:off x="11282286" y="-789106"/>
            <a:ext cx="8387575" cy="10484263"/>
          </a:xfrm>
          <a:custGeom>
            <a:avLst/>
            <a:gdLst/>
            <a:ahLst/>
            <a:cxnLst/>
            <a:rect l="l" t="t" r="r" b="b"/>
            <a:pathLst>
              <a:path w="11183434" h="13979017">
                <a:moveTo>
                  <a:pt x="0" y="0"/>
                </a:moveTo>
                <a:lnTo>
                  <a:pt x="11183434" y="0"/>
                </a:lnTo>
                <a:lnTo>
                  <a:pt x="11183434" y="13979017"/>
                </a:lnTo>
                <a:lnTo>
                  <a:pt x="0" y="13979017"/>
                </a:lnTo>
                <a:lnTo>
                  <a:pt x="0" y="0"/>
                </a:lnTo>
                <a:close/>
              </a:path>
            </a:pathLst>
          </a:custGeom>
          <a:solidFill>
            <a:srgbClr val="94368D">
              <a:alpha val="19608"/>
            </a:srgbClr>
          </a:solidFill>
          <a:ln w="12700"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36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2278" y="5314047"/>
            <a:ext cx="1619064" cy="161906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45718" tIns="45718" rIns="45718" bIns="4571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5461" y="5447230"/>
            <a:ext cx="1352698" cy="135269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4368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45718" tIns="45718" rIns="45718" bIns="4571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2127467" y="6876823"/>
            <a:ext cx="368686" cy="322600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lIns="45718" tIns="45718" rIns="45718" bIns="4571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968005" y="5314047"/>
            <a:ext cx="1619064" cy="161906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45718" tIns="45718" rIns="45718" bIns="4571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01188" y="5447230"/>
            <a:ext cx="1352698" cy="135269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4368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45718" tIns="45718" rIns="45718" bIns="4571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5593194" y="6876823"/>
            <a:ext cx="368686" cy="322600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lIns="45718" tIns="45718" rIns="45718" bIns="4571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379337" y="5314047"/>
            <a:ext cx="1619064" cy="161906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45718" tIns="45718" rIns="45718" bIns="4571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512520" y="5447230"/>
            <a:ext cx="1352698" cy="1352698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4368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45718" tIns="45718" rIns="45718" bIns="4571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10800000">
            <a:off x="9004526" y="6876823"/>
            <a:ext cx="368686" cy="322600"/>
            <a:chOff x="0" y="0"/>
            <a:chExt cx="812800" cy="711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lIns="45718" tIns="45718" rIns="45718" bIns="4571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790670" y="5314047"/>
            <a:ext cx="1619064" cy="161906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45718" tIns="45718" rIns="45718" bIns="4571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923853" y="5447230"/>
            <a:ext cx="1352698" cy="1352698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4368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45718" tIns="45718" rIns="45718" bIns="4571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10800000">
            <a:off x="12415859" y="6876823"/>
            <a:ext cx="368686" cy="322600"/>
            <a:chOff x="0" y="0"/>
            <a:chExt cx="812800" cy="7112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lIns="45718" tIns="45718" rIns="45718" bIns="4571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5202002" y="5314047"/>
            <a:ext cx="1619064" cy="1619064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45718" tIns="45718" rIns="45718" bIns="4571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5335185" y="5447230"/>
            <a:ext cx="1352698" cy="1352698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4368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45718" tIns="45718" rIns="45718" bIns="4571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10800000">
            <a:off x="15827191" y="6876823"/>
            <a:ext cx="368686" cy="322600"/>
            <a:chOff x="0" y="0"/>
            <a:chExt cx="812800" cy="7112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lIns="45718" tIns="45718" rIns="45718" bIns="4571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2660395" y="3975022"/>
            <a:ext cx="4952865" cy="1072325"/>
            <a:chOff x="0" y="0"/>
            <a:chExt cx="2911576" cy="630374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911576" cy="630374"/>
            </a:xfrm>
            <a:custGeom>
              <a:avLst/>
              <a:gdLst/>
              <a:ahLst/>
              <a:cxnLst/>
              <a:rect l="l" t="t" r="r" b="b"/>
              <a:pathLst>
                <a:path w="2911576" h="630374">
                  <a:moveTo>
                    <a:pt x="0" y="0"/>
                  </a:moveTo>
                  <a:lnTo>
                    <a:pt x="2708376" y="0"/>
                  </a:lnTo>
                  <a:lnTo>
                    <a:pt x="2911576" y="315187"/>
                  </a:lnTo>
                  <a:lnTo>
                    <a:pt x="2708376" y="630374"/>
                  </a:lnTo>
                  <a:lnTo>
                    <a:pt x="0" y="630374"/>
                  </a:lnTo>
                  <a:lnTo>
                    <a:pt x="203200" y="3151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8028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177800" y="-76200"/>
              <a:ext cx="2657576" cy="706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0242670" y="3969067"/>
            <a:ext cx="4125111" cy="1078280"/>
            <a:chOff x="0" y="0"/>
            <a:chExt cx="2467177" cy="64490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2467177" cy="644906"/>
            </a:xfrm>
            <a:custGeom>
              <a:avLst/>
              <a:gdLst/>
              <a:ahLst/>
              <a:cxnLst/>
              <a:rect l="l" t="t" r="r" b="b"/>
              <a:pathLst>
                <a:path w="2467177" h="644906">
                  <a:moveTo>
                    <a:pt x="0" y="0"/>
                  </a:moveTo>
                  <a:lnTo>
                    <a:pt x="2263977" y="0"/>
                  </a:lnTo>
                  <a:lnTo>
                    <a:pt x="2467177" y="322453"/>
                  </a:lnTo>
                  <a:lnTo>
                    <a:pt x="2263977" y="644906"/>
                  </a:lnTo>
                  <a:lnTo>
                    <a:pt x="0" y="644906"/>
                  </a:lnTo>
                  <a:lnTo>
                    <a:pt x="203200" y="322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177800" y="-76200"/>
              <a:ext cx="2213177" cy="721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800864" y="3969067"/>
            <a:ext cx="4147854" cy="1078280"/>
            <a:chOff x="0" y="0"/>
            <a:chExt cx="2480780" cy="64490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2480780" cy="644906"/>
            </a:xfrm>
            <a:custGeom>
              <a:avLst/>
              <a:gdLst/>
              <a:ahLst/>
              <a:cxnLst/>
              <a:rect l="l" t="t" r="r" b="b"/>
              <a:pathLst>
                <a:path w="2480780" h="644906">
                  <a:moveTo>
                    <a:pt x="0" y="0"/>
                  </a:moveTo>
                  <a:lnTo>
                    <a:pt x="2277580" y="0"/>
                  </a:lnTo>
                  <a:lnTo>
                    <a:pt x="2480780" y="322453"/>
                  </a:lnTo>
                  <a:lnTo>
                    <a:pt x="2277580" y="644906"/>
                  </a:lnTo>
                  <a:lnTo>
                    <a:pt x="0" y="644906"/>
                  </a:lnTo>
                  <a:lnTo>
                    <a:pt x="203200" y="322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8028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177800" y="-76200"/>
              <a:ext cx="2226780" cy="721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3313950" y="3973826"/>
            <a:ext cx="4001991" cy="1073521"/>
            <a:chOff x="0" y="0"/>
            <a:chExt cx="2410421" cy="646588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2410421" cy="646588"/>
            </a:xfrm>
            <a:custGeom>
              <a:avLst/>
              <a:gdLst/>
              <a:ahLst/>
              <a:cxnLst/>
              <a:rect l="l" t="t" r="r" b="b"/>
              <a:pathLst>
                <a:path w="2410421" h="646588">
                  <a:moveTo>
                    <a:pt x="0" y="0"/>
                  </a:moveTo>
                  <a:lnTo>
                    <a:pt x="2207221" y="0"/>
                  </a:lnTo>
                  <a:lnTo>
                    <a:pt x="2410421" y="323294"/>
                  </a:lnTo>
                  <a:lnTo>
                    <a:pt x="2207221" y="646588"/>
                  </a:lnTo>
                  <a:lnTo>
                    <a:pt x="0" y="646588"/>
                  </a:lnTo>
                  <a:lnTo>
                    <a:pt x="203200" y="323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177800" y="-76200"/>
              <a:ext cx="2156421" cy="722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613662" y="3975022"/>
            <a:ext cx="3396296" cy="1072325"/>
            <a:chOff x="0" y="0"/>
            <a:chExt cx="2030593" cy="641126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030593" cy="641126"/>
            </a:xfrm>
            <a:custGeom>
              <a:avLst/>
              <a:gdLst/>
              <a:ahLst/>
              <a:cxnLst/>
              <a:rect l="l" t="t" r="r" b="b"/>
              <a:pathLst>
                <a:path w="2030593" h="641126">
                  <a:moveTo>
                    <a:pt x="0" y="0"/>
                  </a:moveTo>
                  <a:lnTo>
                    <a:pt x="1827393" y="0"/>
                  </a:lnTo>
                  <a:lnTo>
                    <a:pt x="2030593" y="320563"/>
                  </a:lnTo>
                  <a:lnTo>
                    <a:pt x="1827393" y="641126"/>
                  </a:lnTo>
                  <a:lnTo>
                    <a:pt x="0" y="641126"/>
                  </a:lnTo>
                  <a:lnTo>
                    <a:pt x="203200" y="3205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8028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177800" y="-76200"/>
              <a:ext cx="1776593" cy="7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-257179" y="9695157"/>
            <a:ext cx="18802359" cy="1183686"/>
            <a:chOff x="0" y="0"/>
            <a:chExt cx="25069812" cy="1578248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25069800" cy="1578229"/>
            </a:xfrm>
            <a:custGeom>
              <a:avLst/>
              <a:gdLst/>
              <a:ahLst/>
              <a:cxnLst/>
              <a:rect l="l" t="t" r="r" b="b"/>
              <a:pathLst>
                <a:path w="25069800" h="1578229">
                  <a:moveTo>
                    <a:pt x="0" y="0"/>
                  </a:moveTo>
                  <a:lnTo>
                    <a:pt x="25069800" y="0"/>
                  </a:lnTo>
                  <a:lnTo>
                    <a:pt x="25069800" y="1578229"/>
                  </a:lnTo>
                  <a:lnTo>
                    <a:pt x="0" y="1578229"/>
                  </a:lnTo>
                  <a:close/>
                </a:path>
              </a:pathLst>
            </a:custGeom>
            <a:solidFill>
              <a:srgbClr val="F08028"/>
            </a:solidFill>
          </p:spPr>
        </p:sp>
      </p:grpSp>
      <p:sp>
        <p:nvSpPr>
          <p:cNvPr id="64" name="Freeform 64"/>
          <p:cNvSpPr/>
          <p:nvPr/>
        </p:nvSpPr>
        <p:spPr>
          <a:xfrm>
            <a:off x="2008989" y="5749647"/>
            <a:ext cx="700891" cy="709763"/>
          </a:xfrm>
          <a:custGeom>
            <a:avLst/>
            <a:gdLst/>
            <a:ahLst/>
            <a:cxnLst/>
            <a:rect l="l" t="t" r="r" b="b"/>
            <a:pathLst>
              <a:path w="700891" h="709763">
                <a:moveTo>
                  <a:pt x="0" y="0"/>
                </a:moveTo>
                <a:lnTo>
                  <a:pt x="700891" y="0"/>
                </a:lnTo>
                <a:lnTo>
                  <a:pt x="700891" y="709763"/>
                </a:lnTo>
                <a:lnTo>
                  <a:pt x="0" y="709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>
            <a:off x="15693360" y="5710765"/>
            <a:ext cx="636348" cy="748645"/>
          </a:xfrm>
          <a:custGeom>
            <a:avLst/>
            <a:gdLst/>
            <a:ahLst/>
            <a:cxnLst/>
            <a:rect l="l" t="t" r="r" b="b"/>
            <a:pathLst>
              <a:path w="636348" h="748645">
                <a:moveTo>
                  <a:pt x="0" y="0"/>
                </a:moveTo>
                <a:lnTo>
                  <a:pt x="636348" y="0"/>
                </a:lnTo>
                <a:lnTo>
                  <a:pt x="636348" y="748645"/>
                </a:lnTo>
                <a:lnTo>
                  <a:pt x="0" y="748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12322366" y="5749647"/>
            <a:ext cx="593771" cy="784720"/>
          </a:xfrm>
          <a:custGeom>
            <a:avLst/>
            <a:gdLst/>
            <a:ahLst/>
            <a:cxnLst/>
            <a:rect l="l" t="t" r="r" b="b"/>
            <a:pathLst>
              <a:path w="593771" h="784720">
                <a:moveTo>
                  <a:pt x="0" y="0"/>
                </a:moveTo>
                <a:lnTo>
                  <a:pt x="593771" y="0"/>
                </a:lnTo>
                <a:lnTo>
                  <a:pt x="593771" y="784720"/>
                </a:lnTo>
                <a:lnTo>
                  <a:pt x="0" y="784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8652728" y="5821049"/>
            <a:ext cx="1039695" cy="586010"/>
          </a:xfrm>
          <a:custGeom>
            <a:avLst/>
            <a:gdLst/>
            <a:ahLst/>
            <a:cxnLst/>
            <a:rect l="l" t="t" r="r" b="b"/>
            <a:pathLst>
              <a:path w="1039695" h="586010">
                <a:moveTo>
                  <a:pt x="0" y="0"/>
                </a:moveTo>
                <a:lnTo>
                  <a:pt x="1039694" y="0"/>
                </a:lnTo>
                <a:lnTo>
                  <a:pt x="1039694" y="586009"/>
                </a:lnTo>
                <a:lnTo>
                  <a:pt x="0" y="586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5496493" y="5701156"/>
            <a:ext cx="653994" cy="758254"/>
          </a:xfrm>
          <a:custGeom>
            <a:avLst/>
            <a:gdLst/>
            <a:ahLst/>
            <a:cxnLst/>
            <a:rect l="l" t="t" r="r" b="b"/>
            <a:pathLst>
              <a:path w="653994" h="758254">
                <a:moveTo>
                  <a:pt x="0" y="0"/>
                </a:moveTo>
                <a:lnTo>
                  <a:pt x="653994" y="0"/>
                </a:lnTo>
                <a:lnTo>
                  <a:pt x="653994" y="758254"/>
                </a:lnTo>
                <a:lnTo>
                  <a:pt x="0" y="7582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9" name="TextBox 69"/>
          <p:cNvSpPr txBox="1"/>
          <p:nvPr/>
        </p:nvSpPr>
        <p:spPr>
          <a:xfrm>
            <a:off x="613662" y="7392035"/>
            <a:ext cx="3396296" cy="128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Start by completing the registration form on BGWM’s website or by contacting our team.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4133783" y="7392035"/>
            <a:ext cx="3287508" cy="1602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u="none" strike="noStrike">
                <a:solidFill>
                  <a:srgbClr val="FFFFFF"/>
                </a:solidFill>
                <a:latin typeface="Arial"/>
              </a:rPr>
              <a:t>After registration, our Business Engagement Managers will reach out to you to complete the audit triage and check your eligibility.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7545115" y="7392035"/>
            <a:ext cx="3287508" cy="128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We will then conduct a FREE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 </a:t>
            </a:r>
            <a:r>
              <a:rPr lang="en-US" sz="1800" dirty="0">
                <a:solidFill>
                  <a:srgbClr val="FFFFFF"/>
                </a:solidFill>
                <a:latin typeface="Arial"/>
              </a:rPr>
              <a:t>assessment, examining your energy usage and operations.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469500" y="4234537"/>
            <a:ext cx="1684620" cy="48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3"/>
              </a:lnSpc>
              <a:spcBef>
                <a:spcPct val="0"/>
              </a:spcBef>
            </a:pPr>
            <a:r>
              <a:rPr lang="en-US" sz="2802">
                <a:solidFill>
                  <a:srgbClr val="FFFFFF"/>
                </a:solidFill>
                <a:latin typeface="Clear Sans Bold"/>
              </a:rPr>
              <a:t>Register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4290428" y="4211034"/>
            <a:ext cx="2510436" cy="48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3"/>
              </a:lnSpc>
              <a:spcBef>
                <a:spcPct val="0"/>
              </a:spcBef>
            </a:pPr>
            <a:r>
              <a:rPr lang="en-US" sz="2802">
                <a:solidFill>
                  <a:srgbClr val="F08028"/>
                </a:solidFill>
                <a:latin typeface="Clear Sans Bold"/>
              </a:rPr>
              <a:t>Audit Triage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7421290" y="3988236"/>
            <a:ext cx="3137840" cy="976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3"/>
              </a:lnSpc>
              <a:spcBef>
                <a:spcPct val="0"/>
              </a:spcBef>
            </a:pPr>
            <a:r>
              <a:rPr lang="en-US" sz="2800" dirty="0">
                <a:solidFill>
                  <a:srgbClr val="FFFFFF"/>
                </a:solidFill>
                <a:latin typeface="Clear Sans Bold"/>
              </a:rPr>
              <a:t>Energy Assessment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0721055" y="4234537"/>
            <a:ext cx="3662567" cy="48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3"/>
              </a:lnSpc>
              <a:spcBef>
                <a:spcPct val="0"/>
              </a:spcBef>
            </a:pPr>
            <a:r>
              <a:rPr lang="en-US" sz="2802">
                <a:solidFill>
                  <a:srgbClr val="F08028"/>
                </a:solidFill>
                <a:latin typeface="Clear Sans Bold"/>
              </a:rPr>
              <a:t>Recommendations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4545547" y="4211034"/>
            <a:ext cx="2900632" cy="48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3"/>
              </a:lnSpc>
              <a:spcBef>
                <a:spcPct val="0"/>
              </a:spcBef>
            </a:pPr>
            <a:r>
              <a:rPr lang="en-US" sz="2802">
                <a:solidFill>
                  <a:srgbClr val="FFFFFF"/>
                </a:solidFill>
                <a:latin typeface="Clear Sans Bold"/>
              </a:rPr>
              <a:t>Grant Application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0956448" y="7392035"/>
            <a:ext cx="3287508" cy="1575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Based on the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assessment</a:t>
            </a:r>
            <a:r>
              <a:rPr lang="en-US" sz="1800" dirty="0">
                <a:solidFill>
                  <a:srgbClr val="FFFFFF"/>
                </a:solidFill>
                <a:latin typeface="Arial"/>
              </a:rPr>
              <a:t>, we'll provide you with recommendations for cost-effective energy saving measures.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4367780" y="7392035"/>
            <a:ext cx="3287508" cy="1602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 Your business has the opportunity to apply for grants of up to £100,000 to implement the energy efficiency recommendations.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028700" y="851943"/>
            <a:ext cx="11631695" cy="138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28"/>
              </a:lnSpc>
            </a:pPr>
            <a:r>
              <a:rPr lang="en-US" sz="7800" spc="70">
                <a:solidFill>
                  <a:srgbClr val="FFFFFF"/>
                </a:solidFill>
                <a:latin typeface="Arial Bold"/>
              </a:rPr>
              <a:t>The Journey Ahead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104331" y="2082990"/>
            <a:ext cx="12305402" cy="581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spc="251">
                <a:solidFill>
                  <a:srgbClr val="309F9F"/>
                </a:solidFill>
                <a:latin typeface="Arial Bold"/>
              </a:rPr>
              <a:t>What to Expect in Your Decarbonisation Journey?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436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0803" y="-98646"/>
            <a:ext cx="8387543" cy="10484292"/>
            <a:chOff x="0" y="0"/>
            <a:chExt cx="11183391" cy="139790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83434" cy="13979017"/>
            </a:xfrm>
            <a:custGeom>
              <a:avLst/>
              <a:gdLst/>
              <a:ahLst/>
              <a:cxnLst/>
              <a:rect l="l" t="t" r="r" b="b"/>
              <a:pathLst>
                <a:path w="11183434" h="13979017">
                  <a:moveTo>
                    <a:pt x="0" y="0"/>
                  </a:moveTo>
                  <a:lnTo>
                    <a:pt x="11183434" y="0"/>
                  </a:lnTo>
                  <a:lnTo>
                    <a:pt x="11183434" y="13979017"/>
                  </a:lnTo>
                  <a:lnTo>
                    <a:pt x="0" y="13979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3748" r="-43748"/>
              </a:stretch>
            </a:blipFill>
          </p:spPr>
        </p:sp>
      </p:grpSp>
      <p:sp>
        <p:nvSpPr>
          <p:cNvPr id="12" name="Freeform 5">
            <a:extLst>
              <a:ext uri="{FF2B5EF4-FFF2-40B4-BE49-F238E27FC236}">
                <a16:creationId xmlns:a16="http://schemas.microsoft.com/office/drawing/2014/main" id="{3573B7D7-CF78-CFBD-8A2D-E651689CAD23}"/>
              </a:ext>
            </a:extLst>
          </p:cNvPr>
          <p:cNvSpPr/>
          <p:nvPr/>
        </p:nvSpPr>
        <p:spPr>
          <a:xfrm>
            <a:off x="-575969" y="-789106"/>
            <a:ext cx="8387575" cy="10484263"/>
          </a:xfrm>
          <a:custGeom>
            <a:avLst/>
            <a:gdLst/>
            <a:ahLst/>
            <a:cxnLst/>
            <a:rect l="l" t="t" r="r" b="b"/>
            <a:pathLst>
              <a:path w="11183434" h="13979017">
                <a:moveTo>
                  <a:pt x="0" y="0"/>
                </a:moveTo>
                <a:lnTo>
                  <a:pt x="11183434" y="0"/>
                </a:lnTo>
                <a:lnTo>
                  <a:pt x="11183434" y="13979017"/>
                </a:lnTo>
                <a:lnTo>
                  <a:pt x="0" y="13979017"/>
                </a:lnTo>
                <a:lnTo>
                  <a:pt x="0" y="0"/>
                </a:lnTo>
                <a:close/>
              </a:path>
            </a:pathLst>
          </a:custGeom>
          <a:solidFill>
            <a:srgbClr val="94368D">
              <a:alpha val="19608"/>
            </a:srgbClr>
          </a:solidFill>
          <a:ln w="12700"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4" name="TextBox 4"/>
          <p:cNvSpPr txBox="1"/>
          <p:nvPr/>
        </p:nvSpPr>
        <p:spPr>
          <a:xfrm>
            <a:off x="533400" y="6957104"/>
            <a:ext cx="7057699" cy="117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8"/>
              </a:lnSpc>
            </a:pPr>
            <a:r>
              <a:rPr lang="en-US" sz="7800" spc="70" dirty="0">
                <a:solidFill>
                  <a:srgbClr val="FFFFFF"/>
                </a:solidFill>
                <a:latin typeface="Arial Bold"/>
              </a:rPr>
              <a:t>Case Studies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33146" y="904875"/>
            <a:ext cx="9538710" cy="52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9"/>
              </a:lnSpc>
            </a:pPr>
            <a:r>
              <a:rPr lang="en-US" sz="3399" spc="339" dirty="0">
                <a:solidFill>
                  <a:srgbClr val="309F9F"/>
                </a:solidFill>
                <a:latin typeface="Arial Bold"/>
              </a:rPr>
              <a:t>BUBS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33146" y="1483922"/>
            <a:ext cx="8933585" cy="2764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50"/>
              </a:lnSpc>
            </a:pPr>
            <a:r>
              <a:rPr lang="en-GB" sz="2900" spc="29" dirty="0">
                <a:solidFill>
                  <a:srgbClr val="FFFFFF"/>
                </a:solidFill>
                <a:latin typeface="Arial Light"/>
              </a:rPr>
              <a:t>Birmingham Unit Base Support Ltd cut energy costs by £19,000 and reduced carbon emissions by 25 tonnes annually by switching to LPG-powered dual-fuel generators.</a:t>
            </a:r>
          </a:p>
          <a:p>
            <a:pPr algn="l">
              <a:lnSpc>
                <a:spcPts val="4350"/>
              </a:lnSpc>
            </a:pPr>
            <a:r>
              <a:rPr lang="en-GB" sz="2900" spc="29" dirty="0">
                <a:solidFill>
                  <a:srgbClr val="FFFFFF"/>
                </a:solidFill>
                <a:latin typeface="Arial Light"/>
              </a:rPr>
              <a:t>Read More - </a:t>
            </a:r>
            <a:r>
              <a:rPr lang="en-GB" sz="2900" spc="29" dirty="0">
                <a:solidFill>
                  <a:schemeClr val="bg1"/>
                </a:solidFill>
                <a:latin typeface="Arial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https://bit.ly/3MtMnqK</a:t>
            </a:r>
            <a:endParaRPr lang="en-US" sz="2900" spc="29" dirty="0">
              <a:solidFill>
                <a:schemeClr val="bg1"/>
              </a:solidFill>
              <a:latin typeface="Arial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533146" y="4872357"/>
            <a:ext cx="8025898" cy="52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9"/>
              </a:lnSpc>
            </a:pPr>
            <a:r>
              <a:rPr lang="en-US" sz="3399" spc="339" dirty="0">
                <a:solidFill>
                  <a:srgbClr val="309F9F"/>
                </a:solidFill>
                <a:latin typeface="Arial Bold"/>
              </a:rPr>
              <a:t>DG Russell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33146" y="5451404"/>
            <a:ext cx="9221454" cy="2764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50"/>
              </a:lnSpc>
            </a:pPr>
            <a:r>
              <a:rPr lang="en-GB" sz="2900" spc="29" dirty="0">
                <a:solidFill>
                  <a:srgbClr val="FFFFFF"/>
                </a:solidFill>
                <a:latin typeface="Arial Light"/>
              </a:rPr>
              <a:t>DG Russell Commercials Ltd cut costs and reduced their carbon footprint by 6 tonnes per year by replacing lighting with energy-efficient LEDs, saving £1,800 annually - a 60% reduction in electricity consumption.</a:t>
            </a:r>
          </a:p>
          <a:p>
            <a:pPr algn="l">
              <a:lnSpc>
                <a:spcPts val="4350"/>
              </a:lnSpc>
            </a:pPr>
            <a:r>
              <a:rPr lang="en-GB" sz="2900" spc="29" dirty="0">
                <a:solidFill>
                  <a:srgbClr val="FFFFFF"/>
                </a:solidFill>
                <a:latin typeface="Arial Light"/>
              </a:rPr>
              <a:t>Read More - </a:t>
            </a:r>
            <a:r>
              <a:rPr lang="en-GB" sz="2900" spc="29" dirty="0">
                <a:solidFill>
                  <a:schemeClr val="bg1"/>
                </a:solidFill>
                <a:latin typeface="Arial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https://bit.ly/3tV4pfb</a:t>
            </a:r>
            <a:endParaRPr lang="en-US" sz="2900" spc="29" dirty="0">
              <a:solidFill>
                <a:schemeClr val="bg1"/>
              </a:solidFill>
              <a:latin typeface="Arial Light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57179" y="9695157"/>
            <a:ext cx="18802359" cy="1183686"/>
          </a:xfrm>
          <a:custGeom>
            <a:avLst/>
            <a:gdLst/>
            <a:ahLst/>
            <a:cxnLst/>
            <a:rect l="l" t="t" r="r" b="b"/>
            <a:pathLst>
              <a:path w="18802359" h="1183686">
                <a:moveTo>
                  <a:pt x="0" y="0"/>
                </a:moveTo>
                <a:lnTo>
                  <a:pt x="18802359" y="0"/>
                </a:lnTo>
                <a:lnTo>
                  <a:pt x="18802359" y="1183686"/>
                </a:lnTo>
                <a:lnTo>
                  <a:pt x="0" y="11836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33400" y="8240693"/>
            <a:ext cx="7057699" cy="52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399" spc="339" dirty="0">
                <a:solidFill>
                  <a:srgbClr val="309F9F"/>
                </a:solidFill>
                <a:latin typeface="Arial Bold"/>
              </a:rPr>
              <a:t>Previous Success Stories</a:t>
            </a:r>
          </a:p>
        </p:txBody>
      </p:sp>
    </p:spTree>
    <p:extLst>
      <p:ext uri="{BB962C8B-B14F-4D97-AF65-F5344CB8AC3E}">
        <p14:creationId xmlns:p14="http://schemas.microsoft.com/office/powerpoint/2010/main" val="3331737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222" b="-922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257179" y="9695157"/>
            <a:ext cx="18802359" cy="1183686"/>
            <a:chOff x="0" y="0"/>
            <a:chExt cx="25069812" cy="1578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069800" cy="1578229"/>
            </a:xfrm>
            <a:custGeom>
              <a:avLst/>
              <a:gdLst/>
              <a:ahLst/>
              <a:cxnLst/>
              <a:rect l="l" t="t" r="r" b="b"/>
              <a:pathLst>
                <a:path w="25069800" h="1578229">
                  <a:moveTo>
                    <a:pt x="0" y="0"/>
                  </a:moveTo>
                  <a:lnTo>
                    <a:pt x="25069800" y="0"/>
                  </a:lnTo>
                  <a:lnTo>
                    <a:pt x="25069800" y="1578229"/>
                  </a:lnTo>
                  <a:lnTo>
                    <a:pt x="0" y="1578229"/>
                  </a:lnTo>
                  <a:close/>
                </a:path>
              </a:pathLst>
            </a:custGeom>
            <a:solidFill>
              <a:srgbClr val="F0802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2093"/>
            <a:ext cx="16230600" cy="8229600"/>
            <a:chOff x="0" y="0"/>
            <a:chExt cx="21640800" cy="1097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640800" cy="10972800"/>
            </a:xfrm>
            <a:custGeom>
              <a:avLst/>
              <a:gdLst/>
              <a:ahLst/>
              <a:cxnLst/>
              <a:rect l="l" t="t" r="r" b="b"/>
              <a:pathLst>
                <a:path w="21640800" h="10972800">
                  <a:moveTo>
                    <a:pt x="0" y="0"/>
                  </a:moveTo>
                  <a:lnTo>
                    <a:pt x="21640800" y="0"/>
                  </a:lnTo>
                  <a:lnTo>
                    <a:pt x="2164080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94368D">
                <a:alpha val="89804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430441" y="828675"/>
            <a:ext cx="15828859" cy="2636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28"/>
              </a:lnSpc>
            </a:pPr>
            <a:r>
              <a:rPr lang="en-US" sz="7800" spc="70">
                <a:solidFill>
                  <a:srgbClr val="FFFFFF"/>
                </a:solidFill>
                <a:latin typeface="Arial Bold"/>
              </a:rPr>
              <a:t>Is Your Business Ready to Make the Change?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66804" y="7726299"/>
            <a:ext cx="5595058" cy="581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spc="251">
                <a:solidFill>
                  <a:srgbClr val="FFFFFF"/>
                </a:solidFill>
                <a:latin typeface="Arial Bold"/>
              </a:rPr>
              <a:t>Get in Touch Today!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0441" y="4150990"/>
            <a:ext cx="5595058" cy="49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 b="1" spc="320" dirty="0">
                <a:solidFill>
                  <a:srgbClr val="309F9F"/>
                </a:solidFill>
                <a:latin typeface="Arial Bold"/>
              </a:rPr>
              <a:t>EMAIL ADDRESS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0441" y="4573905"/>
            <a:ext cx="5595058" cy="56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799" spc="27">
                <a:solidFill>
                  <a:srgbClr val="FFFFFF"/>
                </a:solidFill>
                <a:latin typeface="Arial Light"/>
              </a:rPr>
              <a:t>decarb@aston.ac.uk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30442" y="5576923"/>
            <a:ext cx="5595058" cy="57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 spc="320" dirty="0">
                <a:solidFill>
                  <a:srgbClr val="309F9F"/>
                </a:solidFill>
                <a:latin typeface="Arial Bold"/>
              </a:rPr>
              <a:t>PHONE NUMBER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30442" y="5993986"/>
            <a:ext cx="5595058" cy="56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799" spc="27">
                <a:solidFill>
                  <a:srgbClr val="FFFFFF"/>
                </a:solidFill>
                <a:latin typeface="Arial Light"/>
              </a:rPr>
              <a:t>0121 204 4828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563687" y="3939369"/>
            <a:ext cx="3592409" cy="3592409"/>
            <a:chOff x="0" y="0"/>
            <a:chExt cx="4789879" cy="47898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789879" cy="4789879"/>
            </a:xfrm>
            <a:custGeom>
              <a:avLst/>
              <a:gdLst/>
              <a:ahLst/>
              <a:cxnLst/>
              <a:rect l="l" t="t" r="r" b="b"/>
              <a:pathLst>
                <a:path w="4789879" h="4789879">
                  <a:moveTo>
                    <a:pt x="0" y="0"/>
                  </a:moveTo>
                  <a:lnTo>
                    <a:pt x="4789879" y="0"/>
                  </a:lnTo>
                  <a:lnTo>
                    <a:pt x="4789879" y="4789879"/>
                  </a:lnTo>
                  <a:lnTo>
                    <a:pt x="0" y="4789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430442" y="6997004"/>
            <a:ext cx="5595058" cy="509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b="1" spc="320">
                <a:solidFill>
                  <a:srgbClr val="309F9F"/>
                </a:solidFill>
                <a:latin typeface="Arial Bold"/>
              </a:rPr>
              <a:t>TO REGISTER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30442" y="7436739"/>
            <a:ext cx="5595058" cy="48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750" u="sng" spc="27" dirty="0">
                <a:solidFill>
                  <a:schemeClr val="bg1">
                    <a:lumMod val="95000"/>
                  </a:schemeClr>
                </a:solidFill>
                <a:latin typeface="Arial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bit.ly/DNZ-Audit-Register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/object&gt;&lt;object type=&quot;8&quot; unique_id=&quot;10024&quot;&gt;&lt;/object&gt;&lt;/object&gt;&lt;/database&gt;"/>
  <p:tag name="SECTOMILLISECCONVERTED" val="1"/>
  <p:tag name="MMPROD_NEXTUNIQUEID" val="1000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519</Words>
  <Application>Microsoft Office PowerPoint</Application>
  <PresentationFormat>Custom</PresentationFormat>
  <Paragraphs>75</Paragraphs>
  <Slides>10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 Bold</vt:lpstr>
      <vt:lpstr>Clear Sans Bold</vt:lpstr>
      <vt:lpstr>Arial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Photo Real Estate Listing Presentation (1).pptx</dc:title>
  <cp:lastModifiedBy>Martin Grant</cp:lastModifiedBy>
  <cp:revision>72</cp:revision>
  <dcterms:created xsi:type="dcterms:W3CDTF">2006-08-16T00:00:00Z</dcterms:created>
  <dcterms:modified xsi:type="dcterms:W3CDTF">2023-11-15T09:50:14Z</dcterms:modified>
  <dc:identifier>DAFzA5Llml0</dc:identifier>
</cp:coreProperties>
</file>