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09_7A4C9191.xml" ContentType="application/vnd.ms-powerpoint.comments+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0" r:id="rId2"/>
    <p:sldMasterId id="2147483708" r:id="rId3"/>
  </p:sldMasterIdLst>
  <p:notesMasterIdLst>
    <p:notesMasterId r:id="rId49"/>
  </p:notesMasterIdLst>
  <p:sldIdLst>
    <p:sldId id="256" r:id="rId4"/>
    <p:sldId id="257"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6" r:id="rId39"/>
    <p:sldId id="347" r:id="rId40"/>
    <p:sldId id="295" r:id="rId41"/>
    <p:sldId id="296" r:id="rId42"/>
    <p:sldId id="299" r:id="rId43"/>
    <p:sldId id="307" r:id="rId44"/>
    <p:sldId id="308" r:id="rId45"/>
    <p:sldId id="309" r:id="rId46"/>
    <p:sldId id="265" r:id="rId47"/>
    <p:sldId id="306" r:id="rId48"/>
  </p:sldIdLst>
  <p:sldSz cx="18288000" cy="10287000"/>
  <p:notesSz cx="6858000" cy="9144000"/>
  <p:embeddedFontLst>
    <p:embeddedFont>
      <p:font typeface="Amasis MT Pro Medium" panose="02040604050005020304" pitchFamily="18" charset="0"/>
      <p:regular r:id="rId50"/>
      <p:italic r:id="rId51"/>
    </p:embeddedFont>
    <p:embeddedFont>
      <p:font typeface="Arial" panose="020B0604020202020204" pitchFamily="34" charset="0"/>
      <p:regular r:id="rId52"/>
    </p:embeddedFont>
    <p:embeddedFont>
      <p:font typeface="Arial Bold" panose="020B0704020202020204" pitchFamily="34" charset="0"/>
      <p:regular r:id="rId53"/>
      <p:bold r:id="rId54"/>
    </p:embeddedFont>
    <p:embeddedFont>
      <p:font typeface="Arial Narrow" panose="020B0606020202030204" pitchFamily="34" charset="0"/>
      <p:regular r:id="rId55"/>
      <p:bold r:id="rId56"/>
      <p:italic r:id="rId57"/>
      <p:boldItalic r:id="rId58"/>
    </p:embeddedFont>
    <p:embeddedFont>
      <p:font typeface="Clear Sans Bold" panose="020B0604020202020204" charset="0"/>
      <p:regular r:id="rId59"/>
    </p:embeddedFont>
    <p:embeddedFont>
      <p:font typeface="League Spartan" panose="020B0604020202020204" charset="0"/>
      <p:regular r:id="rId60"/>
    </p:embeddedFont>
    <p:embeddedFont>
      <p:font typeface="Montserrat Semi-Bold" panose="020B0604020202020204" charset="0"/>
      <p:regular r:id="rId61"/>
    </p:embeddedFont>
    <p:embeddedFont>
      <p:font typeface="Montserrat Semi-Bold Bold" panose="020B0604020202020204" charset="0"/>
      <p:regular r:id="rId62"/>
    </p:embeddedFont>
    <p:embeddedFont>
      <p:font typeface="Open Sans Light Bold" panose="020B0604020202020204" charset="0"/>
      <p:regular r:id="rId63"/>
    </p:embeddedFont>
    <p:embeddedFont>
      <p:font typeface="Trebuchet MS" panose="020B0603020202020204" pitchFamily="34" charset="0"/>
      <p:regular r:id="rId64"/>
      <p:bold r:id="rId65"/>
      <p:italic r:id="rId66"/>
      <p:boldItalic r:id="rId67"/>
    </p:embeddedFont>
    <p:embeddedFont>
      <p:font typeface="Wingdings 3" panose="05040102010807070707" pitchFamily="18" charset="2"/>
      <p:regular r:id="rId68"/>
    </p:embeddedFont>
  </p:embeddedFontLst>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E55BEF-925F-1401-F316-30CFC5F93B9C}" name="Ashmita Chitlangia" initials="AC" userId="uGZ+1Z2yN9hnuSiZ2rCJRoP+SzDgFZKhAThDN65S3D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2" autoAdjust="0"/>
    <p:restoredTop sz="84076" autoAdjust="0"/>
  </p:normalViewPr>
  <p:slideViewPr>
    <p:cSldViewPr>
      <p:cViewPr varScale="1">
        <p:scale>
          <a:sx n="73" d="100"/>
          <a:sy n="73" d="100"/>
        </p:scale>
        <p:origin x="5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font" Target="fonts/font2.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vlea, Maria" userId="4bdbff5f-f003-4945-bf9a-dd67c3b08000" providerId="ADAL" clId="{EF8F5DB9-CBDD-404F-B096-CD7045AC4E2F}"/>
    <pc:docChg chg="undo custSel addSld delSld modSld sldOrd addMainMaster">
      <pc:chgData name="Covlea, Maria" userId="4bdbff5f-f003-4945-bf9a-dd67c3b08000" providerId="ADAL" clId="{EF8F5DB9-CBDD-404F-B096-CD7045AC4E2F}" dt="2024-02-06T10:23:04.675" v="782" actId="20577"/>
      <pc:docMkLst>
        <pc:docMk/>
      </pc:docMkLst>
      <pc:sldChg chg="addSp delSp modSp mod">
        <pc:chgData name="Covlea, Maria" userId="4bdbff5f-f003-4945-bf9a-dd67c3b08000" providerId="ADAL" clId="{EF8F5DB9-CBDD-404F-B096-CD7045AC4E2F}" dt="2024-02-05T15:19:49.643" v="75" actId="1076"/>
        <pc:sldMkLst>
          <pc:docMk/>
          <pc:sldMk cId="0" sldId="256"/>
        </pc:sldMkLst>
        <pc:spChg chg="del">
          <ac:chgData name="Covlea, Maria" userId="4bdbff5f-f003-4945-bf9a-dd67c3b08000" providerId="ADAL" clId="{EF8F5DB9-CBDD-404F-B096-CD7045AC4E2F}" dt="2024-02-05T15:17:08.698" v="64" actId="478"/>
          <ac:spMkLst>
            <pc:docMk/>
            <pc:sldMk cId="0" sldId="256"/>
            <ac:spMk id="6" creationId="{00000000-0000-0000-0000-000000000000}"/>
          </ac:spMkLst>
        </pc:spChg>
        <pc:spChg chg="mod">
          <ac:chgData name="Covlea, Maria" userId="4bdbff5f-f003-4945-bf9a-dd67c3b08000" providerId="ADAL" clId="{EF8F5DB9-CBDD-404F-B096-CD7045AC4E2F}" dt="2024-02-05T15:17:05.804" v="63" actId="1076"/>
          <ac:spMkLst>
            <pc:docMk/>
            <pc:sldMk cId="0" sldId="256"/>
            <ac:spMk id="17" creationId="{00000000-0000-0000-0000-000000000000}"/>
          </ac:spMkLst>
        </pc:spChg>
        <pc:spChg chg="mod">
          <ac:chgData name="Covlea, Maria" userId="4bdbff5f-f003-4945-bf9a-dd67c3b08000" providerId="ADAL" clId="{EF8F5DB9-CBDD-404F-B096-CD7045AC4E2F}" dt="2024-02-05T15:16:59.594" v="62" actId="20577"/>
          <ac:spMkLst>
            <pc:docMk/>
            <pc:sldMk cId="0" sldId="256"/>
            <ac:spMk id="19" creationId="{8EBB1F4F-DBDB-74EC-280A-6E8107358735}"/>
          </ac:spMkLst>
        </pc:spChg>
        <pc:grpChg chg="del">
          <ac:chgData name="Covlea, Maria" userId="4bdbff5f-f003-4945-bf9a-dd67c3b08000" providerId="ADAL" clId="{EF8F5DB9-CBDD-404F-B096-CD7045AC4E2F}" dt="2024-02-05T15:13:10.208" v="0" actId="478"/>
          <ac:grpSpMkLst>
            <pc:docMk/>
            <pc:sldMk cId="0" sldId="256"/>
            <ac:grpSpMk id="4" creationId="{00000000-0000-0000-0000-000000000000}"/>
          </ac:grpSpMkLst>
        </pc:grpChg>
        <pc:grpChg chg="del">
          <ac:chgData name="Covlea, Maria" userId="4bdbff5f-f003-4945-bf9a-dd67c3b08000" providerId="ADAL" clId="{EF8F5DB9-CBDD-404F-B096-CD7045AC4E2F}" dt="2024-02-05T15:17:10.111" v="65" actId="478"/>
          <ac:grpSpMkLst>
            <pc:docMk/>
            <pc:sldMk cId="0" sldId="256"/>
            <ac:grpSpMk id="10" creationId="{00000000-0000-0000-0000-000000000000}"/>
          </ac:grpSpMkLst>
        </pc:grpChg>
        <pc:picChg chg="add mod">
          <ac:chgData name="Covlea, Maria" userId="4bdbff5f-f003-4945-bf9a-dd67c3b08000" providerId="ADAL" clId="{EF8F5DB9-CBDD-404F-B096-CD7045AC4E2F}" dt="2024-02-05T15:19:24.769" v="70" actId="1076"/>
          <ac:picMkLst>
            <pc:docMk/>
            <pc:sldMk cId="0" sldId="256"/>
            <ac:picMk id="16" creationId="{B4ABA499-0302-094C-D511-5FEF55C5827D}"/>
          </ac:picMkLst>
        </pc:picChg>
        <pc:picChg chg="add mod">
          <ac:chgData name="Covlea, Maria" userId="4bdbff5f-f003-4945-bf9a-dd67c3b08000" providerId="ADAL" clId="{EF8F5DB9-CBDD-404F-B096-CD7045AC4E2F}" dt="2024-02-05T15:19:49.643" v="75" actId="1076"/>
          <ac:picMkLst>
            <pc:docMk/>
            <pc:sldMk cId="0" sldId="256"/>
            <ac:picMk id="21" creationId="{93411FB6-97EE-DEAB-64DF-E581C0A2607A}"/>
          </ac:picMkLst>
        </pc:picChg>
      </pc:sldChg>
      <pc:sldChg chg="addSp delSp modSp mod">
        <pc:chgData name="Covlea, Maria" userId="4bdbff5f-f003-4945-bf9a-dd67c3b08000" providerId="ADAL" clId="{EF8F5DB9-CBDD-404F-B096-CD7045AC4E2F}" dt="2024-02-05T15:38:48.625" v="481" actId="20577"/>
        <pc:sldMkLst>
          <pc:docMk/>
          <pc:sldMk cId="0" sldId="257"/>
        </pc:sldMkLst>
        <pc:spChg chg="mod">
          <ac:chgData name="Covlea, Maria" userId="4bdbff5f-f003-4945-bf9a-dd67c3b08000" providerId="ADAL" clId="{EF8F5DB9-CBDD-404F-B096-CD7045AC4E2F}" dt="2024-02-05T15:38:48.625" v="481" actId="20577"/>
          <ac:spMkLst>
            <pc:docMk/>
            <pc:sldMk cId="0" sldId="257"/>
            <ac:spMk id="4" creationId="{00000000-0000-0000-0000-000000000000}"/>
          </ac:spMkLst>
        </pc:spChg>
        <pc:grpChg chg="del">
          <ac:chgData name="Covlea, Maria" userId="4bdbff5f-f003-4945-bf9a-dd67c3b08000" providerId="ADAL" clId="{EF8F5DB9-CBDD-404F-B096-CD7045AC4E2F}" dt="2024-02-05T15:20:04.335" v="76" actId="478"/>
          <ac:grpSpMkLst>
            <pc:docMk/>
            <pc:sldMk cId="0" sldId="257"/>
            <ac:grpSpMk id="5" creationId="{00000000-0000-0000-0000-000000000000}"/>
          </ac:grpSpMkLst>
        </pc:grpChg>
        <pc:grpChg chg="mod">
          <ac:chgData name="Covlea, Maria" userId="4bdbff5f-f003-4945-bf9a-dd67c3b08000" providerId="ADAL" clId="{EF8F5DB9-CBDD-404F-B096-CD7045AC4E2F}" dt="2024-02-05T15:22:47.006" v="85" actId="14100"/>
          <ac:grpSpMkLst>
            <pc:docMk/>
            <pc:sldMk cId="0" sldId="257"/>
            <ac:grpSpMk id="7" creationId="{00000000-0000-0000-0000-000000000000}"/>
          </ac:grpSpMkLst>
        </pc:grpChg>
        <pc:picChg chg="add mod">
          <ac:chgData name="Covlea, Maria" userId="4bdbff5f-f003-4945-bf9a-dd67c3b08000" providerId="ADAL" clId="{EF8F5DB9-CBDD-404F-B096-CD7045AC4E2F}" dt="2024-02-05T15:22:39.451" v="84" actId="14100"/>
          <ac:picMkLst>
            <pc:docMk/>
            <pc:sldMk cId="0" sldId="257"/>
            <ac:picMk id="10" creationId="{E4763230-FC99-CA56-1C39-F7FE89BAC855}"/>
          </ac:picMkLst>
        </pc:picChg>
      </pc:sldChg>
      <pc:sldChg chg="del">
        <pc:chgData name="Covlea, Maria" userId="4bdbff5f-f003-4945-bf9a-dd67c3b08000" providerId="ADAL" clId="{EF8F5DB9-CBDD-404F-B096-CD7045AC4E2F}" dt="2024-02-05T15:25:45.958" v="154" actId="47"/>
        <pc:sldMkLst>
          <pc:docMk/>
          <pc:sldMk cId="0" sldId="258"/>
        </pc:sldMkLst>
      </pc:sldChg>
      <pc:sldChg chg="del">
        <pc:chgData name="Covlea, Maria" userId="4bdbff5f-f003-4945-bf9a-dd67c3b08000" providerId="ADAL" clId="{EF8F5DB9-CBDD-404F-B096-CD7045AC4E2F}" dt="2024-02-05T15:25:41.869" v="147" actId="47"/>
        <pc:sldMkLst>
          <pc:docMk/>
          <pc:sldMk cId="0" sldId="260"/>
        </pc:sldMkLst>
      </pc:sldChg>
      <pc:sldChg chg="modSp add del mod modShow">
        <pc:chgData name="Covlea, Maria" userId="4bdbff5f-f003-4945-bf9a-dd67c3b08000" providerId="ADAL" clId="{EF8F5DB9-CBDD-404F-B096-CD7045AC4E2F}" dt="2024-02-05T15:30:05.923" v="457" actId="20577"/>
        <pc:sldMkLst>
          <pc:docMk/>
          <pc:sldMk cId="2051838353" sldId="265"/>
        </pc:sldMkLst>
        <pc:spChg chg="mod">
          <ac:chgData name="Covlea, Maria" userId="4bdbff5f-f003-4945-bf9a-dd67c3b08000" providerId="ADAL" clId="{EF8F5DB9-CBDD-404F-B096-CD7045AC4E2F}" dt="2024-02-05T15:30:05.923" v="457" actId="20577"/>
          <ac:spMkLst>
            <pc:docMk/>
            <pc:sldMk cId="2051838353" sldId="265"/>
            <ac:spMk id="17" creationId="{00000000-0000-0000-0000-000000000000}"/>
          </ac:spMkLst>
        </pc:spChg>
        <pc:grpChg chg="mod">
          <ac:chgData name="Covlea, Maria" userId="4bdbff5f-f003-4945-bf9a-dd67c3b08000" providerId="ADAL" clId="{EF8F5DB9-CBDD-404F-B096-CD7045AC4E2F}" dt="2024-02-05T15:29:15.972" v="425" actId="1076"/>
          <ac:grpSpMkLst>
            <pc:docMk/>
            <pc:sldMk cId="2051838353" sldId="265"/>
            <ac:grpSpMk id="6" creationId="{00000000-0000-0000-0000-000000000000}"/>
          </ac:grpSpMkLst>
        </pc:grpChg>
      </pc:sldChg>
      <pc:sldChg chg="del">
        <pc:chgData name="Covlea, Maria" userId="4bdbff5f-f003-4945-bf9a-dd67c3b08000" providerId="ADAL" clId="{EF8F5DB9-CBDD-404F-B096-CD7045AC4E2F}" dt="2024-02-05T15:25:44.293" v="150" actId="47"/>
        <pc:sldMkLst>
          <pc:docMk/>
          <pc:sldMk cId="2898738425" sldId="266"/>
        </pc:sldMkLst>
      </pc:sldChg>
      <pc:sldChg chg="del">
        <pc:chgData name="Covlea, Maria" userId="4bdbff5f-f003-4945-bf9a-dd67c3b08000" providerId="ADAL" clId="{EF8F5DB9-CBDD-404F-B096-CD7045AC4E2F}" dt="2024-02-05T15:25:41.460" v="146" actId="47"/>
        <pc:sldMkLst>
          <pc:docMk/>
          <pc:sldMk cId="2164223449" sldId="267"/>
        </pc:sldMkLst>
      </pc:sldChg>
      <pc:sldChg chg="del">
        <pc:chgData name="Covlea, Maria" userId="4bdbff5f-f003-4945-bf9a-dd67c3b08000" providerId="ADAL" clId="{EF8F5DB9-CBDD-404F-B096-CD7045AC4E2F}" dt="2024-02-05T15:25:43.399" v="148" actId="47"/>
        <pc:sldMkLst>
          <pc:docMk/>
          <pc:sldMk cId="1046438029" sldId="268"/>
        </pc:sldMkLst>
      </pc:sldChg>
      <pc:sldChg chg="del">
        <pc:chgData name="Covlea, Maria" userId="4bdbff5f-f003-4945-bf9a-dd67c3b08000" providerId="ADAL" clId="{EF8F5DB9-CBDD-404F-B096-CD7045AC4E2F}" dt="2024-02-05T15:25:44.674" v="151" actId="47"/>
        <pc:sldMkLst>
          <pc:docMk/>
          <pc:sldMk cId="1279738105" sldId="270"/>
        </pc:sldMkLst>
      </pc:sldChg>
      <pc:sldChg chg="del">
        <pc:chgData name="Covlea, Maria" userId="4bdbff5f-f003-4945-bf9a-dd67c3b08000" providerId="ADAL" clId="{EF8F5DB9-CBDD-404F-B096-CD7045AC4E2F}" dt="2024-02-05T15:25:47.106" v="161" actId="47"/>
        <pc:sldMkLst>
          <pc:docMk/>
          <pc:sldMk cId="798107948" sldId="271"/>
        </pc:sldMkLst>
      </pc:sldChg>
      <pc:sldChg chg="del">
        <pc:chgData name="Covlea, Maria" userId="4bdbff5f-f003-4945-bf9a-dd67c3b08000" providerId="ADAL" clId="{EF8F5DB9-CBDD-404F-B096-CD7045AC4E2F}" dt="2024-02-05T15:25:45.071" v="152" actId="47"/>
        <pc:sldMkLst>
          <pc:docMk/>
          <pc:sldMk cId="2865854598" sldId="272"/>
        </pc:sldMkLst>
      </pc:sldChg>
      <pc:sldChg chg="del">
        <pc:chgData name="Covlea, Maria" userId="4bdbff5f-f003-4945-bf9a-dd67c3b08000" providerId="ADAL" clId="{EF8F5DB9-CBDD-404F-B096-CD7045AC4E2F}" dt="2024-02-05T15:25:46.754" v="157" actId="47"/>
        <pc:sldMkLst>
          <pc:docMk/>
          <pc:sldMk cId="1350121569" sldId="274"/>
        </pc:sldMkLst>
      </pc:sldChg>
      <pc:sldChg chg="del">
        <pc:chgData name="Covlea, Maria" userId="4bdbff5f-f003-4945-bf9a-dd67c3b08000" providerId="ADAL" clId="{EF8F5DB9-CBDD-404F-B096-CD7045AC4E2F}" dt="2024-02-05T15:25:46.966" v="160" actId="47"/>
        <pc:sldMkLst>
          <pc:docMk/>
          <pc:sldMk cId="2923387505" sldId="275"/>
        </pc:sldMkLst>
      </pc:sldChg>
      <pc:sldChg chg="del">
        <pc:chgData name="Covlea, Maria" userId="4bdbff5f-f003-4945-bf9a-dd67c3b08000" providerId="ADAL" clId="{EF8F5DB9-CBDD-404F-B096-CD7045AC4E2F}" dt="2024-02-05T15:25:47.162" v="162" actId="47"/>
        <pc:sldMkLst>
          <pc:docMk/>
          <pc:sldMk cId="1445629104" sldId="276"/>
        </pc:sldMkLst>
      </pc:sldChg>
      <pc:sldChg chg="del">
        <pc:chgData name="Covlea, Maria" userId="4bdbff5f-f003-4945-bf9a-dd67c3b08000" providerId="ADAL" clId="{EF8F5DB9-CBDD-404F-B096-CD7045AC4E2F}" dt="2024-02-05T15:25:47.212" v="163" actId="47"/>
        <pc:sldMkLst>
          <pc:docMk/>
          <pc:sldMk cId="3114453384" sldId="277"/>
        </pc:sldMkLst>
      </pc:sldChg>
      <pc:sldChg chg="del">
        <pc:chgData name="Covlea, Maria" userId="4bdbff5f-f003-4945-bf9a-dd67c3b08000" providerId="ADAL" clId="{EF8F5DB9-CBDD-404F-B096-CD7045AC4E2F}" dt="2024-02-05T15:25:48.958" v="166" actId="47"/>
        <pc:sldMkLst>
          <pc:docMk/>
          <pc:sldMk cId="3050169176" sldId="278"/>
        </pc:sldMkLst>
      </pc:sldChg>
      <pc:sldChg chg="del">
        <pc:chgData name="Covlea, Maria" userId="4bdbff5f-f003-4945-bf9a-dd67c3b08000" providerId="ADAL" clId="{EF8F5DB9-CBDD-404F-B096-CD7045AC4E2F}" dt="2024-02-05T15:25:48.132" v="164" actId="47"/>
        <pc:sldMkLst>
          <pc:docMk/>
          <pc:sldMk cId="3001540257" sldId="279"/>
        </pc:sldMkLst>
      </pc:sldChg>
      <pc:sldChg chg="del">
        <pc:chgData name="Covlea, Maria" userId="4bdbff5f-f003-4945-bf9a-dd67c3b08000" providerId="ADAL" clId="{EF8F5DB9-CBDD-404F-B096-CD7045AC4E2F}" dt="2024-02-05T15:25:49.520" v="167" actId="47"/>
        <pc:sldMkLst>
          <pc:docMk/>
          <pc:sldMk cId="805189756" sldId="280"/>
        </pc:sldMkLst>
      </pc:sldChg>
      <pc:sldChg chg="del">
        <pc:chgData name="Covlea, Maria" userId="4bdbff5f-f003-4945-bf9a-dd67c3b08000" providerId="ADAL" clId="{EF8F5DB9-CBDD-404F-B096-CD7045AC4E2F}" dt="2024-02-05T15:25:49.959" v="168" actId="47"/>
        <pc:sldMkLst>
          <pc:docMk/>
          <pc:sldMk cId="2619312337" sldId="281"/>
        </pc:sldMkLst>
      </pc:sldChg>
      <pc:sldChg chg="del">
        <pc:chgData name="Covlea, Maria" userId="4bdbff5f-f003-4945-bf9a-dd67c3b08000" providerId="ADAL" clId="{EF8F5DB9-CBDD-404F-B096-CD7045AC4E2F}" dt="2024-02-05T15:25:50.382" v="169" actId="47"/>
        <pc:sldMkLst>
          <pc:docMk/>
          <pc:sldMk cId="1618853177" sldId="282"/>
        </pc:sldMkLst>
      </pc:sldChg>
      <pc:sldChg chg="del">
        <pc:chgData name="Covlea, Maria" userId="4bdbff5f-f003-4945-bf9a-dd67c3b08000" providerId="ADAL" clId="{EF8F5DB9-CBDD-404F-B096-CD7045AC4E2F}" dt="2024-02-05T15:25:50.833" v="170" actId="47"/>
        <pc:sldMkLst>
          <pc:docMk/>
          <pc:sldMk cId="25475175" sldId="283"/>
        </pc:sldMkLst>
      </pc:sldChg>
      <pc:sldChg chg="del">
        <pc:chgData name="Covlea, Maria" userId="4bdbff5f-f003-4945-bf9a-dd67c3b08000" providerId="ADAL" clId="{EF8F5DB9-CBDD-404F-B096-CD7045AC4E2F}" dt="2024-02-05T15:25:51.681" v="172" actId="47"/>
        <pc:sldMkLst>
          <pc:docMk/>
          <pc:sldMk cId="451795538" sldId="284"/>
        </pc:sldMkLst>
      </pc:sldChg>
      <pc:sldChg chg="del">
        <pc:chgData name="Covlea, Maria" userId="4bdbff5f-f003-4945-bf9a-dd67c3b08000" providerId="ADAL" clId="{EF8F5DB9-CBDD-404F-B096-CD7045AC4E2F}" dt="2024-02-05T15:25:52.119" v="173" actId="47"/>
        <pc:sldMkLst>
          <pc:docMk/>
          <pc:sldMk cId="1458780672" sldId="285"/>
        </pc:sldMkLst>
      </pc:sldChg>
      <pc:sldChg chg="del">
        <pc:chgData name="Covlea, Maria" userId="4bdbff5f-f003-4945-bf9a-dd67c3b08000" providerId="ADAL" clId="{EF8F5DB9-CBDD-404F-B096-CD7045AC4E2F}" dt="2024-02-05T15:25:52.534" v="174" actId="47"/>
        <pc:sldMkLst>
          <pc:docMk/>
          <pc:sldMk cId="4125867790" sldId="287"/>
        </pc:sldMkLst>
      </pc:sldChg>
      <pc:sldChg chg="del">
        <pc:chgData name="Covlea, Maria" userId="4bdbff5f-f003-4945-bf9a-dd67c3b08000" providerId="ADAL" clId="{EF8F5DB9-CBDD-404F-B096-CD7045AC4E2F}" dt="2024-02-05T15:25:43.911" v="149" actId="47"/>
        <pc:sldMkLst>
          <pc:docMk/>
          <pc:sldMk cId="2361678787" sldId="288"/>
        </pc:sldMkLst>
      </pc:sldChg>
      <pc:sldChg chg="del">
        <pc:chgData name="Covlea, Maria" userId="4bdbff5f-f003-4945-bf9a-dd67c3b08000" providerId="ADAL" clId="{EF8F5DB9-CBDD-404F-B096-CD7045AC4E2F}" dt="2024-02-05T15:25:46.013" v="155" actId="47"/>
        <pc:sldMkLst>
          <pc:docMk/>
          <pc:sldMk cId="711280187" sldId="289"/>
        </pc:sldMkLst>
      </pc:sldChg>
      <pc:sldChg chg="del">
        <pc:chgData name="Covlea, Maria" userId="4bdbff5f-f003-4945-bf9a-dd67c3b08000" providerId="ADAL" clId="{EF8F5DB9-CBDD-404F-B096-CD7045AC4E2F}" dt="2024-02-05T15:25:46.906" v="159" actId="47"/>
        <pc:sldMkLst>
          <pc:docMk/>
          <pc:sldMk cId="2066906173" sldId="290"/>
        </pc:sldMkLst>
      </pc:sldChg>
      <pc:sldChg chg="del">
        <pc:chgData name="Covlea, Maria" userId="4bdbff5f-f003-4945-bf9a-dd67c3b08000" providerId="ADAL" clId="{EF8F5DB9-CBDD-404F-B096-CD7045AC4E2F}" dt="2024-02-05T15:25:53.138" v="175" actId="47"/>
        <pc:sldMkLst>
          <pc:docMk/>
          <pc:sldMk cId="4067250733" sldId="291"/>
        </pc:sldMkLst>
      </pc:sldChg>
      <pc:sldChg chg="del">
        <pc:chgData name="Covlea, Maria" userId="4bdbff5f-f003-4945-bf9a-dd67c3b08000" providerId="ADAL" clId="{EF8F5DB9-CBDD-404F-B096-CD7045AC4E2F}" dt="2024-02-05T15:25:53.843" v="176" actId="47"/>
        <pc:sldMkLst>
          <pc:docMk/>
          <pc:sldMk cId="2025643093" sldId="292"/>
        </pc:sldMkLst>
      </pc:sldChg>
      <pc:sldChg chg="modSp mod">
        <pc:chgData name="Covlea, Maria" userId="4bdbff5f-f003-4945-bf9a-dd67c3b08000" providerId="ADAL" clId="{EF8F5DB9-CBDD-404F-B096-CD7045AC4E2F}" dt="2024-02-06T10:23:04.675" v="782" actId="20577"/>
        <pc:sldMkLst>
          <pc:docMk/>
          <pc:sldMk cId="1962234188" sldId="295"/>
        </pc:sldMkLst>
        <pc:spChg chg="mod">
          <ac:chgData name="Covlea, Maria" userId="4bdbff5f-f003-4945-bf9a-dd67c3b08000" providerId="ADAL" clId="{EF8F5DB9-CBDD-404F-B096-CD7045AC4E2F}" dt="2024-02-06T10:23:04.675" v="782" actId="20577"/>
          <ac:spMkLst>
            <pc:docMk/>
            <pc:sldMk cId="1962234188" sldId="295"/>
            <ac:spMk id="6" creationId="{00000000-0000-0000-0000-000000000000}"/>
          </ac:spMkLst>
        </pc:spChg>
      </pc:sldChg>
      <pc:sldChg chg="add del">
        <pc:chgData name="Covlea, Maria" userId="4bdbff5f-f003-4945-bf9a-dd67c3b08000" providerId="ADAL" clId="{EF8F5DB9-CBDD-404F-B096-CD7045AC4E2F}" dt="2024-02-05T15:26:13.215" v="195" actId="47"/>
        <pc:sldMkLst>
          <pc:docMk/>
          <pc:sldMk cId="3436728320" sldId="296"/>
        </pc:sldMkLst>
      </pc:sldChg>
      <pc:sldChg chg="add del">
        <pc:chgData name="Covlea, Maria" userId="4bdbff5f-f003-4945-bf9a-dd67c3b08000" providerId="ADAL" clId="{EF8F5DB9-CBDD-404F-B096-CD7045AC4E2F}" dt="2024-02-05T15:26:29.638" v="197" actId="47"/>
        <pc:sldMkLst>
          <pc:docMk/>
          <pc:sldMk cId="887086241" sldId="297"/>
        </pc:sldMkLst>
      </pc:sldChg>
      <pc:sldChg chg="modSp add del mod">
        <pc:chgData name="Covlea, Maria" userId="4bdbff5f-f003-4945-bf9a-dd67c3b08000" providerId="ADAL" clId="{EF8F5DB9-CBDD-404F-B096-CD7045AC4E2F}" dt="2024-02-06T10:21:50.564" v="763" actId="20577"/>
        <pc:sldMkLst>
          <pc:docMk/>
          <pc:sldMk cId="382499368" sldId="299"/>
        </pc:sldMkLst>
        <pc:spChg chg="mod">
          <ac:chgData name="Covlea, Maria" userId="4bdbff5f-f003-4945-bf9a-dd67c3b08000" providerId="ADAL" clId="{EF8F5DB9-CBDD-404F-B096-CD7045AC4E2F}" dt="2024-02-06T10:21:50.564" v="763" actId="20577"/>
          <ac:spMkLst>
            <pc:docMk/>
            <pc:sldMk cId="382499368" sldId="299"/>
            <ac:spMk id="63" creationId="{00000000-0000-0000-0000-000000000000}"/>
          </ac:spMkLst>
        </pc:spChg>
        <pc:spChg chg="mod">
          <ac:chgData name="Covlea, Maria" userId="4bdbff5f-f003-4945-bf9a-dd67c3b08000" providerId="ADAL" clId="{EF8F5DB9-CBDD-404F-B096-CD7045AC4E2F}" dt="2024-02-06T10:20:18.965" v="733" actId="20577"/>
          <ac:spMkLst>
            <pc:docMk/>
            <pc:sldMk cId="382499368" sldId="299"/>
            <ac:spMk id="78" creationId="{00000000-0000-0000-0000-000000000000}"/>
          </ac:spMkLst>
        </pc:spChg>
        <pc:grpChg chg="mod">
          <ac:chgData name="Covlea, Maria" userId="4bdbff5f-f003-4945-bf9a-dd67c3b08000" providerId="ADAL" clId="{EF8F5DB9-CBDD-404F-B096-CD7045AC4E2F}" dt="2024-02-06T10:20:39.735" v="735" actId="1076"/>
          <ac:grpSpMkLst>
            <pc:docMk/>
            <pc:sldMk cId="382499368" sldId="299"/>
            <ac:grpSpMk id="62" creationId="{00000000-0000-0000-0000-000000000000}"/>
          </ac:grpSpMkLst>
        </pc:grpChg>
      </pc:sldChg>
      <pc:sldChg chg="add del">
        <pc:chgData name="Covlea, Maria" userId="4bdbff5f-f003-4945-bf9a-dd67c3b08000" providerId="ADAL" clId="{EF8F5DB9-CBDD-404F-B096-CD7045AC4E2F}" dt="2024-02-05T15:26:10.799" v="192" actId="47"/>
        <pc:sldMkLst>
          <pc:docMk/>
          <pc:sldMk cId="1267827666" sldId="307"/>
        </pc:sldMkLst>
      </pc:sldChg>
      <pc:sldChg chg="add del">
        <pc:chgData name="Covlea, Maria" userId="4bdbff5f-f003-4945-bf9a-dd67c3b08000" providerId="ADAL" clId="{EF8F5DB9-CBDD-404F-B096-CD7045AC4E2F}" dt="2024-02-05T15:26:10.310" v="191" actId="47"/>
        <pc:sldMkLst>
          <pc:docMk/>
          <pc:sldMk cId="4036146547" sldId="308"/>
        </pc:sldMkLst>
      </pc:sldChg>
      <pc:sldChg chg="add del">
        <pc:chgData name="Covlea, Maria" userId="4bdbff5f-f003-4945-bf9a-dd67c3b08000" providerId="ADAL" clId="{EF8F5DB9-CBDD-404F-B096-CD7045AC4E2F}" dt="2024-02-05T15:26:09.964" v="190" actId="47"/>
        <pc:sldMkLst>
          <pc:docMk/>
          <pc:sldMk cId="960353660" sldId="309"/>
        </pc:sldMkLst>
      </pc:sldChg>
      <pc:sldChg chg="modSp add del mod">
        <pc:chgData name="Covlea, Maria" userId="4bdbff5f-f003-4945-bf9a-dd67c3b08000" providerId="ADAL" clId="{EF8F5DB9-CBDD-404F-B096-CD7045AC4E2F}" dt="2024-02-05T15:38:10.138" v="464" actId="14100"/>
        <pc:sldMkLst>
          <pc:docMk/>
          <pc:sldMk cId="1629571631" sldId="310"/>
        </pc:sldMkLst>
        <pc:grpChg chg="mod">
          <ac:chgData name="Covlea, Maria" userId="4bdbff5f-f003-4945-bf9a-dd67c3b08000" providerId="ADAL" clId="{EF8F5DB9-CBDD-404F-B096-CD7045AC4E2F}" dt="2024-02-05T15:38:10.138" v="464" actId="14100"/>
          <ac:grpSpMkLst>
            <pc:docMk/>
            <pc:sldMk cId="1629571631" sldId="310"/>
            <ac:grpSpMk id="4" creationId="{00000000-0000-0000-0000-000000000000}"/>
          </ac:grpSpMkLst>
        </pc:grpChg>
      </pc:sldChg>
      <pc:sldChg chg="modSp add del mod">
        <pc:chgData name="Covlea, Maria" userId="4bdbff5f-f003-4945-bf9a-dd67c3b08000" providerId="ADAL" clId="{EF8F5DB9-CBDD-404F-B096-CD7045AC4E2F}" dt="2024-02-05T15:37:32.223" v="462" actId="14100"/>
        <pc:sldMkLst>
          <pc:docMk/>
          <pc:sldMk cId="591293724" sldId="311"/>
        </pc:sldMkLst>
        <pc:grpChg chg="mod">
          <ac:chgData name="Covlea, Maria" userId="4bdbff5f-f003-4945-bf9a-dd67c3b08000" providerId="ADAL" clId="{EF8F5DB9-CBDD-404F-B096-CD7045AC4E2F}" dt="2024-02-05T15:37:32.223" v="462" actId="14100"/>
          <ac:grpSpMkLst>
            <pc:docMk/>
            <pc:sldMk cId="591293724" sldId="311"/>
            <ac:grpSpMk id="4" creationId="{00000000-0000-0000-0000-000000000000}"/>
          </ac:grpSpMkLst>
        </pc:grpChg>
      </pc:sldChg>
      <pc:sldChg chg="addSp delSp modSp add del mod">
        <pc:chgData name="Covlea, Maria" userId="4bdbff5f-f003-4945-bf9a-dd67c3b08000" providerId="ADAL" clId="{EF8F5DB9-CBDD-404F-B096-CD7045AC4E2F}" dt="2024-02-05T15:41:23.904" v="551" actId="14100"/>
        <pc:sldMkLst>
          <pc:docMk/>
          <pc:sldMk cId="790135859" sldId="312"/>
        </pc:sldMkLst>
        <pc:spChg chg="mod">
          <ac:chgData name="Covlea, Maria" userId="4bdbff5f-f003-4945-bf9a-dd67c3b08000" providerId="ADAL" clId="{EF8F5DB9-CBDD-404F-B096-CD7045AC4E2F}" dt="2024-02-05T15:40:52.604" v="544" actId="20577"/>
          <ac:spMkLst>
            <pc:docMk/>
            <pc:sldMk cId="790135859" sldId="312"/>
            <ac:spMk id="2" creationId="{00000000-0000-0000-0000-000000000000}"/>
          </ac:spMkLst>
        </pc:spChg>
        <pc:spChg chg="del">
          <ac:chgData name="Covlea, Maria" userId="4bdbff5f-f003-4945-bf9a-dd67c3b08000" providerId="ADAL" clId="{EF8F5DB9-CBDD-404F-B096-CD7045AC4E2F}" dt="2024-02-05T15:39:12.594" v="486" actId="478"/>
          <ac:spMkLst>
            <pc:docMk/>
            <pc:sldMk cId="790135859" sldId="312"/>
            <ac:spMk id="4" creationId="{00000000-0000-0000-0000-000000000000}"/>
          </ac:spMkLst>
        </pc:spChg>
        <pc:grpChg chg="mod">
          <ac:chgData name="Covlea, Maria" userId="4bdbff5f-f003-4945-bf9a-dd67c3b08000" providerId="ADAL" clId="{EF8F5DB9-CBDD-404F-B096-CD7045AC4E2F}" dt="2024-02-05T15:40:10.161" v="522" actId="14100"/>
          <ac:grpSpMkLst>
            <pc:docMk/>
            <pc:sldMk cId="790135859" sldId="312"/>
            <ac:grpSpMk id="7" creationId="{00000000-0000-0000-0000-000000000000}"/>
          </ac:grpSpMkLst>
        </pc:grpChg>
        <pc:graphicFrameChg chg="del">
          <ac:chgData name="Covlea, Maria" userId="4bdbff5f-f003-4945-bf9a-dd67c3b08000" providerId="ADAL" clId="{EF8F5DB9-CBDD-404F-B096-CD7045AC4E2F}" dt="2024-02-05T15:38:33.388" v="465" actId="478"/>
          <ac:graphicFrameMkLst>
            <pc:docMk/>
            <pc:sldMk cId="790135859" sldId="312"/>
            <ac:graphicFrameMk id="5" creationId="{F8CB535A-B29D-D24C-8A9B-64A7BE2400AA}"/>
          </ac:graphicFrameMkLst>
        </pc:graphicFrameChg>
        <pc:picChg chg="add mod">
          <ac:chgData name="Covlea, Maria" userId="4bdbff5f-f003-4945-bf9a-dd67c3b08000" providerId="ADAL" clId="{EF8F5DB9-CBDD-404F-B096-CD7045AC4E2F}" dt="2024-02-05T15:41:23.904" v="551" actId="14100"/>
          <ac:picMkLst>
            <pc:docMk/>
            <pc:sldMk cId="790135859" sldId="312"/>
            <ac:picMk id="6" creationId="{A43EE92C-5A21-6539-0876-C31C9D19895F}"/>
          </ac:picMkLst>
        </pc:picChg>
      </pc:sldChg>
      <pc:sldChg chg="modSp add mod">
        <pc:chgData name="Covlea, Maria" userId="4bdbff5f-f003-4945-bf9a-dd67c3b08000" providerId="ADAL" clId="{EF8F5DB9-CBDD-404F-B096-CD7045AC4E2F}" dt="2024-02-05T15:42:04.357" v="554" actId="27636"/>
        <pc:sldMkLst>
          <pc:docMk/>
          <pc:sldMk cId="1403845362" sldId="313"/>
        </pc:sldMkLst>
        <pc:spChg chg="mod">
          <ac:chgData name="Covlea, Maria" userId="4bdbff5f-f003-4945-bf9a-dd67c3b08000" providerId="ADAL" clId="{EF8F5DB9-CBDD-404F-B096-CD7045AC4E2F}" dt="2024-02-05T15:42:04.357" v="554" actId="27636"/>
          <ac:spMkLst>
            <pc:docMk/>
            <pc:sldMk cId="1403845362" sldId="313"/>
            <ac:spMk id="7" creationId="{1C44E5A8-BC72-1855-390B-BA3AB77AFB46}"/>
          </ac:spMkLst>
        </pc:spChg>
      </pc:sldChg>
      <pc:sldChg chg="del">
        <pc:chgData name="Covlea, Maria" userId="4bdbff5f-f003-4945-bf9a-dd67c3b08000" providerId="ADAL" clId="{EF8F5DB9-CBDD-404F-B096-CD7045AC4E2F}" dt="2024-02-05T15:25:45.418" v="153" actId="47"/>
        <pc:sldMkLst>
          <pc:docMk/>
          <pc:sldMk cId="2187060889" sldId="313"/>
        </pc:sldMkLst>
      </pc:sldChg>
      <pc:sldChg chg="modSp add mod">
        <pc:chgData name="Covlea, Maria" userId="4bdbff5f-f003-4945-bf9a-dd67c3b08000" providerId="ADAL" clId="{EF8F5DB9-CBDD-404F-B096-CD7045AC4E2F}" dt="2024-02-05T15:42:04.393" v="555" actId="27636"/>
        <pc:sldMkLst>
          <pc:docMk/>
          <pc:sldMk cId="2886432465" sldId="314"/>
        </pc:sldMkLst>
        <pc:spChg chg="mod">
          <ac:chgData name="Covlea, Maria" userId="4bdbff5f-f003-4945-bf9a-dd67c3b08000" providerId="ADAL" clId="{EF8F5DB9-CBDD-404F-B096-CD7045AC4E2F}" dt="2024-02-05T15:42:04.393" v="555" actId="27636"/>
          <ac:spMkLst>
            <pc:docMk/>
            <pc:sldMk cId="2886432465" sldId="314"/>
            <ac:spMk id="6" creationId="{3D07E608-E8B3-AF2B-467E-C40D7D0FA160}"/>
          </ac:spMkLst>
        </pc:spChg>
      </pc:sldChg>
      <pc:sldChg chg="modSp add mod">
        <pc:chgData name="Covlea, Maria" userId="4bdbff5f-f003-4945-bf9a-dd67c3b08000" providerId="ADAL" clId="{EF8F5DB9-CBDD-404F-B096-CD7045AC4E2F}" dt="2024-02-05T15:42:04.415" v="556" actId="27636"/>
        <pc:sldMkLst>
          <pc:docMk/>
          <pc:sldMk cId="3148671938" sldId="315"/>
        </pc:sldMkLst>
        <pc:spChg chg="mod">
          <ac:chgData name="Covlea, Maria" userId="4bdbff5f-f003-4945-bf9a-dd67c3b08000" providerId="ADAL" clId="{EF8F5DB9-CBDD-404F-B096-CD7045AC4E2F}" dt="2024-02-05T15:42:04.415" v="556" actId="27636"/>
          <ac:spMkLst>
            <pc:docMk/>
            <pc:sldMk cId="3148671938" sldId="315"/>
            <ac:spMk id="10" creationId="{52853DE2-0763-4C98-A233-79267738B620}"/>
          </ac:spMkLst>
        </pc:spChg>
      </pc:sldChg>
      <pc:sldChg chg="add">
        <pc:chgData name="Covlea, Maria" userId="4bdbff5f-f003-4945-bf9a-dd67c3b08000" providerId="ADAL" clId="{EF8F5DB9-CBDD-404F-B096-CD7045AC4E2F}" dt="2024-02-05T15:42:04.160" v="553"/>
        <pc:sldMkLst>
          <pc:docMk/>
          <pc:sldMk cId="2140739907" sldId="316"/>
        </pc:sldMkLst>
      </pc:sldChg>
      <pc:sldChg chg="add">
        <pc:chgData name="Covlea, Maria" userId="4bdbff5f-f003-4945-bf9a-dd67c3b08000" providerId="ADAL" clId="{EF8F5DB9-CBDD-404F-B096-CD7045AC4E2F}" dt="2024-02-05T15:42:04.160" v="553"/>
        <pc:sldMkLst>
          <pc:docMk/>
          <pc:sldMk cId="3958657191" sldId="317"/>
        </pc:sldMkLst>
      </pc:sldChg>
      <pc:sldChg chg="del">
        <pc:chgData name="Covlea, Maria" userId="4bdbff5f-f003-4945-bf9a-dd67c3b08000" providerId="ADAL" clId="{EF8F5DB9-CBDD-404F-B096-CD7045AC4E2F}" dt="2024-02-05T15:25:46.272" v="156" actId="47"/>
        <pc:sldMkLst>
          <pc:docMk/>
          <pc:sldMk cId="2948361082" sldId="318"/>
        </pc:sldMkLst>
      </pc:sldChg>
      <pc:sldChg chg="add">
        <pc:chgData name="Covlea, Maria" userId="4bdbff5f-f003-4945-bf9a-dd67c3b08000" providerId="ADAL" clId="{EF8F5DB9-CBDD-404F-B096-CD7045AC4E2F}" dt="2024-02-05T15:42:04.160" v="553"/>
        <pc:sldMkLst>
          <pc:docMk/>
          <pc:sldMk cId="3576070953" sldId="318"/>
        </pc:sldMkLst>
      </pc:sldChg>
      <pc:sldChg chg="del">
        <pc:chgData name="Covlea, Maria" userId="4bdbff5f-f003-4945-bf9a-dd67c3b08000" providerId="ADAL" clId="{EF8F5DB9-CBDD-404F-B096-CD7045AC4E2F}" dt="2024-02-05T15:25:46.826" v="158" actId="47"/>
        <pc:sldMkLst>
          <pc:docMk/>
          <pc:sldMk cId="338394363" sldId="319"/>
        </pc:sldMkLst>
      </pc:sldChg>
      <pc:sldChg chg="add">
        <pc:chgData name="Covlea, Maria" userId="4bdbff5f-f003-4945-bf9a-dd67c3b08000" providerId="ADAL" clId="{EF8F5DB9-CBDD-404F-B096-CD7045AC4E2F}" dt="2024-02-05T15:42:04.160" v="553"/>
        <pc:sldMkLst>
          <pc:docMk/>
          <pc:sldMk cId="1244658608" sldId="319"/>
        </pc:sldMkLst>
      </pc:sldChg>
      <pc:sldChg chg="add">
        <pc:chgData name="Covlea, Maria" userId="4bdbff5f-f003-4945-bf9a-dd67c3b08000" providerId="ADAL" clId="{EF8F5DB9-CBDD-404F-B096-CD7045AC4E2F}" dt="2024-02-05T15:42:04.160" v="553"/>
        <pc:sldMkLst>
          <pc:docMk/>
          <pc:sldMk cId="1158808175" sldId="320"/>
        </pc:sldMkLst>
      </pc:sldChg>
      <pc:sldChg chg="del">
        <pc:chgData name="Covlea, Maria" userId="4bdbff5f-f003-4945-bf9a-dd67c3b08000" providerId="ADAL" clId="{EF8F5DB9-CBDD-404F-B096-CD7045AC4E2F}" dt="2024-02-05T15:25:48.622" v="165" actId="47"/>
        <pc:sldMkLst>
          <pc:docMk/>
          <pc:sldMk cId="2755002714" sldId="320"/>
        </pc:sldMkLst>
      </pc:sldChg>
      <pc:sldChg chg="del">
        <pc:chgData name="Covlea, Maria" userId="4bdbff5f-f003-4945-bf9a-dd67c3b08000" providerId="ADAL" clId="{EF8F5DB9-CBDD-404F-B096-CD7045AC4E2F}" dt="2024-02-05T15:25:51.282" v="171" actId="47"/>
        <pc:sldMkLst>
          <pc:docMk/>
          <pc:sldMk cId="3881434423" sldId="321"/>
        </pc:sldMkLst>
      </pc:sldChg>
      <pc:sldChg chg="addSp delSp modSp add mod ord">
        <pc:chgData name="Covlea, Maria" userId="4bdbff5f-f003-4945-bf9a-dd67c3b08000" providerId="ADAL" clId="{EF8F5DB9-CBDD-404F-B096-CD7045AC4E2F}" dt="2024-02-05T15:46:21.200" v="655" actId="14100"/>
        <pc:sldMkLst>
          <pc:docMk/>
          <pc:sldMk cId="3899196855" sldId="321"/>
        </pc:sldMkLst>
        <pc:spChg chg="mod">
          <ac:chgData name="Covlea, Maria" userId="4bdbff5f-f003-4945-bf9a-dd67c3b08000" providerId="ADAL" clId="{EF8F5DB9-CBDD-404F-B096-CD7045AC4E2F}" dt="2024-02-05T15:45:36.813" v="647" actId="20577"/>
          <ac:spMkLst>
            <pc:docMk/>
            <pc:sldMk cId="3899196855" sldId="321"/>
            <ac:spMk id="2" creationId="{00000000-0000-0000-0000-000000000000}"/>
          </ac:spMkLst>
        </pc:spChg>
        <pc:picChg chg="add mod modCrop">
          <ac:chgData name="Covlea, Maria" userId="4bdbff5f-f003-4945-bf9a-dd67c3b08000" providerId="ADAL" clId="{EF8F5DB9-CBDD-404F-B096-CD7045AC4E2F}" dt="2024-02-05T15:46:21.200" v="655" actId="14100"/>
          <ac:picMkLst>
            <pc:docMk/>
            <pc:sldMk cId="3899196855" sldId="321"/>
            <ac:picMk id="4" creationId="{BC2A73B0-E4A2-36DC-3682-794AABCA2505}"/>
          </ac:picMkLst>
        </pc:picChg>
        <pc:picChg chg="del mod">
          <ac:chgData name="Covlea, Maria" userId="4bdbff5f-f003-4945-bf9a-dd67c3b08000" providerId="ADAL" clId="{EF8F5DB9-CBDD-404F-B096-CD7045AC4E2F}" dt="2024-02-05T15:42:52.716" v="598" actId="478"/>
          <ac:picMkLst>
            <pc:docMk/>
            <pc:sldMk cId="3899196855" sldId="321"/>
            <ac:picMk id="6" creationId="{A43EE92C-5A21-6539-0876-C31C9D19895F}"/>
          </ac:picMkLst>
        </pc:picChg>
      </pc:sldChg>
      <pc:sldChg chg="add">
        <pc:chgData name="Covlea, Maria" userId="4bdbff5f-f003-4945-bf9a-dd67c3b08000" providerId="ADAL" clId="{EF8F5DB9-CBDD-404F-B096-CD7045AC4E2F}" dt="2024-02-05T15:47:41.056" v="657"/>
        <pc:sldMkLst>
          <pc:docMk/>
          <pc:sldMk cId="846511117" sldId="322"/>
        </pc:sldMkLst>
      </pc:sldChg>
      <pc:sldChg chg="add">
        <pc:chgData name="Covlea, Maria" userId="4bdbff5f-f003-4945-bf9a-dd67c3b08000" providerId="ADAL" clId="{EF8F5DB9-CBDD-404F-B096-CD7045AC4E2F}" dt="2024-02-05T15:47:41.056" v="657"/>
        <pc:sldMkLst>
          <pc:docMk/>
          <pc:sldMk cId="154306716" sldId="323"/>
        </pc:sldMkLst>
      </pc:sldChg>
      <pc:sldChg chg="add">
        <pc:chgData name="Covlea, Maria" userId="4bdbff5f-f003-4945-bf9a-dd67c3b08000" providerId="ADAL" clId="{EF8F5DB9-CBDD-404F-B096-CD7045AC4E2F}" dt="2024-02-05T15:47:41.056" v="657"/>
        <pc:sldMkLst>
          <pc:docMk/>
          <pc:sldMk cId="2056074062" sldId="324"/>
        </pc:sldMkLst>
      </pc:sldChg>
      <pc:sldChg chg="add">
        <pc:chgData name="Covlea, Maria" userId="4bdbff5f-f003-4945-bf9a-dd67c3b08000" providerId="ADAL" clId="{EF8F5DB9-CBDD-404F-B096-CD7045AC4E2F}" dt="2024-02-05T15:47:41.056" v="657"/>
        <pc:sldMkLst>
          <pc:docMk/>
          <pc:sldMk cId="1757111737" sldId="325"/>
        </pc:sldMkLst>
      </pc:sldChg>
      <pc:sldChg chg="add">
        <pc:chgData name="Covlea, Maria" userId="4bdbff5f-f003-4945-bf9a-dd67c3b08000" providerId="ADAL" clId="{EF8F5DB9-CBDD-404F-B096-CD7045AC4E2F}" dt="2024-02-05T15:47:41.056" v="657"/>
        <pc:sldMkLst>
          <pc:docMk/>
          <pc:sldMk cId="3184169657" sldId="326"/>
        </pc:sldMkLst>
      </pc:sldChg>
      <pc:sldChg chg="add">
        <pc:chgData name="Covlea, Maria" userId="4bdbff5f-f003-4945-bf9a-dd67c3b08000" providerId="ADAL" clId="{EF8F5DB9-CBDD-404F-B096-CD7045AC4E2F}" dt="2024-02-05T15:47:41.056" v="657"/>
        <pc:sldMkLst>
          <pc:docMk/>
          <pc:sldMk cId="522863725" sldId="327"/>
        </pc:sldMkLst>
      </pc:sldChg>
      <pc:sldChg chg="add">
        <pc:chgData name="Covlea, Maria" userId="4bdbff5f-f003-4945-bf9a-dd67c3b08000" providerId="ADAL" clId="{EF8F5DB9-CBDD-404F-B096-CD7045AC4E2F}" dt="2024-02-05T15:47:41.056" v="657"/>
        <pc:sldMkLst>
          <pc:docMk/>
          <pc:sldMk cId="370335925" sldId="328"/>
        </pc:sldMkLst>
      </pc:sldChg>
      <pc:sldChg chg="add">
        <pc:chgData name="Covlea, Maria" userId="4bdbff5f-f003-4945-bf9a-dd67c3b08000" providerId="ADAL" clId="{EF8F5DB9-CBDD-404F-B096-CD7045AC4E2F}" dt="2024-02-05T15:47:41.056" v="657"/>
        <pc:sldMkLst>
          <pc:docMk/>
          <pc:sldMk cId="437448610" sldId="329"/>
        </pc:sldMkLst>
      </pc:sldChg>
      <pc:sldChg chg="add">
        <pc:chgData name="Covlea, Maria" userId="4bdbff5f-f003-4945-bf9a-dd67c3b08000" providerId="ADAL" clId="{EF8F5DB9-CBDD-404F-B096-CD7045AC4E2F}" dt="2024-02-05T15:47:41.056" v="657"/>
        <pc:sldMkLst>
          <pc:docMk/>
          <pc:sldMk cId="2196327776" sldId="330"/>
        </pc:sldMkLst>
      </pc:sldChg>
      <pc:sldChg chg="add">
        <pc:chgData name="Covlea, Maria" userId="4bdbff5f-f003-4945-bf9a-dd67c3b08000" providerId="ADAL" clId="{EF8F5DB9-CBDD-404F-B096-CD7045AC4E2F}" dt="2024-02-05T15:47:41.056" v="657"/>
        <pc:sldMkLst>
          <pc:docMk/>
          <pc:sldMk cId="701225786" sldId="331"/>
        </pc:sldMkLst>
      </pc:sldChg>
      <pc:sldChg chg="add">
        <pc:chgData name="Covlea, Maria" userId="4bdbff5f-f003-4945-bf9a-dd67c3b08000" providerId="ADAL" clId="{EF8F5DB9-CBDD-404F-B096-CD7045AC4E2F}" dt="2024-02-05T15:47:41.056" v="657"/>
        <pc:sldMkLst>
          <pc:docMk/>
          <pc:sldMk cId="1257948796" sldId="332"/>
        </pc:sldMkLst>
      </pc:sldChg>
      <pc:sldChg chg="add">
        <pc:chgData name="Covlea, Maria" userId="4bdbff5f-f003-4945-bf9a-dd67c3b08000" providerId="ADAL" clId="{EF8F5DB9-CBDD-404F-B096-CD7045AC4E2F}" dt="2024-02-05T15:47:41.056" v="657"/>
        <pc:sldMkLst>
          <pc:docMk/>
          <pc:sldMk cId="4190108304" sldId="333"/>
        </pc:sldMkLst>
      </pc:sldChg>
      <pc:sldChg chg="add">
        <pc:chgData name="Covlea, Maria" userId="4bdbff5f-f003-4945-bf9a-dd67c3b08000" providerId="ADAL" clId="{EF8F5DB9-CBDD-404F-B096-CD7045AC4E2F}" dt="2024-02-05T15:47:41.056" v="657"/>
        <pc:sldMkLst>
          <pc:docMk/>
          <pc:sldMk cId="4290403822" sldId="334"/>
        </pc:sldMkLst>
      </pc:sldChg>
      <pc:sldChg chg="add">
        <pc:chgData name="Covlea, Maria" userId="4bdbff5f-f003-4945-bf9a-dd67c3b08000" providerId="ADAL" clId="{EF8F5DB9-CBDD-404F-B096-CD7045AC4E2F}" dt="2024-02-05T15:47:41.056" v="657"/>
        <pc:sldMkLst>
          <pc:docMk/>
          <pc:sldMk cId="2564496207" sldId="335"/>
        </pc:sldMkLst>
      </pc:sldChg>
      <pc:sldChg chg="add">
        <pc:chgData name="Covlea, Maria" userId="4bdbff5f-f003-4945-bf9a-dd67c3b08000" providerId="ADAL" clId="{EF8F5DB9-CBDD-404F-B096-CD7045AC4E2F}" dt="2024-02-05T15:47:41.056" v="657"/>
        <pc:sldMkLst>
          <pc:docMk/>
          <pc:sldMk cId="275653329" sldId="336"/>
        </pc:sldMkLst>
      </pc:sldChg>
      <pc:sldChg chg="add">
        <pc:chgData name="Covlea, Maria" userId="4bdbff5f-f003-4945-bf9a-dd67c3b08000" providerId="ADAL" clId="{EF8F5DB9-CBDD-404F-B096-CD7045AC4E2F}" dt="2024-02-05T15:47:41.056" v="657"/>
        <pc:sldMkLst>
          <pc:docMk/>
          <pc:sldMk cId="4026906153" sldId="337"/>
        </pc:sldMkLst>
      </pc:sldChg>
      <pc:sldChg chg="add">
        <pc:chgData name="Covlea, Maria" userId="4bdbff5f-f003-4945-bf9a-dd67c3b08000" providerId="ADAL" clId="{EF8F5DB9-CBDD-404F-B096-CD7045AC4E2F}" dt="2024-02-05T15:47:41.056" v="657"/>
        <pc:sldMkLst>
          <pc:docMk/>
          <pc:sldMk cId="1110259677" sldId="338"/>
        </pc:sldMkLst>
      </pc:sldChg>
      <pc:sldChg chg="add">
        <pc:chgData name="Covlea, Maria" userId="4bdbff5f-f003-4945-bf9a-dd67c3b08000" providerId="ADAL" clId="{EF8F5DB9-CBDD-404F-B096-CD7045AC4E2F}" dt="2024-02-05T15:47:41.056" v="657"/>
        <pc:sldMkLst>
          <pc:docMk/>
          <pc:sldMk cId="1979404020" sldId="339"/>
        </pc:sldMkLst>
      </pc:sldChg>
      <pc:sldChg chg="add">
        <pc:chgData name="Covlea, Maria" userId="4bdbff5f-f003-4945-bf9a-dd67c3b08000" providerId="ADAL" clId="{EF8F5DB9-CBDD-404F-B096-CD7045AC4E2F}" dt="2024-02-05T15:47:41.056" v="657"/>
        <pc:sldMkLst>
          <pc:docMk/>
          <pc:sldMk cId="1252275066" sldId="340"/>
        </pc:sldMkLst>
      </pc:sldChg>
      <pc:sldChg chg="add">
        <pc:chgData name="Covlea, Maria" userId="4bdbff5f-f003-4945-bf9a-dd67c3b08000" providerId="ADAL" clId="{EF8F5DB9-CBDD-404F-B096-CD7045AC4E2F}" dt="2024-02-05T15:47:41.056" v="657"/>
        <pc:sldMkLst>
          <pc:docMk/>
          <pc:sldMk cId="3621586387" sldId="341"/>
        </pc:sldMkLst>
      </pc:sldChg>
      <pc:sldChg chg="add">
        <pc:chgData name="Covlea, Maria" userId="4bdbff5f-f003-4945-bf9a-dd67c3b08000" providerId="ADAL" clId="{EF8F5DB9-CBDD-404F-B096-CD7045AC4E2F}" dt="2024-02-05T15:47:41.056" v="657"/>
        <pc:sldMkLst>
          <pc:docMk/>
          <pc:sldMk cId="932966812" sldId="342"/>
        </pc:sldMkLst>
      </pc:sldChg>
      <pc:sldChg chg="add">
        <pc:chgData name="Covlea, Maria" userId="4bdbff5f-f003-4945-bf9a-dd67c3b08000" providerId="ADAL" clId="{EF8F5DB9-CBDD-404F-B096-CD7045AC4E2F}" dt="2024-02-05T15:47:41.056" v="657"/>
        <pc:sldMkLst>
          <pc:docMk/>
          <pc:sldMk cId="2763896293" sldId="343"/>
        </pc:sldMkLst>
      </pc:sldChg>
      <pc:sldChg chg="add">
        <pc:chgData name="Covlea, Maria" userId="4bdbff5f-f003-4945-bf9a-dd67c3b08000" providerId="ADAL" clId="{EF8F5DB9-CBDD-404F-B096-CD7045AC4E2F}" dt="2024-02-05T15:47:41.056" v="657"/>
        <pc:sldMkLst>
          <pc:docMk/>
          <pc:sldMk cId="4287500236" sldId="344"/>
        </pc:sldMkLst>
      </pc:sldChg>
      <pc:sldChg chg="add">
        <pc:chgData name="Covlea, Maria" userId="4bdbff5f-f003-4945-bf9a-dd67c3b08000" providerId="ADAL" clId="{EF8F5DB9-CBDD-404F-B096-CD7045AC4E2F}" dt="2024-02-05T15:47:41.056" v="657"/>
        <pc:sldMkLst>
          <pc:docMk/>
          <pc:sldMk cId="1749485672" sldId="345"/>
        </pc:sldMkLst>
      </pc:sldChg>
      <pc:sldChg chg="add">
        <pc:chgData name="Covlea, Maria" userId="4bdbff5f-f003-4945-bf9a-dd67c3b08000" providerId="ADAL" clId="{EF8F5DB9-CBDD-404F-B096-CD7045AC4E2F}" dt="2024-02-05T15:47:41.056" v="657"/>
        <pc:sldMkLst>
          <pc:docMk/>
          <pc:sldMk cId="3310787650" sldId="346"/>
        </pc:sldMkLst>
      </pc:sldChg>
      <pc:sldChg chg="add del ord setBg">
        <pc:chgData name="Covlea, Maria" userId="4bdbff5f-f003-4945-bf9a-dd67c3b08000" providerId="ADAL" clId="{EF8F5DB9-CBDD-404F-B096-CD7045AC4E2F}" dt="2024-02-05T15:48:13.387" v="662" actId="2696"/>
        <pc:sldMkLst>
          <pc:docMk/>
          <pc:sldMk cId="1576423264" sldId="347"/>
        </pc:sldMkLst>
      </pc:sldChg>
      <pc:sldChg chg="delSp modSp add mod ord">
        <pc:chgData name="Covlea, Maria" userId="4bdbff5f-f003-4945-bf9a-dd67c3b08000" providerId="ADAL" clId="{EF8F5DB9-CBDD-404F-B096-CD7045AC4E2F}" dt="2024-02-05T15:48:44.965" v="728" actId="20577"/>
        <pc:sldMkLst>
          <pc:docMk/>
          <pc:sldMk cId="4200145418" sldId="347"/>
        </pc:sldMkLst>
        <pc:spChg chg="mod">
          <ac:chgData name="Covlea, Maria" userId="4bdbff5f-f003-4945-bf9a-dd67c3b08000" providerId="ADAL" clId="{EF8F5DB9-CBDD-404F-B096-CD7045AC4E2F}" dt="2024-02-05T15:48:44.965" v="728" actId="20577"/>
          <ac:spMkLst>
            <pc:docMk/>
            <pc:sldMk cId="4200145418" sldId="347"/>
            <ac:spMk id="2" creationId="{00000000-0000-0000-0000-000000000000}"/>
          </ac:spMkLst>
        </pc:spChg>
        <pc:picChg chg="del">
          <ac:chgData name="Covlea, Maria" userId="4bdbff5f-f003-4945-bf9a-dd67c3b08000" providerId="ADAL" clId="{EF8F5DB9-CBDD-404F-B096-CD7045AC4E2F}" dt="2024-02-05T15:48:23.326" v="666" actId="478"/>
          <ac:picMkLst>
            <pc:docMk/>
            <pc:sldMk cId="4200145418" sldId="347"/>
            <ac:picMk id="4" creationId="{BC2A73B0-E4A2-36DC-3682-794AABCA2505}"/>
          </ac:picMkLst>
        </pc:picChg>
      </pc:sldChg>
      <pc:sldMasterChg chg="addSldLayout">
        <pc:chgData name="Covlea, Maria" userId="4bdbff5f-f003-4945-bf9a-dd67c3b08000" providerId="ADAL" clId="{EF8F5DB9-CBDD-404F-B096-CD7045AC4E2F}" dt="2024-02-05T15:47:41.008" v="656" actId="27028"/>
        <pc:sldMasterMkLst>
          <pc:docMk/>
          <pc:sldMasterMk cId="0" sldId="2147483648"/>
        </pc:sldMasterMkLst>
        <pc:sldLayoutChg chg="add">
          <pc:chgData name="Covlea, Maria" userId="4bdbff5f-f003-4945-bf9a-dd67c3b08000" providerId="ADAL" clId="{EF8F5DB9-CBDD-404F-B096-CD7045AC4E2F}" dt="2024-02-05T15:47:41.008" v="656" actId="27028"/>
          <pc:sldLayoutMkLst>
            <pc:docMk/>
            <pc:sldMasterMk cId="0" sldId="2147483648"/>
            <pc:sldLayoutMk cId="0" sldId="2147483717"/>
          </pc:sldLayoutMkLst>
        </pc:sldLayoutChg>
      </pc:sldMasterChg>
      <pc:sldMasterChg chg="add addSldLayout">
        <pc:chgData name="Covlea, Maria" userId="4bdbff5f-f003-4945-bf9a-dd67c3b08000" providerId="ADAL" clId="{EF8F5DB9-CBDD-404F-B096-CD7045AC4E2F}" dt="2024-02-05T15:42:04.135" v="552" actId="27028"/>
        <pc:sldMasterMkLst>
          <pc:docMk/>
          <pc:sldMasterMk cId="0" sldId="2147483708"/>
        </pc:sldMasterMkLst>
        <pc:sldLayoutChg chg="add">
          <pc:chgData name="Covlea, Maria" userId="4bdbff5f-f003-4945-bf9a-dd67c3b08000" providerId="ADAL" clId="{EF8F5DB9-CBDD-404F-B096-CD7045AC4E2F}" dt="2024-02-05T15:42:04.135" v="552" actId="27028"/>
          <pc:sldLayoutMkLst>
            <pc:docMk/>
            <pc:sldMasterMk cId="0" sldId="2147483708"/>
            <pc:sldLayoutMk cId="0" sldId="2147483660"/>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661"/>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662"/>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663"/>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664"/>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665"/>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666"/>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667"/>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709"/>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710"/>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711"/>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712"/>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713"/>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714"/>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715"/>
          </pc:sldLayoutMkLst>
        </pc:sldLayoutChg>
        <pc:sldLayoutChg chg="add">
          <pc:chgData name="Covlea, Maria" userId="4bdbff5f-f003-4945-bf9a-dd67c3b08000" providerId="ADAL" clId="{EF8F5DB9-CBDD-404F-B096-CD7045AC4E2F}" dt="2024-02-05T15:42:04.135" v="552" actId="27028"/>
          <pc:sldLayoutMkLst>
            <pc:docMk/>
            <pc:sldMasterMk cId="0" sldId="2147483708"/>
            <pc:sldLayoutMk cId="0" sldId="2147483716"/>
          </pc:sldLayoutMkLst>
        </pc:sldLayoutChg>
      </pc:sldMasterChg>
    </pc:docChg>
  </pc:docChgLst>
  <pc:docChgLst>
    <pc:chgData name="Covlea, Maria" userId="4bdbff5f-f003-4945-bf9a-dd67c3b08000" providerId="ADAL" clId="{8B0E961F-BB1B-498C-8F2A-7A232A3A432A}"/>
    <pc:docChg chg="undo custSel addSld delSld modSld sldOrd">
      <pc:chgData name="Covlea, Maria" userId="4bdbff5f-f003-4945-bf9a-dd67c3b08000" providerId="ADAL" clId="{8B0E961F-BB1B-498C-8F2A-7A232A3A432A}" dt="2024-01-18T09:47:06.091" v="221"/>
      <pc:docMkLst>
        <pc:docMk/>
      </pc:docMkLst>
      <pc:sldChg chg="modSp mod">
        <pc:chgData name="Covlea, Maria" userId="4bdbff5f-f003-4945-bf9a-dd67c3b08000" providerId="ADAL" clId="{8B0E961F-BB1B-498C-8F2A-7A232A3A432A}" dt="2024-01-18T09:47:06.091" v="221"/>
        <pc:sldMkLst>
          <pc:docMk/>
          <pc:sldMk cId="2051838353" sldId="265"/>
        </pc:sldMkLst>
        <pc:spChg chg="mod">
          <ac:chgData name="Covlea, Maria" userId="4bdbff5f-f003-4945-bf9a-dd67c3b08000" providerId="ADAL" clId="{8B0E961F-BB1B-498C-8F2A-7A232A3A432A}" dt="2024-01-18T09:47:06.091" v="221"/>
          <ac:spMkLst>
            <pc:docMk/>
            <pc:sldMk cId="2051838353" sldId="265"/>
            <ac:spMk id="17" creationId="{00000000-0000-0000-0000-000000000000}"/>
          </ac:spMkLst>
        </pc:spChg>
      </pc:sldChg>
      <pc:sldChg chg="modSp mod">
        <pc:chgData name="Covlea, Maria" userId="4bdbff5f-f003-4945-bf9a-dd67c3b08000" providerId="ADAL" clId="{8B0E961F-BB1B-498C-8F2A-7A232A3A432A}" dt="2024-01-18T09:35:11.458" v="84" actId="14100"/>
        <pc:sldMkLst>
          <pc:docMk/>
          <pc:sldMk cId="798107948" sldId="271"/>
        </pc:sldMkLst>
        <pc:spChg chg="mod">
          <ac:chgData name="Covlea, Maria" userId="4bdbff5f-f003-4945-bf9a-dd67c3b08000" providerId="ADAL" clId="{8B0E961F-BB1B-498C-8F2A-7A232A3A432A}" dt="2024-01-18T09:35:11.458" v="84" actId="14100"/>
          <ac:spMkLst>
            <pc:docMk/>
            <pc:sldMk cId="798107948" sldId="271"/>
            <ac:spMk id="4" creationId="{00000000-0000-0000-0000-000000000000}"/>
          </ac:spMkLst>
        </pc:spChg>
      </pc:sldChg>
      <pc:sldChg chg="modSp mod">
        <pc:chgData name="Covlea, Maria" userId="4bdbff5f-f003-4945-bf9a-dd67c3b08000" providerId="ADAL" clId="{8B0E961F-BB1B-498C-8F2A-7A232A3A432A}" dt="2024-01-18T09:35:52.516" v="86" actId="1036"/>
        <pc:sldMkLst>
          <pc:docMk/>
          <pc:sldMk cId="3114453384" sldId="277"/>
        </pc:sldMkLst>
        <pc:spChg chg="mod">
          <ac:chgData name="Covlea, Maria" userId="4bdbff5f-f003-4945-bf9a-dd67c3b08000" providerId="ADAL" clId="{8B0E961F-BB1B-498C-8F2A-7A232A3A432A}" dt="2024-01-18T09:35:52.516" v="86" actId="1036"/>
          <ac:spMkLst>
            <pc:docMk/>
            <pc:sldMk cId="3114453384" sldId="277"/>
            <ac:spMk id="4" creationId="{00000000-0000-0000-0000-000000000000}"/>
          </ac:spMkLst>
        </pc:spChg>
      </pc:sldChg>
      <pc:sldChg chg="delSp modSp mod">
        <pc:chgData name="Covlea, Maria" userId="4bdbff5f-f003-4945-bf9a-dd67c3b08000" providerId="ADAL" clId="{8B0E961F-BB1B-498C-8F2A-7A232A3A432A}" dt="2024-01-18T09:44:27.809" v="186"/>
        <pc:sldMkLst>
          <pc:docMk/>
          <pc:sldMk cId="1962234188" sldId="295"/>
        </pc:sldMkLst>
        <pc:spChg chg="del mod">
          <ac:chgData name="Covlea, Maria" userId="4bdbff5f-f003-4945-bf9a-dd67c3b08000" providerId="ADAL" clId="{8B0E961F-BB1B-498C-8F2A-7A232A3A432A}" dt="2024-01-18T09:44:27.809" v="186"/>
          <ac:spMkLst>
            <pc:docMk/>
            <pc:sldMk cId="1962234188" sldId="295"/>
            <ac:spMk id="10" creationId="{00000000-0000-0000-0000-000000000000}"/>
          </ac:spMkLst>
        </pc:spChg>
        <pc:spChg chg="mod">
          <ac:chgData name="Covlea, Maria" userId="4bdbff5f-f003-4945-bf9a-dd67c3b08000" providerId="ADAL" clId="{8B0E961F-BB1B-498C-8F2A-7A232A3A432A}" dt="2024-01-18T09:44:26.605" v="184" actId="1076"/>
          <ac:spMkLst>
            <pc:docMk/>
            <pc:sldMk cId="1962234188" sldId="295"/>
            <ac:spMk id="12" creationId="{3573B7D7-CF78-CFBD-8A2D-E651689CAD23}"/>
          </ac:spMkLst>
        </pc:spChg>
      </pc:sldChg>
      <pc:sldChg chg="modSp mod">
        <pc:chgData name="Covlea, Maria" userId="4bdbff5f-f003-4945-bf9a-dd67c3b08000" providerId="ADAL" clId="{8B0E961F-BB1B-498C-8F2A-7A232A3A432A}" dt="2024-01-18T09:43:47.800" v="181" actId="20577"/>
        <pc:sldMkLst>
          <pc:docMk/>
          <pc:sldMk cId="790135859" sldId="312"/>
        </pc:sldMkLst>
        <pc:graphicFrameChg chg="mod modGraphic">
          <ac:chgData name="Covlea, Maria" userId="4bdbff5f-f003-4945-bf9a-dd67c3b08000" providerId="ADAL" clId="{8B0E961F-BB1B-498C-8F2A-7A232A3A432A}" dt="2024-01-18T09:43:47.800" v="181" actId="20577"/>
          <ac:graphicFrameMkLst>
            <pc:docMk/>
            <pc:sldMk cId="790135859" sldId="312"/>
            <ac:graphicFrameMk id="5" creationId="{F8CB535A-B29D-D24C-8A9B-64A7BE2400AA}"/>
          </ac:graphicFrameMkLst>
        </pc:graphicFrameChg>
      </pc:sldChg>
      <pc:sldChg chg="addSp delSp modSp mod">
        <pc:chgData name="Covlea, Maria" userId="4bdbff5f-f003-4945-bf9a-dd67c3b08000" providerId="ADAL" clId="{8B0E961F-BB1B-498C-8F2A-7A232A3A432A}" dt="2024-01-18T09:27:54.088" v="61" actId="1076"/>
        <pc:sldMkLst>
          <pc:docMk/>
          <pc:sldMk cId="2187060889" sldId="313"/>
        </pc:sldMkLst>
        <pc:graphicFrameChg chg="add mod modGraphic">
          <ac:chgData name="Covlea, Maria" userId="4bdbff5f-f003-4945-bf9a-dd67c3b08000" providerId="ADAL" clId="{8B0E961F-BB1B-498C-8F2A-7A232A3A432A}" dt="2024-01-18T09:27:54.088" v="61" actId="1076"/>
          <ac:graphicFrameMkLst>
            <pc:docMk/>
            <pc:sldMk cId="2187060889" sldId="313"/>
            <ac:graphicFrameMk id="2" creationId="{4433B4A5-5EBD-51B0-F202-2F35F8C65451}"/>
          </ac:graphicFrameMkLst>
        </pc:graphicFrameChg>
        <pc:graphicFrameChg chg="del mod modGraphic">
          <ac:chgData name="Covlea, Maria" userId="4bdbff5f-f003-4945-bf9a-dd67c3b08000" providerId="ADAL" clId="{8B0E961F-BB1B-498C-8F2A-7A232A3A432A}" dt="2024-01-18T09:26:53.690" v="55" actId="478"/>
          <ac:graphicFrameMkLst>
            <pc:docMk/>
            <pc:sldMk cId="2187060889" sldId="313"/>
            <ac:graphicFrameMk id="8" creationId="{7B4E5145-1EC3-8DA3-279D-6BA836360440}"/>
          </ac:graphicFrameMkLst>
        </pc:graphicFrameChg>
      </pc:sldChg>
      <pc:sldChg chg="del">
        <pc:chgData name="Covlea, Maria" userId="4bdbff5f-f003-4945-bf9a-dd67c3b08000" providerId="ADAL" clId="{8B0E961F-BB1B-498C-8F2A-7A232A3A432A}" dt="2024-01-18T09:32:08.683" v="73" actId="2696"/>
        <pc:sldMkLst>
          <pc:docMk/>
          <pc:sldMk cId="1936543181" sldId="314"/>
        </pc:sldMkLst>
      </pc:sldChg>
      <pc:sldChg chg="del">
        <pc:chgData name="Covlea, Maria" userId="4bdbff5f-f003-4945-bf9a-dd67c3b08000" providerId="ADAL" clId="{8B0E961F-BB1B-498C-8F2A-7A232A3A432A}" dt="2024-01-18T09:34:02.562" v="81" actId="47"/>
        <pc:sldMkLst>
          <pc:docMk/>
          <pc:sldMk cId="1296227431" sldId="315"/>
        </pc:sldMkLst>
      </pc:sldChg>
      <pc:sldChg chg="del">
        <pc:chgData name="Covlea, Maria" userId="4bdbff5f-f003-4945-bf9a-dd67c3b08000" providerId="ADAL" clId="{8B0E961F-BB1B-498C-8F2A-7A232A3A432A}" dt="2024-01-18T09:37:23.764" v="93" actId="2696"/>
        <pc:sldMkLst>
          <pc:docMk/>
          <pc:sldMk cId="882822161" sldId="316"/>
        </pc:sldMkLst>
      </pc:sldChg>
      <pc:sldChg chg="del">
        <pc:chgData name="Covlea, Maria" userId="4bdbff5f-f003-4945-bf9a-dd67c3b08000" providerId="ADAL" clId="{8B0E961F-BB1B-498C-8F2A-7A232A3A432A}" dt="2024-01-18T09:38:55.722" v="100" actId="2696"/>
        <pc:sldMkLst>
          <pc:docMk/>
          <pc:sldMk cId="3760614945" sldId="317"/>
        </pc:sldMkLst>
      </pc:sldChg>
      <pc:sldChg chg="modSp add mod ord">
        <pc:chgData name="Covlea, Maria" userId="4bdbff5f-f003-4945-bf9a-dd67c3b08000" providerId="ADAL" clId="{8B0E961F-BB1B-498C-8F2A-7A232A3A432A}" dt="2024-01-18T09:32:02.025" v="72" actId="255"/>
        <pc:sldMkLst>
          <pc:docMk/>
          <pc:sldMk cId="2948361082" sldId="318"/>
        </pc:sldMkLst>
        <pc:graphicFrameChg chg="mod modGraphic">
          <ac:chgData name="Covlea, Maria" userId="4bdbff5f-f003-4945-bf9a-dd67c3b08000" providerId="ADAL" clId="{8B0E961F-BB1B-498C-8F2A-7A232A3A432A}" dt="2024-01-18T09:32:02.025" v="72" actId="255"/>
          <ac:graphicFrameMkLst>
            <pc:docMk/>
            <pc:sldMk cId="2948361082" sldId="318"/>
            <ac:graphicFrameMk id="2" creationId="{4433B4A5-5EBD-51B0-F202-2F35F8C65451}"/>
          </ac:graphicFrameMkLst>
        </pc:graphicFrameChg>
      </pc:sldChg>
      <pc:sldChg chg="modSp add mod ord">
        <pc:chgData name="Covlea, Maria" userId="4bdbff5f-f003-4945-bf9a-dd67c3b08000" providerId="ADAL" clId="{8B0E961F-BB1B-498C-8F2A-7A232A3A432A}" dt="2024-01-18T09:33:48.529" v="79" actId="255"/>
        <pc:sldMkLst>
          <pc:docMk/>
          <pc:sldMk cId="338394363" sldId="319"/>
        </pc:sldMkLst>
        <pc:graphicFrameChg chg="mod modGraphic">
          <ac:chgData name="Covlea, Maria" userId="4bdbff5f-f003-4945-bf9a-dd67c3b08000" providerId="ADAL" clId="{8B0E961F-BB1B-498C-8F2A-7A232A3A432A}" dt="2024-01-18T09:33:48.529" v="79" actId="255"/>
          <ac:graphicFrameMkLst>
            <pc:docMk/>
            <pc:sldMk cId="338394363" sldId="319"/>
            <ac:graphicFrameMk id="2" creationId="{4433B4A5-5EBD-51B0-F202-2F35F8C65451}"/>
          </ac:graphicFrameMkLst>
        </pc:graphicFrameChg>
      </pc:sldChg>
      <pc:sldChg chg="add del">
        <pc:chgData name="Covlea, Maria" userId="4bdbff5f-f003-4945-bf9a-dd67c3b08000" providerId="ADAL" clId="{8B0E961F-BB1B-498C-8F2A-7A232A3A432A}" dt="2024-01-18T09:34:04.477" v="82" actId="47"/>
        <pc:sldMkLst>
          <pc:docMk/>
          <pc:sldMk cId="1480449642" sldId="320"/>
        </pc:sldMkLst>
      </pc:sldChg>
      <pc:sldChg chg="modSp add mod ord">
        <pc:chgData name="Covlea, Maria" userId="4bdbff5f-f003-4945-bf9a-dd67c3b08000" providerId="ADAL" clId="{8B0E961F-BB1B-498C-8F2A-7A232A3A432A}" dt="2024-01-18T09:37:17.385" v="92" actId="255"/>
        <pc:sldMkLst>
          <pc:docMk/>
          <pc:sldMk cId="2755002714" sldId="320"/>
        </pc:sldMkLst>
        <pc:graphicFrameChg chg="mod modGraphic">
          <ac:chgData name="Covlea, Maria" userId="4bdbff5f-f003-4945-bf9a-dd67c3b08000" providerId="ADAL" clId="{8B0E961F-BB1B-498C-8F2A-7A232A3A432A}" dt="2024-01-18T09:37:17.385" v="92" actId="255"/>
          <ac:graphicFrameMkLst>
            <pc:docMk/>
            <pc:sldMk cId="2755002714" sldId="320"/>
            <ac:graphicFrameMk id="2" creationId="{4433B4A5-5EBD-51B0-F202-2F35F8C65451}"/>
          </ac:graphicFrameMkLst>
        </pc:graphicFrameChg>
      </pc:sldChg>
      <pc:sldChg chg="modSp add mod ord">
        <pc:chgData name="Covlea, Maria" userId="4bdbff5f-f003-4945-bf9a-dd67c3b08000" providerId="ADAL" clId="{8B0E961F-BB1B-498C-8F2A-7A232A3A432A}" dt="2024-01-18T09:38:51.161" v="99" actId="255"/>
        <pc:sldMkLst>
          <pc:docMk/>
          <pc:sldMk cId="3881434423" sldId="321"/>
        </pc:sldMkLst>
        <pc:graphicFrameChg chg="mod modGraphic">
          <ac:chgData name="Covlea, Maria" userId="4bdbff5f-f003-4945-bf9a-dd67c3b08000" providerId="ADAL" clId="{8B0E961F-BB1B-498C-8F2A-7A232A3A432A}" dt="2024-01-18T09:38:51.161" v="99" actId="255"/>
          <ac:graphicFrameMkLst>
            <pc:docMk/>
            <pc:sldMk cId="3881434423" sldId="321"/>
            <ac:graphicFrameMk id="2" creationId="{4433B4A5-5EBD-51B0-F202-2F35F8C65451}"/>
          </ac:graphicFrameMkLst>
        </pc:graphicFrameChg>
      </pc:sldChg>
    </pc:docChg>
  </pc:docChgLst>
  <pc:docChgLst>
    <pc:chgData name="Covlea, Maria" userId="4bdbff5f-f003-4945-bf9a-dd67c3b08000" providerId="ADAL" clId="{2BBCBFAC-3DFE-4DB1-8F1B-95F8288BEE31}"/>
    <pc:docChg chg="delSld">
      <pc:chgData name="Covlea, Maria" userId="4bdbff5f-f003-4945-bf9a-dd67c3b08000" providerId="ADAL" clId="{2BBCBFAC-3DFE-4DB1-8F1B-95F8288BEE31}" dt="2024-02-07T12:26:32.766" v="3" actId="47"/>
      <pc:docMkLst>
        <pc:docMk/>
      </pc:docMkLst>
      <pc:sldChg chg="del">
        <pc:chgData name="Covlea, Maria" userId="4bdbff5f-f003-4945-bf9a-dd67c3b08000" providerId="ADAL" clId="{2BBCBFAC-3DFE-4DB1-8F1B-95F8288BEE31}" dt="2024-02-07T12:26:14.058" v="0" actId="47"/>
        <pc:sldMkLst>
          <pc:docMk/>
          <pc:sldMk cId="0" sldId="259"/>
        </pc:sldMkLst>
      </pc:sldChg>
      <pc:sldChg chg="del">
        <pc:chgData name="Covlea, Maria" userId="4bdbff5f-f003-4945-bf9a-dd67c3b08000" providerId="ADAL" clId="{2BBCBFAC-3DFE-4DB1-8F1B-95F8288BEE31}" dt="2024-02-07T12:26:32.766" v="3" actId="47"/>
        <pc:sldMkLst>
          <pc:docMk/>
          <pc:sldMk cId="1629571631" sldId="310"/>
        </pc:sldMkLst>
      </pc:sldChg>
      <pc:sldChg chg="del">
        <pc:chgData name="Covlea, Maria" userId="4bdbff5f-f003-4945-bf9a-dd67c3b08000" providerId="ADAL" clId="{2BBCBFAC-3DFE-4DB1-8F1B-95F8288BEE31}" dt="2024-02-07T12:26:31.542" v="2" actId="47"/>
        <pc:sldMkLst>
          <pc:docMk/>
          <pc:sldMk cId="591293724" sldId="311"/>
        </pc:sldMkLst>
      </pc:sldChg>
      <pc:sldChg chg="del">
        <pc:chgData name="Covlea, Maria" userId="4bdbff5f-f003-4945-bf9a-dd67c3b08000" providerId="ADAL" clId="{2BBCBFAC-3DFE-4DB1-8F1B-95F8288BEE31}" dt="2024-02-07T12:26:23.882" v="1" actId="47"/>
        <pc:sldMkLst>
          <pc:docMk/>
          <pc:sldMk cId="1749485672" sldId="345"/>
        </pc:sldMkLst>
      </pc:sldChg>
    </pc:docChg>
  </pc:docChgLst>
</pc:chgInfo>
</file>

<file path=ppt/comments/modernComment_109_7A4C9191.xml><?xml version="1.0" encoding="utf-8"?>
<p188:cmLst xmlns:a="http://schemas.openxmlformats.org/drawingml/2006/main" xmlns:r="http://schemas.openxmlformats.org/officeDocument/2006/relationships" xmlns:p188="http://schemas.microsoft.com/office/powerpoint/2018/8/main">
  <p188:cm id="{35E3C180-0310-4596-8679-071A1BE2FD82}" authorId="{9DE55BEF-925F-1401-F316-30CFC5F93B9C}" created="2023-11-08T11:07:13.252">
    <ac:deMkLst xmlns:ac="http://schemas.microsoft.com/office/drawing/2013/main/command">
      <pc:docMk xmlns:pc="http://schemas.microsoft.com/office/powerpoint/2013/main/command"/>
      <pc:sldMk xmlns:pc="http://schemas.microsoft.com/office/powerpoint/2013/main/command" cId="2051838353" sldId="265"/>
      <ac:spMk id="9" creationId="{00000000-0000-0000-0000-000000000000}"/>
    </ac:deMkLst>
    <p188:txBody>
      <a:bodyPr/>
      <a:lstStyle/>
      <a:p>
        <a:r>
          <a:rPr lang="en-GB"/>
          <a:t>This Slide - Generic - Marketing Stakeholders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9C164-CCF0-4F69-AAAA-E8A2F0DBB0C4}" type="datetimeFigureOut">
              <a:rPr lang="en-GB" smtClean="0"/>
              <a:t>07/02/2024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8BC16-1111-4727-A3C9-2B55F0C8983B}" type="slidenum">
              <a:rPr lang="en-GB" smtClean="0"/>
              <a:t>‹#›</a:t>
            </a:fld>
            <a:endParaRPr lang="en-GB"/>
          </a:p>
        </p:txBody>
      </p:sp>
    </p:spTree>
    <p:extLst>
      <p:ext uri="{BB962C8B-B14F-4D97-AF65-F5344CB8AC3E}">
        <p14:creationId xmlns:p14="http://schemas.microsoft.com/office/powerpoint/2010/main" val="3035144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my notes</a:t>
            </a:r>
          </a:p>
        </p:txBody>
      </p:sp>
      <p:sp>
        <p:nvSpPr>
          <p:cNvPr id="4" name="Slide Number Placeholder 3"/>
          <p:cNvSpPr>
            <a:spLocks noGrp="1"/>
          </p:cNvSpPr>
          <p:nvPr>
            <p:ph type="sldNum" sz="quarter" idx="5"/>
          </p:nvPr>
        </p:nvSpPr>
        <p:spPr/>
        <p:txBody>
          <a:bodyPr/>
          <a:lstStyle/>
          <a:p>
            <a:fld id="{7FB8BC16-1111-4727-A3C9-2B55F0C8983B}" type="slidenum">
              <a:rPr lang="en-GB" smtClean="0"/>
              <a:t>1</a:t>
            </a:fld>
            <a:endParaRPr lang="en-GB"/>
          </a:p>
        </p:txBody>
      </p:sp>
    </p:spTree>
    <p:extLst>
      <p:ext uri="{BB962C8B-B14F-4D97-AF65-F5344CB8AC3E}">
        <p14:creationId xmlns:p14="http://schemas.microsoft.com/office/powerpoint/2010/main" val="246849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 important </a:t>
            </a:r>
            <a:r>
              <a:rPr lang="en-GB" b="1" dirty="0"/>
              <a:t>– QUOTES </a:t>
            </a:r>
            <a:r>
              <a:rPr lang="en-GB" dirty="0"/>
              <a:t>needed  - you will need to get 3 quotes. This ensures best value you can use your preferred supplier). Important to state you have to apply for the grant BEFORE starting any work, and the grant is paid out following install and claim </a:t>
            </a:r>
          </a:p>
        </p:txBody>
      </p:sp>
      <p:sp>
        <p:nvSpPr>
          <p:cNvPr id="4" name="Slide Number Placeholder 3"/>
          <p:cNvSpPr>
            <a:spLocks noGrp="1"/>
          </p:cNvSpPr>
          <p:nvPr>
            <p:ph type="sldNum" sz="quarter" idx="5"/>
          </p:nvPr>
        </p:nvSpPr>
        <p:spPr/>
        <p:txBody>
          <a:bodyPr/>
          <a:lstStyle/>
          <a:p>
            <a:fld id="{7FB8BC16-1111-4727-A3C9-2B55F0C8983B}" type="slidenum">
              <a:rPr lang="en-GB" smtClean="0"/>
              <a:t>40</a:t>
            </a:fld>
            <a:endParaRPr lang="en-GB"/>
          </a:p>
        </p:txBody>
      </p:sp>
    </p:spTree>
    <p:extLst>
      <p:ext uri="{BB962C8B-B14F-4D97-AF65-F5344CB8AC3E}">
        <p14:creationId xmlns:p14="http://schemas.microsoft.com/office/powerpoint/2010/main" val="665345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41</a:t>
            </a:fld>
            <a:endParaRPr lang="en-GB"/>
          </a:p>
        </p:txBody>
      </p:sp>
    </p:spTree>
    <p:extLst>
      <p:ext uri="{BB962C8B-B14F-4D97-AF65-F5344CB8AC3E}">
        <p14:creationId xmlns:p14="http://schemas.microsoft.com/office/powerpoint/2010/main" val="3586177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42</a:t>
            </a:fld>
            <a:endParaRPr lang="en-GB"/>
          </a:p>
        </p:txBody>
      </p:sp>
    </p:spTree>
    <p:extLst>
      <p:ext uri="{BB962C8B-B14F-4D97-AF65-F5344CB8AC3E}">
        <p14:creationId xmlns:p14="http://schemas.microsoft.com/office/powerpoint/2010/main" val="421770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local council we have to stay impartial………</a:t>
            </a:r>
          </a:p>
        </p:txBody>
      </p:sp>
      <p:sp>
        <p:nvSpPr>
          <p:cNvPr id="4" name="Slide Number Placeholder 3"/>
          <p:cNvSpPr>
            <a:spLocks noGrp="1"/>
          </p:cNvSpPr>
          <p:nvPr>
            <p:ph type="sldNum" sz="quarter" idx="5"/>
          </p:nvPr>
        </p:nvSpPr>
        <p:spPr/>
        <p:txBody>
          <a:bodyPr/>
          <a:lstStyle/>
          <a:p>
            <a:fld id="{7FB8BC16-1111-4727-A3C9-2B55F0C8983B}" type="slidenum">
              <a:rPr lang="en-GB" smtClean="0"/>
              <a:t>43</a:t>
            </a:fld>
            <a:endParaRPr lang="en-GB"/>
          </a:p>
        </p:txBody>
      </p:sp>
    </p:spTree>
    <p:extLst>
      <p:ext uri="{BB962C8B-B14F-4D97-AF65-F5344CB8AC3E}">
        <p14:creationId xmlns:p14="http://schemas.microsoft.com/office/powerpoint/2010/main" val="1763450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8BC16-1111-4727-A3C9-2B55F0C8983B}" type="slidenum">
              <a:rPr lang="en-GB" smtClean="0"/>
              <a:t>44</a:t>
            </a:fld>
            <a:endParaRPr lang="en-GB"/>
          </a:p>
        </p:txBody>
      </p:sp>
    </p:spTree>
    <p:extLst>
      <p:ext uri="{BB962C8B-B14F-4D97-AF65-F5344CB8AC3E}">
        <p14:creationId xmlns:p14="http://schemas.microsoft.com/office/powerpoint/2010/main" val="3307654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45</a:t>
            </a:fld>
            <a:endParaRPr lang="en-GB"/>
          </a:p>
        </p:txBody>
      </p:sp>
    </p:spTree>
    <p:extLst>
      <p:ext uri="{BB962C8B-B14F-4D97-AF65-F5344CB8AC3E}">
        <p14:creationId xmlns:p14="http://schemas.microsoft.com/office/powerpoint/2010/main" val="312777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2</a:t>
            </a:fld>
            <a:endParaRPr lang="en-GB"/>
          </a:p>
        </p:txBody>
      </p:sp>
    </p:spTree>
    <p:extLst>
      <p:ext uri="{BB962C8B-B14F-4D97-AF65-F5344CB8AC3E}">
        <p14:creationId xmlns:p14="http://schemas.microsoft.com/office/powerpoint/2010/main" val="2182122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 reiterate that this is for guidance only  - suppliers will give confirmed capital price, offer more specialised advice  - EG in regards to heating once a supplier has been to site a totally different installation has been suggested  - this is fine and can still be supported. Cannot stress this enough - Our time is free, the audit is free and the grant is a grant  - but you will need to engage with expert, reputable suppliers </a:t>
            </a:r>
          </a:p>
        </p:txBody>
      </p:sp>
      <p:sp>
        <p:nvSpPr>
          <p:cNvPr id="4" name="Slide Number Placeholder 3"/>
          <p:cNvSpPr>
            <a:spLocks noGrp="1"/>
          </p:cNvSpPr>
          <p:nvPr>
            <p:ph type="sldNum" sz="quarter" idx="5"/>
          </p:nvPr>
        </p:nvSpPr>
        <p:spPr/>
        <p:txBody>
          <a:bodyPr/>
          <a:lstStyle/>
          <a:p>
            <a:fld id="{7FB8BC16-1111-4727-A3C9-2B55F0C8983B}" type="slidenum">
              <a:rPr lang="en-GB" smtClean="0"/>
              <a:t>3</a:t>
            </a:fld>
            <a:endParaRPr lang="en-GB"/>
          </a:p>
        </p:txBody>
      </p:sp>
    </p:spTree>
    <p:extLst>
      <p:ext uri="{BB962C8B-B14F-4D97-AF65-F5344CB8AC3E}">
        <p14:creationId xmlns:p14="http://schemas.microsoft.com/office/powerpoint/2010/main" val="3715808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79580DE-80FC-4F2C-8342-9365E4E3C2BC}" type="slidenum">
              <a:rPr lang="en-GB" smtClean="0"/>
              <a:t>6</a:t>
            </a:fld>
            <a:endParaRPr lang="en-GB"/>
          </a:p>
        </p:txBody>
      </p:sp>
    </p:spTree>
    <p:extLst>
      <p:ext uri="{BB962C8B-B14F-4D97-AF65-F5344CB8AC3E}">
        <p14:creationId xmlns:p14="http://schemas.microsoft.com/office/powerpoint/2010/main" val="120176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160CA-A255-8D4A-A6FC-EA92349537E5}" type="slidenum">
              <a:rPr lang="en-US" smtClean="0"/>
              <a:t>9</a:t>
            </a:fld>
            <a:endParaRPr lang="en-US"/>
          </a:p>
        </p:txBody>
      </p:sp>
    </p:spTree>
    <p:extLst>
      <p:ext uri="{BB962C8B-B14F-4D97-AF65-F5344CB8AC3E}">
        <p14:creationId xmlns:p14="http://schemas.microsoft.com/office/powerpoint/2010/main" val="2099911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 reiterate that this is for guidance only  - suppliers will give confirmed capital price, offer more specialised advice  - EG in regards to heating once a supplier has been to site a totally different installation has been suggested  - this is fine and can still be supported. Cannot stress this enough - Our time is free, the audit is free and the grant is a grant  - but you will need to engage with expert, reputable suppliers </a:t>
            </a:r>
          </a:p>
        </p:txBody>
      </p:sp>
      <p:sp>
        <p:nvSpPr>
          <p:cNvPr id="4" name="Slide Number Placeholder 3"/>
          <p:cNvSpPr>
            <a:spLocks noGrp="1"/>
          </p:cNvSpPr>
          <p:nvPr>
            <p:ph type="sldNum" sz="quarter" idx="5"/>
          </p:nvPr>
        </p:nvSpPr>
        <p:spPr/>
        <p:txBody>
          <a:bodyPr/>
          <a:lstStyle/>
          <a:p>
            <a:fld id="{7FB8BC16-1111-4727-A3C9-2B55F0C8983B}" type="slidenum">
              <a:rPr lang="en-GB" smtClean="0"/>
              <a:t>12</a:t>
            </a:fld>
            <a:endParaRPr lang="en-GB"/>
          </a:p>
        </p:txBody>
      </p:sp>
    </p:spTree>
    <p:extLst>
      <p:ext uri="{BB962C8B-B14F-4D97-AF65-F5344CB8AC3E}">
        <p14:creationId xmlns:p14="http://schemas.microsoft.com/office/powerpoint/2010/main" val="17874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 reiterate that this is for guidance only  - suppliers will give confirmed capital price, offer more specialised advice  - EG in regards to heating once a supplier has been to site a totally different installation has been suggested  - this is fine and can still be supported. Cannot stress this enough - Our time is free, the audit is free and the grant is a grant  - but you will need to engage with expert, reputable suppliers </a:t>
            </a:r>
          </a:p>
        </p:txBody>
      </p:sp>
      <p:sp>
        <p:nvSpPr>
          <p:cNvPr id="4" name="Slide Number Placeholder 3"/>
          <p:cNvSpPr>
            <a:spLocks noGrp="1"/>
          </p:cNvSpPr>
          <p:nvPr>
            <p:ph type="sldNum" sz="quarter" idx="5"/>
          </p:nvPr>
        </p:nvSpPr>
        <p:spPr/>
        <p:txBody>
          <a:bodyPr/>
          <a:lstStyle/>
          <a:p>
            <a:fld id="{7FB8BC16-1111-4727-A3C9-2B55F0C8983B}" type="slidenum">
              <a:rPr lang="en-GB" smtClean="0"/>
              <a:t>37</a:t>
            </a:fld>
            <a:endParaRPr lang="en-GB"/>
          </a:p>
        </p:txBody>
      </p:sp>
    </p:spTree>
    <p:extLst>
      <p:ext uri="{BB962C8B-B14F-4D97-AF65-F5344CB8AC3E}">
        <p14:creationId xmlns:p14="http://schemas.microsoft.com/office/powerpoint/2010/main" val="1668627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Grant support  - up to 50%, grants between £1k - £100k. </a:t>
            </a:r>
          </a:p>
        </p:txBody>
      </p:sp>
      <p:sp>
        <p:nvSpPr>
          <p:cNvPr id="4" name="Slide Number Placeholder 3"/>
          <p:cNvSpPr>
            <a:spLocks noGrp="1"/>
          </p:cNvSpPr>
          <p:nvPr>
            <p:ph type="sldNum" sz="quarter" idx="5"/>
          </p:nvPr>
        </p:nvSpPr>
        <p:spPr/>
        <p:txBody>
          <a:bodyPr/>
          <a:lstStyle/>
          <a:p>
            <a:fld id="{7FB8BC16-1111-4727-A3C9-2B55F0C8983B}" type="slidenum">
              <a:rPr lang="en-GB" smtClean="0"/>
              <a:t>38</a:t>
            </a:fld>
            <a:endParaRPr lang="en-GB"/>
          </a:p>
        </p:txBody>
      </p:sp>
    </p:spTree>
    <p:extLst>
      <p:ext uri="{BB962C8B-B14F-4D97-AF65-F5344CB8AC3E}">
        <p14:creationId xmlns:p14="http://schemas.microsoft.com/office/powerpoint/2010/main" val="2769748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39</a:t>
            </a:fld>
            <a:endParaRPr lang="en-GB"/>
          </a:p>
        </p:txBody>
      </p:sp>
    </p:spTree>
    <p:extLst>
      <p:ext uri="{BB962C8B-B14F-4D97-AF65-F5344CB8AC3E}">
        <p14:creationId xmlns:p14="http://schemas.microsoft.com/office/powerpoint/2010/main" val="2638211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ABCCF3-7358-6BEF-399D-4A1899C53BBC}"/>
              </a:ext>
            </a:extLst>
          </p:cNvPr>
          <p:cNvSpPr>
            <a:spLocks noGrp="1"/>
          </p:cNvSpPr>
          <p:nvPr>
            <p:ph type="pic" sz="quarter" idx="10" hasCustomPrompt="1"/>
          </p:nvPr>
        </p:nvSpPr>
        <p:spPr>
          <a:xfrm>
            <a:off x="8095422" y="1"/>
            <a:ext cx="12896022" cy="10286999"/>
          </a:xfrm>
          <a:prstGeom prst="hexagon">
            <a:avLst/>
          </a:prstGeom>
        </p:spPr>
        <p:txBody>
          <a:bodyPr/>
          <a:lstStyle/>
          <a:p>
            <a:r>
              <a:rPr lang="en-US"/>
              <a:t>Insert title image here</a:t>
            </a:r>
          </a:p>
        </p:txBody>
      </p:sp>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476893" y="5367126"/>
            <a:ext cx="5560218" cy="1609932"/>
          </a:xfrm>
        </p:spPr>
        <p:txBody>
          <a:bodyPr anchor="ctr">
            <a:normAutofit/>
          </a:bodyPr>
          <a:lstStyle>
            <a:lvl1pPr marL="0" indent="0">
              <a:buNone/>
              <a:defRPr sz="6000" b="1">
                <a:solidFill>
                  <a:schemeClr val="bg1"/>
                </a:solidFill>
              </a:defRPr>
            </a:lvl1pPr>
          </a:lstStyle>
          <a:p>
            <a:pPr lvl="0"/>
            <a:r>
              <a:rPr lang="en-GB"/>
              <a:t>Title Here</a:t>
            </a:r>
            <a:endParaRPr lang="en-US"/>
          </a:p>
        </p:txBody>
      </p:sp>
      <p:pic>
        <p:nvPicPr>
          <p:cNvPr id="14" name="Picture 13" descr="A close-up of a black background&#10;&#10;Description automatically generated with low confidence">
            <a:extLst>
              <a:ext uri="{FF2B5EF4-FFF2-40B4-BE49-F238E27FC236}">
                <a16:creationId xmlns:a16="http://schemas.microsoft.com/office/drawing/2014/main" id="{7CCD8ADC-B5DA-71AC-B491-7DA9D0289AAF}"/>
              </a:ext>
            </a:extLst>
          </p:cNvPr>
          <p:cNvPicPr>
            <a:picLocks noChangeAspect="1"/>
          </p:cNvPicPr>
          <p:nvPr userDrawn="1"/>
        </p:nvPicPr>
        <p:blipFill>
          <a:blip r:embed="rId2"/>
          <a:stretch>
            <a:fillRect/>
          </a:stretch>
        </p:blipFill>
        <p:spPr>
          <a:xfrm>
            <a:off x="1476893" y="3575643"/>
            <a:ext cx="5560218" cy="1344228"/>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7406206" y="8610419"/>
            <a:ext cx="2980187" cy="1954221"/>
          </a:xfrm>
          <a:prstGeom prst="rect">
            <a:avLst/>
          </a:prstGeom>
        </p:spPr>
      </p:pic>
      <p:sp>
        <p:nvSpPr>
          <p:cNvPr id="4" name="Text Placeholder 3">
            <a:extLst>
              <a:ext uri="{FF2B5EF4-FFF2-40B4-BE49-F238E27FC236}">
                <a16:creationId xmlns:a16="http://schemas.microsoft.com/office/drawing/2014/main" id="{12E6FB0E-0760-1545-4ACA-4D32F30B9ED1}"/>
              </a:ext>
            </a:extLst>
          </p:cNvPr>
          <p:cNvSpPr>
            <a:spLocks noGrp="1"/>
          </p:cNvSpPr>
          <p:nvPr>
            <p:ph type="body" sz="quarter" idx="12" hasCustomPrompt="1"/>
          </p:nvPr>
        </p:nvSpPr>
        <p:spPr>
          <a:xfrm>
            <a:off x="1476893" y="7064989"/>
            <a:ext cx="5560218" cy="1545431"/>
          </a:xfrm>
        </p:spPr>
        <p:txBody>
          <a:bodyPr>
            <a:normAutofit/>
          </a:bodyPr>
          <a:lstStyle>
            <a:lvl1pPr marL="0" indent="0">
              <a:buNone/>
              <a:defRPr sz="21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4172671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2783777">
            <a:off x="11628342" y="2550754"/>
            <a:ext cx="5370291" cy="7830110"/>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15307814" y="8610419"/>
            <a:ext cx="2980187" cy="195422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5"/>
          <a:stretch>
            <a:fillRect/>
          </a:stretch>
        </p:blipFill>
        <p:spPr>
          <a:xfrm rot="8491598">
            <a:off x="10200995" y="607688"/>
            <a:ext cx="1664765" cy="2427297"/>
          </a:xfrm>
          <a:prstGeom prst="rect">
            <a:avLst/>
          </a:prstGeom>
        </p:spPr>
      </p:pic>
      <p:pic>
        <p:nvPicPr>
          <p:cNvPr id="15" name="Picture 14" descr="A close-up of a black background&#10;&#10;Description automatically generated with low confidence">
            <a:extLst>
              <a:ext uri="{FF2B5EF4-FFF2-40B4-BE49-F238E27FC236}">
                <a16:creationId xmlns:a16="http://schemas.microsoft.com/office/drawing/2014/main" id="{ABB0DDEA-DE5E-72CF-E8F8-25BE44661882}"/>
              </a:ext>
            </a:extLst>
          </p:cNvPr>
          <p:cNvPicPr>
            <a:picLocks noChangeAspect="1"/>
          </p:cNvPicPr>
          <p:nvPr userDrawn="1"/>
        </p:nvPicPr>
        <p:blipFill>
          <a:blip r:embed="rId6"/>
          <a:stretch>
            <a:fillRect/>
          </a:stretch>
        </p:blipFill>
        <p:spPr>
          <a:xfrm>
            <a:off x="1476893" y="3575643"/>
            <a:ext cx="5560218" cy="1344228"/>
          </a:xfrm>
          <a:prstGeom prst="rect">
            <a:avLst/>
          </a:prstGeom>
        </p:spPr>
      </p:pic>
      <p:sp>
        <p:nvSpPr>
          <p:cNvPr id="6" name="Text Placeholder 9">
            <a:extLst>
              <a:ext uri="{FF2B5EF4-FFF2-40B4-BE49-F238E27FC236}">
                <a16:creationId xmlns:a16="http://schemas.microsoft.com/office/drawing/2014/main" id="{0EF971EA-6AB8-804F-177D-F981C679D8D2}"/>
              </a:ext>
            </a:extLst>
          </p:cNvPr>
          <p:cNvSpPr>
            <a:spLocks noGrp="1"/>
          </p:cNvSpPr>
          <p:nvPr>
            <p:ph type="body" sz="quarter" idx="11" hasCustomPrompt="1"/>
          </p:nvPr>
        </p:nvSpPr>
        <p:spPr>
          <a:xfrm>
            <a:off x="1476893" y="5367126"/>
            <a:ext cx="5560218" cy="1609932"/>
          </a:xfrm>
        </p:spPr>
        <p:txBody>
          <a:bodyPr anchor="ctr">
            <a:normAutofit/>
          </a:bodyPr>
          <a:lstStyle>
            <a:lvl1pPr marL="0" indent="0">
              <a:buNone/>
              <a:defRPr sz="6000" b="1">
                <a:solidFill>
                  <a:schemeClr val="bg1"/>
                </a:solidFill>
              </a:defRPr>
            </a:lvl1pPr>
          </a:lstStyle>
          <a:p>
            <a:pPr lvl="0"/>
            <a:r>
              <a:rPr lang="en-GB"/>
              <a:t>Title Here</a:t>
            </a:r>
            <a:endParaRPr lang="en-US"/>
          </a:p>
        </p:txBody>
      </p:sp>
      <p:sp>
        <p:nvSpPr>
          <p:cNvPr id="2" name="Text Placeholder 3">
            <a:extLst>
              <a:ext uri="{FF2B5EF4-FFF2-40B4-BE49-F238E27FC236}">
                <a16:creationId xmlns:a16="http://schemas.microsoft.com/office/drawing/2014/main" id="{718341AB-687B-1B74-1AC9-8F60904BB024}"/>
              </a:ext>
            </a:extLst>
          </p:cNvPr>
          <p:cNvSpPr>
            <a:spLocks noGrp="1"/>
          </p:cNvSpPr>
          <p:nvPr>
            <p:ph type="body" sz="quarter" idx="12" hasCustomPrompt="1"/>
          </p:nvPr>
        </p:nvSpPr>
        <p:spPr>
          <a:xfrm>
            <a:off x="1476893" y="7064989"/>
            <a:ext cx="5560218" cy="1545431"/>
          </a:xfrm>
        </p:spPr>
        <p:txBody>
          <a:bodyPr>
            <a:normAutofit/>
          </a:bodyPr>
          <a:lstStyle>
            <a:lvl1pPr marL="0" indent="0">
              <a:buNone/>
              <a:defRPr sz="21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180570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ubheading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457471" y="3820428"/>
            <a:ext cx="5560218" cy="1609932"/>
          </a:xfrm>
        </p:spPr>
        <p:txBody>
          <a:bodyPr anchor="ctr">
            <a:normAutofit/>
          </a:bodyPr>
          <a:lstStyle>
            <a:lvl1pPr marL="0" indent="0">
              <a:buNone/>
              <a:defRPr sz="6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4" name="Picture 3" descr="A blue arrow on a black background&#10;&#10;Description automatically generated with medium confidence">
            <a:extLst>
              <a:ext uri="{FF2B5EF4-FFF2-40B4-BE49-F238E27FC236}">
                <a16:creationId xmlns:a16="http://schemas.microsoft.com/office/drawing/2014/main" id="{F906422B-67A4-00F5-B537-BC31A75C355B}"/>
              </a:ext>
            </a:extLst>
          </p:cNvPr>
          <p:cNvPicPr>
            <a:picLocks noChangeAspect="1"/>
          </p:cNvPicPr>
          <p:nvPr userDrawn="1"/>
        </p:nvPicPr>
        <p:blipFill>
          <a:blip r:embed="rId4"/>
          <a:stretch>
            <a:fillRect/>
          </a:stretch>
        </p:blipFill>
        <p:spPr>
          <a:xfrm rot="8100000">
            <a:off x="-792030" y="5119933"/>
            <a:ext cx="5004996" cy="7297496"/>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17" name="Picture 16" descr="A black background with blue text&#10;&#10;Description automatically generated with low confidence">
            <a:extLst>
              <a:ext uri="{FF2B5EF4-FFF2-40B4-BE49-F238E27FC236}">
                <a16:creationId xmlns:a16="http://schemas.microsoft.com/office/drawing/2014/main" id="{7EEC95E7-6266-0588-9275-FDCA9F3A5D15}"/>
              </a:ext>
            </a:extLst>
          </p:cNvPr>
          <p:cNvPicPr>
            <a:picLocks noChangeAspect="1"/>
          </p:cNvPicPr>
          <p:nvPr userDrawn="1"/>
        </p:nvPicPr>
        <p:blipFill>
          <a:blip r:embed="rId6"/>
          <a:stretch>
            <a:fillRect/>
          </a:stretch>
        </p:blipFill>
        <p:spPr>
          <a:xfrm>
            <a:off x="15307811" y="8610419"/>
            <a:ext cx="2980190" cy="1954221"/>
          </a:xfrm>
          <a:prstGeom prst="rect">
            <a:avLst/>
          </a:prstGeom>
        </p:spPr>
      </p:pic>
      <p:pic>
        <p:nvPicPr>
          <p:cNvPr id="20" name="Picture 19" descr="An orange arrow on a black background&#10;&#10;Description automatically generated with medium confidence">
            <a:extLst>
              <a:ext uri="{FF2B5EF4-FFF2-40B4-BE49-F238E27FC236}">
                <a16:creationId xmlns:a16="http://schemas.microsoft.com/office/drawing/2014/main" id="{1F9057CE-BB47-B14B-BF51-0631B69AA1CE}"/>
              </a:ext>
            </a:extLst>
          </p:cNvPr>
          <p:cNvPicPr>
            <a:picLocks noChangeAspect="1"/>
          </p:cNvPicPr>
          <p:nvPr userDrawn="1"/>
        </p:nvPicPr>
        <p:blipFill>
          <a:blip r:embed="rId7"/>
          <a:stretch>
            <a:fillRect/>
          </a:stretch>
        </p:blipFill>
        <p:spPr>
          <a:xfrm rot="2700000">
            <a:off x="4035328" y="2887100"/>
            <a:ext cx="1753154" cy="2556171"/>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8"/>
          <a:stretch>
            <a:fillRect/>
          </a:stretch>
        </p:blipFill>
        <p:spPr>
          <a:xfrm>
            <a:off x="15943287" y="325290"/>
            <a:ext cx="1969197" cy="1532121"/>
          </a:xfrm>
          <a:prstGeom prst="rect">
            <a:avLst/>
          </a:prstGeom>
        </p:spPr>
      </p:pic>
      <p:sp>
        <p:nvSpPr>
          <p:cNvPr id="3" name="Text Placeholder 3">
            <a:extLst>
              <a:ext uri="{FF2B5EF4-FFF2-40B4-BE49-F238E27FC236}">
                <a16:creationId xmlns:a16="http://schemas.microsoft.com/office/drawing/2014/main" id="{D2C5EE07-E227-9FB8-6ACB-2539DA913AAC}"/>
              </a:ext>
            </a:extLst>
          </p:cNvPr>
          <p:cNvSpPr>
            <a:spLocks noGrp="1"/>
          </p:cNvSpPr>
          <p:nvPr>
            <p:ph type="body" sz="quarter" idx="12" hasCustomPrompt="1"/>
          </p:nvPr>
        </p:nvSpPr>
        <p:spPr>
          <a:xfrm>
            <a:off x="11457471" y="5588685"/>
            <a:ext cx="5560218" cy="1545431"/>
          </a:xfrm>
        </p:spPr>
        <p:txBody>
          <a:bodyPr>
            <a:normAutofit/>
          </a:bodyPr>
          <a:lstStyle>
            <a:lvl1pPr marL="0" indent="0">
              <a:buNone/>
              <a:defRPr sz="21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268326450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heading slid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457471" y="3820428"/>
            <a:ext cx="5560218" cy="1609932"/>
          </a:xfrm>
        </p:spPr>
        <p:txBody>
          <a:bodyPr anchor="ctr">
            <a:normAutofit/>
          </a:bodyPr>
          <a:lstStyle>
            <a:lvl1pPr marL="0" indent="0">
              <a:buNone/>
              <a:defRPr sz="6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4"/>
          <a:stretch>
            <a:fillRect/>
          </a:stretch>
        </p:blipFill>
        <p:spPr>
          <a:xfrm>
            <a:off x="375516" y="284744"/>
            <a:ext cx="3012810" cy="658262"/>
          </a:xfrm>
          <a:prstGeom prst="rect">
            <a:avLst/>
          </a:prstGeom>
        </p:spPr>
      </p:pic>
      <p:pic>
        <p:nvPicPr>
          <p:cNvPr id="17" name="Picture 16" descr="A black background with blue text&#10;&#10;Description automatically generated with low confidence">
            <a:extLst>
              <a:ext uri="{FF2B5EF4-FFF2-40B4-BE49-F238E27FC236}">
                <a16:creationId xmlns:a16="http://schemas.microsoft.com/office/drawing/2014/main" id="{7EEC95E7-6266-0588-9275-FDCA9F3A5D15}"/>
              </a:ext>
            </a:extLst>
          </p:cNvPr>
          <p:cNvPicPr>
            <a:picLocks noChangeAspect="1"/>
          </p:cNvPicPr>
          <p:nvPr userDrawn="1"/>
        </p:nvPicPr>
        <p:blipFill>
          <a:blip r:embed="rId5"/>
          <a:stretch>
            <a:fillRect/>
          </a:stretch>
        </p:blipFill>
        <p:spPr>
          <a:xfrm>
            <a:off x="15307811" y="8610419"/>
            <a:ext cx="2980190" cy="1954221"/>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6"/>
          <a:stretch>
            <a:fillRect/>
          </a:stretch>
        </p:blipFill>
        <p:spPr>
          <a:xfrm>
            <a:off x="15943287" y="325290"/>
            <a:ext cx="1969197" cy="1532121"/>
          </a:xfrm>
          <a:prstGeom prst="rect">
            <a:avLst/>
          </a:prstGeom>
        </p:spPr>
      </p:pic>
      <p:sp>
        <p:nvSpPr>
          <p:cNvPr id="2" name="Picture Placeholder 7">
            <a:extLst>
              <a:ext uri="{FF2B5EF4-FFF2-40B4-BE49-F238E27FC236}">
                <a16:creationId xmlns:a16="http://schemas.microsoft.com/office/drawing/2014/main" id="{B4941A68-B900-DE33-77F1-B000A1406B4A}"/>
              </a:ext>
            </a:extLst>
          </p:cNvPr>
          <p:cNvSpPr>
            <a:spLocks noGrp="1"/>
          </p:cNvSpPr>
          <p:nvPr>
            <p:ph type="pic" sz="quarter" idx="10" hasCustomPrompt="1"/>
          </p:nvPr>
        </p:nvSpPr>
        <p:spPr>
          <a:xfrm>
            <a:off x="-2867480" y="1196054"/>
            <a:ext cx="13176075" cy="10510394"/>
          </a:xfrm>
          <a:prstGeom prst="hexagon">
            <a:avLst/>
          </a:prstGeom>
        </p:spPr>
        <p:txBody>
          <a:bodyPr/>
          <a:lstStyle/>
          <a:p>
            <a:r>
              <a:rPr lang="en-US"/>
              <a:t>Insert title image here</a:t>
            </a:r>
          </a:p>
        </p:txBody>
      </p:sp>
      <p:sp>
        <p:nvSpPr>
          <p:cNvPr id="4" name="Text Placeholder 3">
            <a:extLst>
              <a:ext uri="{FF2B5EF4-FFF2-40B4-BE49-F238E27FC236}">
                <a16:creationId xmlns:a16="http://schemas.microsoft.com/office/drawing/2014/main" id="{9E40BA87-2EF3-560B-5799-77D7A2602617}"/>
              </a:ext>
            </a:extLst>
          </p:cNvPr>
          <p:cNvSpPr>
            <a:spLocks noGrp="1"/>
          </p:cNvSpPr>
          <p:nvPr>
            <p:ph type="body" sz="quarter" idx="12" hasCustomPrompt="1"/>
          </p:nvPr>
        </p:nvSpPr>
        <p:spPr>
          <a:xfrm>
            <a:off x="11457471" y="5588685"/>
            <a:ext cx="5560218" cy="1545431"/>
          </a:xfrm>
        </p:spPr>
        <p:txBody>
          <a:bodyPr>
            <a:normAutofit/>
          </a:bodyPr>
          <a:lstStyle>
            <a:lvl1pPr marL="0" indent="0">
              <a:buNone/>
              <a:defRPr sz="21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39634604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8"/>
            <a:ext cx="4743450" cy="1609932"/>
          </a:xfrm>
        </p:spPr>
        <p:txBody>
          <a:bodyPr anchor="ctr">
            <a:normAutofit/>
          </a:bodyPr>
          <a:lstStyle>
            <a:lvl1pPr marL="0" indent="0" algn="l">
              <a:buNone/>
              <a:defRPr sz="6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3583782" y="3694949"/>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2585244" y="4078361"/>
            <a:ext cx="578247" cy="843108"/>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3583782" y="5532710"/>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2585244" y="5916122"/>
            <a:ext cx="578247" cy="843108"/>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3583782" y="7397166"/>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2585244" y="7780578"/>
            <a:ext cx="578247" cy="843108"/>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5943287" y="325290"/>
            <a:ext cx="1969197" cy="1532121"/>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7E546C95-6DC1-767B-0282-6DC3C6F41DBC}"/>
              </a:ext>
            </a:extLst>
          </p:cNvPr>
          <p:cNvPicPr>
            <a:picLocks noChangeAspect="1"/>
          </p:cNvPicPr>
          <p:nvPr userDrawn="1"/>
        </p:nvPicPr>
        <p:blipFill>
          <a:blip r:embed="rId6"/>
          <a:stretch>
            <a:fillRect/>
          </a:stretch>
        </p:blipFill>
        <p:spPr>
          <a:xfrm>
            <a:off x="375516" y="284744"/>
            <a:ext cx="3012810" cy="658262"/>
          </a:xfrm>
          <a:prstGeom prst="rect">
            <a:avLst/>
          </a:prstGeom>
        </p:spPr>
      </p:pic>
      <p:pic>
        <p:nvPicPr>
          <p:cNvPr id="9" name="Picture 8" descr="A black background with blue text&#10;&#10;Description automatically generated with low confidence">
            <a:extLst>
              <a:ext uri="{FF2B5EF4-FFF2-40B4-BE49-F238E27FC236}">
                <a16:creationId xmlns:a16="http://schemas.microsoft.com/office/drawing/2014/main" id="{9CA5A34F-54BF-5662-5BA5-8EAE0EB8EBFC}"/>
              </a:ext>
            </a:extLst>
          </p:cNvPr>
          <p:cNvPicPr>
            <a:picLocks noChangeAspect="1"/>
          </p:cNvPicPr>
          <p:nvPr userDrawn="1"/>
        </p:nvPicPr>
        <p:blipFill>
          <a:blip r:embed="rId7"/>
          <a:stretch>
            <a:fillRect/>
          </a:stretch>
        </p:blipFill>
        <p:spPr>
          <a:xfrm>
            <a:off x="15307811" y="8610419"/>
            <a:ext cx="2980190" cy="1954221"/>
          </a:xfrm>
          <a:prstGeom prst="rect">
            <a:avLst/>
          </a:prstGeom>
        </p:spPr>
      </p:pic>
      <p:sp>
        <p:nvSpPr>
          <p:cNvPr id="13" name="Text Placeholder 3">
            <a:extLst>
              <a:ext uri="{FF2B5EF4-FFF2-40B4-BE49-F238E27FC236}">
                <a16:creationId xmlns:a16="http://schemas.microsoft.com/office/drawing/2014/main" id="{2BADC555-1A5B-83E7-28B2-8E50C373EA83}"/>
              </a:ext>
            </a:extLst>
          </p:cNvPr>
          <p:cNvSpPr>
            <a:spLocks noGrp="1"/>
          </p:cNvSpPr>
          <p:nvPr>
            <p:ph type="body" sz="quarter" idx="19" hasCustomPrompt="1"/>
          </p:nvPr>
        </p:nvSpPr>
        <p:spPr>
          <a:xfrm>
            <a:off x="6086244" y="1559798"/>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87586251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8"/>
            <a:ext cx="4743450" cy="1609932"/>
          </a:xfrm>
        </p:spPr>
        <p:txBody>
          <a:bodyPr anchor="ctr">
            <a:normAutofit/>
          </a:bodyPr>
          <a:lstStyle>
            <a:lvl1pPr marL="0" indent="0" algn="l">
              <a:buNone/>
              <a:defRPr sz="6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3583782" y="3694949"/>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2585244" y="4078361"/>
            <a:ext cx="578247" cy="843108"/>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3583782" y="5532710"/>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2585244" y="5916122"/>
            <a:ext cx="578247" cy="843108"/>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3583782" y="7397166"/>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2585244" y="7780578"/>
            <a:ext cx="578247" cy="843108"/>
          </a:xfrm>
          <a:prstGeom prst="rect">
            <a:avLst/>
          </a:prstGeom>
        </p:spPr>
      </p:pic>
      <p:sp>
        <p:nvSpPr>
          <p:cNvPr id="11" name="Text Placeholder 9">
            <a:extLst>
              <a:ext uri="{FF2B5EF4-FFF2-40B4-BE49-F238E27FC236}">
                <a16:creationId xmlns:a16="http://schemas.microsoft.com/office/drawing/2014/main" id="{3CB19BC8-2160-4CD7-A3B4-3940A3170F38}"/>
              </a:ext>
            </a:extLst>
          </p:cNvPr>
          <p:cNvSpPr>
            <a:spLocks noGrp="1"/>
          </p:cNvSpPr>
          <p:nvPr>
            <p:ph type="body" sz="quarter" idx="15" hasCustomPrompt="1"/>
          </p:nvPr>
        </p:nvSpPr>
        <p:spPr>
          <a:xfrm>
            <a:off x="10562829" y="3659805"/>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12" name="Picture 11" descr="A blue arrow on a black background&#10;&#10;Description automatically generated with medium confidence">
            <a:extLst>
              <a:ext uri="{FF2B5EF4-FFF2-40B4-BE49-F238E27FC236}">
                <a16:creationId xmlns:a16="http://schemas.microsoft.com/office/drawing/2014/main" id="{F34F7010-0F2C-2EDB-4850-A191F39D6AFC}"/>
              </a:ext>
            </a:extLst>
          </p:cNvPr>
          <p:cNvPicPr>
            <a:picLocks noChangeAspect="1"/>
          </p:cNvPicPr>
          <p:nvPr userDrawn="1"/>
        </p:nvPicPr>
        <p:blipFill>
          <a:blip r:embed="rId4"/>
          <a:stretch>
            <a:fillRect/>
          </a:stretch>
        </p:blipFill>
        <p:spPr>
          <a:xfrm rot="10800000">
            <a:off x="9564291" y="4043217"/>
            <a:ext cx="578247" cy="843108"/>
          </a:xfrm>
          <a:prstGeom prst="rect">
            <a:avLst/>
          </a:prstGeom>
          <a:solidFill>
            <a:schemeClr val="bg1"/>
          </a:solidFill>
        </p:spPr>
      </p:pic>
      <p:sp>
        <p:nvSpPr>
          <p:cNvPr id="14" name="Text Placeholder 9">
            <a:extLst>
              <a:ext uri="{FF2B5EF4-FFF2-40B4-BE49-F238E27FC236}">
                <a16:creationId xmlns:a16="http://schemas.microsoft.com/office/drawing/2014/main" id="{09D56E98-897D-AFCE-6559-DC57CAFEE5A9}"/>
              </a:ext>
            </a:extLst>
          </p:cNvPr>
          <p:cNvSpPr>
            <a:spLocks noGrp="1"/>
          </p:cNvSpPr>
          <p:nvPr>
            <p:ph type="body" sz="quarter" idx="16" hasCustomPrompt="1"/>
          </p:nvPr>
        </p:nvSpPr>
        <p:spPr>
          <a:xfrm>
            <a:off x="10562829" y="5497566"/>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15" name="Picture 14" descr="A blue arrow on a black background&#10;&#10;Description automatically generated with medium confidence">
            <a:extLst>
              <a:ext uri="{FF2B5EF4-FFF2-40B4-BE49-F238E27FC236}">
                <a16:creationId xmlns:a16="http://schemas.microsoft.com/office/drawing/2014/main" id="{DABBDECA-118F-9477-CBD2-59BD0C16BB91}"/>
              </a:ext>
            </a:extLst>
          </p:cNvPr>
          <p:cNvPicPr>
            <a:picLocks noChangeAspect="1"/>
          </p:cNvPicPr>
          <p:nvPr userDrawn="1"/>
        </p:nvPicPr>
        <p:blipFill>
          <a:blip r:embed="rId4"/>
          <a:stretch>
            <a:fillRect/>
          </a:stretch>
        </p:blipFill>
        <p:spPr>
          <a:xfrm rot="10800000">
            <a:off x="9564291" y="5880978"/>
            <a:ext cx="578247" cy="843108"/>
          </a:xfrm>
          <a:prstGeom prst="rect">
            <a:avLst/>
          </a:prstGeom>
        </p:spPr>
      </p:pic>
      <p:sp>
        <p:nvSpPr>
          <p:cNvPr id="19" name="Text Placeholder 9">
            <a:extLst>
              <a:ext uri="{FF2B5EF4-FFF2-40B4-BE49-F238E27FC236}">
                <a16:creationId xmlns:a16="http://schemas.microsoft.com/office/drawing/2014/main" id="{3349A5A2-A52C-2AD5-59C6-3F5318D308E2}"/>
              </a:ext>
            </a:extLst>
          </p:cNvPr>
          <p:cNvSpPr>
            <a:spLocks noGrp="1"/>
          </p:cNvSpPr>
          <p:nvPr>
            <p:ph type="body" sz="quarter" idx="17" hasCustomPrompt="1"/>
          </p:nvPr>
        </p:nvSpPr>
        <p:spPr>
          <a:xfrm>
            <a:off x="10562829" y="7362023"/>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21" name="Picture 20" descr="A blue arrow on a black background&#10;&#10;Description automatically generated with medium confidence">
            <a:extLst>
              <a:ext uri="{FF2B5EF4-FFF2-40B4-BE49-F238E27FC236}">
                <a16:creationId xmlns:a16="http://schemas.microsoft.com/office/drawing/2014/main" id="{8BBE4B2B-7E27-F4A2-B3E5-FFCCB417588B}"/>
              </a:ext>
            </a:extLst>
          </p:cNvPr>
          <p:cNvPicPr>
            <a:picLocks noChangeAspect="1"/>
          </p:cNvPicPr>
          <p:nvPr userDrawn="1"/>
        </p:nvPicPr>
        <p:blipFill>
          <a:blip r:embed="rId4"/>
          <a:stretch>
            <a:fillRect/>
          </a:stretch>
        </p:blipFill>
        <p:spPr>
          <a:xfrm rot="10800000">
            <a:off x="9564291" y="7745435"/>
            <a:ext cx="578247" cy="843108"/>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5943287" y="325290"/>
            <a:ext cx="1969197" cy="1532121"/>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B144CDD0-4339-3304-F3B5-8650DD7E66FA}"/>
              </a:ext>
            </a:extLst>
          </p:cNvPr>
          <p:cNvPicPr>
            <a:picLocks noChangeAspect="1"/>
          </p:cNvPicPr>
          <p:nvPr userDrawn="1"/>
        </p:nvPicPr>
        <p:blipFill>
          <a:blip r:embed="rId6"/>
          <a:stretch>
            <a:fillRect/>
          </a:stretch>
        </p:blipFill>
        <p:spPr>
          <a:xfrm>
            <a:off x="375516" y="284744"/>
            <a:ext cx="3012810" cy="658262"/>
          </a:xfrm>
          <a:prstGeom prst="rect">
            <a:avLst/>
          </a:prstGeom>
        </p:spPr>
      </p:pic>
      <p:pic>
        <p:nvPicPr>
          <p:cNvPr id="9" name="Picture 8" descr="A black background with blue text&#10;&#10;Description automatically generated with low confidence">
            <a:extLst>
              <a:ext uri="{FF2B5EF4-FFF2-40B4-BE49-F238E27FC236}">
                <a16:creationId xmlns:a16="http://schemas.microsoft.com/office/drawing/2014/main" id="{985FF220-2611-B1ED-899B-F54902454880}"/>
              </a:ext>
            </a:extLst>
          </p:cNvPr>
          <p:cNvPicPr>
            <a:picLocks noChangeAspect="1"/>
          </p:cNvPicPr>
          <p:nvPr userDrawn="1"/>
        </p:nvPicPr>
        <p:blipFill>
          <a:blip r:embed="rId7"/>
          <a:stretch>
            <a:fillRect/>
          </a:stretch>
        </p:blipFill>
        <p:spPr>
          <a:xfrm>
            <a:off x="15307811" y="8610419"/>
            <a:ext cx="2980190" cy="1954221"/>
          </a:xfrm>
          <a:prstGeom prst="rect">
            <a:avLst/>
          </a:prstGeom>
        </p:spPr>
      </p:pic>
      <p:sp>
        <p:nvSpPr>
          <p:cNvPr id="24" name="Text Placeholder 3">
            <a:extLst>
              <a:ext uri="{FF2B5EF4-FFF2-40B4-BE49-F238E27FC236}">
                <a16:creationId xmlns:a16="http://schemas.microsoft.com/office/drawing/2014/main" id="{469B7CC5-6203-A4A5-1C69-A59E078F2C9D}"/>
              </a:ext>
            </a:extLst>
          </p:cNvPr>
          <p:cNvSpPr>
            <a:spLocks noGrp="1"/>
          </p:cNvSpPr>
          <p:nvPr>
            <p:ph type="body" sz="quarter" idx="19" hasCustomPrompt="1"/>
          </p:nvPr>
        </p:nvSpPr>
        <p:spPr>
          <a:xfrm>
            <a:off x="6086244" y="1559798"/>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148716574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492579" y="1674020"/>
            <a:ext cx="451470" cy="658263"/>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C403A62-F0EA-B07A-6CE3-CF663D8745AE}"/>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A900C4E5-3297-A626-1BC4-79078E15A7D4}"/>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2F725958-C44A-50F3-0803-360FB11618A0}"/>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47621724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492581" y="1674020"/>
            <a:ext cx="451470" cy="658263"/>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4915F70C-70DE-CAB2-65C3-9B5562DAA769}"/>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4" name="Picture 3" descr="A black background with blue text&#10;&#10;Description automatically generated with low confidence">
            <a:extLst>
              <a:ext uri="{FF2B5EF4-FFF2-40B4-BE49-F238E27FC236}">
                <a16:creationId xmlns:a16="http://schemas.microsoft.com/office/drawing/2014/main" id="{EF0C8354-3502-BDAC-90CF-595A37B0C69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7" name="Text Placeholder 3">
            <a:extLst>
              <a:ext uri="{FF2B5EF4-FFF2-40B4-BE49-F238E27FC236}">
                <a16:creationId xmlns:a16="http://schemas.microsoft.com/office/drawing/2014/main" id="{A4432C23-CD13-1920-122B-DD2C30F701F6}"/>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61004431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492579" y="1674020"/>
            <a:ext cx="451470" cy="658263"/>
          </a:xfrm>
          <a:prstGeom prst="rect">
            <a:avLst/>
          </a:prstGeom>
        </p:spPr>
      </p:pic>
      <p:sp>
        <p:nvSpPr>
          <p:cNvPr id="2" name="Picture Placeholder 7">
            <a:extLst>
              <a:ext uri="{FF2B5EF4-FFF2-40B4-BE49-F238E27FC236}">
                <a16:creationId xmlns:a16="http://schemas.microsoft.com/office/drawing/2014/main" id="{E7BE09F1-1268-7830-3A2A-E34A684E7B57}"/>
              </a:ext>
            </a:extLst>
          </p:cNvPr>
          <p:cNvSpPr>
            <a:spLocks noGrp="1"/>
          </p:cNvSpPr>
          <p:nvPr>
            <p:ph type="pic" sz="quarter" idx="10" hasCustomPrompt="1"/>
          </p:nvPr>
        </p:nvSpPr>
        <p:spPr>
          <a:xfrm>
            <a:off x="8024699" y="2332283"/>
            <a:ext cx="13176075" cy="10510394"/>
          </a:xfrm>
          <a:prstGeom prst="hexagon">
            <a:avLst/>
          </a:prstGeom>
        </p:spPr>
        <p:txBody>
          <a:bodyPr/>
          <a:lstStyle/>
          <a:p>
            <a:r>
              <a:rPr lang="en-US"/>
              <a:t>Insert title image here</a:t>
            </a:r>
          </a:p>
        </p:txBody>
      </p:sp>
      <p:pic>
        <p:nvPicPr>
          <p:cNvPr id="3" name="Picture 2" descr="A picture containing black, darkness, screenshot&#10;&#10;Description automatically generated">
            <a:extLst>
              <a:ext uri="{FF2B5EF4-FFF2-40B4-BE49-F238E27FC236}">
                <a16:creationId xmlns:a16="http://schemas.microsoft.com/office/drawing/2014/main" id="{574C764A-49C8-B079-E1EA-84118DC2BD3C}"/>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4" name="Picture 3" descr="A black background with blue text&#10;&#10;Description automatically generated with low confidence">
            <a:extLst>
              <a:ext uri="{FF2B5EF4-FFF2-40B4-BE49-F238E27FC236}">
                <a16:creationId xmlns:a16="http://schemas.microsoft.com/office/drawing/2014/main" id="{64A093A9-0B9C-2757-DD9A-65E4A06AAC14}"/>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5" name="Text Placeholder 3">
            <a:extLst>
              <a:ext uri="{FF2B5EF4-FFF2-40B4-BE49-F238E27FC236}">
                <a16:creationId xmlns:a16="http://schemas.microsoft.com/office/drawing/2014/main" id="{BBB19C00-FE82-383F-E541-61B0E2EB13C7}"/>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4984614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Imag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492581" y="1674020"/>
            <a:ext cx="451470" cy="658263"/>
          </a:xfrm>
          <a:prstGeom prst="rect">
            <a:avLst/>
          </a:prstGeom>
        </p:spPr>
      </p:pic>
      <p:sp>
        <p:nvSpPr>
          <p:cNvPr id="2" name="Picture Placeholder 7">
            <a:extLst>
              <a:ext uri="{FF2B5EF4-FFF2-40B4-BE49-F238E27FC236}">
                <a16:creationId xmlns:a16="http://schemas.microsoft.com/office/drawing/2014/main" id="{C85F6A27-B408-4E2C-B4BC-68EF9302A5FF}"/>
              </a:ext>
            </a:extLst>
          </p:cNvPr>
          <p:cNvSpPr>
            <a:spLocks noGrp="1"/>
          </p:cNvSpPr>
          <p:nvPr>
            <p:ph type="pic" sz="quarter" idx="10" hasCustomPrompt="1"/>
          </p:nvPr>
        </p:nvSpPr>
        <p:spPr>
          <a:xfrm>
            <a:off x="8024699" y="2332283"/>
            <a:ext cx="13176075" cy="10510394"/>
          </a:xfrm>
          <a:prstGeom prst="hexagon">
            <a:avLst/>
          </a:prstGeom>
        </p:spPr>
        <p:txBody>
          <a:bodyPr/>
          <a:lstStyle/>
          <a:p>
            <a:r>
              <a:rPr lang="en-US"/>
              <a:t>Insert title image here</a:t>
            </a:r>
          </a:p>
        </p:txBody>
      </p:sp>
      <p:pic>
        <p:nvPicPr>
          <p:cNvPr id="4" name="Picture 3" descr="A picture containing black, darkness, screenshot&#10;&#10;Description automatically generated">
            <a:extLst>
              <a:ext uri="{FF2B5EF4-FFF2-40B4-BE49-F238E27FC236}">
                <a16:creationId xmlns:a16="http://schemas.microsoft.com/office/drawing/2014/main" id="{6503029A-48BB-6461-87A8-7380A4A34AF6}"/>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5" name="Picture 4" descr="A black background with blue text&#10;&#10;Description automatically generated with low confidence">
            <a:extLst>
              <a:ext uri="{FF2B5EF4-FFF2-40B4-BE49-F238E27FC236}">
                <a16:creationId xmlns:a16="http://schemas.microsoft.com/office/drawing/2014/main" id="{FC334715-1F25-8576-59A9-65E0EC4735C8}"/>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D2E371FC-6F90-649F-C99D-744A3509E636}"/>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813085"/>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3599368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ints">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55033"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1155033"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5460425"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5460425"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9772964"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9772964"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14085504"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14085504"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pic>
        <p:nvPicPr>
          <p:cNvPr id="21" name="Picture 20" descr="An orange arrow on a black background&#10;&#10;Description automatically generated with medium confidence">
            <a:extLst>
              <a:ext uri="{FF2B5EF4-FFF2-40B4-BE49-F238E27FC236}">
                <a16:creationId xmlns:a16="http://schemas.microsoft.com/office/drawing/2014/main" id="{4DAA37FD-BBAB-9C1F-C698-30B536F24BC2}"/>
              </a:ext>
            </a:extLst>
          </p:cNvPr>
          <p:cNvPicPr>
            <a:picLocks noChangeAspect="1"/>
          </p:cNvPicPr>
          <p:nvPr userDrawn="1"/>
        </p:nvPicPr>
        <p:blipFill>
          <a:blip r:embed="rId4"/>
          <a:stretch>
            <a:fillRect/>
          </a:stretch>
        </p:blipFill>
        <p:spPr>
          <a:xfrm rot="16200000">
            <a:off x="1536199" y="2723312"/>
            <a:ext cx="1969197" cy="2871176"/>
          </a:xfrm>
          <a:prstGeom prst="rect">
            <a:avLst/>
          </a:prstGeom>
        </p:spPr>
      </p:pic>
      <p:pic>
        <p:nvPicPr>
          <p:cNvPr id="25" name="Picture 24" descr="An orange arrow on a black background&#10;&#10;Description automatically generated with medium confidence">
            <a:extLst>
              <a:ext uri="{FF2B5EF4-FFF2-40B4-BE49-F238E27FC236}">
                <a16:creationId xmlns:a16="http://schemas.microsoft.com/office/drawing/2014/main" id="{AF2C1234-1654-5E25-3314-A478158C3A72}"/>
              </a:ext>
            </a:extLst>
          </p:cNvPr>
          <p:cNvPicPr>
            <a:picLocks noChangeAspect="1"/>
          </p:cNvPicPr>
          <p:nvPr userDrawn="1"/>
        </p:nvPicPr>
        <p:blipFill>
          <a:blip r:embed="rId4"/>
          <a:stretch>
            <a:fillRect/>
          </a:stretch>
        </p:blipFill>
        <p:spPr>
          <a:xfrm rot="16200000">
            <a:off x="5982234" y="2723314"/>
            <a:ext cx="1969197" cy="2871176"/>
          </a:xfrm>
          <a:prstGeom prst="rect">
            <a:avLst/>
          </a:prstGeom>
        </p:spPr>
      </p:pic>
      <p:pic>
        <p:nvPicPr>
          <p:cNvPr id="26" name="Picture 25" descr="An orange arrow on a black background&#10;&#10;Description automatically generated with medium confidence">
            <a:extLst>
              <a:ext uri="{FF2B5EF4-FFF2-40B4-BE49-F238E27FC236}">
                <a16:creationId xmlns:a16="http://schemas.microsoft.com/office/drawing/2014/main" id="{CA909D1F-D54B-1029-E70A-47537172259C}"/>
              </a:ext>
            </a:extLst>
          </p:cNvPr>
          <p:cNvPicPr>
            <a:picLocks noChangeAspect="1"/>
          </p:cNvPicPr>
          <p:nvPr userDrawn="1"/>
        </p:nvPicPr>
        <p:blipFill>
          <a:blip r:embed="rId4"/>
          <a:stretch>
            <a:fillRect/>
          </a:stretch>
        </p:blipFill>
        <p:spPr>
          <a:xfrm rot="16200000">
            <a:off x="10294773" y="2723312"/>
            <a:ext cx="1969197" cy="2871176"/>
          </a:xfrm>
          <a:prstGeom prst="rect">
            <a:avLst/>
          </a:prstGeom>
        </p:spPr>
      </p:pic>
      <p:pic>
        <p:nvPicPr>
          <p:cNvPr id="27" name="Picture 26" descr="An orange arrow on a black background&#10;&#10;Description automatically generated with medium confidence">
            <a:extLst>
              <a:ext uri="{FF2B5EF4-FFF2-40B4-BE49-F238E27FC236}">
                <a16:creationId xmlns:a16="http://schemas.microsoft.com/office/drawing/2014/main" id="{B86183EA-97FB-6743-7766-38A17AB5B26C}"/>
              </a:ext>
            </a:extLst>
          </p:cNvPr>
          <p:cNvPicPr>
            <a:picLocks noChangeAspect="1"/>
          </p:cNvPicPr>
          <p:nvPr userDrawn="1"/>
        </p:nvPicPr>
        <p:blipFill>
          <a:blip r:embed="rId4"/>
          <a:stretch>
            <a:fillRect/>
          </a:stretch>
        </p:blipFill>
        <p:spPr>
          <a:xfrm rot="16200000">
            <a:off x="14607312" y="2723311"/>
            <a:ext cx="1969197" cy="2871176"/>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5D15FB89-CCD0-CAC7-2E7A-5EB5FFD45F8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48F4E975-5515-8C60-E37F-F40EEE02B222}"/>
              </a:ext>
            </a:extLst>
          </p:cNvPr>
          <p:cNvSpPr>
            <a:spLocks noGrp="1"/>
          </p:cNvSpPr>
          <p:nvPr>
            <p:ph type="body" sz="quarter" idx="21" hasCustomPrompt="1"/>
          </p:nvPr>
        </p:nvSpPr>
        <p:spPr>
          <a:xfrm>
            <a:off x="1085210" y="1628869"/>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9525063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oints">
    <p:bg>
      <p:bgRef idx="1001">
        <a:schemeClr val="bg1"/>
      </p:bgRef>
    </p:bg>
    <p:spTree>
      <p:nvGrpSpPr>
        <p:cNvPr id="1" name=""/>
        <p:cNvGrpSpPr/>
        <p:nvPr/>
      </p:nvGrpSpPr>
      <p:grpSpPr>
        <a:xfrm>
          <a:off x="0" y="0"/>
          <a:ext cx="0" cy="0"/>
          <a:chOff x="0" y="0"/>
          <a:chExt cx="0" cy="0"/>
        </a:xfrm>
      </p:grpSpPr>
      <p:pic>
        <p:nvPicPr>
          <p:cNvPr id="11" name="Picture 10" descr="A purple arrow on a black background&#10;&#10;Description automatically generated with medium confidence">
            <a:extLst>
              <a:ext uri="{FF2B5EF4-FFF2-40B4-BE49-F238E27FC236}">
                <a16:creationId xmlns:a16="http://schemas.microsoft.com/office/drawing/2014/main" id="{BBEE0B0D-9701-737B-8B1D-046955E37FA3}"/>
              </a:ext>
            </a:extLst>
          </p:cNvPr>
          <p:cNvPicPr>
            <a:picLocks noChangeAspect="1"/>
          </p:cNvPicPr>
          <p:nvPr userDrawn="1"/>
        </p:nvPicPr>
        <p:blipFill>
          <a:blip r:embed="rId2"/>
          <a:stretch>
            <a:fillRect/>
          </a:stretch>
        </p:blipFill>
        <p:spPr>
          <a:xfrm rot="16200000">
            <a:off x="14607308" y="2723304"/>
            <a:ext cx="1969203" cy="2871180"/>
          </a:xfrm>
          <a:prstGeom prst="rect">
            <a:avLst/>
          </a:prstGeom>
        </p:spPr>
      </p:pic>
      <p:pic>
        <p:nvPicPr>
          <p:cNvPr id="9" name="Picture 8" descr="A purple arrow on a black background&#10;&#10;Description automatically generated with medium confidence">
            <a:extLst>
              <a:ext uri="{FF2B5EF4-FFF2-40B4-BE49-F238E27FC236}">
                <a16:creationId xmlns:a16="http://schemas.microsoft.com/office/drawing/2014/main" id="{43B976AF-C46C-3CE2-668B-0CD5B0EB1E8E}"/>
              </a:ext>
            </a:extLst>
          </p:cNvPr>
          <p:cNvPicPr>
            <a:picLocks noChangeAspect="1"/>
          </p:cNvPicPr>
          <p:nvPr userDrawn="1"/>
        </p:nvPicPr>
        <p:blipFill>
          <a:blip r:embed="rId2"/>
          <a:stretch>
            <a:fillRect/>
          </a:stretch>
        </p:blipFill>
        <p:spPr>
          <a:xfrm rot="16200000">
            <a:off x="10294770" y="2723306"/>
            <a:ext cx="1969203" cy="2871180"/>
          </a:xfrm>
          <a:prstGeom prst="rect">
            <a:avLst/>
          </a:prstGeom>
        </p:spPr>
      </p:pic>
      <p:pic>
        <p:nvPicPr>
          <p:cNvPr id="8" name="Picture 7" descr="A purple arrow on a black background&#10;&#10;Description automatically generated with medium confidence">
            <a:extLst>
              <a:ext uri="{FF2B5EF4-FFF2-40B4-BE49-F238E27FC236}">
                <a16:creationId xmlns:a16="http://schemas.microsoft.com/office/drawing/2014/main" id="{9B75C789-974F-FA30-206C-86F72673BB1A}"/>
              </a:ext>
            </a:extLst>
          </p:cNvPr>
          <p:cNvPicPr>
            <a:picLocks noChangeAspect="1"/>
          </p:cNvPicPr>
          <p:nvPr userDrawn="1"/>
        </p:nvPicPr>
        <p:blipFill>
          <a:blip r:embed="rId2"/>
          <a:stretch>
            <a:fillRect/>
          </a:stretch>
        </p:blipFill>
        <p:spPr>
          <a:xfrm rot="16200000">
            <a:off x="5982230" y="2723306"/>
            <a:ext cx="1969203" cy="2871180"/>
          </a:xfrm>
          <a:prstGeom prst="rect">
            <a:avLst/>
          </a:prstGeom>
        </p:spPr>
      </p:pic>
      <p:pic>
        <p:nvPicPr>
          <p:cNvPr id="7" name="Picture 6" descr="A purple arrow on a black background&#10;&#10;Description automatically generated with medium confidence">
            <a:extLst>
              <a:ext uri="{FF2B5EF4-FFF2-40B4-BE49-F238E27FC236}">
                <a16:creationId xmlns:a16="http://schemas.microsoft.com/office/drawing/2014/main" id="{E411FBEE-FDC9-D673-DEEF-EAADC0F8347C}"/>
              </a:ext>
            </a:extLst>
          </p:cNvPr>
          <p:cNvPicPr>
            <a:picLocks noChangeAspect="1"/>
          </p:cNvPicPr>
          <p:nvPr userDrawn="1"/>
        </p:nvPicPr>
        <p:blipFill>
          <a:blip r:embed="rId2"/>
          <a:stretch>
            <a:fillRect/>
          </a:stretch>
        </p:blipFill>
        <p:spPr>
          <a:xfrm rot="16200000">
            <a:off x="1536198" y="2723306"/>
            <a:ext cx="1969203" cy="2871180"/>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55033"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1155033"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5460425"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5460425"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9772964"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9772964"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14085504"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14085504"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5D15FB89-CCD0-CAC7-2E7A-5EB5FFD45F8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511DDC89-EDCF-FD12-FC23-41CE9A97DC8C}"/>
              </a:ext>
            </a:extLst>
          </p:cNvPr>
          <p:cNvSpPr>
            <a:spLocks noGrp="1"/>
          </p:cNvSpPr>
          <p:nvPr>
            <p:ph type="body" sz="quarter" idx="21" hasCustomPrompt="1"/>
          </p:nvPr>
        </p:nvSpPr>
        <p:spPr>
          <a:xfrm>
            <a:off x="1085210" y="1628869"/>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72199503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9"/>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3" y="2791875"/>
          <a:ext cx="16712334" cy="6094710"/>
        </p:xfrm>
        <a:graphic>
          <a:graphicData uri="http://schemas.openxmlformats.org/drawingml/2006/table">
            <a:tbl>
              <a:tblPr firstRow="1" bandRow="1">
                <a:tableStyleId>{5C22544A-7EE6-4342-B048-85BDC9FD1C3A}</a:tableStyleId>
              </a:tblPr>
              <a:tblGrid>
                <a:gridCol w="5570778">
                  <a:extLst>
                    <a:ext uri="{9D8B030D-6E8A-4147-A177-3AD203B41FA5}">
                      <a16:colId xmlns:a16="http://schemas.microsoft.com/office/drawing/2014/main" val="3996957391"/>
                    </a:ext>
                  </a:extLst>
                </a:gridCol>
                <a:gridCol w="5570778">
                  <a:extLst>
                    <a:ext uri="{9D8B030D-6E8A-4147-A177-3AD203B41FA5}">
                      <a16:colId xmlns:a16="http://schemas.microsoft.com/office/drawing/2014/main" val="1183091787"/>
                    </a:ext>
                  </a:extLst>
                </a:gridCol>
                <a:gridCol w="5570778">
                  <a:extLst>
                    <a:ext uri="{9D8B030D-6E8A-4147-A177-3AD203B41FA5}">
                      <a16:colId xmlns:a16="http://schemas.microsoft.com/office/drawing/2014/main" val="2455646976"/>
                    </a:ext>
                  </a:extLst>
                </a:gridCol>
              </a:tblGrid>
              <a:tr h="1218941">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4875770">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9F55A67A-70DB-A0F3-AB75-BBBDFD93239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1D187D02-E80F-C924-1075-4B684960A748}"/>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0590537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9"/>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3" y="2791875"/>
          <a:ext cx="16712334" cy="6094710"/>
        </p:xfrm>
        <a:graphic>
          <a:graphicData uri="http://schemas.openxmlformats.org/drawingml/2006/table">
            <a:tbl>
              <a:tblPr firstRow="1" bandRow="1">
                <a:tableStyleId>{5C22544A-7EE6-4342-B048-85BDC9FD1C3A}</a:tableStyleId>
              </a:tblPr>
              <a:tblGrid>
                <a:gridCol w="5570778">
                  <a:extLst>
                    <a:ext uri="{9D8B030D-6E8A-4147-A177-3AD203B41FA5}">
                      <a16:colId xmlns:a16="http://schemas.microsoft.com/office/drawing/2014/main" val="3996957391"/>
                    </a:ext>
                  </a:extLst>
                </a:gridCol>
                <a:gridCol w="5570778">
                  <a:extLst>
                    <a:ext uri="{9D8B030D-6E8A-4147-A177-3AD203B41FA5}">
                      <a16:colId xmlns:a16="http://schemas.microsoft.com/office/drawing/2014/main" val="1183091787"/>
                    </a:ext>
                  </a:extLst>
                </a:gridCol>
                <a:gridCol w="5570778">
                  <a:extLst>
                    <a:ext uri="{9D8B030D-6E8A-4147-A177-3AD203B41FA5}">
                      <a16:colId xmlns:a16="http://schemas.microsoft.com/office/drawing/2014/main" val="2455646976"/>
                    </a:ext>
                  </a:extLst>
                </a:gridCol>
              </a:tblGrid>
              <a:tr h="1218941">
                <a:tc>
                  <a:txBody>
                    <a:bodyPr/>
                    <a:lstStyle/>
                    <a:p>
                      <a:endParaRPr lang="en-US" sz="2700"/>
                    </a:p>
                  </a:txBody>
                  <a:tcPr marL="137160" marR="137160" marT="68580" marB="68580">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4875770">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9F55A67A-70DB-A0F3-AB75-BBBDFD93239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5" name="Text Placeholder 3">
            <a:extLst>
              <a:ext uri="{FF2B5EF4-FFF2-40B4-BE49-F238E27FC236}">
                <a16:creationId xmlns:a16="http://schemas.microsoft.com/office/drawing/2014/main" id="{3DB125DD-55DE-F36A-D05C-37868DD26E24}"/>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70984116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6"/>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4" y="2791875"/>
          <a:ext cx="16712333" cy="6026243"/>
        </p:xfrm>
        <a:graphic>
          <a:graphicData uri="http://schemas.openxmlformats.org/drawingml/2006/table">
            <a:tbl>
              <a:tblPr firstRow="1" bandRow="1">
                <a:tableStyleId>{5C22544A-7EE6-4342-B048-85BDC9FD1C3A}</a:tableStyleId>
              </a:tblPr>
              <a:tblGrid>
                <a:gridCol w="3342467">
                  <a:extLst>
                    <a:ext uri="{9D8B030D-6E8A-4147-A177-3AD203B41FA5}">
                      <a16:colId xmlns:a16="http://schemas.microsoft.com/office/drawing/2014/main" val="3996957391"/>
                    </a:ext>
                  </a:extLst>
                </a:gridCol>
                <a:gridCol w="3342467">
                  <a:extLst>
                    <a:ext uri="{9D8B030D-6E8A-4147-A177-3AD203B41FA5}">
                      <a16:colId xmlns:a16="http://schemas.microsoft.com/office/drawing/2014/main" val="1183091787"/>
                    </a:ext>
                  </a:extLst>
                </a:gridCol>
                <a:gridCol w="3342467">
                  <a:extLst>
                    <a:ext uri="{9D8B030D-6E8A-4147-A177-3AD203B41FA5}">
                      <a16:colId xmlns:a16="http://schemas.microsoft.com/office/drawing/2014/main" val="2455646976"/>
                    </a:ext>
                  </a:extLst>
                </a:gridCol>
                <a:gridCol w="3342467">
                  <a:extLst>
                    <a:ext uri="{9D8B030D-6E8A-4147-A177-3AD203B41FA5}">
                      <a16:colId xmlns:a16="http://schemas.microsoft.com/office/drawing/2014/main" val="50446839"/>
                    </a:ext>
                  </a:extLst>
                </a:gridCol>
                <a:gridCol w="3342467">
                  <a:extLst>
                    <a:ext uri="{9D8B030D-6E8A-4147-A177-3AD203B41FA5}">
                      <a16:colId xmlns:a16="http://schemas.microsoft.com/office/drawing/2014/main" val="2918162144"/>
                    </a:ext>
                  </a:extLst>
                </a:gridCol>
              </a:tblGrid>
              <a:tr h="1205247">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4820996">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3AB4E179-C057-00DE-C909-F61019C3D4CF}"/>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4" name="Text Placeholder 3">
            <a:extLst>
              <a:ext uri="{FF2B5EF4-FFF2-40B4-BE49-F238E27FC236}">
                <a16:creationId xmlns:a16="http://schemas.microsoft.com/office/drawing/2014/main" id="{59975558-B1B5-FBEE-A89A-2A15D5A5C8CF}"/>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427241046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6"/>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4" y="2791875"/>
          <a:ext cx="16712333" cy="6026243"/>
        </p:xfrm>
        <a:graphic>
          <a:graphicData uri="http://schemas.openxmlformats.org/drawingml/2006/table">
            <a:tbl>
              <a:tblPr firstRow="1" bandRow="1">
                <a:tableStyleId>{5C22544A-7EE6-4342-B048-85BDC9FD1C3A}</a:tableStyleId>
              </a:tblPr>
              <a:tblGrid>
                <a:gridCol w="3342467">
                  <a:extLst>
                    <a:ext uri="{9D8B030D-6E8A-4147-A177-3AD203B41FA5}">
                      <a16:colId xmlns:a16="http://schemas.microsoft.com/office/drawing/2014/main" val="3996957391"/>
                    </a:ext>
                  </a:extLst>
                </a:gridCol>
                <a:gridCol w="3342467">
                  <a:extLst>
                    <a:ext uri="{9D8B030D-6E8A-4147-A177-3AD203B41FA5}">
                      <a16:colId xmlns:a16="http://schemas.microsoft.com/office/drawing/2014/main" val="1183091787"/>
                    </a:ext>
                  </a:extLst>
                </a:gridCol>
                <a:gridCol w="3342467">
                  <a:extLst>
                    <a:ext uri="{9D8B030D-6E8A-4147-A177-3AD203B41FA5}">
                      <a16:colId xmlns:a16="http://schemas.microsoft.com/office/drawing/2014/main" val="2455646976"/>
                    </a:ext>
                  </a:extLst>
                </a:gridCol>
                <a:gridCol w="3342467">
                  <a:extLst>
                    <a:ext uri="{9D8B030D-6E8A-4147-A177-3AD203B41FA5}">
                      <a16:colId xmlns:a16="http://schemas.microsoft.com/office/drawing/2014/main" val="50446839"/>
                    </a:ext>
                  </a:extLst>
                </a:gridCol>
                <a:gridCol w="3342467">
                  <a:extLst>
                    <a:ext uri="{9D8B030D-6E8A-4147-A177-3AD203B41FA5}">
                      <a16:colId xmlns:a16="http://schemas.microsoft.com/office/drawing/2014/main" val="2918162144"/>
                    </a:ext>
                  </a:extLst>
                </a:gridCol>
              </a:tblGrid>
              <a:tr h="1205247">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4820996">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3AB4E179-C057-00DE-C909-F61019C3D4CF}"/>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4" name="Text Placeholder 3">
            <a:extLst>
              <a:ext uri="{FF2B5EF4-FFF2-40B4-BE49-F238E27FC236}">
                <a16:creationId xmlns:a16="http://schemas.microsoft.com/office/drawing/2014/main" id="{839D4A7F-018D-CAEA-3877-6AE4B8315862}"/>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64000887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18811270">
            <a:off x="14495012" y="-1581043"/>
            <a:ext cx="5370291" cy="7830110"/>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 y="5143500"/>
            <a:ext cx="18287999" cy="1609932"/>
          </a:xfrm>
        </p:spPr>
        <p:txBody>
          <a:bodyPr anchor="ctr">
            <a:normAutofit/>
          </a:bodyPr>
          <a:lstStyle>
            <a:lvl1pPr marL="0" indent="0" algn="ctr">
              <a:buNone/>
              <a:defRPr sz="6000" b="1">
                <a:solidFill>
                  <a:schemeClr val="bg1"/>
                </a:solidFill>
              </a:defRPr>
            </a:lvl1pPr>
          </a:lstStyle>
          <a:p>
            <a:pPr lvl="0"/>
            <a:r>
              <a:rPr lang="en-GB"/>
              <a:t>Thank you!</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15307814" y="8610419"/>
            <a:ext cx="2980187" cy="195422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5"/>
          <a:stretch>
            <a:fillRect/>
          </a:stretch>
        </p:blipFill>
        <p:spPr>
          <a:xfrm rot="8491598">
            <a:off x="-891864" y="6325556"/>
            <a:ext cx="3402929" cy="4961615"/>
          </a:xfrm>
          <a:prstGeom prst="rect">
            <a:avLst/>
          </a:prstGeom>
        </p:spPr>
      </p:pic>
    </p:spTree>
    <p:extLst>
      <p:ext uri="{BB962C8B-B14F-4D97-AF65-F5344CB8AC3E}">
        <p14:creationId xmlns:p14="http://schemas.microsoft.com/office/powerpoint/2010/main" val="504844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60601" y="3606801"/>
            <a:ext cx="11650404" cy="2469453"/>
          </a:xfrm>
        </p:spPr>
        <p:txBody>
          <a:bodyPr anchor="b">
            <a:noAutofit/>
          </a:bodyPr>
          <a:lstStyle>
            <a:lvl1pPr algn="r">
              <a:defRPr sz="81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2260601" y="6076250"/>
            <a:ext cx="11650404" cy="1645349"/>
          </a:xfrm>
        </p:spPr>
        <p:txBody>
          <a:bodyPr anchor="t"/>
          <a:lstStyle>
            <a:lvl1pPr marL="0" indent="0" algn="r">
              <a:buNone/>
              <a:defRPr>
                <a:solidFill>
                  <a:schemeClr val="tx1">
                    <a:lumMod val="50000"/>
                    <a:lumOff val="5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3" y="4051301"/>
            <a:ext cx="12895002" cy="2739872"/>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1290600"/>
          </a:xfrm>
        </p:spPr>
        <p:txBody>
          <a:bodyPr anchor="t"/>
          <a:lstStyle>
            <a:lvl1pPr marL="0" indent="0" algn="l">
              <a:buNone/>
              <a:defRPr sz="30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16002" y="3240884"/>
            <a:ext cx="6276053" cy="58211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34955" y="3240884"/>
            <a:ext cx="6276051" cy="5821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13618" y="3241475"/>
            <a:ext cx="6278435"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13618" y="4105868"/>
            <a:ext cx="6278435"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32575" y="3241475"/>
            <a:ext cx="6278427"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7632577" y="4105868"/>
            <a:ext cx="6278426"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1" y="914400"/>
            <a:ext cx="12895002" cy="19812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1" y="2247906"/>
            <a:ext cx="5781792" cy="1917699"/>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7140692" y="772387"/>
            <a:ext cx="6770312" cy="82896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16001" y="4165604"/>
            <a:ext cx="5781792" cy="3876674"/>
          </a:xfrm>
        </p:spPr>
        <p:txBody>
          <a:bodyPr>
            <a:normAutofit/>
          </a:bodyPr>
          <a:lstStyle>
            <a:lvl1pPr marL="0" indent="0">
              <a:buNone/>
              <a:defRPr sz="2100"/>
            </a:lvl1pPr>
            <a:lvl2pPr marL="685595" indent="0">
              <a:buNone/>
              <a:defRPr sz="2100"/>
            </a:lvl2pPr>
            <a:lvl3pPr marL="1371189" indent="0">
              <a:buNone/>
              <a:defRPr sz="1800"/>
            </a:lvl3pPr>
            <a:lvl4pPr marL="2056784" indent="0">
              <a:buNone/>
              <a:defRPr sz="1500"/>
            </a:lvl4pPr>
            <a:lvl5pPr marL="2742377" indent="0">
              <a:buNone/>
              <a:defRPr sz="1500"/>
            </a:lvl5pPr>
            <a:lvl6pPr marL="3427971" indent="0">
              <a:buNone/>
              <a:defRPr sz="1500"/>
            </a:lvl6pPr>
            <a:lvl7pPr marL="4113566" indent="0">
              <a:buNone/>
              <a:defRPr sz="1500"/>
            </a:lvl7pPr>
            <a:lvl8pPr marL="4799160" indent="0">
              <a:buNone/>
              <a:defRPr sz="1500"/>
            </a:lvl8pPr>
            <a:lvl9pPr marL="5484755"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2" y="7200900"/>
            <a:ext cx="12895001"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16001" y="914400"/>
            <a:ext cx="12895002" cy="5768577"/>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16002" y="8051007"/>
            <a:ext cx="12895001" cy="1011036"/>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3" y="914400"/>
            <a:ext cx="12895002" cy="5105400"/>
          </a:xfrm>
        </p:spPr>
        <p:txBody>
          <a:bodyPr anchor="ctr">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2049209" y="5448300"/>
            <a:ext cx="10836786"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latin typeface="Arial"/>
              </a:rPr>
              <a:t>”</a:t>
            </a:r>
            <a:endParaRPr lang="en-US" sz="2700" dirty="0">
              <a:solidFill>
                <a:schemeClr val="accent1">
                  <a:lumMod val="60000"/>
                  <a:lumOff val="40000"/>
                </a:schemeClr>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16003" y="2897982"/>
            <a:ext cx="12895002" cy="3893190"/>
          </a:xfrm>
        </p:spPr>
        <p:txBody>
          <a:bodyPr anchor="b">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tx1">
                    <a:lumMod val="75000"/>
                    <a:lumOff val="25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28699" y="914400"/>
            <a:ext cx="12882305"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51510" y="914399"/>
            <a:ext cx="1957115" cy="787717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016003" y="914400"/>
            <a:ext cx="10590225" cy="7877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vl1pPr>
          </a:lstStyle>
          <a:p>
            <a:r>
              <a:rPr lang="en-US" dirty="0"/>
              <a:t>1</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717"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222BCB-CA5F-0B24-53C3-24E576E7383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577F6BB-FD25-CEF3-F6D4-6D19271EE63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8EC16F-24EA-1DA2-1937-F0718757D79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240C46-9DB0-1E42-B927-E275C3D8BDBB}" type="datetimeFigureOut">
              <a:rPr lang="en-US" smtClean="0"/>
              <a:t>2/7/2024</a:t>
            </a:fld>
            <a:endParaRPr lang="en-US"/>
          </a:p>
        </p:txBody>
      </p:sp>
      <p:sp>
        <p:nvSpPr>
          <p:cNvPr id="5" name="Footer Placeholder 4">
            <a:extLst>
              <a:ext uri="{FF2B5EF4-FFF2-40B4-BE49-F238E27FC236}">
                <a16:creationId xmlns:a16="http://schemas.microsoft.com/office/drawing/2014/main" id="{945C0387-F61D-A178-69F5-34C001EFFB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9AD6A-EA36-8886-FBBB-615CED550CB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97AD349-84D2-7E41-8E9F-8A92063994D9}" type="slidenum">
              <a:rPr lang="en-US" smtClean="0"/>
              <a:t>‹#›</a:t>
            </a:fld>
            <a:endParaRPr lang="en-US"/>
          </a:p>
        </p:txBody>
      </p:sp>
    </p:spTree>
    <p:extLst>
      <p:ext uri="{BB962C8B-B14F-4D97-AF65-F5344CB8AC3E}">
        <p14:creationId xmlns:p14="http://schemas.microsoft.com/office/powerpoint/2010/main" val="186242113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8" r:id="rId4"/>
    <p:sldLayoutId id="2147483694" r:id="rId5"/>
    <p:sldLayoutId id="2147483695" r:id="rId6"/>
    <p:sldLayoutId id="2147483696" r:id="rId7"/>
    <p:sldLayoutId id="2147483701" r:id="rId8"/>
    <p:sldLayoutId id="2147483703" r:id="rId9"/>
    <p:sldLayoutId id="2147483704" r:id="rId10"/>
    <p:sldLayoutId id="2147483702" r:id="rId11"/>
    <p:sldLayoutId id="2147483705" r:id="rId12"/>
    <p:sldLayoutId id="2147483700" r:id="rId13"/>
    <p:sldLayoutId id="2147483706" r:id="rId14"/>
    <p:sldLayoutId id="2147483697" r:id="rId15"/>
    <p:sldLayoutId id="2147483707" r:id="rId16"/>
    <p:sldLayoutId id="2147483699" r:id="rId17"/>
  </p:sldLayoutIdLst>
  <p:txStyles>
    <p:titleStyle>
      <a:lvl1pPr algn="l" defTabSz="914400" rtl="0" eaLnBrk="1" latinLnBrk="0" hangingPunct="1">
        <a:lnSpc>
          <a:spcPct val="90000"/>
        </a:lnSpc>
        <a:spcBef>
          <a:spcPct val="0"/>
        </a:spcBef>
        <a:buNone/>
        <a:defRPr sz="4400" b="1" i="0" kern="1200">
          <a:solidFill>
            <a:schemeClr val="tx1"/>
          </a:solidFill>
          <a:latin typeface="WMCA Circular Bold" panose="020B0604020101020102" pitchFamily="34" charset="77"/>
          <a:ea typeface="+mj-ea"/>
          <a:cs typeface="WMCA Circular Bold"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WMCA Circular Book" panose="020B0604020101020102" pitchFamily="34" charset="77"/>
          <a:ea typeface="+mn-ea"/>
          <a:cs typeface="WMCA Circular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MCA Circular Book" panose="020B0604020101020102" pitchFamily="34" charset="77"/>
          <a:ea typeface="+mn-ea"/>
          <a:cs typeface="WMCA Circular Book"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MCA Circular Book" panose="020B0604020101020102" pitchFamily="34" charset="77"/>
          <a:ea typeface="+mn-ea"/>
          <a:cs typeface="WMCA Circular Book"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1016001" y="914400"/>
            <a:ext cx="12895002" cy="19812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16001" y="3240884"/>
            <a:ext cx="12895002" cy="5821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807700" y="9062044"/>
            <a:ext cx="1367909"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B61BEF0D-F0BB-DE4B-95CE-6DB70DBA9567}" type="datetimeFigureOut">
              <a:rPr lang="en-US" dirty="0"/>
              <a:pPr/>
              <a:t>2/7/2024</a:t>
            </a:fld>
            <a:endParaRPr lang="en-US" dirty="0"/>
          </a:p>
        </p:txBody>
      </p:sp>
      <p:sp>
        <p:nvSpPr>
          <p:cNvPr id="5" name="Footer Placeholder 4"/>
          <p:cNvSpPr>
            <a:spLocks noGrp="1"/>
          </p:cNvSpPr>
          <p:nvPr>
            <p:ph type="ftr" sz="quarter" idx="3"/>
          </p:nvPr>
        </p:nvSpPr>
        <p:spPr>
          <a:xfrm>
            <a:off x="1016001" y="9062044"/>
            <a:ext cx="9446418"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885995" y="9062044"/>
            <a:ext cx="1025009" cy="547688"/>
          </a:xfrm>
          <a:prstGeom prst="rect">
            <a:avLst/>
          </a:prstGeom>
        </p:spPr>
        <p:txBody>
          <a:bodyPr vert="horz" lIns="91440" tIns="45720" rIns="91440" bIns="45720" rtlCol="0" anchor="ctr"/>
          <a:lstStyle>
            <a:lvl1pPr algn="r">
              <a:defRPr sz="135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665" r:id="rId4"/>
    <p:sldLayoutId id="2147483712" r:id="rId5"/>
    <p:sldLayoutId id="2147483713" r:id="rId6"/>
    <p:sldLayoutId id="2147483714" r:id="rId7"/>
    <p:sldLayoutId id="2147483666" r:id="rId8"/>
    <p:sldLayoutId id="2147483715" r:id="rId9"/>
    <p:sldLayoutId id="2147483660" r:id="rId10"/>
    <p:sldLayoutId id="2147483661" r:id="rId11"/>
    <p:sldLayoutId id="2147483662" r:id="rId12"/>
    <p:sldLayoutId id="2147483663" r:id="rId13"/>
    <p:sldLayoutId id="2147483664" r:id="rId14"/>
    <p:sldLayoutId id="2147483667" r:id="rId15"/>
    <p:sldLayoutId id="214748371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g"/><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g"/><Relationship Id="rId1" Type="http://schemas.openxmlformats.org/officeDocument/2006/relationships/slideLayout" Target="../slideLayouts/slideLayout30.xml"/><Relationship Id="rId6" Type="http://schemas.openxmlformats.org/officeDocument/2006/relationships/hyperlink" Target="https://www.youtube.com/watch?v=5mPHiaP92PM" TargetMode="External"/><Relationship Id="rId5" Type="http://schemas.openxmlformats.org/officeDocument/2006/relationships/hyperlink" Target="https://designer.solaredge.com/public/en_GB/sites/7612705704228663/proposal/0b78d7d803de49f7a31ff357123dfeac/designs/1?units=METRIC"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64.sv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8.sv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hyperlink" Target="https://www.businessgrowthwestmidlands.org.uk/business-support/decarbonisation-net-zero-programme/" TargetMode="External"/><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hyperlink" Target="https://myaccount.coventry.gov.uk/service/Sign_up_to_the_Green_Business_Network"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hyperlink" Target="https://audioboom.com/channels/5071280-green-business-podcast"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hyperlink" Target="https://www.coventry.gov.uk/directory/83/green_business_directory"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109_7A4C9191.xml"/><Relationship Id="rId7" Type="http://schemas.openxmlformats.org/officeDocument/2006/relationships/hyperlink" Target="https://www.businessgrowthwestmidlands.org.uk/net-zero/decarbonisation-net-zero-energy-audit-register/"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hyperlink" Target="http://www.businessgrowthwestmidlands.org.uk/"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hyperlink" Target="https://www.linkedin.com/company/decarbnetzero" TargetMode="External"/><Relationship Id="rId4" Type="http://schemas.openxmlformats.org/officeDocument/2006/relationships/hyperlink" Target="https://twitter.com/decarbprogramm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 Id="rId5" Type="http://schemas.openxmlformats.org/officeDocument/2006/relationships/image" Target="../media/image19.jpeg"/><Relationship Id="rId4" Type="http://schemas.openxmlformats.org/officeDocument/2006/relationships/hyperlink" Target="mailto:Rich.fuell@aniron.or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g"/><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g"/><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5.xml"/><Relationship Id="rId7" Type="http://schemas.openxmlformats.org/officeDocument/2006/relationships/image" Target="../media/image31.png"/><Relationship Id="rId2" Type="http://schemas.openxmlformats.org/officeDocument/2006/relationships/slideLayout" Target="../slideLayouts/slideLayout31.xml"/><Relationship Id="rId1" Type="http://schemas.openxmlformats.org/officeDocument/2006/relationships/tags" Target="../tags/tag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3" name="Freeform 3"/>
          <p:cNvSpPr/>
          <p:nvPr/>
        </p:nvSpPr>
        <p:spPr>
          <a:xfrm>
            <a:off x="-732778" y="9469677"/>
            <a:ext cx="19753557" cy="1218916"/>
          </a:xfrm>
          <a:custGeom>
            <a:avLst/>
            <a:gdLst/>
            <a:ahLst/>
            <a:cxnLst/>
            <a:rect l="l" t="t" r="r" b="b"/>
            <a:pathLst>
              <a:path w="19753557" h="1218916">
                <a:moveTo>
                  <a:pt x="0" y="0"/>
                </a:moveTo>
                <a:lnTo>
                  <a:pt x="19753557" y="0"/>
                </a:lnTo>
                <a:lnTo>
                  <a:pt x="19753557" y="1218916"/>
                </a:lnTo>
                <a:lnTo>
                  <a:pt x="0" y="1218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599291" y="6881838"/>
            <a:ext cx="2013876" cy="879532"/>
            <a:chOff x="0" y="0"/>
            <a:chExt cx="530404" cy="231646"/>
          </a:xfrm>
        </p:grpSpPr>
        <p:sp>
          <p:nvSpPr>
            <p:cNvPr id="8" name="Freeform 8"/>
            <p:cNvSpPr/>
            <p:nvPr/>
          </p:nvSpPr>
          <p:spPr>
            <a:xfrm>
              <a:off x="0" y="0"/>
              <a:ext cx="530404" cy="231646"/>
            </a:xfrm>
            <a:custGeom>
              <a:avLst/>
              <a:gdLst/>
              <a:ahLst/>
              <a:cxnLst/>
              <a:rect l="l" t="t" r="r" b="b"/>
              <a:pathLst>
                <a:path w="530404" h="231646">
                  <a:moveTo>
                    <a:pt x="0" y="0"/>
                  </a:moveTo>
                  <a:lnTo>
                    <a:pt x="530404" y="0"/>
                  </a:lnTo>
                  <a:lnTo>
                    <a:pt x="530404" y="231646"/>
                  </a:lnTo>
                  <a:lnTo>
                    <a:pt x="0" y="231646"/>
                  </a:lnTo>
                  <a:close/>
                </a:path>
              </a:pathLst>
            </a:custGeom>
            <a:solidFill>
              <a:srgbClr val="94368D"/>
            </a:solidFill>
          </p:spPr>
          <p:txBody>
            <a:bodyPr/>
            <a:lstStyle/>
            <a:p>
              <a:endParaRPr lang="en-GB"/>
            </a:p>
          </p:txBody>
        </p:sp>
        <p:sp>
          <p:nvSpPr>
            <p:cNvPr id="9" name="TextBox 9"/>
            <p:cNvSpPr txBox="1"/>
            <p:nvPr/>
          </p:nvSpPr>
          <p:spPr>
            <a:xfrm>
              <a:off x="0" y="-76200"/>
              <a:ext cx="530404" cy="307846"/>
            </a:xfrm>
            <a:prstGeom prst="rect">
              <a:avLst/>
            </a:prstGeom>
          </p:spPr>
          <p:txBody>
            <a:bodyPr lIns="50800" tIns="50800" rIns="50800" bIns="50800" rtlCol="0" anchor="ctr"/>
            <a:lstStyle/>
            <a:p>
              <a:pPr algn="ctr">
                <a:lnSpc>
                  <a:spcPts val="2660"/>
                </a:lnSpc>
              </a:pPr>
              <a:endParaRPr/>
            </a:p>
          </p:txBody>
        </p:sp>
      </p:grpSp>
      <p:sp>
        <p:nvSpPr>
          <p:cNvPr id="12" name="Freeform 12"/>
          <p:cNvSpPr/>
          <p:nvPr/>
        </p:nvSpPr>
        <p:spPr>
          <a:xfrm>
            <a:off x="599291" y="482602"/>
            <a:ext cx="3231871" cy="702581"/>
          </a:xfrm>
          <a:custGeom>
            <a:avLst/>
            <a:gdLst/>
            <a:ahLst/>
            <a:cxnLst/>
            <a:rect l="l" t="t" r="r" b="b"/>
            <a:pathLst>
              <a:path w="3231871" h="702581">
                <a:moveTo>
                  <a:pt x="0" y="0"/>
                </a:moveTo>
                <a:lnTo>
                  <a:pt x="3231871" y="0"/>
                </a:lnTo>
                <a:lnTo>
                  <a:pt x="3231871" y="702581"/>
                </a:lnTo>
                <a:lnTo>
                  <a:pt x="0" y="702581"/>
                </a:lnTo>
                <a:lnTo>
                  <a:pt x="0" y="0"/>
                </a:lnTo>
                <a:close/>
              </a:path>
            </a:pathLst>
          </a:custGeom>
          <a:blipFill>
            <a:blip r:embed="rId5"/>
            <a:stretch>
              <a:fillRect/>
            </a:stretch>
          </a:blipFill>
        </p:spPr>
        <p:txBody>
          <a:bodyPr/>
          <a:lstStyle/>
          <a:p>
            <a:endParaRPr lang="en-GB"/>
          </a:p>
        </p:txBody>
      </p:sp>
      <p:sp>
        <p:nvSpPr>
          <p:cNvPr id="13" name="AutoShape 13"/>
          <p:cNvSpPr/>
          <p:nvPr/>
        </p:nvSpPr>
        <p:spPr>
          <a:xfrm>
            <a:off x="599291" y="5850117"/>
            <a:ext cx="7894685" cy="0"/>
          </a:xfrm>
          <a:prstGeom prst="line">
            <a:avLst/>
          </a:prstGeom>
          <a:ln w="114300" cap="flat">
            <a:solidFill>
              <a:srgbClr val="309F9F"/>
            </a:solidFill>
            <a:prstDash val="solid"/>
            <a:headEnd type="none" w="sm" len="sm"/>
            <a:tailEnd type="none" w="sm" len="sm"/>
          </a:ln>
        </p:spPr>
        <p:txBody>
          <a:bodyPr/>
          <a:lstStyle/>
          <a:p>
            <a:endParaRPr lang="en-GB"/>
          </a:p>
        </p:txBody>
      </p:sp>
      <p:sp>
        <p:nvSpPr>
          <p:cNvPr id="14" name="AutoShape 14"/>
          <p:cNvSpPr/>
          <p:nvPr/>
        </p:nvSpPr>
        <p:spPr>
          <a:xfrm>
            <a:off x="599291" y="1851933"/>
            <a:ext cx="7894685" cy="0"/>
          </a:xfrm>
          <a:prstGeom prst="line">
            <a:avLst/>
          </a:prstGeom>
          <a:ln w="114300" cap="flat">
            <a:solidFill>
              <a:srgbClr val="309F9F"/>
            </a:solidFill>
            <a:prstDash val="solid"/>
            <a:headEnd type="none" w="sm" len="sm"/>
            <a:tailEnd type="none" w="sm" len="sm"/>
          </a:ln>
        </p:spPr>
        <p:txBody>
          <a:bodyPr/>
          <a:lstStyle/>
          <a:p>
            <a:endParaRPr lang="en-GB"/>
          </a:p>
        </p:txBody>
      </p:sp>
      <p:sp>
        <p:nvSpPr>
          <p:cNvPr id="17" name="Freeform 17"/>
          <p:cNvSpPr/>
          <p:nvPr/>
        </p:nvSpPr>
        <p:spPr>
          <a:xfrm>
            <a:off x="15547106" y="7724912"/>
            <a:ext cx="2740894" cy="1744765"/>
          </a:xfrm>
          <a:custGeom>
            <a:avLst/>
            <a:gdLst/>
            <a:ahLst/>
            <a:cxnLst/>
            <a:rect l="l" t="t" r="r" b="b"/>
            <a:pathLst>
              <a:path w="2740894" h="1744765">
                <a:moveTo>
                  <a:pt x="0" y="0"/>
                </a:moveTo>
                <a:lnTo>
                  <a:pt x="2740894" y="0"/>
                </a:lnTo>
                <a:lnTo>
                  <a:pt x="2740894" y="1744765"/>
                </a:lnTo>
                <a:lnTo>
                  <a:pt x="0" y="1744765"/>
                </a:lnTo>
                <a:lnTo>
                  <a:pt x="0" y="0"/>
                </a:lnTo>
                <a:close/>
              </a:path>
            </a:pathLst>
          </a:custGeom>
          <a:blipFill>
            <a:blip r:embed="rId6"/>
            <a:stretch>
              <a:fillRect l="-314256" t="-48154"/>
            </a:stretch>
          </a:blipFill>
        </p:spPr>
        <p:txBody>
          <a:bodyPr/>
          <a:lstStyle/>
          <a:p>
            <a:endParaRPr lang="en-GB"/>
          </a:p>
        </p:txBody>
      </p:sp>
      <p:sp>
        <p:nvSpPr>
          <p:cNvPr id="2" name="Footer Placeholder 1">
            <a:extLst>
              <a:ext uri="{FF2B5EF4-FFF2-40B4-BE49-F238E27FC236}">
                <a16:creationId xmlns:a16="http://schemas.microsoft.com/office/drawing/2014/main" id="{6FDF84B4-3694-7545-4FC3-D5705675EA48}"/>
              </a:ext>
            </a:extLst>
          </p:cNvPr>
          <p:cNvSpPr>
            <a:spLocks noGrp="1"/>
          </p:cNvSpPr>
          <p:nvPr>
            <p:ph type="ftr" sz="quarter" idx="11"/>
          </p:nvPr>
        </p:nvSpPr>
        <p:spPr/>
        <p:txBody>
          <a:bodyPr/>
          <a:lstStyle/>
          <a:p>
            <a:r>
              <a:rPr lang="en-US"/>
              <a:t>1</a:t>
            </a:r>
          </a:p>
        </p:txBody>
      </p:sp>
      <p:sp>
        <p:nvSpPr>
          <p:cNvPr id="18" name="Slide Number Placeholder 17">
            <a:extLst>
              <a:ext uri="{FF2B5EF4-FFF2-40B4-BE49-F238E27FC236}">
                <a16:creationId xmlns:a16="http://schemas.microsoft.com/office/drawing/2014/main" id="{D66E98DF-C85A-1747-F78A-6A6D8CEAD183}"/>
              </a:ext>
            </a:extLst>
          </p:cNvPr>
          <p:cNvSpPr>
            <a:spLocks noGrp="1"/>
          </p:cNvSpPr>
          <p:nvPr>
            <p:ph type="sldNum" sz="quarter" idx="12"/>
          </p:nvPr>
        </p:nvSpPr>
        <p:spPr/>
        <p:txBody>
          <a:bodyPr/>
          <a:lstStyle/>
          <a:p>
            <a:fld id="{B6F15528-21DE-4FAA-801E-634DDDAF4B2B}" type="slidenum">
              <a:rPr lang="en-US" smtClean="0"/>
              <a:pPr/>
              <a:t>1</a:t>
            </a:fld>
            <a:endParaRPr lang="en-US"/>
          </a:p>
        </p:txBody>
      </p:sp>
      <p:sp>
        <p:nvSpPr>
          <p:cNvPr id="19" name="TextBox 18">
            <a:extLst>
              <a:ext uri="{FF2B5EF4-FFF2-40B4-BE49-F238E27FC236}">
                <a16:creationId xmlns:a16="http://schemas.microsoft.com/office/drawing/2014/main" id="{8EBB1F4F-DBDB-74EC-280A-6E8107358735}"/>
              </a:ext>
            </a:extLst>
          </p:cNvPr>
          <p:cNvSpPr txBox="1"/>
          <p:nvPr/>
        </p:nvSpPr>
        <p:spPr>
          <a:xfrm>
            <a:off x="599291" y="2224702"/>
            <a:ext cx="7696200" cy="3416320"/>
          </a:xfrm>
          <a:prstGeom prst="rect">
            <a:avLst/>
          </a:prstGeom>
          <a:noFill/>
        </p:spPr>
        <p:txBody>
          <a:bodyPr wrap="square" rtlCol="0">
            <a:spAutoFit/>
          </a:bodyPr>
          <a:lstStyle/>
          <a:p>
            <a:r>
              <a:rPr lang="en-US" sz="6600" dirty="0">
                <a:solidFill>
                  <a:srgbClr val="FFFFFF"/>
                </a:solidFill>
                <a:latin typeface="Arial" panose="020B0604020202020204" pitchFamily="34" charset="0"/>
                <a:cs typeface="Arial" panose="020B0604020202020204" pitchFamily="34" charset="0"/>
              </a:rPr>
              <a:t>Renewable energy</a:t>
            </a:r>
          </a:p>
          <a:p>
            <a:r>
              <a:rPr lang="en-US" sz="6600" dirty="0">
                <a:solidFill>
                  <a:srgbClr val="FFFFFF"/>
                </a:solidFill>
                <a:latin typeface="Arial" panose="020B0604020202020204" pitchFamily="34" charset="0"/>
                <a:cs typeface="Arial" panose="020B0604020202020204" pitchFamily="34" charset="0"/>
              </a:rPr>
              <a:t>What are the costs and the savings?</a:t>
            </a:r>
          </a:p>
          <a:p>
            <a:endParaRPr lang="en-GB" dirty="0"/>
          </a:p>
        </p:txBody>
      </p:sp>
      <p:pic>
        <p:nvPicPr>
          <p:cNvPr id="16" name="Picture 15">
            <a:extLst>
              <a:ext uri="{FF2B5EF4-FFF2-40B4-BE49-F238E27FC236}">
                <a16:creationId xmlns:a16="http://schemas.microsoft.com/office/drawing/2014/main" id="{B4ABA499-0302-094C-D511-5FEF55C582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062298"/>
            <a:ext cx="15257367" cy="1220589"/>
          </a:xfrm>
          <a:prstGeom prst="rect">
            <a:avLst/>
          </a:prstGeom>
        </p:spPr>
      </p:pic>
      <p:pic>
        <p:nvPicPr>
          <p:cNvPr id="21" name="Picture 20" descr="Solar panels on a roof&#10;&#10;Description automatically generated">
            <a:extLst>
              <a:ext uri="{FF2B5EF4-FFF2-40B4-BE49-F238E27FC236}">
                <a16:creationId xmlns:a16="http://schemas.microsoft.com/office/drawing/2014/main" id="{93411FB6-97EE-DEAB-64DF-E581C0A26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8891" y="253357"/>
            <a:ext cx="8952381" cy="7504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0995-1F8B-9620-3D53-EA70DE47E4A1}"/>
              </a:ext>
            </a:extLst>
          </p:cNvPr>
          <p:cNvSpPr>
            <a:spLocks noGrp="1"/>
          </p:cNvSpPr>
          <p:nvPr>
            <p:ph type="ctrTitle"/>
          </p:nvPr>
        </p:nvSpPr>
        <p:spPr>
          <a:xfrm>
            <a:off x="1754797" y="563167"/>
            <a:ext cx="12517802" cy="1217867"/>
          </a:xfrm>
        </p:spPr>
        <p:txBody>
          <a:bodyPr anchor="t"/>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1028700" indent="-1028700" algn="l">
              <a:buBlip>
                <a:blip r:embed="rId2"/>
              </a:buBlip>
            </a:pPr>
            <a:r>
              <a:rPr lang="en-US" sz="48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How much does a solar panel produce?</a:t>
            </a:r>
            <a:endParaRPr lang="en-GB" sz="4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1E17017-2CED-A30D-ED35-C8D11BC3DA9B}"/>
              </a:ext>
            </a:extLst>
          </p:cNvPr>
          <p:cNvPicPr>
            <a:picLocks noChangeAspect="1"/>
          </p:cNvPicPr>
          <p:nvPr/>
        </p:nvPicPr>
        <p:blipFill>
          <a:blip r:embed="rId3"/>
          <a:stretch>
            <a:fillRect/>
          </a:stretch>
        </p:blipFill>
        <p:spPr>
          <a:xfrm rot="21054555">
            <a:off x="15674085" y="8054426"/>
            <a:ext cx="1971846" cy="1886114"/>
          </a:xfrm>
          <a:prstGeom prst="ellipse">
            <a:avLst/>
          </a:prstGeom>
          <a:ln>
            <a:noFill/>
          </a:ln>
          <a:effectLst>
            <a:softEdge rad="112500"/>
          </a:effectLst>
        </p:spPr>
      </p:pic>
      <p:pic>
        <p:nvPicPr>
          <p:cNvPr id="11" name="Picture 10" descr="A logo with text on it&#10;&#10;Description automatically generated">
            <a:extLst>
              <a:ext uri="{FF2B5EF4-FFF2-40B4-BE49-F238E27FC236}">
                <a16:creationId xmlns:a16="http://schemas.microsoft.com/office/drawing/2014/main" id="{371F72AB-2C00-CF10-C3A7-E7CF56024F76}"/>
              </a:ext>
            </a:extLst>
          </p:cNvPr>
          <p:cNvPicPr>
            <a:picLocks noChangeAspect="1"/>
          </p:cNvPicPr>
          <p:nvPr/>
        </p:nvPicPr>
        <p:blipFill>
          <a:blip r:embed="rId4"/>
          <a:stretch>
            <a:fillRect/>
          </a:stretch>
        </p:blipFill>
        <p:spPr>
          <a:xfrm>
            <a:off x="14272599" y="87988"/>
            <a:ext cx="4302573" cy="1693046"/>
          </a:xfrm>
          <a:prstGeom prst="rect">
            <a:avLst/>
          </a:prstGeom>
        </p:spPr>
      </p:pic>
      <p:sp>
        <p:nvSpPr>
          <p:cNvPr id="12" name="Title 1">
            <a:extLst>
              <a:ext uri="{FF2B5EF4-FFF2-40B4-BE49-F238E27FC236}">
                <a16:creationId xmlns:a16="http://schemas.microsoft.com/office/drawing/2014/main" id="{2AF9DEDA-1BAB-FC59-1E0C-4B265AEE46DA}"/>
              </a:ext>
            </a:extLst>
          </p:cNvPr>
          <p:cNvSpPr txBox="1">
            <a:spLocks/>
          </p:cNvSpPr>
          <p:nvPr/>
        </p:nvSpPr>
        <p:spPr>
          <a:xfrm>
            <a:off x="918872" y="1781033"/>
            <a:ext cx="14331992" cy="1217867"/>
          </a:xfrm>
          <a:prstGeom prst="rect">
            <a:avLst/>
          </a:prstGeom>
        </p:spPr>
        <p:txBody>
          <a:bodyPr vert="horz" lIns="137160" tIns="68580" rIns="137160" bIns="68580" rtlCol="0" anchor="t">
            <a:no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685800" indent="-685800" algn="l">
              <a:lnSpc>
                <a:spcPct val="150000"/>
              </a:lnSpc>
              <a:buFont typeface="Arial" panose="020B0604020202020204" pitchFamily="34" charset="0"/>
              <a:buChar char="•"/>
            </a:pPr>
            <a:endParaRPr lang="en-US" sz="42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endParaRPr>
          </a:p>
        </p:txBody>
      </p:sp>
      <p:sp>
        <p:nvSpPr>
          <p:cNvPr id="3" name="Title 1">
            <a:extLst>
              <a:ext uri="{FF2B5EF4-FFF2-40B4-BE49-F238E27FC236}">
                <a16:creationId xmlns:a16="http://schemas.microsoft.com/office/drawing/2014/main" id="{D244FF05-2D58-7CC5-BBA5-0DD8D53D556E}"/>
              </a:ext>
            </a:extLst>
          </p:cNvPr>
          <p:cNvSpPr txBox="1">
            <a:spLocks/>
          </p:cNvSpPr>
          <p:nvPr/>
        </p:nvSpPr>
        <p:spPr>
          <a:xfrm>
            <a:off x="918872" y="6123032"/>
            <a:ext cx="14331992" cy="1217867"/>
          </a:xfrm>
          <a:prstGeom prst="rect">
            <a:avLst/>
          </a:prstGeom>
        </p:spPr>
        <p:txBody>
          <a:bodyPr vert="horz" lIns="137160" tIns="68580" rIns="137160" bIns="68580" rtlCol="0" anchor="t">
            <a:no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685800" indent="-685800" algn="l">
              <a:lnSpc>
                <a:spcPct val="150000"/>
              </a:lnSpc>
              <a:buFont typeface="Arial" panose="020B0604020202020204" pitchFamily="34" charset="0"/>
              <a:buChar char="•"/>
            </a:pPr>
            <a:r>
              <a:rPr lang="en-US" sz="36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Daily generation? Monthly?  Annual generation. </a:t>
            </a:r>
          </a:p>
          <a:p>
            <a:pPr marL="685800" indent="-685800" algn="l">
              <a:lnSpc>
                <a:spcPct val="150000"/>
              </a:lnSpc>
              <a:buFont typeface="Arial" panose="020B0604020202020204" pitchFamily="34" charset="0"/>
              <a:buChar char="•"/>
            </a:pPr>
            <a:r>
              <a:rPr lang="en-US" sz="36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Location in the country</a:t>
            </a:r>
          </a:p>
          <a:p>
            <a:pPr marL="685800" indent="-685800" algn="l">
              <a:lnSpc>
                <a:spcPct val="150000"/>
              </a:lnSpc>
              <a:buFont typeface="Arial" panose="020B0604020202020204" pitchFamily="34" charset="0"/>
              <a:buChar char="•"/>
            </a:pPr>
            <a:r>
              <a:rPr lang="en-US" sz="36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Orientation to the sun, angle towards the sun</a:t>
            </a:r>
          </a:p>
          <a:p>
            <a:pPr marL="685800" indent="-685800" algn="l">
              <a:lnSpc>
                <a:spcPct val="150000"/>
              </a:lnSpc>
              <a:buFont typeface="Arial" panose="020B0604020202020204" pitchFamily="34" charset="0"/>
              <a:buChar char="•"/>
            </a:pPr>
            <a:r>
              <a:rPr lang="en-US" sz="36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Shadows, dust/soiling, degradation.</a:t>
            </a:r>
          </a:p>
        </p:txBody>
      </p:sp>
      <p:pic>
        <p:nvPicPr>
          <p:cNvPr id="5" name="Picture 4">
            <a:extLst>
              <a:ext uri="{FF2B5EF4-FFF2-40B4-BE49-F238E27FC236}">
                <a16:creationId xmlns:a16="http://schemas.microsoft.com/office/drawing/2014/main" id="{46D3059C-95EF-C004-8172-F54B5B889F9B}"/>
              </a:ext>
            </a:extLst>
          </p:cNvPr>
          <p:cNvPicPr>
            <a:picLocks noChangeAspect="1"/>
          </p:cNvPicPr>
          <p:nvPr/>
        </p:nvPicPr>
        <p:blipFill>
          <a:blip r:embed="rId5"/>
          <a:stretch>
            <a:fillRect/>
          </a:stretch>
        </p:blipFill>
        <p:spPr>
          <a:xfrm>
            <a:off x="1372779" y="2354411"/>
            <a:ext cx="5561916" cy="3017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601B6DC8-F7F7-2AA1-4B07-E385DEF8E92D}"/>
              </a:ext>
            </a:extLst>
          </p:cNvPr>
          <p:cNvPicPr>
            <a:picLocks noChangeAspect="1"/>
          </p:cNvPicPr>
          <p:nvPr/>
        </p:nvPicPr>
        <p:blipFill>
          <a:blip r:embed="rId6"/>
          <a:stretch>
            <a:fillRect/>
          </a:stretch>
        </p:blipFill>
        <p:spPr>
          <a:xfrm>
            <a:off x="8218157" y="2316160"/>
            <a:ext cx="5535545" cy="30938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itle 1">
            <a:extLst>
              <a:ext uri="{FF2B5EF4-FFF2-40B4-BE49-F238E27FC236}">
                <a16:creationId xmlns:a16="http://schemas.microsoft.com/office/drawing/2014/main" id="{784EE9B8-FBA3-6D25-0890-6FD1263D0633}"/>
              </a:ext>
            </a:extLst>
          </p:cNvPr>
          <p:cNvSpPr txBox="1">
            <a:spLocks/>
          </p:cNvSpPr>
          <p:nvPr/>
        </p:nvSpPr>
        <p:spPr>
          <a:xfrm>
            <a:off x="3999566" y="2154251"/>
            <a:ext cx="3093570" cy="1217867"/>
          </a:xfrm>
          <a:prstGeom prst="rect">
            <a:avLst/>
          </a:prstGeom>
        </p:spPr>
        <p:txBody>
          <a:bodyPr vert="horz" lIns="137160" tIns="68580" rIns="137160" bIns="68580" rtlCol="0" anchor="t">
            <a:no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l">
              <a:lnSpc>
                <a:spcPct val="150000"/>
              </a:lnSpc>
            </a:pPr>
            <a:r>
              <a:rPr lang="en-US" sz="30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 Sunny day</a:t>
            </a:r>
          </a:p>
        </p:txBody>
      </p:sp>
      <p:sp>
        <p:nvSpPr>
          <p:cNvPr id="10" name="Title 1">
            <a:extLst>
              <a:ext uri="{FF2B5EF4-FFF2-40B4-BE49-F238E27FC236}">
                <a16:creationId xmlns:a16="http://schemas.microsoft.com/office/drawing/2014/main" id="{0D022BB5-E776-0EE6-DD96-217AA421D749}"/>
              </a:ext>
            </a:extLst>
          </p:cNvPr>
          <p:cNvSpPr txBox="1">
            <a:spLocks/>
          </p:cNvSpPr>
          <p:nvPr/>
        </p:nvSpPr>
        <p:spPr>
          <a:xfrm>
            <a:off x="10425691" y="2154250"/>
            <a:ext cx="5535545" cy="1217867"/>
          </a:xfrm>
          <a:prstGeom prst="rect">
            <a:avLst/>
          </a:prstGeom>
        </p:spPr>
        <p:txBody>
          <a:bodyPr vert="horz" lIns="137160" tIns="68580" rIns="137160" bIns="68580" rtlCol="0" anchor="t">
            <a:no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l">
              <a:lnSpc>
                <a:spcPct val="150000"/>
              </a:lnSpc>
            </a:pPr>
            <a:r>
              <a:rPr lang="en-US" sz="30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    Overcast day</a:t>
            </a:r>
          </a:p>
        </p:txBody>
      </p:sp>
    </p:spTree>
    <p:extLst>
      <p:ext uri="{BB962C8B-B14F-4D97-AF65-F5344CB8AC3E}">
        <p14:creationId xmlns:p14="http://schemas.microsoft.com/office/powerpoint/2010/main" val="1244658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0995-1F8B-9620-3D53-EA70DE47E4A1}"/>
              </a:ext>
            </a:extLst>
          </p:cNvPr>
          <p:cNvSpPr>
            <a:spLocks noGrp="1"/>
          </p:cNvSpPr>
          <p:nvPr>
            <p:ph type="ctrTitle"/>
          </p:nvPr>
        </p:nvSpPr>
        <p:spPr>
          <a:xfrm>
            <a:off x="1754797" y="563167"/>
            <a:ext cx="12517802" cy="1217867"/>
          </a:xfrm>
        </p:spPr>
        <p:txBody>
          <a:bodyPr anchor="t"/>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1028700" indent="-1028700" algn="l">
              <a:buBlip>
                <a:blip r:embed="rId2"/>
              </a:buBlip>
            </a:pPr>
            <a:r>
              <a:rPr lang="en-US" sz="48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Design</a:t>
            </a:r>
            <a:endParaRPr lang="en-GB" sz="4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1E17017-2CED-A30D-ED35-C8D11BC3DA9B}"/>
              </a:ext>
            </a:extLst>
          </p:cNvPr>
          <p:cNvPicPr>
            <a:picLocks noChangeAspect="1"/>
          </p:cNvPicPr>
          <p:nvPr/>
        </p:nvPicPr>
        <p:blipFill>
          <a:blip r:embed="rId3"/>
          <a:stretch>
            <a:fillRect/>
          </a:stretch>
        </p:blipFill>
        <p:spPr>
          <a:xfrm rot="21054555">
            <a:off x="15674085" y="8054426"/>
            <a:ext cx="1971846" cy="1886114"/>
          </a:xfrm>
          <a:prstGeom prst="ellipse">
            <a:avLst/>
          </a:prstGeom>
          <a:ln>
            <a:noFill/>
          </a:ln>
          <a:effectLst>
            <a:softEdge rad="112500"/>
          </a:effectLst>
        </p:spPr>
      </p:pic>
      <p:pic>
        <p:nvPicPr>
          <p:cNvPr id="11" name="Picture 10" descr="A logo with text on it&#10;&#10;Description automatically generated">
            <a:extLst>
              <a:ext uri="{FF2B5EF4-FFF2-40B4-BE49-F238E27FC236}">
                <a16:creationId xmlns:a16="http://schemas.microsoft.com/office/drawing/2014/main" id="{371F72AB-2C00-CF10-C3A7-E7CF56024F76}"/>
              </a:ext>
            </a:extLst>
          </p:cNvPr>
          <p:cNvPicPr>
            <a:picLocks noChangeAspect="1"/>
          </p:cNvPicPr>
          <p:nvPr/>
        </p:nvPicPr>
        <p:blipFill>
          <a:blip r:embed="rId4"/>
          <a:stretch>
            <a:fillRect/>
          </a:stretch>
        </p:blipFill>
        <p:spPr>
          <a:xfrm>
            <a:off x="14272599" y="87988"/>
            <a:ext cx="4302573" cy="1693046"/>
          </a:xfrm>
          <a:prstGeom prst="rect">
            <a:avLst/>
          </a:prstGeom>
        </p:spPr>
      </p:pic>
      <p:sp>
        <p:nvSpPr>
          <p:cNvPr id="12" name="Title 1">
            <a:extLst>
              <a:ext uri="{FF2B5EF4-FFF2-40B4-BE49-F238E27FC236}">
                <a16:creationId xmlns:a16="http://schemas.microsoft.com/office/drawing/2014/main" id="{2AF9DEDA-1BAB-FC59-1E0C-4B265AEE46DA}"/>
              </a:ext>
            </a:extLst>
          </p:cNvPr>
          <p:cNvSpPr txBox="1">
            <a:spLocks/>
          </p:cNvSpPr>
          <p:nvPr/>
        </p:nvSpPr>
        <p:spPr>
          <a:xfrm>
            <a:off x="918872" y="1781033"/>
            <a:ext cx="14331992" cy="1217867"/>
          </a:xfrm>
          <a:prstGeom prst="rect">
            <a:avLst/>
          </a:prstGeom>
        </p:spPr>
        <p:txBody>
          <a:bodyPr vert="horz" lIns="137160" tIns="68580" rIns="137160" bIns="68580" rtlCol="0" anchor="t">
            <a:no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685800" indent="-685800" algn="l">
              <a:lnSpc>
                <a:spcPct val="150000"/>
              </a:lnSpc>
              <a:buFont typeface="Arial" panose="020B0604020202020204" pitchFamily="34" charset="0"/>
              <a:buChar char="•"/>
            </a:pPr>
            <a:endParaRPr lang="en-US" sz="42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endParaRPr>
          </a:p>
        </p:txBody>
      </p:sp>
      <p:sp>
        <p:nvSpPr>
          <p:cNvPr id="3" name="Title 1">
            <a:extLst>
              <a:ext uri="{FF2B5EF4-FFF2-40B4-BE49-F238E27FC236}">
                <a16:creationId xmlns:a16="http://schemas.microsoft.com/office/drawing/2014/main" id="{D244FF05-2D58-7CC5-BBA5-0DD8D53D556E}"/>
              </a:ext>
            </a:extLst>
          </p:cNvPr>
          <p:cNvSpPr txBox="1">
            <a:spLocks/>
          </p:cNvSpPr>
          <p:nvPr/>
        </p:nvSpPr>
        <p:spPr>
          <a:xfrm>
            <a:off x="918872" y="6123032"/>
            <a:ext cx="14331992" cy="1217867"/>
          </a:xfrm>
          <a:prstGeom prst="rect">
            <a:avLst/>
          </a:prstGeom>
        </p:spPr>
        <p:txBody>
          <a:bodyPr vert="horz" lIns="137160" tIns="68580" rIns="137160" bIns="68580" rtlCol="0" anchor="t">
            <a:no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685800" indent="-685800" algn="l">
              <a:lnSpc>
                <a:spcPct val="150000"/>
              </a:lnSpc>
              <a:buFont typeface="Arial" panose="020B0604020202020204" pitchFamily="34" charset="0"/>
              <a:buChar char="•"/>
            </a:pPr>
            <a:endParaRPr lang="en-US" sz="36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endParaRPr>
          </a:p>
        </p:txBody>
      </p:sp>
      <p:sp>
        <p:nvSpPr>
          <p:cNvPr id="4" name="Title 1">
            <a:extLst>
              <a:ext uri="{FF2B5EF4-FFF2-40B4-BE49-F238E27FC236}">
                <a16:creationId xmlns:a16="http://schemas.microsoft.com/office/drawing/2014/main" id="{034F6F20-5486-5E6B-B36D-ADAAEB5E767E}"/>
              </a:ext>
            </a:extLst>
          </p:cNvPr>
          <p:cNvSpPr txBox="1">
            <a:spLocks/>
          </p:cNvSpPr>
          <p:nvPr/>
        </p:nvSpPr>
        <p:spPr>
          <a:xfrm>
            <a:off x="1086058" y="1922933"/>
            <a:ext cx="14331992" cy="1217867"/>
          </a:xfrm>
          <a:prstGeom prst="rect">
            <a:avLst/>
          </a:prstGeom>
        </p:spPr>
        <p:txBody>
          <a:bodyPr vert="horz" lIns="137160" tIns="68580" rIns="137160" bIns="68580" rtlCol="0" anchor="t">
            <a:no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685800" indent="-685800" algn="l">
              <a:lnSpc>
                <a:spcPct val="150000"/>
              </a:lnSpc>
              <a:buFont typeface="Arial" panose="020B0604020202020204" pitchFamily="34" charset="0"/>
              <a:buChar char="•"/>
            </a:pPr>
            <a:r>
              <a:rPr lang="en-US" sz="27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Design link to the test example that Richard showed </a:t>
            </a:r>
          </a:p>
          <a:p>
            <a:pPr marL="685800" indent="-685800" algn="l">
              <a:lnSpc>
                <a:spcPct val="150000"/>
              </a:lnSpc>
              <a:buFont typeface="Arial" panose="020B0604020202020204" pitchFamily="34" charset="0"/>
              <a:buChar char="•"/>
            </a:pPr>
            <a:endParaRPr lang="en-US" sz="27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hlinkClick r:id="rId5"/>
            </a:endParaRPr>
          </a:p>
          <a:p>
            <a:pPr marL="685800" indent="-685800" algn="l">
              <a:lnSpc>
                <a:spcPct val="150000"/>
              </a:lnSpc>
              <a:buFont typeface="Arial" panose="020B0604020202020204" pitchFamily="34" charset="0"/>
              <a:buChar char="•"/>
            </a:pPr>
            <a:r>
              <a:rPr lang="en-US" sz="27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hlinkClick r:id="rId5"/>
              </a:rPr>
              <a:t>https://designer.solaredge.com/public/en_GB/sites/7612705704228663/proposal/0b78d7d803de49f7a31ff357123dfeac/designs/1?units=METRIC</a:t>
            </a:r>
            <a:endParaRPr lang="en-US" sz="27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endParaRPr>
          </a:p>
          <a:p>
            <a:pPr marL="685800" indent="-685800" algn="l">
              <a:lnSpc>
                <a:spcPct val="150000"/>
              </a:lnSpc>
              <a:buFont typeface="Arial" panose="020B0604020202020204" pitchFamily="34" charset="0"/>
              <a:buChar char="•"/>
            </a:pPr>
            <a:endParaRPr lang="en-US" sz="36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endParaRPr>
          </a:p>
        </p:txBody>
      </p:sp>
      <p:sp>
        <p:nvSpPr>
          <p:cNvPr id="6" name="Title 1">
            <a:extLst>
              <a:ext uri="{FF2B5EF4-FFF2-40B4-BE49-F238E27FC236}">
                <a16:creationId xmlns:a16="http://schemas.microsoft.com/office/drawing/2014/main" id="{9538698F-5AAF-9238-5500-DF2384F3550B}"/>
              </a:ext>
            </a:extLst>
          </p:cNvPr>
          <p:cNvSpPr txBox="1">
            <a:spLocks/>
          </p:cNvSpPr>
          <p:nvPr/>
        </p:nvSpPr>
        <p:spPr>
          <a:xfrm>
            <a:off x="1825966" y="5047066"/>
            <a:ext cx="12517802" cy="1217867"/>
          </a:xfrm>
          <a:prstGeom prst="rect">
            <a:avLst/>
          </a:prstGeom>
        </p:spPr>
        <p:txBody>
          <a:bodyPr vert="horz" lIns="137160" tIns="68580" rIns="137160" bIns="68580" rtlCol="0" anchor="t">
            <a:no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1028700" indent="-1028700" algn="l">
              <a:buFontTx/>
              <a:buBlip>
                <a:blip r:embed="rId2"/>
              </a:buBlip>
            </a:pPr>
            <a:r>
              <a:rPr lang="en-US" sz="48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Monitoring</a:t>
            </a:r>
          </a:p>
        </p:txBody>
      </p:sp>
      <p:sp>
        <p:nvSpPr>
          <p:cNvPr id="13" name="Title 1">
            <a:extLst>
              <a:ext uri="{FF2B5EF4-FFF2-40B4-BE49-F238E27FC236}">
                <a16:creationId xmlns:a16="http://schemas.microsoft.com/office/drawing/2014/main" id="{2DB53873-0954-8702-B6A9-B6EFEA4C4B35}"/>
              </a:ext>
            </a:extLst>
          </p:cNvPr>
          <p:cNvSpPr txBox="1">
            <a:spLocks/>
          </p:cNvSpPr>
          <p:nvPr/>
        </p:nvSpPr>
        <p:spPr>
          <a:xfrm>
            <a:off x="1205476" y="6692630"/>
            <a:ext cx="14331992" cy="1217867"/>
          </a:xfrm>
          <a:prstGeom prst="rect">
            <a:avLst/>
          </a:prstGeom>
        </p:spPr>
        <p:txBody>
          <a:bodyPr vert="horz" lIns="137160" tIns="68580" rIns="137160" bIns="68580" rtlCol="0" anchor="t">
            <a:no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685800" indent="-685800" algn="l">
              <a:lnSpc>
                <a:spcPct val="150000"/>
              </a:lnSpc>
              <a:buFont typeface="Arial" panose="020B0604020202020204" pitchFamily="34" charset="0"/>
              <a:buChar char="•"/>
            </a:pPr>
            <a:r>
              <a:rPr lang="en-US" sz="27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Monitoring example</a:t>
            </a:r>
          </a:p>
          <a:p>
            <a:pPr marL="685800" indent="-685800" algn="l">
              <a:lnSpc>
                <a:spcPct val="150000"/>
              </a:lnSpc>
              <a:buFont typeface="Arial" panose="020B0604020202020204" pitchFamily="34" charset="0"/>
              <a:buChar char="•"/>
            </a:pPr>
            <a:r>
              <a:rPr lang="en-US" sz="36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hlinkClick r:id="rId6"/>
              </a:rPr>
              <a:t>https://www.youtube.com/watch?v=5mPHiaP92PM</a:t>
            </a:r>
            <a:endParaRPr lang="en-US" sz="36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endParaRPr>
          </a:p>
          <a:p>
            <a:pPr marL="685800" indent="-685800" algn="l">
              <a:lnSpc>
                <a:spcPct val="150000"/>
              </a:lnSpc>
              <a:buFont typeface="Arial" panose="020B0604020202020204" pitchFamily="34" charset="0"/>
              <a:buChar char="•"/>
            </a:pPr>
            <a:endParaRPr lang="en-US" sz="36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endParaRPr>
          </a:p>
        </p:txBody>
      </p:sp>
    </p:spTree>
    <p:extLst>
      <p:ext uri="{BB962C8B-B14F-4D97-AF65-F5344CB8AC3E}">
        <p14:creationId xmlns:p14="http://schemas.microsoft.com/office/powerpoint/2010/main" val="1158808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3243773"/>
          </a:xfrm>
          <a:prstGeom prst="rect">
            <a:avLst/>
          </a:prstGeom>
        </p:spPr>
        <p:txBody>
          <a:bodyPr wrap="square" lIns="0" tIns="0" rIns="0" bIns="0" rtlCol="0" anchor="t">
            <a:spAutoFit/>
          </a:bodyPr>
          <a:lstStyle/>
          <a:p>
            <a:pPr algn="l">
              <a:lnSpc>
                <a:spcPts val="8946"/>
              </a:lnSpc>
            </a:pPr>
            <a:r>
              <a:rPr lang="en-US" sz="7100" spc="62" dirty="0">
                <a:solidFill>
                  <a:srgbClr val="FFFFFF"/>
                </a:solidFill>
                <a:latin typeface="Arial Bold"/>
              </a:rPr>
              <a:t>Case Study </a:t>
            </a:r>
          </a:p>
          <a:p>
            <a:pPr algn="l">
              <a:lnSpc>
                <a:spcPts val="8946"/>
              </a:lnSpc>
            </a:pPr>
            <a:r>
              <a:rPr lang="en-US" sz="7100" spc="62" dirty="0">
                <a:solidFill>
                  <a:srgbClr val="FFFFFF"/>
                </a:solidFill>
                <a:latin typeface="Arial Bold"/>
              </a:rPr>
              <a:t>Wickman Group </a:t>
            </a:r>
          </a:p>
          <a:p>
            <a:pPr algn="l">
              <a:lnSpc>
                <a:spcPts val="8946"/>
              </a:lnSpc>
            </a:pPr>
            <a:r>
              <a:rPr lang="en-US" sz="3600" spc="62" dirty="0">
                <a:solidFill>
                  <a:srgbClr val="FFFFFF"/>
                </a:solidFill>
                <a:latin typeface="Arial Bold"/>
              </a:rPr>
              <a:t>Chris Barrett</a:t>
            </a:r>
          </a:p>
        </p:txBody>
      </p:sp>
      <p:grpSp>
        <p:nvGrpSpPr>
          <p:cNvPr id="7" name="Group 7"/>
          <p:cNvGrpSpPr/>
          <p:nvPr/>
        </p:nvGrpSpPr>
        <p:grpSpPr>
          <a:xfrm>
            <a:off x="0" y="9695157"/>
            <a:ext cx="18288000"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4" name="Picture 3" descr="A person standing next to a machine&#10;&#10;Description automatically generated">
            <a:extLst>
              <a:ext uri="{FF2B5EF4-FFF2-40B4-BE49-F238E27FC236}">
                <a16:creationId xmlns:a16="http://schemas.microsoft.com/office/drawing/2014/main" id="{BC2A73B0-E4A2-36DC-3682-794AABCA25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33" r="18333"/>
          <a:stretch/>
        </p:blipFill>
        <p:spPr>
          <a:xfrm>
            <a:off x="6064363" y="0"/>
            <a:ext cx="12223628" cy="9695157"/>
          </a:xfrm>
          <a:prstGeom prst="rect">
            <a:avLst/>
          </a:prstGeom>
        </p:spPr>
      </p:pic>
    </p:spTree>
    <p:extLst>
      <p:ext uri="{BB962C8B-B14F-4D97-AF65-F5344CB8AC3E}">
        <p14:creationId xmlns:p14="http://schemas.microsoft.com/office/powerpoint/2010/main" val="3899196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888" r="18888"/>
          <a:stretch>
            <a:fillRect/>
          </a:stretch>
        </p:blipFill>
        <p:spPr>
          <a:xfrm>
            <a:off x="-344352" y="0"/>
            <a:ext cx="18288000" cy="10287000"/>
          </a:xfrm>
          <a:prstGeom prst="rect">
            <a:avLst/>
          </a:prstGeom>
        </p:spPr>
      </p:pic>
      <p:grpSp>
        <p:nvGrpSpPr>
          <p:cNvPr id="3" name="Group 3"/>
          <p:cNvGrpSpPr/>
          <p:nvPr/>
        </p:nvGrpSpPr>
        <p:grpSpPr>
          <a:xfrm>
            <a:off x="7715894" y="1832029"/>
            <a:ext cx="7706695" cy="6622941"/>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D7377"/>
            </a:solidFill>
          </p:spPr>
          <p:txBody>
            <a:bodyPr/>
            <a:lstStyle/>
            <a:p>
              <a:endParaRPr lang="en-GB"/>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356698" y="2387829"/>
            <a:ext cx="6534491" cy="5511342"/>
            <a:chOff x="0" y="0"/>
            <a:chExt cx="1721018" cy="1451547"/>
          </a:xfrm>
        </p:grpSpPr>
        <p:sp>
          <p:nvSpPr>
            <p:cNvPr id="7" name="Freeform 7"/>
            <p:cNvSpPr/>
            <p:nvPr/>
          </p:nvSpPr>
          <p:spPr>
            <a:xfrm>
              <a:off x="0" y="0"/>
              <a:ext cx="1721018" cy="1451547"/>
            </a:xfrm>
            <a:custGeom>
              <a:avLst/>
              <a:gdLst/>
              <a:ahLst/>
              <a:cxnLst/>
              <a:rect l="l" t="t" r="r" b="b"/>
              <a:pathLst>
                <a:path w="1721018" h="1451547">
                  <a:moveTo>
                    <a:pt x="0" y="0"/>
                  </a:moveTo>
                  <a:lnTo>
                    <a:pt x="1721018" y="0"/>
                  </a:lnTo>
                  <a:lnTo>
                    <a:pt x="1721018" y="1451547"/>
                  </a:lnTo>
                  <a:lnTo>
                    <a:pt x="0" y="1451547"/>
                  </a:lnTo>
                  <a:close/>
                </a:path>
              </a:pathLst>
            </a:custGeom>
            <a:solidFill>
              <a:srgbClr val="0D7377"/>
            </a:solidFill>
          </p:spPr>
          <p:txBody>
            <a:bodyPr/>
            <a:lstStyle/>
            <a:p>
              <a:endParaRPr lang="en-GB"/>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038975" y="9447772"/>
            <a:ext cx="4393457" cy="839228"/>
            <a:chOff x="0" y="0"/>
            <a:chExt cx="1157124" cy="221031"/>
          </a:xfrm>
        </p:grpSpPr>
        <p:sp>
          <p:nvSpPr>
            <p:cNvPr id="10" name="Freeform 10"/>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0D7377"/>
            </a:solidFill>
          </p:spPr>
          <p:txBody>
            <a:bodyPr/>
            <a:lstStyle/>
            <a:p>
              <a:endParaRPr lang="en-GB"/>
            </a:p>
          </p:txBody>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718414" y="0"/>
            <a:ext cx="4393457" cy="839228"/>
            <a:chOff x="0" y="0"/>
            <a:chExt cx="1157124" cy="221031"/>
          </a:xfrm>
        </p:grpSpPr>
        <p:sp>
          <p:nvSpPr>
            <p:cNvPr id="13" name="Freeform 1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0D7377"/>
            </a:solidFill>
          </p:spPr>
          <p:txBody>
            <a:bodyPr/>
            <a:lstStyle/>
            <a:p>
              <a:endParaRPr lang="en-GB"/>
            </a:p>
          </p:txBody>
        </p:sp>
        <p:sp>
          <p:nvSpPr>
            <p:cNvPr id="14" name="TextBox 1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478202" y="9258300"/>
            <a:ext cx="2664422" cy="1218172"/>
            <a:chOff x="0" y="0"/>
            <a:chExt cx="483446" cy="221031"/>
          </a:xfrm>
        </p:grpSpPr>
        <p:sp>
          <p:nvSpPr>
            <p:cNvPr id="16" name="Freeform 1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5235591" y="-189472"/>
            <a:ext cx="2664422" cy="1218172"/>
            <a:chOff x="0" y="0"/>
            <a:chExt cx="483446" cy="221031"/>
          </a:xfrm>
        </p:grpSpPr>
        <p:sp>
          <p:nvSpPr>
            <p:cNvPr id="19" name="Freeform 1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4088612" y="9258300"/>
            <a:ext cx="2664422" cy="1218172"/>
            <a:chOff x="0" y="0"/>
            <a:chExt cx="483446" cy="221031"/>
          </a:xfrm>
        </p:grpSpPr>
        <p:sp>
          <p:nvSpPr>
            <p:cNvPr id="22" name="Freeform 2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0D7377"/>
            </a:solidFill>
          </p:spPr>
          <p:txBody>
            <a:bodyPr/>
            <a:lstStyle/>
            <a:p>
              <a:endParaRPr lang="en-GB"/>
            </a:p>
          </p:txBody>
        </p:sp>
        <p:sp>
          <p:nvSpPr>
            <p:cNvPr id="23" name="TextBox 2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6846001" y="-189472"/>
            <a:ext cx="2664422" cy="1218172"/>
            <a:chOff x="0" y="0"/>
            <a:chExt cx="483446" cy="221031"/>
          </a:xfrm>
        </p:grpSpPr>
        <p:sp>
          <p:nvSpPr>
            <p:cNvPr id="25" name="Freeform 2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0D7377"/>
            </a:solidFill>
          </p:spPr>
          <p:txBody>
            <a:bodyPr/>
            <a:lstStyle/>
            <a:p>
              <a:endParaRPr lang="en-GB"/>
            </a:p>
          </p:txBody>
        </p:sp>
        <p:sp>
          <p:nvSpPr>
            <p:cNvPr id="26" name="TextBox 2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8214615" y="2220949"/>
            <a:ext cx="6709253" cy="5845101"/>
            <a:chOff x="0" y="0"/>
            <a:chExt cx="6350000" cy="5532120"/>
          </a:xfrm>
        </p:grpSpPr>
        <p:sp>
          <p:nvSpPr>
            <p:cNvPr id="28" name="Freeform 28"/>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FFFFFF"/>
            </a:solidFill>
          </p:spPr>
          <p:txBody>
            <a:bodyPr/>
            <a:lstStyle/>
            <a:p>
              <a:endParaRPr lang="en-GB"/>
            </a:p>
          </p:txBody>
        </p:sp>
      </p:grpSp>
      <p:grpSp>
        <p:nvGrpSpPr>
          <p:cNvPr id="29" name="Group 29"/>
          <p:cNvGrpSpPr>
            <a:grpSpLocks noChangeAspect="1"/>
          </p:cNvGrpSpPr>
          <p:nvPr/>
        </p:nvGrpSpPr>
        <p:grpSpPr>
          <a:xfrm>
            <a:off x="8535916" y="2518730"/>
            <a:ext cx="6058479" cy="5246370"/>
            <a:chOff x="0" y="0"/>
            <a:chExt cx="4282440" cy="3708400"/>
          </a:xfrm>
        </p:grpSpPr>
        <p:sp>
          <p:nvSpPr>
            <p:cNvPr id="30" name="Freeform 3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25960" r="-25960"/>
              </a:stretch>
            </a:blipFill>
          </p:spPr>
          <p:txBody>
            <a:bodyPr/>
            <a:lstStyle/>
            <a:p>
              <a:endParaRPr lang="en-GB"/>
            </a:p>
          </p:txBody>
        </p:sp>
      </p:grpSp>
      <p:sp>
        <p:nvSpPr>
          <p:cNvPr id="31" name="AutoShape 31"/>
          <p:cNvSpPr/>
          <p:nvPr/>
        </p:nvSpPr>
        <p:spPr>
          <a:xfrm rot="-3705113">
            <a:off x="14301451" y="6522576"/>
            <a:ext cx="3317663" cy="0"/>
          </a:xfrm>
          <a:prstGeom prst="line">
            <a:avLst/>
          </a:prstGeom>
          <a:ln w="85725" cap="flat">
            <a:solidFill>
              <a:srgbClr val="FFFFFF"/>
            </a:solidFill>
            <a:prstDash val="solid"/>
            <a:headEnd type="none" w="sm" len="sm"/>
            <a:tailEnd type="none" w="sm" len="sm"/>
          </a:ln>
        </p:spPr>
        <p:txBody>
          <a:bodyPr/>
          <a:lstStyle/>
          <a:p>
            <a:endParaRPr lang="en-GB"/>
          </a:p>
        </p:txBody>
      </p:sp>
      <p:sp>
        <p:nvSpPr>
          <p:cNvPr id="32" name="AutoShape 32"/>
          <p:cNvSpPr/>
          <p:nvPr/>
        </p:nvSpPr>
        <p:spPr>
          <a:xfrm rot="-7186693">
            <a:off x="14263267" y="3658214"/>
            <a:ext cx="3317663" cy="0"/>
          </a:xfrm>
          <a:prstGeom prst="line">
            <a:avLst/>
          </a:prstGeom>
          <a:ln w="85725" cap="flat">
            <a:solidFill>
              <a:srgbClr val="FFFFFF"/>
            </a:solidFill>
            <a:prstDash val="solid"/>
            <a:headEnd type="none" w="sm" len="sm"/>
            <a:tailEnd type="none" w="sm" len="sm"/>
          </a:ln>
        </p:spPr>
        <p:txBody>
          <a:bodyPr/>
          <a:lstStyle/>
          <a:p>
            <a:endParaRPr lang="en-GB"/>
          </a:p>
        </p:txBody>
      </p:sp>
      <p:grpSp>
        <p:nvGrpSpPr>
          <p:cNvPr id="33" name="Group 33"/>
          <p:cNvGrpSpPr/>
          <p:nvPr/>
        </p:nvGrpSpPr>
        <p:grpSpPr>
          <a:xfrm>
            <a:off x="189631" y="104875"/>
            <a:ext cx="6484652" cy="2415440"/>
            <a:chOff x="0" y="0"/>
            <a:chExt cx="1707892" cy="636165"/>
          </a:xfrm>
        </p:grpSpPr>
        <p:sp>
          <p:nvSpPr>
            <p:cNvPr id="34" name="Freeform 34"/>
            <p:cNvSpPr/>
            <p:nvPr/>
          </p:nvSpPr>
          <p:spPr>
            <a:xfrm>
              <a:off x="0" y="0"/>
              <a:ext cx="1707892" cy="636165"/>
            </a:xfrm>
            <a:custGeom>
              <a:avLst/>
              <a:gdLst/>
              <a:ahLst/>
              <a:cxnLst/>
              <a:rect l="l" t="t" r="r" b="b"/>
              <a:pathLst>
                <a:path w="1707892" h="636165">
                  <a:moveTo>
                    <a:pt x="0" y="0"/>
                  </a:moveTo>
                  <a:lnTo>
                    <a:pt x="1707892" y="0"/>
                  </a:lnTo>
                  <a:lnTo>
                    <a:pt x="1707892" y="636165"/>
                  </a:lnTo>
                  <a:lnTo>
                    <a:pt x="0" y="636165"/>
                  </a:lnTo>
                  <a:close/>
                </a:path>
              </a:pathLst>
            </a:custGeom>
            <a:solidFill>
              <a:srgbClr val="62B6AA"/>
            </a:solidFill>
          </p:spPr>
          <p:txBody>
            <a:bodyPr/>
            <a:lstStyle/>
            <a:p>
              <a:endParaRPr lang="en-GB"/>
            </a:p>
          </p:txBody>
        </p:sp>
        <p:sp>
          <p:nvSpPr>
            <p:cNvPr id="35" name="TextBox 3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36" name="Picture 36"/>
          <p:cNvPicPr>
            <a:picLocks noChangeAspect="1"/>
          </p:cNvPicPr>
          <p:nvPr/>
        </p:nvPicPr>
        <p:blipFill>
          <a:blip r:embed="rId4"/>
          <a:srcRect/>
          <a:stretch>
            <a:fillRect/>
          </a:stretch>
        </p:blipFill>
        <p:spPr>
          <a:xfrm>
            <a:off x="309172" y="253475"/>
            <a:ext cx="6264622" cy="2192618"/>
          </a:xfrm>
          <a:prstGeom prst="rect">
            <a:avLst/>
          </a:prstGeom>
        </p:spPr>
      </p:pic>
      <p:sp>
        <p:nvSpPr>
          <p:cNvPr id="37" name="TextBox 37"/>
          <p:cNvSpPr txBox="1"/>
          <p:nvPr/>
        </p:nvSpPr>
        <p:spPr>
          <a:xfrm>
            <a:off x="1024403" y="3341403"/>
            <a:ext cx="6148566" cy="1102866"/>
          </a:xfrm>
          <a:prstGeom prst="rect">
            <a:avLst/>
          </a:prstGeom>
        </p:spPr>
        <p:txBody>
          <a:bodyPr lIns="0" tIns="0" rIns="0" bIns="0" rtlCol="0" anchor="t">
            <a:spAutoFit/>
          </a:bodyPr>
          <a:lstStyle/>
          <a:p>
            <a:pPr>
              <a:lnSpc>
                <a:spcPts val="8600"/>
              </a:lnSpc>
            </a:pPr>
            <a:r>
              <a:rPr lang="en-US" sz="8600" dirty="0">
                <a:solidFill>
                  <a:schemeClr val="accent1"/>
                </a:solidFill>
                <a:latin typeface="Amasis MT Pro Medium" panose="020B0604020202020204" pitchFamily="18" charset="0"/>
              </a:rPr>
              <a:t>WICKMAN</a:t>
            </a:r>
          </a:p>
        </p:txBody>
      </p:sp>
      <p:sp>
        <p:nvSpPr>
          <p:cNvPr id="38" name="TextBox 38"/>
          <p:cNvSpPr txBox="1"/>
          <p:nvPr/>
        </p:nvSpPr>
        <p:spPr>
          <a:xfrm>
            <a:off x="1023848" y="4250454"/>
            <a:ext cx="6558141" cy="1403013"/>
          </a:xfrm>
          <a:prstGeom prst="rect">
            <a:avLst/>
          </a:prstGeom>
        </p:spPr>
        <p:txBody>
          <a:bodyPr lIns="0" tIns="0" rIns="0" bIns="0" rtlCol="0" anchor="t">
            <a:spAutoFit/>
          </a:bodyPr>
          <a:lstStyle/>
          <a:p>
            <a:pPr algn="ctr">
              <a:lnSpc>
                <a:spcPts val="5760"/>
              </a:lnSpc>
            </a:pPr>
            <a:r>
              <a:rPr lang="en-US" sz="3200" spc="128" dirty="0">
                <a:solidFill>
                  <a:srgbClr val="606060"/>
                </a:solidFill>
                <a:latin typeface="Montserrat Semi-Bold"/>
              </a:rPr>
              <a:t>A CASE STUDY</a:t>
            </a:r>
          </a:p>
          <a:p>
            <a:pPr algn="ctr">
              <a:lnSpc>
                <a:spcPts val="5760"/>
              </a:lnSpc>
            </a:pPr>
            <a:r>
              <a:rPr lang="en-US" sz="3200" spc="128" dirty="0">
                <a:solidFill>
                  <a:srgbClr val="606060"/>
                </a:solidFill>
                <a:latin typeface="Montserrat Semi-Bold"/>
              </a:rPr>
              <a:t>Chris Barrett</a:t>
            </a:r>
          </a:p>
        </p:txBody>
      </p:sp>
    </p:spTree>
    <p:extLst>
      <p:ext uri="{BB962C8B-B14F-4D97-AF65-F5344CB8AC3E}">
        <p14:creationId xmlns:p14="http://schemas.microsoft.com/office/powerpoint/2010/main" val="846511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8" name="Group 8"/>
          <p:cNvGrpSpPr/>
          <p:nvPr/>
        </p:nvGrpSpPr>
        <p:grpSpPr>
          <a:xfrm>
            <a:off x="-1036508" y="9447772"/>
            <a:ext cx="4393457" cy="839228"/>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480669" y="9258300"/>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091079" y="9258300"/>
            <a:ext cx="2664422" cy="121817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5400000">
            <a:off x="10593203" y="2482402"/>
            <a:ext cx="6709253" cy="5845101"/>
            <a:chOff x="0" y="0"/>
            <a:chExt cx="6350000" cy="5532120"/>
          </a:xfrm>
        </p:grpSpPr>
        <p:sp>
          <p:nvSpPr>
            <p:cNvPr id="18" name="Freeform 18"/>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0D7377"/>
            </a:solidFill>
          </p:spPr>
          <p:txBody>
            <a:bodyPr/>
            <a:lstStyle/>
            <a:p>
              <a:endParaRPr lang="en-GB"/>
            </a:p>
          </p:txBody>
        </p:sp>
      </p:grpSp>
      <p:sp>
        <p:nvSpPr>
          <p:cNvPr id="19" name="AutoShape 19"/>
          <p:cNvSpPr/>
          <p:nvPr/>
        </p:nvSpPr>
        <p:spPr>
          <a:xfrm rot="1788959">
            <a:off x="13703365" y="1809816"/>
            <a:ext cx="3317663" cy="0"/>
          </a:xfrm>
          <a:prstGeom prst="line">
            <a:avLst/>
          </a:prstGeom>
          <a:ln w="85725" cap="flat">
            <a:solidFill>
              <a:srgbClr val="0D7377"/>
            </a:solidFill>
            <a:prstDash val="solid"/>
            <a:headEnd type="none" w="sm" len="sm"/>
            <a:tailEnd type="none" w="sm" len="sm"/>
          </a:ln>
        </p:spPr>
        <p:txBody>
          <a:bodyPr/>
          <a:lstStyle/>
          <a:p>
            <a:endParaRPr lang="en-GB"/>
          </a:p>
        </p:txBody>
      </p:sp>
      <p:sp>
        <p:nvSpPr>
          <p:cNvPr id="20" name="AutoShape 20"/>
          <p:cNvSpPr/>
          <p:nvPr/>
        </p:nvSpPr>
        <p:spPr>
          <a:xfrm rot="9045464">
            <a:off x="10877874" y="1795575"/>
            <a:ext cx="3317663" cy="0"/>
          </a:xfrm>
          <a:prstGeom prst="line">
            <a:avLst/>
          </a:prstGeom>
          <a:ln w="85725" cap="flat">
            <a:solidFill>
              <a:srgbClr val="0D7377"/>
            </a:solidFill>
            <a:prstDash val="solid"/>
            <a:headEnd type="none" w="sm" len="sm"/>
            <a:tailEnd type="none" w="sm" len="sm"/>
          </a:ln>
        </p:spPr>
        <p:txBody>
          <a:bodyPr/>
          <a:lstStyle/>
          <a:p>
            <a:endParaRPr lang="en-GB"/>
          </a:p>
        </p:txBody>
      </p:sp>
      <p:sp>
        <p:nvSpPr>
          <p:cNvPr id="23" name="TextBox 23"/>
          <p:cNvSpPr txBox="1"/>
          <p:nvPr/>
        </p:nvSpPr>
        <p:spPr>
          <a:xfrm>
            <a:off x="929038" y="1515338"/>
            <a:ext cx="5826463" cy="1069976"/>
          </a:xfrm>
          <a:prstGeom prst="rect">
            <a:avLst/>
          </a:prstGeom>
        </p:spPr>
        <p:txBody>
          <a:bodyPr lIns="0" tIns="0" rIns="0" bIns="0" rtlCol="0" anchor="t">
            <a:spAutoFit/>
          </a:bodyPr>
          <a:lstStyle/>
          <a:p>
            <a:pPr>
              <a:lnSpc>
                <a:spcPts val="8000"/>
              </a:lnSpc>
            </a:pPr>
            <a:r>
              <a:rPr lang="en-US" sz="8000" dirty="0">
                <a:solidFill>
                  <a:srgbClr val="FFFFFF"/>
                </a:solidFill>
                <a:latin typeface="League Spartan"/>
              </a:rPr>
              <a:t>About Us</a:t>
            </a:r>
          </a:p>
        </p:txBody>
      </p:sp>
      <p:sp>
        <p:nvSpPr>
          <p:cNvPr id="24" name="TextBox 24"/>
          <p:cNvSpPr txBox="1"/>
          <p:nvPr/>
        </p:nvSpPr>
        <p:spPr>
          <a:xfrm>
            <a:off x="1011064" y="2596497"/>
            <a:ext cx="6999660" cy="6096990"/>
          </a:xfrm>
          <a:prstGeom prst="rect">
            <a:avLst/>
          </a:prstGeom>
        </p:spPr>
        <p:txBody>
          <a:bodyPr wrap="square" lIns="0" tIns="0" rIns="0" bIns="0" rtlCol="0" anchor="t">
            <a:spAutoFit/>
          </a:bodyPr>
          <a:lstStyle/>
          <a:p>
            <a:pPr>
              <a:lnSpc>
                <a:spcPts val="3959"/>
              </a:lnSpc>
            </a:pPr>
            <a:r>
              <a:rPr lang="en-US" sz="2199" spc="87" dirty="0">
                <a:solidFill>
                  <a:srgbClr val="FFFFFF"/>
                </a:solidFill>
                <a:latin typeface="Montserrat Semi-Bold"/>
              </a:rPr>
              <a:t>Founded in 1925 , Wickman is a global supplier and manufacturer of </a:t>
            </a:r>
            <a:r>
              <a:rPr lang="en-US" sz="2199" spc="87" dirty="0" err="1">
                <a:solidFill>
                  <a:srgbClr val="FFFFFF"/>
                </a:solidFill>
                <a:latin typeface="Montserrat Semi-Bold"/>
              </a:rPr>
              <a:t>multispindle</a:t>
            </a:r>
            <a:r>
              <a:rPr lang="en-US" sz="2199" spc="87" dirty="0">
                <a:solidFill>
                  <a:srgbClr val="FFFFFF"/>
                </a:solidFill>
                <a:latin typeface="Montserrat Semi-Bold"/>
              </a:rPr>
              <a:t> lathes, designed to produce medium and large volumes of extremely precise, high-quality components. Wickman’s services and sales network extends to all parts of the world, with offices based in the UK, Brazil, USA, China &amp; </a:t>
            </a:r>
            <a:r>
              <a:rPr lang="en-US" sz="2199" spc="87" dirty="0" err="1">
                <a:solidFill>
                  <a:srgbClr val="FFFFFF"/>
                </a:solidFill>
                <a:latin typeface="Montserrat Semi-Bold"/>
              </a:rPr>
              <a:t>India.Wickman’s</a:t>
            </a:r>
            <a:r>
              <a:rPr lang="en-US" sz="2199" spc="87" dirty="0">
                <a:solidFill>
                  <a:srgbClr val="FFFFFF"/>
                </a:solidFill>
                <a:latin typeface="Montserrat Semi-Bold"/>
              </a:rPr>
              <a:t> key industries: automotive, aerospace, </a:t>
            </a:r>
            <a:r>
              <a:rPr lang="en-US" sz="2199" spc="87" dirty="0" err="1">
                <a:solidFill>
                  <a:srgbClr val="FFFFFF"/>
                </a:solidFill>
                <a:latin typeface="Montserrat Semi-Bold"/>
              </a:rPr>
              <a:t>defence</a:t>
            </a:r>
            <a:r>
              <a:rPr lang="en-US" sz="2199" spc="87" dirty="0">
                <a:solidFill>
                  <a:srgbClr val="FFFFFF"/>
                </a:solidFill>
                <a:latin typeface="Montserrat Semi-Bold"/>
              </a:rPr>
              <a:t>, agriculture, hydraulic, white goods, electronics, oil and gas.</a:t>
            </a:r>
          </a:p>
          <a:p>
            <a:pPr>
              <a:lnSpc>
                <a:spcPts val="3959"/>
              </a:lnSpc>
            </a:pPr>
            <a:endParaRPr lang="en-US" sz="2199" spc="87" dirty="0">
              <a:solidFill>
                <a:srgbClr val="FFFFFF"/>
              </a:solidFill>
              <a:latin typeface="Montserrat Semi-Bold"/>
            </a:endParaRPr>
          </a:p>
        </p:txBody>
      </p:sp>
      <p:pic>
        <p:nvPicPr>
          <p:cNvPr id="25" name="Picture 25"/>
          <p:cNvPicPr>
            <a:picLocks noChangeAspect="1"/>
          </p:cNvPicPr>
          <p:nvPr/>
        </p:nvPicPr>
        <p:blipFill>
          <a:blip r:embed="rId2"/>
          <a:srcRect/>
          <a:stretch>
            <a:fillRect/>
          </a:stretch>
        </p:blipFill>
        <p:spPr>
          <a:xfrm>
            <a:off x="260074" y="262201"/>
            <a:ext cx="2770683" cy="969739"/>
          </a:xfrm>
          <a:prstGeom prst="rect">
            <a:avLst/>
          </a:prstGeom>
        </p:spPr>
      </p:pic>
      <p:pic>
        <p:nvPicPr>
          <p:cNvPr id="27" name="Picture 26">
            <a:extLst>
              <a:ext uri="{FF2B5EF4-FFF2-40B4-BE49-F238E27FC236}">
                <a16:creationId xmlns:a16="http://schemas.microsoft.com/office/drawing/2014/main" id="{11A3994B-6586-6633-D442-9F7A412985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21564"/>
          <a:stretch/>
        </p:blipFill>
        <p:spPr>
          <a:xfrm>
            <a:off x="8153400" y="2634614"/>
            <a:ext cx="9650538" cy="5822226"/>
          </a:xfrm>
          <a:prstGeom prst="rect">
            <a:avLst/>
          </a:prstGeom>
        </p:spPr>
      </p:pic>
    </p:spTree>
    <p:extLst>
      <p:ext uri="{BB962C8B-B14F-4D97-AF65-F5344CB8AC3E}">
        <p14:creationId xmlns:p14="http://schemas.microsoft.com/office/powerpoint/2010/main" val="154306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a:off x="-1036508" y="9447772"/>
            <a:ext cx="4393457" cy="839228"/>
            <a:chOff x="0" y="0"/>
            <a:chExt cx="1157124" cy="221031"/>
          </a:xfrm>
        </p:grpSpPr>
        <p:sp>
          <p:nvSpPr>
            <p:cNvPr id="3" name="Freeform 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0669" y="9258300"/>
            <a:ext cx="2664422" cy="1218172"/>
            <a:chOff x="0" y="0"/>
            <a:chExt cx="483446" cy="221031"/>
          </a:xfrm>
        </p:grpSpPr>
        <p:sp>
          <p:nvSpPr>
            <p:cNvPr id="6" name="Freeform 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09107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rot="1788959">
            <a:off x="13703365" y="1809816"/>
            <a:ext cx="3317663" cy="0"/>
          </a:xfrm>
          <a:prstGeom prst="line">
            <a:avLst/>
          </a:prstGeom>
          <a:ln w="85725" cap="flat">
            <a:solidFill>
              <a:srgbClr val="0D7377"/>
            </a:solidFill>
            <a:prstDash val="solid"/>
            <a:headEnd type="none" w="sm" len="sm"/>
            <a:tailEnd type="none" w="sm" len="sm"/>
          </a:ln>
        </p:spPr>
        <p:txBody>
          <a:bodyPr/>
          <a:lstStyle/>
          <a:p>
            <a:endParaRPr lang="en-GB"/>
          </a:p>
        </p:txBody>
      </p:sp>
      <p:sp>
        <p:nvSpPr>
          <p:cNvPr id="12" name="AutoShape 12"/>
          <p:cNvSpPr/>
          <p:nvPr/>
        </p:nvSpPr>
        <p:spPr>
          <a:xfrm rot="9045464">
            <a:off x="10877874" y="1795575"/>
            <a:ext cx="3317663" cy="0"/>
          </a:xfrm>
          <a:prstGeom prst="line">
            <a:avLst/>
          </a:prstGeom>
          <a:ln w="85725" cap="flat">
            <a:solidFill>
              <a:srgbClr val="0D7377"/>
            </a:solidFill>
            <a:prstDash val="solid"/>
            <a:headEnd type="none" w="sm" len="sm"/>
            <a:tailEnd type="none" w="sm" len="sm"/>
          </a:ln>
        </p:spPr>
        <p:txBody>
          <a:bodyPr/>
          <a:lstStyle/>
          <a:p>
            <a:endParaRPr lang="en-GB"/>
          </a:p>
        </p:txBody>
      </p:sp>
      <p:pic>
        <p:nvPicPr>
          <p:cNvPr id="13" name="Picture 13"/>
          <p:cNvPicPr>
            <a:picLocks noChangeAspect="1"/>
          </p:cNvPicPr>
          <p:nvPr/>
        </p:nvPicPr>
        <p:blipFill>
          <a:blip r:embed="rId2"/>
          <a:srcRect/>
          <a:stretch>
            <a:fillRect/>
          </a:stretch>
        </p:blipFill>
        <p:spPr>
          <a:xfrm>
            <a:off x="674204" y="0"/>
            <a:ext cx="8226909" cy="4881299"/>
          </a:xfrm>
          <a:prstGeom prst="rect">
            <a:avLst/>
          </a:prstGeom>
        </p:spPr>
      </p:pic>
      <p:pic>
        <p:nvPicPr>
          <p:cNvPr id="14" name="Picture 14"/>
          <p:cNvPicPr>
            <a:picLocks noChangeAspect="1"/>
          </p:cNvPicPr>
          <p:nvPr/>
        </p:nvPicPr>
        <p:blipFill>
          <a:blip r:embed="rId3"/>
          <a:srcRect/>
          <a:stretch>
            <a:fillRect/>
          </a:stretch>
        </p:blipFill>
        <p:spPr>
          <a:xfrm>
            <a:off x="487771" y="4638261"/>
            <a:ext cx="6444616" cy="4296411"/>
          </a:xfrm>
          <a:prstGeom prst="rect">
            <a:avLst/>
          </a:prstGeom>
        </p:spPr>
      </p:pic>
      <p:pic>
        <p:nvPicPr>
          <p:cNvPr id="15" name="Picture 15"/>
          <p:cNvPicPr>
            <a:picLocks noChangeAspect="1"/>
          </p:cNvPicPr>
          <p:nvPr/>
        </p:nvPicPr>
        <p:blipFill>
          <a:blip r:embed="rId4"/>
          <a:srcRect/>
          <a:stretch>
            <a:fillRect/>
          </a:stretch>
        </p:blipFill>
        <p:spPr>
          <a:xfrm>
            <a:off x="9997109" y="763812"/>
            <a:ext cx="6901449" cy="9201932"/>
          </a:xfrm>
          <a:prstGeom prst="rect">
            <a:avLst/>
          </a:prstGeom>
        </p:spPr>
      </p:pic>
    </p:spTree>
    <p:extLst>
      <p:ext uri="{BB962C8B-B14F-4D97-AF65-F5344CB8AC3E}">
        <p14:creationId xmlns:p14="http://schemas.microsoft.com/office/powerpoint/2010/main" val="2056074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a:off x="-1036508" y="9447772"/>
            <a:ext cx="4393457" cy="839228"/>
            <a:chOff x="0" y="0"/>
            <a:chExt cx="1157124" cy="221031"/>
          </a:xfrm>
        </p:grpSpPr>
        <p:sp>
          <p:nvSpPr>
            <p:cNvPr id="3" name="Freeform 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0669" y="9258300"/>
            <a:ext cx="2664422" cy="1218172"/>
            <a:chOff x="0" y="0"/>
            <a:chExt cx="483446" cy="221031"/>
          </a:xfrm>
        </p:grpSpPr>
        <p:sp>
          <p:nvSpPr>
            <p:cNvPr id="6" name="Freeform 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09107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rot="1788959">
            <a:off x="13703365" y="1809816"/>
            <a:ext cx="3317663" cy="0"/>
          </a:xfrm>
          <a:prstGeom prst="line">
            <a:avLst/>
          </a:prstGeom>
          <a:ln w="85725" cap="flat">
            <a:solidFill>
              <a:srgbClr val="0D7377"/>
            </a:solidFill>
            <a:prstDash val="solid"/>
            <a:headEnd type="none" w="sm" len="sm"/>
            <a:tailEnd type="none" w="sm" len="sm"/>
          </a:ln>
        </p:spPr>
        <p:txBody>
          <a:bodyPr/>
          <a:lstStyle/>
          <a:p>
            <a:endParaRPr lang="en-GB"/>
          </a:p>
        </p:txBody>
      </p:sp>
      <p:sp>
        <p:nvSpPr>
          <p:cNvPr id="12" name="AutoShape 12"/>
          <p:cNvSpPr/>
          <p:nvPr/>
        </p:nvSpPr>
        <p:spPr>
          <a:xfrm rot="9045464">
            <a:off x="10877874" y="1795575"/>
            <a:ext cx="3317663" cy="0"/>
          </a:xfrm>
          <a:prstGeom prst="line">
            <a:avLst/>
          </a:prstGeom>
          <a:ln w="85725" cap="flat">
            <a:solidFill>
              <a:srgbClr val="0D7377"/>
            </a:solidFill>
            <a:prstDash val="solid"/>
            <a:headEnd type="none" w="sm" len="sm"/>
            <a:tailEnd type="none" w="sm" len="sm"/>
          </a:ln>
        </p:spPr>
        <p:txBody>
          <a:bodyPr/>
          <a:lstStyle/>
          <a:p>
            <a:endParaRPr lang="en-GB"/>
          </a:p>
        </p:txBody>
      </p:sp>
      <p:pic>
        <p:nvPicPr>
          <p:cNvPr id="13" name="Picture 13"/>
          <p:cNvPicPr>
            <a:picLocks noChangeAspect="1"/>
          </p:cNvPicPr>
          <p:nvPr/>
        </p:nvPicPr>
        <p:blipFill>
          <a:blip r:embed="rId2"/>
          <a:srcRect/>
          <a:stretch>
            <a:fillRect/>
          </a:stretch>
        </p:blipFill>
        <p:spPr>
          <a:xfrm>
            <a:off x="260074" y="262201"/>
            <a:ext cx="2770683" cy="969739"/>
          </a:xfrm>
          <a:prstGeom prst="rect">
            <a:avLst/>
          </a:prstGeom>
        </p:spPr>
      </p:pic>
      <p:pic>
        <p:nvPicPr>
          <p:cNvPr id="14" name="Picture 14"/>
          <p:cNvPicPr>
            <a:picLocks noChangeAspect="1"/>
          </p:cNvPicPr>
          <p:nvPr/>
        </p:nvPicPr>
        <p:blipFill>
          <a:blip r:embed="rId3"/>
          <a:srcRect/>
          <a:stretch>
            <a:fillRect/>
          </a:stretch>
        </p:blipFill>
        <p:spPr>
          <a:xfrm>
            <a:off x="7498121" y="1838438"/>
            <a:ext cx="10077169" cy="6449388"/>
          </a:xfrm>
          <a:prstGeom prst="rect">
            <a:avLst/>
          </a:prstGeom>
        </p:spPr>
      </p:pic>
      <p:sp>
        <p:nvSpPr>
          <p:cNvPr id="15" name="TextBox 15"/>
          <p:cNvSpPr txBox="1"/>
          <p:nvPr/>
        </p:nvSpPr>
        <p:spPr>
          <a:xfrm>
            <a:off x="630131" y="1714613"/>
            <a:ext cx="6125370" cy="8148834"/>
          </a:xfrm>
          <a:prstGeom prst="rect">
            <a:avLst/>
          </a:prstGeom>
        </p:spPr>
        <p:txBody>
          <a:bodyPr lIns="0" tIns="0" rIns="0" bIns="0" rtlCol="0" anchor="t">
            <a:spAutoFit/>
          </a:bodyPr>
          <a:lstStyle/>
          <a:p>
            <a:pPr>
              <a:lnSpc>
                <a:spcPts val="3959"/>
              </a:lnSpc>
            </a:pPr>
            <a:r>
              <a:rPr lang="en-US" sz="2199" spc="87" dirty="0">
                <a:solidFill>
                  <a:srgbClr val="FFFFFF"/>
                </a:solidFill>
                <a:latin typeface="Montserrat Semi-Bold"/>
              </a:rPr>
              <a:t>At Wickman, sustainability is at the core of our ethos.  Every machine built in Coventry is manufactured reusing original machine castings produced between 1953 &amp; 1989.  Year on year more than 200 </a:t>
            </a:r>
            <a:r>
              <a:rPr lang="en-US" sz="2199" spc="87" dirty="0" err="1">
                <a:solidFill>
                  <a:srgbClr val="FFFFFF"/>
                </a:solidFill>
                <a:latin typeface="Montserrat Semi-Bold"/>
              </a:rPr>
              <a:t>tonnes</a:t>
            </a:r>
            <a:r>
              <a:rPr lang="en-US" sz="2199" spc="87" dirty="0">
                <a:solidFill>
                  <a:srgbClr val="FFFFFF"/>
                </a:solidFill>
                <a:latin typeface="Montserrat Semi-Bold"/>
              </a:rPr>
              <a:t> of redundant machine castings are reworked to form the basis of the new machines. </a:t>
            </a:r>
          </a:p>
          <a:p>
            <a:pPr>
              <a:lnSpc>
                <a:spcPts val="3959"/>
              </a:lnSpc>
            </a:pPr>
            <a:r>
              <a:rPr lang="en-US" sz="2199" spc="87" dirty="0">
                <a:solidFill>
                  <a:srgbClr val="FFFFFF"/>
                </a:solidFill>
                <a:latin typeface="Montserrat Semi-Bold"/>
              </a:rPr>
              <a:t>To further this mission, we encouraging our customers to embrace repair over replacement. We achieve this by providing spare parts for all their machines, regardless of their age or date of manufacture. </a:t>
            </a:r>
          </a:p>
          <a:p>
            <a:pPr>
              <a:lnSpc>
                <a:spcPts val="3959"/>
              </a:lnSpc>
            </a:pPr>
            <a:endParaRPr lang="en-US" sz="2199" spc="87" dirty="0">
              <a:solidFill>
                <a:srgbClr val="FFFFFF"/>
              </a:solidFill>
              <a:latin typeface="Montserrat Semi-Bold"/>
            </a:endParaRPr>
          </a:p>
          <a:p>
            <a:pPr>
              <a:lnSpc>
                <a:spcPts val="3959"/>
              </a:lnSpc>
            </a:pPr>
            <a:endParaRPr lang="en-US" sz="2199" spc="87" dirty="0">
              <a:solidFill>
                <a:srgbClr val="FFFFFF"/>
              </a:solidFill>
              <a:latin typeface="Montserrat Semi-Bold"/>
            </a:endParaRPr>
          </a:p>
        </p:txBody>
      </p:sp>
    </p:spTree>
    <p:extLst>
      <p:ext uri="{BB962C8B-B14F-4D97-AF65-F5344CB8AC3E}">
        <p14:creationId xmlns:p14="http://schemas.microsoft.com/office/powerpoint/2010/main" val="1757111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94482" y="1570577"/>
            <a:ext cx="7706695" cy="6622941"/>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10849608" y="5224598"/>
            <a:ext cx="6196442" cy="5511342"/>
            <a:chOff x="0" y="0"/>
            <a:chExt cx="1631985" cy="1451547"/>
          </a:xfrm>
        </p:grpSpPr>
        <p:sp>
          <p:nvSpPr>
            <p:cNvPr id="6" name="Freeform 6"/>
            <p:cNvSpPr/>
            <p:nvPr/>
          </p:nvSpPr>
          <p:spPr>
            <a:xfrm>
              <a:off x="0" y="0"/>
              <a:ext cx="1631985" cy="1451547"/>
            </a:xfrm>
            <a:custGeom>
              <a:avLst/>
              <a:gdLst/>
              <a:ahLst/>
              <a:cxnLst/>
              <a:rect l="l" t="t" r="r" b="b"/>
              <a:pathLst>
                <a:path w="1631985" h="1451547">
                  <a:moveTo>
                    <a:pt x="0" y="0"/>
                  </a:moveTo>
                  <a:lnTo>
                    <a:pt x="1631985" y="0"/>
                  </a:lnTo>
                  <a:lnTo>
                    <a:pt x="1631985" y="1451547"/>
                  </a:lnTo>
                  <a:lnTo>
                    <a:pt x="0" y="1451547"/>
                  </a:lnTo>
                  <a:close/>
                </a:path>
              </a:pathLst>
            </a:custGeom>
            <a:solidFill>
              <a:srgbClr val="FFFFFF"/>
            </a:solidFill>
          </p:spPr>
          <p:txBody>
            <a:bodyPr/>
            <a:lstStyle/>
            <a:p>
              <a:endParaRPr lang="en-GB"/>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36508" y="9447772"/>
            <a:ext cx="4393457" cy="839228"/>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480669" y="9258300"/>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091079" y="9258300"/>
            <a:ext cx="2664422" cy="121817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5400000">
            <a:off x="10593203" y="1959497"/>
            <a:ext cx="6709253" cy="5845101"/>
            <a:chOff x="0" y="0"/>
            <a:chExt cx="6350000" cy="5532120"/>
          </a:xfrm>
        </p:grpSpPr>
        <p:sp>
          <p:nvSpPr>
            <p:cNvPr id="18" name="Freeform 18"/>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0D7377"/>
            </a:solidFill>
          </p:spPr>
          <p:txBody>
            <a:bodyPr/>
            <a:lstStyle/>
            <a:p>
              <a:endParaRPr lang="en-GB"/>
            </a:p>
          </p:txBody>
        </p:sp>
      </p:grpSp>
      <p:sp>
        <p:nvSpPr>
          <p:cNvPr id="19" name="AutoShape 19"/>
          <p:cNvSpPr/>
          <p:nvPr/>
        </p:nvSpPr>
        <p:spPr>
          <a:xfrm rot="-1715946">
            <a:off x="13698272" y="8383758"/>
            <a:ext cx="3317663" cy="0"/>
          </a:xfrm>
          <a:prstGeom prst="line">
            <a:avLst/>
          </a:prstGeom>
          <a:ln w="85725" cap="flat">
            <a:solidFill>
              <a:srgbClr val="0D7377"/>
            </a:solidFill>
            <a:prstDash val="solid"/>
            <a:headEnd type="none" w="sm" len="sm"/>
            <a:tailEnd type="none" w="sm" len="sm"/>
          </a:ln>
        </p:spPr>
        <p:txBody>
          <a:bodyPr/>
          <a:lstStyle/>
          <a:p>
            <a:endParaRPr lang="en-GB"/>
          </a:p>
        </p:txBody>
      </p:sp>
      <p:sp>
        <p:nvSpPr>
          <p:cNvPr id="20" name="AutoShape 20"/>
          <p:cNvSpPr/>
          <p:nvPr/>
        </p:nvSpPr>
        <p:spPr>
          <a:xfrm rot="-8950593">
            <a:off x="10861563" y="8328653"/>
            <a:ext cx="3317663" cy="0"/>
          </a:xfrm>
          <a:prstGeom prst="line">
            <a:avLst/>
          </a:prstGeom>
          <a:ln w="85725" cap="flat">
            <a:solidFill>
              <a:srgbClr val="0D7377"/>
            </a:solidFill>
            <a:prstDash val="solid"/>
            <a:headEnd type="none" w="sm" len="sm"/>
            <a:tailEnd type="none" w="sm" len="sm"/>
          </a:ln>
        </p:spPr>
        <p:txBody>
          <a:bodyPr/>
          <a:lstStyle/>
          <a:p>
            <a:endParaRPr lang="en-GB"/>
          </a:p>
        </p:txBody>
      </p:sp>
      <p:grpSp>
        <p:nvGrpSpPr>
          <p:cNvPr id="21" name="Group 21"/>
          <p:cNvGrpSpPr>
            <a:grpSpLocks noChangeAspect="1"/>
          </p:cNvGrpSpPr>
          <p:nvPr/>
        </p:nvGrpSpPr>
        <p:grpSpPr>
          <a:xfrm>
            <a:off x="11369337" y="1904574"/>
            <a:ext cx="5156985" cy="5954948"/>
            <a:chOff x="0" y="0"/>
            <a:chExt cx="5499100" cy="6350000"/>
          </a:xfrm>
        </p:grpSpPr>
        <p:sp>
          <p:nvSpPr>
            <p:cNvPr id="22" name="Freeform 22"/>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a:blip r:embed="rId2"/>
              <a:stretch>
                <a:fillRect l="-26453" r="-46756"/>
              </a:stretch>
            </a:blipFill>
          </p:spPr>
          <p:txBody>
            <a:bodyPr/>
            <a:lstStyle/>
            <a:p>
              <a:endParaRPr lang="en-GB"/>
            </a:p>
          </p:txBody>
        </p:sp>
      </p:grpSp>
      <p:pic>
        <p:nvPicPr>
          <p:cNvPr id="23" name="Picture 23"/>
          <p:cNvPicPr>
            <a:picLocks noChangeAspect="1"/>
          </p:cNvPicPr>
          <p:nvPr/>
        </p:nvPicPr>
        <p:blipFill>
          <a:blip r:embed="rId3"/>
          <a:srcRect/>
          <a:stretch>
            <a:fillRect/>
          </a:stretch>
        </p:blipFill>
        <p:spPr>
          <a:xfrm>
            <a:off x="157370" y="182217"/>
            <a:ext cx="2770683" cy="969739"/>
          </a:xfrm>
          <a:prstGeom prst="rect">
            <a:avLst/>
          </a:prstGeom>
        </p:spPr>
      </p:pic>
      <p:sp>
        <p:nvSpPr>
          <p:cNvPr id="24" name="TextBox 24"/>
          <p:cNvSpPr txBox="1"/>
          <p:nvPr/>
        </p:nvSpPr>
        <p:spPr>
          <a:xfrm>
            <a:off x="1160221" y="1690190"/>
            <a:ext cx="5826463" cy="1255401"/>
          </a:xfrm>
          <a:prstGeom prst="rect">
            <a:avLst/>
          </a:prstGeom>
        </p:spPr>
        <p:txBody>
          <a:bodyPr lIns="0" tIns="0" rIns="0" bIns="0" rtlCol="0" anchor="t">
            <a:spAutoFit/>
          </a:bodyPr>
          <a:lstStyle/>
          <a:p>
            <a:pPr>
              <a:lnSpc>
                <a:spcPts val="4800"/>
              </a:lnSpc>
            </a:pPr>
            <a:r>
              <a:rPr lang="en-US" sz="4800" dirty="0">
                <a:solidFill>
                  <a:srgbClr val="FFFFFF"/>
                </a:solidFill>
                <a:latin typeface="League Spartan"/>
              </a:rPr>
              <a:t>First step towards Net Zero</a:t>
            </a:r>
          </a:p>
        </p:txBody>
      </p:sp>
      <p:sp>
        <p:nvSpPr>
          <p:cNvPr id="25" name="TextBox 25"/>
          <p:cNvSpPr txBox="1"/>
          <p:nvPr/>
        </p:nvSpPr>
        <p:spPr>
          <a:xfrm>
            <a:off x="1160221" y="3145999"/>
            <a:ext cx="9228704" cy="6096990"/>
          </a:xfrm>
          <a:prstGeom prst="rect">
            <a:avLst/>
          </a:prstGeom>
        </p:spPr>
        <p:txBody>
          <a:bodyPr lIns="0" tIns="0" rIns="0" bIns="0" rtlCol="0" anchor="t">
            <a:spAutoFit/>
          </a:bodyPr>
          <a:lstStyle/>
          <a:p>
            <a:pPr>
              <a:lnSpc>
                <a:spcPts val="3959"/>
              </a:lnSpc>
            </a:pPr>
            <a:r>
              <a:rPr lang="en-US" sz="2199" spc="87" dirty="0">
                <a:solidFill>
                  <a:srgbClr val="FFFFFF"/>
                </a:solidFill>
                <a:latin typeface="Montserrat Semi-Bold Bold"/>
              </a:rPr>
              <a:t>In 2014 energy consumption &amp; sustainability within the business became a Key Metric in terms of measuring performance. We accessed some small grants that we were made aware of by the Coventry &amp; Warwickshire Chamber of Commerce and delivered through the council.  An example is that in 2018 we applied for a grant to upgrade to a more energy efficient gas fired boiler for the provision of Hot Water and Heating to our offices, canteen &amp; WC facilities. We received a grant of £1380 towards an overall project cost of £4600.  The upgrade saves an estimated 1.3 </a:t>
            </a:r>
            <a:r>
              <a:rPr lang="en-US" sz="2199" spc="87" dirty="0" err="1">
                <a:solidFill>
                  <a:srgbClr val="FFFFFF"/>
                </a:solidFill>
                <a:latin typeface="Montserrat Semi-Bold Bold"/>
              </a:rPr>
              <a:t>tonnes</a:t>
            </a:r>
            <a:r>
              <a:rPr lang="en-US" sz="2199" spc="87" dirty="0">
                <a:solidFill>
                  <a:srgbClr val="FFFFFF"/>
                </a:solidFill>
                <a:latin typeface="Montserrat Semi-Bold Bold"/>
              </a:rPr>
              <a:t> of CO2 per year. We installed a shower facility to encourage people to cycle to work.</a:t>
            </a:r>
          </a:p>
        </p:txBody>
      </p:sp>
    </p:spTree>
    <p:extLst>
      <p:ext uri="{BB962C8B-B14F-4D97-AF65-F5344CB8AC3E}">
        <p14:creationId xmlns:p14="http://schemas.microsoft.com/office/powerpoint/2010/main" val="3184169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endParaRPr lang="en-GB"/>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rot="3606691">
            <a:off x="3709495" y="2373306"/>
            <a:ext cx="6297185" cy="0"/>
          </a:xfrm>
          <a:prstGeom prst="line">
            <a:avLst/>
          </a:prstGeom>
          <a:ln w="161925" cap="flat">
            <a:solidFill>
              <a:srgbClr val="FFFFFF"/>
            </a:solidFill>
            <a:prstDash val="solid"/>
            <a:headEnd type="none" w="sm" len="sm"/>
            <a:tailEnd type="none" w="sm" len="sm"/>
          </a:ln>
        </p:spPr>
        <p:txBody>
          <a:bodyPr/>
          <a:lstStyle/>
          <a:p>
            <a:endParaRPr lang="en-GB"/>
          </a:p>
        </p:txBody>
      </p:sp>
      <p:sp>
        <p:nvSpPr>
          <p:cNvPr id="6" name="AutoShape 6"/>
          <p:cNvSpPr/>
          <p:nvPr/>
        </p:nvSpPr>
        <p:spPr>
          <a:xfrm rot="7201140">
            <a:off x="3703373" y="7754403"/>
            <a:ext cx="6297185" cy="0"/>
          </a:xfrm>
          <a:prstGeom prst="line">
            <a:avLst/>
          </a:prstGeom>
          <a:ln w="161925" cap="flat">
            <a:solidFill>
              <a:srgbClr val="FFFFFF"/>
            </a:solidFill>
            <a:prstDash val="solid"/>
            <a:headEnd type="none" w="sm" len="sm"/>
            <a:tailEnd type="none" w="sm" len="sm"/>
          </a:ln>
        </p:spPr>
        <p:txBody>
          <a:bodyPr/>
          <a:lstStyle/>
          <a:p>
            <a:endParaRPr lang="en-GB"/>
          </a:p>
        </p:txBody>
      </p:sp>
      <p:sp>
        <p:nvSpPr>
          <p:cNvPr id="7" name="TextBox 7"/>
          <p:cNvSpPr txBox="1"/>
          <p:nvPr/>
        </p:nvSpPr>
        <p:spPr>
          <a:xfrm>
            <a:off x="1028700" y="3859043"/>
            <a:ext cx="6836061" cy="1847219"/>
          </a:xfrm>
          <a:prstGeom prst="rect">
            <a:avLst/>
          </a:prstGeom>
        </p:spPr>
        <p:txBody>
          <a:bodyPr lIns="0" tIns="0" rIns="0" bIns="0" rtlCol="0" anchor="t">
            <a:spAutoFit/>
          </a:bodyPr>
          <a:lstStyle/>
          <a:p>
            <a:pPr>
              <a:lnSpc>
                <a:spcPts val="7100"/>
              </a:lnSpc>
            </a:pPr>
            <a:r>
              <a:rPr lang="en-US" sz="7100">
                <a:solidFill>
                  <a:srgbClr val="606060"/>
                </a:solidFill>
                <a:latin typeface="League Spartan"/>
              </a:rPr>
              <a:t>Switching to Solar PV</a:t>
            </a:r>
          </a:p>
        </p:txBody>
      </p:sp>
      <p:grpSp>
        <p:nvGrpSpPr>
          <p:cNvPr id="8" name="Group 8"/>
          <p:cNvGrpSpPr/>
          <p:nvPr/>
        </p:nvGrpSpPr>
        <p:grpSpPr>
          <a:xfrm>
            <a:off x="11718414" y="0"/>
            <a:ext cx="4393457" cy="839228"/>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718414" y="9447772"/>
            <a:ext cx="4393457" cy="839228"/>
            <a:chOff x="0" y="0"/>
            <a:chExt cx="1157124" cy="221031"/>
          </a:xfrm>
        </p:grpSpPr>
        <p:sp>
          <p:nvSpPr>
            <p:cNvPr id="12" name="Freeform 12"/>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5235591" y="-189472"/>
            <a:ext cx="2664422" cy="121817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235591" y="9258300"/>
            <a:ext cx="2664422" cy="1218172"/>
            <a:chOff x="0" y="0"/>
            <a:chExt cx="483446" cy="221031"/>
          </a:xfrm>
        </p:grpSpPr>
        <p:sp>
          <p:nvSpPr>
            <p:cNvPr id="18" name="Freeform 18"/>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6846001" y="-189472"/>
            <a:ext cx="2664422" cy="1218172"/>
            <a:chOff x="0" y="0"/>
            <a:chExt cx="483446" cy="221031"/>
          </a:xfrm>
        </p:grpSpPr>
        <p:sp>
          <p:nvSpPr>
            <p:cNvPr id="21" name="Freeform 2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6846001" y="9258300"/>
            <a:ext cx="2664422" cy="1218172"/>
            <a:chOff x="0" y="0"/>
            <a:chExt cx="483446" cy="221031"/>
          </a:xfrm>
        </p:grpSpPr>
        <p:sp>
          <p:nvSpPr>
            <p:cNvPr id="24" name="Freeform 2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5" name="TextBox 2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028700" y="5833893"/>
            <a:ext cx="6346356" cy="451486"/>
          </a:xfrm>
          <a:prstGeom prst="rect">
            <a:avLst/>
          </a:prstGeom>
        </p:spPr>
        <p:txBody>
          <a:bodyPr lIns="0" tIns="0" rIns="0" bIns="0" rtlCol="0" anchor="t">
            <a:spAutoFit/>
          </a:bodyPr>
          <a:lstStyle/>
          <a:p>
            <a:pPr>
              <a:lnSpc>
                <a:spcPts val="3959"/>
              </a:lnSpc>
            </a:pPr>
            <a:r>
              <a:rPr lang="en-US" sz="2199" spc="87">
                <a:solidFill>
                  <a:srgbClr val="606060"/>
                </a:solidFill>
                <a:latin typeface="Montserrat Semi-Bold"/>
              </a:rPr>
              <a:t>Our first attempt &amp; challenges</a:t>
            </a:r>
          </a:p>
        </p:txBody>
      </p:sp>
      <p:sp>
        <p:nvSpPr>
          <p:cNvPr id="27" name="TextBox 27"/>
          <p:cNvSpPr txBox="1"/>
          <p:nvPr/>
        </p:nvSpPr>
        <p:spPr>
          <a:xfrm>
            <a:off x="8677604" y="1623937"/>
            <a:ext cx="9396105" cy="6994479"/>
          </a:xfrm>
          <a:prstGeom prst="rect">
            <a:avLst/>
          </a:prstGeom>
        </p:spPr>
        <p:txBody>
          <a:bodyPr lIns="0" tIns="0" rIns="0" bIns="0" rtlCol="0" anchor="t">
            <a:spAutoFit/>
          </a:bodyPr>
          <a:lstStyle/>
          <a:p>
            <a:pPr>
              <a:lnSpc>
                <a:spcPts val="3892"/>
              </a:lnSpc>
            </a:pPr>
            <a:r>
              <a:rPr lang="en-US" sz="2800" dirty="0">
                <a:solidFill>
                  <a:srgbClr val="FFFFFF"/>
                </a:solidFill>
                <a:latin typeface="Montserrat Semi-Bold"/>
              </a:rPr>
              <a:t>During 2014 we started to monitor our energy usage and by the end of the year had used 165,953 </a:t>
            </a:r>
            <a:r>
              <a:rPr lang="en-US" sz="2800" dirty="0" err="1">
                <a:solidFill>
                  <a:srgbClr val="FFFFFF"/>
                </a:solidFill>
                <a:latin typeface="Montserrat Semi-Bold"/>
              </a:rPr>
              <a:t>KWh</a:t>
            </a:r>
            <a:r>
              <a:rPr lang="en-US" sz="2800" dirty="0">
                <a:solidFill>
                  <a:srgbClr val="FFFFFF"/>
                </a:solidFill>
                <a:latin typeface="Montserrat Semi-Bold"/>
              </a:rPr>
              <a:t> of Electricity.</a:t>
            </a:r>
          </a:p>
          <a:p>
            <a:pPr>
              <a:lnSpc>
                <a:spcPts val="3892"/>
              </a:lnSpc>
            </a:pPr>
            <a:endParaRPr lang="en-US" sz="2800" dirty="0">
              <a:solidFill>
                <a:srgbClr val="FFFFFF"/>
              </a:solidFill>
              <a:latin typeface="Montserrat Semi-Bold"/>
            </a:endParaRPr>
          </a:p>
          <a:p>
            <a:pPr>
              <a:lnSpc>
                <a:spcPts val="3892"/>
              </a:lnSpc>
            </a:pPr>
            <a:r>
              <a:rPr lang="en-US" sz="2800" dirty="0">
                <a:solidFill>
                  <a:srgbClr val="FFFFFF"/>
                </a:solidFill>
                <a:latin typeface="Montserrat Semi-Bold"/>
              </a:rPr>
              <a:t>During the same year we first started to consider our own production of electricity from PV on the roof.</a:t>
            </a:r>
          </a:p>
          <a:p>
            <a:pPr>
              <a:lnSpc>
                <a:spcPts val="3892"/>
              </a:lnSpc>
            </a:pPr>
            <a:endParaRPr lang="en-US" sz="2800" dirty="0">
              <a:solidFill>
                <a:srgbClr val="FFFFFF"/>
              </a:solidFill>
              <a:latin typeface="Montserrat Semi-Bold"/>
            </a:endParaRPr>
          </a:p>
          <a:p>
            <a:pPr>
              <a:lnSpc>
                <a:spcPts val="3892"/>
              </a:lnSpc>
            </a:pPr>
            <a:r>
              <a:rPr lang="en-US" sz="2800" dirty="0">
                <a:solidFill>
                  <a:srgbClr val="FFFFFF"/>
                </a:solidFill>
                <a:latin typeface="Montserrat Semi-Bold"/>
              </a:rPr>
              <a:t>We had a proposal on installing a PV scheme on the roof , using the entire roof we could install a 523 (250 watts) array of panels using our entire roof surface which would have given a theoretical 130.75Kwh DC = approx. 106.5 </a:t>
            </a:r>
            <a:r>
              <a:rPr lang="en-US" sz="2800" dirty="0" err="1">
                <a:solidFill>
                  <a:srgbClr val="FFFFFF"/>
                </a:solidFill>
                <a:latin typeface="Montserrat Semi-Bold"/>
              </a:rPr>
              <a:t>KWh</a:t>
            </a:r>
            <a:r>
              <a:rPr lang="en-US" sz="2800" dirty="0">
                <a:solidFill>
                  <a:srgbClr val="FFFFFF"/>
                </a:solidFill>
                <a:latin typeface="Montserrat Semi-Bold"/>
              </a:rPr>
              <a:t> AC.</a:t>
            </a:r>
          </a:p>
          <a:p>
            <a:pPr>
              <a:lnSpc>
                <a:spcPts val="4170"/>
              </a:lnSpc>
              <a:spcBef>
                <a:spcPct val="0"/>
              </a:spcBef>
            </a:pPr>
            <a:endParaRPr lang="en-US" sz="2800" dirty="0">
              <a:solidFill>
                <a:srgbClr val="FFFFFF"/>
              </a:solidFill>
              <a:latin typeface="Montserrat Semi-Bold"/>
            </a:endParaRPr>
          </a:p>
        </p:txBody>
      </p:sp>
    </p:spTree>
    <p:extLst>
      <p:ext uri="{BB962C8B-B14F-4D97-AF65-F5344CB8AC3E}">
        <p14:creationId xmlns:p14="http://schemas.microsoft.com/office/powerpoint/2010/main" val="522863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endParaRPr lang="en-GB"/>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rot="3606691">
            <a:off x="3709495" y="2373306"/>
            <a:ext cx="6297185" cy="0"/>
          </a:xfrm>
          <a:prstGeom prst="line">
            <a:avLst/>
          </a:prstGeom>
          <a:ln w="161925" cap="flat">
            <a:solidFill>
              <a:srgbClr val="FFFFFF"/>
            </a:solidFill>
            <a:prstDash val="solid"/>
            <a:headEnd type="none" w="sm" len="sm"/>
            <a:tailEnd type="none" w="sm" len="sm"/>
          </a:ln>
        </p:spPr>
        <p:txBody>
          <a:bodyPr/>
          <a:lstStyle/>
          <a:p>
            <a:endParaRPr lang="en-GB"/>
          </a:p>
        </p:txBody>
      </p:sp>
      <p:sp>
        <p:nvSpPr>
          <p:cNvPr id="6" name="AutoShape 6"/>
          <p:cNvSpPr/>
          <p:nvPr/>
        </p:nvSpPr>
        <p:spPr>
          <a:xfrm rot="7201140">
            <a:off x="3703373" y="7754403"/>
            <a:ext cx="6297185" cy="0"/>
          </a:xfrm>
          <a:prstGeom prst="line">
            <a:avLst/>
          </a:prstGeom>
          <a:ln w="161925" cap="flat">
            <a:solidFill>
              <a:srgbClr val="FFFFFF"/>
            </a:solidFill>
            <a:prstDash val="solid"/>
            <a:headEnd type="none" w="sm" len="sm"/>
            <a:tailEnd type="none" w="sm" len="sm"/>
          </a:ln>
        </p:spPr>
        <p:txBody>
          <a:bodyPr/>
          <a:lstStyle/>
          <a:p>
            <a:endParaRPr lang="en-GB"/>
          </a:p>
        </p:txBody>
      </p:sp>
      <p:sp>
        <p:nvSpPr>
          <p:cNvPr id="7" name="TextBox 7"/>
          <p:cNvSpPr txBox="1"/>
          <p:nvPr/>
        </p:nvSpPr>
        <p:spPr>
          <a:xfrm>
            <a:off x="1028700" y="3859043"/>
            <a:ext cx="6836061" cy="1847219"/>
          </a:xfrm>
          <a:prstGeom prst="rect">
            <a:avLst/>
          </a:prstGeom>
        </p:spPr>
        <p:txBody>
          <a:bodyPr lIns="0" tIns="0" rIns="0" bIns="0" rtlCol="0" anchor="t">
            <a:spAutoFit/>
          </a:bodyPr>
          <a:lstStyle/>
          <a:p>
            <a:pPr>
              <a:lnSpc>
                <a:spcPts val="7100"/>
              </a:lnSpc>
            </a:pPr>
            <a:r>
              <a:rPr lang="en-US" sz="7100">
                <a:solidFill>
                  <a:srgbClr val="606060"/>
                </a:solidFill>
                <a:latin typeface="League Spartan"/>
              </a:rPr>
              <a:t>Switching to Solar PV</a:t>
            </a:r>
          </a:p>
        </p:txBody>
      </p:sp>
      <p:grpSp>
        <p:nvGrpSpPr>
          <p:cNvPr id="8" name="Group 8"/>
          <p:cNvGrpSpPr/>
          <p:nvPr/>
        </p:nvGrpSpPr>
        <p:grpSpPr>
          <a:xfrm>
            <a:off x="11718414" y="0"/>
            <a:ext cx="4393457" cy="839228"/>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718414" y="9447772"/>
            <a:ext cx="4393457" cy="839228"/>
            <a:chOff x="0" y="0"/>
            <a:chExt cx="1157124" cy="221031"/>
          </a:xfrm>
        </p:grpSpPr>
        <p:sp>
          <p:nvSpPr>
            <p:cNvPr id="12" name="Freeform 12"/>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5235591" y="-189472"/>
            <a:ext cx="2664422" cy="121817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235591" y="9258300"/>
            <a:ext cx="2664422" cy="1218172"/>
            <a:chOff x="0" y="0"/>
            <a:chExt cx="483446" cy="221031"/>
          </a:xfrm>
        </p:grpSpPr>
        <p:sp>
          <p:nvSpPr>
            <p:cNvPr id="18" name="Freeform 18"/>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6846001" y="-189472"/>
            <a:ext cx="2664422" cy="1218172"/>
            <a:chOff x="0" y="0"/>
            <a:chExt cx="483446" cy="221031"/>
          </a:xfrm>
        </p:grpSpPr>
        <p:sp>
          <p:nvSpPr>
            <p:cNvPr id="21" name="Freeform 2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6846001" y="9258300"/>
            <a:ext cx="2664422" cy="1218172"/>
            <a:chOff x="0" y="0"/>
            <a:chExt cx="483446" cy="221031"/>
          </a:xfrm>
        </p:grpSpPr>
        <p:sp>
          <p:nvSpPr>
            <p:cNvPr id="24" name="Freeform 2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5" name="TextBox 2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028700" y="5833893"/>
            <a:ext cx="6346356" cy="451486"/>
          </a:xfrm>
          <a:prstGeom prst="rect">
            <a:avLst/>
          </a:prstGeom>
        </p:spPr>
        <p:txBody>
          <a:bodyPr lIns="0" tIns="0" rIns="0" bIns="0" rtlCol="0" anchor="t">
            <a:spAutoFit/>
          </a:bodyPr>
          <a:lstStyle/>
          <a:p>
            <a:pPr>
              <a:lnSpc>
                <a:spcPts val="3959"/>
              </a:lnSpc>
            </a:pPr>
            <a:r>
              <a:rPr lang="en-US" sz="2199" spc="87">
                <a:solidFill>
                  <a:srgbClr val="606060"/>
                </a:solidFill>
                <a:latin typeface="Montserrat Semi-Bold"/>
              </a:rPr>
              <a:t>Our first attempt &amp; challenges</a:t>
            </a:r>
          </a:p>
        </p:txBody>
      </p:sp>
      <p:sp>
        <p:nvSpPr>
          <p:cNvPr id="27" name="TextBox 27"/>
          <p:cNvSpPr txBox="1"/>
          <p:nvPr/>
        </p:nvSpPr>
        <p:spPr>
          <a:xfrm>
            <a:off x="8611568" y="1298791"/>
            <a:ext cx="9396105" cy="9033499"/>
          </a:xfrm>
          <a:prstGeom prst="rect">
            <a:avLst/>
          </a:prstGeom>
        </p:spPr>
        <p:txBody>
          <a:bodyPr lIns="0" tIns="0" rIns="0" bIns="0" rtlCol="0" anchor="t">
            <a:spAutoFit/>
          </a:bodyPr>
          <a:lstStyle/>
          <a:p>
            <a:pPr>
              <a:lnSpc>
                <a:spcPts val="3892"/>
              </a:lnSpc>
            </a:pPr>
            <a:r>
              <a:rPr lang="en-US" sz="2800" dirty="0">
                <a:solidFill>
                  <a:srgbClr val="FFFFFF"/>
                </a:solidFill>
                <a:latin typeface="Montserrat Semi-Bold"/>
              </a:rPr>
              <a:t>The lowest cost option was for us to fund the purchase ourselves at a cost of Circa £200,000 – other options were to lease the units or allow a 3rd party company to in essence rent our roof and install the PV.</a:t>
            </a:r>
          </a:p>
          <a:p>
            <a:pPr>
              <a:lnSpc>
                <a:spcPts val="3892"/>
              </a:lnSpc>
            </a:pPr>
            <a:endParaRPr lang="en-US" sz="2800" dirty="0">
              <a:solidFill>
                <a:srgbClr val="FFFFFF"/>
              </a:solidFill>
              <a:latin typeface="Montserrat Semi-Bold"/>
            </a:endParaRPr>
          </a:p>
          <a:p>
            <a:pPr>
              <a:lnSpc>
                <a:spcPts val="3892"/>
              </a:lnSpc>
            </a:pPr>
            <a:r>
              <a:rPr lang="en-US" sz="2800" dirty="0">
                <a:solidFill>
                  <a:srgbClr val="FFFFFF"/>
                </a:solidFill>
                <a:latin typeface="Montserrat Semi-Bold"/>
              </a:rPr>
              <a:t>The scheme didn’t go ahead as we were not able to make a valid justification as the cost of electricity at the time was only 5.4p / </a:t>
            </a:r>
            <a:r>
              <a:rPr lang="en-US" sz="2800" dirty="0" err="1">
                <a:solidFill>
                  <a:srgbClr val="FFFFFF"/>
                </a:solidFill>
                <a:latin typeface="Montserrat Semi-Bold"/>
              </a:rPr>
              <a:t>Kwh</a:t>
            </a:r>
            <a:r>
              <a:rPr lang="en-US" sz="2800" dirty="0">
                <a:solidFill>
                  <a:srgbClr val="FFFFFF"/>
                </a:solidFill>
                <a:latin typeface="Montserrat Semi-Bold"/>
              </a:rPr>
              <a:t> – so even if we had become entirely self sufficient our 165,953 </a:t>
            </a:r>
            <a:r>
              <a:rPr lang="en-US" sz="2800" dirty="0" err="1">
                <a:solidFill>
                  <a:srgbClr val="FFFFFF"/>
                </a:solidFill>
                <a:latin typeface="Montserrat Semi-Bold"/>
              </a:rPr>
              <a:t>Kwh</a:t>
            </a:r>
            <a:r>
              <a:rPr lang="en-US" sz="2800" dirty="0">
                <a:solidFill>
                  <a:srgbClr val="FFFFFF"/>
                </a:solidFill>
                <a:latin typeface="Montserrat Semi-Bold"/>
              </a:rPr>
              <a:t> would have only saved us £8960 per year. With the best will in the world it would have been more than a 20 year pay back.</a:t>
            </a:r>
          </a:p>
          <a:p>
            <a:pPr>
              <a:lnSpc>
                <a:spcPts val="3892"/>
              </a:lnSpc>
            </a:pPr>
            <a:endParaRPr lang="en-US" sz="2800" dirty="0">
              <a:solidFill>
                <a:srgbClr val="FFFFFF"/>
              </a:solidFill>
              <a:latin typeface="Montserrat Semi-Bold"/>
            </a:endParaRPr>
          </a:p>
          <a:p>
            <a:pPr>
              <a:lnSpc>
                <a:spcPts val="3892"/>
              </a:lnSpc>
            </a:pPr>
            <a:r>
              <a:rPr lang="en-US" sz="2800" dirty="0">
                <a:solidFill>
                  <a:srgbClr val="FFFFFF"/>
                </a:solidFill>
                <a:latin typeface="Montserrat Semi-Bold"/>
              </a:rPr>
              <a:t>Interestingly the feed in tariff at this time was 14.38 p per </a:t>
            </a:r>
            <a:r>
              <a:rPr lang="en-US" sz="2800" dirty="0" err="1">
                <a:solidFill>
                  <a:srgbClr val="FFFFFF"/>
                </a:solidFill>
                <a:latin typeface="Montserrat Semi-Bold"/>
              </a:rPr>
              <a:t>Kwh</a:t>
            </a:r>
            <a:endParaRPr lang="en-US" sz="2800" dirty="0">
              <a:solidFill>
                <a:srgbClr val="FFFFFF"/>
              </a:solidFill>
              <a:latin typeface="Montserrat Semi-Bold"/>
            </a:endParaRPr>
          </a:p>
          <a:p>
            <a:pPr>
              <a:lnSpc>
                <a:spcPts val="4170"/>
              </a:lnSpc>
            </a:pPr>
            <a:endParaRPr lang="en-US" sz="2800" dirty="0">
              <a:solidFill>
                <a:srgbClr val="FFFFFF"/>
              </a:solidFill>
              <a:latin typeface="Montserrat Semi-Bold"/>
            </a:endParaRPr>
          </a:p>
          <a:p>
            <a:pPr>
              <a:lnSpc>
                <a:spcPts val="4170"/>
              </a:lnSpc>
              <a:spcBef>
                <a:spcPct val="0"/>
              </a:spcBef>
            </a:pPr>
            <a:endParaRPr lang="en-US" sz="2800" dirty="0">
              <a:solidFill>
                <a:srgbClr val="FFFFFF"/>
              </a:solidFill>
              <a:latin typeface="Montserrat Semi-Bold"/>
            </a:endParaRPr>
          </a:p>
        </p:txBody>
      </p:sp>
    </p:spTree>
    <p:extLst>
      <p:ext uri="{BB962C8B-B14F-4D97-AF65-F5344CB8AC3E}">
        <p14:creationId xmlns:p14="http://schemas.microsoft.com/office/powerpoint/2010/main" val="370335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260348"/>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On Today's Agenda</a:t>
            </a:r>
          </a:p>
        </p:txBody>
      </p:sp>
      <p:sp>
        <p:nvSpPr>
          <p:cNvPr id="3" name="TextBox 3"/>
          <p:cNvSpPr txBox="1"/>
          <p:nvPr/>
        </p:nvSpPr>
        <p:spPr>
          <a:xfrm>
            <a:off x="8458354" y="1984248"/>
            <a:ext cx="8096357" cy="638313"/>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Discussion Points</a:t>
            </a:r>
          </a:p>
        </p:txBody>
      </p:sp>
      <p:sp>
        <p:nvSpPr>
          <p:cNvPr id="4" name="TextBox 4"/>
          <p:cNvSpPr txBox="1"/>
          <p:nvPr/>
        </p:nvSpPr>
        <p:spPr>
          <a:xfrm>
            <a:off x="8084206" y="2857500"/>
            <a:ext cx="9898993" cy="6431889"/>
          </a:xfrm>
          <a:prstGeom prst="rect">
            <a:avLst/>
          </a:prstGeom>
        </p:spPr>
        <p:txBody>
          <a:bodyPr wrap="square" lIns="0" tIns="0" rIns="0" bIns="0" rtlCol="0" anchor="t">
            <a:spAutoFit/>
          </a:bodyPr>
          <a:lstStyle/>
          <a:p>
            <a:pPr marL="669072" lvl="1" indent="-334536" algn="l">
              <a:lnSpc>
                <a:spcPts val="4649"/>
              </a:lnSpc>
              <a:buFont typeface="Arial"/>
              <a:buChar char="•"/>
            </a:pPr>
            <a:r>
              <a:rPr lang="en-GB" sz="3098" spc="29" dirty="0">
                <a:solidFill>
                  <a:srgbClr val="FFFFFF"/>
                </a:solidFill>
                <a:latin typeface="Arial"/>
              </a:rPr>
              <a:t>3.30 - Start</a:t>
            </a:r>
          </a:p>
          <a:p>
            <a:pPr marL="669072" lvl="1" indent="-334536" algn="l">
              <a:lnSpc>
                <a:spcPts val="4649"/>
              </a:lnSpc>
              <a:buFont typeface="Arial"/>
              <a:buChar char="•"/>
            </a:pPr>
            <a:r>
              <a:rPr lang="en-GB" sz="3098" spc="29" dirty="0">
                <a:solidFill>
                  <a:srgbClr val="FFFFFF"/>
                </a:solidFill>
                <a:latin typeface="Arial"/>
              </a:rPr>
              <a:t>3.30 - 3.35 Welcome and Housekeeping</a:t>
            </a:r>
          </a:p>
          <a:p>
            <a:pPr marL="669072" lvl="1" indent="-334536" algn="l">
              <a:lnSpc>
                <a:spcPts val="4649"/>
              </a:lnSpc>
              <a:buFont typeface="Arial"/>
              <a:buChar char="•"/>
            </a:pPr>
            <a:r>
              <a:rPr lang="en-GB" sz="3098" spc="29" dirty="0">
                <a:solidFill>
                  <a:srgbClr val="FFFFFF"/>
                </a:solidFill>
                <a:latin typeface="Arial"/>
              </a:rPr>
              <a:t>3.35 - 3.55 Solar PV Solutions for Businesses,                       			Richard Fuell</a:t>
            </a:r>
          </a:p>
          <a:p>
            <a:pPr marL="669072" lvl="1" indent="-334536" algn="l">
              <a:lnSpc>
                <a:spcPts val="4649"/>
              </a:lnSpc>
              <a:buFont typeface="Arial"/>
              <a:buChar char="•"/>
            </a:pPr>
            <a:r>
              <a:rPr lang="en-GB" sz="3098" spc="29" dirty="0">
                <a:solidFill>
                  <a:srgbClr val="FFFFFF"/>
                </a:solidFill>
                <a:latin typeface="Arial"/>
              </a:rPr>
              <a:t>3.55 - 4.05 Q&amp;A</a:t>
            </a:r>
          </a:p>
          <a:p>
            <a:pPr marL="669072" lvl="1" indent="-334536" algn="l">
              <a:lnSpc>
                <a:spcPts val="4649"/>
              </a:lnSpc>
              <a:buFont typeface="Arial"/>
              <a:buChar char="•"/>
            </a:pPr>
            <a:r>
              <a:rPr lang="en-GB" sz="3098" spc="29" dirty="0">
                <a:solidFill>
                  <a:srgbClr val="FFFFFF"/>
                </a:solidFill>
                <a:latin typeface="Arial"/>
              </a:rPr>
              <a:t>3.05 - 4.20 Case Study, Wickman Group, </a:t>
            </a:r>
          </a:p>
          <a:p>
            <a:pPr marL="669072" lvl="1" indent="-334536" algn="l">
              <a:lnSpc>
                <a:spcPts val="4649"/>
              </a:lnSpc>
              <a:buFont typeface="Arial"/>
              <a:buChar char="•"/>
            </a:pPr>
            <a:r>
              <a:rPr lang="en-GB" sz="3098" spc="29" dirty="0">
                <a:solidFill>
                  <a:srgbClr val="FFFFFF"/>
                </a:solidFill>
                <a:latin typeface="Arial"/>
              </a:rPr>
              <a:t>                  Chris Barrett</a:t>
            </a:r>
          </a:p>
          <a:p>
            <a:pPr marL="669072" lvl="1" indent="-334536" algn="l">
              <a:lnSpc>
                <a:spcPts val="4649"/>
              </a:lnSpc>
              <a:buFont typeface="Arial"/>
              <a:buChar char="•"/>
            </a:pPr>
            <a:r>
              <a:rPr lang="en-GB" sz="3098" spc="29" dirty="0">
                <a:solidFill>
                  <a:srgbClr val="FFFFFF"/>
                </a:solidFill>
                <a:latin typeface="Arial"/>
              </a:rPr>
              <a:t>3.20 - 4.25 Q&amp;A</a:t>
            </a:r>
          </a:p>
          <a:p>
            <a:pPr marL="669072" lvl="1" indent="-334536" algn="l">
              <a:lnSpc>
                <a:spcPts val="4649"/>
              </a:lnSpc>
              <a:buFont typeface="Arial"/>
              <a:buChar char="•"/>
            </a:pPr>
            <a:r>
              <a:rPr lang="en-GB" sz="3098" spc="29" dirty="0">
                <a:solidFill>
                  <a:srgbClr val="FFFFFF"/>
                </a:solidFill>
                <a:latin typeface="Arial"/>
              </a:rPr>
              <a:t>4.25 – 4.30 Grant overview, Jonathan Howl, 				Coventry City Council</a:t>
            </a:r>
          </a:p>
          <a:p>
            <a:pPr marL="669072" lvl="1" indent="-334536" algn="l">
              <a:lnSpc>
                <a:spcPts val="4649"/>
              </a:lnSpc>
              <a:buFont typeface="Arial"/>
              <a:buChar char="•"/>
            </a:pPr>
            <a:r>
              <a:rPr lang="en-GB" sz="3098" spc="29" dirty="0">
                <a:solidFill>
                  <a:srgbClr val="FFFFFF"/>
                </a:solidFill>
                <a:latin typeface="Arial"/>
              </a:rPr>
              <a:t>4.30 END</a:t>
            </a:r>
            <a:endParaRPr lang="en-US" sz="3098" spc="29" dirty="0">
              <a:solidFill>
                <a:srgbClr val="FFFFFF"/>
              </a:solidFill>
              <a:latin typeface="Arial"/>
            </a:endParaRPr>
          </a:p>
        </p:txBody>
      </p:sp>
      <p:grpSp>
        <p:nvGrpSpPr>
          <p:cNvPr id="7" name="Group 7"/>
          <p:cNvGrpSpPr/>
          <p:nvPr/>
        </p:nvGrpSpPr>
        <p:grpSpPr>
          <a:xfrm>
            <a:off x="0" y="9695157"/>
            <a:ext cx="18288000"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10" name="Picture 9" descr="Solar panels on a roof&#10;&#10;Description automatically generated">
            <a:extLst>
              <a:ext uri="{FF2B5EF4-FFF2-40B4-BE49-F238E27FC236}">
                <a16:creationId xmlns:a16="http://schemas.microsoft.com/office/drawing/2014/main" id="{E4763230-FC99-CA56-1C39-F7FE89BAC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62930" cy="969515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843214" y="-3807676"/>
            <a:ext cx="5665920" cy="17902351"/>
            <a:chOff x="0" y="0"/>
            <a:chExt cx="1492259" cy="4715023"/>
          </a:xfrm>
        </p:grpSpPr>
        <p:sp>
          <p:nvSpPr>
            <p:cNvPr id="3" name="Freeform 3"/>
            <p:cNvSpPr/>
            <p:nvPr/>
          </p:nvSpPr>
          <p:spPr>
            <a:xfrm>
              <a:off x="0" y="0"/>
              <a:ext cx="1492259" cy="4715023"/>
            </a:xfrm>
            <a:custGeom>
              <a:avLst/>
              <a:gdLst/>
              <a:ahLst/>
              <a:cxnLst/>
              <a:rect l="l" t="t" r="r" b="b"/>
              <a:pathLst>
                <a:path w="1492259" h="4715023">
                  <a:moveTo>
                    <a:pt x="0" y="0"/>
                  </a:moveTo>
                  <a:lnTo>
                    <a:pt x="1492259" y="0"/>
                  </a:lnTo>
                  <a:lnTo>
                    <a:pt x="1492259" y="4715023"/>
                  </a:lnTo>
                  <a:lnTo>
                    <a:pt x="0" y="4715023"/>
                  </a:lnTo>
                  <a:close/>
                </a:path>
              </a:pathLst>
            </a:custGeom>
            <a:solidFill>
              <a:srgbClr val="FFFFFF"/>
            </a:solidFill>
          </p:spPr>
          <p:txBody>
            <a:bodyPr/>
            <a:lstStyle/>
            <a:p>
              <a:endParaRPr lang="en-GB"/>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36508" y="9447772"/>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48066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091079" y="9258300"/>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548309" y="2563851"/>
            <a:ext cx="16019494" cy="857890"/>
          </a:xfrm>
          <a:prstGeom prst="rect">
            <a:avLst/>
          </a:prstGeom>
        </p:spPr>
        <p:txBody>
          <a:bodyPr lIns="0" tIns="0" rIns="0" bIns="0" rtlCol="0" anchor="t">
            <a:spAutoFit/>
          </a:bodyPr>
          <a:lstStyle/>
          <a:p>
            <a:pPr>
              <a:lnSpc>
                <a:spcPts val="6400"/>
              </a:lnSpc>
            </a:pPr>
            <a:r>
              <a:rPr lang="en-US" sz="6400" dirty="0">
                <a:solidFill>
                  <a:srgbClr val="606060"/>
                </a:solidFill>
                <a:latin typeface="League Spartan"/>
              </a:rPr>
              <a:t>Green Business </a:t>
            </a:r>
            <a:r>
              <a:rPr lang="en-US" sz="6400" dirty="0" err="1">
                <a:solidFill>
                  <a:srgbClr val="606060"/>
                </a:solidFill>
                <a:latin typeface="League Spartan"/>
              </a:rPr>
              <a:t>Programme</a:t>
            </a:r>
            <a:r>
              <a:rPr lang="en-US" sz="6400" dirty="0">
                <a:solidFill>
                  <a:srgbClr val="606060"/>
                </a:solidFill>
                <a:latin typeface="League Spartan"/>
              </a:rPr>
              <a:t> support</a:t>
            </a:r>
          </a:p>
        </p:txBody>
      </p:sp>
      <p:sp>
        <p:nvSpPr>
          <p:cNvPr id="15" name="TextBox 15"/>
          <p:cNvSpPr txBox="1"/>
          <p:nvPr/>
        </p:nvSpPr>
        <p:spPr>
          <a:xfrm>
            <a:off x="548309" y="3472225"/>
            <a:ext cx="16948095" cy="4102918"/>
          </a:xfrm>
          <a:prstGeom prst="rect">
            <a:avLst/>
          </a:prstGeom>
        </p:spPr>
        <p:txBody>
          <a:bodyPr lIns="0" tIns="0" rIns="0" bIns="0" rtlCol="0" anchor="t">
            <a:spAutoFit/>
          </a:bodyPr>
          <a:lstStyle/>
          <a:p>
            <a:pPr marL="431799" lvl="1" indent="-215899">
              <a:lnSpc>
                <a:spcPts val="3599"/>
              </a:lnSpc>
              <a:buFont typeface="Arial"/>
              <a:buChar char="•"/>
            </a:pPr>
            <a:r>
              <a:rPr lang="en-US" sz="1999" spc="79" dirty="0">
                <a:solidFill>
                  <a:srgbClr val="606060"/>
                </a:solidFill>
                <a:latin typeface="Montserrat Semi-Bold"/>
              </a:rPr>
              <a:t>Following on from Jonathan Howl’s energy audit in 2021 we got going on the PV project</a:t>
            </a:r>
          </a:p>
          <a:p>
            <a:pPr marL="431799" lvl="1" indent="-215899">
              <a:lnSpc>
                <a:spcPts val="3599"/>
              </a:lnSpc>
              <a:buFont typeface="Arial"/>
              <a:buChar char="•"/>
            </a:pPr>
            <a:r>
              <a:rPr lang="en-US" sz="1999" spc="79" dirty="0">
                <a:solidFill>
                  <a:srgbClr val="606060"/>
                </a:solidFill>
                <a:latin typeface="Montserrat Semi-Bold"/>
              </a:rPr>
              <a:t>The audit and report were massively useful to demonstrate to my co-owners that the project would be viable </a:t>
            </a:r>
          </a:p>
          <a:p>
            <a:pPr marL="431799" lvl="1" indent="-215899">
              <a:lnSpc>
                <a:spcPts val="3599"/>
              </a:lnSpc>
              <a:buFont typeface="Arial"/>
              <a:buChar char="•"/>
            </a:pPr>
            <a:r>
              <a:rPr lang="en-US" sz="1999" spc="79" dirty="0">
                <a:solidFill>
                  <a:srgbClr val="606060"/>
                </a:solidFill>
                <a:latin typeface="Montserrat Semi-Bold"/>
              </a:rPr>
              <a:t>The possibility of grant funding made the project a total </a:t>
            </a:r>
            <a:r>
              <a:rPr lang="en-US" sz="1999" b="1" spc="79" dirty="0">
                <a:solidFill>
                  <a:srgbClr val="606060"/>
                </a:solidFill>
                <a:latin typeface="Montserrat Semi-Bold"/>
              </a:rPr>
              <a:t>“no brainer” </a:t>
            </a:r>
            <a:r>
              <a:rPr lang="en-US" sz="1999" spc="79" dirty="0">
                <a:solidFill>
                  <a:srgbClr val="606060"/>
                </a:solidFill>
                <a:latin typeface="Montserrat Semi-Bold"/>
              </a:rPr>
              <a:t>– it also helped us secure a loan from HSBC to spread the cost of the project over a 3-year period</a:t>
            </a:r>
          </a:p>
          <a:p>
            <a:pPr marL="431799" lvl="1" indent="-215899">
              <a:lnSpc>
                <a:spcPts val="3599"/>
              </a:lnSpc>
              <a:buFont typeface="Arial"/>
              <a:buChar char="•"/>
            </a:pPr>
            <a:r>
              <a:rPr lang="en-US" sz="1999" spc="79" dirty="0">
                <a:solidFill>
                  <a:srgbClr val="606060"/>
                </a:solidFill>
                <a:latin typeface="Montserrat Semi-Bold"/>
              </a:rPr>
              <a:t>We added 308 x 375watt = 115 </a:t>
            </a:r>
            <a:r>
              <a:rPr lang="en-US" sz="1999" spc="79" dirty="0" err="1">
                <a:solidFill>
                  <a:srgbClr val="606060"/>
                </a:solidFill>
                <a:latin typeface="Montserrat Semi-Bold"/>
              </a:rPr>
              <a:t>Kwh</a:t>
            </a:r>
            <a:r>
              <a:rPr lang="en-US" sz="1999" spc="79" dirty="0">
                <a:solidFill>
                  <a:srgbClr val="606060"/>
                </a:solidFill>
                <a:latin typeface="Montserrat Semi-Bold"/>
              </a:rPr>
              <a:t> DC (100 kw AC) array</a:t>
            </a:r>
          </a:p>
          <a:p>
            <a:pPr marL="431799" lvl="1" indent="-215899">
              <a:lnSpc>
                <a:spcPts val="3599"/>
              </a:lnSpc>
              <a:buFont typeface="Arial"/>
              <a:buChar char="•"/>
            </a:pPr>
            <a:r>
              <a:rPr lang="en-US" sz="1999" spc="79" dirty="0">
                <a:solidFill>
                  <a:srgbClr val="606060"/>
                </a:solidFill>
                <a:latin typeface="Montserrat Semi-Bold"/>
              </a:rPr>
              <a:t>This is installed the most productive 50% of the roof space</a:t>
            </a:r>
          </a:p>
          <a:p>
            <a:pPr marL="431799" lvl="1" indent="-215899">
              <a:lnSpc>
                <a:spcPts val="3599"/>
              </a:lnSpc>
              <a:buFont typeface="Arial"/>
              <a:buChar char="•"/>
            </a:pPr>
            <a:r>
              <a:rPr lang="en-US" sz="1999" spc="79" dirty="0">
                <a:solidFill>
                  <a:srgbClr val="606060"/>
                </a:solidFill>
                <a:latin typeface="Montserrat Semi-Bold"/>
              </a:rPr>
              <a:t>Cost £74,831 plus another £5000 for internal costs to upgrade our supply – Total £80,000 spend</a:t>
            </a:r>
          </a:p>
          <a:p>
            <a:pPr marL="431799" lvl="1" indent="-215899">
              <a:lnSpc>
                <a:spcPts val="3599"/>
              </a:lnSpc>
              <a:buFont typeface="Arial"/>
              <a:buChar char="•"/>
            </a:pPr>
            <a:r>
              <a:rPr lang="en-US" sz="1999" spc="79" dirty="0">
                <a:solidFill>
                  <a:srgbClr val="606060"/>
                </a:solidFill>
                <a:latin typeface="Montserrat Semi-Bold"/>
              </a:rPr>
              <a:t>We received a grant of £24,807 (£1000 per </a:t>
            </a:r>
            <a:r>
              <a:rPr lang="en-US" sz="1999" spc="79" dirty="0" err="1">
                <a:solidFill>
                  <a:srgbClr val="606060"/>
                </a:solidFill>
                <a:latin typeface="Montserrat Semi-Bold"/>
              </a:rPr>
              <a:t>tonne</a:t>
            </a:r>
            <a:r>
              <a:rPr lang="en-US" sz="1999" spc="79" dirty="0">
                <a:solidFill>
                  <a:srgbClr val="606060"/>
                </a:solidFill>
                <a:latin typeface="Montserrat Semi-Bold"/>
              </a:rPr>
              <a:t> of carbon saved)</a:t>
            </a:r>
          </a:p>
          <a:p>
            <a:pPr marL="431799" lvl="1" indent="-215899">
              <a:lnSpc>
                <a:spcPts val="3599"/>
              </a:lnSpc>
              <a:buFont typeface="Arial"/>
              <a:buChar char="•"/>
            </a:pPr>
            <a:r>
              <a:rPr lang="en-US" sz="1999" spc="79" dirty="0">
                <a:solidFill>
                  <a:srgbClr val="606060"/>
                </a:solidFill>
                <a:latin typeface="Montserrat Semi-Bold"/>
              </a:rPr>
              <a:t>Cost to company £55,000</a:t>
            </a:r>
          </a:p>
        </p:txBody>
      </p:sp>
      <p:grpSp>
        <p:nvGrpSpPr>
          <p:cNvPr id="16" name="Group 16"/>
          <p:cNvGrpSpPr/>
          <p:nvPr/>
        </p:nvGrpSpPr>
        <p:grpSpPr>
          <a:xfrm>
            <a:off x="11718414" y="0"/>
            <a:ext cx="4393457" cy="839228"/>
            <a:chOff x="0" y="0"/>
            <a:chExt cx="1157124" cy="221031"/>
          </a:xfrm>
        </p:grpSpPr>
        <p:sp>
          <p:nvSpPr>
            <p:cNvPr id="17" name="Freeform 17"/>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8" name="TextBox 1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5235591" y="-189472"/>
            <a:ext cx="2664422" cy="1218172"/>
            <a:chOff x="0" y="0"/>
            <a:chExt cx="483446" cy="221031"/>
          </a:xfrm>
        </p:grpSpPr>
        <p:sp>
          <p:nvSpPr>
            <p:cNvPr id="20" name="Freeform 2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21" name="TextBox 2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6846001" y="-189472"/>
            <a:ext cx="2664422" cy="1218172"/>
            <a:chOff x="0" y="0"/>
            <a:chExt cx="483446" cy="221031"/>
          </a:xfrm>
        </p:grpSpPr>
        <p:sp>
          <p:nvSpPr>
            <p:cNvPr id="23" name="Freeform 23"/>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4" name="TextBox 2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5" name="Picture 25"/>
          <p:cNvPicPr>
            <a:picLocks noChangeAspect="1"/>
          </p:cNvPicPr>
          <p:nvPr/>
        </p:nvPicPr>
        <p:blipFill>
          <a:blip r:embed="rId2"/>
          <a:srcRect/>
          <a:stretch>
            <a:fillRect/>
          </a:stretch>
        </p:blipFill>
        <p:spPr>
          <a:xfrm>
            <a:off x="157370" y="157170"/>
            <a:ext cx="2770683" cy="969739"/>
          </a:xfrm>
          <a:prstGeom prst="rect">
            <a:avLst/>
          </a:prstGeom>
        </p:spPr>
      </p:pic>
    </p:spTree>
    <p:extLst>
      <p:ext uri="{BB962C8B-B14F-4D97-AF65-F5344CB8AC3E}">
        <p14:creationId xmlns:p14="http://schemas.microsoft.com/office/powerpoint/2010/main" val="437448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a:off x="-1036508" y="9447772"/>
            <a:ext cx="4393457" cy="839228"/>
            <a:chOff x="0" y="0"/>
            <a:chExt cx="1157124" cy="221031"/>
          </a:xfrm>
        </p:grpSpPr>
        <p:sp>
          <p:nvSpPr>
            <p:cNvPr id="3" name="Freeform 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0669" y="9258300"/>
            <a:ext cx="2664422" cy="1218172"/>
            <a:chOff x="0" y="0"/>
            <a:chExt cx="483446" cy="221031"/>
          </a:xfrm>
        </p:grpSpPr>
        <p:sp>
          <p:nvSpPr>
            <p:cNvPr id="6" name="Freeform 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09107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718414" y="0"/>
            <a:ext cx="4393457" cy="839228"/>
            <a:chOff x="0" y="0"/>
            <a:chExt cx="1157124" cy="221031"/>
          </a:xfrm>
        </p:grpSpPr>
        <p:sp>
          <p:nvSpPr>
            <p:cNvPr id="13" name="Freeform 1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4" name="TextBox 1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5235591" y="-189472"/>
            <a:ext cx="2664422" cy="1218172"/>
            <a:chOff x="0" y="0"/>
            <a:chExt cx="483446" cy="221031"/>
          </a:xfrm>
        </p:grpSpPr>
        <p:sp>
          <p:nvSpPr>
            <p:cNvPr id="16" name="Freeform 1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6846001" y="-189472"/>
            <a:ext cx="2664422" cy="1218172"/>
            <a:chOff x="0" y="0"/>
            <a:chExt cx="483446" cy="221031"/>
          </a:xfrm>
        </p:grpSpPr>
        <p:sp>
          <p:nvSpPr>
            <p:cNvPr id="19" name="Freeform 1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7" name="Picture 26">
            <a:extLst>
              <a:ext uri="{FF2B5EF4-FFF2-40B4-BE49-F238E27FC236}">
                <a16:creationId xmlns:a16="http://schemas.microsoft.com/office/drawing/2014/main" id="{AF92135D-6409-9F3A-CE09-F2BE55809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6" y="0"/>
            <a:ext cx="18897005" cy="11033145"/>
          </a:xfrm>
          <a:prstGeom prst="rect">
            <a:avLst/>
          </a:prstGeom>
        </p:spPr>
      </p:pic>
      <p:pic>
        <p:nvPicPr>
          <p:cNvPr id="21" name="Picture 21"/>
          <p:cNvPicPr>
            <a:picLocks noChangeAspect="1"/>
          </p:cNvPicPr>
          <p:nvPr/>
        </p:nvPicPr>
        <p:blipFill>
          <a:blip r:embed="rId3"/>
          <a:srcRect/>
          <a:stretch>
            <a:fillRect/>
          </a:stretch>
        </p:blipFill>
        <p:spPr>
          <a:xfrm>
            <a:off x="387987" y="354358"/>
            <a:ext cx="3232977" cy="1131542"/>
          </a:xfrm>
          <a:prstGeom prst="rect">
            <a:avLst/>
          </a:prstGeom>
        </p:spPr>
      </p:pic>
    </p:spTree>
    <p:extLst>
      <p:ext uri="{BB962C8B-B14F-4D97-AF65-F5344CB8AC3E}">
        <p14:creationId xmlns:p14="http://schemas.microsoft.com/office/powerpoint/2010/main" val="2196327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endParaRPr lang="en-GB"/>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rot="3606691">
            <a:off x="3709495" y="2373306"/>
            <a:ext cx="6297185" cy="0"/>
          </a:xfrm>
          <a:prstGeom prst="line">
            <a:avLst/>
          </a:prstGeom>
          <a:ln w="161925" cap="flat">
            <a:solidFill>
              <a:srgbClr val="FFFFFF"/>
            </a:solidFill>
            <a:prstDash val="solid"/>
            <a:headEnd type="none" w="sm" len="sm"/>
            <a:tailEnd type="none" w="sm" len="sm"/>
          </a:ln>
        </p:spPr>
        <p:txBody>
          <a:bodyPr/>
          <a:lstStyle/>
          <a:p>
            <a:endParaRPr lang="en-GB"/>
          </a:p>
        </p:txBody>
      </p:sp>
      <p:sp>
        <p:nvSpPr>
          <p:cNvPr id="6" name="AutoShape 6"/>
          <p:cNvSpPr/>
          <p:nvPr/>
        </p:nvSpPr>
        <p:spPr>
          <a:xfrm rot="7201140">
            <a:off x="3703373" y="7754403"/>
            <a:ext cx="6297185" cy="0"/>
          </a:xfrm>
          <a:prstGeom prst="line">
            <a:avLst/>
          </a:prstGeom>
          <a:ln w="161925" cap="flat">
            <a:solidFill>
              <a:srgbClr val="FFFFFF"/>
            </a:solidFill>
            <a:prstDash val="solid"/>
            <a:headEnd type="none" w="sm" len="sm"/>
            <a:tailEnd type="none" w="sm" len="sm"/>
          </a:ln>
        </p:spPr>
        <p:txBody>
          <a:bodyPr/>
          <a:lstStyle/>
          <a:p>
            <a:endParaRPr lang="en-GB"/>
          </a:p>
        </p:txBody>
      </p:sp>
      <p:sp>
        <p:nvSpPr>
          <p:cNvPr id="7" name="TextBox 7"/>
          <p:cNvSpPr txBox="1"/>
          <p:nvPr/>
        </p:nvSpPr>
        <p:spPr>
          <a:xfrm>
            <a:off x="297196" y="3430313"/>
            <a:ext cx="6836061" cy="1794514"/>
          </a:xfrm>
          <a:prstGeom prst="rect">
            <a:avLst/>
          </a:prstGeom>
        </p:spPr>
        <p:txBody>
          <a:bodyPr lIns="0" tIns="0" rIns="0" bIns="0" rtlCol="0" anchor="t">
            <a:spAutoFit/>
          </a:bodyPr>
          <a:lstStyle/>
          <a:p>
            <a:pPr>
              <a:lnSpc>
                <a:spcPts val="6900"/>
              </a:lnSpc>
            </a:pPr>
            <a:r>
              <a:rPr lang="en-US" sz="6900">
                <a:solidFill>
                  <a:srgbClr val="606060"/>
                </a:solidFill>
                <a:latin typeface="League Spartan"/>
              </a:rPr>
              <a:t>The Kwh &amp;  money savings</a:t>
            </a:r>
          </a:p>
        </p:txBody>
      </p:sp>
      <p:grpSp>
        <p:nvGrpSpPr>
          <p:cNvPr id="8" name="Group 8"/>
          <p:cNvGrpSpPr/>
          <p:nvPr/>
        </p:nvGrpSpPr>
        <p:grpSpPr>
          <a:xfrm>
            <a:off x="11718414" y="0"/>
            <a:ext cx="4393457" cy="839228"/>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718414" y="9447772"/>
            <a:ext cx="4393457" cy="839228"/>
            <a:chOff x="0" y="0"/>
            <a:chExt cx="1157124" cy="221031"/>
          </a:xfrm>
        </p:grpSpPr>
        <p:sp>
          <p:nvSpPr>
            <p:cNvPr id="12" name="Freeform 12"/>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5235591" y="-189472"/>
            <a:ext cx="2664422" cy="121817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235591" y="9258300"/>
            <a:ext cx="2664422" cy="1218172"/>
            <a:chOff x="0" y="0"/>
            <a:chExt cx="483446" cy="221031"/>
          </a:xfrm>
        </p:grpSpPr>
        <p:sp>
          <p:nvSpPr>
            <p:cNvPr id="18" name="Freeform 18"/>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6846001" y="-189472"/>
            <a:ext cx="2664422" cy="1218172"/>
            <a:chOff x="0" y="0"/>
            <a:chExt cx="483446" cy="221031"/>
          </a:xfrm>
        </p:grpSpPr>
        <p:sp>
          <p:nvSpPr>
            <p:cNvPr id="21" name="Freeform 2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6846001" y="9258300"/>
            <a:ext cx="2664422" cy="1218172"/>
            <a:chOff x="0" y="0"/>
            <a:chExt cx="483446" cy="221031"/>
          </a:xfrm>
        </p:grpSpPr>
        <p:sp>
          <p:nvSpPr>
            <p:cNvPr id="24" name="Freeform 2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5" name="TextBox 2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8611567" y="2259574"/>
            <a:ext cx="8234433" cy="5032403"/>
          </a:xfrm>
          <a:prstGeom prst="rect">
            <a:avLst/>
          </a:prstGeom>
        </p:spPr>
        <p:txBody>
          <a:bodyPr wrap="square" lIns="0" tIns="0" rIns="0" bIns="0" rtlCol="0" anchor="t">
            <a:spAutoFit/>
          </a:bodyPr>
          <a:lstStyle/>
          <a:p>
            <a:pPr marL="604521" lvl="1" indent="-302261">
              <a:lnSpc>
                <a:spcPts val="3892"/>
              </a:lnSpc>
              <a:buFont typeface="Arial"/>
              <a:buChar char="•"/>
            </a:pPr>
            <a:r>
              <a:rPr lang="en-US" sz="2800" dirty="0">
                <a:solidFill>
                  <a:srgbClr val="FFFFFF"/>
                </a:solidFill>
                <a:latin typeface="Montserrat Semi-Bold"/>
              </a:rPr>
              <a:t>2021 – 101,000 </a:t>
            </a:r>
            <a:r>
              <a:rPr lang="en-US" sz="2800" dirty="0" err="1">
                <a:solidFill>
                  <a:srgbClr val="FFFFFF"/>
                </a:solidFill>
                <a:latin typeface="Montserrat Semi-Bold"/>
              </a:rPr>
              <a:t>Kwh</a:t>
            </a:r>
            <a:r>
              <a:rPr lang="en-US" sz="2800" dirty="0">
                <a:solidFill>
                  <a:srgbClr val="FFFFFF"/>
                </a:solidFill>
                <a:latin typeface="Montserrat Semi-Bold"/>
              </a:rPr>
              <a:t> (Usage) saved 55,000 </a:t>
            </a:r>
            <a:r>
              <a:rPr lang="en-US" sz="2800" dirty="0" err="1">
                <a:solidFill>
                  <a:srgbClr val="FFFFFF"/>
                </a:solidFill>
                <a:latin typeface="Montserrat Semi-Bold"/>
              </a:rPr>
              <a:t>Kwh</a:t>
            </a:r>
            <a:r>
              <a:rPr lang="en-US" sz="2800" dirty="0">
                <a:solidFill>
                  <a:srgbClr val="FFFFFF"/>
                </a:solidFill>
                <a:latin typeface="Montserrat Semi-Bold"/>
              </a:rPr>
              <a:t> – through energy saving initiatives.</a:t>
            </a:r>
          </a:p>
          <a:p>
            <a:pPr marL="604521" lvl="1" indent="-302261">
              <a:lnSpc>
                <a:spcPts val="3892"/>
              </a:lnSpc>
              <a:buFont typeface="Arial"/>
              <a:buChar char="•"/>
            </a:pPr>
            <a:r>
              <a:rPr lang="en-US" sz="2800" dirty="0">
                <a:solidFill>
                  <a:srgbClr val="FFFFFF"/>
                </a:solidFill>
                <a:latin typeface="Montserrat Semi-Bold"/>
              </a:rPr>
              <a:t>2023 – 31,859 </a:t>
            </a:r>
            <a:r>
              <a:rPr lang="en-US" sz="2800" dirty="0" err="1">
                <a:solidFill>
                  <a:srgbClr val="FFFFFF"/>
                </a:solidFill>
                <a:latin typeface="Montserrat Semi-Bold"/>
              </a:rPr>
              <a:t>Kwh</a:t>
            </a:r>
            <a:r>
              <a:rPr lang="en-US" sz="2800" dirty="0">
                <a:solidFill>
                  <a:srgbClr val="FFFFFF"/>
                </a:solidFill>
                <a:latin typeface="Montserrat Semi-Bold"/>
              </a:rPr>
              <a:t> of purchased electricity</a:t>
            </a:r>
          </a:p>
          <a:p>
            <a:pPr marL="604521" lvl="1" indent="-302261">
              <a:lnSpc>
                <a:spcPts val="3892"/>
              </a:lnSpc>
              <a:buFont typeface="Arial"/>
              <a:buChar char="•"/>
            </a:pPr>
            <a:r>
              <a:rPr lang="en-US" sz="2800" dirty="0">
                <a:solidFill>
                  <a:srgbClr val="FFFFFF"/>
                </a:solidFill>
                <a:latin typeface="Montserrat Semi-Bold"/>
              </a:rPr>
              <a:t>2023 PV saved us buying in 70,000 </a:t>
            </a:r>
            <a:r>
              <a:rPr lang="en-US" sz="2800" dirty="0" err="1">
                <a:solidFill>
                  <a:srgbClr val="FFFFFF"/>
                </a:solidFill>
                <a:latin typeface="Montserrat Semi-Bold"/>
              </a:rPr>
              <a:t>Kwh</a:t>
            </a:r>
            <a:endParaRPr lang="en-US" sz="2800" dirty="0">
              <a:solidFill>
                <a:srgbClr val="FFFFFF"/>
              </a:solidFill>
              <a:latin typeface="Montserrat Semi-Bold"/>
            </a:endParaRPr>
          </a:p>
          <a:p>
            <a:pPr marL="604521" lvl="1" indent="-302261">
              <a:lnSpc>
                <a:spcPts val="3892"/>
              </a:lnSpc>
              <a:buFont typeface="Arial"/>
              <a:buChar char="•"/>
            </a:pPr>
            <a:r>
              <a:rPr lang="en-US" sz="2800" dirty="0">
                <a:solidFill>
                  <a:srgbClr val="FFFFFF"/>
                </a:solidFill>
                <a:latin typeface="Montserrat Semi-Bold"/>
              </a:rPr>
              <a:t>PV, use of more efficient lighting &amp; switching off have reduced our brought in electricity by 134,000 </a:t>
            </a:r>
            <a:r>
              <a:rPr lang="en-US" sz="2800" dirty="0" err="1">
                <a:solidFill>
                  <a:srgbClr val="FFFFFF"/>
                </a:solidFill>
                <a:latin typeface="Montserrat Semi-Bold"/>
              </a:rPr>
              <a:t>Kwh</a:t>
            </a:r>
            <a:r>
              <a:rPr lang="en-US" sz="2800" dirty="0">
                <a:solidFill>
                  <a:srgbClr val="FFFFFF"/>
                </a:solidFill>
                <a:latin typeface="Montserrat Semi-Bold"/>
              </a:rPr>
              <a:t> during 2023.</a:t>
            </a:r>
          </a:p>
          <a:p>
            <a:pPr>
              <a:lnSpc>
                <a:spcPts val="4170"/>
              </a:lnSpc>
            </a:pPr>
            <a:endParaRPr lang="en-US" sz="2800" dirty="0">
              <a:solidFill>
                <a:srgbClr val="FFFFFF"/>
              </a:solidFill>
              <a:latin typeface="Montserrat Semi-Bold"/>
            </a:endParaRPr>
          </a:p>
          <a:p>
            <a:pPr>
              <a:lnSpc>
                <a:spcPts val="4170"/>
              </a:lnSpc>
              <a:spcBef>
                <a:spcPct val="0"/>
              </a:spcBef>
            </a:pPr>
            <a:endParaRPr lang="en-US" sz="2800" dirty="0">
              <a:solidFill>
                <a:srgbClr val="FFFFFF"/>
              </a:solidFill>
              <a:latin typeface="Montserrat Semi-Bold"/>
            </a:endParaRPr>
          </a:p>
        </p:txBody>
      </p:sp>
      <p:sp>
        <p:nvSpPr>
          <p:cNvPr id="27" name="TextBox 27"/>
          <p:cNvSpPr txBox="1"/>
          <p:nvPr/>
        </p:nvSpPr>
        <p:spPr>
          <a:xfrm>
            <a:off x="8611568" y="6780331"/>
            <a:ext cx="9288445" cy="3531993"/>
          </a:xfrm>
          <a:prstGeom prst="rect">
            <a:avLst/>
          </a:prstGeom>
        </p:spPr>
        <p:txBody>
          <a:bodyPr wrap="square" lIns="0" tIns="0" rIns="0" bIns="0" rtlCol="0" anchor="t">
            <a:spAutoFit/>
          </a:bodyPr>
          <a:lstStyle/>
          <a:p>
            <a:pPr>
              <a:lnSpc>
                <a:spcPts val="3892"/>
              </a:lnSpc>
            </a:pPr>
            <a:endParaRPr dirty="0"/>
          </a:p>
          <a:p>
            <a:pPr marL="604521" lvl="1" indent="-302261">
              <a:lnSpc>
                <a:spcPts val="3892"/>
              </a:lnSpc>
              <a:buFont typeface="Arial"/>
              <a:buChar char="•"/>
            </a:pPr>
            <a:r>
              <a:rPr lang="en-US" sz="2800" dirty="0">
                <a:solidFill>
                  <a:srgbClr val="FFFFFF"/>
                </a:solidFill>
                <a:latin typeface="Montserrat Semi-Bold"/>
              </a:rPr>
              <a:t>2023 PV savings of 70,000 </a:t>
            </a:r>
            <a:r>
              <a:rPr lang="en-US" sz="2800" dirty="0" err="1">
                <a:solidFill>
                  <a:srgbClr val="FFFFFF"/>
                </a:solidFill>
                <a:latin typeface="Montserrat Semi-Bold"/>
              </a:rPr>
              <a:t>Kwh</a:t>
            </a:r>
            <a:r>
              <a:rPr lang="en-US" sz="2800" dirty="0">
                <a:solidFill>
                  <a:srgbClr val="FFFFFF"/>
                </a:solidFill>
                <a:latin typeface="Montserrat Semi-Bold"/>
              </a:rPr>
              <a:t> @ 27p per </a:t>
            </a:r>
            <a:r>
              <a:rPr lang="en-US" sz="2800" dirty="0" err="1">
                <a:solidFill>
                  <a:srgbClr val="FFFFFF"/>
                </a:solidFill>
                <a:latin typeface="Montserrat Semi-Bold"/>
              </a:rPr>
              <a:t>Kwh</a:t>
            </a:r>
            <a:r>
              <a:rPr lang="en-US" sz="2800" dirty="0">
                <a:solidFill>
                  <a:srgbClr val="FFFFFF"/>
                </a:solidFill>
                <a:latin typeface="Montserrat Semi-Bold"/>
              </a:rPr>
              <a:t> = £18,900</a:t>
            </a:r>
          </a:p>
          <a:p>
            <a:pPr marL="604521" lvl="1" indent="-302261">
              <a:lnSpc>
                <a:spcPts val="3892"/>
              </a:lnSpc>
              <a:buFont typeface="Arial"/>
              <a:buChar char="•"/>
            </a:pPr>
            <a:r>
              <a:rPr lang="en-US" sz="2800" dirty="0">
                <a:solidFill>
                  <a:srgbClr val="FFFFFF"/>
                </a:solidFill>
                <a:latin typeface="Montserrat Semi-Bold"/>
              </a:rPr>
              <a:t>2023 combined savings of 134,000 Kwh@27p per </a:t>
            </a:r>
            <a:r>
              <a:rPr lang="en-US" sz="2800" dirty="0" err="1">
                <a:solidFill>
                  <a:srgbClr val="FFFFFF"/>
                </a:solidFill>
                <a:latin typeface="Montserrat Semi-Bold"/>
              </a:rPr>
              <a:t>Kwh</a:t>
            </a:r>
            <a:r>
              <a:rPr lang="en-US" sz="2800" dirty="0">
                <a:solidFill>
                  <a:srgbClr val="FFFFFF"/>
                </a:solidFill>
                <a:latin typeface="Montserrat Semi-Bold"/>
              </a:rPr>
              <a:t> = £36,180</a:t>
            </a:r>
          </a:p>
          <a:p>
            <a:pPr>
              <a:lnSpc>
                <a:spcPts val="4170"/>
              </a:lnSpc>
            </a:pPr>
            <a:endParaRPr lang="en-US" sz="2800" dirty="0">
              <a:solidFill>
                <a:srgbClr val="FFFFFF"/>
              </a:solidFill>
              <a:latin typeface="Montserrat Semi-Bold"/>
            </a:endParaRPr>
          </a:p>
          <a:p>
            <a:pPr>
              <a:lnSpc>
                <a:spcPts val="4170"/>
              </a:lnSpc>
              <a:spcBef>
                <a:spcPct val="0"/>
              </a:spcBef>
            </a:pPr>
            <a:endParaRPr lang="en-US" sz="2800" dirty="0">
              <a:solidFill>
                <a:srgbClr val="FFFFFF"/>
              </a:solidFill>
              <a:latin typeface="Montserrat Semi-Bold"/>
            </a:endParaRPr>
          </a:p>
        </p:txBody>
      </p:sp>
      <p:sp>
        <p:nvSpPr>
          <p:cNvPr id="28" name="TextBox 28"/>
          <p:cNvSpPr txBox="1"/>
          <p:nvPr/>
        </p:nvSpPr>
        <p:spPr>
          <a:xfrm>
            <a:off x="8802983" y="1309540"/>
            <a:ext cx="7308888" cy="1569917"/>
          </a:xfrm>
          <a:prstGeom prst="rect">
            <a:avLst/>
          </a:prstGeom>
        </p:spPr>
        <p:txBody>
          <a:bodyPr lIns="0" tIns="0" rIns="0" bIns="0" rtlCol="0" anchor="t">
            <a:spAutoFit/>
          </a:bodyPr>
          <a:lstStyle/>
          <a:p>
            <a:pPr>
              <a:lnSpc>
                <a:spcPts val="4170"/>
              </a:lnSpc>
            </a:pPr>
            <a:r>
              <a:rPr lang="en-US" sz="2800" dirty="0">
                <a:solidFill>
                  <a:srgbClr val="FFFFFF"/>
                </a:solidFill>
                <a:latin typeface="Montserrat Semi-Bold Bold"/>
              </a:rPr>
              <a:t>A full calendar year of production under our belt!!</a:t>
            </a:r>
          </a:p>
          <a:p>
            <a:pPr>
              <a:lnSpc>
                <a:spcPts val="4170"/>
              </a:lnSpc>
              <a:spcBef>
                <a:spcPct val="0"/>
              </a:spcBef>
            </a:pPr>
            <a:endParaRPr lang="en-US" sz="2800" dirty="0">
              <a:solidFill>
                <a:srgbClr val="FFFFFF"/>
              </a:solidFill>
              <a:latin typeface="Montserrat Semi-Bold Bold"/>
            </a:endParaRPr>
          </a:p>
        </p:txBody>
      </p:sp>
      <p:sp>
        <p:nvSpPr>
          <p:cNvPr id="29" name="TextBox 29"/>
          <p:cNvSpPr txBox="1"/>
          <p:nvPr/>
        </p:nvSpPr>
        <p:spPr>
          <a:xfrm>
            <a:off x="8915400" y="6253924"/>
            <a:ext cx="7308888" cy="977773"/>
          </a:xfrm>
          <a:prstGeom prst="rect">
            <a:avLst/>
          </a:prstGeom>
        </p:spPr>
        <p:txBody>
          <a:bodyPr lIns="0" tIns="0" rIns="0" bIns="0" rtlCol="0" anchor="t">
            <a:spAutoFit/>
          </a:bodyPr>
          <a:lstStyle/>
          <a:p>
            <a:pPr>
              <a:lnSpc>
                <a:spcPts val="3892"/>
              </a:lnSpc>
            </a:pPr>
            <a:r>
              <a:rPr lang="en-US" sz="2800" dirty="0">
                <a:solidFill>
                  <a:srgbClr val="FFFFFF"/>
                </a:solidFill>
                <a:latin typeface="Montserrat Semi-Bold Bold"/>
              </a:rPr>
              <a:t>Money savings</a:t>
            </a:r>
          </a:p>
          <a:p>
            <a:pPr>
              <a:lnSpc>
                <a:spcPts val="4170"/>
              </a:lnSpc>
              <a:spcBef>
                <a:spcPct val="0"/>
              </a:spcBef>
            </a:pPr>
            <a:endParaRPr lang="en-US" sz="2800" dirty="0">
              <a:solidFill>
                <a:srgbClr val="FFFFFF"/>
              </a:solidFill>
              <a:latin typeface="Montserrat Semi-Bold Bold"/>
            </a:endParaRPr>
          </a:p>
        </p:txBody>
      </p:sp>
    </p:spTree>
    <p:extLst>
      <p:ext uri="{BB962C8B-B14F-4D97-AF65-F5344CB8AC3E}">
        <p14:creationId xmlns:p14="http://schemas.microsoft.com/office/powerpoint/2010/main" val="701225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474958" y="-3758571"/>
            <a:ext cx="6947760" cy="17902351"/>
            <a:chOff x="0" y="0"/>
            <a:chExt cx="1829863" cy="4715023"/>
          </a:xfrm>
        </p:grpSpPr>
        <p:sp>
          <p:nvSpPr>
            <p:cNvPr id="3" name="Freeform 3"/>
            <p:cNvSpPr/>
            <p:nvPr/>
          </p:nvSpPr>
          <p:spPr>
            <a:xfrm>
              <a:off x="0" y="0"/>
              <a:ext cx="1829863" cy="4715023"/>
            </a:xfrm>
            <a:custGeom>
              <a:avLst/>
              <a:gdLst/>
              <a:ahLst/>
              <a:cxnLst/>
              <a:rect l="l" t="t" r="r" b="b"/>
              <a:pathLst>
                <a:path w="1829863" h="4715023">
                  <a:moveTo>
                    <a:pt x="0" y="0"/>
                  </a:moveTo>
                  <a:lnTo>
                    <a:pt x="1829863" y="0"/>
                  </a:lnTo>
                  <a:lnTo>
                    <a:pt x="1829863" y="4715023"/>
                  </a:lnTo>
                  <a:lnTo>
                    <a:pt x="0" y="4715023"/>
                  </a:lnTo>
                  <a:close/>
                </a:path>
              </a:pathLst>
            </a:custGeom>
            <a:solidFill>
              <a:srgbClr val="FFFFFF"/>
            </a:solidFill>
          </p:spPr>
          <p:txBody>
            <a:bodyPr/>
            <a:lstStyle/>
            <a:p>
              <a:endParaRPr lang="en-GB"/>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36508" y="9447772"/>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48066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091079" y="9258300"/>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57370" y="1981200"/>
            <a:ext cx="16948095" cy="5026248"/>
          </a:xfrm>
          <a:prstGeom prst="rect">
            <a:avLst/>
          </a:prstGeom>
        </p:spPr>
        <p:txBody>
          <a:bodyPr lIns="0" tIns="0" rIns="0" bIns="0" rtlCol="0" anchor="t">
            <a:spAutoFit/>
          </a:bodyPr>
          <a:lstStyle/>
          <a:p>
            <a:pPr marL="558800" lvl="1" indent="-342900">
              <a:lnSpc>
                <a:spcPts val="3599"/>
              </a:lnSpc>
              <a:buFont typeface="Arial" panose="020B0604020202020204" pitchFamily="34" charset="0"/>
              <a:buChar char="•"/>
            </a:pPr>
            <a:r>
              <a:rPr lang="en-US" sz="1999" spc="79" dirty="0">
                <a:solidFill>
                  <a:srgbClr val="606060"/>
                </a:solidFill>
                <a:latin typeface="Montserrat Semi-Bold"/>
              </a:rPr>
              <a:t>Actual cost of Electricity at Wickman for 2023 - £8640</a:t>
            </a:r>
          </a:p>
          <a:p>
            <a:pPr marL="558800" lvl="1" indent="-342900">
              <a:lnSpc>
                <a:spcPts val="3599"/>
              </a:lnSpc>
              <a:buFont typeface="Arial" panose="020B0604020202020204" pitchFamily="34" charset="0"/>
              <a:buChar char="•"/>
            </a:pPr>
            <a:r>
              <a:rPr lang="en-US" sz="1999" spc="79" dirty="0">
                <a:solidFill>
                  <a:srgbClr val="606060"/>
                </a:solidFill>
                <a:latin typeface="Montserrat Semi-Bold"/>
              </a:rPr>
              <a:t>Whilst our calculations do not take into account the interest we are paying on our bank borrowing, it should be kept in mind that we have yet to work out selling our excess electricity back to the grid.</a:t>
            </a:r>
          </a:p>
          <a:p>
            <a:pPr marL="558800" lvl="1" indent="-342900">
              <a:lnSpc>
                <a:spcPts val="3599"/>
              </a:lnSpc>
              <a:buFont typeface="Arial" panose="020B0604020202020204" pitchFamily="34" charset="0"/>
              <a:buChar char="•"/>
            </a:pPr>
            <a:r>
              <a:rPr lang="en-US" sz="1999" spc="79" dirty="0">
                <a:solidFill>
                  <a:srgbClr val="606060"/>
                </a:solidFill>
                <a:latin typeface="Montserrat Semi-Bold"/>
              </a:rPr>
              <a:t>The best rate we have been able to find is 8p per </a:t>
            </a:r>
            <a:r>
              <a:rPr lang="en-US" sz="1999" spc="79" dirty="0" err="1">
                <a:solidFill>
                  <a:srgbClr val="606060"/>
                </a:solidFill>
                <a:latin typeface="Montserrat Semi-Bold"/>
              </a:rPr>
              <a:t>Kwh</a:t>
            </a:r>
            <a:r>
              <a:rPr lang="en-US" sz="1999" spc="79" dirty="0">
                <a:solidFill>
                  <a:srgbClr val="606060"/>
                </a:solidFill>
                <a:latin typeface="Montserrat Semi-Bold"/>
              </a:rPr>
              <a:t> for selling back to the grid but we have not been able to get signed up onto it as yet. We estimate we could sell back 30,000 </a:t>
            </a:r>
            <a:r>
              <a:rPr lang="en-US" sz="1999" spc="79" dirty="0" err="1">
                <a:solidFill>
                  <a:srgbClr val="606060"/>
                </a:solidFill>
                <a:latin typeface="Montserrat Semi-Bold"/>
              </a:rPr>
              <a:t>Kwh</a:t>
            </a:r>
            <a:r>
              <a:rPr lang="en-US" sz="1999" spc="79" dirty="0">
                <a:solidFill>
                  <a:srgbClr val="606060"/>
                </a:solidFill>
                <a:latin typeface="Montserrat Semi-Bold"/>
              </a:rPr>
              <a:t> per annum which could bring in £2400 of revenue per year.</a:t>
            </a:r>
          </a:p>
          <a:p>
            <a:pPr>
              <a:lnSpc>
                <a:spcPts val="3599"/>
              </a:lnSpc>
            </a:pPr>
            <a:endParaRPr lang="en-US" sz="1999" spc="79" dirty="0">
              <a:solidFill>
                <a:srgbClr val="606060"/>
              </a:solidFill>
              <a:latin typeface="Montserrat Semi-Bold"/>
            </a:endParaRPr>
          </a:p>
          <a:p>
            <a:pPr>
              <a:lnSpc>
                <a:spcPts val="3599"/>
              </a:lnSpc>
            </a:pPr>
            <a:r>
              <a:rPr lang="en-US" sz="1999" spc="79" dirty="0">
                <a:solidFill>
                  <a:srgbClr val="606060"/>
                </a:solidFill>
                <a:latin typeface="Montserrat Semi-Bold Bold"/>
              </a:rPr>
              <a:t>Other wins</a:t>
            </a:r>
          </a:p>
          <a:p>
            <a:pPr marL="342900" indent="-342900">
              <a:lnSpc>
                <a:spcPts val="3599"/>
              </a:lnSpc>
              <a:buFont typeface="Arial" panose="020B0604020202020204" pitchFamily="34" charset="0"/>
              <a:buChar char="•"/>
            </a:pPr>
            <a:r>
              <a:rPr lang="en-US" sz="1999" spc="79" dirty="0">
                <a:solidFill>
                  <a:srgbClr val="606060"/>
                </a:solidFill>
                <a:latin typeface="Montserrat Semi-Bold"/>
              </a:rPr>
              <a:t>Infinitely better lighting in the factory – creating a better working environment which shows the company in a “better more progressive light”</a:t>
            </a:r>
          </a:p>
          <a:p>
            <a:pPr marL="342900" indent="-342900">
              <a:lnSpc>
                <a:spcPts val="3599"/>
              </a:lnSpc>
              <a:buFont typeface="Arial" panose="020B0604020202020204" pitchFamily="34" charset="0"/>
              <a:buChar char="•"/>
            </a:pPr>
            <a:r>
              <a:rPr lang="en-US" sz="1999" spc="79" dirty="0">
                <a:solidFill>
                  <a:srgbClr val="606060"/>
                </a:solidFill>
                <a:latin typeface="Montserrat Semi-Bold"/>
              </a:rPr>
              <a:t>42 </a:t>
            </a:r>
            <a:r>
              <a:rPr lang="en-US" sz="1999" spc="79" dirty="0" err="1">
                <a:solidFill>
                  <a:srgbClr val="606060"/>
                </a:solidFill>
                <a:latin typeface="Montserrat Semi-Bold"/>
              </a:rPr>
              <a:t>tonnes</a:t>
            </a:r>
            <a:r>
              <a:rPr lang="en-US" sz="1999" spc="79" dirty="0">
                <a:solidFill>
                  <a:srgbClr val="606060"/>
                </a:solidFill>
                <a:latin typeface="Montserrat Semi-Bold"/>
              </a:rPr>
              <a:t> of CO2 – probably around 60 </a:t>
            </a:r>
            <a:r>
              <a:rPr lang="en-US" sz="1999" spc="79" dirty="0" err="1">
                <a:solidFill>
                  <a:srgbClr val="606060"/>
                </a:solidFill>
                <a:latin typeface="Montserrat Semi-Bold"/>
              </a:rPr>
              <a:t>tonnes</a:t>
            </a:r>
            <a:r>
              <a:rPr lang="en-US" sz="1999" spc="79" dirty="0">
                <a:solidFill>
                  <a:srgbClr val="606060"/>
                </a:solidFill>
                <a:latin typeface="Montserrat Semi-Bold"/>
              </a:rPr>
              <a:t> when we add in what we are sending back to the grid.</a:t>
            </a:r>
          </a:p>
        </p:txBody>
      </p:sp>
      <p:grpSp>
        <p:nvGrpSpPr>
          <p:cNvPr id="15" name="Group 15"/>
          <p:cNvGrpSpPr/>
          <p:nvPr/>
        </p:nvGrpSpPr>
        <p:grpSpPr>
          <a:xfrm>
            <a:off x="11718414" y="0"/>
            <a:ext cx="4393457" cy="839228"/>
            <a:chOff x="0" y="0"/>
            <a:chExt cx="1157124" cy="221031"/>
          </a:xfrm>
        </p:grpSpPr>
        <p:sp>
          <p:nvSpPr>
            <p:cNvPr id="16" name="Freeform 1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5235591" y="-189472"/>
            <a:ext cx="2664422" cy="1218172"/>
            <a:chOff x="0" y="0"/>
            <a:chExt cx="483446" cy="221031"/>
          </a:xfrm>
        </p:grpSpPr>
        <p:sp>
          <p:nvSpPr>
            <p:cNvPr id="19" name="Freeform 1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6846001" y="-189472"/>
            <a:ext cx="2664422" cy="1218172"/>
            <a:chOff x="0" y="0"/>
            <a:chExt cx="483446" cy="221031"/>
          </a:xfrm>
        </p:grpSpPr>
        <p:sp>
          <p:nvSpPr>
            <p:cNvPr id="22" name="Freeform 2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3" name="TextBox 2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4" name="Picture 24"/>
          <p:cNvPicPr>
            <a:picLocks noChangeAspect="1"/>
          </p:cNvPicPr>
          <p:nvPr/>
        </p:nvPicPr>
        <p:blipFill>
          <a:blip r:embed="rId2"/>
          <a:srcRect/>
          <a:stretch>
            <a:fillRect/>
          </a:stretch>
        </p:blipFill>
        <p:spPr>
          <a:xfrm>
            <a:off x="157370" y="157170"/>
            <a:ext cx="2770683" cy="969739"/>
          </a:xfrm>
          <a:prstGeom prst="rect">
            <a:avLst/>
          </a:prstGeom>
        </p:spPr>
      </p:pic>
    </p:spTree>
    <p:extLst>
      <p:ext uri="{BB962C8B-B14F-4D97-AF65-F5344CB8AC3E}">
        <p14:creationId xmlns:p14="http://schemas.microsoft.com/office/powerpoint/2010/main" val="1257948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474958" y="-3758571"/>
            <a:ext cx="6947760" cy="17902351"/>
            <a:chOff x="0" y="0"/>
            <a:chExt cx="1829863" cy="4715023"/>
          </a:xfrm>
        </p:grpSpPr>
        <p:sp>
          <p:nvSpPr>
            <p:cNvPr id="3" name="Freeform 3"/>
            <p:cNvSpPr/>
            <p:nvPr/>
          </p:nvSpPr>
          <p:spPr>
            <a:xfrm>
              <a:off x="0" y="0"/>
              <a:ext cx="1829863" cy="4715023"/>
            </a:xfrm>
            <a:custGeom>
              <a:avLst/>
              <a:gdLst/>
              <a:ahLst/>
              <a:cxnLst/>
              <a:rect l="l" t="t" r="r" b="b"/>
              <a:pathLst>
                <a:path w="1829863" h="4715023">
                  <a:moveTo>
                    <a:pt x="0" y="0"/>
                  </a:moveTo>
                  <a:lnTo>
                    <a:pt x="1829863" y="0"/>
                  </a:lnTo>
                  <a:lnTo>
                    <a:pt x="1829863" y="4715023"/>
                  </a:lnTo>
                  <a:lnTo>
                    <a:pt x="0" y="4715023"/>
                  </a:lnTo>
                  <a:close/>
                </a:path>
              </a:pathLst>
            </a:custGeom>
            <a:solidFill>
              <a:srgbClr val="FFFFFF"/>
            </a:solidFill>
          </p:spPr>
          <p:txBody>
            <a:bodyPr/>
            <a:lstStyle/>
            <a:p>
              <a:endParaRPr lang="en-GB"/>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36508" y="9447772"/>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48066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091079" y="9258300"/>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1718414" y="0"/>
            <a:ext cx="4393457" cy="839228"/>
            <a:chOff x="0" y="0"/>
            <a:chExt cx="1157124" cy="221031"/>
          </a:xfrm>
        </p:grpSpPr>
        <p:sp>
          <p:nvSpPr>
            <p:cNvPr id="15" name="Freeform 15"/>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235591" y="-189472"/>
            <a:ext cx="2664422" cy="1218172"/>
            <a:chOff x="0" y="0"/>
            <a:chExt cx="483446" cy="221031"/>
          </a:xfrm>
        </p:grpSpPr>
        <p:sp>
          <p:nvSpPr>
            <p:cNvPr id="18" name="Freeform 18"/>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6846001" y="-189472"/>
            <a:ext cx="2664422" cy="1218172"/>
            <a:chOff x="0" y="0"/>
            <a:chExt cx="483446" cy="221031"/>
          </a:xfrm>
        </p:grpSpPr>
        <p:sp>
          <p:nvSpPr>
            <p:cNvPr id="21" name="Freeform 2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3" name="Picture 23"/>
          <p:cNvPicPr>
            <a:picLocks noChangeAspect="1"/>
          </p:cNvPicPr>
          <p:nvPr/>
        </p:nvPicPr>
        <p:blipFill>
          <a:blip r:embed="rId2"/>
          <a:srcRect/>
          <a:stretch>
            <a:fillRect/>
          </a:stretch>
        </p:blipFill>
        <p:spPr>
          <a:xfrm>
            <a:off x="157370" y="157170"/>
            <a:ext cx="2770683" cy="969739"/>
          </a:xfrm>
          <a:prstGeom prst="rect">
            <a:avLst/>
          </a:prstGeom>
        </p:spPr>
      </p:pic>
      <p:pic>
        <p:nvPicPr>
          <p:cNvPr id="24" name="Picture 24"/>
          <p:cNvPicPr>
            <a:picLocks noChangeAspect="1"/>
          </p:cNvPicPr>
          <p:nvPr/>
        </p:nvPicPr>
        <p:blipFill>
          <a:blip r:embed="rId3"/>
          <a:srcRect t="19801" b="19272"/>
          <a:stretch>
            <a:fillRect/>
          </a:stretch>
        </p:blipFill>
        <p:spPr>
          <a:xfrm>
            <a:off x="10077875" y="1906936"/>
            <a:ext cx="6768126" cy="6571338"/>
          </a:xfrm>
          <a:prstGeom prst="rect">
            <a:avLst/>
          </a:prstGeom>
        </p:spPr>
      </p:pic>
      <p:sp>
        <p:nvSpPr>
          <p:cNvPr id="25" name="TextBox 25"/>
          <p:cNvSpPr txBox="1"/>
          <p:nvPr/>
        </p:nvSpPr>
        <p:spPr>
          <a:xfrm>
            <a:off x="157370" y="1895475"/>
            <a:ext cx="8986630" cy="5885265"/>
          </a:xfrm>
          <a:prstGeom prst="rect">
            <a:avLst/>
          </a:prstGeom>
        </p:spPr>
        <p:txBody>
          <a:bodyPr lIns="0" tIns="0" rIns="0" bIns="0" rtlCol="0" anchor="t">
            <a:spAutoFit/>
          </a:bodyPr>
          <a:lstStyle/>
          <a:p>
            <a:pPr>
              <a:lnSpc>
                <a:spcPts val="5939"/>
              </a:lnSpc>
            </a:pPr>
            <a:r>
              <a:rPr lang="en-US" sz="3299" spc="131" dirty="0">
                <a:solidFill>
                  <a:srgbClr val="606060"/>
                </a:solidFill>
                <a:latin typeface="Montserrat Semi-Bold"/>
              </a:rPr>
              <a:t>Other energy efficiency measures</a:t>
            </a:r>
          </a:p>
          <a:p>
            <a:pPr marL="612773" lvl="1" indent="-342900">
              <a:lnSpc>
                <a:spcPts val="4499"/>
              </a:lnSpc>
              <a:buFont typeface="Arial" panose="020B0604020202020204" pitchFamily="34" charset="0"/>
              <a:buChar char="•"/>
            </a:pPr>
            <a:r>
              <a:rPr lang="en-US" sz="2499" spc="99" dirty="0">
                <a:solidFill>
                  <a:srgbClr val="606060"/>
                </a:solidFill>
                <a:latin typeface="Montserrat Semi-Bold"/>
              </a:rPr>
              <a:t>Savings started coming during 2015 as we reduced our usage (against an increased value of factory output by 8% - down to 152,991 </a:t>
            </a:r>
            <a:r>
              <a:rPr lang="en-US" sz="2499" spc="99" dirty="0" err="1">
                <a:solidFill>
                  <a:srgbClr val="606060"/>
                </a:solidFill>
                <a:latin typeface="Montserrat Semi-Bold"/>
              </a:rPr>
              <a:t>Kwh</a:t>
            </a:r>
            <a:r>
              <a:rPr lang="en-US" sz="2499" spc="99" dirty="0">
                <a:solidFill>
                  <a:srgbClr val="606060"/>
                </a:solidFill>
                <a:latin typeface="Montserrat Semi-Bold"/>
              </a:rPr>
              <a:t> – this was delivered through better managing our use and switching off appliances and machinery when not in use. </a:t>
            </a:r>
          </a:p>
          <a:p>
            <a:pPr marL="612773" lvl="1" indent="-342900">
              <a:lnSpc>
                <a:spcPts val="4499"/>
              </a:lnSpc>
              <a:buFont typeface="Arial" panose="020B0604020202020204" pitchFamily="34" charset="0"/>
              <a:buChar char="•"/>
            </a:pPr>
            <a:r>
              <a:rPr lang="en-US" sz="2499" spc="99" dirty="0">
                <a:solidFill>
                  <a:srgbClr val="606060"/>
                </a:solidFill>
                <a:latin typeface="Montserrat Semi-Bold"/>
              </a:rPr>
              <a:t>We also introduced a policy of replacing non-working equipment with units that used less electricity – such as lower energy lighting</a:t>
            </a:r>
          </a:p>
        </p:txBody>
      </p:sp>
    </p:spTree>
    <p:extLst>
      <p:ext uri="{BB962C8B-B14F-4D97-AF65-F5344CB8AC3E}">
        <p14:creationId xmlns:p14="http://schemas.microsoft.com/office/powerpoint/2010/main" val="4190108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474958" y="-3758571"/>
            <a:ext cx="6947760" cy="17902351"/>
            <a:chOff x="0" y="0"/>
            <a:chExt cx="1829863" cy="4715023"/>
          </a:xfrm>
        </p:grpSpPr>
        <p:sp>
          <p:nvSpPr>
            <p:cNvPr id="3" name="Freeform 3"/>
            <p:cNvSpPr/>
            <p:nvPr/>
          </p:nvSpPr>
          <p:spPr>
            <a:xfrm>
              <a:off x="0" y="0"/>
              <a:ext cx="1829863" cy="4715023"/>
            </a:xfrm>
            <a:custGeom>
              <a:avLst/>
              <a:gdLst/>
              <a:ahLst/>
              <a:cxnLst/>
              <a:rect l="l" t="t" r="r" b="b"/>
              <a:pathLst>
                <a:path w="1829863" h="4715023">
                  <a:moveTo>
                    <a:pt x="0" y="0"/>
                  </a:moveTo>
                  <a:lnTo>
                    <a:pt x="1829863" y="0"/>
                  </a:lnTo>
                  <a:lnTo>
                    <a:pt x="1829863" y="4715023"/>
                  </a:lnTo>
                  <a:lnTo>
                    <a:pt x="0" y="4715023"/>
                  </a:lnTo>
                  <a:close/>
                </a:path>
              </a:pathLst>
            </a:custGeom>
            <a:solidFill>
              <a:srgbClr val="FFFFFF"/>
            </a:solidFill>
          </p:spPr>
          <p:txBody>
            <a:bodyPr/>
            <a:lstStyle/>
            <a:p>
              <a:endParaRPr lang="en-GB"/>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36508" y="9447772"/>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480669" y="9258300"/>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091079" y="9258300"/>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1718414" y="0"/>
            <a:ext cx="4393457" cy="839228"/>
            <a:chOff x="0" y="0"/>
            <a:chExt cx="1157124" cy="221031"/>
          </a:xfrm>
        </p:grpSpPr>
        <p:sp>
          <p:nvSpPr>
            <p:cNvPr id="15" name="Freeform 15"/>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5235591" y="-189472"/>
            <a:ext cx="2664422" cy="1218172"/>
            <a:chOff x="0" y="0"/>
            <a:chExt cx="483446" cy="221031"/>
          </a:xfrm>
        </p:grpSpPr>
        <p:sp>
          <p:nvSpPr>
            <p:cNvPr id="18" name="Freeform 18"/>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6846001" y="-189472"/>
            <a:ext cx="2664422" cy="1218172"/>
            <a:chOff x="0" y="0"/>
            <a:chExt cx="483446" cy="221031"/>
          </a:xfrm>
        </p:grpSpPr>
        <p:sp>
          <p:nvSpPr>
            <p:cNvPr id="21" name="Freeform 2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3" name="Picture 23"/>
          <p:cNvPicPr>
            <a:picLocks noChangeAspect="1"/>
          </p:cNvPicPr>
          <p:nvPr/>
        </p:nvPicPr>
        <p:blipFill>
          <a:blip r:embed="rId2"/>
          <a:srcRect/>
          <a:stretch>
            <a:fillRect/>
          </a:stretch>
        </p:blipFill>
        <p:spPr>
          <a:xfrm>
            <a:off x="157370" y="157170"/>
            <a:ext cx="2770683" cy="969739"/>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24657" y="1868379"/>
            <a:ext cx="1378990" cy="1959488"/>
          </a:xfrm>
          <a:prstGeom prst="rect">
            <a:avLst/>
          </a:prstGeom>
        </p:spPr>
      </p:pic>
      <p:sp>
        <p:nvSpPr>
          <p:cNvPr id="25" name="TextBox 25"/>
          <p:cNvSpPr txBox="1"/>
          <p:nvPr/>
        </p:nvSpPr>
        <p:spPr>
          <a:xfrm>
            <a:off x="311205" y="1706454"/>
            <a:ext cx="16948095" cy="6959469"/>
          </a:xfrm>
          <a:prstGeom prst="rect">
            <a:avLst/>
          </a:prstGeom>
        </p:spPr>
        <p:txBody>
          <a:bodyPr lIns="0" tIns="0" rIns="0" bIns="0" rtlCol="0" anchor="t">
            <a:spAutoFit/>
          </a:bodyPr>
          <a:lstStyle/>
          <a:p>
            <a:pPr>
              <a:lnSpc>
                <a:spcPts val="5399"/>
              </a:lnSpc>
            </a:pPr>
            <a:r>
              <a:rPr lang="en-US" sz="2000" spc="119" dirty="0">
                <a:solidFill>
                  <a:srgbClr val="606060"/>
                </a:solidFill>
                <a:latin typeface="Montserrat Semi-Bold"/>
              </a:rPr>
              <a:t>Switch to LED</a:t>
            </a:r>
          </a:p>
          <a:p>
            <a:pPr marL="539746" lvl="1" indent="-269873">
              <a:lnSpc>
                <a:spcPts val="4499"/>
              </a:lnSpc>
              <a:buFont typeface="Arial"/>
              <a:buChar char="•"/>
            </a:pPr>
            <a:r>
              <a:rPr lang="en-US" sz="2000" spc="99" dirty="0">
                <a:solidFill>
                  <a:srgbClr val="606060"/>
                </a:solidFill>
                <a:latin typeface="Montserrat Semi-Bold"/>
              </a:rPr>
              <a:t>Our biggest single usage was on lighting</a:t>
            </a:r>
          </a:p>
          <a:p>
            <a:pPr marL="539746" lvl="1" indent="-269873">
              <a:lnSpc>
                <a:spcPts val="4499"/>
              </a:lnSpc>
              <a:buFont typeface="Arial"/>
              <a:buChar char="•"/>
            </a:pPr>
            <a:r>
              <a:rPr lang="en-US" sz="2000" spc="99" dirty="0">
                <a:solidFill>
                  <a:srgbClr val="606060"/>
                </a:solidFill>
                <a:latin typeface="Montserrat Semi-Bold"/>
              </a:rPr>
              <a:t>We had slowly been changing out old lighting units to LED</a:t>
            </a:r>
          </a:p>
          <a:p>
            <a:pPr marL="539746" lvl="1" indent="-269873">
              <a:lnSpc>
                <a:spcPts val="4499"/>
              </a:lnSpc>
              <a:buFont typeface="Arial"/>
              <a:buChar char="•"/>
            </a:pPr>
            <a:r>
              <a:rPr lang="en-US" sz="2000" spc="99" dirty="0">
                <a:solidFill>
                  <a:srgbClr val="606060"/>
                </a:solidFill>
                <a:latin typeface="Montserrat Semi-Bold"/>
              </a:rPr>
              <a:t>All newly installed lighting has been LED</a:t>
            </a:r>
          </a:p>
          <a:p>
            <a:pPr marL="539746" lvl="1" indent="-269873">
              <a:lnSpc>
                <a:spcPts val="4499"/>
              </a:lnSpc>
              <a:buFont typeface="Arial"/>
              <a:buChar char="•"/>
            </a:pPr>
            <a:r>
              <a:rPr lang="en-US" sz="2000" spc="99" dirty="0">
                <a:solidFill>
                  <a:srgbClr val="606060"/>
                </a:solidFill>
                <a:latin typeface="Montserrat Semi-Bold"/>
              </a:rPr>
              <a:t>At the end of 2021 we went for it and put together a project to get to 100% LED lighting across the facility</a:t>
            </a:r>
          </a:p>
          <a:p>
            <a:pPr marL="539746" lvl="1" indent="-269873">
              <a:lnSpc>
                <a:spcPts val="4499"/>
              </a:lnSpc>
              <a:buFont typeface="Arial"/>
              <a:buChar char="•"/>
            </a:pPr>
            <a:r>
              <a:rPr lang="en-US" sz="2000" spc="99" dirty="0">
                <a:solidFill>
                  <a:srgbClr val="606060"/>
                </a:solidFill>
                <a:latin typeface="Montserrat Semi-Bold"/>
              </a:rPr>
              <a:t>We have also installed a lot of PIR On /Off switching in less frequently used areas – corridors, WCs , Washroom, Canteen , stores </a:t>
            </a:r>
            <a:r>
              <a:rPr lang="en-US" sz="2000" spc="99" dirty="0" err="1">
                <a:solidFill>
                  <a:srgbClr val="606060"/>
                </a:solidFill>
                <a:latin typeface="Montserrat Semi-Bold"/>
              </a:rPr>
              <a:t>etc</a:t>
            </a:r>
            <a:endParaRPr lang="en-US" sz="2000" spc="99" dirty="0">
              <a:solidFill>
                <a:srgbClr val="606060"/>
              </a:solidFill>
              <a:latin typeface="Montserrat Semi-Bold"/>
            </a:endParaRPr>
          </a:p>
          <a:p>
            <a:pPr marL="539746" lvl="1" indent="-269873">
              <a:lnSpc>
                <a:spcPts val="4499"/>
              </a:lnSpc>
              <a:buFont typeface="Arial"/>
              <a:buChar char="•"/>
            </a:pPr>
            <a:r>
              <a:rPr lang="en-US" sz="2000" spc="99" dirty="0">
                <a:solidFill>
                  <a:srgbClr val="606060"/>
                </a:solidFill>
                <a:latin typeface="Montserrat Semi-Bold"/>
              </a:rPr>
              <a:t>The cost of replacement and upgrade has been around £25,000</a:t>
            </a:r>
          </a:p>
          <a:p>
            <a:pPr marL="539746" lvl="1" indent="-269873">
              <a:lnSpc>
                <a:spcPts val="4499"/>
              </a:lnSpc>
              <a:buFont typeface="Arial"/>
              <a:buChar char="•"/>
            </a:pPr>
            <a:r>
              <a:rPr lang="en-US" sz="2000" spc="99" dirty="0">
                <a:solidFill>
                  <a:srgbClr val="606060"/>
                </a:solidFill>
                <a:latin typeface="Montserrat Semi-Bold"/>
              </a:rPr>
              <a:t>This has massively improved the quality of light across the facility</a:t>
            </a:r>
          </a:p>
          <a:p>
            <a:pPr marL="539746" lvl="1" indent="-269873">
              <a:lnSpc>
                <a:spcPts val="4499"/>
              </a:lnSpc>
              <a:buFont typeface="Arial"/>
              <a:buChar char="•"/>
            </a:pPr>
            <a:r>
              <a:rPr lang="en-US" sz="2000" spc="99" dirty="0">
                <a:solidFill>
                  <a:srgbClr val="606060"/>
                </a:solidFill>
                <a:latin typeface="Montserrat Semi-Bold"/>
              </a:rPr>
              <a:t>The changes had reduced our usage from 166,000 in 2014 to around 101,000 / annum by the end of the LED changeover.</a:t>
            </a:r>
          </a:p>
          <a:p>
            <a:pPr marL="539746" lvl="1" indent="-269873">
              <a:lnSpc>
                <a:spcPts val="4499"/>
              </a:lnSpc>
              <a:buFont typeface="Arial"/>
              <a:buChar char="•"/>
            </a:pPr>
            <a:r>
              <a:rPr lang="en-US" sz="2000" spc="99" dirty="0">
                <a:solidFill>
                  <a:srgbClr val="606060"/>
                </a:solidFill>
                <a:latin typeface="Montserrat Semi-Bold"/>
              </a:rPr>
              <a:t>2023 is 32,000 </a:t>
            </a:r>
            <a:r>
              <a:rPr lang="en-US" sz="2000" spc="99" dirty="0" err="1">
                <a:solidFill>
                  <a:srgbClr val="606060"/>
                </a:solidFill>
                <a:latin typeface="Montserrat Semi-Bold"/>
              </a:rPr>
              <a:t>Kwh</a:t>
            </a:r>
            <a:r>
              <a:rPr lang="en-US" sz="2000" spc="99" dirty="0">
                <a:solidFill>
                  <a:srgbClr val="606060"/>
                </a:solidFill>
                <a:latin typeface="Montserrat Semi-Bold"/>
              </a:rPr>
              <a:t> purchased 80% reduction </a:t>
            </a:r>
          </a:p>
        </p:txBody>
      </p:sp>
    </p:spTree>
    <p:extLst>
      <p:ext uri="{BB962C8B-B14F-4D97-AF65-F5344CB8AC3E}">
        <p14:creationId xmlns:p14="http://schemas.microsoft.com/office/powerpoint/2010/main" val="4290403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36508" y="9447772"/>
            <a:ext cx="4393457" cy="839228"/>
            <a:chOff x="0" y="0"/>
            <a:chExt cx="1157124" cy="221031"/>
          </a:xfrm>
        </p:grpSpPr>
        <p:sp>
          <p:nvSpPr>
            <p:cNvPr id="4" name="Freeform 4"/>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80669" y="9258300"/>
            <a:ext cx="2664422" cy="1218172"/>
            <a:chOff x="0" y="0"/>
            <a:chExt cx="483446" cy="221031"/>
          </a:xfrm>
        </p:grpSpPr>
        <p:sp>
          <p:nvSpPr>
            <p:cNvPr id="7" name="Freeform 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091079" y="9258300"/>
            <a:ext cx="2664422" cy="1218172"/>
            <a:chOff x="0" y="0"/>
            <a:chExt cx="483446" cy="221031"/>
          </a:xfrm>
        </p:grpSpPr>
        <p:sp>
          <p:nvSpPr>
            <p:cNvPr id="10" name="Freeform 1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718414" y="0"/>
            <a:ext cx="4393457" cy="839228"/>
            <a:chOff x="0" y="0"/>
            <a:chExt cx="1157124" cy="221031"/>
          </a:xfrm>
        </p:grpSpPr>
        <p:sp>
          <p:nvSpPr>
            <p:cNvPr id="13" name="Freeform 1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4" name="TextBox 1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5235591" y="-189472"/>
            <a:ext cx="2664422" cy="1218172"/>
            <a:chOff x="0" y="0"/>
            <a:chExt cx="483446" cy="221031"/>
          </a:xfrm>
        </p:grpSpPr>
        <p:sp>
          <p:nvSpPr>
            <p:cNvPr id="16" name="Freeform 1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6846001" y="-189472"/>
            <a:ext cx="2664422" cy="1218172"/>
            <a:chOff x="0" y="0"/>
            <a:chExt cx="483446" cy="221031"/>
          </a:xfrm>
        </p:grpSpPr>
        <p:sp>
          <p:nvSpPr>
            <p:cNvPr id="19" name="Freeform 1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1" name="Picture 21"/>
          <p:cNvPicPr>
            <a:picLocks noChangeAspect="1"/>
          </p:cNvPicPr>
          <p:nvPr/>
        </p:nvPicPr>
        <p:blipFill>
          <a:blip r:embed="rId2"/>
          <a:srcRect/>
          <a:stretch>
            <a:fillRect/>
          </a:stretch>
        </p:blipFill>
        <p:spPr>
          <a:xfrm>
            <a:off x="157370" y="157170"/>
            <a:ext cx="2770683" cy="969739"/>
          </a:xfrm>
          <a:prstGeom prst="rect">
            <a:avLst/>
          </a:prstGeom>
        </p:spPr>
      </p:pic>
      <p:pic>
        <p:nvPicPr>
          <p:cNvPr id="24" name="Picture 23" descr="A picture containing text, indoor, warehouse&#10;&#10;Description automatically generated">
            <a:extLst>
              <a:ext uri="{FF2B5EF4-FFF2-40B4-BE49-F238E27FC236}">
                <a16:creationId xmlns:a16="http://schemas.microsoft.com/office/drawing/2014/main" id="{B8063159-CB52-C9DD-1D94-EB98FDA11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288" y="1385387"/>
            <a:ext cx="10772713" cy="8079535"/>
          </a:xfrm>
          <a:prstGeom prst="rect">
            <a:avLst/>
          </a:prstGeom>
        </p:spPr>
      </p:pic>
      <p:sp>
        <p:nvSpPr>
          <p:cNvPr id="25" name="TextBox 24">
            <a:extLst>
              <a:ext uri="{FF2B5EF4-FFF2-40B4-BE49-F238E27FC236}">
                <a16:creationId xmlns:a16="http://schemas.microsoft.com/office/drawing/2014/main" id="{A2E9C5BC-6629-7C81-3A08-6EC79E1A5A04}"/>
              </a:ext>
            </a:extLst>
          </p:cNvPr>
          <p:cNvSpPr txBox="1"/>
          <p:nvPr/>
        </p:nvSpPr>
        <p:spPr>
          <a:xfrm>
            <a:off x="533400" y="1062318"/>
            <a:ext cx="4418197" cy="1569660"/>
          </a:xfrm>
          <a:prstGeom prst="rect">
            <a:avLst/>
          </a:prstGeom>
          <a:noFill/>
        </p:spPr>
        <p:txBody>
          <a:bodyPr wrap="none" rtlCol="0">
            <a:spAutoFit/>
          </a:bodyPr>
          <a:lstStyle/>
          <a:p>
            <a:r>
              <a:rPr lang="en-GB" sz="9600" dirty="0">
                <a:solidFill>
                  <a:schemeClr val="bg1">
                    <a:lumMod val="50000"/>
                  </a:schemeClr>
                </a:solidFill>
                <a:latin typeface="Montserrat Semi-Bold" panose="020B0604020202020204" charset="0"/>
              </a:rPr>
              <a:t>Before</a:t>
            </a:r>
          </a:p>
        </p:txBody>
      </p:sp>
    </p:spTree>
    <p:extLst>
      <p:ext uri="{BB962C8B-B14F-4D97-AF65-F5344CB8AC3E}">
        <p14:creationId xmlns:p14="http://schemas.microsoft.com/office/powerpoint/2010/main" val="2564496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906" b="28906"/>
          <a:stretch>
            <a:fillRect/>
          </a:stretch>
        </p:blipFill>
        <p:spPr>
          <a:xfrm>
            <a:off x="0" y="0"/>
            <a:ext cx="18288000" cy="10287000"/>
          </a:xfrm>
          <a:prstGeom prst="rect">
            <a:avLst/>
          </a:prstGeom>
        </p:spPr>
      </p:pic>
      <p:grpSp>
        <p:nvGrpSpPr>
          <p:cNvPr id="3" name="Group 3"/>
          <p:cNvGrpSpPr/>
          <p:nvPr/>
        </p:nvGrpSpPr>
        <p:grpSpPr>
          <a:xfrm>
            <a:off x="-1036508" y="9447772"/>
            <a:ext cx="4393457" cy="839228"/>
            <a:chOff x="0" y="0"/>
            <a:chExt cx="1157124" cy="221031"/>
          </a:xfrm>
        </p:grpSpPr>
        <p:sp>
          <p:nvSpPr>
            <p:cNvPr id="4" name="Freeform 4"/>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80669" y="9258300"/>
            <a:ext cx="2664422" cy="1218172"/>
            <a:chOff x="0" y="0"/>
            <a:chExt cx="483446" cy="221031"/>
          </a:xfrm>
        </p:grpSpPr>
        <p:sp>
          <p:nvSpPr>
            <p:cNvPr id="7" name="Freeform 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091079" y="9258300"/>
            <a:ext cx="2664422" cy="1218172"/>
            <a:chOff x="0" y="0"/>
            <a:chExt cx="483446" cy="221031"/>
          </a:xfrm>
        </p:grpSpPr>
        <p:sp>
          <p:nvSpPr>
            <p:cNvPr id="10" name="Freeform 1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718414" y="0"/>
            <a:ext cx="4393457" cy="839228"/>
            <a:chOff x="0" y="0"/>
            <a:chExt cx="1157124" cy="221031"/>
          </a:xfrm>
        </p:grpSpPr>
        <p:sp>
          <p:nvSpPr>
            <p:cNvPr id="13" name="Freeform 1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4" name="TextBox 1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5235591" y="-189472"/>
            <a:ext cx="2664422" cy="1218172"/>
            <a:chOff x="0" y="0"/>
            <a:chExt cx="483446" cy="221031"/>
          </a:xfrm>
        </p:grpSpPr>
        <p:sp>
          <p:nvSpPr>
            <p:cNvPr id="16" name="Freeform 1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6846001" y="-189472"/>
            <a:ext cx="2664422" cy="1218172"/>
            <a:chOff x="0" y="0"/>
            <a:chExt cx="483446" cy="221031"/>
          </a:xfrm>
        </p:grpSpPr>
        <p:sp>
          <p:nvSpPr>
            <p:cNvPr id="19" name="Freeform 1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1" name="Picture 21"/>
          <p:cNvPicPr>
            <a:picLocks noChangeAspect="1"/>
          </p:cNvPicPr>
          <p:nvPr/>
        </p:nvPicPr>
        <p:blipFill>
          <a:blip r:embed="rId3"/>
          <a:srcRect/>
          <a:stretch>
            <a:fillRect/>
          </a:stretch>
        </p:blipFill>
        <p:spPr>
          <a:xfrm>
            <a:off x="157370" y="157170"/>
            <a:ext cx="2770683" cy="969739"/>
          </a:xfrm>
          <a:prstGeom prst="rect">
            <a:avLst/>
          </a:prstGeom>
        </p:spPr>
      </p:pic>
      <p:sp>
        <p:nvSpPr>
          <p:cNvPr id="23" name="TextBox 22">
            <a:extLst>
              <a:ext uri="{FF2B5EF4-FFF2-40B4-BE49-F238E27FC236}">
                <a16:creationId xmlns:a16="http://schemas.microsoft.com/office/drawing/2014/main" id="{420BE829-8B77-697B-9C49-5B54BF183243}"/>
              </a:ext>
            </a:extLst>
          </p:cNvPr>
          <p:cNvSpPr txBox="1"/>
          <p:nvPr/>
        </p:nvSpPr>
        <p:spPr>
          <a:xfrm>
            <a:off x="166005" y="1271570"/>
            <a:ext cx="3366627" cy="1569660"/>
          </a:xfrm>
          <a:prstGeom prst="rect">
            <a:avLst/>
          </a:prstGeom>
          <a:solidFill>
            <a:schemeClr val="tx1"/>
          </a:solidFill>
        </p:spPr>
        <p:txBody>
          <a:bodyPr wrap="none" rtlCol="0">
            <a:spAutoFit/>
          </a:bodyPr>
          <a:lstStyle/>
          <a:p>
            <a:r>
              <a:rPr lang="en-GB" sz="9600" dirty="0">
                <a:solidFill>
                  <a:schemeClr val="bg1"/>
                </a:solidFill>
                <a:latin typeface="Montserrat Semi-Bold" panose="020B0604020202020204" charset="0"/>
              </a:rPr>
              <a:t>After</a:t>
            </a:r>
          </a:p>
        </p:txBody>
      </p:sp>
    </p:spTree>
    <p:extLst>
      <p:ext uri="{BB962C8B-B14F-4D97-AF65-F5344CB8AC3E}">
        <p14:creationId xmlns:p14="http://schemas.microsoft.com/office/powerpoint/2010/main" val="275653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59" t="14203" r="892" b="12860"/>
          <a:stretch>
            <a:fillRect/>
          </a:stretch>
        </p:blipFill>
        <p:spPr>
          <a:xfrm>
            <a:off x="0" y="0"/>
            <a:ext cx="18288000" cy="10287000"/>
          </a:xfrm>
          <a:prstGeom prst="rect">
            <a:avLst/>
          </a:prstGeom>
        </p:spPr>
      </p:pic>
      <p:grpSp>
        <p:nvGrpSpPr>
          <p:cNvPr id="3" name="Group 3"/>
          <p:cNvGrpSpPr/>
          <p:nvPr/>
        </p:nvGrpSpPr>
        <p:grpSpPr>
          <a:xfrm>
            <a:off x="-1036508" y="9447772"/>
            <a:ext cx="4393457" cy="839228"/>
            <a:chOff x="0" y="0"/>
            <a:chExt cx="1157124" cy="221031"/>
          </a:xfrm>
        </p:grpSpPr>
        <p:sp>
          <p:nvSpPr>
            <p:cNvPr id="4" name="Freeform 4"/>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80669" y="9258300"/>
            <a:ext cx="2664422" cy="1218172"/>
            <a:chOff x="0" y="0"/>
            <a:chExt cx="483446" cy="221031"/>
          </a:xfrm>
        </p:grpSpPr>
        <p:sp>
          <p:nvSpPr>
            <p:cNvPr id="7" name="Freeform 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091079" y="9258300"/>
            <a:ext cx="2664422" cy="1218172"/>
            <a:chOff x="0" y="0"/>
            <a:chExt cx="483446" cy="221031"/>
          </a:xfrm>
        </p:grpSpPr>
        <p:sp>
          <p:nvSpPr>
            <p:cNvPr id="10" name="Freeform 1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1" name="TextBox 1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718414" y="0"/>
            <a:ext cx="4393457" cy="839228"/>
            <a:chOff x="0" y="0"/>
            <a:chExt cx="1157124" cy="221031"/>
          </a:xfrm>
        </p:grpSpPr>
        <p:sp>
          <p:nvSpPr>
            <p:cNvPr id="13" name="Freeform 1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14" name="TextBox 1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5235591" y="-189472"/>
            <a:ext cx="2664422" cy="1218172"/>
            <a:chOff x="0" y="0"/>
            <a:chExt cx="483446" cy="221031"/>
          </a:xfrm>
        </p:grpSpPr>
        <p:sp>
          <p:nvSpPr>
            <p:cNvPr id="16" name="Freeform 1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7" name="TextBox 1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6846001" y="-189472"/>
            <a:ext cx="2664422" cy="1218172"/>
            <a:chOff x="0" y="0"/>
            <a:chExt cx="483446" cy="221031"/>
          </a:xfrm>
        </p:grpSpPr>
        <p:sp>
          <p:nvSpPr>
            <p:cNvPr id="19" name="Freeform 1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21" name="Picture 21"/>
          <p:cNvPicPr>
            <a:picLocks noChangeAspect="1"/>
          </p:cNvPicPr>
          <p:nvPr/>
        </p:nvPicPr>
        <p:blipFill>
          <a:blip r:embed="rId3"/>
          <a:srcRect/>
          <a:stretch>
            <a:fillRect/>
          </a:stretch>
        </p:blipFill>
        <p:spPr>
          <a:xfrm>
            <a:off x="157370" y="157170"/>
            <a:ext cx="2770683" cy="969739"/>
          </a:xfrm>
          <a:prstGeom prst="rect">
            <a:avLst/>
          </a:prstGeom>
        </p:spPr>
      </p:pic>
      <p:sp>
        <p:nvSpPr>
          <p:cNvPr id="22" name="TextBox 21">
            <a:extLst>
              <a:ext uri="{FF2B5EF4-FFF2-40B4-BE49-F238E27FC236}">
                <a16:creationId xmlns:a16="http://schemas.microsoft.com/office/drawing/2014/main" id="{4EC94C48-B3F1-20B4-751D-4A463BCA0C13}"/>
              </a:ext>
            </a:extLst>
          </p:cNvPr>
          <p:cNvSpPr txBox="1"/>
          <p:nvPr/>
        </p:nvSpPr>
        <p:spPr>
          <a:xfrm>
            <a:off x="166005" y="1271570"/>
            <a:ext cx="3366627" cy="1569660"/>
          </a:xfrm>
          <a:prstGeom prst="rect">
            <a:avLst/>
          </a:prstGeom>
          <a:solidFill>
            <a:schemeClr val="tx1"/>
          </a:solidFill>
        </p:spPr>
        <p:txBody>
          <a:bodyPr wrap="none" rtlCol="0">
            <a:spAutoFit/>
          </a:bodyPr>
          <a:lstStyle/>
          <a:p>
            <a:r>
              <a:rPr lang="en-GB" sz="9600" dirty="0">
                <a:solidFill>
                  <a:schemeClr val="bg1"/>
                </a:solidFill>
                <a:latin typeface="Montserrat Semi-Bold" panose="020B0604020202020204" charset="0"/>
              </a:rPr>
              <a:t>After</a:t>
            </a:r>
          </a:p>
        </p:txBody>
      </p:sp>
    </p:spTree>
    <p:extLst>
      <p:ext uri="{BB962C8B-B14F-4D97-AF65-F5344CB8AC3E}">
        <p14:creationId xmlns:p14="http://schemas.microsoft.com/office/powerpoint/2010/main" val="4026906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a:off x="3521488" y="2239633"/>
            <a:ext cx="3379046" cy="2903867"/>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2B6AA"/>
            </a:solidFill>
          </p:spPr>
          <p:txBody>
            <a:bodyPr/>
            <a:lstStyle/>
            <a:p>
              <a:endParaRPr lang="en-GB"/>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521488" y="5143500"/>
            <a:ext cx="3379046" cy="2903867"/>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2B6AA"/>
            </a:solidFill>
          </p:spPr>
          <p:txBody>
            <a:bodyPr/>
            <a:lstStyle/>
            <a:p>
              <a:endParaRPr lang="en-GB"/>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691566"/>
            <a:ext cx="3379046" cy="2903867"/>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2B6AA"/>
            </a:solidFill>
          </p:spPr>
          <p:txBody>
            <a:bodyPr/>
            <a:lstStyle/>
            <a:p>
              <a:endParaRPr lang="en-GB"/>
            </a:p>
          </p:txBody>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18445" y="3940566"/>
            <a:ext cx="2799556" cy="2405868"/>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811233" y="2488632"/>
            <a:ext cx="2799556" cy="2405868"/>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11233" y="5392500"/>
            <a:ext cx="2799556" cy="240586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6056171" y="3691566"/>
            <a:ext cx="3379046" cy="290386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2B6AA"/>
            </a:solidFill>
          </p:spPr>
          <p:txBody>
            <a:bodyPr/>
            <a:lstStyle/>
            <a:p>
              <a:endParaRPr lang="en-GB"/>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6345916" y="3940566"/>
            <a:ext cx="2799556" cy="2405868"/>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372979" y="-315699"/>
            <a:ext cx="10686704" cy="10918398"/>
            <a:chOff x="0" y="0"/>
            <a:chExt cx="878585" cy="897633"/>
          </a:xfrm>
        </p:grpSpPr>
        <p:sp>
          <p:nvSpPr>
            <p:cNvPr id="27" name="Freeform 27"/>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endParaRPr lang="en-GB"/>
            </a:p>
          </p:txBody>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9" name="AutoShape 29"/>
          <p:cNvSpPr/>
          <p:nvPr/>
        </p:nvSpPr>
        <p:spPr>
          <a:xfrm rot="-7193308">
            <a:off x="8290367" y="7750981"/>
            <a:ext cx="6297185" cy="0"/>
          </a:xfrm>
          <a:prstGeom prst="line">
            <a:avLst/>
          </a:prstGeom>
          <a:ln w="161925" cap="flat">
            <a:solidFill>
              <a:srgbClr val="FFFFFF"/>
            </a:solidFill>
            <a:prstDash val="solid"/>
            <a:headEnd type="none" w="sm" len="sm"/>
            <a:tailEnd type="none" w="sm" len="sm"/>
          </a:ln>
        </p:spPr>
        <p:txBody>
          <a:bodyPr/>
          <a:lstStyle/>
          <a:p>
            <a:endParaRPr lang="en-GB"/>
          </a:p>
        </p:txBody>
      </p:sp>
      <p:sp>
        <p:nvSpPr>
          <p:cNvPr id="30" name="AutoShape 30"/>
          <p:cNvSpPr/>
          <p:nvPr/>
        </p:nvSpPr>
        <p:spPr>
          <a:xfrm rot="-3598859">
            <a:off x="8296490" y="2369885"/>
            <a:ext cx="6297185" cy="0"/>
          </a:xfrm>
          <a:prstGeom prst="line">
            <a:avLst/>
          </a:prstGeom>
          <a:ln w="161925" cap="flat">
            <a:solidFill>
              <a:srgbClr val="FFFFFF"/>
            </a:solidFill>
            <a:prstDash val="solid"/>
            <a:headEnd type="none" w="sm" len="sm"/>
            <a:tailEnd type="none" w="sm" len="sm"/>
          </a:ln>
        </p:spPr>
        <p:txBody>
          <a:bodyPr/>
          <a:lstStyle/>
          <a:p>
            <a:endParaRPr lang="en-GB"/>
          </a:p>
        </p:txBody>
      </p:sp>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48979" y="2929535"/>
            <a:ext cx="1524063" cy="1524063"/>
          </a:xfrm>
          <a:prstGeom prst="rect">
            <a:avLst/>
          </a:prstGeom>
        </p:spPr>
      </p:pic>
      <p:pic>
        <p:nvPicPr>
          <p:cNvPr id="32" name="Picture 3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80492" y="4627058"/>
            <a:ext cx="1530405" cy="1032884"/>
          </a:xfrm>
          <a:prstGeom prst="rect">
            <a:avLst/>
          </a:prstGeom>
        </p:spPr>
      </p:pic>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14075" y="5895126"/>
            <a:ext cx="1593872" cy="1400615"/>
          </a:xfrm>
          <a:prstGeom prst="rect">
            <a:avLst/>
          </a:prstGeom>
        </p:spPr>
      </p:pic>
      <p:grpSp>
        <p:nvGrpSpPr>
          <p:cNvPr id="34" name="Group 34"/>
          <p:cNvGrpSpPr/>
          <p:nvPr/>
        </p:nvGrpSpPr>
        <p:grpSpPr>
          <a:xfrm>
            <a:off x="-1038153" y="0"/>
            <a:ext cx="4393457" cy="839228"/>
            <a:chOff x="0" y="0"/>
            <a:chExt cx="1157124" cy="221031"/>
          </a:xfrm>
        </p:grpSpPr>
        <p:sp>
          <p:nvSpPr>
            <p:cNvPr id="35" name="Freeform 35"/>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36" name="TextBox 3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891476" y="9446514"/>
            <a:ext cx="4393457" cy="839228"/>
            <a:chOff x="0" y="0"/>
            <a:chExt cx="1157124" cy="221031"/>
          </a:xfrm>
        </p:grpSpPr>
        <p:sp>
          <p:nvSpPr>
            <p:cNvPr id="38" name="Freeform 3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39" name="TextBox 3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2479025" y="-189472"/>
            <a:ext cx="2664422" cy="1218172"/>
            <a:chOff x="0" y="0"/>
            <a:chExt cx="483446" cy="221031"/>
          </a:xfrm>
        </p:grpSpPr>
        <p:sp>
          <p:nvSpPr>
            <p:cNvPr id="41" name="Freeform 4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42" name="TextBox 4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2625702" y="9257042"/>
            <a:ext cx="2664422" cy="1218172"/>
            <a:chOff x="0" y="0"/>
            <a:chExt cx="483446" cy="221031"/>
          </a:xfrm>
        </p:grpSpPr>
        <p:sp>
          <p:nvSpPr>
            <p:cNvPr id="44" name="Freeform 4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45" name="TextBox 4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4089434" y="-189472"/>
            <a:ext cx="2664422" cy="1218172"/>
            <a:chOff x="0" y="0"/>
            <a:chExt cx="483446" cy="221031"/>
          </a:xfrm>
        </p:grpSpPr>
        <p:sp>
          <p:nvSpPr>
            <p:cNvPr id="47" name="Freeform 4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48" name="TextBox 4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4236111" y="9257042"/>
            <a:ext cx="2664422" cy="1218172"/>
            <a:chOff x="0" y="0"/>
            <a:chExt cx="483446" cy="221031"/>
          </a:xfrm>
        </p:grpSpPr>
        <p:sp>
          <p:nvSpPr>
            <p:cNvPr id="50" name="Freeform 5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51" name="TextBox 51"/>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52" name="Picture 5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28321" y="4453598"/>
            <a:ext cx="1379804" cy="1379804"/>
          </a:xfrm>
          <a:prstGeom prst="rect">
            <a:avLst/>
          </a:prstGeom>
        </p:spPr>
      </p:pic>
      <p:sp>
        <p:nvSpPr>
          <p:cNvPr id="53" name="TextBox 53"/>
          <p:cNvSpPr txBox="1"/>
          <p:nvPr/>
        </p:nvSpPr>
        <p:spPr>
          <a:xfrm>
            <a:off x="12006967" y="3959939"/>
            <a:ext cx="7322107" cy="3017522"/>
          </a:xfrm>
          <a:prstGeom prst="rect">
            <a:avLst/>
          </a:prstGeom>
        </p:spPr>
        <p:txBody>
          <a:bodyPr lIns="0" tIns="0" rIns="0" bIns="0" rtlCol="0" anchor="t">
            <a:spAutoFit/>
          </a:bodyPr>
          <a:lstStyle/>
          <a:p>
            <a:pPr algn="just">
              <a:lnSpc>
                <a:spcPts val="7800"/>
              </a:lnSpc>
            </a:pPr>
            <a:r>
              <a:rPr lang="en-US" sz="7800">
                <a:solidFill>
                  <a:srgbClr val="606060"/>
                </a:solidFill>
                <a:latin typeface="League Spartan"/>
              </a:rPr>
              <a:t>Next</a:t>
            </a:r>
          </a:p>
          <a:p>
            <a:pPr algn="just">
              <a:lnSpc>
                <a:spcPts val="7800"/>
              </a:lnSpc>
            </a:pPr>
            <a:r>
              <a:rPr lang="en-US" sz="7800">
                <a:solidFill>
                  <a:srgbClr val="606060"/>
                </a:solidFill>
                <a:latin typeface="League Spartan"/>
              </a:rPr>
              <a:t>projects</a:t>
            </a:r>
          </a:p>
          <a:p>
            <a:pPr algn="r">
              <a:lnSpc>
                <a:spcPts val="7800"/>
              </a:lnSpc>
            </a:pPr>
            <a:endParaRPr lang="en-US" sz="7800">
              <a:solidFill>
                <a:srgbClr val="606060"/>
              </a:solidFill>
              <a:latin typeface="League Spartan"/>
            </a:endParaRPr>
          </a:p>
        </p:txBody>
      </p:sp>
    </p:spTree>
    <p:extLst>
      <p:ext uri="{BB962C8B-B14F-4D97-AF65-F5344CB8AC3E}">
        <p14:creationId xmlns:p14="http://schemas.microsoft.com/office/powerpoint/2010/main" val="1110259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3243773"/>
          </a:xfrm>
          <a:prstGeom prst="rect">
            <a:avLst/>
          </a:prstGeom>
        </p:spPr>
        <p:txBody>
          <a:bodyPr wrap="square" lIns="0" tIns="0" rIns="0" bIns="0" rtlCol="0" anchor="t">
            <a:spAutoFit/>
          </a:bodyPr>
          <a:lstStyle/>
          <a:p>
            <a:pPr algn="l">
              <a:lnSpc>
                <a:spcPts val="8946"/>
              </a:lnSpc>
            </a:pPr>
            <a:r>
              <a:rPr lang="en-US" sz="7100" spc="62" dirty="0">
                <a:solidFill>
                  <a:srgbClr val="FFFFFF"/>
                </a:solidFill>
                <a:latin typeface="Arial Bold"/>
              </a:rPr>
              <a:t>Solar PV Solutions for Business</a:t>
            </a:r>
          </a:p>
          <a:p>
            <a:pPr algn="l">
              <a:lnSpc>
                <a:spcPts val="8946"/>
              </a:lnSpc>
            </a:pPr>
            <a:r>
              <a:rPr lang="en-US" sz="3600" spc="62" dirty="0">
                <a:solidFill>
                  <a:srgbClr val="FFFFFF"/>
                </a:solidFill>
                <a:latin typeface="Arial Bold"/>
              </a:rPr>
              <a:t>Richard Fuell</a:t>
            </a:r>
          </a:p>
        </p:txBody>
      </p:sp>
      <p:grpSp>
        <p:nvGrpSpPr>
          <p:cNvPr id="7" name="Group 7"/>
          <p:cNvGrpSpPr/>
          <p:nvPr/>
        </p:nvGrpSpPr>
        <p:grpSpPr>
          <a:xfrm>
            <a:off x="0" y="9695157"/>
            <a:ext cx="18288000"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6" name="Picture 5" descr="A person in a suit&#10;&#10;Description automatically generated">
            <a:extLst>
              <a:ext uri="{FF2B5EF4-FFF2-40B4-BE49-F238E27FC236}">
                <a16:creationId xmlns:a16="http://schemas.microsoft.com/office/drawing/2014/main" id="{A43EE92C-5A21-6539-0876-C31C9D1989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8331" y="0"/>
            <a:ext cx="6479660" cy="9711397"/>
          </a:xfrm>
          <a:prstGeom prst="rect">
            <a:avLst/>
          </a:prstGeom>
        </p:spPr>
      </p:pic>
    </p:spTree>
    <p:extLst>
      <p:ext uri="{BB962C8B-B14F-4D97-AF65-F5344CB8AC3E}">
        <p14:creationId xmlns:p14="http://schemas.microsoft.com/office/powerpoint/2010/main" val="790135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71130" y="-3244221"/>
            <a:ext cx="9160091" cy="17902351"/>
            <a:chOff x="0" y="0"/>
            <a:chExt cx="2412534" cy="4715023"/>
          </a:xfrm>
        </p:grpSpPr>
        <p:sp>
          <p:nvSpPr>
            <p:cNvPr id="3" name="Freeform 3"/>
            <p:cNvSpPr/>
            <p:nvPr/>
          </p:nvSpPr>
          <p:spPr>
            <a:xfrm>
              <a:off x="0" y="0"/>
              <a:ext cx="2412534" cy="4715023"/>
            </a:xfrm>
            <a:custGeom>
              <a:avLst/>
              <a:gdLst/>
              <a:ahLst/>
              <a:cxnLst/>
              <a:rect l="l" t="t" r="r" b="b"/>
              <a:pathLst>
                <a:path w="2412534" h="4715023">
                  <a:moveTo>
                    <a:pt x="0" y="0"/>
                  </a:moveTo>
                  <a:lnTo>
                    <a:pt x="2412534" y="0"/>
                  </a:lnTo>
                  <a:lnTo>
                    <a:pt x="2412534" y="4715023"/>
                  </a:lnTo>
                  <a:lnTo>
                    <a:pt x="0" y="4715023"/>
                  </a:lnTo>
                  <a:close/>
                </a:path>
              </a:pathLst>
            </a:custGeom>
            <a:solidFill>
              <a:srgbClr val="FFFFFF"/>
            </a:solidFill>
          </p:spPr>
          <p:txBody>
            <a:bodyPr/>
            <a:lstStyle/>
            <a:p>
              <a:endParaRPr lang="en-GB"/>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18414" y="0"/>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235591" y="-189472"/>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46001" y="-189472"/>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srcRect/>
          <a:stretch>
            <a:fillRect/>
          </a:stretch>
        </p:blipFill>
        <p:spPr>
          <a:xfrm>
            <a:off x="157370" y="157170"/>
            <a:ext cx="2770683" cy="969739"/>
          </a:xfrm>
          <a:prstGeom prst="rect">
            <a:avLst/>
          </a:prstGeom>
        </p:spPr>
      </p:pic>
      <p:sp>
        <p:nvSpPr>
          <p:cNvPr id="15" name="TextBox 15"/>
          <p:cNvSpPr txBox="1"/>
          <p:nvPr/>
        </p:nvSpPr>
        <p:spPr>
          <a:xfrm>
            <a:off x="157370" y="1395926"/>
            <a:ext cx="16948095" cy="3179588"/>
          </a:xfrm>
          <a:prstGeom prst="rect">
            <a:avLst/>
          </a:prstGeom>
        </p:spPr>
        <p:txBody>
          <a:bodyPr lIns="0" tIns="0" rIns="0" bIns="0" rtlCol="0" anchor="t">
            <a:spAutoFit/>
          </a:bodyPr>
          <a:lstStyle/>
          <a:p>
            <a:pPr marL="431799" lvl="1" indent="-215899">
              <a:lnSpc>
                <a:spcPts val="3599"/>
              </a:lnSpc>
              <a:buFont typeface="Arial"/>
              <a:buChar char="•"/>
            </a:pPr>
            <a:r>
              <a:rPr lang="en-US" sz="1999" spc="79" dirty="0">
                <a:solidFill>
                  <a:srgbClr val="606060"/>
                </a:solidFill>
                <a:latin typeface="Montserrat Semi-Bold"/>
              </a:rPr>
              <a:t>Better management of electricity in the business – driving down consumption - we are consuming on average 20Kwh over night (7,000 kwh) when no one is in the factory, we have 4 fridges, a server , a UPS and other bits and pieces running – usage is excessive.</a:t>
            </a:r>
          </a:p>
          <a:p>
            <a:pPr marL="431799" lvl="1" indent="-215899">
              <a:lnSpc>
                <a:spcPts val="3599"/>
              </a:lnSpc>
              <a:buFont typeface="Arial"/>
              <a:buChar char="•"/>
            </a:pPr>
            <a:r>
              <a:rPr lang="en-US" sz="1999" spc="79" dirty="0">
                <a:solidFill>
                  <a:srgbClr val="606060"/>
                </a:solidFill>
                <a:latin typeface="Montserrat Semi-Bold"/>
              </a:rPr>
              <a:t>Batteries to store electricity and to allow us to store for when it is required. We need batteries to smooth the curve of production. Our demand starts at 7 am and finishes at 6pm on normal days we cannot produce fast enough first and last thing so batteries could help us level things up (See Graph). Batteries are very expensive and seem to be around £800 to £1000 per </a:t>
            </a:r>
            <a:r>
              <a:rPr lang="en-US" sz="1999" spc="79" dirty="0" err="1">
                <a:solidFill>
                  <a:srgbClr val="606060"/>
                </a:solidFill>
                <a:latin typeface="Montserrat Semi-Bold"/>
              </a:rPr>
              <a:t>Kwh</a:t>
            </a:r>
            <a:r>
              <a:rPr lang="en-US" sz="1999" spc="79" dirty="0">
                <a:solidFill>
                  <a:srgbClr val="606060"/>
                </a:solidFill>
                <a:latin typeface="Montserrat Semi-Bold"/>
              </a:rPr>
              <a:t> installed. We are looking how to use an EV to store the electricity.</a:t>
            </a:r>
          </a:p>
        </p:txBody>
      </p:sp>
      <p:pic>
        <p:nvPicPr>
          <p:cNvPr id="16" name="Picture 16"/>
          <p:cNvPicPr>
            <a:picLocks noChangeAspect="1"/>
          </p:cNvPicPr>
          <p:nvPr/>
        </p:nvPicPr>
        <p:blipFill>
          <a:blip r:embed="rId3"/>
          <a:srcRect r="13586"/>
          <a:stretch>
            <a:fillRect/>
          </a:stretch>
        </p:blipFill>
        <p:spPr>
          <a:xfrm>
            <a:off x="3552011" y="4722578"/>
            <a:ext cx="10552305" cy="5564422"/>
          </a:xfrm>
          <a:prstGeom prst="rect">
            <a:avLst/>
          </a:prstGeom>
        </p:spPr>
      </p:pic>
    </p:spTree>
    <p:extLst>
      <p:ext uri="{BB962C8B-B14F-4D97-AF65-F5344CB8AC3E}">
        <p14:creationId xmlns:p14="http://schemas.microsoft.com/office/powerpoint/2010/main" val="1979404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71130" y="-3244221"/>
            <a:ext cx="9160091" cy="17902351"/>
            <a:chOff x="0" y="0"/>
            <a:chExt cx="2412534" cy="4715023"/>
          </a:xfrm>
        </p:grpSpPr>
        <p:sp>
          <p:nvSpPr>
            <p:cNvPr id="3" name="Freeform 3"/>
            <p:cNvSpPr/>
            <p:nvPr/>
          </p:nvSpPr>
          <p:spPr>
            <a:xfrm>
              <a:off x="0" y="0"/>
              <a:ext cx="2412534" cy="4715023"/>
            </a:xfrm>
            <a:custGeom>
              <a:avLst/>
              <a:gdLst/>
              <a:ahLst/>
              <a:cxnLst/>
              <a:rect l="l" t="t" r="r" b="b"/>
              <a:pathLst>
                <a:path w="2412534" h="4715023">
                  <a:moveTo>
                    <a:pt x="0" y="0"/>
                  </a:moveTo>
                  <a:lnTo>
                    <a:pt x="2412534" y="0"/>
                  </a:lnTo>
                  <a:lnTo>
                    <a:pt x="2412534" y="4715023"/>
                  </a:lnTo>
                  <a:lnTo>
                    <a:pt x="0" y="4715023"/>
                  </a:lnTo>
                  <a:close/>
                </a:path>
              </a:pathLst>
            </a:custGeom>
            <a:solidFill>
              <a:srgbClr val="FFFFFF"/>
            </a:solidFill>
          </p:spPr>
          <p:txBody>
            <a:bodyPr/>
            <a:lstStyle/>
            <a:p>
              <a:endParaRPr lang="en-GB"/>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18414" y="0"/>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235591" y="-189472"/>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46001" y="-189472"/>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srcRect/>
          <a:stretch>
            <a:fillRect/>
          </a:stretch>
        </p:blipFill>
        <p:spPr>
          <a:xfrm>
            <a:off x="157370" y="157170"/>
            <a:ext cx="2770683" cy="969739"/>
          </a:xfrm>
          <a:prstGeom prst="rect">
            <a:avLst/>
          </a:prstGeom>
        </p:spPr>
      </p:pic>
      <p:pic>
        <p:nvPicPr>
          <p:cNvPr id="18" name="Picture 17" descr="A picture containing chart&#10;&#10;Description automatically generated">
            <a:extLst>
              <a:ext uri="{FF2B5EF4-FFF2-40B4-BE49-F238E27FC236}">
                <a16:creationId xmlns:a16="http://schemas.microsoft.com/office/drawing/2014/main" id="{394D4452-9760-DB47-AE9D-2EFBCD514FEE}"/>
              </a:ext>
            </a:extLst>
          </p:cNvPr>
          <p:cNvPicPr>
            <a:picLocks noChangeAspect="1"/>
          </p:cNvPicPr>
          <p:nvPr/>
        </p:nvPicPr>
        <p:blipFill rotWithShape="1">
          <a:blip r:embed="rId3">
            <a:extLst>
              <a:ext uri="{28A0092B-C50C-407E-A947-70E740481C1C}">
                <a14:useLocalDpi xmlns:a14="http://schemas.microsoft.com/office/drawing/2010/main" val="0"/>
              </a:ext>
            </a:extLst>
          </a:blip>
          <a:srcRect l="1972" t="2947" r="-1972" b="2104"/>
          <a:stretch/>
        </p:blipFill>
        <p:spPr>
          <a:xfrm>
            <a:off x="2626575" y="1327977"/>
            <a:ext cx="12649200" cy="8524900"/>
          </a:xfrm>
          <a:prstGeom prst="rect">
            <a:avLst/>
          </a:prstGeom>
        </p:spPr>
      </p:pic>
    </p:spTree>
    <p:extLst>
      <p:ext uri="{BB962C8B-B14F-4D97-AF65-F5344CB8AC3E}">
        <p14:creationId xmlns:p14="http://schemas.microsoft.com/office/powerpoint/2010/main" val="1252275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71130" y="-3244221"/>
            <a:ext cx="9160091" cy="17902351"/>
            <a:chOff x="0" y="0"/>
            <a:chExt cx="2412534" cy="4715023"/>
          </a:xfrm>
        </p:grpSpPr>
        <p:sp>
          <p:nvSpPr>
            <p:cNvPr id="3" name="Freeform 3"/>
            <p:cNvSpPr/>
            <p:nvPr/>
          </p:nvSpPr>
          <p:spPr>
            <a:xfrm>
              <a:off x="0" y="0"/>
              <a:ext cx="2412534" cy="4715023"/>
            </a:xfrm>
            <a:custGeom>
              <a:avLst/>
              <a:gdLst/>
              <a:ahLst/>
              <a:cxnLst/>
              <a:rect l="l" t="t" r="r" b="b"/>
              <a:pathLst>
                <a:path w="2412534" h="4715023">
                  <a:moveTo>
                    <a:pt x="0" y="0"/>
                  </a:moveTo>
                  <a:lnTo>
                    <a:pt x="2412534" y="0"/>
                  </a:lnTo>
                  <a:lnTo>
                    <a:pt x="2412534" y="4715023"/>
                  </a:lnTo>
                  <a:lnTo>
                    <a:pt x="0" y="4715023"/>
                  </a:lnTo>
                  <a:close/>
                </a:path>
              </a:pathLst>
            </a:custGeom>
            <a:solidFill>
              <a:srgbClr val="FFFFFF"/>
            </a:solidFill>
          </p:spPr>
          <p:txBody>
            <a:bodyPr/>
            <a:lstStyle/>
            <a:p>
              <a:endParaRPr lang="en-GB"/>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18414" y="0"/>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235591" y="-189472"/>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46001" y="-189472"/>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srcRect/>
          <a:stretch>
            <a:fillRect/>
          </a:stretch>
        </p:blipFill>
        <p:spPr>
          <a:xfrm>
            <a:off x="157370" y="157170"/>
            <a:ext cx="2770683" cy="969739"/>
          </a:xfrm>
          <a:prstGeom prst="rect">
            <a:avLst/>
          </a:prstGeom>
        </p:spPr>
      </p:pic>
      <p:pic>
        <p:nvPicPr>
          <p:cNvPr id="15" name="Picture 15"/>
          <p:cNvPicPr>
            <a:picLocks noChangeAspect="1"/>
          </p:cNvPicPr>
          <p:nvPr/>
        </p:nvPicPr>
        <p:blipFill>
          <a:blip r:embed="rId3"/>
          <a:srcRect/>
          <a:stretch>
            <a:fillRect/>
          </a:stretch>
        </p:blipFill>
        <p:spPr>
          <a:xfrm>
            <a:off x="894008" y="1830021"/>
            <a:ext cx="16114335" cy="7966035"/>
          </a:xfrm>
          <a:prstGeom prst="rect">
            <a:avLst/>
          </a:prstGeom>
        </p:spPr>
      </p:pic>
    </p:spTree>
    <p:extLst>
      <p:ext uri="{BB962C8B-B14F-4D97-AF65-F5344CB8AC3E}">
        <p14:creationId xmlns:p14="http://schemas.microsoft.com/office/powerpoint/2010/main" val="3621586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71130" y="-3244221"/>
            <a:ext cx="9160091" cy="17902351"/>
            <a:chOff x="0" y="0"/>
            <a:chExt cx="2412534" cy="4715023"/>
          </a:xfrm>
        </p:grpSpPr>
        <p:sp>
          <p:nvSpPr>
            <p:cNvPr id="3" name="Freeform 3"/>
            <p:cNvSpPr/>
            <p:nvPr/>
          </p:nvSpPr>
          <p:spPr>
            <a:xfrm>
              <a:off x="0" y="0"/>
              <a:ext cx="2412534" cy="4715023"/>
            </a:xfrm>
            <a:custGeom>
              <a:avLst/>
              <a:gdLst/>
              <a:ahLst/>
              <a:cxnLst/>
              <a:rect l="l" t="t" r="r" b="b"/>
              <a:pathLst>
                <a:path w="2412534" h="4715023">
                  <a:moveTo>
                    <a:pt x="0" y="0"/>
                  </a:moveTo>
                  <a:lnTo>
                    <a:pt x="2412534" y="0"/>
                  </a:lnTo>
                  <a:lnTo>
                    <a:pt x="2412534" y="4715023"/>
                  </a:lnTo>
                  <a:lnTo>
                    <a:pt x="0" y="4715023"/>
                  </a:lnTo>
                  <a:close/>
                </a:path>
              </a:pathLst>
            </a:custGeom>
            <a:solidFill>
              <a:srgbClr val="FFFFFF"/>
            </a:solidFill>
          </p:spPr>
          <p:txBody>
            <a:bodyPr/>
            <a:lstStyle/>
            <a:p>
              <a:endParaRPr lang="en-GB"/>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18414" y="0"/>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235591" y="-189472"/>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46001" y="-189472"/>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srcRect/>
          <a:stretch>
            <a:fillRect/>
          </a:stretch>
        </p:blipFill>
        <p:spPr>
          <a:xfrm>
            <a:off x="157370" y="157170"/>
            <a:ext cx="2770683" cy="969739"/>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19543" y="1993573"/>
            <a:ext cx="3920438" cy="7649636"/>
          </a:xfrm>
          <a:prstGeom prst="rect">
            <a:avLst/>
          </a:prstGeom>
        </p:spPr>
      </p:pic>
      <p:sp>
        <p:nvSpPr>
          <p:cNvPr id="16" name="TextBox 16"/>
          <p:cNvSpPr txBox="1"/>
          <p:nvPr/>
        </p:nvSpPr>
        <p:spPr>
          <a:xfrm>
            <a:off x="157370" y="1281626"/>
            <a:ext cx="9112747" cy="7334572"/>
          </a:xfrm>
          <a:prstGeom prst="rect">
            <a:avLst/>
          </a:prstGeom>
        </p:spPr>
        <p:txBody>
          <a:bodyPr lIns="0" tIns="0" rIns="0" bIns="0" rtlCol="0" anchor="t">
            <a:spAutoFit/>
          </a:bodyPr>
          <a:lstStyle/>
          <a:p>
            <a:pPr>
              <a:lnSpc>
                <a:spcPts val="7199"/>
              </a:lnSpc>
            </a:pPr>
            <a:r>
              <a:rPr lang="en-US" sz="3999" spc="159" dirty="0">
                <a:solidFill>
                  <a:srgbClr val="606060"/>
                </a:solidFill>
                <a:latin typeface="Montserrat Semi-Bold"/>
              </a:rPr>
              <a:t>Other Projects and Challenges</a:t>
            </a:r>
          </a:p>
          <a:p>
            <a:pPr>
              <a:lnSpc>
                <a:spcPts val="3599"/>
              </a:lnSpc>
            </a:pPr>
            <a:endParaRPr lang="en-US" sz="3999" spc="159" dirty="0">
              <a:solidFill>
                <a:srgbClr val="606060"/>
              </a:solidFill>
              <a:latin typeface="Montserrat Semi-Bold"/>
            </a:endParaRPr>
          </a:p>
          <a:p>
            <a:pPr marL="431799" lvl="1" indent="-215899">
              <a:lnSpc>
                <a:spcPts val="3599"/>
              </a:lnSpc>
              <a:buFont typeface="Arial"/>
              <a:buChar char="•"/>
            </a:pPr>
            <a:r>
              <a:rPr lang="en-US" sz="1999" spc="79" dirty="0">
                <a:solidFill>
                  <a:srgbClr val="606060"/>
                </a:solidFill>
                <a:latin typeface="Montserrat Semi-Bold"/>
              </a:rPr>
              <a:t>Sell back to the grid – we will need an export meter. And hopefully some pressure for the price to be increased.</a:t>
            </a:r>
          </a:p>
          <a:p>
            <a:pPr marL="431799" lvl="1" indent="-215899">
              <a:lnSpc>
                <a:spcPts val="3599"/>
              </a:lnSpc>
              <a:buFont typeface="Arial"/>
              <a:buChar char="•"/>
            </a:pPr>
            <a:r>
              <a:rPr lang="en-US" sz="1999" spc="79" dirty="0">
                <a:solidFill>
                  <a:srgbClr val="606060"/>
                </a:solidFill>
                <a:latin typeface="Montserrat Semi-Bold"/>
              </a:rPr>
              <a:t>Use surplus electricity produced during the day to pre-heat water for the factory. Device called an Eddy!!</a:t>
            </a:r>
          </a:p>
          <a:p>
            <a:pPr marL="431799" lvl="1" indent="-215899">
              <a:lnSpc>
                <a:spcPts val="3599"/>
              </a:lnSpc>
              <a:buFont typeface="Arial"/>
              <a:buChar char="•"/>
            </a:pPr>
            <a:r>
              <a:rPr lang="en-US" sz="1999" spc="79" dirty="0">
                <a:solidFill>
                  <a:srgbClr val="606060"/>
                </a:solidFill>
                <a:latin typeface="Montserrat Semi-Bold"/>
              </a:rPr>
              <a:t>Voltage optimization – </a:t>
            </a:r>
            <a:r>
              <a:rPr lang="en-US" sz="1999" strike="sngStrike" spc="79" dirty="0">
                <a:solidFill>
                  <a:srgbClr val="606060"/>
                </a:solidFill>
                <a:latin typeface="Montserrat Semi-Bold"/>
              </a:rPr>
              <a:t>this project has shown us that the voltage coming into our factory is at 240 – 248Volts per phase. It should be 208 V and all the modern equipment is designed at 200v. We are receiving and paying for up to 18% more than we need so it is costing us. Not only that but the lifetime of our equipment will be reduced. </a:t>
            </a:r>
          </a:p>
          <a:p>
            <a:pPr marL="431799" lvl="1" indent="-215899">
              <a:lnSpc>
                <a:spcPts val="3599"/>
              </a:lnSpc>
              <a:buFont typeface="Arial"/>
              <a:buChar char="•"/>
            </a:pPr>
            <a:r>
              <a:rPr lang="en-US" sz="1999" spc="79" dirty="0">
                <a:solidFill>
                  <a:srgbClr val="606060"/>
                </a:solidFill>
                <a:latin typeface="Montserrat Semi-Bold"/>
              </a:rPr>
              <a:t>We have had our incoming supply tapped down nearer to the optimum voltage</a:t>
            </a:r>
          </a:p>
          <a:p>
            <a:pPr>
              <a:lnSpc>
                <a:spcPts val="3599"/>
              </a:lnSpc>
            </a:pPr>
            <a:endParaRPr lang="en-US" sz="1999" spc="79" dirty="0">
              <a:solidFill>
                <a:srgbClr val="606060"/>
              </a:solidFill>
              <a:latin typeface="Montserrat Semi-Bold"/>
            </a:endParaRPr>
          </a:p>
        </p:txBody>
      </p:sp>
    </p:spTree>
    <p:extLst>
      <p:ext uri="{BB962C8B-B14F-4D97-AF65-F5344CB8AC3E}">
        <p14:creationId xmlns:p14="http://schemas.microsoft.com/office/powerpoint/2010/main" val="932966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71130" y="-3244221"/>
            <a:ext cx="9160091" cy="17902351"/>
            <a:chOff x="0" y="0"/>
            <a:chExt cx="2412534" cy="4715023"/>
          </a:xfrm>
        </p:grpSpPr>
        <p:sp>
          <p:nvSpPr>
            <p:cNvPr id="3" name="Freeform 3"/>
            <p:cNvSpPr/>
            <p:nvPr/>
          </p:nvSpPr>
          <p:spPr>
            <a:xfrm>
              <a:off x="0" y="0"/>
              <a:ext cx="2412534" cy="4715023"/>
            </a:xfrm>
            <a:custGeom>
              <a:avLst/>
              <a:gdLst/>
              <a:ahLst/>
              <a:cxnLst/>
              <a:rect l="l" t="t" r="r" b="b"/>
              <a:pathLst>
                <a:path w="2412534" h="4715023">
                  <a:moveTo>
                    <a:pt x="0" y="0"/>
                  </a:moveTo>
                  <a:lnTo>
                    <a:pt x="2412534" y="0"/>
                  </a:lnTo>
                  <a:lnTo>
                    <a:pt x="2412534" y="4715023"/>
                  </a:lnTo>
                  <a:lnTo>
                    <a:pt x="0" y="4715023"/>
                  </a:lnTo>
                  <a:close/>
                </a:path>
              </a:pathLst>
            </a:custGeom>
            <a:solidFill>
              <a:srgbClr val="FFFFFF"/>
            </a:solidFill>
          </p:spPr>
          <p:txBody>
            <a:bodyPr/>
            <a:lstStyle/>
            <a:p>
              <a:endParaRPr lang="en-GB"/>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18414" y="0"/>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235591" y="-189472"/>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46001" y="-189472"/>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srcRect/>
          <a:stretch>
            <a:fillRect/>
          </a:stretch>
        </p:blipFill>
        <p:spPr>
          <a:xfrm>
            <a:off x="157370" y="157170"/>
            <a:ext cx="2770683" cy="969739"/>
          </a:xfrm>
          <a:prstGeom prst="rect">
            <a:avLst/>
          </a:prstGeom>
        </p:spPr>
      </p:pic>
      <p:pic>
        <p:nvPicPr>
          <p:cNvPr id="15" name="Picture 15"/>
          <p:cNvPicPr>
            <a:picLocks noChangeAspect="1"/>
          </p:cNvPicPr>
          <p:nvPr/>
        </p:nvPicPr>
        <p:blipFill>
          <a:blip r:embed="rId3"/>
          <a:srcRect/>
          <a:stretch>
            <a:fillRect/>
          </a:stretch>
        </p:blipFill>
        <p:spPr>
          <a:xfrm>
            <a:off x="9144000" y="2205067"/>
            <a:ext cx="8187031" cy="6344949"/>
          </a:xfrm>
          <a:prstGeom prst="rect">
            <a:avLst/>
          </a:prstGeom>
        </p:spPr>
      </p:pic>
      <p:sp>
        <p:nvSpPr>
          <p:cNvPr id="16" name="TextBox 16"/>
          <p:cNvSpPr txBox="1"/>
          <p:nvPr/>
        </p:nvSpPr>
        <p:spPr>
          <a:xfrm>
            <a:off x="289891" y="2249379"/>
            <a:ext cx="7290573" cy="5487913"/>
          </a:xfrm>
          <a:prstGeom prst="rect">
            <a:avLst/>
          </a:prstGeom>
        </p:spPr>
        <p:txBody>
          <a:bodyPr lIns="0" tIns="0" rIns="0" bIns="0" rtlCol="0" anchor="t">
            <a:spAutoFit/>
          </a:bodyPr>
          <a:lstStyle/>
          <a:p>
            <a:pPr marL="558800" lvl="1" indent="-342900">
              <a:lnSpc>
                <a:spcPts val="3599"/>
              </a:lnSpc>
              <a:buFont typeface="Arial" panose="020B0604020202020204" pitchFamily="34" charset="0"/>
              <a:buChar char="•"/>
            </a:pPr>
            <a:r>
              <a:rPr lang="en-US" sz="1999" spc="79" dirty="0">
                <a:solidFill>
                  <a:srgbClr val="606060"/>
                </a:solidFill>
                <a:latin typeface="Montserrat Semi-Bold"/>
              </a:rPr>
              <a:t>EV charging – we need to install smart chargers that charge only when the PV is over producing. This could provide significant savings.</a:t>
            </a:r>
          </a:p>
          <a:p>
            <a:pPr marL="431799" lvl="1" indent="-215899">
              <a:lnSpc>
                <a:spcPts val="3599"/>
              </a:lnSpc>
              <a:buFont typeface="Arial"/>
              <a:buChar char="•"/>
            </a:pPr>
            <a:r>
              <a:rPr lang="en-US" sz="1999" spc="79" dirty="0">
                <a:solidFill>
                  <a:srgbClr val="606060"/>
                </a:solidFill>
                <a:latin typeface="Montserrat Semi-Bold"/>
              </a:rPr>
              <a:t>GAS / factory space heating - Once we have done the best we can with the electric we will get to work on how we heat the factory as the cost of Gas is forecast to increase. </a:t>
            </a:r>
          </a:p>
          <a:p>
            <a:pPr marL="431799" lvl="1" indent="-215899">
              <a:lnSpc>
                <a:spcPts val="3599"/>
              </a:lnSpc>
              <a:buFont typeface="Arial"/>
              <a:buChar char="•"/>
            </a:pPr>
            <a:r>
              <a:rPr lang="en-US" sz="1999" spc="79" dirty="0">
                <a:solidFill>
                  <a:srgbClr val="606060"/>
                </a:solidFill>
                <a:latin typeface="Montserrat Semi-Bold"/>
              </a:rPr>
              <a:t>Compressed air –We have fixed all of air leaks which has saved considerably. We are investigating if a new more efficient compressor can bring worthwhile savings</a:t>
            </a:r>
          </a:p>
        </p:txBody>
      </p:sp>
    </p:spTree>
    <p:extLst>
      <p:ext uri="{BB962C8B-B14F-4D97-AF65-F5344CB8AC3E}">
        <p14:creationId xmlns:p14="http://schemas.microsoft.com/office/powerpoint/2010/main" val="2763896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298800" y="-3316552"/>
            <a:ext cx="9160091" cy="18047012"/>
            <a:chOff x="0" y="-38100"/>
            <a:chExt cx="2412534" cy="4753123"/>
          </a:xfrm>
        </p:grpSpPr>
        <p:sp>
          <p:nvSpPr>
            <p:cNvPr id="3" name="Freeform 3"/>
            <p:cNvSpPr/>
            <p:nvPr/>
          </p:nvSpPr>
          <p:spPr>
            <a:xfrm>
              <a:off x="0" y="0"/>
              <a:ext cx="2412534" cy="4715023"/>
            </a:xfrm>
            <a:custGeom>
              <a:avLst/>
              <a:gdLst/>
              <a:ahLst/>
              <a:cxnLst/>
              <a:rect l="l" t="t" r="r" b="b"/>
              <a:pathLst>
                <a:path w="2412534" h="4715023">
                  <a:moveTo>
                    <a:pt x="0" y="0"/>
                  </a:moveTo>
                  <a:lnTo>
                    <a:pt x="2412534" y="0"/>
                  </a:lnTo>
                  <a:lnTo>
                    <a:pt x="2412534" y="4715023"/>
                  </a:lnTo>
                  <a:lnTo>
                    <a:pt x="0" y="4715023"/>
                  </a:lnTo>
                  <a:close/>
                </a:path>
              </a:pathLst>
            </a:custGeom>
            <a:solidFill>
              <a:srgbClr val="FFFFFF"/>
            </a:solidFill>
          </p:spPr>
          <p:txBody>
            <a:bodyPr/>
            <a:lstStyle/>
            <a:p>
              <a:endParaRPr lang="en-GB"/>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718414" y="0"/>
            <a:ext cx="4393457" cy="839228"/>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235591" y="-189472"/>
            <a:ext cx="2664422" cy="121817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46001" y="-189472"/>
            <a:ext cx="2664422" cy="121817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srcRect/>
          <a:stretch>
            <a:fillRect/>
          </a:stretch>
        </p:blipFill>
        <p:spPr>
          <a:xfrm>
            <a:off x="157370" y="157170"/>
            <a:ext cx="2770683" cy="969739"/>
          </a:xfrm>
          <a:prstGeom prst="rect">
            <a:avLst/>
          </a:prstGeom>
        </p:spPr>
      </p:pic>
      <p:sp>
        <p:nvSpPr>
          <p:cNvPr id="16" name="TextBox 16"/>
          <p:cNvSpPr txBox="1"/>
          <p:nvPr/>
        </p:nvSpPr>
        <p:spPr>
          <a:xfrm>
            <a:off x="157370" y="1281626"/>
            <a:ext cx="13711030" cy="1794594"/>
          </a:xfrm>
          <a:prstGeom prst="rect">
            <a:avLst/>
          </a:prstGeom>
        </p:spPr>
        <p:txBody>
          <a:bodyPr wrap="square" lIns="0" tIns="0" rIns="0" bIns="0" rtlCol="0" anchor="t">
            <a:spAutoFit/>
          </a:bodyPr>
          <a:lstStyle/>
          <a:p>
            <a:pPr>
              <a:lnSpc>
                <a:spcPts val="7199"/>
              </a:lnSpc>
            </a:pPr>
            <a:r>
              <a:rPr lang="en-US" sz="3999" spc="159" dirty="0" err="1">
                <a:solidFill>
                  <a:srgbClr val="606060"/>
                </a:solidFill>
                <a:latin typeface="Montserrat Semi-Bold"/>
              </a:rPr>
              <a:t>Decarbonisation</a:t>
            </a:r>
            <a:r>
              <a:rPr lang="en-US" sz="3999" spc="159" dirty="0">
                <a:solidFill>
                  <a:srgbClr val="606060"/>
                </a:solidFill>
                <a:latin typeface="Montserrat Semi-Bold"/>
              </a:rPr>
              <a:t> Net Zero Support</a:t>
            </a:r>
          </a:p>
          <a:p>
            <a:pPr>
              <a:lnSpc>
                <a:spcPts val="3599"/>
              </a:lnSpc>
            </a:pPr>
            <a:endParaRPr lang="en-US" sz="3999" spc="159" dirty="0">
              <a:solidFill>
                <a:srgbClr val="606060"/>
              </a:solidFill>
              <a:latin typeface="Montserrat Semi-Bold"/>
            </a:endParaRPr>
          </a:p>
          <a:p>
            <a:pPr>
              <a:lnSpc>
                <a:spcPts val="3599"/>
              </a:lnSpc>
            </a:pPr>
            <a:endParaRPr lang="en-US" sz="1999" spc="79" dirty="0">
              <a:solidFill>
                <a:srgbClr val="606060"/>
              </a:solidFill>
              <a:latin typeface="Montserrat Semi-Bold"/>
            </a:endParaRPr>
          </a:p>
        </p:txBody>
      </p:sp>
      <p:graphicFrame>
        <p:nvGraphicFramePr>
          <p:cNvPr id="17" name="Table 16">
            <a:extLst>
              <a:ext uri="{FF2B5EF4-FFF2-40B4-BE49-F238E27FC236}">
                <a16:creationId xmlns:a16="http://schemas.microsoft.com/office/drawing/2014/main" id="{58AA7B47-D7CB-0BB9-3F78-867C5997BA1C}"/>
              </a:ext>
            </a:extLst>
          </p:cNvPr>
          <p:cNvGraphicFramePr>
            <a:graphicFrameLocks noGrp="1"/>
          </p:cNvGraphicFramePr>
          <p:nvPr/>
        </p:nvGraphicFramePr>
        <p:xfrm>
          <a:off x="2342629" y="2630419"/>
          <a:ext cx="14116571" cy="7366755"/>
        </p:xfrm>
        <a:graphic>
          <a:graphicData uri="http://schemas.openxmlformats.org/drawingml/2006/table">
            <a:tbl>
              <a:tblPr firstRow="1" firstCol="1" bandRow="1">
                <a:tableStyleId>{5C22544A-7EE6-4342-B048-85BDC9FD1C3A}</a:tableStyleId>
              </a:tblPr>
              <a:tblGrid>
                <a:gridCol w="2762771">
                  <a:extLst>
                    <a:ext uri="{9D8B030D-6E8A-4147-A177-3AD203B41FA5}">
                      <a16:colId xmlns:a16="http://schemas.microsoft.com/office/drawing/2014/main" val="304356833"/>
                    </a:ext>
                  </a:extLst>
                </a:gridCol>
                <a:gridCol w="2667000">
                  <a:extLst>
                    <a:ext uri="{9D8B030D-6E8A-4147-A177-3AD203B41FA5}">
                      <a16:colId xmlns:a16="http://schemas.microsoft.com/office/drawing/2014/main" val="4233382096"/>
                    </a:ext>
                  </a:extLst>
                </a:gridCol>
                <a:gridCol w="2048625">
                  <a:extLst>
                    <a:ext uri="{9D8B030D-6E8A-4147-A177-3AD203B41FA5}">
                      <a16:colId xmlns:a16="http://schemas.microsoft.com/office/drawing/2014/main" val="2735600274"/>
                    </a:ext>
                  </a:extLst>
                </a:gridCol>
                <a:gridCol w="2066175">
                  <a:extLst>
                    <a:ext uri="{9D8B030D-6E8A-4147-A177-3AD203B41FA5}">
                      <a16:colId xmlns:a16="http://schemas.microsoft.com/office/drawing/2014/main" val="2484347464"/>
                    </a:ext>
                  </a:extLst>
                </a:gridCol>
                <a:gridCol w="1981200">
                  <a:extLst>
                    <a:ext uri="{9D8B030D-6E8A-4147-A177-3AD203B41FA5}">
                      <a16:colId xmlns:a16="http://schemas.microsoft.com/office/drawing/2014/main" val="3229106725"/>
                    </a:ext>
                  </a:extLst>
                </a:gridCol>
                <a:gridCol w="2590800">
                  <a:extLst>
                    <a:ext uri="{9D8B030D-6E8A-4147-A177-3AD203B41FA5}">
                      <a16:colId xmlns:a16="http://schemas.microsoft.com/office/drawing/2014/main" val="1263714924"/>
                    </a:ext>
                  </a:extLst>
                </a:gridCol>
              </a:tblGrid>
              <a:tr h="0">
                <a:tc>
                  <a:txBody>
                    <a:bodyPr/>
                    <a:lstStyle/>
                    <a:p>
                      <a:pPr algn="ctr">
                        <a:spcBef>
                          <a:spcPts val="2400"/>
                        </a:spcBef>
                      </a:pPr>
                      <a:r>
                        <a:rPr lang="en-GB" sz="2800">
                          <a:effectLst/>
                        </a:rPr>
                        <a:t>Recommendation</a:t>
                      </a:r>
                      <a:endParaRPr lang="en-GB" sz="28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800">
                          <a:effectLst/>
                        </a:rPr>
                        <a:t>Estimated Annual energy saving (kWh/ yr)</a:t>
                      </a:r>
                      <a:endParaRPr lang="en-GB" sz="28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800">
                          <a:effectLst/>
                        </a:rPr>
                        <a:t>Estimated Annual saving (£ exc. VAT/ yr)</a:t>
                      </a:r>
                      <a:endParaRPr lang="en-GB" sz="28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800" dirty="0">
                          <a:effectLst/>
                        </a:rPr>
                        <a:t>Estimated cost to implement (£ excl. VAT)</a:t>
                      </a:r>
                      <a:endParaRPr lang="en-GB" sz="2800" b="1" dirty="0">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800">
                          <a:effectLst/>
                        </a:rPr>
                        <a:t>Payback period (excl. funding)</a:t>
                      </a:r>
                      <a:endParaRPr lang="en-GB" sz="28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800" dirty="0">
                          <a:effectLst/>
                        </a:rPr>
                        <a:t>Estimated Annual carbon saving (tCO</a:t>
                      </a:r>
                      <a:r>
                        <a:rPr lang="en-US" sz="2800" baseline="-25000" dirty="0">
                          <a:effectLst/>
                        </a:rPr>
                        <a:t>2</a:t>
                      </a:r>
                      <a:r>
                        <a:rPr lang="en-US" sz="2800" dirty="0">
                          <a:effectLst/>
                        </a:rPr>
                        <a:t>e/</a:t>
                      </a:r>
                      <a:r>
                        <a:rPr lang="en-US" sz="2800" dirty="0" err="1">
                          <a:effectLst/>
                        </a:rPr>
                        <a:t>yr</a:t>
                      </a:r>
                      <a:r>
                        <a:rPr lang="en-US" sz="2800" dirty="0">
                          <a:effectLst/>
                        </a:rPr>
                        <a:t>)</a:t>
                      </a:r>
                      <a:endParaRPr lang="en-GB" sz="2800" b="1" dirty="0">
                        <a:solidFill>
                          <a:srgbClr val="813085"/>
                        </a:solidFill>
                        <a:effectLst/>
                        <a:latin typeface="Times New Roman" panose="02020603050405020304" pitchFamily="18" charset="0"/>
                        <a:ea typeface="Aptos" panose="020B0004020202020204" pitchFamily="34" charset="0"/>
                      </a:endParaRPr>
                    </a:p>
                  </a:txBody>
                  <a:tcPr marL="68580" marR="68580" marT="0" marB="0" anchor="ctr"/>
                </a:tc>
                <a:extLst>
                  <a:ext uri="{0D108BD9-81ED-4DB2-BD59-A6C34878D82A}">
                    <a16:rowId xmlns:a16="http://schemas.microsoft.com/office/drawing/2014/main" val="932851948"/>
                  </a:ext>
                </a:extLst>
              </a:tr>
              <a:tr h="777166">
                <a:tc>
                  <a:txBody>
                    <a:bodyPr/>
                    <a:lstStyle/>
                    <a:p>
                      <a:pPr algn="ctr">
                        <a:lnSpc>
                          <a:spcPct val="105000"/>
                        </a:lnSpc>
                      </a:pPr>
                      <a:r>
                        <a:rPr lang="en-US" sz="2400">
                          <a:effectLst/>
                        </a:rPr>
                        <a:t>Destratification fans</a:t>
                      </a:r>
                      <a:endParaRPr lang="en-GB" sz="2400">
                        <a:effectLst/>
                        <a:latin typeface="Calibri" panose="020F0502020204030204" pitchFamily="34" charset="0"/>
                        <a:ea typeface="Aptos" panose="020B0004020202020204" pitchFamily="34" charset="0"/>
                      </a:endParaRPr>
                    </a:p>
                  </a:txBody>
                  <a:tcPr marL="68580" marR="68580" marT="0" marB="0" anchor="ctr"/>
                </a:tc>
                <a:tc>
                  <a:txBody>
                    <a:bodyPr/>
                    <a:lstStyle/>
                    <a:p>
                      <a:pPr algn="ctr">
                        <a:spcBef>
                          <a:spcPts val="2400"/>
                        </a:spcBef>
                      </a:pPr>
                      <a:r>
                        <a:rPr lang="en-US" sz="2000">
                          <a:effectLst/>
                        </a:rPr>
                        <a:t>16,992.00</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000">
                          <a:effectLst/>
                        </a:rPr>
                        <a:t>£547.13</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000">
                          <a:effectLst/>
                        </a:rPr>
                        <a:t>£3500.00</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000">
                          <a:effectLst/>
                        </a:rPr>
                        <a:t>6.5 years</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000">
                          <a:effectLst/>
                        </a:rPr>
                        <a:t>3.0</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extLst>
                  <a:ext uri="{0D108BD9-81ED-4DB2-BD59-A6C34878D82A}">
                    <a16:rowId xmlns:a16="http://schemas.microsoft.com/office/drawing/2014/main" val="1671178597"/>
                  </a:ext>
                </a:extLst>
              </a:tr>
              <a:tr h="821576">
                <a:tc>
                  <a:txBody>
                    <a:bodyPr/>
                    <a:lstStyle/>
                    <a:p>
                      <a:pPr algn="ctr">
                        <a:lnSpc>
                          <a:spcPct val="105000"/>
                        </a:lnSpc>
                      </a:pPr>
                      <a:r>
                        <a:rPr lang="en-US" sz="2400">
                          <a:effectLst/>
                        </a:rPr>
                        <a:t>Window repairs</a:t>
                      </a:r>
                      <a:endParaRPr lang="en-GB" sz="2400">
                        <a:effectLst/>
                        <a:latin typeface="Calibri" panose="020F0502020204030204" pitchFamily="34" charset="0"/>
                        <a:ea typeface="Aptos" panose="020B0004020202020204" pitchFamily="34" charset="0"/>
                      </a:endParaRPr>
                    </a:p>
                  </a:txBody>
                  <a:tcPr marL="68580" marR="68580" marT="0" marB="0" anchor="ctr"/>
                </a:tc>
                <a:tc>
                  <a:txBody>
                    <a:bodyPr/>
                    <a:lstStyle/>
                    <a:p>
                      <a:pPr algn="ctr">
                        <a:spcBef>
                          <a:spcPts val="2400"/>
                        </a:spcBef>
                      </a:pPr>
                      <a:r>
                        <a:rPr lang="en-US" sz="2000">
                          <a:effectLst/>
                        </a:rPr>
                        <a:t>8496.00</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000">
                          <a:effectLst/>
                        </a:rPr>
                        <a:t>£273.55</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r>
                        <a:rPr lang="en-US" sz="2000">
                          <a:effectLst/>
                        </a:rPr>
                        <a:t>£1000.00</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spcBef>
                          <a:spcPts val="2400"/>
                        </a:spcBef>
                      </a:pPr>
                      <a:r>
                        <a:rPr lang="en-US" sz="2000">
                          <a:effectLst/>
                        </a:rPr>
                        <a:t>4 years</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000">
                          <a:effectLst/>
                        </a:rPr>
                        <a:t>1.52</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extLst>
                  <a:ext uri="{0D108BD9-81ED-4DB2-BD59-A6C34878D82A}">
                    <a16:rowId xmlns:a16="http://schemas.microsoft.com/office/drawing/2014/main" val="275841573"/>
                  </a:ext>
                </a:extLst>
              </a:tr>
              <a:tr h="816901">
                <a:tc>
                  <a:txBody>
                    <a:bodyPr/>
                    <a:lstStyle/>
                    <a:p>
                      <a:pPr algn="ctr">
                        <a:lnSpc>
                          <a:spcPct val="105000"/>
                        </a:lnSpc>
                      </a:pPr>
                      <a:r>
                        <a:rPr lang="en-US" sz="2400">
                          <a:effectLst/>
                        </a:rPr>
                        <a:t>IR heaters</a:t>
                      </a:r>
                      <a:endParaRPr lang="en-GB" sz="2400">
                        <a:effectLst/>
                        <a:latin typeface="Calibri" panose="020F0502020204030204" pitchFamily="34" charset="0"/>
                        <a:ea typeface="Aptos" panose="020B0004020202020204" pitchFamily="34" charset="0"/>
                      </a:endParaRPr>
                    </a:p>
                  </a:txBody>
                  <a:tcPr marL="68580" marR="68580" marT="0" marB="0" anchor="ctr"/>
                </a:tc>
                <a:tc>
                  <a:txBody>
                    <a:bodyPr/>
                    <a:lstStyle/>
                    <a:p>
                      <a:pPr algn="ctr">
                        <a:spcBef>
                          <a:spcPts val="2400"/>
                        </a:spcBef>
                      </a:pPr>
                      <a:r>
                        <a:rPr lang="en-US" sz="2000">
                          <a:effectLst/>
                        </a:rPr>
                        <a:t>157,120.00</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000">
                          <a:effectLst/>
                        </a:rPr>
                        <a:t>£2099.90</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000">
                          <a:effectLst/>
                        </a:rPr>
                        <a:t>£5634.20</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000">
                          <a:effectLst/>
                        </a:rPr>
                        <a:t>2.5 years</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spcBef>
                          <a:spcPts val="2400"/>
                        </a:spcBef>
                      </a:pPr>
                      <a:r>
                        <a:rPr lang="en-US" sz="2000">
                          <a:effectLst/>
                        </a:rPr>
                        <a:t>27.71</a:t>
                      </a:r>
                      <a:endParaRPr lang="en-GB" sz="2000" b="1">
                        <a:solidFill>
                          <a:srgbClr val="813085"/>
                        </a:solidFill>
                        <a:effectLst/>
                        <a:latin typeface="Times New Roman" panose="02020603050405020304" pitchFamily="18" charset="0"/>
                        <a:ea typeface="Aptos" panose="020B0004020202020204" pitchFamily="34" charset="0"/>
                      </a:endParaRPr>
                    </a:p>
                  </a:txBody>
                  <a:tcPr marL="68580" marR="68580" marT="0" marB="0" anchor="ctr"/>
                </a:tc>
                <a:extLst>
                  <a:ext uri="{0D108BD9-81ED-4DB2-BD59-A6C34878D82A}">
                    <a16:rowId xmlns:a16="http://schemas.microsoft.com/office/drawing/2014/main" val="2701048385"/>
                  </a:ext>
                </a:extLst>
              </a:tr>
              <a:tr h="811058">
                <a:tc>
                  <a:txBody>
                    <a:bodyPr/>
                    <a:lstStyle/>
                    <a:p>
                      <a:pPr algn="ctr">
                        <a:lnSpc>
                          <a:spcPct val="105000"/>
                        </a:lnSpc>
                      </a:pPr>
                      <a:r>
                        <a:rPr lang="en-US" sz="2400">
                          <a:effectLst/>
                        </a:rPr>
                        <a:t>Water heater</a:t>
                      </a:r>
                      <a:endParaRPr lang="en-GB" sz="24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21,598.00</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£698.68</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£1776.00</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2.5 years</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3.89</a:t>
                      </a:r>
                      <a:endParaRPr lang="en-GB" sz="2000">
                        <a:effectLst/>
                        <a:latin typeface="Calibri" panose="020F0502020204030204" pitchFamily="34" charset="0"/>
                        <a:ea typeface="Aptos" panose="020B0004020202020204" pitchFamily="34" charset="0"/>
                      </a:endParaRPr>
                    </a:p>
                  </a:txBody>
                  <a:tcPr marL="68580" marR="68580" marT="0" marB="0" anchor="ctr"/>
                </a:tc>
                <a:extLst>
                  <a:ext uri="{0D108BD9-81ED-4DB2-BD59-A6C34878D82A}">
                    <a16:rowId xmlns:a16="http://schemas.microsoft.com/office/drawing/2014/main" val="2649520461"/>
                  </a:ext>
                </a:extLst>
              </a:tr>
              <a:tr h="811058">
                <a:tc>
                  <a:txBody>
                    <a:bodyPr/>
                    <a:lstStyle/>
                    <a:p>
                      <a:pPr algn="ctr">
                        <a:lnSpc>
                          <a:spcPct val="105000"/>
                        </a:lnSpc>
                      </a:pPr>
                      <a:r>
                        <a:rPr lang="en-US" sz="2400">
                          <a:effectLst/>
                        </a:rPr>
                        <a:t>Compressor</a:t>
                      </a:r>
                      <a:endParaRPr lang="en-GB" sz="24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TBC</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TBC</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TBC</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TBC</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TBC</a:t>
                      </a:r>
                      <a:endParaRPr lang="en-GB" sz="2000">
                        <a:effectLst/>
                        <a:latin typeface="Calibri" panose="020F0502020204030204" pitchFamily="34" charset="0"/>
                        <a:ea typeface="Aptos" panose="020B0004020202020204" pitchFamily="34" charset="0"/>
                      </a:endParaRPr>
                    </a:p>
                  </a:txBody>
                  <a:tcPr marL="68580" marR="68580" marT="0" marB="0" anchor="ctr"/>
                </a:tc>
                <a:extLst>
                  <a:ext uri="{0D108BD9-81ED-4DB2-BD59-A6C34878D82A}">
                    <a16:rowId xmlns:a16="http://schemas.microsoft.com/office/drawing/2014/main" val="827799576"/>
                  </a:ext>
                </a:extLst>
              </a:tr>
              <a:tr h="811058">
                <a:tc>
                  <a:txBody>
                    <a:bodyPr/>
                    <a:lstStyle/>
                    <a:p>
                      <a:pPr algn="ctr">
                        <a:lnSpc>
                          <a:spcPct val="105000"/>
                        </a:lnSpc>
                      </a:pPr>
                      <a:r>
                        <a:rPr lang="en-US" sz="2400" dirty="0">
                          <a:effectLst/>
                        </a:rPr>
                        <a:t>Energy Management</a:t>
                      </a:r>
                      <a:endParaRPr lang="en-GB" sz="2400" dirty="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23,210.00</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£1685.95</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£FOC</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Immediate</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4.36</a:t>
                      </a:r>
                      <a:endParaRPr lang="en-GB" sz="2000">
                        <a:effectLst/>
                        <a:latin typeface="Calibri" panose="020F0502020204030204" pitchFamily="34" charset="0"/>
                        <a:ea typeface="Aptos" panose="020B0004020202020204" pitchFamily="34" charset="0"/>
                      </a:endParaRPr>
                    </a:p>
                  </a:txBody>
                  <a:tcPr marL="68580" marR="68580" marT="0" marB="0" anchor="ctr"/>
                </a:tc>
                <a:extLst>
                  <a:ext uri="{0D108BD9-81ED-4DB2-BD59-A6C34878D82A}">
                    <a16:rowId xmlns:a16="http://schemas.microsoft.com/office/drawing/2014/main" val="651945163"/>
                  </a:ext>
                </a:extLst>
              </a:tr>
              <a:tr h="811058">
                <a:tc>
                  <a:txBody>
                    <a:bodyPr/>
                    <a:lstStyle/>
                    <a:p>
                      <a:pPr algn="ctr">
                        <a:lnSpc>
                          <a:spcPct val="105000"/>
                        </a:lnSpc>
                      </a:pPr>
                      <a:r>
                        <a:rPr lang="en-US" sz="2400" dirty="0">
                          <a:effectLst/>
                        </a:rPr>
                        <a:t>TOTALS</a:t>
                      </a:r>
                      <a:endParaRPr lang="en-GB" sz="2400" dirty="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227,416.00</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£5305.21</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£11,910.20</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a:effectLst/>
                        </a:rPr>
                        <a:t>2.2 years</a:t>
                      </a:r>
                      <a:endParaRPr lang="en-GB" sz="2000">
                        <a:effectLst/>
                        <a:latin typeface="Calibri" panose="020F0502020204030204" pitchFamily="34" charset="0"/>
                        <a:ea typeface="Aptos" panose="020B0004020202020204" pitchFamily="34" charset="0"/>
                      </a:endParaRPr>
                    </a:p>
                  </a:txBody>
                  <a:tcPr marL="68580" marR="68580" marT="0" marB="0" anchor="ctr"/>
                </a:tc>
                <a:tc>
                  <a:txBody>
                    <a:bodyPr/>
                    <a:lstStyle/>
                    <a:p>
                      <a:pPr algn="ctr">
                        <a:lnSpc>
                          <a:spcPct val="105000"/>
                        </a:lnSpc>
                      </a:pPr>
                      <a:r>
                        <a:rPr lang="en-US" sz="2000" dirty="0">
                          <a:effectLst/>
                        </a:rPr>
                        <a:t>40.48</a:t>
                      </a:r>
                      <a:endParaRPr lang="en-GB" sz="2000" dirty="0">
                        <a:effectLst/>
                        <a:latin typeface="Calibri" panose="020F0502020204030204" pitchFamily="34" charset="0"/>
                        <a:ea typeface="Aptos" panose="020B0004020202020204" pitchFamily="34" charset="0"/>
                      </a:endParaRPr>
                    </a:p>
                  </a:txBody>
                  <a:tcPr marL="68580" marR="68580" marT="0" marB="0" anchor="ctr"/>
                </a:tc>
                <a:extLst>
                  <a:ext uri="{0D108BD9-81ED-4DB2-BD59-A6C34878D82A}">
                    <a16:rowId xmlns:a16="http://schemas.microsoft.com/office/drawing/2014/main" val="732865633"/>
                  </a:ext>
                </a:extLst>
              </a:tr>
            </a:tbl>
          </a:graphicData>
        </a:graphic>
      </p:graphicFrame>
    </p:spTree>
    <p:extLst>
      <p:ext uri="{BB962C8B-B14F-4D97-AF65-F5344CB8AC3E}">
        <p14:creationId xmlns:p14="http://schemas.microsoft.com/office/powerpoint/2010/main" val="4287500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D737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335103" y="1010854"/>
            <a:ext cx="9617795" cy="8265292"/>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7422548" y="6168229"/>
            <a:ext cx="3442903" cy="5511342"/>
            <a:chOff x="0" y="0"/>
            <a:chExt cx="906773" cy="1451547"/>
          </a:xfrm>
        </p:grpSpPr>
        <p:sp>
          <p:nvSpPr>
            <p:cNvPr id="6" name="Freeform 6"/>
            <p:cNvSpPr/>
            <p:nvPr/>
          </p:nvSpPr>
          <p:spPr>
            <a:xfrm>
              <a:off x="0" y="0"/>
              <a:ext cx="906773" cy="1451547"/>
            </a:xfrm>
            <a:custGeom>
              <a:avLst/>
              <a:gdLst/>
              <a:ahLst/>
              <a:cxnLst/>
              <a:rect l="l" t="t" r="r" b="b"/>
              <a:pathLst>
                <a:path w="906773" h="1451547">
                  <a:moveTo>
                    <a:pt x="0" y="0"/>
                  </a:moveTo>
                  <a:lnTo>
                    <a:pt x="906773" y="0"/>
                  </a:lnTo>
                  <a:lnTo>
                    <a:pt x="906773" y="1451547"/>
                  </a:lnTo>
                  <a:lnTo>
                    <a:pt x="0" y="1451547"/>
                  </a:lnTo>
                  <a:close/>
                </a:path>
              </a:pathLst>
            </a:custGeom>
            <a:solidFill>
              <a:srgbClr val="FFFFFF"/>
            </a:solidFill>
          </p:spPr>
          <p:txBody>
            <a:bodyPr/>
            <a:lstStyle/>
            <a:p>
              <a:endParaRPr lang="en-GB"/>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7434859" y="-1392571"/>
            <a:ext cx="3442903" cy="5511342"/>
            <a:chOff x="0" y="0"/>
            <a:chExt cx="906773" cy="1451547"/>
          </a:xfrm>
        </p:grpSpPr>
        <p:sp>
          <p:nvSpPr>
            <p:cNvPr id="9" name="Freeform 9"/>
            <p:cNvSpPr/>
            <p:nvPr/>
          </p:nvSpPr>
          <p:spPr>
            <a:xfrm>
              <a:off x="0" y="0"/>
              <a:ext cx="906773" cy="1451547"/>
            </a:xfrm>
            <a:custGeom>
              <a:avLst/>
              <a:gdLst/>
              <a:ahLst/>
              <a:cxnLst/>
              <a:rect l="l" t="t" r="r" b="b"/>
              <a:pathLst>
                <a:path w="906773" h="1451547">
                  <a:moveTo>
                    <a:pt x="0" y="0"/>
                  </a:moveTo>
                  <a:lnTo>
                    <a:pt x="906773" y="0"/>
                  </a:lnTo>
                  <a:lnTo>
                    <a:pt x="906773" y="1451547"/>
                  </a:lnTo>
                  <a:lnTo>
                    <a:pt x="0" y="1451547"/>
                  </a:lnTo>
                  <a:close/>
                </a:path>
              </a:pathLst>
            </a:custGeom>
            <a:solidFill>
              <a:srgbClr val="FFFFFF"/>
            </a:solidFill>
          </p:spPr>
          <p:txBody>
            <a:bodyPr/>
            <a:lstStyle/>
            <a:p>
              <a:endParaRPr lang="en-GB"/>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4957496" y="1496218"/>
            <a:ext cx="8373008" cy="7294564"/>
            <a:chOff x="0" y="0"/>
            <a:chExt cx="6350000" cy="5532120"/>
          </a:xfrm>
        </p:grpSpPr>
        <p:sp>
          <p:nvSpPr>
            <p:cNvPr id="12" name="Freeform 12"/>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0D7377"/>
            </a:solidFill>
          </p:spPr>
          <p:txBody>
            <a:bodyPr/>
            <a:lstStyle/>
            <a:p>
              <a:endParaRPr lang="en-GB"/>
            </a:p>
          </p:txBody>
        </p:sp>
      </p:grpSp>
      <p:sp>
        <p:nvSpPr>
          <p:cNvPr id="13" name="AutoShape 13"/>
          <p:cNvSpPr/>
          <p:nvPr/>
        </p:nvSpPr>
        <p:spPr>
          <a:xfrm rot="-1715946">
            <a:off x="8894443" y="9327390"/>
            <a:ext cx="3317663" cy="0"/>
          </a:xfrm>
          <a:prstGeom prst="line">
            <a:avLst/>
          </a:prstGeom>
          <a:ln w="85725" cap="flat">
            <a:solidFill>
              <a:srgbClr val="0D7377"/>
            </a:solidFill>
            <a:prstDash val="solid"/>
            <a:headEnd type="none" w="sm" len="sm"/>
            <a:tailEnd type="none" w="sm" len="sm"/>
          </a:ln>
        </p:spPr>
        <p:txBody>
          <a:bodyPr/>
          <a:lstStyle/>
          <a:p>
            <a:endParaRPr lang="en-GB"/>
          </a:p>
        </p:txBody>
      </p:sp>
      <p:sp>
        <p:nvSpPr>
          <p:cNvPr id="14" name="AutoShape 14"/>
          <p:cNvSpPr/>
          <p:nvPr/>
        </p:nvSpPr>
        <p:spPr>
          <a:xfrm rot="9084053">
            <a:off x="6088205" y="873885"/>
            <a:ext cx="3317663" cy="0"/>
          </a:xfrm>
          <a:prstGeom prst="line">
            <a:avLst/>
          </a:prstGeom>
          <a:ln w="85725" cap="flat">
            <a:solidFill>
              <a:srgbClr val="0D7377"/>
            </a:solidFill>
            <a:prstDash val="solid"/>
            <a:headEnd type="none" w="sm" len="sm"/>
            <a:tailEnd type="none" w="sm" len="sm"/>
          </a:ln>
        </p:spPr>
        <p:txBody>
          <a:bodyPr/>
          <a:lstStyle/>
          <a:p>
            <a:endParaRPr lang="en-GB"/>
          </a:p>
        </p:txBody>
      </p:sp>
      <p:sp>
        <p:nvSpPr>
          <p:cNvPr id="15" name="AutoShape 15"/>
          <p:cNvSpPr/>
          <p:nvPr/>
        </p:nvSpPr>
        <p:spPr>
          <a:xfrm rot="-8950593">
            <a:off x="6057734" y="9272285"/>
            <a:ext cx="3317663" cy="0"/>
          </a:xfrm>
          <a:prstGeom prst="line">
            <a:avLst/>
          </a:prstGeom>
          <a:ln w="85725" cap="flat">
            <a:solidFill>
              <a:srgbClr val="0D7377"/>
            </a:solidFill>
            <a:prstDash val="solid"/>
            <a:headEnd type="none" w="sm" len="sm"/>
            <a:tailEnd type="none" w="sm" len="sm"/>
          </a:ln>
        </p:spPr>
        <p:txBody>
          <a:bodyPr/>
          <a:lstStyle/>
          <a:p>
            <a:endParaRPr lang="en-GB"/>
          </a:p>
        </p:txBody>
      </p:sp>
      <p:sp>
        <p:nvSpPr>
          <p:cNvPr id="16" name="AutoShape 16"/>
          <p:cNvSpPr/>
          <p:nvPr/>
        </p:nvSpPr>
        <p:spPr>
          <a:xfrm rot="1849406">
            <a:off x="8924914" y="928990"/>
            <a:ext cx="3317663" cy="0"/>
          </a:xfrm>
          <a:prstGeom prst="line">
            <a:avLst/>
          </a:prstGeom>
          <a:ln w="85725" cap="flat">
            <a:solidFill>
              <a:srgbClr val="0D7377"/>
            </a:solidFill>
            <a:prstDash val="solid"/>
            <a:headEnd type="none" w="sm" len="sm"/>
            <a:tailEnd type="none" w="sm" len="sm"/>
          </a:ln>
        </p:spPr>
        <p:txBody>
          <a:bodyPr/>
          <a:lstStyle/>
          <a:p>
            <a:endParaRPr lang="en-GB"/>
          </a:p>
        </p:txBody>
      </p:sp>
      <p:sp>
        <p:nvSpPr>
          <p:cNvPr id="17" name="TextBox 17"/>
          <p:cNvSpPr txBox="1"/>
          <p:nvPr/>
        </p:nvSpPr>
        <p:spPr>
          <a:xfrm>
            <a:off x="5892969" y="2937790"/>
            <a:ext cx="6366698" cy="6320510"/>
          </a:xfrm>
          <a:prstGeom prst="rect">
            <a:avLst/>
          </a:prstGeom>
        </p:spPr>
        <p:txBody>
          <a:bodyPr lIns="0" tIns="0" rIns="0" bIns="0" rtlCol="0" anchor="t">
            <a:spAutoFit/>
          </a:bodyPr>
          <a:lstStyle/>
          <a:p>
            <a:pPr algn="ctr">
              <a:lnSpc>
                <a:spcPts val="10338"/>
              </a:lnSpc>
            </a:pPr>
            <a:r>
              <a:rPr lang="en-US" sz="10338">
                <a:solidFill>
                  <a:srgbClr val="606060"/>
                </a:solidFill>
                <a:latin typeface="League Spartan"/>
              </a:rPr>
              <a:t>THANK YOU</a:t>
            </a:r>
          </a:p>
          <a:p>
            <a:pPr algn="ctr">
              <a:lnSpc>
                <a:spcPts val="2400"/>
              </a:lnSpc>
            </a:pPr>
            <a:endParaRPr lang="en-US" sz="10338">
              <a:solidFill>
                <a:srgbClr val="606060"/>
              </a:solidFill>
              <a:latin typeface="League Spartan"/>
            </a:endParaRPr>
          </a:p>
          <a:p>
            <a:pPr algn="ctr">
              <a:lnSpc>
                <a:spcPts val="2400"/>
              </a:lnSpc>
            </a:pPr>
            <a:endParaRPr lang="en-US" sz="10338">
              <a:solidFill>
                <a:srgbClr val="606060"/>
              </a:solidFill>
              <a:latin typeface="League Spartan"/>
            </a:endParaRPr>
          </a:p>
          <a:p>
            <a:pPr algn="ctr">
              <a:lnSpc>
                <a:spcPts val="2400"/>
              </a:lnSpc>
            </a:pPr>
            <a:endParaRPr lang="en-US" sz="10338">
              <a:solidFill>
                <a:srgbClr val="606060"/>
              </a:solidFill>
              <a:latin typeface="League Spartan"/>
            </a:endParaRPr>
          </a:p>
          <a:p>
            <a:pPr algn="ctr">
              <a:lnSpc>
                <a:spcPts val="7339"/>
              </a:lnSpc>
            </a:pPr>
            <a:r>
              <a:rPr lang="en-US" sz="7339">
                <a:solidFill>
                  <a:srgbClr val="606060"/>
                </a:solidFill>
                <a:latin typeface="League Spartan"/>
              </a:rPr>
              <a:t> </a:t>
            </a:r>
          </a:p>
          <a:p>
            <a:pPr algn="ctr">
              <a:lnSpc>
                <a:spcPts val="7339"/>
              </a:lnSpc>
            </a:pPr>
            <a:endParaRPr lang="en-US" sz="7339">
              <a:solidFill>
                <a:srgbClr val="606060"/>
              </a:solidFill>
              <a:latin typeface="League Spartan"/>
            </a:endParaRPr>
          </a:p>
          <a:p>
            <a:pPr algn="ctr">
              <a:lnSpc>
                <a:spcPts val="7339"/>
              </a:lnSpc>
            </a:pPr>
            <a:endParaRPr lang="en-US" sz="7339">
              <a:solidFill>
                <a:srgbClr val="606060"/>
              </a:solidFill>
              <a:latin typeface="League Spartan"/>
            </a:endParaRPr>
          </a:p>
        </p:txBody>
      </p:sp>
      <p:grpSp>
        <p:nvGrpSpPr>
          <p:cNvPr id="18" name="Group 18"/>
          <p:cNvGrpSpPr/>
          <p:nvPr/>
        </p:nvGrpSpPr>
        <p:grpSpPr>
          <a:xfrm>
            <a:off x="-1805930" y="9447772"/>
            <a:ext cx="4393457" cy="839228"/>
            <a:chOff x="0" y="0"/>
            <a:chExt cx="1157124" cy="221031"/>
          </a:xfrm>
        </p:grpSpPr>
        <p:sp>
          <p:nvSpPr>
            <p:cNvPr id="19" name="Freeform 1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20" name="TextBox 2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711247" y="9258300"/>
            <a:ext cx="2664422" cy="1218172"/>
            <a:chOff x="0" y="0"/>
            <a:chExt cx="483446" cy="221031"/>
          </a:xfrm>
        </p:grpSpPr>
        <p:sp>
          <p:nvSpPr>
            <p:cNvPr id="22" name="Freeform 2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23" name="TextBox 23"/>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3321657" y="9258300"/>
            <a:ext cx="2664422" cy="1218172"/>
            <a:chOff x="0" y="0"/>
            <a:chExt cx="483446" cy="221031"/>
          </a:xfrm>
        </p:grpSpPr>
        <p:sp>
          <p:nvSpPr>
            <p:cNvPr id="25" name="Freeform 2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26" name="TextBox 2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2311849" y="0"/>
            <a:ext cx="4393457" cy="839228"/>
            <a:chOff x="0" y="0"/>
            <a:chExt cx="1157124" cy="221031"/>
          </a:xfrm>
        </p:grpSpPr>
        <p:sp>
          <p:nvSpPr>
            <p:cNvPr id="28" name="Freeform 2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GB"/>
            </a:p>
          </p:txBody>
        </p:sp>
        <p:sp>
          <p:nvSpPr>
            <p:cNvPr id="29" name="TextBox 2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5829027" y="-189472"/>
            <a:ext cx="2664422" cy="1218172"/>
            <a:chOff x="0" y="0"/>
            <a:chExt cx="483446" cy="221031"/>
          </a:xfrm>
        </p:grpSpPr>
        <p:sp>
          <p:nvSpPr>
            <p:cNvPr id="31" name="Freeform 3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txBody>
            <a:bodyPr/>
            <a:lstStyle/>
            <a:p>
              <a:endParaRPr lang="en-GB"/>
            </a:p>
          </p:txBody>
        </p:sp>
        <p:sp>
          <p:nvSpPr>
            <p:cNvPr id="32" name="TextBox 3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17439436" y="-189472"/>
            <a:ext cx="2664422" cy="1218172"/>
            <a:chOff x="0" y="0"/>
            <a:chExt cx="483446" cy="221031"/>
          </a:xfrm>
        </p:grpSpPr>
        <p:sp>
          <p:nvSpPr>
            <p:cNvPr id="34" name="Freeform 3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GB"/>
            </a:p>
          </p:txBody>
        </p:sp>
        <p:sp>
          <p:nvSpPr>
            <p:cNvPr id="35" name="TextBox 3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7108290" y="5336595"/>
            <a:ext cx="3936057" cy="2743059"/>
          </a:xfrm>
          <a:prstGeom prst="rect">
            <a:avLst/>
          </a:prstGeom>
        </p:spPr>
        <p:txBody>
          <a:bodyPr lIns="0" tIns="0" rIns="0" bIns="0" rtlCol="0" anchor="t">
            <a:spAutoFit/>
          </a:bodyPr>
          <a:lstStyle/>
          <a:p>
            <a:pPr algn="ctr">
              <a:lnSpc>
                <a:spcPts val="2659"/>
              </a:lnSpc>
              <a:spcBef>
                <a:spcPct val="0"/>
              </a:spcBef>
            </a:pPr>
            <a:r>
              <a:rPr lang="en-US" dirty="0">
                <a:solidFill>
                  <a:srgbClr val="969393"/>
                </a:solidFill>
                <a:latin typeface="Open Sans Light Bold"/>
              </a:rPr>
              <a:t>Chris Barrett</a:t>
            </a:r>
          </a:p>
          <a:p>
            <a:pPr algn="ctr">
              <a:lnSpc>
                <a:spcPts val="2659"/>
              </a:lnSpc>
              <a:spcBef>
                <a:spcPct val="0"/>
              </a:spcBef>
            </a:pPr>
            <a:r>
              <a:rPr lang="en-US" dirty="0">
                <a:solidFill>
                  <a:srgbClr val="969393"/>
                </a:solidFill>
                <a:latin typeface="Open Sans Light Bold"/>
              </a:rPr>
              <a:t>Managing Director</a:t>
            </a:r>
          </a:p>
          <a:p>
            <a:pPr algn="ctr">
              <a:lnSpc>
                <a:spcPts val="2659"/>
              </a:lnSpc>
              <a:spcBef>
                <a:spcPct val="0"/>
              </a:spcBef>
            </a:pPr>
            <a:r>
              <a:rPr lang="en-US" dirty="0">
                <a:solidFill>
                  <a:srgbClr val="969393"/>
                </a:solidFill>
                <a:latin typeface="Open Sans Light Bold"/>
              </a:rPr>
              <a:t>Wickman Coventry Ltd</a:t>
            </a:r>
          </a:p>
          <a:p>
            <a:pPr algn="ctr">
              <a:lnSpc>
                <a:spcPts val="2659"/>
              </a:lnSpc>
              <a:spcBef>
                <a:spcPct val="0"/>
              </a:spcBef>
            </a:pPr>
            <a:r>
              <a:rPr lang="en-US" dirty="0">
                <a:solidFill>
                  <a:srgbClr val="969393"/>
                </a:solidFill>
                <a:latin typeface="Open Sans Light Bold"/>
              </a:rPr>
              <a:t>Discovery Way</a:t>
            </a:r>
          </a:p>
          <a:p>
            <a:pPr algn="ctr">
              <a:lnSpc>
                <a:spcPts val="2659"/>
              </a:lnSpc>
              <a:spcBef>
                <a:spcPct val="0"/>
              </a:spcBef>
            </a:pPr>
            <a:r>
              <a:rPr lang="en-US" dirty="0">
                <a:solidFill>
                  <a:srgbClr val="969393"/>
                </a:solidFill>
                <a:latin typeface="Open Sans Light Bold"/>
              </a:rPr>
              <a:t>Binley, Coventry</a:t>
            </a:r>
          </a:p>
          <a:p>
            <a:pPr algn="ctr">
              <a:lnSpc>
                <a:spcPts val="2659"/>
              </a:lnSpc>
              <a:spcBef>
                <a:spcPct val="0"/>
              </a:spcBef>
            </a:pPr>
            <a:r>
              <a:rPr lang="en-US" dirty="0">
                <a:solidFill>
                  <a:srgbClr val="969393"/>
                </a:solidFill>
                <a:latin typeface="Open Sans Light Bold"/>
              </a:rPr>
              <a:t>England, UK</a:t>
            </a:r>
          </a:p>
          <a:p>
            <a:pPr algn="ctr">
              <a:lnSpc>
                <a:spcPts val="2659"/>
              </a:lnSpc>
              <a:spcBef>
                <a:spcPct val="0"/>
              </a:spcBef>
            </a:pPr>
            <a:r>
              <a:rPr lang="en-US" dirty="0">
                <a:solidFill>
                  <a:srgbClr val="969393"/>
                </a:solidFill>
                <a:latin typeface="Open Sans Light Bold"/>
              </a:rPr>
              <a:t>CV3 2TD</a:t>
            </a:r>
          </a:p>
          <a:p>
            <a:pPr algn="ctr">
              <a:lnSpc>
                <a:spcPts val="2659"/>
              </a:lnSpc>
              <a:spcBef>
                <a:spcPct val="0"/>
              </a:spcBef>
            </a:pPr>
            <a:r>
              <a:rPr lang="en-US" dirty="0">
                <a:solidFill>
                  <a:srgbClr val="969393"/>
                </a:solidFill>
                <a:latin typeface="Open Sans Light Bold"/>
              </a:rPr>
              <a:t>email: C.Barrett@wickman.co.uk</a:t>
            </a:r>
          </a:p>
        </p:txBody>
      </p:sp>
    </p:spTree>
    <p:extLst>
      <p:ext uri="{BB962C8B-B14F-4D97-AF65-F5344CB8AC3E}">
        <p14:creationId xmlns:p14="http://schemas.microsoft.com/office/powerpoint/2010/main" val="3310787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3243773"/>
          </a:xfrm>
          <a:prstGeom prst="rect">
            <a:avLst/>
          </a:prstGeom>
        </p:spPr>
        <p:txBody>
          <a:bodyPr wrap="square" lIns="0" tIns="0" rIns="0" bIns="0" rtlCol="0" anchor="t">
            <a:spAutoFit/>
          </a:bodyPr>
          <a:lstStyle/>
          <a:p>
            <a:pPr algn="l">
              <a:lnSpc>
                <a:spcPts val="8946"/>
              </a:lnSpc>
            </a:pPr>
            <a:r>
              <a:rPr lang="en-US" sz="7100" spc="62" dirty="0" err="1">
                <a:solidFill>
                  <a:srgbClr val="FFFFFF"/>
                </a:solidFill>
                <a:latin typeface="Arial Bold"/>
              </a:rPr>
              <a:t>Decarbonisation</a:t>
            </a:r>
            <a:r>
              <a:rPr lang="en-US" sz="7100" spc="62" dirty="0">
                <a:solidFill>
                  <a:srgbClr val="FFFFFF"/>
                </a:solidFill>
                <a:latin typeface="Arial Bold"/>
              </a:rPr>
              <a:t> Net Zero </a:t>
            </a:r>
            <a:r>
              <a:rPr lang="en-US" sz="7100" spc="62" dirty="0" err="1">
                <a:solidFill>
                  <a:srgbClr val="FFFFFF"/>
                </a:solidFill>
                <a:latin typeface="Arial Bold"/>
              </a:rPr>
              <a:t>Programme</a:t>
            </a:r>
            <a:endParaRPr lang="en-US" sz="7100" spc="62" dirty="0">
              <a:solidFill>
                <a:srgbClr val="FFFFFF"/>
              </a:solidFill>
              <a:latin typeface="Arial Bold"/>
            </a:endParaRPr>
          </a:p>
          <a:p>
            <a:pPr algn="l">
              <a:lnSpc>
                <a:spcPts val="8946"/>
              </a:lnSpc>
            </a:pPr>
            <a:r>
              <a:rPr lang="en-US" sz="3600" spc="62" dirty="0">
                <a:solidFill>
                  <a:srgbClr val="FFFFFF"/>
                </a:solidFill>
                <a:latin typeface="Arial Bold"/>
              </a:rPr>
              <a:t>Jonathan Howl </a:t>
            </a:r>
          </a:p>
        </p:txBody>
      </p:sp>
      <p:grpSp>
        <p:nvGrpSpPr>
          <p:cNvPr id="7" name="Group 7"/>
          <p:cNvGrpSpPr/>
          <p:nvPr/>
        </p:nvGrpSpPr>
        <p:grpSpPr>
          <a:xfrm>
            <a:off x="0" y="9695157"/>
            <a:ext cx="18288000"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extLst>
      <p:ext uri="{BB962C8B-B14F-4D97-AF65-F5344CB8AC3E}">
        <p14:creationId xmlns:p14="http://schemas.microsoft.com/office/powerpoint/2010/main" val="4200145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2" name="Group 2"/>
          <p:cNvGrpSpPr/>
          <p:nvPr/>
        </p:nvGrpSpPr>
        <p:grpSpPr>
          <a:xfrm>
            <a:off x="-610803" y="-98646"/>
            <a:ext cx="8387543" cy="10484292"/>
            <a:chOff x="0" y="0"/>
            <a:chExt cx="11183391" cy="13979056"/>
          </a:xfrm>
        </p:grpSpPr>
        <p:sp>
          <p:nvSpPr>
            <p:cNvPr id="3" name="Freeform 3"/>
            <p:cNvSpPr/>
            <p:nvPr/>
          </p:nvSpPr>
          <p:spPr>
            <a:xfrm>
              <a:off x="0" y="0"/>
              <a:ext cx="11183434" cy="13979017"/>
            </a:xfrm>
            <a:custGeom>
              <a:avLst/>
              <a:gdLst/>
              <a:ahLst/>
              <a:cxnLst/>
              <a:rect l="l" t="t" r="r" b="b"/>
              <a:pathLst>
                <a:path w="11183434" h="13979017">
                  <a:moveTo>
                    <a:pt x="0" y="0"/>
                  </a:moveTo>
                  <a:lnTo>
                    <a:pt x="11183434" y="0"/>
                  </a:lnTo>
                  <a:lnTo>
                    <a:pt x="11183434" y="13979017"/>
                  </a:lnTo>
                  <a:lnTo>
                    <a:pt x="0" y="13979017"/>
                  </a:lnTo>
                  <a:lnTo>
                    <a:pt x="0" y="0"/>
                  </a:lnTo>
                  <a:close/>
                </a:path>
              </a:pathLst>
            </a:custGeom>
            <a:blipFill>
              <a:blip r:embed="rId3"/>
              <a:stretch>
                <a:fillRect l="-43748" r="-43748"/>
              </a:stretch>
            </a:blipFill>
          </p:spPr>
          <p:txBody>
            <a:bodyPr/>
            <a:lstStyle/>
            <a:p>
              <a:endParaRPr lang="en-GB"/>
            </a:p>
          </p:txBody>
        </p:sp>
      </p:grpSp>
      <p:sp>
        <p:nvSpPr>
          <p:cNvPr id="4" name="TextBox 4"/>
          <p:cNvSpPr txBox="1"/>
          <p:nvPr/>
        </p:nvSpPr>
        <p:spPr>
          <a:xfrm>
            <a:off x="533400" y="6957104"/>
            <a:ext cx="7057699" cy="1388364"/>
          </a:xfrm>
          <a:prstGeom prst="rect">
            <a:avLst/>
          </a:prstGeom>
        </p:spPr>
        <p:txBody>
          <a:bodyPr lIns="0" tIns="0" rIns="0" bIns="0" rtlCol="0" anchor="t">
            <a:spAutoFit/>
          </a:bodyPr>
          <a:lstStyle/>
          <a:p>
            <a:pPr algn="ctr">
              <a:lnSpc>
                <a:spcPts val="9828"/>
              </a:lnSpc>
            </a:pPr>
            <a:r>
              <a:rPr lang="en-US" sz="7800" spc="70" dirty="0">
                <a:solidFill>
                  <a:srgbClr val="FFFFFF"/>
                </a:solidFill>
                <a:latin typeface="Arial Bold"/>
              </a:rPr>
              <a:t>Introduction</a:t>
            </a:r>
          </a:p>
        </p:txBody>
      </p:sp>
      <p:sp>
        <p:nvSpPr>
          <p:cNvPr id="5" name="TextBox 5"/>
          <p:cNvSpPr txBox="1"/>
          <p:nvPr/>
        </p:nvSpPr>
        <p:spPr>
          <a:xfrm>
            <a:off x="8533146" y="904875"/>
            <a:ext cx="9538710" cy="614045"/>
          </a:xfrm>
          <a:prstGeom prst="rect">
            <a:avLst/>
          </a:prstGeom>
        </p:spPr>
        <p:txBody>
          <a:bodyPr lIns="0" tIns="0" rIns="0" bIns="0" rtlCol="0" anchor="t">
            <a:spAutoFit/>
          </a:bodyPr>
          <a:lstStyle/>
          <a:p>
            <a:pPr algn="l">
              <a:lnSpc>
                <a:spcPts val="4419"/>
              </a:lnSpc>
            </a:pPr>
            <a:r>
              <a:rPr lang="en-US" sz="3399" spc="339" dirty="0">
                <a:solidFill>
                  <a:srgbClr val="309F9F"/>
                </a:solidFill>
                <a:latin typeface="Arial Bold"/>
              </a:rPr>
              <a:t>DNZ PROGRAMME</a:t>
            </a:r>
          </a:p>
        </p:txBody>
      </p:sp>
      <p:sp>
        <p:nvSpPr>
          <p:cNvPr id="6" name="TextBox 6"/>
          <p:cNvSpPr txBox="1"/>
          <p:nvPr/>
        </p:nvSpPr>
        <p:spPr>
          <a:xfrm>
            <a:off x="8533146" y="1483922"/>
            <a:ext cx="8933585" cy="7278916"/>
          </a:xfrm>
          <a:prstGeom prst="rect">
            <a:avLst/>
          </a:prstGeom>
        </p:spPr>
        <p:txBody>
          <a:bodyPr lIns="0" tIns="0" rIns="0" bIns="0" rtlCol="0" anchor="t">
            <a:spAutoFit/>
          </a:bodyPr>
          <a:lstStyle/>
          <a:p>
            <a:pPr algn="l">
              <a:lnSpc>
                <a:spcPts val="4350"/>
              </a:lnSpc>
            </a:pPr>
            <a:r>
              <a:rPr lang="en-GB" sz="2900" spc="29" dirty="0">
                <a:solidFill>
                  <a:srgbClr val="FFFFFF"/>
                </a:solidFill>
                <a:latin typeface="Arial Light"/>
              </a:rPr>
              <a:t>The Decarbonisation Net Zero Programme aims to provide information and expert advice and support to businesses enabling them to make significant decarbonization and money-saving changes to their business. </a:t>
            </a:r>
          </a:p>
          <a:p>
            <a:pPr algn="l">
              <a:lnSpc>
                <a:spcPts val="4350"/>
              </a:lnSpc>
            </a:pPr>
            <a:endParaRPr lang="en-GB" sz="2900" spc="29" dirty="0">
              <a:solidFill>
                <a:srgbClr val="FFFFFF"/>
              </a:solidFill>
              <a:latin typeface="Arial Light"/>
            </a:endParaRPr>
          </a:p>
          <a:p>
            <a:pPr algn="l">
              <a:lnSpc>
                <a:spcPts val="4350"/>
              </a:lnSpc>
            </a:pPr>
            <a:r>
              <a:rPr lang="en-GB" sz="2900" spc="29" dirty="0">
                <a:solidFill>
                  <a:srgbClr val="FFFFFF"/>
                </a:solidFill>
                <a:latin typeface="Arial Light"/>
              </a:rPr>
              <a:t>This Programme is part of the wider West Midlands Business Support activity funded through the UK Shared Prosperity Fund (UKSPF). </a:t>
            </a:r>
          </a:p>
          <a:p>
            <a:pPr algn="l">
              <a:lnSpc>
                <a:spcPts val="4350"/>
              </a:lnSpc>
            </a:pPr>
            <a:endParaRPr lang="en-GB" sz="2900" spc="29" dirty="0">
              <a:solidFill>
                <a:srgbClr val="FFFFFF"/>
              </a:solidFill>
              <a:latin typeface="Arial Light"/>
            </a:endParaRPr>
          </a:p>
          <a:p>
            <a:pPr algn="l">
              <a:lnSpc>
                <a:spcPts val="4350"/>
              </a:lnSpc>
            </a:pPr>
            <a:r>
              <a:rPr lang="en-GB" sz="2900" spc="29" dirty="0">
                <a:solidFill>
                  <a:srgbClr val="FFFFFF"/>
                </a:solidFill>
                <a:latin typeface="Arial Light"/>
              </a:rPr>
              <a:t>Grant funding for energy efficiency varies by region. Unfortunately, Warwickshire does not offer support for renewable energy under the BEAS funding. </a:t>
            </a:r>
            <a:endParaRPr lang="en-US" sz="2900" spc="29" dirty="0">
              <a:solidFill>
                <a:srgbClr val="FFFFFF"/>
              </a:solidFill>
              <a:latin typeface="Arial Light"/>
            </a:endParaRP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Freeform 5">
            <a:extLst>
              <a:ext uri="{FF2B5EF4-FFF2-40B4-BE49-F238E27FC236}">
                <a16:creationId xmlns:a16="http://schemas.microsoft.com/office/drawing/2014/main" id="{3573B7D7-CF78-CFBD-8A2D-E651689CAD23}"/>
              </a:ext>
            </a:extLst>
          </p:cNvPr>
          <p:cNvSpPr/>
          <p:nvPr/>
        </p:nvSpPr>
        <p:spPr>
          <a:xfrm>
            <a:off x="-618298" y="-3626"/>
            <a:ext cx="8387575" cy="10484263"/>
          </a:xfrm>
          <a:custGeom>
            <a:avLst/>
            <a:gdLst/>
            <a:ahLst/>
            <a:cxnLst/>
            <a:rect l="l" t="t" r="r" b="b"/>
            <a:pathLst>
              <a:path w="11183434" h="13979017">
                <a:moveTo>
                  <a:pt x="0" y="0"/>
                </a:moveTo>
                <a:lnTo>
                  <a:pt x="11183434" y="0"/>
                </a:lnTo>
                <a:lnTo>
                  <a:pt x="11183434" y="13979017"/>
                </a:lnTo>
                <a:lnTo>
                  <a:pt x="0" y="13979017"/>
                </a:lnTo>
                <a:lnTo>
                  <a:pt x="0" y="0"/>
                </a:lnTo>
                <a:close/>
              </a:path>
            </a:pathLst>
          </a:custGeom>
          <a:solidFill>
            <a:srgbClr val="94368D">
              <a:alpha val="19608"/>
            </a:srgbClr>
          </a:solidFill>
          <a:ln w="12700">
            <a:noFill/>
          </a:ln>
        </p:spPr>
        <p:txBody>
          <a:bodyPr/>
          <a:lstStyle/>
          <a:p>
            <a:endParaRPr lang="en-GB" dirty="0"/>
          </a:p>
        </p:txBody>
      </p:sp>
    </p:spTree>
    <p:extLst>
      <p:ext uri="{BB962C8B-B14F-4D97-AF65-F5344CB8AC3E}">
        <p14:creationId xmlns:p14="http://schemas.microsoft.com/office/powerpoint/2010/main" val="1962234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2" name="Group 2"/>
          <p:cNvGrpSpPr/>
          <p:nvPr/>
        </p:nvGrpSpPr>
        <p:grpSpPr>
          <a:xfrm>
            <a:off x="11282286" y="-380483"/>
            <a:ext cx="7005714" cy="11047966"/>
            <a:chOff x="0" y="0"/>
            <a:chExt cx="9340952" cy="14730621"/>
          </a:xfrm>
        </p:grpSpPr>
        <p:sp>
          <p:nvSpPr>
            <p:cNvPr id="3" name="Freeform 3"/>
            <p:cNvSpPr/>
            <p:nvPr/>
          </p:nvSpPr>
          <p:spPr>
            <a:xfrm>
              <a:off x="0" y="0"/>
              <a:ext cx="9340904" cy="14730603"/>
            </a:xfrm>
            <a:custGeom>
              <a:avLst/>
              <a:gdLst/>
              <a:ahLst/>
              <a:cxnLst/>
              <a:rect l="l" t="t" r="r" b="b"/>
              <a:pathLst>
                <a:path w="9340904" h="14730603">
                  <a:moveTo>
                    <a:pt x="0" y="0"/>
                  </a:moveTo>
                  <a:lnTo>
                    <a:pt x="9340904" y="0"/>
                  </a:lnTo>
                  <a:lnTo>
                    <a:pt x="9340904" y="14730603"/>
                  </a:lnTo>
                  <a:lnTo>
                    <a:pt x="0" y="14730603"/>
                  </a:lnTo>
                  <a:lnTo>
                    <a:pt x="0" y="0"/>
                  </a:lnTo>
                  <a:close/>
                </a:path>
              </a:pathLst>
            </a:custGeom>
            <a:blipFill>
              <a:blip r:embed="rId3"/>
              <a:stretch>
                <a:fillRect l="-68274" r="-68275"/>
              </a:stretch>
            </a:blipFill>
          </p:spPr>
          <p:txBody>
            <a:bodyPr/>
            <a:lstStyle/>
            <a:p>
              <a:endParaRPr lang="en-GB"/>
            </a:p>
          </p:txBody>
        </p:sp>
      </p:grpSp>
      <p:grpSp>
        <p:nvGrpSpPr>
          <p:cNvPr id="4" name="Group 4"/>
          <p:cNvGrpSpPr/>
          <p:nvPr/>
        </p:nvGrpSpPr>
        <p:grpSpPr>
          <a:xfrm>
            <a:off x="11282286" y="-789135"/>
            <a:ext cx="8387543" cy="10484292"/>
            <a:chOff x="0" y="0"/>
            <a:chExt cx="11183391" cy="13979056"/>
          </a:xfrm>
        </p:grpSpPr>
        <p:sp>
          <p:nvSpPr>
            <p:cNvPr id="5" name="Freeform 5"/>
            <p:cNvSpPr/>
            <p:nvPr/>
          </p:nvSpPr>
          <p:spPr>
            <a:xfrm>
              <a:off x="0" y="0"/>
              <a:ext cx="11183434" cy="13979017"/>
            </a:xfrm>
            <a:custGeom>
              <a:avLst/>
              <a:gdLst/>
              <a:ahLst/>
              <a:cxnLst/>
              <a:rect l="l" t="t" r="r" b="b"/>
              <a:pathLst>
                <a:path w="11183434" h="13979017">
                  <a:moveTo>
                    <a:pt x="0" y="0"/>
                  </a:moveTo>
                  <a:lnTo>
                    <a:pt x="11183434" y="0"/>
                  </a:lnTo>
                  <a:lnTo>
                    <a:pt x="11183434" y="13979017"/>
                  </a:lnTo>
                  <a:lnTo>
                    <a:pt x="0" y="13979017"/>
                  </a:lnTo>
                  <a:lnTo>
                    <a:pt x="0" y="0"/>
                  </a:lnTo>
                  <a:close/>
                </a:path>
              </a:pathLst>
            </a:custGeom>
            <a:solidFill>
              <a:srgbClr val="94368D">
                <a:alpha val="19608"/>
              </a:srgbClr>
            </a:solidFill>
            <a:ln w="12700">
              <a:noFill/>
            </a:ln>
          </p:spPr>
          <p:txBody>
            <a:bodyPr/>
            <a:lstStyle/>
            <a:p>
              <a:endParaRPr lang="en-GB"/>
            </a:p>
          </p:txBody>
        </p:sp>
      </p:grpSp>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8800946" cy="1388364"/>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OBJECTIVES</a:t>
            </a:r>
          </a:p>
        </p:txBody>
      </p:sp>
      <p:sp>
        <p:nvSpPr>
          <p:cNvPr id="9" name="TextBox 9"/>
          <p:cNvSpPr txBox="1"/>
          <p:nvPr/>
        </p:nvSpPr>
        <p:spPr>
          <a:xfrm>
            <a:off x="1161943" y="1990757"/>
            <a:ext cx="8096357" cy="581152"/>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What We Aim to Achieve?</a:t>
            </a:r>
          </a:p>
        </p:txBody>
      </p:sp>
      <p:sp>
        <p:nvSpPr>
          <p:cNvPr id="10" name="TextBox 10"/>
          <p:cNvSpPr txBox="1"/>
          <p:nvPr/>
        </p:nvSpPr>
        <p:spPr>
          <a:xfrm>
            <a:off x="1028700" y="2999081"/>
            <a:ext cx="9846245" cy="5263515"/>
          </a:xfrm>
          <a:prstGeom prst="rect">
            <a:avLst/>
          </a:prstGeom>
        </p:spPr>
        <p:txBody>
          <a:bodyPr lIns="0" tIns="0" rIns="0" bIns="0" rtlCol="0" anchor="t">
            <a:spAutoFit/>
          </a:bodyPr>
          <a:lstStyle/>
          <a:p>
            <a:pPr marL="669288" lvl="1" indent="-334644">
              <a:lnSpc>
                <a:spcPts val="4649"/>
              </a:lnSpc>
              <a:buFont typeface="Arial"/>
              <a:buChar char="•"/>
            </a:pPr>
            <a:r>
              <a:rPr lang="en-US" sz="3099" spc="30" dirty="0">
                <a:solidFill>
                  <a:srgbClr val="FFFFFF"/>
                </a:solidFill>
                <a:latin typeface="Arial Light"/>
              </a:rPr>
              <a:t>Support </a:t>
            </a:r>
            <a:r>
              <a:rPr lang="en-US" sz="3099" spc="30" dirty="0" err="1">
                <a:solidFill>
                  <a:srgbClr val="FFFFFF"/>
                </a:solidFill>
                <a:latin typeface="Arial Light"/>
              </a:rPr>
              <a:t>decarbonisation</a:t>
            </a:r>
            <a:r>
              <a:rPr lang="en-US" sz="3099" spc="30" dirty="0">
                <a:solidFill>
                  <a:srgbClr val="FFFFFF"/>
                </a:solidFill>
                <a:latin typeface="Arial Light"/>
              </a:rPr>
              <a:t> efforts in local businesses while improving the natural environment</a:t>
            </a:r>
          </a:p>
          <a:p>
            <a:pPr>
              <a:lnSpc>
                <a:spcPts val="4649"/>
              </a:lnSpc>
            </a:pPr>
            <a:endParaRPr lang="en-US" sz="3099" spc="30" dirty="0">
              <a:solidFill>
                <a:srgbClr val="FFFFFF"/>
              </a:solidFill>
              <a:latin typeface="Arial Light"/>
            </a:endParaRPr>
          </a:p>
          <a:p>
            <a:pPr marL="668655" lvl="1" indent="-334010">
              <a:lnSpc>
                <a:spcPts val="4649"/>
              </a:lnSpc>
              <a:buFont typeface="Arial"/>
              <a:buChar char="•"/>
            </a:pPr>
            <a:r>
              <a:rPr lang="en-US" sz="3050" spc="30" dirty="0">
                <a:solidFill>
                  <a:srgbClr val="FFFFFF"/>
                </a:solidFill>
                <a:latin typeface="Arial Light"/>
              </a:rPr>
              <a:t>Align with the UK government's legally binding climate target to reduce carbon emissions to </a:t>
            </a:r>
          </a:p>
          <a:p>
            <a:pPr marL="334645" lvl="1">
              <a:lnSpc>
                <a:spcPts val="4649"/>
              </a:lnSpc>
            </a:pPr>
            <a:r>
              <a:rPr lang="en-US" sz="3050" spc="30" dirty="0">
                <a:solidFill>
                  <a:srgbClr val="FFFFFF"/>
                </a:solidFill>
                <a:latin typeface="Arial Light"/>
              </a:rPr>
              <a:t>   Net Zero by 2050</a:t>
            </a:r>
            <a:endParaRPr lang="en-US" dirty="0">
              <a:ea typeface="Calibri"/>
              <a:cs typeface="Calibri"/>
            </a:endParaRPr>
          </a:p>
          <a:p>
            <a:pPr>
              <a:lnSpc>
                <a:spcPts val="4649"/>
              </a:lnSpc>
            </a:pPr>
            <a:endParaRPr lang="en-US" sz="3099" spc="30" dirty="0">
              <a:solidFill>
                <a:srgbClr val="FFFFFF"/>
              </a:solidFill>
              <a:latin typeface="Arial Light"/>
            </a:endParaRPr>
          </a:p>
          <a:p>
            <a:pPr marL="669288" lvl="1" indent="-334644" algn="l">
              <a:lnSpc>
                <a:spcPts val="4649"/>
              </a:lnSpc>
              <a:buFont typeface="Arial"/>
              <a:buChar char="•"/>
            </a:pPr>
            <a:r>
              <a:rPr lang="en-US" sz="3099" spc="30" dirty="0">
                <a:solidFill>
                  <a:srgbClr val="FFFFFF"/>
                </a:solidFill>
                <a:latin typeface="Arial Light"/>
              </a:rPr>
              <a:t>Provide immediate support to businesses to enhance their competitiveness and sustainability</a:t>
            </a:r>
          </a:p>
        </p:txBody>
      </p:sp>
    </p:spTree>
    <p:extLst>
      <p:ext uri="{BB962C8B-B14F-4D97-AF65-F5344CB8AC3E}">
        <p14:creationId xmlns:p14="http://schemas.microsoft.com/office/powerpoint/2010/main" val="3436728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endParaRPr lang="en-US" sz="4050"/>
          </a:p>
        </p:txBody>
      </p:sp>
      <p:sp>
        <p:nvSpPr>
          <p:cNvPr id="14" name="Rectangle 1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6990189" cy="10287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endParaRPr lang="en-US" sz="4050"/>
          </a:p>
        </p:txBody>
      </p:sp>
      <p:sp>
        <p:nvSpPr>
          <p:cNvPr id="16" name="Isosceles Triangle 1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90191" y="-4"/>
            <a:ext cx="1585118" cy="10287002"/>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endParaRPr lang="en-US" sz="4050" dirty="0"/>
          </a:p>
        </p:txBody>
      </p:sp>
      <p:sp>
        <p:nvSpPr>
          <p:cNvPr id="2" name="Title 1">
            <a:extLst>
              <a:ext uri="{FF2B5EF4-FFF2-40B4-BE49-F238E27FC236}">
                <a16:creationId xmlns:a16="http://schemas.microsoft.com/office/drawing/2014/main" id="{BFA239E5-CC1B-F4BB-B799-DA34D73E525B}"/>
              </a:ext>
            </a:extLst>
          </p:cNvPr>
          <p:cNvSpPr>
            <a:spLocks noGrp="1"/>
          </p:cNvSpPr>
          <p:nvPr>
            <p:ph type="title"/>
          </p:nvPr>
        </p:nvSpPr>
        <p:spPr>
          <a:xfrm>
            <a:off x="1010632" y="965201"/>
            <a:ext cx="6304568" cy="2063412"/>
          </a:xfrm>
        </p:spPr>
        <p:txBody>
          <a:bodyPr anchor="ctr">
            <a:norm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US" dirty="0" err="1">
                <a:solidFill>
                  <a:schemeClr val="bg1"/>
                </a:solidFill>
              </a:rPr>
              <a:t>Aniron</a:t>
            </a:r>
            <a:r>
              <a:rPr lang="en-US" dirty="0">
                <a:solidFill>
                  <a:schemeClr val="bg1"/>
                </a:solidFill>
              </a:rPr>
              <a:t> Renewables</a:t>
            </a:r>
            <a:endParaRPr lang="en-GB" dirty="0">
              <a:solidFill>
                <a:schemeClr val="bg1"/>
              </a:solidFill>
            </a:endParaRPr>
          </a:p>
        </p:txBody>
      </p:sp>
      <p:sp>
        <p:nvSpPr>
          <p:cNvPr id="9" name="Content Placeholder 8">
            <a:extLst>
              <a:ext uri="{FF2B5EF4-FFF2-40B4-BE49-F238E27FC236}">
                <a16:creationId xmlns:a16="http://schemas.microsoft.com/office/drawing/2014/main" id="{EEDC572C-D9B4-F947-E671-26E14CD47375}"/>
              </a:ext>
            </a:extLst>
          </p:cNvPr>
          <p:cNvSpPr>
            <a:spLocks noGrp="1"/>
          </p:cNvSpPr>
          <p:nvPr>
            <p:ph idx="1"/>
          </p:nvPr>
        </p:nvSpPr>
        <p:spPr>
          <a:xfrm>
            <a:off x="1010632" y="3240885"/>
            <a:ext cx="5960915" cy="5160165"/>
          </a:xfrm>
        </p:spPr>
        <p:txBody>
          <a:bodyPr>
            <a:norm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US" dirty="0">
                <a:solidFill>
                  <a:schemeClr val="bg1"/>
                </a:solidFill>
              </a:rPr>
              <a:t>Webinar series on Solar PV</a:t>
            </a:r>
          </a:p>
          <a:p>
            <a:pPr lvl="1"/>
            <a:r>
              <a:rPr lang="en-US" dirty="0">
                <a:solidFill>
                  <a:schemeClr val="bg1"/>
                </a:solidFill>
              </a:rPr>
              <a:t>Solar panels</a:t>
            </a:r>
          </a:p>
          <a:p>
            <a:pPr lvl="1"/>
            <a:r>
              <a:rPr lang="en-US" dirty="0">
                <a:solidFill>
                  <a:schemeClr val="bg1"/>
                </a:solidFill>
              </a:rPr>
              <a:t>Battery Storage</a:t>
            </a:r>
          </a:p>
          <a:p>
            <a:pPr lvl="1"/>
            <a:r>
              <a:rPr lang="en-US" dirty="0">
                <a:solidFill>
                  <a:schemeClr val="bg1"/>
                </a:solidFill>
              </a:rPr>
              <a:t>Commercial Design</a:t>
            </a:r>
          </a:p>
          <a:p>
            <a:pPr lvl="1"/>
            <a:r>
              <a:rPr lang="en-US" dirty="0">
                <a:solidFill>
                  <a:schemeClr val="bg1"/>
                </a:solidFill>
              </a:rPr>
              <a:t>Finances </a:t>
            </a:r>
          </a:p>
        </p:txBody>
      </p:sp>
      <p:pic>
        <p:nvPicPr>
          <p:cNvPr id="5" name="Content Placeholder 4" descr="A logo for a company&#10;&#10;Description automatically generated">
            <a:extLst>
              <a:ext uri="{FF2B5EF4-FFF2-40B4-BE49-F238E27FC236}">
                <a16:creationId xmlns:a16="http://schemas.microsoft.com/office/drawing/2014/main" id="{F1C02179-702E-9994-7C13-775E3400323B}"/>
              </a:ext>
            </a:extLst>
          </p:cNvPr>
          <p:cNvPicPr>
            <a:picLocks noChangeAspect="1"/>
          </p:cNvPicPr>
          <p:nvPr/>
        </p:nvPicPr>
        <p:blipFill>
          <a:blip r:embed="rId2"/>
          <a:stretch>
            <a:fillRect/>
          </a:stretch>
        </p:blipFill>
        <p:spPr>
          <a:xfrm>
            <a:off x="9144002" y="3899673"/>
            <a:ext cx="7715250" cy="2468880"/>
          </a:xfrm>
          <a:prstGeom prst="rect">
            <a:avLst/>
          </a:prstGeom>
        </p:spPr>
      </p:pic>
      <p:sp>
        <p:nvSpPr>
          <p:cNvPr id="18" name="Isosceles Triangle 1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633545" y="6019800"/>
            <a:ext cx="673100" cy="42672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endParaRPr lang="en-US" sz="4050" dirty="0"/>
          </a:p>
        </p:txBody>
      </p:sp>
      <p:sp useBgFill="1">
        <p:nvSpPr>
          <p:cNvPr id="3" name="Rectangle 2">
            <a:extLst>
              <a:ext uri="{FF2B5EF4-FFF2-40B4-BE49-F238E27FC236}">
                <a16:creationId xmlns:a16="http://schemas.microsoft.com/office/drawing/2014/main" id="{703A2B5E-50DE-F3A5-0297-77C44F085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endParaRPr lang="en-US" sz="4050"/>
          </a:p>
        </p:txBody>
      </p:sp>
      <p:sp>
        <p:nvSpPr>
          <p:cNvPr id="4" name="Rectangle 3">
            <a:extLst>
              <a:ext uri="{FF2B5EF4-FFF2-40B4-BE49-F238E27FC236}">
                <a16:creationId xmlns:a16="http://schemas.microsoft.com/office/drawing/2014/main" id="{731D858B-33F9-3D48-D0A6-7B9A23941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8"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endParaRPr lang="en-US" sz="4050"/>
          </a:p>
        </p:txBody>
      </p:sp>
      <p:sp>
        <p:nvSpPr>
          <p:cNvPr id="6" name="Title 1">
            <a:extLst>
              <a:ext uri="{FF2B5EF4-FFF2-40B4-BE49-F238E27FC236}">
                <a16:creationId xmlns:a16="http://schemas.microsoft.com/office/drawing/2014/main" id="{257497B5-1A62-72BC-56D0-A1908EE8B6BB}"/>
              </a:ext>
            </a:extLst>
          </p:cNvPr>
          <p:cNvSpPr txBox="1">
            <a:spLocks/>
          </p:cNvSpPr>
          <p:nvPr/>
        </p:nvSpPr>
        <p:spPr>
          <a:xfrm>
            <a:off x="1207008" y="1204433"/>
            <a:ext cx="7149495" cy="2181077"/>
          </a:xfrm>
          <a:prstGeom prst="rect">
            <a:avLst/>
          </a:prstGeom>
        </p:spPr>
        <p:txBody>
          <a:bodyPr vert="horz" lIns="137160" tIns="68580" rIns="137160" bIns="68580" rtlCol="0" anchor="t">
            <a:norm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GB" sz="4050" dirty="0">
                <a:solidFill>
                  <a:schemeClr val="tx2"/>
                </a:solidFill>
                <a:latin typeface="Arial Narrow" panose="020B0606020202030204" pitchFamily="34" charset="0"/>
              </a:rPr>
              <a:t>About Us</a:t>
            </a:r>
          </a:p>
        </p:txBody>
      </p:sp>
      <p:sp>
        <p:nvSpPr>
          <p:cNvPr id="7" name="Content Placeholder 2">
            <a:extLst>
              <a:ext uri="{FF2B5EF4-FFF2-40B4-BE49-F238E27FC236}">
                <a16:creationId xmlns:a16="http://schemas.microsoft.com/office/drawing/2014/main" id="{1C44E5A8-BC72-1855-390B-BA3AB77AFB46}"/>
              </a:ext>
            </a:extLst>
          </p:cNvPr>
          <p:cNvSpPr txBox="1">
            <a:spLocks/>
          </p:cNvSpPr>
          <p:nvPr/>
        </p:nvSpPr>
        <p:spPr>
          <a:xfrm>
            <a:off x="1207009" y="3632525"/>
            <a:ext cx="7148924" cy="5030214"/>
          </a:xfrm>
          <a:prstGeom prst="rect">
            <a:avLst/>
          </a:prstGeom>
        </p:spPr>
        <p:txBody>
          <a:bodyPr vert="horz" lIns="137160" tIns="68580" rIns="137160" bIns="68580" rtlCol="0" anchor="t">
            <a:normAutofit fontScale="85000" lnSpcReduction="10000"/>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GB" sz="4050">
                <a:solidFill>
                  <a:schemeClr val="tx2"/>
                </a:solidFill>
                <a:latin typeface="Arial Narrow" panose="020B0606020202030204" pitchFamily="34" charset="0"/>
              </a:rPr>
              <a:t>Established April 2012</a:t>
            </a:r>
          </a:p>
          <a:p>
            <a:r>
              <a:rPr lang="en-GB" sz="4050">
                <a:solidFill>
                  <a:schemeClr val="tx2"/>
                </a:solidFill>
                <a:latin typeface="Arial Narrow" panose="020B0606020202030204" pitchFamily="34" charset="0"/>
              </a:rPr>
              <a:t>Founding members, established track record photovoltaic &amp; energy storage system installations</a:t>
            </a:r>
          </a:p>
          <a:p>
            <a:r>
              <a:rPr lang="en-GB" sz="4050">
                <a:solidFill>
                  <a:schemeClr val="tx2"/>
                </a:solidFill>
                <a:latin typeface="Arial Narrow" panose="020B0606020202030204" pitchFamily="34" charset="0"/>
              </a:rPr>
              <a:t>Experts in design, planning &amp; installation</a:t>
            </a:r>
          </a:p>
          <a:p>
            <a:r>
              <a:rPr lang="en-GB" sz="4050">
                <a:solidFill>
                  <a:schemeClr val="tx2"/>
                </a:solidFill>
                <a:latin typeface="Arial Narrow" panose="020B0606020202030204" pitchFamily="34" charset="0"/>
              </a:rPr>
              <a:t>Strong partnerships with industry leading companies</a:t>
            </a:r>
          </a:p>
          <a:p>
            <a:r>
              <a:rPr lang="en-GB" sz="4050">
                <a:solidFill>
                  <a:schemeClr val="tx2"/>
                </a:solidFill>
                <a:latin typeface="Arial Narrow" panose="020B0606020202030204" pitchFamily="34" charset="0"/>
              </a:rPr>
              <a:t>Able to build both industrial scale solar pv rooftop or utility scale ground mount systems</a:t>
            </a:r>
          </a:p>
          <a:p>
            <a:pPr marL="0" indent="0">
              <a:buFont typeface="Wingdings 3" charset="2"/>
              <a:buNone/>
            </a:pPr>
            <a:endParaRPr lang="en-GB" sz="4050">
              <a:solidFill>
                <a:schemeClr val="tx2"/>
              </a:solidFill>
              <a:latin typeface="Arial Narrow" panose="020B0606020202030204" pitchFamily="34" charset="0"/>
            </a:endParaRPr>
          </a:p>
          <a:p>
            <a:endParaRPr lang="en-GB" sz="4050">
              <a:solidFill>
                <a:schemeClr val="tx2"/>
              </a:solidFill>
            </a:endParaRPr>
          </a:p>
        </p:txBody>
      </p:sp>
      <p:grpSp>
        <p:nvGrpSpPr>
          <p:cNvPr id="8" name="Group 7">
            <a:extLst>
              <a:ext uri="{FF2B5EF4-FFF2-40B4-BE49-F238E27FC236}">
                <a16:creationId xmlns:a16="http://schemas.microsoft.com/office/drawing/2014/main" id="{92940F9E-64D9-8995-13D0-84B7C8312F4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727361" y="-25071"/>
            <a:ext cx="9560642" cy="10312071"/>
            <a:chOff x="5818240" y="-1"/>
            <a:chExt cx="6373761" cy="6874714"/>
          </a:xfrm>
        </p:grpSpPr>
        <p:sp>
          <p:nvSpPr>
            <p:cNvPr id="10" name="Freeform: Shape 9">
              <a:extLst>
                <a:ext uri="{FF2B5EF4-FFF2-40B4-BE49-F238E27FC236}">
                  <a16:creationId xmlns:a16="http://schemas.microsoft.com/office/drawing/2014/main" id="{0F5A7196-D0CE-B654-7179-4731F151D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endParaRPr lang="en-US" sz="4050"/>
            </a:p>
          </p:txBody>
        </p:sp>
        <p:sp>
          <p:nvSpPr>
            <p:cNvPr id="11" name="Freeform: Shape 10">
              <a:extLst>
                <a:ext uri="{FF2B5EF4-FFF2-40B4-BE49-F238E27FC236}">
                  <a16:creationId xmlns:a16="http://schemas.microsoft.com/office/drawing/2014/main" id="{30CC0154-692D-DB5F-9734-F95BC4447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endParaRPr lang="en-US" sz="4050"/>
            </a:p>
          </p:txBody>
        </p:sp>
        <p:sp>
          <p:nvSpPr>
            <p:cNvPr id="13" name="Freeform: Shape 12">
              <a:extLst>
                <a:ext uri="{FF2B5EF4-FFF2-40B4-BE49-F238E27FC236}">
                  <a16:creationId xmlns:a16="http://schemas.microsoft.com/office/drawing/2014/main" id="{53F55D38-DC2B-8C8D-F474-EF0EE5D6EE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endParaRPr lang="en-US" sz="4050"/>
            </a:p>
          </p:txBody>
        </p:sp>
        <p:sp>
          <p:nvSpPr>
            <p:cNvPr id="15" name="Freeform: Shape 14">
              <a:extLst>
                <a:ext uri="{FF2B5EF4-FFF2-40B4-BE49-F238E27FC236}">
                  <a16:creationId xmlns:a16="http://schemas.microsoft.com/office/drawing/2014/main" id="{761EE1F3-BE79-CDA6-D86E-94382164FE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endParaRPr lang="en-US" sz="4050"/>
            </a:p>
          </p:txBody>
        </p:sp>
      </p:grpSp>
      <p:pic>
        <p:nvPicPr>
          <p:cNvPr id="17" name="Picture 16">
            <a:extLst>
              <a:ext uri="{FF2B5EF4-FFF2-40B4-BE49-F238E27FC236}">
                <a16:creationId xmlns:a16="http://schemas.microsoft.com/office/drawing/2014/main" id="{91103D92-2976-FA33-FFBE-7FDF39FF2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2588" y="4609023"/>
            <a:ext cx="6213348" cy="2454270"/>
          </a:xfrm>
          <a:prstGeom prst="rect">
            <a:avLst/>
          </a:prstGeom>
        </p:spPr>
      </p:pic>
    </p:spTree>
    <p:extLst>
      <p:ext uri="{BB962C8B-B14F-4D97-AF65-F5344CB8AC3E}">
        <p14:creationId xmlns:p14="http://schemas.microsoft.com/office/powerpoint/2010/main" val="1403845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2" name="Group 2"/>
          <p:cNvGrpSpPr/>
          <p:nvPr/>
        </p:nvGrpSpPr>
        <p:grpSpPr>
          <a:xfrm>
            <a:off x="1502278" y="5314047"/>
            <a:ext cx="1619064" cy="161906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4" name="TextBox 4"/>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5" name="Group 5"/>
          <p:cNvGrpSpPr/>
          <p:nvPr/>
        </p:nvGrpSpPr>
        <p:grpSpPr>
          <a:xfrm>
            <a:off x="1635461" y="5447230"/>
            <a:ext cx="1352698" cy="135269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7" name="TextBox 7"/>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8" name="Group 8"/>
          <p:cNvGrpSpPr/>
          <p:nvPr/>
        </p:nvGrpSpPr>
        <p:grpSpPr>
          <a:xfrm rot="-10800000">
            <a:off x="2127467" y="6876823"/>
            <a:ext cx="368686" cy="322600"/>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10" name="TextBox 10"/>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11" name="Group 11"/>
          <p:cNvGrpSpPr/>
          <p:nvPr/>
        </p:nvGrpSpPr>
        <p:grpSpPr>
          <a:xfrm>
            <a:off x="4968005" y="5314047"/>
            <a:ext cx="1619064" cy="161906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3" name="TextBox 13"/>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14" name="Group 14"/>
          <p:cNvGrpSpPr/>
          <p:nvPr/>
        </p:nvGrpSpPr>
        <p:grpSpPr>
          <a:xfrm>
            <a:off x="5101188" y="5447230"/>
            <a:ext cx="1352698" cy="135269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16" name="TextBox 16"/>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17" name="Group 17"/>
          <p:cNvGrpSpPr/>
          <p:nvPr/>
        </p:nvGrpSpPr>
        <p:grpSpPr>
          <a:xfrm rot="-10800000">
            <a:off x="5593194" y="6876823"/>
            <a:ext cx="368686" cy="322600"/>
            <a:chOff x="0" y="0"/>
            <a:chExt cx="812800" cy="711200"/>
          </a:xfrm>
        </p:grpSpPr>
        <p:sp>
          <p:nvSpPr>
            <p:cNvPr id="18" name="Freeform 1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19" name="TextBox 19"/>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20" name="Group 20"/>
          <p:cNvGrpSpPr/>
          <p:nvPr/>
        </p:nvGrpSpPr>
        <p:grpSpPr>
          <a:xfrm>
            <a:off x="8379337" y="5314047"/>
            <a:ext cx="1619064" cy="161906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2" name="TextBox 22"/>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23" name="Group 23"/>
          <p:cNvGrpSpPr/>
          <p:nvPr/>
        </p:nvGrpSpPr>
        <p:grpSpPr>
          <a:xfrm>
            <a:off x="8512520" y="5447230"/>
            <a:ext cx="1352698" cy="135269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25" name="TextBox 25"/>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26" name="Group 26"/>
          <p:cNvGrpSpPr/>
          <p:nvPr/>
        </p:nvGrpSpPr>
        <p:grpSpPr>
          <a:xfrm rot="-10800000">
            <a:off x="9004526" y="6876823"/>
            <a:ext cx="368686" cy="32260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28" name="TextBox 28"/>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29" name="Group 29"/>
          <p:cNvGrpSpPr/>
          <p:nvPr/>
        </p:nvGrpSpPr>
        <p:grpSpPr>
          <a:xfrm>
            <a:off x="11790670" y="5314047"/>
            <a:ext cx="1619064" cy="161906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31" name="TextBox 31"/>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32" name="Group 32"/>
          <p:cNvGrpSpPr/>
          <p:nvPr/>
        </p:nvGrpSpPr>
        <p:grpSpPr>
          <a:xfrm>
            <a:off x="11923853" y="5447230"/>
            <a:ext cx="1352698" cy="135269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34" name="TextBox 34"/>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35" name="Group 35"/>
          <p:cNvGrpSpPr/>
          <p:nvPr/>
        </p:nvGrpSpPr>
        <p:grpSpPr>
          <a:xfrm rot="-10800000">
            <a:off x="12415859" y="6876823"/>
            <a:ext cx="368686" cy="322600"/>
            <a:chOff x="0" y="0"/>
            <a:chExt cx="812800" cy="711200"/>
          </a:xfrm>
        </p:grpSpPr>
        <p:sp>
          <p:nvSpPr>
            <p:cNvPr id="36" name="Freeform 3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37" name="TextBox 37"/>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38" name="Group 38"/>
          <p:cNvGrpSpPr/>
          <p:nvPr/>
        </p:nvGrpSpPr>
        <p:grpSpPr>
          <a:xfrm>
            <a:off x="15202002" y="5314047"/>
            <a:ext cx="1619064" cy="1619064"/>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40" name="TextBox 40"/>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41" name="Group 41"/>
          <p:cNvGrpSpPr/>
          <p:nvPr/>
        </p:nvGrpSpPr>
        <p:grpSpPr>
          <a:xfrm>
            <a:off x="15335185" y="5447230"/>
            <a:ext cx="1352698" cy="135269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43" name="TextBox 43"/>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44" name="Group 44"/>
          <p:cNvGrpSpPr/>
          <p:nvPr/>
        </p:nvGrpSpPr>
        <p:grpSpPr>
          <a:xfrm rot="-10800000">
            <a:off x="15827191" y="6876823"/>
            <a:ext cx="368686" cy="322600"/>
            <a:chOff x="0" y="0"/>
            <a:chExt cx="812800" cy="711200"/>
          </a:xfrm>
        </p:grpSpPr>
        <p:sp>
          <p:nvSpPr>
            <p:cNvPr id="45" name="Freeform 4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46" name="TextBox 46"/>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47" name="Group 47"/>
          <p:cNvGrpSpPr/>
          <p:nvPr/>
        </p:nvGrpSpPr>
        <p:grpSpPr>
          <a:xfrm>
            <a:off x="12660395" y="3975022"/>
            <a:ext cx="4952865" cy="1072325"/>
            <a:chOff x="0" y="0"/>
            <a:chExt cx="2911576" cy="630374"/>
          </a:xfrm>
        </p:grpSpPr>
        <p:sp>
          <p:nvSpPr>
            <p:cNvPr id="48" name="Freeform 48"/>
            <p:cNvSpPr/>
            <p:nvPr/>
          </p:nvSpPr>
          <p:spPr>
            <a:xfrm>
              <a:off x="0" y="0"/>
              <a:ext cx="2911576" cy="630374"/>
            </a:xfrm>
            <a:custGeom>
              <a:avLst/>
              <a:gdLst/>
              <a:ahLst/>
              <a:cxnLst/>
              <a:rect l="l" t="t" r="r" b="b"/>
              <a:pathLst>
                <a:path w="2911576" h="630374">
                  <a:moveTo>
                    <a:pt x="0" y="0"/>
                  </a:moveTo>
                  <a:lnTo>
                    <a:pt x="2708376" y="0"/>
                  </a:lnTo>
                  <a:lnTo>
                    <a:pt x="2911576" y="315187"/>
                  </a:lnTo>
                  <a:lnTo>
                    <a:pt x="2708376" y="630374"/>
                  </a:lnTo>
                  <a:lnTo>
                    <a:pt x="0" y="630374"/>
                  </a:lnTo>
                  <a:lnTo>
                    <a:pt x="203200" y="315187"/>
                  </a:lnTo>
                  <a:lnTo>
                    <a:pt x="0" y="0"/>
                  </a:lnTo>
                  <a:close/>
                </a:path>
              </a:pathLst>
            </a:custGeom>
            <a:solidFill>
              <a:srgbClr val="F08028"/>
            </a:solidFill>
          </p:spPr>
          <p:txBody>
            <a:bodyPr/>
            <a:lstStyle/>
            <a:p>
              <a:endParaRPr lang="en-GB"/>
            </a:p>
          </p:txBody>
        </p:sp>
        <p:sp>
          <p:nvSpPr>
            <p:cNvPr id="49" name="TextBox 49"/>
            <p:cNvSpPr txBox="1"/>
            <p:nvPr/>
          </p:nvSpPr>
          <p:spPr>
            <a:xfrm>
              <a:off x="177800" y="-76200"/>
              <a:ext cx="2657576" cy="706574"/>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10242670" y="3969067"/>
            <a:ext cx="4125111" cy="1078280"/>
            <a:chOff x="0" y="0"/>
            <a:chExt cx="2467177" cy="644905"/>
          </a:xfrm>
        </p:grpSpPr>
        <p:sp>
          <p:nvSpPr>
            <p:cNvPr id="51" name="Freeform 51"/>
            <p:cNvSpPr/>
            <p:nvPr/>
          </p:nvSpPr>
          <p:spPr>
            <a:xfrm>
              <a:off x="0" y="0"/>
              <a:ext cx="2467177" cy="644906"/>
            </a:xfrm>
            <a:custGeom>
              <a:avLst/>
              <a:gdLst/>
              <a:ahLst/>
              <a:cxnLst/>
              <a:rect l="l" t="t" r="r" b="b"/>
              <a:pathLst>
                <a:path w="2467177" h="644906">
                  <a:moveTo>
                    <a:pt x="0" y="0"/>
                  </a:moveTo>
                  <a:lnTo>
                    <a:pt x="2263977" y="0"/>
                  </a:lnTo>
                  <a:lnTo>
                    <a:pt x="2467177" y="322453"/>
                  </a:lnTo>
                  <a:lnTo>
                    <a:pt x="2263977" y="644906"/>
                  </a:lnTo>
                  <a:lnTo>
                    <a:pt x="0" y="644906"/>
                  </a:lnTo>
                  <a:lnTo>
                    <a:pt x="203200" y="322453"/>
                  </a:lnTo>
                  <a:lnTo>
                    <a:pt x="0" y="0"/>
                  </a:lnTo>
                  <a:close/>
                </a:path>
              </a:pathLst>
            </a:custGeom>
            <a:solidFill>
              <a:srgbClr val="FFFFFF"/>
            </a:solidFill>
          </p:spPr>
          <p:txBody>
            <a:bodyPr/>
            <a:lstStyle/>
            <a:p>
              <a:endParaRPr lang="en-GB"/>
            </a:p>
          </p:txBody>
        </p:sp>
        <p:sp>
          <p:nvSpPr>
            <p:cNvPr id="52" name="TextBox 52"/>
            <p:cNvSpPr txBox="1"/>
            <p:nvPr/>
          </p:nvSpPr>
          <p:spPr>
            <a:xfrm>
              <a:off x="177800" y="-76200"/>
              <a:ext cx="2213177" cy="721105"/>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6800864" y="3969067"/>
            <a:ext cx="4147854" cy="1078280"/>
            <a:chOff x="0" y="0"/>
            <a:chExt cx="2480780" cy="644905"/>
          </a:xfrm>
        </p:grpSpPr>
        <p:sp>
          <p:nvSpPr>
            <p:cNvPr id="54" name="Freeform 54"/>
            <p:cNvSpPr/>
            <p:nvPr/>
          </p:nvSpPr>
          <p:spPr>
            <a:xfrm>
              <a:off x="0" y="0"/>
              <a:ext cx="2480780" cy="644906"/>
            </a:xfrm>
            <a:custGeom>
              <a:avLst/>
              <a:gdLst/>
              <a:ahLst/>
              <a:cxnLst/>
              <a:rect l="l" t="t" r="r" b="b"/>
              <a:pathLst>
                <a:path w="2480780" h="644906">
                  <a:moveTo>
                    <a:pt x="0" y="0"/>
                  </a:moveTo>
                  <a:lnTo>
                    <a:pt x="2277580" y="0"/>
                  </a:lnTo>
                  <a:lnTo>
                    <a:pt x="2480780" y="322453"/>
                  </a:lnTo>
                  <a:lnTo>
                    <a:pt x="2277580" y="644906"/>
                  </a:lnTo>
                  <a:lnTo>
                    <a:pt x="0" y="644906"/>
                  </a:lnTo>
                  <a:lnTo>
                    <a:pt x="203200" y="322453"/>
                  </a:lnTo>
                  <a:lnTo>
                    <a:pt x="0" y="0"/>
                  </a:lnTo>
                  <a:close/>
                </a:path>
              </a:pathLst>
            </a:custGeom>
            <a:solidFill>
              <a:srgbClr val="F08028"/>
            </a:solidFill>
          </p:spPr>
          <p:txBody>
            <a:bodyPr/>
            <a:lstStyle/>
            <a:p>
              <a:endParaRPr lang="en-GB"/>
            </a:p>
          </p:txBody>
        </p:sp>
        <p:sp>
          <p:nvSpPr>
            <p:cNvPr id="55" name="TextBox 55"/>
            <p:cNvSpPr txBox="1"/>
            <p:nvPr/>
          </p:nvSpPr>
          <p:spPr>
            <a:xfrm>
              <a:off x="177800" y="-76200"/>
              <a:ext cx="2226780" cy="721105"/>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3313950" y="3973826"/>
            <a:ext cx="4001991" cy="1073521"/>
            <a:chOff x="0" y="0"/>
            <a:chExt cx="2410421" cy="646588"/>
          </a:xfrm>
        </p:grpSpPr>
        <p:sp>
          <p:nvSpPr>
            <p:cNvPr id="57" name="Freeform 57"/>
            <p:cNvSpPr/>
            <p:nvPr/>
          </p:nvSpPr>
          <p:spPr>
            <a:xfrm>
              <a:off x="0" y="0"/>
              <a:ext cx="2410421" cy="646588"/>
            </a:xfrm>
            <a:custGeom>
              <a:avLst/>
              <a:gdLst/>
              <a:ahLst/>
              <a:cxnLst/>
              <a:rect l="l" t="t" r="r" b="b"/>
              <a:pathLst>
                <a:path w="2410421" h="646588">
                  <a:moveTo>
                    <a:pt x="0" y="0"/>
                  </a:moveTo>
                  <a:lnTo>
                    <a:pt x="2207221" y="0"/>
                  </a:lnTo>
                  <a:lnTo>
                    <a:pt x="2410421" y="323294"/>
                  </a:lnTo>
                  <a:lnTo>
                    <a:pt x="2207221" y="646588"/>
                  </a:lnTo>
                  <a:lnTo>
                    <a:pt x="0" y="646588"/>
                  </a:lnTo>
                  <a:lnTo>
                    <a:pt x="203200" y="323294"/>
                  </a:lnTo>
                  <a:lnTo>
                    <a:pt x="0" y="0"/>
                  </a:lnTo>
                  <a:close/>
                </a:path>
              </a:pathLst>
            </a:custGeom>
            <a:solidFill>
              <a:srgbClr val="FFFFFF"/>
            </a:solidFill>
          </p:spPr>
          <p:txBody>
            <a:bodyPr/>
            <a:lstStyle/>
            <a:p>
              <a:endParaRPr lang="en-GB"/>
            </a:p>
          </p:txBody>
        </p:sp>
        <p:sp>
          <p:nvSpPr>
            <p:cNvPr id="58" name="TextBox 58"/>
            <p:cNvSpPr txBox="1"/>
            <p:nvPr/>
          </p:nvSpPr>
          <p:spPr>
            <a:xfrm>
              <a:off x="177800" y="-76200"/>
              <a:ext cx="2156421" cy="722788"/>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613662" y="3975022"/>
            <a:ext cx="3396296" cy="1072325"/>
            <a:chOff x="0" y="0"/>
            <a:chExt cx="2030593" cy="641126"/>
          </a:xfrm>
        </p:grpSpPr>
        <p:sp>
          <p:nvSpPr>
            <p:cNvPr id="60" name="Freeform 60"/>
            <p:cNvSpPr/>
            <p:nvPr/>
          </p:nvSpPr>
          <p:spPr>
            <a:xfrm>
              <a:off x="0" y="0"/>
              <a:ext cx="2030593" cy="641126"/>
            </a:xfrm>
            <a:custGeom>
              <a:avLst/>
              <a:gdLst/>
              <a:ahLst/>
              <a:cxnLst/>
              <a:rect l="l" t="t" r="r" b="b"/>
              <a:pathLst>
                <a:path w="2030593" h="641126">
                  <a:moveTo>
                    <a:pt x="0" y="0"/>
                  </a:moveTo>
                  <a:lnTo>
                    <a:pt x="1827393" y="0"/>
                  </a:lnTo>
                  <a:lnTo>
                    <a:pt x="2030593" y="320563"/>
                  </a:lnTo>
                  <a:lnTo>
                    <a:pt x="1827393" y="641126"/>
                  </a:lnTo>
                  <a:lnTo>
                    <a:pt x="0" y="641126"/>
                  </a:lnTo>
                  <a:lnTo>
                    <a:pt x="203200" y="320563"/>
                  </a:lnTo>
                  <a:lnTo>
                    <a:pt x="0" y="0"/>
                  </a:lnTo>
                  <a:close/>
                </a:path>
              </a:pathLst>
            </a:custGeom>
            <a:solidFill>
              <a:srgbClr val="F08028"/>
            </a:solidFill>
          </p:spPr>
          <p:txBody>
            <a:bodyPr/>
            <a:lstStyle/>
            <a:p>
              <a:endParaRPr lang="en-GB"/>
            </a:p>
          </p:txBody>
        </p:sp>
        <p:sp>
          <p:nvSpPr>
            <p:cNvPr id="61" name="TextBox 61"/>
            <p:cNvSpPr txBox="1"/>
            <p:nvPr/>
          </p:nvSpPr>
          <p:spPr>
            <a:xfrm>
              <a:off x="177800" y="-76200"/>
              <a:ext cx="1776593" cy="717326"/>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9126010"/>
            <a:ext cx="18802359" cy="1183686"/>
            <a:chOff x="0" y="0"/>
            <a:chExt cx="25069812" cy="1578248"/>
          </a:xfrm>
        </p:grpSpPr>
        <p:sp>
          <p:nvSpPr>
            <p:cNvPr id="63" name="Freeform 63"/>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dirty="0"/>
            </a:p>
          </p:txBody>
        </p:sp>
      </p:grpSp>
      <p:sp>
        <p:nvSpPr>
          <p:cNvPr id="64" name="Freeform 64"/>
          <p:cNvSpPr/>
          <p:nvPr/>
        </p:nvSpPr>
        <p:spPr>
          <a:xfrm>
            <a:off x="2008989" y="5749647"/>
            <a:ext cx="700891" cy="709763"/>
          </a:xfrm>
          <a:custGeom>
            <a:avLst/>
            <a:gdLst/>
            <a:ahLst/>
            <a:cxnLst/>
            <a:rect l="l" t="t" r="r" b="b"/>
            <a:pathLst>
              <a:path w="700891" h="709763">
                <a:moveTo>
                  <a:pt x="0" y="0"/>
                </a:moveTo>
                <a:lnTo>
                  <a:pt x="700891" y="0"/>
                </a:lnTo>
                <a:lnTo>
                  <a:pt x="700891" y="709763"/>
                </a:lnTo>
                <a:lnTo>
                  <a:pt x="0" y="709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5" name="Freeform 65"/>
          <p:cNvSpPr/>
          <p:nvPr/>
        </p:nvSpPr>
        <p:spPr>
          <a:xfrm>
            <a:off x="15693360" y="5710765"/>
            <a:ext cx="636348" cy="748645"/>
          </a:xfrm>
          <a:custGeom>
            <a:avLst/>
            <a:gdLst/>
            <a:ahLst/>
            <a:cxnLst/>
            <a:rect l="l" t="t" r="r" b="b"/>
            <a:pathLst>
              <a:path w="636348" h="748645">
                <a:moveTo>
                  <a:pt x="0" y="0"/>
                </a:moveTo>
                <a:lnTo>
                  <a:pt x="636348" y="0"/>
                </a:lnTo>
                <a:lnTo>
                  <a:pt x="636348" y="748645"/>
                </a:lnTo>
                <a:lnTo>
                  <a:pt x="0" y="748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6" name="Freeform 66"/>
          <p:cNvSpPr/>
          <p:nvPr/>
        </p:nvSpPr>
        <p:spPr>
          <a:xfrm>
            <a:off x="12322366" y="5749647"/>
            <a:ext cx="593771" cy="784720"/>
          </a:xfrm>
          <a:custGeom>
            <a:avLst/>
            <a:gdLst/>
            <a:ahLst/>
            <a:cxnLst/>
            <a:rect l="l" t="t" r="r" b="b"/>
            <a:pathLst>
              <a:path w="593771" h="784720">
                <a:moveTo>
                  <a:pt x="0" y="0"/>
                </a:moveTo>
                <a:lnTo>
                  <a:pt x="593771" y="0"/>
                </a:lnTo>
                <a:lnTo>
                  <a:pt x="593771" y="784720"/>
                </a:lnTo>
                <a:lnTo>
                  <a:pt x="0" y="784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7" name="Freeform 67"/>
          <p:cNvSpPr/>
          <p:nvPr/>
        </p:nvSpPr>
        <p:spPr>
          <a:xfrm>
            <a:off x="8652728" y="5821049"/>
            <a:ext cx="1039695" cy="586010"/>
          </a:xfrm>
          <a:custGeom>
            <a:avLst/>
            <a:gdLst/>
            <a:ahLst/>
            <a:cxnLst/>
            <a:rect l="l" t="t" r="r" b="b"/>
            <a:pathLst>
              <a:path w="1039695" h="586010">
                <a:moveTo>
                  <a:pt x="0" y="0"/>
                </a:moveTo>
                <a:lnTo>
                  <a:pt x="1039694" y="0"/>
                </a:lnTo>
                <a:lnTo>
                  <a:pt x="1039694" y="586009"/>
                </a:lnTo>
                <a:lnTo>
                  <a:pt x="0" y="5860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8" name="Freeform 68"/>
          <p:cNvSpPr/>
          <p:nvPr/>
        </p:nvSpPr>
        <p:spPr>
          <a:xfrm>
            <a:off x="5496493" y="5701156"/>
            <a:ext cx="653994" cy="758254"/>
          </a:xfrm>
          <a:custGeom>
            <a:avLst/>
            <a:gdLst/>
            <a:ahLst/>
            <a:cxnLst/>
            <a:rect l="l" t="t" r="r" b="b"/>
            <a:pathLst>
              <a:path w="653994" h="758254">
                <a:moveTo>
                  <a:pt x="0" y="0"/>
                </a:moveTo>
                <a:lnTo>
                  <a:pt x="653994" y="0"/>
                </a:lnTo>
                <a:lnTo>
                  <a:pt x="653994" y="758254"/>
                </a:lnTo>
                <a:lnTo>
                  <a:pt x="0" y="7582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69" name="TextBox 69"/>
          <p:cNvSpPr txBox="1"/>
          <p:nvPr/>
        </p:nvSpPr>
        <p:spPr>
          <a:xfrm>
            <a:off x="613662" y="7392035"/>
            <a:ext cx="3396296" cy="1287780"/>
          </a:xfrm>
          <a:prstGeom prst="rect">
            <a:avLst/>
          </a:prstGeom>
        </p:spPr>
        <p:txBody>
          <a:bodyPr lIns="0" tIns="0" rIns="0" bIns="0" rtlCol="0" anchor="t">
            <a:spAutoFit/>
          </a:bodyPr>
          <a:lstStyle/>
          <a:p>
            <a:pPr marL="0" lvl="0" indent="0" algn="ctr">
              <a:lnSpc>
                <a:spcPts val="2520"/>
              </a:lnSpc>
              <a:spcBef>
                <a:spcPct val="0"/>
              </a:spcBef>
            </a:pPr>
            <a:r>
              <a:rPr lang="en-US" sz="1800" dirty="0">
                <a:solidFill>
                  <a:srgbClr val="FFFFFF"/>
                </a:solidFill>
                <a:latin typeface="Arial"/>
              </a:rPr>
              <a:t>Start by completing the </a:t>
            </a:r>
            <a:r>
              <a:rPr lang="en-US" sz="1800" dirty="0">
                <a:solidFill>
                  <a:srgbClr val="FFFFFF"/>
                </a:solidFill>
                <a:latin typeface="Arial"/>
                <a:hlinkClick r:id="rId13"/>
              </a:rPr>
              <a:t>registration form </a:t>
            </a:r>
            <a:r>
              <a:rPr lang="en-US" sz="1800" dirty="0">
                <a:solidFill>
                  <a:srgbClr val="FFFFFF"/>
                </a:solidFill>
                <a:latin typeface="Arial"/>
              </a:rPr>
              <a:t>on BGWM’s website or by contacting our team.</a:t>
            </a:r>
          </a:p>
        </p:txBody>
      </p:sp>
      <p:sp>
        <p:nvSpPr>
          <p:cNvPr id="70" name="TextBox 70"/>
          <p:cNvSpPr txBox="1"/>
          <p:nvPr/>
        </p:nvSpPr>
        <p:spPr>
          <a:xfrm>
            <a:off x="4133783" y="7392035"/>
            <a:ext cx="3287508" cy="1602105"/>
          </a:xfrm>
          <a:prstGeom prst="rect">
            <a:avLst/>
          </a:prstGeom>
        </p:spPr>
        <p:txBody>
          <a:bodyPr lIns="0" tIns="0" rIns="0" bIns="0" rtlCol="0" anchor="t">
            <a:spAutoFit/>
          </a:bodyPr>
          <a:lstStyle/>
          <a:p>
            <a:pPr marL="0" lvl="0" indent="0" algn="ctr">
              <a:lnSpc>
                <a:spcPts val="2520"/>
              </a:lnSpc>
              <a:spcBef>
                <a:spcPct val="0"/>
              </a:spcBef>
            </a:pPr>
            <a:r>
              <a:rPr lang="en-US" sz="1800" u="none" strike="noStrike" dirty="0">
                <a:solidFill>
                  <a:srgbClr val="FFFFFF"/>
                </a:solidFill>
                <a:latin typeface="Arial"/>
              </a:rPr>
              <a:t>After registration, our Business Engagement Managers will reach out to you to complete the audit triage and check your eligibility.</a:t>
            </a:r>
          </a:p>
        </p:txBody>
      </p:sp>
      <p:sp>
        <p:nvSpPr>
          <p:cNvPr id="71" name="TextBox 71"/>
          <p:cNvSpPr txBox="1"/>
          <p:nvPr/>
        </p:nvSpPr>
        <p:spPr>
          <a:xfrm>
            <a:off x="7545115" y="7392035"/>
            <a:ext cx="3287508" cy="1287780"/>
          </a:xfrm>
          <a:prstGeom prst="rect">
            <a:avLst/>
          </a:prstGeom>
        </p:spPr>
        <p:txBody>
          <a:bodyPr lIns="0" tIns="0" rIns="0" bIns="0" rtlCol="0" anchor="t">
            <a:spAutoFit/>
          </a:bodyPr>
          <a:lstStyle/>
          <a:p>
            <a:pPr algn="ctr">
              <a:lnSpc>
                <a:spcPts val="2520"/>
              </a:lnSpc>
              <a:spcBef>
                <a:spcPct val="0"/>
              </a:spcBef>
            </a:pPr>
            <a:r>
              <a:rPr lang="en-US" sz="1800" dirty="0">
                <a:solidFill>
                  <a:srgbClr val="FFFFFF"/>
                </a:solidFill>
                <a:latin typeface="Arial"/>
              </a:rPr>
              <a:t>We will then conduct a FREE</a:t>
            </a:r>
            <a:r>
              <a:rPr lang="en-US" dirty="0">
                <a:solidFill>
                  <a:srgbClr val="FFFFFF"/>
                </a:solidFill>
                <a:latin typeface="Arial"/>
              </a:rPr>
              <a:t> </a:t>
            </a:r>
            <a:r>
              <a:rPr lang="en-US" sz="1800" dirty="0">
                <a:solidFill>
                  <a:srgbClr val="FFFFFF"/>
                </a:solidFill>
                <a:latin typeface="Arial"/>
              </a:rPr>
              <a:t>assessment, examining your energy usage and operations.</a:t>
            </a:r>
          </a:p>
        </p:txBody>
      </p:sp>
      <p:sp>
        <p:nvSpPr>
          <p:cNvPr id="72" name="TextBox 72"/>
          <p:cNvSpPr txBox="1"/>
          <p:nvPr/>
        </p:nvSpPr>
        <p:spPr>
          <a:xfrm>
            <a:off x="1469500" y="4234537"/>
            <a:ext cx="1684620"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FFFFF"/>
                </a:solidFill>
                <a:latin typeface="Clear Sans Bold"/>
              </a:rPr>
              <a:t>Register</a:t>
            </a:r>
          </a:p>
        </p:txBody>
      </p:sp>
      <p:sp>
        <p:nvSpPr>
          <p:cNvPr id="73" name="TextBox 73"/>
          <p:cNvSpPr txBox="1"/>
          <p:nvPr/>
        </p:nvSpPr>
        <p:spPr>
          <a:xfrm>
            <a:off x="4290428" y="4211034"/>
            <a:ext cx="2510436"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08028"/>
                </a:solidFill>
                <a:latin typeface="Clear Sans Bold"/>
              </a:rPr>
              <a:t>Audit Triage</a:t>
            </a:r>
          </a:p>
        </p:txBody>
      </p:sp>
      <p:sp>
        <p:nvSpPr>
          <p:cNvPr id="74" name="TextBox 74"/>
          <p:cNvSpPr txBox="1"/>
          <p:nvPr/>
        </p:nvSpPr>
        <p:spPr>
          <a:xfrm>
            <a:off x="7421290" y="3988236"/>
            <a:ext cx="3137840" cy="976570"/>
          </a:xfrm>
          <a:prstGeom prst="rect">
            <a:avLst/>
          </a:prstGeom>
        </p:spPr>
        <p:txBody>
          <a:bodyPr lIns="0" tIns="0" rIns="0" bIns="0" rtlCol="0" anchor="t">
            <a:spAutoFit/>
          </a:bodyPr>
          <a:lstStyle/>
          <a:p>
            <a:pPr marL="0" lvl="0" indent="0" algn="ctr">
              <a:lnSpc>
                <a:spcPts val="3923"/>
              </a:lnSpc>
              <a:spcBef>
                <a:spcPct val="0"/>
              </a:spcBef>
            </a:pPr>
            <a:r>
              <a:rPr lang="en-US" sz="2800" dirty="0">
                <a:solidFill>
                  <a:srgbClr val="FFFFFF"/>
                </a:solidFill>
                <a:latin typeface="Clear Sans Bold"/>
              </a:rPr>
              <a:t>Energy Assessment</a:t>
            </a:r>
          </a:p>
        </p:txBody>
      </p:sp>
      <p:sp>
        <p:nvSpPr>
          <p:cNvPr id="75" name="TextBox 75"/>
          <p:cNvSpPr txBox="1"/>
          <p:nvPr/>
        </p:nvSpPr>
        <p:spPr>
          <a:xfrm>
            <a:off x="10721055" y="4234537"/>
            <a:ext cx="3662567"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08028"/>
                </a:solidFill>
                <a:latin typeface="Clear Sans Bold"/>
              </a:rPr>
              <a:t>Recommendations</a:t>
            </a:r>
          </a:p>
        </p:txBody>
      </p:sp>
      <p:sp>
        <p:nvSpPr>
          <p:cNvPr id="76" name="TextBox 76"/>
          <p:cNvSpPr txBox="1"/>
          <p:nvPr/>
        </p:nvSpPr>
        <p:spPr>
          <a:xfrm>
            <a:off x="14545547" y="4211034"/>
            <a:ext cx="2900632"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FFFFF"/>
                </a:solidFill>
                <a:latin typeface="Clear Sans Bold"/>
              </a:rPr>
              <a:t>Grant Application</a:t>
            </a:r>
          </a:p>
        </p:txBody>
      </p:sp>
      <p:sp>
        <p:nvSpPr>
          <p:cNvPr id="77" name="TextBox 77"/>
          <p:cNvSpPr txBox="1"/>
          <p:nvPr/>
        </p:nvSpPr>
        <p:spPr>
          <a:xfrm>
            <a:off x="10956448" y="7392035"/>
            <a:ext cx="3287508" cy="1575431"/>
          </a:xfrm>
          <a:prstGeom prst="rect">
            <a:avLst/>
          </a:prstGeom>
        </p:spPr>
        <p:txBody>
          <a:bodyPr lIns="0" tIns="0" rIns="0" bIns="0" rtlCol="0" anchor="t">
            <a:spAutoFit/>
          </a:bodyPr>
          <a:lstStyle/>
          <a:p>
            <a:pPr marL="0" lvl="0" indent="0" algn="ctr">
              <a:lnSpc>
                <a:spcPts val="2520"/>
              </a:lnSpc>
              <a:spcBef>
                <a:spcPct val="0"/>
              </a:spcBef>
            </a:pPr>
            <a:r>
              <a:rPr lang="en-US" sz="1800" dirty="0">
                <a:solidFill>
                  <a:srgbClr val="FFFFFF"/>
                </a:solidFill>
                <a:latin typeface="Arial"/>
              </a:rPr>
              <a:t>Based on the </a:t>
            </a:r>
            <a:r>
              <a:rPr lang="en-US" dirty="0">
                <a:solidFill>
                  <a:srgbClr val="FFFFFF"/>
                </a:solidFill>
                <a:latin typeface="Arial"/>
              </a:rPr>
              <a:t>assessment</a:t>
            </a:r>
            <a:r>
              <a:rPr lang="en-US" sz="1800" dirty="0">
                <a:solidFill>
                  <a:srgbClr val="FFFFFF"/>
                </a:solidFill>
                <a:latin typeface="Arial"/>
              </a:rPr>
              <a:t>, we'll provide you with recommendations for cost-effective energy saving measures.</a:t>
            </a:r>
          </a:p>
        </p:txBody>
      </p:sp>
      <p:sp>
        <p:nvSpPr>
          <p:cNvPr id="78" name="TextBox 78"/>
          <p:cNvSpPr txBox="1"/>
          <p:nvPr/>
        </p:nvSpPr>
        <p:spPr>
          <a:xfrm>
            <a:off x="14367780" y="7392035"/>
            <a:ext cx="3287508" cy="1602105"/>
          </a:xfrm>
          <a:prstGeom prst="rect">
            <a:avLst/>
          </a:prstGeom>
        </p:spPr>
        <p:txBody>
          <a:bodyPr lIns="0" tIns="0" rIns="0" bIns="0" rtlCol="0" anchor="t">
            <a:spAutoFit/>
          </a:bodyPr>
          <a:lstStyle/>
          <a:p>
            <a:pPr marL="0" lvl="0" indent="0" algn="ctr">
              <a:lnSpc>
                <a:spcPts val="2520"/>
              </a:lnSpc>
              <a:spcBef>
                <a:spcPct val="0"/>
              </a:spcBef>
            </a:pPr>
            <a:r>
              <a:rPr lang="en-US" sz="1800" dirty="0">
                <a:solidFill>
                  <a:srgbClr val="FFFFFF"/>
                </a:solidFill>
                <a:latin typeface="Arial"/>
              </a:rPr>
              <a:t> Your business has the opportunity to apply for grants of up to £100,000 to implement the energy efficiency recommendations</a:t>
            </a:r>
            <a:r>
              <a:rPr lang="en-US" dirty="0">
                <a:solidFill>
                  <a:srgbClr val="FFFFFF"/>
                </a:solidFill>
                <a:latin typeface="Arial"/>
              </a:rPr>
              <a:t>*</a:t>
            </a:r>
            <a:r>
              <a:rPr lang="en-US" sz="1800" dirty="0">
                <a:solidFill>
                  <a:srgbClr val="FFFFFF"/>
                </a:solidFill>
                <a:latin typeface="Arial"/>
              </a:rPr>
              <a:t>.</a:t>
            </a:r>
          </a:p>
        </p:txBody>
      </p:sp>
      <p:sp>
        <p:nvSpPr>
          <p:cNvPr id="79" name="TextBox 79"/>
          <p:cNvSpPr txBox="1"/>
          <p:nvPr/>
        </p:nvSpPr>
        <p:spPr>
          <a:xfrm>
            <a:off x="1028700" y="851943"/>
            <a:ext cx="11631695" cy="1388364"/>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The Journey Ahead</a:t>
            </a:r>
          </a:p>
        </p:txBody>
      </p:sp>
      <p:sp>
        <p:nvSpPr>
          <p:cNvPr id="80" name="TextBox 80"/>
          <p:cNvSpPr txBox="1"/>
          <p:nvPr/>
        </p:nvSpPr>
        <p:spPr>
          <a:xfrm>
            <a:off x="1104331" y="2082990"/>
            <a:ext cx="12305402" cy="581152"/>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What to Expect in Your Decarbonisation Journey?</a:t>
            </a:r>
          </a:p>
        </p:txBody>
      </p:sp>
    </p:spTree>
    <p:extLst>
      <p:ext uri="{BB962C8B-B14F-4D97-AF65-F5344CB8AC3E}">
        <p14:creationId xmlns:p14="http://schemas.microsoft.com/office/powerpoint/2010/main" val="38249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77" grpId="0"/>
      <p:bldP spid="7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dirty="0">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dirty="0">
                <a:solidFill>
                  <a:srgbClr val="309F9F"/>
                </a:solidFill>
                <a:latin typeface="Arial Bold"/>
              </a:rPr>
              <a:t>Green Business Network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US" sz="3098" spc="29" dirty="0">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1851" y="2029991"/>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dirty="0">
                <a:solidFill>
                  <a:schemeClr val="bg1"/>
                </a:solidFill>
                <a:latin typeface="Arial" panose="020B0604020202020204" pitchFamily="34" charset="0"/>
                <a:cs typeface="Arial" panose="020B0604020202020204" pitchFamily="34" charset="0"/>
              </a:rPr>
              <a:t>The Green Business Network allows businesses to come together, share ideas and promote energy, resource, waste and water efficiency as well as engage on low carbon, environmental and green sustainability initiatives.</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43180" y="4465832"/>
            <a:ext cx="5560218" cy="1609932"/>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dirty="0">
                <a:solidFill>
                  <a:schemeClr val="bg1"/>
                </a:solidFill>
                <a:latin typeface="WMCA Circular Book"/>
              </a:rPr>
              <a:t>Free to join</a:t>
            </a:r>
          </a:p>
          <a:p>
            <a:r>
              <a:rPr lang="en-GB" dirty="0">
                <a:solidFill>
                  <a:schemeClr val="bg1"/>
                </a:solidFill>
                <a:latin typeface="WMCA Circular Book"/>
              </a:rPr>
              <a:t>2900 members</a:t>
            </a:r>
          </a:p>
          <a:p>
            <a:r>
              <a:rPr lang="en-GB" dirty="0">
                <a:solidFill>
                  <a:schemeClr val="bg1"/>
                </a:solidFill>
                <a:latin typeface="WMCA Circular Book"/>
              </a:rPr>
              <a:t>Networking opportunities</a:t>
            </a:r>
          </a:p>
          <a:p>
            <a:r>
              <a:rPr lang="en-GB" dirty="0">
                <a:solidFill>
                  <a:schemeClr val="bg1"/>
                </a:solidFill>
                <a:latin typeface="WMCA Circular Book"/>
              </a:rPr>
              <a:t>Free newsletter </a:t>
            </a:r>
          </a:p>
          <a:p>
            <a:r>
              <a:rPr lang="en-GB" dirty="0">
                <a:solidFill>
                  <a:schemeClr val="bg1"/>
                </a:solidFill>
                <a:latin typeface="WMCA Circular Book"/>
              </a:rPr>
              <a:t>Be the first one to find out more about events and grant support opportunities </a:t>
            </a:r>
          </a:p>
          <a:p>
            <a:r>
              <a:rPr lang="en-GB" dirty="0">
                <a:solidFill>
                  <a:schemeClr val="bg1"/>
                </a:solidFill>
                <a:latin typeface="WMCA Circular Book"/>
                <a:hlinkClick r:id="rId3"/>
              </a:rPr>
              <a:t>Join now</a:t>
            </a:r>
            <a:endParaRPr lang="en-GB" dirty="0">
              <a:solidFill>
                <a:schemeClr val="bg1"/>
              </a:solidFill>
              <a:latin typeface="WMCA Circular Book"/>
            </a:endParaRPr>
          </a:p>
        </p:txBody>
      </p:sp>
      <p:pic>
        <p:nvPicPr>
          <p:cNvPr id="18" name="Picture 17" descr="A qr code with black dots&#10;&#10;Description automatically generated">
            <a:extLst>
              <a:ext uri="{FF2B5EF4-FFF2-40B4-BE49-F238E27FC236}">
                <a16:creationId xmlns:a16="http://schemas.microsoft.com/office/drawing/2014/main" id="{F0CF400C-8D87-3307-587C-F34AF07EAB9F}"/>
              </a:ext>
            </a:extLst>
          </p:cNvPr>
          <p:cNvPicPr>
            <a:picLocks noChangeAspect="1"/>
          </p:cNvPicPr>
          <p:nvPr/>
        </p:nvPicPr>
        <p:blipFill>
          <a:blip r:embed="rId4"/>
          <a:stretch>
            <a:fillRect/>
          </a:stretch>
        </p:blipFill>
        <p:spPr>
          <a:xfrm>
            <a:off x="8817271" y="4078706"/>
            <a:ext cx="3236336" cy="3236336"/>
          </a:xfrm>
          <a:prstGeom prst="rect">
            <a:avLst/>
          </a:prstGeom>
        </p:spPr>
      </p:pic>
      <p:sp>
        <p:nvSpPr>
          <p:cNvPr id="19" name="TextBox 18">
            <a:extLst>
              <a:ext uri="{FF2B5EF4-FFF2-40B4-BE49-F238E27FC236}">
                <a16:creationId xmlns:a16="http://schemas.microsoft.com/office/drawing/2014/main" id="{0C092D5F-917C-0074-5CA6-B09DB4E02879}"/>
              </a:ext>
            </a:extLst>
          </p:cNvPr>
          <p:cNvSpPr txBox="1"/>
          <p:nvPr/>
        </p:nvSpPr>
        <p:spPr>
          <a:xfrm>
            <a:off x="8975378" y="7485351"/>
            <a:ext cx="2948243" cy="400110"/>
          </a:xfrm>
          <a:prstGeom prst="rect">
            <a:avLst/>
          </a:prstGeom>
          <a:noFill/>
        </p:spPr>
        <p:txBody>
          <a:bodyPr wrap="none" rtlCol="0">
            <a:spAutoFit/>
          </a:bodyPr>
          <a:lstStyle/>
          <a:p>
            <a:r>
              <a:rPr lang="en-GB" sz="2000" dirty="0">
                <a:solidFill>
                  <a:schemeClr val="bg1"/>
                </a:solidFill>
                <a:latin typeface="Arial" panose="020B0604020202020204" pitchFamily="34" charset="0"/>
                <a:cs typeface="Arial" panose="020B0604020202020204" pitchFamily="34" charset="0"/>
              </a:rPr>
              <a:t>Use this QR code to join</a:t>
            </a:r>
          </a:p>
        </p:txBody>
      </p:sp>
      <p:sp>
        <p:nvSpPr>
          <p:cNvPr id="20" name="Rectangle 19">
            <a:extLst>
              <a:ext uri="{FF2B5EF4-FFF2-40B4-BE49-F238E27FC236}">
                <a16:creationId xmlns:a16="http://schemas.microsoft.com/office/drawing/2014/main" id="{BF661EB3-E5C5-943F-8682-2D8208070EC5}"/>
              </a:ext>
            </a:extLst>
          </p:cNvPr>
          <p:cNvSpPr/>
          <p:nvPr/>
        </p:nvSpPr>
        <p:spPr>
          <a:xfrm>
            <a:off x="7861823" y="3674046"/>
            <a:ext cx="5175351" cy="44196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7827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dirty="0">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dirty="0">
                <a:solidFill>
                  <a:srgbClr val="309F9F"/>
                </a:solidFill>
                <a:latin typeface="Arial Bold"/>
              </a:rPr>
              <a:t>Green Business Podcast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US" sz="3098" spc="29" dirty="0">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0559" y="1434805"/>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dirty="0">
                <a:solidFill>
                  <a:schemeClr val="bg1"/>
                </a:solidFill>
                <a:latin typeface="Arial" panose="020B0604020202020204" pitchFamily="34" charset="0"/>
                <a:cs typeface="Arial" panose="020B0604020202020204" pitchFamily="34" charset="0"/>
              </a:rPr>
              <a:t>Listen to our monthly podcast to l</a:t>
            </a:r>
            <a:r>
              <a:rPr lang="en-GB" b="0" i="0" dirty="0">
                <a:solidFill>
                  <a:schemeClr val="bg1"/>
                </a:solidFill>
                <a:effectLst/>
                <a:latin typeface="Arial" panose="020B0604020202020204" pitchFamily="34" charset="0"/>
                <a:cs typeface="Arial" panose="020B0604020202020204" pitchFamily="34" charset="0"/>
              </a:rPr>
              <a:t>earn more about energy, resource, waste and water efficiency as well as engage in low carbon, environmental and green sustainability initiatives.</a:t>
            </a:r>
            <a:r>
              <a:rPr lang="en-GB" dirty="0">
                <a:solidFill>
                  <a:schemeClr val="bg1"/>
                </a:solidFill>
                <a:latin typeface="Arial" panose="020B0604020202020204" pitchFamily="34" charset="0"/>
                <a:cs typeface="Arial" panose="020B0604020202020204" pitchFamily="34" charset="0"/>
              </a:rPr>
              <a:t> </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57030" y="3910724"/>
            <a:ext cx="5560218" cy="1609932"/>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dirty="0">
                <a:solidFill>
                  <a:schemeClr val="bg1"/>
                </a:solidFill>
                <a:latin typeface="WMCA Circular Book"/>
              </a:rPr>
              <a:t>New episodes every month</a:t>
            </a:r>
          </a:p>
          <a:p>
            <a:r>
              <a:rPr lang="en-GB" dirty="0">
                <a:solidFill>
                  <a:schemeClr val="bg1"/>
                </a:solidFill>
                <a:latin typeface="WMCA Circular Book"/>
              </a:rPr>
              <a:t>Over 10 episodes so far discussing solar PV, heat pumps and sustainable business practices</a:t>
            </a:r>
          </a:p>
          <a:p>
            <a:r>
              <a:rPr lang="en-GB" sz="2800" dirty="0">
                <a:solidFill>
                  <a:schemeClr val="bg1"/>
                </a:solidFill>
                <a:latin typeface="WMCA Circular Bold"/>
              </a:rPr>
              <a:t>Use the QR code </a:t>
            </a:r>
            <a:r>
              <a:rPr lang="en-GB" sz="2800" dirty="0">
                <a:solidFill>
                  <a:schemeClr val="bg1"/>
                </a:solidFill>
                <a:latin typeface="WMCA Circular Bold"/>
                <a:hlinkClick r:id="rId3"/>
              </a:rPr>
              <a:t>or this link to subscribe</a:t>
            </a:r>
            <a:endParaRPr lang="en-GB" sz="2800" dirty="0">
              <a:solidFill>
                <a:schemeClr val="bg1"/>
              </a:solidFill>
              <a:latin typeface="WMCA Circular Bold"/>
            </a:endParaRPr>
          </a:p>
          <a:p>
            <a:endParaRPr lang="en-GB" dirty="0">
              <a:solidFill>
                <a:schemeClr val="bg1"/>
              </a:solidFill>
              <a:latin typeface="WMCA Circular Book"/>
            </a:endParaRPr>
          </a:p>
          <a:p>
            <a:endParaRPr lang="en-GB" dirty="0">
              <a:solidFill>
                <a:schemeClr val="bg1"/>
              </a:solidFill>
              <a:latin typeface="WMCA Circular Book"/>
            </a:endParaRPr>
          </a:p>
        </p:txBody>
      </p:sp>
      <p:pic>
        <p:nvPicPr>
          <p:cNvPr id="5" name="Picture 4" descr="A collage of a group of people&#10;&#10;Description automatically generated">
            <a:extLst>
              <a:ext uri="{FF2B5EF4-FFF2-40B4-BE49-F238E27FC236}">
                <a16:creationId xmlns:a16="http://schemas.microsoft.com/office/drawing/2014/main" id="{8F497250-4AE6-5F49-D4A9-A21F450C32AB}"/>
              </a:ext>
            </a:extLst>
          </p:cNvPr>
          <p:cNvPicPr>
            <a:picLocks noChangeAspect="1"/>
          </p:cNvPicPr>
          <p:nvPr/>
        </p:nvPicPr>
        <p:blipFill>
          <a:blip r:embed="rId4"/>
          <a:stretch>
            <a:fillRect/>
          </a:stretch>
        </p:blipFill>
        <p:spPr>
          <a:xfrm>
            <a:off x="9906000" y="4126610"/>
            <a:ext cx="6321395" cy="4847798"/>
          </a:xfrm>
          <a:prstGeom prst="rect">
            <a:avLst/>
          </a:prstGeom>
        </p:spPr>
      </p:pic>
      <p:pic>
        <p:nvPicPr>
          <p:cNvPr id="6" name="Picture 5" descr="A qr code with dots&#10;&#10;Description automatically generated">
            <a:extLst>
              <a:ext uri="{FF2B5EF4-FFF2-40B4-BE49-F238E27FC236}">
                <a16:creationId xmlns:a16="http://schemas.microsoft.com/office/drawing/2014/main" id="{8B1491E5-A1B4-F77E-D419-4D31931CFFF9}"/>
              </a:ext>
            </a:extLst>
          </p:cNvPr>
          <p:cNvPicPr>
            <a:picLocks noChangeAspect="1"/>
          </p:cNvPicPr>
          <p:nvPr/>
        </p:nvPicPr>
        <p:blipFill>
          <a:blip r:embed="rId5"/>
          <a:stretch>
            <a:fillRect/>
          </a:stretch>
        </p:blipFill>
        <p:spPr>
          <a:xfrm>
            <a:off x="6465194" y="4126609"/>
            <a:ext cx="2944914" cy="2944914"/>
          </a:xfrm>
          <a:prstGeom prst="rect">
            <a:avLst/>
          </a:prstGeom>
        </p:spPr>
      </p:pic>
    </p:spTree>
    <p:extLst>
      <p:ext uri="{BB962C8B-B14F-4D97-AF65-F5344CB8AC3E}">
        <p14:creationId xmlns:p14="http://schemas.microsoft.com/office/powerpoint/2010/main" val="4036146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dirty="0">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dirty="0">
                <a:solidFill>
                  <a:srgbClr val="309F9F"/>
                </a:solidFill>
                <a:latin typeface="Arial Bold"/>
              </a:rPr>
              <a:t>Green Business Directory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US" sz="3098" spc="29" dirty="0">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0559" y="1434805"/>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b="0" i="0" dirty="0">
                <a:solidFill>
                  <a:schemeClr val="bg1"/>
                </a:solidFill>
                <a:effectLst/>
                <a:latin typeface="Arial" panose="020B0604020202020204" pitchFamily="34" charset="0"/>
                <a:cs typeface="Arial" panose="020B0604020202020204" pitchFamily="34" charset="0"/>
              </a:rPr>
              <a:t>Find a list of local suppliers and installers who can help you improve your business .</a:t>
            </a:r>
            <a:r>
              <a:rPr lang="en-GB" dirty="0">
                <a:solidFill>
                  <a:schemeClr val="bg1"/>
                </a:solidFill>
                <a:latin typeface="Arial" panose="020B0604020202020204" pitchFamily="34" charset="0"/>
                <a:cs typeface="Arial" panose="020B0604020202020204" pitchFamily="34" charset="0"/>
              </a:rPr>
              <a:t> </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57030" y="3910724"/>
            <a:ext cx="6962970" cy="1689976"/>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dirty="0">
                <a:solidFill>
                  <a:schemeClr val="bg1"/>
                </a:solidFill>
                <a:latin typeface="Arial" panose="020B0604020202020204" pitchFamily="34" charset="0"/>
                <a:cs typeface="Arial" panose="020B0604020202020204" pitchFamily="34" charset="0"/>
              </a:rPr>
              <a:t>Over 100 companies</a:t>
            </a:r>
          </a:p>
          <a:p>
            <a:r>
              <a:rPr lang="en-GB" dirty="0">
                <a:solidFill>
                  <a:schemeClr val="bg1"/>
                </a:solidFill>
                <a:latin typeface="Arial" panose="020B0604020202020204" pitchFamily="34" charset="0"/>
                <a:cs typeface="Arial" panose="020B0604020202020204" pitchFamily="34" charset="0"/>
              </a:rPr>
              <a:t>20 categories including solar PV, roofing services and water management </a:t>
            </a:r>
          </a:p>
          <a:p>
            <a:r>
              <a:rPr lang="en-GB" sz="2800" dirty="0">
                <a:solidFill>
                  <a:schemeClr val="bg1"/>
                </a:solidFill>
                <a:latin typeface="Arial" panose="020B0604020202020204" pitchFamily="34" charset="0"/>
                <a:cs typeface="Arial" panose="020B0604020202020204" pitchFamily="34" charset="0"/>
              </a:rPr>
              <a:t>If you are a local installer or supplier please get in touch and we will add you to </a:t>
            </a:r>
            <a:r>
              <a:rPr lang="en-GB" sz="28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directory</a:t>
            </a:r>
            <a:endParaRPr lang="en-GB" sz="2800"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WMCA Circular Book"/>
            </a:endParaRPr>
          </a:p>
          <a:p>
            <a:endParaRPr lang="en-GB" dirty="0">
              <a:solidFill>
                <a:schemeClr val="bg1"/>
              </a:solidFill>
              <a:latin typeface="WMCA Circular Book"/>
            </a:endParaRPr>
          </a:p>
          <a:p>
            <a:endParaRPr lang="en-GB" dirty="0">
              <a:solidFill>
                <a:schemeClr val="bg1"/>
              </a:solidFill>
              <a:latin typeface="WMCA Circular Book"/>
            </a:endParaRPr>
          </a:p>
          <a:p>
            <a:endParaRPr lang="en-GB" dirty="0">
              <a:solidFill>
                <a:schemeClr val="bg1"/>
              </a:solidFill>
              <a:latin typeface="WMCA Circular Book"/>
            </a:endParaRPr>
          </a:p>
          <a:p>
            <a:pPr indent="0">
              <a:buNone/>
            </a:pPr>
            <a:endParaRPr lang="en-GB" dirty="0">
              <a:solidFill>
                <a:schemeClr val="bg1"/>
              </a:solidFill>
              <a:latin typeface="WMCA Circular Book"/>
            </a:endParaRPr>
          </a:p>
          <a:p>
            <a:endParaRPr lang="en-GB" dirty="0">
              <a:solidFill>
                <a:schemeClr val="bg1"/>
              </a:solidFill>
              <a:latin typeface="WMCA Circular Book"/>
            </a:endParaRPr>
          </a:p>
        </p:txBody>
      </p:sp>
      <p:pic>
        <p:nvPicPr>
          <p:cNvPr id="9" name="Picture 8" descr="A list of information on a white background&#10;&#10;Description automatically generated">
            <a:extLst>
              <a:ext uri="{FF2B5EF4-FFF2-40B4-BE49-F238E27FC236}">
                <a16:creationId xmlns:a16="http://schemas.microsoft.com/office/drawing/2014/main" id="{672927D3-8126-28C4-1D17-086DE9325D8D}"/>
              </a:ext>
            </a:extLst>
          </p:cNvPr>
          <p:cNvPicPr>
            <a:picLocks noChangeAspect="1"/>
          </p:cNvPicPr>
          <p:nvPr/>
        </p:nvPicPr>
        <p:blipFill>
          <a:blip r:embed="rId4"/>
          <a:stretch>
            <a:fillRect/>
          </a:stretch>
        </p:blipFill>
        <p:spPr>
          <a:xfrm>
            <a:off x="9717709" y="3554813"/>
            <a:ext cx="5928794" cy="528382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60353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4"/>
              <a:stretch>
                <a:fillRect t="-9222" b="-9222"/>
              </a:stretch>
            </a:blipFill>
          </p:spPr>
          <p:txBody>
            <a:bodyPr/>
            <a:lstStyle/>
            <a:p>
              <a:endParaRPr lang="en-GB"/>
            </a:p>
          </p:txBody>
        </p:sp>
      </p:grpSp>
      <p:grpSp>
        <p:nvGrpSpPr>
          <p:cNvPr id="4" name="Group 4"/>
          <p:cNvGrpSpPr/>
          <p:nvPr/>
        </p:nvGrpSpPr>
        <p:grpSpPr>
          <a:xfrm>
            <a:off x="-257179" y="9695157"/>
            <a:ext cx="18802359" cy="1183686"/>
            <a:chOff x="0" y="0"/>
            <a:chExt cx="25069812" cy="1578248"/>
          </a:xfrm>
        </p:grpSpPr>
        <p:sp>
          <p:nvSpPr>
            <p:cNvPr id="5" name="Freeform 5"/>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grpSp>
        <p:nvGrpSpPr>
          <p:cNvPr id="6" name="Group 6"/>
          <p:cNvGrpSpPr/>
          <p:nvPr/>
        </p:nvGrpSpPr>
        <p:grpSpPr>
          <a:xfrm>
            <a:off x="1054933" y="842364"/>
            <a:ext cx="16230600" cy="8778341"/>
            <a:chOff x="0" y="0"/>
            <a:chExt cx="21640800" cy="10972800"/>
          </a:xfrm>
        </p:grpSpPr>
        <p:sp>
          <p:nvSpPr>
            <p:cNvPr id="7" name="Freeform 7"/>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close/>
                </a:path>
              </a:pathLst>
            </a:custGeom>
            <a:solidFill>
              <a:srgbClr val="94368D">
                <a:alpha val="89804"/>
              </a:srgbClr>
            </a:solidFill>
          </p:spPr>
          <p:txBody>
            <a:bodyPr/>
            <a:lstStyle/>
            <a:p>
              <a:endParaRPr lang="en-GB"/>
            </a:p>
          </p:txBody>
        </p:sp>
      </p:grpSp>
      <p:sp>
        <p:nvSpPr>
          <p:cNvPr id="8" name="TextBox 8"/>
          <p:cNvSpPr txBox="1"/>
          <p:nvPr/>
        </p:nvSpPr>
        <p:spPr>
          <a:xfrm>
            <a:off x="1430441" y="828675"/>
            <a:ext cx="15828859" cy="2636139"/>
          </a:xfrm>
          <a:prstGeom prst="rect">
            <a:avLst/>
          </a:prstGeom>
        </p:spPr>
        <p:txBody>
          <a:bodyPr lIns="0" tIns="0" rIns="0" bIns="0" rtlCol="0" anchor="t">
            <a:spAutoFit/>
          </a:bodyPr>
          <a:lstStyle/>
          <a:p>
            <a:pPr>
              <a:lnSpc>
                <a:spcPts val="9828"/>
              </a:lnSpc>
            </a:pPr>
            <a:r>
              <a:rPr lang="en-US" sz="7800" spc="70" dirty="0">
                <a:solidFill>
                  <a:srgbClr val="FFFFFF"/>
                </a:solidFill>
                <a:latin typeface="Arial Bold"/>
              </a:rPr>
              <a:t>Is Your Business Ready to Make the Change?</a:t>
            </a:r>
          </a:p>
        </p:txBody>
      </p:sp>
      <p:sp>
        <p:nvSpPr>
          <p:cNvPr id="9" name="TextBox 9"/>
          <p:cNvSpPr txBox="1"/>
          <p:nvPr/>
        </p:nvSpPr>
        <p:spPr>
          <a:xfrm>
            <a:off x="12077417" y="7707863"/>
            <a:ext cx="5595058" cy="453457"/>
          </a:xfrm>
          <a:prstGeom prst="rect">
            <a:avLst/>
          </a:prstGeom>
        </p:spPr>
        <p:txBody>
          <a:bodyPr lIns="0" tIns="0" rIns="0" bIns="0" rtlCol="0" anchor="t">
            <a:spAutoFit/>
          </a:bodyPr>
          <a:lstStyle/>
          <a:p>
            <a:pPr>
              <a:lnSpc>
                <a:spcPts val="4079"/>
              </a:lnSpc>
            </a:pPr>
            <a:r>
              <a:rPr lang="en-US" spc="251" dirty="0">
                <a:solidFill>
                  <a:srgbClr val="FFFFFF"/>
                </a:solidFill>
                <a:latin typeface="Arial Bold"/>
              </a:rPr>
              <a:t>Learn more about the </a:t>
            </a:r>
            <a:r>
              <a:rPr lang="en-US" spc="251" err="1">
                <a:solidFill>
                  <a:srgbClr val="FFFFFF"/>
                </a:solidFill>
                <a:latin typeface="Arial Bold"/>
              </a:rPr>
              <a:t>programme</a:t>
            </a:r>
            <a:endParaRPr lang="en-US" err="1"/>
          </a:p>
        </p:txBody>
      </p:sp>
      <p:sp>
        <p:nvSpPr>
          <p:cNvPr id="10" name="TextBox 10"/>
          <p:cNvSpPr txBox="1"/>
          <p:nvPr/>
        </p:nvSpPr>
        <p:spPr>
          <a:xfrm>
            <a:off x="1430441" y="4150990"/>
            <a:ext cx="5595058" cy="497380"/>
          </a:xfrm>
          <a:prstGeom prst="rect">
            <a:avLst/>
          </a:prstGeom>
        </p:spPr>
        <p:txBody>
          <a:bodyPr lIns="0" tIns="0" rIns="0" bIns="0" rtlCol="0" anchor="t">
            <a:spAutoFit/>
          </a:bodyPr>
          <a:lstStyle/>
          <a:p>
            <a:pPr algn="l">
              <a:lnSpc>
                <a:spcPts val="4160"/>
              </a:lnSpc>
            </a:pPr>
            <a:r>
              <a:rPr lang="en-US" sz="3200" b="1" spc="320" dirty="0">
                <a:solidFill>
                  <a:srgbClr val="309F9F"/>
                </a:solidFill>
                <a:latin typeface="Arial Bold"/>
              </a:rPr>
              <a:t>EMAIL ADDRESS</a:t>
            </a:r>
          </a:p>
        </p:txBody>
      </p:sp>
      <p:sp>
        <p:nvSpPr>
          <p:cNvPr id="11" name="TextBox 11"/>
          <p:cNvSpPr txBox="1"/>
          <p:nvPr/>
        </p:nvSpPr>
        <p:spPr>
          <a:xfrm>
            <a:off x="1430441" y="4573905"/>
            <a:ext cx="5595058" cy="569595"/>
          </a:xfrm>
          <a:prstGeom prst="rect">
            <a:avLst/>
          </a:prstGeom>
        </p:spPr>
        <p:txBody>
          <a:bodyPr lIns="0" tIns="0" rIns="0" bIns="0" rtlCol="0" anchor="t">
            <a:spAutoFit/>
          </a:bodyPr>
          <a:lstStyle/>
          <a:p>
            <a:pPr algn="l">
              <a:lnSpc>
                <a:spcPts val="4200"/>
              </a:lnSpc>
            </a:pPr>
            <a:r>
              <a:rPr lang="en-US" sz="2799" spc="27">
                <a:solidFill>
                  <a:srgbClr val="FFFFFF"/>
                </a:solidFill>
                <a:latin typeface="Arial Light"/>
              </a:rPr>
              <a:t>decarb@aston.ac.uk</a:t>
            </a:r>
          </a:p>
        </p:txBody>
      </p:sp>
      <p:sp>
        <p:nvSpPr>
          <p:cNvPr id="12" name="TextBox 12"/>
          <p:cNvSpPr txBox="1"/>
          <p:nvPr/>
        </p:nvSpPr>
        <p:spPr>
          <a:xfrm>
            <a:off x="1430442" y="5576923"/>
            <a:ext cx="5595058" cy="578485"/>
          </a:xfrm>
          <a:prstGeom prst="rect">
            <a:avLst/>
          </a:prstGeom>
        </p:spPr>
        <p:txBody>
          <a:bodyPr lIns="0" tIns="0" rIns="0" bIns="0" rtlCol="0" anchor="t">
            <a:spAutoFit/>
          </a:bodyPr>
          <a:lstStyle/>
          <a:p>
            <a:pPr algn="l">
              <a:lnSpc>
                <a:spcPts val="4160"/>
              </a:lnSpc>
            </a:pPr>
            <a:r>
              <a:rPr lang="en-US" sz="3200" spc="320" dirty="0">
                <a:solidFill>
                  <a:srgbClr val="309F9F"/>
                </a:solidFill>
                <a:latin typeface="Arial Bold"/>
              </a:rPr>
              <a:t>PHONE NUMBER</a:t>
            </a:r>
          </a:p>
        </p:txBody>
      </p:sp>
      <p:sp>
        <p:nvSpPr>
          <p:cNvPr id="13" name="TextBox 13"/>
          <p:cNvSpPr txBox="1"/>
          <p:nvPr/>
        </p:nvSpPr>
        <p:spPr>
          <a:xfrm>
            <a:off x="1430442" y="5993986"/>
            <a:ext cx="5595058" cy="569595"/>
          </a:xfrm>
          <a:prstGeom prst="rect">
            <a:avLst/>
          </a:prstGeom>
        </p:spPr>
        <p:txBody>
          <a:bodyPr lIns="0" tIns="0" rIns="0" bIns="0" rtlCol="0" anchor="t">
            <a:spAutoFit/>
          </a:bodyPr>
          <a:lstStyle/>
          <a:p>
            <a:pPr algn="l">
              <a:lnSpc>
                <a:spcPts val="4200"/>
              </a:lnSpc>
            </a:pPr>
            <a:r>
              <a:rPr lang="en-US" sz="2799" spc="27">
                <a:solidFill>
                  <a:srgbClr val="FFFFFF"/>
                </a:solidFill>
                <a:latin typeface="Arial Light"/>
              </a:rPr>
              <a:t>0121 204 4828</a:t>
            </a:r>
          </a:p>
        </p:txBody>
      </p:sp>
      <p:grpSp>
        <p:nvGrpSpPr>
          <p:cNvPr id="14" name="Group 14"/>
          <p:cNvGrpSpPr/>
          <p:nvPr/>
        </p:nvGrpSpPr>
        <p:grpSpPr>
          <a:xfrm>
            <a:off x="12563687" y="3939369"/>
            <a:ext cx="3592409" cy="3592409"/>
            <a:chOff x="0" y="0"/>
            <a:chExt cx="4789879" cy="4789879"/>
          </a:xfrm>
        </p:grpSpPr>
        <p:sp>
          <p:nvSpPr>
            <p:cNvPr id="15" name="Freeform 15"/>
            <p:cNvSpPr/>
            <p:nvPr/>
          </p:nvSpPr>
          <p:spPr>
            <a:xfrm>
              <a:off x="0" y="0"/>
              <a:ext cx="4789879" cy="4789879"/>
            </a:xfrm>
            <a:custGeom>
              <a:avLst/>
              <a:gdLst/>
              <a:ahLst/>
              <a:cxnLst/>
              <a:rect l="l" t="t" r="r" b="b"/>
              <a:pathLst>
                <a:path w="4789879" h="4789879">
                  <a:moveTo>
                    <a:pt x="0" y="0"/>
                  </a:moveTo>
                  <a:lnTo>
                    <a:pt x="4789879" y="0"/>
                  </a:lnTo>
                  <a:lnTo>
                    <a:pt x="4789879" y="4789879"/>
                  </a:lnTo>
                  <a:lnTo>
                    <a:pt x="0" y="4789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sp>
        <p:nvSpPr>
          <p:cNvPr id="16" name="TextBox 16"/>
          <p:cNvSpPr txBox="1"/>
          <p:nvPr/>
        </p:nvSpPr>
        <p:spPr>
          <a:xfrm>
            <a:off x="1430442" y="6997004"/>
            <a:ext cx="5595058" cy="509114"/>
          </a:xfrm>
          <a:prstGeom prst="rect">
            <a:avLst/>
          </a:prstGeom>
        </p:spPr>
        <p:txBody>
          <a:bodyPr lIns="0" tIns="0" rIns="0" bIns="0" rtlCol="0" anchor="t">
            <a:spAutoFit/>
          </a:bodyPr>
          <a:lstStyle/>
          <a:p>
            <a:pPr>
              <a:lnSpc>
                <a:spcPts val="4160"/>
              </a:lnSpc>
            </a:pPr>
            <a:r>
              <a:rPr lang="en-US" sz="3200" b="1" spc="320" dirty="0">
                <a:solidFill>
                  <a:srgbClr val="309F9F"/>
                </a:solidFill>
                <a:latin typeface="Arial Bold"/>
              </a:rPr>
              <a:t>TO REGISTER</a:t>
            </a:r>
            <a:endParaRPr lang="en-US" b="1" dirty="0">
              <a:ea typeface="Calibri"/>
              <a:cs typeface="Calibri"/>
            </a:endParaRPr>
          </a:p>
        </p:txBody>
      </p:sp>
      <p:sp>
        <p:nvSpPr>
          <p:cNvPr id="17" name="TextBox 17"/>
          <p:cNvSpPr txBox="1"/>
          <p:nvPr/>
        </p:nvSpPr>
        <p:spPr>
          <a:xfrm>
            <a:off x="1430442" y="7436739"/>
            <a:ext cx="14952558" cy="2100062"/>
          </a:xfrm>
          <a:prstGeom prst="rect">
            <a:avLst/>
          </a:prstGeom>
        </p:spPr>
        <p:txBody>
          <a:bodyPr wrap="square" lIns="0" tIns="0" rIns="0" bIns="0" rtlCol="0" anchor="t">
            <a:spAutoFit/>
          </a:bodyPr>
          <a:lstStyle/>
          <a:p>
            <a:pPr algn="l">
              <a:lnSpc>
                <a:spcPts val="4200"/>
              </a:lnSpc>
            </a:pPr>
            <a:r>
              <a:rPr lang="en-US" sz="2750" u="sng" spc="27" dirty="0">
                <a:solidFill>
                  <a:schemeClr val="bg1">
                    <a:lumMod val="95000"/>
                  </a:schemeClr>
                </a:solidFill>
                <a:latin typeface="Arial Light"/>
                <a:hlinkClick r:id="rId7">
                  <a:extLst>
                    <a:ext uri="{A12FA001-AC4F-418D-AE19-62706E023703}">
                      <ahyp:hlinkClr xmlns:ahyp="http://schemas.microsoft.com/office/drawing/2018/hyperlinkcolor" val="tx"/>
                    </a:ext>
                  </a:extLst>
                </a:hlinkClick>
              </a:rPr>
              <a:t>West Midlands: bit.ly/DNZ-Audit-Register</a:t>
            </a:r>
          </a:p>
          <a:p>
            <a:pPr algn="l">
              <a:lnSpc>
                <a:spcPts val="4200"/>
              </a:lnSpc>
            </a:pPr>
            <a:r>
              <a:rPr lang="en-US" sz="2750" u="sng" spc="27" dirty="0">
                <a:solidFill>
                  <a:schemeClr val="bg1">
                    <a:lumMod val="95000"/>
                  </a:schemeClr>
                </a:solidFill>
                <a:latin typeface="Arial Light"/>
                <a:hlinkClick r:id="rId7">
                  <a:extLst>
                    <a:ext uri="{A12FA001-AC4F-418D-AE19-62706E023703}">
                      <ahyp:hlinkClr xmlns:ahyp="http://schemas.microsoft.com/office/drawing/2018/hyperlinkcolor" val="tx"/>
                    </a:ext>
                  </a:extLst>
                </a:hlinkClick>
              </a:rPr>
              <a:t>Warwickshire: https://bit.ly/3skX34q </a:t>
            </a:r>
          </a:p>
          <a:p>
            <a:pPr algn="l">
              <a:lnSpc>
                <a:spcPts val="4200"/>
              </a:lnSpc>
            </a:pPr>
            <a:r>
              <a:rPr lang="en-US" sz="2750" spc="27" dirty="0">
                <a:solidFill>
                  <a:schemeClr val="bg1">
                    <a:lumMod val="95000"/>
                  </a:schemeClr>
                </a:solidFill>
                <a:latin typeface="Arial Light"/>
              </a:rPr>
              <a:t>PLEASE NOTE: Due to different funding streams, we are currently offering grants towards renewable energy for West Midlands businesses only.</a:t>
            </a:r>
            <a:endParaRPr lang="en-US" sz="2750" spc="27" dirty="0">
              <a:solidFill>
                <a:schemeClr val="bg1">
                  <a:lumMod val="95000"/>
                </a:schemeClr>
              </a:solidFill>
              <a:latin typeface="Arial Light"/>
              <a:hlinkClick r:id="rId7">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051838353"/>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BD6C5FB-1DD7-59E4-D1EC-760F5C9BD0B0}"/>
              </a:ext>
            </a:extLst>
          </p:cNvPr>
          <p:cNvSpPr txBox="1">
            <a:spLocks/>
          </p:cNvSpPr>
          <p:nvPr/>
        </p:nvSpPr>
        <p:spPr>
          <a:xfrm>
            <a:off x="1476893" y="5274578"/>
            <a:ext cx="7533017" cy="3438348"/>
          </a:xfrm>
          <a:prstGeom prst="rect">
            <a:avLst/>
          </a:prstGeom>
        </p:spPr>
        <p:txBody>
          <a:bodyPr vert="horz" lIns="137160" tIns="68580" rIns="137160" bIns="68580" rtlCol="0" anchor="t">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2700" dirty="0"/>
          </a:p>
          <a:p>
            <a:r>
              <a:rPr lang="en-US" sz="2700" dirty="0">
                <a:hlinkClick r:id="rId3"/>
              </a:rPr>
              <a:t>www.businessgrowthwestmidlands.org.uk</a:t>
            </a:r>
            <a:endParaRPr lang="en-US" sz="2700" dirty="0"/>
          </a:p>
          <a:p>
            <a:r>
              <a:rPr lang="en-US" sz="2700" dirty="0"/>
              <a:t>Twitter: </a:t>
            </a:r>
            <a:r>
              <a:rPr lang="en-US" sz="2700" dirty="0">
                <a:hlinkClick r:id="rId4"/>
              </a:rPr>
              <a:t>@decarbprogramme</a:t>
            </a:r>
            <a:endParaRPr lang="en-US" sz="2700" dirty="0"/>
          </a:p>
          <a:p>
            <a:r>
              <a:rPr lang="en-US" sz="2700" dirty="0"/>
              <a:t>LinkedIn: </a:t>
            </a:r>
            <a:r>
              <a:rPr lang="en-US" sz="2700" dirty="0" err="1">
                <a:hlinkClick r:id="rId5"/>
              </a:rPr>
              <a:t>Decarbonisation</a:t>
            </a:r>
            <a:r>
              <a:rPr lang="en-US" sz="2700" dirty="0">
                <a:hlinkClick r:id="rId5"/>
              </a:rPr>
              <a:t> Net Zero </a:t>
            </a:r>
            <a:r>
              <a:rPr lang="en-US" sz="2700" dirty="0" err="1">
                <a:hlinkClick r:id="rId5"/>
              </a:rPr>
              <a:t>Programme</a:t>
            </a:r>
            <a:endParaRPr lang="en-US" sz="2700" dirty="0"/>
          </a:p>
        </p:txBody>
      </p:sp>
    </p:spTree>
    <p:extLst>
      <p:ext uri="{BB962C8B-B14F-4D97-AF65-F5344CB8AC3E}">
        <p14:creationId xmlns:p14="http://schemas.microsoft.com/office/powerpoint/2010/main" val="199891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0995-1F8B-9620-3D53-EA70DE47E4A1}"/>
              </a:ext>
            </a:extLst>
          </p:cNvPr>
          <p:cNvSpPr>
            <a:spLocks noGrp="1"/>
          </p:cNvSpPr>
          <p:nvPr>
            <p:ph type="ctrTitle"/>
          </p:nvPr>
        </p:nvSpPr>
        <p:spPr>
          <a:xfrm>
            <a:off x="3205837" y="2529484"/>
            <a:ext cx="12459149" cy="1217867"/>
          </a:xfrm>
        </p:spPr>
        <p:txBody>
          <a:bodyPr anchor="t"/>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l"/>
            <a:r>
              <a:rPr lang="en-US" sz="120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      Part 1</a:t>
            </a:r>
            <a:br>
              <a:rPr lang="en-US" sz="120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br>
            <a:r>
              <a:rPr lang="en-US" sz="120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A Solar Panel</a:t>
            </a:r>
            <a:br>
              <a:rPr lang="en-US" sz="120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br>
            <a:endParaRPr lang="en-GB" sz="120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1E17017-2CED-A30D-ED35-C8D11BC3DA9B}"/>
              </a:ext>
            </a:extLst>
          </p:cNvPr>
          <p:cNvPicPr>
            <a:picLocks noChangeAspect="1"/>
          </p:cNvPicPr>
          <p:nvPr/>
        </p:nvPicPr>
        <p:blipFill>
          <a:blip r:embed="rId2"/>
          <a:stretch>
            <a:fillRect/>
          </a:stretch>
        </p:blipFill>
        <p:spPr>
          <a:xfrm rot="21054555">
            <a:off x="15674085" y="8054426"/>
            <a:ext cx="1971846" cy="1886114"/>
          </a:xfrm>
          <a:prstGeom prst="ellipse">
            <a:avLst/>
          </a:prstGeom>
          <a:ln>
            <a:noFill/>
          </a:ln>
          <a:effectLst>
            <a:softEdge rad="112500"/>
          </a:effectLst>
        </p:spPr>
      </p:pic>
      <p:pic>
        <p:nvPicPr>
          <p:cNvPr id="11" name="Picture 10" descr="A logo with text on it&#10;&#10;Description automatically generated">
            <a:extLst>
              <a:ext uri="{FF2B5EF4-FFF2-40B4-BE49-F238E27FC236}">
                <a16:creationId xmlns:a16="http://schemas.microsoft.com/office/drawing/2014/main" id="{371F72AB-2C00-CF10-C3A7-E7CF56024F76}"/>
              </a:ext>
            </a:extLst>
          </p:cNvPr>
          <p:cNvPicPr>
            <a:picLocks noChangeAspect="1"/>
          </p:cNvPicPr>
          <p:nvPr/>
        </p:nvPicPr>
        <p:blipFill>
          <a:blip r:embed="rId3"/>
          <a:stretch>
            <a:fillRect/>
          </a:stretch>
        </p:blipFill>
        <p:spPr>
          <a:xfrm>
            <a:off x="14272599" y="87988"/>
            <a:ext cx="4302573" cy="1693046"/>
          </a:xfrm>
          <a:prstGeom prst="rect">
            <a:avLst/>
          </a:prstGeom>
        </p:spPr>
      </p:pic>
      <p:sp useBgFill="1">
        <p:nvSpPr>
          <p:cNvPr id="3" name="Rectangle 2">
            <a:extLst>
              <a:ext uri="{FF2B5EF4-FFF2-40B4-BE49-F238E27FC236}">
                <a16:creationId xmlns:a16="http://schemas.microsoft.com/office/drawing/2014/main" id="{3131028F-73D2-FCA2-5476-B6F7FBDBD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endParaRPr lang="en-US" sz="4050"/>
          </a:p>
        </p:txBody>
      </p:sp>
      <p:sp>
        <p:nvSpPr>
          <p:cNvPr id="4" name="Rectangle 3">
            <a:extLst>
              <a:ext uri="{FF2B5EF4-FFF2-40B4-BE49-F238E27FC236}">
                <a16:creationId xmlns:a16="http://schemas.microsoft.com/office/drawing/2014/main" id="{BAF03A85-634C-89DE-8327-153B56445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8"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endParaRPr lang="en-US" sz="4050"/>
          </a:p>
        </p:txBody>
      </p:sp>
      <p:sp>
        <p:nvSpPr>
          <p:cNvPr id="5" name="Title 1">
            <a:extLst>
              <a:ext uri="{FF2B5EF4-FFF2-40B4-BE49-F238E27FC236}">
                <a16:creationId xmlns:a16="http://schemas.microsoft.com/office/drawing/2014/main" id="{3DC51232-834D-4A09-3C56-0AE3270A220E}"/>
              </a:ext>
            </a:extLst>
          </p:cNvPr>
          <p:cNvSpPr txBox="1">
            <a:spLocks/>
          </p:cNvSpPr>
          <p:nvPr/>
        </p:nvSpPr>
        <p:spPr>
          <a:xfrm>
            <a:off x="1207008" y="1058876"/>
            <a:ext cx="7149495" cy="1217867"/>
          </a:xfrm>
          <a:prstGeom prst="rect">
            <a:avLst/>
          </a:prstGeom>
        </p:spPr>
        <p:txBody>
          <a:bodyPr vert="horz" lIns="137160" tIns="68580" rIns="137160" bIns="68580" rtlCol="0" anchor="b">
            <a:no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l"/>
            <a:r>
              <a:rPr lang="en-GB" sz="5400" dirty="0">
                <a:solidFill>
                  <a:schemeClr val="tx2"/>
                </a:solidFill>
                <a:latin typeface="Arial Narrow" panose="020B0606020202030204" pitchFamily="34" charset="0"/>
              </a:rPr>
              <a:t>About Me – Richard Fuell</a:t>
            </a:r>
          </a:p>
        </p:txBody>
      </p:sp>
      <p:sp>
        <p:nvSpPr>
          <p:cNvPr id="6" name="Content Placeholder 2">
            <a:extLst>
              <a:ext uri="{FF2B5EF4-FFF2-40B4-BE49-F238E27FC236}">
                <a16:creationId xmlns:a16="http://schemas.microsoft.com/office/drawing/2014/main" id="{3D07E608-E8B3-AF2B-467E-C40D7D0FA160}"/>
              </a:ext>
            </a:extLst>
          </p:cNvPr>
          <p:cNvSpPr txBox="1">
            <a:spLocks/>
          </p:cNvSpPr>
          <p:nvPr/>
        </p:nvSpPr>
        <p:spPr>
          <a:xfrm>
            <a:off x="1361821" y="3257117"/>
            <a:ext cx="7148924" cy="5030214"/>
          </a:xfrm>
          <a:prstGeom prst="rect">
            <a:avLst/>
          </a:prstGeom>
        </p:spPr>
        <p:txBody>
          <a:bodyPr vert="horz" lIns="137160" tIns="68580" rIns="137160" bIns="68580" rtlCol="0" anchor="t">
            <a:norm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685800" indent="-685800" algn="l">
              <a:lnSpc>
                <a:spcPct val="150000"/>
              </a:lnSpc>
              <a:buFont typeface="Arial" panose="020B0604020202020204" pitchFamily="34" charset="0"/>
              <a:buChar char="•"/>
            </a:pPr>
            <a:r>
              <a:rPr lang="en-US" sz="27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13 years in the Solar Industry</a:t>
            </a:r>
          </a:p>
          <a:p>
            <a:pPr marL="685800" indent="-685800" algn="l">
              <a:lnSpc>
                <a:spcPct val="150000"/>
              </a:lnSpc>
              <a:buFont typeface="Arial" panose="020B0604020202020204" pitchFamily="34" charset="0"/>
              <a:buChar char="•"/>
            </a:pPr>
            <a:r>
              <a:rPr lang="en-US" sz="27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Installer</a:t>
            </a:r>
          </a:p>
          <a:p>
            <a:pPr marL="685800" indent="-685800" algn="l">
              <a:lnSpc>
                <a:spcPct val="150000"/>
              </a:lnSpc>
              <a:buFont typeface="Arial" panose="020B0604020202020204" pitchFamily="34" charset="0"/>
              <a:buChar char="•"/>
            </a:pPr>
            <a:r>
              <a:rPr lang="en-US" sz="27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Solar Panel manufacturer</a:t>
            </a:r>
          </a:p>
          <a:p>
            <a:pPr marL="685800" indent="-685800" algn="l">
              <a:lnSpc>
                <a:spcPct val="150000"/>
              </a:lnSpc>
              <a:buFont typeface="Arial" panose="020B0604020202020204" pitchFamily="34" charset="0"/>
              <a:buChar char="•"/>
            </a:pPr>
            <a:r>
              <a:rPr lang="en-US" sz="27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Solar inverter manufacturer</a:t>
            </a:r>
          </a:p>
          <a:p>
            <a:pPr marL="685800" indent="-685800" algn="l">
              <a:lnSpc>
                <a:spcPct val="150000"/>
              </a:lnSpc>
              <a:buFont typeface="Arial" panose="020B0604020202020204" pitchFamily="34" charset="0"/>
              <a:buChar char="•"/>
            </a:pPr>
            <a:r>
              <a:rPr lang="en-US" sz="27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Commercial installation company</a:t>
            </a:r>
          </a:p>
          <a:p>
            <a:pPr marL="685800" indent="-685800" algn="l">
              <a:lnSpc>
                <a:spcPct val="150000"/>
              </a:lnSpc>
              <a:buFont typeface="Arial" panose="020B0604020202020204" pitchFamily="34" charset="0"/>
              <a:buChar char="•"/>
            </a:pPr>
            <a:r>
              <a:rPr lang="en-US" sz="27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hlinkClick r:id="rId4"/>
              </a:rPr>
              <a:t>Rich.fuell@aniron.org</a:t>
            </a:r>
            <a:endParaRPr lang="en-US" sz="27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endParaRPr>
          </a:p>
          <a:p>
            <a:pPr marL="685800" indent="-685800" algn="l">
              <a:lnSpc>
                <a:spcPct val="150000"/>
              </a:lnSpc>
              <a:buFont typeface="Arial" panose="020B0604020202020204" pitchFamily="34" charset="0"/>
              <a:buChar char="•"/>
            </a:pPr>
            <a:r>
              <a:rPr lang="en-US" sz="27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07490238737</a:t>
            </a:r>
          </a:p>
          <a:p>
            <a:endParaRPr lang="en-GB" sz="4050" dirty="0">
              <a:solidFill>
                <a:schemeClr val="tx2"/>
              </a:solidFill>
              <a:latin typeface="Arial Narrow" panose="020B0606020202030204" pitchFamily="34" charset="0"/>
            </a:endParaRPr>
          </a:p>
          <a:p>
            <a:endParaRPr lang="en-GB" sz="4050" dirty="0">
              <a:solidFill>
                <a:schemeClr val="tx2"/>
              </a:solidFill>
            </a:endParaRPr>
          </a:p>
        </p:txBody>
      </p:sp>
      <p:grpSp>
        <p:nvGrpSpPr>
          <p:cNvPr id="7" name="Group 6">
            <a:extLst>
              <a:ext uri="{FF2B5EF4-FFF2-40B4-BE49-F238E27FC236}">
                <a16:creationId xmlns:a16="http://schemas.microsoft.com/office/drawing/2014/main" id="{284932FB-DBD1-3AE4-55CE-14CE3D4FB7C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727361" y="-25071"/>
            <a:ext cx="9560642" cy="10312071"/>
            <a:chOff x="5818240" y="-1"/>
            <a:chExt cx="6373761" cy="6874714"/>
          </a:xfrm>
        </p:grpSpPr>
        <p:sp>
          <p:nvSpPr>
            <p:cNvPr id="9" name="Freeform: Shape 8">
              <a:extLst>
                <a:ext uri="{FF2B5EF4-FFF2-40B4-BE49-F238E27FC236}">
                  <a16:creationId xmlns:a16="http://schemas.microsoft.com/office/drawing/2014/main" id="{AC085169-1409-CEB6-BD5F-12A869112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endParaRPr lang="en-US" sz="4050"/>
            </a:p>
          </p:txBody>
        </p:sp>
        <p:sp>
          <p:nvSpPr>
            <p:cNvPr id="10" name="Freeform: Shape 9">
              <a:extLst>
                <a:ext uri="{FF2B5EF4-FFF2-40B4-BE49-F238E27FC236}">
                  <a16:creationId xmlns:a16="http://schemas.microsoft.com/office/drawing/2014/main" id="{369F5743-22B3-5928-D656-BD2F68B99A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endParaRPr lang="en-US" sz="4050"/>
            </a:p>
          </p:txBody>
        </p:sp>
        <p:sp>
          <p:nvSpPr>
            <p:cNvPr id="12" name="Freeform: Shape 11">
              <a:extLst>
                <a:ext uri="{FF2B5EF4-FFF2-40B4-BE49-F238E27FC236}">
                  <a16:creationId xmlns:a16="http://schemas.microsoft.com/office/drawing/2014/main" id="{FC3BD447-FF2B-C36F-E037-9A97BDE27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endParaRPr lang="en-US" sz="4050"/>
            </a:p>
          </p:txBody>
        </p:sp>
        <p:sp>
          <p:nvSpPr>
            <p:cNvPr id="13" name="Freeform: Shape 12">
              <a:extLst>
                <a:ext uri="{FF2B5EF4-FFF2-40B4-BE49-F238E27FC236}">
                  <a16:creationId xmlns:a16="http://schemas.microsoft.com/office/drawing/2014/main" id="{C1728299-E5D0-7B93-F710-9221F00F4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endParaRPr lang="en-US" sz="4050"/>
            </a:p>
          </p:txBody>
        </p:sp>
      </p:grpSp>
      <p:pic>
        <p:nvPicPr>
          <p:cNvPr id="14" name="Picture 13">
            <a:extLst>
              <a:ext uri="{FF2B5EF4-FFF2-40B4-BE49-F238E27FC236}">
                <a16:creationId xmlns:a16="http://schemas.microsoft.com/office/drawing/2014/main" id="{696EAA51-D6F2-1F98-D28A-C1797844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62588" y="4609023"/>
            <a:ext cx="6213348" cy="2454270"/>
          </a:xfrm>
          <a:prstGeom prst="rect">
            <a:avLst/>
          </a:prstGeom>
        </p:spPr>
      </p:pic>
    </p:spTree>
    <p:extLst>
      <p:ext uri="{BB962C8B-B14F-4D97-AF65-F5344CB8AC3E}">
        <p14:creationId xmlns:p14="http://schemas.microsoft.com/office/powerpoint/2010/main" val="2886432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GB" dirty="0">
                <a:latin typeface="Arial Narrow" panose="020B0606020202030204" pitchFamily="34" charset="0"/>
              </a:rPr>
              <a:t>Example projects</a:t>
            </a:r>
          </a:p>
        </p:txBody>
      </p:sp>
      <p:pic>
        <p:nvPicPr>
          <p:cNvPr id="7" name="Picture 6">
            <a:extLst>
              <a:ext uri="{FF2B5EF4-FFF2-40B4-BE49-F238E27FC236}">
                <a16:creationId xmlns:a16="http://schemas.microsoft.com/office/drawing/2014/main" id="{6291B031-C08A-4A43-B43D-29D2C9875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139" y="2291935"/>
            <a:ext cx="5146233" cy="2894756"/>
          </a:xfrm>
          <a:prstGeom prst="rect">
            <a:avLst/>
          </a:prstGeom>
        </p:spPr>
      </p:pic>
      <p:sp>
        <p:nvSpPr>
          <p:cNvPr id="10" name="Content Placeholder 4">
            <a:extLst>
              <a:ext uri="{FF2B5EF4-FFF2-40B4-BE49-F238E27FC236}">
                <a16:creationId xmlns:a16="http://schemas.microsoft.com/office/drawing/2014/main" id="{52853DE2-0763-4C98-A233-79267738B620}"/>
              </a:ext>
            </a:extLst>
          </p:cNvPr>
          <p:cNvSpPr>
            <a:spLocks noGrp="1"/>
          </p:cNvSpPr>
          <p:nvPr>
            <p:ph idx="1"/>
          </p:nvPr>
        </p:nvSpPr>
        <p:spPr>
          <a:xfrm>
            <a:off x="712488" y="2322044"/>
            <a:ext cx="3862104" cy="4878857"/>
          </a:xfrm>
        </p:spPr>
        <p:txBody>
          <a:bodyPr anchor="t">
            <a:normAutofit fontScale="77500" lnSpcReduction="20000"/>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GB" sz="3300" dirty="0">
                <a:latin typeface="Arial Narrow" panose="020B0606020202030204" pitchFamily="34" charset="0"/>
              </a:rPr>
              <a:t>Cummins Daventry – 2.2 MW</a:t>
            </a:r>
          </a:p>
          <a:p>
            <a:r>
              <a:rPr lang="en-GB" sz="3300" dirty="0">
                <a:latin typeface="Arial Narrow" panose="020B0606020202030204" pitchFamily="34" charset="0"/>
              </a:rPr>
              <a:t>Cummins Huddersfield  - 0.8 MW</a:t>
            </a:r>
          </a:p>
          <a:p>
            <a:r>
              <a:rPr lang="en-GB" sz="3300" dirty="0">
                <a:latin typeface="Arial Narrow" panose="020B0606020202030204" pitchFamily="34" charset="0"/>
              </a:rPr>
              <a:t>Iron Mountain (UK wide estate)</a:t>
            </a:r>
          </a:p>
          <a:p>
            <a:r>
              <a:rPr lang="en-GB" sz="3300" dirty="0">
                <a:latin typeface="Arial Narrow" panose="020B0606020202030204" pitchFamily="34" charset="0"/>
              </a:rPr>
              <a:t>Twickenham RFU (south stand)</a:t>
            </a:r>
          </a:p>
          <a:p>
            <a:r>
              <a:rPr lang="en-GB" sz="3300" dirty="0" err="1">
                <a:latin typeface="Arial Narrow" panose="020B0606020202030204" pitchFamily="34" charset="0"/>
              </a:rPr>
              <a:t>Xtratherm</a:t>
            </a:r>
            <a:endParaRPr lang="en-GB" sz="3300" dirty="0">
              <a:latin typeface="Arial Narrow" panose="020B0606020202030204" pitchFamily="34" charset="0"/>
            </a:endParaRPr>
          </a:p>
          <a:p>
            <a:r>
              <a:rPr lang="en-GB" sz="3300" dirty="0">
                <a:latin typeface="Arial Narrow" panose="020B0606020202030204" pitchFamily="34" charset="0"/>
              </a:rPr>
              <a:t>Mulberry</a:t>
            </a:r>
          </a:p>
          <a:p>
            <a:r>
              <a:rPr lang="en-GB" sz="3300" dirty="0">
                <a:latin typeface="Arial Narrow" panose="020B0606020202030204" pitchFamily="34" charset="0"/>
              </a:rPr>
              <a:t>Wimbledon AELTC</a:t>
            </a:r>
          </a:p>
          <a:p>
            <a:r>
              <a:rPr lang="en-GB" sz="3300" dirty="0">
                <a:latin typeface="Arial Narrow" panose="020B0606020202030204" pitchFamily="34" charset="0"/>
              </a:rPr>
              <a:t>JW.org - 0.6 MW</a:t>
            </a:r>
          </a:p>
          <a:p>
            <a:endParaRPr lang="en-GB" sz="3300" dirty="0">
              <a:latin typeface="Arial Narrow" panose="020B0606020202030204" pitchFamily="34" charset="0"/>
            </a:endParaRPr>
          </a:p>
          <a:p>
            <a:pPr marL="0" indent="0">
              <a:buNone/>
            </a:pPr>
            <a:endParaRPr lang="en-GB" sz="3300" dirty="0"/>
          </a:p>
          <a:p>
            <a:pPr marL="0" indent="0">
              <a:buNone/>
            </a:pPr>
            <a:endParaRPr lang="en-GB" sz="3300" dirty="0"/>
          </a:p>
          <a:p>
            <a:endParaRPr lang="en-GB" sz="3300" dirty="0"/>
          </a:p>
          <a:p>
            <a:endParaRPr lang="en-GB" sz="3300" dirty="0"/>
          </a:p>
          <a:p>
            <a:pPr marL="0" indent="0">
              <a:buNone/>
            </a:pPr>
            <a:endParaRPr lang="en-GB" sz="3300" dirty="0"/>
          </a:p>
        </p:txBody>
      </p:sp>
      <p:pic>
        <p:nvPicPr>
          <p:cNvPr id="12" name="Picture 11" descr="A picture containing road, highway&#10;&#10;Description automatically generated">
            <a:extLst>
              <a:ext uri="{FF2B5EF4-FFF2-40B4-BE49-F238E27FC236}">
                <a16:creationId xmlns:a16="http://schemas.microsoft.com/office/drawing/2014/main" id="{138903C0-0F55-44F0-9324-8C9C76174B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0811" y="6708625"/>
            <a:ext cx="3670502" cy="2752877"/>
          </a:xfrm>
          <a:prstGeom prst="rect">
            <a:avLst/>
          </a:prstGeom>
        </p:spPr>
      </p:pic>
      <p:pic>
        <p:nvPicPr>
          <p:cNvPr id="2050" name="Picture 2">
            <a:extLst>
              <a:ext uri="{FF2B5EF4-FFF2-40B4-BE49-F238E27FC236}">
                <a16:creationId xmlns:a16="http://schemas.microsoft.com/office/drawing/2014/main" id="{519796C3-F59E-460B-A316-EDE6EE969A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96440" y="2248745"/>
            <a:ext cx="6058913" cy="438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2177304-0A41-F7C1-DA8E-9E43517DDF6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4269736" y="6708624"/>
            <a:ext cx="3855284" cy="2752878"/>
          </a:xfrm>
          <a:prstGeom prst="rect">
            <a:avLst/>
          </a:prstGeom>
        </p:spPr>
      </p:pic>
      <p:pic>
        <p:nvPicPr>
          <p:cNvPr id="5" name="Picture 4" descr="An aerial view of solar panels&#10;&#10;Description automatically generated">
            <a:extLst>
              <a:ext uri="{FF2B5EF4-FFF2-40B4-BE49-F238E27FC236}">
                <a16:creationId xmlns:a16="http://schemas.microsoft.com/office/drawing/2014/main" id="{60DA6DA5-91F8-1A13-7297-10D23C603E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4139" y="5597408"/>
            <a:ext cx="4958247" cy="3718685"/>
          </a:xfrm>
          <a:prstGeom prst="rect">
            <a:avLst/>
          </a:prstGeom>
        </p:spPr>
      </p:pic>
      <p:pic>
        <p:nvPicPr>
          <p:cNvPr id="3" name="Picture 2" descr="A logo with text on it&#10;&#10;Description automatically generated">
            <a:extLst>
              <a:ext uri="{FF2B5EF4-FFF2-40B4-BE49-F238E27FC236}">
                <a16:creationId xmlns:a16="http://schemas.microsoft.com/office/drawing/2014/main" id="{07A65042-821A-BB7D-7DD9-4F47AE6A5B41}"/>
              </a:ext>
            </a:extLst>
          </p:cNvPr>
          <p:cNvPicPr>
            <a:picLocks noChangeAspect="1"/>
          </p:cNvPicPr>
          <p:nvPr/>
        </p:nvPicPr>
        <p:blipFill>
          <a:blip r:embed="rId8"/>
          <a:stretch>
            <a:fillRect/>
          </a:stretch>
        </p:blipFill>
        <p:spPr>
          <a:xfrm>
            <a:off x="14081312" y="211955"/>
            <a:ext cx="4302573" cy="1693046"/>
          </a:xfrm>
          <a:prstGeom prst="rect">
            <a:avLst/>
          </a:prstGeom>
        </p:spPr>
      </p:pic>
    </p:spTree>
    <p:extLst>
      <p:ext uri="{BB962C8B-B14F-4D97-AF65-F5344CB8AC3E}">
        <p14:creationId xmlns:p14="http://schemas.microsoft.com/office/powerpoint/2010/main" val="3148671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0995-1F8B-9620-3D53-EA70DE47E4A1}"/>
              </a:ext>
            </a:extLst>
          </p:cNvPr>
          <p:cNvSpPr>
            <a:spLocks noGrp="1"/>
          </p:cNvSpPr>
          <p:nvPr>
            <p:ph type="ctrTitle"/>
          </p:nvPr>
        </p:nvSpPr>
        <p:spPr>
          <a:xfrm>
            <a:off x="1754798" y="563167"/>
            <a:ext cx="11066016" cy="1217867"/>
          </a:xfrm>
        </p:spPr>
        <p:txBody>
          <a:bodyPr anchor="t"/>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1028700" indent="-1028700" algn="l">
              <a:buBlip>
                <a:blip r:embed="rId2"/>
              </a:buBlip>
            </a:pPr>
            <a:r>
              <a:rPr lang="en-US" sz="48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Todays Agenda </a:t>
            </a:r>
            <a:endParaRPr lang="en-GB" sz="4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1E17017-2CED-A30D-ED35-C8D11BC3DA9B}"/>
              </a:ext>
            </a:extLst>
          </p:cNvPr>
          <p:cNvPicPr>
            <a:picLocks noChangeAspect="1"/>
          </p:cNvPicPr>
          <p:nvPr/>
        </p:nvPicPr>
        <p:blipFill>
          <a:blip r:embed="rId3"/>
          <a:stretch>
            <a:fillRect/>
          </a:stretch>
        </p:blipFill>
        <p:spPr>
          <a:xfrm rot="21054555">
            <a:off x="15674085" y="8054426"/>
            <a:ext cx="1971846" cy="1886114"/>
          </a:xfrm>
          <a:prstGeom prst="ellipse">
            <a:avLst/>
          </a:prstGeom>
          <a:ln>
            <a:noFill/>
          </a:ln>
          <a:effectLst>
            <a:softEdge rad="112500"/>
          </a:effectLst>
        </p:spPr>
      </p:pic>
      <p:sp>
        <p:nvSpPr>
          <p:cNvPr id="12" name="Title 1">
            <a:extLst>
              <a:ext uri="{FF2B5EF4-FFF2-40B4-BE49-F238E27FC236}">
                <a16:creationId xmlns:a16="http://schemas.microsoft.com/office/drawing/2014/main" id="{2AF9DEDA-1BAB-FC59-1E0C-4B265AEE46DA}"/>
              </a:ext>
            </a:extLst>
          </p:cNvPr>
          <p:cNvSpPr txBox="1">
            <a:spLocks/>
          </p:cNvSpPr>
          <p:nvPr/>
        </p:nvSpPr>
        <p:spPr>
          <a:xfrm>
            <a:off x="918872" y="1781033"/>
            <a:ext cx="14434860" cy="3057099"/>
          </a:xfrm>
          <a:prstGeom prst="rect">
            <a:avLst/>
          </a:prstGeom>
        </p:spPr>
        <p:txBody>
          <a:bodyPr vert="horz" lIns="137160" tIns="68580" rIns="137160" bIns="68580" rtlCol="0" anchor="t">
            <a:no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pPr>
            <a:endParaRPr kumimoji="0" lang="en-GB" altLang="en-US" sz="3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r>
              <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 Solar PV system design</a:t>
            </a:r>
          </a:p>
          <a:p>
            <a:pPr marL="0" marR="0" lvl="0" indent="0" algn="l" defTabSz="1371600" rtl="0" eaLnBrk="0" fontAlgn="base" latinLnBrk="0" hangingPunct="0">
              <a:lnSpc>
                <a:spcPct val="100000"/>
              </a:lnSpc>
              <a:spcBef>
                <a:spcPct val="0"/>
              </a:spcBef>
              <a:spcAft>
                <a:spcPct val="0"/>
              </a:spcAft>
              <a:buClrTx/>
              <a:buSzTx/>
              <a:buFontTx/>
              <a:buChar char="•"/>
              <a:tabLst/>
            </a:pPr>
            <a:endParaRPr lang="en-GB" altLang="en-US" sz="3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r>
              <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 Solar PV system in action showing different months of the year</a:t>
            </a:r>
          </a:p>
          <a:p>
            <a:pPr marL="0" marR="0" lvl="0" indent="0" algn="l" defTabSz="1371600" rtl="0" eaLnBrk="0" fontAlgn="base" latinLnBrk="0" hangingPunct="0">
              <a:lnSpc>
                <a:spcPct val="100000"/>
              </a:lnSpc>
              <a:spcBef>
                <a:spcPct val="0"/>
              </a:spcBef>
              <a:spcAft>
                <a:spcPct val="0"/>
              </a:spcAft>
              <a:buClrTx/>
              <a:buSzTx/>
              <a:buFontTx/>
              <a:buChar char="•"/>
              <a:tabLst/>
            </a:pPr>
            <a:endParaRPr lang="en-GB" altLang="en-US" sz="3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r>
              <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How a solar PV system </a:t>
            </a:r>
            <a:r>
              <a:rPr lang="en-GB" altLang="en-US" sz="3000" dirty="0">
                <a:solidFill>
                  <a:schemeClr val="tx1"/>
                </a:solidFill>
                <a:latin typeface="Arial" panose="020B0604020202020204" pitchFamily="34" charset="0"/>
                <a:ea typeface="Times New Roman" panose="02020603050405020304" pitchFamily="18" charset="0"/>
                <a:cs typeface="Arial" panose="020B0604020202020204" pitchFamily="34" charset="0"/>
              </a:rPr>
              <a:t>performs</a:t>
            </a:r>
            <a:endPar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endPar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r>
              <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What are the initial costs associated with installing a solar PV system for your business?</a:t>
            </a:r>
          </a:p>
          <a:p>
            <a:pPr marL="0" marR="0" lvl="0" indent="0" algn="l" defTabSz="1371600" rtl="0" eaLnBrk="0" fontAlgn="base" latinLnBrk="0" hangingPunct="0">
              <a:lnSpc>
                <a:spcPct val="100000"/>
              </a:lnSpc>
              <a:spcBef>
                <a:spcPct val="0"/>
              </a:spcBef>
              <a:spcAft>
                <a:spcPct val="0"/>
              </a:spcAft>
              <a:buClrTx/>
              <a:buSzTx/>
              <a:buFontTx/>
              <a:buChar char="•"/>
              <a:tabLst/>
            </a:pPr>
            <a:endParaRPr kumimoji="0" lang="en-GB" altLang="en-US" sz="3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r>
              <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What is the expected payback period for a solar PV investment?</a:t>
            </a:r>
            <a:endParaRPr kumimoji="0" lang="en-GB" altLang="en-US" sz="3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endPar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r>
              <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How much energy can one expect a solar PV system to generate?</a:t>
            </a:r>
          </a:p>
          <a:p>
            <a:pPr marL="0" marR="0" lvl="0" indent="0" algn="l" defTabSz="1371600" rtl="0" eaLnBrk="0" fontAlgn="base" latinLnBrk="0" hangingPunct="0">
              <a:lnSpc>
                <a:spcPct val="100000"/>
              </a:lnSpc>
              <a:spcBef>
                <a:spcPct val="0"/>
              </a:spcBef>
              <a:spcAft>
                <a:spcPct val="0"/>
              </a:spcAft>
              <a:buClrTx/>
              <a:buSzTx/>
              <a:buFontTx/>
              <a:buChar char="•"/>
              <a:tabLst/>
            </a:pPr>
            <a:endParaRPr lang="en-GB" altLang="en-US" sz="30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r>
              <a:rPr lang="en-GB" altLang="en-US" sz="3000" dirty="0">
                <a:solidFill>
                  <a:schemeClr val="tx1"/>
                </a:solidFill>
                <a:latin typeface="Arial" panose="020B0604020202020204" pitchFamily="34" charset="0"/>
                <a:ea typeface="Calibri" panose="020F0502020204030204" pitchFamily="34" charset="0"/>
                <a:cs typeface="Arial" panose="020B0604020202020204" pitchFamily="34" charset="0"/>
              </a:rPr>
              <a:t> How much carbon can we expect to save</a:t>
            </a:r>
          </a:p>
          <a:p>
            <a:pPr marL="0" marR="0" lvl="0" indent="0" algn="l" defTabSz="1371600" rtl="0" eaLnBrk="0" fontAlgn="base" latinLnBrk="0" hangingPunct="0">
              <a:lnSpc>
                <a:spcPct val="100000"/>
              </a:lnSpc>
              <a:spcBef>
                <a:spcPct val="0"/>
              </a:spcBef>
              <a:spcAft>
                <a:spcPct val="0"/>
              </a:spcAft>
              <a:buClrTx/>
              <a:buSzTx/>
              <a:buFontTx/>
              <a:buChar char="•"/>
              <a:tabLst/>
            </a:pPr>
            <a:endPar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descr="A logo with text on it&#10;&#10;Description automatically generated">
            <a:extLst>
              <a:ext uri="{FF2B5EF4-FFF2-40B4-BE49-F238E27FC236}">
                <a16:creationId xmlns:a16="http://schemas.microsoft.com/office/drawing/2014/main" id="{28897FEA-FCCE-8B3E-6F46-71E334E3A3C8}"/>
              </a:ext>
            </a:extLst>
          </p:cNvPr>
          <p:cNvPicPr>
            <a:picLocks noChangeAspect="1"/>
          </p:cNvPicPr>
          <p:nvPr/>
        </p:nvPicPr>
        <p:blipFill>
          <a:blip r:embed="rId4"/>
          <a:stretch>
            <a:fillRect/>
          </a:stretch>
        </p:blipFill>
        <p:spPr>
          <a:xfrm>
            <a:off x="14272599" y="87988"/>
            <a:ext cx="4302573" cy="1693046"/>
          </a:xfrm>
          <a:prstGeom prst="rect">
            <a:avLst/>
          </a:prstGeom>
        </p:spPr>
      </p:pic>
    </p:spTree>
    <p:extLst>
      <p:ext uri="{BB962C8B-B14F-4D97-AF65-F5344CB8AC3E}">
        <p14:creationId xmlns:p14="http://schemas.microsoft.com/office/powerpoint/2010/main" val="2140739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0995-1F8B-9620-3D53-EA70DE47E4A1}"/>
              </a:ext>
            </a:extLst>
          </p:cNvPr>
          <p:cNvSpPr>
            <a:spLocks noGrp="1"/>
          </p:cNvSpPr>
          <p:nvPr>
            <p:ph type="ctrTitle"/>
          </p:nvPr>
        </p:nvSpPr>
        <p:spPr>
          <a:xfrm>
            <a:off x="1754798" y="563167"/>
            <a:ext cx="11066016" cy="1217867"/>
          </a:xfrm>
        </p:spPr>
        <p:txBody>
          <a:bodyPr anchor="t"/>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1028700" indent="-1028700" algn="l">
              <a:buBlip>
                <a:blip r:embed="rId2"/>
              </a:buBlip>
            </a:pPr>
            <a:r>
              <a:rPr lang="en-US" sz="4800" dirty="0">
                <a:solidFill>
                  <a:schemeClr val="accent2">
                    <a:lumMod val="75000"/>
                  </a:schemeClr>
                </a:solidFill>
                <a:latin typeface="Arial" panose="020B0604020202020204" pitchFamily="34" charset="0"/>
                <a:ea typeface="ADLaM Display" panose="020F0502020204030204" pitchFamily="2" charset="0"/>
                <a:cs typeface="Arial" panose="020B0604020202020204" pitchFamily="34" charset="0"/>
              </a:rPr>
              <a:t>Todays Agenda</a:t>
            </a:r>
            <a:endParaRPr lang="en-GB" sz="4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1E17017-2CED-A30D-ED35-C8D11BC3DA9B}"/>
              </a:ext>
            </a:extLst>
          </p:cNvPr>
          <p:cNvPicPr>
            <a:picLocks noChangeAspect="1"/>
          </p:cNvPicPr>
          <p:nvPr/>
        </p:nvPicPr>
        <p:blipFill>
          <a:blip r:embed="rId3"/>
          <a:stretch>
            <a:fillRect/>
          </a:stretch>
        </p:blipFill>
        <p:spPr>
          <a:xfrm rot="21054555">
            <a:off x="15674085" y="8054426"/>
            <a:ext cx="1971846" cy="1886114"/>
          </a:xfrm>
          <a:prstGeom prst="ellipse">
            <a:avLst/>
          </a:prstGeom>
          <a:ln>
            <a:noFill/>
          </a:ln>
          <a:effectLst>
            <a:softEdge rad="112500"/>
          </a:effectLst>
        </p:spPr>
      </p:pic>
      <p:sp>
        <p:nvSpPr>
          <p:cNvPr id="12" name="Title 1">
            <a:extLst>
              <a:ext uri="{FF2B5EF4-FFF2-40B4-BE49-F238E27FC236}">
                <a16:creationId xmlns:a16="http://schemas.microsoft.com/office/drawing/2014/main" id="{2AF9DEDA-1BAB-FC59-1E0C-4B265AEE46DA}"/>
              </a:ext>
            </a:extLst>
          </p:cNvPr>
          <p:cNvSpPr txBox="1">
            <a:spLocks/>
          </p:cNvSpPr>
          <p:nvPr/>
        </p:nvSpPr>
        <p:spPr>
          <a:xfrm>
            <a:off x="918872" y="1781033"/>
            <a:ext cx="13513637" cy="3057099"/>
          </a:xfrm>
          <a:prstGeom prst="rect">
            <a:avLst/>
          </a:prstGeom>
        </p:spPr>
        <p:txBody>
          <a:bodyPr vert="horz" lIns="137160" tIns="68580" rIns="137160" bIns="68580" rtlCol="0" anchor="t">
            <a:no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0" marR="0" lvl="0" indent="0" algn="l" defTabSz="1371600" rtl="0" eaLnBrk="0" fontAlgn="base" latinLnBrk="0" hangingPunct="0">
              <a:lnSpc>
                <a:spcPct val="100000"/>
              </a:lnSpc>
              <a:spcBef>
                <a:spcPct val="0"/>
              </a:spcBef>
              <a:spcAft>
                <a:spcPct val="0"/>
              </a:spcAft>
              <a:buClrTx/>
              <a:buSzTx/>
              <a:tabLst/>
            </a:pPr>
            <a:endPar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r>
              <a:rPr lang="en-GB" altLang="en-US" sz="3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How will a solar PV system impact energy bills and overall energy consumption patterns?</a:t>
            </a:r>
          </a:p>
          <a:p>
            <a:pPr marL="0" marR="0" lvl="0" indent="0" algn="l" defTabSz="1371600" rtl="0" eaLnBrk="0" fontAlgn="base" latinLnBrk="0" hangingPunct="0">
              <a:lnSpc>
                <a:spcPct val="100000"/>
              </a:lnSpc>
              <a:spcBef>
                <a:spcPct val="0"/>
              </a:spcBef>
              <a:spcAft>
                <a:spcPct val="0"/>
              </a:spcAft>
              <a:buClrTx/>
              <a:buSzTx/>
              <a:buFontTx/>
              <a:buChar char="•"/>
              <a:tabLst/>
            </a:pPr>
            <a:endParaRPr kumimoji="0" lang="en-GB" altLang="en-US" sz="3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r>
              <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What warranties and guarantees come with the solar PV equipment?</a:t>
            </a:r>
          </a:p>
          <a:p>
            <a:pPr marL="0" marR="0" lvl="0" indent="0" algn="l" defTabSz="1371600" rtl="0" eaLnBrk="0" fontAlgn="base" latinLnBrk="0" hangingPunct="0">
              <a:lnSpc>
                <a:spcPct val="100000"/>
              </a:lnSpc>
              <a:spcBef>
                <a:spcPct val="0"/>
              </a:spcBef>
              <a:spcAft>
                <a:spcPct val="0"/>
              </a:spcAft>
              <a:buClrTx/>
              <a:buSzTx/>
              <a:buFontTx/>
              <a:buChar char="•"/>
              <a:tabLst/>
            </a:pPr>
            <a:endParaRPr lang="en-GB" altLang="en-US" sz="30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r>
              <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What is the lifespan of a typical solar PV system, and how does that impact a SME’s long-term planning?</a:t>
            </a:r>
            <a:endParaRPr kumimoji="0" lang="en-GB" altLang="en-US" sz="3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tabLst/>
            </a:pPr>
            <a:endPar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r>
              <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How does a solar PV system integrate with an existing energy infrastructure?</a:t>
            </a:r>
          </a:p>
          <a:p>
            <a:pPr algn="l" defTabSz="1371600" eaLnBrk="0" fontAlgn="base" hangingPunct="0">
              <a:spcAft>
                <a:spcPct val="0"/>
              </a:spcAft>
              <a:buFontTx/>
              <a:buChar char="•"/>
            </a:pPr>
            <a:endPar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1371600" rtl="0" eaLnBrk="0" fontAlgn="base" latinLnBrk="0" hangingPunct="0">
              <a:lnSpc>
                <a:spcPct val="100000"/>
              </a:lnSpc>
              <a:spcBef>
                <a:spcPct val="0"/>
              </a:spcBef>
              <a:spcAft>
                <a:spcPct val="0"/>
              </a:spcAft>
              <a:buClrTx/>
              <a:buSzTx/>
              <a:buFontTx/>
              <a:buChar char="•"/>
              <a:tabLst/>
            </a:pPr>
            <a:r>
              <a:rPr kumimoji="0" lang="en-GB" altLang="en-US" sz="3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What maintenance is required for a solar PV system, and what are the associated costs?</a:t>
            </a:r>
            <a:endParaRPr kumimoji="0" lang="en-GB" altLang="en-US" sz="3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A logo with text on it&#10;&#10;Description automatically generated">
            <a:extLst>
              <a:ext uri="{FF2B5EF4-FFF2-40B4-BE49-F238E27FC236}">
                <a16:creationId xmlns:a16="http://schemas.microsoft.com/office/drawing/2014/main" id="{448DDFA7-634E-3E3A-5C3B-205CC8AE4BBB}"/>
              </a:ext>
            </a:extLst>
          </p:cNvPr>
          <p:cNvPicPr>
            <a:picLocks noChangeAspect="1"/>
          </p:cNvPicPr>
          <p:nvPr/>
        </p:nvPicPr>
        <p:blipFill>
          <a:blip r:embed="rId4"/>
          <a:stretch>
            <a:fillRect/>
          </a:stretch>
        </p:blipFill>
        <p:spPr>
          <a:xfrm>
            <a:off x="14272599" y="87988"/>
            <a:ext cx="4302573" cy="1693046"/>
          </a:xfrm>
          <a:prstGeom prst="rect">
            <a:avLst/>
          </a:prstGeom>
        </p:spPr>
      </p:pic>
    </p:spTree>
    <p:extLst>
      <p:ext uri="{BB962C8B-B14F-4D97-AF65-F5344CB8AC3E}">
        <p14:creationId xmlns:p14="http://schemas.microsoft.com/office/powerpoint/2010/main" val="3958657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1004817" y="30661"/>
            <a:ext cx="15773400" cy="1988345"/>
          </a:xfrm>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lvl="0"/>
            <a:r>
              <a:rPr lang="en-US" dirty="0"/>
              <a:t>How Does Solar Energy Work?</a:t>
            </a:r>
            <a:endParaRPr lang="he-IL" dirty="0"/>
          </a:p>
        </p:txBody>
      </p:sp>
      <p:sp>
        <p:nvSpPr>
          <p:cNvPr id="2" name="מציין מיקום טקסט 1"/>
          <p:cNvSpPr>
            <a:spLocks noGrp="1"/>
          </p:cNvSpPr>
          <p:nvPr>
            <p:ph idx="1"/>
          </p:nvPr>
        </p:nvSpPr>
        <p:spPr>
          <a:xfrm>
            <a:off x="1054303" y="1099114"/>
            <a:ext cx="13077956" cy="7044413"/>
          </a:xfrm>
        </p:spPr>
        <p:txBody>
          <a:bodyPr>
            <a:norm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US" sz="3600" dirty="0"/>
              <a:t>Solar photovoltaic (PV) modules capture and convert sunlight into clean DC (direct current) electricity</a:t>
            </a:r>
          </a:p>
          <a:p>
            <a:r>
              <a:rPr lang="en-US" sz="3600" dirty="0"/>
              <a:t>Solar modules are connected in a circuit to a PV inverter.</a:t>
            </a:r>
          </a:p>
          <a:p>
            <a:r>
              <a:rPr lang="en-US" sz="3600" dirty="0">
                <a:sym typeface="Wingdings"/>
              </a:rPr>
              <a:t>The</a:t>
            </a:r>
            <a:r>
              <a:rPr lang="en-US" sz="3600" noProof="0" dirty="0">
                <a:sym typeface="Wingdings"/>
              </a:rPr>
              <a:t> inverter converts </a:t>
            </a:r>
            <a:r>
              <a:rPr lang="en-US" sz="3600" dirty="0">
                <a:sym typeface="Wingdings"/>
              </a:rPr>
              <a:t>DC electricity generated by modules</a:t>
            </a:r>
            <a:r>
              <a:rPr lang="en-US" sz="3600" noProof="0" dirty="0">
                <a:sym typeface="Wingdings"/>
              </a:rPr>
              <a:t> into grid compliant AC (alternating current) power and interacts with the utility grid</a:t>
            </a:r>
          </a:p>
        </p:txBody>
      </p:sp>
      <p:sp>
        <p:nvSpPr>
          <p:cNvPr id="4" name="Slide Number Placeholder 3"/>
          <p:cNvSpPr>
            <a:spLocks noGrp="1"/>
          </p:cNvSpPr>
          <p:nvPr>
            <p:ph type="sldNum" sz="quarter" idx="12"/>
          </p:nvPr>
        </p:nvSpPr>
        <p:spPr/>
        <p:txBody>
          <a:bodyPr/>
          <a:lstStyle>
            <a:defPPr>
              <a:defRPr lang="en-US"/>
            </a:defPPr>
            <a:lvl1pPr marL="0" algn="l" defTabSz="1028700" rtl="0" eaLnBrk="1" latinLnBrk="0" hangingPunct="1">
              <a:defRPr sz="4050" kern="1200">
                <a:solidFill>
                  <a:schemeClr val="tx1"/>
                </a:solidFill>
                <a:latin typeface="+mn-lt"/>
                <a:ea typeface="+mn-ea"/>
                <a:cs typeface="+mn-cs"/>
              </a:defRPr>
            </a:lvl1pPr>
            <a:lvl2pPr marL="1028700" algn="l" defTabSz="1028700" rtl="0" eaLnBrk="1" latinLnBrk="0" hangingPunct="1">
              <a:defRPr sz="4050" kern="1200">
                <a:solidFill>
                  <a:schemeClr val="tx1"/>
                </a:solidFill>
                <a:latin typeface="+mn-lt"/>
                <a:ea typeface="+mn-ea"/>
                <a:cs typeface="+mn-cs"/>
              </a:defRPr>
            </a:lvl2pPr>
            <a:lvl3pPr marL="2057400" algn="l" defTabSz="1028700" rtl="0" eaLnBrk="1" latinLnBrk="0" hangingPunct="1">
              <a:defRPr sz="4050" kern="1200">
                <a:solidFill>
                  <a:schemeClr val="tx1"/>
                </a:solidFill>
                <a:latin typeface="+mn-lt"/>
                <a:ea typeface="+mn-ea"/>
                <a:cs typeface="+mn-cs"/>
              </a:defRPr>
            </a:lvl3pPr>
            <a:lvl4pPr marL="3086100" algn="l" defTabSz="1028700" rtl="0" eaLnBrk="1" latinLnBrk="0" hangingPunct="1">
              <a:defRPr sz="4050" kern="1200">
                <a:solidFill>
                  <a:schemeClr val="tx1"/>
                </a:solidFill>
                <a:latin typeface="+mn-lt"/>
                <a:ea typeface="+mn-ea"/>
                <a:cs typeface="+mn-cs"/>
              </a:defRPr>
            </a:lvl4pPr>
            <a:lvl5pPr marL="4114800" algn="l" defTabSz="1028700" rtl="0" eaLnBrk="1" latinLnBrk="0" hangingPunct="1">
              <a:defRPr sz="4050" kern="1200">
                <a:solidFill>
                  <a:schemeClr val="tx1"/>
                </a:solidFill>
                <a:latin typeface="+mn-lt"/>
                <a:ea typeface="+mn-ea"/>
                <a:cs typeface="+mn-cs"/>
              </a:defRPr>
            </a:lvl5pPr>
            <a:lvl6pPr marL="5143500" algn="l" defTabSz="1028700" rtl="0" eaLnBrk="1" latinLnBrk="0" hangingPunct="1">
              <a:defRPr sz="4050" kern="1200">
                <a:solidFill>
                  <a:schemeClr val="tx1"/>
                </a:solidFill>
                <a:latin typeface="+mn-lt"/>
                <a:ea typeface="+mn-ea"/>
                <a:cs typeface="+mn-cs"/>
              </a:defRPr>
            </a:lvl6pPr>
            <a:lvl7pPr marL="6172200" algn="l" defTabSz="1028700" rtl="0" eaLnBrk="1" latinLnBrk="0" hangingPunct="1">
              <a:defRPr sz="4050" kern="1200">
                <a:solidFill>
                  <a:schemeClr val="tx1"/>
                </a:solidFill>
                <a:latin typeface="+mn-lt"/>
                <a:ea typeface="+mn-ea"/>
                <a:cs typeface="+mn-cs"/>
              </a:defRPr>
            </a:lvl7pPr>
            <a:lvl8pPr marL="7200900" algn="l" defTabSz="1028700" rtl="0" eaLnBrk="1" latinLnBrk="0" hangingPunct="1">
              <a:defRPr sz="4050" kern="1200">
                <a:solidFill>
                  <a:schemeClr val="tx1"/>
                </a:solidFill>
                <a:latin typeface="+mn-lt"/>
                <a:ea typeface="+mn-ea"/>
                <a:cs typeface="+mn-cs"/>
              </a:defRPr>
            </a:lvl8pPr>
            <a:lvl9pPr marL="8229600" algn="l" defTabSz="1028700" rtl="0" eaLnBrk="1" latinLnBrk="0" hangingPunct="1">
              <a:defRPr sz="4050" kern="1200">
                <a:solidFill>
                  <a:schemeClr val="tx1"/>
                </a:solidFill>
                <a:latin typeface="+mn-lt"/>
                <a:ea typeface="+mn-ea"/>
                <a:cs typeface="+mn-cs"/>
              </a:defRPr>
            </a:lvl9pPr>
          </a:lstStyle>
          <a:p>
            <a:fld id="{4FAB73BC-B049-4115-A692-8D63A059BFB8}" type="slidenum">
              <a:rPr lang="en-US" smtClean="0"/>
              <a:pPr/>
              <a:t>9</a:t>
            </a:fld>
            <a:endParaRPr lang="en-US" dirty="0"/>
          </a:p>
        </p:txBody>
      </p:sp>
      <p:pic>
        <p:nvPicPr>
          <p:cNvPr id="5" name="Picture 4">
            <a:extLst>
              <a:ext uri="{FF2B5EF4-FFF2-40B4-BE49-F238E27FC236}">
                <a16:creationId xmlns:a16="http://schemas.microsoft.com/office/drawing/2014/main" id="{88CE06E7-6C90-FE4F-D537-66E544E8491B}"/>
              </a:ext>
            </a:extLst>
          </p:cNvPr>
          <p:cNvPicPr>
            <a:picLocks noChangeAspect="1"/>
          </p:cNvPicPr>
          <p:nvPr/>
        </p:nvPicPr>
        <p:blipFill>
          <a:blip r:embed="rId4"/>
          <a:stretch>
            <a:fillRect/>
          </a:stretch>
        </p:blipFill>
        <p:spPr>
          <a:xfrm>
            <a:off x="6598956" y="5591367"/>
            <a:ext cx="3854478" cy="2449800"/>
          </a:xfrm>
          <a:prstGeom prst="rect">
            <a:avLst/>
          </a:prstGeom>
        </p:spPr>
      </p:pic>
      <p:pic>
        <p:nvPicPr>
          <p:cNvPr id="9" name="Picture 8">
            <a:extLst>
              <a:ext uri="{FF2B5EF4-FFF2-40B4-BE49-F238E27FC236}">
                <a16:creationId xmlns:a16="http://schemas.microsoft.com/office/drawing/2014/main" id="{A1121F06-46E0-E95F-1ACF-339FB0A30339}"/>
              </a:ext>
            </a:extLst>
          </p:cNvPr>
          <p:cNvPicPr>
            <a:picLocks noChangeAspect="1"/>
          </p:cNvPicPr>
          <p:nvPr/>
        </p:nvPicPr>
        <p:blipFill>
          <a:blip r:embed="rId5"/>
          <a:stretch>
            <a:fillRect/>
          </a:stretch>
        </p:blipFill>
        <p:spPr>
          <a:xfrm>
            <a:off x="2312522" y="5293814"/>
            <a:ext cx="5791703" cy="3848435"/>
          </a:xfrm>
          <a:prstGeom prst="rect">
            <a:avLst/>
          </a:prstGeom>
        </p:spPr>
      </p:pic>
      <p:sp>
        <p:nvSpPr>
          <p:cNvPr id="11" name="TextBox 10">
            <a:extLst>
              <a:ext uri="{FF2B5EF4-FFF2-40B4-BE49-F238E27FC236}">
                <a16:creationId xmlns:a16="http://schemas.microsoft.com/office/drawing/2014/main" id="{C7252904-44FD-65AF-AC54-AD01CC3E4609}"/>
              </a:ext>
            </a:extLst>
          </p:cNvPr>
          <p:cNvSpPr txBox="1"/>
          <p:nvPr/>
        </p:nvSpPr>
        <p:spPr>
          <a:xfrm>
            <a:off x="3099678" y="9441381"/>
            <a:ext cx="7538754" cy="553995"/>
          </a:xfrm>
          <a:prstGeom prst="rect">
            <a:avLst/>
          </a:prstGeom>
          <a:noFill/>
        </p:spPr>
        <p:txBody>
          <a:bodyPr wrap="square" lIns="182876" tIns="91439" rIns="182876" bIns="91439" rtlCol="0">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US" sz="2400" dirty="0">
                <a:solidFill>
                  <a:srgbClr val="A1CB46"/>
                </a:solidFill>
                <a:latin typeface="+mj-lt"/>
              </a:rPr>
              <a:t> </a:t>
            </a:r>
            <a:r>
              <a:rPr lang="en-US" sz="2100" dirty="0">
                <a:solidFill>
                  <a:srgbClr val="A1CB46"/>
                </a:solidFill>
                <a:latin typeface="+mj-lt"/>
              </a:rPr>
              <a:t>1. </a:t>
            </a:r>
            <a:r>
              <a:rPr lang="en-US" sz="2100" dirty="0"/>
              <a:t>Solar modules    </a:t>
            </a:r>
            <a:r>
              <a:rPr lang="en-US" sz="2100" dirty="0">
                <a:solidFill>
                  <a:srgbClr val="A1CB46"/>
                </a:solidFill>
                <a:latin typeface="+mj-lt"/>
              </a:rPr>
              <a:t>2. </a:t>
            </a:r>
            <a:r>
              <a:rPr lang="en-US" sz="2100" dirty="0"/>
              <a:t>Solar Inverter    </a:t>
            </a:r>
            <a:r>
              <a:rPr lang="en-US" sz="2100" dirty="0">
                <a:solidFill>
                  <a:srgbClr val="A1CB46"/>
                </a:solidFill>
                <a:latin typeface="+mj-lt"/>
              </a:rPr>
              <a:t>3. </a:t>
            </a:r>
            <a:r>
              <a:rPr lang="en-US" sz="2100" dirty="0"/>
              <a:t>Electricity grid</a:t>
            </a:r>
          </a:p>
        </p:txBody>
      </p:sp>
      <p:pic>
        <p:nvPicPr>
          <p:cNvPr id="13" name="Picture 12">
            <a:extLst>
              <a:ext uri="{FF2B5EF4-FFF2-40B4-BE49-F238E27FC236}">
                <a16:creationId xmlns:a16="http://schemas.microsoft.com/office/drawing/2014/main" id="{FF65693C-1D6E-BB01-F2A5-288F60574728}"/>
              </a:ext>
            </a:extLst>
          </p:cNvPr>
          <p:cNvPicPr>
            <a:picLocks noChangeAspect="1"/>
          </p:cNvPicPr>
          <p:nvPr/>
        </p:nvPicPr>
        <p:blipFill>
          <a:blip r:embed="rId6"/>
          <a:stretch>
            <a:fillRect/>
          </a:stretch>
        </p:blipFill>
        <p:spPr>
          <a:xfrm>
            <a:off x="2312522" y="5018965"/>
            <a:ext cx="1120238" cy="1005929"/>
          </a:xfrm>
          <a:prstGeom prst="rect">
            <a:avLst/>
          </a:prstGeom>
          <a:pattFill prst="dotGrid">
            <a:fgClr>
              <a:schemeClr val="accent1"/>
            </a:fgClr>
            <a:bgClr>
              <a:schemeClr val="bg1"/>
            </a:bgClr>
          </a:pattFill>
        </p:spPr>
      </p:pic>
      <p:pic>
        <p:nvPicPr>
          <p:cNvPr id="16" name="Picture 15">
            <a:extLst>
              <a:ext uri="{FF2B5EF4-FFF2-40B4-BE49-F238E27FC236}">
                <a16:creationId xmlns:a16="http://schemas.microsoft.com/office/drawing/2014/main" id="{A0C634D0-7E8A-739D-8B9E-17923BF6F437}"/>
              </a:ext>
            </a:extLst>
          </p:cNvPr>
          <p:cNvPicPr>
            <a:picLocks noChangeAspect="1"/>
          </p:cNvPicPr>
          <p:nvPr/>
        </p:nvPicPr>
        <p:blipFill>
          <a:blip r:embed="rId7"/>
          <a:stretch>
            <a:fillRect/>
          </a:stretch>
        </p:blipFill>
        <p:spPr>
          <a:xfrm>
            <a:off x="7779226" y="7055523"/>
            <a:ext cx="283082" cy="970563"/>
          </a:xfrm>
          <a:prstGeom prst="rect">
            <a:avLst/>
          </a:prstGeom>
        </p:spPr>
      </p:pic>
      <p:pic>
        <p:nvPicPr>
          <p:cNvPr id="17" name="Picture 16">
            <a:extLst>
              <a:ext uri="{FF2B5EF4-FFF2-40B4-BE49-F238E27FC236}">
                <a16:creationId xmlns:a16="http://schemas.microsoft.com/office/drawing/2014/main" id="{C712EF3C-C90E-152A-336A-32C7EFFE2652}"/>
              </a:ext>
            </a:extLst>
          </p:cNvPr>
          <p:cNvPicPr>
            <a:picLocks noChangeAspect="1"/>
          </p:cNvPicPr>
          <p:nvPr/>
        </p:nvPicPr>
        <p:blipFill>
          <a:blip r:embed="rId8"/>
          <a:stretch>
            <a:fillRect/>
          </a:stretch>
        </p:blipFill>
        <p:spPr>
          <a:xfrm>
            <a:off x="8062307" y="7705105"/>
            <a:ext cx="460721" cy="550472"/>
          </a:xfrm>
          <a:prstGeom prst="rect">
            <a:avLst/>
          </a:prstGeom>
        </p:spPr>
      </p:pic>
      <p:pic>
        <p:nvPicPr>
          <p:cNvPr id="18" name="Picture 17" descr="A logo with text on it&#10;&#10;Description automatically generated">
            <a:extLst>
              <a:ext uri="{FF2B5EF4-FFF2-40B4-BE49-F238E27FC236}">
                <a16:creationId xmlns:a16="http://schemas.microsoft.com/office/drawing/2014/main" id="{5E5B6A65-3D70-5A1D-55AD-F03A7CB7D47D}"/>
              </a:ext>
            </a:extLst>
          </p:cNvPr>
          <p:cNvPicPr>
            <a:picLocks noChangeAspect="1"/>
          </p:cNvPicPr>
          <p:nvPr/>
        </p:nvPicPr>
        <p:blipFill>
          <a:blip r:embed="rId9"/>
          <a:stretch>
            <a:fillRect/>
          </a:stretch>
        </p:blipFill>
        <p:spPr>
          <a:xfrm>
            <a:off x="14181743" y="178309"/>
            <a:ext cx="4302573" cy="1693046"/>
          </a:xfrm>
          <a:prstGeom prst="rect">
            <a:avLst/>
          </a:prstGeom>
        </p:spPr>
      </p:pic>
    </p:spTree>
    <p:custDataLst>
      <p:tags r:id="rId1"/>
    </p:custDataLst>
    <p:extLst>
      <p:ext uri="{BB962C8B-B14F-4D97-AF65-F5344CB8AC3E}">
        <p14:creationId xmlns:p14="http://schemas.microsoft.com/office/powerpoint/2010/main" val="357607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4&quot;/&gt;&lt;/object&gt;&lt;object type=&quot;3&quot; unique_id=&quot;10011&quot;&gt;&lt;property id=&quot;20148&quot; value=&quot;5&quot;/&gt;&lt;property id=&quot;20300&quot; value=&quot;Slide 9&quot;/&gt;&lt;property id=&quot;20307&quot; value=&quot;263&quot;/&gt;&lt;/object&gt;&lt;object type=&quot;3&quot; unique_id=&quot;10012&quot;&gt;&lt;property id=&quot;20148&quot; value=&quot;5&quot;/&gt;&lt;property id=&quot;20300&quot; value=&quot;Slide 10&quot;/&gt;&lt;property id=&quot;20307&quot; value=&quot;265&quot;/&gt;&lt;/object&gt;&lt;/object&gt;&lt;object type=&quot;8&quot; unique_id=&quot;10024&quot;&gt;&lt;/object&gt;&lt;/object&gt;&lt;/database&gt;"/>
  <p:tag name="SECTOMILLISECCONVERTED" val="1"/>
  <p:tag name="MMPROD_NEXTUNIQUEID" val="10009"/>
</p:tagLst>
</file>

<file path=ppt/tags/tag2.xml><?xml version="1.0" encoding="utf-8"?>
<p:tagLst xmlns:a="http://schemas.openxmlformats.org/drawingml/2006/main" xmlns:r="http://schemas.openxmlformats.org/officeDocument/2006/relationships" xmlns:p="http://schemas.openxmlformats.org/presentationml/2006/main">
  <p:tag name="QPSLIDECODE" val="20180125095032000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GWM">
      <a:dk1>
        <a:srgbClr val="000000"/>
      </a:dk1>
      <a:lt1>
        <a:srgbClr val="FFFFFF"/>
      </a:lt1>
      <a:dk2>
        <a:srgbClr val="813085"/>
      </a:dk2>
      <a:lt2>
        <a:srgbClr val="F08028"/>
      </a:lt2>
      <a:accent1>
        <a:srgbClr val="813085"/>
      </a:accent1>
      <a:accent2>
        <a:srgbClr val="F08028"/>
      </a:accent2>
      <a:accent3>
        <a:srgbClr val="309F9F"/>
      </a:accent3>
      <a:accent4>
        <a:srgbClr val="FFFFFF"/>
      </a:accent4>
      <a:accent5>
        <a:srgbClr val="000000"/>
      </a:accent5>
      <a:accent6>
        <a:srgbClr val="000000"/>
      </a:accent6>
      <a:hlink>
        <a:srgbClr val="309F9F"/>
      </a:hlink>
      <a:folHlink>
        <a:srgbClr val="81308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1284</TotalTime>
  <Words>3070</Words>
  <Application>Microsoft Office PowerPoint</Application>
  <PresentationFormat>Custom</PresentationFormat>
  <Paragraphs>337</Paragraphs>
  <Slides>45</Slides>
  <Notes>15</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45</vt:i4>
      </vt:variant>
    </vt:vector>
  </HeadingPairs>
  <TitlesOfParts>
    <vt:vector size="65" baseType="lpstr">
      <vt:lpstr>Times New Roman</vt:lpstr>
      <vt:lpstr>Wingdings 3</vt:lpstr>
      <vt:lpstr>Clear Sans Bold</vt:lpstr>
      <vt:lpstr>Arial Bold</vt:lpstr>
      <vt:lpstr>Arial Narrow</vt:lpstr>
      <vt:lpstr>Open Sans Light Bold</vt:lpstr>
      <vt:lpstr>Montserrat Semi-Bold Bold</vt:lpstr>
      <vt:lpstr>Calibri</vt:lpstr>
      <vt:lpstr>League Spartan</vt:lpstr>
      <vt:lpstr>WMCA Circular Book</vt:lpstr>
      <vt:lpstr>Arial Light</vt:lpstr>
      <vt:lpstr>Arial</vt:lpstr>
      <vt:lpstr>Amasis MT Pro Medium</vt:lpstr>
      <vt:lpstr>Montserrat Semi-Bold</vt:lpstr>
      <vt:lpstr>Trebuchet MS</vt:lpstr>
      <vt:lpstr>Wingdings</vt:lpstr>
      <vt:lpstr>WMCA Circular Bold</vt:lpstr>
      <vt:lpstr>Office Theme</vt:lpstr>
      <vt:lpstr>Office Theme</vt:lpstr>
      <vt:lpstr>Facet</vt:lpstr>
      <vt:lpstr>PowerPoint Presentation</vt:lpstr>
      <vt:lpstr>PowerPoint Presentation</vt:lpstr>
      <vt:lpstr>PowerPoint Presentation</vt:lpstr>
      <vt:lpstr>Aniron Renewables</vt:lpstr>
      <vt:lpstr>      Part 1 A Solar Panel </vt:lpstr>
      <vt:lpstr>Example projects</vt:lpstr>
      <vt:lpstr>Todays Agenda </vt:lpstr>
      <vt:lpstr>Todays Agenda</vt:lpstr>
      <vt:lpstr>How Does Solar Energy Work?</vt:lpstr>
      <vt:lpstr>How much does a solar panel produce?</vt:lpstr>
      <vt:lpstr>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Photo Real Estate Listing Presentation (1).pptx</dc:title>
  <dc:creator>Covlea, Maria</dc:creator>
  <cp:lastModifiedBy>Covlea, Maria</cp:lastModifiedBy>
  <cp:revision>94</cp:revision>
  <dcterms:created xsi:type="dcterms:W3CDTF">2006-08-16T00:00:00Z</dcterms:created>
  <dcterms:modified xsi:type="dcterms:W3CDTF">2024-02-07T12:26:41Z</dcterms:modified>
  <dc:identifier>DAFzA5Llml0</dc:identifier>
</cp:coreProperties>
</file>