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09_7A4C9191.xml" ContentType="application/vnd.ms-powerpoint.comments+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8" r:id="rId1"/>
    <p:sldMasterId id="2147483690" r:id="rId2"/>
    <p:sldMasterId id="2147483730" r:id="rId3"/>
    <p:sldMasterId id="2147483648" r:id="rId4"/>
  </p:sldMasterIdLst>
  <p:notesMasterIdLst>
    <p:notesMasterId r:id="rId58"/>
  </p:notesMasterIdLst>
  <p:sldIdLst>
    <p:sldId id="256" r:id="rId5"/>
    <p:sldId id="259" r:id="rId6"/>
    <p:sldId id="257" r:id="rId7"/>
    <p:sldId id="312" r:id="rId8"/>
    <p:sldId id="348" r:id="rId9"/>
    <p:sldId id="349" r:id="rId10"/>
    <p:sldId id="350" r:id="rId11"/>
    <p:sldId id="351" r:id="rId12"/>
    <p:sldId id="35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68" r:id="rId29"/>
    <p:sldId id="369" r:id="rId30"/>
    <p:sldId id="370" r:id="rId31"/>
    <p:sldId id="371" r:id="rId32"/>
    <p:sldId id="372" r:id="rId33"/>
    <p:sldId id="373" r:id="rId34"/>
    <p:sldId id="374" r:id="rId35"/>
    <p:sldId id="375" r:id="rId36"/>
    <p:sldId id="376" r:id="rId37"/>
    <p:sldId id="377" r:id="rId38"/>
    <p:sldId id="378" r:id="rId39"/>
    <p:sldId id="379" r:id="rId40"/>
    <p:sldId id="380" r:id="rId41"/>
    <p:sldId id="381" r:id="rId42"/>
    <p:sldId id="382" r:id="rId43"/>
    <p:sldId id="383" r:id="rId44"/>
    <p:sldId id="384" r:id="rId45"/>
    <p:sldId id="385" r:id="rId46"/>
    <p:sldId id="386" r:id="rId47"/>
    <p:sldId id="347" r:id="rId48"/>
    <p:sldId id="295" r:id="rId49"/>
    <p:sldId id="296" r:id="rId50"/>
    <p:sldId id="299" r:id="rId51"/>
    <p:sldId id="307" r:id="rId52"/>
    <p:sldId id="308" r:id="rId53"/>
    <p:sldId id="309" r:id="rId54"/>
    <p:sldId id="387" r:id="rId55"/>
    <p:sldId id="265" r:id="rId56"/>
    <p:sldId id="306" r:id="rId57"/>
  </p:sldIdLst>
  <p:sldSz cx="18288000" cy="10287000"/>
  <p:notesSz cx="6858000" cy="9144000"/>
  <p:embeddedFontLst>
    <p:embeddedFont>
      <p:font typeface="Arial Bold" panose="020B0704020202020204" pitchFamily="34" charset="0"/>
      <p:regular r:id="rId59"/>
      <p:bold r:id="rId60"/>
    </p:embeddedFont>
    <p:embeddedFont>
      <p:font typeface="Clear Sans Bold" panose="020B0604020202020204" charset="0"/>
      <p:regular r:id="rId61"/>
    </p:embeddedFont>
    <p:embeddedFont>
      <p:font typeface="Montserrat" panose="00000500000000000000" pitchFamily="2" charset="0"/>
      <p:regular r:id="rId62"/>
      <p:bold r:id="rId63"/>
      <p:italic r:id="rId64"/>
      <p:boldItalic r:id="rId65"/>
    </p:embeddedFont>
    <p:embeddedFont>
      <p:font typeface="Roboto" panose="02000000000000000000" pitchFamily="2" charset="0"/>
      <p:regular r:id="rId66"/>
      <p:bold r:id="rId67"/>
      <p:italic r:id="rId68"/>
      <p:boldItalic r:id="rId69"/>
    </p:embeddedFont>
    <p:embeddedFont>
      <p:font typeface="Roboto Black" panose="02000000000000000000" pitchFamily="2" charset="0"/>
      <p:bold r:id="rId70"/>
      <p:boldItalic r:id="rId71"/>
    </p:embeddedFont>
    <p:embeddedFont>
      <p:font typeface="Roboto Light" panose="02000000000000000000" pitchFamily="2" charset="0"/>
      <p:regular r:id="rId72"/>
      <p:italic r:id="rId73"/>
    </p:embeddedFont>
  </p:embeddedFontLst>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E55BEF-925F-1401-F316-30CFC5F93B9C}" name="Ashmita Chitlangia" initials="AC" userId="uGZ+1Z2yN9hnuSiZ2rCJRoP+SzDgFZKhAThDN65S3D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028"/>
    <a:srgbClr val="7F3A8F"/>
    <a:srgbClr val="813085"/>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5CC3FA-2881-4E98-9BB5-8427F8F38C9D}" v="7" dt="2024-02-28T10:21:14.0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2" autoAdjust="0"/>
    <p:restoredTop sz="84076" autoAdjust="0"/>
  </p:normalViewPr>
  <p:slideViewPr>
    <p:cSldViewPr>
      <p:cViewPr varScale="1">
        <p:scale>
          <a:sx n="64" d="100"/>
          <a:sy n="64" d="100"/>
        </p:scale>
        <p:origin x="10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ags" Target="tags/tag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4.fntdata"/><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vlea, Maria" userId="4bdbff5f-f003-4945-bf9a-dd67c3b08000" providerId="ADAL" clId="{ED5CC3FA-2881-4E98-9BB5-8427F8F38C9D}"/>
    <pc:docChg chg="custSel addSld modSld">
      <pc:chgData name="Covlea, Maria" userId="4bdbff5f-f003-4945-bf9a-dd67c3b08000" providerId="ADAL" clId="{ED5CC3FA-2881-4E98-9BB5-8427F8F38C9D}" dt="2024-02-28T10:21:14.045" v="521"/>
      <pc:docMkLst>
        <pc:docMk/>
      </pc:docMkLst>
      <pc:sldChg chg="add setBg">
        <pc:chgData name="Covlea, Maria" userId="4bdbff5f-f003-4945-bf9a-dd67c3b08000" providerId="ADAL" clId="{ED5CC3FA-2881-4E98-9BB5-8427F8F38C9D}" dt="2024-02-28T10:21:14.045" v="521"/>
        <pc:sldMkLst>
          <pc:docMk/>
          <pc:sldMk cId="0" sldId="259"/>
        </pc:sldMkLst>
      </pc:sldChg>
      <pc:sldChg chg="modSp mod">
        <pc:chgData name="Covlea, Maria" userId="4bdbff5f-f003-4945-bf9a-dd67c3b08000" providerId="ADAL" clId="{ED5CC3FA-2881-4E98-9BB5-8427F8F38C9D}" dt="2024-02-27T16:40:44.487" v="348" actId="113"/>
        <pc:sldMkLst>
          <pc:docMk/>
          <pc:sldMk cId="1962234188" sldId="295"/>
        </pc:sldMkLst>
        <pc:spChg chg="mod">
          <ac:chgData name="Covlea, Maria" userId="4bdbff5f-f003-4945-bf9a-dd67c3b08000" providerId="ADAL" clId="{ED5CC3FA-2881-4E98-9BB5-8427F8F38C9D}" dt="2024-02-27T16:38:49.576" v="216" actId="1076"/>
          <ac:spMkLst>
            <pc:docMk/>
            <pc:sldMk cId="1962234188" sldId="295"/>
            <ac:spMk id="5" creationId="{00000000-0000-0000-0000-000000000000}"/>
          </ac:spMkLst>
        </pc:spChg>
        <pc:spChg chg="mod">
          <ac:chgData name="Covlea, Maria" userId="4bdbff5f-f003-4945-bf9a-dd67c3b08000" providerId="ADAL" clId="{ED5CC3FA-2881-4E98-9BB5-8427F8F38C9D}" dt="2024-02-27T16:40:44.487" v="348" actId="113"/>
          <ac:spMkLst>
            <pc:docMk/>
            <pc:sldMk cId="1962234188" sldId="295"/>
            <ac:spMk id="6" creationId="{00000000-0000-0000-0000-000000000000}"/>
          </ac:spMkLst>
        </pc:spChg>
      </pc:sldChg>
      <pc:sldChg chg="addSp delSp modSp mod">
        <pc:chgData name="Covlea, Maria" userId="4bdbff5f-f003-4945-bf9a-dd67c3b08000" providerId="ADAL" clId="{ED5CC3FA-2881-4E98-9BB5-8427F8F38C9D}" dt="2024-02-28T09:57:59.970" v="520" actId="1076"/>
        <pc:sldMkLst>
          <pc:docMk/>
          <pc:sldMk cId="4036146547" sldId="308"/>
        </pc:sldMkLst>
        <pc:picChg chg="del">
          <ac:chgData name="Covlea, Maria" userId="4bdbff5f-f003-4945-bf9a-dd67c3b08000" providerId="ADAL" clId="{ED5CC3FA-2881-4E98-9BB5-8427F8F38C9D}" dt="2024-02-28T09:57:38.668" v="515" actId="478"/>
          <ac:picMkLst>
            <pc:docMk/>
            <pc:sldMk cId="4036146547" sldId="308"/>
            <ac:picMk id="5" creationId="{8F497250-4AE6-5F49-D4A9-A21F450C32AB}"/>
          </ac:picMkLst>
        </pc:picChg>
        <pc:picChg chg="add mod">
          <ac:chgData name="Covlea, Maria" userId="4bdbff5f-f003-4945-bf9a-dd67c3b08000" providerId="ADAL" clId="{ED5CC3FA-2881-4E98-9BB5-8427F8F38C9D}" dt="2024-02-28T09:57:59.970" v="520" actId="1076"/>
          <ac:picMkLst>
            <pc:docMk/>
            <pc:sldMk cId="4036146547" sldId="308"/>
            <ac:picMk id="10" creationId="{AFE2068E-4246-16ED-6E2A-9724B893A8C6}"/>
          </ac:picMkLst>
        </pc:picChg>
      </pc:sldChg>
      <pc:sldChg chg="delSp modSp add mod modNotesTx">
        <pc:chgData name="Covlea, Maria" userId="4bdbff5f-f003-4945-bf9a-dd67c3b08000" providerId="ADAL" clId="{ED5CC3FA-2881-4E98-9BB5-8427F8F38C9D}" dt="2024-02-28T09:57:19.090" v="514" actId="207"/>
        <pc:sldMkLst>
          <pc:docMk/>
          <pc:sldMk cId="1324463649" sldId="387"/>
        </pc:sldMkLst>
        <pc:spChg chg="mod">
          <ac:chgData name="Covlea, Maria" userId="4bdbff5f-f003-4945-bf9a-dd67c3b08000" providerId="ADAL" clId="{ED5CC3FA-2881-4E98-9BB5-8427F8F38C9D}" dt="2024-02-28T09:49:05.053" v="368" actId="20577"/>
          <ac:spMkLst>
            <pc:docMk/>
            <pc:sldMk cId="1324463649" sldId="387"/>
            <ac:spMk id="2" creationId="{2DB9387D-DC2C-C260-80AA-B58C95BBAC97}"/>
          </ac:spMkLst>
        </pc:spChg>
        <pc:spChg chg="del">
          <ac:chgData name="Covlea, Maria" userId="4bdbff5f-f003-4945-bf9a-dd67c3b08000" providerId="ADAL" clId="{ED5CC3FA-2881-4E98-9BB5-8427F8F38C9D}" dt="2024-02-28T09:48:58.853" v="352" actId="478"/>
          <ac:spMkLst>
            <pc:docMk/>
            <pc:sldMk cId="1324463649" sldId="387"/>
            <ac:spMk id="3" creationId="{F13210DE-7E40-4D44-E558-B240358E31B3}"/>
          </ac:spMkLst>
        </pc:spChg>
        <pc:spChg chg="del">
          <ac:chgData name="Covlea, Maria" userId="4bdbff5f-f003-4945-bf9a-dd67c3b08000" providerId="ADAL" clId="{ED5CC3FA-2881-4E98-9BB5-8427F8F38C9D}" dt="2024-02-28T09:48:54.695" v="351" actId="478"/>
          <ac:spMkLst>
            <pc:docMk/>
            <pc:sldMk cId="1324463649" sldId="387"/>
            <ac:spMk id="14" creationId="{760BCD87-C85B-FB81-C881-EF9CCE9B3003}"/>
          </ac:spMkLst>
        </pc:spChg>
        <pc:spChg chg="mod">
          <ac:chgData name="Covlea, Maria" userId="4bdbff5f-f003-4945-bf9a-dd67c3b08000" providerId="ADAL" clId="{ED5CC3FA-2881-4E98-9BB5-8427F8F38C9D}" dt="2024-02-28T09:57:19.090" v="514" actId="207"/>
          <ac:spMkLst>
            <pc:docMk/>
            <pc:sldMk cId="1324463649" sldId="387"/>
            <ac:spMk id="15" creationId="{33547255-06F9-91E5-26C6-72D3CFC28257}"/>
          </ac:spMkLst>
        </pc:spChg>
        <pc:picChg chg="del">
          <ac:chgData name="Covlea, Maria" userId="4bdbff5f-f003-4945-bf9a-dd67c3b08000" providerId="ADAL" clId="{ED5CC3FA-2881-4E98-9BB5-8427F8F38C9D}" dt="2024-02-28T09:48:51.687" v="350" actId="478"/>
          <ac:picMkLst>
            <pc:docMk/>
            <pc:sldMk cId="1324463649" sldId="387"/>
            <ac:picMk id="9" creationId="{402F1BBE-1A5E-3888-D896-D5B58FD0D0AA}"/>
          </ac:picMkLst>
        </pc:picChg>
      </pc:sldChg>
    </pc:docChg>
  </pc:docChgLst>
</pc:chgInfo>
</file>

<file path=ppt/comments/modernComment_109_7A4C9191.xml><?xml version="1.0" encoding="utf-8"?>
<p188:cmLst xmlns:a="http://schemas.openxmlformats.org/drawingml/2006/main" xmlns:r="http://schemas.openxmlformats.org/officeDocument/2006/relationships" xmlns:p188="http://schemas.microsoft.com/office/powerpoint/2018/8/main">
  <p188:cm id="{35E3C180-0310-4596-8679-071A1BE2FD82}" authorId="{9DE55BEF-925F-1401-F316-30CFC5F93B9C}" created="2023-11-08T11:07:13.252">
    <ac:deMkLst xmlns:ac="http://schemas.microsoft.com/office/drawing/2013/main/command">
      <pc:docMk xmlns:pc="http://schemas.microsoft.com/office/powerpoint/2013/main/command"/>
      <pc:sldMk xmlns:pc="http://schemas.microsoft.com/office/powerpoint/2013/main/command" cId="2051838353" sldId="265"/>
      <ac:spMk id="9" creationId="{00000000-0000-0000-0000-000000000000}"/>
    </ac:deMkLst>
    <p188:txBody>
      <a:bodyPr/>
      <a:lstStyle/>
      <a:p>
        <a:r>
          <a:rPr lang="en-GB"/>
          <a:t>This Slide - Generic - Marketing Stakeholders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9C164-CCF0-4F69-AAAA-E8A2F0DBB0C4}" type="datetimeFigureOut">
              <a:rPr lang="en-GB" smtClean="0"/>
              <a:t>28/02/2024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8BC16-1111-4727-A3C9-2B55F0C8983B}" type="slidenum">
              <a:rPr lang="en-GB" smtClean="0"/>
              <a:t>‹#›</a:t>
            </a:fld>
            <a:endParaRPr lang="en-GB"/>
          </a:p>
        </p:txBody>
      </p:sp>
    </p:spTree>
    <p:extLst>
      <p:ext uri="{BB962C8B-B14F-4D97-AF65-F5344CB8AC3E}">
        <p14:creationId xmlns:p14="http://schemas.microsoft.com/office/powerpoint/2010/main" val="303514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my notes</a:t>
            </a:r>
          </a:p>
        </p:txBody>
      </p:sp>
      <p:sp>
        <p:nvSpPr>
          <p:cNvPr id="4" name="Slide Number Placeholder 3"/>
          <p:cNvSpPr>
            <a:spLocks noGrp="1"/>
          </p:cNvSpPr>
          <p:nvPr>
            <p:ph type="sldNum" sz="quarter" idx="5"/>
          </p:nvPr>
        </p:nvSpPr>
        <p:spPr/>
        <p:txBody>
          <a:bodyPr/>
          <a:lstStyle/>
          <a:p>
            <a:fld id="{7FB8BC16-1111-4727-A3C9-2B55F0C8983B}" type="slidenum">
              <a:rPr lang="en-GB" smtClean="0"/>
              <a:t>1</a:t>
            </a:fld>
            <a:endParaRPr lang="en-GB"/>
          </a:p>
        </p:txBody>
      </p:sp>
    </p:spTree>
    <p:extLst>
      <p:ext uri="{BB962C8B-B14F-4D97-AF65-F5344CB8AC3E}">
        <p14:creationId xmlns:p14="http://schemas.microsoft.com/office/powerpoint/2010/main" val="246849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EA29BC78-DA64-4BCD-AB2D-D74010BEA7FC}" type="slidenum">
              <a:rPr lang="en-GB" smtClean="0"/>
              <a:t>10</a:t>
            </a:fld>
            <a:endParaRPr lang="en-GB" dirty="0"/>
          </a:p>
        </p:txBody>
      </p:sp>
    </p:spTree>
    <p:extLst>
      <p:ext uri="{BB962C8B-B14F-4D97-AF65-F5344CB8AC3E}">
        <p14:creationId xmlns:p14="http://schemas.microsoft.com/office/powerpoint/2010/main" val="396135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EA29BC78-DA64-4BCD-AB2D-D74010BEA7FC}" type="slidenum">
              <a:rPr lang="en-GB" smtClean="0"/>
              <a:t>11</a:t>
            </a:fld>
            <a:endParaRPr lang="en-GB" dirty="0"/>
          </a:p>
        </p:txBody>
      </p:sp>
    </p:spTree>
    <p:extLst>
      <p:ext uri="{BB962C8B-B14F-4D97-AF65-F5344CB8AC3E}">
        <p14:creationId xmlns:p14="http://schemas.microsoft.com/office/powerpoint/2010/main" val="2885722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So why should organisations, feel that carbon management is an important subject matter? Well, there’s a lot of market forces at work out there, and we hear people talk about these all the time. Firstly, we increasingly see consumer demand is putting pressure on organisations to be able to demonstrate their carbon credentials. Increasingly, we have a savvy audience buying products and services from us, and we need to meet those consumer demands.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There’s increasing levels of legislative requirements, legal reporting, government requirements, industry requirements, to meet certain greenhouse gas emission standards or carbon reporting standards, and we can’t ignore those. Those are there today and they’re increasing by the year. These again are driving the consumer demand as the organisations which have legislative requirements have measured their footprint and are managing their carbon. They initially started with their scope 1 and 2 but as they now move to looking at their scope 3 they want to work with suppliers who are also managing their carbon emissions. </a:t>
            </a:r>
          </a:p>
          <a:p>
            <a:pPr>
              <a:lnSpc>
                <a:spcPct val="115000"/>
              </a:lnSpc>
              <a:spcAft>
                <a:spcPts val="1000"/>
              </a:spcAft>
            </a:pPr>
            <a:endParaRPr lang="en-GB" sz="1800" dirty="0">
              <a:effectLst/>
              <a:latin typeface="Roboto" panose="02000000000000000000" pitchFamily="2" charset="0"/>
              <a:ea typeface="Calibri" panose="020F0502020204030204" pitchFamily="34" charset="0"/>
              <a:cs typeface="Arial" panose="020B0604020202020204" pitchFamily="34"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PPN 06/21 was a new procurement policy notice published in 2021 where any tender that is bid for central government, greater than five million in value, that bid submission has to be supported with a carbon reduction plan, and other carbon or environmental-based credentials. And this again is driving pressure for organisations to demonstrate their carbon credentials and their position in regard to the environment.</a:t>
            </a: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GB" sz="1800" dirty="0">
                <a:effectLst/>
                <a:latin typeface="Roboto" panose="02000000000000000000" pitchFamily="2" charset="0"/>
                <a:ea typeface="Calibri" panose="020F0502020204030204" pitchFamily="34" charset="0"/>
                <a:cs typeface="Arial" panose="020B0604020202020204" pitchFamily="34" charset="0"/>
              </a:rPr>
              <a:t>And importantly as all of this occurs, ripples are being created within the supply chain, causing other businesses to now need to meet those standards. So even if you don’t directly supply a government contract of five million, if you are supplying a business that supplies or is bidding for the government contract, when they put together their carbon reduction plan to meet the tender requirements, one of the steps they’re going to do is look at their Scope 3 emissions and tap you up as a supplier to ask for what your credentials are. So increasingly, you’re going to see this ripple effect occurring through the market and through the supply chain, causing organisations all around the world to need to pull up their socks and consider carbon credentials in more detail. Those suppliers who are managing their carbon are winning more work as a result. </a:t>
            </a:r>
          </a:p>
          <a:p>
            <a:pPr marL="0" marR="0" lvl="0" indent="0" algn="l" defTabSz="914400" rtl="0" eaLnBrk="1" fontAlgn="auto" latinLnBrk="0" hangingPunct="1">
              <a:lnSpc>
                <a:spcPct val="115000"/>
              </a:lnSpc>
              <a:spcBef>
                <a:spcPts val="0"/>
              </a:spcBef>
              <a:spcAft>
                <a:spcPts val="1000"/>
              </a:spcAft>
              <a:buClrTx/>
              <a:buSzTx/>
              <a:buFontTx/>
              <a:buNone/>
              <a:tabLst/>
              <a:defRPr/>
            </a:pPr>
            <a:endParaRPr lang="en-GB" sz="1800" dirty="0">
              <a:effectLst/>
              <a:latin typeface="Roboto" panose="02000000000000000000"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GB" sz="1800" dirty="0">
                <a:effectLst/>
                <a:latin typeface="Roboto" panose="02000000000000000000" pitchFamily="2" charset="0"/>
                <a:ea typeface="Calibri" panose="020F0502020204030204" pitchFamily="34" charset="0"/>
                <a:cs typeface="Arial" panose="020B0604020202020204" pitchFamily="34" charset="0"/>
              </a:rPr>
              <a:t>And it isn’t just work they are winning. As I know from my time at Bakers, the younger generation really cares about these areas. Our graduate recruitment team were asked by applicants what we were doing in terms of our carbon reduction. And we are increasingly seeing young talent want to work with those organisations who are managing their carbon emissions.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And the final market force that’s at work, is increasing cost. A large part of Carbon management, is about carbon removal or reduction, using less energy in your organisation. Using less energy will save you money, because there’s an increased cost to energy; it’s a fossil fuel, it’s limited in its provision and we’re seeing a lot of volatility in that market. So there’s a strong pressure for companies to remove the amount of energy they use, which ties in brilliantly with carbon management.</a:t>
            </a: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But on the other side of the equation, what we’ve also seen in many of the organisations we’ve spoken with is that whilst these market pressures, these forces, are at work and we see them and feel them, on the other side of the equation, there are challenges. Things that are stopping organisations from actually doing something in this area. A lot of the time, we see companies where they lack real internal expertise or awareness on how to measure where they are today. They lack the ability to get to good data and order that data in such a way to turn it into something meaningful. It leads to a lot of head-scratching a lot of confusion as to what to do, and that confusion can lead to paralysis or inaction.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Many clients we speak to, admit that they just feel the challenge is too big. It’s just too big an elephant to eat all in one go – how am I possibly going to deal with this? Many of them feel that, in fact, they’re such a small contributor in the scheme of things, what could little old me possibly do, what difference could I possibly make? But the reality is, the challenge is big if you look at it in the whole, but if we break it down to bite-sized chunks, to a stepped process, over a period of time, it does become an achievable objective, something we can rise to as a challenge. And very importantly, if we all take a step to deal with some of the challenge, even if the amount of our own footprint is small, by taking account of our own footprint, doing something about it, it will mean we create ripples in the supply chain. We ask our supplier questions. And as we do that, we will influence the wider world and the wider market. So, no matter how big or small the organisation, by all of us doing something, it can make a bigger difference elsewhere through the ripples we create.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We see that there’s a lot of confusion. What does good look like? What terminology should be used? This confusion leads to a lot of fear that they may be caught or accused of what’s become termed as greenwashing. Making environment statements or propositions which aren’t really making the meaningful difference that they should be making. And that leads again to paralysis for a lot of companies where they’re not moving for fear of doing something wrong.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And the final challenge that gets in the way of people dealing with carbon management is a perception of cost, particularly after the last couple of years that we’ve all been through. Businesses, in many cases, still just getting back on their feet, reorganising, re-growing, dealing with the new world. There’s a perception that this is just another cost that I just can’t be dealing with right now. However as I said at the beginning we work with clients using our carbon, cost and procurement expertise so that  being carbon neutral could potentially be a cost-neutral exercise. So even that challenge is probably less relevant today than it used to be.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A29BC78-DA64-4BCD-AB2D-D74010BEA7FC}" type="slidenum">
              <a:rPr lang="en-GB" smtClean="0"/>
              <a:t>12</a:t>
            </a:fld>
            <a:endParaRPr lang="en-GB" dirty="0"/>
          </a:p>
        </p:txBody>
      </p:sp>
    </p:spTree>
    <p:extLst>
      <p:ext uri="{BB962C8B-B14F-4D97-AF65-F5344CB8AC3E}">
        <p14:creationId xmlns:p14="http://schemas.microsoft.com/office/powerpoint/2010/main" val="4057602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after that your brain may be feeling like……………….</a:t>
            </a:r>
          </a:p>
          <a:p>
            <a:endParaRPr lang="en-GB" dirty="0"/>
          </a:p>
          <a:p>
            <a:r>
              <a:rPr lang="en-GB" dirty="0"/>
              <a:t>Hopefully you are not feeling like this……………….</a:t>
            </a:r>
          </a:p>
          <a:p>
            <a:endParaRPr lang="en-GB" dirty="0"/>
          </a:p>
          <a:p>
            <a:r>
              <a:rPr lang="en-GB" dirty="0"/>
              <a:t>Having set out the scope and requirements the Next part of the webinar will break down the activities and give you some ideas how to approach your PPN 06/21 carbon reduction plans</a:t>
            </a:r>
          </a:p>
        </p:txBody>
      </p:sp>
      <p:sp>
        <p:nvSpPr>
          <p:cNvPr id="4" name="Slide Number Placeholder 3"/>
          <p:cNvSpPr>
            <a:spLocks noGrp="1"/>
          </p:cNvSpPr>
          <p:nvPr>
            <p:ph type="sldNum" sz="quarter" idx="5"/>
          </p:nvPr>
        </p:nvSpPr>
        <p:spPr/>
        <p:txBody>
          <a:bodyPr/>
          <a:lstStyle/>
          <a:p>
            <a:fld id="{B46B0F85-BF11-3B4D-88DE-B43D29927190}" type="slidenum">
              <a:rPr lang="en-GB" smtClean="0"/>
              <a:t>13</a:t>
            </a:fld>
            <a:endParaRPr lang="en-GB" dirty="0"/>
          </a:p>
        </p:txBody>
      </p:sp>
    </p:spTree>
    <p:extLst>
      <p:ext uri="{BB962C8B-B14F-4D97-AF65-F5344CB8AC3E}">
        <p14:creationId xmlns:p14="http://schemas.microsoft.com/office/powerpoint/2010/main" val="290406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now going to move on to the process for Carbon Management and go into a little bit of detail on some of the stages, particularly measurement. </a:t>
            </a:r>
          </a:p>
          <a:p>
            <a:endParaRPr lang="en-GB" dirty="0"/>
          </a:p>
          <a:p>
            <a:r>
              <a:rPr lang="en-GB" dirty="0"/>
              <a:t>And measurement is one of the most important steps, as you can not reduce what you can’t measure. So that is always the starting point, measuring your carbon emissions, the carbon footprint of your organisation. So:</a:t>
            </a:r>
          </a:p>
          <a:p>
            <a:endParaRPr lang="en-GB" dirty="0"/>
          </a:p>
          <a:p>
            <a:pPr>
              <a:lnSpc>
                <a:spcPct val="115000"/>
              </a:lnSpc>
              <a:spcAft>
                <a:spcPts val="1000"/>
              </a:spcAft>
            </a:pPr>
            <a:r>
              <a:rPr lang="en-GB" sz="1800" b="1" dirty="0">
                <a:effectLst/>
                <a:latin typeface="Roboto" panose="02000000000000000000" pitchFamily="2" charset="0"/>
                <a:ea typeface="Calibri" panose="020F0502020204030204" pitchFamily="34" charset="0"/>
                <a:cs typeface="Arial" panose="020B0604020202020204" pitchFamily="34" charset="0"/>
              </a:rPr>
              <a:t>Step One</a:t>
            </a:r>
            <a:r>
              <a:rPr lang="en-GB" sz="1800" dirty="0">
                <a:effectLst/>
                <a:latin typeface="Roboto" panose="02000000000000000000" pitchFamily="2" charset="0"/>
                <a:ea typeface="Calibri" panose="020F0502020204030204" pitchFamily="34" charset="0"/>
                <a:cs typeface="Arial" panose="020B0604020202020204" pitchFamily="34" charset="0"/>
              </a:rPr>
              <a:t> is to define and measure where you are today.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b="1" dirty="0">
                <a:effectLst/>
                <a:latin typeface="Roboto" panose="02000000000000000000" pitchFamily="2" charset="0"/>
                <a:ea typeface="Calibri" panose="020F0502020204030204" pitchFamily="34" charset="0"/>
                <a:cs typeface="Arial" panose="020B0604020202020204" pitchFamily="34" charset="0"/>
              </a:rPr>
              <a:t>Step Two</a:t>
            </a:r>
            <a:r>
              <a:rPr lang="en-GB" sz="1800" dirty="0">
                <a:effectLst/>
                <a:latin typeface="Roboto" panose="02000000000000000000" pitchFamily="2" charset="0"/>
                <a:ea typeface="Calibri" panose="020F0502020204030204" pitchFamily="34" charset="0"/>
                <a:cs typeface="Arial" panose="020B0604020202020204" pitchFamily="34" charset="0"/>
              </a:rPr>
              <a:t>, to come up with implementable plans to reduce your carbon within that period.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b="1" dirty="0">
                <a:effectLst/>
                <a:latin typeface="Roboto" panose="02000000000000000000" pitchFamily="2" charset="0"/>
                <a:ea typeface="Calibri" panose="020F0502020204030204" pitchFamily="34" charset="0"/>
                <a:cs typeface="Arial" panose="020B0604020202020204" pitchFamily="34" charset="0"/>
              </a:rPr>
              <a:t>Step Three</a:t>
            </a:r>
            <a:r>
              <a:rPr lang="en-GB" sz="1800" dirty="0">
                <a:effectLst/>
                <a:latin typeface="Roboto" panose="02000000000000000000" pitchFamily="2" charset="0"/>
                <a:ea typeface="Calibri" panose="020F0502020204030204" pitchFamily="34" charset="0"/>
                <a:cs typeface="Arial" panose="020B0604020202020204" pitchFamily="34" charset="0"/>
              </a:rPr>
              <a:t>, </a:t>
            </a:r>
            <a:r>
              <a:rPr lang="en-GB" sz="1800" dirty="0"/>
              <a:t>If you want to reach carbon neutrality </a:t>
            </a:r>
            <a:r>
              <a:rPr lang="en-GB" sz="1800" dirty="0">
                <a:effectLst/>
                <a:latin typeface="Roboto" panose="02000000000000000000" pitchFamily="2" charset="0"/>
                <a:ea typeface="Calibri" panose="020F0502020204030204" pitchFamily="34" charset="0"/>
                <a:cs typeface="Arial" panose="020B0604020202020204" pitchFamily="34" charset="0"/>
              </a:rPr>
              <a:t>offset what’s left by way of emissions.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b="1" dirty="0">
                <a:effectLst/>
                <a:latin typeface="Roboto" panose="02000000000000000000" pitchFamily="2" charset="0"/>
                <a:ea typeface="Calibri" panose="020F0502020204030204" pitchFamily="34" charset="0"/>
                <a:cs typeface="Arial" panose="020B0604020202020204" pitchFamily="34" charset="0"/>
              </a:rPr>
              <a:t>Step Four</a:t>
            </a:r>
            <a:r>
              <a:rPr lang="en-GB" sz="1800" dirty="0">
                <a:effectLst/>
                <a:latin typeface="Roboto" panose="02000000000000000000" pitchFamily="2" charset="0"/>
                <a:ea typeface="Calibri" panose="020F0502020204030204" pitchFamily="34" charset="0"/>
                <a:cs typeface="Arial" panose="020B0604020202020204" pitchFamily="34" charset="0"/>
              </a:rPr>
              <a:t>, have that documented and validated, to provide comfort in your claims. And some clients go further and get verification from a recognised body to gain certification e.g. PAS 2060.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dirty="0">
              <a:effectLst/>
              <a:latin typeface="Roboto" panose="02000000000000000000" pitchFamily="2" charset="0"/>
              <a:ea typeface="Calibri" panose="020F0502020204030204" pitchFamily="34" charset="0"/>
              <a:cs typeface="Arial" panose="020B0604020202020204" pitchFamily="34"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So what’s involved in each of those steps?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46B0F85-BF11-3B4D-88DE-B43D29927190}" type="slidenum">
              <a:rPr lang="en-GB" smtClean="0"/>
              <a:t>14</a:t>
            </a:fld>
            <a:endParaRPr lang="en-GB" dirty="0"/>
          </a:p>
        </p:txBody>
      </p:sp>
    </p:spTree>
    <p:extLst>
      <p:ext uri="{BB962C8B-B14F-4D97-AF65-F5344CB8AC3E}">
        <p14:creationId xmlns:p14="http://schemas.microsoft.com/office/powerpoint/2010/main" val="576901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29BC78-DA64-4BCD-AB2D-D74010BEA7FC}" type="slidenum">
              <a:rPr lang="en-GB" smtClean="0"/>
              <a:t>15</a:t>
            </a:fld>
            <a:endParaRPr lang="en-GB" dirty="0"/>
          </a:p>
        </p:txBody>
      </p:sp>
    </p:spTree>
    <p:extLst>
      <p:ext uri="{BB962C8B-B14F-4D97-AF65-F5344CB8AC3E}">
        <p14:creationId xmlns:p14="http://schemas.microsoft.com/office/powerpoint/2010/main" val="89955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There are, broadly speaking, 9 grades of carbon reporting that you can find in the marketplace through our research. Right at the bottom at Level 1, almost the no-value carbon reporting, is when someone just takes their energy usage data and they plug it into some unverified portal online, either free or low cost. They plug in a bunch of energy usage data and they get a ton of CO2 equivalent numbers back in return. That is not a carbon footprint report. It’s just a number based upon energy data, and it’s not even a verified number because you don’t know what calculation method or factors are being used in the background to give that number. It’s pretty much pointless and worthless.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You then work up the different grades. Level 4 carbon footprint report, for example is where they have looked at various emission sources. They have achieved a level of definition documentation around the boundaries of what it is that that footprint report is covering. They may be using recognised calculation methods. But in many cases, it’s still only goes to Scope 1 and Scope 2 emissions. Most of them I’ve seen make a promise of looking at Scope 3 at some point down the road, but they’re not really getting into it just yet or doing it just yet. And that’s a very common level of reporting you see.</a:t>
            </a:r>
          </a:p>
          <a:p>
            <a:pPr marL="0" marR="0" lvl="0" indent="0" algn="l" defTabSz="914400" rtl="0" eaLnBrk="1" fontAlgn="auto" latinLnBrk="0" hangingPunct="1">
              <a:lnSpc>
                <a:spcPct val="115000"/>
              </a:lnSpc>
              <a:spcBef>
                <a:spcPts val="0"/>
              </a:spcBef>
              <a:spcAft>
                <a:spcPts val="1000"/>
              </a:spcAft>
              <a:buClrTx/>
              <a:buSzTx/>
              <a:buFontTx/>
              <a:buNone/>
              <a:tabLst/>
              <a:defRPr/>
            </a:pPr>
            <a:r>
              <a:rPr lang="en-GB" sz="1800" dirty="0">
                <a:effectLst/>
                <a:latin typeface="Roboto" panose="02000000000000000000" pitchFamily="2" charset="0"/>
                <a:ea typeface="Calibri" panose="020F0502020204030204" pitchFamily="34" charset="0"/>
                <a:cs typeface="Arial" panose="020B0604020202020204" pitchFamily="34" charset="0"/>
              </a:rPr>
              <a:t>Level 6 or upwards, is where the carbon footprint report does map in some detail all of the emission sources, considering everything that is material to the organisation. Now, you can exclude Scope 3 emissions which are not material to the overall footprint, and broadly speaking, without getting into the finer minutiae or detail, that would be anything less than 1%, any single level of emissions less than 1%. You can exclude up to 5% of your emissions in Scope 3 for that reason. However Level 6 or above provides detail, definition and documentation as to those boundaries, that narrative as to what it is we’re actually measuring within the organisation. It absolutely has to look at Scope 1 and 2 emissions, but it should then also go further to look at all material scope 3 emissions. We work to a minimum of level 6 so that our clients, even if they are not looking to achieve PAS 2060 certification, have a high quality of carbon footprint. </a:t>
            </a: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29BC78-DA64-4BCD-AB2D-D74010BEA7FC}" type="slidenum">
              <a:rPr lang="en-GB" smtClean="0"/>
              <a:t>16</a:t>
            </a:fld>
            <a:endParaRPr lang="en-GB" dirty="0"/>
          </a:p>
        </p:txBody>
      </p:sp>
    </p:spTree>
    <p:extLst>
      <p:ext uri="{BB962C8B-B14F-4D97-AF65-F5344CB8AC3E}">
        <p14:creationId xmlns:p14="http://schemas.microsoft.com/office/powerpoint/2010/main" val="2200675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Clr>
                <a:srgbClr val="005ACD"/>
              </a:buClr>
              <a:buFont typeface="+mj-lt"/>
              <a:buAutoNum type="arabicPeriod"/>
              <a:tabLst>
                <a:tab pos="457200" algn="l"/>
              </a:tabLst>
            </a:pPr>
            <a:r>
              <a:rPr lang="en-GB" sz="1200" dirty="0">
                <a:solidFill>
                  <a:srgbClr val="005ACD"/>
                </a:solidFill>
                <a:effectLst/>
                <a:latin typeface="Roboto" panose="02000000000000000000" pitchFamily="2" charset="0"/>
                <a:ea typeface="Roboto" panose="02000000000000000000" pitchFamily="2" charset="0"/>
                <a:cs typeface="Times New Roman" panose="02020603050405020304" pitchFamily="18" charset="0"/>
              </a:rPr>
              <a:t>A face-to-face </a:t>
            </a:r>
            <a:r>
              <a:rPr lang="en-GB" sz="1200" b="1" dirty="0">
                <a:solidFill>
                  <a:srgbClr val="005ACD"/>
                </a:solidFill>
                <a:effectLst/>
                <a:latin typeface="Roboto" panose="02000000000000000000" pitchFamily="2" charset="0"/>
                <a:ea typeface="Roboto" panose="02000000000000000000" pitchFamily="2" charset="0"/>
                <a:cs typeface="Times New Roman" panose="02020603050405020304" pitchFamily="18" charset="0"/>
              </a:rPr>
              <a:t>Carbon Workshop</a:t>
            </a:r>
            <a:r>
              <a:rPr lang="en-GB" sz="1200" dirty="0">
                <a:solidFill>
                  <a:srgbClr val="005ACD"/>
                </a:solidFill>
                <a:effectLst/>
                <a:latin typeface="Roboto" panose="02000000000000000000" pitchFamily="2" charset="0"/>
                <a:ea typeface="Roboto" panose="02000000000000000000" pitchFamily="2" charset="0"/>
                <a:cs typeface="Times New Roman" panose="02020603050405020304" pitchFamily="18" charset="0"/>
              </a:rPr>
              <a:t> to understand your current situation, challenges, opportunities, and aspirations.</a:t>
            </a:r>
          </a:p>
          <a:p>
            <a:pPr marL="342900" lvl="0" indent="-342900">
              <a:lnSpc>
                <a:spcPct val="107000"/>
              </a:lnSpc>
              <a:spcAft>
                <a:spcPts val="800"/>
              </a:spcAft>
              <a:buClr>
                <a:srgbClr val="005ACD"/>
              </a:buClr>
              <a:buFont typeface="+mj-lt"/>
              <a:buAutoNum type="arabicPeriod"/>
              <a:tabLst>
                <a:tab pos="457200" algn="l"/>
              </a:tabLst>
            </a:pPr>
            <a:r>
              <a:rPr lang="en-GB" sz="1200" dirty="0">
                <a:solidFill>
                  <a:schemeClr val="bg2">
                    <a:lumMod val="10000"/>
                  </a:schemeClr>
                </a:solidFill>
                <a:effectLst/>
                <a:latin typeface="Roboto" panose="02000000000000000000" pitchFamily="2" charset="0"/>
                <a:ea typeface="Roboto" panose="02000000000000000000" pitchFamily="2" charset="0"/>
                <a:cs typeface="Times New Roman" panose="02020603050405020304" pitchFamily="18" charset="0"/>
              </a:rPr>
              <a:t>Production of a “</a:t>
            </a:r>
            <a:r>
              <a:rPr lang="en-GB" sz="1200" b="1" dirty="0">
                <a:solidFill>
                  <a:schemeClr val="bg2">
                    <a:lumMod val="10000"/>
                  </a:schemeClr>
                </a:solidFill>
                <a:effectLst/>
                <a:latin typeface="Roboto" panose="02000000000000000000" pitchFamily="2" charset="0"/>
                <a:ea typeface="Roboto" panose="02000000000000000000" pitchFamily="2" charset="0"/>
                <a:cs typeface="Times New Roman" panose="02020603050405020304" pitchFamily="18" charset="0"/>
              </a:rPr>
              <a:t>start of journey</a:t>
            </a:r>
            <a:r>
              <a:rPr lang="en-GB" sz="1200" dirty="0">
                <a:solidFill>
                  <a:schemeClr val="bg2">
                    <a:lumMod val="10000"/>
                  </a:schemeClr>
                </a:solidFill>
                <a:effectLst/>
                <a:latin typeface="Roboto" panose="02000000000000000000" pitchFamily="2" charset="0"/>
                <a:ea typeface="Roboto" panose="02000000000000000000" pitchFamily="2" charset="0"/>
                <a:cs typeface="Times New Roman" panose="02020603050405020304" pitchFamily="18" charset="0"/>
              </a:rPr>
              <a:t>” case study and social media posts to announce your partnership with Auditel and your commitment to Net Zero.</a:t>
            </a:r>
          </a:p>
          <a:p>
            <a:pPr marL="342900" lvl="0" indent="-342900">
              <a:lnSpc>
                <a:spcPct val="107000"/>
              </a:lnSpc>
              <a:spcAft>
                <a:spcPts val="800"/>
              </a:spcAft>
              <a:buClr>
                <a:srgbClr val="005ACD"/>
              </a:buClr>
              <a:buFont typeface="+mj-lt"/>
              <a:buAutoNum type="arabicPeriod"/>
              <a:tabLst>
                <a:tab pos="457200" algn="l"/>
              </a:tabLst>
            </a:pPr>
            <a:r>
              <a:rPr lang="en-GB" sz="1200" dirty="0">
                <a:solidFill>
                  <a:schemeClr val="bg2">
                    <a:lumMod val="10000"/>
                  </a:schemeClr>
                </a:solidFill>
                <a:effectLst/>
                <a:latin typeface="Roboto" panose="02000000000000000000" pitchFamily="2" charset="0"/>
                <a:ea typeface="Roboto" panose="02000000000000000000" pitchFamily="2" charset="0"/>
                <a:cs typeface="Times New Roman" panose="02020603050405020304" pitchFamily="18" charset="0"/>
              </a:rPr>
              <a:t>Production of a </a:t>
            </a:r>
            <a:r>
              <a:rPr lang="en-GB" sz="1200" b="1" dirty="0">
                <a:solidFill>
                  <a:schemeClr val="bg2">
                    <a:lumMod val="10000"/>
                  </a:schemeClr>
                </a:solidFill>
                <a:effectLst/>
                <a:latin typeface="Roboto" panose="02000000000000000000" pitchFamily="2" charset="0"/>
                <a:ea typeface="Roboto" panose="02000000000000000000" pitchFamily="2" charset="0"/>
                <a:cs typeface="Times New Roman" panose="02020603050405020304" pitchFamily="18" charset="0"/>
              </a:rPr>
              <a:t>Carbon Management Statement</a:t>
            </a:r>
            <a:r>
              <a:rPr lang="en-GB" sz="1200" dirty="0">
                <a:solidFill>
                  <a:schemeClr val="bg2">
                    <a:lumMod val="10000"/>
                  </a:schemeClr>
                </a:solidFill>
                <a:effectLst/>
                <a:latin typeface="Roboto" panose="02000000000000000000" pitchFamily="2" charset="0"/>
                <a:ea typeface="Roboto" panose="02000000000000000000" pitchFamily="2" charset="0"/>
                <a:cs typeface="Times New Roman" panose="02020603050405020304" pitchFamily="18" charset="0"/>
              </a:rPr>
              <a:t> for Wilsons Tree Surgery that outlines your vision, mission, values, and objectives for carbon management.</a:t>
            </a:r>
          </a:p>
          <a:p>
            <a:pPr marL="342900" lvl="0" indent="-342900">
              <a:lnSpc>
                <a:spcPct val="107000"/>
              </a:lnSpc>
              <a:spcAft>
                <a:spcPts val="800"/>
              </a:spcAft>
              <a:buClr>
                <a:srgbClr val="005ACD"/>
              </a:buClr>
              <a:buFont typeface="+mj-lt"/>
              <a:buAutoNum type="arabicPeriod"/>
              <a:tabLst>
                <a:tab pos="457200" algn="l"/>
              </a:tabLst>
            </a:pPr>
            <a:r>
              <a:rPr lang="en-GB" sz="1200" dirty="0">
                <a:solidFill>
                  <a:srgbClr val="005ACD"/>
                </a:solidFill>
                <a:effectLst/>
                <a:latin typeface="Roboto" panose="02000000000000000000" pitchFamily="2" charset="0"/>
                <a:ea typeface="Roboto" panose="02000000000000000000" pitchFamily="2" charset="0"/>
                <a:cs typeface="Times New Roman" panose="02020603050405020304" pitchFamily="18" charset="0"/>
              </a:rPr>
              <a:t>Data collection plan &amp; draft boundary setting documentation to define the scope and boundaries of your GHG inventory across Scopes 1, 2, and 3.</a:t>
            </a:r>
          </a:p>
          <a:p>
            <a:pPr marL="342900" lvl="0" indent="-342900">
              <a:lnSpc>
                <a:spcPct val="107000"/>
              </a:lnSpc>
              <a:spcAft>
                <a:spcPts val="800"/>
              </a:spcAft>
              <a:buClr>
                <a:srgbClr val="005ACD"/>
              </a:buClr>
              <a:buFont typeface="+mj-lt"/>
              <a:buAutoNum type="arabicPeriod"/>
              <a:tabLst>
                <a:tab pos="457200" algn="l"/>
              </a:tabLst>
            </a:pPr>
            <a:r>
              <a:rPr lang="en-GB" sz="1200" dirty="0">
                <a:solidFill>
                  <a:srgbClr val="005ACD"/>
                </a:solidFill>
                <a:effectLst/>
                <a:latin typeface="Roboto" panose="02000000000000000000" pitchFamily="2" charset="0"/>
                <a:ea typeface="Roboto" panose="02000000000000000000" pitchFamily="2" charset="0"/>
                <a:cs typeface="Times New Roman" panose="02020603050405020304" pitchFamily="18" charset="0"/>
              </a:rPr>
              <a:t>Data analysis to collect and analyse your data, apply appropriate emission factors and estimation methods, and calculate your GHG emissions.</a:t>
            </a:r>
          </a:p>
          <a:p>
            <a:pPr marL="342900" lvl="0" indent="-342900">
              <a:lnSpc>
                <a:spcPct val="107000"/>
              </a:lnSpc>
              <a:spcAft>
                <a:spcPts val="800"/>
              </a:spcAft>
              <a:buClr>
                <a:srgbClr val="005ACD"/>
              </a:buClr>
              <a:buFont typeface="+mj-lt"/>
              <a:buAutoNum type="arabicPeriod"/>
              <a:tabLst>
                <a:tab pos="457200" algn="l"/>
              </a:tabLst>
            </a:pPr>
            <a:r>
              <a:rPr lang="en-GB" sz="1200" dirty="0">
                <a:solidFill>
                  <a:srgbClr val="005ACD"/>
                </a:solidFill>
                <a:effectLst/>
                <a:latin typeface="Roboto" panose="02000000000000000000" pitchFamily="2" charset="0"/>
                <a:ea typeface="Roboto" panose="02000000000000000000" pitchFamily="2" charset="0"/>
                <a:cs typeface="Times New Roman" panose="02020603050405020304" pitchFamily="18" charset="0"/>
              </a:rPr>
              <a:t>Production of the </a:t>
            </a:r>
            <a:r>
              <a:rPr lang="en-GB" sz="1200" b="1" dirty="0">
                <a:solidFill>
                  <a:srgbClr val="005ACD"/>
                </a:solidFill>
                <a:effectLst/>
                <a:latin typeface="Roboto" panose="02000000000000000000" pitchFamily="2" charset="0"/>
                <a:ea typeface="Roboto" panose="02000000000000000000" pitchFamily="2" charset="0"/>
                <a:cs typeface="Times New Roman" panose="02020603050405020304" pitchFamily="18" charset="0"/>
              </a:rPr>
              <a:t>Carbon Footprint Report</a:t>
            </a:r>
            <a:r>
              <a:rPr lang="en-GB" sz="1200" dirty="0">
                <a:solidFill>
                  <a:srgbClr val="005ACD"/>
                </a:solidFill>
                <a:effectLst/>
                <a:latin typeface="Roboto" panose="02000000000000000000" pitchFamily="2" charset="0"/>
                <a:ea typeface="Roboto" panose="02000000000000000000" pitchFamily="2" charset="0"/>
                <a:cs typeface="Times New Roman" panose="02020603050405020304" pitchFamily="18" charset="0"/>
              </a:rPr>
              <a:t> that shows your environmental impact and performance over time, using the internationally recognised Greenhouse Gas Protocol Standards and the ISO 14064 Standards.</a:t>
            </a:r>
          </a:p>
          <a:p>
            <a:pPr marL="342900" lvl="0" indent="-342900">
              <a:lnSpc>
                <a:spcPct val="107000"/>
              </a:lnSpc>
              <a:spcAft>
                <a:spcPts val="800"/>
              </a:spcAft>
              <a:buClr>
                <a:srgbClr val="005ACD"/>
              </a:buClr>
              <a:buFont typeface="+mj-lt"/>
              <a:buAutoNum type="arabicPeriod"/>
              <a:tabLst>
                <a:tab pos="457200" algn="l"/>
              </a:tabLst>
            </a:pPr>
            <a:r>
              <a:rPr lang="en-GB" sz="1200" b="1" dirty="0">
                <a:solidFill>
                  <a:srgbClr val="005ACD"/>
                </a:solidFill>
                <a:effectLst/>
                <a:latin typeface="Roboto" panose="02000000000000000000" pitchFamily="2" charset="0"/>
                <a:ea typeface="Roboto" panose="02000000000000000000" pitchFamily="2" charset="0"/>
                <a:cs typeface="Times New Roman" panose="02020603050405020304" pitchFamily="18" charset="0"/>
              </a:rPr>
              <a:t>Verifier Opinion Statement</a:t>
            </a:r>
            <a:r>
              <a:rPr lang="en-GB" sz="1200" dirty="0">
                <a:solidFill>
                  <a:srgbClr val="005ACD"/>
                </a:solidFill>
                <a:effectLst/>
                <a:latin typeface="Roboto" panose="02000000000000000000" pitchFamily="2" charset="0"/>
                <a:ea typeface="Roboto" panose="02000000000000000000" pitchFamily="2" charset="0"/>
                <a:cs typeface="Times New Roman" panose="02020603050405020304" pitchFamily="18" charset="0"/>
              </a:rPr>
              <a:t> (VOS) of the Carbon Footprint Report that certifies your carbon claims and gives them credibility and resilience against third-party scrutiny.</a:t>
            </a:r>
          </a:p>
          <a:p>
            <a:pPr marL="342900" lvl="0" indent="-342900">
              <a:lnSpc>
                <a:spcPct val="107000"/>
              </a:lnSpc>
              <a:spcAft>
                <a:spcPts val="800"/>
              </a:spcAft>
              <a:buClr>
                <a:srgbClr val="005ACD"/>
              </a:buClr>
              <a:buFont typeface="+mj-lt"/>
              <a:buAutoNum type="arabicPeriod"/>
              <a:tabLst>
                <a:tab pos="457200" algn="l"/>
              </a:tabLst>
            </a:pPr>
            <a:r>
              <a:rPr lang="en-GB" sz="1200" dirty="0">
                <a:solidFill>
                  <a:schemeClr val="bg2">
                    <a:lumMod val="10000"/>
                  </a:schemeClr>
                </a:solidFill>
                <a:effectLst/>
                <a:latin typeface="Roboto" panose="02000000000000000000" pitchFamily="2" charset="0"/>
                <a:ea typeface="Roboto" panose="02000000000000000000" pitchFamily="2" charset="0"/>
                <a:cs typeface="Times New Roman" panose="02020603050405020304" pitchFamily="18" charset="0"/>
              </a:rPr>
              <a:t>Production of a “</a:t>
            </a:r>
            <a:r>
              <a:rPr lang="en-GB" sz="1200" b="1" dirty="0">
                <a:solidFill>
                  <a:schemeClr val="bg2">
                    <a:lumMod val="10000"/>
                  </a:schemeClr>
                </a:solidFill>
                <a:effectLst/>
                <a:latin typeface="Roboto" panose="02000000000000000000" pitchFamily="2" charset="0"/>
                <a:ea typeface="Roboto" panose="02000000000000000000" pitchFamily="2" charset="0"/>
                <a:cs typeface="Times New Roman" panose="02020603050405020304" pitchFamily="18" charset="0"/>
              </a:rPr>
              <a:t>Completed Footprint</a:t>
            </a:r>
            <a:r>
              <a:rPr lang="en-GB" sz="1200" dirty="0">
                <a:solidFill>
                  <a:schemeClr val="bg2">
                    <a:lumMod val="10000"/>
                  </a:schemeClr>
                </a:solidFill>
                <a:effectLst/>
                <a:latin typeface="Roboto" panose="02000000000000000000" pitchFamily="2" charset="0"/>
                <a:ea typeface="Roboto" panose="02000000000000000000" pitchFamily="2" charset="0"/>
                <a:cs typeface="Times New Roman" panose="02020603050405020304" pitchFamily="18" charset="0"/>
              </a:rPr>
              <a:t>” case study and social media posts to share your verified carbon footprint results and celebrate your achievements.</a:t>
            </a:r>
          </a:p>
          <a:p>
            <a:pPr marL="342900" lvl="0" indent="-342900">
              <a:lnSpc>
                <a:spcPct val="107000"/>
              </a:lnSpc>
              <a:spcAft>
                <a:spcPts val="800"/>
              </a:spcAft>
              <a:buClr>
                <a:srgbClr val="005ACD"/>
              </a:buClr>
              <a:buFont typeface="+mj-lt"/>
              <a:buAutoNum type="arabicPeriod"/>
              <a:tabLst>
                <a:tab pos="457200" algn="l"/>
              </a:tabLst>
            </a:pPr>
            <a:r>
              <a:rPr lang="en-GB" sz="1200" dirty="0">
                <a:solidFill>
                  <a:srgbClr val="FF0000"/>
                </a:solidFill>
                <a:effectLst/>
                <a:latin typeface="Roboto" panose="02000000000000000000" pitchFamily="2" charset="0"/>
                <a:ea typeface="Roboto" panose="02000000000000000000" pitchFamily="2" charset="0"/>
                <a:cs typeface="Times New Roman" panose="02020603050405020304" pitchFamily="18" charset="0"/>
              </a:rPr>
              <a:t>Development of </a:t>
            </a:r>
            <a:r>
              <a:rPr lang="en-GB" sz="1200" b="1" dirty="0">
                <a:solidFill>
                  <a:srgbClr val="FF0000"/>
                </a:solidFill>
                <a:effectLst/>
                <a:latin typeface="Roboto" panose="02000000000000000000" pitchFamily="2" charset="0"/>
                <a:ea typeface="Roboto" panose="02000000000000000000" pitchFamily="2" charset="0"/>
                <a:cs typeface="Times New Roman" panose="02020603050405020304" pitchFamily="18" charset="0"/>
              </a:rPr>
              <a:t>Science-based targets</a:t>
            </a:r>
            <a:r>
              <a:rPr lang="en-GB" sz="1200" dirty="0">
                <a:solidFill>
                  <a:srgbClr val="FF0000"/>
                </a:solidFill>
                <a:effectLst/>
                <a:latin typeface="Roboto" panose="02000000000000000000" pitchFamily="2" charset="0"/>
                <a:ea typeface="Roboto" panose="02000000000000000000" pitchFamily="2" charset="0"/>
                <a:cs typeface="Times New Roman" panose="02020603050405020304" pitchFamily="18" charset="0"/>
              </a:rPr>
              <a:t> (SBT) to reach Net Zero ambitions that are aligned with your business strategy and stakeholder expectations, using the latest science and best practices.</a:t>
            </a:r>
          </a:p>
          <a:p>
            <a:pPr marL="342900" lvl="0" indent="-342900">
              <a:lnSpc>
                <a:spcPct val="107000"/>
              </a:lnSpc>
              <a:spcAft>
                <a:spcPts val="800"/>
              </a:spcAft>
              <a:buClr>
                <a:srgbClr val="005ACD"/>
              </a:buClr>
              <a:buFont typeface="+mj-lt"/>
              <a:buAutoNum type="arabicPeriod"/>
              <a:tabLst>
                <a:tab pos="457200" algn="l"/>
              </a:tabLst>
            </a:pPr>
            <a:r>
              <a:rPr lang="en-GB" sz="1200" dirty="0">
                <a:solidFill>
                  <a:srgbClr val="FF0000"/>
                </a:solidFill>
                <a:effectLst/>
                <a:latin typeface="Roboto" panose="02000000000000000000" pitchFamily="2" charset="0"/>
                <a:ea typeface="Roboto" panose="02000000000000000000" pitchFamily="2" charset="0"/>
                <a:cs typeface="Times New Roman" panose="02020603050405020304" pitchFamily="18" charset="0"/>
              </a:rPr>
              <a:t>Face-to-face </a:t>
            </a:r>
            <a:r>
              <a:rPr lang="en-GB" sz="1200" b="1" dirty="0">
                <a:solidFill>
                  <a:srgbClr val="FF0000"/>
                </a:solidFill>
                <a:effectLst/>
                <a:latin typeface="Roboto" panose="02000000000000000000" pitchFamily="2" charset="0"/>
                <a:ea typeface="Roboto" panose="02000000000000000000" pitchFamily="2" charset="0"/>
                <a:cs typeface="Times New Roman" panose="02020603050405020304" pitchFamily="18" charset="0"/>
              </a:rPr>
              <a:t>Carbon Reduction Workshop</a:t>
            </a:r>
            <a:r>
              <a:rPr lang="en-GB" sz="1200" dirty="0">
                <a:solidFill>
                  <a:srgbClr val="FF0000"/>
                </a:solidFill>
                <a:effectLst/>
                <a:latin typeface="Roboto" panose="02000000000000000000" pitchFamily="2" charset="0"/>
                <a:ea typeface="Roboto" panose="02000000000000000000" pitchFamily="2" charset="0"/>
                <a:cs typeface="Times New Roman" panose="02020603050405020304" pitchFamily="18" charset="0"/>
              </a:rPr>
              <a:t> to identify and evaluate the most effective and cost-efficient reduction measures for your organisation, such as energy efficiency, renewable energy, fleet optimisation, waste management, logistics reviews, carbon offsetting, and supply chain optimisation.</a:t>
            </a:r>
          </a:p>
          <a:p>
            <a:pPr marL="342900" lvl="0" indent="-342900">
              <a:lnSpc>
                <a:spcPct val="107000"/>
              </a:lnSpc>
              <a:spcAft>
                <a:spcPts val="800"/>
              </a:spcAft>
              <a:buClr>
                <a:srgbClr val="005ACD"/>
              </a:buClr>
              <a:buFont typeface="+mj-lt"/>
              <a:buAutoNum type="arabicPeriod"/>
              <a:tabLst>
                <a:tab pos="457200" algn="l"/>
              </a:tabLst>
            </a:pPr>
            <a:r>
              <a:rPr lang="en-GB" sz="1200" dirty="0">
                <a:solidFill>
                  <a:schemeClr val="bg2">
                    <a:lumMod val="10000"/>
                  </a:schemeClr>
                </a:solidFill>
                <a:effectLst/>
                <a:latin typeface="Roboto" panose="02000000000000000000" pitchFamily="2" charset="0"/>
                <a:ea typeface="Roboto" panose="02000000000000000000" pitchFamily="2" charset="0"/>
                <a:cs typeface="Times New Roman" panose="02020603050405020304" pitchFamily="18" charset="0"/>
              </a:rPr>
              <a:t>Updated </a:t>
            </a:r>
            <a:r>
              <a:rPr lang="en-GB" sz="1200" b="1" dirty="0">
                <a:solidFill>
                  <a:schemeClr val="bg2">
                    <a:lumMod val="10000"/>
                  </a:schemeClr>
                </a:solidFill>
                <a:effectLst/>
                <a:latin typeface="Roboto" panose="02000000000000000000" pitchFamily="2" charset="0"/>
                <a:ea typeface="Roboto" panose="02000000000000000000" pitchFamily="2" charset="0"/>
                <a:cs typeface="Times New Roman" panose="02020603050405020304" pitchFamily="18" charset="0"/>
              </a:rPr>
              <a:t>Sustainability Statement</a:t>
            </a:r>
            <a:r>
              <a:rPr lang="en-GB" sz="1200" dirty="0">
                <a:solidFill>
                  <a:schemeClr val="bg2">
                    <a:lumMod val="10000"/>
                  </a:schemeClr>
                </a:solidFill>
                <a:effectLst/>
                <a:latin typeface="Roboto" panose="02000000000000000000" pitchFamily="2" charset="0"/>
                <a:ea typeface="Roboto" panose="02000000000000000000" pitchFamily="2" charset="0"/>
                <a:cs typeface="Times New Roman" panose="02020603050405020304" pitchFamily="18" charset="0"/>
              </a:rPr>
              <a:t> that reflects your updated vision, mission, values, objectives, targets, and actions for sustainability.</a:t>
            </a:r>
          </a:p>
          <a:p>
            <a:pPr marL="342900" lvl="0" indent="-342900">
              <a:lnSpc>
                <a:spcPct val="107000"/>
              </a:lnSpc>
              <a:spcAft>
                <a:spcPts val="800"/>
              </a:spcAft>
              <a:buClr>
                <a:srgbClr val="005ACD"/>
              </a:buClr>
              <a:buFont typeface="+mj-lt"/>
              <a:buAutoNum type="arabicPeriod"/>
              <a:tabLst>
                <a:tab pos="457200" algn="l"/>
              </a:tabLst>
            </a:pPr>
            <a:r>
              <a:rPr lang="en-GB" sz="1200" b="1" dirty="0">
                <a:solidFill>
                  <a:srgbClr val="FF0000"/>
                </a:solidFill>
                <a:effectLst/>
                <a:latin typeface="Roboto" panose="02000000000000000000" pitchFamily="2" charset="0"/>
                <a:ea typeface="Roboto" panose="02000000000000000000" pitchFamily="2" charset="0"/>
                <a:cs typeface="Times New Roman" panose="02020603050405020304" pitchFamily="18" charset="0"/>
              </a:rPr>
              <a:t>Carbon Reduction Plan</a:t>
            </a:r>
            <a:r>
              <a:rPr lang="en-GB" sz="1200" dirty="0">
                <a:solidFill>
                  <a:srgbClr val="FF0000"/>
                </a:solidFill>
                <a:effectLst/>
                <a:latin typeface="Roboto" panose="02000000000000000000" pitchFamily="2" charset="0"/>
                <a:ea typeface="Roboto" panose="02000000000000000000" pitchFamily="2" charset="0"/>
                <a:cs typeface="Times New Roman" panose="02020603050405020304" pitchFamily="18" charset="0"/>
              </a:rPr>
              <a:t> (PPN 06/21 compliant) for bid submissions that outlines your roadmap to achieve your GHG reduction targets and showcases your carbon reduction strategy.</a:t>
            </a:r>
          </a:p>
          <a:p>
            <a:endParaRPr lang="en-GB" dirty="0"/>
          </a:p>
        </p:txBody>
      </p:sp>
      <p:sp>
        <p:nvSpPr>
          <p:cNvPr id="4" name="Slide Number Placeholder 3"/>
          <p:cNvSpPr>
            <a:spLocks noGrp="1"/>
          </p:cNvSpPr>
          <p:nvPr>
            <p:ph type="sldNum" sz="quarter" idx="5"/>
          </p:nvPr>
        </p:nvSpPr>
        <p:spPr/>
        <p:txBody>
          <a:bodyPr/>
          <a:lstStyle/>
          <a:p>
            <a:fld id="{EA29BC78-DA64-4BCD-AB2D-D74010BEA7FC}" type="slidenum">
              <a:rPr lang="en-GB" smtClean="0"/>
              <a:t>17</a:t>
            </a:fld>
            <a:endParaRPr lang="en-GB" dirty="0"/>
          </a:p>
        </p:txBody>
      </p:sp>
    </p:spTree>
    <p:extLst>
      <p:ext uri="{BB962C8B-B14F-4D97-AF65-F5344CB8AC3E}">
        <p14:creationId xmlns:p14="http://schemas.microsoft.com/office/powerpoint/2010/main" val="4205654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 ONE WORD OF WARNING THOUGH, HAVE A SERIOUS THINK ABOUT WHETHER YOU HAVE THE INTERNAL RESOURCE OT WORK THROUGH THE SPECIFICATION</a:t>
            </a:r>
          </a:p>
          <a:p>
            <a:endParaRPr lang="en-GB" dirty="0"/>
          </a:p>
          <a:p>
            <a:r>
              <a:rPr lang="en-GB" dirty="0"/>
              <a:t>PIC 4 - YOU DON’T WANT IT TO BE THE LAST DIY JOB YOU DO!</a:t>
            </a:r>
          </a:p>
        </p:txBody>
      </p:sp>
      <p:sp>
        <p:nvSpPr>
          <p:cNvPr id="4" name="Slide Number Placeholder 3"/>
          <p:cNvSpPr>
            <a:spLocks noGrp="1"/>
          </p:cNvSpPr>
          <p:nvPr>
            <p:ph type="sldNum" sz="quarter" idx="5"/>
          </p:nvPr>
        </p:nvSpPr>
        <p:spPr/>
        <p:txBody>
          <a:bodyPr/>
          <a:lstStyle/>
          <a:p>
            <a:fld id="{EA29BC78-DA64-4BCD-AB2D-D74010BEA7FC}" type="slidenum">
              <a:rPr lang="en-GB" smtClean="0"/>
              <a:t>22</a:t>
            </a:fld>
            <a:endParaRPr lang="en-GB" dirty="0"/>
          </a:p>
        </p:txBody>
      </p:sp>
    </p:spTree>
    <p:extLst>
      <p:ext uri="{BB962C8B-B14F-4D97-AF65-F5344CB8AC3E}">
        <p14:creationId xmlns:p14="http://schemas.microsoft.com/office/powerpoint/2010/main" val="3099131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dirty="0"/>
              <a:t>Explain how we are different from a carbon consultancy and how we can genuine help make the journey in a cost-effective way</a:t>
            </a:r>
          </a:p>
          <a:p>
            <a:endParaRPr lang="en-GB" dirty="0"/>
          </a:p>
          <a:p>
            <a:r>
              <a:rPr lang="en-GB" dirty="0"/>
              <a:t>Work with clients to continually bring cost savings and value</a:t>
            </a:r>
          </a:p>
        </p:txBody>
      </p:sp>
      <p:sp>
        <p:nvSpPr>
          <p:cNvPr id="4" name="Slide Number Placeholder 3"/>
          <p:cNvSpPr>
            <a:spLocks noGrp="1"/>
          </p:cNvSpPr>
          <p:nvPr>
            <p:ph type="sldNum" sz="quarter" idx="5"/>
          </p:nvPr>
        </p:nvSpPr>
        <p:spPr/>
        <p:txBody>
          <a:bodyPr/>
          <a:lstStyle/>
          <a:p>
            <a:fld id="{EA29BC78-DA64-4BCD-AB2D-D74010BEA7FC}" type="slidenum">
              <a:rPr lang="en-GB" smtClean="0"/>
              <a:t>23</a:t>
            </a:fld>
            <a:endParaRPr lang="en-GB" dirty="0"/>
          </a:p>
        </p:txBody>
      </p:sp>
    </p:spTree>
    <p:extLst>
      <p:ext uri="{BB962C8B-B14F-4D97-AF65-F5344CB8AC3E}">
        <p14:creationId xmlns:p14="http://schemas.microsoft.com/office/powerpoint/2010/main" val="361674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2</a:t>
            </a:fld>
            <a:endParaRPr lang="en-GB"/>
          </a:p>
        </p:txBody>
      </p:sp>
    </p:spTree>
    <p:extLst>
      <p:ext uri="{BB962C8B-B14F-4D97-AF65-F5344CB8AC3E}">
        <p14:creationId xmlns:p14="http://schemas.microsoft.com/office/powerpoint/2010/main" val="712069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DB4696-68FB-4622-81E3-55151FEE65FD}" type="slidenum">
              <a:rPr lang="en-GB" smtClean="0"/>
              <a:t>24</a:t>
            </a:fld>
            <a:endParaRPr lang="en-GB" dirty="0"/>
          </a:p>
        </p:txBody>
      </p:sp>
    </p:spTree>
    <p:extLst>
      <p:ext uri="{BB962C8B-B14F-4D97-AF65-F5344CB8AC3E}">
        <p14:creationId xmlns:p14="http://schemas.microsoft.com/office/powerpoint/2010/main" val="3090472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EF1F1-E3A7-86AE-1CF1-8FFB37F2B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4952F-4908-D66E-3A57-AC475C86D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A2293-0AC1-BC4B-25D3-26B47159E36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2CC040-FA42-F571-7C3F-2745E9A17615}"/>
              </a:ext>
            </a:extLst>
          </p:cNvPr>
          <p:cNvSpPr>
            <a:spLocks noGrp="1"/>
          </p:cNvSpPr>
          <p:nvPr>
            <p:ph type="sldNum" sz="quarter" idx="5"/>
          </p:nvPr>
        </p:nvSpPr>
        <p:spPr/>
        <p:txBody>
          <a:bodyPr/>
          <a:lstStyle/>
          <a:p>
            <a:fld id="{7FB8BC16-1111-4727-A3C9-2B55F0C8983B}" type="slidenum">
              <a:rPr lang="en-GB" smtClean="0"/>
              <a:t>25</a:t>
            </a:fld>
            <a:endParaRPr lang="en-GB"/>
          </a:p>
        </p:txBody>
      </p:sp>
    </p:spTree>
    <p:extLst>
      <p:ext uri="{BB962C8B-B14F-4D97-AF65-F5344CB8AC3E}">
        <p14:creationId xmlns:p14="http://schemas.microsoft.com/office/powerpoint/2010/main" val="864674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973C13-CC70-40BD-92D4-72C63F16E8F0}" type="slidenum">
              <a:rPr lang="en-GB" smtClean="0"/>
              <a:t>40</a:t>
            </a:fld>
            <a:endParaRPr lang="en-GB"/>
          </a:p>
        </p:txBody>
      </p:sp>
    </p:spTree>
    <p:extLst>
      <p:ext uri="{BB962C8B-B14F-4D97-AF65-F5344CB8AC3E}">
        <p14:creationId xmlns:p14="http://schemas.microsoft.com/office/powerpoint/2010/main" val="2041855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44</a:t>
            </a:fld>
            <a:endParaRPr lang="en-GB"/>
          </a:p>
        </p:txBody>
      </p:sp>
    </p:spTree>
    <p:extLst>
      <p:ext uri="{BB962C8B-B14F-4D97-AF65-F5344CB8AC3E}">
        <p14:creationId xmlns:p14="http://schemas.microsoft.com/office/powerpoint/2010/main" val="1668627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Grant support  - up to 50%, grants between £1k - £100k. </a:t>
            </a:r>
          </a:p>
        </p:txBody>
      </p:sp>
      <p:sp>
        <p:nvSpPr>
          <p:cNvPr id="4" name="Slide Number Placeholder 3"/>
          <p:cNvSpPr>
            <a:spLocks noGrp="1"/>
          </p:cNvSpPr>
          <p:nvPr>
            <p:ph type="sldNum" sz="quarter" idx="5"/>
          </p:nvPr>
        </p:nvSpPr>
        <p:spPr/>
        <p:txBody>
          <a:bodyPr/>
          <a:lstStyle/>
          <a:p>
            <a:fld id="{7FB8BC16-1111-4727-A3C9-2B55F0C8983B}" type="slidenum">
              <a:rPr lang="en-GB" smtClean="0"/>
              <a:t>45</a:t>
            </a:fld>
            <a:endParaRPr lang="en-GB"/>
          </a:p>
        </p:txBody>
      </p:sp>
    </p:spTree>
    <p:extLst>
      <p:ext uri="{BB962C8B-B14F-4D97-AF65-F5344CB8AC3E}">
        <p14:creationId xmlns:p14="http://schemas.microsoft.com/office/powerpoint/2010/main" val="2769748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46</a:t>
            </a:fld>
            <a:endParaRPr lang="en-GB"/>
          </a:p>
        </p:txBody>
      </p:sp>
    </p:spTree>
    <p:extLst>
      <p:ext uri="{BB962C8B-B14F-4D97-AF65-F5344CB8AC3E}">
        <p14:creationId xmlns:p14="http://schemas.microsoft.com/office/powerpoint/2010/main" val="2638211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 important </a:t>
            </a:r>
            <a:r>
              <a:rPr lang="en-GB" b="1" dirty="0"/>
              <a:t>– QUOTES </a:t>
            </a:r>
            <a:r>
              <a:rPr lang="en-GB" dirty="0"/>
              <a:t>needed  - you will need to get 3 quotes. This ensures best value you can use your preferred supplier). Important to state you have to apply for the grant BEFORE starting any work, and the grant is paid out following install and claim </a:t>
            </a:r>
          </a:p>
        </p:txBody>
      </p:sp>
      <p:sp>
        <p:nvSpPr>
          <p:cNvPr id="4" name="Slide Number Placeholder 3"/>
          <p:cNvSpPr>
            <a:spLocks noGrp="1"/>
          </p:cNvSpPr>
          <p:nvPr>
            <p:ph type="sldNum" sz="quarter" idx="5"/>
          </p:nvPr>
        </p:nvSpPr>
        <p:spPr/>
        <p:txBody>
          <a:bodyPr/>
          <a:lstStyle/>
          <a:p>
            <a:fld id="{7FB8BC16-1111-4727-A3C9-2B55F0C8983B}" type="slidenum">
              <a:rPr lang="en-GB" smtClean="0"/>
              <a:t>47</a:t>
            </a:fld>
            <a:endParaRPr lang="en-GB"/>
          </a:p>
        </p:txBody>
      </p:sp>
    </p:spTree>
    <p:extLst>
      <p:ext uri="{BB962C8B-B14F-4D97-AF65-F5344CB8AC3E}">
        <p14:creationId xmlns:p14="http://schemas.microsoft.com/office/powerpoint/2010/main" val="665345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48</a:t>
            </a:fld>
            <a:endParaRPr lang="en-GB"/>
          </a:p>
        </p:txBody>
      </p:sp>
    </p:spTree>
    <p:extLst>
      <p:ext uri="{BB962C8B-B14F-4D97-AF65-F5344CB8AC3E}">
        <p14:creationId xmlns:p14="http://schemas.microsoft.com/office/powerpoint/2010/main" val="358617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49</a:t>
            </a:fld>
            <a:endParaRPr lang="en-GB"/>
          </a:p>
        </p:txBody>
      </p:sp>
    </p:spTree>
    <p:extLst>
      <p:ext uri="{BB962C8B-B14F-4D97-AF65-F5344CB8AC3E}">
        <p14:creationId xmlns:p14="http://schemas.microsoft.com/office/powerpoint/2010/main" val="421770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local council we have to stay impartial………</a:t>
            </a:r>
          </a:p>
        </p:txBody>
      </p:sp>
      <p:sp>
        <p:nvSpPr>
          <p:cNvPr id="4" name="Slide Number Placeholder 3"/>
          <p:cNvSpPr>
            <a:spLocks noGrp="1"/>
          </p:cNvSpPr>
          <p:nvPr>
            <p:ph type="sldNum" sz="quarter" idx="5"/>
          </p:nvPr>
        </p:nvSpPr>
        <p:spPr/>
        <p:txBody>
          <a:bodyPr/>
          <a:lstStyle/>
          <a:p>
            <a:fld id="{7FB8BC16-1111-4727-A3C9-2B55F0C8983B}" type="slidenum">
              <a:rPr lang="en-GB" smtClean="0"/>
              <a:t>50</a:t>
            </a:fld>
            <a:endParaRPr lang="en-GB"/>
          </a:p>
        </p:txBody>
      </p:sp>
    </p:spTree>
    <p:extLst>
      <p:ext uri="{BB962C8B-B14F-4D97-AF65-F5344CB8AC3E}">
        <p14:creationId xmlns:p14="http://schemas.microsoft.com/office/powerpoint/2010/main" val="1763450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a:t>
            </a:fld>
            <a:endParaRPr lang="en-GB"/>
          </a:p>
        </p:txBody>
      </p:sp>
    </p:spTree>
    <p:extLst>
      <p:ext uri="{BB962C8B-B14F-4D97-AF65-F5344CB8AC3E}">
        <p14:creationId xmlns:p14="http://schemas.microsoft.com/office/powerpoint/2010/main" val="2182122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A5C8F-669F-2544-CB97-1ED8CA343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DC414-7F3E-9987-A294-8194CB255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3DE2CC-BB34-1F4B-629D-3E0B26625A4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571B5F2-2A1D-4E99-CC1F-DE54819032D2}"/>
              </a:ext>
            </a:extLst>
          </p:cNvPr>
          <p:cNvSpPr>
            <a:spLocks noGrp="1"/>
          </p:cNvSpPr>
          <p:nvPr>
            <p:ph type="sldNum" sz="quarter" idx="5"/>
          </p:nvPr>
        </p:nvSpPr>
        <p:spPr/>
        <p:txBody>
          <a:bodyPr/>
          <a:lstStyle/>
          <a:p>
            <a:fld id="{7FB8BC16-1111-4727-A3C9-2B55F0C8983B}" type="slidenum">
              <a:rPr lang="en-GB" smtClean="0"/>
              <a:t>51</a:t>
            </a:fld>
            <a:endParaRPr lang="en-GB"/>
          </a:p>
        </p:txBody>
      </p:sp>
    </p:spTree>
    <p:extLst>
      <p:ext uri="{BB962C8B-B14F-4D97-AF65-F5344CB8AC3E}">
        <p14:creationId xmlns:p14="http://schemas.microsoft.com/office/powerpoint/2010/main" val="1827672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52</a:t>
            </a:fld>
            <a:endParaRPr lang="en-GB"/>
          </a:p>
        </p:txBody>
      </p:sp>
    </p:spTree>
    <p:extLst>
      <p:ext uri="{BB962C8B-B14F-4D97-AF65-F5344CB8AC3E}">
        <p14:creationId xmlns:p14="http://schemas.microsoft.com/office/powerpoint/2010/main" val="3307654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53</a:t>
            </a:fld>
            <a:endParaRPr lang="en-GB"/>
          </a:p>
        </p:txBody>
      </p:sp>
    </p:spTree>
    <p:extLst>
      <p:ext uri="{BB962C8B-B14F-4D97-AF65-F5344CB8AC3E}">
        <p14:creationId xmlns:p14="http://schemas.microsoft.com/office/powerpoint/2010/main" val="312777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4</a:t>
            </a:fld>
            <a:endParaRPr lang="en-GB"/>
          </a:p>
        </p:txBody>
      </p:sp>
    </p:spTree>
    <p:extLst>
      <p:ext uri="{BB962C8B-B14F-4D97-AF65-F5344CB8AC3E}">
        <p14:creationId xmlns:p14="http://schemas.microsoft.com/office/powerpoint/2010/main" val="371580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DB4696-68FB-4622-81E3-55151FEE65FD}" type="slidenum">
              <a:rPr lang="en-GB" smtClean="0"/>
              <a:t>5</a:t>
            </a:fld>
            <a:endParaRPr lang="en-GB" dirty="0"/>
          </a:p>
        </p:txBody>
      </p:sp>
    </p:spTree>
    <p:extLst>
      <p:ext uri="{BB962C8B-B14F-4D97-AF65-F5344CB8AC3E}">
        <p14:creationId xmlns:p14="http://schemas.microsoft.com/office/powerpoint/2010/main" val="4145981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29BC78-DA64-4BCD-AB2D-D74010BEA7FC}" type="slidenum">
              <a:rPr lang="en-GB" smtClean="0"/>
              <a:t>6</a:t>
            </a:fld>
            <a:endParaRPr lang="en-GB" dirty="0"/>
          </a:p>
        </p:txBody>
      </p:sp>
    </p:spTree>
    <p:extLst>
      <p:ext uri="{BB962C8B-B14F-4D97-AF65-F5344CB8AC3E}">
        <p14:creationId xmlns:p14="http://schemas.microsoft.com/office/powerpoint/2010/main" val="543626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29BC78-DA64-4BCD-AB2D-D74010BEA7FC}" type="slidenum">
              <a:rPr lang="en-GB" smtClean="0"/>
              <a:t>7</a:t>
            </a:fld>
            <a:endParaRPr lang="en-GB" dirty="0"/>
          </a:p>
        </p:txBody>
      </p:sp>
    </p:spTree>
    <p:extLst>
      <p:ext uri="{BB962C8B-B14F-4D97-AF65-F5344CB8AC3E}">
        <p14:creationId xmlns:p14="http://schemas.microsoft.com/office/powerpoint/2010/main" val="1425257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DB4696-68FB-4622-81E3-55151FEE65FD}" type="slidenum">
              <a:rPr lang="en-GB" smtClean="0"/>
              <a:t>8</a:t>
            </a:fld>
            <a:endParaRPr lang="en-GB" dirty="0"/>
          </a:p>
        </p:txBody>
      </p:sp>
    </p:spTree>
    <p:extLst>
      <p:ext uri="{BB962C8B-B14F-4D97-AF65-F5344CB8AC3E}">
        <p14:creationId xmlns:p14="http://schemas.microsoft.com/office/powerpoint/2010/main" val="2507420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DB4696-68FB-4622-81E3-55151FEE65FD}" type="slidenum">
              <a:rPr lang="en-GB" smtClean="0"/>
              <a:t>9</a:t>
            </a:fld>
            <a:endParaRPr lang="en-GB" dirty="0"/>
          </a:p>
        </p:txBody>
      </p:sp>
    </p:spTree>
    <p:extLst>
      <p:ext uri="{BB962C8B-B14F-4D97-AF65-F5344CB8AC3E}">
        <p14:creationId xmlns:p14="http://schemas.microsoft.com/office/powerpoint/2010/main" val="1075730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ABCCF3-7358-6BEF-399D-4A1899C53BBC}"/>
              </a:ext>
            </a:extLst>
          </p:cNvPr>
          <p:cNvSpPr>
            <a:spLocks noGrp="1"/>
          </p:cNvSpPr>
          <p:nvPr>
            <p:ph type="pic" sz="quarter" idx="10" hasCustomPrompt="1"/>
          </p:nvPr>
        </p:nvSpPr>
        <p:spPr>
          <a:xfrm>
            <a:off x="8095422" y="1"/>
            <a:ext cx="12896022" cy="10286999"/>
          </a:xfrm>
          <a:prstGeom prst="hexagon">
            <a:avLst/>
          </a:prstGeom>
        </p:spPr>
        <p:txBody>
          <a:bodyPr/>
          <a:lstStyle/>
          <a:p>
            <a:r>
              <a:rPr lang="en-US"/>
              <a:t>Insert title image here</a:t>
            </a:r>
          </a:p>
        </p:txBody>
      </p:sp>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476893" y="5367126"/>
            <a:ext cx="5560218" cy="1609932"/>
          </a:xfrm>
        </p:spPr>
        <p:txBody>
          <a:bodyPr anchor="ctr">
            <a:normAutofit/>
          </a:bodyPr>
          <a:lstStyle>
            <a:lvl1pPr marL="0" indent="0">
              <a:buNone/>
              <a:defRPr sz="6000" b="1">
                <a:solidFill>
                  <a:schemeClr val="bg1"/>
                </a:solidFill>
              </a:defRPr>
            </a:lvl1pPr>
          </a:lstStyle>
          <a:p>
            <a:pPr lvl="0"/>
            <a:r>
              <a:rPr lang="en-GB"/>
              <a:t>Title Here</a:t>
            </a:r>
            <a:endParaRPr lang="en-US"/>
          </a:p>
        </p:txBody>
      </p:sp>
      <p:pic>
        <p:nvPicPr>
          <p:cNvPr id="14" name="Picture 13" descr="A close-up of a black background&#10;&#10;Description automatically generated with low confidence">
            <a:extLst>
              <a:ext uri="{FF2B5EF4-FFF2-40B4-BE49-F238E27FC236}">
                <a16:creationId xmlns:a16="http://schemas.microsoft.com/office/drawing/2014/main" id="{7CCD8ADC-B5DA-71AC-B491-7DA9D0289AAF}"/>
              </a:ext>
            </a:extLst>
          </p:cNvPr>
          <p:cNvPicPr>
            <a:picLocks noChangeAspect="1"/>
          </p:cNvPicPr>
          <p:nvPr userDrawn="1"/>
        </p:nvPicPr>
        <p:blipFill>
          <a:blip r:embed="rId2"/>
          <a:stretch>
            <a:fillRect/>
          </a:stretch>
        </p:blipFill>
        <p:spPr>
          <a:xfrm>
            <a:off x="1476893" y="3575643"/>
            <a:ext cx="5560218" cy="1344228"/>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7406206" y="8610419"/>
            <a:ext cx="2980187" cy="1954221"/>
          </a:xfrm>
          <a:prstGeom prst="rect">
            <a:avLst/>
          </a:prstGeom>
        </p:spPr>
      </p:pic>
      <p:sp>
        <p:nvSpPr>
          <p:cNvPr id="4" name="Text Placeholder 3">
            <a:extLst>
              <a:ext uri="{FF2B5EF4-FFF2-40B4-BE49-F238E27FC236}">
                <a16:creationId xmlns:a16="http://schemas.microsoft.com/office/drawing/2014/main" id="{12E6FB0E-0760-1545-4ACA-4D32F30B9ED1}"/>
              </a:ext>
            </a:extLst>
          </p:cNvPr>
          <p:cNvSpPr>
            <a:spLocks noGrp="1"/>
          </p:cNvSpPr>
          <p:nvPr>
            <p:ph type="body" sz="quarter" idx="12" hasCustomPrompt="1"/>
          </p:nvPr>
        </p:nvSpPr>
        <p:spPr>
          <a:xfrm>
            <a:off x="1476893" y="7064989"/>
            <a:ext cx="5560218" cy="1545431"/>
          </a:xfrm>
        </p:spPr>
        <p:txBody>
          <a:bodyPr>
            <a:normAutofit/>
          </a:bodyPr>
          <a:lstStyle>
            <a:lvl1pPr marL="0" indent="0">
              <a:buNone/>
              <a:defRPr sz="21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4172671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2783777">
            <a:off x="11628342" y="2550754"/>
            <a:ext cx="5370291" cy="7830110"/>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15307814" y="8610419"/>
            <a:ext cx="2980187" cy="195422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5"/>
          <a:stretch>
            <a:fillRect/>
          </a:stretch>
        </p:blipFill>
        <p:spPr>
          <a:xfrm rot="8491598">
            <a:off x="10200995" y="607688"/>
            <a:ext cx="1664765" cy="2427297"/>
          </a:xfrm>
          <a:prstGeom prst="rect">
            <a:avLst/>
          </a:prstGeom>
        </p:spPr>
      </p:pic>
      <p:pic>
        <p:nvPicPr>
          <p:cNvPr id="15" name="Picture 14" descr="A close-up of a black background&#10;&#10;Description automatically generated with low confidence">
            <a:extLst>
              <a:ext uri="{FF2B5EF4-FFF2-40B4-BE49-F238E27FC236}">
                <a16:creationId xmlns:a16="http://schemas.microsoft.com/office/drawing/2014/main" id="{ABB0DDEA-DE5E-72CF-E8F8-25BE44661882}"/>
              </a:ext>
            </a:extLst>
          </p:cNvPr>
          <p:cNvPicPr>
            <a:picLocks noChangeAspect="1"/>
          </p:cNvPicPr>
          <p:nvPr userDrawn="1"/>
        </p:nvPicPr>
        <p:blipFill>
          <a:blip r:embed="rId6"/>
          <a:stretch>
            <a:fillRect/>
          </a:stretch>
        </p:blipFill>
        <p:spPr>
          <a:xfrm>
            <a:off x="1476893" y="3575643"/>
            <a:ext cx="5560218" cy="1344228"/>
          </a:xfrm>
          <a:prstGeom prst="rect">
            <a:avLst/>
          </a:prstGeom>
        </p:spPr>
      </p:pic>
      <p:sp>
        <p:nvSpPr>
          <p:cNvPr id="6" name="Text Placeholder 9">
            <a:extLst>
              <a:ext uri="{FF2B5EF4-FFF2-40B4-BE49-F238E27FC236}">
                <a16:creationId xmlns:a16="http://schemas.microsoft.com/office/drawing/2014/main" id="{0EF971EA-6AB8-804F-177D-F981C679D8D2}"/>
              </a:ext>
            </a:extLst>
          </p:cNvPr>
          <p:cNvSpPr>
            <a:spLocks noGrp="1"/>
          </p:cNvSpPr>
          <p:nvPr>
            <p:ph type="body" sz="quarter" idx="11" hasCustomPrompt="1"/>
          </p:nvPr>
        </p:nvSpPr>
        <p:spPr>
          <a:xfrm>
            <a:off x="1476893" y="5367126"/>
            <a:ext cx="5560218" cy="1609932"/>
          </a:xfrm>
        </p:spPr>
        <p:txBody>
          <a:bodyPr anchor="ctr">
            <a:normAutofit/>
          </a:bodyPr>
          <a:lstStyle>
            <a:lvl1pPr marL="0" indent="0">
              <a:buNone/>
              <a:defRPr sz="6000" b="1">
                <a:solidFill>
                  <a:schemeClr val="bg1"/>
                </a:solidFill>
              </a:defRPr>
            </a:lvl1pPr>
          </a:lstStyle>
          <a:p>
            <a:pPr lvl="0"/>
            <a:r>
              <a:rPr lang="en-GB"/>
              <a:t>Title Here</a:t>
            </a:r>
            <a:endParaRPr lang="en-US"/>
          </a:p>
        </p:txBody>
      </p:sp>
      <p:sp>
        <p:nvSpPr>
          <p:cNvPr id="2" name="Text Placeholder 3">
            <a:extLst>
              <a:ext uri="{FF2B5EF4-FFF2-40B4-BE49-F238E27FC236}">
                <a16:creationId xmlns:a16="http://schemas.microsoft.com/office/drawing/2014/main" id="{718341AB-687B-1B74-1AC9-8F60904BB024}"/>
              </a:ext>
            </a:extLst>
          </p:cNvPr>
          <p:cNvSpPr>
            <a:spLocks noGrp="1"/>
          </p:cNvSpPr>
          <p:nvPr>
            <p:ph type="body" sz="quarter" idx="12" hasCustomPrompt="1"/>
          </p:nvPr>
        </p:nvSpPr>
        <p:spPr>
          <a:xfrm>
            <a:off x="1476893" y="7064989"/>
            <a:ext cx="5560218" cy="1545431"/>
          </a:xfrm>
        </p:spPr>
        <p:txBody>
          <a:bodyPr>
            <a:normAutofit/>
          </a:bodyPr>
          <a:lstStyle>
            <a:lvl1pPr marL="0" indent="0">
              <a:buNone/>
              <a:defRPr sz="21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180570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heading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457471" y="3820428"/>
            <a:ext cx="5560218" cy="1609932"/>
          </a:xfrm>
        </p:spPr>
        <p:txBody>
          <a:bodyPr anchor="ctr">
            <a:normAutofit/>
          </a:bodyPr>
          <a:lstStyle>
            <a:lvl1pPr marL="0" indent="0">
              <a:buNone/>
              <a:defRPr sz="6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4" name="Picture 3" descr="A blue arrow on a black background&#10;&#10;Description automatically generated with medium confidence">
            <a:extLst>
              <a:ext uri="{FF2B5EF4-FFF2-40B4-BE49-F238E27FC236}">
                <a16:creationId xmlns:a16="http://schemas.microsoft.com/office/drawing/2014/main" id="{F906422B-67A4-00F5-B537-BC31A75C355B}"/>
              </a:ext>
            </a:extLst>
          </p:cNvPr>
          <p:cNvPicPr>
            <a:picLocks noChangeAspect="1"/>
          </p:cNvPicPr>
          <p:nvPr userDrawn="1"/>
        </p:nvPicPr>
        <p:blipFill>
          <a:blip r:embed="rId4"/>
          <a:stretch>
            <a:fillRect/>
          </a:stretch>
        </p:blipFill>
        <p:spPr>
          <a:xfrm rot="8100000">
            <a:off x="-792030" y="5119933"/>
            <a:ext cx="5004996" cy="7297496"/>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17" name="Picture 16" descr="A black background with blue text&#10;&#10;Description automatically generated with low confidence">
            <a:extLst>
              <a:ext uri="{FF2B5EF4-FFF2-40B4-BE49-F238E27FC236}">
                <a16:creationId xmlns:a16="http://schemas.microsoft.com/office/drawing/2014/main" id="{7EEC95E7-6266-0588-9275-FDCA9F3A5D15}"/>
              </a:ext>
            </a:extLst>
          </p:cNvPr>
          <p:cNvPicPr>
            <a:picLocks noChangeAspect="1"/>
          </p:cNvPicPr>
          <p:nvPr userDrawn="1"/>
        </p:nvPicPr>
        <p:blipFill>
          <a:blip r:embed="rId6"/>
          <a:stretch>
            <a:fillRect/>
          </a:stretch>
        </p:blipFill>
        <p:spPr>
          <a:xfrm>
            <a:off x="15307811" y="8610419"/>
            <a:ext cx="2980190" cy="1954221"/>
          </a:xfrm>
          <a:prstGeom prst="rect">
            <a:avLst/>
          </a:prstGeom>
        </p:spPr>
      </p:pic>
      <p:pic>
        <p:nvPicPr>
          <p:cNvPr id="20" name="Picture 19" descr="An orange arrow on a black background&#10;&#10;Description automatically generated with medium confidence">
            <a:extLst>
              <a:ext uri="{FF2B5EF4-FFF2-40B4-BE49-F238E27FC236}">
                <a16:creationId xmlns:a16="http://schemas.microsoft.com/office/drawing/2014/main" id="{1F9057CE-BB47-B14B-BF51-0631B69AA1CE}"/>
              </a:ext>
            </a:extLst>
          </p:cNvPr>
          <p:cNvPicPr>
            <a:picLocks noChangeAspect="1"/>
          </p:cNvPicPr>
          <p:nvPr userDrawn="1"/>
        </p:nvPicPr>
        <p:blipFill>
          <a:blip r:embed="rId7"/>
          <a:stretch>
            <a:fillRect/>
          </a:stretch>
        </p:blipFill>
        <p:spPr>
          <a:xfrm rot="2700000">
            <a:off x="4035328" y="2887100"/>
            <a:ext cx="1753154" cy="2556171"/>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8"/>
          <a:stretch>
            <a:fillRect/>
          </a:stretch>
        </p:blipFill>
        <p:spPr>
          <a:xfrm>
            <a:off x="15943287" y="325290"/>
            <a:ext cx="1969197" cy="1532121"/>
          </a:xfrm>
          <a:prstGeom prst="rect">
            <a:avLst/>
          </a:prstGeom>
        </p:spPr>
      </p:pic>
      <p:sp>
        <p:nvSpPr>
          <p:cNvPr id="3" name="Text Placeholder 3">
            <a:extLst>
              <a:ext uri="{FF2B5EF4-FFF2-40B4-BE49-F238E27FC236}">
                <a16:creationId xmlns:a16="http://schemas.microsoft.com/office/drawing/2014/main" id="{D2C5EE07-E227-9FB8-6ACB-2539DA913AAC}"/>
              </a:ext>
            </a:extLst>
          </p:cNvPr>
          <p:cNvSpPr>
            <a:spLocks noGrp="1"/>
          </p:cNvSpPr>
          <p:nvPr>
            <p:ph type="body" sz="quarter" idx="12" hasCustomPrompt="1"/>
          </p:nvPr>
        </p:nvSpPr>
        <p:spPr>
          <a:xfrm>
            <a:off x="11457471" y="5588685"/>
            <a:ext cx="5560218" cy="1545431"/>
          </a:xfrm>
        </p:spPr>
        <p:txBody>
          <a:bodyPr>
            <a:normAutofit/>
          </a:bodyPr>
          <a:lstStyle>
            <a:lvl1pPr marL="0" indent="0">
              <a:buNone/>
              <a:defRPr sz="21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268326450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heading slide 2">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457471" y="3820428"/>
            <a:ext cx="5560218" cy="1609932"/>
          </a:xfrm>
        </p:spPr>
        <p:txBody>
          <a:bodyPr anchor="ctr">
            <a:normAutofit/>
          </a:bodyPr>
          <a:lstStyle>
            <a:lvl1pPr marL="0" indent="0">
              <a:buNone/>
              <a:defRPr sz="6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4"/>
          <a:stretch>
            <a:fillRect/>
          </a:stretch>
        </p:blipFill>
        <p:spPr>
          <a:xfrm>
            <a:off x="375516" y="284744"/>
            <a:ext cx="3012810" cy="658262"/>
          </a:xfrm>
          <a:prstGeom prst="rect">
            <a:avLst/>
          </a:prstGeom>
        </p:spPr>
      </p:pic>
      <p:pic>
        <p:nvPicPr>
          <p:cNvPr id="17" name="Picture 16" descr="A black background with blue text&#10;&#10;Description automatically generated with low confidence">
            <a:extLst>
              <a:ext uri="{FF2B5EF4-FFF2-40B4-BE49-F238E27FC236}">
                <a16:creationId xmlns:a16="http://schemas.microsoft.com/office/drawing/2014/main" id="{7EEC95E7-6266-0588-9275-FDCA9F3A5D15}"/>
              </a:ext>
            </a:extLst>
          </p:cNvPr>
          <p:cNvPicPr>
            <a:picLocks noChangeAspect="1"/>
          </p:cNvPicPr>
          <p:nvPr userDrawn="1"/>
        </p:nvPicPr>
        <p:blipFill>
          <a:blip r:embed="rId5"/>
          <a:stretch>
            <a:fillRect/>
          </a:stretch>
        </p:blipFill>
        <p:spPr>
          <a:xfrm>
            <a:off x="15307811" y="8610419"/>
            <a:ext cx="2980190" cy="1954221"/>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6"/>
          <a:stretch>
            <a:fillRect/>
          </a:stretch>
        </p:blipFill>
        <p:spPr>
          <a:xfrm>
            <a:off x="15943287" y="325290"/>
            <a:ext cx="1969197" cy="1532121"/>
          </a:xfrm>
          <a:prstGeom prst="rect">
            <a:avLst/>
          </a:prstGeom>
        </p:spPr>
      </p:pic>
      <p:sp>
        <p:nvSpPr>
          <p:cNvPr id="2" name="Picture Placeholder 7">
            <a:extLst>
              <a:ext uri="{FF2B5EF4-FFF2-40B4-BE49-F238E27FC236}">
                <a16:creationId xmlns:a16="http://schemas.microsoft.com/office/drawing/2014/main" id="{B4941A68-B900-DE33-77F1-B000A1406B4A}"/>
              </a:ext>
            </a:extLst>
          </p:cNvPr>
          <p:cNvSpPr>
            <a:spLocks noGrp="1"/>
          </p:cNvSpPr>
          <p:nvPr>
            <p:ph type="pic" sz="quarter" idx="10" hasCustomPrompt="1"/>
          </p:nvPr>
        </p:nvSpPr>
        <p:spPr>
          <a:xfrm>
            <a:off x="-2867480" y="1196054"/>
            <a:ext cx="13176075" cy="10510394"/>
          </a:xfrm>
          <a:prstGeom prst="hexagon">
            <a:avLst/>
          </a:prstGeom>
        </p:spPr>
        <p:txBody>
          <a:bodyPr/>
          <a:lstStyle/>
          <a:p>
            <a:r>
              <a:rPr lang="en-US"/>
              <a:t>Insert title image here</a:t>
            </a:r>
          </a:p>
        </p:txBody>
      </p:sp>
      <p:sp>
        <p:nvSpPr>
          <p:cNvPr id="4" name="Text Placeholder 3">
            <a:extLst>
              <a:ext uri="{FF2B5EF4-FFF2-40B4-BE49-F238E27FC236}">
                <a16:creationId xmlns:a16="http://schemas.microsoft.com/office/drawing/2014/main" id="{9E40BA87-2EF3-560B-5799-77D7A2602617}"/>
              </a:ext>
            </a:extLst>
          </p:cNvPr>
          <p:cNvSpPr>
            <a:spLocks noGrp="1"/>
          </p:cNvSpPr>
          <p:nvPr>
            <p:ph type="body" sz="quarter" idx="12" hasCustomPrompt="1"/>
          </p:nvPr>
        </p:nvSpPr>
        <p:spPr>
          <a:xfrm>
            <a:off x="11457471" y="5588685"/>
            <a:ext cx="5560218" cy="1545431"/>
          </a:xfrm>
        </p:spPr>
        <p:txBody>
          <a:bodyPr>
            <a:normAutofit/>
          </a:bodyPr>
          <a:lstStyle>
            <a:lvl1pPr marL="0" indent="0">
              <a:buNone/>
              <a:defRPr sz="21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39634604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8"/>
            <a:ext cx="4743450" cy="1609932"/>
          </a:xfrm>
        </p:spPr>
        <p:txBody>
          <a:bodyPr anchor="ctr">
            <a:normAutofit/>
          </a:bodyPr>
          <a:lstStyle>
            <a:lvl1pPr marL="0" indent="0" algn="l">
              <a:buNone/>
              <a:defRPr sz="6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3583782" y="3694949"/>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2585244" y="4078361"/>
            <a:ext cx="578247" cy="843108"/>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3583782" y="5532710"/>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2585244" y="5916122"/>
            <a:ext cx="578247" cy="843108"/>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3583782" y="7397166"/>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2585244" y="7780578"/>
            <a:ext cx="578247" cy="843108"/>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5943287" y="325290"/>
            <a:ext cx="1969197" cy="1532121"/>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7E546C95-6DC1-767B-0282-6DC3C6F41DBC}"/>
              </a:ext>
            </a:extLst>
          </p:cNvPr>
          <p:cNvPicPr>
            <a:picLocks noChangeAspect="1"/>
          </p:cNvPicPr>
          <p:nvPr userDrawn="1"/>
        </p:nvPicPr>
        <p:blipFill>
          <a:blip r:embed="rId6"/>
          <a:stretch>
            <a:fillRect/>
          </a:stretch>
        </p:blipFill>
        <p:spPr>
          <a:xfrm>
            <a:off x="375516" y="284744"/>
            <a:ext cx="3012810" cy="658262"/>
          </a:xfrm>
          <a:prstGeom prst="rect">
            <a:avLst/>
          </a:prstGeom>
        </p:spPr>
      </p:pic>
      <p:pic>
        <p:nvPicPr>
          <p:cNvPr id="9" name="Picture 8" descr="A black background with blue text&#10;&#10;Description automatically generated with low confidence">
            <a:extLst>
              <a:ext uri="{FF2B5EF4-FFF2-40B4-BE49-F238E27FC236}">
                <a16:creationId xmlns:a16="http://schemas.microsoft.com/office/drawing/2014/main" id="{9CA5A34F-54BF-5662-5BA5-8EAE0EB8EBFC}"/>
              </a:ext>
            </a:extLst>
          </p:cNvPr>
          <p:cNvPicPr>
            <a:picLocks noChangeAspect="1"/>
          </p:cNvPicPr>
          <p:nvPr userDrawn="1"/>
        </p:nvPicPr>
        <p:blipFill>
          <a:blip r:embed="rId7"/>
          <a:stretch>
            <a:fillRect/>
          </a:stretch>
        </p:blipFill>
        <p:spPr>
          <a:xfrm>
            <a:off x="15307811" y="8610419"/>
            <a:ext cx="2980190" cy="1954221"/>
          </a:xfrm>
          <a:prstGeom prst="rect">
            <a:avLst/>
          </a:prstGeom>
        </p:spPr>
      </p:pic>
      <p:sp>
        <p:nvSpPr>
          <p:cNvPr id="13" name="Text Placeholder 3">
            <a:extLst>
              <a:ext uri="{FF2B5EF4-FFF2-40B4-BE49-F238E27FC236}">
                <a16:creationId xmlns:a16="http://schemas.microsoft.com/office/drawing/2014/main" id="{2BADC555-1A5B-83E7-28B2-8E50C373EA83}"/>
              </a:ext>
            </a:extLst>
          </p:cNvPr>
          <p:cNvSpPr>
            <a:spLocks noGrp="1"/>
          </p:cNvSpPr>
          <p:nvPr>
            <p:ph type="body" sz="quarter" idx="19" hasCustomPrompt="1"/>
          </p:nvPr>
        </p:nvSpPr>
        <p:spPr>
          <a:xfrm>
            <a:off x="6086244" y="1559798"/>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87586251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8"/>
            <a:ext cx="4743450" cy="1609932"/>
          </a:xfrm>
        </p:spPr>
        <p:txBody>
          <a:bodyPr anchor="ctr">
            <a:normAutofit/>
          </a:bodyPr>
          <a:lstStyle>
            <a:lvl1pPr marL="0" indent="0" algn="l">
              <a:buNone/>
              <a:defRPr sz="6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3583782" y="3694949"/>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2585244" y="4078361"/>
            <a:ext cx="578247" cy="843108"/>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3583782" y="5532710"/>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2585244" y="5916122"/>
            <a:ext cx="578247" cy="843108"/>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3583782" y="7397166"/>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2585244" y="7780578"/>
            <a:ext cx="578247" cy="843108"/>
          </a:xfrm>
          <a:prstGeom prst="rect">
            <a:avLst/>
          </a:prstGeom>
        </p:spPr>
      </p:pic>
      <p:sp>
        <p:nvSpPr>
          <p:cNvPr id="11" name="Text Placeholder 9">
            <a:extLst>
              <a:ext uri="{FF2B5EF4-FFF2-40B4-BE49-F238E27FC236}">
                <a16:creationId xmlns:a16="http://schemas.microsoft.com/office/drawing/2014/main" id="{3CB19BC8-2160-4CD7-A3B4-3940A3170F38}"/>
              </a:ext>
            </a:extLst>
          </p:cNvPr>
          <p:cNvSpPr>
            <a:spLocks noGrp="1"/>
          </p:cNvSpPr>
          <p:nvPr>
            <p:ph type="body" sz="quarter" idx="15" hasCustomPrompt="1"/>
          </p:nvPr>
        </p:nvSpPr>
        <p:spPr>
          <a:xfrm>
            <a:off x="10562829" y="3659805"/>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12" name="Picture 11" descr="A blue arrow on a black background&#10;&#10;Description automatically generated with medium confidence">
            <a:extLst>
              <a:ext uri="{FF2B5EF4-FFF2-40B4-BE49-F238E27FC236}">
                <a16:creationId xmlns:a16="http://schemas.microsoft.com/office/drawing/2014/main" id="{F34F7010-0F2C-2EDB-4850-A191F39D6AFC}"/>
              </a:ext>
            </a:extLst>
          </p:cNvPr>
          <p:cNvPicPr>
            <a:picLocks noChangeAspect="1"/>
          </p:cNvPicPr>
          <p:nvPr userDrawn="1"/>
        </p:nvPicPr>
        <p:blipFill>
          <a:blip r:embed="rId4"/>
          <a:stretch>
            <a:fillRect/>
          </a:stretch>
        </p:blipFill>
        <p:spPr>
          <a:xfrm rot="10800000">
            <a:off x="9564291" y="4043217"/>
            <a:ext cx="578247" cy="843108"/>
          </a:xfrm>
          <a:prstGeom prst="rect">
            <a:avLst/>
          </a:prstGeom>
          <a:solidFill>
            <a:schemeClr val="bg1"/>
          </a:solidFill>
        </p:spPr>
      </p:pic>
      <p:sp>
        <p:nvSpPr>
          <p:cNvPr id="14" name="Text Placeholder 9">
            <a:extLst>
              <a:ext uri="{FF2B5EF4-FFF2-40B4-BE49-F238E27FC236}">
                <a16:creationId xmlns:a16="http://schemas.microsoft.com/office/drawing/2014/main" id="{09D56E98-897D-AFCE-6559-DC57CAFEE5A9}"/>
              </a:ext>
            </a:extLst>
          </p:cNvPr>
          <p:cNvSpPr>
            <a:spLocks noGrp="1"/>
          </p:cNvSpPr>
          <p:nvPr>
            <p:ph type="body" sz="quarter" idx="16" hasCustomPrompt="1"/>
          </p:nvPr>
        </p:nvSpPr>
        <p:spPr>
          <a:xfrm>
            <a:off x="10562829" y="5497566"/>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15" name="Picture 14" descr="A blue arrow on a black background&#10;&#10;Description automatically generated with medium confidence">
            <a:extLst>
              <a:ext uri="{FF2B5EF4-FFF2-40B4-BE49-F238E27FC236}">
                <a16:creationId xmlns:a16="http://schemas.microsoft.com/office/drawing/2014/main" id="{DABBDECA-118F-9477-CBD2-59BD0C16BB91}"/>
              </a:ext>
            </a:extLst>
          </p:cNvPr>
          <p:cNvPicPr>
            <a:picLocks noChangeAspect="1"/>
          </p:cNvPicPr>
          <p:nvPr userDrawn="1"/>
        </p:nvPicPr>
        <p:blipFill>
          <a:blip r:embed="rId4"/>
          <a:stretch>
            <a:fillRect/>
          </a:stretch>
        </p:blipFill>
        <p:spPr>
          <a:xfrm rot="10800000">
            <a:off x="9564291" y="5880978"/>
            <a:ext cx="578247" cy="843108"/>
          </a:xfrm>
          <a:prstGeom prst="rect">
            <a:avLst/>
          </a:prstGeom>
        </p:spPr>
      </p:pic>
      <p:sp>
        <p:nvSpPr>
          <p:cNvPr id="19" name="Text Placeholder 9">
            <a:extLst>
              <a:ext uri="{FF2B5EF4-FFF2-40B4-BE49-F238E27FC236}">
                <a16:creationId xmlns:a16="http://schemas.microsoft.com/office/drawing/2014/main" id="{3349A5A2-A52C-2AD5-59C6-3F5318D308E2}"/>
              </a:ext>
            </a:extLst>
          </p:cNvPr>
          <p:cNvSpPr>
            <a:spLocks noGrp="1"/>
          </p:cNvSpPr>
          <p:nvPr>
            <p:ph type="body" sz="quarter" idx="17" hasCustomPrompt="1"/>
          </p:nvPr>
        </p:nvSpPr>
        <p:spPr>
          <a:xfrm>
            <a:off x="10562829" y="7362023"/>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21" name="Picture 20" descr="A blue arrow on a black background&#10;&#10;Description automatically generated with medium confidence">
            <a:extLst>
              <a:ext uri="{FF2B5EF4-FFF2-40B4-BE49-F238E27FC236}">
                <a16:creationId xmlns:a16="http://schemas.microsoft.com/office/drawing/2014/main" id="{8BBE4B2B-7E27-F4A2-B3E5-FFCCB417588B}"/>
              </a:ext>
            </a:extLst>
          </p:cNvPr>
          <p:cNvPicPr>
            <a:picLocks noChangeAspect="1"/>
          </p:cNvPicPr>
          <p:nvPr userDrawn="1"/>
        </p:nvPicPr>
        <p:blipFill>
          <a:blip r:embed="rId4"/>
          <a:stretch>
            <a:fillRect/>
          </a:stretch>
        </p:blipFill>
        <p:spPr>
          <a:xfrm rot="10800000">
            <a:off x="9564291" y="7745435"/>
            <a:ext cx="578247" cy="843108"/>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5943287" y="325290"/>
            <a:ext cx="1969197" cy="1532121"/>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B144CDD0-4339-3304-F3B5-8650DD7E66FA}"/>
              </a:ext>
            </a:extLst>
          </p:cNvPr>
          <p:cNvPicPr>
            <a:picLocks noChangeAspect="1"/>
          </p:cNvPicPr>
          <p:nvPr userDrawn="1"/>
        </p:nvPicPr>
        <p:blipFill>
          <a:blip r:embed="rId6"/>
          <a:stretch>
            <a:fillRect/>
          </a:stretch>
        </p:blipFill>
        <p:spPr>
          <a:xfrm>
            <a:off x="375516" y="284744"/>
            <a:ext cx="3012810" cy="658262"/>
          </a:xfrm>
          <a:prstGeom prst="rect">
            <a:avLst/>
          </a:prstGeom>
        </p:spPr>
      </p:pic>
      <p:pic>
        <p:nvPicPr>
          <p:cNvPr id="9" name="Picture 8" descr="A black background with blue text&#10;&#10;Description automatically generated with low confidence">
            <a:extLst>
              <a:ext uri="{FF2B5EF4-FFF2-40B4-BE49-F238E27FC236}">
                <a16:creationId xmlns:a16="http://schemas.microsoft.com/office/drawing/2014/main" id="{985FF220-2611-B1ED-899B-F54902454880}"/>
              </a:ext>
            </a:extLst>
          </p:cNvPr>
          <p:cNvPicPr>
            <a:picLocks noChangeAspect="1"/>
          </p:cNvPicPr>
          <p:nvPr userDrawn="1"/>
        </p:nvPicPr>
        <p:blipFill>
          <a:blip r:embed="rId7"/>
          <a:stretch>
            <a:fillRect/>
          </a:stretch>
        </p:blipFill>
        <p:spPr>
          <a:xfrm>
            <a:off x="15307811" y="8610419"/>
            <a:ext cx="2980190" cy="1954221"/>
          </a:xfrm>
          <a:prstGeom prst="rect">
            <a:avLst/>
          </a:prstGeom>
        </p:spPr>
      </p:pic>
      <p:sp>
        <p:nvSpPr>
          <p:cNvPr id="24" name="Text Placeholder 3">
            <a:extLst>
              <a:ext uri="{FF2B5EF4-FFF2-40B4-BE49-F238E27FC236}">
                <a16:creationId xmlns:a16="http://schemas.microsoft.com/office/drawing/2014/main" id="{469B7CC5-6203-A4A5-1C69-A59E078F2C9D}"/>
              </a:ext>
            </a:extLst>
          </p:cNvPr>
          <p:cNvSpPr>
            <a:spLocks noGrp="1"/>
          </p:cNvSpPr>
          <p:nvPr>
            <p:ph type="body" sz="quarter" idx="19" hasCustomPrompt="1"/>
          </p:nvPr>
        </p:nvSpPr>
        <p:spPr>
          <a:xfrm>
            <a:off x="6086244" y="1559798"/>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148716574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492579" y="1674020"/>
            <a:ext cx="451470" cy="658263"/>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C403A62-F0EA-B07A-6CE3-CF663D8745AE}"/>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A900C4E5-3297-A626-1BC4-79078E15A7D4}"/>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2F725958-C44A-50F3-0803-360FB11618A0}"/>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47621724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492581" y="1674020"/>
            <a:ext cx="451470" cy="658263"/>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4915F70C-70DE-CAB2-65C3-9B5562DAA769}"/>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4" name="Picture 3" descr="A black background with blue text&#10;&#10;Description automatically generated with low confidence">
            <a:extLst>
              <a:ext uri="{FF2B5EF4-FFF2-40B4-BE49-F238E27FC236}">
                <a16:creationId xmlns:a16="http://schemas.microsoft.com/office/drawing/2014/main" id="{EF0C8354-3502-BDAC-90CF-595A37B0C69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7" name="Text Placeholder 3">
            <a:extLst>
              <a:ext uri="{FF2B5EF4-FFF2-40B4-BE49-F238E27FC236}">
                <a16:creationId xmlns:a16="http://schemas.microsoft.com/office/drawing/2014/main" id="{A4432C23-CD13-1920-122B-DD2C30F701F6}"/>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61004431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492579" y="1674020"/>
            <a:ext cx="451470" cy="658263"/>
          </a:xfrm>
          <a:prstGeom prst="rect">
            <a:avLst/>
          </a:prstGeom>
        </p:spPr>
      </p:pic>
      <p:sp>
        <p:nvSpPr>
          <p:cNvPr id="2" name="Picture Placeholder 7">
            <a:extLst>
              <a:ext uri="{FF2B5EF4-FFF2-40B4-BE49-F238E27FC236}">
                <a16:creationId xmlns:a16="http://schemas.microsoft.com/office/drawing/2014/main" id="{E7BE09F1-1268-7830-3A2A-E34A684E7B57}"/>
              </a:ext>
            </a:extLst>
          </p:cNvPr>
          <p:cNvSpPr>
            <a:spLocks noGrp="1"/>
          </p:cNvSpPr>
          <p:nvPr>
            <p:ph type="pic" sz="quarter" idx="10" hasCustomPrompt="1"/>
          </p:nvPr>
        </p:nvSpPr>
        <p:spPr>
          <a:xfrm>
            <a:off x="8024699" y="2332283"/>
            <a:ext cx="13176075" cy="10510394"/>
          </a:xfrm>
          <a:prstGeom prst="hexagon">
            <a:avLst/>
          </a:prstGeom>
        </p:spPr>
        <p:txBody>
          <a:bodyPr/>
          <a:lstStyle/>
          <a:p>
            <a:r>
              <a:rPr lang="en-US"/>
              <a:t>Insert title image here</a:t>
            </a:r>
          </a:p>
        </p:txBody>
      </p:sp>
      <p:pic>
        <p:nvPicPr>
          <p:cNvPr id="3" name="Picture 2" descr="A picture containing black, darkness, screenshot&#10;&#10;Description automatically generated">
            <a:extLst>
              <a:ext uri="{FF2B5EF4-FFF2-40B4-BE49-F238E27FC236}">
                <a16:creationId xmlns:a16="http://schemas.microsoft.com/office/drawing/2014/main" id="{574C764A-49C8-B079-E1EA-84118DC2BD3C}"/>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4" name="Picture 3" descr="A black background with blue text&#10;&#10;Description automatically generated with low confidence">
            <a:extLst>
              <a:ext uri="{FF2B5EF4-FFF2-40B4-BE49-F238E27FC236}">
                <a16:creationId xmlns:a16="http://schemas.microsoft.com/office/drawing/2014/main" id="{64A093A9-0B9C-2757-DD9A-65E4A06AAC14}"/>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5" name="Text Placeholder 3">
            <a:extLst>
              <a:ext uri="{FF2B5EF4-FFF2-40B4-BE49-F238E27FC236}">
                <a16:creationId xmlns:a16="http://schemas.microsoft.com/office/drawing/2014/main" id="{BBB19C00-FE82-383F-E541-61B0E2EB13C7}"/>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4984614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Image 2">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492581" y="1674020"/>
            <a:ext cx="451470" cy="658263"/>
          </a:xfrm>
          <a:prstGeom prst="rect">
            <a:avLst/>
          </a:prstGeom>
        </p:spPr>
      </p:pic>
      <p:sp>
        <p:nvSpPr>
          <p:cNvPr id="2" name="Picture Placeholder 7">
            <a:extLst>
              <a:ext uri="{FF2B5EF4-FFF2-40B4-BE49-F238E27FC236}">
                <a16:creationId xmlns:a16="http://schemas.microsoft.com/office/drawing/2014/main" id="{C85F6A27-B408-4E2C-B4BC-68EF9302A5FF}"/>
              </a:ext>
            </a:extLst>
          </p:cNvPr>
          <p:cNvSpPr>
            <a:spLocks noGrp="1"/>
          </p:cNvSpPr>
          <p:nvPr>
            <p:ph type="pic" sz="quarter" idx="10" hasCustomPrompt="1"/>
          </p:nvPr>
        </p:nvSpPr>
        <p:spPr>
          <a:xfrm>
            <a:off x="8024699" y="2332283"/>
            <a:ext cx="13176075" cy="10510394"/>
          </a:xfrm>
          <a:prstGeom prst="hexagon">
            <a:avLst/>
          </a:prstGeom>
        </p:spPr>
        <p:txBody>
          <a:bodyPr/>
          <a:lstStyle/>
          <a:p>
            <a:r>
              <a:rPr lang="en-US"/>
              <a:t>Insert title image here</a:t>
            </a:r>
          </a:p>
        </p:txBody>
      </p:sp>
      <p:pic>
        <p:nvPicPr>
          <p:cNvPr id="4" name="Picture 3" descr="A picture containing black, darkness, screenshot&#10;&#10;Description automatically generated">
            <a:extLst>
              <a:ext uri="{FF2B5EF4-FFF2-40B4-BE49-F238E27FC236}">
                <a16:creationId xmlns:a16="http://schemas.microsoft.com/office/drawing/2014/main" id="{6503029A-48BB-6461-87A8-7380A4A34AF6}"/>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5" name="Picture 4" descr="A black background with blue text&#10;&#10;Description automatically generated with low confidence">
            <a:extLst>
              <a:ext uri="{FF2B5EF4-FFF2-40B4-BE49-F238E27FC236}">
                <a16:creationId xmlns:a16="http://schemas.microsoft.com/office/drawing/2014/main" id="{FC334715-1F25-8576-59A9-65E0EC4735C8}"/>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D2E371FC-6F90-649F-C99D-744A3509E636}"/>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813085"/>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3599368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in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55033"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1155033"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5460425"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5460425"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9772964"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9772964"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14085504"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14085504"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pic>
        <p:nvPicPr>
          <p:cNvPr id="21" name="Picture 20" descr="An orange arrow on a black background&#10;&#10;Description automatically generated with medium confidence">
            <a:extLst>
              <a:ext uri="{FF2B5EF4-FFF2-40B4-BE49-F238E27FC236}">
                <a16:creationId xmlns:a16="http://schemas.microsoft.com/office/drawing/2014/main" id="{4DAA37FD-BBAB-9C1F-C698-30B536F24BC2}"/>
              </a:ext>
            </a:extLst>
          </p:cNvPr>
          <p:cNvPicPr>
            <a:picLocks noChangeAspect="1"/>
          </p:cNvPicPr>
          <p:nvPr userDrawn="1"/>
        </p:nvPicPr>
        <p:blipFill>
          <a:blip r:embed="rId4"/>
          <a:stretch>
            <a:fillRect/>
          </a:stretch>
        </p:blipFill>
        <p:spPr>
          <a:xfrm rot="16200000">
            <a:off x="1536199" y="2723312"/>
            <a:ext cx="1969197" cy="2871176"/>
          </a:xfrm>
          <a:prstGeom prst="rect">
            <a:avLst/>
          </a:prstGeom>
        </p:spPr>
      </p:pic>
      <p:pic>
        <p:nvPicPr>
          <p:cNvPr id="25" name="Picture 24" descr="An orange arrow on a black background&#10;&#10;Description automatically generated with medium confidence">
            <a:extLst>
              <a:ext uri="{FF2B5EF4-FFF2-40B4-BE49-F238E27FC236}">
                <a16:creationId xmlns:a16="http://schemas.microsoft.com/office/drawing/2014/main" id="{AF2C1234-1654-5E25-3314-A478158C3A72}"/>
              </a:ext>
            </a:extLst>
          </p:cNvPr>
          <p:cNvPicPr>
            <a:picLocks noChangeAspect="1"/>
          </p:cNvPicPr>
          <p:nvPr userDrawn="1"/>
        </p:nvPicPr>
        <p:blipFill>
          <a:blip r:embed="rId4"/>
          <a:stretch>
            <a:fillRect/>
          </a:stretch>
        </p:blipFill>
        <p:spPr>
          <a:xfrm rot="16200000">
            <a:off x="5982234" y="2723314"/>
            <a:ext cx="1969197" cy="2871176"/>
          </a:xfrm>
          <a:prstGeom prst="rect">
            <a:avLst/>
          </a:prstGeom>
        </p:spPr>
      </p:pic>
      <p:pic>
        <p:nvPicPr>
          <p:cNvPr id="26" name="Picture 25" descr="An orange arrow on a black background&#10;&#10;Description automatically generated with medium confidence">
            <a:extLst>
              <a:ext uri="{FF2B5EF4-FFF2-40B4-BE49-F238E27FC236}">
                <a16:creationId xmlns:a16="http://schemas.microsoft.com/office/drawing/2014/main" id="{CA909D1F-D54B-1029-E70A-47537172259C}"/>
              </a:ext>
            </a:extLst>
          </p:cNvPr>
          <p:cNvPicPr>
            <a:picLocks noChangeAspect="1"/>
          </p:cNvPicPr>
          <p:nvPr userDrawn="1"/>
        </p:nvPicPr>
        <p:blipFill>
          <a:blip r:embed="rId4"/>
          <a:stretch>
            <a:fillRect/>
          </a:stretch>
        </p:blipFill>
        <p:spPr>
          <a:xfrm rot="16200000">
            <a:off x="10294773" y="2723312"/>
            <a:ext cx="1969197" cy="2871176"/>
          </a:xfrm>
          <a:prstGeom prst="rect">
            <a:avLst/>
          </a:prstGeom>
        </p:spPr>
      </p:pic>
      <p:pic>
        <p:nvPicPr>
          <p:cNvPr id="27" name="Picture 26" descr="An orange arrow on a black background&#10;&#10;Description automatically generated with medium confidence">
            <a:extLst>
              <a:ext uri="{FF2B5EF4-FFF2-40B4-BE49-F238E27FC236}">
                <a16:creationId xmlns:a16="http://schemas.microsoft.com/office/drawing/2014/main" id="{B86183EA-97FB-6743-7766-38A17AB5B26C}"/>
              </a:ext>
            </a:extLst>
          </p:cNvPr>
          <p:cNvPicPr>
            <a:picLocks noChangeAspect="1"/>
          </p:cNvPicPr>
          <p:nvPr userDrawn="1"/>
        </p:nvPicPr>
        <p:blipFill>
          <a:blip r:embed="rId4"/>
          <a:stretch>
            <a:fillRect/>
          </a:stretch>
        </p:blipFill>
        <p:spPr>
          <a:xfrm rot="16200000">
            <a:off x="14607312" y="2723311"/>
            <a:ext cx="1969197" cy="2871176"/>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5D15FB89-CCD0-CAC7-2E7A-5EB5FFD45F8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48F4E975-5515-8C60-E37F-F40EEE02B222}"/>
              </a:ext>
            </a:extLst>
          </p:cNvPr>
          <p:cNvSpPr>
            <a:spLocks noGrp="1"/>
          </p:cNvSpPr>
          <p:nvPr>
            <p:ph type="body" sz="quarter" idx="21" hasCustomPrompt="1"/>
          </p:nvPr>
        </p:nvSpPr>
        <p:spPr>
          <a:xfrm>
            <a:off x="1085210" y="1628869"/>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9525063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oints">
    <p:spTree>
      <p:nvGrpSpPr>
        <p:cNvPr id="1" name=""/>
        <p:cNvGrpSpPr/>
        <p:nvPr/>
      </p:nvGrpSpPr>
      <p:grpSpPr>
        <a:xfrm>
          <a:off x="0" y="0"/>
          <a:ext cx="0" cy="0"/>
          <a:chOff x="0" y="0"/>
          <a:chExt cx="0" cy="0"/>
        </a:xfrm>
      </p:grpSpPr>
      <p:pic>
        <p:nvPicPr>
          <p:cNvPr id="11" name="Picture 10" descr="A purple arrow on a black background&#10;&#10;Description automatically generated with medium confidence">
            <a:extLst>
              <a:ext uri="{FF2B5EF4-FFF2-40B4-BE49-F238E27FC236}">
                <a16:creationId xmlns:a16="http://schemas.microsoft.com/office/drawing/2014/main" id="{BBEE0B0D-9701-737B-8B1D-046955E37FA3}"/>
              </a:ext>
            </a:extLst>
          </p:cNvPr>
          <p:cNvPicPr>
            <a:picLocks noChangeAspect="1"/>
          </p:cNvPicPr>
          <p:nvPr userDrawn="1"/>
        </p:nvPicPr>
        <p:blipFill>
          <a:blip r:embed="rId2"/>
          <a:stretch>
            <a:fillRect/>
          </a:stretch>
        </p:blipFill>
        <p:spPr>
          <a:xfrm rot="16200000">
            <a:off x="14607308" y="2723304"/>
            <a:ext cx="1969203" cy="2871180"/>
          </a:xfrm>
          <a:prstGeom prst="rect">
            <a:avLst/>
          </a:prstGeom>
        </p:spPr>
      </p:pic>
      <p:pic>
        <p:nvPicPr>
          <p:cNvPr id="9" name="Picture 8" descr="A purple arrow on a black background&#10;&#10;Description automatically generated with medium confidence">
            <a:extLst>
              <a:ext uri="{FF2B5EF4-FFF2-40B4-BE49-F238E27FC236}">
                <a16:creationId xmlns:a16="http://schemas.microsoft.com/office/drawing/2014/main" id="{43B976AF-C46C-3CE2-668B-0CD5B0EB1E8E}"/>
              </a:ext>
            </a:extLst>
          </p:cNvPr>
          <p:cNvPicPr>
            <a:picLocks noChangeAspect="1"/>
          </p:cNvPicPr>
          <p:nvPr userDrawn="1"/>
        </p:nvPicPr>
        <p:blipFill>
          <a:blip r:embed="rId2"/>
          <a:stretch>
            <a:fillRect/>
          </a:stretch>
        </p:blipFill>
        <p:spPr>
          <a:xfrm rot="16200000">
            <a:off x="10294770" y="2723306"/>
            <a:ext cx="1969203" cy="2871180"/>
          </a:xfrm>
          <a:prstGeom prst="rect">
            <a:avLst/>
          </a:prstGeom>
        </p:spPr>
      </p:pic>
      <p:pic>
        <p:nvPicPr>
          <p:cNvPr id="8" name="Picture 7" descr="A purple arrow on a black background&#10;&#10;Description automatically generated with medium confidence">
            <a:extLst>
              <a:ext uri="{FF2B5EF4-FFF2-40B4-BE49-F238E27FC236}">
                <a16:creationId xmlns:a16="http://schemas.microsoft.com/office/drawing/2014/main" id="{9B75C789-974F-FA30-206C-86F72673BB1A}"/>
              </a:ext>
            </a:extLst>
          </p:cNvPr>
          <p:cNvPicPr>
            <a:picLocks noChangeAspect="1"/>
          </p:cNvPicPr>
          <p:nvPr userDrawn="1"/>
        </p:nvPicPr>
        <p:blipFill>
          <a:blip r:embed="rId2"/>
          <a:stretch>
            <a:fillRect/>
          </a:stretch>
        </p:blipFill>
        <p:spPr>
          <a:xfrm rot="16200000">
            <a:off x="5982230" y="2723306"/>
            <a:ext cx="1969203" cy="2871180"/>
          </a:xfrm>
          <a:prstGeom prst="rect">
            <a:avLst/>
          </a:prstGeom>
        </p:spPr>
      </p:pic>
      <p:pic>
        <p:nvPicPr>
          <p:cNvPr id="7" name="Picture 6" descr="A purple arrow on a black background&#10;&#10;Description automatically generated with medium confidence">
            <a:extLst>
              <a:ext uri="{FF2B5EF4-FFF2-40B4-BE49-F238E27FC236}">
                <a16:creationId xmlns:a16="http://schemas.microsoft.com/office/drawing/2014/main" id="{E411FBEE-FDC9-D673-DEEF-EAADC0F8347C}"/>
              </a:ext>
            </a:extLst>
          </p:cNvPr>
          <p:cNvPicPr>
            <a:picLocks noChangeAspect="1"/>
          </p:cNvPicPr>
          <p:nvPr userDrawn="1"/>
        </p:nvPicPr>
        <p:blipFill>
          <a:blip r:embed="rId2"/>
          <a:stretch>
            <a:fillRect/>
          </a:stretch>
        </p:blipFill>
        <p:spPr>
          <a:xfrm rot="16200000">
            <a:off x="1536198" y="2723306"/>
            <a:ext cx="1969203" cy="287118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55033"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1155033"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5460425"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5460425"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9772964"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9772964"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14085504"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14085504"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5D15FB89-CCD0-CAC7-2E7A-5EB5FFD45F8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511DDC89-EDCF-FD12-FC23-41CE9A97DC8C}"/>
              </a:ext>
            </a:extLst>
          </p:cNvPr>
          <p:cNvSpPr>
            <a:spLocks noGrp="1"/>
          </p:cNvSpPr>
          <p:nvPr>
            <p:ph type="body" sz="quarter" idx="21" hasCustomPrompt="1"/>
          </p:nvPr>
        </p:nvSpPr>
        <p:spPr>
          <a:xfrm>
            <a:off x="1085210" y="1628869"/>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72199503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lum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9"/>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3" y="2791875"/>
          <a:ext cx="16712334" cy="6094710"/>
        </p:xfrm>
        <a:graphic>
          <a:graphicData uri="http://schemas.openxmlformats.org/drawingml/2006/table">
            <a:tbl>
              <a:tblPr firstRow="1" bandRow="1">
                <a:tableStyleId>{5C22544A-7EE6-4342-B048-85BDC9FD1C3A}</a:tableStyleId>
              </a:tblPr>
              <a:tblGrid>
                <a:gridCol w="5570778">
                  <a:extLst>
                    <a:ext uri="{9D8B030D-6E8A-4147-A177-3AD203B41FA5}">
                      <a16:colId xmlns:a16="http://schemas.microsoft.com/office/drawing/2014/main" val="3996957391"/>
                    </a:ext>
                  </a:extLst>
                </a:gridCol>
                <a:gridCol w="5570778">
                  <a:extLst>
                    <a:ext uri="{9D8B030D-6E8A-4147-A177-3AD203B41FA5}">
                      <a16:colId xmlns:a16="http://schemas.microsoft.com/office/drawing/2014/main" val="1183091787"/>
                    </a:ext>
                  </a:extLst>
                </a:gridCol>
                <a:gridCol w="5570778">
                  <a:extLst>
                    <a:ext uri="{9D8B030D-6E8A-4147-A177-3AD203B41FA5}">
                      <a16:colId xmlns:a16="http://schemas.microsoft.com/office/drawing/2014/main" val="2455646976"/>
                    </a:ext>
                  </a:extLst>
                </a:gridCol>
              </a:tblGrid>
              <a:tr h="1218941">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4875770">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9F55A67A-70DB-A0F3-AB75-BBBDFD93239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1D187D02-E80F-C924-1075-4B684960A748}"/>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0590537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3 Collum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9"/>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3" y="2791875"/>
          <a:ext cx="16712334" cy="6094710"/>
        </p:xfrm>
        <a:graphic>
          <a:graphicData uri="http://schemas.openxmlformats.org/drawingml/2006/table">
            <a:tbl>
              <a:tblPr firstRow="1" bandRow="1">
                <a:tableStyleId>{5C22544A-7EE6-4342-B048-85BDC9FD1C3A}</a:tableStyleId>
              </a:tblPr>
              <a:tblGrid>
                <a:gridCol w="5570778">
                  <a:extLst>
                    <a:ext uri="{9D8B030D-6E8A-4147-A177-3AD203B41FA5}">
                      <a16:colId xmlns:a16="http://schemas.microsoft.com/office/drawing/2014/main" val="3996957391"/>
                    </a:ext>
                  </a:extLst>
                </a:gridCol>
                <a:gridCol w="5570778">
                  <a:extLst>
                    <a:ext uri="{9D8B030D-6E8A-4147-A177-3AD203B41FA5}">
                      <a16:colId xmlns:a16="http://schemas.microsoft.com/office/drawing/2014/main" val="1183091787"/>
                    </a:ext>
                  </a:extLst>
                </a:gridCol>
                <a:gridCol w="5570778">
                  <a:extLst>
                    <a:ext uri="{9D8B030D-6E8A-4147-A177-3AD203B41FA5}">
                      <a16:colId xmlns:a16="http://schemas.microsoft.com/office/drawing/2014/main" val="2455646976"/>
                    </a:ext>
                  </a:extLst>
                </a:gridCol>
              </a:tblGrid>
              <a:tr h="1218941">
                <a:tc>
                  <a:txBody>
                    <a:bodyPr/>
                    <a:lstStyle/>
                    <a:p>
                      <a:endParaRPr lang="en-US" sz="2700"/>
                    </a:p>
                  </a:txBody>
                  <a:tcPr marL="137160" marR="137160" marT="68580" marB="68580">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4875770">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9F55A67A-70DB-A0F3-AB75-BBBDFD93239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5" name="Text Placeholder 3">
            <a:extLst>
              <a:ext uri="{FF2B5EF4-FFF2-40B4-BE49-F238E27FC236}">
                <a16:creationId xmlns:a16="http://schemas.microsoft.com/office/drawing/2014/main" id="{3DB125DD-55DE-F36A-D05C-37868DD26E24}"/>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70984116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llum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6"/>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4" y="2791875"/>
          <a:ext cx="16712333" cy="6026243"/>
        </p:xfrm>
        <a:graphic>
          <a:graphicData uri="http://schemas.openxmlformats.org/drawingml/2006/table">
            <a:tbl>
              <a:tblPr firstRow="1" bandRow="1">
                <a:tableStyleId>{5C22544A-7EE6-4342-B048-85BDC9FD1C3A}</a:tableStyleId>
              </a:tblPr>
              <a:tblGrid>
                <a:gridCol w="3342467">
                  <a:extLst>
                    <a:ext uri="{9D8B030D-6E8A-4147-A177-3AD203B41FA5}">
                      <a16:colId xmlns:a16="http://schemas.microsoft.com/office/drawing/2014/main" val="3996957391"/>
                    </a:ext>
                  </a:extLst>
                </a:gridCol>
                <a:gridCol w="3342467">
                  <a:extLst>
                    <a:ext uri="{9D8B030D-6E8A-4147-A177-3AD203B41FA5}">
                      <a16:colId xmlns:a16="http://schemas.microsoft.com/office/drawing/2014/main" val="1183091787"/>
                    </a:ext>
                  </a:extLst>
                </a:gridCol>
                <a:gridCol w="3342467">
                  <a:extLst>
                    <a:ext uri="{9D8B030D-6E8A-4147-A177-3AD203B41FA5}">
                      <a16:colId xmlns:a16="http://schemas.microsoft.com/office/drawing/2014/main" val="2455646976"/>
                    </a:ext>
                  </a:extLst>
                </a:gridCol>
                <a:gridCol w="3342467">
                  <a:extLst>
                    <a:ext uri="{9D8B030D-6E8A-4147-A177-3AD203B41FA5}">
                      <a16:colId xmlns:a16="http://schemas.microsoft.com/office/drawing/2014/main" val="50446839"/>
                    </a:ext>
                  </a:extLst>
                </a:gridCol>
                <a:gridCol w="3342467">
                  <a:extLst>
                    <a:ext uri="{9D8B030D-6E8A-4147-A177-3AD203B41FA5}">
                      <a16:colId xmlns:a16="http://schemas.microsoft.com/office/drawing/2014/main" val="2918162144"/>
                    </a:ext>
                  </a:extLst>
                </a:gridCol>
              </a:tblGrid>
              <a:tr h="1205247">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4820996">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3AB4E179-C057-00DE-C909-F61019C3D4CF}"/>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4" name="Text Placeholder 3">
            <a:extLst>
              <a:ext uri="{FF2B5EF4-FFF2-40B4-BE49-F238E27FC236}">
                <a16:creationId xmlns:a16="http://schemas.microsoft.com/office/drawing/2014/main" id="{59975558-B1B5-FBEE-A89A-2A15D5A5C8CF}"/>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427241046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5 Collum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6"/>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4" y="2791875"/>
          <a:ext cx="16712333" cy="6026243"/>
        </p:xfrm>
        <a:graphic>
          <a:graphicData uri="http://schemas.openxmlformats.org/drawingml/2006/table">
            <a:tbl>
              <a:tblPr firstRow="1" bandRow="1">
                <a:tableStyleId>{5C22544A-7EE6-4342-B048-85BDC9FD1C3A}</a:tableStyleId>
              </a:tblPr>
              <a:tblGrid>
                <a:gridCol w="3342467">
                  <a:extLst>
                    <a:ext uri="{9D8B030D-6E8A-4147-A177-3AD203B41FA5}">
                      <a16:colId xmlns:a16="http://schemas.microsoft.com/office/drawing/2014/main" val="3996957391"/>
                    </a:ext>
                  </a:extLst>
                </a:gridCol>
                <a:gridCol w="3342467">
                  <a:extLst>
                    <a:ext uri="{9D8B030D-6E8A-4147-A177-3AD203B41FA5}">
                      <a16:colId xmlns:a16="http://schemas.microsoft.com/office/drawing/2014/main" val="1183091787"/>
                    </a:ext>
                  </a:extLst>
                </a:gridCol>
                <a:gridCol w="3342467">
                  <a:extLst>
                    <a:ext uri="{9D8B030D-6E8A-4147-A177-3AD203B41FA5}">
                      <a16:colId xmlns:a16="http://schemas.microsoft.com/office/drawing/2014/main" val="2455646976"/>
                    </a:ext>
                  </a:extLst>
                </a:gridCol>
                <a:gridCol w="3342467">
                  <a:extLst>
                    <a:ext uri="{9D8B030D-6E8A-4147-A177-3AD203B41FA5}">
                      <a16:colId xmlns:a16="http://schemas.microsoft.com/office/drawing/2014/main" val="50446839"/>
                    </a:ext>
                  </a:extLst>
                </a:gridCol>
                <a:gridCol w="3342467">
                  <a:extLst>
                    <a:ext uri="{9D8B030D-6E8A-4147-A177-3AD203B41FA5}">
                      <a16:colId xmlns:a16="http://schemas.microsoft.com/office/drawing/2014/main" val="2918162144"/>
                    </a:ext>
                  </a:extLst>
                </a:gridCol>
              </a:tblGrid>
              <a:tr h="1205247">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4820996">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3AB4E179-C057-00DE-C909-F61019C3D4CF}"/>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4" name="Text Placeholder 3">
            <a:extLst>
              <a:ext uri="{FF2B5EF4-FFF2-40B4-BE49-F238E27FC236}">
                <a16:creationId xmlns:a16="http://schemas.microsoft.com/office/drawing/2014/main" id="{839D4A7F-018D-CAEA-3877-6AE4B8315862}"/>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64000887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18811270">
            <a:off x="14495012" y="-1581043"/>
            <a:ext cx="5370291" cy="783011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 y="5143500"/>
            <a:ext cx="18287999" cy="1609932"/>
          </a:xfrm>
        </p:spPr>
        <p:txBody>
          <a:bodyPr anchor="ctr">
            <a:normAutofit/>
          </a:bodyPr>
          <a:lstStyle>
            <a:lvl1pPr marL="0" indent="0" algn="ctr">
              <a:buNone/>
              <a:defRPr sz="6000" b="1">
                <a:solidFill>
                  <a:schemeClr val="bg1"/>
                </a:solidFill>
              </a:defRPr>
            </a:lvl1pPr>
          </a:lstStyle>
          <a:p>
            <a:pPr lvl="0"/>
            <a:r>
              <a:rPr lang="en-GB"/>
              <a:t>Thank you!</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15307814" y="8610419"/>
            <a:ext cx="2980187" cy="195422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5"/>
          <a:stretch>
            <a:fillRect/>
          </a:stretch>
        </p:blipFill>
        <p:spPr>
          <a:xfrm rot="8491598">
            <a:off x="-891864" y="6325556"/>
            <a:ext cx="3402929" cy="4961615"/>
          </a:xfrm>
          <a:prstGeom prst="rect">
            <a:avLst/>
          </a:prstGeom>
        </p:spPr>
      </p:pic>
    </p:spTree>
    <p:extLst>
      <p:ext uri="{BB962C8B-B14F-4D97-AF65-F5344CB8AC3E}">
        <p14:creationId xmlns:p14="http://schemas.microsoft.com/office/powerpoint/2010/main" val="504844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928E-2153-42D9-81E5-AB23837C1D5D}"/>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ru-UA"/>
          </a:p>
        </p:txBody>
      </p:sp>
      <p:sp>
        <p:nvSpPr>
          <p:cNvPr id="3" name="Subtitle 2">
            <a:extLst>
              <a:ext uri="{FF2B5EF4-FFF2-40B4-BE49-F238E27FC236}">
                <a16:creationId xmlns:a16="http://schemas.microsoft.com/office/drawing/2014/main" id="{01F48D02-6396-48C9-A804-9F064E022FEC}"/>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ru-UA"/>
          </a:p>
        </p:txBody>
      </p:sp>
      <p:sp>
        <p:nvSpPr>
          <p:cNvPr id="4" name="Date Placeholder 3">
            <a:extLst>
              <a:ext uri="{FF2B5EF4-FFF2-40B4-BE49-F238E27FC236}">
                <a16:creationId xmlns:a16="http://schemas.microsoft.com/office/drawing/2014/main" id="{A84B0DE9-9ECF-4881-BC25-7571E6754C68}"/>
              </a:ext>
            </a:extLst>
          </p:cNvPr>
          <p:cNvSpPr>
            <a:spLocks noGrp="1"/>
          </p:cNvSpPr>
          <p:nvPr>
            <p:ph type="dt" sz="half" idx="10"/>
          </p:nvPr>
        </p:nvSpPr>
        <p:spPr>
          <a:xfrm>
            <a:off x="1257300" y="9534526"/>
            <a:ext cx="4114800" cy="547688"/>
          </a:xfrm>
          <a:prstGeom prst="rect">
            <a:avLst/>
          </a:prstGeom>
        </p:spPr>
        <p:txBody>
          <a:bodyPr/>
          <a:lstStyle/>
          <a:p>
            <a:fld id="{9176929C-2F64-4A7E-A189-FC2593FED488}" type="datetimeFigureOut">
              <a:rPr lang="ru-UA" smtClean="0"/>
              <a:t>02/28/2024</a:t>
            </a:fld>
            <a:endParaRPr lang="ru-UA"/>
          </a:p>
        </p:txBody>
      </p:sp>
      <p:sp>
        <p:nvSpPr>
          <p:cNvPr id="5" name="Footer Placeholder 4">
            <a:extLst>
              <a:ext uri="{FF2B5EF4-FFF2-40B4-BE49-F238E27FC236}">
                <a16:creationId xmlns:a16="http://schemas.microsoft.com/office/drawing/2014/main" id="{41CDF9FE-88FA-4848-A75E-2732633277D2}"/>
              </a:ext>
            </a:extLst>
          </p:cNvPr>
          <p:cNvSpPr>
            <a:spLocks noGrp="1"/>
          </p:cNvSpPr>
          <p:nvPr>
            <p:ph type="ftr" sz="quarter" idx="11"/>
          </p:nvPr>
        </p:nvSpPr>
        <p:spPr>
          <a:xfrm>
            <a:off x="6057900" y="9534526"/>
            <a:ext cx="6172200" cy="547688"/>
          </a:xfrm>
          <a:prstGeom prst="rect">
            <a:avLst/>
          </a:prstGeom>
        </p:spPr>
        <p:txBody>
          <a:bodyPr/>
          <a:lstStyle/>
          <a:p>
            <a:endParaRPr lang="ru-UA"/>
          </a:p>
        </p:txBody>
      </p:sp>
      <p:sp>
        <p:nvSpPr>
          <p:cNvPr id="6" name="Slide Number Placeholder 5">
            <a:extLst>
              <a:ext uri="{FF2B5EF4-FFF2-40B4-BE49-F238E27FC236}">
                <a16:creationId xmlns:a16="http://schemas.microsoft.com/office/drawing/2014/main" id="{0B7AA549-BA41-4EFC-ACBA-752E2AEAD481}"/>
              </a:ext>
            </a:extLst>
          </p:cNvPr>
          <p:cNvSpPr>
            <a:spLocks noGrp="1"/>
          </p:cNvSpPr>
          <p:nvPr>
            <p:ph type="sldNum" sz="quarter" idx="12"/>
          </p:nvPr>
        </p:nvSpPr>
        <p:spPr>
          <a:xfrm>
            <a:off x="12915900" y="9534526"/>
            <a:ext cx="4114800" cy="547688"/>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837342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6549-F3AF-4ACD-BA40-23F8B8FE451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ru-UA"/>
          </a:p>
        </p:txBody>
      </p:sp>
      <p:sp>
        <p:nvSpPr>
          <p:cNvPr id="3" name="Content Placeholder 2">
            <a:extLst>
              <a:ext uri="{FF2B5EF4-FFF2-40B4-BE49-F238E27FC236}">
                <a16:creationId xmlns:a16="http://schemas.microsoft.com/office/drawing/2014/main" id="{15CBB2D2-3AED-4261-9DCB-188D867F71F1}"/>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766E5079-4575-4E3C-B89C-CF09F284366A}"/>
              </a:ext>
            </a:extLst>
          </p:cNvPr>
          <p:cNvSpPr>
            <a:spLocks noGrp="1"/>
          </p:cNvSpPr>
          <p:nvPr>
            <p:ph type="dt" sz="half" idx="10"/>
          </p:nvPr>
        </p:nvSpPr>
        <p:spPr>
          <a:xfrm>
            <a:off x="1257300" y="9534526"/>
            <a:ext cx="4114800" cy="547688"/>
          </a:xfrm>
          <a:prstGeom prst="rect">
            <a:avLst/>
          </a:prstGeom>
        </p:spPr>
        <p:txBody>
          <a:bodyPr/>
          <a:lstStyle/>
          <a:p>
            <a:fld id="{9176929C-2F64-4A7E-A189-FC2593FED488}" type="datetimeFigureOut">
              <a:rPr lang="ru-UA" smtClean="0"/>
              <a:t>02/28/2024</a:t>
            </a:fld>
            <a:endParaRPr lang="ru-UA"/>
          </a:p>
        </p:txBody>
      </p:sp>
      <p:sp>
        <p:nvSpPr>
          <p:cNvPr id="5" name="Footer Placeholder 4">
            <a:extLst>
              <a:ext uri="{FF2B5EF4-FFF2-40B4-BE49-F238E27FC236}">
                <a16:creationId xmlns:a16="http://schemas.microsoft.com/office/drawing/2014/main" id="{22EB3BF3-593A-428A-B7CA-835C93571AE1}"/>
              </a:ext>
            </a:extLst>
          </p:cNvPr>
          <p:cNvSpPr>
            <a:spLocks noGrp="1"/>
          </p:cNvSpPr>
          <p:nvPr>
            <p:ph type="ftr" sz="quarter" idx="11"/>
          </p:nvPr>
        </p:nvSpPr>
        <p:spPr>
          <a:xfrm>
            <a:off x="6057900" y="9534526"/>
            <a:ext cx="6172200" cy="547688"/>
          </a:xfrm>
          <a:prstGeom prst="rect">
            <a:avLst/>
          </a:prstGeom>
        </p:spPr>
        <p:txBody>
          <a:bodyPr/>
          <a:lstStyle/>
          <a:p>
            <a:endParaRPr lang="ru-UA"/>
          </a:p>
        </p:txBody>
      </p:sp>
      <p:sp>
        <p:nvSpPr>
          <p:cNvPr id="6" name="Slide Number Placeholder 5">
            <a:extLst>
              <a:ext uri="{FF2B5EF4-FFF2-40B4-BE49-F238E27FC236}">
                <a16:creationId xmlns:a16="http://schemas.microsoft.com/office/drawing/2014/main" id="{D40E3593-8550-4C17-9DA5-4A3BBD30CF66}"/>
              </a:ext>
            </a:extLst>
          </p:cNvPr>
          <p:cNvSpPr>
            <a:spLocks noGrp="1"/>
          </p:cNvSpPr>
          <p:nvPr>
            <p:ph type="sldNum" sz="quarter" idx="12"/>
          </p:nvPr>
        </p:nvSpPr>
        <p:spPr>
          <a:xfrm>
            <a:off x="12915900" y="9534526"/>
            <a:ext cx="4114800" cy="547688"/>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4099568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490C-A853-425E-9F7A-75287AE9DFC6}"/>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ru-UA"/>
          </a:p>
        </p:txBody>
      </p:sp>
      <p:sp>
        <p:nvSpPr>
          <p:cNvPr id="3" name="Text Placeholder 2">
            <a:extLst>
              <a:ext uri="{FF2B5EF4-FFF2-40B4-BE49-F238E27FC236}">
                <a16:creationId xmlns:a16="http://schemas.microsoft.com/office/drawing/2014/main" id="{32E0DE3B-7C62-4E01-8426-AA2C0D3F9BE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C9369C-D7F4-499E-B385-6924CFE41605}"/>
              </a:ext>
            </a:extLst>
          </p:cNvPr>
          <p:cNvSpPr>
            <a:spLocks noGrp="1"/>
          </p:cNvSpPr>
          <p:nvPr>
            <p:ph type="dt" sz="half" idx="10"/>
          </p:nvPr>
        </p:nvSpPr>
        <p:spPr>
          <a:xfrm>
            <a:off x="1257300" y="9534526"/>
            <a:ext cx="4114800" cy="547688"/>
          </a:xfrm>
          <a:prstGeom prst="rect">
            <a:avLst/>
          </a:prstGeom>
        </p:spPr>
        <p:txBody>
          <a:bodyPr/>
          <a:lstStyle/>
          <a:p>
            <a:fld id="{9176929C-2F64-4A7E-A189-FC2593FED488}" type="datetimeFigureOut">
              <a:rPr lang="ru-UA" smtClean="0"/>
              <a:t>02/28/2024</a:t>
            </a:fld>
            <a:endParaRPr lang="ru-UA"/>
          </a:p>
        </p:txBody>
      </p:sp>
      <p:sp>
        <p:nvSpPr>
          <p:cNvPr id="5" name="Footer Placeholder 4">
            <a:extLst>
              <a:ext uri="{FF2B5EF4-FFF2-40B4-BE49-F238E27FC236}">
                <a16:creationId xmlns:a16="http://schemas.microsoft.com/office/drawing/2014/main" id="{05002ED4-B656-459C-899A-BDD254C247A4}"/>
              </a:ext>
            </a:extLst>
          </p:cNvPr>
          <p:cNvSpPr>
            <a:spLocks noGrp="1"/>
          </p:cNvSpPr>
          <p:nvPr>
            <p:ph type="ftr" sz="quarter" idx="11"/>
          </p:nvPr>
        </p:nvSpPr>
        <p:spPr>
          <a:xfrm>
            <a:off x="6057900" y="9534526"/>
            <a:ext cx="6172200" cy="547688"/>
          </a:xfrm>
          <a:prstGeom prst="rect">
            <a:avLst/>
          </a:prstGeom>
        </p:spPr>
        <p:txBody>
          <a:bodyPr/>
          <a:lstStyle/>
          <a:p>
            <a:endParaRPr lang="ru-UA"/>
          </a:p>
        </p:txBody>
      </p:sp>
      <p:sp>
        <p:nvSpPr>
          <p:cNvPr id="6" name="Slide Number Placeholder 5">
            <a:extLst>
              <a:ext uri="{FF2B5EF4-FFF2-40B4-BE49-F238E27FC236}">
                <a16:creationId xmlns:a16="http://schemas.microsoft.com/office/drawing/2014/main" id="{768223B8-1147-4CBB-B004-7540CF2211A3}"/>
              </a:ext>
            </a:extLst>
          </p:cNvPr>
          <p:cNvSpPr>
            <a:spLocks noGrp="1"/>
          </p:cNvSpPr>
          <p:nvPr>
            <p:ph type="sldNum" sz="quarter" idx="12"/>
          </p:nvPr>
        </p:nvSpPr>
        <p:spPr>
          <a:xfrm>
            <a:off x="12915900" y="9534526"/>
            <a:ext cx="4114800" cy="547688"/>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412913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7DE5-9E1E-4B93-A160-2A917C51F97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ru-UA"/>
          </a:p>
        </p:txBody>
      </p:sp>
      <p:sp>
        <p:nvSpPr>
          <p:cNvPr id="3" name="Content Placeholder 2">
            <a:extLst>
              <a:ext uri="{FF2B5EF4-FFF2-40B4-BE49-F238E27FC236}">
                <a16:creationId xmlns:a16="http://schemas.microsoft.com/office/drawing/2014/main" id="{F3BAF86B-E201-414B-B1EB-85C77F797561}"/>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Content Placeholder 3">
            <a:extLst>
              <a:ext uri="{FF2B5EF4-FFF2-40B4-BE49-F238E27FC236}">
                <a16:creationId xmlns:a16="http://schemas.microsoft.com/office/drawing/2014/main" id="{F94A7DA7-A18B-47F6-B0B8-7B255E35B984}"/>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5" name="Date Placeholder 4">
            <a:extLst>
              <a:ext uri="{FF2B5EF4-FFF2-40B4-BE49-F238E27FC236}">
                <a16:creationId xmlns:a16="http://schemas.microsoft.com/office/drawing/2014/main" id="{0C8AF66A-6768-4BE6-A3D4-02CBB22FA46A}"/>
              </a:ext>
            </a:extLst>
          </p:cNvPr>
          <p:cNvSpPr>
            <a:spLocks noGrp="1"/>
          </p:cNvSpPr>
          <p:nvPr>
            <p:ph type="dt" sz="half" idx="10"/>
          </p:nvPr>
        </p:nvSpPr>
        <p:spPr>
          <a:xfrm>
            <a:off x="1257300" y="9534526"/>
            <a:ext cx="4114800" cy="547688"/>
          </a:xfrm>
          <a:prstGeom prst="rect">
            <a:avLst/>
          </a:prstGeom>
        </p:spPr>
        <p:txBody>
          <a:bodyPr/>
          <a:lstStyle/>
          <a:p>
            <a:fld id="{9176929C-2F64-4A7E-A189-FC2593FED488}" type="datetimeFigureOut">
              <a:rPr lang="ru-UA" smtClean="0"/>
              <a:t>02/28/2024</a:t>
            </a:fld>
            <a:endParaRPr lang="ru-UA"/>
          </a:p>
        </p:txBody>
      </p:sp>
      <p:sp>
        <p:nvSpPr>
          <p:cNvPr id="6" name="Footer Placeholder 5">
            <a:extLst>
              <a:ext uri="{FF2B5EF4-FFF2-40B4-BE49-F238E27FC236}">
                <a16:creationId xmlns:a16="http://schemas.microsoft.com/office/drawing/2014/main" id="{3416E282-0729-44C0-A06A-8EFC5929FE07}"/>
              </a:ext>
            </a:extLst>
          </p:cNvPr>
          <p:cNvSpPr>
            <a:spLocks noGrp="1"/>
          </p:cNvSpPr>
          <p:nvPr>
            <p:ph type="ftr" sz="quarter" idx="11"/>
          </p:nvPr>
        </p:nvSpPr>
        <p:spPr>
          <a:xfrm>
            <a:off x="6057900" y="9534526"/>
            <a:ext cx="6172200" cy="547688"/>
          </a:xfrm>
          <a:prstGeom prst="rect">
            <a:avLst/>
          </a:prstGeom>
        </p:spPr>
        <p:txBody>
          <a:bodyPr/>
          <a:lstStyle/>
          <a:p>
            <a:endParaRPr lang="ru-UA"/>
          </a:p>
        </p:txBody>
      </p:sp>
      <p:sp>
        <p:nvSpPr>
          <p:cNvPr id="7" name="Slide Number Placeholder 6">
            <a:extLst>
              <a:ext uri="{FF2B5EF4-FFF2-40B4-BE49-F238E27FC236}">
                <a16:creationId xmlns:a16="http://schemas.microsoft.com/office/drawing/2014/main" id="{CA77CB21-7249-481D-8978-C3E141316D13}"/>
              </a:ext>
            </a:extLst>
          </p:cNvPr>
          <p:cNvSpPr>
            <a:spLocks noGrp="1"/>
          </p:cNvSpPr>
          <p:nvPr>
            <p:ph type="sldNum" sz="quarter" idx="12"/>
          </p:nvPr>
        </p:nvSpPr>
        <p:spPr>
          <a:xfrm>
            <a:off x="12915900" y="9534526"/>
            <a:ext cx="4114800" cy="547688"/>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976837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8196-76CE-4130-A994-F64DE80F58A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ru-UA"/>
          </a:p>
        </p:txBody>
      </p:sp>
      <p:sp>
        <p:nvSpPr>
          <p:cNvPr id="3" name="Text Placeholder 2">
            <a:extLst>
              <a:ext uri="{FF2B5EF4-FFF2-40B4-BE49-F238E27FC236}">
                <a16:creationId xmlns:a16="http://schemas.microsoft.com/office/drawing/2014/main" id="{C5036E4C-47DF-4C4E-865B-625A2F623BF7}"/>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77487-E9C5-4089-8B13-ABA2DF5DE8B7}"/>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5" name="Text Placeholder 4">
            <a:extLst>
              <a:ext uri="{FF2B5EF4-FFF2-40B4-BE49-F238E27FC236}">
                <a16:creationId xmlns:a16="http://schemas.microsoft.com/office/drawing/2014/main" id="{6EFB98EA-58ED-4BDE-9EC4-104F63AB160B}"/>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A1224F83-70AD-4CE7-A749-B99565B6CA96}"/>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7" name="Date Placeholder 6">
            <a:extLst>
              <a:ext uri="{FF2B5EF4-FFF2-40B4-BE49-F238E27FC236}">
                <a16:creationId xmlns:a16="http://schemas.microsoft.com/office/drawing/2014/main" id="{4721CE94-4C90-49F7-87F6-363176F4438A}"/>
              </a:ext>
            </a:extLst>
          </p:cNvPr>
          <p:cNvSpPr>
            <a:spLocks noGrp="1"/>
          </p:cNvSpPr>
          <p:nvPr>
            <p:ph type="dt" sz="half" idx="10"/>
          </p:nvPr>
        </p:nvSpPr>
        <p:spPr>
          <a:xfrm>
            <a:off x="1257300" y="9534526"/>
            <a:ext cx="4114800" cy="547688"/>
          </a:xfrm>
          <a:prstGeom prst="rect">
            <a:avLst/>
          </a:prstGeom>
        </p:spPr>
        <p:txBody>
          <a:bodyPr/>
          <a:lstStyle/>
          <a:p>
            <a:fld id="{9176929C-2F64-4A7E-A189-FC2593FED488}" type="datetimeFigureOut">
              <a:rPr lang="ru-UA" smtClean="0"/>
              <a:t>02/28/2024</a:t>
            </a:fld>
            <a:endParaRPr lang="ru-UA"/>
          </a:p>
        </p:txBody>
      </p:sp>
      <p:sp>
        <p:nvSpPr>
          <p:cNvPr id="8" name="Footer Placeholder 7">
            <a:extLst>
              <a:ext uri="{FF2B5EF4-FFF2-40B4-BE49-F238E27FC236}">
                <a16:creationId xmlns:a16="http://schemas.microsoft.com/office/drawing/2014/main" id="{E3ACD6E6-4E07-4895-B40D-FE721D02AD44}"/>
              </a:ext>
            </a:extLst>
          </p:cNvPr>
          <p:cNvSpPr>
            <a:spLocks noGrp="1"/>
          </p:cNvSpPr>
          <p:nvPr>
            <p:ph type="ftr" sz="quarter" idx="11"/>
          </p:nvPr>
        </p:nvSpPr>
        <p:spPr>
          <a:xfrm>
            <a:off x="6057900" y="9534526"/>
            <a:ext cx="6172200" cy="547688"/>
          </a:xfrm>
          <a:prstGeom prst="rect">
            <a:avLst/>
          </a:prstGeom>
        </p:spPr>
        <p:txBody>
          <a:bodyPr/>
          <a:lstStyle/>
          <a:p>
            <a:endParaRPr lang="ru-UA"/>
          </a:p>
        </p:txBody>
      </p:sp>
      <p:sp>
        <p:nvSpPr>
          <p:cNvPr id="9" name="Slide Number Placeholder 8">
            <a:extLst>
              <a:ext uri="{FF2B5EF4-FFF2-40B4-BE49-F238E27FC236}">
                <a16:creationId xmlns:a16="http://schemas.microsoft.com/office/drawing/2014/main" id="{84127FBD-F66A-4871-B4E4-B2EFA7279709}"/>
              </a:ext>
            </a:extLst>
          </p:cNvPr>
          <p:cNvSpPr>
            <a:spLocks noGrp="1"/>
          </p:cNvSpPr>
          <p:nvPr>
            <p:ph type="sldNum" sz="quarter" idx="12"/>
          </p:nvPr>
        </p:nvSpPr>
        <p:spPr>
          <a:xfrm>
            <a:off x="12915900" y="9534526"/>
            <a:ext cx="4114800" cy="547688"/>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893287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21F9-12B5-404E-B333-6ABF272681A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ru-UA"/>
          </a:p>
        </p:txBody>
      </p:sp>
      <p:sp>
        <p:nvSpPr>
          <p:cNvPr id="3" name="Date Placeholder 2">
            <a:extLst>
              <a:ext uri="{FF2B5EF4-FFF2-40B4-BE49-F238E27FC236}">
                <a16:creationId xmlns:a16="http://schemas.microsoft.com/office/drawing/2014/main" id="{40FECC08-35BA-4392-BEBB-BFAB488A9CFA}"/>
              </a:ext>
            </a:extLst>
          </p:cNvPr>
          <p:cNvSpPr>
            <a:spLocks noGrp="1"/>
          </p:cNvSpPr>
          <p:nvPr>
            <p:ph type="dt" sz="half" idx="10"/>
          </p:nvPr>
        </p:nvSpPr>
        <p:spPr>
          <a:xfrm>
            <a:off x="1257300" y="9534526"/>
            <a:ext cx="4114800" cy="547688"/>
          </a:xfrm>
          <a:prstGeom prst="rect">
            <a:avLst/>
          </a:prstGeom>
        </p:spPr>
        <p:txBody>
          <a:bodyPr/>
          <a:lstStyle/>
          <a:p>
            <a:fld id="{9176929C-2F64-4A7E-A189-FC2593FED488}" type="datetimeFigureOut">
              <a:rPr lang="ru-UA" smtClean="0"/>
              <a:t>02/28/2024</a:t>
            </a:fld>
            <a:endParaRPr lang="ru-UA"/>
          </a:p>
        </p:txBody>
      </p:sp>
      <p:sp>
        <p:nvSpPr>
          <p:cNvPr id="4" name="Footer Placeholder 3">
            <a:extLst>
              <a:ext uri="{FF2B5EF4-FFF2-40B4-BE49-F238E27FC236}">
                <a16:creationId xmlns:a16="http://schemas.microsoft.com/office/drawing/2014/main" id="{4C3013B3-3C7F-4E8D-8638-DEC55A7F2E32}"/>
              </a:ext>
            </a:extLst>
          </p:cNvPr>
          <p:cNvSpPr>
            <a:spLocks noGrp="1"/>
          </p:cNvSpPr>
          <p:nvPr>
            <p:ph type="ftr" sz="quarter" idx="11"/>
          </p:nvPr>
        </p:nvSpPr>
        <p:spPr>
          <a:xfrm>
            <a:off x="6057900" y="9534526"/>
            <a:ext cx="6172200" cy="547688"/>
          </a:xfrm>
          <a:prstGeom prst="rect">
            <a:avLst/>
          </a:prstGeom>
        </p:spPr>
        <p:txBody>
          <a:bodyPr/>
          <a:lstStyle/>
          <a:p>
            <a:endParaRPr lang="ru-UA"/>
          </a:p>
        </p:txBody>
      </p:sp>
      <p:sp>
        <p:nvSpPr>
          <p:cNvPr id="5" name="Slide Number Placeholder 4">
            <a:extLst>
              <a:ext uri="{FF2B5EF4-FFF2-40B4-BE49-F238E27FC236}">
                <a16:creationId xmlns:a16="http://schemas.microsoft.com/office/drawing/2014/main" id="{F256A77B-3840-40CE-8577-048402174458}"/>
              </a:ext>
            </a:extLst>
          </p:cNvPr>
          <p:cNvSpPr>
            <a:spLocks noGrp="1"/>
          </p:cNvSpPr>
          <p:nvPr>
            <p:ph type="sldNum" sz="quarter" idx="12"/>
          </p:nvPr>
        </p:nvSpPr>
        <p:spPr>
          <a:xfrm>
            <a:off x="12915900" y="9534526"/>
            <a:ext cx="4114800" cy="547688"/>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744571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CED067-4D94-477F-A07D-1B0EC43D272B}"/>
              </a:ext>
            </a:extLst>
          </p:cNvPr>
          <p:cNvSpPr>
            <a:spLocks noGrp="1"/>
          </p:cNvSpPr>
          <p:nvPr>
            <p:ph type="dt" sz="half" idx="10"/>
          </p:nvPr>
        </p:nvSpPr>
        <p:spPr>
          <a:xfrm>
            <a:off x="1257300" y="9534526"/>
            <a:ext cx="4114800" cy="547688"/>
          </a:xfrm>
          <a:prstGeom prst="rect">
            <a:avLst/>
          </a:prstGeom>
        </p:spPr>
        <p:txBody>
          <a:bodyPr/>
          <a:lstStyle/>
          <a:p>
            <a:fld id="{9176929C-2F64-4A7E-A189-FC2593FED488}" type="datetimeFigureOut">
              <a:rPr lang="ru-UA" smtClean="0"/>
              <a:t>02/28/2024</a:t>
            </a:fld>
            <a:endParaRPr lang="ru-UA"/>
          </a:p>
        </p:txBody>
      </p:sp>
      <p:sp>
        <p:nvSpPr>
          <p:cNvPr id="3" name="Footer Placeholder 2">
            <a:extLst>
              <a:ext uri="{FF2B5EF4-FFF2-40B4-BE49-F238E27FC236}">
                <a16:creationId xmlns:a16="http://schemas.microsoft.com/office/drawing/2014/main" id="{6F22A4ED-0C98-4475-9C06-AD916F71E518}"/>
              </a:ext>
            </a:extLst>
          </p:cNvPr>
          <p:cNvSpPr>
            <a:spLocks noGrp="1"/>
          </p:cNvSpPr>
          <p:nvPr>
            <p:ph type="ftr" sz="quarter" idx="11"/>
          </p:nvPr>
        </p:nvSpPr>
        <p:spPr>
          <a:xfrm>
            <a:off x="6057900" y="9534526"/>
            <a:ext cx="6172200" cy="547688"/>
          </a:xfrm>
          <a:prstGeom prst="rect">
            <a:avLst/>
          </a:prstGeom>
        </p:spPr>
        <p:txBody>
          <a:bodyPr/>
          <a:lstStyle/>
          <a:p>
            <a:endParaRPr lang="ru-UA"/>
          </a:p>
        </p:txBody>
      </p:sp>
      <p:sp>
        <p:nvSpPr>
          <p:cNvPr id="4" name="Slide Number Placeholder 3">
            <a:extLst>
              <a:ext uri="{FF2B5EF4-FFF2-40B4-BE49-F238E27FC236}">
                <a16:creationId xmlns:a16="http://schemas.microsoft.com/office/drawing/2014/main" id="{D88D6E3D-10BB-49CF-A63D-A365A6EB747E}"/>
              </a:ext>
            </a:extLst>
          </p:cNvPr>
          <p:cNvSpPr>
            <a:spLocks noGrp="1"/>
          </p:cNvSpPr>
          <p:nvPr>
            <p:ph type="sldNum" sz="quarter" idx="12"/>
          </p:nvPr>
        </p:nvSpPr>
        <p:spPr>
          <a:xfrm>
            <a:off x="12915900" y="9534526"/>
            <a:ext cx="4114800" cy="547688"/>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4002705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6B3E-B52F-4879-AC7A-A291F3A1159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ru-UA"/>
          </a:p>
        </p:txBody>
      </p:sp>
      <p:sp>
        <p:nvSpPr>
          <p:cNvPr id="3" name="Content Placeholder 2">
            <a:extLst>
              <a:ext uri="{FF2B5EF4-FFF2-40B4-BE49-F238E27FC236}">
                <a16:creationId xmlns:a16="http://schemas.microsoft.com/office/drawing/2014/main" id="{6447BFA2-C1ED-44E4-8C46-7FFEE35C115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Text Placeholder 3">
            <a:extLst>
              <a:ext uri="{FF2B5EF4-FFF2-40B4-BE49-F238E27FC236}">
                <a16:creationId xmlns:a16="http://schemas.microsoft.com/office/drawing/2014/main" id="{13FAFAF7-1380-4CF3-B027-4A61F442567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98A4867-64A6-47C4-AF43-8690009951AE}"/>
              </a:ext>
            </a:extLst>
          </p:cNvPr>
          <p:cNvSpPr>
            <a:spLocks noGrp="1"/>
          </p:cNvSpPr>
          <p:nvPr>
            <p:ph type="dt" sz="half" idx="10"/>
          </p:nvPr>
        </p:nvSpPr>
        <p:spPr>
          <a:xfrm>
            <a:off x="1257300" y="9534526"/>
            <a:ext cx="4114800" cy="547688"/>
          </a:xfrm>
          <a:prstGeom prst="rect">
            <a:avLst/>
          </a:prstGeom>
        </p:spPr>
        <p:txBody>
          <a:bodyPr/>
          <a:lstStyle/>
          <a:p>
            <a:fld id="{9176929C-2F64-4A7E-A189-FC2593FED488}" type="datetimeFigureOut">
              <a:rPr lang="ru-UA" smtClean="0"/>
              <a:t>02/28/2024</a:t>
            </a:fld>
            <a:endParaRPr lang="ru-UA"/>
          </a:p>
        </p:txBody>
      </p:sp>
      <p:sp>
        <p:nvSpPr>
          <p:cNvPr id="6" name="Footer Placeholder 5">
            <a:extLst>
              <a:ext uri="{FF2B5EF4-FFF2-40B4-BE49-F238E27FC236}">
                <a16:creationId xmlns:a16="http://schemas.microsoft.com/office/drawing/2014/main" id="{9483DBD5-7188-4307-92E8-E87BA55469DA}"/>
              </a:ext>
            </a:extLst>
          </p:cNvPr>
          <p:cNvSpPr>
            <a:spLocks noGrp="1"/>
          </p:cNvSpPr>
          <p:nvPr>
            <p:ph type="ftr" sz="quarter" idx="11"/>
          </p:nvPr>
        </p:nvSpPr>
        <p:spPr>
          <a:xfrm>
            <a:off x="6057900" y="9534526"/>
            <a:ext cx="6172200" cy="547688"/>
          </a:xfrm>
          <a:prstGeom prst="rect">
            <a:avLst/>
          </a:prstGeom>
        </p:spPr>
        <p:txBody>
          <a:bodyPr/>
          <a:lstStyle/>
          <a:p>
            <a:endParaRPr lang="ru-UA"/>
          </a:p>
        </p:txBody>
      </p:sp>
      <p:sp>
        <p:nvSpPr>
          <p:cNvPr id="7" name="Slide Number Placeholder 6">
            <a:extLst>
              <a:ext uri="{FF2B5EF4-FFF2-40B4-BE49-F238E27FC236}">
                <a16:creationId xmlns:a16="http://schemas.microsoft.com/office/drawing/2014/main" id="{73F6C532-05DB-4B89-94B5-EBBA0EA3FD85}"/>
              </a:ext>
            </a:extLst>
          </p:cNvPr>
          <p:cNvSpPr>
            <a:spLocks noGrp="1"/>
          </p:cNvSpPr>
          <p:nvPr>
            <p:ph type="sldNum" sz="quarter" idx="12"/>
          </p:nvPr>
        </p:nvSpPr>
        <p:spPr>
          <a:xfrm>
            <a:off x="12915900" y="9534526"/>
            <a:ext cx="4114800" cy="547688"/>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889196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92EB-6068-431B-9583-E4D80E8D73C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ru-UA"/>
          </a:p>
        </p:txBody>
      </p:sp>
      <p:sp>
        <p:nvSpPr>
          <p:cNvPr id="3" name="Picture Placeholder 2">
            <a:extLst>
              <a:ext uri="{FF2B5EF4-FFF2-40B4-BE49-F238E27FC236}">
                <a16:creationId xmlns:a16="http://schemas.microsoft.com/office/drawing/2014/main" id="{6CDA0F6E-7219-4D57-8FB7-8BB28A60F1A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ru-UA"/>
          </a:p>
        </p:txBody>
      </p:sp>
      <p:sp>
        <p:nvSpPr>
          <p:cNvPr id="4" name="Text Placeholder 3">
            <a:extLst>
              <a:ext uri="{FF2B5EF4-FFF2-40B4-BE49-F238E27FC236}">
                <a16:creationId xmlns:a16="http://schemas.microsoft.com/office/drawing/2014/main" id="{076D0F8D-5A65-4F2B-8DBB-EE65A5D1E4E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B3982F-6745-430F-B8C4-023C061C7336}"/>
              </a:ext>
            </a:extLst>
          </p:cNvPr>
          <p:cNvSpPr>
            <a:spLocks noGrp="1"/>
          </p:cNvSpPr>
          <p:nvPr>
            <p:ph type="dt" sz="half" idx="10"/>
          </p:nvPr>
        </p:nvSpPr>
        <p:spPr>
          <a:xfrm>
            <a:off x="1257300" y="9534526"/>
            <a:ext cx="4114800" cy="547688"/>
          </a:xfrm>
          <a:prstGeom prst="rect">
            <a:avLst/>
          </a:prstGeom>
        </p:spPr>
        <p:txBody>
          <a:bodyPr/>
          <a:lstStyle/>
          <a:p>
            <a:fld id="{9176929C-2F64-4A7E-A189-FC2593FED488}" type="datetimeFigureOut">
              <a:rPr lang="ru-UA" smtClean="0"/>
              <a:t>02/28/2024</a:t>
            </a:fld>
            <a:endParaRPr lang="ru-UA"/>
          </a:p>
        </p:txBody>
      </p:sp>
      <p:sp>
        <p:nvSpPr>
          <p:cNvPr id="6" name="Footer Placeholder 5">
            <a:extLst>
              <a:ext uri="{FF2B5EF4-FFF2-40B4-BE49-F238E27FC236}">
                <a16:creationId xmlns:a16="http://schemas.microsoft.com/office/drawing/2014/main" id="{AEC6CEF4-B032-4307-8D69-DC05DB6C166D}"/>
              </a:ext>
            </a:extLst>
          </p:cNvPr>
          <p:cNvSpPr>
            <a:spLocks noGrp="1"/>
          </p:cNvSpPr>
          <p:nvPr>
            <p:ph type="ftr" sz="quarter" idx="11"/>
          </p:nvPr>
        </p:nvSpPr>
        <p:spPr>
          <a:xfrm>
            <a:off x="6057900" y="9534526"/>
            <a:ext cx="6172200" cy="547688"/>
          </a:xfrm>
          <a:prstGeom prst="rect">
            <a:avLst/>
          </a:prstGeom>
        </p:spPr>
        <p:txBody>
          <a:bodyPr/>
          <a:lstStyle/>
          <a:p>
            <a:endParaRPr lang="ru-UA"/>
          </a:p>
        </p:txBody>
      </p:sp>
      <p:sp>
        <p:nvSpPr>
          <p:cNvPr id="7" name="Slide Number Placeholder 6">
            <a:extLst>
              <a:ext uri="{FF2B5EF4-FFF2-40B4-BE49-F238E27FC236}">
                <a16:creationId xmlns:a16="http://schemas.microsoft.com/office/drawing/2014/main" id="{10F44498-5EEB-47DB-90C1-71F5A79BA712}"/>
              </a:ext>
            </a:extLst>
          </p:cNvPr>
          <p:cNvSpPr>
            <a:spLocks noGrp="1"/>
          </p:cNvSpPr>
          <p:nvPr>
            <p:ph type="sldNum" sz="quarter" idx="12"/>
          </p:nvPr>
        </p:nvSpPr>
        <p:spPr>
          <a:xfrm>
            <a:off x="12915900" y="9534526"/>
            <a:ext cx="4114800" cy="547688"/>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372334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0E65-76CC-4A40-958E-839C4F6F301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ru-UA"/>
          </a:p>
        </p:txBody>
      </p:sp>
      <p:sp>
        <p:nvSpPr>
          <p:cNvPr id="3" name="Vertical Text Placeholder 2">
            <a:extLst>
              <a:ext uri="{FF2B5EF4-FFF2-40B4-BE49-F238E27FC236}">
                <a16:creationId xmlns:a16="http://schemas.microsoft.com/office/drawing/2014/main" id="{989B1202-E766-46A9-8377-1F09BE2D9F85}"/>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B38F9D64-4BFB-43CA-B68F-394101B86384}"/>
              </a:ext>
            </a:extLst>
          </p:cNvPr>
          <p:cNvSpPr>
            <a:spLocks noGrp="1"/>
          </p:cNvSpPr>
          <p:nvPr>
            <p:ph type="dt" sz="half" idx="10"/>
          </p:nvPr>
        </p:nvSpPr>
        <p:spPr>
          <a:xfrm>
            <a:off x="1257300" y="9534526"/>
            <a:ext cx="4114800" cy="547688"/>
          </a:xfrm>
          <a:prstGeom prst="rect">
            <a:avLst/>
          </a:prstGeom>
        </p:spPr>
        <p:txBody>
          <a:bodyPr/>
          <a:lstStyle/>
          <a:p>
            <a:fld id="{9176929C-2F64-4A7E-A189-FC2593FED488}" type="datetimeFigureOut">
              <a:rPr lang="ru-UA" smtClean="0"/>
              <a:t>02/28/2024</a:t>
            </a:fld>
            <a:endParaRPr lang="ru-UA"/>
          </a:p>
        </p:txBody>
      </p:sp>
      <p:sp>
        <p:nvSpPr>
          <p:cNvPr id="5" name="Footer Placeholder 4">
            <a:extLst>
              <a:ext uri="{FF2B5EF4-FFF2-40B4-BE49-F238E27FC236}">
                <a16:creationId xmlns:a16="http://schemas.microsoft.com/office/drawing/2014/main" id="{49CD0A3C-0552-4B74-B9D2-DC81918AF232}"/>
              </a:ext>
            </a:extLst>
          </p:cNvPr>
          <p:cNvSpPr>
            <a:spLocks noGrp="1"/>
          </p:cNvSpPr>
          <p:nvPr>
            <p:ph type="ftr" sz="quarter" idx="11"/>
          </p:nvPr>
        </p:nvSpPr>
        <p:spPr>
          <a:xfrm>
            <a:off x="6057900" y="9534526"/>
            <a:ext cx="6172200" cy="547688"/>
          </a:xfrm>
          <a:prstGeom prst="rect">
            <a:avLst/>
          </a:prstGeom>
        </p:spPr>
        <p:txBody>
          <a:bodyPr/>
          <a:lstStyle/>
          <a:p>
            <a:endParaRPr lang="ru-UA"/>
          </a:p>
        </p:txBody>
      </p:sp>
      <p:sp>
        <p:nvSpPr>
          <p:cNvPr id="6" name="Slide Number Placeholder 5">
            <a:extLst>
              <a:ext uri="{FF2B5EF4-FFF2-40B4-BE49-F238E27FC236}">
                <a16:creationId xmlns:a16="http://schemas.microsoft.com/office/drawing/2014/main" id="{0A79AACE-DCC2-4870-B83A-30B8A542B265}"/>
              </a:ext>
            </a:extLst>
          </p:cNvPr>
          <p:cNvSpPr>
            <a:spLocks noGrp="1"/>
          </p:cNvSpPr>
          <p:nvPr>
            <p:ph type="sldNum" sz="quarter" idx="12"/>
          </p:nvPr>
        </p:nvSpPr>
        <p:spPr>
          <a:xfrm>
            <a:off x="12915900" y="9534526"/>
            <a:ext cx="4114800" cy="547688"/>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974004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547F9D-70E0-4113-9C37-046431757EF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ru-UA"/>
          </a:p>
        </p:txBody>
      </p:sp>
      <p:sp>
        <p:nvSpPr>
          <p:cNvPr id="3" name="Vertical Text Placeholder 2">
            <a:extLst>
              <a:ext uri="{FF2B5EF4-FFF2-40B4-BE49-F238E27FC236}">
                <a16:creationId xmlns:a16="http://schemas.microsoft.com/office/drawing/2014/main" id="{BC174D4F-3332-4902-B6E7-09BC923AC21B}"/>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2A43085F-AD3A-4465-90C1-0416AB1B39F2}"/>
              </a:ext>
            </a:extLst>
          </p:cNvPr>
          <p:cNvSpPr>
            <a:spLocks noGrp="1"/>
          </p:cNvSpPr>
          <p:nvPr>
            <p:ph type="dt" sz="half" idx="10"/>
          </p:nvPr>
        </p:nvSpPr>
        <p:spPr>
          <a:xfrm>
            <a:off x="1257300" y="9534526"/>
            <a:ext cx="4114800" cy="547688"/>
          </a:xfrm>
          <a:prstGeom prst="rect">
            <a:avLst/>
          </a:prstGeom>
        </p:spPr>
        <p:txBody>
          <a:bodyPr/>
          <a:lstStyle/>
          <a:p>
            <a:fld id="{9176929C-2F64-4A7E-A189-FC2593FED488}" type="datetimeFigureOut">
              <a:rPr lang="ru-UA" smtClean="0"/>
              <a:t>02/28/2024</a:t>
            </a:fld>
            <a:endParaRPr lang="ru-UA"/>
          </a:p>
        </p:txBody>
      </p:sp>
      <p:sp>
        <p:nvSpPr>
          <p:cNvPr id="5" name="Footer Placeholder 4">
            <a:extLst>
              <a:ext uri="{FF2B5EF4-FFF2-40B4-BE49-F238E27FC236}">
                <a16:creationId xmlns:a16="http://schemas.microsoft.com/office/drawing/2014/main" id="{4E088D36-6B5A-4C6C-B284-2CFE7BEE129D}"/>
              </a:ext>
            </a:extLst>
          </p:cNvPr>
          <p:cNvSpPr>
            <a:spLocks noGrp="1"/>
          </p:cNvSpPr>
          <p:nvPr>
            <p:ph type="ftr" sz="quarter" idx="11"/>
          </p:nvPr>
        </p:nvSpPr>
        <p:spPr>
          <a:xfrm>
            <a:off x="6057900" y="9534526"/>
            <a:ext cx="6172200" cy="547688"/>
          </a:xfrm>
          <a:prstGeom prst="rect">
            <a:avLst/>
          </a:prstGeom>
        </p:spPr>
        <p:txBody>
          <a:bodyPr/>
          <a:lstStyle/>
          <a:p>
            <a:endParaRPr lang="ru-UA"/>
          </a:p>
        </p:txBody>
      </p:sp>
      <p:sp>
        <p:nvSpPr>
          <p:cNvPr id="6" name="Slide Number Placeholder 5">
            <a:extLst>
              <a:ext uri="{FF2B5EF4-FFF2-40B4-BE49-F238E27FC236}">
                <a16:creationId xmlns:a16="http://schemas.microsoft.com/office/drawing/2014/main" id="{494C20F7-4B69-42D0-A31B-3A91C368499E}"/>
              </a:ext>
            </a:extLst>
          </p:cNvPr>
          <p:cNvSpPr>
            <a:spLocks noGrp="1"/>
          </p:cNvSpPr>
          <p:nvPr>
            <p:ph type="sldNum" sz="quarter" idx="12"/>
          </p:nvPr>
        </p:nvSpPr>
        <p:spPr>
          <a:xfrm>
            <a:off x="12915900" y="9534526"/>
            <a:ext cx="4114800" cy="547688"/>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953693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Half Image Slid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31689560-25E9-744E-877A-0935D37A8983}"/>
              </a:ext>
            </a:extLst>
          </p:cNvPr>
          <p:cNvSpPr>
            <a:spLocks noGrp="1"/>
          </p:cNvSpPr>
          <p:nvPr>
            <p:ph type="pic" sz="quarter" idx="11"/>
          </p:nvPr>
        </p:nvSpPr>
        <p:spPr>
          <a:xfrm>
            <a:off x="9144002" y="-3480"/>
            <a:ext cx="9143999" cy="10287000"/>
          </a:xfrm>
          <a:prstGeom prst="rect">
            <a:avLst/>
          </a:prstGeom>
        </p:spPr>
        <p:txBody>
          <a:bodyPr/>
          <a:lstStyle/>
          <a:p>
            <a:r>
              <a:rPr lang="en-GB" dirty="0"/>
              <a:t>Click icon to add picture</a:t>
            </a:r>
            <a:endParaRPr lang="en-US" dirty="0"/>
          </a:p>
        </p:txBody>
      </p:sp>
      <p:sp>
        <p:nvSpPr>
          <p:cNvPr id="3" name="Title 1">
            <a:extLst>
              <a:ext uri="{FF2B5EF4-FFF2-40B4-BE49-F238E27FC236}">
                <a16:creationId xmlns:a16="http://schemas.microsoft.com/office/drawing/2014/main" id="{C9F048F9-07BE-4562-83F2-BAC805477B04}"/>
              </a:ext>
            </a:extLst>
          </p:cNvPr>
          <p:cNvSpPr>
            <a:spLocks noGrp="1"/>
          </p:cNvSpPr>
          <p:nvPr>
            <p:ph type="title"/>
          </p:nvPr>
        </p:nvSpPr>
        <p:spPr>
          <a:xfrm>
            <a:off x="1043100" y="1426964"/>
            <a:ext cx="8101014" cy="1359509"/>
          </a:xfrm>
          <a:prstGeom prst="rect">
            <a:avLst/>
          </a:prstGeom>
        </p:spPr>
        <p:txBody>
          <a:bodyPr anchor="t">
            <a:normAutofit/>
          </a:bodyPr>
          <a:lstStyle>
            <a:lvl1pPr>
              <a:defRPr sz="4800" b="1">
                <a:solidFill>
                  <a:srgbClr val="F1563F"/>
                </a:solidFill>
                <a:latin typeface="+mn-lt"/>
              </a:defRPr>
            </a:lvl1pPr>
          </a:lstStyle>
          <a:p>
            <a:r>
              <a:rPr lang="en-GB"/>
              <a:t>Click to edit Master title style</a:t>
            </a:r>
          </a:p>
        </p:txBody>
      </p:sp>
      <p:sp>
        <p:nvSpPr>
          <p:cNvPr id="4" name="Content Placeholder 7">
            <a:extLst>
              <a:ext uri="{FF2B5EF4-FFF2-40B4-BE49-F238E27FC236}">
                <a16:creationId xmlns:a16="http://schemas.microsoft.com/office/drawing/2014/main" id="{60EBDCC1-9ECF-44FA-9A2F-B84EFDFEE486}"/>
              </a:ext>
            </a:extLst>
          </p:cNvPr>
          <p:cNvSpPr>
            <a:spLocks noGrp="1"/>
          </p:cNvSpPr>
          <p:nvPr>
            <p:ph sz="quarter" idx="13"/>
          </p:nvPr>
        </p:nvSpPr>
        <p:spPr>
          <a:xfrm>
            <a:off x="1042988" y="2786472"/>
            <a:ext cx="8101014" cy="7217568"/>
          </a:xfrm>
          <a:prstGeom prst="rect">
            <a:avLst/>
          </a:prstGeom>
        </p:spPr>
        <p:txBody>
          <a:bodyPr/>
          <a:lstStyle>
            <a:lvl1pPr>
              <a:defRPr sz="3000">
                <a:solidFill>
                  <a:srgbClr val="737370"/>
                </a:solidFill>
                <a:latin typeface="+mn-lt"/>
              </a:defRPr>
            </a:lvl1pPr>
            <a:lvl2pPr>
              <a:defRPr sz="3000">
                <a:solidFill>
                  <a:srgbClr val="737370"/>
                </a:solidFill>
                <a:latin typeface="+mn-lt"/>
              </a:defRPr>
            </a:lvl2pPr>
            <a:lvl3pPr>
              <a:defRPr sz="3000">
                <a:solidFill>
                  <a:srgbClr val="737370"/>
                </a:solidFill>
                <a:latin typeface="+mn-lt"/>
              </a:defRPr>
            </a:lvl3pPr>
            <a:lvl4pPr>
              <a:defRPr sz="3000">
                <a:solidFill>
                  <a:srgbClr val="737370"/>
                </a:solidFill>
                <a:latin typeface="+mn-lt"/>
              </a:defRPr>
            </a:lvl4pPr>
            <a:lvl5pPr>
              <a:defRPr sz="3000">
                <a:solidFill>
                  <a:srgbClr val="737370"/>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74054083"/>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26"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E2FD-DF3C-FCBC-8E64-306CF9885BE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83B6EABC-0018-398E-99CC-13BA74FE82A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48C594C-41FB-3BB8-98E7-9BB59E1D0C66}"/>
              </a:ext>
            </a:extLst>
          </p:cNvPr>
          <p:cNvSpPr>
            <a:spLocks noGrp="1"/>
          </p:cNvSpPr>
          <p:nvPr>
            <p:ph type="dt" sz="half" idx="10"/>
          </p:nvPr>
        </p:nvSpPr>
        <p:spPr/>
        <p:txBody>
          <a:bodyPr/>
          <a:lstStyle/>
          <a:p>
            <a:fld id="{F128661C-19A1-4D50-83EA-9F0520A7AE0F}" type="datetimeFigureOut">
              <a:rPr lang="en-GB" smtClean="0"/>
              <a:t>28/02/2024</a:t>
            </a:fld>
            <a:endParaRPr lang="en-GB"/>
          </a:p>
        </p:txBody>
      </p:sp>
      <p:sp>
        <p:nvSpPr>
          <p:cNvPr id="5" name="Footer Placeholder 4">
            <a:extLst>
              <a:ext uri="{FF2B5EF4-FFF2-40B4-BE49-F238E27FC236}">
                <a16:creationId xmlns:a16="http://schemas.microsoft.com/office/drawing/2014/main" id="{621C5A8D-C1CA-65D1-B7AE-92C7715258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90912E-AC57-9535-F6A8-8A98428C889F}"/>
              </a:ext>
            </a:extLst>
          </p:cNvPr>
          <p:cNvSpPr>
            <a:spLocks noGrp="1"/>
          </p:cNvSpPr>
          <p:nvPr>
            <p:ph type="sldNum" sz="quarter" idx="12"/>
          </p:nvPr>
        </p:nvSpPr>
        <p:spPr/>
        <p:txBody>
          <a:bodyPr/>
          <a:lstStyle/>
          <a:p>
            <a:fld id="{9F34A625-D915-42B8-982C-53D165670EAE}" type="slidenum">
              <a:rPr lang="en-GB" smtClean="0"/>
              <a:t>‹#›</a:t>
            </a:fld>
            <a:endParaRPr lang="en-GB"/>
          </a:p>
        </p:txBody>
      </p:sp>
    </p:spTree>
    <p:extLst>
      <p:ext uri="{BB962C8B-B14F-4D97-AF65-F5344CB8AC3E}">
        <p14:creationId xmlns:p14="http://schemas.microsoft.com/office/powerpoint/2010/main" val="4040979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8982-6270-665B-F028-8BF748F12C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875CB2-152B-3EAA-830D-AAD744116D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55A485-7124-39DF-E9D8-4CD3E24B6793}"/>
              </a:ext>
            </a:extLst>
          </p:cNvPr>
          <p:cNvSpPr>
            <a:spLocks noGrp="1"/>
          </p:cNvSpPr>
          <p:nvPr>
            <p:ph type="dt" sz="half" idx="10"/>
          </p:nvPr>
        </p:nvSpPr>
        <p:spPr/>
        <p:txBody>
          <a:bodyPr/>
          <a:lstStyle/>
          <a:p>
            <a:fld id="{F128661C-19A1-4D50-83EA-9F0520A7AE0F}" type="datetimeFigureOut">
              <a:rPr lang="en-GB" smtClean="0"/>
              <a:t>28/02/2024</a:t>
            </a:fld>
            <a:endParaRPr lang="en-GB"/>
          </a:p>
        </p:txBody>
      </p:sp>
      <p:sp>
        <p:nvSpPr>
          <p:cNvPr id="5" name="Footer Placeholder 4">
            <a:extLst>
              <a:ext uri="{FF2B5EF4-FFF2-40B4-BE49-F238E27FC236}">
                <a16:creationId xmlns:a16="http://schemas.microsoft.com/office/drawing/2014/main" id="{0341CD3A-BABB-D51B-F71F-B488FADE9A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8D496C-12BC-626C-37A7-71E1DA6EF985}"/>
              </a:ext>
            </a:extLst>
          </p:cNvPr>
          <p:cNvSpPr>
            <a:spLocks noGrp="1"/>
          </p:cNvSpPr>
          <p:nvPr>
            <p:ph type="sldNum" sz="quarter" idx="12"/>
          </p:nvPr>
        </p:nvSpPr>
        <p:spPr/>
        <p:txBody>
          <a:bodyPr/>
          <a:lstStyle/>
          <a:p>
            <a:fld id="{9F34A625-D915-42B8-982C-53D165670EAE}" type="slidenum">
              <a:rPr lang="en-GB" smtClean="0"/>
              <a:t>‹#›</a:t>
            </a:fld>
            <a:endParaRPr lang="en-GB"/>
          </a:p>
        </p:txBody>
      </p:sp>
    </p:spTree>
    <p:extLst>
      <p:ext uri="{BB962C8B-B14F-4D97-AF65-F5344CB8AC3E}">
        <p14:creationId xmlns:p14="http://schemas.microsoft.com/office/powerpoint/2010/main" val="1502818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A793-DD4A-A06A-256A-6221142BCD2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040826-D809-269D-3CB6-19A9092B23D5}"/>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CF9987-7192-6F4A-871E-1269A2EF3512}"/>
              </a:ext>
            </a:extLst>
          </p:cNvPr>
          <p:cNvSpPr>
            <a:spLocks noGrp="1"/>
          </p:cNvSpPr>
          <p:nvPr>
            <p:ph type="dt" sz="half" idx="10"/>
          </p:nvPr>
        </p:nvSpPr>
        <p:spPr/>
        <p:txBody>
          <a:bodyPr/>
          <a:lstStyle/>
          <a:p>
            <a:fld id="{F128661C-19A1-4D50-83EA-9F0520A7AE0F}" type="datetimeFigureOut">
              <a:rPr lang="en-GB" smtClean="0"/>
              <a:t>28/02/2024</a:t>
            </a:fld>
            <a:endParaRPr lang="en-GB"/>
          </a:p>
        </p:txBody>
      </p:sp>
      <p:sp>
        <p:nvSpPr>
          <p:cNvPr id="5" name="Footer Placeholder 4">
            <a:extLst>
              <a:ext uri="{FF2B5EF4-FFF2-40B4-BE49-F238E27FC236}">
                <a16:creationId xmlns:a16="http://schemas.microsoft.com/office/drawing/2014/main" id="{87150183-AC55-6AF6-BBD4-67B4553E87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C55C07-8CD0-9763-8B00-A1D086426974}"/>
              </a:ext>
            </a:extLst>
          </p:cNvPr>
          <p:cNvSpPr>
            <a:spLocks noGrp="1"/>
          </p:cNvSpPr>
          <p:nvPr>
            <p:ph type="sldNum" sz="quarter" idx="12"/>
          </p:nvPr>
        </p:nvSpPr>
        <p:spPr/>
        <p:txBody>
          <a:bodyPr/>
          <a:lstStyle/>
          <a:p>
            <a:fld id="{9F34A625-D915-42B8-982C-53D165670EAE}" type="slidenum">
              <a:rPr lang="en-GB" smtClean="0"/>
              <a:t>‹#›</a:t>
            </a:fld>
            <a:endParaRPr lang="en-GB"/>
          </a:p>
        </p:txBody>
      </p:sp>
    </p:spTree>
    <p:extLst>
      <p:ext uri="{BB962C8B-B14F-4D97-AF65-F5344CB8AC3E}">
        <p14:creationId xmlns:p14="http://schemas.microsoft.com/office/powerpoint/2010/main" val="37144741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3A378-1DCD-C498-9034-265E7AE786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5F35BB-0F84-0489-992A-851959A711C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F2E18FD-67D0-3589-E101-B07DE312605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CEC9A3-0D2D-1909-321B-7CC6453960D7}"/>
              </a:ext>
            </a:extLst>
          </p:cNvPr>
          <p:cNvSpPr>
            <a:spLocks noGrp="1"/>
          </p:cNvSpPr>
          <p:nvPr>
            <p:ph type="dt" sz="half" idx="10"/>
          </p:nvPr>
        </p:nvSpPr>
        <p:spPr/>
        <p:txBody>
          <a:bodyPr/>
          <a:lstStyle/>
          <a:p>
            <a:fld id="{F128661C-19A1-4D50-83EA-9F0520A7AE0F}" type="datetimeFigureOut">
              <a:rPr lang="en-GB" smtClean="0"/>
              <a:t>28/02/2024</a:t>
            </a:fld>
            <a:endParaRPr lang="en-GB"/>
          </a:p>
        </p:txBody>
      </p:sp>
      <p:sp>
        <p:nvSpPr>
          <p:cNvPr id="6" name="Footer Placeholder 5">
            <a:extLst>
              <a:ext uri="{FF2B5EF4-FFF2-40B4-BE49-F238E27FC236}">
                <a16:creationId xmlns:a16="http://schemas.microsoft.com/office/drawing/2014/main" id="{CA77317F-2020-2B14-5CC5-472B733DA0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699BEB-9EF9-80D5-7BEB-21202BB0553D}"/>
              </a:ext>
            </a:extLst>
          </p:cNvPr>
          <p:cNvSpPr>
            <a:spLocks noGrp="1"/>
          </p:cNvSpPr>
          <p:nvPr>
            <p:ph type="sldNum" sz="quarter" idx="12"/>
          </p:nvPr>
        </p:nvSpPr>
        <p:spPr/>
        <p:txBody>
          <a:bodyPr/>
          <a:lstStyle/>
          <a:p>
            <a:fld id="{9F34A625-D915-42B8-982C-53D165670EAE}" type="slidenum">
              <a:rPr lang="en-GB" smtClean="0"/>
              <a:t>‹#›</a:t>
            </a:fld>
            <a:endParaRPr lang="en-GB"/>
          </a:p>
        </p:txBody>
      </p:sp>
    </p:spTree>
    <p:extLst>
      <p:ext uri="{BB962C8B-B14F-4D97-AF65-F5344CB8AC3E}">
        <p14:creationId xmlns:p14="http://schemas.microsoft.com/office/powerpoint/2010/main" val="8117928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3907B-DE42-3A82-0BE0-5E3D9006E05C}"/>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233A5D-777C-497C-2D60-4F45C5A4736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B0685-82EA-B20F-60EF-C00104B7C3D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8FAE186-2EC0-7A75-A7B3-1DA21E81732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C193BB8-26EE-A9FF-D47E-CDE153DF8CEF}"/>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E6A701B-8891-746E-C482-3E1141E26B06}"/>
              </a:ext>
            </a:extLst>
          </p:cNvPr>
          <p:cNvSpPr>
            <a:spLocks noGrp="1"/>
          </p:cNvSpPr>
          <p:nvPr>
            <p:ph type="dt" sz="half" idx="10"/>
          </p:nvPr>
        </p:nvSpPr>
        <p:spPr/>
        <p:txBody>
          <a:bodyPr/>
          <a:lstStyle/>
          <a:p>
            <a:fld id="{F128661C-19A1-4D50-83EA-9F0520A7AE0F}" type="datetimeFigureOut">
              <a:rPr lang="en-GB" smtClean="0"/>
              <a:t>28/02/2024</a:t>
            </a:fld>
            <a:endParaRPr lang="en-GB"/>
          </a:p>
        </p:txBody>
      </p:sp>
      <p:sp>
        <p:nvSpPr>
          <p:cNvPr id="8" name="Footer Placeholder 7">
            <a:extLst>
              <a:ext uri="{FF2B5EF4-FFF2-40B4-BE49-F238E27FC236}">
                <a16:creationId xmlns:a16="http://schemas.microsoft.com/office/drawing/2014/main" id="{E9FACCB6-BE31-4E4B-AB88-12911353D43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BEE8002-534F-DA03-EABA-C9793A6172F5}"/>
              </a:ext>
            </a:extLst>
          </p:cNvPr>
          <p:cNvSpPr>
            <a:spLocks noGrp="1"/>
          </p:cNvSpPr>
          <p:nvPr>
            <p:ph type="sldNum" sz="quarter" idx="12"/>
          </p:nvPr>
        </p:nvSpPr>
        <p:spPr/>
        <p:txBody>
          <a:bodyPr/>
          <a:lstStyle/>
          <a:p>
            <a:fld id="{9F34A625-D915-42B8-982C-53D165670EAE}" type="slidenum">
              <a:rPr lang="en-GB" smtClean="0"/>
              <a:t>‹#›</a:t>
            </a:fld>
            <a:endParaRPr lang="en-GB"/>
          </a:p>
        </p:txBody>
      </p:sp>
    </p:spTree>
    <p:extLst>
      <p:ext uri="{BB962C8B-B14F-4D97-AF65-F5344CB8AC3E}">
        <p14:creationId xmlns:p14="http://schemas.microsoft.com/office/powerpoint/2010/main" val="19341255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FF32-0DBF-A693-B094-288AD62608D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CFE10E-C0FD-9F9B-2590-C1CB9A02A0E4}"/>
              </a:ext>
            </a:extLst>
          </p:cNvPr>
          <p:cNvSpPr>
            <a:spLocks noGrp="1"/>
          </p:cNvSpPr>
          <p:nvPr>
            <p:ph type="dt" sz="half" idx="10"/>
          </p:nvPr>
        </p:nvSpPr>
        <p:spPr/>
        <p:txBody>
          <a:bodyPr/>
          <a:lstStyle/>
          <a:p>
            <a:fld id="{F128661C-19A1-4D50-83EA-9F0520A7AE0F}" type="datetimeFigureOut">
              <a:rPr lang="en-GB" smtClean="0"/>
              <a:t>28/02/2024</a:t>
            </a:fld>
            <a:endParaRPr lang="en-GB"/>
          </a:p>
        </p:txBody>
      </p:sp>
      <p:sp>
        <p:nvSpPr>
          <p:cNvPr id="4" name="Footer Placeholder 3">
            <a:extLst>
              <a:ext uri="{FF2B5EF4-FFF2-40B4-BE49-F238E27FC236}">
                <a16:creationId xmlns:a16="http://schemas.microsoft.com/office/drawing/2014/main" id="{2FB24A37-DEC7-8696-AFE5-40FEAE210EB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155BCC0-7210-973F-20B3-6C03DDBCE070}"/>
              </a:ext>
            </a:extLst>
          </p:cNvPr>
          <p:cNvSpPr>
            <a:spLocks noGrp="1"/>
          </p:cNvSpPr>
          <p:nvPr>
            <p:ph type="sldNum" sz="quarter" idx="12"/>
          </p:nvPr>
        </p:nvSpPr>
        <p:spPr/>
        <p:txBody>
          <a:bodyPr/>
          <a:lstStyle/>
          <a:p>
            <a:fld id="{9F34A625-D915-42B8-982C-53D165670EAE}" type="slidenum">
              <a:rPr lang="en-GB" smtClean="0"/>
              <a:t>‹#›</a:t>
            </a:fld>
            <a:endParaRPr lang="en-GB"/>
          </a:p>
        </p:txBody>
      </p:sp>
    </p:spTree>
    <p:extLst>
      <p:ext uri="{BB962C8B-B14F-4D97-AF65-F5344CB8AC3E}">
        <p14:creationId xmlns:p14="http://schemas.microsoft.com/office/powerpoint/2010/main" val="3695385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D836C1-95D6-8CE0-332F-CD11DA6031E8}"/>
              </a:ext>
            </a:extLst>
          </p:cNvPr>
          <p:cNvSpPr>
            <a:spLocks noGrp="1"/>
          </p:cNvSpPr>
          <p:nvPr>
            <p:ph type="dt" sz="half" idx="10"/>
          </p:nvPr>
        </p:nvSpPr>
        <p:spPr/>
        <p:txBody>
          <a:bodyPr/>
          <a:lstStyle/>
          <a:p>
            <a:fld id="{F128661C-19A1-4D50-83EA-9F0520A7AE0F}" type="datetimeFigureOut">
              <a:rPr lang="en-GB" smtClean="0"/>
              <a:t>28/02/2024</a:t>
            </a:fld>
            <a:endParaRPr lang="en-GB"/>
          </a:p>
        </p:txBody>
      </p:sp>
      <p:sp>
        <p:nvSpPr>
          <p:cNvPr id="3" name="Footer Placeholder 2">
            <a:extLst>
              <a:ext uri="{FF2B5EF4-FFF2-40B4-BE49-F238E27FC236}">
                <a16:creationId xmlns:a16="http://schemas.microsoft.com/office/drawing/2014/main" id="{5EB51947-4960-87ED-A74A-8FAD0A2915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3FFB54-3050-25B3-A5C0-9A5726AC11A8}"/>
              </a:ext>
            </a:extLst>
          </p:cNvPr>
          <p:cNvSpPr>
            <a:spLocks noGrp="1"/>
          </p:cNvSpPr>
          <p:nvPr>
            <p:ph type="sldNum" sz="quarter" idx="12"/>
          </p:nvPr>
        </p:nvSpPr>
        <p:spPr/>
        <p:txBody>
          <a:bodyPr/>
          <a:lstStyle/>
          <a:p>
            <a:fld id="{9F34A625-D915-42B8-982C-53D165670EAE}" type="slidenum">
              <a:rPr lang="en-GB" smtClean="0"/>
              <a:t>‹#›</a:t>
            </a:fld>
            <a:endParaRPr lang="en-GB"/>
          </a:p>
        </p:txBody>
      </p:sp>
    </p:spTree>
    <p:extLst>
      <p:ext uri="{BB962C8B-B14F-4D97-AF65-F5344CB8AC3E}">
        <p14:creationId xmlns:p14="http://schemas.microsoft.com/office/powerpoint/2010/main" val="3541836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7153-CA23-18D5-AE0A-61B36F2F59F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2FD959-99B7-4B86-3BE7-A221E9BF3DE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6D64ABE-1C1B-BF2F-6235-0602066A0AE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BB78E06-C642-8376-BA49-9C5A645B3CA9}"/>
              </a:ext>
            </a:extLst>
          </p:cNvPr>
          <p:cNvSpPr>
            <a:spLocks noGrp="1"/>
          </p:cNvSpPr>
          <p:nvPr>
            <p:ph type="dt" sz="half" idx="10"/>
          </p:nvPr>
        </p:nvSpPr>
        <p:spPr/>
        <p:txBody>
          <a:bodyPr/>
          <a:lstStyle/>
          <a:p>
            <a:fld id="{F128661C-19A1-4D50-83EA-9F0520A7AE0F}" type="datetimeFigureOut">
              <a:rPr lang="en-GB" smtClean="0"/>
              <a:t>28/02/2024</a:t>
            </a:fld>
            <a:endParaRPr lang="en-GB"/>
          </a:p>
        </p:txBody>
      </p:sp>
      <p:sp>
        <p:nvSpPr>
          <p:cNvPr id="6" name="Footer Placeholder 5">
            <a:extLst>
              <a:ext uri="{FF2B5EF4-FFF2-40B4-BE49-F238E27FC236}">
                <a16:creationId xmlns:a16="http://schemas.microsoft.com/office/drawing/2014/main" id="{AB58373F-B600-825E-E509-849F6F55F8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E25BB1-E731-F04A-2A8A-C3EAC78401F1}"/>
              </a:ext>
            </a:extLst>
          </p:cNvPr>
          <p:cNvSpPr>
            <a:spLocks noGrp="1"/>
          </p:cNvSpPr>
          <p:nvPr>
            <p:ph type="sldNum" sz="quarter" idx="12"/>
          </p:nvPr>
        </p:nvSpPr>
        <p:spPr/>
        <p:txBody>
          <a:bodyPr/>
          <a:lstStyle/>
          <a:p>
            <a:fld id="{9F34A625-D915-42B8-982C-53D165670EAE}" type="slidenum">
              <a:rPr lang="en-GB" smtClean="0"/>
              <a:t>‹#›</a:t>
            </a:fld>
            <a:endParaRPr lang="en-GB"/>
          </a:p>
        </p:txBody>
      </p:sp>
    </p:spTree>
    <p:extLst>
      <p:ext uri="{BB962C8B-B14F-4D97-AF65-F5344CB8AC3E}">
        <p14:creationId xmlns:p14="http://schemas.microsoft.com/office/powerpoint/2010/main" val="1822583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C298-8815-BCE5-45C6-CFFBF0BE7BC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7046FF-E734-EEDA-AF02-BB6E5CBA918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DFDF1E12-CA98-6ABA-048B-38CEDD74EB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CF1220B-F877-0EF8-2302-CCF459B3418A}"/>
              </a:ext>
            </a:extLst>
          </p:cNvPr>
          <p:cNvSpPr>
            <a:spLocks noGrp="1"/>
          </p:cNvSpPr>
          <p:nvPr>
            <p:ph type="dt" sz="half" idx="10"/>
          </p:nvPr>
        </p:nvSpPr>
        <p:spPr/>
        <p:txBody>
          <a:bodyPr/>
          <a:lstStyle/>
          <a:p>
            <a:fld id="{F128661C-19A1-4D50-83EA-9F0520A7AE0F}" type="datetimeFigureOut">
              <a:rPr lang="en-GB" smtClean="0"/>
              <a:t>28/02/2024</a:t>
            </a:fld>
            <a:endParaRPr lang="en-GB"/>
          </a:p>
        </p:txBody>
      </p:sp>
      <p:sp>
        <p:nvSpPr>
          <p:cNvPr id="6" name="Footer Placeholder 5">
            <a:extLst>
              <a:ext uri="{FF2B5EF4-FFF2-40B4-BE49-F238E27FC236}">
                <a16:creationId xmlns:a16="http://schemas.microsoft.com/office/drawing/2014/main" id="{211D4BFA-A97C-5F7F-63D4-F71665D852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CBCEB6-B2FF-CC90-F5B6-64C8AFACAEA4}"/>
              </a:ext>
            </a:extLst>
          </p:cNvPr>
          <p:cNvSpPr>
            <a:spLocks noGrp="1"/>
          </p:cNvSpPr>
          <p:nvPr>
            <p:ph type="sldNum" sz="quarter" idx="12"/>
          </p:nvPr>
        </p:nvSpPr>
        <p:spPr/>
        <p:txBody>
          <a:bodyPr/>
          <a:lstStyle/>
          <a:p>
            <a:fld id="{9F34A625-D915-42B8-982C-53D165670EAE}" type="slidenum">
              <a:rPr lang="en-GB" smtClean="0"/>
              <a:t>‹#›</a:t>
            </a:fld>
            <a:endParaRPr lang="en-GB"/>
          </a:p>
        </p:txBody>
      </p:sp>
    </p:spTree>
    <p:extLst>
      <p:ext uri="{BB962C8B-B14F-4D97-AF65-F5344CB8AC3E}">
        <p14:creationId xmlns:p14="http://schemas.microsoft.com/office/powerpoint/2010/main" val="3009164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679B3-3946-239E-8B18-CF057060C2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2C1FEE-3945-94EB-B086-746250FD25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164E59-31F9-6820-C02B-604AE55EC1CB}"/>
              </a:ext>
            </a:extLst>
          </p:cNvPr>
          <p:cNvSpPr>
            <a:spLocks noGrp="1"/>
          </p:cNvSpPr>
          <p:nvPr>
            <p:ph type="dt" sz="half" idx="10"/>
          </p:nvPr>
        </p:nvSpPr>
        <p:spPr/>
        <p:txBody>
          <a:bodyPr/>
          <a:lstStyle/>
          <a:p>
            <a:fld id="{F128661C-19A1-4D50-83EA-9F0520A7AE0F}" type="datetimeFigureOut">
              <a:rPr lang="en-GB" smtClean="0"/>
              <a:t>28/02/2024</a:t>
            </a:fld>
            <a:endParaRPr lang="en-GB"/>
          </a:p>
        </p:txBody>
      </p:sp>
      <p:sp>
        <p:nvSpPr>
          <p:cNvPr id="5" name="Footer Placeholder 4">
            <a:extLst>
              <a:ext uri="{FF2B5EF4-FFF2-40B4-BE49-F238E27FC236}">
                <a16:creationId xmlns:a16="http://schemas.microsoft.com/office/drawing/2014/main" id="{D9EB38FA-E7B2-FEF7-F4BB-73AB17C31C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CEB324-EB2F-A7CB-DE97-3049D59BF17D}"/>
              </a:ext>
            </a:extLst>
          </p:cNvPr>
          <p:cNvSpPr>
            <a:spLocks noGrp="1"/>
          </p:cNvSpPr>
          <p:nvPr>
            <p:ph type="sldNum" sz="quarter" idx="12"/>
          </p:nvPr>
        </p:nvSpPr>
        <p:spPr/>
        <p:txBody>
          <a:bodyPr/>
          <a:lstStyle/>
          <a:p>
            <a:fld id="{9F34A625-D915-42B8-982C-53D165670EAE}" type="slidenum">
              <a:rPr lang="en-GB" smtClean="0"/>
              <a:t>‹#›</a:t>
            </a:fld>
            <a:endParaRPr lang="en-GB"/>
          </a:p>
        </p:txBody>
      </p:sp>
    </p:spTree>
    <p:extLst>
      <p:ext uri="{BB962C8B-B14F-4D97-AF65-F5344CB8AC3E}">
        <p14:creationId xmlns:p14="http://schemas.microsoft.com/office/powerpoint/2010/main" val="1997063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6B7F02-72EA-89D2-663C-755F6283C4CE}"/>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16D85B-DC4E-5A41-A3FD-0FA6DE18BE9B}"/>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4D64C9-17A9-CD45-0A42-6F78F8403CB8}"/>
              </a:ext>
            </a:extLst>
          </p:cNvPr>
          <p:cNvSpPr>
            <a:spLocks noGrp="1"/>
          </p:cNvSpPr>
          <p:nvPr>
            <p:ph type="dt" sz="half" idx="10"/>
          </p:nvPr>
        </p:nvSpPr>
        <p:spPr/>
        <p:txBody>
          <a:bodyPr/>
          <a:lstStyle/>
          <a:p>
            <a:fld id="{F128661C-19A1-4D50-83EA-9F0520A7AE0F}" type="datetimeFigureOut">
              <a:rPr lang="en-GB" smtClean="0"/>
              <a:t>28/02/2024</a:t>
            </a:fld>
            <a:endParaRPr lang="en-GB"/>
          </a:p>
        </p:txBody>
      </p:sp>
      <p:sp>
        <p:nvSpPr>
          <p:cNvPr id="5" name="Footer Placeholder 4">
            <a:extLst>
              <a:ext uri="{FF2B5EF4-FFF2-40B4-BE49-F238E27FC236}">
                <a16:creationId xmlns:a16="http://schemas.microsoft.com/office/drawing/2014/main" id="{E117E774-F331-5FF0-6A7A-738E17CDF6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517A77-68D5-B9FC-E195-297553F37F51}"/>
              </a:ext>
            </a:extLst>
          </p:cNvPr>
          <p:cNvSpPr>
            <a:spLocks noGrp="1"/>
          </p:cNvSpPr>
          <p:nvPr>
            <p:ph type="sldNum" sz="quarter" idx="12"/>
          </p:nvPr>
        </p:nvSpPr>
        <p:spPr/>
        <p:txBody>
          <a:bodyPr/>
          <a:lstStyle/>
          <a:p>
            <a:fld id="{9F34A625-D915-42B8-982C-53D165670EAE}" type="slidenum">
              <a:rPr lang="en-GB" smtClean="0"/>
              <a:t>‹#›</a:t>
            </a:fld>
            <a:endParaRPr lang="en-GB"/>
          </a:p>
        </p:txBody>
      </p:sp>
    </p:spTree>
    <p:extLst>
      <p:ext uri="{BB962C8B-B14F-4D97-AF65-F5344CB8AC3E}">
        <p14:creationId xmlns:p14="http://schemas.microsoft.com/office/powerpoint/2010/main" val="2249162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92" b="1" i="0">
                <a:solidFill>
                  <a:schemeClr val="tx1"/>
                </a:solidFill>
                <a:latin typeface="Arial"/>
                <a:cs typeface="Arial"/>
              </a:defRPr>
            </a:lvl1pPr>
          </a:lstStyle>
          <a:p>
            <a:endParaRPr/>
          </a:p>
        </p:txBody>
      </p:sp>
      <p:sp>
        <p:nvSpPr>
          <p:cNvPr id="3" name="Holder 3"/>
          <p:cNvSpPr>
            <a:spLocks noGrp="1"/>
          </p:cNvSpPr>
          <p:nvPr>
            <p:ph sz="half" idx="2"/>
          </p:nvPr>
        </p:nvSpPr>
        <p:spPr>
          <a:xfrm>
            <a:off x="914402" y="2366010"/>
            <a:ext cx="7955280" cy="58545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871745" y="3204632"/>
            <a:ext cx="7635564" cy="216695"/>
          </a:xfrm>
          <a:prstGeom prst="rect">
            <a:avLst/>
          </a:prstGeom>
        </p:spPr>
        <p:txBody>
          <a:bodyPr wrap="square" lIns="0" tIns="0" rIns="0" bIns="0">
            <a:spAutoFit/>
          </a:bodyPr>
          <a:lstStyle>
            <a:lvl1pPr>
              <a:defRPr sz="1565" b="0" i="1">
                <a:solidFill>
                  <a:srgbClr val="231F20"/>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405585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vl1pPr>
          </a:lstStyle>
          <a:p>
            <a:r>
              <a:rPr lang="en-US" dirty="0"/>
              <a:t>1</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18" Type="http://schemas.openxmlformats.org/officeDocument/2006/relationships/image" Target="../media/image13.png"/><Relationship Id="rId3" Type="http://schemas.openxmlformats.org/officeDocument/2006/relationships/slideLayout" Target="../slideLayouts/slideLayout32.xml"/><Relationship Id="rId21" Type="http://schemas.openxmlformats.org/officeDocument/2006/relationships/image" Target="../media/image16.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2.png"/><Relationship Id="rId2" Type="http://schemas.openxmlformats.org/officeDocument/2006/relationships/slideLayout" Target="../slideLayouts/slideLayout31.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microsoft.com/office/2007/relationships/hdphoto" Target="../media/hdphoto1.wdp"/><Relationship Id="rId10" Type="http://schemas.openxmlformats.org/officeDocument/2006/relationships/slideLayout" Target="../slideLayouts/slideLayout39.xml"/><Relationship Id="rId19" Type="http://schemas.openxmlformats.org/officeDocument/2006/relationships/image" Target="../media/image14.jpe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F3A8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17"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7F3A8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222BCB-CA5F-0B24-53C3-24E576E7383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577F6BB-FD25-CEF3-F6D4-6D19271EE63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8EC16F-24EA-1DA2-1937-F0718757D79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240C46-9DB0-1E42-B927-E275C3D8BDBB}" type="datetimeFigureOut">
              <a:rPr lang="en-US" smtClean="0"/>
              <a:t>2/28/2024</a:t>
            </a:fld>
            <a:endParaRPr lang="en-US"/>
          </a:p>
        </p:txBody>
      </p:sp>
      <p:sp>
        <p:nvSpPr>
          <p:cNvPr id="5" name="Footer Placeholder 4">
            <a:extLst>
              <a:ext uri="{FF2B5EF4-FFF2-40B4-BE49-F238E27FC236}">
                <a16:creationId xmlns:a16="http://schemas.microsoft.com/office/drawing/2014/main" id="{945C0387-F61D-A178-69F5-34C001EFFB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9AD6A-EA36-8886-FBBB-615CED550CB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97AD349-84D2-7E41-8E9F-8A92063994D9}" type="slidenum">
              <a:rPr lang="en-US" smtClean="0"/>
              <a:t>‹#›</a:t>
            </a:fld>
            <a:endParaRPr lang="en-US"/>
          </a:p>
        </p:txBody>
      </p:sp>
    </p:spTree>
    <p:extLst>
      <p:ext uri="{BB962C8B-B14F-4D97-AF65-F5344CB8AC3E}">
        <p14:creationId xmlns:p14="http://schemas.microsoft.com/office/powerpoint/2010/main" val="186242113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8" r:id="rId4"/>
    <p:sldLayoutId id="2147483694" r:id="rId5"/>
    <p:sldLayoutId id="2147483695" r:id="rId6"/>
    <p:sldLayoutId id="2147483696" r:id="rId7"/>
    <p:sldLayoutId id="2147483701" r:id="rId8"/>
    <p:sldLayoutId id="2147483703" r:id="rId9"/>
    <p:sldLayoutId id="2147483704" r:id="rId10"/>
    <p:sldLayoutId id="2147483702" r:id="rId11"/>
    <p:sldLayoutId id="2147483705" r:id="rId12"/>
    <p:sldLayoutId id="2147483700" r:id="rId13"/>
    <p:sldLayoutId id="2147483706" r:id="rId14"/>
    <p:sldLayoutId id="2147483697" r:id="rId15"/>
    <p:sldLayoutId id="2147483707" r:id="rId16"/>
    <p:sldLayoutId id="2147483699" r:id="rId17"/>
  </p:sldLayoutIdLst>
  <p:txStyles>
    <p:titleStyle>
      <a:lvl1pPr algn="l" defTabSz="914400" rtl="0" eaLnBrk="1" latinLnBrk="0" hangingPunct="1">
        <a:lnSpc>
          <a:spcPct val="90000"/>
        </a:lnSpc>
        <a:spcBef>
          <a:spcPct val="0"/>
        </a:spcBef>
        <a:buNone/>
        <a:defRPr sz="4400" b="1" i="0" kern="1200">
          <a:solidFill>
            <a:schemeClr val="tx1"/>
          </a:solidFill>
          <a:latin typeface="WMCA Circular Bold" panose="020B0604020101020102" pitchFamily="34" charset="77"/>
          <a:ea typeface="+mj-ea"/>
          <a:cs typeface="WMCA Circular Bold"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MCA Circular Book" panose="020B0604020101020102" pitchFamily="34" charset="77"/>
          <a:ea typeface="+mn-ea"/>
          <a:cs typeface="WMCA Circular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MCA Circular Book" panose="020B0604020101020102" pitchFamily="34" charset="77"/>
          <a:ea typeface="+mn-ea"/>
          <a:cs typeface="WMCA Circular Book"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MCA Circular Book" panose="020B0604020101020102" pitchFamily="34" charset="77"/>
          <a:ea typeface="+mn-ea"/>
          <a:cs typeface="WMCA Circular Book"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58A2D245-A2AF-ABEA-FE3B-3ADA86BF1004}"/>
              </a:ext>
            </a:extLst>
          </p:cNvPr>
          <p:cNvPicPr>
            <a:picLocks noChangeAspect="1"/>
          </p:cNvPicPr>
          <p:nvPr userDrawn="1"/>
        </p:nvPicPr>
        <p:blipFill rotWithShape="1">
          <a:blip r:embed="rId14" cstate="email">
            <a:alphaModFix amt="35000"/>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rcRect t="41703"/>
          <a:stretch/>
        </p:blipFill>
        <p:spPr>
          <a:xfrm flipH="1">
            <a:off x="-5" y="5329719"/>
            <a:ext cx="18283656" cy="4935486"/>
          </a:xfrm>
          <a:prstGeom prst="rect">
            <a:avLst/>
          </a:prstGeom>
        </p:spPr>
      </p:pic>
      <p:sp>
        <p:nvSpPr>
          <p:cNvPr id="12" name="Rectangle 11">
            <a:extLst>
              <a:ext uri="{FF2B5EF4-FFF2-40B4-BE49-F238E27FC236}">
                <a16:creationId xmlns:a16="http://schemas.microsoft.com/office/drawing/2014/main" id="{16073D40-6CFC-535C-A7D9-91FD1B72DB81}"/>
              </a:ext>
            </a:extLst>
          </p:cNvPr>
          <p:cNvSpPr/>
          <p:nvPr userDrawn="1"/>
        </p:nvSpPr>
        <p:spPr>
          <a:xfrm>
            <a:off x="4337" y="9783802"/>
            <a:ext cx="18283658" cy="508808"/>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pic>
        <p:nvPicPr>
          <p:cNvPr id="13" name="Picture 12" descr="Logo&#10;&#10;Description automatically generated">
            <a:extLst>
              <a:ext uri="{FF2B5EF4-FFF2-40B4-BE49-F238E27FC236}">
                <a16:creationId xmlns:a16="http://schemas.microsoft.com/office/drawing/2014/main" id="{DFC0AE44-679C-1DA8-0383-9ACFC5EAECA3}"/>
              </a:ext>
            </a:extLst>
          </p:cNvPr>
          <p:cNvPicPr>
            <a:picLocks noChangeAspect="1"/>
          </p:cNvPicPr>
          <p:nvPr userDrawn="1"/>
        </p:nvPicPr>
        <p:blipFill rotWithShape="1">
          <a:blip r:embed="rId16"/>
          <a:srcRect l="11092" b="4880"/>
          <a:stretch/>
        </p:blipFill>
        <p:spPr>
          <a:xfrm>
            <a:off x="-4" y="5443748"/>
            <a:ext cx="5048255" cy="4843253"/>
          </a:xfrm>
          <a:prstGeom prst="rect">
            <a:avLst/>
          </a:prstGeom>
        </p:spPr>
      </p:pic>
      <p:pic>
        <p:nvPicPr>
          <p:cNvPr id="14" name="Picture 13" descr="Blue letters on a black background&#10;&#10;Description automatically generated">
            <a:extLst>
              <a:ext uri="{FF2B5EF4-FFF2-40B4-BE49-F238E27FC236}">
                <a16:creationId xmlns:a16="http://schemas.microsoft.com/office/drawing/2014/main" id="{C1EA318D-45D0-462F-3BB3-8D81A613EB92}"/>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12805543" y="8899537"/>
            <a:ext cx="2040809" cy="640814"/>
          </a:xfrm>
          <a:prstGeom prst="rect">
            <a:avLst/>
          </a:prstGeom>
        </p:spPr>
      </p:pic>
      <p:sp>
        <p:nvSpPr>
          <p:cNvPr id="15" name="TextBox 14">
            <a:extLst>
              <a:ext uri="{FF2B5EF4-FFF2-40B4-BE49-F238E27FC236}">
                <a16:creationId xmlns:a16="http://schemas.microsoft.com/office/drawing/2014/main" id="{CEA14793-64BF-604F-91FF-59624711B9DA}"/>
              </a:ext>
            </a:extLst>
          </p:cNvPr>
          <p:cNvSpPr txBox="1"/>
          <p:nvPr userDrawn="1"/>
        </p:nvSpPr>
        <p:spPr>
          <a:xfrm>
            <a:off x="642938" y="9920243"/>
            <a:ext cx="1485900" cy="276999"/>
          </a:xfrm>
          <a:prstGeom prst="rect">
            <a:avLst/>
          </a:prstGeom>
          <a:noFill/>
        </p:spPr>
        <p:txBody>
          <a:bodyPr wrap="square">
            <a:spAutoFit/>
          </a:bodyPr>
          <a:lstStyle/>
          <a:p>
            <a:r>
              <a:rPr lang="en-GB" sz="12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sz="2700" dirty="0">
              <a:solidFill>
                <a:schemeClr val="bg1"/>
              </a:solidFill>
            </a:endParaRPr>
          </a:p>
        </p:txBody>
      </p:sp>
      <p:pic>
        <p:nvPicPr>
          <p:cNvPr id="10" name="Picture 9">
            <a:extLst>
              <a:ext uri="{FF2B5EF4-FFF2-40B4-BE49-F238E27FC236}">
                <a16:creationId xmlns:a16="http://schemas.microsoft.com/office/drawing/2014/main" id="{D837A3DC-3C24-A71C-4265-6F6A2FEEDF5E}"/>
              </a:ext>
            </a:extLst>
          </p:cNvPr>
          <p:cNvPicPr>
            <a:picLocks noChangeAspect="1"/>
          </p:cNvPicPr>
          <p:nvPr userDrawn="1"/>
        </p:nvPicPr>
        <p:blipFill>
          <a:blip r:embed="rId18" cstate="email">
            <a:extLst>
              <a:ext uri="{28A0092B-C50C-407E-A947-70E740481C1C}">
                <a14:useLocalDpi xmlns:a14="http://schemas.microsoft.com/office/drawing/2010/main" val="0"/>
              </a:ext>
            </a:extLst>
          </a:blip>
          <a:srcRect/>
          <a:stretch>
            <a:fillRect/>
          </a:stretch>
        </p:blipFill>
        <p:spPr bwMode="auto">
          <a:xfrm>
            <a:off x="164870" y="8804591"/>
            <a:ext cx="1331421" cy="899118"/>
          </a:xfrm>
          <a:prstGeom prst="rect">
            <a:avLst/>
          </a:prstGeom>
          <a:noFill/>
        </p:spPr>
      </p:pic>
      <p:pic>
        <p:nvPicPr>
          <p:cNvPr id="16" name="Picture 15" descr="A black and white logo&#10;&#10;Description automatically generated with low confidence">
            <a:extLst>
              <a:ext uri="{FF2B5EF4-FFF2-40B4-BE49-F238E27FC236}">
                <a16:creationId xmlns:a16="http://schemas.microsoft.com/office/drawing/2014/main" id="{BB2ECA53-6C21-F2C1-4762-1378EBF72D64}"/>
              </a:ext>
            </a:extLst>
          </p:cNvPr>
          <p:cNvPicPr>
            <a:picLocks noChangeAspect="1"/>
          </p:cNvPicPr>
          <p:nvPr userDrawn="1"/>
        </p:nvPicPr>
        <p:blipFill>
          <a:blip r:embed="rId19" cstate="email">
            <a:extLst>
              <a:ext uri="{28A0092B-C50C-407E-A947-70E740481C1C}">
                <a14:useLocalDpi xmlns:a14="http://schemas.microsoft.com/office/drawing/2010/main" val="0"/>
              </a:ext>
            </a:extLst>
          </a:blip>
          <a:srcRect/>
          <a:stretch>
            <a:fillRect/>
          </a:stretch>
        </p:blipFill>
        <p:spPr bwMode="auto">
          <a:xfrm>
            <a:off x="1582787" y="8998727"/>
            <a:ext cx="2026548" cy="745029"/>
          </a:xfrm>
          <a:prstGeom prst="rect">
            <a:avLst/>
          </a:prstGeom>
          <a:noFill/>
          <a:ln>
            <a:noFill/>
          </a:ln>
        </p:spPr>
      </p:pic>
      <p:pic>
        <p:nvPicPr>
          <p:cNvPr id="17" name="Picture 16" descr="A red moon in a black sky&#10;&#10;Description automatically generated with medium confidence">
            <a:extLst>
              <a:ext uri="{FF2B5EF4-FFF2-40B4-BE49-F238E27FC236}">
                <a16:creationId xmlns:a16="http://schemas.microsoft.com/office/drawing/2014/main" id="{149F86B4-E8B1-5E47-48F7-33BE4D6CF59A}"/>
              </a:ext>
            </a:extLst>
          </p:cNvPr>
          <p:cNvPicPr>
            <a:picLocks noChangeAspect="1"/>
          </p:cNvPicPr>
          <p:nvPr userDrawn="1"/>
        </p:nvPicPr>
        <p:blipFill>
          <a:blip r:embed="rId20" cstate="email">
            <a:extLst>
              <a:ext uri="{28A0092B-C50C-407E-A947-70E740481C1C}">
                <a14:useLocalDpi xmlns:a14="http://schemas.microsoft.com/office/drawing/2010/main" val="0"/>
              </a:ext>
            </a:extLst>
          </a:blip>
          <a:srcRect/>
          <a:stretch>
            <a:fillRect/>
          </a:stretch>
        </p:blipFill>
        <p:spPr bwMode="auto">
          <a:xfrm>
            <a:off x="3695831" y="8998727"/>
            <a:ext cx="2040809" cy="745029"/>
          </a:xfrm>
          <a:prstGeom prst="rect">
            <a:avLst/>
          </a:prstGeom>
          <a:solidFill>
            <a:schemeClr val="bg1"/>
          </a:solidFill>
          <a:ln>
            <a:noFill/>
          </a:ln>
        </p:spPr>
      </p:pic>
      <p:pic>
        <p:nvPicPr>
          <p:cNvPr id="3" name="Picture 2" descr="A logo with a horse head and a person's face&#10;&#10;Description automatically generated">
            <a:extLst>
              <a:ext uri="{FF2B5EF4-FFF2-40B4-BE49-F238E27FC236}">
                <a16:creationId xmlns:a16="http://schemas.microsoft.com/office/drawing/2014/main" id="{C0691D50-F3AF-4388-9C3B-8BB3E5852BC8}"/>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15530947" y="8598867"/>
            <a:ext cx="1934600" cy="1184934"/>
          </a:xfrm>
          <a:prstGeom prst="rect">
            <a:avLst/>
          </a:prstGeom>
        </p:spPr>
      </p:pic>
    </p:spTree>
    <p:extLst>
      <p:ext uri="{BB962C8B-B14F-4D97-AF65-F5344CB8AC3E}">
        <p14:creationId xmlns:p14="http://schemas.microsoft.com/office/powerpoint/2010/main" val="3395361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997420-4FB0-12E1-F05B-BD86EA547A6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0D93FF-8AB4-982E-0005-C765B42E0DD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BC8E03-A159-DBF8-5842-9806F5607F9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F128661C-19A1-4D50-83EA-9F0520A7AE0F}" type="datetimeFigureOut">
              <a:rPr lang="en-GB" smtClean="0"/>
              <a:t>28/02/2024</a:t>
            </a:fld>
            <a:endParaRPr lang="en-GB"/>
          </a:p>
        </p:txBody>
      </p:sp>
      <p:sp>
        <p:nvSpPr>
          <p:cNvPr id="5" name="Footer Placeholder 4">
            <a:extLst>
              <a:ext uri="{FF2B5EF4-FFF2-40B4-BE49-F238E27FC236}">
                <a16:creationId xmlns:a16="http://schemas.microsoft.com/office/drawing/2014/main" id="{17E4D9E0-6960-7A23-4436-6981F323170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1FBFC70-AC68-EE56-8E84-1A2C48AB15B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9F34A625-D915-42B8-982C-53D165670EAE}" type="slidenum">
              <a:rPr lang="en-GB" smtClean="0"/>
              <a:t>‹#›</a:t>
            </a:fld>
            <a:endParaRPr lang="en-GB"/>
          </a:p>
        </p:txBody>
      </p:sp>
    </p:spTree>
    <p:extLst>
      <p:ext uri="{BB962C8B-B14F-4D97-AF65-F5344CB8AC3E}">
        <p14:creationId xmlns:p14="http://schemas.microsoft.com/office/powerpoint/2010/main" val="1408226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0.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3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notesSlide" Target="../notesSlides/notesSlide12.xml"/><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slideLayout" Target="../slideLayouts/slideLayout31.xml"/><Relationship Id="rId6" Type="http://schemas.openxmlformats.org/officeDocument/2006/relationships/image" Target="../media/image46.svg"/><Relationship Id="rId11" Type="http://schemas.openxmlformats.org/officeDocument/2006/relationships/image" Target="../media/image51.png"/><Relationship Id="rId24" Type="http://schemas.openxmlformats.org/officeDocument/2006/relationships/image" Target="../media/image64.sv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svg"/><Relationship Id="rId19" Type="http://schemas.openxmlformats.org/officeDocument/2006/relationships/image" Target="../media/image59.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svg"/></Relationships>
</file>

<file path=ppt/slides/_rels/slide1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67.png"/><Relationship Id="rId4" Type="http://schemas.openxmlformats.org/officeDocument/2006/relationships/image" Target="../media/image66.jp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76.png"/><Relationship Id="rId4" Type="http://schemas.openxmlformats.org/officeDocument/2006/relationships/image" Target="../media/image75.jpeg"/></Relationships>
</file>

<file path=ppt/slides/_rels/slide17.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notesSlide" Target="../notesSlides/notesSlide17.xml"/><Relationship Id="rId16" Type="http://schemas.openxmlformats.org/officeDocument/2006/relationships/image" Target="../media/image90.svg"/><Relationship Id="rId20" Type="http://schemas.openxmlformats.org/officeDocument/2006/relationships/image" Target="../media/image94.svg"/><Relationship Id="rId1" Type="http://schemas.openxmlformats.org/officeDocument/2006/relationships/slideLayout" Target="../slideLayouts/slideLayout36.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19" Type="http://schemas.openxmlformats.org/officeDocument/2006/relationships/image" Target="../media/image93.pn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5.xml"/><Relationship Id="rId5" Type="http://schemas.openxmlformats.org/officeDocument/2006/relationships/image" Target="../media/image98.png"/><Relationship Id="rId4" Type="http://schemas.openxmlformats.org/officeDocument/2006/relationships/image" Target="../media/image97.jpeg"/></Relationships>
</file>

<file path=ppt/slides/_rels/slide19.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image" Target="../media/image99.jpeg"/><Relationship Id="rId1" Type="http://schemas.openxmlformats.org/officeDocument/2006/relationships/slideLayout" Target="../slideLayouts/slideLayout35.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11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5.xml"/><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jp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8" Type="http://schemas.openxmlformats.org/officeDocument/2006/relationships/hyperlink" Target="mailto:david.wilshin@auditel.co.uk" TargetMode="External"/><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idric.org/" TargetMode="Externa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43.xml"/><Relationship Id="rId4" Type="http://schemas.openxmlformats.org/officeDocument/2006/relationships/image" Target="../media/image136.png"/></Relationships>
</file>

<file path=ppt/slides/_rels/slide3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3.xml"/><Relationship Id="rId4" Type="http://schemas.openxmlformats.org/officeDocument/2006/relationships/image" Target="../media/image144.png"/></Relationships>
</file>

<file path=ppt/slides/_rels/slide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3.xml"/><Relationship Id="rId4" Type="http://schemas.openxmlformats.org/officeDocument/2006/relationships/image" Target="../media/image147.png"/></Relationships>
</file>

<file path=ppt/slides/_rels/slide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150.svg"/><Relationship Id="rId4" Type="http://schemas.openxmlformats.org/officeDocument/2006/relationships/image" Target="../media/image149.png"/></Relationships>
</file>

<file path=ppt/slides/_rels/slide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media/image157.svg"/><Relationship Id="rId13" Type="http://schemas.openxmlformats.org/officeDocument/2006/relationships/hyperlink" Target="https://www.businessgrowthwestmidlands.org.uk/business-support/decarbonisation-net-zero-programme/" TargetMode="External"/><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sv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55.sv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hyperlink" Target="https://myaccount.coventry.gov.uk/service/Sign_up_to_the_Green_Business_Network"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3" Type="http://schemas.openxmlformats.org/officeDocument/2006/relationships/hyperlink" Target="https://audioboom.com/channels/5071280-green-business-podcast"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164.png"/><Relationship Id="rId4" Type="http://schemas.openxmlformats.org/officeDocument/2006/relationships/image" Target="../media/image16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16.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hyperlink" Target="https://www.coventry.gov.uk/directory/83/green_business_directory"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hyperlink" Target="https://www.google.com/search?q=midlands+business+expo&amp;rlz=1C1GCEA_enGB976GB976&amp;oq=midlands+business+expo&amp;gs_lcrp=EgZjaHJvbWUyDggAEEUYJxg5GIAEGIoFMggIARBFGCcYOzIHCAIQABiABDIICAMQABgWGB4yCAgEEAAYFhgeMggIBRAAGBYYHjIGCAYQRRg8MgYIBxBFGDyoAgCwAgA&amp;sourceid=chrome&amp;ie=UTF-8&amp;ibp=htl;events&amp;rciv=evn&amp;sa=X&amp;sqi=2&amp;ved=2ahUKEwjur_ui4c2EAxUZ8wIHHU0OAyMQ5bwDegQIYBAB#fpstate=tldetail&amp;htidocid=L2F1dGhvcml0eS9ob3Jpem9uL2NsdXN0ZXJlZF9ldmVudC8yMDI0LTAyLTI5fDg2NjMwNzg5OTI3MjA2MjQwODU%3D&amp;htivrt=events&amp;mid=/g/11vb50gxmr&amp;sxsrf=ACQVn0_Nce3wMZKJ2A5Opasbf-PztTdNjg:1709113857732"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hyperlink" Target="https://www.eventbrite.co.uk/e/771525221707?aff=oddtdtcreator" TargetMode="External"/><Relationship Id="rId5" Type="http://schemas.openxmlformats.org/officeDocument/2006/relationships/hyperlink" Target="https://www.venturefestwm.co.uk/register" TargetMode="External"/><Relationship Id="rId4" Type="http://schemas.openxmlformats.org/officeDocument/2006/relationships/hyperlink" Target="https://www.b2bexpos.co.uk/event/coventry-expo-march-2024?ppc_keyword=coventry%20business%20expo&amp;gad_source=1&amp;gclid=CjwKCAiA0PuuBhBsEiwAS7fsNQfeLQX92U7zei-ZlRFqWvxxjI-ANxS_KJbHJPCd9-BcbDNm9kA61hoCqd0QAvD_BwE" TargetMode="External"/></Relationships>
</file>

<file path=ppt/slides/_rels/slide52.xml.rels><?xml version="1.0" encoding="UTF-8" standalone="yes"?>
<Relationships xmlns="http://schemas.openxmlformats.org/package/2006/relationships"><Relationship Id="rId3" Type="http://schemas.microsoft.com/office/2018/10/relationships/comments" Target="../comments/modernComment_109_7A4C9191.xml"/><Relationship Id="rId7" Type="http://schemas.openxmlformats.org/officeDocument/2006/relationships/hyperlink" Target="https://www.businessgrowthwestmidlands.org.uk/net-zero/decarbonisation-net-zero-energy-audit-register/"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66.jpeg"/></Relationships>
</file>

<file path=ppt/slides/_rels/slide53.xml.rels><?xml version="1.0" encoding="UTF-8" standalone="yes"?>
<Relationships xmlns="http://schemas.openxmlformats.org/package/2006/relationships"><Relationship Id="rId3" Type="http://schemas.openxmlformats.org/officeDocument/2006/relationships/hyperlink" Target="http://www.businessgrowthwestmidlands.org.uk/"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hyperlink" Target="https://www.linkedin.com/company/decarbnetzero" TargetMode="External"/><Relationship Id="rId4" Type="http://schemas.openxmlformats.org/officeDocument/2006/relationships/hyperlink" Target="https://twitter.com/decarbprogramm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JP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JP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457200" y="-3535810"/>
            <a:ext cx="20802599" cy="13822810"/>
          </a:xfrm>
          <a:prstGeom prst="rect">
            <a:avLst/>
          </a:prstGeom>
        </p:spPr>
        <p:txBody>
          <a:bodyPr lIns="50800" tIns="50800" rIns="50800" bIns="50800" rtlCol="0" anchor="ctr"/>
          <a:lstStyle/>
          <a:p>
            <a:pPr algn="ctr">
              <a:lnSpc>
                <a:spcPts val="2660"/>
              </a:lnSpc>
            </a:pPr>
            <a:endParaRPr/>
          </a:p>
        </p:txBody>
      </p:sp>
      <p:sp>
        <p:nvSpPr>
          <p:cNvPr id="2" name="Footer Placeholder 1">
            <a:extLst>
              <a:ext uri="{FF2B5EF4-FFF2-40B4-BE49-F238E27FC236}">
                <a16:creationId xmlns:a16="http://schemas.microsoft.com/office/drawing/2014/main" id="{6FDF84B4-3694-7545-4FC3-D5705675EA48}"/>
              </a:ext>
            </a:extLst>
          </p:cNvPr>
          <p:cNvSpPr>
            <a:spLocks noGrp="1"/>
          </p:cNvSpPr>
          <p:nvPr>
            <p:ph type="ftr" sz="quarter" idx="11"/>
          </p:nvPr>
        </p:nvSpPr>
        <p:spPr/>
        <p:txBody>
          <a:bodyPr/>
          <a:lstStyle/>
          <a:p>
            <a:r>
              <a:rPr lang="en-US"/>
              <a:t>1</a:t>
            </a:r>
          </a:p>
        </p:txBody>
      </p:sp>
      <p:sp>
        <p:nvSpPr>
          <p:cNvPr id="18" name="Slide Number Placeholder 17">
            <a:extLst>
              <a:ext uri="{FF2B5EF4-FFF2-40B4-BE49-F238E27FC236}">
                <a16:creationId xmlns:a16="http://schemas.microsoft.com/office/drawing/2014/main" id="{D66E98DF-C85A-1747-F78A-6A6D8CEAD183}"/>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12" name="Picture 11" descr="A webinar with a piggy bank and text&#10;&#10;Description automatically generated">
            <a:extLst>
              <a:ext uri="{FF2B5EF4-FFF2-40B4-BE49-F238E27FC236}">
                <a16:creationId xmlns:a16="http://schemas.microsoft.com/office/drawing/2014/main" id="{05E1E3C0-19C6-28F3-3855-CBDE6EC180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62200" y="0"/>
            <a:ext cx="14325600" cy="102075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47D655-995C-1E96-1819-E0D290DF30DA}"/>
              </a:ext>
            </a:extLst>
          </p:cNvPr>
          <p:cNvSpPr txBox="1"/>
          <p:nvPr/>
        </p:nvSpPr>
        <p:spPr>
          <a:xfrm>
            <a:off x="154710" y="227528"/>
            <a:ext cx="6807216" cy="10387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DCC"/>
                </a:solidFill>
                <a:latin typeface="Roboto" panose="02000000000000000000" pitchFamily="2" charset="0"/>
                <a:ea typeface="Roboto" panose="02000000000000000000" pitchFamily="2" charset="0"/>
                <a:cs typeface="Open Sans" panose="020B0606030504020204" pitchFamily="34" charset="0"/>
              </a:rPr>
              <a:t>Greenhouse Gas Protocol</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Carbon Accounting</a:t>
            </a:r>
          </a:p>
        </p:txBody>
      </p:sp>
      <p:sp>
        <p:nvSpPr>
          <p:cNvPr id="5" name="Freeform 19">
            <a:extLst>
              <a:ext uri="{FF2B5EF4-FFF2-40B4-BE49-F238E27FC236}">
                <a16:creationId xmlns:a16="http://schemas.microsoft.com/office/drawing/2014/main" id="{258EDC2D-D7FB-8177-47FE-E8C3D5BE85E1}"/>
              </a:ext>
            </a:extLst>
          </p:cNvPr>
          <p:cNvSpPr>
            <a:spLocks/>
          </p:cNvSpPr>
          <p:nvPr/>
        </p:nvSpPr>
        <p:spPr bwMode="auto">
          <a:xfrm rot="16200000">
            <a:off x="1293532" y="324598"/>
            <a:ext cx="92012" cy="2119283"/>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grpSp>
        <p:nvGrpSpPr>
          <p:cNvPr id="150" name="Group 149">
            <a:extLst>
              <a:ext uri="{FF2B5EF4-FFF2-40B4-BE49-F238E27FC236}">
                <a16:creationId xmlns:a16="http://schemas.microsoft.com/office/drawing/2014/main" id="{19B22A25-DD51-E70B-A9A3-6774A893B38F}"/>
              </a:ext>
            </a:extLst>
          </p:cNvPr>
          <p:cNvGrpSpPr/>
          <p:nvPr/>
        </p:nvGrpSpPr>
        <p:grpSpPr>
          <a:xfrm>
            <a:off x="2656442" y="470009"/>
            <a:ext cx="13318017" cy="8121768"/>
            <a:chOff x="1187669" y="527833"/>
            <a:chExt cx="9824609" cy="5991372"/>
          </a:xfrm>
        </p:grpSpPr>
        <p:pic>
          <p:nvPicPr>
            <p:cNvPr id="151" name="bg object 16">
              <a:extLst>
                <a:ext uri="{FF2B5EF4-FFF2-40B4-BE49-F238E27FC236}">
                  <a16:creationId xmlns:a16="http://schemas.microsoft.com/office/drawing/2014/main" id="{1E079456-1627-B767-DABD-EB566EBC4F8B}"/>
                </a:ext>
              </a:extLst>
            </p:cNvPr>
            <p:cNvPicPr/>
            <p:nvPr/>
          </p:nvPicPr>
          <p:blipFill>
            <a:blip r:embed="rId3" cstate="print"/>
            <a:stretch>
              <a:fillRect/>
            </a:stretch>
          </p:blipFill>
          <p:spPr>
            <a:xfrm>
              <a:off x="5376865" y="763925"/>
              <a:ext cx="2210914" cy="1183306"/>
            </a:xfrm>
            <a:prstGeom prst="rect">
              <a:avLst/>
            </a:prstGeom>
          </p:spPr>
        </p:pic>
        <p:pic>
          <p:nvPicPr>
            <p:cNvPr id="152" name="bg object 17">
              <a:extLst>
                <a:ext uri="{FF2B5EF4-FFF2-40B4-BE49-F238E27FC236}">
                  <a16:creationId xmlns:a16="http://schemas.microsoft.com/office/drawing/2014/main" id="{F550D6DA-3BA0-0619-8DFB-45726EE7A739}"/>
                </a:ext>
              </a:extLst>
            </p:cNvPr>
            <p:cNvPicPr/>
            <p:nvPr/>
          </p:nvPicPr>
          <p:blipFill>
            <a:blip r:embed="rId4" cstate="print"/>
            <a:stretch>
              <a:fillRect/>
            </a:stretch>
          </p:blipFill>
          <p:spPr>
            <a:xfrm>
              <a:off x="1258211" y="601128"/>
              <a:ext cx="3792659" cy="2546102"/>
            </a:xfrm>
            <a:prstGeom prst="rect">
              <a:avLst/>
            </a:prstGeom>
          </p:spPr>
        </p:pic>
        <p:pic>
          <p:nvPicPr>
            <p:cNvPr id="153" name="bg object 18">
              <a:extLst>
                <a:ext uri="{FF2B5EF4-FFF2-40B4-BE49-F238E27FC236}">
                  <a16:creationId xmlns:a16="http://schemas.microsoft.com/office/drawing/2014/main" id="{D2BE546F-C989-9A59-D2B5-A519C430D94E}"/>
                </a:ext>
              </a:extLst>
            </p:cNvPr>
            <p:cNvPicPr/>
            <p:nvPr/>
          </p:nvPicPr>
          <p:blipFill>
            <a:blip r:embed="rId5" cstate="print"/>
            <a:stretch>
              <a:fillRect/>
            </a:stretch>
          </p:blipFill>
          <p:spPr>
            <a:xfrm>
              <a:off x="7290449" y="1425433"/>
              <a:ext cx="3468743" cy="2704355"/>
            </a:xfrm>
            <a:prstGeom prst="rect">
              <a:avLst/>
            </a:prstGeom>
          </p:spPr>
        </p:pic>
        <p:sp>
          <p:nvSpPr>
            <p:cNvPr id="154" name="bg object 19">
              <a:extLst>
                <a:ext uri="{FF2B5EF4-FFF2-40B4-BE49-F238E27FC236}">
                  <a16:creationId xmlns:a16="http://schemas.microsoft.com/office/drawing/2014/main" id="{FD6A2B98-D1BB-D982-5F65-B0F6338888FE}"/>
                </a:ext>
              </a:extLst>
            </p:cNvPr>
            <p:cNvSpPr/>
            <p:nvPr/>
          </p:nvSpPr>
          <p:spPr>
            <a:xfrm>
              <a:off x="2200420" y="1098508"/>
              <a:ext cx="6946976" cy="3718045"/>
            </a:xfrm>
            <a:custGeom>
              <a:avLst/>
              <a:gdLst/>
              <a:ahLst/>
              <a:cxnLst/>
              <a:rect l="l" t="t" r="r" b="b"/>
              <a:pathLst>
                <a:path w="7560309" h="4270375">
                  <a:moveTo>
                    <a:pt x="1052812" y="1565349"/>
                  </a:moveTo>
                  <a:lnTo>
                    <a:pt x="1058926" y="1519777"/>
                  </a:lnTo>
                  <a:lnTo>
                    <a:pt x="1066057" y="1474852"/>
                  </a:lnTo>
                  <a:lnTo>
                    <a:pt x="1074192" y="1430575"/>
                  </a:lnTo>
                  <a:lnTo>
                    <a:pt x="1083316" y="1386948"/>
                  </a:lnTo>
                  <a:lnTo>
                    <a:pt x="1093412" y="1343971"/>
                  </a:lnTo>
                  <a:lnTo>
                    <a:pt x="1104466" y="1301646"/>
                  </a:lnTo>
                  <a:lnTo>
                    <a:pt x="1116462" y="1259974"/>
                  </a:lnTo>
                  <a:lnTo>
                    <a:pt x="1129386" y="1218956"/>
                  </a:lnTo>
                  <a:lnTo>
                    <a:pt x="1143221" y="1178594"/>
                  </a:lnTo>
                  <a:lnTo>
                    <a:pt x="1157954" y="1138888"/>
                  </a:lnTo>
                  <a:lnTo>
                    <a:pt x="1173567" y="1099840"/>
                  </a:lnTo>
                  <a:lnTo>
                    <a:pt x="1190047" y="1061452"/>
                  </a:lnTo>
                  <a:lnTo>
                    <a:pt x="1207378" y="1023723"/>
                  </a:lnTo>
                  <a:lnTo>
                    <a:pt x="1225544" y="986656"/>
                  </a:lnTo>
                  <a:lnTo>
                    <a:pt x="1244531" y="950252"/>
                  </a:lnTo>
                  <a:lnTo>
                    <a:pt x="1264323" y="914511"/>
                  </a:lnTo>
                  <a:lnTo>
                    <a:pt x="1284905" y="879435"/>
                  </a:lnTo>
                  <a:lnTo>
                    <a:pt x="1306262" y="845026"/>
                  </a:lnTo>
                  <a:lnTo>
                    <a:pt x="1328378" y="811284"/>
                  </a:lnTo>
                  <a:lnTo>
                    <a:pt x="1351239" y="778211"/>
                  </a:lnTo>
                  <a:lnTo>
                    <a:pt x="1374828" y="745807"/>
                  </a:lnTo>
                  <a:lnTo>
                    <a:pt x="1399131" y="714074"/>
                  </a:lnTo>
                  <a:lnTo>
                    <a:pt x="1424132" y="683014"/>
                  </a:lnTo>
                  <a:lnTo>
                    <a:pt x="1449817" y="652627"/>
                  </a:lnTo>
                  <a:lnTo>
                    <a:pt x="1476170" y="622915"/>
                  </a:lnTo>
                  <a:lnTo>
                    <a:pt x="1503175" y="593878"/>
                  </a:lnTo>
                  <a:lnTo>
                    <a:pt x="1530818" y="565518"/>
                  </a:lnTo>
                  <a:lnTo>
                    <a:pt x="1559083" y="537837"/>
                  </a:lnTo>
                  <a:lnTo>
                    <a:pt x="1587955" y="510835"/>
                  </a:lnTo>
                  <a:lnTo>
                    <a:pt x="1617419" y="484513"/>
                  </a:lnTo>
                  <a:lnTo>
                    <a:pt x="1647459" y="458873"/>
                  </a:lnTo>
                  <a:lnTo>
                    <a:pt x="1678060" y="433917"/>
                  </a:lnTo>
                  <a:lnTo>
                    <a:pt x="1709208" y="409644"/>
                  </a:lnTo>
                  <a:lnTo>
                    <a:pt x="1740886" y="386057"/>
                  </a:lnTo>
                  <a:lnTo>
                    <a:pt x="1773079" y="363156"/>
                  </a:lnTo>
                  <a:lnTo>
                    <a:pt x="1805773" y="340943"/>
                  </a:lnTo>
                  <a:lnTo>
                    <a:pt x="1838952" y="319419"/>
                  </a:lnTo>
                  <a:lnTo>
                    <a:pt x="1872600" y="298585"/>
                  </a:lnTo>
                  <a:lnTo>
                    <a:pt x="1906703" y="278443"/>
                  </a:lnTo>
                  <a:lnTo>
                    <a:pt x="1941246" y="258993"/>
                  </a:lnTo>
                  <a:lnTo>
                    <a:pt x="1976212" y="240237"/>
                  </a:lnTo>
                  <a:lnTo>
                    <a:pt x="2011587" y="222176"/>
                  </a:lnTo>
                  <a:lnTo>
                    <a:pt x="2047355" y="204810"/>
                  </a:lnTo>
                  <a:lnTo>
                    <a:pt x="2083502" y="188143"/>
                  </a:lnTo>
                  <a:lnTo>
                    <a:pt x="2120011" y="172173"/>
                  </a:lnTo>
                  <a:lnTo>
                    <a:pt x="2156869" y="156904"/>
                  </a:lnTo>
                  <a:lnTo>
                    <a:pt x="2194059" y="142335"/>
                  </a:lnTo>
                  <a:lnTo>
                    <a:pt x="2231566" y="128469"/>
                  </a:lnTo>
                  <a:lnTo>
                    <a:pt x="2269375" y="115306"/>
                  </a:lnTo>
                  <a:lnTo>
                    <a:pt x="2307471" y="102847"/>
                  </a:lnTo>
                  <a:lnTo>
                    <a:pt x="2345838" y="91094"/>
                  </a:lnTo>
                  <a:lnTo>
                    <a:pt x="2384462" y="80048"/>
                  </a:lnTo>
                  <a:lnTo>
                    <a:pt x="2423326" y="69710"/>
                  </a:lnTo>
                  <a:lnTo>
                    <a:pt x="2462417" y="60081"/>
                  </a:lnTo>
                  <a:lnTo>
                    <a:pt x="2501717" y="51163"/>
                  </a:lnTo>
                  <a:lnTo>
                    <a:pt x="2541214" y="42957"/>
                  </a:lnTo>
                  <a:lnTo>
                    <a:pt x="2580890" y="35463"/>
                  </a:lnTo>
                  <a:lnTo>
                    <a:pt x="2620731" y="28684"/>
                  </a:lnTo>
                  <a:lnTo>
                    <a:pt x="2660721" y="22619"/>
                  </a:lnTo>
                  <a:lnTo>
                    <a:pt x="2700846" y="17272"/>
                  </a:lnTo>
                  <a:lnTo>
                    <a:pt x="2741089" y="12642"/>
                  </a:lnTo>
                  <a:lnTo>
                    <a:pt x="2781437" y="8730"/>
                  </a:lnTo>
                  <a:lnTo>
                    <a:pt x="2821873" y="5539"/>
                  </a:lnTo>
                  <a:lnTo>
                    <a:pt x="2862382" y="3069"/>
                  </a:lnTo>
                  <a:lnTo>
                    <a:pt x="2902949" y="1322"/>
                  </a:lnTo>
                  <a:lnTo>
                    <a:pt x="2943559" y="298"/>
                  </a:lnTo>
                  <a:lnTo>
                    <a:pt x="2984196" y="0"/>
                  </a:lnTo>
                  <a:lnTo>
                    <a:pt x="3024846" y="427"/>
                  </a:lnTo>
                  <a:lnTo>
                    <a:pt x="3065493" y="1581"/>
                  </a:lnTo>
                  <a:lnTo>
                    <a:pt x="3106122" y="3464"/>
                  </a:lnTo>
                  <a:lnTo>
                    <a:pt x="3146717" y="6077"/>
                  </a:lnTo>
                  <a:lnTo>
                    <a:pt x="3187263" y="9420"/>
                  </a:lnTo>
                  <a:lnTo>
                    <a:pt x="3227746" y="13495"/>
                  </a:lnTo>
                  <a:lnTo>
                    <a:pt x="3268149" y="18304"/>
                  </a:lnTo>
                  <a:lnTo>
                    <a:pt x="3308457" y="23847"/>
                  </a:lnTo>
                  <a:lnTo>
                    <a:pt x="3348656" y="30126"/>
                  </a:lnTo>
                  <a:lnTo>
                    <a:pt x="3388731" y="37142"/>
                  </a:lnTo>
                  <a:lnTo>
                    <a:pt x="3428664" y="44895"/>
                  </a:lnTo>
                  <a:lnTo>
                    <a:pt x="3468443" y="53388"/>
                  </a:lnTo>
                  <a:lnTo>
                    <a:pt x="3508050" y="62621"/>
                  </a:lnTo>
                  <a:lnTo>
                    <a:pt x="3547472" y="72596"/>
                  </a:lnTo>
                  <a:lnTo>
                    <a:pt x="3586693" y="83314"/>
                  </a:lnTo>
                  <a:lnTo>
                    <a:pt x="3625697" y="94775"/>
                  </a:lnTo>
                  <a:lnTo>
                    <a:pt x="3664469" y="106982"/>
                  </a:lnTo>
                  <a:lnTo>
                    <a:pt x="3702994" y="119935"/>
                  </a:lnTo>
                  <a:lnTo>
                    <a:pt x="3741258" y="133636"/>
                  </a:lnTo>
                  <a:lnTo>
                    <a:pt x="3779243" y="148086"/>
                  </a:lnTo>
                  <a:lnTo>
                    <a:pt x="3816936" y="163286"/>
                  </a:lnTo>
                  <a:lnTo>
                    <a:pt x="3854321" y="179236"/>
                  </a:lnTo>
                  <a:lnTo>
                    <a:pt x="3891383" y="195940"/>
                  </a:lnTo>
                  <a:lnTo>
                    <a:pt x="3928107" y="213396"/>
                  </a:lnTo>
                  <a:lnTo>
                    <a:pt x="3964477" y="231608"/>
                  </a:lnTo>
                  <a:lnTo>
                    <a:pt x="4000477" y="250576"/>
                  </a:lnTo>
                  <a:lnTo>
                    <a:pt x="4036094" y="270300"/>
                  </a:lnTo>
                  <a:lnTo>
                    <a:pt x="4071311" y="290783"/>
                  </a:lnTo>
                  <a:lnTo>
                    <a:pt x="4106114" y="312026"/>
                  </a:lnTo>
                  <a:lnTo>
                    <a:pt x="4140486" y="334030"/>
                  </a:lnTo>
                  <a:lnTo>
                    <a:pt x="4174414" y="356795"/>
                  </a:lnTo>
                  <a:lnTo>
                    <a:pt x="4207881" y="380324"/>
                  </a:lnTo>
                  <a:lnTo>
                    <a:pt x="4240872" y="404616"/>
                  </a:lnTo>
                  <a:lnTo>
                    <a:pt x="4273372" y="429675"/>
                  </a:lnTo>
                  <a:lnTo>
                    <a:pt x="4305366" y="455500"/>
                  </a:lnTo>
                  <a:lnTo>
                    <a:pt x="4336839" y="482093"/>
                  </a:lnTo>
                  <a:lnTo>
                    <a:pt x="4367775" y="509456"/>
                  </a:lnTo>
                  <a:lnTo>
                    <a:pt x="4398159" y="537588"/>
                  </a:lnTo>
                  <a:lnTo>
                    <a:pt x="4427976" y="566492"/>
                  </a:lnTo>
                  <a:lnTo>
                    <a:pt x="4457211" y="596169"/>
                  </a:lnTo>
                  <a:lnTo>
                    <a:pt x="4485848" y="626620"/>
                  </a:lnTo>
                  <a:lnTo>
                    <a:pt x="4513872" y="657846"/>
                  </a:lnTo>
                  <a:lnTo>
                    <a:pt x="4541268" y="689848"/>
                  </a:lnTo>
                  <a:lnTo>
                    <a:pt x="4568020" y="722628"/>
                  </a:lnTo>
                  <a:lnTo>
                    <a:pt x="4615864" y="711399"/>
                  </a:lnTo>
                  <a:lnTo>
                    <a:pt x="4663655" y="701726"/>
                  </a:lnTo>
                  <a:lnTo>
                    <a:pt x="4711372" y="693592"/>
                  </a:lnTo>
                  <a:lnTo>
                    <a:pt x="4758993" y="686982"/>
                  </a:lnTo>
                  <a:lnTo>
                    <a:pt x="4806495" y="681879"/>
                  </a:lnTo>
                  <a:lnTo>
                    <a:pt x="4853857" y="678266"/>
                  </a:lnTo>
                  <a:lnTo>
                    <a:pt x="4901057" y="676129"/>
                  </a:lnTo>
                  <a:lnTo>
                    <a:pt x="4948073" y="675449"/>
                  </a:lnTo>
                  <a:lnTo>
                    <a:pt x="4994883" y="676211"/>
                  </a:lnTo>
                  <a:lnTo>
                    <a:pt x="5041465" y="678398"/>
                  </a:lnTo>
                  <a:lnTo>
                    <a:pt x="5087797" y="681995"/>
                  </a:lnTo>
                  <a:lnTo>
                    <a:pt x="5133857" y="686984"/>
                  </a:lnTo>
                  <a:lnTo>
                    <a:pt x="5179623" y="693349"/>
                  </a:lnTo>
                  <a:lnTo>
                    <a:pt x="5225073" y="701075"/>
                  </a:lnTo>
                  <a:lnTo>
                    <a:pt x="5270186" y="710145"/>
                  </a:lnTo>
                  <a:lnTo>
                    <a:pt x="5314938" y="720542"/>
                  </a:lnTo>
                  <a:lnTo>
                    <a:pt x="5359310" y="732250"/>
                  </a:lnTo>
                  <a:lnTo>
                    <a:pt x="5403277" y="745253"/>
                  </a:lnTo>
                  <a:lnTo>
                    <a:pt x="5446819" y="759534"/>
                  </a:lnTo>
                  <a:lnTo>
                    <a:pt x="5489913" y="775078"/>
                  </a:lnTo>
                  <a:lnTo>
                    <a:pt x="5532538" y="791867"/>
                  </a:lnTo>
                  <a:lnTo>
                    <a:pt x="5574671" y="809886"/>
                  </a:lnTo>
                  <a:lnTo>
                    <a:pt x="5616291" y="829118"/>
                  </a:lnTo>
                  <a:lnTo>
                    <a:pt x="5657375" y="849547"/>
                  </a:lnTo>
                  <a:lnTo>
                    <a:pt x="5697902" y="871156"/>
                  </a:lnTo>
                  <a:lnTo>
                    <a:pt x="5737850" y="893930"/>
                  </a:lnTo>
                  <a:lnTo>
                    <a:pt x="5777197" y="917851"/>
                  </a:lnTo>
                  <a:lnTo>
                    <a:pt x="5815920" y="942904"/>
                  </a:lnTo>
                  <a:lnTo>
                    <a:pt x="5853999" y="969072"/>
                  </a:lnTo>
                  <a:lnTo>
                    <a:pt x="5891410" y="996339"/>
                  </a:lnTo>
                  <a:lnTo>
                    <a:pt x="5928132" y="1024688"/>
                  </a:lnTo>
                  <a:lnTo>
                    <a:pt x="5964143" y="1054104"/>
                  </a:lnTo>
                  <a:lnTo>
                    <a:pt x="5999421" y="1084569"/>
                  </a:lnTo>
                  <a:lnTo>
                    <a:pt x="6033944" y="1116068"/>
                  </a:lnTo>
                  <a:lnTo>
                    <a:pt x="6067691" y="1148584"/>
                  </a:lnTo>
                  <a:lnTo>
                    <a:pt x="6100638" y="1182101"/>
                  </a:lnTo>
                  <a:lnTo>
                    <a:pt x="6132765" y="1216602"/>
                  </a:lnTo>
                  <a:lnTo>
                    <a:pt x="6164049" y="1252072"/>
                  </a:lnTo>
                  <a:lnTo>
                    <a:pt x="6194468" y="1288494"/>
                  </a:lnTo>
                  <a:lnTo>
                    <a:pt x="6224001" y="1325851"/>
                  </a:lnTo>
                  <a:lnTo>
                    <a:pt x="6252625" y="1364127"/>
                  </a:lnTo>
                  <a:lnTo>
                    <a:pt x="6280318" y="1403306"/>
                  </a:lnTo>
                  <a:lnTo>
                    <a:pt x="6307059" y="1443372"/>
                  </a:lnTo>
                  <a:lnTo>
                    <a:pt x="6332826" y="1484308"/>
                  </a:lnTo>
                  <a:lnTo>
                    <a:pt x="6357596" y="1526098"/>
                  </a:lnTo>
                  <a:lnTo>
                    <a:pt x="6381348" y="1568726"/>
                  </a:lnTo>
                  <a:lnTo>
                    <a:pt x="6404059" y="1612174"/>
                  </a:lnTo>
                  <a:lnTo>
                    <a:pt x="6450662" y="1614939"/>
                  </a:lnTo>
                  <a:lnTo>
                    <a:pt x="6496254" y="1618766"/>
                  </a:lnTo>
                  <a:lnTo>
                    <a:pt x="6540838" y="1623633"/>
                  </a:lnTo>
                  <a:lnTo>
                    <a:pt x="6584418" y="1629518"/>
                  </a:lnTo>
                  <a:lnTo>
                    <a:pt x="6626997" y="1636400"/>
                  </a:lnTo>
                  <a:lnTo>
                    <a:pt x="6668579" y="1644255"/>
                  </a:lnTo>
                  <a:lnTo>
                    <a:pt x="6709166" y="1653063"/>
                  </a:lnTo>
                  <a:lnTo>
                    <a:pt x="6748761" y="1662801"/>
                  </a:lnTo>
                  <a:lnTo>
                    <a:pt x="6787369" y="1673447"/>
                  </a:lnTo>
                  <a:lnTo>
                    <a:pt x="6824992" y="1684980"/>
                  </a:lnTo>
                  <a:lnTo>
                    <a:pt x="6861633" y="1697378"/>
                  </a:lnTo>
                  <a:lnTo>
                    <a:pt x="6931984" y="1724678"/>
                  </a:lnTo>
                  <a:lnTo>
                    <a:pt x="6998449" y="1755174"/>
                  </a:lnTo>
                  <a:lnTo>
                    <a:pt x="7061053" y="1788690"/>
                  </a:lnTo>
                  <a:lnTo>
                    <a:pt x="7119822" y="1825049"/>
                  </a:lnTo>
                  <a:lnTo>
                    <a:pt x="7174782" y="1864077"/>
                  </a:lnTo>
                  <a:lnTo>
                    <a:pt x="7225960" y="1905598"/>
                  </a:lnTo>
                  <a:lnTo>
                    <a:pt x="7273382" y="1949436"/>
                  </a:lnTo>
                  <a:lnTo>
                    <a:pt x="7317073" y="1995417"/>
                  </a:lnTo>
                  <a:lnTo>
                    <a:pt x="7357060" y="2043364"/>
                  </a:lnTo>
                  <a:lnTo>
                    <a:pt x="7393369" y="2093102"/>
                  </a:lnTo>
                  <a:lnTo>
                    <a:pt x="7426025" y="2144456"/>
                  </a:lnTo>
                  <a:lnTo>
                    <a:pt x="7455055" y="2197251"/>
                  </a:lnTo>
                  <a:lnTo>
                    <a:pt x="7480486" y="2251310"/>
                  </a:lnTo>
                  <a:lnTo>
                    <a:pt x="7502342" y="2306458"/>
                  </a:lnTo>
                  <a:lnTo>
                    <a:pt x="7520650" y="2362520"/>
                  </a:lnTo>
                  <a:lnTo>
                    <a:pt x="7535437" y="2419321"/>
                  </a:lnTo>
                  <a:lnTo>
                    <a:pt x="7546727" y="2476684"/>
                  </a:lnTo>
                  <a:lnTo>
                    <a:pt x="7554548" y="2534435"/>
                  </a:lnTo>
                  <a:lnTo>
                    <a:pt x="7558926" y="2592398"/>
                  </a:lnTo>
                  <a:lnTo>
                    <a:pt x="7559886" y="2650397"/>
                  </a:lnTo>
                  <a:lnTo>
                    <a:pt x="7559092" y="2679355"/>
                  </a:lnTo>
                  <a:lnTo>
                    <a:pt x="7554974" y="2737080"/>
                  </a:lnTo>
                  <a:lnTo>
                    <a:pt x="7547504" y="2794403"/>
                  </a:lnTo>
                  <a:lnTo>
                    <a:pt x="7536708" y="2851147"/>
                  </a:lnTo>
                  <a:lnTo>
                    <a:pt x="7522611" y="2907139"/>
                  </a:lnTo>
                  <a:lnTo>
                    <a:pt x="7505240" y="2962202"/>
                  </a:lnTo>
                  <a:lnTo>
                    <a:pt x="7484621" y="3016161"/>
                  </a:lnTo>
                  <a:lnTo>
                    <a:pt x="7460780" y="3068840"/>
                  </a:lnTo>
                  <a:lnTo>
                    <a:pt x="7433743" y="3120064"/>
                  </a:lnTo>
                  <a:lnTo>
                    <a:pt x="7403536" y="3169657"/>
                  </a:lnTo>
                  <a:lnTo>
                    <a:pt x="7370185" y="3217445"/>
                  </a:lnTo>
                  <a:lnTo>
                    <a:pt x="7333716" y="3263251"/>
                  </a:lnTo>
                  <a:lnTo>
                    <a:pt x="7294156" y="3306900"/>
                  </a:lnTo>
                  <a:lnTo>
                    <a:pt x="7251529" y="3348217"/>
                  </a:lnTo>
                  <a:lnTo>
                    <a:pt x="7205864" y="3387025"/>
                  </a:lnTo>
                  <a:lnTo>
                    <a:pt x="7157184" y="3423150"/>
                  </a:lnTo>
                  <a:lnTo>
                    <a:pt x="7105518" y="3456417"/>
                  </a:lnTo>
                  <a:lnTo>
                    <a:pt x="7050890" y="3486649"/>
                  </a:lnTo>
                  <a:lnTo>
                    <a:pt x="6993326" y="3513671"/>
                  </a:lnTo>
                  <a:lnTo>
                    <a:pt x="6932854" y="3537308"/>
                  </a:lnTo>
                  <a:lnTo>
                    <a:pt x="6869498" y="3557384"/>
                  </a:lnTo>
                  <a:lnTo>
                    <a:pt x="6803285" y="3573724"/>
                  </a:lnTo>
                  <a:lnTo>
                    <a:pt x="6734241" y="3586152"/>
                  </a:lnTo>
                  <a:lnTo>
                    <a:pt x="6662392" y="3594493"/>
                  </a:lnTo>
                  <a:lnTo>
                    <a:pt x="6587764" y="3598572"/>
                  </a:lnTo>
                  <a:lnTo>
                    <a:pt x="6549416" y="3598957"/>
                  </a:lnTo>
                  <a:lnTo>
                    <a:pt x="6510383" y="3598212"/>
                  </a:lnTo>
                  <a:lnTo>
                    <a:pt x="6470668" y="3596313"/>
                  </a:lnTo>
                  <a:lnTo>
                    <a:pt x="6430275" y="3593238"/>
                  </a:lnTo>
                  <a:lnTo>
                    <a:pt x="6389207" y="3588967"/>
                  </a:lnTo>
                  <a:lnTo>
                    <a:pt x="6347467" y="3583476"/>
                  </a:lnTo>
                  <a:lnTo>
                    <a:pt x="6305058" y="3576744"/>
                  </a:lnTo>
                  <a:lnTo>
                    <a:pt x="6261984" y="3568749"/>
                  </a:lnTo>
                  <a:lnTo>
                    <a:pt x="6233066" y="3608191"/>
                  </a:lnTo>
                  <a:lnTo>
                    <a:pt x="6203336" y="3646529"/>
                  </a:lnTo>
                  <a:lnTo>
                    <a:pt x="6172817" y="3683761"/>
                  </a:lnTo>
                  <a:lnTo>
                    <a:pt x="6141532" y="3719883"/>
                  </a:lnTo>
                  <a:lnTo>
                    <a:pt x="6109506" y="3754891"/>
                  </a:lnTo>
                  <a:lnTo>
                    <a:pt x="6076760" y="3788782"/>
                  </a:lnTo>
                  <a:lnTo>
                    <a:pt x="6043320" y="3821552"/>
                  </a:lnTo>
                  <a:lnTo>
                    <a:pt x="6009209" y="3853198"/>
                  </a:lnTo>
                  <a:lnTo>
                    <a:pt x="5974449" y="3883716"/>
                  </a:lnTo>
                  <a:lnTo>
                    <a:pt x="5939065" y="3913104"/>
                  </a:lnTo>
                  <a:lnTo>
                    <a:pt x="5903079" y="3941356"/>
                  </a:lnTo>
                  <a:lnTo>
                    <a:pt x="5866516" y="3968471"/>
                  </a:lnTo>
                  <a:lnTo>
                    <a:pt x="5829399" y="3994444"/>
                  </a:lnTo>
                  <a:lnTo>
                    <a:pt x="5791752" y="4019272"/>
                  </a:lnTo>
                  <a:lnTo>
                    <a:pt x="5753597" y="4042951"/>
                  </a:lnTo>
                  <a:lnTo>
                    <a:pt x="5714958" y="4065479"/>
                  </a:lnTo>
                  <a:lnTo>
                    <a:pt x="5675859" y="4086850"/>
                  </a:lnTo>
                  <a:lnTo>
                    <a:pt x="5636323" y="4107063"/>
                  </a:lnTo>
                  <a:lnTo>
                    <a:pt x="5596375" y="4126114"/>
                  </a:lnTo>
                  <a:lnTo>
                    <a:pt x="5556036" y="4143998"/>
                  </a:lnTo>
                  <a:lnTo>
                    <a:pt x="5515331" y="4160713"/>
                  </a:lnTo>
                  <a:lnTo>
                    <a:pt x="5474283" y="4176256"/>
                  </a:lnTo>
                  <a:lnTo>
                    <a:pt x="5432916" y="4190621"/>
                  </a:lnTo>
                  <a:lnTo>
                    <a:pt x="5391253" y="4203807"/>
                  </a:lnTo>
                  <a:lnTo>
                    <a:pt x="5349317" y="4215810"/>
                  </a:lnTo>
                  <a:lnTo>
                    <a:pt x="5307133" y="4226625"/>
                  </a:lnTo>
                  <a:lnTo>
                    <a:pt x="5264723" y="4236251"/>
                  </a:lnTo>
                  <a:lnTo>
                    <a:pt x="5222111" y="4244682"/>
                  </a:lnTo>
                  <a:lnTo>
                    <a:pt x="5179321" y="4251916"/>
                  </a:lnTo>
                  <a:lnTo>
                    <a:pt x="5136375" y="4257949"/>
                  </a:lnTo>
                  <a:lnTo>
                    <a:pt x="5093298" y="4262779"/>
                  </a:lnTo>
                  <a:lnTo>
                    <a:pt x="5050113" y="4266400"/>
                  </a:lnTo>
                  <a:lnTo>
                    <a:pt x="5006844" y="4268810"/>
                  </a:lnTo>
                  <a:lnTo>
                    <a:pt x="4963513" y="4270005"/>
                  </a:lnTo>
                  <a:lnTo>
                    <a:pt x="4920145" y="4269982"/>
                  </a:lnTo>
                  <a:lnTo>
                    <a:pt x="4876762" y="4268738"/>
                  </a:lnTo>
                  <a:lnTo>
                    <a:pt x="4833389" y="4266268"/>
                  </a:lnTo>
                  <a:lnTo>
                    <a:pt x="4790049" y="4262570"/>
                  </a:lnTo>
                  <a:lnTo>
                    <a:pt x="4746765" y="4257639"/>
                  </a:lnTo>
                  <a:lnTo>
                    <a:pt x="4703561" y="4251473"/>
                  </a:lnTo>
                  <a:lnTo>
                    <a:pt x="4660460" y="4244068"/>
                  </a:lnTo>
                  <a:lnTo>
                    <a:pt x="4617485" y="4235420"/>
                  </a:lnTo>
                  <a:lnTo>
                    <a:pt x="4574661" y="4225526"/>
                  </a:lnTo>
                  <a:lnTo>
                    <a:pt x="4532011" y="4214382"/>
                  </a:lnTo>
                  <a:lnTo>
                    <a:pt x="4489557" y="4201985"/>
                  </a:lnTo>
                  <a:lnTo>
                    <a:pt x="4447325" y="4188332"/>
                  </a:lnTo>
                  <a:lnTo>
                    <a:pt x="4405336" y="4173419"/>
                  </a:lnTo>
                  <a:lnTo>
                    <a:pt x="4363615" y="4157242"/>
                  </a:lnTo>
                  <a:lnTo>
                    <a:pt x="4322185" y="4139799"/>
                  </a:lnTo>
                  <a:lnTo>
                    <a:pt x="4281070" y="4121084"/>
                  </a:lnTo>
                  <a:lnTo>
                    <a:pt x="4240292" y="4101096"/>
                  </a:lnTo>
                  <a:lnTo>
                    <a:pt x="4199876" y="4079831"/>
                  </a:lnTo>
                  <a:lnTo>
                    <a:pt x="4159845" y="4057284"/>
                  </a:lnTo>
                  <a:lnTo>
                    <a:pt x="4120223" y="4033453"/>
                  </a:lnTo>
                  <a:lnTo>
                    <a:pt x="4081032" y="4008335"/>
                  </a:lnTo>
                  <a:lnTo>
                    <a:pt x="4042297" y="3981924"/>
                  </a:lnTo>
                  <a:lnTo>
                    <a:pt x="4004041" y="3954219"/>
                  </a:lnTo>
                  <a:lnTo>
                    <a:pt x="3966287" y="3925216"/>
                  </a:lnTo>
                  <a:lnTo>
                    <a:pt x="3929059" y="3894911"/>
                  </a:lnTo>
                  <a:lnTo>
                    <a:pt x="3892380" y="3863300"/>
                  </a:lnTo>
                  <a:lnTo>
                    <a:pt x="3852230" y="3886738"/>
                  </a:lnTo>
                  <a:lnTo>
                    <a:pt x="3811251" y="3908965"/>
                  </a:lnTo>
                  <a:lnTo>
                    <a:pt x="3769487" y="3929987"/>
                  </a:lnTo>
                  <a:lnTo>
                    <a:pt x="3726983" y="3949806"/>
                  </a:lnTo>
                  <a:lnTo>
                    <a:pt x="3683783" y="3968427"/>
                  </a:lnTo>
                  <a:lnTo>
                    <a:pt x="3639931" y="3985854"/>
                  </a:lnTo>
                  <a:lnTo>
                    <a:pt x="3595473" y="4002091"/>
                  </a:lnTo>
                  <a:lnTo>
                    <a:pt x="3550451" y="4017142"/>
                  </a:lnTo>
                  <a:lnTo>
                    <a:pt x="3504911" y="4031010"/>
                  </a:lnTo>
                  <a:lnTo>
                    <a:pt x="3458898" y="4043700"/>
                  </a:lnTo>
                  <a:lnTo>
                    <a:pt x="3412454" y="4055215"/>
                  </a:lnTo>
                  <a:lnTo>
                    <a:pt x="3365625" y="4065560"/>
                  </a:lnTo>
                  <a:lnTo>
                    <a:pt x="3318455" y="4074738"/>
                  </a:lnTo>
                  <a:lnTo>
                    <a:pt x="3270989" y="4082754"/>
                  </a:lnTo>
                  <a:lnTo>
                    <a:pt x="3223271" y="4089611"/>
                  </a:lnTo>
                  <a:lnTo>
                    <a:pt x="3175344" y="4095314"/>
                  </a:lnTo>
                  <a:lnTo>
                    <a:pt x="3127254" y="4099866"/>
                  </a:lnTo>
                  <a:lnTo>
                    <a:pt x="3079045" y="4103271"/>
                  </a:lnTo>
                  <a:lnTo>
                    <a:pt x="3030761" y="4105533"/>
                  </a:lnTo>
                  <a:lnTo>
                    <a:pt x="2982447" y="4106656"/>
                  </a:lnTo>
                  <a:lnTo>
                    <a:pt x="2934147" y="4106645"/>
                  </a:lnTo>
                  <a:lnTo>
                    <a:pt x="2885905" y="4105502"/>
                  </a:lnTo>
                  <a:lnTo>
                    <a:pt x="2837766" y="4103233"/>
                  </a:lnTo>
                  <a:lnTo>
                    <a:pt x="2789774" y="4099840"/>
                  </a:lnTo>
                  <a:lnTo>
                    <a:pt x="2741974" y="4095329"/>
                  </a:lnTo>
                  <a:lnTo>
                    <a:pt x="2694409" y="4089702"/>
                  </a:lnTo>
                  <a:lnTo>
                    <a:pt x="2647124" y="4082964"/>
                  </a:lnTo>
                  <a:lnTo>
                    <a:pt x="2600164" y="4075119"/>
                  </a:lnTo>
                  <a:lnTo>
                    <a:pt x="2553573" y="4066170"/>
                  </a:lnTo>
                  <a:lnTo>
                    <a:pt x="2507395" y="4056123"/>
                  </a:lnTo>
                  <a:lnTo>
                    <a:pt x="2461675" y="4044980"/>
                  </a:lnTo>
                  <a:lnTo>
                    <a:pt x="2416457" y="4032745"/>
                  </a:lnTo>
                  <a:lnTo>
                    <a:pt x="2371785" y="4019423"/>
                  </a:lnTo>
                  <a:lnTo>
                    <a:pt x="2327704" y="4005017"/>
                  </a:lnTo>
                  <a:lnTo>
                    <a:pt x="2284258" y="3989532"/>
                  </a:lnTo>
                  <a:lnTo>
                    <a:pt x="2241491" y="3972972"/>
                  </a:lnTo>
                  <a:lnTo>
                    <a:pt x="2199449" y="3955339"/>
                  </a:lnTo>
                  <a:lnTo>
                    <a:pt x="2158174" y="3936639"/>
                  </a:lnTo>
                  <a:lnTo>
                    <a:pt x="2117713" y="3916876"/>
                  </a:lnTo>
                  <a:lnTo>
                    <a:pt x="2078108" y="3896052"/>
                  </a:lnTo>
                  <a:lnTo>
                    <a:pt x="2039404" y="3874173"/>
                  </a:lnTo>
                  <a:lnTo>
                    <a:pt x="2001646" y="3851241"/>
                  </a:lnTo>
                  <a:lnTo>
                    <a:pt x="1964878" y="3827262"/>
                  </a:lnTo>
                  <a:lnTo>
                    <a:pt x="1929145" y="3802239"/>
                  </a:lnTo>
                  <a:lnTo>
                    <a:pt x="1894490" y="3776176"/>
                  </a:lnTo>
                  <a:lnTo>
                    <a:pt x="1860958" y="3749076"/>
                  </a:lnTo>
                  <a:lnTo>
                    <a:pt x="1828594" y="3720945"/>
                  </a:lnTo>
                  <a:lnTo>
                    <a:pt x="1797442" y="3691785"/>
                  </a:lnTo>
                  <a:lnTo>
                    <a:pt x="1767546" y="3661602"/>
                  </a:lnTo>
                  <a:lnTo>
                    <a:pt x="1738951" y="3630398"/>
                  </a:lnTo>
                  <a:lnTo>
                    <a:pt x="1711700" y="3598177"/>
                  </a:lnTo>
                  <a:lnTo>
                    <a:pt x="1685839" y="3564944"/>
                  </a:lnTo>
                  <a:lnTo>
                    <a:pt x="1661412" y="3530703"/>
                  </a:lnTo>
                  <a:lnTo>
                    <a:pt x="1638462" y="3495458"/>
                  </a:lnTo>
                  <a:lnTo>
                    <a:pt x="1617035" y="3459212"/>
                  </a:lnTo>
                  <a:lnTo>
                    <a:pt x="1568708" y="3472796"/>
                  </a:lnTo>
                  <a:lnTo>
                    <a:pt x="1521084" y="3485143"/>
                  </a:lnTo>
                  <a:lnTo>
                    <a:pt x="1474167" y="3496272"/>
                  </a:lnTo>
                  <a:lnTo>
                    <a:pt x="1427956" y="3506200"/>
                  </a:lnTo>
                  <a:lnTo>
                    <a:pt x="1382454" y="3514948"/>
                  </a:lnTo>
                  <a:lnTo>
                    <a:pt x="1337662" y="3522533"/>
                  </a:lnTo>
                  <a:lnTo>
                    <a:pt x="1293580" y="3528976"/>
                  </a:lnTo>
                  <a:lnTo>
                    <a:pt x="1250211" y="3534294"/>
                  </a:lnTo>
                  <a:lnTo>
                    <a:pt x="1207556" y="3538507"/>
                  </a:lnTo>
                  <a:lnTo>
                    <a:pt x="1165616" y="3541633"/>
                  </a:lnTo>
                  <a:lnTo>
                    <a:pt x="1124393" y="3543692"/>
                  </a:lnTo>
                  <a:lnTo>
                    <a:pt x="1083887" y="3544702"/>
                  </a:lnTo>
                  <a:lnTo>
                    <a:pt x="1044101" y="3544682"/>
                  </a:lnTo>
                  <a:lnTo>
                    <a:pt x="1005036" y="3543651"/>
                  </a:lnTo>
                  <a:lnTo>
                    <a:pt x="966692" y="3541628"/>
                  </a:lnTo>
                  <a:lnTo>
                    <a:pt x="892176" y="3534680"/>
                  </a:lnTo>
                  <a:lnTo>
                    <a:pt x="820564" y="3523991"/>
                  </a:lnTo>
                  <a:lnTo>
                    <a:pt x="751867" y="3509711"/>
                  </a:lnTo>
                  <a:lnTo>
                    <a:pt x="686096" y="3491991"/>
                  </a:lnTo>
                  <a:lnTo>
                    <a:pt x="623261" y="3470982"/>
                  </a:lnTo>
                  <a:lnTo>
                    <a:pt x="563374" y="3446835"/>
                  </a:lnTo>
                  <a:lnTo>
                    <a:pt x="506446" y="3419701"/>
                  </a:lnTo>
                  <a:lnTo>
                    <a:pt x="452487" y="3389731"/>
                  </a:lnTo>
                  <a:lnTo>
                    <a:pt x="401508" y="3357076"/>
                  </a:lnTo>
                  <a:lnTo>
                    <a:pt x="353520" y="3321888"/>
                  </a:lnTo>
                  <a:lnTo>
                    <a:pt x="308533" y="3284317"/>
                  </a:lnTo>
                  <a:lnTo>
                    <a:pt x="266560" y="3244514"/>
                  </a:lnTo>
                  <a:lnTo>
                    <a:pt x="227610" y="3202630"/>
                  </a:lnTo>
                  <a:lnTo>
                    <a:pt x="191694" y="3158816"/>
                  </a:lnTo>
                  <a:lnTo>
                    <a:pt x="158824" y="3113224"/>
                  </a:lnTo>
                  <a:lnTo>
                    <a:pt x="129010" y="3066004"/>
                  </a:lnTo>
                  <a:lnTo>
                    <a:pt x="102263" y="3017307"/>
                  </a:lnTo>
                  <a:lnTo>
                    <a:pt x="78593" y="2967285"/>
                  </a:lnTo>
                  <a:lnTo>
                    <a:pt x="58013" y="2916088"/>
                  </a:lnTo>
                  <a:lnTo>
                    <a:pt x="40532" y="2863868"/>
                  </a:lnTo>
                  <a:lnTo>
                    <a:pt x="26161" y="2810774"/>
                  </a:lnTo>
                  <a:lnTo>
                    <a:pt x="14911" y="2756960"/>
                  </a:lnTo>
                  <a:lnTo>
                    <a:pt x="6794" y="2702574"/>
                  </a:lnTo>
                  <a:lnTo>
                    <a:pt x="1820" y="2647770"/>
                  </a:lnTo>
                  <a:lnTo>
                    <a:pt x="0" y="2592696"/>
                  </a:lnTo>
                  <a:lnTo>
                    <a:pt x="275" y="2565106"/>
                  </a:lnTo>
                  <a:lnTo>
                    <a:pt x="3206" y="2509913"/>
                  </a:lnTo>
                  <a:lnTo>
                    <a:pt x="9318" y="2454829"/>
                  </a:lnTo>
                  <a:lnTo>
                    <a:pt x="18621" y="2400006"/>
                  </a:lnTo>
                  <a:lnTo>
                    <a:pt x="31128" y="2345593"/>
                  </a:lnTo>
                  <a:lnTo>
                    <a:pt x="46847" y="2291742"/>
                  </a:lnTo>
                  <a:lnTo>
                    <a:pt x="65792" y="2238605"/>
                  </a:lnTo>
                  <a:lnTo>
                    <a:pt x="87971" y="2186332"/>
                  </a:lnTo>
                  <a:lnTo>
                    <a:pt x="113397" y="2135074"/>
                  </a:lnTo>
                  <a:lnTo>
                    <a:pt x="142079" y="2084982"/>
                  </a:lnTo>
                  <a:lnTo>
                    <a:pt x="174030" y="2036207"/>
                  </a:lnTo>
                  <a:lnTo>
                    <a:pt x="209259" y="1988901"/>
                  </a:lnTo>
                  <a:lnTo>
                    <a:pt x="247778" y="1943214"/>
                  </a:lnTo>
                  <a:lnTo>
                    <a:pt x="289597" y="1899297"/>
                  </a:lnTo>
                  <a:lnTo>
                    <a:pt x="334728" y="1857301"/>
                  </a:lnTo>
                  <a:lnTo>
                    <a:pt x="383180" y="1817378"/>
                  </a:lnTo>
                  <a:lnTo>
                    <a:pt x="434966" y="1779678"/>
                  </a:lnTo>
                  <a:lnTo>
                    <a:pt x="490095" y="1744353"/>
                  </a:lnTo>
                  <a:lnTo>
                    <a:pt x="548579" y="1711553"/>
                  </a:lnTo>
                  <a:lnTo>
                    <a:pt x="610429" y="1681429"/>
                  </a:lnTo>
                  <a:lnTo>
                    <a:pt x="675655" y="1654133"/>
                  </a:lnTo>
                  <a:lnTo>
                    <a:pt x="744269" y="1629815"/>
                  </a:lnTo>
                  <a:lnTo>
                    <a:pt x="816280" y="1608627"/>
                  </a:lnTo>
                  <a:lnTo>
                    <a:pt x="853564" y="1599254"/>
                  </a:lnTo>
                  <a:lnTo>
                    <a:pt x="891701" y="1590719"/>
                  </a:lnTo>
                  <a:lnTo>
                    <a:pt x="930693" y="1583043"/>
                  </a:lnTo>
                  <a:lnTo>
                    <a:pt x="970541" y="1576243"/>
                  </a:lnTo>
                  <a:lnTo>
                    <a:pt x="1011247" y="1570339"/>
                  </a:lnTo>
                  <a:lnTo>
                    <a:pt x="1052812" y="1565349"/>
                  </a:lnTo>
                  <a:close/>
                </a:path>
              </a:pathLst>
            </a:custGeom>
            <a:ln w="190500">
              <a:solidFill>
                <a:srgbClr val="000000"/>
              </a:solidFill>
            </a:ln>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pic>
          <p:nvPicPr>
            <p:cNvPr id="155" name="bg object 20">
              <a:extLst>
                <a:ext uri="{FF2B5EF4-FFF2-40B4-BE49-F238E27FC236}">
                  <a16:creationId xmlns:a16="http://schemas.microsoft.com/office/drawing/2014/main" id="{3481E381-575D-CEE4-28FB-B3038C911254}"/>
                </a:ext>
              </a:extLst>
            </p:cNvPr>
            <p:cNvPicPr/>
            <p:nvPr/>
          </p:nvPicPr>
          <p:blipFill>
            <a:blip r:embed="rId6" cstate="print"/>
            <a:stretch>
              <a:fillRect/>
            </a:stretch>
          </p:blipFill>
          <p:spPr>
            <a:xfrm>
              <a:off x="1187669" y="6204777"/>
              <a:ext cx="3500399" cy="313443"/>
            </a:xfrm>
            <a:prstGeom prst="rect">
              <a:avLst/>
            </a:prstGeom>
          </p:spPr>
        </p:pic>
        <p:pic>
          <p:nvPicPr>
            <p:cNvPr id="156" name="bg object 21">
              <a:extLst>
                <a:ext uri="{FF2B5EF4-FFF2-40B4-BE49-F238E27FC236}">
                  <a16:creationId xmlns:a16="http://schemas.microsoft.com/office/drawing/2014/main" id="{1536C5CF-0085-F2CC-376A-34E9E9F88C1D}"/>
                </a:ext>
              </a:extLst>
            </p:cNvPr>
            <p:cNvPicPr/>
            <p:nvPr/>
          </p:nvPicPr>
          <p:blipFill>
            <a:blip r:embed="rId7" cstate="print"/>
            <a:stretch>
              <a:fillRect/>
            </a:stretch>
          </p:blipFill>
          <p:spPr>
            <a:xfrm>
              <a:off x="4746428" y="6205773"/>
              <a:ext cx="2648743" cy="313432"/>
            </a:xfrm>
            <a:prstGeom prst="rect">
              <a:avLst/>
            </a:prstGeom>
          </p:spPr>
        </p:pic>
        <p:pic>
          <p:nvPicPr>
            <p:cNvPr id="157" name="bg object 22">
              <a:extLst>
                <a:ext uri="{FF2B5EF4-FFF2-40B4-BE49-F238E27FC236}">
                  <a16:creationId xmlns:a16="http://schemas.microsoft.com/office/drawing/2014/main" id="{33A808CF-1178-ADAC-9512-F9AC2985C462}"/>
                </a:ext>
              </a:extLst>
            </p:cNvPr>
            <p:cNvPicPr/>
            <p:nvPr/>
          </p:nvPicPr>
          <p:blipFill>
            <a:blip r:embed="rId8" cstate="print"/>
            <a:stretch>
              <a:fillRect/>
            </a:stretch>
          </p:blipFill>
          <p:spPr>
            <a:xfrm>
              <a:off x="7453532" y="6204777"/>
              <a:ext cx="3500399" cy="313443"/>
            </a:xfrm>
            <a:prstGeom prst="rect">
              <a:avLst/>
            </a:prstGeom>
          </p:spPr>
        </p:pic>
        <p:sp>
          <p:nvSpPr>
            <p:cNvPr id="158" name="object 2">
              <a:extLst>
                <a:ext uri="{FF2B5EF4-FFF2-40B4-BE49-F238E27FC236}">
                  <a16:creationId xmlns:a16="http://schemas.microsoft.com/office/drawing/2014/main" id="{7444FBBE-65C6-81CE-04E8-8D45D37980E8}"/>
                </a:ext>
              </a:extLst>
            </p:cNvPr>
            <p:cNvSpPr txBox="1"/>
            <p:nvPr/>
          </p:nvSpPr>
          <p:spPr>
            <a:xfrm>
              <a:off x="2119827" y="6274632"/>
              <a:ext cx="1531065" cy="184473"/>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nSpc>
                  <a:spcPct val="100000"/>
                </a:lnSpc>
                <a:spcBef>
                  <a:spcPts val="150"/>
                </a:spcBef>
              </a:pPr>
              <a:r>
                <a:rPr sz="1500" b="1" spc="-8" dirty="0">
                  <a:solidFill>
                    <a:srgbClr val="FFFFFF"/>
                  </a:solidFill>
                  <a:latin typeface="Roboto"/>
                  <a:cs typeface="Roboto"/>
                </a:rPr>
                <a:t>UPSTREAM</a:t>
              </a:r>
              <a:r>
                <a:rPr sz="1500" b="1" spc="-60" dirty="0">
                  <a:solidFill>
                    <a:srgbClr val="FFFFFF"/>
                  </a:solidFill>
                  <a:latin typeface="Roboto"/>
                  <a:cs typeface="Roboto"/>
                </a:rPr>
                <a:t> </a:t>
              </a:r>
              <a:r>
                <a:rPr sz="1500" b="1" spc="-15" dirty="0">
                  <a:solidFill>
                    <a:srgbClr val="FFFFFF"/>
                  </a:solidFill>
                  <a:latin typeface="Roboto"/>
                  <a:cs typeface="Roboto"/>
                </a:rPr>
                <a:t>ACTIVITIES</a:t>
              </a:r>
              <a:endParaRPr sz="1500" dirty="0">
                <a:latin typeface="Roboto"/>
                <a:cs typeface="Roboto"/>
              </a:endParaRPr>
            </a:p>
          </p:txBody>
        </p:sp>
        <p:sp>
          <p:nvSpPr>
            <p:cNvPr id="159" name="object 3">
              <a:extLst>
                <a:ext uri="{FF2B5EF4-FFF2-40B4-BE49-F238E27FC236}">
                  <a16:creationId xmlns:a16="http://schemas.microsoft.com/office/drawing/2014/main" id="{A89368E6-C604-AED1-76C0-8D750BF76D0C}"/>
                </a:ext>
              </a:extLst>
            </p:cNvPr>
            <p:cNvSpPr txBox="1"/>
            <p:nvPr/>
          </p:nvSpPr>
          <p:spPr>
            <a:xfrm>
              <a:off x="8272470" y="6274632"/>
              <a:ext cx="1758041" cy="184473"/>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nSpc>
                  <a:spcPct val="100000"/>
                </a:lnSpc>
                <a:spcBef>
                  <a:spcPts val="150"/>
                </a:spcBef>
              </a:pPr>
              <a:r>
                <a:rPr sz="1500" b="1" dirty="0">
                  <a:solidFill>
                    <a:srgbClr val="FFFFFF"/>
                  </a:solidFill>
                  <a:latin typeface="Roboto"/>
                  <a:cs typeface="Roboto"/>
                </a:rPr>
                <a:t>DOWNSTREAM</a:t>
              </a:r>
              <a:r>
                <a:rPr sz="1500" b="1" spc="-60" dirty="0">
                  <a:solidFill>
                    <a:srgbClr val="FFFFFF"/>
                  </a:solidFill>
                  <a:latin typeface="Roboto"/>
                  <a:cs typeface="Roboto"/>
                </a:rPr>
                <a:t> </a:t>
              </a:r>
              <a:r>
                <a:rPr sz="1500" b="1" spc="-15" dirty="0">
                  <a:solidFill>
                    <a:srgbClr val="FFFFFF"/>
                  </a:solidFill>
                  <a:latin typeface="Roboto"/>
                  <a:cs typeface="Roboto"/>
                </a:rPr>
                <a:t>ACTIVITIES</a:t>
              </a:r>
              <a:endParaRPr sz="1500" dirty="0">
                <a:latin typeface="Roboto"/>
                <a:cs typeface="Roboto"/>
              </a:endParaRPr>
            </a:p>
          </p:txBody>
        </p:sp>
        <p:pic>
          <p:nvPicPr>
            <p:cNvPr id="160" name="object 5">
              <a:extLst>
                <a:ext uri="{FF2B5EF4-FFF2-40B4-BE49-F238E27FC236}">
                  <a16:creationId xmlns:a16="http://schemas.microsoft.com/office/drawing/2014/main" id="{09D2095C-821A-8B9D-7D0F-5CE42AA3B946}"/>
                </a:ext>
              </a:extLst>
            </p:cNvPr>
            <p:cNvPicPr/>
            <p:nvPr/>
          </p:nvPicPr>
          <p:blipFill>
            <a:blip r:embed="rId9" cstate="print"/>
            <a:stretch>
              <a:fillRect/>
            </a:stretch>
          </p:blipFill>
          <p:spPr>
            <a:xfrm>
              <a:off x="1187669" y="3088828"/>
              <a:ext cx="4484972" cy="2907615"/>
            </a:xfrm>
            <a:prstGeom prst="rect">
              <a:avLst/>
            </a:prstGeom>
          </p:spPr>
        </p:pic>
        <p:pic>
          <p:nvPicPr>
            <p:cNvPr id="161" name="object 6">
              <a:extLst>
                <a:ext uri="{FF2B5EF4-FFF2-40B4-BE49-F238E27FC236}">
                  <a16:creationId xmlns:a16="http://schemas.microsoft.com/office/drawing/2014/main" id="{0A722D3C-8969-5C43-9BCE-052F1A8BE42F}"/>
                </a:ext>
              </a:extLst>
            </p:cNvPr>
            <p:cNvPicPr/>
            <p:nvPr/>
          </p:nvPicPr>
          <p:blipFill>
            <a:blip r:embed="rId10" cstate="print"/>
            <a:stretch>
              <a:fillRect/>
            </a:stretch>
          </p:blipFill>
          <p:spPr>
            <a:xfrm>
              <a:off x="5255437" y="3088828"/>
              <a:ext cx="5756841" cy="2907616"/>
            </a:xfrm>
            <a:prstGeom prst="rect">
              <a:avLst/>
            </a:prstGeom>
          </p:spPr>
        </p:pic>
        <p:sp>
          <p:nvSpPr>
            <p:cNvPr id="162" name="object 7">
              <a:extLst>
                <a:ext uri="{FF2B5EF4-FFF2-40B4-BE49-F238E27FC236}">
                  <a16:creationId xmlns:a16="http://schemas.microsoft.com/office/drawing/2014/main" id="{353A99D3-3A75-76FB-2FDA-81630FF198F5}"/>
                </a:ext>
              </a:extLst>
            </p:cNvPr>
            <p:cNvSpPr txBox="1"/>
            <p:nvPr/>
          </p:nvSpPr>
          <p:spPr>
            <a:xfrm>
              <a:off x="5274429" y="6274632"/>
              <a:ext cx="1488471" cy="184473"/>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nSpc>
                  <a:spcPct val="100000"/>
                </a:lnSpc>
                <a:spcBef>
                  <a:spcPts val="150"/>
                </a:spcBef>
              </a:pPr>
              <a:r>
                <a:rPr sz="1500" b="1" spc="-15" dirty="0">
                  <a:solidFill>
                    <a:srgbClr val="FFFFFF"/>
                  </a:solidFill>
                  <a:latin typeface="Roboto"/>
                  <a:cs typeface="Roboto"/>
                </a:rPr>
                <a:t>REPORTING</a:t>
              </a:r>
              <a:r>
                <a:rPr sz="1500" b="1" spc="-68" dirty="0">
                  <a:solidFill>
                    <a:srgbClr val="FFFFFF"/>
                  </a:solidFill>
                  <a:latin typeface="Roboto"/>
                  <a:cs typeface="Roboto"/>
                </a:rPr>
                <a:t> </a:t>
              </a:r>
              <a:r>
                <a:rPr sz="1500" b="1" spc="-30" dirty="0">
                  <a:solidFill>
                    <a:srgbClr val="FFFFFF"/>
                  </a:solidFill>
                  <a:latin typeface="Roboto"/>
                  <a:cs typeface="Roboto"/>
                </a:rPr>
                <a:t>COMPANY</a:t>
              </a:r>
              <a:endParaRPr sz="1500" dirty="0">
                <a:latin typeface="Roboto"/>
                <a:cs typeface="Roboto"/>
              </a:endParaRPr>
            </a:p>
          </p:txBody>
        </p:sp>
        <p:sp>
          <p:nvSpPr>
            <p:cNvPr id="163" name="object 8">
              <a:extLst>
                <a:ext uri="{FF2B5EF4-FFF2-40B4-BE49-F238E27FC236}">
                  <a16:creationId xmlns:a16="http://schemas.microsoft.com/office/drawing/2014/main" id="{61A574E7-841B-1A37-B3D8-65414661A1B8}"/>
                </a:ext>
              </a:extLst>
            </p:cNvPr>
            <p:cNvSpPr txBox="1"/>
            <p:nvPr/>
          </p:nvSpPr>
          <p:spPr>
            <a:xfrm>
              <a:off x="5635442" y="2715776"/>
              <a:ext cx="910536" cy="409390"/>
            </a:xfrm>
            <a:prstGeom prst="rect">
              <a:avLst/>
            </a:prstGeom>
          </p:spPr>
          <p:txBody>
            <a:bodyPr vert="horz" wrap="square" lIns="0" tIns="25718"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ts val="2609"/>
                </a:lnSpc>
                <a:spcBef>
                  <a:spcPts val="203"/>
                </a:spcBef>
              </a:pPr>
              <a:r>
                <a:rPr sz="1800" b="1" spc="30" dirty="0">
                  <a:solidFill>
                    <a:srgbClr val="00C7FF"/>
                  </a:solidFill>
                  <a:latin typeface="Roboto Black"/>
                  <a:cs typeface="Roboto Black"/>
                </a:rPr>
                <a:t>SCOPE</a:t>
              </a:r>
              <a:r>
                <a:rPr sz="1800" b="1" spc="-83" dirty="0">
                  <a:solidFill>
                    <a:srgbClr val="00C7FF"/>
                  </a:solidFill>
                  <a:latin typeface="Roboto Black"/>
                  <a:cs typeface="Roboto Black"/>
                </a:rPr>
                <a:t> </a:t>
              </a:r>
              <a:r>
                <a:rPr sz="1800" b="1" spc="23" dirty="0">
                  <a:solidFill>
                    <a:srgbClr val="00C7FF"/>
                  </a:solidFill>
                  <a:latin typeface="Roboto Black"/>
                  <a:cs typeface="Roboto Black"/>
                </a:rPr>
                <a:t>1</a:t>
              </a:r>
              <a:endParaRPr sz="1800" dirty="0">
                <a:latin typeface="Roboto Black"/>
                <a:cs typeface="Roboto Black"/>
              </a:endParaRPr>
            </a:p>
            <a:p>
              <a:pPr marL="2858" algn="ctr">
                <a:lnSpc>
                  <a:spcPts val="1620"/>
                </a:lnSpc>
              </a:pPr>
              <a:r>
                <a:rPr sz="1200" b="0" spc="270" dirty="0">
                  <a:solidFill>
                    <a:srgbClr val="00C7FF"/>
                  </a:solidFill>
                  <a:latin typeface="Roboto Light"/>
                  <a:cs typeface="Roboto Light"/>
                </a:rPr>
                <a:t>DIRE</a:t>
              </a:r>
              <a:r>
                <a:rPr sz="1200" b="0" spc="-8" dirty="0">
                  <a:solidFill>
                    <a:srgbClr val="00C7FF"/>
                  </a:solidFill>
                  <a:latin typeface="Roboto Light"/>
                  <a:cs typeface="Roboto Light"/>
                </a:rPr>
                <a:t>C</a:t>
              </a:r>
              <a:r>
                <a:rPr sz="1200" b="0" spc="-83" dirty="0">
                  <a:solidFill>
                    <a:srgbClr val="00C7FF"/>
                  </a:solidFill>
                  <a:latin typeface="Roboto Light"/>
                  <a:cs typeface="Roboto Light"/>
                </a:rPr>
                <a:t> </a:t>
              </a:r>
              <a:r>
                <a:rPr sz="1200" b="0" spc="-8" dirty="0">
                  <a:solidFill>
                    <a:srgbClr val="00C7FF"/>
                  </a:solidFill>
                  <a:latin typeface="Roboto Light"/>
                  <a:cs typeface="Roboto Light"/>
                </a:rPr>
                <a:t>T</a:t>
              </a:r>
              <a:endParaRPr sz="1200" dirty="0">
                <a:latin typeface="Roboto Light"/>
                <a:cs typeface="Roboto Light"/>
              </a:endParaRPr>
            </a:p>
          </p:txBody>
        </p:sp>
        <p:sp>
          <p:nvSpPr>
            <p:cNvPr id="164" name="object 9">
              <a:extLst>
                <a:ext uri="{FF2B5EF4-FFF2-40B4-BE49-F238E27FC236}">
                  <a16:creationId xmlns:a16="http://schemas.microsoft.com/office/drawing/2014/main" id="{81CFF4FC-2E3E-1DB8-FA1A-9658F5D52C9A}"/>
                </a:ext>
              </a:extLst>
            </p:cNvPr>
            <p:cNvSpPr txBox="1"/>
            <p:nvPr/>
          </p:nvSpPr>
          <p:spPr>
            <a:xfrm>
              <a:off x="6941152" y="2715776"/>
              <a:ext cx="910536" cy="409390"/>
            </a:xfrm>
            <a:prstGeom prst="rect">
              <a:avLst/>
            </a:prstGeom>
          </p:spPr>
          <p:txBody>
            <a:bodyPr vert="horz" wrap="square" lIns="0" tIns="25718"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gn="ctr">
                <a:lnSpc>
                  <a:spcPts val="2609"/>
                </a:lnSpc>
                <a:spcBef>
                  <a:spcPts val="203"/>
                </a:spcBef>
              </a:pPr>
              <a:r>
                <a:rPr sz="1800" b="1" spc="30" dirty="0">
                  <a:solidFill>
                    <a:srgbClr val="005ACD"/>
                  </a:solidFill>
                  <a:latin typeface="Roboto Black"/>
                  <a:cs typeface="Roboto Black"/>
                </a:rPr>
                <a:t>SCOPE</a:t>
              </a:r>
              <a:r>
                <a:rPr sz="1800" b="1" spc="-98" dirty="0">
                  <a:solidFill>
                    <a:srgbClr val="005ACD"/>
                  </a:solidFill>
                  <a:latin typeface="Roboto Black"/>
                  <a:cs typeface="Roboto Black"/>
                </a:rPr>
                <a:t> </a:t>
              </a:r>
              <a:r>
                <a:rPr sz="1800" b="1" spc="23" dirty="0">
                  <a:solidFill>
                    <a:srgbClr val="005ACD"/>
                  </a:solidFill>
                  <a:latin typeface="Roboto Black"/>
                  <a:cs typeface="Roboto Black"/>
                </a:rPr>
                <a:t>3</a:t>
              </a:r>
              <a:endParaRPr sz="1800" dirty="0">
                <a:latin typeface="Roboto Black"/>
                <a:cs typeface="Roboto Black"/>
              </a:endParaRPr>
            </a:p>
            <a:p>
              <a:pPr marL="90488" algn="ctr">
                <a:lnSpc>
                  <a:spcPts val="1620"/>
                </a:lnSpc>
              </a:pPr>
              <a:r>
                <a:rPr sz="1200" b="0" spc="270" dirty="0">
                  <a:solidFill>
                    <a:srgbClr val="005ACD"/>
                  </a:solidFill>
                  <a:latin typeface="Roboto Light"/>
                  <a:cs typeface="Roboto Light"/>
                </a:rPr>
                <a:t>INDIRE</a:t>
              </a:r>
              <a:r>
                <a:rPr sz="1200" b="0" spc="-8" dirty="0">
                  <a:solidFill>
                    <a:srgbClr val="005ACD"/>
                  </a:solidFill>
                  <a:latin typeface="Roboto Light"/>
                  <a:cs typeface="Roboto Light"/>
                </a:rPr>
                <a:t>C</a:t>
              </a:r>
              <a:r>
                <a:rPr sz="1200" b="0" spc="-90" dirty="0">
                  <a:solidFill>
                    <a:srgbClr val="005ACD"/>
                  </a:solidFill>
                  <a:latin typeface="Roboto Light"/>
                  <a:cs typeface="Roboto Light"/>
                </a:rPr>
                <a:t> </a:t>
              </a:r>
              <a:r>
                <a:rPr sz="1200" b="0" spc="-8" dirty="0">
                  <a:solidFill>
                    <a:srgbClr val="005ACD"/>
                  </a:solidFill>
                  <a:latin typeface="Roboto Light"/>
                  <a:cs typeface="Roboto Light"/>
                </a:rPr>
                <a:t>T</a:t>
              </a:r>
              <a:endParaRPr sz="1200" dirty="0">
                <a:latin typeface="Roboto Light"/>
                <a:cs typeface="Roboto Light"/>
              </a:endParaRPr>
            </a:p>
          </p:txBody>
        </p:sp>
        <p:sp>
          <p:nvSpPr>
            <p:cNvPr id="165" name="object 10">
              <a:extLst>
                <a:ext uri="{FF2B5EF4-FFF2-40B4-BE49-F238E27FC236}">
                  <a16:creationId xmlns:a16="http://schemas.microsoft.com/office/drawing/2014/main" id="{EAF0C8D5-A743-EE66-3F8D-FC224302EE84}"/>
                </a:ext>
              </a:extLst>
            </p:cNvPr>
            <p:cNvSpPr txBox="1"/>
            <p:nvPr/>
          </p:nvSpPr>
          <p:spPr>
            <a:xfrm>
              <a:off x="4371496" y="2715776"/>
              <a:ext cx="910536" cy="409390"/>
            </a:xfrm>
            <a:prstGeom prst="rect">
              <a:avLst/>
            </a:prstGeom>
          </p:spPr>
          <p:txBody>
            <a:bodyPr vert="horz" wrap="square" lIns="0" tIns="25718"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gn="ctr">
                <a:lnSpc>
                  <a:spcPts val="2609"/>
                </a:lnSpc>
                <a:spcBef>
                  <a:spcPts val="203"/>
                </a:spcBef>
              </a:pPr>
              <a:r>
                <a:rPr sz="1800" b="1" spc="30" dirty="0">
                  <a:solidFill>
                    <a:srgbClr val="005ACD"/>
                  </a:solidFill>
                  <a:latin typeface="Roboto Black"/>
                  <a:cs typeface="Roboto Black"/>
                </a:rPr>
                <a:t>SCOPE</a:t>
              </a:r>
              <a:r>
                <a:rPr sz="1800" b="1" spc="-98" dirty="0">
                  <a:solidFill>
                    <a:srgbClr val="005ACD"/>
                  </a:solidFill>
                  <a:latin typeface="Roboto Black"/>
                  <a:cs typeface="Roboto Black"/>
                </a:rPr>
                <a:t> </a:t>
              </a:r>
              <a:r>
                <a:rPr sz="1800" b="1" spc="23" dirty="0">
                  <a:solidFill>
                    <a:srgbClr val="005ACD"/>
                  </a:solidFill>
                  <a:latin typeface="Roboto Black"/>
                  <a:cs typeface="Roboto Black"/>
                </a:rPr>
                <a:t>3</a:t>
              </a:r>
              <a:endParaRPr sz="1800" dirty="0">
                <a:latin typeface="Roboto Black"/>
                <a:cs typeface="Roboto Black"/>
              </a:endParaRPr>
            </a:p>
            <a:p>
              <a:pPr marL="90488" algn="ctr">
                <a:lnSpc>
                  <a:spcPts val="1620"/>
                </a:lnSpc>
              </a:pPr>
              <a:r>
                <a:rPr sz="1200" b="0" spc="270" dirty="0">
                  <a:solidFill>
                    <a:srgbClr val="005ACD"/>
                  </a:solidFill>
                  <a:latin typeface="Roboto Light"/>
                  <a:cs typeface="Roboto Light"/>
                </a:rPr>
                <a:t>INDIRE</a:t>
              </a:r>
              <a:r>
                <a:rPr sz="1200" b="0" spc="-8" dirty="0">
                  <a:solidFill>
                    <a:srgbClr val="005ACD"/>
                  </a:solidFill>
                  <a:latin typeface="Roboto Light"/>
                  <a:cs typeface="Roboto Light"/>
                </a:rPr>
                <a:t>C</a:t>
              </a:r>
              <a:r>
                <a:rPr sz="1200" b="0" spc="-90" dirty="0">
                  <a:solidFill>
                    <a:srgbClr val="005ACD"/>
                  </a:solidFill>
                  <a:latin typeface="Roboto Light"/>
                  <a:cs typeface="Roboto Light"/>
                </a:rPr>
                <a:t> </a:t>
              </a:r>
              <a:r>
                <a:rPr sz="1200" b="0" spc="-8" dirty="0">
                  <a:solidFill>
                    <a:srgbClr val="005ACD"/>
                  </a:solidFill>
                  <a:latin typeface="Roboto Light"/>
                  <a:cs typeface="Roboto Light"/>
                </a:rPr>
                <a:t>T</a:t>
              </a:r>
              <a:endParaRPr sz="1200" dirty="0">
                <a:latin typeface="Roboto Light"/>
                <a:cs typeface="Roboto Light"/>
              </a:endParaRPr>
            </a:p>
          </p:txBody>
        </p:sp>
        <p:sp>
          <p:nvSpPr>
            <p:cNvPr id="166" name="object 11">
              <a:extLst>
                <a:ext uri="{FF2B5EF4-FFF2-40B4-BE49-F238E27FC236}">
                  <a16:creationId xmlns:a16="http://schemas.microsoft.com/office/drawing/2014/main" id="{0F4DAD54-CBA6-6509-FCDA-1D2B791B2A31}"/>
                </a:ext>
              </a:extLst>
            </p:cNvPr>
            <p:cNvSpPr txBox="1"/>
            <p:nvPr/>
          </p:nvSpPr>
          <p:spPr>
            <a:xfrm>
              <a:off x="3078084" y="2715776"/>
              <a:ext cx="910536" cy="409390"/>
            </a:xfrm>
            <a:prstGeom prst="rect">
              <a:avLst/>
            </a:prstGeom>
          </p:spPr>
          <p:txBody>
            <a:bodyPr vert="horz" wrap="square" lIns="0" tIns="25718"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gn="ctr">
                <a:lnSpc>
                  <a:spcPts val="2609"/>
                </a:lnSpc>
                <a:spcBef>
                  <a:spcPts val="203"/>
                </a:spcBef>
              </a:pPr>
              <a:r>
                <a:rPr sz="1800" b="1" spc="30" dirty="0">
                  <a:solidFill>
                    <a:srgbClr val="E20613"/>
                  </a:solidFill>
                  <a:latin typeface="Roboto Black"/>
                  <a:cs typeface="Roboto Black"/>
                </a:rPr>
                <a:t>SCOPE</a:t>
              </a:r>
              <a:r>
                <a:rPr sz="1800" b="1" spc="-98" dirty="0">
                  <a:solidFill>
                    <a:srgbClr val="E20613"/>
                  </a:solidFill>
                  <a:latin typeface="Roboto Black"/>
                  <a:cs typeface="Roboto Black"/>
                </a:rPr>
                <a:t> </a:t>
              </a:r>
              <a:r>
                <a:rPr sz="1800" b="1" spc="23" dirty="0">
                  <a:solidFill>
                    <a:srgbClr val="E20613"/>
                  </a:solidFill>
                  <a:latin typeface="Roboto Black"/>
                  <a:cs typeface="Roboto Black"/>
                </a:rPr>
                <a:t>2</a:t>
              </a:r>
              <a:endParaRPr sz="1800" dirty="0">
                <a:latin typeface="Roboto Black"/>
                <a:cs typeface="Roboto Black"/>
              </a:endParaRPr>
            </a:p>
            <a:p>
              <a:pPr marL="90488" algn="ctr">
                <a:lnSpc>
                  <a:spcPts val="1620"/>
                </a:lnSpc>
              </a:pPr>
              <a:r>
                <a:rPr sz="1200" b="0" spc="270" dirty="0">
                  <a:solidFill>
                    <a:srgbClr val="E20613"/>
                  </a:solidFill>
                  <a:latin typeface="Roboto Light"/>
                  <a:cs typeface="Roboto Light"/>
                </a:rPr>
                <a:t>INDIRE</a:t>
              </a:r>
              <a:r>
                <a:rPr sz="1200" b="0" spc="-8" dirty="0">
                  <a:solidFill>
                    <a:srgbClr val="E20613"/>
                  </a:solidFill>
                  <a:latin typeface="Roboto Light"/>
                  <a:cs typeface="Roboto Light"/>
                </a:rPr>
                <a:t>C</a:t>
              </a:r>
              <a:r>
                <a:rPr sz="1200" b="0" spc="-90" dirty="0">
                  <a:solidFill>
                    <a:srgbClr val="E20613"/>
                  </a:solidFill>
                  <a:latin typeface="Roboto Light"/>
                  <a:cs typeface="Roboto Light"/>
                </a:rPr>
                <a:t> </a:t>
              </a:r>
              <a:r>
                <a:rPr sz="1200" b="0" spc="-8" dirty="0">
                  <a:solidFill>
                    <a:srgbClr val="E20613"/>
                  </a:solidFill>
                  <a:latin typeface="Roboto Light"/>
                  <a:cs typeface="Roboto Light"/>
                </a:rPr>
                <a:t>T</a:t>
              </a:r>
              <a:endParaRPr sz="1200" dirty="0">
                <a:latin typeface="Roboto Light"/>
                <a:cs typeface="Roboto Light"/>
              </a:endParaRPr>
            </a:p>
          </p:txBody>
        </p:sp>
        <p:sp>
          <p:nvSpPr>
            <p:cNvPr id="167" name="object 13">
              <a:extLst>
                <a:ext uri="{FF2B5EF4-FFF2-40B4-BE49-F238E27FC236}">
                  <a16:creationId xmlns:a16="http://schemas.microsoft.com/office/drawing/2014/main" id="{6C03E58B-B82C-E542-A86F-B8E1C5963371}"/>
                </a:ext>
              </a:extLst>
            </p:cNvPr>
            <p:cNvSpPr txBox="1"/>
            <p:nvPr/>
          </p:nvSpPr>
          <p:spPr>
            <a:xfrm>
              <a:off x="1679774" y="1448319"/>
              <a:ext cx="1505524" cy="1464438"/>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006793">
                <a:spcBef>
                  <a:spcPts val="150"/>
                </a:spcBef>
              </a:pPr>
              <a:r>
                <a:rPr lang="en-GB" sz="4050" b="1" spc="-98" dirty="0">
                  <a:solidFill>
                    <a:srgbClr val="005ACD"/>
                  </a:solidFill>
                  <a:latin typeface="Roboto Black"/>
                  <a:cs typeface="Roboto Black"/>
                </a:rPr>
                <a:t>CH</a:t>
              </a:r>
              <a:r>
                <a:rPr lang="en-GB" sz="4050" b="1" spc="-146" baseline="-34722" dirty="0">
                  <a:solidFill>
                    <a:srgbClr val="005ACD"/>
                  </a:solidFill>
                  <a:latin typeface="Roboto Black"/>
                  <a:cs typeface="Roboto Black"/>
                </a:rPr>
                <a:t>4</a:t>
              </a:r>
              <a:endParaRPr lang="en-GB" sz="4050" dirty="0">
                <a:solidFill>
                  <a:srgbClr val="005ACD"/>
                </a:solidFill>
                <a:latin typeface="Roboto Black"/>
                <a:cs typeface="Roboto Black"/>
              </a:endParaRPr>
            </a:p>
            <a:p>
              <a:pPr marL="1006793">
                <a:lnSpc>
                  <a:spcPct val="100000"/>
                </a:lnSpc>
                <a:spcBef>
                  <a:spcPts val="150"/>
                </a:spcBef>
              </a:pPr>
              <a:r>
                <a:rPr sz="4050" b="1" spc="-105" dirty="0">
                  <a:solidFill>
                    <a:srgbClr val="565655"/>
                  </a:solidFill>
                  <a:latin typeface="Roboto Black"/>
                  <a:cs typeface="Roboto Black"/>
                </a:rPr>
                <a:t> </a:t>
              </a:r>
              <a:endParaRPr sz="4050" dirty="0">
                <a:latin typeface="Roboto Black"/>
                <a:cs typeface="Roboto Black"/>
              </a:endParaRPr>
            </a:p>
            <a:p>
              <a:pPr>
                <a:lnSpc>
                  <a:spcPct val="100000"/>
                </a:lnSpc>
              </a:pPr>
              <a:endParaRPr sz="3000" dirty="0">
                <a:latin typeface="Roboto Black"/>
                <a:cs typeface="Roboto Black"/>
              </a:endParaRPr>
            </a:p>
            <a:p>
              <a:pPr marL="76200">
                <a:lnSpc>
                  <a:spcPct val="100000"/>
                </a:lnSpc>
                <a:spcBef>
                  <a:spcPts val="1538"/>
                </a:spcBef>
              </a:pPr>
              <a:r>
                <a:rPr sz="4050" b="1" spc="-98" dirty="0">
                  <a:solidFill>
                    <a:srgbClr val="005ACD"/>
                  </a:solidFill>
                  <a:latin typeface="Roboto Black"/>
                  <a:cs typeface="Roboto Black"/>
                </a:rPr>
                <a:t>C</a:t>
              </a:r>
              <a:r>
                <a:rPr lang="en-GB" sz="4050" b="1" spc="-98" dirty="0">
                  <a:solidFill>
                    <a:srgbClr val="005ACD"/>
                  </a:solidFill>
                  <a:latin typeface="Roboto Black"/>
                  <a:cs typeface="Roboto Black"/>
                </a:rPr>
                <a:t>O</a:t>
              </a:r>
              <a:r>
                <a:rPr lang="en-GB" sz="2400" b="1" spc="-146" baseline="-34722" dirty="0">
                  <a:solidFill>
                    <a:srgbClr val="005ACD"/>
                  </a:solidFill>
                  <a:latin typeface="Roboto Black"/>
                  <a:cs typeface="Roboto Black"/>
                </a:rPr>
                <a:t>2</a:t>
              </a:r>
              <a:endParaRPr sz="4050" dirty="0">
                <a:solidFill>
                  <a:srgbClr val="005ACD"/>
                </a:solidFill>
                <a:latin typeface="Roboto Black"/>
                <a:cs typeface="Roboto Black"/>
              </a:endParaRPr>
            </a:p>
          </p:txBody>
        </p:sp>
        <p:sp>
          <p:nvSpPr>
            <p:cNvPr id="168" name="object 14">
              <a:extLst>
                <a:ext uri="{FF2B5EF4-FFF2-40B4-BE49-F238E27FC236}">
                  <a16:creationId xmlns:a16="http://schemas.microsoft.com/office/drawing/2014/main" id="{716B3A52-DDCB-FAD4-EEE1-CC299639AC3C}"/>
                </a:ext>
              </a:extLst>
            </p:cNvPr>
            <p:cNvSpPr txBox="1"/>
            <p:nvPr/>
          </p:nvSpPr>
          <p:spPr>
            <a:xfrm>
              <a:off x="3695234" y="598360"/>
              <a:ext cx="1167227" cy="32060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nSpc>
                  <a:spcPct val="100000"/>
                </a:lnSpc>
                <a:spcBef>
                  <a:spcPts val="150"/>
                </a:spcBef>
              </a:pPr>
              <a:r>
                <a:rPr sz="4050" b="1" spc="203" dirty="0">
                  <a:solidFill>
                    <a:srgbClr val="005ACD"/>
                  </a:solidFill>
                  <a:latin typeface="Roboto Black"/>
                  <a:cs typeface="Roboto Black"/>
                </a:rPr>
                <a:t>N</a:t>
              </a:r>
              <a:r>
                <a:rPr lang="en-GB" sz="4050" b="1" spc="-146" baseline="-34722" dirty="0">
                  <a:solidFill>
                    <a:srgbClr val="005ACD"/>
                  </a:solidFill>
                  <a:latin typeface="Roboto Black"/>
                  <a:cs typeface="Roboto Black"/>
                </a:rPr>
                <a:t>2</a:t>
              </a:r>
              <a:r>
                <a:rPr lang="en-GB" sz="4050" b="1" spc="203" dirty="0">
                  <a:solidFill>
                    <a:srgbClr val="005ACD"/>
                  </a:solidFill>
                  <a:latin typeface="Roboto Black"/>
                  <a:cs typeface="Roboto Black"/>
                </a:rPr>
                <a:t>O</a:t>
              </a:r>
              <a:endParaRPr sz="4050" dirty="0">
                <a:solidFill>
                  <a:srgbClr val="005ACD"/>
                </a:solidFill>
                <a:latin typeface="Roboto Black"/>
                <a:cs typeface="Roboto Black"/>
              </a:endParaRPr>
            </a:p>
          </p:txBody>
        </p:sp>
        <p:sp>
          <p:nvSpPr>
            <p:cNvPr id="169" name="object 15">
              <a:extLst>
                <a:ext uri="{FF2B5EF4-FFF2-40B4-BE49-F238E27FC236}">
                  <a16:creationId xmlns:a16="http://schemas.microsoft.com/office/drawing/2014/main" id="{C008DC93-6BA7-4B6E-E2D3-94C2CC8581C5}"/>
                </a:ext>
              </a:extLst>
            </p:cNvPr>
            <p:cNvSpPr txBox="1"/>
            <p:nvPr/>
          </p:nvSpPr>
          <p:spPr>
            <a:xfrm>
              <a:off x="6794509" y="1041955"/>
              <a:ext cx="801051" cy="32060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nSpc>
                  <a:spcPct val="100000"/>
                </a:lnSpc>
                <a:spcBef>
                  <a:spcPts val="150"/>
                </a:spcBef>
              </a:pPr>
              <a:r>
                <a:rPr sz="4050" b="1" spc="420" dirty="0">
                  <a:solidFill>
                    <a:srgbClr val="005ACD"/>
                  </a:solidFill>
                  <a:latin typeface="Roboto Black"/>
                  <a:cs typeface="Roboto Black"/>
                </a:rPr>
                <a:t>HF</a:t>
              </a:r>
              <a:r>
                <a:rPr sz="4050" b="1" dirty="0">
                  <a:solidFill>
                    <a:srgbClr val="005ACD"/>
                  </a:solidFill>
                  <a:latin typeface="Roboto Black"/>
                  <a:cs typeface="Roboto Black"/>
                </a:rPr>
                <a:t>C</a:t>
              </a:r>
              <a:r>
                <a:rPr sz="4050" b="1" spc="-83" dirty="0">
                  <a:solidFill>
                    <a:srgbClr val="005ACD"/>
                  </a:solidFill>
                  <a:latin typeface="Roboto Black"/>
                  <a:cs typeface="Roboto Black"/>
                </a:rPr>
                <a:t> </a:t>
              </a:r>
              <a:r>
                <a:rPr sz="1500" b="1" dirty="0">
                  <a:solidFill>
                    <a:srgbClr val="005ACD"/>
                  </a:solidFill>
                  <a:latin typeface="Roboto Black"/>
                  <a:cs typeface="Roboto Black"/>
                </a:rPr>
                <a:t>S</a:t>
              </a:r>
              <a:endParaRPr sz="1500" dirty="0">
                <a:solidFill>
                  <a:srgbClr val="005ACD"/>
                </a:solidFill>
                <a:latin typeface="Roboto Black"/>
                <a:cs typeface="Roboto Black"/>
              </a:endParaRPr>
            </a:p>
          </p:txBody>
        </p:sp>
        <p:sp>
          <p:nvSpPr>
            <p:cNvPr id="170" name="object 16">
              <a:extLst>
                <a:ext uri="{FF2B5EF4-FFF2-40B4-BE49-F238E27FC236}">
                  <a16:creationId xmlns:a16="http://schemas.microsoft.com/office/drawing/2014/main" id="{F40641EC-CB2E-FD78-2410-0B7BB57345E8}"/>
                </a:ext>
              </a:extLst>
            </p:cNvPr>
            <p:cNvSpPr txBox="1"/>
            <p:nvPr/>
          </p:nvSpPr>
          <p:spPr>
            <a:xfrm>
              <a:off x="8951562" y="1505481"/>
              <a:ext cx="775487" cy="32060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nSpc>
                  <a:spcPct val="100000"/>
                </a:lnSpc>
                <a:spcBef>
                  <a:spcPts val="150"/>
                </a:spcBef>
              </a:pPr>
              <a:r>
                <a:rPr sz="4050" b="1" spc="420" dirty="0">
                  <a:solidFill>
                    <a:srgbClr val="005ACD"/>
                  </a:solidFill>
                  <a:latin typeface="Roboto Black"/>
                  <a:cs typeface="Roboto Black"/>
                </a:rPr>
                <a:t>PF</a:t>
              </a:r>
              <a:r>
                <a:rPr sz="4050" b="1" dirty="0">
                  <a:solidFill>
                    <a:srgbClr val="005ACD"/>
                  </a:solidFill>
                  <a:latin typeface="Roboto Black"/>
                  <a:cs typeface="Roboto Black"/>
                </a:rPr>
                <a:t>C</a:t>
              </a:r>
              <a:r>
                <a:rPr sz="4050" b="1" spc="-171" dirty="0">
                  <a:solidFill>
                    <a:srgbClr val="005ACD"/>
                  </a:solidFill>
                  <a:latin typeface="Roboto Black"/>
                  <a:cs typeface="Roboto Black"/>
                </a:rPr>
                <a:t> </a:t>
              </a:r>
              <a:r>
                <a:rPr sz="1500" b="1" dirty="0">
                  <a:solidFill>
                    <a:srgbClr val="005ACD"/>
                  </a:solidFill>
                  <a:latin typeface="Roboto Black"/>
                  <a:cs typeface="Roboto Black"/>
                </a:rPr>
                <a:t>S</a:t>
              </a:r>
              <a:endParaRPr sz="1500" dirty="0">
                <a:solidFill>
                  <a:srgbClr val="005ACD"/>
                </a:solidFill>
                <a:latin typeface="Roboto Black"/>
                <a:cs typeface="Roboto Black"/>
              </a:endParaRPr>
            </a:p>
          </p:txBody>
        </p:sp>
        <p:sp>
          <p:nvSpPr>
            <p:cNvPr id="171" name="object 17">
              <a:extLst>
                <a:ext uri="{FF2B5EF4-FFF2-40B4-BE49-F238E27FC236}">
                  <a16:creationId xmlns:a16="http://schemas.microsoft.com/office/drawing/2014/main" id="{54C52C23-410C-9033-0CD6-0A79EC5320B3}"/>
                </a:ext>
              </a:extLst>
            </p:cNvPr>
            <p:cNvSpPr txBox="1"/>
            <p:nvPr/>
          </p:nvSpPr>
          <p:spPr>
            <a:xfrm>
              <a:off x="10151744" y="3314853"/>
              <a:ext cx="567175" cy="32060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57150">
                <a:lnSpc>
                  <a:spcPct val="100000"/>
                </a:lnSpc>
                <a:spcBef>
                  <a:spcPts val="150"/>
                </a:spcBef>
              </a:pPr>
              <a:r>
                <a:rPr sz="4050" b="1" dirty="0">
                  <a:solidFill>
                    <a:srgbClr val="005ACD"/>
                  </a:solidFill>
                  <a:latin typeface="Roboto Black"/>
                  <a:cs typeface="Roboto Black"/>
                </a:rPr>
                <a:t>S</a:t>
              </a:r>
              <a:r>
                <a:rPr sz="4050" b="1" spc="-105" dirty="0">
                  <a:solidFill>
                    <a:srgbClr val="005ACD"/>
                  </a:solidFill>
                  <a:latin typeface="Roboto Black"/>
                  <a:cs typeface="Roboto Black"/>
                </a:rPr>
                <a:t> </a:t>
              </a:r>
              <a:r>
                <a:rPr sz="4050" b="1" spc="8" dirty="0">
                  <a:solidFill>
                    <a:srgbClr val="005ACD"/>
                  </a:solidFill>
                  <a:latin typeface="Roboto Black"/>
                  <a:cs typeface="Roboto Black"/>
                </a:rPr>
                <a:t>F</a:t>
              </a:r>
              <a:r>
                <a:rPr sz="2400" b="1" baseline="-20833" dirty="0">
                  <a:solidFill>
                    <a:srgbClr val="005ACD"/>
                  </a:solidFill>
                  <a:latin typeface="Roboto Black"/>
                  <a:cs typeface="Roboto Black"/>
                </a:rPr>
                <a:t>6</a:t>
              </a:r>
              <a:endParaRPr sz="2400" baseline="-20833" dirty="0">
                <a:solidFill>
                  <a:srgbClr val="005ACD"/>
                </a:solidFill>
                <a:latin typeface="Roboto Black"/>
                <a:cs typeface="Roboto Black"/>
              </a:endParaRPr>
            </a:p>
          </p:txBody>
        </p:sp>
        <p:sp>
          <p:nvSpPr>
            <p:cNvPr id="172" name="object 18">
              <a:extLst>
                <a:ext uri="{FF2B5EF4-FFF2-40B4-BE49-F238E27FC236}">
                  <a16:creationId xmlns:a16="http://schemas.microsoft.com/office/drawing/2014/main" id="{F61C651A-AD6A-EC5B-0142-83BF688CB7EF}"/>
                </a:ext>
              </a:extLst>
            </p:cNvPr>
            <p:cNvSpPr txBox="1"/>
            <p:nvPr/>
          </p:nvSpPr>
          <p:spPr>
            <a:xfrm>
              <a:off x="5882901" y="5034793"/>
              <a:ext cx="502615"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marR="7620" indent="16193">
                <a:lnSpc>
                  <a:spcPct val="100000"/>
                </a:lnSpc>
                <a:spcBef>
                  <a:spcPts val="150"/>
                </a:spcBef>
              </a:pPr>
              <a:r>
                <a:rPr sz="900" b="1" spc="-8" dirty="0">
                  <a:solidFill>
                    <a:srgbClr val="FFFFFF"/>
                  </a:solidFill>
                  <a:latin typeface="Roboto Black"/>
                  <a:cs typeface="Roboto Black"/>
                </a:rPr>
                <a:t>COM</a:t>
              </a:r>
              <a:r>
                <a:rPr sz="900" b="1" spc="-98" dirty="0">
                  <a:solidFill>
                    <a:srgbClr val="FFFFFF"/>
                  </a:solidFill>
                  <a:latin typeface="Roboto Black"/>
                  <a:cs typeface="Roboto Black"/>
                </a:rPr>
                <a:t>P</a:t>
              </a:r>
              <a:r>
                <a:rPr sz="900" b="1" spc="-8" dirty="0">
                  <a:solidFill>
                    <a:srgbClr val="FFFFFF"/>
                  </a:solidFill>
                  <a:latin typeface="Roboto Black"/>
                  <a:cs typeface="Roboto Black"/>
                </a:rPr>
                <a:t>A</a:t>
              </a:r>
              <a:r>
                <a:rPr sz="900" b="1" spc="-15" dirty="0">
                  <a:solidFill>
                    <a:srgbClr val="FFFFFF"/>
                  </a:solidFill>
                  <a:latin typeface="Roboto Black"/>
                  <a:cs typeface="Roboto Black"/>
                </a:rPr>
                <a:t>N</a:t>
              </a:r>
              <a:r>
                <a:rPr sz="900" b="1" dirty="0">
                  <a:solidFill>
                    <a:srgbClr val="FFFFFF"/>
                  </a:solidFill>
                  <a:latin typeface="Roboto Black"/>
                  <a:cs typeface="Roboto Black"/>
                </a:rPr>
                <a:t>Y  </a:t>
              </a:r>
              <a:r>
                <a:rPr sz="900" b="1" spc="-105" dirty="0">
                  <a:solidFill>
                    <a:srgbClr val="FFFFFF"/>
                  </a:solidFill>
                  <a:latin typeface="Roboto Black"/>
                  <a:cs typeface="Roboto Black"/>
                </a:rPr>
                <a:t>F</a:t>
              </a:r>
              <a:r>
                <a:rPr sz="900" b="1" spc="-15" dirty="0">
                  <a:solidFill>
                    <a:srgbClr val="FFFFFF"/>
                  </a:solidFill>
                  <a:latin typeface="Roboto Black"/>
                  <a:cs typeface="Roboto Black"/>
                </a:rPr>
                <a:t>A</a:t>
              </a:r>
              <a:r>
                <a:rPr sz="900" b="1" spc="-8" dirty="0">
                  <a:solidFill>
                    <a:srgbClr val="FFFFFF"/>
                  </a:solidFill>
                  <a:latin typeface="Roboto Black"/>
                  <a:cs typeface="Roboto Black"/>
                </a:rPr>
                <a:t>CIL</a:t>
              </a:r>
              <a:r>
                <a:rPr sz="900" b="1" spc="-23" dirty="0">
                  <a:solidFill>
                    <a:srgbClr val="FFFFFF"/>
                  </a:solidFill>
                  <a:latin typeface="Roboto Black"/>
                  <a:cs typeface="Roboto Black"/>
                </a:rPr>
                <a:t>I</a:t>
              </a:r>
              <a:r>
                <a:rPr sz="900" b="1" spc="-8" dirty="0">
                  <a:solidFill>
                    <a:srgbClr val="FFFFFF"/>
                  </a:solidFill>
                  <a:latin typeface="Roboto Black"/>
                  <a:cs typeface="Roboto Black"/>
                </a:rPr>
                <a:t>TIES</a:t>
              </a:r>
              <a:endParaRPr sz="900" dirty="0">
                <a:latin typeface="Roboto Black"/>
                <a:cs typeface="Roboto Black"/>
              </a:endParaRPr>
            </a:p>
          </p:txBody>
        </p:sp>
        <p:sp>
          <p:nvSpPr>
            <p:cNvPr id="173" name="object 19">
              <a:extLst>
                <a:ext uri="{FF2B5EF4-FFF2-40B4-BE49-F238E27FC236}">
                  <a16:creationId xmlns:a16="http://schemas.microsoft.com/office/drawing/2014/main" id="{34BB0B3C-5D05-62DF-05B8-3B3F500A9E53}"/>
                </a:ext>
              </a:extLst>
            </p:cNvPr>
            <p:cNvSpPr txBox="1"/>
            <p:nvPr/>
          </p:nvSpPr>
          <p:spPr>
            <a:xfrm>
              <a:off x="5894019" y="5656423"/>
              <a:ext cx="479647"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30480" marR="7620" indent="-12383">
                <a:lnSpc>
                  <a:spcPct val="100000"/>
                </a:lnSpc>
                <a:spcBef>
                  <a:spcPts val="150"/>
                </a:spcBef>
              </a:pPr>
              <a:r>
                <a:rPr sz="900" b="1" spc="-8" dirty="0">
                  <a:solidFill>
                    <a:srgbClr val="FFFFFF"/>
                  </a:solidFill>
                  <a:latin typeface="Roboto Black"/>
                  <a:cs typeface="Roboto Black"/>
                </a:rPr>
                <a:t>COM</a:t>
              </a:r>
              <a:r>
                <a:rPr sz="900" b="1" spc="-98" dirty="0">
                  <a:solidFill>
                    <a:srgbClr val="FFFFFF"/>
                  </a:solidFill>
                  <a:latin typeface="Roboto Black"/>
                  <a:cs typeface="Roboto Black"/>
                </a:rPr>
                <a:t>P</a:t>
              </a:r>
              <a:r>
                <a:rPr sz="900" b="1" spc="-8" dirty="0">
                  <a:solidFill>
                    <a:srgbClr val="FFFFFF"/>
                  </a:solidFill>
                  <a:latin typeface="Roboto Black"/>
                  <a:cs typeface="Roboto Black"/>
                </a:rPr>
                <a:t>A</a:t>
              </a:r>
              <a:r>
                <a:rPr sz="900" b="1" spc="-15" dirty="0">
                  <a:solidFill>
                    <a:srgbClr val="FFFFFF"/>
                  </a:solidFill>
                  <a:latin typeface="Roboto Black"/>
                  <a:cs typeface="Roboto Black"/>
                </a:rPr>
                <a:t>N</a:t>
              </a:r>
              <a:r>
                <a:rPr sz="900" b="1" dirty="0">
                  <a:solidFill>
                    <a:srgbClr val="FFFFFF"/>
                  </a:solidFill>
                  <a:latin typeface="Roboto Black"/>
                  <a:cs typeface="Roboto Black"/>
                </a:rPr>
                <a:t>Y  VEHICLES</a:t>
              </a:r>
              <a:endParaRPr sz="900" dirty="0">
                <a:latin typeface="Roboto Black"/>
                <a:cs typeface="Roboto Black"/>
              </a:endParaRPr>
            </a:p>
          </p:txBody>
        </p:sp>
        <p:sp>
          <p:nvSpPr>
            <p:cNvPr id="174" name="object 20">
              <a:extLst>
                <a:ext uri="{FF2B5EF4-FFF2-40B4-BE49-F238E27FC236}">
                  <a16:creationId xmlns:a16="http://schemas.microsoft.com/office/drawing/2014/main" id="{F88D862E-FC2D-96D4-9C28-69DFE46FB675}"/>
                </a:ext>
              </a:extLst>
            </p:cNvPr>
            <p:cNvSpPr txBox="1"/>
            <p:nvPr/>
          </p:nvSpPr>
          <p:spPr>
            <a:xfrm>
              <a:off x="1229231" y="5687959"/>
              <a:ext cx="892413"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marR="7620" indent="219075">
                <a:lnSpc>
                  <a:spcPct val="100000"/>
                </a:lnSpc>
                <a:spcBef>
                  <a:spcPts val="150"/>
                </a:spcBef>
              </a:pPr>
              <a:r>
                <a:rPr sz="900" b="1" spc="-8" dirty="0">
                  <a:solidFill>
                    <a:srgbClr val="FFFFFF"/>
                  </a:solidFill>
                  <a:latin typeface="Roboto Black"/>
                  <a:cs typeface="Roboto Black"/>
                </a:rPr>
                <a:t>PURCHASED </a:t>
              </a:r>
              <a:r>
                <a:rPr sz="900" b="1" dirty="0">
                  <a:solidFill>
                    <a:srgbClr val="FFFFFF"/>
                  </a:solidFill>
                  <a:latin typeface="Roboto Black"/>
                  <a:cs typeface="Roboto Black"/>
                </a:rPr>
                <a:t>GOODS</a:t>
              </a:r>
              <a:r>
                <a:rPr sz="900" b="1" spc="-53" dirty="0">
                  <a:solidFill>
                    <a:srgbClr val="FFFFFF"/>
                  </a:solidFill>
                  <a:latin typeface="Roboto Black"/>
                  <a:cs typeface="Roboto Black"/>
                </a:rPr>
                <a:t> </a:t>
              </a:r>
              <a:r>
                <a:rPr sz="900" b="1" dirty="0">
                  <a:solidFill>
                    <a:srgbClr val="FFFFFF"/>
                  </a:solidFill>
                  <a:latin typeface="Roboto Black"/>
                  <a:cs typeface="Roboto Black"/>
                </a:rPr>
                <a:t>&amp;</a:t>
              </a:r>
              <a:r>
                <a:rPr sz="900" b="1" spc="-53" dirty="0">
                  <a:solidFill>
                    <a:srgbClr val="FFFFFF"/>
                  </a:solidFill>
                  <a:latin typeface="Roboto Black"/>
                  <a:cs typeface="Roboto Black"/>
                </a:rPr>
                <a:t> </a:t>
              </a:r>
              <a:r>
                <a:rPr sz="900" b="1" spc="-8" dirty="0">
                  <a:solidFill>
                    <a:srgbClr val="FFFFFF"/>
                  </a:solidFill>
                  <a:latin typeface="Roboto Black"/>
                  <a:cs typeface="Roboto Black"/>
                </a:rPr>
                <a:t>SERVICES</a:t>
              </a:r>
              <a:endParaRPr sz="900" dirty="0">
                <a:latin typeface="Roboto Black"/>
                <a:cs typeface="Roboto Black"/>
              </a:endParaRPr>
            </a:p>
          </p:txBody>
        </p:sp>
        <p:sp>
          <p:nvSpPr>
            <p:cNvPr id="175" name="object 21">
              <a:extLst>
                <a:ext uri="{FF2B5EF4-FFF2-40B4-BE49-F238E27FC236}">
                  <a16:creationId xmlns:a16="http://schemas.microsoft.com/office/drawing/2014/main" id="{EAA539AF-B58E-F595-4BDD-E82CF3EAAEDF}"/>
                </a:ext>
              </a:extLst>
            </p:cNvPr>
            <p:cNvSpPr txBox="1"/>
            <p:nvPr/>
          </p:nvSpPr>
          <p:spPr>
            <a:xfrm>
              <a:off x="10265554" y="5687959"/>
              <a:ext cx="675558" cy="120546"/>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nSpc>
                  <a:spcPct val="100000"/>
                </a:lnSpc>
                <a:spcBef>
                  <a:spcPts val="150"/>
                </a:spcBef>
              </a:pPr>
              <a:r>
                <a:rPr sz="900" b="1" spc="-8" dirty="0">
                  <a:solidFill>
                    <a:srgbClr val="FFFFFF"/>
                  </a:solidFill>
                  <a:latin typeface="Roboto Black"/>
                  <a:cs typeface="Roboto Black"/>
                </a:rPr>
                <a:t>INVESTMENTS</a:t>
              </a:r>
              <a:endParaRPr sz="900" dirty="0">
                <a:latin typeface="Roboto Black"/>
                <a:cs typeface="Roboto Black"/>
              </a:endParaRPr>
            </a:p>
          </p:txBody>
        </p:sp>
        <p:sp>
          <p:nvSpPr>
            <p:cNvPr id="176" name="object 22">
              <a:extLst>
                <a:ext uri="{FF2B5EF4-FFF2-40B4-BE49-F238E27FC236}">
                  <a16:creationId xmlns:a16="http://schemas.microsoft.com/office/drawing/2014/main" id="{FEEC74A1-BF44-E5AB-636B-7C571AFABD29}"/>
                </a:ext>
              </a:extLst>
            </p:cNvPr>
            <p:cNvSpPr txBox="1"/>
            <p:nvPr/>
          </p:nvSpPr>
          <p:spPr>
            <a:xfrm>
              <a:off x="9521540" y="5687959"/>
              <a:ext cx="599896" cy="120546"/>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nSpc>
                  <a:spcPct val="100000"/>
                </a:lnSpc>
                <a:spcBef>
                  <a:spcPts val="150"/>
                </a:spcBef>
              </a:pPr>
              <a:r>
                <a:rPr sz="900" b="1" dirty="0">
                  <a:solidFill>
                    <a:srgbClr val="FFFFFF"/>
                  </a:solidFill>
                  <a:latin typeface="Roboto Black"/>
                  <a:cs typeface="Roboto Black"/>
                </a:rPr>
                <a:t>FRANCHISES</a:t>
              </a:r>
              <a:endParaRPr sz="900" dirty="0">
                <a:latin typeface="Roboto Black"/>
                <a:cs typeface="Roboto Black"/>
              </a:endParaRPr>
            </a:p>
          </p:txBody>
        </p:sp>
        <p:sp>
          <p:nvSpPr>
            <p:cNvPr id="177" name="object 23">
              <a:extLst>
                <a:ext uri="{FF2B5EF4-FFF2-40B4-BE49-F238E27FC236}">
                  <a16:creationId xmlns:a16="http://schemas.microsoft.com/office/drawing/2014/main" id="{8529FEE7-4699-6EFB-E17D-0313E137927B}"/>
                </a:ext>
              </a:extLst>
            </p:cNvPr>
            <p:cNvSpPr txBox="1"/>
            <p:nvPr/>
          </p:nvSpPr>
          <p:spPr>
            <a:xfrm>
              <a:off x="8912965" y="5687959"/>
              <a:ext cx="381690"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marR="7620" indent="8573">
                <a:lnSpc>
                  <a:spcPct val="100000"/>
                </a:lnSpc>
                <a:spcBef>
                  <a:spcPts val="150"/>
                </a:spcBef>
              </a:pPr>
              <a:r>
                <a:rPr sz="900" b="1" dirty="0">
                  <a:solidFill>
                    <a:srgbClr val="FFFFFF"/>
                  </a:solidFill>
                  <a:latin typeface="Roboto Black"/>
                  <a:cs typeface="Roboto Black"/>
                </a:rPr>
                <a:t>LEASED  </a:t>
              </a:r>
              <a:r>
                <a:rPr sz="900" b="1" spc="-8" dirty="0">
                  <a:solidFill>
                    <a:srgbClr val="FFFFFF"/>
                  </a:solidFill>
                  <a:latin typeface="Roboto Black"/>
                  <a:cs typeface="Roboto Black"/>
                </a:rPr>
                <a:t>ASS</a:t>
              </a:r>
              <a:r>
                <a:rPr sz="900" b="1" spc="8" dirty="0">
                  <a:solidFill>
                    <a:srgbClr val="FFFFFF"/>
                  </a:solidFill>
                  <a:latin typeface="Roboto Black"/>
                  <a:cs typeface="Roboto Black"/>
                </a:rPr>
                <a:t>E</a:t>
              </a:r>
              <a:r>
                <a:rPr sz="900" b="1" spc="-15" dirty="0">
                  <a:solidFill>
                    <a:srgbClr val="FFFFFF"/>
                  </a:solidFill>
                  <a:latin typeface="Roboto Black"/>
                  <a:cs typeface="Roboto Black"/>
                </a:rPr>
                <a:t>T</a:t>
              </a:r>
              <a:r>
                <a:rPr sz="900" b="1" dirty="0">
                  <a:solidFill>
                    <a:srgbClr val="FFFFFF"/>
                  </a:solidFill>
                  <a:latin typeface="Roboto Black"/>
                  <a:cs typeface="Roboto Black"/>
                </a:rPr>
                <a:t>S</a:t>
              </a:r>
              <a:endParaRPr sz="900" dirty="0">
                <a:latin typeface="Roboto Black"/>
                <a:cs typeface="Roboto Black"/>
              </a:endParaRPr>
            </a:p>
          </p:txBody>
        </p:sp>
        <p:sp>
          <p:nvSpPr>
            <p:cNvPr id="178" name="object 24">
              <a:extLst>
                <a:ext uri="{FF2B5EF4-FFF2-40B4-BE49-F238E27FC236}">
                  <a16:creationId xmlns:a16="http://schemas.microsoft.com/office/drawing/2014/main" id="{E39F6F8E-961C-B1E7-F0D2-3D7E9A7C0AFB}"/>
                </a:ext>
              </a:extLst>
            </p:cNvPr>
            <p:cNvSpPr txBox="1"/>
            <p:nvPr/>
          </p:nvSpPr>
          <p:spPr>
            <a:xfrm>
              <a:off x="7134699" y="5687959"/>
              <a:ext cx="603273"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78104" marR="7620" indent="-60008">
                <a:lnSpc>
                  <a:spcPct val="100000"/>
                </a:lnSpc>
                <a:spcBef>
                  <a:spcPts val="150"/>
                </a:spcBef>
              </a:pPr>
              <a:r>
                <a:rPr sz="900" b="1" dirty="0">
                  <a:solidFill>
                    <a:srgbClr val="FFFFFF"/>
                  </a:solidFill>
                  <a:latin typeface="Roboto Black"/>
                  <a:cs typeface="Roboto Black"/>
                </a:rPr>
                <a:t>USE </a:t>
              </a:r>
              <a:r>
                <a:rPr sz="900" b="1" spc="-8" dirty="0">
                  <a:solidFill>
                    <a:srgbClr val="FFFFFF"/>
                  </a:solidFill>
                  <a:latin typeface="Roboto Black"/>
                  <a:cs typeface="Roboto Black"/>
                </a:rPr>
                <a:t>O</a:t>
              </a:r>
              <a:r>
                <a:rPr sz="900" b="1" dirty="0">
                  <a:solidFill>
                    <a:srgbClr val="FFFFFF"/>
                  </a:solidFill>
                  <a:latin typeface="Roboto Black"/>
                  <a:cs typeface="Roboto Black"/>
                </a:rPr>
                <a:t>F</a:t>
              </a:r>
              <a:r>
                <a:rPr sz="900" b="1" spc="-8" dirty="0">
                  <a:solidFill>
                    <a:srgbClr val="FFFFFF"/>
                  </a:solidFill>
                  <a:latin typeface="Roboto Black"/>
                  <a:cs typeface="Roboto Black"/>
                </a:rPr>
                <a:t> </a:t>
              </a:r>
              <a:r>
                <a:rPr sz="900" b="1" dirty="0">
                  <a:solidFill>
                    <a:srgbClr val="FFFFFF"/>
                  </a:solidFill>
                  <a:latin typeface="Roboto Black"/>
                  <a:cs typeface="Roboto Black"/>
                </a:rPr>
                <a:t>SOLD  </a:t>
              </a:r>
              <a:r>
                <a:rPr sz="900" b="1" spc="-8" dirty="0">
                  <a:solidFill>
                    <a:srgbClr val="FFFFFF"/>
                  </a:solidFill>
                  <a:latin typeface="Roboto Black"/>
                  <a:cs typeface="Roboto Black"/>
                </a:rPr>
                <a:t>PRODUCTS</a:t>
              </a:r>
              <a:endParaRPr sz="900" dirty="0">
                <a:latin typeface="Roboto Black"/>
                <a:cs typeface="Roboto Black"/>
              </a:endParaRPr>
            </a:p>
          </p:txBody>
        </p:sp>
        <p:sp>
          <p:nvSpPr>
            <p:cNvPr id="179" name="object 25">
              <a:extLst>
                <a:ext uri="{FF2B5EF4-FFF2-40B4-BE49-F238E27FC236}">
                  <a16:creationId xmlns:a16="http://schemas.microsoft.com/office/drawing/2014/main" id="{FC3C93D5-C216-8D72-D1D0-69A174383557}"/>
                </a:ext>
              </a:extLst>
            </p:cNvPr>
            <p:cNvSpPr txBox="1"/>
            <p:nvPr/>
          </p:nvSpPr>
          <p:spPr>
            <a:xfrm>
              <a:off x="7058730" y="5078961"/>
              <a:ext cx="779594"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marR="7620" indent="20955">
                <a:lnSpc>
                  <a:spcPct val="100000"/>
                </a:lnSpc>
                <a:spcBef>
                  <a:spcPts val="150"/>
                </a:spcBef>
              </a:pPr>
              <a:r>
                <a:rPr sz="900" b="1" dirty="0">
                  <a:solidFill>
                    <a:srgbClr val="FFFFFF"/>
                  </a:solidFill>
                  <a:latin typeface="Roboto Black"/>
                  <a:cs typeface="Roboto Black"/>
                </a:rPr>
                <a:t>PROCESSING </a:t>
              </a:r>
              <a:r>
                <a:rPr sz="900" b="1" spc="-8" dirty="0">
                  <a:solidFill>
                    <a:srgbClr val="FFFFFF"/>
                  </a:solidFill>
                  <a:latin typeface="Roboto Black"/>
                  <a:cs typeface="Roboto Black"/>
                </a:rPr>
                <a:t>OF  </a:t>
              </a:r>
              <a:r>
                <a:rPr sz="900" b="1" dirty="0">
                  <a:solidFill>
                    <a:srgbClr val="FFFFFF"/>
                  </a:solidFill>
                  <a:latin typeface="Roboto Black"/>
                  <a:cs typeface="Roboto Black"/>
                </a:rPr>
                <a:t>SOLD PRODU</a:t>
              </a:r>
              <a:r>
                <a:rPr sz="900" b="1" spc="-15" dirty="0">
                  <a:solidFill>
                    <a:srgbClr val="FFFFFF"/>
                  </a:solidFill>
                  <a:latin typeface="Roboto Black"/>
                  <a:cs typeface="Roboto Black"/>
                </a:rPr>
                <a:t>CT</a:t>
              </a:r>
              <a:r>
                <a:rPr sz="900" b="1" dirty="0">
                  <a:solidFill>
                    <a:srgbClr val="FFFFFF"/>
                  </a:solidFill>
                  <a:latin typeface="Roboto Black"/>
                  <a:cs typeface="Roboto Black"/>
                </a:rPr>
                <a:t>S</a:t>
              </a:r>
              <a:endParaRPr sz="900" dirty="0">
                <a:latin typeface="Roboto Black"/>
                <a:cs typeface="Roboto Black"/>
              </a:endParaRPr>
            </a:p>
          </p:txBody>
        </p:sp>
        <p:sp>
          <p:nvSpPr>
            <p:cNvPr id="180" name="object 26">
              <a:extLst>
                <a:ext uri="{FF2B5EF4-FFF2-40B4-BE49-F238E27FC236}">
                  <a16:creationId xmlns:a16="http://schemas.microsoft.com/office/drawing/2014/main" id="{C16ADC2D-630A-D62B-4A8E-201B71D6A280}"/>
                </a:ext>
              </a:extLst>
            </p:cNvPr>
            <p:cNvSpPr txBox="1"/>
            <p:nvPr/>
          </p:nvSpPr>
          <p:spPr>
            <a:xfrm>
              <a:off x="7024747" y="4409978"/>
              <a:ext cx="857284"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89535" marR="7620" indent="-71438">
                <a:lnSpc>
                  <a:spcPct val="100000"/>
                </a:lnSpc>
                <a:spcBef>
                  <a:spcPts val="150"/>
                </a:spcBef>
              </a:pPr>
              <a:r>
                <a:rPr sz="900" b="1" spc="-8" dirty="0">
                  <a:solidFill>
                    <a:srgbClr val="FFFFFF"/>
                  </a:solidFill>
                  <a:latin typeface="Roboto Black"/>
                  <a:cs typeface="Roboto Black"/>
                </a:rPr>
                <a:t>TRANSPO</a:t>
              </a:r>
              <a:r>
                <a:rPr sz="900" b="1" spc="-30" dirty="0">
                  <a:solidFill>
                    <a:srgbClr val="FFFFFF"/>
                  </a:solidFill>
                  <a:latin typeface="Roboto Black"/>
                  <a:cs typeface="Roboto Black"/>
                </a:rPr>
                <a:t>R</a:t>
              </a:r>
              <a:r>
                <a:rPr sz="900" b="1" spc="-68" dirty="0">
                  <a:solidFill>
                    <a:srgbClr val="FFFFFF"/>
                  </a:solidFill>
                  <a:latin typeface="Roboto Black"/>
                  <a:cs typeface="Roboto Black"/>
                </a:rPr>
                <a:t>TA</a:t>
              </a:r>
              <a:r>
                <a:rPr sz="900" b="1" spc="-8" dirty="0">
                  <a:solidFill>
                    <a:srgbClr val="FFFFFF"/>
                  </a:solidFill>
                  <a:latin typeface="Roboto Black"/>
                  <a:cs typeface="Roboto Black"/>
                </a:rPr>
                <a:t>TION  </a:t>
              </a:r>
              <a:r>
                <a:rPr sz="900" b="1" dirty="0">
                  <a:solidFill>
                    <a:srgbClr val="FFFFFF"/>
                  </a:solidFill>
                  <a:latin typeface="Roboto Black"/>
                  <a:cs typeface="Roboto Black"/>
                </a:rPr>
                <a:t>&amp;</a:t>
              </a:r>
              <a:r>
                <a:rPr sz="900" b="1" spc="-45" dirty="0">
                  <a:solidFill>
                    <a:srgbClr val="FFFFFF"/>
                  </a:solidFill>
                  <a:latin typeface="Roboto Black"/>
                  <a:cs typeface="Roboto Black"/>
                </a:rPr>
                <a:t> </a:t>
              </a:r>
              <a:r>
                <a:rPr sz="900" b="1" spc="-8" dirty="0">
                  <a:solidFill>
                    <a:srgbClr val="FFFFFF"/>
                  </a:solidFill>
                  <a:latin typeface="Roboto Black"/>
                  <a:cs typeface="Roboto Black"/>
                </a:rPr>
                <a:t>DISTRIBUTION</a:t>
              </a:r>
              <a:endParaRPr sz="900" dirty="0">
                <a:latin typeface="Roboto Black"/>
                <a:cs typeface="Roboto Black"/>
              </a:endParaRPr>
            </a:p>
          </p:txBody>
        </p:sp>
        <p:sp>
          <p:nvSpPr>
            <p:cNvPr id="181" name="object 27">
              <a:extLst>
                <a:ext uri="{FF2B5EF4-FFF2-40B4-BE49-F238E27FC236}">
                  <a16:creationId xmlns:a16="http://schemas.microsoft.com/office/drawing/2014/main" id="{2A84441F-507D-0CFB-8057-DC068B533173}"/>
                </a:ext>
              </a:extLst>
            </p:cNvPr>
            <p:cNvSpPr txBox="1"/>
            <p:nvPr/>
          </p:nvSpPr>
          <p:spPr>
            <a:xfrm>
              <a:off x="7907834" y="5654172"/>
              <a:ext cx="779594" cy="269615"/>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marR="7620" algn="ctr">
                <a:lnSpc>
                  <a:spcPct val="100000"/>
                </a:lnSpc>
                <a:spcBef>
                  <a:spcPts val="150"/>
                </a:spcBef>
              </a:pPr>
              <a:r>
                <a:rPr sz="750" b="1" dirty="0">
                  <a:solidFill>
                    <a:srgbClr val="FFFFFF"/>
                  </a:solidFill>
                  <a:latin typeface="Roboto Black"/>
                  <a:cs typeface="Roboto Black"/>
                </a:rPr>
                <a:t>END-OF-LIFE </a:t>
              </a:r>
              <a:r>
                <a:rPr sz="750" b="1" spc="8" dirty="0">
                  <a:solidFill>
                    <a:srgbClr val="FFFFFF"/>
                  </a:solidFill>
                  <a:latin typeface="Roboto Black"/>
                  <a:cs typeface="Roboto Black"/>
                </a:rPr>
                <a:t> </a:t>
              </a:r>
              <a:r>
                <a:rPr sz="750" b="1" spc="-8" dirty="0">
                  <a:solidFill>
                    <a:srgbClr val="FFFFFF"/>
                  </a:solidFill>
                  <a:latin typeface="Roboto Black"/>
                  <a:cs typeface="Roboto Black"/>
                </a:rPr>
                <a:t>TRE</a:t>
              </a:r>
              <a:r>
                <a:rPr sz="750" b="1" spc="-68" dirty="0">
                  <a:solidFill>
                    <a:srgbClr val="FFFFFF"/>
                  </a:solidFill>
                  <a:latin typeface="Roboto Black"/>
                  <a:cs typeface="Roboto Black"/>
                </a:rPr>
                <a:t>A</a:t>
              </a:r>
              <a:r>
                <a:rPr sz="750" b="1" spc="-8" dirty="0">
                  <a:solidFill>
                    <a:srgbClr val="FFFFFF"/>
                  </a:solidFill>
                  <a:latin typeface="Roboto Black"/>
                  <a:cs typeface="Roboto Black"/>
                </a:rPr>
                <a:t>TME</a:t>
              </a:r>
              <a:r>
                <a:rPr sz="750" b="1" spc="-15" dirty="0">
                  <a:solidFill>
                    <a:srgbClr val="FFFFFF"/>
                  </a:solidFill>
                  <a:latin typeface="Roboto Black"/>
                  <a:cs typeface="Roboto Black"/>
                </a:rPr>
                <a:t>N</a:t>
              </a:r>
              <a:r>
                <a:rPr sz="750" b="1" dirty="0">
                  <a:solidFill>
                    <a:srgbClr val="FFFFFF"/>
                  </a:solidFill>
                  <a:latin typeface="Roboto Black"/>
                  <a:cs typeface="Roboto Black"/>
                </a:rPr>
                <a:t>T</a:t>
              </a:r>
              <a:r>
                <a:rPr sz="750" b="1" spc="-38" dirty="0">
                  <a:solidFill>
                    <a:srgbClr val="FFFFFF"/>
                  </a:solidFill>
                  <a:latin typeface="Roboto Black"/>
                  <a:cs typeface="Roboto Black"/>
                </a:rPr>
                <a:t> </a:t>
              </a:r>
              <a:r>
                <a:rPr sz="750" b="1" spc="-8" dirty="0">
                  <a:solidFill>
                    <a:srgbClr val="FFFFFF"/>
                  </a:solidFill>
                  <a:latin typeface="Roboto Black"/>
                  <a:cs typeface="Roboto Black"/>
                </a:rPr>
                <a:t>OF  </a:t>
              </a:r>
              <a:r>
                <a:rPr sz="750" b="1" dirty="0">
                  <a:solidFill>
                    <a:srgbClr val="FFFFFF"/>
                  </a:solidFill>
                  <a:latin typeface="Roboto Black"/>
                  <a:cs typeface="Roboto Black"/>
                </a:rPr>
                <a:t>SOLD PRODU</a:t>
              </a:r>
              <a:r>
                <a:rPr sz="750" b="1" spc="-15" dirty="0">
                  <a:solidFill>
                    <a:srgbClr val="FFFFFF"/>
                  </a:solidFill>
                  <a:latin typeface="Roboto Black"/>
                  <a:cs typeface="Roboto Black"/>
                </a:rPr>
                <a:t>CT</a:t>
              </a:r>
              <a:r>
                <a:rPr sz="750" b="1" dirty="0">
                  <a:solidFill>
                    <a:srgbClr val="FFFFFF"/>
                  </a:solidFill>
                  <a:latin typeface="Roboto Black"/>
                  <a:cs typeface="Roboto Black"/>
                </a:rPr>
                <a:t>S</a:t>
              </a:r>
              <a:endParaRPr sz="750" dirty="0">
                <a:latin typeface="Roboto Black"/>
                <a:cs typeface="Roboto Black"/>
              </a:endParaRPr>
            </a:p>
          </p:txBody>
        </p:sp>
        <p:sp>
          <p:nvSpPr>
            <p:cNvPr id="182" name="object 28">
              <a:extLst>
                <a:ext uri="{FF2B5EF4-FFF2-40B4-BE49-F238E27FC236}">
                  <a16:creationId xmlns:a16="http://schemas.microsoft.com/office/drawing/2014/main" id="{0011F6A3-F59B-A4B8-C70E-EA16A0D1CC6D}"/>
                </a:ext>
              </a:extLst>
            </p:cNvPr>
            <p:cNvSpPr txBox="1"/>
            <p:nvPr/>
          </p:nvSpPr>
          <p:spPr>
            <a:xfrm>
              <a:off x="2180488" y="5687959"/>
              <a:ext cx="412091"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67628" marR="7620" indent="-49530">
                <a:lnSpc>
                  <a:spcPct val="100000"/>
                </a:lnSpc>
                <a:spcBef>
                  <a:spcPts val="150"/>
                </a:spcBef>
              </a:pPr>
              <a:r>
                <a:rPr sz="900" b="1" spc="-8" dirty="0">
                  <a:solidFill>
                    <a:srgbClr val="FFFFFF"/>
                  </a:solidFill>
                  <a:latin typeface="Roboto Black"/>
                  <a:cs typeface="Roboto Black"/>
                </a:rPr>
                <a:t>CAP</a:t>
              </a:r>
              <a:r>
                <a:rPr sz="900" b="1" spc="-15" dirty="0">
                  <a:solidFill>
                    <a:srgbClr val="FFFFFF"/>
                  </a:solidFill>
                  <a:latin typeface="Roboto Black"/>
                  <a:cs typeface="Roboto Black"/>
                </a:rPr>
                <a:t>I</a:t>
              </a:r>
              <a:r>
                <a:rPr sz="900" b="1" spc="-68" dirty="0">
                  <a:solidFill>
                    <a:srgbClr val="FFFFFF"/>
                  </a:solidFill>
                  <a:latin typeface="Roboto Black"/>
                  <a:cs typeface="Roboto Black"/>
                </a:rPr>
                <a:t>T</a:t>
              </a:r>
              <a:r>
                <a:rPr sz="900" b="1" spc="-8" dirty="0">
                  <a:solidFill>
                    <a:srgbClr val="FFFFFF"/>
                  </a:solidFill>
                  <a:latin typeface="Roboto Black"/>
                  <a:cs typeface="Roboto Black"/>
                </a:rPr>
                <a:t>AL  </a:t>
              </a:r>
              <a:r>
                <a:rPr sz="900" b="1" dirty="0">
                  <a:solidFill>
                    <a:srgbClr val="FFFFFF"/>
                  </a:solidFill>
                  <a:latin typeface="Roboto Black"/>
                  <a:cs typeface="Roboto Black"/>
                </a:rPr>
                <a:t>GOODS</a:t>
              </a:r>
              <a:endParaRPr sz="900" dirty="0">
                <a:latin typeface="Roboto Black"/>
                <a:cs typeface="Roboto Black"/>
              </a:endParaRPr>
            </a:p>
          </p:txBody>
        </p:sp>
        <p:sp>
          <p:nvSpPr>
            <p:cNvPr id="183" name="object 29">
              <a:extLst>
                <a:ext uri="{FF2B5EF4-FFF2-40B4-BE49-F238E27FC236}">
                  <a16:creationId xmlns:a16="http://schemas.microsoft.com/office/drawing/2014/main" id="{222FDB92-2E53-9212-CF9E-EC65532751A1}"/>
                </a:ext>
              </a:extLst>
            </p:cNvPr>
            <p:cNvSpPr txBox="1"/>
            <p:nvPr/>
          </p:nvSpPr>
          <p:spPr>
            <a:xfrm>
              <a:off x="2765211" y="5687959"/>
              <a:ext cx="715415"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221933" marR="7620" indent="-203835">
                <a:lnSpc>
                  <a:spcPct val="100000"/>
                </a:lnSpc>
                <a:spcBef>
                  <a:spcPts val="150"/>
                </a:spcBef>
              </a:pPr>
              <a:r>
                <a:rPr sz="900" b="1" dirty="0">
                  <a:solidFill>
                    <a:srgbClr val="FFFFFF"/>
                  </a:solidFill>
                  <a:latin typeface="Roboto Black"/>
                  <a:cs typeface="Roboto Black"/>
                </a:rPr>
                <a:t>FUEL &amp; ENERGY  </a:t>
              </a:r>
              <a:r>
                <a:rPr sz="900" b="1" spc="-15" dirty="0">
                  <a:solidFill>
                    <a:srgbClr val="FFFFFF"/>
                  </a:solidFill>
                  <a:latin typeface="Roboto Black"/>
                  <a:cs typeface="Roboto Black"/>
                </a:rPr>
                <a:t>RELATED</a:t>
              </a:r>
              <a:endParaRPr sz="900" dirty="0">
                <a:latin typeface="Roboto Black"/>
                <a:cs typeface="Roboto Black"/>
              </a:endParaRPr>
            </a:p>
          </p:txBody>
        </p:sp>
        <p:sp>
          <p:nvSpPr>
            <p:cNvPr id="184" name="object 30">
              <a:extLst>
                <a:ext uri="{FF2B5EF4-FFF2-40B4-BE49-F238E27FC236}">
                  <a16:creationId xmlns:a16="http://schemas.microsoft.com/office/drawing/2014/main" id="{923DFA76-E517-0591-D5B0-5F2982DA9A19}"/>
                </a:ext>
              </a:extLst>
            </p:cNvPr>
            <p:cNvSpPr txBox="1"/>
            <p:nvPr/>
          </p:nvSpPr>
          <p:spPr>
            <a:xfrm>
              <a:off x="3570736" y="5687959"/>
              <a:ext cx="857284"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89535" marR="7620" indent="-71438">
                <a:lnSpc>
                  <a:spcPct val="100000"/>
                </a:lnSpc>
                <a:spcBef>
                  <a:spcPts val="150"/>
                </a:spcBef>
              </a:pPr>
              <a:r>
                <a:rPr sz="900" b="1" spc="-8" dirty="0">
                  <a:solidFill>
                    <a:srgbClr val="FFFFFF"/>
                  </a:solidFill>
                  <a:latin typeface="Roboto Black"/>
                  <a:cs typeface="Roboto Black"/>
                </a:rPr>
                <a:t>TRANSPO</a:t>
              </a:r>
              <a:r>
                <a:rPr sz="900" b="1" spc="-30" dirty="0">
                  <a:solidFill>
                    <a:srgbClr val="FFFFFF"/>
                  </a:solidFill>
                  <a:latin typeface="Roboto Black"/>
                  <a:cs typeface="Roboto Black"/>
                </a:rPr>
                <a:t>R</a:t>
              </a:r>
              <a:r>
                <a:rPr sz="900" b="1" spc="-68" dirty="0">
                  <a:solidFill>
                    <a:srgbClr val="FFFFFF"/>
                  </a:solidFill>
                  <a:latin typeface="Roboto Black"/>
                  <a:cs typeface="Roboto Black"/>
                </a:rPr>
                <a:t>TA</a:t>
              </a:r>
              <a:r>
                <a:rPr sz="900" b="1" spc="-8" dirty="0">
                  <a:solidFill>
                    <a:srgbClr val="FFFFFF"/>
                  </a:solidFill>
                  <a:latin typeface="Roboto Black"/>
                  <a:cs typeface="Roboto Black"/>
                </a:rPr>
                <a:t>TION  </a:t>
              </a:r>
              <a:r>
                <a:rPr sz="900" b="1" dirty="0">
                  <a:solidFill>
                    <a:srgbClr val="FFFFFF"/>
                  </a:solidFill>
                  <a:latin typeface="Roboto Black"/>
                  <a:cs typeface="Roboto Black"/>
                </a:rPr>
                <a:t>&amp;</a:t>
              </a:r>
              <a:r>
                <a:rPr sz="900" b="1" spc="-45" dirty="0">
                  <a:solidFill>
                    <a:srgbClr val="FFFFFF"/>
                  </a:solidFill>
                  <a:latin typeface="Roboto Black"/>
                  <a:cs typeface="Roboto Black"/>
                </a:rPr>
                <a:t> </a:t>
              </a:r>
              <a:r>
                <a:rPr sz="900" b="1" spc="-8" dirty="0">
                  <a:solidFill>
                    <a:srgbClr val="FFFFFF"/>
                  </a:solidFill>
                  <a:latin typeface="Roboto Black"/>
                  <a:cs typeface="Roboto Black"/>
                </a:rPr>
                <a:t>DISTRIBUTION</a:t>
              </a:r>
              <a:endParaRPr sz="900" dirty="0">
                <a:latin typeface="Roboto Black"/>
                <a:cs typeface="Roboto Black"/>
              </a:endParaRPr>
            </a:p>
          </p:txBody>
        </p:sp>
        <p:sp>
          <p:nvSpPr>
            <p:cNvPr id="185" name="object 31">
              <a:extLst>
                <a:ext uri="{FF2B5EF4-FFF2-40B4-BE49-F238E27FC236}">
                  <a16:creationId xmlns:a16="http://schemas.microsoft.com/office/drawing/2014/main" id="{B639D512-63DE-7AD9-AE1D-7649FE762454}"/>
                </a:ext>
              </a:extLst>
            </p:cNvPr>
            <p:cNvSpPr txBox="1"/>
            <p:nvPr/>
          </p:nvSpPr>
          <p:spPr>
            <a:xfrm>
              <a:off x="4556954" y="5687959"/>
              <a:ext cx="628945"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34290" marR="7620" indent="-16193">
                <a:lnSpc>
                  <a:spcPct val="100000"/>
                </a:lnSpc>
                <a:spcBef>
                  <a:spcPts val="150"/>
                </a:spcBef>
              </a:pPr>
              <a:r>
                <a:rPr sz="900" b="1" spc="-23" dirty="0">
                  <a:solidFill>
                    <a:srgbClr val="FFFFFF"/>
                  </a:solidFill>
                  <a:latin typeface="Roboto Black"/>
                  <a:cs typeface="Roboto Black"/>
                </a:rPr>
                <a:t>W</a:t>
              </a:r>
              <a:r>
                <a:rPr sz="900" b="1" spc="-8" dirty="0">
                  <a:solidFill>
                    <a:srgbClr val="FFFFFF"/>
                  </a:solidFill>
                  <a:latin typeface="Roboto Black"/>
                  <a:cs typeface="Roboto Black"/>
                </a:rPr>
                <a:t>AST</a:t>
              </a:r>
              <a:r>
                <a:rPr sz="900" b="1" dirty="0">
                  <a:solidFill>
                    <a:srgbClr val="FFFFFF"/>
                  </a:solidFill>
                  <a:latin typeface="Roboto Black"/>
                  <a:cs typeface="Roboto Black"/>
                </a:rPr>
                <a:t>E</a:t>
              </a:r>
              <a:r>
                <a:rPr sz="900" b="1" spc="-8" dirty="0">
                  <a:solidFill>
                    <a:srgbClr val="FFFFFF"/>
                  </a:solidFill>
                  <a:latin typeface="Roboto Black"/>
                  <a:cs typeface="Roboto Black"/>
                </a:rPr>
                <a:t> </a:t>
              </a:r>
              <a:r>
                <a:rPr sz="900" b="1" dirty="0">
                  <a:solidFill>
                    <a:srgbClr val="FFFFFF"/>
                  </a:solidFill>
                  <a:latin typeface="Roboto Black"/>
                  <a:cs typeface="Roboto Black"/>
                </a:rPr>
                <a:t>FROM  </a:t>
              </a:r>
              <a:r>
                <a:rPr sz="900" b="1" spc="-15" dirty="0">
                  <a:solidFill>
                    <a:srgbClr val="FFFFFF"/>
                  </a:solidFill>
                  <a:latin typeface="Roboto Black"/>
                  <a:cs typeface="Roboto Black"/>
                </a:rPr>
                <a:t>OPERATIONS</a:t>
              </a:r>
              <a:endParaRPr sz="900" dirty="0">
                <a:latin typeface="Roboto Black"/>
                <a:cs typeface="Roboto Black"/>
              </a:endParaRPr>
            </a:p>
          </p:txBody>
        </p:sp>
        <p:sp>
          <p:nvSpPr>
            <p:cNvPr id="186" name="object 32">
              <a:extLst>
                <a:ext uri="{FF2B5EF4-FFF2-40B4-BE49-F238E27FC236}">
                  <a16:creationId xmlns:a16="http://schemas.microsoft.com/office/drawing/2014/main" id="{99E8D2B9-F84D-507C-838D-3AC93A8D5294}"/>
                </a:ext>
              </a:extLst>
            </p:cNvPr>
            <p:cNvSpPr txBox="1"/>
            <p:nvPr/>
          </p:nvSpPr>
          <p:spPr>
            <a:xfrm>
              <a:off x="4625246" y="5078961"/>
              <a:ext cx="476944"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89535" marR="7620" indent="-71438">
                <a:lnSpc>
                  <a:spcPct val="100000"/>
                </a:lnSpc>
                <a:spcBef>
                  <a:spcPts val="150"/>
                </a:spcBef>
              </a:pPr>
              <a:r>
                <a:rPr sz="900" b="1" dirty="0">
                  <a:solidFill>
                    <a:srgbClr val="FFFFFF"/>
                  </a:solidFill>
                  <a:latin typeface="Roboto Black"/>
                  <a:cs typeface="Roboto Black"/>
                </a:rPr>
                <a:t>BUSINESS  </a:t>
              </a:r>
              <a:r>
                <a:rPr sz="900" b="1" spc="-15" dirty="0">
                  <a:solidFill>
                    <a:srgbClr val="FFFFFF"/>
                  </a:solidFill>
                  <a:latin typeface="Roboto Black"/>
                  <a:cs typeface="Roboto Black"/>
                </a:rPr>
                <a:t>TRAVEL</a:t>
              </a:r>
              <a:endParaRPr sz="900" dirty="0">
                <a:latin typeface="Roboto Black"/>
                <a:cs typeface="Roboto Black"/>
              </a:endParaRPr>
            </a:p>
          </p:txBody>
        </p:sp>
        <p:sp>
          <p:nvSpPr>
            <p:cNvPr id="187" name="object 33">
              <a:extLst>
                <a:ext uri="{FF2B5EF4-FFF2-40B4-BE49-F238E27FC236}">
                  <a16:creationId xmlns:a16="http://schemas.microsoft.com/office/drawing/2014/main" id="{5F98F64F-C46C-393C-ACA4-04EDCE3CA700}"/>
                </a:ext>
              </a:extLst>
            </p:cNvPr>
            <p:cNvSpPr txBox="1"/>
            <p:nvPr/>
          </p:nvSpPr>
          <p:spPr>
            <a:xfrm>
              <a:off x="4570923" y="4409978"/>
              <a:ext cx="601922" cy="21853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marR="7620" indent="70485">
                <a:lnSpc>
                  <a:spcPct val="100000"/>
                </a:lnSpc>
                <a:spcBef>
                  <a:spcPts val="150"/>
                </a:spcBef>
              </a:pPr>
              <a:r>
                <a:rPr sz="900" b="1" spc="-8" dirty="0">
                  <a:solidFill>
                    <a:srgbClr val="FFFFFF"/>
                  </a:solidFill>
                  <a:latin typeface="Roboto Black"/>
                  <a:cs typeface="Roboto Black"/>
                </a:rPr>
                <a:t>EMPLOYEE </a:t>
              </a:r>
              <a:r>
                <a:rPr sz="900" b="1" dirty="0">
                  <a:solidFill>
                    <a:srgbClr val="FFFFFF"/>
                  </a:solidFill>
                  <a:latin typeface="Roboto Black"/>
                  <a:cs typeface="Roboto Black"/>
                </a:rPr>
                <a:t> </a:t>
              </a:r>
              <a:r>
                <a:rPr sz="900" b="1" spc="-8" dirty="0">
                  <a:solidFill>
                    <a:srgbClr val="FFFFFF"/>
                  </a:solidFill>
                  <a:latin typeface="Roboto Black"/>
                  <a:cs typeface="Roboto Black"/>
                </a:rPr>
                <a:t>COMMUTING</a:t>
              </a:r>
              <a:endParaRPr sz="900" dirty="0">
                <a:latin typeface="Roboto Black"/>
                <a:cs typeface="Roboto Black"/>
              </a:endParaRPr>
            </a:p>
          </p:txBody>
        </p:sp>
        <p:sp>
          <p:nvSpPr>
            <p:cNvPr id="188" name="object 34">
              <a:extLst>
                <a:ext uri="{FF2B5EF4-FFF2-40B4-BE49-F238E27FC236}">
                  <a16:creationId xmlns:a16="http://schemas.microsoft.com/office/drawing/2014/main" id="{1FC6B0E9-404B-2427-0687-1DC2B0D598C5}"/>
                </a:ext>
              </a:extLst>
            </p:cNvPr>
            <p:cNvSpPr txBox="1"/>
            <p:nvPr/>
          </p:nvSpPr>
          <p:spPr>
            <a:xfrm>
              <a:off x="3114509" y="4409978"/>
              <a:ext cx="852471" cy="32070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marR="7620" algn="ctr">
                <a:lnSpc>
                  <a:spcPct val="100000"/>
                </a:lnSpc>
                <a:spcBef>
                  <a:spcPts val="150"/>
                </a:spcBef>
              </a:pPr>
              <a:r>
                <a:rPr sz="900" b="1" dirty="0">
                  <a:solidFill>
                    <a:srgbClr val="FFFFFF"/>
                  </a:solidFill>
                  <a:latin typeface="Roboto Black"/>
                  <a:cs typeface="Roboto Black"/>
                </a:rPr>
                <a:t>ELE</a:t>
              </a:r>
              <a:r>
                <a:rPr sz="900" b="1" spc="-23" dirty="0">
                  <a:solidFill>
                    <a:srgbClr val="FFFFFF"/>
                  </a:solidFill>
                  <a:latin typeface="Roboto Black"/>
                  <a:cs typeface="Roboto Black"/>
                </a:rPr>
                <a:t>C</a:t>
              </a:r>
              <a:r>
                <a:rPr sz="900" b="1" spc="-8" dirty="0">
                  <a:solidFill>
                    <a:srgbClr val="FFFFFF"/>
                  </a:solidFill>
                  <a:latin typeface="Roboto Black"/>
                  <a:cs typeface="Roboto Black"/>
                </a:rPr>
                <a:t>TRIC</a:t>
              </a:r>
              <a:r>
                <a:rPr sz="900" b="1" spc="-15" dirty="0">
                  <a:solidFill>
                    <a:srgbClr val="FFFFFF"/>
                  </a:solidFill>
                  <a:latin typeface="Roboto Black"/>
                  <a:cs typeface="Roboto Black"/>
                </a:rPr>
                <a:t>I</a:t>
              </a:r>
              <a:r>
                <a:rPr sz="900" b="1" spc="8" dirty="0">
                  <a:solidFill>
                    <a:srgbClr val="FFFFFF"/>
                  </a:solidFill>
                  <a:latin typeface="Roboto Black"/>
                  <a:cs typeface="Roboto Black"/>
                </a:rPr>
                <a:t>T</a:t>
              </a:r>
              <a:r>
                <a:rPr sz="900" b="1" spc="-120" dirty="0">
                  <a:solidFill>
                    <a:srgbClr val="FFFFFF"/>
                  </a:solidFill>
                  <a:latin typeface="Roboto Black"/>
                  <a:cs typeface="Roboto Black"/>
                </a:rPr>
                <a:t>Y</a:t>
              </a:r>
              <a:r>
                <a:rPr sz="900" b="1" dirty="0">
                  <a:solidFill>
                    <a:srgbClr val="FFFFFF"/>
                  </a:solidFill>
                  <a:latin typeface="Roboto Black"/>
                  <a:cs typeface="Roboto Black"/>
                </a:rPr>
                <a:t>, STEAM,  </a:t>
              </a:r>
              <a:r>
                <a:rPr sz="900" b="1" spc="-15" dirty="0">
                  <a:solidFill>
                    <a:srgbClr val="FFFFFF"/>
                  </a:solidFill>
                  <a:latin typeface="Roboto Black"/>
                  <a:cs typeface="Roboto Black"/>
                </a:rPr>
                <a:t>HEATING </a:t>
              </a:r>
              <a:r>
                <a:rPr sz="900" b="1" dirty="0">
                  <a:solidFill>
                    <a:srgbClr val="FFFFFF"/>
                  </a:solidFill>
                  <a:latin typeface="Roboto Black"/>
                  <a:cs typeface="Roboto Black"/>
                </a:rPr>
                <a:t>&amp; </a:t>
              </a:r>
              <a:r>
                <a:rPr sz="900" b="1" spc="-8" dirty="0">
                  <a:solidFill>
                    <a:srgbClr val="FFFFFF"/>
                  </a:solidFill>
                  <a:latin typeface="Roboto Black"/>
                  <a:cs typeface="Roboto Black"/>
                </a:rPr>
                <a:t>COOLING </a:t>
              </a:r>
              <a:r>
                <a:rPr sz="900" b="1" dirty="0">
                  <a:solidFill>
                    <a:srgbClr val="FFFFFF"/>
                  </a:solidFill>
                  <a:latin typeface="Roboto Black"/>
                  <a:cs typeface="Roboto Black"/>
                </a:rPr>
                <a:t> FOR</a:t>
              </a:r>
              <a:r>
                <a:rPr sz="900" b="1" spc="-8" dirty="0">
                  <a:solidFill>
                    <a:srgbClr val="FFFFFF"/>
                  </a:solidFill>
                  <a:latin typeface="Roboto Black"/>
                  <a:cs typeface="Roboto Black"/>
                </a:rPr>
                <a:t> </a:t>
              </a:r>
              <a:r>
                <a:rPr sz="900" b="1" dirty="0">
                  <a:solidFill>
                    <a:srgbClr val="FFFFFF"/>
                  </a:solidFill>
                  <a:latin typeface="Roboto Black"/>
                  <a:cs typeface="Roboto Black"/>
                </a:rPr>
                <a:t>USE</a:t>
              </a:r>
              <a:endParaRPr sz="900" dirty="0">
                <a:latin typeface="Roboto Black"/>
                <a:cs typeface="Roboto Black"/>
              </a:endParaRPr>
            </a:p>
          </p:txBody>
        </p:sp>
        <p:sp>
          <p:nvSpPr>
            <p:cNvPr id="189" name="object 35">
              <a:extLst>
                <a:ext uri="{FF2B5EF4-FFF2-40B4-BE49-F238E27FC236}">
                  <a16:creationId xmlns:a16="http://schemas.microsoft.com/office/drawing/2014/main" id="{C21B70B4-17AA-A1AD-56D0-059A3245DDE0}"/>
                </a:ext>
              </a:extLst>
            </p:cNvPr>
            <p:cNvSpPr txBox="1"/>
            <p:nvPr/>
          </p:nvSpPr>
          <p:spPr>
            <a:xfrm>
              <a:off x="4508269" y="3832406"/>
              <a:ext cx="747168" cy="120546"/>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nSpc>
                  <a:spcPct val="100000"/>
                </a:lnSpc>
                <a:spcBef>
                  <a:spcPts val="150"/>
                </a:spcBef>
              </a:pPr>
              <a:r>
                <a:rPr sz="900" b="1" dirty="0">
                  <a:solidFill>
                    <a:srgbClr val="FFFFFF"/>
                  </a:solidFill>
                  <a:latin typeface="Roboto Black"/>
                  <a:cs typeface="Roboto Black"/>
                </a:rPr>
                <a:t>LEASED </a:t>
              </a:r>
              <a:r>
                <a:rPr sz="900" b="1" spc="-8" dirty="0">
                  <a:solidFill>
                    <a:srgbClr val="FFFFFF"/>
                  </a:solidFill>
                  <a:latin typeface="Roboto Black"/>
                  <a:cs typeface="Roboto Black"/>
                </a:rPr>
                <a:t>ASS</a:t>
              </a:r>
              <a:r>
                <a:rPr sz="900" b="1" spc="8" dirty="0">
                  <a:solidFill>
                    <a:srgbClr val="FFFFFF"/>
                  </a:solidFill>
                  <a:latin typeface="Roboto Black"/>
                  <a:cs typeface="Roboto Black"/>
                </a:rPr>
                <a:t>E</a:t>
              </a:r>
              <a:r>
                <a:rPr sz="900" b="1" spc="-15" dirty="0">
                  <a:solidFill>
                    <a:srgbClr val="FFFFFF"/>
                  </a:solidFill>
                  <a:latin typeface="Roboto Black"/>
                  <a:cs typeface="Roboto Black"/>
                </a:rPr>
                <a:t>T</a:t>
              </a:r>
              <a:r>
                <a:rPr sz="900" b="1" dirty="0">
                  <a:solidFill>
                    <a:srgbClr val="FFFFFF"/>
                  </a:solidFill>
                  <a:latin typeface="Roboto Black"/>
                  <a:cs typeface="Roboto Black"/>
                </a:rPr>
                <a:t>S</a:t>
              </a:r>
              <a:endParaRPr sz="900" dirty="0">
                <a:latin typeface="Roboto Black"/>
                <a:cs typeface="Roboto Black"/>
              </a:endParaRPr>
            </a:p>
          </p:txBody>
        </p:sp>
        <p:sp>
          <p:nvSpPr>
            <p:cNvPr id="190" name="object 37">
              <a:extLst>
                <a:ext uri="{FF2B5EF4-FFF2-40B4-BE49-F238E27FC236}">
                  <a16:creationId xmlns:a16="http://schemas.microsoft.com/office/drawing/2014/main" id="{4E4ED1BA-577F-0AD8-CE00-FAF08C49A44A}"/>
                </a:ext>
              </a:extLst>
            </p:cNvPr>
            <p:cNvSpPr/>
            <p:nvPr/>
          </p:nvSpPr>
          <p:spPr>
            <a:xfrm>
              <a:off x="1465756" y="5381019"/>
              <a:ext cx="257317" cy="187423"/>
            </a:xfrm>
            <a:custGeom>
              <a:avLst/>
              <a:gdLst/>
              <a:ahLst/>
              <a:cxnLst/>
              <a:rect l="l" t="t" r="r" b="b"/>
              <a:pathLst>
                <a:path w="280034" h="215264">
                  <a:moveTo>
                    <a:pt x="1866" y="0"/>
                  </a:moveTo>
                  <a:lnTo>
                    <a:pt x="0" y="10553"/>
                  </a:lnTo>
                  <a:lnTo>
                    <a:pt x="6819" y="11785"/>
                  </a:lnTo>
                  <a:lnTo>
                    <a:pt x="49631" y="18618"/>
                  </a:lnTo>
                  <a:lnTo>
                    <a:pt x="85623" y="159448"/>
                  </a:lnTo>
                  <a:lnTo>
                    <a:pt x="70089" y="169735"/>
                  </a:lnTo>
                  <a:lnTo>
                    <a:pt x="65144" y="187758"/>
                  </a:lnTo>
                  <a:lnTo>
                    <a:pt x="70439" y="205431"/>
                  </a:lnTo>
                  <a:lnTo>
                    <a:pt x="85623" y="214668"/>
                  </a:lnTo>
                  <a:lnTo>
                    <a:pt x="248170" y="214668"/>
                  </a:lnTo>
                  <a:lnTo>
                    <a:pt x="248170" y="204114"/>
                  </a:lnTo>
                  <a:lnTo>
                    <a:pt x="86233" y="204114"/>
                  </a:lnTo>
                  <a:lnTo>
                    <a:pt x="78327" y="198262"/>
                  </a:lnTo>
                  <a:lnTo>
                    <a:pt x="75536" y="187058"/>
                  </a:lnTo>
                  <a:lnTo>
                    <a:pt x="78560" y="175853"/>
                  </a:lnTo>
                  <a:lnTo>
                    <a:pt x="88099" y="170002"/>
                  </a:lnTo>
                  <a:lnTo>
                    <a:pt x="243827" y="170002"/>
                  </a:lnTo>
                  <a:lnTo>
                    <a:pt x="245681" y="168757"/>
                  </a:lnTo>
                  <a:lnTo>
                    <a:pt x="246303" y="166890"/>
                  </a:lnTo>
                  <a:lnTo>
                    <a:pt x="249376" y="159448"/>
                  </a:lnTo>
                  <a:lnTo>
                    <a:pt x="96164" y="159448"/>
                  </a:lnTo>
                  <a:lnTo>
                    <a:pt x="75692" y="80035"/>
                  </a:lnTo>
                  <a:lnTo>
                    <a:pt x="243986" y="80035"/>
                  </a:lnTo>
                  <a:lnTo>
                    <a:pt x="73215" y="69494"/>
                  </a:lnTo>
                  <a:lnTo>
                    <a:pt x="58318" y="9931"/>
                  </a:lnTo>
                  <a:lnTo>
                    <a:pt x="1866" y="0"/>
                  </a:lnTo>
                  <a:close/>
                </a:path>
                <a:path w="280034" h="215264">
                  <a:moveTo>
                    <a:pt x="243986" y="80035"/>
                  </a:moveTo>
                  <a:lnTo>
                    <a:pt x="75692" y="80035"/>
                  </a:lnTo>
                  <a:lnTo>
                    <a:pt x="266166" y="91820"/>
                  </a:lnTo>
                  <a:lnTo>
                    <a:pt x="238239" y="159448"/>
                  </a:lnTo>
                  <a:lnTo>
                    <a:pt x="249376" y="159448"/>
                  </a:lnTo>
                  <a:lnTo>
                    <a:pt x="278574" y="88722"/>
                  </a:lnTo>
                  <a:lnTo>
                    <a:pt x="279806" y="85623"/>
                  </a:lnTo>
                  <a:lnTo>
                    <a:pt x="277952" y="81902"/>
                  </a:lnTo>
                  <a:lnTo>
                    <a:pt x="274231" y="81902"/>
                  </a:lnTo>
                  <a:lnTo>
                    <a:pt x="243986" y="80035"/>
                  </a:lnTo>
                  <a:close/>
                </a:path>
              </a:pathLst>
            </a:custGeom>
            <a:solidFill>
              <a:srgbClr val="FFFFFF"/>
            </a:solidFill>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sp>
          <p:nvSpPr>
            <p:cNvPr id="191" name="object 38">
              <a:extLst>
                <a:ext uri="{FF2B5EF4-FFF2-40B4-BE49-F238E27FC236}">
                  <a16:creationId xmlns:a16="http://schemas.microsoft.com/office/drawing/2014/main" id="{5296B929-C4D9-1AF9-CC33-289F5B9AA23C}"/>
                </a:ext>
              </a:extLst>
            </p:cNvPr>
            <p:cNvSpPr/>
            <p:nvPr/>
          </p:nvSpPr>
          <p:spPr>
            <a:xfrm>
              <a:off x="1465756" y="5381019"/>
              <a:ext cx="257317" cy="187423"/>
            </a:xfrm>
            <a:custGeom>
              <a:avLst/>
              <a:gdLst/>
              <a:ahLst/>
              <a:cxnLst/>
              <a:rect l="l" t="t" r="r" b="b"/>
              <a:pathLst>
                <a:path w="280034" h="215264">
                  <a:moveTo>
                    <a:pt x="75692" y="80035"/>
                  </a:moveTo>
                  <a:lnTo>
                    <a:pt x="96164" y="159448"/>
                  </a:lnTo>
                  <a:lnTo>
                    <a:pt x="238239" y="159448"/>
                  </a:lnTo>
                  <a:lnTo>
                    <a:pt x="266166" y="91820"/>
                  </a:lnTo>
                  <a:lnTo>
                    <a:pt x="75692" y="80035"/>
                  </a:lnTo>
                  <a:close/>
                </a:path>
                <a:path w="280034" h="215264">
                  <a:moveTo>
                    <a:pt x="8686" y="1244"/>
                  </a:moveTo>
                  <a:lnTo>
                    <a:pt x="58318" y="9931"/>
                  </a:lnTo>
                  <a:lnTo>
                    <a:pt x="73215" y="69494"/>
                  </a:lnTo>
                  <a:lnTo>
                    <a:pt x="274231" y="81902"/>
                  </a:lnTo>
                  <a:lnTo>
                    <a:pt x="277952" y="81902"/>
                  </a:lnTo>
                  <a:lnTo>
                    <a:pt x="279806" y="85623"/>
                  </a:lnTo>
                  <a:lnTo>
                    <a:pt x="278574" y="88722"/>
                  </a:lnTo>
                  <a:lnTo>
                    <a:pt x="246303" y="166890"/>
                  </a:lnTo>
                  <a:lnTo>
                    <a:pt x="245681" y="168757"/>
                  </a:lnTo>
                  <a:lnTo>
                    <a:pt x="243827" y="170002"/>
                  </a:lnTo>
                  <a:lnTo>
                    <a:pt x="241350" y="170002"/>
                  </a:lnTo>
                  <a:lnTo>
                    <a:pt x="88099" y="170002"/>
                  </a:lnTo>
                  <a:lnTo>
                    <a:pt x="78560" y="175853"/>
                  </a:lnTo>
                  <a:lnTo>
                    <a:pt x="75536" y="187058"/>
                  </a:lnTo>
                  <a:lnTo>
                    <a:pt x="78327" y="198262"/>
                  </a:lnTo>
                  <a:lnTo>
                    <a:pt x="86233" y="204114"/>
                  </a:lnTo>
                  <a:lnTo>
                    <a:pt x="241960" y="204114"/>
                  </a:lnTo>
                  <a:lnTo>
                    <a:pt x="248170" y="204114"/>
                  </a:lnTo>
                  <a:lnTo>
                    <a:pt x="248170" y="214668"/>
                  </a:lnTo>
                  <a:lnTo>
                    <a:pt x="241960" y="214668"/>
                  </a:lnTo>
                  <a:lnTo>
                    <a:pt x="85623" y="214668"/>
                  </a:lnTo>
                  <a:lnTo>
                    <a:pt x="70439" y="205431"/>
                  </a:lnTo>
                  <a:lnTo>
                    <a:pt x="65144" y="187758"/>
                  </a:lnTo>
                  <a:lnTo>
                    <a:pt x="70089" y="169735"/>
                  </a:lnTo>
                  <a:lnTo>
                    <a:pt x="85623" y="159448"/>
                  </a:lnTo>
                  <a:lnTo>
                    <a:pt x="49631" y="18618"/>
                  </a:lnTo>
                  <a:lnTo>
                    <a:pt x="6819" y="11785"/>
                  </a:lnTo>
                  <a:lnTo>
                    <a:pt x="0" y="10553"/>
                  </a:lnTo>
                  <a:lnTo>
                    <a:pt x="1866" y="0"/>
                  </a:lnTo>
                  <a:lnTo>
                    <a:pt x="8686" y="1244"/>
                  </a:lnTo>
                  <a:close/>
                </a:path>
              </a:pathLst>
            </a:custGeom>
            <a:ln w="12700">
              <a:solidFill>
                <a:srgbClr val="FFFFFF"/>
              </a:solidFill>
            </a:ln>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pic>
          <p:nvPicPr>
            <p:cNvPr id="192" name="object 39">
              <a:extLst>
                <a:ext uri="{FF2B5EF4-FFF2-40B4-BE49-F238E27FC236}">
                  <a16:creationId xmlns:a16="http://schemas.microsoft.com/office/drawing/2014/main" id="{8419D0F9-EC46-B67E-7011-F5AD26FF6727}"/>
                </a:ext>
              </a:extLst>
            </p:cNvPr>
            <p:cNvPicPr/>
            <p:nvPr/>
          </p:nvPicPr>
          <p:blipFill>
            <a:blip r:embed="rId11" cstate="print"/>
            <a:stretch>
              <a:fillRect/>
            </a:stretch>
          </p:blipFill>
          <p:spPr>
            <a:xfrm>
              <a:off x="1531749" y="5568340"/>
              <a:ext cx="61838" cy="58593"/>
            </a:xfrm>
            <a:prstGeom prst="rect">
              <a:avLst/>
            </a:prstGeom>
          </p:spPr>
        </p:pic>
        <p:pic>
          <p:nvPicPr>
            <p:cNvPr id="193" name="object 40">
              <a:extLst>
                <a:ext uri="{FF2B5EF4-FFF2-40B4-BE49-F238E27FC236}">
                  <a16:creationId xmlns:a16="http://schemas.microsoft.com/office/drawing/2014/main" id="{C66CE46E-6072-7C4D-8513-AAD67CFC2D92}"/>
                </a:ext>
              </a:extLst>
            </p:cNvPr>
            <p:cNvPicPr/>
            <p:nvPr/>
          </p:nvPicPr>
          <p:blipFill>
            <a:blip r:embed="rId12" cstate="print"/>
            <a:stretch>
              <a:fillRect/>
            </a:stretch>
          </p:blipFill>
          <p:spPr>
            <a:xfrm>
              <a:off x="1632096" y="5568340"/>
              <a:ext cx="61826" cy="58593"/>
            </a:xfrm>
            <a:prstGeom prst="rect">
              <a:avLst/>
            </a:prstGeom>
          </p:spPr>
        </p:pic>
        <p:pic>
          <p:nvPicPr>
            <p:cNvPr id="194" name="object 41">
              <a:extLst>
                <a:ext uri="{FF2B5EF4-FFF2-40B4-BE49-F238E27FC236}">
                  <a16:creationId xmlns:a16="http://schemas.microsoft.com/office/drawing/2014/main" id="{632B9FC0-76D7-56F3-55FA-6B0855871521}"/>
                </a:ext>
              </a:extLst>
            </p:cNvPr>
            <p:cNvPicPr/>
            <p:nvPr/>
          </p:nvPicPr>
          <p:blipFill>
            <a:blip r:embed="rId13" cstate="print"/>
            <a:stretch>
              <a:fillRect/>
            </a:stretch>
          </p:blipFill>
          <p:spPr>
            <a:xfrm>
              <a:off x="2162401" y="5380631"/>
              <a:ext cx="392230" cy="241439"/>
            </a:xfrm>
            <a:prstGeom prst="rect">
              <a:avLst/>
            </a:prstGeom>
          </p:spPr>
        </p:pic>
        <p:sp>
          <p:nvSpPr>
            <p:cNvPr id="195" name="object 42">
              <a:extLst>
                <a:ext uri="{FF2B5EF4-FFF2-40B4-BE49-F238E27FC236}">
                  <a16:creationId xmlns:a16="http://schemas.microsoft.com/office/drawing/2014/main" id="{24D81B23-0BEB-0A1A-F3C1-C2F8812573B6}"/>
                </a:ext>
              </a:extLst>
            </p:cNvPr>
            <p:cNvSpPr/>
            <p:nvPr/>
          </p:nvSpPr>
          <p:spPr>
            <a:xfrm>
              <a:off x="2977390" y="5382015"/>
              <a:ext cx="229309" cy="239392"/>
            </a:xfrm>
            <a:custGeom>
              <a:avLst/>
              <a:gdLst/>
              <a:ahLst/>
              <a:cxnLst/>
              <a:rect l="l" t="t" r="r" b="b"/>
              <a:pathLst>
                <a:path w="249555" h="274954">
                  <a:moveTo>
                    <a:pt x="181419" y="234581"/>
                  </a:moveTo>
                  <a:lnTo>
                    <a:pt x="5537" y="234581"/>
                  </a:lnTo>
                  <a:lnTo>
                    <a:pt x="0" y="240118"/>
                  </a:lnTo>
                  <a:lnTo>
                    <a:pt x="0" y="269405"/>
                  </a:lnTo>
                  <a:lnTo>
                    <a:pt x="5537" y="274942"/>
                  </a:lnTo>
                  <a:lnTo>
                    <a:pt x="181419" y="274942"/>
                  </a:lnTo>
                  <a:lnTo>
                    <a:pt x="186956" y="269405"/>
                  </a:lnTo>
                  <a:lnTo>
                    <a:pt x="186956" y="263944"/>
                  </a:lnTo>
                  <a:lnTo>
                    <a:pt x="11607" y="263944"/>
                  </a:lnTo>
                  <a:lnTo>
                    <a:pt x="10998" y="263334"/>
                  </a:lnTo>
                  <a:lnTo>
                    <a:pt x="10998" y="246202"/>
                  </a:lnTo>
                  <a:lnTo>
                    <a:pt x="11607" y="245579"/>
                  </a:lnTo>
                  <a:lnTo>
                    <a:pt x="186956" y="245579"/>
                  </a:lnTo>
                  <a:lnTo>
                    <a:pt x="186956" y="240118"/>
                  </a:lnTo>
                  <a:lnTo>
                    <a:pt x="181419" y="234581"/>
                  </a:lnTo>
                  <a:close/>
                </a:path>
                <a:path w="249555" h="274954">
                  <a:moveTo>
                    <a:pt x="186956" y="245579"/>
                  </a:moveTo>
                  <a:lnTo>
                    <a:pt x="174586" y="245579"/>
                  </a:lnTo>
                  <a:lnTo>
                    <a:pt x="175336" y="245605"/>
                  </a:lnTo>
                  <a:lnTo>
                    <a:pt x="175920" y="246202"/>
                  </a:lnTo>
                  <a:lnTo>
                    <a:pt x="175920" y="263334"/>
                  </a:lnTo>
                  <a:lnTo>
                    <a:pt x="175336" y="263918"/>
                  </a:lnTo>
                  <a:lnTo>
                    <a:pt x="174586" y="263944"/>
                  </a:lnTo>
                  <a:lnTo>
                    <a:pt x="186956" y="263944"/>
                  </a:lnTo>
                  <a:lnTo>
                    <a:pt x="186956" y="245579"/>
                  </a:lnTo>
                  <a:close/>
                </a:path>
                <a:path w="249555" h="274954">
                  <a:moveTo>
                    <a:pt x="152971" y="0"/>
                  </a:moveTo>
                  <a:lnTo>
                    <a:pt x="33972" y="0"/>
                  </a:lnTo>
                  <a:lnTo>
                    <a:pt x="26473" y="1448"/>
                  </a:lnTo>
                  <a:lnTo>
                    <a:pt x="20321" y="5518"/>
                  </a:lnTo>
                  <a:lnTo>
                    <a:pt x="16143" y="11597"/>
                  </a:lnTo>
                  <a:lnTo>
                    <a:pt x="14566" y="19075"/>
                  </a:lnTo>
                  <a:lnTo>
                    <a:pt x="14566" y="234581"/>
                  </a:lnTo>
                  <a:lnTo>
                    <a:pt x="25565" y="234581"/>
                  </a:lnTo>
                  <a:lnTo>
                    <a:pt x="25565" y="14693"/>
                  </a:lnTo>
                  <a:lnTo>
                    <a:pt x="29260" y="10998"/>
                  </a:lnTo>
                  <a:lnTo>
                    <a:pt x="169914" y="10998"/>
                  </a:lnTo>
                  <a:lnTo>
                    <a:pt x="166406" y="5734"/>
                  </a:lnTo>
                  <a:lnTo>
                    <a:pt x="160377" y="1591"/>
                  </a:lnTo>
                  <a:lnTo>
                    <a:pt x="152971" y="0"/>
                  </a:lnTo>
                  <a:close/>
                </a:path>
                <a:path w="249555" h="274954">
                  <a:moveTo>
                    <a:pt x="169914" y="10998"/>
                  </a:moveTo>
                  <a:lnTo>
                    <a:pt x="157530" y="10998"/>
                  </a:lnTo>
                  <a:lnTo>
                    <a:pt x="161226" y="14693"/>
                  </a:lnTo>
                  <a:lnTo>
                    <a:pt x="161226" y="234581"/>
                  </a:lnTo>
                  <a:lnTo>
                    <a:pt x="172224" y="234581"/>
                  </a:lnTo>
                  <a:lnTo>
                    <a:pt x="172224" y="99745"/>
                  </a:lnTo>
                  <a:lnTo>
                    <a:pt x="190621" y="99745"/>
                  </a:lnTo>
                  <a:lnTo>
                    <a:pt x="190307" y="99204"/>
                  </a:lnTo>
                  <a:lnTo>
                    <a:pt x="182198" y="92330"/>
                  </a:lnTo>
                  <a:lnTo>
                    <a:pt x="171945" y="88531"/>
                  </a:lnTo>
                  <a:lnTo>
                    <a:pt x="171912" y="19075"/>
                  </a:lnTo>
                  <a:lnTo>
                    <a:pt x="170461" y="11819"/>
                  </a:lnTo>
                  <a:lnTo>
                    <a:pt x="169914" y="10998"/>
                  </a:lnTo>
                  <a:close/>
                </a:path>
                <a:path w="249555" h="274954">
                  <a:moveTo>
                    <a:pt x="190621" y="99745"/>
                  </a:moveTo>
                  <a:lnTo>
                    <a:pt x="172224" y="99745"/>
                  </a:lnTo>
                  <a:lnTo>
                    <a:pt x="175513" y="100711"/>
                  </a:lnTo>
                  <a:lnTo>
                    <a:pt x="178511" y="102463"/>
                  </a:lnTo>
                  <a:lnTo>
                    <a:pt x="180962" y="104863"/>
                  </a:lnTo>
                  <a:lnTo>
                    <a:pt x="184734" y="108648"/>
                  </a:lnTo>
                  <a:lnTo>
                    <a:pt x="186855" y="113766"/>
                  </a:lnTo>
                  <a:lnTo>
                    <a:pt x="186913" y="185378"/>
                  </a:lnTo>
                  <a:lnTo>
                    <a:pt x="189300" y="197207"/>
                  </a:lnTo>
                  <a:lnTo>
                    <a:pt x="195970" y="207102"/>
                  </a:lnTo>
                  <a:lnTo>
                    <a:pt x="205864" y="213771"/>
                  </a:lnTo>
                  <a:lnTo>
                    <a:pt x="217982" y="216217"/>
                  </a:lnTo>
                  <a:lnTo>
                    <a:pt x="230093" y="213771"/>
                  </a:lnTo>
                  <a:lnTo>
                    <a:pt x="239983" y="207102"/>
                  </a:lnTo>
                  <a:lnTo>
                    <a:pt x="241218" y="205270"/>
                  </a:lnTo>
                  <a:lnTo>
                    <a:pt x="217690" y="205270"/>
                  </a:lnTo>
                  <a:lnTo>
                    <a:pt x="209859" y="203687"/>
                  </a:lnTo>
                  <a:lnTo>
                    <a:pt x="203465" y="199374"/>
                  </a:lnTo>
                  <a:lnTo>
                    <a:pt x="199154" y="192979"/>
                  </a:lnTo>
                  <a:lnTo>
                    <a:pt x="197619" y="185378"/>
                  </a:lnTo>
                  <a:lnTo>
                    <a:pt x="197573" y="119164"/>
                  </a:lnTo>
                  <a:lnTo>
                    <a:pt x="195642" y="108400"/>
                  </a:lnTo>
                  <a:lnTo>
                    <a:pt x="190621" y="99745"/>
                  </a:lnTo>
                  <a:close/>
                </a:path>
                <a:path w="249555" h="274954">
                  <a:moveTo>
                    <a:pt x="94957" y="126885"/>
                  </a:moveTo>
                  <a:lnTo>
                    <a:pt x="93471" y="126911"/>
                  </a:lnTo>
                  <a:lnTo>
                    <a:pt x="92074" y="126911"/>
                  </a:lnTo>
                  <a:lnTo>
                    <a:pt x="90665" y="127482"/>
                  </a:lnTo>
                  <a:lnTo>
                    <a:pt x="64833" y="171843"/>
                  </a:lnTo>
                  <a:lnTo>
                    <a:pt x="67091" y="185378"/>
                  </a:lnTo>
                  <a:lnTo>
                    <a:pt x="73245" y="196445"/>
                  </a:lnTo>
                  <a:lnTo>
                    <a:pt x="82369" y="203913"/>
                  </a:lnTo>
                  <a:lnTo>
                    <a:pt x="93535" y="206654"/>
                  </a:lnTo>
                  <a:lnTo>
                    <a:pt x="104693" y="203913"/>
                  </a:lnTo>
                  <a:lnTo>
                    <a:pt x="113799" y="196445"/>
                  </a:lnTo>
                  <a:lnTo>
                    <a:pt x="114237" y="195656"/>
                  </a:lnTo>
                  <a:lnTo>
                    <a:pt x="93471" y="195656"/>
                  </a:lnTo>
                  <a:lnTo>
                    <a:pt x="86659" y="193783"/>
                  </a:lnTo>
                  <a:lnTo>
                    <a:pt x="81030" y="188679"/>
                  </a:lnTo>
                  <a:lnTo>
                    <a:pt x="77228" y="181109"/>
                  </a:lnTo>
                  <a:lnTo>
                    <a:pt x="75831" y="171843"/>
                  </a:lnTo>
                  <a:lnTo>
                    <a:pt x="77599" y="164097"/>
                  </a:lnTo>
                  <a:lnTo>
                    <a:pt x="82034" y="155614"/>
                  </a:lnTo>
                  <a:lnTo>
                    <a:pt x="87806" y="147399"/>
                  </a:lnTo>
                  <a:lnTo>
                    <a:pt x="93535" y="140500"/>
                  </a:lnTo>
                  <a:lnTo>
                    <a:pt x="107748" y="140500"/>
                  </a:lnTo>
                  <a:lnTo>
                    <a:pt x="102464" y="133840"/>
                  </a:lnTo>
                  <a:lnTo>
                    <a:pt x="97434" y="128511"/>
                  </a:lnTo>
                  <a:lnTo>
                    <a:pt x="96380" y="127469"/>
                  </a:lnTo>
                  <a:lnTo>
                    <a:pt x="94957" y="126885"/>
                  </a:lnTo>
                  <a:close/>
                </a:path>
                <a:path w="249555" h="274954">
                  <a:moveTo>
                    <a:pt x="210400" y="57835"/>
                  </a:moveTo>
                  <a:lnTo>
                    <a:pt x="205193" y="60934"/>
                  </a:lnTo>
                  <a:lnTo>
                    <a:pt x="204330" y="64312"/>
                  </a:lnTo>
                  <a:lnTo>
                    <a:pt x="226161" y="100901"/>
                  </a:lnTo>
                  <a:lnTo>
                    <a:pt x="218582" y="107154"/>
                  </a:lnTo>
                  <a:lnTo>
                    <a:pt x="214141" y="115536"/>
                  </a:lnTo>
                  <a:lnTo>
                    <a:pt x="213167" y="124974"/>
                  </a:lnTo>
                  <a:lnTo>
                    <a:pt x="215988" y="134391"/>
                  </a:lnTo>
                  <a:lnTo>
                    <a:pt x="219932" y="139834"/>
                  </a:lnTo>
                  <a:lnTo>
                    <a:pt x="225094" y="143957"/>
                  </a:lnTo>
                  <a:lnTo>
                    <a:pt x="231162" y="146571"/>
                  </a:lnTo>
                  <a:lnTo>
                    <a:pt x="237820" y="147485"/>
                  </a:lnTo>
                  <a:lnTo>
                    <a:pt x="237774" y="185378"/>
                  </a:lnTo>
                  <a:lnTo>
                    <a:pt x="236237" y="192984"/>
                  </a:lnTo>
                  <a:lnTo>
                    <a:pt x="231922" y="199378"/>
                  </a:lnTo>
                  <a:lnTo>
                    <a:pt x="225524" y="203689"/>
                  </a:lnTo>
                  <a:lnTo>
                    <a:pt x="217690" y="205270"/>
                  </a:lnTo>
                  <a:lnTo>
                    <a:pt x="241218" y="205270"/>
                  </a:lnTo>
                  <a:lnTo>
                    <a:pt x="246652" y="197207"/>
                  </a:lnTo>
                  <a:lnTo>
                    <a:pt x="249039" y="185378"/>
                  </a:lnTo>
                  <a:lnTo>
                    <a:pt x="249088" y="136601"/>
                  </a:lnTo>
                  <a:lnTo>
                    <a:pt x="230504" y="136601"/>
                  </a:lnTo>
                  <a:lnTo>
                    <a:pt x="224307" y="130492"/>
                  </a:lnTo>
                  <a:lnTo>
                    <a:pt x="224193" y="117589"/>
                  </a:lnTo>
                  <a:lnTo>
                    <a:pt x="227215" y="112737"/>
                  </a:lnTo>
                  <a:lnTo>
                    <a:pt x="231990" y="110413"/>
                  </a:lnTo>
                  <a:lnTo>
                    <a:pt x="244824" y="110413"/>
                  </a:lnTo>
                  <a:lnTo>
                    <a:pt x="213766" y="58661"/>
                  </a:lnTo>
                  <a:lnTo>
                    <a:pt x="210400" y="57835"/>
                  </a:lnTo>
                  <a:close/>
                </a:path>
                <a:path w="249555" h="274954">
                  <a:moveTo>
                    <a:pt x="93503" y="195647"/>
                  </a:moveTo>
                  <a:close/>
                </a:path>
                <a:path w="249555" h="274954">
                  <a:moveTo>
                    <a:pt x="107748" y="140500"/>
                  </a:moveTo>
                  <a:lnTo>
                    <a:pt x="93535" y="140500"/>
                  </a:lnTo>
                  <a:lnTo>
                    <a:pt x="99273" y="147485"/>
                  </a:lnTo>
                  <a:lnTo>
                    <a:pt x="104967" y="155633"/>
                  </a:lnTo>
                  <a:lnTo>
                    <a:pt x="109403" y="164108"/>
                  </a:lnTo>
                  <a:lnTo>
                    <a:pt x="111188" y="171843"/>
                  </a:lnTo>
                  <a:lnTo>
                    <a:pt x="109763" y="181109"/>
                  </a:lnTo>
                  <a:lnTo>
                    <a:pt x="105959" y="188679"/>
                  </a:lnTo>
                  <a:lnTo>
                    <a:pt x="100340" y="193783"/>
                  </a:lnTo>
                  <a:lnTo>
                    <a:pt x="93503" y="195647"/>
                  </a:lnTo>
                  <a:lnTo>
                    <a:pt x="114242" y="195647"/>
                  </a:lnTo>
                  <a:lnTo>
                    <a:pt x="119937" y="185378"/>
                  </a:lnTo>
                  <a:lnTo>
                    <a:pt x="122186" y="171843"/>
                  </a:lnTo>
                  <a:lnTo>
                    <a:pt x="118706" y="157848"/>
                  </a:lnTo>
                  <a:lnTo>
                    <a:pt x="110844" y="144400"/>
                  </a:lnTo>
                  <a:lnTo>
                    <a:pt x="107748" y="140500"/>
                  </a:lnTo>
                  <a:close/>
                </a:path>
                <a:path w="249555" h="274954">
                  <a:moveTo>
                    <a:pt x="244824" y="110413"/>
                  </a:moveTo>
                  <a:lnTo>
                    <a:pt x="231990" y="110413"/>
                  </a:lnTo>
                  <a:lnTo>
                    <a:pt x="238099" y="120586"/>
                  </a:lnTo>
                  <a:lnTo>
                    <a:pt x="238099" y="136537"/>
                  </a:lnTo>
                  <a:lnTo>
                    <a:pt x="230504" y="136601"/>
                  </a:lnTo>
                  <a:lnTo>
                    <a:pt x="249088" y="136601"/>
                  </a:lnTo>
                  <a:lnTo>
                    <a:pt x="249085" y="118097"/>
                  </a:lnTo>
                  <a:lnTo>
                    <a:pt x="248818" y="117119"/>
                  </a:lnTo>
                  <a:lnTo>
                    <a:pt x="248323" y="116243"/>
                  </a:lnTo>
                  <a:lnTo>
                    <a:pt x="244824" y="110413"/>
                  </a:lnTo>
                  <a:close/>
                </a:path>
                <a:path w="249555" h="274954">
                  <a:moveTo>
                    <a:pt x="140563" y="29311"/>
                  </a:moveTo>
                  <a:lnTo>
                    <a:pt x="46507" y="29311"/>
                  </a:lnTo>
                  <a:lnTo>
                    <a:pt x="44043" y="31775"/>
                  </a:lnTo>
                  <a:lnTo>
                    <a:pt x="44043" y="96520"/>
                  </a:lnTo>
                  <a:lnTo>
                    <a:pt x="46507" y="98983"/>
                  </a:lnTo>
                  <a:lnTo>
                    <a:pt x="140563" y="98983"/>
                  </a:lnTo>
                  <a:lnTo>
                    <a:pt x="143027" y="96520"/>
                  </a:lnTo>
                  <a:lnTo>
                    <a:pt x="143027" y="87985"/>
                  </a:lnTo>
                  <a:lnTo>
                    <a:pt x="55041" y="87985"/>
                  </a:lnTo>
                  <a:lnTo>
                    <a:pt x="55041" y="40309"/>
                  </a:lnTo>
                  <a:lnTo>
                    <a:pt x="143027" y="40309"/>
                  </a:lnTo>
                  <a:lnTo>
                    <a:pt x="143027" y="31775"/>
                  </a:lnTo>
                  <a:lnTo>
                    <a:pt x="140563" y="29311"/>
                  </a:lnTo>
                  <a:close/>
                </a:path>
                <a:path w="249555" h="274954">
                  <a:moveTo>
                    <a:pt x="143027" y="40309"/>
                  </a:moveTo>
                  <a:lnTo>
                    <a:pt x="132029" y="40309"/>
                  </a:lnTo>
                  <a:lnTo>
                    <a:pt x="132029" y="87985"/>
                  </a:lnTo>
                  <a:lnTo>
                    <a:pt x="143027" y="87985"/>
                  </a:lnTo>
                  <a:lnTo>
                    <a:pt x="143027" y="40309"/>
                  </a:lnTo>
                  <a:close/>
                </a:path>
              </a:pathLst>
            </a:custGeom>
            <a:solidFill>
              <a:srgbClr val="FFFFFF"/>
            </a:solidFill>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sp>
          <p:nvSpPr>
            <p:cNvPr id="196" name="object 43">
              <a:extLst>
                <a:ext uri="{FF2B5EF4-FFF2-40B4-BE49-F238E27FC236}">
                  <a16:creationId xmlns:a16="http://schemas.microsoft.com/office/drawing/2014/main" id="{8A092460-FC33-569D-B50F-57517DBDBE70}"/>
                </a:ext>
              </a:extLst>
            </p:cNvPr>
            <p:cNvSpPr/>
            <p:nvPr/>
          </p:nvSpPr>
          <p:spPr>
            <a:xfrm>
              <a:off x="2977390" y="5382015"/>
              <a:ext cx="229309" cy="239392"/>
            </a:xfrm>
            <a:custGeom>
              <a:avLst/>
              <a:gdLst/>
              <a:ahLst/>
              <a:cxnLst/>
              <a:rect l="l" t="t" r="r" b="b"/>
              <a:pathLst>
                <a:path w="249555" h="274954">
                  <a:moveTo>
                    <a:pt x="238099" y="136537"/>
                  </a:moveTo>
                  <a:lnTo>
                    <a:pt x="230504" y="136601"/>
                  </a:lnTo>
                  <a:lnTo>
                    <a:pt x="224307" y="130492"/>
                  </a:lnTo>
                  <a:lnTo>
                    <a:pt x="224243" y="122897"/>
                  </a:lnTo>
                  <a:lnTo>
                    <a:pt x="224193" y="117589"/>
                  </a:lnTo>
                  <a:lnTo>
                    <a:pt x="227215" y="112737"/>
                  </a:lnTo>
                  <a:lnTo>
                    <a:pt x="231990" y="110413"/>
                  </a:lnTo>
                  <a:lnTo>
                    <a:pt x="238099" y="120586"/>
                  </a:lnTo>
                  <a:lnTo>
                    <a:pt x="238099" y="136537"/>
                  </a:lnTo>
                  <a:close/>
                </a:path>
                <a:path w="249555" h="274954">
                  <a:moveTo>
                    <a:pt x="25565" y="234581"/>
                  </a:moveTo>
                  <a:lnTo>
                    <a:pt x="25565" y="19240"/>
                  </a:lnTo>
                  <a:lnTo>
                    <a:pt x="25565" y="14693"/>
                  </a:lnTo>
                  <a:lnTo>
                    <a:pt x="29260" y="10998"/>
                  </a:lnTo>
                  <a:lnTo>
                    <a:pt x="157530" y="10998"/>
                  </a:lnTo>
                  <a:lnTo>
                    <a:pt x="161226" y="14693"/>
                  </a:lnTo>
                  <a:lnTo>
                    <a:pt x="161226" y="19240"/>
                  </a:lnTo>
                  <a:lnTo>
                    <a:pt x="161226" y="234581"/>
                  </a:lnTo>
                  <a:lnTo>
                    <a:pt x="25565" y="234581"/>
                  </a:lnTo>
                  <a:close/>
                </a:path>
                <a:path w="249555" h="274954">
                  <a:moveTo>
                    <a:pt x="175958" y="246951"/>
                  </a:moveTo>
                  <a:lnTo>
                    <a:pt x="175958" y="262572"/>
                  </a:lnTo>
                  <a:lnTo>
                    <a:pt x="175933" y="263321"/>
                  </a:lnTo>
                  <a:lnTo>
                    <a:pt x="175336" y="263918"/>
                  </a:lnTo>
                  <a:lnTo>
                    <a:pt x="174586" y="263944"/>
                  </a:lnTo>
                  <a:lnTo>
                    <a:pt x="12369" y="263944"/>
                  </a:lnTo>
                  <a:lnTo>
                    <a:pt x="11607" y="263944"/>
                  </a:lnTo>
                  <a:lnTo>
                    <a:pt x="10998" y="263334"/>
                  </a:lnTo>
                  <a:lnTo>
                    <a:pt x="10998" y="262572"/>
                  </a:lnTo>
                  <a:lnTo>
                    <a:pt x="10998" y="246951"/>
                  </a:lnTo>
                  <a:lnTo>
                    <a:pt x="10998" y="246202"/>
                  </a:lnTo>
                  <a:lnTo>
                    <a:pt x="11607" y="245579"/>
                  </a:lnTo>
                  <a:lnTo>
                    <a:pt x="12369" y="245579"/>
                  </a:lnTo>
                  <a:lnTo>
                    <a:pt x="174586" y="245579"/>
                  </a:lnTo>
                  <a:lnTo>
                    <a:pt x="175336" y="245605"/>
                  </a:lnTo>
                  <a:lnTo>
                    <a:pt x="175933" y="246214"/>
                  </a:lnTo>
                  <a:lnTo>
                    <a:pt x="175958" y="246951"/>
                  </a:lnTo>
                  <a:close/>
                </a:path>
                <a:path w="249555" h="274954">
                  <a:moveTo>
                    <a:pt x="248323" y="116243"/>
                  </a:moveTo>
                  <a:lnTo>
                    <a:pt x="215328" y="61252"/>
                  </a:lnTo>
                  <a:lnTo>
                    <a:pt x="213766" y="58661"/>
                  </a:lnTo>
                  <a:lnTo>
                    <a:pt x="210400" y="57835"/>
                  </a:lnTo>
                  <a:lnTo>
                    <a:pt x="207797" y="59385"/>
                  </a:lnTo>
                  <a:lnTo>
                    <a:pt x="205193" y="60934"/>
                  </a:lnTo>
                  <a:lnTo>
                    <a:pt x="204330" y="64312"/>
                  </a:lnTo>
                  <a:lnTo>
                    <a:pt x="205879" y="66916"/>
                  </a:lnTo>
                  <a:lnTo>
                    <a:pt x="226161" y="100901"/>
                  </a:lnTo>
                  <a:lnTo>
                    <a:pt x="218582" y="107154"/>
                  </a:lnTo>
                  <a:lnTo>
                    <a:pt x="214141" y="115536"/>
                  </a:lnTo>
                  <a:lnTo>
                    <a:pt x="213167" y="124974"/>
                  </a:lnTo>
                  <a:lnTo>
                    <a:pt x="215988" y="134391"/>
                  </a:lnTo>
                  <a:lnTo>
                    <a:pt x="219932" y="139834"/>
                  </a:lnTo>
                  <a:lnTo>
                    <a:pt x="225094" y="143957"/>
                  </a:lnTo>
                  <a:lnTo>
                    <a:pt x="231162" y="146571"/>
                  </a:lnTo>
                  <a:lnTo>
                    <a:pt x="237820" y="147485"/>
                  </a:lnTo>
                  <a:lnTo>
                    <a:pt x="237820" y="185153"/>
                  </a:lnTo>
                  <a:lnTo>
                    <a:pt x="236237" y="192984"/>
                  </a:lnTo>
                  <a:lnTo>
                    <a:pt x="231922" y="199378"/>
                  </a:lnTo>
                  <a:lnTo>
                    <a:pt x="225524" y="203689"/>
                  </a:lnTo>
                  <a:lnTo>
                    <a:pt x="217690" y="205270"/>
                  </a:lnTo>
                  <a:lnTo>
                    <a:pt x="209859" y="203687"/>
                  </a:lnTo>
                  <a:lnTo>
                    <a:pt x="203465" y="199374"/>
                  </a:lnTo>
                  <a:lnTo>
                    <a:pt x="199154" y="192979"/>
                  </a:lnTo>
                  <a:lnTo>
                    <a:pt x="197573" y="185153"/>
                  </a:lnTo>
                  <a:lnTo>
                    <a:pt x="197573" y="119164"/>
                  </a:lnTo>
                  <a:lnTo>
                    <a:pt x="195642" y="108400"/>
                  </a:lnTo>
                  <a:lnTo>
                    <a:pt x="190307" y="99204"/>
                  </a:lnTo>
                  <a:lnTo>
                    <a:pt x="182198" y="92330"/>
                  </a:lnTo>
                  <a:lnTo>
                    <a:pt x="171945" y="88531"/>
                  </a:lnTo>
                  <a:lnTo>
                    <a:pt x="171945" y="19240"/>
                  </a:lnTo>
                  <a:lnTo>
                    <a:pt x="170461" y="11819"/>
                  </a:lnTo>
                  <a:lnTo>
                    <a:pt x="166406" y="5734"/>
                  </a:lnTo>
                  <a:lnTo>
                    <a:pt x="160377" y="1591"/>
                  </a:lnTo>
                  <a:lnTo>
                    <a:pt x="152971" y="0"/>
                  </a:lnTo>
                  <a:lnTo>
                    <a:pt x="33972" y="0"/>
                  </a:lnTo>
                  <a:lnTo>
                    <a:pt x="26473" y="1448"/>
                  </a:lnTo>
                  <a:lnTo>
                    <a:pt x="20321" y="5518"/>
                  </a:lnTo>
                  <a:lnTo>
                    <a:pt x="16143" y="11597"/>
                  </a:lnTo>
                  <a:lnTo>
                    <a:pt x="14566" y="19075"/>
                  </a:lnTo>
                  <a:lnTo>
                    <a:pt x="14566" y="19240"/>
                  </a:lnTo>
                  <a:lnTo>
                    <a:pt x="14566" y="234581"/>
                  </a:lnTo>
                  <a:lnTo>
                    <a:pt x="12369" y="234581"/>
                  </a:lnTo>
                  <a:lnTo>
                    <a:pt x="5537" y="234581"/>
                  </a:lnTo>
                  <a:lnTo>
                    <a:pt x="0" y="240118"/>
                  </a:lnTo>
                  <a:lnTo>
                    <a:pt x="0" y="246951"/>
                  </a:lnTo>
                  <a:lnTo>
                    <a:pt x="0" y="262572"/>
                  </a:lnTo>
                  <a:lnTo>
                    <a:pt x="0" y="269405"/>
                  </a:lnTo>
                  <a:lnTo>
                    <a:pt x="5537" y="274942"/>
                  </a:lnTo>
                  <a:lnTo>
                    <a:pt x="12369" y="274942"/>
                  </a:lnTo>
                  <a:lnTo>
                    <a:pt x="174586" y="274942"/>
                  </a:lnTo>
                  <a:lnTo>
                    <a:pt x="181419" y="274942"/>
                  </a:lnTo>
                  <a:lnTo>
                    <a:pt x="186956" y="269405"/>
                  </a:lnTo>
                  <a:lnTo>
                    <a:pt x="186956" y="262572"/>
                  </a:lnTo>
                  <a:lnTo>
                    <a:pt x="186956" y="246951"/>
                  </a:lnTo>
                  <a:lnTo>
                    <a:pt x="186956" y="240118"/>
                  </a:lnTo>
                  <a:lnTo>
                    <a:pt x="181419" y="234581"/>
                  </a:lnTo>
                  <a:lnTo>
                    <a:pt x="174586" y="234581"/>
                  </a:lnTo>
                  <a:lnTo>
                    <a:pt x="172224" y="234581"/>
                  </a:lnTo>
                  <a:lnTo>
                    <a:pt x="172224" y="99745"/>
                  </a:lnTo>
                  <a:lnTo>
                    <a:pt x="175513" y="100711"/>
                  </a:lnTo>
                  <a:lnTo>
                    <a:pt x="178511" y="102463"/>
                  </a:lnTo>
                  <a:lnTo>
                    <a:pt x="180962" y="104863"/>
                  </a:lnTo>
                  <a:lnTo>
                    <a:pt x="184734" y="108648"/>
                  </a:lnTo>
                  <a:lnTo>
                    <a:pt x="186855" y="113766"/>
                  </a:lnTo>
                  <a:lnTo>
                    <a:pt x="186855" y="119100"/>
                  </a:lnTo>
                  <a:lnTo>
                    <a:pt x="186855" y="185089"/>
                  </a:lnTo>
                  <a:lnTo>
                    <a:pt x="189300" y="197207"/>
                  </a:lnTo>
                  <a:lnTo>
                    <a:pt x="195970" y="207102"/>
                  </a:lnTo>
                  <a:lnTo>
                    <a:pt x="205864" y="213771"/>
                  </a:lnTo>
                  <a:lnTo>
                    <a:pt x="217982" y="216217"/>
                  </a:lnTo>
                  <a:lnTo>
                    <a:pt x="230093" y="213771"/>
                  </a:lnTo>
                  <a:lnTo>
                    <a:pt x="239983" y="207102"/>
                  </a:lnTo>
                  <a:lnTo>
                    <a:pt x="246652" y="197207"/>
                  </a:lnTo>
                  <a:lnTo>
                    <a:pt x="249097" y="185089"/>
                  </a:lnTo>
                  <a:lnTo>
                    <a:pt x="249097" y="119100"/>
                  </a:lnTo>
                  <a:lnTo>
                    <a:pt x="249085" y="118097"/>
                  </a:lnTo>
                  <a:lnTo>
                    <a:pt x="248818" y="117119"/>
                  </a:lnTo>
                  <a:lnTo>
                    <a:pt x="248323" y="116243"/>
                  </a:lnTo>
                  <a:close/>
                </a:path>
                <a:path w="249555" h="274954">
                  <a:moveTo>
                    <a:pt x="93535" y="195656"/>
                  </a:moveTo>
                  <a:lnTo>
                    <a:pt x="86659" y="193783"/>
                  </a:lnTo>
                  <a:lnTo>
                    <a:pt x="81030" y="188679"/>
                  </a:lnTo>
                  <a:lnTo>
                    <a:pt x="77228" y="181109"/>
                  </a:lnTo>
                  <a:lnTo>
                    <a:pt x="75831" y="171843"/>
                  </a:lnTo>
                  <a:lnTo>
                    <a:pt x="77599" y="164097"/>
                  </a:lnTo>
                  <a:lnTo>
                    <a:pt x="82021" y="155633"/>
                  </a:lnTo>
                  <a:lnTo>
                    <a:pt x="87774" y="147438"/>
                  </a:lnTo>
                  <a:lnTo>
                    <a:pt x="93535" y="140500"/>
                  </a:lnTo>
                  <a:lnTo>
                    <a:pt x="99213" y="147399"/>
                  </a:lnTo>
                  <a:lnTo>
                    <a:pt x="104957" y="155614"/>
                  </a:lnTo>
                  <a:lnTo>
                    <a:pt x="109403" y="164108"/>
                  </a:lnTo>
                  <a:lnTo>
                    <a:pt x="111188" y="171843"/>
                  </a:lnTo>
                  <a:lnTo>
                    <a:pt x="109763" y="181109"/>
                  </a:lnTo>
                  <a:lnTo>
                    <a:pt x="105959" y="188679"/>
                  </a:lnTo>
                  <a:lnTo>
                    <a:pt x="100340" y="193783"/>
                  </a:lnTo>
                  <a:lnTo>
                    <a:pt x="93471" y="195656"/>
                  </a:lnTo>
                  <a:close/>
                </a:path>
                <a:path w="249555" h="274954">
                  <a:moveTo>
                    <a:pt x="93535" y="126911"/>
                  </a:moveTo>
                  <a:lnTo>
                    <a:pt x="68351" y="157848"/>
                  </a:lnTo>
                  <a:lnTo>
                    <a:pt x="64833" y="171843"/>
                  </a:lnTo>
                  <a:lnTo>
                    <a:pt x="67091" y="185378"/>
                  </a:lnTo>
                  <a:lnTo>
                    <a:pt x="73245" y="196445"/>
                  </a:lnTo>
                  <a:lnTo>
                    <a:pt x="82369" y="203913"/>
                  </a:lnTo>
                  <a:lnTo>
                    <a:pt x="93535" y="206654"/>
                  </a:lnTo>
                  <a:lnTo>
                    <a:pt x="104693" y="203913"/>
                  </a:lnTo>
                  <a:lnTo>
                    <a:pt x="113799" y="196445"/>
                  </a:lnTo>
                  <a:lnTo>
                    <a:pt x="119937" y="185378"/>
                  </a:lnTo>
                  <a:lnTo>
                    <a:pt x="122186" y="171843"/>
                  </a:lnTo>
                  <a:lnTo>
                    <a:pt x="118706" y="157848"/>
                  </a:lnTo>
                  <a:lnTo>
                    <a:pt x="94957" y="126885"/>
                  </a:lnTo>
                  <a:lnTo>
                    <a:pt x="93471" y="126911"/>
                  </a:lnTo>
                  <a:close/>
                </a:path>
                <a:path w="249555" h="274954">
                  <a:moveTo>
                    <a:pt x="132029" y="87985"/>
                  </a:moveTo>
                  <a:lnTo>
                    <a:pt x="55041" y="87985"/>
                  </a:lnTo>
                  <a:lnTo>
                    <a:pt x="55041" y="40309"/>
                  </a:lnTo>
                  <a:lnTo>
                    <a:pt x="132029" y="40309"/>
                  </a:lnTo>
                  <a:lnTo>
                    <a:pt x="132029" y="87985"/>
                  </a:lnTo>
                  <a:close/>
                </a:path>
                <a:path w="249555" h="274954">
                  <a:moveTo>
                    <a:pt x="137528" y="29311"/>
                  </a:moveTo>
                  <a:lnTo>
                    <a:pt x="49542" y="29311"/>
                  </a:lnTo>
                  <a:lnTo>
                    <a:pt x="46507" y="29311"/>
                  </a:lnTo>
                  <a:lnTo>
                    <a:pt x="44043" y="31775"/>
                  </a:lnTo>
                  <a:lnTo>
                    <a:pt x="44043" y="34810"/>
                  </a:lnTo>
                  <a:lnTo>
                    <a:pt x="44043" y="93484"/>
                  </a:lnTo>
                  <a:lnTo>
                    <a:pt x="44043" y="96520"/>
                  </a:lnTo>
                  <a:lnTo>
                    <a:pt x="46507" y="98983"/>
                  </a:lnTo>
                  <a:lnTo>
                    <a:pt x="49542" y="98983"/>
                  </a:lnTo>
                  <a:lnTo>
                    <a:pt x="137528" y="98983"/>
                  </a:lnTo>
                  <a:lnTo>
                    <a:pt x="140563" y="98983"/>
                  </a:lnTo>
                  <a:lnTo>
                    <a:pt x="143027" y="96520"/>
                  </a:lnTo>
                  <a:lnTo>
                    <a:pt x="143027" y="93484"/>
                  </a:lnTo>
                  <a:lnTo>
                    <a:pt x="143027" y="34810"/>
                  </a:lnTo>
                  <a:lnTo>
                    <a:pt x="143027" y="31775"/>
                  </a:lnTo>
                  <a:lnTo>
                    <a:pt x="140563" y="29311"/>
                  </a:lnTo>
                  <a:lnTo>
                    <a:pt x="137528" y="29311"/>
                  </a:lnTo>
                  <a:close/>
                </a:path>
              </a:pathLst>
            </a:custGeom>
            <a:ln w="3175">
              <a:solidFill>
                <a:srgbClr val="FFFFFF"/>
              </a:solidFill>
            </a:ln>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sp>
          <p:nvSpPr>
            <p:cNvPr id="197" name="object 44">
              <a:extLst>
                <a:ext uri="{FF2B5EF4-FFF2-40B4-BE49-F238E27FC236}">
                  <a16:creationId xmlns:a16="http://schemas.microsoft.com/office/drawing/2014/main" id="{908D32BB-99AD-CD27-DB74-E29E50099C94}"/>
                </a:ext>
              </a:extLst>
            </p:cNvPr>
            <p:cNvSpPr/>
            <p:nvPr/>
          </p:nvSpPr>
          <p:spPr>
            <a:xfrm>
              <a:off x="3735026" y="4094875"/>
              <a:ext cx="3872009" cy="1481135"/>
            </a:xfrm>
            <a:custGeom>
              <a:avLst/>
              <a:gdLst/>
              <a:ahLst/>
              <a:cxnLst/>
              <a:rect l="l" t="t" r="r" b="b"/>
              <a:pathLst>
                <a:path w="4213859" h="1701164">
                  <a:moveTo>
                    <a:pt x="76377" y="1467446"/>
                  </a:moveTo>
                  <a:lnTo>
                    <a:pt x="72961" y="1464030"/>
                  </a:lnTo>
                  <a:lnTo>
                    <a:pt x="68745" y="1464030"/>
                  </a:lnTo>
                  <a:lnTo>
                    <a:pt x="56896" y="1464030"/>
                  </a:lnTo>
                  <a:lnTo>
                    <a:pt x="53467" y="1467446"/>
                  </a:lnTo>
                  <a:lnTo>
                    <a:pt x="53467" y="1475879"/>
                  </a:lnTo>
                  <a:lnTo>
                    <a:pt x="56896" y="1479308"/>
                  </a:lnTo>
                  <a:lnTo>
                    <a:pt x="72961" y="1479308"/>
                  </a:lnTo>
                  <a:lnTo>
                    <a:pt x="76377" y="1475879"/>
                  </a:lnTo>
                  <a:lnTo>
                    <a:pt x="76377" y="1467446"/>
                  </a:lnTo>
                  <a:close/>
                </a:path>
                <a:path w="4213859" h="1701164">
                  <a:moveTo>
                    <a:pt x="84023" y="1597279"/>
                  </a:moveTo>
                  <a:lnTo>
                    <a:pt x="80594" y="1593850"/>
                  </a:lnTo>
                  <a:lnTo>
                    <a:pt x="64528" y="1593850"/>
                  </a:lnTo>
                  <a:lnTo>
                    <a:pt x="61112" y="1597279"/>
                  </a:lnTo>
                  <a:lnTo>
                    <a:pt x="61112" y="1605711"/>
                  </a:lnTo>
                  <a:lnTo>
                    <a:pt x="64528" y="1609128"/>
                  </a:lnTo>
                  <a:lnTo>
                    <a:pt x="68745" y="1609128"/>
                  </a:lnTo>
                  <a:lnTo>
                    <a:pt x="80594" y="1609128"/>
                  </a:lnTo>
                  <a:lnTo>
                    <a:pt x="84023" y="1605711"/>
                  </a:lnTo>
                  <a:lnTo>
                    <a:pt x="84023" y="1597279"/>
                  </a:lnTo>
                  <a:close/>
                </a:path>
                <a:path w="4213859" h="1701164">
                  <a:moveTo>
                    <a:pt x="122199" y="1597279"/>
                  </a:moveTo>
                  <a:lnTo>
                    <a:pt x="118770" y="1593850"/>
                  </a:lnTo>
                  <a:lnTo>
                    <a:pt x="102704" y="1593850"/>
                  </a:lnTo>
                  <a:lnTo>
                    <a:pt x="99288" y="1597279"/>
                  </a:lnTo>
                  <a:lnTo>
                    <a:pt x="99288" y="1605711"/>
                  </a:lnTo>
                  <a:lnTo>
                    <a:pt x="102704" y="1609128"/>
                  </a:lnTo>
                  <a:lnTo>
                    <a:pt x="106921" y="1609128"/>
                  </a:lnTo>
                  <a:lnTo>
                    <a:pt x="118770" y="1609128"/>
                  </a:lnTo>
                  <a:lnTo>
                    <a:pt x="122199" y="1605711"/>
                  </a:lnTo>
                  <a:lnTo>
                    <a:pt x="122199" y="1597279"/>
                  </a:lnTo>
                  <a:close/>
                </a:path>
                <a:path w="4213859" h="1701164">
                  <a:moveTo>
                    <a:pt x="160388" y="1597279"/>
                  </a:moveTo>
                  <a:lnTo>
                    <a:pt x="156959" y="1593850"/>
                  </a:lnTo>
                  <a:lnTo>
                    <a:pt x="140893" y="1593850"/>
                  </a:lnTo>
                  <a:lnTo>
                    <a:pt x="137477" y="1597279"/>
                  </a:lnTo>
                  <a:lnTo>
                    <a:pt x="137477" y="1605711"/>
                  </a:lnTo>
                  <a:lnTo>
                    <a:pt x="140893" y="1609128"/>
                  </a:lnTo>
                  <a:lnTo>
                    <a:pt x="145110" y="1609128"/>
                  </a:lnTo>
                  <a:lnTo>
                    <a:pt x="156959" y="1609128"/>
                  </a:lnTo>
                  <a:lnTo>
                    <a:pt x="160388" y="1605711"/>
                  </a:lnTo>
                  <a:lnTo>
                    <a:pt x="160388" y="1597279"/>
                  </a:lnTo>
                  <a:close/>
                </a:path>
                <a:path w="4213859" h="1701164">
                  <a:moveTo>
                    <a:pt x="198577" y="1597279"/>
                  </a:moveTo>
                  <a:lnTo>
                    <a:pt x="195148" y="1593850"/>
                  </a:lnTo>
                  <a:lnTo>
                    <a:pt x="179082" y="1593850"/>
                  </a:lnTo>
                  <a:lnTo>
                    <a:pt x="175666" y="1597279"/>
                  </a:lnTo>
                  <a:lnTo>
                    <a:pt x="175666" y="1605711"/>
                  </a:lnTo>
                  <a:lnTo>
                    <a:pt x="179082" y="1609128"/>
                  </a:lnTo>
                  <a:lnTo>
                    <a:pt x="183299" y="1609128"/>
                  </a:lnTo>
                  <a:lnTo>
                    <a:pt x="195148" y="1609128"/>
                  </a:lnTo>
                  <a:lnTo>
                    <a:pt x="198577" y="1605711"/>
                  </a:lnTo>
                  <a:lnTo>
                    <a:pt x="198577" y="1597279"/>
                  </a:lnTo>
                  <a:close/>
                </a:path>
                <a:path w="4213859" h="1701164">
                  <a:moveTo>
                    <a:pt x="236753" y="1597279"/>
                  </a:moveTo>
                  <a:lnTo>
                    <a:pt x="233324" y="1593850"/>
                  </a:lnTo>
                  <a:lnTo>
                    <a:pt x="217258" y="1593850"/>
                  </a:lnTo>
                  <a:lnTo>
                    <a:pt x="213842" y="1597279"/>
                  </a:lnTo>
                  <a:lnTo>
                    <a:pt x="213842" y="1605711"/>
                  </a:lnTo>
                  <a:lnTo>
                    <a:pt x="217258" y="1609128"/>
                  </a:lnTo>
                  <a:lnTo>
                    <a:pt x="221475" y="1609128"/>
                  </a:lnTo>
                  <a:lnTo>
                    <a:pt x="233324" y="1609128"/>
                  </a:lnTo>
                  <a:lnTo>
                    <a:pt x="236753" y="1605711"/>
                  </a:lnTo>
                  <a:lnTo>
                    <a:pt x="236753" y="1597279"/>
                  </a:lnTo>
                  <a:close/>
                </a:path>
                <a:path w="4213859" h="1701164">
                  <a:moveTo>
                    <a:pt x="274942" y="1597279"/>
                  </a:moveTo>
                  <a:lnTo>
                    <a:pt x="271513" y="1593850"/>
                  </a:lnTo>
                  <a:lnTo>
                    <a:pt x="255447" y="1593850"/>
                  </a:lnTo>
                  <a:lnTo>
                    <a:pt x="252031" y="1597279"/>
                  </a:lnTo>
                  <a:lnTo>
                    <a:pt x="252031" y="1605711"/>
                  </a:lnTo>
                  <a:lnTo>
                    <a:pt x="255447" y="1609128"/>
                  </a:lnTo>
                  <a:lnTo>
                    <a:pt x="259664" y="1609128"/>
                  </a:lnTo>
                  <a:lnTo>
                    <a:pt x="271513" y="1609128"/>
                  </a:lnTo>
                  <a:lnTo>
                    <a:pt x="274942" y="1605711"/>
                  </a:lnTo>
                  <a:lnTo>
                    <a:pt x="274942" y="1597279"/>
                  </a:lnTo>
                  <a:close/>
                </a:path>
                <a:path w="4213859" h="1701164">
                  <a:moveTo>
                    <a:pt x="313131" y="1597279"/>
                  </a:moveTo>
                  <a:lnTo>
                    <a:pt x="309702" y="1593850"/>
                  </a:lnTo>
                  <a:lnTo>
                    <a:pt x="293636" y="1593850"/>
                  </a:lnTo>
                  <a:lnTo>
                    <a:pt x="290220" y="1597279"/>
                  </a:lnTo>
                  <a:lnTo>
                    <a:pt x="290220" y="1605711"/>
                  </a:lnTo>
                  <a:lnTo>
                    <a:pt x="293636" y="1609128"/>
                  </a:lnTo>
                  <a:lnTo>
                    <a:pt x="297853" y="1609128"/>
                  </a:lnTo>
                  <a:lnTo>
                    <a:pt x="309702" y="1609128"/>
                  </a:lnTo>
                  <a:lnTo>
                    <a:pt x="313131" y="1605711"/>
                  </a:lnTo>
                  <a:lnTo>
                    <a:pt x="313131" y="1597279"/>
                  </a:lnTo>
                  <a:close/>
                </a:path>
                <a:path w="4213859" h="1701164">
                  <a:moveTo>
                    <a:pt x="351320" y="1597279"/>
                  </a:moveTo>
                  <a:lnTo>
                    <a:pt x="347891" y="1593850"/>
                  </a:lnTo>
                  <a:lnTo>
                    <a:pt x="331825" y="1593850"/>
                  </a:lnTo>
                  <a:lnTo>
                    <a:pt x="328409" y="1597279"/>
                  </a:lnTo>
                  <a:lnTo>
                    <a:pt x="328409" y="1605711"/>
                  </a:lnTo>
                  <a:lnTo>
                    <a:pt x="331825" y="1609128"/>
                  </a:lnTo>
                  <a:lnTo>
                    <a:pt x="336042" y="1609128"/>
                  </a:lnTo>
                  <a:lnTo>
                    <a:pt x="347891" y="1609128"/>
                  </a:lnTo>
                  <a:lnTo>
                    <a:pt x="351320" y="1605711"/>
                  </a:lnTo>
                  <a:lnTo>
                    <a:pt x="351320" y="1597279"/>
                  </a:lnTo>
                  <a:close/>
                </a:path>
                <a:path w="4213859" h="1701164">
                  <a:moveTo>
                    <a:pt x="389496" y="1597279"/>
                  </a:moveTo>
                  <a:lnTo>
                    <a:pt x="386067" y="1593850"/>
                  </a:lnTo>
                  <a:lnTo>
                    <a:pt x="370001" y="1593850"/>
                  </a:lnTo>
                  <a:lnTo>
                    <a:pt x="366585" y="1597279"/>
                  </a:lnTo>
                  <a:lnTo>
                    <a:pt x="366585" y="1605711"/>
                  </a:lnTo>
                  <a:lnTo>
                    <a:pt x="370001" y="1609128"/>
                  </a:lnTo>
                  <a:lnTo>
                    <a:pt x="374218" y="1609128"/>
                  </a:lnTo>
                  <a:lnTo>
                    <a:pt x="386067" y="1609128"/>
                  </a:lnTo>
                  <a:lnTo>
                    <a:pt x="389496" y="1605711"/>
                  </a:lnTo>
                  <a:lnTo>
                    <a:pt x="389496" y="1597279"/>
                  </a:lnTo>
                  <a:close/>
                </a:path>
                <a:path w="4213859" h="1701164">
                  <a:moveTo>
                    <a:pt x="458228" y="1688922"/>
                  </a:moveTo>
                  <a:lnTo>
                    <a:pt x="454812" y="1685505"/>
                  </a:lnTo>
                  <a:lnTo>
                    <a:pt x="450596" y="1685505"/>
                  </a:lnTo>
                  <a:lnTo>
                    <a:pt x="442099" y="1685721"/>
                  </a:lnTo>
                  <a:lnTo>
                    <a:pt x="433730" y="1683397"/>
                  </a:lnTo>
                  <a:lnTo>
                    <a:pt x="426580" y="1678813"/>
                  </a:lnTo>
                  <a:lnTo>
                    <a:pt x="411327" y="1672374"/>
                  </a:lnTo>
                  <a:lnTo>
                    <a:pt x="395198" y="1670227"/>
                  </a:lnTo>
                  <a:lnTo>
                    <a:pt x="379056" y="1672374"/>
                  </a:lnTo>
                  <a:lnTo>
                    <a:pt x="352158" y="1683829"/>
                  </a:lnTo>
                  <a:lnTo>
                    <a:pt x="339801" y="1685493"/>
                  </a:lnTo>
                  <a:lnTo>
                    <a:pt x="327456" y="1683829"/>
                  </a:lnTo>
                  <a:lnTo>
                    <a:pt x="300558" y="1672374"/>
                  </a:lnTo>
                  <a:lnTo>
                    <a:pt x="284429" y="1670227"/>
                  </a:lnTo>
                  <a:lnTo>
                    <a:pt x="268300" y="1672374"/>
                  </a:lnTo>
                  <a:lnTo>
                    <a:pt x="241401" y="1683829"/>
                  </a:lnTo>
                  <a:lnTo>
                    <a:pt x="229044" y="1685493"/>
                  </a:lnTo>
                  <a:lnTo>
                    <a:pt x="216712" y="1683829"/>
                  </a:lnTo>
                  <a:lnTo>
                    <a:pt x="205066" y="1678813"/>
                  </a:lnTo>
                  <a:lnTo>
                    <a:pt x="197751" y="1674964"/>
                  </a:lnTo>
                  <a:lnTo>
                    <a:pt x="189992" y="1672234"/>
                  </a:lnTo>
                  <a:lnTo>
                    <a:pt x="181940" y="1670646"/>
                  </a:lnTo>
                  <a:lnTo>
                    <a:pt x="173685" y="1670227"/>
                  </a:lnTo>
                  <a:lnTo>
                    <a:pt x="165442" y="1670646"/>
                  </a:lnTo>
                  <a:lnTo>
                    <a:pt x="157378" y="1672247"/>
                  </a:lnTo>
                  <a:lnTo>
                    <a:pt x="149631" y="1674977"/>
                  </a:lnTo>
                  <a:lnTo>
                    <a:pt x="142328" y="1678813"/>
                  </a:lnTo>
                  <a:lnTo>
                    <a:pt x="135178" y="1683397"/>
                  </a:lnTo>
                  <a:lnTo>
                    <a:pt x="126822" y="1685734"/>
                  </a:lnTo>
                  <a:lnTo>
                    <a:pt x="118338" y="1685505"/>
                  </a:lnTo>
                  <a:lnTo>
                    <a:pt x="109855" y="1685721"/>
                  </a:lnTo>
                  <a:lnTo>
                    <a:pt x="101498" y="1683397"/>
                  </a:lnTo>
                  <a:lnTo>
                    <a:pt x="62992" y="1670227"/>
                  </a:lnTo>
                  <a:lnTo>
                    <a:pt x="54749" y="1670646"/>
                  </a:lnTo>
                  <a:lnTo>
                    <a:pt x="46685" y="1672247"/>
                  </a:lnTo>
                  <a:lnTo>
                    <a:pt x="38938" y="1674977"/>
                  </a:lnTo>
                  <a:lnTo>
                    <a:pt x="31635" y="1678813"/>
                  </a:lnTo>
                  <a:lnTo>
                    <a:pt x="24485" y="1683397"/>
                  </a:lnTo>
                  <a:lnTo>
                    <a:pt x="16129" y="1685734"/>
                  </a:lnTo>
                  <a:lnTo>
                    <a:pt x="3429" y="1685505"/>
                  </a:lnTo>
                  <a:lnTo>
                    <a:pt x="12" y="1688922"/>
                  </a:lnTo>
                  <a:lnTo>
                    <a:pt x="12" y="1697355"/>
                  </a:lnTo>
                  <a:lnTo>
                    <a:pt x="3429" y="1700784"/>
                  </a:lnTo>
                  <a:lnTo>
                    <a:pt x="7645" y="1700784"/>
                  </a:lnTo>
                  <a:lnTo>
                    <a:pt x="46151" y="1687614"/>
                  </a:lnTo>
                  <a:lnTo>
                    <a:pt x="54508" y="1685290"/>
                  </a:lnTo>
                  <a:lnTo>
                    <a:pt x="62992" y="1685505"/>
                  </a:lnTo>
                  <a:lnTo>
                    <a:pt x="71475" y="1685277"/>
                  </a:lnTo>
                  <a:lnTo>
                    <a:pt x="79832" y="1687614"/>
                  </a:lnTo>
                  <a:lnTo>
                    <a:pt x="118338" y="1700784"/>
                  </a:lnTo>
                  <a:lnTo>
                    <a:pt x="126580" y="1700352"/>
                  </a:lnTo>
                  <a:lnTo>
                    <a:pt x="134632" y="1698752"/>
                  </a:lnTo>
                  <a:lnTo>
                    <a:pt x="142379" y="1696021"/>
                  </a:lnTo>
                  <a:lnTo>
                    <a:pt x="149694" y="1692186"/>
                  </a:lnTo>
                  <a:lnTo>
                    <a:pt x="156845" y="1687614"/>
                  </a:lnTo>
                  <a:lnTo>
                    <a:pt x="165201" y="1685277"/>
                  </a:lnTo>
                  <a:lnTo>
                    <a:pt x="173685" y="1685505"/>
                  </a:lnTo>
                  <a:lnTo>
                    <a:pt x="182168" y="1685290"/>
                  </a:lnTo>
                  <a:lnTo>
                    <a:pt x="190525" y="1687614"/>
                  </a:lnTo>
                  <a:lnTo>
                    <a:pt x="197675" y="1692198"/>
                  </a:lnTo>
                  <a:lnTo>
                    <a:pt x="212928" y="1698637"/>
                  </a:lnTo>
                  <a:lnTo>
                    <a:pt x="229057" y="1700771"/>
                  </a:lnTo>
                  <a:lnTo>
                    <a:pt x="245186" y="1698637"/>
                  </a:lnTo>
                  <a:lnTo>
                    <a:pt x="272072" y="1687169"/>
                  </a:lnTo>
                  <a:lnTo>
                    <a:pt x="284429" y="1685493"/>
                  </a:lnTo>
                  <a:lnTo>
                    <a:pt x="296773" y="1687169"/>
                  </a:lnTo>
                  <a:lnTo>
                    <a:pt x="323672" y="1698637"/>
                  </a:lnTo>
                  <a:lnTo>
                    <a:pt x="339801" y="1700771"/>
                  </a:lnTo>
                  <a:lnTo>
                    <a:pt x="355930" y="1698637"/>
                  </a:lnTo>
                  <a:lnTo>
                    <a:pt x="382841" y="1687169"/>
                  </a:lnTo>
                  <a:lnTo>
                    <a:pt x="395198" y="1685493"/>
                  </a:lnTo>
                  <a:lnTo>
                    <a:pt x="407555" y="1687169"/>
                  </a:lnTo>
                  <a:lnTo>
                    <a:pt x="419214" y="1692198"/>
                  </a:lnTo>
                  <a:lnTo>
                    <a:pt x="426529" y="1696021"/>
                  </a:lnTo>
                  <a:lnTo>
                    <a:pt x="434276" y="1698764"/>
                  </a:lnTo>
                  <a:lnTo>
                    <a:pt x="442341" y="1700352"/>
                  </a:lnTo>
                  <a:lnTo>
                    <a:pt x="450596" y="1700784"/>
                  </a:lnTo>
                  <a:lnTo>
                    <a:pt x="454812" y="1700784"/>
                  </a:lnTo>
                  <a:lnTo>
                    <a:pt x="458228" y="1697355"/>
                  </a:lnTo>
                  <a:lnTo>
                    <a:pt x="458228" y="1688922"/>
                  </a:lnTo>
                  <a:close/>
                </a:path>
                <a:path w="4213859" h="1701164">
                  <a:moveTo>
                    <a:pt x="459308" y="1547698"/>
                  </a:moveTo>
                  <a:lnTo>
                    <a:pt x="457796" y="1543100"/>
                  </a:lnTo>
                  <a:lnTo>
                    <a:pt x="452958" y="1540675"/>
                  </a:lnTo>
                  <a:lnTo>
                    <a:pt x="451789" y="1540395"/>
                  </a:lnTo>
                  <a:lnTo>
                    <a:pt x="438200" y="1540395"/>
                  </a:lnTo>
                  <a:lnTo>
                    <a:pt x="438200" y="1555673"/>
                  </a:lnTo>
                  <a:lnTo>
                    <a:pt x="395960" y="1639684"/>
                  </a:lnTo>
                  <a:lnTo>
                    <a:pt x="395198" y="1639684"/>
                  </a:lnTo>
                  <a:lnTo>
                    <a:pt x="386943" y="1640103"/>
                  </a:lnTo>
                  <a:lnTo>
                    <a:pt x="378879" y="1641703"/>
                  </a:lnTo>
                  <a:lnTo>
                    <a:pt x="371132" y="1644434"/>
                  </a:lnTo>
                  <a:lnTo>
                    <a:pt x="363804" y="1648269"/>
                  </a:lnTo>
                  <a:lnTo>
                    <a:pt x="352120" y="1653286"/>
                  </a:lnTo>
                  <a:lnTo>
                    <a:pt x="339737" y="1654949"/>
                  </a:lnTo>
                  <a:lnTo>
                    <a:pt x="338213" y="1654746"/>
                  </a:lnTo>
                  <a:lnTo>
                    <a:pt x="337934" y="1654708"/>
                  </a:lnTo>
                  <a:lnTo>
                    <a:pt x="327342" y="1653247"/>
                  </a:lnTo>
                  <a:lnTo>
                    <a:pt x="315696" y="1648193"/>
                  </a:lnTo>
                  <a:lnTo>
                    <a:pt x="300469" y="1641792"/>
                  </a:lnTo>
                  <a:lnTo>
                    <a:pt x="284378" y="1639671"/>
                  </a:lnTo>
                  <a:lnTo>
                    <a:pt x="268274" y="1641830"/>
                  </a:lnTo>
                  <a:lnTo>
                    <a:pt x="262128" y="1644434"/>
                  </a:lnTo>
                  <a:lnTo>
                    <a:pt x="241376" y="1653286"/>
                  </a:lnTo>
                  <a:lnTo>
                    <a:pt x="228993" y="1654949"/>
                  </a:lnTo>
                  <a:lnTo>
                    <a:pt x="227469" y="1654746"/>
                  </a:lnTo>
                  <a:lnTo>
                    <a:pt x="227291" y="1654721"/>
                  </a:lnTo>
                  <a:lnTo>
                    <a:pt x="216598" y="1653247"/>
                  </a:lnTo>
                  <a:lnTo>
                    <a:pt x="204952" y="1648193"/>
                  </a:lnTo>
                  <a:lnTo>
                    <a:pt x="197650" y="1644383"/>
                  </a:lnTo>
                  <a:lnTo>
                    <a:pt x="189928" y="1641678"/>
                  </a:lnTo>
                  <a:lnTo>
                    <a:pt x="181838" y="1640090"/>
                  </a:lnTo>
                  <a:lnTo>
                    <a:pt x="173672" y="1639684"/>
                  </a:lnTo>
                  <a:lnTo>
                    <a:pt x="165366" y="1640103"/>
                  </a:lnTo>
                  <a:lnTo>
                    <a:pt x="157340" y="1641703"/>
                  </a:lnTo>
                  <a:lnTo>
                    <a:pt x="149631" y="1644434"/>
                  </a:lnTo>
                  <a:lnTo>
                    <a:pt x="142354" y="1648269"/>
                  </a:lnTo>
                  <a:lnTo>
                    <a:pt x="135242" y="1652803"/>
                  </a:lnTo>
                  <a:lnTo>
                    <a:pt x="126847" y="1655165"/>
                  </a:lnTo>
                  <a:lnTo>
                    <a:pt x="126314" y="1655152"/>
                  </a:lnTo>
                  <a:lnTo>
                    <a:pt x="118300" y="1654949"/>
                  </a:lnTo>
                  <a:lnTo>
                    <a:pt x="109778" y="1655152"/>
                  </a:lnTo>
                  <a:lnTo>
                    <a:pt x="108369" y="1654759"/>
                  </a:lnTo>
                  <a:lnTo>
                    <a:pt x="101396" y="1652803"/>
                  </a:lnTo>
                  <a:lnTo>
                    <a:pt x="63004" y="1639684"/>
                  </a:lnTo>
                  <a:lnTo>
                    <a:pt x="61150" y="1639684"/>
                  </a:lnTo>
                  <a:lnTo>
                    <a:pt x="40970" y="1643646"/>
                  </a:lnTo>
                  <a:lnTo>
                    <a:pt x="40576" y="1643786"/>
                  </a:lnTo>
                  <a:lnTo>
                    <a:pt x="38557" y="1644662"/>
                  </a:lnTo>
                  <a:lnTo>
                    <a:pt x="36296" y="1645742"/>
                  </a:lnTo>
                  <a:lnTo>
                    <a:pt x="34467" y="1646694"/>
                  </a:lnTo>
                  <a:lnTo>
                    <a:pt x="15278" y="1614652"/>
                  </a:lnTo>
                  <a:lnTo>
                    <a:pt x="15278" y="1555673"/>
                  </a:lnTo>
                  <a:lnTo>
                    <a:pt x="73215" y="1555673"/>
                  </a:lnTo>
                  <a:lnTo>
                    <a:pt x="95313" y="1577784"/>
                  </a:lnTo>
                  <a:lnTo>
                    <a:pt x="97256" y="1578584"/>
                  </a:lnTo>
                  <a:lnTo>
                    <a:pt x="330047" y="1578584"/>
                  </a:lnTo>
                  <a:lnTo>
                    <a:pt x="331660" y="1578051"/>
                  </a:lnTo>
                  <a:lnTo>
                    <a:pt x="351320" y="1563306"/>
                  </a:lnTo>
                  <a:lnTo>
                    <a:pt x="361492" y="1555673"/>
                  </a:lnTo>
                  <a:lnTo>
                    <a:pt x="438200" y="1555673"/>
                  </a:lnTo>
                  <a:lnTo>
                    <a:pt x="438200" y="1540395"/>
                  </a:lnTo>
                  <a:lnTo>
                    <a:pt x="412407" y="1540395"/>
                  </a:lnTo>
                  <a:lnTo>
                    <a:pt x="412407" y="1532763"/>
                  </a:lnTo>
                  <a:lnTo>
                    <a:pt x="412407" y="1429258"/>
                  </a:lnTo>
                  <a:lnTo>
                    <a:pt x="408990" y="1425841"/>
                  </a:lnTo>
                  <a:lnTo>
                    <a:pt x="397129" y="1425841"/>
                  </a:lnTo>
                  <a:lnTo>
                    <a:pt x="397129" y="1441119"/>
                  </a:lnTo>
                  <a:lnTo>
                    <a:pt x="397129" y="1471663"/>
                  </a:lnTo>
                  <a:lnTo>
                    <a:pt x="397129" y="1486941"/>
                  </a:lnTo>
                  <a:lnTo>
                    <a:pt x="397129" y="1517484"/>
                  </a:lnTo>
                  <a:lnTo>
                    <a:pt x="397129" y="1532763"/>
                  </a:lnTo>
                  <a:lnTo>
                    <a:pt x="397129" y="1540395"/>
                  </a:lnTo>
                  <a:lnTo>
                    <a:pt x="357289" y="1540395"/>
                  </a:lnTo>
                  <a:lnTo>
                    <a:pt x="355688" y="1540941"/>
                  </a:lnTo>
                  <a:lnTo>
                    <a:pt x="325856" y="1563306"/>
                  </a:lnTo>
                  <a:lnTo>
                    <a:pt x="320763" y="1563306"/>
                  </a:lnTo>
                  <a:lnTo>
                    <a:pt x="320763" y="1532763"/>
                  </a:lnTo>
                  <a:lnTo>
                    <a:pt x="397129" y="1532763"/>
                  </a:lnTo>
                  <a:lnTo>
                    <a:pt x="397129" y="1517484"/>
                  </a:lnTo>
                  <a:lnTo>
                    <a:pt x="320763" y="1517484"/>
                  </a:lnTo>
                  <a:lnTo>
                    <a:pt x="320763" y="1486941"/>
                  </a:lnTo>
                  <a:lnTo>
                    <a:pt x="397129" y="1486941"/>
                  </a:lnTo>
                  <a:lnTo>
                    <a:pt x="397129" y="1471663"/>
                  </a:lnTo>
                  <a:lnTo>
                    <a:pt x="320763" y="1471663"/>
                  </a:lnTo>
                  <a:lnTo>
                    <a:pt x="320763" y="1441119"/>
                  </a:lnTo>
                  <a:lnTo>
                    <a:pt x="397129" y="1441119"/>
                  </a:lnTo>
                  <a:lnTo>
                    <a:pt x="397129" y="1425841"/>
                  </a:lnTo>
                  <a:lnTo>
                    <a:pt x="305485" y="1425841"/>
                  </a:lnTo>
                  <a:lnTo>
                    <a:pt x="305485" y="1441119"/>
                  </a:lnTo>
                  <a:lnTo>
                    <a:pt x="305485" y="1471663"/>
                  </a:lnTo>
                  <a:lnTo>
                    <a:pt x="305485" y="1486941"/>
                  </a:lnTo>
                  <a:lnTo>
                    <a:pt x="305485" y="1517484"/>
                  </a:lnTo>
                  <a:lnTo>
                    <a:pt x="305485" y="1532763"/>
                  </a:lnTo>
                  <a:lnTo>
                    <a:pt x="305485" y="1563306"/>
                  </a:lnTo>
                  <a:lnTo>
                    <a:pt x="229120" y="1563306"/>
                  </a:lnTo>
                  <a:lnTo>
                    <a:pt x="229120" y="1532763"/>
                  </a:lnTo>
                  <a:lnTo>
                    <a:pt x="305485" y="1532763"/>
                  </a:lnTo>
                  <a:lnTo>
                    <a:pt x="305485" y="1517484"/>
                  </a:lnTo>
                  <a:lnTo>
                    <a:pt x="229120" y="1517484"/>
                  </a:lnTo>
                  <a:lnTo>
                    <a:pt x="229120" y="1486941"/>
                  </a:lnTo>
                  <a:lnTo>
                    <a:pt x="305485" y="1486941"/>
                  </a:lnTo>
                  <a:lnTo>
                    <a:pt x="305485" y="1471663"/>
                  </a:lnTo>
                  <a:lnTo>
                    <a:pt x="229120" y="1471663"/>
                  </a:lnTo>
                  <a:lnTo>
                    <a:pt x="229120" y="1441119"/>
                  </a:lnTo>
                  <a:lnTo>
                    <a:pt x="305485" y="1441119"/>
                  </a:lnTo>
                  <a:lnTo>
                    <a:pt x="305485" y="1425841"/>
                  </a:lnTo>
                  <a:lnTo>
                    <a:pt x="213842" y="1425841"/>
                  </a:lnTo>
                  <a:lnTo>
                    <a:pt x="213842" y="1441119"/>
                  </a:lnTo>
                  <a:lnTo>
                    <a:pt x="213842" y="1471663"/>
                  </a:lnTo>
                  <a:lnTo>
                    <a:pt x="213842" y="1486941"/>
                  </a:lnTo>
                  <a:lnTo>
                    <a:pt x="213842" y="1517484"/>
                  </a:lnTo>
                  <a:lnTo>
                    <a:pt x="213842" y="1532763"/>
                  </a:lnTo>
                  <a:lnTo>
                    <a:pt x="213842" y="1563306"/>
                  </a:lnTo>
                  <a:lnTo>
                    <a:pt x="137477" y="1563306"/>
                  </a:lnTo>
                  <a:lnTo>
                    <a:pt x="137477" y="1532763"/>
                  </a:lnTo>
                  <a:lnTo>
                    <a:pt x="213842" y="1532763"/>
                  </a:lnTo>
                  <a:lnTo>
                    <a:pt x="213842" y="1517484"/>
                  </a:lnTo>
                  <a:lnTo>
                    <a:pt x="137477" y="1517484"/>
                  </a:lnTo>
                  <a:lnTo>
                    <a:pt x="137477" y="1486941"/>
                  </a:lnTo>
                  <a:lnTo>
                    <a:pt x="213842" y="1486941"/>
                  </a:lnTo>
                  <a:lnTo>
                    <a:pt x="213842" y="1471663"/>
                  </a:lnTo>
                  <a:lnTo>
                    <a:pt x="137477" y="1471663"/>
                  </a:lnTo>
                  <a:lnTo>
                    <a:pt x="137477" y="1441119"/>
                  </a:lnTo>
                  <a:lnTo>
                    <a:pt x="213842" y="1441119"/>
                  </a:lnTo>
                  <a:lnTo>
                    <a:pt x="213842" y="1425841"/>
                  </a:lnTo>
                  <a:lnTo>
                    <a:pt x="125615" y="1425841"/>
                  </a:lnTo>
                  <a:lnTo>
                    <a:pt x="122199" y="1429258"/>
                  </a:lnTo>
                  <a:lnTo>
                    <a:pt x="122199" y="1563306"/>
                  </a:lnTo>
                  <a:lnTo>
                    <a:pt x="106921" y="1563306"/>
                  </a:lnTo>
                  <a:lnTo>
                    <a:pt x="106921" y="1555673"/>
                  </a:lnTo>
                  <a:lnTo>
                    <a:pt x="106921" y="1552511"/>
                  </a:lnTo>
                  <a:lnTo>
                    <a:pt x="106921" y="1456385"/>
                  </a:lnTo>
                  <a:lnTo>
                    <a:pt x="106921" y="1444536"/>
                  </a:lnTo>
                  <a:lnTo>
                    <a:pt x="103505" y="1441119"/>
                  </a:lnTo>
                  <a:lnTo>
                    <a:pt x="91643" y="1441119"/>
                  </a:lnTo>
                  <a:lnTo>
                    <a:pt x="91643" y="1456385"/>
                  </a:lnTo>
                  <a:lnTo>
                    <a:pt x="91643" y="1552511"/>
                  </a:lnTo>
                  <a:lnTo>
                    <a:pt x="80340" y="1541208"/>
                  </a:lnTo>
                  <a:lnTo>
                    <a:pt x="78397" y="1540395"/>
                  </a:lnTo>
                  <a:lnTo>
                    <a:pt x="31826" y="1540395"/>
                  </a:lnTo>
                  <a:lnTo>
                    <a:pt x="44742" y="1456385"/>
                  </a:lnTo>
                  <a:lnTo>
                    <a:pt x="91643" y="1456385"/>
                  </a:lnTo>
                  <a:lnTo>
                    <a:pt x="91643" y="1441119"/>
                  </a:lnTo>
                  <a:lnTo>
                    <a:pt x="34417" y="1441119"/>
                  </a:lnTo>
                  <a:lnTo>
                    <a:pt x="31216" y="1443863"/>
                  </a:lnTo>
                  <a:lnTo>
                    <a:pt x="16357" y="1540395"/>
                  </a:lnTo>
                  <a:lnTo>
                    <a:pt x="3429" y="1540395"/>
                  </a:lnTo>
                  <a:lnTo>
                    <a:pt x="0" y="1543824"/>
                  </a:lnTo>
                  <a:lnTo>
                    <a:pt x="0" y="1618157"/>
                  </a:lnTo>
                  <a:lnTo>
                    <a:pt x="381" y="1619516"/>
                  </a:lnTo>
                  <a:lnTo>
                    <a:pt x="20624" y="1653247"/>
                  </a:lnTo>
                  <a:lnTo>
                    <a:pt x="16408" y="1654454"/>
                  </a:lnTo>
                  <a:lnTo>
                    <a:pt x="12026" y="1655038"/>
                  </a:lnTo>
                  <a:lnTo>
                    <a:pt x="7645" y="1654949"/>
                  </a:lnTo>
                  <a:lnTo>
                    <a:pt x="3429" y="1654949"/>
                  </a:lnTo>
                  <a:lnTo>
                    <a:pt x="0" y="1658378"/>
                  </a:lnTo>
                  <a:lnTo>
                    <a:pt x="0" y="1666811"/>
                  </a:lnTo>
                  <a:lnTo>
                    <a:pt x="3429" y="1670227"/>
                  </a:lnTo>
                  <a:lnTo>
                    <a:pt x="7645" y="1670227"/>
                  </a:lnTo>
                  <a:lnTo>
                    <a:pt x="46126" y="1657070"/>
                  </a:lnTo>
                  <a:lnTo>
                    <a:pt x="53454" y="1655038"/>
                  </a:lnTo>
                  <a:lnTo>
                    <a:pt x="54508" y="1654746"/>
                  </a:lnTo>
                  <a:lnTo>
                    <a:pt x="63004" y="1654949"/>
                  </a:lnTo>
                  <a:lnTo>
                    <a:pt x="71539" y="1654759"/>
                  </a:lnTo>
                  <a:lnTo>
                    <a:pt x="79921" y="1657108"/>
                  </a:lnTo>
                  <a:lnTo>
                    <a:pt x="87096" y="1661718"/>
                  </a:lnTo>
                  <a:lnTo>
                    <a:pt x="94373" y="1665516"/>
                  </a:lnTo>
                  <a:lnTo>
                    <a:pt x="102082" y="1668233"/>
                  </a:lnTo>
                  <a:lnTo>
                    <a:pt x="110121" y="1669808"/>
                  </a:lnTo>
                  <a:lnTo>
                    <a:pt x="118300" y="1670227"/>
                  </a:lnTo>
                  <a:lnTo>
                    <a:pt x="126568" y="1669796"/>
                  </a:lnTo>
                  <a:lnTo>
                    <a:pt x="134645" y="1668208"/>
                  </a:lnTo>
                  <a:lnTo>
                    <a:pt x="142405" y="1665465"/>
                  </a:lnTo>
                  <a:lnTo>
                    <a:pt x="149733" y="1661629"/>
                  </a:lnTo>
                  <a:lnTo>
                    <a:pt x="156857" y="1657045"/>
                  </a:lnTo>
                  <a:lnTo>
                    <a:pt x="163601" y="1655165"/>
                  </a:lnTo>
                  <a:lnTo>
                    <a:pt x="165201" y="1654721"/>
                  </a:lnTo>
                  <a:lnTo>
                    <a:pt x="173672" y="1654949"/>
                  </a:lnTo>
                  <a:lnTo>
                    <a:pt x="182219" y="1654746"/>
                  </a:lnTo>
                  <a:lnTo>
                    <a:pt x="190665" y="1657108"/>
                  </a:lnTo>
                  <a:lnTo>
                    <a:pt x="197840" y="1661718"/>
                  </a:lnTo>
                  <a:lnTo>
                    <a:pt x="213080" y="1668106"/>
                  </a:lnTo>
                  <a:lnTo>
                    <a:pt x="229158" y="1670227"/>
                  </a:lnTo>
                  <a:lnTo>
                    <a:pt x="245249" y="1668068"/>
                  </a:lnTo>
                  <a:lnTo>
                    <a:pt x="260464" y="1661629"/>
                  </a:lnTo>
                  <a:lnTo>
                    <a:pt x="267589" y="1657045"/>
                  </a:lnTo>
                  <a:lnTo>
                    <a:pt x="275043" y="1654949"/>
                  </a:lnTo>
                  <a:lnTo>
                    <a:pt x="275932" y="1654708"/>
                  </a:lnTo>
                  <a:lnTo>
                    <a:pt x="284403" y="1654949"/>
                  </a:lnTo>
                  <a:lnTo>
                    <a:pt x="292963" y="1654746"/>
                  </a:lnTo>
                  <a:lnTo>
                    <a:pt x="301396" y="1657108"/>
                  </a:lnTo>
                  <a:lnTo>
                    <a:pt x="308571" y="1661718"/>
                  </a:lnTo>
                  <a:lnTo>
                    <a:pt x="323799" y="1668106"/>
                  </a:lnTo>
                  <a:lnTo>
                    <a:pt x="339940" y="1670227"/>
                  </a:lnTo>
                  <a:lnTo>
                    <a:pt x="356006" y="1668068"/>
                  </a:lnTo>
                  <a:lnTo>
                    <a:pt x="371221" y="1661629"/>
                  </a:lnTo>
                  <a:lnTo>
                    <a:pt x="378320" y="1657108"/>
                  </a:lnTo>
                  <a:lnTo>
                    <a:pt x="378498" y="1657045"/>
                  </a:lnTo>
                  <a:lnTo>
                    <a:pt x="385978" y="1654949"/>
                  </a:lnTo>
                  <a:lnTo>
                    <a:pt x="386727" y="1654746"/>
                  </a:lnTo>
                  <a:lnTo>
                    <a:pt x="395224" y="1654949"/>
                  </a:lnTo>
                  <a:lnTo>
                    <a:pt x="396875" y="1654949"/>
                  </a:lnTo>
                  <a:lnTo>
                    <a:pt x="398411" y="1655013"/>
                  </a:lnTo>
                  <a:lnTo>
                    <a:pt x="399948" y="1655165"/>
                  </a:lnTo>
                  <a:lnTo>
                    <a:pt x="406793" y="1655737"/>
                  </a:lnTo>
                  <a:lnTo>
                    <a:pt x="413397" y="1657959"/>
                  </a:lnTo>
                  <a:lnTo>
                    <a:pt x="450596" y="1670227"/>
                  </a:lnTo>
                  <a:lnTo>
                    <a:pt x="454812" y="1670227"/>
                  </a:lnTo>
                  <a:lnTo>
                    <a:pt x="458228" y="1666811"/>
                  </a:lnTo>
                  <a:lnTo>
                    <a:pt x="458228" y="1658378"/>
                  </a:lnTo>
                  <a:lnTo>
                    <a:pt x="455041" y="1655178"/>
                  </a:lnTo>
                  <a:lnTo>
                    <a:pt x="454812" y="1654949"/>
                  </a:lnTo>
                  <a:lnTo>
                    <a:pt x="450596" y="1654949"/>
                  </a:lnTo>
                  <a:lnTo>
                    <a:pt x="442099" y="1655178"/>
                  </a:lnTo>
                  <a:lnTo>
                    <a:pt x="440550" y="1654746"/>
                  </a:lnTo>
                  <a:lnTo>
                    <a:pt x="433730" y="1652854"/>
                  </a:lnTo>
                  <a:lnTo>
                    <a:pt x="426567" y="1648269"/>
                  </a:lnTo>
                  <a:lnTo>
                    <a:pt x="421970" y="1645564"/>
                  </a:lnTo>
                  <a:lnTo>
                    <a:pt x="417080" y="1643418"/>
                  </a:lnTo>
                  <a:lnTo>
                    <a:pt x="411975" y="1641868"/>
                  </a:lnTo>
                  <a:lnTo>
                    <a:pt x="455295" y="1555673"/>
                  </a:lnTo>
                  <a:lnTo>
                    <a:pt x="459308" y="1547698"/>
                  </a:lnTo>
                  <a:close/>
                </a:path>
                <a:path w="4213859" h="1701164">
                  <a:moveTo>
                    <a:pt x="1251102" y="1534477"/>
                  </a:moveTo>
                  <a:lnTo>
                    <a:pt x="1249273" y="1532432"/>
                  </a:lnTo>
                  <a:lnTo>
                    <a:pt x="1244549" y="1532115"/>
                  </a:lnTo>
                  <a:lnTo>
                    <a:pt x="1242504" y="1533931"/>
                  </a:lnTo>
                  <a:lnTo>
                    <a:pt x="1233589" y="1675765"/>
                  </a:lnTo>
                  <a:lnTo>
                    <a:pt x="1235417" y="1677797"/>
                  </a:lnTo>
                  <a:lnTo>
                    <a:pt x="1237780" y="1677962"/>
                  </a:lnTo>
                  <a:lnTo>
                    <a:pt x="1240142" y="1678127"/>
                  </a:lnTo>
                  <a:lnTo>
                    <a:pt x="1242187" y="1676298"/>
                  </a:lnTo>
                  <a:lnTo>
                    <a:pt x="1251102" y="1534477"/>
                  </a:lnTo>
                  <a:close/>
                </a:path>
                <a:path w="4213859" h="1701164">
                  <a:moveTo>
                    <a:pt x="3830536" y="41605"/>
                  </a:moveTo>
                  <a:lnTo>
                    <a:pt x="3827119" y="38188"/>
                  </a:lnTo>
                  <a:lnTo>
                    <a:pt x="3822903" y="38188"/>
                  </a:lnTo>
                  <a:lnTo>
                    <a:pt x="3811054" y="38188"/>
                  </a:lnTo>
                  <a:lnTo>
                    <a:pt x="3807625" y="41605"/>
                  </a:lnTo>
                  <a:lnTo>
                    <a:pt x="3807625" y="50038"/>
                  </a:lnTo>
                  <a:lnTo>
                    <a:pt x="3811054" y="53467"/>
                  </a:lnTo>
                  <a:lnTo>
                    <a:pt x="3827119" y="53467"/>
                  </a:lnTo>
                  <a:lnTo>
                    <a:pt x="3830536" y="50038"/>
                  </a:lnTo>
                  <a:lnTo>
                    <a:pt x="3830536" y="41605"/>
                  </a:lnTo>
                  <a:close/>
                </a:path>
                <a:path w="4213859" h="1701164">
                  <a:moveTo>
                    <a:pt x="3838181" y="171450"/>
                  </a:moveTo>
                  <a:lnTo>
                    <a:pt x="3834752" y="168021"/>
                  </a:lnTo>
                  <a:lnTo>
                    <a:pt x="3818686" y="168021"/>
                  </a:lnTo>
                  <a:lnTo>
                    <a:pt x="3815270" y="171450"/>
                  </a:lnTo>
                  <a:lnTo>
                    <a:pt x="3815270" y="179882"/>
                  </a:lnTo>
                  <a:lnTo>
                    <a:pt x="3818686" y="183299"/>
                  </a:lnTo>
                  <a:lnTo>
                    <a:pt x="3822903" y="183299"/>
                  </a:lnTo>
                  <a:lnTo>
                    <a:pt x="3834752" y="183299"/>
                  </a:lnTo>
                  <a:lnTo>
                    <a:pt x="3838181" y="179882"/>
                  </a:lnTo>
                  <a:lnTo>
                    <a:pt x="3838181" y="171450"/>
                  </a:lnTo>
                  <a:close/>
                </a:path>
                <a:path w="4213859" h="1701164">
                  <a:moveTo>
                    <a:pt x="3876370" y="171450"/>
                  </a:moveTo>
                  <a:lnTo>
                    <a:pt x="3872941" y="168021"/>
                  </a:lnTo>
                  <a:lnTo>
                    <a:pt x="3856875" y="168021"/>
                  </a:lnTo>
                  <a:lnTo>
                    <a:pt x="3853459" y="171450"/>
                  </a:lnTo>
                  <a:lnTo>
                    <a:pt x="3853459" y="179882"/>
                  </a:lnTo>
                  <a:lnTo>
                    <a:pt x="3856875" y="183299"/>
                  </a:lnTo>
                  <a:lnTo>
                    <a:pt x="3861092" y="183299"/>
                  </a:lnTo>
                  <a:lnTo>
                    <a:pt x="3872941" y="183299"/>
                  </a:lnTo>
                  <a:lnTo>
                    <a:pt x="3876370" y="179882"/>
                  </a:lnTo>
                  <a:lnTo>
                    <a:pt x="3876370" y="171450"/>
                  </a:lnTo>
                  <a:close/>
                </a:path>
                <a:path w="4213859" h="1701164">
                  <a:moveTo>
                    <a:pt x="3914559" y="171450"/>
                  </a:moveTo>
                  <a:lnTo>
                    <a:pt x="3911130" y="168021"/>
                  </a:lnTo>
                  <a:lnTo>
                    <a:pt x="3895064" y="168021"/>
                  </a:lnTo>
                  <a:lnTo>
                    <a:pt x="3891648" y="171450"/>
                  </a:lnTo>
                  <a:lnTo>
                    <a:pt x="3891648" y="179882"/>
                  </a:lnTo>
                  <a:lnTo>
                    <a:pt x="3895064" y="183299"/>
                  </a:lnTo>
                  <a:lnTo>
                    <a:pt x="3899281" y="183299"/>
                  </a:lnTo>
                  <a:lnTo>
                    <a:pt x="3911130" y="183299"/>
                  </a:lnTo>
                  <a:lnTo>
                    <a:pt x="3914559" y="179882"/>
                  </a:lnTo>
                  <a:lnTo>
                    <a:pt x="3914559" y="171450"/>
                  </a:lnTo>
                  <a:close/>
                </a:path>
                <a:path w="4213859" h="1701164">
                  <a:moveTo>
                    <a:pt x="3952748" y="171450"/>
                  </a:moveTo>
                  <a:lnTo>
                    <a:pt x="3949319" y="168021"/>
                  </a:lnTo>
                  <a:lnTo>
                    <a:pt x="3933253" y="168021"/>
                  </a:lnTo>
                  <a:lnTo>
                    <a:pt x="3929837" y="171450"/>
                  </a:lnTo>
                  <a:lnTo>
                    <a:pt x="3929837" y="179882"/>
                  </a:lnTo>
                  <a:lnTo>
                    <a:pt x="3933253" y="183299"/>
                  </a:lnTo>
                  <a:lnTo>
                    <a:pt x="3937470" y="183299"/>
                  </a:lnTo>
                  <a:lnTo>
                    <a:pt x="3949319" y="183299"/>
                  </a:lnTo>
                  <a:lnTo>
                    <a:pt x="3952748" y="179882"/>
                  </a:lnTo>
                  <a:lnTo>
                    <a:pt x="3952748" y="171450"/>
                  </a:lnTo>
                  <a:close/>
                </a:path>
                <a:path w="4213859" h="1701164">
                  <a:moveTo>
                    <a:pt x="3990924" y="171450"/>
                  </a:moveTo>
                  <a:lnTo>
                    <a:pt x="3987495" y="168021"/>
                  </a:lnTo>
                  <a:lnTo>
                    <a:pt x="3971429" y="168021"/>
                  </a:lnTo>
                  <a:lnTo>
                    <a:pt x="3968013" y="171450"/>
                  </a:lnTo>
                  <a:lnTo>
                    <a:pt x="3968013" y="179882"/>
                  </a:lnTo>
                  <a:lnTo>
                    <a:pt x="3971429" y="183299"/>
                  </a:lnTo>
                  <a:lnTo>
                    <a:pt x="3975646" y="183299"/>
                  </a:lnTo>
                  <a:lnTo>
                    <a:pt x="3987495" y="183299"/>
                  </a:lnTo>
                  <a:lnTo>
                    <a:pt x="3990924" y="179882"/>
                  </a:lnTo>
                  <a:lnTo>
                    <a:pt x="3990924" y="171450"/>
                  </a:lnTo>
                  <a:close/>
                </a:path>
                <a:path w="4213859" h="1701164">
                  <a:moveTo>
                    <a:pt x="4029113" y="171450"/>
                  </a:moveTo>
                  <a:lnTo>
                    <a:pt x="4025684" y="168021"/>
                  </a:lnTo>
                  <a:lnTo>
                    <a:pt x="4009618" y="168021"/>
                  </a:lnTo>
                  <a:lnTo>
                    <a:pt x="4006202" y="171450"/>
                  </a:lnTo>
                  <a:lnTo>
                    <a:pt x="4006202" y="179882"/>
                  </a:lnTo>
                  <a:lnTo>
                    <a:pt x="4009618" y="183299"/>
                  </a:lnTo>
                  <a:lnTo>
                    <a:pt x="4013835" y="183299"/>
                  </a:lnTo>
                  <a:lnTo>
                    <a:pt x="4025684" y="183299"/>
                  </a:lnTo>
                  <a:lnTo>
                    <a:pt x="4029113" y="179882"/>
                  </a:lnTo>
                  <a:lnTo>
                    <a:pt x="4029113" y="171450"/>
                  </a:lnTo>
                  <a:close/>
                </a:path>
                <a:path w="4213859" h="1701164">
                  <a:moveTo>
                    <a:pt x="4067302" y="171450"/>
                  </a:moveTo>
                  <a:lnTo>
                    <a:pt x="4063873" y="168021"/>
                  </a:lnTo>
                  <a:lnTo>
                    <a:pt x="4047807" y="168021"/>
                  </a:lnTo>
                  <a:lnTo>
                    <a:pt x="4044391" y="171450"/>
                  </a:lnTo>
                  <a:lnTo>
                    <a:pt x="4044391" y="179882"/>
                  </a:lnTo>
                  <a:lnTo>
                    <a:pt x="4047807" y="183299"/>
                  </a:lnTo>
                  <a:lnTo>
                    <a:pt x="4052024" y="183299"/>
                  </a:lnTo>
                  <a:lnTo>
                    <a:pt x="4063873" y="183299"/>
                  </a:lnTo>
                  <a:lnTo>
                    <a:pt x="4067302" y="179882"/>
                  </a:lnTo>
                  <a:lnTo>
                    <a:pt x="4067302" y="171450"/>
                  </a:lnTo>
                  <a:close/>
                </a:path>
                <a:path w="4213859" h="1701164">
                  <a:moveTo>
                    <a:pt x="4105478" y="171450"/>
                  </a:moveTo>
                  <a:lnTo>
                    <a:pt x="4102049" y="168021"/>
                  </a:lnTo>
                  <a:lnTo>
                    <a:pt x="4085983" y="168021"/>
                  </a:lnTo>
                  <a:lnTo>
                    <a:pt x="4082567" y="171450"/>
                  </a:lnTo>
                  <a:lnTo>
                    <a:pt x="4082567" y="179882"/>
                  </a:lnTo>
                  <a:lnTo>
                    <a:pt x="4085983" y="183299"/>
                  </a:lnTo>
                  <a:lnTo>
                    <a:pt x="4090200" y="183299"/>
                  </a:lnTo>
                  <a:lnTo>
                    <a:pt x="4102049" y="183299"/>
                  </a:lnTo>
                  <a:lnTo>
                    <a:pt x="4105478" y="179882"/>
                  </a:lnTo>
                  <a:lnTo>
                    <a:pt x="4105478" y="171450"/>
                  </a:lnTo>
                  <a:close/>
                </a:path>
                <a:path w="4213859" h="1701164">
                  <a:moveTo>
                    <a:pt x="4143667" y="171450"/>
                  </a:moveTo>
                  <a:lnTo>
                    <a:pt x="4140238" y="168021"/>
                  </a:lnTo>
                  <a:lnTo>
                    <a:pt x="4124172" y="168021"/>
                  </a:lnTo>
                  <a:lnTo>
                    <a:pt x="4120756" y="171450"/>
                  </a:lnTo>
                  <a:lnTo>
                    <a:pt x="4120756" y="179882"/>
                  </a:lnTo>
                  <a:lnTo>
                    <a:pt x="4124172" y="183299"/>
                  </a:lnTo>
                  <a:lnTo>
                    <a:pt x="4128389" y="183299"/>
                  </a:lnTo>
                  <a:lnTo>
                    <a:pt x="4140238" y="183299"/>
                  </a:lnTo>
                  <a:lnTo>
                    <a:pt x="4143667" y="179882"/>
                  </a:lnTo>
                  <a:lnTo>
                    <a:pt x="4143667" y="171450"/>
                  </a:lnTo>
                  <a:close/>
                </a:path>
                <a:path w="4213859" h="1701164">
                  <a:moveTo>
                    <a:pt x="4212399" y="263080"/>
                  </a:moveTo>
                  <a:lnTo>
                    <a:pt x="4208983" y="259664"/>
                  </a:lnTo>
                  <a:lnTo>
                    <a:pt x="4204766" y="259664"/>
                  </a:lnTo>
                  <a:lnTo>
                    <a:pt x="4196270" y="259880"/>
                  </a:lnTo>
                  <a:lnTo>
                    <a:pt x="4187901" y="257556"/>
                  </a:lnTo>
                  <a:lnTo>
                    <a:pt x="4180751" y="252971"/>
                  </a:lnTo>
                  <a:lnTo>
                    <a:pt x="4165498" y="246532"/>
                  </a:lnTo>
                  <a:lnTo>
                    <a:pt x="4149356" y="244386"/>
                  </a:lnTo>
                  <a:lnTo>
                    <a:pt x="4133227" y="246532"/>
                  </a:lnTo>
                  <a:lnTo>
                    <a:pt x="4106316" y="257987"/>
                  </a:lnTo>
                  <a:lnTo>
                    <a:pt x="4093972" y="259664"/>
                  </a:lnTo>
                  <a:lnTo>
                    <a:pt x="4081627" y="257987"/>
                  </a:lnTo>
                  <a:lnTo>
                    <a:pt x="4054729" y="246532"/>
                  </a:lnTo>
                  <a:lnTo>
                    <a:pt x="4038600" y="244386"/>
                  </a:lnTo>
                  <a:lnTo>
                    <a:pt x="4022458" y="246532"/>
                  </a:lnTo>
                  <a:lnTo>
                    <a:pt x="3995559" y="257987"/>
                  </a:lnTo>
                  <a:lnTo>
                    <a:pt x="3983215" y="259664"/>
                  </a:lnTo>
                  <a:lnTo>
                    <a:pt x="3970871" y="257987"/>
                  </a:lnTo>
                  <a:lnTo>
                    <a:pt x="3959237" y="252971"/>
                  </a:lnTo>
                  <a:lnTo>
                    <a:pt x="3951922" y="249135"/>
                  </a:lnTo>
                  <a:lnTo>
                    <a:pt x="3944162" y="246405"/>
                  </a:lnTo>
                  <a:lnTo>
                    <a:pt x="3936098" y="244805"/>
                  </a:lnTo>
                  <a:lnTo>
                    <a:pt x="3927856" y="244386"/>
                  </a:lnTo>
                  <a:lnTo>
                    <a:pt x="3919601" y="244817"/>
                  </a:lnTo>
                  <a:lnTo>
                    <a:pt x="3911549" y="246405"/>
                  </a:lnTo>
                  <a:lnTo>
                    <a:pt x="3903802" y="249135"/>
                  </a:lnTo>
                  <a:lnTo>
                    <a:pt x="3896499" y="252971"/>
                  </a:lnTo>
                  <a:lnTo>
                    <a:pt x="3889349" y="257556"/>
                  </a:lnTo>
                  <a:lnTo>
                    <a:pt x="3880993" y="259892"/>
                  </a:lnTo>
                  <a:lnTo>
                    <a:pt x="3872509" y="259664"/>
                  </a:lnTo>
                  <a:lnTo>
                    <a:pt x="3864025" y="259880"/>
                  </a:lnTo>
                  <a:lnTo>
                    <a:pt x="3855669" y="257556"/>
                  </a:lnTo>
                  <a:lnTo>
                    <a:pt x="3817162" y="244386"/>
                  </a:lnTo>
                  <a:lnTo>
                    <a:pt x="3808907" y="244817"/>
                  </a:lnTo>
                  <a:lnTo>
                    <a:pt x="3800856" y="246405"/>
                  </a:lnTo>
                  <a:lnTo>
                    <a:pt x="3793109" y="249135"/>
                  </a:lnTo>
                  <a:lnTo>
                    <a:pt x="3785806" y="252971"/>
                  </a:lnTo>
                  <a:lnTo>
                    <a:pt x="3778656" y="257556"/>
                  </a:lnTo>
                  <a:lnTo>
                    <a:pt x="3770299" y="259892"/>
                  </a:lnTo>
                  <a:lnTo>
                    <a:pt x="3757599" y="259664"/>
                  </a:lnTo>
                  <a:lnTo>
                    <a:pt x="3754183" y="263080"/>
                  </a:lnTo>
                  <a:lnTo>
                    <a:pt x="3754183" y="271513"/>
                  </a:lnTo>
                  <a:lnTo>
                    <a:pt x="3757599" y="274942"/>
                  </a:lnTo>
                  <a:lnTo>
                    <a:pt x="3761816" y="274942"/>
                  </a:lnTo>
                  <a:lnTo>
                    <a:pt x="3800322" y="261772"/>
                  </a:lnTo>
                  <a:lnTo>
                    <a:pt x="3808679" y="259448"/>
                  </a:lnTo>
                  <a:lnTo>
                    <a:pt x="3817162" y="259664"/>
                  </a:lnTo>
                  <a:lnTo>
                    <a:pt x="3825646" y="259435"/>
                  </a:lnTo>
                  <a:lnTo>
                    <a:pt x="3834003" y="261772"/>
                  </a:lnTo>
                  <a:lnTo>
                    <a:pt x="3872509" y="274942"/>
                  </a:lnTo>
                  <a:lnTo>
                    <a:pt x="3880751" y="274523"/>
                  </a:lnTo>
                  <a:lnTo>
                    <a:pt x="3888803" y="272923"/>
                  </a:lnTo>
                  <a:lnTo>
                    <a:pt x="3896550" y="270179"/>
                  </a:lnTo>
                  <a:lnTo>
                    <a:pt x="3903865" y="266344"/>
                  </a:lnTo>
                  <a:lnTo>
                    <a:pt x="3911015" y="261772"/>
                  </a:lnTo>
                  <a:lnTo>
                    <a:pt x="3919372" y="259435"/>
                  </a:lnTo>
                  <a:lnTo>
                    <a:pt x="3927856" y="259664"/>
                  </a:lnTo>
                  <a:lnTo>
                    <a:pt x="3936339" y="259448"/>
                  </a:lnTo>
                  <a:lnTo>
                    <a:pt x="3944696" y="261772"/>
                  </a:lnTo>
                  <a:lnTo>
                    <a:pt x="3951846" y="266357"/>
                  </a:lnTo>
                  <a:lnTo>
                    <a:pt x="3967086" y="272796"/>
                  </a:lnTo>
                  <a:lnTo>
                    <a:pt x="3983215" y="274942"/>
                  </a:lnTo>
                  <a:lnTo>
                    <a:pt x="3999344" y="272796"/>
                  </a:lnTo>
                  <a:lnTo>
                    <a:pt x="4026243" y="261340"/>
                  </a:lnTo>
                  <a:lnTo>
                    <a:pt x="4038587" y="259664"/>
                  </a:lnTo>
                  <a:lnTo>
                    <a:pt x="4050944" y="261340"/>
                  </a:lnTo>
                  <a:lnTo>
                    <a:pt x="4077830" y="272796"/>
                  </a:lnTo>
                  <a:lnTo>
                    <a:pt x="4093972" y="274942"/>
                  </a:lnTo>
                  <a:lnTo>
                    <a:pt x="4110101" y="272796"/>
                  </a:lnTo>
                  <a:lnTo>
                    <a:pt x="4137012" y="261340"/>
                  </a:lnTo>
                  <a:lnTo>
                    <a:pt x="4149369" y="259664"/>
                  </a:lnTo>
                  <a:lnTo>
                    <a:pt x="4161726" y="261340"/>
                  </a:lnTo>
                  <a:lnTo>
                    <a:pt x="4173385" y="266357"/>
                  </a:lnTo>
                  <a:lnTo>
                    <a:pt x="4180700" y="270192"/>
                  </a:lnTo>
                  <a:lnTo>
                    <a:pt x="4188447" y="272923"/>
                  </a:lnTo>
                  <a:lnTo>
                    <a:pt x="4196511" y="274523"/>
                  </a:lnTo>
                  <a:lnTo>
                    <a:pt x="4204766" y="274942"/>
                  </a:lnTo>
                  <a:lnTo>
                    <a:pt x="4208983" y="274942"/>
                  </a:lnTo>
                  <a:lnTo>
                    <a:pt x="4212399" y="271513"/>
                  </a:lnTo>
                  <a:lnTo>
                    <a:pt x="4212399" y="263080"/>
                  </a:lnTo>
                  <a:close/>
                </a:path>
                <a:path w="4213859" h="1701164">
                  <a:moveTo>
                    <a:pt x="4213479" y="121856"/>
                  </a:moveTo>
                  <a:lnTo>
                    <a:pt x="4211967" y="117259"/>
                  </a:lnTo>
                  <a:lnTo>
                    <a:pt x="4207129" y="114833"/>
                  </a:lnTo>
                  <a:lnTo>
                    <a:pt x="4205960" y="114554"/>
                  </a:lnTo>
                  <a:lnTo>
                    <a:pt x="4192371" y="114554"/>
                  </a:lnTo>
                  <a:lnTo>
                    <a:pt x="4192371" y="129832"/>
                  </a:lnTo>
                  <a:lnTo>
                    <a:pt x="4150131" y="213842"/>
                  </a:lnTo>
                  <a:lnTo>
                    <a:pt x="4149369" y="213842"/>
                  </a:lnTo>
                  <a:lnTo>
                    <a:pt x="4141114" y="214274"/>
                  </a:lnTo>
                  <a:lnTo>
                    <a:pt x="4133050" y="215861"/>
                  </a:lnTo>
                  <a:lnTo>
                    <a:pt x="4125303" y="218592"/>
                  </a:lnTo>
                  <a:lnTo>
                    <a:pt x="4117975" y="222427"/>
                  </a:lnTo>
                  <a:lnTo>
                    <a:pt x="4106291" y="227457"/>
                  </a:lnTo>
                  <a:lnTo>
                    <a:pt x="4093908" y="229120"/>
                  </a:lnTo>
                  <a:lnTo>
                    <a:pt x="4092384" y="228904"/>
                  </a:lnTo>
                  <a:lnTo>
                    <a:pt x="4092105" y="228866"/>
                  </a:lnTo>
                  <a:lnTo>
                    <a:pt x="4081513" y="227406"/>
                  </a:lnTo>
                  <a:lnTo>
                    <a:pt x="4069867" y="222351"/>
                  </a:lnTo>
                  <a:lnTo>
                    <a:pt x="4054640" y="215963"/>
                  </a:lnTo>
                  <a:lnTo>
                    <a:pt x="4038549" y="213842"/>
                  </a:lnTo>
                  <a:lnTo>
                    <a:pt x="4022458" y="216001"/>
                  </a:lnTo>
                  <a:lnTo>
                    <a:pt x="4016298" y="218592"/>
                  </a:lnTo>
                  <a:lnTo>
                    <a:pt x="3995559" y="227457"/>
                  </a:lnTo>
                  <a:lnTo>
                    <a:pt x="3983164" y="229120"/>
                  </a:lnTo>
                  <a:lnTo>
                    <a:pt x="3981640" y="228904"/>
                  </a:lnTo>
                  <a:lnTo>
                    <a:pt x="3981462" y="228879"/>
                  </a:lnTo>
                  <a:lnTo>
                    <a:pt x="3970769" y="227406"/>
                  </a:lnTo>
                  <a:lnTo>
                    <a:pt x="3959123" y="222351"/>
                  </a:lnTo>
                  <a:lnTo>
                    <a:pt x="3951821" y="218541"/>
                  </a:lnTo>
                  <a:lnTo>
                    <a:pt x="3944099" y="215836"/>
                  </a:lnTo>
                  <a:lnTo>
                    <a:pt x="3936009" y="214261"/>
                  </a:lnTo>
                  <a:lnTo>
                    <a:pt x="3927843" y="213842"/>
                  </a:lnTo>
                  <a:lnTo>
                    <a:pt x="3919537" y="214274"/>
                  </a:lnTo>
                  <a:lnTo>
                    <a:pt x="3911511" y="215861"/>
                  </a:lnTo>
                  <a:lnTo>
                    <a:pt x="3903789" y="218592"/>
                  </a:lnTo>
                  <a:lnTo>
                    <a:pt x="3896525" y="222427"/>
                  </a:lnTo>
                  <a:lnTo>
                    <a:pt x="3889413" y="226961"/>
                  </a:lnTo>
                  <a:lnTo>
                    <a:pt x="3881018" y="229323"/>
                  </a:lnTo>
                  <a:lnTo>
                    <a:pt x="3880447" y="229311"/>
                  </a:lnTo>
                  <a:lnTo>
                    <a:pt x="3872471" y="229120"/>
                  </a:lnTo>
                  <a:lnTo>
                    <a:pt x="3863949" y="229311"/>
                  </a:lnTo>
                  <a:lnTo>
                    <a:pt x="3862540" y="228917"/>
                  </a:lnTo>
                  <a:lnTo>
                    <a:pt x="3855567" y="226961"/>
                  </a:lnTo>
                  <a:lnTo>
                    <a:pt x="3817175" y="213842"/>
                  </a:lnTo>
                  <a:lnTo>
                    <a:pt x="3815321" y="213842"/>
                  </a:lnTo>
                  <a:lnTo>
                    <a:pt x="3795141" y="217805"/>
                  </a:lnTo>
                  <a:lnTo>
                    <a:pt x="3794747" y="217944"/>
                  </a:lnTo>
                  <a:lnTo>
                    <a:pt x="3792728" y="218821"/>
                  </a:lnTo>
                  <a:lnTo>
                    <a:pt x="3790467" y="219900"/>
                  </a:lnTo>
                  <a:lnTo>
                    <a:pt x="3788638" y="220853"/>
                  </a:lnTo>
                  <a:lnTo>
                    <a:pt x="3769449" y="188810"/>
                  </a:lnTo>
                  <a:lnTo>
                    <a:pt x="3769449" y="129832"/>
                  </a:lnTo>
                  <a:lnTo>
                    <a:pt x="3827386" y="129832"/>
                  </a:lnTo>
                  <a:lnTo>
                    <a:pt x="3849484" y="151942"/>
                  </a:lnTo>
                  <a:lnTo>
                    <a:pt x="3851427" y="152742"/>
                  </a:lnTo>
                  <a:lnTo>
                    <a:pt x="4084218" y="152742"/>
                  </a:lnTo>
                  <a:lnTo>
                    <a:pt x="4085831" y="152209"/>
                  </a:lnTo>
                  <a:lnTo>
                    <a:pt x="4105491" y="137464"/>
                  </a:lnTo>
                  <a:lnTo>
                    <a:pt x="4115663" y="129832"/>
                  </a:lnTo>
                  <a:lnTo>
                    <a:pt x="4192371" y="129832"/>
                  </a:lnTo>
                  <a:lnTo>
                    <a:pt x="4192371" y="114554"/>
                  </a:lnTo>
                  <a:lnTo>
                    <a:pt x="4166578" y="114554"/>
                  </a:lnTo>
                  <a:lnTo>
                    <a:pt x="4166578" y="106921"/>
                  </a:lnTo>
                  <a:lnTo>
                    <a:pt x="4166578" y="3416"/>
                  </a:lnTo>
                  <a:lnTo>
                    <a:pt x="4163161" y="0"/>
                  </a:lnTo>
                  <a:lnTo>
                    <a:pt x="4151299" y="0"/>
                  </a:lnTo>
                  <a:lnTo>
                    <a:pt x="4151299" y="15278"/>
                  </a:lnTo>
                  <a:lnTo>
                    <a:pt x="4151299" y="45821"/>
                  </a:lnTo>
                  <a:lnTo>
                    <a:pt x="4151299" y="61099"/>
                  </a:lnTo>
                  <a:lnTo>
                    <a:pt x="4151299" y="91643"/>
                  </a:lnTo>
                  <a:lnTo>
                    <a:pt x="4151299" y="106921"/>
                  </a:lnTo>
                  <a:lnTo>
                    <a:pt x="4151299" y="114554"/>
                  </a:lnTo>
                  <a:lnTo>
                    <a:pt x="4111460" y="114554"/>
                  </a:lnTo>
                  <a:lnTo>
                    <a:pt x="4109859" y="115100"/>
                  </a:lnTo>
                  <a:lnTo>
                    <a:pt x="4080027" y="137464"/>
                  </a:lnTo>
                  <a:lnTo>
                    <a:pt x="4074934" y="137464"/>
                  </a:lnTo>
                  <a:lnTo>
                    <a:pt x="4074934" y="106921"/>
                  </a:lnTo>
                  <a:lnTo>
                    <a:pt x="4151299" y="106921"/>
                  </a:lnTo>
                  <a:lnTo>
                    <a:pt x="4151299" y="91643"/>
                  </a:lnTo>
                  <a:lnTo>
                    <a:pt x="4074934" y="91643"/>
                  </a:lnTo>
                  <a:lnTo>
                    <a:pt x="4074934" y="61099"/>
                  </a:lnTo>
                  <a:lnTo>
                    <a:pt x="4151299" y="61099"/>
                  </a:lnTo>
                  <a:lnTo>
                    <a:pt x="4151299" y="45821"/>
                  </a:lnTo>
                  <a:lnTo>
                    <a:pt x="4074934" y="45821"/>
                  </a:lnTo>
                  <a:lnTo>
                    <a:pt x="4074934" y="15278"/>
                  </a:lnTo>
                  <a:lnTo>
                    <a:pt x="4151299" y="15278"/>
                  </a:lnTo>
                  <a:lnTo>
                    <a:pt x="4151299" y="0"/>
                  </a:lnTo>
                  <a:lnTo>
                    <a:pt x="4059656" y="0"/>
                  </a:lnTo>
                  <a:lnTo>
                    <a:pt x="4059656" y="15278"/>
                  </a:lnTo>
                  <a:lnTo>
                    <a:pt x="4059656" y="45821"/>
                  </a:lnTo>
                  <a:lnTo>
                    <a:pt x="4059656" y="61099"/>
                  </a:lnTo>
                  <a:lnTo>
                    <a:pt x="4059656" y="91643"/>
                  </a:lnTo>
                  <a:lnTo>
                    <a:pt x="4059656" y="106921"/>
                  </a:lnTo>
                  <a:lnTo>
                    <a:pt x="4059656" y="137464"/>
                  </a:lnTo>
                  <a:lnTo>
                    <a:pt x="3983291" y="137464"/>
                  </a:lnTo>
                  <a:lnTo>
                    <a:pt x="3983291" y="106921"/>
                  </a:lnTo>
                  <a:lnTo>
                    <a:pt x="4059656" y="106921"/>
                  </a:lnTo>
                  <a:lnTo>
                    <a:pt x="4059656" y="91643"/>
                  </a:lnTo>
                  <a:lnTo>
                    <a:pt x="3983291" y="91643"/>
                  </a:lnTo>
                  <a:lnTo>
                    <a:pt x="3983291" y="61099"/>
                  </a:lnTo>
                  <a:lnTo>
                    <a:pt x="4059656" y="61099"/>
                  </a:lnTo>
                  <a:lnTo>
                    <a:pt x="4059656" y="45821"/>
                  </a:lnTo>
                  <a:lnTo>
                    <a:pt x="3983291" y="45821"/>
                  </a:lnTo>
                  <a:lnTo>
                    <a:pt x="3983291" y="15278"/>
                  </a:lnTo>
                  <a:lnTo>
                    <a:pt x="4059656" y="15278"/>
                  </a:lnTo>
                  <a:lnTo>
                    <a:pt x="4059656" y="0"/>
                  </a:lnTo>
                  <a:lnTo>
                    <a:pt x="3968013" y="0"/>
                  </a:lnTo>
                  <a:lnTo>
                    <a:pt x="3968013" y="15278"/>
                  </a:lnTo>
                  <a:lnTo>
                    <a:pt x="3968013" y="45821"/>
                  </a:lnTo>
                  <a:lnTo>
                    <a:pt x="3968013" y="61099"/>
                  </a:lnTo>
                  <a:lnTo>
                    <a:pt x="3968013" y="91643"/>
                  </a:lnTo>
                  <a:lnTo>
                    <a:pt x="3968013" y="106921"/>
                  </a:lnTo>
                  <a:lnTo>
                    <a:pt x="3968013" y="137464"/>
                  </a:lnTo>
                  <a:lnTo>
                    <a:pt x="3891648" y="137464"/>
                  </a:lnTo>
                  <a:lnTo>
                    <a:pt x="3891648" y="106921"/>
                  </a:lnTo>
                  <a:lnTo>
                    <a:pt x="3968013" y="106921"/>
                  </a:lnTo>
                  <a:lnTo>
                    <a:pt x="3968013" y="91643"/>
                  </a:lnTo>
                  <a:lnTo>
                    <a:pt x="3891648" y="91643"/>
                  </a:lnTo>
                  <a:lnTo>
                    <a:pt x="3891648" y="61099"/>
                  </a:lnTo>
                  <a:lnTo>
                    <a:pt x="3968013" y="61099"/>
                  </a:lnTo>
                  <a:lnTo>
                    <a:pt x="3968013" y="45821"/>
                  </a:lnTo>
                  <a:lnTo>
                    <a:pt x="3891648" y="45821"/>
                  </a:lnTo>
                  <a:lnTo>
                    <a:pt x="3891648" y="15278"/>
                  </a:lnTo>
                  <a:lnTo>
                    <a:pt x="3968013" y="15278"/>
                  </a:lnTo>
                  <a:lnTo>
                    <a:pt x="3968013" y="0"/>
                  </a:lnTo>
                  <a:lnTo>
                    <a:pt x="3879786" y="0"/>
                  </a:lnTo>
                  <a:lnTo>
                    <a:pt x="3876370" y="3416"/>
                  </a:lnTo>
                  <a:lnTo>
                    <a:pt x="3876370" y="137464"/>
                  </a:lnTo>
                  <a:lnTo>
                    <a:pt x="3861092" y="137464"/>
                  </a:lnTo>
                  <a:lnTo>
                    <a:pt x="3861092" y="129832"/>
                  </a:lnTo>
                  <a:lnTo>
                    <a:pt x="3861092" y="126669"/>
                  </a:lnTo>
                  <a:lnTo>
                    <a:pt x="3861092" y="30543"/>
                  </a:lnTo>
                  <a:lnTo>
                    <a:pt x="3861092" y="18694"/>
                  </a:lnTo>
                  <a:lnTo>
                    <a:pt x="3857675" y="15278"/>
                  </a:lnTo>
                  <a:lnTo>
                    <a:pt x="3845814" y="15278"/>
                  </a:lnTo>
                  <a:lnTo>
                    <a:pt x="3845814" y="30543"/>
                  </a:lnTo>
                  <a:lnTo>
                    <a:pt x="3845814" y="126669"/>
                  </a:lnTo>
                  <a:lnTo>
                    <a:pt x="3834511" y="115366"/>
                  </a:lnTo>
                  <a:lnTo>
                    <a:pt x="3832568" y="114554"/>
                  </a:lnTo>
                  <a:lnTo>
                    <a:pt x="3785997" y="114554"/>
                  </a:lnTo>
                  <a:lnTo>
                    <a:pt x="3798913" y="30543"/>
                  </a:lnTo>
                  <a:lnTo>
                    <a:pt x="3845814" y="30543"/>
                  </a:lnTo>
                  <a:lnTo>
                    <a:pt x="3845814" y="15278"/>
                  </a:lnTo>
                  <a:lnTo>
                    <a:pt x="3788587" y="15278"/>
                  </a:lnTo>
                  <a:lnTo>
                    <a:pt x="3785387" y="18021"/>
                  </a:lnTo>
                  <a:lnTo>
                    <a:pt x="3770528" y="114554"/>
                  </a:lnTo>
                  <a:lnTo>
                    <a:pt x="3757599" y="114554"/>
                  </a:lnTo>
                  <a:lnTo>
                    <a:pt x="3754170" y="117983"/>
                  </a:lnTo>
                  <a:lnTo>
                    <a:pt x="3754170" y="192316"/>
                  </a:lnTo>
                  <a:lnTo>
                    <a:pt x="3754551" y="193675"/>
                  </a:lnTo>
                  <a:lnTo>
                    <a:pt x="3774795" y="227406"/>
                  </a:lnTo>
                  <a:lnTo>
                    <a:pt x="3770579" y="228625"/>
                  </a:lnTo>
                  <a:lnTo>
                    <a:pt x="3766197" y="229196"/>
                  </a:lnTo>
                  <a:lnTo>
                    <a:pt x="3761816" y="229120"/>
                  </a:lnTo>
                  <a:lnTo>
                    <a:pt x="3757599" y="229120"/>
                  </a:lnTo>
                  <a:lnTo>
                    <a:pt x="3754170" y="232537"/>
                  </a:lnTo>
                  <a:lnTo>
                    <a:pt x="3754170" y="240969"/>
                  </a:lnTo>
                  <a:lnTo>
                    <a:pt x="3757599" y="244386"/>
                  </a:lnTo>
                  <a:lnTo>
                    <a:pt x="3761816" y="244386"/>
                  </a:lnTo>
                  <a:lnTo>
                    <a:pt x="3800297" y="231228"/>
                  </a:lnTo>
                  <a:lnTo>
                    <a:pt x="3807625" y="229196"/>
                  </a:lnTo>
                  <a:lnTo>
                    <a:pt x="3808679" y="228904"/>
                  </a:lnTo>
                  <a:lnTo>
                    <a:pt x="3817175" y="229120"/>
                  </a:lnTo>
                  <a:lnTo>
                    <a:pt x="3825710" y="228917"/>
                  </a:lnTo>
                  <a:lnTo>
                    <a:pt x="3834092" y="231267"/>
                  </a:lnTo>
                  <a:lnTo>
                    <a:pt x="3841267" y="235877"/>
                  </a:lnTo>
                  <a:lnTo>
                    <a:pt x="3848544" y="239687"/>
                  </a:lnTo>
                  <a:lnTo>
                    <a:pt x="3856253" y="242392"/>
                  </a:lnTo>
                  <a:lnTo>
                    <a:pt x="3864292" y="243967"/>
                  </a:lnTo>
                  <a:lnTo>
                    <a:pt x="3872471" y="244386"/>
                  </a:lnTo>
                  <a:lnTo>
                    <a:pt x="3880739" y="243967"/>
                  </a:lnTo>
                  <a:lnTo>
                    <a:pt x="3888816" y="242366"/>
                  </a:lnTo>
                  <a:lnTo>
                    <a:pt x="3896576" y="239636"/>
                  </a:lnTo>
                  <a:lnTo>
                    <a:pt x="3903903" y="235788"/>
                  </a:lnTo>
                  <a:lnTo>
                    <a:pt x="3911028" y="231203"/>
                  </a:lnTo>
                  <a:lnTo>
                    <a:pt x="3917772" y="229323"/>
                  </a:lnTo>
                  <a:lnTo>
                    <a:pt x="3919372" y="228879"/>
                  </a:lnTo>
                  <a:lnTo>
                    <a:pt x="3927843" y="229120"/>
                  </a:lnTo>
                  <a:lnTo>
                    <a:pt x="3936390" y="228904"/>
                  </a:lnTo>
                  <a:lnTo>
                    <a:pt x="3944823" y="231267"/>
                  </a:lnTo>
                  <a:lnTo>
                    <a:pt x="3952011" y="235877"/>
                  </a:lnTo>
                  <a:lnTo>
                    <a:pt x="3967251" y="242277"/>
                  </a:lnTo>
                  <a:lnTo>
                    <a:pt x="3983329" y="244386"/>
                  </a:lnTo>
                  <a:lnTo>
                    <a:pt x="3999420" y="242227"/>
                  </a:lnTo>
                  <a:lnTo>
                    <a:pt x="4014635" y="235788"/>
                  </a:lnTo>
                  <a:lnTo>
                    <a:pt x="4021759" y="231203"/>
                  </a:lnTo>
                  <a:lnTo>
                    <a:pt x="4029214" y="229120"/>
                  </a:lnTo>
                  <a:lnTo>
                    <a:pt x="4030103" y="228866"/>
                  </a:lnTo>
                  <a:lnTo>
                    <a:pt x="4038574" y="229120"/>
                  </a:lnTo>
                  <a:lnTo>
                    <a:pt x="4047134" y="228904"/>
                  </a:lnTo>
                  <a:lnTo>
                    <a:pt x="4055554" y="231267"/>
                  </a:lnTo>
                  <a:lnTo>
                    <a:pt x="4062742" y="235877"/>
                  </a:lnTo>
                  <a:lnTo>
                    <a:pt x="4077970" y="242277"/>
                  </a:lnTo>
                  <a:lnTo>
                    <a:pt x="4094111" y="244386"/>
                  </a:lnTo>
                  <a:lnTo>
                    <a:pt x="4110177" y="242227"/>
                  </a:lnTo>
                  <a:lnTo>
                    <a:pt x="4125379" y="235788"/>
                  </a:lnTo>
                  <a:lnTo>
                    <a:pt x="4132491" y="231267"/>
                  </a:lnTo>
                  <a:lnTo>
                    <a:pt x="4132669" y="231203"/>
                  </a:lnTo>
                  <a:lnTo>
                    <a:pt x="4140149" y="229120"/>
                  </a:lnTo>
                  <a:lnTo>
                    <a:pt x="4140898" y="228904"/>
                  </a:lnTo>
                  <a:lnTo>
                    <a:pt x="4149394" y="229120"/>
                  </a:lnTo>
                  <a:lnTo>
                    <a:pt x="4151045" y="229120"/>
                  </a:lnTo>
                  <a:lnTo>
                    <a:pt x="4152582" y="229171"/>
                  </a:lnTo>
                  <a:lnTo>
                    <a:pt x="4154119" y="229323"/>
                  </a:lnTo>
                  <a:lnTo>
                    <a:pt x="4160964" y="229895"/>
                  </a:lnTo>
                  <a:lnTo>
                    <a:pt x="4167568" y="232117"/>
                  </a:lnTo>
                  <a:lnTo>
                    <a:pt x="4173474" y="235877"/>
                  </a:lnTo>
                  <a:lnTo>
                    <a:pt x="4180687" y="239649"/>
                  </a:lnTo>
                  <a:lnTo>
                    <a:pt x="4188510" y="242392"/>
                  </a:lnTo>
                  <a:lnTo>
                    <a:pt x="4196511" y="243967"/>
                  </a:lnTo>
                  <a:lnTo>
                    <a:pt x="4204766" y="244386"/>
                  </a:lnTo>
                  <a:lnTo>
                    <a:pt x="4208983" y="244386"/>
                  </a:lnTo>
                  <a:lnTo>
                    <a:pt x="4212399" y="240969"/>
                  </a:lnTo>
                  <a:lnTo>
                    <a:pt x="4212399" y="232537"/>
                  </a:lnTo>
                  <a:lnTo>
                    <a:pt x="4209199" y="229336"/>
                  </a:lnTo>
                  <a:lnTo>
                    <a:pt x="4208983" y="229120"/>
                  </a:lnTo>
                  <a:lnTo>
                    <a:pt x="4204766" y="229120"/>
                  </a:lnTo>
                  <a:lnTo>
                    <a:pt x="4196270" y="229336"/>
                  </a:lnTo>
                  <a:lnTo>
                    <a:pt x="4194708" y="228904"/>
                  </a:lnTo>
                  <a:lnTo>
                    <a:pt x="4187901" y="227012"/>
                  </a:lnTo>
                  <a:lnTo>
                    <a:pt x="4180738" y="222427"/>
                  </a:lnTo>
                  <a:lnTo>
                    <a:pt x="4176141" y="219722"/>
                  </a:lnTo>
                  <a:lnTo>
                    <a:pt x="4171251" y="217576"/>
                  </a:lnTo>
                  <a:lnTo>
                    <a:pt x="4166146" y="216027"/>
                  </a:lnTo>
                  <a:lnTo>
                    <a:pt x="4209465" y="129832"/>
                  </a:lnTo>
                  <a:lnTo>
                    <a:pt x="4213479" y="121856"/>
                  </a:lnTo>
                  <a:close/>
                </a:path>
              </a:pathLst>
            </a:custGeom>
            <a:solidFill>
              <a:srgbClr val="FFFFFF"/>
            </a:solidFill>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sp>
          <p:nvSpPr>
            <p:cNvPr id="198" name="object 45">
              <a:extLst>
                <a:ext uri="{FF2B5EF4-FFF2-40B4-BE49-F238E27FC236}">
                  <a16:creationId xmlns:a16="http://schemas.microsoft.com/office/drawing/2014/main" id="{C3FC6CC1-2D81-19CC-FEDF-698B0D722D9F}"/>
                </a:ext>
              </a:extLst>
            </p:cNvPr>
            <p:cNvSpPr/>
            <p:nvPr/>
          </p:nvSpPr>
          <p:spPr>
            <a:xfrm>
              <a:off x="4868539" y="5474548"/>
              <a:ext cx="16338" cy="127160"/>
            </a:xfrm>
            <a:custGeom>
              <a:avLst/>
              <a:gdLst/>
              <a:ahLst/>
              <a:cxnLst/>
              <a:rect l="l" t="t" r="r" b="b"/>
              <a:pathLst>
                <a:path w="17779" h="146050">
                  <a:moveTo>
                    <a:pt x="4190" y="145846"/>
                  </a:moveTo>
                  <a:lnTo>
                    <a:pt x="6553" y="146011"/>
                  </a:lnTo>
                  <a:lnTo>
                    <a:pt x="8597" y="144183"/>
                  </a:lnTo>
                  <a:lnTo>
                    <a:pt x="8750" y="141820"/>
                  </a:lnTo>
                  <a:lnTo>
                    <a:pt x="17348" y="4724"/>
                  </a:lnTo>
                  <a:lnTo>
                    <a:pt x="17513" y="2362"/>
                  </a:lnTo>
                  <a:lnTo>
                    <a:pt x="15684" y="317"/>
                  </a:lnTo>
                  <a:lnTo>
                    <a:pt x="13322" y="152"/>
                  </a:lnTo>
                  <a:lnTo>
                    <a:pt x="10960" y="0"/>
                  </a:lnTo>
                  <a:lnTo>
                    <a:pt x="8915" y="1816"/>
                  </a:lnTo>
                  <a:lnTo>
                    <a:pt x="8750" y="4178"/>
                  </a:lnTo>
                  <a:lnTo>
                    <a:pt x="165" y="141287"/>
                  </a:lnTo>
                  <a:lnTo>
                    <a:pt x="0" y="143649"/>
                  </a:lnTo>
                  <a:lnTo>
                    <a:pt x="1828" y="145681"/>
                  </a:lnTo>
                  <a:lnTo>
                    <a:pt x="4190" y="145846"/>
                  </a:lnTo>
                  <a:close/>
                </a:path>
              </a:pathLst>
            </a:custGeom>
            <a:ln w="6349">
              <a:solidFill>
                <a:srgbClr val="FFFFFF"/>
              </a:solidFill>
            </a:ln>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sp>
          <p:nvSpPr>
            <p:cNvPr id="199" name="object 46">
              <a:extLst>
                <a:ext uri="{FF2B5EF4-FFF2-40B4-BE49-F238E27FC236}">
                  <a16:creationId xmlns:a16="http://schemas.microsoft.com/office/drawing/2014/main" id="{7A1393BD-8185-4D2B-1921-2085616A2E5E}"/>
                </a:ext>
              </a:extLst>
            </p:cNvPr>
            <p:cNvSpPr/>
            <p:nvPr/>
          </p:nvSpPr>
          <p:spPr>
            <a:xfrm>
              <a:off x="4779919" y="5474586"/>
              <a:ext cx="16338" cy="127160"/>
            </a:xfrm>
            <a:custGeom>
              <a:avLst/>
              <a:gdLst/>
              <a:ahLst/>
              <a:cxnLst/>
              <a:rect l="l" t="t" r="r" b="b"/>
              <a:pathLst>
                <a:path w="17779" h="146050">
                  <a:moveTo>
                    <a:pt x="6502" y="0"/>
                  </a:moveTo>
                  <a:lnTo>
                    <a:pt x="1778" y="279"/>
                  </a:lnTo>
                  <a:lnTo>
                    <a:pt x="0" y="2311"/>
                  </a:lnTo>
                  <a:lnTo>
                    <a:pt x="8864" y="144132"/>
                  </a:lnTo>
                  <a:lnTo>
                    <a:pt x="10896" y="145910"/>
                  </a:lnTo>
                  <a:lnTo>
                    <a:pt x="15621" y="145643"/>
                  </a:lnTo>
                  <a:lnTo>
                    <a:pt x="17399" y="143598"/>
                  </a:lnTo>
                  <a:lnTo>
                    <a:pt x="8699" y="4140"/>
                  </a:lnTo>
                  <a:lnTo>
                    <a:pt x="8534" y="1778"/>
                  </a:lnTo>
                  <a:lnTo>
                    <a:pt x="6502" y="0"/>
                  </a:lnTo>
                  <a:close/>
                </a:path>
              </a:pathLst>
            </a:custGeom>
            <a:solidFill>
              <a:srgbClr val="FFFFFF"/>
            </a:solidFill>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sp>
          <p:nvSpPr>
            <p:cNvPr id="200" name="object 47">
              <a:extLst>
                <a:ext uri="{FF2B5EF4-FFF2-40B4-BE49-F238E27FC236}">
                  <a16:creationId xmlns:a16="http://schemas.microsoft.com/office/drawing/2014/main" id="{63994FC8-A8AE-6400-D53F-1F4088B32CAC}"/>
                </a:ext>
              </a:extLst>
            </p:cNvPr>
            <p:cNvSpPr/>
            <p:nvPr/>
          </p:nvSpPr>
          <p:spPr>
            <a:xfrm>
              <a:off x="4779919" y="5474586"/>
              <a:ext cx="16338" cy="127160"/>
            </a:xfrm>
            <a:custGeom>
              <a:avLst/>
              <a:gdLst/>
              <a:ahLst/>
              <a:cxnLst/>
              <a:rect l="l" t="t" r="r" b="b"/>
              <a:pathLst>
                <a:path w="17779" h="146050">
                  <a:moveTo>
                    <a:pt x="8699" y="4140"/>
                  </a:moveTo>
                  <a:lnTo>
                    <a:pt x="8534" y="1778"/>
                  </a:lnTo>
                  <a:lnTo>
                    <a:pt x="6502" y="0"/>
                  </a:lnTo>
                  <a:lnTo>
                    <a:pt x="4140" y="114"/>
                  </a:lnTo>
                  <a:lnTo>
                    <a:pt x="1778" y="279"/>
                  </a:lnTo>
                  <a:lnTo>
                    <a:pt x="0" y="2311"/>
                  </a:lnTo>
                  <a:lnTo>
                    <a:pt x="101" y="4673"/>
                  </a:lnTo>
                  <a:lnTo>
                    <a:pt x="8699" y="141770"/>
                  </a:lnTo>
                  <a:lnTo>
                    <a:pt x="8864" y="144132"/>
                  </a:lnTo>
                  <a:lnTo>
                    <a:pt x="10896" y="145910"/>
                  </a:lnTo>
                  <a:lnTo>
                    <a:pt x="13258" y="145808"/>
                  </a:lnTo>
                  <a:lnTo>
                    <a:pt x="15621" y="145643"/>
                  </a:lnTo>
                  <a:lnTo>
                    <a:pt x="17399" y="143598"/>
                  </a:lnTo>
                  <a:lnTo>
                    <a:pt x="17297" y="141236"/>
                  </a:lnTo>
                  <a:lnTo>
                    <a:pt x="8699" y="4140"/>
                  </a:lnTo>
                  <a:close/>
                </a:path>
              </a:pathLst>
            </a:custGeom>
            <a:ln w="6349">
              <a:solidFill>
                <a:srgbClr val="FFFFFF"/>
              </a:solidFill>
            </a:ln>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sp>
          <p:nvSpPr>
            <p:cNvPr id="201" name="object 48">
              <a:extLst>
                <a:ext uri="{FF2B5EF4-FFF2-40B4-BE49-F238E27FC236}">
                  <a16:creationId xmlns:a16="http://schemas.microsoft.com/office/drawing/2014/main" id="{E2B222F1-83D8-273C-8D78-A99C40D3E907}"/>
                </a:ext>
              </a:extLst>
            </p:cNvPr>
            <p:cNvSpPr/>
            <p:nvPr/>
          </p:nvSpPr>
          <p:spPr>
            <a:xfrm>
              <a:off x="4827685" y="5474687"/>
              <a:ext cx="8169" cy="127160"/>
            </a:xfrm>
            <a:custGeom>
              <a:avLst/>
              <a:gdLst/>
              <a:ahLst/>
              <a:cxnLst/>
              <a:rect l="l" t="t" r="r" b="b"/>
              <a:pathLst>
                <a:path w="8889" h="146050">
                  <a:moveTo>
                    <a:pt x="6654" y="0"/>
                  </a:moveTo>
                  <a:lnTo>
                    <a:pt x="1930" y="0"/>
                  </a:lnTo>
                  <a:lnTo>
                    <a:pt x="0" y="1930"/>
                  </a:lnTo>
                  <a:lnTo>
                    <a:pt x="0" y="4292"/>
                  </a:lnTo>
                  <a:lnTo>
                    <a:pt x="0" y="143751"/>
                  </a:lnTo>
                  <a:lnTo>
                    <a:pt x="1930" y="145681"/>
                  </a:lnTo>
                  <a:lnTo>
                    <a:pt x="6654" y="145681"/>
                  </a:lnTo>
                  <a:lnTo>
                    <a:pt x="8597" y="143751"/>
                  </a:lnTo>
                  <a:lnTo>
                    <a:pt x="8597" y="1930"/>
                  </a:lnTo>
                  <a:lnTo>
                    <a:pt x="6654" y="0"/>
                  </a:lnTo>
                  <a:close/>
                </a:path>
              </a:pathLst>
            </a:custGeom>
            <a:solidFill>
              <a:srgbClr val="FFFFFF"/>
            </a:solidFill>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sp>
          <p:nvSpPr>
            <p:cNvPr id="202" name="object 49">
              <a:extLst>
                <a:ext uri="{FF2B5EF4-FFF2-40B4-BE49-F238E27FC236}">
                  <a16:creationId xmlns:a16="http://schemas.microsoft.com/office/drawing/2014/main" id="{5D5240F7-9559-A70E-2B0B-8A731B59A73A}"/>
                </a:ext>
              </a:extLst>
            </p:cNvPr>
            <p:cNvSpPr/>
            <p:nvPr/>
          </p:nvSpPr>
          <p:spPr>
            <a:xfrm>
              <a:off x="4827685" y="5474687"/>
              <a:ext cx="8169" cy="127160"/>
            </a:xfrm>
            <a:custGeom>
              <a:avLst/>
              <a:gdLst/>
              <a:ahLst/>
              <a:cxnLst/>
              <a:rect l="l" t="t" r="r" b="b"/>
              <a:pathLst>
                <a:path w="8889" h="146050">
                  <a:moveTo>
                    <a:pt x="0" y="4292"/>
                  </a:moveTo>
                  <a:lnTo>
                    <a:pt x="0" y="141389"/>
                  </a:lnTo>
                  <a:lnTo>
                    <a:pt x="0" y="143751"/>
                  </a:lnTo>
                  <a:lnTo>
                    <a:pt x="1930" y="145681"/>
                  </a:lnTo>
                  <a:lnTo>
                    <a:pt x="4292" y="145681"/>
                  </a:lnTo>
                  <a:lnTo>
                    <a:pt x="6654" y="145681"/>
                  </a:lnTo>
                  <a:lnTo>
                    <a:pt x="8597" y="143751"/>
                  </a:lnTo>
                  <a:lnTo>
                    <a:pt x="8597" y="141389"/>
                  </a:lnTo>
                  <a:lnTo>
                    <a:pt x="8597" y="4292"/>
                  </a:lnTo>
                  <a:lnTo>
                    <a:pt x="8597" y="1930"/>
                  </a:lnTo>
                  <a:lnTo>
                    <a:pt x="6654" y="0"/>
                  </a:lnTo>
                  <a:lnTo>
                    <a:pt x="4292" y="0"/>
                  </a:lnTo>
                  <a:lnTo>
                    <a:pt x="1930" y="0"/>
                  </a:lnTo>
                  <a:lnTo>
                    <a:pt x="0" y="1930"/>
                  </a:lnTo>
                  <a:lnTo>
                    <a:pt x="0" y="4292"/>
                  </a:lnTo>
                  <a:close/>
                </a:path>
              </a:pathLst>
            </a:custGeom>
            <a:ln w="6350">
              <a:solidFill>
                <a:srgbClr val="FFFFFF"/>
              </a:solidFill>
            </a:ln>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sp>
          <p:nvSpPr>
            <p:cNvPr id="203" name="object 50">
              <a:extLst>
                <a:ext uri="{FF2B5EF4-FFF2-40B4-BE49-F238E27FC236}">
                  <a16:creationId xmlns:a16="http://schemas.microsoft.com/office/drawing/2014/main" id="{40FAB885-D365-CA74-3E5F-091EC6E2BAB7}"/>
                </a:ext>
              </a:extLst>
            </p:cNvPr>
            <p:cNvSpPr/>
            <p:nvPr/>
          </p:nvSpPr>
          <p:spPr>
            <a:xfrm>
              <a:off x="4719774" y="5393372"/>
              <a:ext cx="225225" cy="239392"/>
            </a:xfrm>
            <a:custGeom>
              <a:avLst/>
              <a:gdLst/>
              <a:ahLst/>
              <a:cxnLst/>
              <a:rect l="l" t="t" r="r" b="b"/>
              <a:pathLst>
                <a:path w="245110" h="274954">
                  <a:moveTo>
                    <a:pt x="28727" y="66116"/>
                  </a:moveTo>
                  <a:lnTo>
                    <a:pt x="20104" y="66116"/>
                  </a:lnTo>
                  <a:lnTo>
                    <a:pt x="38277" y="270662"/>
                  </a:lnTo>
                  <a:lnTo>
                    <a:pt x="38277" y="273024"/>
                  </a:lnTo>
                  <a:lnTo>
                    <a:pt x="40220" y="274954"/>
                  </a:lnTo>
                  <a:lnTo>
                    <a:pt x="204482" y="274954"/>
                  </a:lnTo>
                  <a:lnTo>
                    <a:pt x="206362" y="273291"/>
                  </a:lnTo>
                  <a:lnTo>
                    <a:pt x="206578" y="271030"/>
                  </a:lnTo>
                  <a:lnTo>
                    <a:pt x="206937" y="266420"/>
                  </a:lnTo>
                  <a:lnTo>
                    <a:pt x="46494" y="266420"/>
                  </a:lnTo>
                  <a:lnTo>
                    <a:pt x="28727" y="66116"/>
                  </a:lnTo>
                  <a:close/>
                </a:path>
                <a:path w="245110" h="274954">
                  <a:moveTo>
                    <a:pt x="224739" y="66116"/>
                  </a:moveTo>
                  <a:lnTo>
                    <a:pt x="216141" y="66116"/>
                  </a:lnTo>
                  <a:lnTo>
                    <a:pt x="198361" y="266420"/>
                  </a:lnTo>
                  <a:lnTo>
                    <a:pt x="206937" y="266420"/>
                  </a:lnTo>
                  <a:lnTo>
                    <a:pt x="224739" y="66116"/>
                  </a:lnTo>
                  <a:close/>
                </a:path>
                <a:path w="245110" h="274954">
                  <a:moveTo>
                    <a:pt x="242557" y="25831"/>
                  </a:moveTo>
                  <a:lnTo>
                    <a:pt x="1930" y="25831"/>
                  </a:lnTo>
                  <a:lnTo>
                    <a:pt x="0" y="27762"/>
                  </a:lnTo>
                  <a:lnTo>
                    <a:pt x="0" y="64173"/>
                  </a:lnTo>
                  <a:lnTo>
                    <a:pt x="1930" y="66116"/>
                  </a:lnTo>
                  <a:lnTo>
                    <a:pt x="242557" y="66116"/>
                  </a:lnTo>
                  <a:lnTo>
                    <a:pt x="244500" y="64173"/>
                  </a:lnTo>
                  <a:lnTo>
                    <a:pt x="244500" y="57518"/>
                  </a:lnTo>
                  <a:lnTo>
                    <a:pt x="8585" y="57518"/>
                  </a:lnTo>
                  <a:lnTo>
                    <a:pt x="8585" y="34429"/>
                  </a:lnTo>
                  <a:lnTo>
                    <a:pt x="244500" y="34429"/>
                  </a:lnTo>
                  <a:lnTo>
                    <a:pt x="244500" y="27762"/>
                  </a:lnTo>
                  <a:lnTo>
                    <a:pt x="242557" y="25831"/>
                  </a:lnTo>
                  <a:close/>
                </a:path>
                <a:path w="245110" h="274954">
                  <a:moveTo>
                    <a:pt x="122427" y="57467"/>
                  </a:moveTo>
                  <a:lnTo>
                    <a:pt x="23418" y="57492"/>
                  </a:lnTo>
                  <a:lnTo>
                    <a:pt x="122427" y="57518"/>
                  </a:lnTo>
                  <a:close/>
                </a:path>
                <a:path w="245110" h="274954">
                  <a:moveTo>
                    <a:pt x="244500" y="34429"/>
                  </a:moveTo>
                  <a:lnTo>
                    <a:pt x="235902" y="34429"/>
                  </a:lnTo>
                  <a:lnTo>
                    <a:pt x="235902" y="57518"/>
                  </a:lnTo>
                  <a:lnTo>
                    <a:pt x="244500" y="57518"/>
                  </a:lnTo>
                  <a:lnTo>
                    <a:pt x="244500" y="34429"/>
                  </a:lnTo>
                  <a:close/>
                </a:path>
                <a:path w="245110" h="274954">
                  <a:moveTo>
                    <a:pt x="166954" y="0"/>
                  </a:moveTo>
                  <a:lnTo>
                    <a:pt x="77533" y="0"/>
                  </a:lnTo>
                  <a:lnTo>
                    <a:pt x="75603" y="1943"/>
                  </a:lnTo>
                  <a:lnTo>
                    <a:pt x="75603" y="25831"/>
                  </a:lnTo>
                  <a:lnTo>
                    <a:pt x="84200" y="25831"/>
                  </a:lnTo>
                  <a:lnTo>
                    <a:pt x="84200" y="8597"/>
                  </a:lnTo>
                  <a:lnTo>
                    <a:pt x="168884" y="8597"/>
                  </a:lnTo>
                  <a:lnTo>
                    <a:pt x="168884" y="1943"/>
                  </a:lnTo>
                  <a:lnTo>
                    <a:pt x="166954" y="0"/>
                  </a:lnTo>
                  <a:close/>
                </a:path>
                <a:path w="245110" h="274954">
                  <a:moveTo>
                    <a:pt x="168884" y="8597"/>
                  </a:moveTo>
                  <a:lnTo>
                    <a:pt x="160299" y="8597"/>
                  </a:lnTo>
                  <a:lnTo>
                    <a:pt x="160299" y="25831"/>
                  </a:lnTo>
                  <a:lnTo>
                    <a:pt x="168884" y="25831"/>
                  </a:lnTo>
                  <a:lnTo>
                    <a:pt x="168884" y="8597"/>
                  </a:lnTo>
                  <a:close/>
                </a:path>
              </a:pathLst>
            </a:custGeom>
            <a:solidFill>
              <a:srgbClr val="FFFFFF"/>
            </a:solidFill>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pic>
          <p:nvPicPr>
            <p:cNvPr id="204" name="object 51">
              <a:extLst>
                <a:ext uri="{FF2B5EF4-FFF2-40B4-BE49-F238E27FC236}">
                  <a16:creationId xmlns:a16="http://schemas.microsoft.com/office/drawing/2014/main" id="{80228F83-2B43-95E4-15B2-CD1E794AF0DF}"/>
                </a:ext>
              </a:extLst>
            </p:cNvPr>
            <p:cNvPicPr/>
            <p:nvPr/>
          </p:nvPicPr>
          <p:blipFill>
            <a:blip r:embed="rId14" cstate="print"/>
            <a:stretch>
              <a:fillRect/>
            </a:stretch>
          </p:blipFill>
          <p:spPr>
            <a:xfrm>
              <a:off x="4724745" y="5398093"/>
              <a:ext cx="214711" cy="230004"/>
            </a:xfrm>
            <a:prstGeom prst="rect">
              <a:avLst/>
            </a:prstGeom>
          </p:spPr>
        </p:pic>
        <p:sp>
          <p:nvSpPr>
            <p:cNvPr id="205" name="object 52">
              <a:extLst>
                <a:ext uri="{FF2B5EF4-FFF2-40B4-BE49-F238E27FC236}">
                  <a16:creationId xmlns:a16="http://schemas.microsoft.com/office/drawing/2014/main" id="{B9FE52D4-D062-E36C-F8A5-E2C14EDF7C52}"/>
                </a:ext>
              </a:extLst>
            </p:cNvPr>
            <p:cNvSpPr/>
            <p:nvPr/>
          </p:nvSpPr>
          <p:spPr>
            <a:xfrm>
              <a:off x="4719774" y="5393372"/>
              <a:ext cx="225225" cy="239392"/>
            </a:xfrm>
            <a:custGeom>
              <a:avLst/>
              <a:gdLst/>
              <a:ahLst/>
              <a:cxnLst/>
              <a:rect l="l" t="t" r="r" b="b"/>
              <a:pathLst>
                <a:path w="245110" h="274954">
                  <a:moveTo>
                    <a:pt x="240195" y="25831"/>
                  </a:moveTo>
                  <a:lnTo>
                    <a:pt x="168884" y="25831"/>
                  </a:lnTo>
                  <a:lnTo>
                    <a:pt x="168884" y="4305"/>
                  </a:lnTo>
                  <a:lnTo>
                    <a:pt x="168884" y="1943"/>
                  </a:lnTo>
                  <a:lnTo>
                    <a:pt x="166954" y="0"/>
                  </a:lnTo>
                  <a:lnTo>
                    <a:pt x="164591" y="0"/>
                  </a:lnTo>
                  <a:lnTo>
                    <a:pt x="79895" y="0"/>
                  </a:lnTo>
                  <a:lnTo>
                    <a:pt x="77533" y="0"/>
                  </a:lnTo>
                  <a:lnTo>
                    <a:pt x="75603" y="1943"/>
                  </a:lnTo>
                  <a:lnTo>
                    <a:pt x="75603" y="4305"/>
                  </a:lnTo>
                  <a:lnTo>
                    <a:pt x="75603" y="25831"/>
                  </a:lnTo>
                  <a:lnTo>
                    <a:pt x="4292" y="25831"/>
                  </a:lnTo>
                  <a:lnTo>
                    <a:pt x="1930" y="25831"/>
                  </a:lnTo>
                  <a:lnTo>
                    <a:pt x="0" y="27762"/>
                  </a:lnTo>
                  <a:lnTo>
                    <a:pt x="0" y="30137"/>
                  </a:lnTo>
                  <a:lnTo>
                    <a:pt x="0" y="61810"/>
                  </a:lnTo>
                  <a:lnTo>
                    <a:pt x="0" y="64173"/>
                  </a:lnTo>
                  <a:lnTo>
                    <a:pt x="1930" y="66116"/>
                  </a:lnTo>
                  <a:lnTo>
                    <a:pt x="4292" y="66116"/>
                  </a:lnTo>
                  <a:lnTo>
                    <a:pt x="20104" y="66116"/>
                  </a:lnTo>
                  <a:lnTo>
                    <a:pt x="38277" y="270662"/>
                  </a:lnTo>
                  <a:lnTo>
                    <a:pt x="38277" y="273024"/>
                  </a:lnTo>
                  <a:lnTo>
                    <a:pt x="40220" y="274954"/>
                  </a:lnTo>
                  <a:lnTo>
                    <a:pt x="42583" y="274954"/>
                  </a:lnTo>
                  <a:lnTo>
                    <a:pt x="202285" y="274954"/>
                  </a:lnTo>
                  <a:lnTo>
                    <a:pt x="204482" y="274954"/>
                  </a:lnTo>
                  <a:lnTo>
                    <a:pt x="206362" y="273291"/>
                  </a:lnTo>
                  <a:lnTo>
                    <a:pt x="206578" y="271030"/>
                  </a:lnTo>
                  <a:lnTo>
                    <a:pt x="224739" y="66116"/>
                  </a:lnTo>
                  <a:lnTo>
                    <a:pt x="240195" y="66116"/>
                  </a:lnTo>
                  <a:lnTo>
                    <a:pt x="242557" y="66116"/>
                  </a:lnTo>
                  <a:lnTo>
                    <a:pt x="244500" y="64173"/>
                  </a:lnTo>
                  <a:lnTo>
                    <a:pt x="244500" y="61810"/>
                  </a:lnTo>
                  <a:lnTo>
                    <a:pt x="244500" y="30137"/>
                  </a:lnTo>
                  <a:lnTo>
                    <a:pt x="244500" y="27762"/>
                  </a:lnTo>
                  <a:lnTo>
                    <a:pt x="242557" y="25831"/>
                  </a:lnTo>
                  <a:lnTo>
                    <a:pt x="240195" y="25831"/>
                  </a:lnTo>
                  <a:close/>
                </a:path>
              </a:pathLst>
            </a:custGeom>
            <a:ln w="6350">
              <a:solidFill>
                <a:srgbClr val="FFFFFF"/>
              </a:solidFill>
            </a:ln>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sp>
          <p:nvSpPr>
            <p:cNvPr id="206" name="object 53">
              <a:extLst>
                <a:ext uri="{FF2B5EF4-FFF2-40B4-BE49-F238E27FC236}">
                  <a16:creationId xmlns:a16="http://schemas.microsoft.com/office/drawing/2014/main" id="{E5D4A639-2E20-C091-8F32-B054C6D6DD52}"/>
                </a:ext>
              </a:extLst>
            </p:cNvPr>
            <p:cNvSpPr/>
            <p:nvPr/>
          </p:nvSpPr>
          <p:spPr>
            <a:xfrm>
              <a:off x="4624372" y="4767667"/>
              <a:ext cx="421276" cy="251555"/>
            </a:xfrm>
            <a:custGeom>
              <a:avLst/>
              <a:gdLst/>
              <a:ahLst/>
              <a:cxnLst/>
              <a:rect l="l" t="t" r="r" b="b"/>
              <a:pathLst>
                <a:path w="458470" h="288925">
                  <a:moveTo>
                    <a:pt x="239260" y="198386"/>
                  </a:moveTo>
                  <a:lnTo>
                    <a:pt x="224358" y="198386"/>
                  </a:lnTo>
                  <a:lnTo>
                    <a:pt x="206768" y="279653"/>
                  </a:lnTo>
                  <a:lnTo>
                    <a:pt x="206121" y="282384"/>
                  </a:lnTo>
                  <a:lnTo>
                    <a:pt x="207060" y="285241"/>
                  </a:lnTo>
                  <a:lnTo>
                    <a:pt x="210553" y="288188"/>
                  </a:lnTo>
                  <a:lnTo>
                    <a:pt x="212255" y="288823"/>
                  </a:lnTo>
                  <a:lnTo>
                    <a:pt x="214896" y="288823"/>
                  </a:lnTo>
                  <a:lnTo>
                    <a:pt x="215773" y="288670"/>
                  </a:lnTo>
                  <a:lnTo>
                    <a:pt x="216598" y="288378"/>
                  </a:lnTo>
                  <a:lnTo>
                    <a:pt x="265650" y="269836"/>
                  </a:lnTo>
                  <a:lnTo>
                    <a:pt x="223837" y="269836"/>
                  </a:lnTo>
                  <a:lnTo>
                    <a:pt x="239260" y="198386"/>
                  </a:lnTo>
                  <a:close/>
                </a:path>
                <a:path w="458470" h="288925">
                  <a:moveTo>
                    <a:pt x="326706" y="118287"/>
                  </a:moveTo>
                  <a:lnTo>
                    <a:pt x="311251" y="118287"/>
                  </a:lnTo>
                  <a:lnTo>
                    <a:pt x="284353" y="242862"/>
                  </a:lnTo>
                  <a:lnTo>
                    <a:pt x="281838" y="246849"/>
                  </a:lnTo>
                  <a:lnTo>
                    <a:pt x="277952" y="249758"/>
                  </a:lnTo>
                  <a:lnTo>
                    <a:pt x="273418" y="251066"/>
                  </a:lnTo>
                  <a:lnTo>
                    <a:pt x="223837" y="269836"/>
                  </a:lnTo>
                  <a:lnTo>
                    <a:pt x="265650" y="269836"/>
                  </a:lnTo>
                  <a:lnTo>
                    <a:pt x="278955" y="264807"/>
                  </a:lnTo>
                  <a:lnTo>
                    <a:pt x="316865" y="163652"/>
                  </a:lnTo>
                  <a:lnTo>
                    <a:pt x="362313" y="146443"/>
                  </a:lnTo>
                  <a:lnTo>
                    <a:pt x="320636" y="146443"/>
                  </a:lnTo>
                  <a:lnTo>
                    <a:pt x="326706" y="118287"/>
                  </a:lnTo>
                  <a:close/>
                </a:path>
                <a:path w="458470" h="288925">
                  <a:moveTo>
                    <a:pt x="59148" y="64997"/>
                  </a:moveTo>
                  <a:lnTo>
                    <a:pt x="51536" y="66420"/>
                  </a:lnTo>
                  <a:lnTo>
                    <a:pt x="3009" y="84708"/>
                  </a:lnTo>
                  <a:lnTo>
                    <a:pt x="1409" y="86359"/>
                  </a:lnTo>
                  <a:lnTo>
                    <a:pt x="0" y="90538"/>
                  </a:lnTo>
                  <a:lnTo>
                    <a:pt x="266" y="92836"/>
                  </a:lnTo>
                  <a:lnTo>
                    <a:pt x="1447" y="94716"/>
                  </a:lnTo>
                  <a:lnTo>
                    <a:pt x="42519" y="161886"/>
                  </a:lnTo>
                  <a:lnTo>
                    <a:pt x="43256" y="162979"/>
                  </a:lnTo>
                  <a:lnTo>
                    <a:pt x="43637" y="164261"/>
                  </a:lnTo>
                  <a:lnTo>
                    <a:pt x="43637" y="165582"/>
                  </a:lnTo>
                  <a:lnTo>
                    <a:pt x="44373" y="195719"/>
                  </a:lnTo>
                  <a:lnTo>
                    <a:pt x="142938" y="226606"/>
                  </a:lnTo>
                  <a:lnTo>
                    <a:pt x="143814" y="226682"/>
                  </a:lnTo>
                  <a:lnTo>
                    <a:pt x="144716" y="226682"/>
                  </a:lnTo>
                  <a:lnTo>
                    <a:pt x="145592" y="226606"/>
                  </a:lnTo>
                  <a:lnTo>
                    <a:pt x="148342" y="226606"/>
                  </a:lnTo>
                  <a:lnTo>
                    <a:pt x="150926" y="226136"/>
                  </a:lnTo>
                  <a:lnTo>
                    <a:pt x="188020" y="212128"/>
                  </a:lnTo>
                  <a:lnTo>
                    <a:pt x="145884" y="212128"/>
                  </a:lnTo>
                  <a:lnTo>
                    <a:pt x="65722" y="202514"/>
                  </a:lnTo>
                  <a:lnTo>
                    <a:pt x="61963" y="202107"/>
                  </a:lnTo>
                  <a:lnTo>
                    <a:pt x="59131" y="198920"/>
                  </a:lnTo>
                  <a:lnTo>
                    <a:pt x="59143" y="195135"/>
                  </a:lnTo>
                  <a:lnTo>
                    <a:pt x="58305" y="161099"/>
                  </a:lnTo>
                  <a:lnTo>
                    <a:pt x="57188" y="157302"/>
                  </a:lnTo>
                  <a:lnTo>
                    <a:pt x="55156" y="153974"/>
                  </a:lnTo>
                  <a:lnTo>
                    <a:pt x="34391" y="120434"/>
                  </a:lnTo>
                  <a:lnTo>
                    <a:pt x="59131" y="111112"/>
                  </a:lnTo>
                  <a:lnTo>
                    <a:pt x="60964" y="107137"/>
                  </a:lnTo>
                  <a:lnTo>
                    <a:pt x="26568" y="107137"/>
                  </a:lnTo>
                  <a:lnTo>
                    <a:pt x="18656" y="94576"/>
                  </a:lnTo>
                  <a:lnTo>
                    <a:pt x="60045" y="78981"/>
                  </a:lnTo>
                  <a:lnTo>
                    <a:pt x="80295" y="78981"/>
                  </a:lnTo>
                  <a:lnTo>
                    <a:pt x="78282" y="75653"/>
                  </a:lnTo>
                  <a:lnTo>
                    <a:pt x="73171" y="69841"/>
                  </a:lnTo>
                  <a:lnTo>
                    <a:pt x="66576" y="66213"/>
                  </a:lnTo>
                  <a:lnTo>
                    <a:pt x="59148" y="64997"/>
                  </a:lnTo>
                  <a:close/>
                </a:path>
                <a:path w="458470" h="288925">
                  <a:moveTo>
                    <a:pt x="321589" y="98488"/>
                  </a:moveTo>
                  <a:lnTo>
                    <a:pt x="243052" y="128269"/>
                  </a:lnTo>
                  <a:lnTo>
                    <a:pt x="240677" y="129146"/>
                  </a:lnTo>
                  <a:lnTo>
                    <a:pt x="238925" y="131178"/>
                  </a:lnTo>
                  <a:lnTo>
                    <a:pt x="228130" y="181317"/>
                  </a:lnTo>
                  <a:lnTo>
                    <a:pt x="148183" y="211531"/>
                  </a:lnTo>
                  <a:lnTo>
                    <a:pt x="147078" y="211975"/>
                  </a:lnTo>
                  <a:lnTo>
                    <a:pt x="145884" y="212128"/>
                  </a:lnTo>
                  <a:lnTo>
                    <a:pt x="188020" y="212128"/>
                  </a:lnTo>
                  <a:lnTo>
                    <a:pt x="224358" y="198386"/>
                  </a:lnTo>
                  <a:lnTo>
                    <a:pt x="239260" y="198386"/>
                  </a:lnTo>
                  <a:lnTo>
                    <a:pt x="251701" y="140754"/>
                  </a:lnTo>
                  <a:lnTo>
                    <a:pt x="311251" y="118287"/>
                  </a:lnTo>
                  <a:lnTo>
                    <a:pt x="326706" y="118287"/>
                  </a:lnTo>
                  <a:lnTo>
                    <a:pt x="328904" y="108089"/>
                  </a:lnTo>
                  <a:lnTo>
                    <a:pt x="329565" y="105371"/>
                  </a:lnTo>
                  <a:lnTo>
                    <a:pt x="328625" y="102501"/>
                  </a:lnTo>
                  <a:lnTo>
                    <a:pt x="324421" y="98971"/>
                  </a:lnTo>
                  <a:lnTo>
                    <a:pt x="321589" y="98488"/>
                  </a:lnTo>
                  <a:close/>
                </a:path>
                <a:path w="458470" h="288925">
                  <a:moveTo>
                    <a:pt x="80295" y="78981"/>
                  </a:moveTo>
                  <a:lnTo>
                    <a:pt x="60045" y="78981"/>
                  </a:lnTo>
                  <a:lnTo>
                    <a:pt x="63804" y="80289"/>
                  </a:lnTo>
                  <a:lnTo>
                    <a:pt x="103911" y="146545"/>
                  </a:lnTo>
                  <a:lnTo>
                    <a:pt x="107683" y="147853"/>
                  </a:lnTo>
                  <a:lnTo>
                    <a:pt x="153273" y="130632"/>
                  </a:lnTo>
                  <a:lnTo>
                    <a:pt x="111531" y="130632"/>
                  </a:lnTo>
                  <a:lnTo>
                    <a:pt x="80295" y="78981"/>
                  </a:lnTo>
                  <a:close/>
                </a:path>
                <a:path w="458470" h="288925">
                  <a:moveTo>
                    <a:pt x="433040" y="69380"/>
                  </a:moveTo>
                  <a:lnTo>
                    <a:pt x="399173" y="69380"/>
                  </a:lnTo>
                  <a:lnTo>
                    <a:pt x="439293" y="88518"/>
                  </a:lnTo>
                  <a:lnTo>
                    <a:pt x="441845" y="89649"/>
                  </a:lnTo>
                  <a:lnTo>
                    <a:pt x="443445" y="92227"/>
                  </a:lnTo>
                  <a:lnTo>
                    <a:pt x="443317" y="95605"/>
                  </a:lnTo>
                  <a:lnTo>
                    <a:pt x="443141" y="98310"/>
                  </a:lnTo>
                  <a:lnTo>
                    <a:pt x="440905" y="101130"/>
                  </a:lnTo>
                  <a:lnTo>
                    <a:pt x="437743" y="102107"/>
                  </a:lnTo>
                  <a:lnTo>
                    <a:pt x="320636" y="146443"/>
                  </a:lnTo>
                  <a:lnTo>
                    <a:pt x="362313" y="146443"/>
                  </a:lnTo>
                  <a:lnTo>
                    <a:pt x="451485" y="112750"/>
                  </a:lnTo>
                  <a:lnTo>
                    <a:pt x="457314" y="104736"/>
                  </a:lnTo>
                  <a:lnTo>
                    <a:pt x="458101" y="86855"/>
                  </a:lnTo>
                  <a:lnTo>
                    <a:pt x="453123" y="78739"/>
                  </a:lnTo>
                  <a:lnTo>
                    <a:pt x="445135" y="75133"/>
                  </a:lnTo>
                  <a:lnTo>
                    <a:pt x="433040" y="69380"/>
                  </a:lnTo>
                  <a:close/>
                </a:path>
                <a:path w="458470" h="288925">
                  <a:moveTo>
                    <a:pt x="227190" y="0"/>
                  </a:moveTo>
                  <a:lnTo>
                    <a:pt x="146431" y="30556"/>
                  </a:lnTo>
                  <a:lnTo>
                    <a:pt x="144513" y="34810"/>
                  </a:lnTo>
                  <a:lnTo>
                    <a:pt x="146456" y="39966"/>
                  </a:lnTo>
                  <a:lnTo>
                    <a:pt x="147332" y="41122"/>
                  </a:lnTo>
                  <a:lnTo>
                    <a:pt x="215493" y="91325"/>
                  </a:lnTo>
                  <a:lnTo>
                    <a:pt x="111531" y="130632"/>
                  </a:lnTo>
                  <a:lnTo>
                    <a:pt x="153273" y="130632"/>
                  </a:lnTo>
                  <a:lnTo>
                    <a:pt x="273569" y="85191"/>
                  </a:lnTo>
                  <a:lnTo>
                    <a:pt x="231673" y="85191"/>
                  </a:lnTo>
                  <a:lnTo>
                    <a:pt x="167906" y="38201"/>
                  </a:lnTo>
                  <a:lnTo>
                    <a:pt x="227457" y="16027"/>
                  </a:lnTo>
                  <a:lnTo>
                    <a:pt x="253200" y="16027"/>
                  </a:lnTo>
                  <a:lnTo>
                    <a:pt x="232448" y="723"/>
                  </a:lnTo>
                  <a:lnTo>
                    <a:pt x="227190" y="0"/>
                  </a:lnTo>
                  <a:close/>
                </a:path>
                <a:path w="458470" h="288925">
                  <a:moveTo>
                    <a:pt x="54279" y="96951"/>
                  </a:moveTo>
                  <a:lnTo>
                    <a:pt x="50139" y="98259"/>
                  </a:lnTo>
                  <a:lnTo>
                    <a:pt x="26568" y="107137"/>
                  </a:lnTo>
                  <a:lnTo>
                    <a:pt x="60964" y="107137"/>
                  </a:lnTo>
                  <a:lnTo>
                    <a:pt x="61087" y="106870"/>
                  </a:lnTo>
                  <a:lnTo>
                    <a:pt x="59664" y="103009"/>
                  </a:lnTo>
                  <a:lnTo>
                    <a:pt x="58432" y="99098"/>
                  </a:lnTo>
                  <a:lnTo>
                    <a:pt x="54279" y="96951"/>
                  </a:lnTo>
                  <a:close/>
                </a:path>
                <a:path w="458470" h="288925">
                  <a:moveTo>
                    <a:pt x="409602" y="58231"/>
                  </a:moveTo>
                  <a:lnTo>
                    <a:pt x="356019" y="58231"/>
                  </a:lnTo>
                  <a:lnTo>
                    <a:pt x="367709" y="58826"/>
                  </a:lnTo>
                  <a:lnTo>
                    <a:pt x="379222" y="61328"/>
                  </a:lnTo>
                  <a:lnTo>
                    <a:pt x="337858" y="76682"/>
                  </a:lnTo>
                  <a:lnTo>
                    <a:pt x="335876" y="80911"/>
                  </a:lnTo>
                  <a:lnTo>
                    <a:pt x="338328" y="87693"/>
                  </a:lnTo>
                  <a:lnTo>
                    <a:pt x="341147" y="89649"/>
                  </a:lnTo>
                  <a:lnTo>
                    <a:pt x="345186" y="89623"/>
                  </a:lnTo>
                  <a:lnTo>
                    <a:pt x="346087" y="89458"/>
                  </a:lnTo>
                  <a:lnTo>
                    <a:pt x="346938" y="89103"/>
                  </a:lnTo>
                  <a:lnTo>
                    <a:pt x="399173" y="69380"/>
                  </a:lnTo>
                  <a:lnTo>
                    <a:pt x="433040" y="69380"/>
                  </a:lnTo>
                  <a:lnTo>
                    <a:pt x="409602" y="58231"/>
                  </a:lnTo>
                  <a:close/>
                </a:path>
                <a:path w="458470" h="288925">
                  <a:moveTo>
                    <a:pt x="253200" y="16027"/>
                  </a:moveTo>
                  <a:lnTo>
                    <a:pt x="227457" y="16027"/>
                  </a:lnTo>
                  <a:lnTo>
                    <a:pt x="291223" y="63017"/>
                  </a:lnTo>
                  <a:lnTo>
                    <a:pt x="231673" y="85191"/>
                  </a:lnTo>
                  <a:lnTo>
                    <a:pt x="273569" y="85191"/>
                  </a:lnTo>
                  <a:lnTo>
                    <a:pt x="333044" y="62725"/>
                  </a:lnTo>
                  <a:lnTo>
                    <a:pt x="344385" y="59533"/>
                  </a:lnTo>
                  <a:lnTo>
                    <a:pt x="356019" y="58231"/>
                  </a:lnTo>
                  <a:lnTo>
                    <a:pt x="409602" y="58231"/>
                  </a:lnTo>
                  <a:lnTo>
                    <a:pt x="405380" y="56222"/>
                  </a:lnTo>
                  <a:lnTo>
                    <a:pt x="307708" y="56222"/>
                  </a:lnTo>
                  <a:lnTo>
                    <a:pt x="253200" y="16027"/>
                  </a:lnTo>
                  <a:close/>
                </a:path>
                <a:path w="458470" h="288925">
                  <a:moveTo>
                    <a:pt x="361561" y="43240"/>
                  </a:moveTo>
                  <a:lnTo>
                    <a:pt x="344337" y="44313"/>
                  </a:lnTo>
                  <a:lnTo>
                    <a:pt x="327507" y="48831"/>
                  </a:lnTo>
                  <a:lnTo>
                    <a:pt x="307708" y="56222"/>
                  </a:lnTo>
                  <a:lnTo>
                    <a:pt x="405380" y="56222"/>
                  </a:lnTo>
                  <a:lnTo>
                    <a:pt x="402577" y="54889"/>
                  </a:lnTo>
                  <a:lnTo>
                    <a:pt x="401688" y="54444"/>
                  </a:lnTo>
                  <a:lnTo>
                    <a:pt x="395109" y="51346"/>
                  </a:lnTo>
                  <a:lnTo>
                    <a:pt x="378658" y="45591"/>
                  </a:lnTo>
                  <a:lnTo>
                    <a:pt x="361561" y="43240"/>
                  </a:lnTo>
                  <a:close/>
                </a:path>
              </a:pathLst>
            </a:custGeom>
            <a:solidFill>
              <a:srgbClr val="FFFFFF"/>
            </a:solidFill>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pic>
          <p:nvPicPr>
            <p:cNvPr id="207" name="object 54">
              <a:extLst>
                <a:ext uri="{FF2B5EF4-FFF2-40B4-BE49-F238E27FC236}">
                  <a16:creationId xmlns:a16="http://schemas.microsoft.com/office/drawing/2014/main" id="{FBE9FC58-6F0C-21D4-BB04-7BBD219498DD}"/>
                </a:ext>
              </a:extLst>
            </p:cNvPr>
            <p:cNvPicPr/>
            <p:nvPr/>
          </p:nvPicPr>
          <p:blipFill>
            <a:blip r:embed="rId15" cstate="print"/>
            <a:stretch>
              <a:fillRect/>
            </a:stretch>
          </p:blipFill>
          <p:spPr>
            <a:xfrm>
              <a:off x="4619234" y="4930996"/>
              <a:ext cx="79140" cy="69555"/>
            </a:xfrm>
            <a:prstGeom prst="rect">
              <a:avLst/>
            </a:prstGeom>
          </p:spPr>
        </p:pic>
        <p:sp>
          <p:nvSpPr>
            <p:cNvPr id="208" name="object 55">
              <a:extLst>
                <a:ext uri="{FF2B5EF4-FFF2-40B4-BE49-F238E27FC236}">
                  <a16:creationId xmlns:a16="http://schemas.microsoft.com/office/drawing/2014/main" id="{E8238786-52CB-6A81-4E18-9B69F75BB52E}"/>
                </a:ext>
              </a:extLst>
            </p:cNvPr>
            <p:cNvSpPr/>
            <p:nvPr/>
          </p:nvSpPr>
          <p:spPr>
            <a:xfrm>
              <a:off x="4716343" y="4067816"/>
              <a:ext cx="240979" cy="244368"/>
            </a:xfrm>
            <a:custGeom>
              <a:avLst/>
              <a:gdLst/>
              <a:ahLst/>
              <a:cxnLst/>
              <a:rect l="l" t="t" r="r" b="b"/>
              <a:pathLst>
                <a:path w="262254" h="280670">
                  <a:moveTo>
                    <a:pt x="261823" y="54991"/>
                  </a:moveTo>
                  <a:lnTo>
                    <a:pt x="257492" y="33591"/>
                  </a:lnTo>
                  <a:lnTo>
                    <a:pt x="247472" y="18707"/>
                  </a:lnTo>
                  <a:lnTo>
                    <a:pt x="245745" y="16141"/>
                  </a:lnTo>
                  <a:lnTo>
                    <a:pt x="243128" y="14376"/>
                  </a:lnTo>
                  <a:lnTo>
                    <a:pt x="243128" y="54991"/>
                  </a:lnTo>
                  <a:lnTo>
                    <a:pt x="243128" y="56095"/>
                  </a:lnTo>
                  <a:lnTo>
                    <a:pt x="243128" y="74803"/>
                  </a:lnTo>
                  <a:lnTo>
                    <a:pt x="243128" y="168313"/>
                  </a:lnTo>
                  <a:lnTo>
                    <a:pt x="243128" y="187020"/>
                  </a:lnTo>
                  <a:lnTo>
                    <a:pt x="243128" y="261823"/>
                  </a:lnTo>
                  <a:lnTo>
                    <a:pt x="18707" y="261823"/>
                  </a:lnTo>
                  <a:lnTo>
                    <a:pt x="18707" y="187020"/>
                  </a:lnTo>
                  <a:lnTo>
                    <a:pt x="243128" y="187020"/>
                  </a:lnTo>
                  <a:lnTo>
                    <a:pt x="243128" y="168313"/>
                  </a:lnTo>
                  <a:lnTo>
                    <a:pt x="18707" y="168313"/>
                  </a:lnTo>
                  <a:lnTo>
                    <a:pt x="18707" y="74803"/>
                  </a:lnTo>
                  <a:lnTo>
                    <a:pt x="243128" y="74803"/>
                  </a:lnTo>
                  <a:lnTo>
                    <a:pt x="243128" y="56095"/>
                  </a:lnTo>
                  <a:lnTo>
                    <a:pt x="18707" y="56095"/>
                  </a:lnTo>
                  <a:lnTo>
                    <a:pt x="18707" y="54991"/>
                  </a:lnTo>
                  <a:lnTo>
                    <a:pt x="21551" y="40868"/>
                  </a:lnTo>
                  <a:lnTo>
                    <a:pt x="29337" y="29337"/>
                  </a:lnTo>
                  <a:lnTo>
                    <a:pt x="40868" y="21551"/>
                  </a:lnTo>
                  <a:lnTo>
                    <a:pt x="54991" y="18707"/>
                  </a:lnTo>
                  <a:lnTo>
                    <a:pt x="206933" y="18707"/>
                  </a:lnTo>
                  <a:lnTo>
                    <a:pt x="221030" y="21590"/>
                  </a:lnTo>
                  <a:lnTo>
                    <a:pt x="232524" y="29362"/>
                  </a:lnTo>
                  <a:lnTo>
                    <a:pt x="240284" y="40894"/>
                  </a:lnTo>
                  <a:lnTo>
                    <a:pt x="243128" y="54991"/>
                  </a:lnTo>
                  <a:lnTo>
                    <a:pt x="243128" y="14376"/>
                  </a:lnTo>
                  <a:lnTo>
                    <a:pt x="228307" y="4343"/>
                  </a:lnTo>
                  <a:lnTo>
                    <a:pt x="206933" y="0"/>
                  </a:lnTo>
                  <a:lnTo>
                    <a:pt x="54991" y="0"/>
                  </a:lnTo>
                  <a:lnTo>
                    <a:pt x="33591" y="4318"/>
                  </a:lnTo>
                  <a:lnTo>
                    <a:pt x="16103" y="16103"/>
                  </a:lnTo>
                  <a:lnTo>
                    <a:pt x="4318" y="33604"/>
                  </a:lnTo>
                  <a:lnTo>
                    <a:pt x="0" y="54991"/>
                  </a:lnTo>
                  <a:lnTo>
                    <a:pt x="0" y="276339"/>
                  </a:lnTo>
                  <a:lnTo>
                    <a:pt x="4191" y="280530"/>
                  </a:lnTo>
                  <a:lnTo>
                    <a:pt x="257632" y="280530"/>
                  </a:lnTo>
                  <a:lnTo>
                    <a:pt x="261823" y="276339"/>
                  </a:lnTo>
                  <a:lnTo>
                    <a:pt x="261823" y="261823"/>
                  </a:lnTo>
                  <a:lnTo>
                    <a:pt x="261823" y="182829"/>
                  </a:lnTo>
                  <a:lnTo>
                    <a:pt x="261823" y="172504"/>
                  </a:lnTo>
                  <a:lnTo>
                    <a:pt x="261823" y="70612"/>
                  </a:lnTo>
                  <a:lnTo>
                    <a:pt x="261823" y="60286"/>
                  </a:lnTo>
                  <a:lnTo>
                    <a:pt x="261823" y="54991"/>
                  </a:lnTo>
                  <a:close/>
                </a:path>
              </a:pathLst>
            </a:custGeom>
            <a:solidFill>
              <a:srgbClr val="FFFFFF"/>
            </a:solidFill>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pic>
          <p:nvPicPr>
            <p:cNvPr id="209" name="object 56">
              <a:extLst>
                <a:ext uri="{FF2B5EF4-FFF2-40B4-BE49-F238E27FC236}">
                  <a16:creationId xmlns:a16="http://schemas.microsoft.com/office/drawing/2014/main" id="{04831B6E-9A01-2EE5-8B2D-F14A203AF307}"/>
                </a:ext>
              </a:extLst>
            </p:cNvPr>
            <p:cNvPicPr/>
            <p:nvPr/>
          </p:nvPicPr>
          <p:blipFill>
            <a:blip r:embed="rId16" cstate="print"/>
            <a:stretch>
              <a:fillRect/>
            </a:stretch>
          </p:blipFill>
          <p:spPr>
            <a:xfrm>
              <a:off x="4724912" y="4238774"/>
              <a:ext cx="224484" cy="142487"/>
            </a:xfrm>
            <a:prstGeom prst="rect">
              <a:avLst/>
            </a:prstGeom>
          </p:spPr>
        </p:pic>
        <p:sp>
          <p:nvSpPr>
            <p:cNvPr id="210" name="object 57">
              <a:extLst>
                <a:ext uri="{FF2B5EF4-FFF2-40B4-BE49-F238E27FC236}">
                  <a16:creationId xmlns:a16="http://schemas.microsoft.com/office/drawing/2014/main" id="{7164AD08-5535-9217-085C-E60FA74EF486}"/>
                </a:ext>
              </a:extLst>
            </p:cNvPr>
            <p:cNvSpPr/>
            <p:nvPr/>
          </p:nvSpPr>
          <p:spPr>
            <a:xfrm>
              <a:off x="4655030" y="3483689"/>
              <a:ext cx="4592613" cy="2101456"/>
            </a:xfrm>
            <a:custGeom>
              <a:avLst/>
              <a:gdLst/>
              <a:ahLst/>
              <a:cxnLst/>
              <a:rect l="l" t="t" r="r" b="b"/>
              <a:pathLst>
                <a:path w="4998084" h="2413635">
                  <a:moveTo>
                    <a:pt x="91122" y="214261"/>
                  </a:moveTo>
                  <a:lnTo>
                    <a:pt x="87541" y="210667"/>
                  </a:lnTo>
                  <a:lnTo>
                    <a:pt x="83108" y="210667"/>
                  </a:lnTo>
                  <a:lnTo>
                    <a:pt x="35521" y="210667"/>
                  </a:lnTo>
                  <a:lnTo>
                    <a:pt x="31927" y="214261"/>
                  </a:lnTo>
                  <a:lnTo>
                    <a:pt x="31927" y="223113"/>
                  </a:lnTo>
                  <a:lnTo>
                    <a:pt x="35521" y="226695"/>
                  </a:lnTo>
                  <a:lnTo>
                    <a:pt x="87541" y="226695"/>
                  </a:lnTo>
                  <a:lnTo>
                    <a:pt x="91122" y="223113"/>
                  </a:lnTo>
                  <a:lnTo>
                    <a:pt x="91122" y="214261"/>
                  </a:lnTo>
                  <a:close/>
                </a:path>
                <a:path w="4998084" h="2413635">
                  <a:moveTo>
                    <a:pt x="91122" y="180695"/>
                  </a:moveTo>
                  <a:lnTo>
                    <a:pt x="87541" y="177101"/>
                  </a:lnTo>
                  <a:lnTo>
                    <a:pt x="83108" y="177101"/>
                  </a:lnTo>
                  <a:lnTo>
                    <a:pt x="35521" y="177101"/>
                  </a:lnTo>
                  <a:lnTo>
                    <a:pt x="31927" y="180695"/>
                  </a:lnTo>
                  <a:lnTo>
                    <a:pt x="31927" y="189547"/>
                  </a:lnTo>
                  <a:lnTo>
                    <a:pt x="35521" y="193128"/>
                  </a:lnTo>
                  <a:lnTo>
                    <a:pt x="87541" y="193128"/>
                  </a:lnTo>
                  <a:lnTo>
                    <a:pt x="91122" y="189547"/>
                  </a:lnTo>
                  <a:lnTo>
                    <a:pt x="91122" y="180695"/>
                  </a:lnTo>
                  <a:close/>
                </a:path>
                <a:path w="4998084" h="2413635">
                  <a:moveTo>
                    <a:pt x="91122" y="147116"/>
                  </a:moveTo>
                  <a:lnTo>
                    <a:pt x="87541" y="143522"/>
                  </a:lnTo>
                  <a:lnTo>
                    <a:pt x="83108" y="143522"/>
                  </a:lnTo>
                  <a:lnTo>
                    <a:pt x="35521" y="143522"/>
                  </a:lnTo>
                  <a:lnTo>
                    <a:pt x="31927" y="147116"/>
                  </a:lnTo>
                  <a:lnTo>
                    <a:pt x="31927" y="155968"/>
                  </a:lnTo>
                  <a:lnTo>
                    <a:pt x="35521" y="159550"/>
                  </a:lnTo>
                  <a:lnTo>
                    <a:pt x="87541" y="159550"/>
                  </a:lnTo>
                  <a:lnTo>
                    <a:pt x="91122" y="155968"/>
                  </a:lnTo>
                  <a:lnTo>
                    <a:pt x="91122" y="147116"/>
                  </a:lnTo>
                  <a:close/>
                </a:path>
                <a:path w="4998084" h="2413635">
                  <a:moveTo>
                    <a:pt x="91135" y="113538"/>
                  </a:moveTo>
                  <a:lnTo>
                    <a:pt x="87541" y="109956"/>
                  </a:lnTo>
                  <a:lnTo>
                    <a:pt x="35521" y="109956"/>
                  </a:lnTo>
                  <a:lnTo>
                    <a:pt x="31940" y="113538"/>
                  </a:lnTo>
                  <a:lnTo>
                    <a:pt x="31940" y="122389"/>
                  </a:lnTo>
                  <a:lnTo>
                    <a:pt x="35521" y="125984"/>
                  </a:lnTo>
                  <a:lnTo>
                    <a:pt x="39954" y="125984"/>
                  </a:lnTo>
                  <a:lnTo>
                    <a:pt x="87541" y="125984"/>
                  </a:lnTo>
                  <a:lnTo>
                    <a:pt x="91135" y="122389"/>
                  </a:lnTo>
                  <a:lnTo>
                    <a:pt x="91135" y="113538"/>
                  </a:lnTo>
                  <a:close/>
                </a:path>
                <a:path w="4998084" h="2413635">
                  <a:moveTo>
                    <a:pt x="179933" y="171424"/>
                  </a:moveTo>
                  <a:lnTo>
                    <a:pt x="176339" y="167843"/>
                  </a:lnTo>
                  <a:lnTo>
                    <a:pt x="140081" y="167843"/>
                  </a:lnTo>
                  <a:lnTo>
                    <a:pt x="136499" y="171424"/>
                  </a:lnTo>
                  <a:lnTo>
                    <a:pt x="136499" y="180276"/>
                  </a:lnTo>
                  <a:lnTo>
                    <a:pt x="140081" y="183870"/>
                  </a:lnTo>
                  <a:lnTo>
                    <a:pt x="144513" y="183870"/>
                  </a:lnTo>
                  <a:lnTo>
                    <a:pt x="176339" y="183870"/>
                  </a:lnTo>
                  <a:lnTo>
                    <a:pt x="179933" y="180276"/>
                  </a:lnTo>
                  <a:lnTo>
                    <a:pt x="179933" y="171424"/>
                  </a:lnTo>
                  <a:close/>
                </a:path>
                <a:path w="4998084" h="2413635">
                  <a:moveTo>
                    <a:pt x="179933" y="144716"/>
                  </a:moveTo>
                  <a:lnTo>
                    <a:pt x="176339" y="141135"/>
                  </a:lnTo>
                  <a:lnTo>
                    <a:pt x="140081" y="141135"/>
                  </a:lnTo>
                  <a:lnTo>
                    <a:pt x="136499" y="144716"/>
                  </a:lnTo>
                  <a:lnTo>
                    <a:pt x="136499" y="153568"/>
                  </a:lnTo>
                  <a:lnTo>
                    <a:pt x="140081" y="157162"/>
                  </a:lnTo>
                  <a:lnTo>
                    <a:pt x="144513" y="157162"/>
                  </a:lnTo>
                  <a:lnTo>
                    <a:pt x="176339" y="157162"/>
                  </a:lnTo>
                  <a:lnTo>
                    <a:pt x="179933" y="153568"/>
                  </a:lnTo>
                  <a:lnTo>
                    <a:pt x="179933" y="144716"/>
                  </a:lnTo>
                  <a:close/>
                </a:path>
                <a:path w="4998084" h="2413635">
                  <a:moveTo>
                    <a:pt x="179933" y="117995"/>
                  </a:moveTo>
                  <a:lnTo>
                    <a:pt x="176339" y="114414"/>
                  </a:lnTo>
                  <a:lnTo>
                    <a:pt x="140081" y="114414"/>
                  </a:lnTo>
                  <a:lnTo>
                    <a:pt x="136499" y="117995"/>
                  </a:lnTo>
                  <a:lnTo>
                    <a:pt x="136499" y="126847"/>
                  </a:lnTo>
                  <a:lnTo>
                    <a:pt x="140081" y="130441"/>
                  </a:lnTo>
                  <a:lnTo>
                    <a:pt x="144513" y="130441"/>
                  </a:lnTo>
                  <a:lnTo>
                    <a:pt x="176339" y="130441"/>
                  </a:lnTo>
                  <a:lnTo>
                    <a:pt x="179933" y="126847"/>
                  </a:lnTo>
                  <a:lnTo>
                    <a:pt x="179933" y="117995"/>
                  </a:lnTo>
                  <a:close/>
                </a:path>
                <a:path w="4998084" h="2413635">
                  <a:moveTo>
                    <a:pt x="179933" y="91274"/>
                  </a:moveTo>
                  <a:lnTo>
                    <a:pt x="176339" y="87693"/>
                  </a:lnTo>
                  <a:lnTo>
                    <a:pt x="140081" y="87693"/>
                  </a:lnTo>
                  <a:lnTo>
                    <a:pt x="136499" y="91274"/>
                  </a:lnTo>
                  <a:lnTo>
                    <a:pt x="136499" y="100126"/>
                  </a:lnTo>
                  <a:lnTo>
                    <a:pt x="140081" y="103720"/>
                  </a:lnTo>
                  <a:lnTo>
                    <a:pt x="144513" y="103720"/>
                  </a:lnTo>
                  <a:lnTo>
                    <a:pt x="176339" y="103720"/>
                  </a:lnTo>
                  <a:lnTo>
                    <a:pt x="179933" y="100126"/>
                  </a:lnTo>
                  <a:lnTo>
                    <a:pt x="179933" y="91274"/>
                  </a:lnTo>
                  <a:close/>
                </a:path>
                <a:path w="4998084" h="2413635">
                  <a:moveTo>
                    <a:pt x="179933" y="64566"/>
                  </a:moveTo>
                  <a:lnTo>
                    <a:pt x="176339" y="60985"/>
                  </a:lnTo>
                  <a:lnTo>
                    <a:pt x="140081" y="60985"/>
                  </a:lnTo>
                  <a:lnTo>
                    <a:pt x="136499" y="64566"/>
                  </a:lnTo>
                  <a:lnTo>
                    <a:pt x="136499" y="73418"/>
                  </a:lnTo>
                  <a:lnTo>
                    <a:pt x="140081" y="77012"/>
                  </a:lnTo>
                  <a:lnTo>
                    <a:pt x="144513" y="77012"/>
                  </a:lnTo>
                  <a:lnTo>
                    <a:pt x="176339" y="77012"/>
                  </a:lnTo>
                  <a:lnTo>
                    <a:pt x="179933" y="73418"/>
                  </a:lnTo>
                  <a:lnTo>
                    <a:pt x="179933" y="64566"/>
                  </a:lnTo>
                  <a:close/>
                </a:path>
                <a:path w="4998084" h="2413635">
                  <a:moveTo>
                    <a:pt x="179933" y="37846"/>
                  </a:moveTo>
                  <a:lnTo>
                    <a:pt x="176339" y="34264"/>
                  </a:lnTo>
                  <a:lnTo>
                    <a:pt x="140081" y="34264"/>
                  </a:lnTo>
                  <a:lnTo>
                    <a:pt x="136499" y="37846"/>
                  </a:lnTo>
                  <a:lnTo>
                    <a:pt x="136499" y="46697"/>
                  </a:lnTo>
                  <a:lnTo>
                    <a:pt x="140081" y="50292"/>
                  </a:lnTo>
                  <a:lnTo>
                    <a:pt x="144513" y="50292"/>
                  </a:lnTo>
                  <a:lnTo>
                    <a:pt x="176339" y="50292"/>
                  </a:lnTo>
                  <a:lnTo>
                    <a:pt x="179933" y="46697"/>
                  </a:lnTo>
                  <a:lnTo>
                    <a:pt x="179933" y="37846"/>
                  </a:lnTo>
                  <a:close/>
                </a:path>
                <a:path w="4998084" h="2413635">
                  <a:moveTo>
                    <a:pt x="216331" y="650633"/>
                  </a:moveTo>
                  <a:lnTo>
                    <a:pt x="212153" y="646442"/>
                  </a:lnTo>
                  <a:lnTo>
                    <a:pt x="173774" y="646442"/>
                  </a:lnTo>
                  <a:lnTo>
                    <a:pt x="169583" y="650633"/>
                  </a:lnTo>
                  <a:lnTo>
                    <a:pt x="169583" y="660958"/>
                  </a:lnTo>
                  <a:lnTo>
                    <a:pt x="173774" y="665149"/>
                  </a:lnTo>
                  <a:lnTo>
                    <a:pt x="206984" y="665149"/>
                  </a:lnTo>
                  <a:lnTo>
                    <a:pt x="212153" y="665149"/>
                  </a:lnTo>
                  <a:lnTo>
                    <a:pt x="216331" y="660958"/>
                  </a:lnTo>
                  <a:lnTo>
                    <a:pt x="216331" y="650633"/>
                  </a:lnTo>
                  <a:close/>
                </a:path>
                <a:path w="4998084" h="2413635">
                  <a:moveTo>
                    <a:pt x="240220" y="171424"/>
                  </a:moveTo>
                  <a:lnTo>
                    <a:pt x="236626" y="167843"/>
                  </a:lnTo>
                  <a:lnTo>
                    <a:pt x="200367" y="167843"/>
                  </a:lnTo>
                  <a:lnTo>
                    <a:pt x="196786" y="171424"/>
                  </a:lnTo>
                  <a:lnTo>
                    <a:pt x="196786" y="180276"/>
                  </a:lnTo>
                  <a:lnTo>
                    <a:pt x="200367" y="183870"/>
                  </a:lnTo>
                  <a:lnTo>
                    <a:pt x="204800" y="183870"/>
                  </a:lnTo>
                  <a:lnTo>
                    <a:pt x="236626" y="183870"/>
                  </a:lnTo>
                  <a:lnTo>
                    <a:pt x="240220" y="180276"/>
                  </a:lnTo>
                  <a:lnTo>
                    <a:pt x="240220" y="171424"/>
                  </a:lnTo>
                  <a:close/>
                </a:path>
                <a:path w="4998084" h="2413635">
                  <a:moveTo>
                    <a:pt x="240220" y="144716"/>
                  </a:moveTo>
                  <a:lnTo>
                    <a:pt x="236626" y="141135"/>
                  </a:lnTo>
                  <a:lnTo>
                    <a:pt x="200367" y="141135"/>
                  </a:lnTo>
                  <a:lnTo>
                    <a:pt x="196786" y="144716"/>
                  </a:lnTo>
                  <a:lnTo>
                    <a:pt x="196786" y="153568"/>
                  </a:lnTo>
                  <a:lnTo>
                    <a:pt x="200367" y="157162"/>
                  </a:lnTo>
                  <a:lnTo>
                    <a:pt x="204800" y="157162"/>
                  </a:lnTo>
                  <a:lnTo>
                    <a:pt x="236626" y="157162"/>
                  </a:lnTo>
                  <a:lnTo>
                    <a:pt x="240220" y="153568"/>
                  </a:lnTo>
                  <a:lnTo>
                    <a:pt x="240220" y="144716"/>
                  </a:lnTo>
                  <a:close/>
                </a:path>
                <a:path w="4998084" h="2413635">
                  <a:moveTo>
                    <a:pt x="240220" y="117995"/>
                  </a:moveTo>
                  <a:lnTo>
                    <a:pt x="236626" y="114414"/>
                  </a:lnTo>
                  <a:lnTo>
                    <a:pt x="200367" y="114414"/>
                  </a:lnTo>
                  <a:lnTo>
                    <a:pt x="196786" y="117995"/>
                  </a:lnTo>
                  <a:lnTo>
                    <a:pt x="196786" y="126847"/>
                  </a:lnTo>
                  <a:lnTo>
                    <a:pt x="200367" y="130441"/>
                  </a:lnTo>
                  <a:lnTo>
                    <a:pt x="204800" y="130441"/>
                  </a:lnTo>
                  <a:lnTo>
                    <a:pt x="236626" y="130441"/>
                  </a:lnTo>
                  <a:lnTo>
                    <a:pt x="240220" y="126847"/>
                  </a:lnTo>
                  <a:lnTo>
                    <a:pt x="240220" y="117995"/>
                  </a:lnTo>
                  <a:close/>
                </a:path>
                <a:path w="4998084" h="2413635">
                  <a:moveTo>
                    <a:pt x="240220" y="91274"/>
                  </a:moveTo>
                  <a:lnTo>
                    <a:pt x="236626" y="87693"/>
                  </a:lnTo>
                  <a:lnTo>
                    <a:pt x="200367" y="87693"/>
                  </a:lnTo>
                  <a:lnTo>
                    <a:pt x="196786" y="91274"/>
                  </a:lnTo>
                  <a:lnTo>
                    <a:pt x="196786" y="100126"/>
                  </a:lnTo>
                  <a:lnTo>
                    <a:pt x="200367" y="103720"/>
                  </a:lnTo>
                  <a:lnTo>
                    <a:pt x="204800" y="103720"/>
                  </a:lnTo>
                  <a:lnTo>
                    <a:pt x="236626" y="103720"/>
                  </a:lnTo>
                  <a:lnTo>
                    <a:pt x="240220" y="100126"/>
                  </a:lnTo>
                  <a:lnTo>
                    <a:pt x="240220" y="91274"/>
                  </a:lnTo>
                  <a:close/>
                </a:path>
                <a:path w="4998084" h="2413635">
                  <a:moveTo>
                    <a:pt x="240220" y="64566"/>
                  </a:moveTo>
                  <a:lnTo>
                    <a:pt x="236626" y="60985"/>
                  </a:lnTo>
                  <a:lnTo>
                    <a:pt x="200367" y="60985"/>
                  </a:lnTo>
                  <a:lnTo>
                    <a:pt x="196786" y="64566"/>
                  </a:lnTo>
                  <a:lnTo>
                    <a:pt x="196786" y="73418"/>
                  </a:lnTo>
                  <a:lnTo>
                    <a:pt x="200367" y="77012"/>
                  </a:lnTo>
                  <a:lnTo>
                    <a:pt x="204800" y="77012"/>
                  </a:lnTo>
                  <a:lnTo>
                    <a:pt x="236626" y="77012"/>
                  </a:lnTo>
                  <a:lnTo>
                    <a:pt x="240220" y="73418"/>
                  </a:lnTo>
                  <a:lnTo>
                    <a:pt x="240220" y="64566"/>
                  </a:lnTo>
                  <a:close/>
                </a:path>
                <a:path w="4998084" h="2413635">
                  <a:moveTo>
                    <a:pt x="240220" y="37846"/>
                  </a:moveTo>
                  <a:lnTo>
                    <a:pt x="236626" y="34264"/>
                  </a:lnTo>
                  <a:lnTo>
                    <a:pt x="200367" y="34264"/>
                  </a:lnTo>
                  <a:lnTo>
                    <a:pt x="196786" y="37846"/>
                  </a:lnTo>
                  <a:lnTo>
                    <a:pt x="196786" y="46697"/>
                  </a:lnTo>
                  <a:lnTo>
                    <a:pt x="200367" y="50292"/>
                  </a:lnTo>
                  <a:lnTo>
                    <a:pt x="204800" y="50292"/>
                  </a:lnTo>
                  <a:lnTo>
                    <a:pt x="236626" y="50292"/>
                  </a:lnTo>
                  <a:lnTo>
                    <a:pt x="240220" y="46697"/>
                  </a:lnTo>
                  <a:lnTo>
                    <a:pt x="240220" y="37846"/>
                  </a:lnTo>
                  <a:close/>
                </a:path>
                <a:path w="4998084" h="2413635">
                  <a:moveTo>
                    <a:pt x="344766" y="214261"/>
                  </a:moveTo>
                  <a:lnTo>
                    <a:pt x="341185" y="210667"/>
                  </a:lnTo>
                  <a:lnTo>
                    <a:pt x="336753" y="210667"/>
                  </a:lnTo>
                  <a:lnTo>
                    <a:pt x="289166" y="210667"/>
                  </a:lnTo>
                  <a:lnTo>
                    <a:pt x="285572" y="214261"/>
                  </a:lnTo>
                  <a:lnTo>
                    <a:pt x="285572" y="223113"/>
                  </a:lnTo>
                  <a:lnTo>
                    <a:pt x="289166" y="226695"/>
                  </a:lnTo>
                  <a:lnTo>
                    <a:pt x="341185" y="226695"/>
                  </a:lnTo>
                  <a:lnTo>
                    <a:pt x="344766" y="223113"/>
                  </a:lnTo>
                  <a:lnTo>
                    <a:pt x="344766" y="214261"/>
                  </a:lnTo>
                  <a:close/>
                </a:path>
                <a:path w="4998084" h="2413635">
                  <a:moveTo>
                    <a:pt x="344766" y="180695"/>
                  </a:moveTo>
                  <a:lnTo>
                    <a:pt x="341185" y="177101"/>
                  </a:lnTo>
                  <a:lnTo>
                    <a:pt x="336753" y="177101"/>
                  </a:lnTo>
                  <a:lnTo>
                    <a:pt x="289166" y="177101"/>
                  </a:lnTo>
                  <a:lnTo>
                    <a:pt x="285572" y="180695"/>
                  </a:lnTo>
                  <a:lnTo>
                    <a:pt x="285572" y="189547"/>
                  </a:lnTo>
                  <a:lnTo>
                    <a:pt x="289166" y="193128"/>
                  </a:lnTo>
                  <a:lnTo>
                    <a:pt x="341185" y="193128"/>
                  </a:lnTo>
                  <a:lnTo>
                    <a:pt x="344766" y="189547"/>
                  </a:lnTo>
                  <a:lnTo>
                    <a:pt x="344766" y="180695"/>
                  </a:lnTo>
                  <a:close/>
                </a:path>
                <a:path w="4998084" h="2413635">
                  <a:moveTo>
                    <a:pt x="344766" y="147116"/>
                  </a:moveTo>
                  <a:lnTo>
                    <a:pt x="341185" y="143522"/>
                  </a:lnTo>
                  <a:lnTo>
                    <a:pt x="336753" y="143522"/>
                  </a:lnTo>
                  <a:lnTo>
                    <a:pt x="289166" y="143522"/>
                  </a:lnTo>
                  <a:lnTo>
                    <a:pt x="285572" y="147116"/>
                  </a:lnTo>
                  <a:lnTo>
                    <a:pt x="285572" y="155968"/>
                  </a:lnTo>
                  <a:lnTo>
                    <a:pt x="289166" y="159550"/>
                  </a:lnTo>
                  <a:lnTo>
                    <a:pt x="341185" y="159550"/>
                  </a:lnTo>
                  <a:lnTo>
                    <a:pt x="344766" y="155968"/>
                  </a:lnTo>
                  <a:lnTo>
                    <a:pt x="344766" y="147116"/>
                  </a:lnTo>
                  <a:close/>
                </a:path>
                <a:path w="4998084" h="2413635">
                  <a:moveTo>
                    <a:pt x="344766" y="113550"/>
                  </a:moveTo>
                  <a:lnTo>
                    <a:pt x="341185" y="109956"/>
                  </a:lnTo>
                  <a:lnTo>
                    <a:pt x="336753" y="109956"/>
                  </a:lnTo>
                  <a:lnTo>
                    <a:pt x="289166" y="109956"/>
                  </a:lnTo>
                  <a:lnTo>
                    <a:pt x="285572" y="113550"/>
                  </a:lnTo>
                  <a:lnTo>
                    <a:pt x="285572" y="122402"/>
                  </a:lnTo>
                  <a:lnTo>
                    <a:pt x="289166" y="125984"/>
                  </a:lnTo>
                  <a:lnTo>
                    <a:pt x="341185" y="125984"/>
                  </a:lnTo>
                  <a:lnTo>
                    <a:pt x="344766" y="122402"/>
                  </a:lnTo>
                  <a:lnTo>
                    <a:pt x="344766" y="113550"/>
                  </a:lnTo>
                  <a:close/>
                </a:path>
                <a:path w="4998084" h="2413635">
                  <a:moveTo>
                    <a:pt x="376707" y="82892"/>
                  </a:moveTo>
                  <a:lnTo>
                    <a:pt x="374015" y="69583"/>
                  </a:lnTo>
                  <a:lnTo>
                    <a:pt x="370700" y="64668"/>
                  </a:lnTo>
                  <a:lnTo>
                    <a:pt x="366661" y="58686"/>
                  </a:lnTo>
                  <a:lnTo>
                    <a:pt x="360680" y="54660"/>
                  </a:lnTo>
                  <a:lnTo>
                    <a:pt x="360680" y="82892"/>
                  </a:lnTo>
                  <a:lnTo>
                    <a:pt x="360680" y="271970"/>
                  </a:lnTo>
                  <a:lnTo>
                    <a:pt x="269671" y="271970"/>
                  </a:lnTo>
                  <a:lnTo>
                    <a:pt x="269671" y="64668"/>
                  </a:lnTo>
                  <a:lnTo>
                    <a:pt x="342468" y="64668"/>
                  </a:lnTo>
                  <a:lnTo>
                    <a:pt x="349554" y="66103"/>
                  </a:lnTo>
                  <a:lnTo>
                    <a:pt x="355346" y="70015"/>
                  </a:lnTo>
                  <a:lnTo>
                    <a:pt x="359244" y="75819"/>
                  </a:lnTo>
                  <a:lnTo>
                    <a:pt x="360680" y="82892"/>
                  </a:lnTo>
                  <a:lnTo>
                    <a:pt x="360680" y="54660"/>
                  </a:lnTo>
                  <a:lnTo>
                    <a:pt x="355777" y="51346"/>
                  </a:lnTo>
                  <a:lnTo>
                    <a:pt x="342468" y="48641"/>
                  </a:lnTo>
                  <a:lnTo>
                    <a:pt x="269671" y="48641"/>
                  </a:lnTo>
                  <a:lnTo>
                    <a:pt x="269671" y="16027"/>
                  </a:lnTo>
                  <a:lnTo>
                    <a:pt x="269671" y="3594"/>
                  </a:lnTo>
                  <a:lnTo>
                    <a:pt x="266077" y="0"/>
                  </a:lnTo>
                  <a:lnTo>
                    <a:pt x="253644" y="0"/>
                  </a:lnTo>
                  <a:lnTo>
                    <a:pt x="253644" y="16027"/>
                  </a:lnTo>
                  <a:lnTo>
                    <a:pt x="253644" y="271970"/>
                  </a:lnTo>
                  <a:lnTo>
                    <a:pt x="216877" y="271970"/>
                  </a:lnTo>
                  <a:lnTo>
                    <a:pt x="216877" y="238226"/>
                  </a:lnTo>
                  <a:lnTo>
                    <a:pt x="214630" y="227139"/>
                  </a:lnTo>
                  <a:lnTo>
                    <a:pt x="213690" y="225729"/>
                  </a:lnTo>
                  <a:lnTo>
                    <a:pt x="208508" y="218071"/>
                  </a:lnTo>
                  <a:lnTo>
                    <a:pt x="200850" y="212902"/>
                  </a:lnTo>
                  <a:lnTo>
                    <a:pt x="200850" y="231330"/>
                  </a:lnTo>
                  <a:lnTo>
                    <a:pt x="200850" y="271970"/>
                  </a:lnTo>
                  <a:lnTo>
                    <a:pt x="175856" y="271970"/>
                  </a:lnTo>
                  <a:lnTo>
                    <a:pt x="175856" y="231330"/>
                  </a:lnTo>
                  <a:lnTo>
                    <a:pt x="181470" y="225729"/>
                  </a:lnTo>
                  <a:lnTo>
                    <a:pt x="195237" y="225729"/>
                  </a:lnTo>
                  <a:lnTo>
                    <a:pt x="200850" y="231330"/>
                  </a:lnTo>
                  <a:lnTo>
                    <a:pt x="200850" y="212902"/>
                  </a:lnTo>
                  <a:lnTo>
                    <a:pt x="199440" y="211950"/>
                  </a:lnTo>
                  <a:lnTo>
                    <a:pt x="188353" y="209702"/>
                  </a:lnTo>
                  <a:lnTo>
                    <a:pt x="177253" y="211950"/>
                  </a:lnTo>
                  <a:lnTo>
                    <a:pt x="168186" y="218071"/>
                  </a:lnTo>
                  <a:lnTo>
                    <a:pt x="162077" y="227139"/>
                  </a:lnTo>
                  <a:lnTo>
                    <a:pt x="159829" y="238226"/>
                  </a:lnTo>
                  <a:lnTo>
                    <a:pt x="159829" y="271970"/>
                  </a:lnTo>
                  <a:lnTo>
                    <a:pt x="123063" y="271970"/>
                  </a:lnTo>
                  <a:lnTo>
                    <a:pt x="123063" y="64668"/>
                  </a:lnTo>
                  <a:lnTo>
                    <a:pt x="123063" y="16027"/>
                  </a:lnTo>
                  <a:lnTo>
                    <a:pt x="253644" y="16027"/>
                  </a:lnTo>
                  <a:lnTo>
                    <a:pt x="253644" y="0"/>
                  </a:lnTo>
                  <a:lnTo>
                    <a:pt x="110617" y="0"/>
                  </a:lnTo>
                  <a:lnTo>
                    <a:pt x="107035" y="3594"/>
                  </a:lnTo>
                  <a:lnTo>
                    <a:pt x="107035" y="48641"/>
                  </a:lnTo>
                  <a:lnTo>
                    <a:pt x="107035" y="64668"/>
                  </a:lnTo>
                  <a:lnTo>
                    <a:pt x="107035" y="271970"/>
                  </a:lnTo>
                  <a:lnTo>
                    <a:pt x="16027" y="271970"/>
                  </a:lnTo>
                  <a:lnTo>
                    <a:pt x="16027" y="82892"/>
                  </a:lnTo>
                  <a:lnTo>
                    <a:pt x="17462" y="75819"/>
                  </a:lnTo>
                  <a:lnTo>
                    <a:pt x="21361" y="70015"/>
                  </a:lnTo>
                  <a:lnTo>
                    <a:pt x="27152" y="66103"/>
                  </a:lnTo>
                  <a:lnTo>
                    <a:pt x="34239" y="64668"/>
                  </a:lnTo>
                  <a:lnTo>
                    <a:pt x="107035" y="64668"/>
                  </a:lnTo>
                  <a:lnTo>
                    <a:pt x="107035" y="48641"/>
                  </a:lnTo>
                  <a:lnTo>
                    <a:pt x="34239" y="48641"/>
                  </a:lnTo>
                  <a:lnTo>
                    <a:pt x="20929" y="51346"/>
                  </a:lnTo>
                  <a:lnTo>
                    <a:pt x="10033" y="58686"/>
                  </a:lnTo>
                  <a:lnTo>
                    <a:pt x="2692" y="69583"/>
                  </a:lnTo>
                  <a:lnTo>
                    <a:pt x="0" y="82892"/>
                  </a:lnTo>
                  <a:lnTo>
                    <a:pt x="0" y="284416"/>
                  </a:lnTo>
                  <a:lnTo>
                    <a:pt x="3581" y="287997"/>
                  </a:lnTo>
                  <a:lnTo>
                    <a:pt x="373126" y="287997"/>
                  </a:lnTo>
                  <a:lnTo>
                    <a:pt x="376707" y="284416"/>
                  </a:lnTo>
                  <a:lnTo>
                    <a:pt x="376707" y="271970"/>
                  </a:lnTo>
                  <a:lnTo>
                    <a:pt x="376707" y="82892"/>
                  </a:lnTo>
                  <a:close/>
                </a:path>
                <a:path w="4998084" h="2413635">
                  <a:moveTo>
                    <a:pt x="1409725" y="2160422"/>
                  </a:moveTo>
                  <a:lnTo>
                    <a:pt x="1406232" y="2156942"/>
                  </a:lnTo>
                  <a:lnTo>
                    <a:pt x="1401940" y="2156942"/>
                  </a:lnTo>
                  <a:lnTo>
                    <a:pt x="1397647" y="2156942"/>
                  </a:lnTo>
                  <a:lnTo>
                    <a:pt x="1394155" y="2160422"/>
                  </a:lnTo>
                  <a:lnTo>
                    <a:pt x="1394155" y="2277973"/>
                  </a:lnTo>
                  <a:lnTo>
                    <a:pt x="1397647" y="2281466"/>
                  </a:lnTo>
                  <a:lnTo>
                    <a:pt x="1406232" y="2281466"/>
                  </a:lnTo>
                  <a:lnTo>
                    <a:pt x="1409725" y="2277973"/>
                  </a:lnTo>
                  <a:lnTo>
                    <a:pt x="1409725" y="2160422"/>
                  </a:lnTo>
                  <a:close/>
                </a:path>
                <a:path w="4998084" h="2413635">
                  <a:moveTo>
                    <a:pt x="1433068" y="2366251"/>
                  </a:moveTo>
                  <a:lnTo>
                    <a:pt x="1426095" y="2359279"/>
                  </a:lnTo>
                  <a:lnTo>
                    <a:pt x="1417497" y="2359279"/>
                  </a:lnTo>
                  <a:lnTo>
                    <a:pt x="1408899" y="2359279"/>
                  </a:lnTo>
                  <a:lnTo>
                    <a:pt x="1401927" y="2366251"/>
                  </a:lnTo>
                  <a:lnTo>
                    <a:pt x="1401927" y="2383434"/>
                  </a:lnTo>
                  <a:lnTo>
                    <a:pt x="1408899" y="2390406"/>
                  </a:lnTo>
                  <a:lnTo>
                    <a:pt x="1426095" y="2390406"/>
                  </a:lnTo>
                  <a:lnTo>
                    <a:pt x="1433068" y="2383434"/>
                  </a:lnTo>
                  <a:lnTo>
                    <a:pt x="1433068" y="2366251"/>
                  </a:lnTo>
                  <a:close/>
                </a:path>
                <a:path w="4998084" h="2413635">
                  <a:moveTo>
                    <a:pt x="1440853" y="2160422"/>
                  </a:moveTo>
                  <a:lnTo>
                    <a:pt x="1437360" y="2156942"/>
                  </a:lnTo>
                  <a:lnTo>
                    <a:pt x="1433068" y="2156942"/>
                  </a:lnTo>
                  <a:lnTo>
                    <a:pt x="1428775" y="2156942"/>
                  </a:lnTo>
                  <a:lnTo>
                    <a:pt x="1425282" y="2160422"/>
                  </a:lnTo>
                  <a:lnTo>
                    <a:pt x="1425282" y="2277973"/>
                  </a:lnTo>
                  <a:lnTo>
                    <a:pt x="1428775" y="2281466"/>
                  </a:lnTo>
                  <a:lnTo>
                    <a:pt x="1437360" y="2281466"/>
                  </a:lnTo>
                  <a:lnTo>
                    <a:pt x="1440853" y="2277973"/>
                  </a:lnTo>
                  <a:lnTo>
                    <a:pt x="1440853" y="2160422"/>
                  </a:lnTo>
                  <a:close/>
                </a:path>
                <a:path w="4998084" h="2413635">
                  <a:moveTo>
                    <a:pt x="1471980" y="2160422"/>
                  </a:moveTo>
                  <a:lnTo>
                    <a:pt x="1468488" y="2156942"/>
                  </a:lnTo>
                  <a:lnTo>
                    <a:pt x="1464195" y="2156942"/>
                  </a:lnTo>
                  <a:lnTo>
                    <a:pt x="1459903" y="2156942"/>
                  </a:lnTo>
                  <a:lnTo>
                    <a:pt x="1456410" y="2160422"/>
                  </a:lnTo>
                  <a:lnTo>
                    <a:pt x="1456410" y="2277973"/>
                  </a:lnTo>
                  <a:lnTo>
                    <a:pt x="1459903" y="2281466"/>
                  </a:lnTo>
                  <a:lnTo>
                    <a:pt x="1468488" y="2281466"/>
                  </a:lnTo>
                  <a:lnTo>
                    <a:pt x="1471980" y="2277973"/>
                  </a:lnTo>
                  <a:lnTo>
                    <a:pt x="1471980" y="2160422"/>
                  </a:lnTo>
                  <a:close/>
                </a:path>
                <a:path w="4998084" h="2413635">
                  <a:moveTo>
                    <a:pt x="1475282" y="1636763"/>
                  </a:moveTo>
                  <a:lnTo>
                    <a:pt x="1471701" y="1633169"/>
                  </a:lnTo>
                  <a:lnTo>
                    <a:pt x="1467269" y="1633169"/>
                  </a:lnTo>
                  <a:lnTo>
                    <a:pt x="1419682" y="1633169"/>
                  </a:lnTo>
                  <a:lnTo>
                    <a:pt x="1416088" y="1636763"/>
                  </a:lnTo>
                  <a:lnTo>
                    <a:pt x="1416088" y="1645615"/>
                  </a:lnTo>
                  <a:lnTo>
                    <a:pt x="1419682" y="1649196"/>
                  </a:lnTo>
                  <a:lnTo>
                    <a:pt x="1471701" y="1649196"/>
                  </a:lnTo>
                  <a:lnTo>
                    <a:pt x="1475282" y="1645615"/>
                  </a:lnTo>
                  <a:lnTo>
                    <a:pt x="1475282" y="1636763"/>
                  </a:lnTo>
                  <a:close/>
                </a:path>
                <a:path w="4998084" h="2413635">
                  <a:moveTo>
                    <a:pt x="1475282" y="1603184"/>
                  </a:moveTo>
                  <a:lnTo>
                    <a:pt x="1471701" y="1599590"/>
                  </a:lnTo>
                  <a:lnTo>
                    <a:pt x="1467269" y="1599590"/>
                  </a:lnTo>
                  <a:lnTo>
                    <a:pt x="1419682" y="1599590"/>
                  </a:lnTo>
                  <a:lnTo>
                    <a:pt x="1416088" y="1603184"/>
                  </a:lnTo>
                  <a:lnTo>
                    <a:pt x="1416088" y="1612036"/>
                  </a:lnTo>
                  <a:lnTo>
                    <a:pt x="1419682" y="1615617"/>
                  </a:lnTo>
                  <a:lnTo>
                    <a:pt x="1471701" y="1615617"/>
                  </a:lnTo>
                  <a:lnTo>
                    <a:pt x="1475282" y="1612036"/>
                  </a:lnTo>
                  <a:lnTo>
                    <a:pt x="1475282" y="1603184"/>
                  </a:lnTo>
                  <a:close/>
                </a:path>
                <a:path w="4998084" h="2413635">
                  <a:moveTo>
                    <a:pt x="1475282" y="1569618"/>
                  </a:moveTo>
                  <a:lnTo>
                    <a:pt x="1471701" y="1566024"/>
                  </a:lnTo>
                  <a:lnTo>
                    <a:pt x="1467269" y="1566024"/>
                  </a:lnTo>
                  <a:lnTo>
                    <a:pt x="1419682" y="1566024"/>
                  </a:lnTo>
                  <a:lnTo>
                    <a:pt x="1416088" y="1569618"/>
                  </a:lnTo>
                  <a:lnTo>
                    <a:pt x="1416088" y="1578470"/>
                  </a:lnTo>
                  <a:lnTo>
                    <a:pt x="1419682" y="1582051"/>
                  </a:lnTo>
                  <a:lnTo>
                    <a:pt x="1471701" y="1582051"/>
                  </a:lnTo>
                  <a:lnTo>
                    <a:pt x="1475282" y="1578470"/>
                  </a:lnTo>
                  <a:lnTo>
                    <a:pt x="1475282" y="1569618"/>
                  </a:lnTo>
                  <a:close/>
                </a:path>
                <a:path w="4998084" h="2413635">
                  <a:moveTo>
                    <a:pt x="1475282" y="1536039"/>
                  </a:moveTo>
                  <a:lnTo>
                    <a:pt x="1471688" y="1532458"/>
                  </a:lnTo>
                  <a:lnTo>
                    <a:pt x="1419669" y="1532458"/>
                  </a:lnTo>
                  <a:lnTo>
                    <a:pt x="1416088" y="1536039"/>
                  </a:lnTo>
                  <a:lnTo>
                    <a:pt x="1416088" y="1544891"/>
                  </a:lnTo>
                  <a:lnTo>
                    <a:pt x="1419669" y="1548485"/>
                  </a:lnTo>
                  <a:lnTo>
                    <a:pt x="1424101" y="1548485"/>
                  </a:lnTo>
                  <a:lnTo>
                    <a:pt x="1471688" y="1548485"/>
                  </a:lnTo>
                  <a:lnTo>
                    <a:pt x="1475282" y="1544891"/>
                  </a:lnTo>
                  <a:lnTo>
                    <a:pt x="1475282" y="1536039"/>
                  </a:lnTo>
                  <a:close/>
                </a:path>
                <a:path w="4998084" h="2413635">
                  <a:moveTo>
                    <a:pt x="1510893" y="2366251"/>
                  </a:moveTo>
                  <a:lnTo>
                    <a:pt x="1503921" y="2359279"/>
                  </a:lnTo>
                  <a:lnTo>
                    <a:pt x="1495323" y="2359279"/>
                  </a:lnTo>
                  <a:lnTo>
                    <a:pt x="1486725" y="2359279"/>
                  </a:lnTo>
                  <a:lnTo>
                    <a:pt x="1479753" y="2366251"/>
                  </a:lnTo>
                  <a:lnTo>
                    <a:pt x="1479753" y="2383434"/>
                  </a:lnTo>
                  <a:lnTo>
                    <a:pt x="1486725" y="2390406"/>
                  </a:lnTo>
                  <a:lnTo>
                    <a:pt x="1503921" y="2390406"/>
                  </a:lnTo>
                  <a:lnTo>
                    <a:pt x="1510893" y="2383434"/>
                  </a:lnTo>
                  <a:lnTo>
                    <a:pt x="1510893" y="2366251"/>
                  </a:lnTo>
                  <a:close/>
                </a:path>
                <a:path w="4998084" h="2413635">
                  <a:moveTo>
                    <a:pt x="1564081" y="1593926"/>
                  </a:moveTo>
                  <a:lnTo>
                    <a:pt x="1560487" y="1590344"/>
                  </a:lnTo>
                  <a:lnTo>
                    <a:pt x="1524228" y="1590344"/>
                  </a:lnTo>
                  <a:lnTo>
                    <a:pt x="1520647" y="1593926"/>
                  </a:lnTo>
                  <a:lnTo>
                    <a:pt x="1520647" y="1602778"/>
                  </a:lnTo>
                  <a:lnTo>
                    <a:pt x="1524228" y="1606372"/>
                  </a:lnTo>
                  <a:lnTo>
                    <a:pt x="1528660" y="1606372"/>
                  </a:lnTo>
                  <a:lnTo>
                    <a:pt x="1560487" y="1606372"/>
                  </a:lnTo>
                  <a:lnTo>
                    <a:pt x="1564081" y="1602778"/>
                  </a:lnTo>
                  <a:lnTo>
                    <a:pt x="1564081" y="1593926"/>
                  </a:lnTo>
                  <a:close/>
                </a:path>
                <a:path w="4998084" h="2413635">
                  <a:moveTo>
                    <a:pt x="1564081" y="1567218"/>
                  </a:moveTo>
                  <a:lnTo>
                    <a:pt x="1560487" y="1563636"/>
                  </a:lnTo>
                  <a:lnTo>
                    <a:pt x="1524228" y="1563636"/>
                  </a:lnTo>
                  <a:lnTo>
                    <a:pt x="1520647" y="1567218"/>
                  </a:lnTo>
                  <a:lnTo>
                    <a:pt x="1520647" y="1576070"/>
                  </a:lnTo>
                  <a:lnTo>
                    <a:pt x="1524228" y="1579664"/>
                  </a:lnTo>
                  <a:lnTo>
                    <a:pt x="1528660" y="1579664"/>
                  </a:lnTo>
                  <a:lnTo>
                    <a:pt x="1560487" y="1579664"/>
                  </a:lnTo>
                  <a:lnTo>
                    <a:pt x="1564081" y="1576070"/>
                  </a:lnTo>
                  <a:lnTo>
                    <a:pt x="1564081" y="1567218"/>
                  </a:lnTo>
                  <a:close/>
                </a:path>
                <a:path w="4998084" h="2413635">
                  <a:moveTo>
                    <a:pt x="1564081" y="1540497"/>
                  </a:moveTo>
                  <a:lnTo>
                    <a:pt x="1560487" y="1536915"/>
                  </a:lnTo>
                  <a:lnTo>
                    <a:pt x="1524228" y="1536915"/>
                  </a:lnTo>
                  <a:lnTo>
                    <a:pt x="1520647" y="1540497"/>
                  </a:lnTo>
                  <a:lnTo>
                    <a:pt x="1520647" y="1549349"/>
                  </a:lnTo>
                  <a:lnTo>
                    <a:pt x="1524228" y="1552943"/>
                  </a:lnTo>
                  <a:lnTo>
                    <a:pt x="1528660" y="1552943"/>
                  </a:lnTo>
                  <a:lnTo>
                    <a:pt x="1560487" y="1552943"/>
                  </a:lnTo>
                  <a:lnTo>
                    <a:pt x="1564081" y="1549349"/>
                  </a:lnTo>
                  <a:lnTo>
                    <a:pt x="1564081" y="1540497"/>
                  </a:lnTo>
                  <a:close/>
                </a:path>
                <a:path w="4998084" h="2413635">
                  <a:moveTo>
                    <a:pt x="1564081" y="1513776"/>
                  </a:moveTo>
                  <a:lnTo>
                    <a:pt x="1560487" y="1510195"/>
                  </a:lnTo>
                  <a:lnTo>
                    <a:pt x="1524228" y="1510195"/>
                  </a:lnTo>
                  <a:lnTo>
                    <a:pt x="1520647" y="1513776"/>
                  </a:lnTo>
                  <a:lnTo>
                    <a:pt x="1520647" y="1522628"/>
                  </a:lnTo>
                  <a:lnTo>
                    <a:pt x="1524228" y="1526222"/>
                  </a:lnTo>
                  <a:lnTo>
                    <a:pt x="1528660" y="1526222"/>
                  </a:lnTo>
                  <a:lnTo>
                    <a:pt x="1560487" y="1526222"/>
                  </a:lnTo>
                  <a:lnTo>
                    <a:pt x="1564081" y="1522628"/>
                  </a:lnTo>
                  <a:lnTo>
                    <a:pt x="1564081" y="1513776"/>
                  </a:lnTo>
                  <a:close/>
                </a:path>
                <a:path w="4998084" h="2413635">
                  <a:moveTo>
                    <a:pt x="1564081" y="1487055"/>
                  </a:moveTo>
                  <a:lnTo>
                    <a:pt x="1560487" y="1483474"/>
                  </a:lnTo>
                  <a:lnTo>
                    <a:pt x="1524228" y="1483474"/>
                  </a:lnTo>
                  <a:lnTo>
                    <a:pt x="1520647" y="1487055"/>
                  </a:lnTo>
                  <a:lnTo>
                    <a:pt x="1520647" y="1495907"/>
                  </a:lnTo>
                  <a:lnTo>
                    <a:pt x="1524228" y="1499501"/>
                  </a:lnTo>
                  <a:lnTo>
                    <a:pt x="1528660" y="1499501"/>
                  </a:lnTo>
                  <a:lnTo>
                    <a:pt x="1560487" y="1499501"/>
                  </a:lnTo>
                  <a:lnTo>
                    <a:pt x="1564081" y="1495907"/>
                  </a:lnTo>
                  <a:lnTo>
                    <a:pt x="1564081" y="1487055"/>
                  </a:lnTo>
                  <a:close/>
                </a:path>
                <a:path w="4998084" h="2413635">
                  <a:moveTo>
                    <a:pt x="1564081" y="1460347"/>
                  </a:moveTo>
                  <a:lnTo>
                    <a:pt x="1560487" y="1456766"/>
                  </a:lnTo>
                  <a:lnTo>
                    <a:pt x="1524228" y="1456766"/>
                  </a:lnTo>
                  <a:lnTo>
                    <a:pt x="1520647" y="1460347"/>
                  </a:lnTo>
                  <a:lnTo>
                    <a:pt x="1520647" y="1469199"/>
                  </a:lnTo>
                  <a:lnTo>
                    <a:pt x="1524228" y="1472793"/>
                  </a:lnTo>
                  <a:lnTo>
                    <a:pt x="1528660" y="1472793"/>
                  </a:lnTo>
                  <a:lnTo>
                    <a:pt x="1560487" y="1472793"/>
                  </a:lnTo>
                  <a:lnTo>
                    <a:pt x="1564081" y="1469199"/>
                  </a:lnTo>
                  <a:lnTo>
                    <a:pt x="1564081" y="1460347"/>
                  </a:lnTo>
                  <a:close/>
                </a:path>
                <a:path w="4998084" h="2413635">
                  <a:moveTo>
                    <a:pt x="1624368" y="1593926"/>
                  </a:moveTo>
                  <a:lnTo>
                    <a:pt x="1620774" y="1590344"/>
                  </a:lnTo>
                  <a:lnTo>
                    <a:pt x="1584515" y="1590344"/>
                  </a:lnTo>
                  <a:lnTo>
                    <a:pt x="1580934" y="1593926"/>
                  </a:lnTo>
                  <a:lnTo>
                    <a:pt x="1580934" y="1602778"/>
                  </a:lnTo>
                  <a:lnTo>
                    <a:pt x="1584515" y="1606372"/>
                  </a:lnTo>
                  <a:lnTo>
                    <a:pt x="1588947" y="1606372"/>
                  </a:lnTo>
                  <a:lnTo>
                    <a:pt x="1620774" y="1606372"/>
                  </a:lnTo>
                  <a:lnTo>
                    <a:pt x="1624368" y="1602778"/>
                  </a:lnTo>
                  <a:lnTo>
                    <a:pt x="1624368" y="1593926"/>
                  </a:lnTo>
                  <a:close/>
                </a:path>
                <a:path w="4998084" h="2413635">
                  <a:moveTo>
                    <a:pt x="1624368" y="1567218"/>
                  </a:moveTo>
                  <a:lnTo>
                    <a:pt x="1620774" y="1563636"/>
                  </a:lnTo>
                  <a:lnTo>
                    <a:pt x="1584515" y="1563636"/>
                  </a:lnTo>
                  <a:lnTo>
                    <a:pt x="1580934" y="1567218"/>
                  </a:lnTo>
                  <a:lnTo>
                    <a:pt x="1580934" y="1576070"/>
                  </a:lnTo>
                  <a:lnTo>
                    <a:pt x="1584515" y="1579664"/>
                  </a:lnTo>
                  <a:lnTo>
                    <a:pt x="1588947" y="1579664"/>
                  </a:lnTo>
                  <a:lnTo>
                    <a:pt x="1620774" y="1579664"/>
                  </a:lnTo>
                  <a:lnTo>
                    <a:pt x="1624368" y="1576070"/>
                  </a:lnTo>
                  <a:lnTo>
                    <a:pt x="1624368" y="1567218"/>
                  </a:lnTo>
                  <a:close/>
                </a:path>
                <a:path w="4998084" h="2413635">
                  <a:moveTo>
                    <a:pt x="1624368" y="1540497"/>
                  </a:moveTo>
                  <a:lnTo>
                    <a:pt x="1620774" y="1536915"/>
                  </a:lnTo>
                  <a:lnTo>
                    <a:pt x="1584515" y="1536915"/>
                  </a:lnTo>
                  <a:lnTo>
                    <a:pt x="1580934" y="1540497"/>
                  </a:lnTo>
                  <a:lnTo>
                    <a:pt x="1580934" y="1549349"/>
                  </a:lnTo>
                  <a:lnTo>
                    <a:pt x="1584515" y="1552943"/>
                  </a:lnTo>
                  <a:lnTo>
                    <a:pt x="1588947" y="1552943"/>
                  </a:lnTo>
                  <a:lnTo>
                    <a:pt x="1620774" y="1552943"/>
                  </a:lnTo>
                  <a:lnTo>
                    <a:pt x="1624368" y="1549349"/>
                  </a:lnTo>
                  <a:lnTo>
                    <a:pt x="1624368" y="1540497"/>
                  </a:lnTo>
                  <a:close/>
                </a:path>
                <a:path w="4998084" h="2413635">
                  <a:moveTo>
                    <a:pt x="1624368" y="1513776"/>
                  </a:moveTo>
                  <a:lnTo>
                    <a:pt x="1620774" y="1510195"/>
                  </a:lnTo>
                  <a:lnTo>
                    <a:pt x="1584515" y="1510195"/>
                  </a:lnTo>
                  <a:lnTo>
                    <a:pt x="1580934" y="1513776"/>
                  </a:lnTo>
                  <a:lnTo>
                    <a:pt x="1580934" y="1522628"/>
                  </a:lnTo>
                  <a:lnTo>
                    <a:pt x="1584515" y="1526222"/>
                  </a:lnTo>
                  <a:lnTo>
                    <a:pt x="1588947" y="1526222"/>
                  </a:lnTo>
                  <a:lnTo>
                    <a:pt x="1620774" y="1526222"/>
                  </a:lnTo>
                  <a:lnTo>
                    <a:pt x="1624368" y="1522628"/>
                  </a:lnTo>
                  <a:lnTo>
                    <a:pt x="1624368" y="1513776"/>
                  </a:lnTo>
                  <a:close/>
                </a:path>
                <a:path w="4998084" h="2413635">
                  <a:moveTo>
                    <a:pt x="1624368" y="1487055"/>
                  </a:moveTo>
                  <a:lnTo>
                    <a:pt x="1620774" y="1483474"/>
                  </a:lnTo>
                  <a:lnTo>
                    <a:pt x="1584515" y="1483474"/>
                  </a:lnTo>
                  <a:lnTo>
                    <a:pt x="1580934" y="1487055"/>
                  </a:lnTo>
                  <a:lnTo>
                    <a:pt x="1580934" y="1495907"/>
                  </a:lnTo>
                  <a:lnTo>
                    <a:pt x="1584515" y="1499501"/>
                  </a:lnTo>
                  <a:lnTo>
                    <a:pt x="1588947" y="1499501"/>
                  </a:lnTo>
                  <a:lnTo>
                    <a:pt x="1620774" y="1499501"/>
                  </a:lnTo>
                  <a:lnTo>
                    <a:pt x="1624368" y="1495907"/>
                  </a:lnTo>
                  <a:lnTo>
                    <a:pt x="1624368" y="1487055"/>
                  </a:lnTo>
                  <a:close/>
                </a:path>
                <a:path w="4998084" h="2413635">
                  <a:moveTo>
                    <a:pt x="1624368" y="1460347"/>
                  </a:moveTo>
                  <a:lnTo>
                    <a:pt x="1620774" y="1456766"/>
                  </a:lnTo>
                  <a:lnTo>
                    <a:pt x="1584515" y="1456766"/>
                  </a:lnTo>
                  <a:lnTo>
                    <a:pt x="1580934" y="1460347"/>
                  </a:lnTo>
                  <a:lnTo>
                    <a:pt x="1580934" y="1469199"/>
                  </a:lnTo>
                  <a:lnTo>
                    <a:pt x="1584515" y="1472793"/>
                  </a:lnTo>
                  <a:lnTo>
                    <a:pt x="1588947" y="1472793"/>
                  </a:lnTo>
                  <a:lnTo>
                    <a:pt x="1620774" y="1472793"/>
                  </a:lnTo>
                  <a:lnTo>
                    <a:pt x="1624368" y="1469199"/>
                  </a:lnTo>
                  <a:lnTo>
                    <a:pt x="1624368" y="1460347"/>
                  </a:lnTo>
                  <a:close/>
                </a:path>
                <a:path w="4998084" h="2413635">
                  <a:moveTo>
                    <a:pt x="1728927" y="1636763"/>
                  </a:moveTo>
                  <a:lnTo>
                    <a:pt x="1725345" y="1633169"/>
                  </a:lnTo>
                  <a:lnTo>
                    <a:pt x="1720913" y="1633169"/>
                  </a:lnTo>
                  <a:lnTo>
                    <a:pt x="1673326" y="1633169"/>
                  </a:lnTo>
                  <a:lnTo>
                    <a:pt x="1669732" y="1636763"/>
                  </a:lnTo>
                  <a:lnTo>
                    <a:pt x="1669732" y="1645615"/>
                  </a:lnTo>
                  <a:lnTo>
                    <a:pt x="1673326" y="1649196"/>
                  </a:lnTo>
                  <a:lnTo>
                    <a:pt x="1725345" y="1649196"/>
                  </a:lnTo>
                  <a:lnTo>
                    <a:pt x="1728927" y="1645615"/>
                  </a:lnTo>
                  <a:lnTo>
                    <a:pt x="1728927" y="1636763"/>
                  </a:lnTo>
                  <a:close/>
                </a:path>
                <a:path w="4998084" h="2413635">
                  <a:moveTo>
                    <a:pt x="1728927" y="1603184"/>
                  </a:moveTo>
                  <a:lnTo>
                    <a:pt x="1725345" y="1599590"/>
                  </a:lnTo>
                  <a:lnTo>
                    <a:pt x="1720913" y="1599590"/>
                  </a:lnTo>
                  <a:lnTo>
                    <a:pt x="1673326" y="1599590"/>
                  </a:lnTo>
                  <a:lnTo>
                    <a:pt x="1669732" y="1603184"/>
                  </a:lnTo>
                  <a:lnTo>
                    <a:pt x="1669732" y="1612036"/>
                  </a:lnTo>
                  <a:lnTo>
                    <a:pt x="1673326" y="1615617"/>
                  </a:lnTo>
                  <a:lnTo>
                    <a:pt x="1725345" y="1615617"/>
                  </a:lnTo>
                  <a:lnTo>
                    <a:pt x="1728927" y="1612036"/>
                  </a:lnTo>
                  <a:lnTo>
                    <a:pt x="1728927" y="1603184"/>
                  </a:lnTo>
                  <a:close/>
                </a:path>
                <a:path w="4998084" h="2413635">
                  <a:moveTo>
                    <a:pt x="1728927" y="1569618"/>
                  </a:moveTo>
                  <a:lnTo>
                    <a:pt x="1725345" y="1566024"/>
                  </a:lnTo>
                  <a:lnTo>
                    <a:pt x="1720913" y="1566024"/>
                  </a:lnTo>
                  <a:lnTo>
                    <a:pt x="1673326" y="1566024"/>
                  </a:lnTo>
                  <a:lnTo>
                    <a:pt x="1669732" y="1569618"/>
                  </a:lnTo>
                  <a:lnTo>
                    <a:pt x="1669732" y="1578470"/>
                  </a:lnTo>
                  <a:lnTo>
                    <a:pt x="1673326" y="1582051"/>
                  </a:lnTo>
                  <a:lnTo>
                    <a:pt x="1725345" y="1582051"/>
                  </a:lnTo>
                  <a:lnTo>
                    <a:pt x="1728927" y="1578470"/>
                  </a:lnTo>
                  <a:lnTo>
                    <a:pt x="1728927" y="1569618"/>
                  </a:lnTo>
                  <a:close/>
                </a:path>
                <a:path w="4998084" h="2413635">
                  <a:moveTo>
                    <a:pt x="1728927" y="1536052"/>
                  </a:moveTo>
                  <a:lnTo>
                    <a:pt x="1725345" y="1532458"/>
                  </a:lnTo>
                  <a:lnTo>
                    <a:pt x="1720913" y="1532458"/>
                  </a:lnTo>
                  <a:lnTo>
                    <a:pt x="1673326" y="1532458"/>
                  </a:lnTo>
                  <a:lnTo>
                    <a:pt x="1669732" y="1536052"/>
                  </a:lnTo>
                  <a:lnTo>
                    <a:pt x="1669732" y="1544904"/>
                  </a:lnTo>
                  <a:lnTo>
                    <a:pt x="1673326" y="1548485"/>
                  </a:lnTo>
                  <a:lnTo>
                    <a:pt x="1725345" y="1548485"/>
                  </a:lnTo>
                  <a:lnTo>
                    <a:pt x="1728927" y="1544904"/>
                  </a:lnTo>
                  <a:lnTo>
                    <a:pt x="1728927" y="1536052"/>
                  </a:lnTo>
                  <a:close/>
                </a:path>
                <a:path w="4998084" h="2413635">
                  <a:moveTo>
                    <a:pt x="1744370" y="2366251"/>
                  </a:moveTo>
                  <a:lnTo>
                    <a:pt x="1737398" y="2359279"/>
                  </a:lnTo>
                  <a:lnTo>
                    <a:pt x="1728800" y="2359279"/>
                  </a:lnTo>
                  <a:lnTo>
                    <a:pt x="1720202" y="2359279"/>
                  </a:lnTo>
                  <a:lnTo>
                    <a:pt x="1713230" y="2366251"/>
                  </a:lnTo>
                  <a:lnTo>
                    <a:pt x="1713230" y="2383434"/>
                  </a:lnTo>
                  <a:lnTo>
                    <a:pt x="1720202" y="2390406"/>
                  </a:lnTo>
                  <a:lnTo>
                    <a:pt x="1737398" y="2390406"/>
                  </a:lnTo>
                  <a:lnTo>
                    <a:pt x="1744370" y="2383434"/>
                  </a:lnTo>
                  <a:lnTo>
                    <a:pt x="1744370" y="2366251"/>
                  </a:lnTo>
                  <a:close/>
                </a:path>
                <a:path w="4998084" h="2413635">
                  <a:moveTo>
                    <a:pt x="1760867" y="1505394"/>
                  </a:moveTo>
                  <a:lnTo>
                    <a:pt x="1758162" y="1492084"/>
                  </a:lnTo>
                  <a:lnTo>
                    <a:pt x="1754860" y="1487170"/>
                  </a:lnTo>
                  <a:lnTo>
                    <a:pt x="1750822" y="1481188"/>
                  </a:lnTo>
                  <a:lnTo>
                    <a:pt x="1744840" y="1477162"/>
                  </a:lnTo>
                  <a:lnTo>
                    <a:pt x="1744840" y="1505394"/>
                  </a:lnTo>
                  <a:lnTo>
                    <a:pt x="1744840" y="1694472"/>
                  </a:lnTo>
                  <a:lnTo>
                    <a:pt x="1653832" y="1694472"/>
                  </a:lnTo>
                  <a:lnTo>
                    <a:pt x="1653832" y="1487170"/>
                  </a:lnTo>
                  <a:lnTo>
                    <a:pt x="1726628" y="1487170"/>
                  </a:lnTo>
                  <a:lnTo>
                    <a:pt x="1733702" y="1488605"/>
                  </a:lnTo>
                  <a:lnTo>
                    <a:pt x="1739493" y="1492516"/>
                  </a:lnTo>
                  <a:lnTo>
                    <a:pt x="1743405" y="1498307"/>
                  </a:lnTo>
                  <a:lnTo>
                    <a:pt x="1744840" y="1505394"/>
                  </a:lnTo>
                  <a:lnTo>
                    <a:pt x="1744840" y="1477162"/>
                  </a:lnTo>
                  <a:lnTo>
                    <a:pt x="1739938" y="1473847"/>
                  </a:lnTo>
                  <a:lnTo>
                    <a:pt x="1726628" y="1471142"/>
                  </a:lnTo>
                  <a:lnTo>
                    <a:pt x="1653832" y="1471142"/>
                  </a:lnTo>
                  <a:lnTo>
                    <a:pt x="1653832" y="1438529"/>
                  </a:lnTo>
                  <a:lnTo>
                    <a:pt x="1653832" y="1426095"/>
                  </a:lnTo>
                  <a:lnTo>
                    <a:pt x="1650238" y="1422501"/>
                  </a:lnTo>
                  <a:lnTo>
                    <a:pt x="1637804" y="1422501"/>
                  </a:lnTo>
                  <a:lnTo>
                    <a:pt x="1637804" y="1438529"/>
                  </a:lnTo>
                  <a:lnTo>
                    <a:pt x="1637804" y="1694472"/>
                  </a:lnTo>
                  <a:lnTo>
                    <a:pt x="1601038" y="1694472"/>
                  </a:lnTo>
                  <a:lnTo>
                    <a:pt x="1601038" y="1660728"/>
                  </a:lnTo>
                  <a:lnTo>
                    <a:pt x="1598790" y="1649641"/>
                  </a:lnTo>
                  <a:lnTo>
                    <a:pt x="1597837" y="1648231"/>
                  </a:lnTo>
                  <a:lnTo>
                    <a:pt x="1592668" y="1640573"/>
                  </a:lnTo>
                  <a:lnTo>
                    <a:pt x="1585010" y="1635404"/>
                  </a:lnTo>
                  <a:lnTo>
                    <a:pt x="1585010" y="1653832"/>
                  </a:lnTo>
                  <a:lnTo>
                    <a:pt x="1585010" y="1694472"/>
                  </a:lnTo>
                  <a:lnTo>
                    <a:pt x="1560017" y="1694472"/>
                  </a:lnTo>
                  <a:lnTo>
                    <a:pt x="1560017" y="1653832"/>
                  </a:lnTo>
                  <a:lnTo>
                    <a:pt x="1565630" y="1648231"/>
                  </a:lnTo>
                  <a:lnTo>
                    <a:pt x="1579397" y="1648231"/>
                  </a:lnTo>
                  <a:lnTo>
                    <a:pt x="1585010" y="1653832"/>
                  </a:lnTo>
                  <a:lnTo>
                    <a:pt x="1585010" y="1635404"/>
                  </a:lnTo>
                  <a:lnTo>
                    <a:pt x="1583601" y="1634451"/>
                  </a:lnTo>
                  <a:lnTo>
                    <a:pt x="1572514" y="1632204"/>
                  </a:lnTo>
                  <a:lnTo>
                    <a:pt x="1561414" y="1634451"/>
                  </a:lnTo>
                  <a:lnTo>
                    <a:pt x="1552346" y="1640573"/>
                  </a:lnTo>
                  <a:lnTo>
                    <a:pt x="1546225" y="1649641"/>
                  </a:lnTo>
                  <a:lnTo>
                    <a:pt x="1543989" y="1660728"/>
                  </a:lnTo>
                  <a:lnTo>
                    <a:pt x="1543989" y="1694472"/>
                  </a:lnTo>
                  <a:lnTo>
                    <a:pt x="1507223" y="1694472"/>
                  </a:lnTo>
                  <a:lnTo>
                    <a:pt x="1507223" y="1487170"/>
                  </a:lnTo>
                  <a:lnTo>
                    <a:pt x="1507223" y="1438529"/>
                  </a:lnTo>
                  <a:lnTo>
                    <a:pt x="1637804" y="1438529"/>
                  </a:lnTo>
                  <a:lnTo>
                    <a:pt x="1637804" y="1422501"/>
                  </a:lnTo>
                  <a:lnTo>
                    <a:pt x="1494777" y="1422501"/>
                  </a:lnTo>
                  <a:lnTo>
                    <a:pt x="1491195" y="1426095"/>
                  </a:lnTo>
                  <a:lnTo>
                    <a:pt x="1491195" y="1471142"/>
                  </a:lnTo>
                  <a:lnTo>
                    <a:pt x="1491195" y="1487170"/>
                  </a:lnTo>
                  <a:lnTo>
                    <a:pt x="1491195" y="1694472"/>
                  </a:lnTo>
                  <a:lnTo>
                    <a:pt x="1400187" y="1694472"/>
                  </a:lnTo>
                  <a:lnTo>
                    <a:pt x="1400187" y="1505394"/>
                  </a:lnTo>
                  <a:lnTo>
                    <a:pt x="1401610" y="1498307"/>
                  </a:lnTo>
                  <a:lnTo>
                    <a:pt x="1405521" y="1492516"/>
                  </a:lnTo>
                  <a:lnTo>
                    <a:pt x="1411312" y="1488605"/>
                  </a:lnTo>
                  <a:lnTo>
                    <a:pt x="1418399" y="1487170"/>
                  </a:lnTo>
                  <a:lnTo>
                    <a:pt x="1491195" y="1487170"/>
                  </a:lnTo>
                  <a:lnTo>
                    <a:pt x="1491195" y="1471142"/>
                  </a:lnTo>
                  <a:lnTo>
                    <a:pt x="1418399" y="1471142"/>
                  </a:lnTo>
                  <a:lnTo>
                    <a:pt x="1405077" y="1473847"/>
                  </a:lnTo>
                  <a:lnTo>
                    <a:pt x="1394193" y="1481188"/>
                  </a:lnTo>
                  <a:lnTo>
                    <a:pt x="1386852" y="1492084"/>
                  </a:lnTo>
                  <a:lnTo>
                    <a:pt x="1384160" y="1505394"/>
                  </a:lnTo>
                  <a:lnTo>
                    <a:pt x="1384160" y="1706918"/>
                  </a:lnTo>
                  <a:lnTo>
                    <a:pt x="1387741" y="1710499"/>
                  </a:lnTo>
                  <a:lnTo>
                    <a:pt x="1757286" y="1710499"/>
                  </a:lnTo>
                  <a:lnTo>
                    <a:pt x="1760867" y="1706918"/>
                  </a:lnTo>
                  <a:lnTo>
                    <a:pt x="1760867" y="1694472"/>
                  </a:lnTo>
                  <a:lnTo>
                    <a:pt x="1760867" y="1505394"/>
                  </a:lnTo>
                  <a:close/>
                </a:path>
                <a:path w="4998084" h="2413635">
                  <a:moveTo>
                    <a:pt x="1814410" y="2300503"/>
                  </a:moveTo>
                  <a:lnTo>
                    <a:pt x="1810931" y="2297023"/>
                  </a:lnTo>
                  <a:lnTo>
                    <a:pt x="1798840" y="2297023"/>
                  </a:lnTo>
                  <a:lnTo>
                    <a:pt x="1798840" y="2312581"/>
                  </a:lnTo>
                  <a:lnTo>
                    <a:pt x="1798840" y="2328151"/>
                  </a:lnTo>
                  <a:lnTo>
                    <a:pt x="1778977" y="2328151"/>
                  </a:lnTo>
                  <a:lnTo>
                    <a:pt x="1775498" y="2331631"/>
                  </a:lnTo>
                  <a:lnTo>
                    <a:pt x="1775498" y="2340229"/>
                  </a:lnTo>
                  <a:lnTo>
                    <a:pt x="1778977" y="2343721"/>
                  </a:lnTo>
                  <a:lnTo>
                    <a:pt x="1798840" y="2343721"/>
                  </a:lnTo>
                  <a:lnTo>
                    <a:pt x="1798840" y="2367064"/>
                  </a:lnTo>
                  <a:lnTo>
                    <a:pt x="1766938" y="2367064"/>
                  </a:lnTo>
                  <a:lnTo>
                    <a:pt x="1760918" y="2352840"/>
                  </a:lnTo>
                  <a:lnTo>
                    <a:pt x="1759559" y="2351494"/>
                  </a:lnTo>
                  <a:lnTo>
                    <a:pt x="1752155" y="2344216"/>
                  </a:lnTo>
                  <a:lnTo>
                    <a:pt x="1752155" y="2374849"/>
                  </a:lnTo>
                  <a:lnTo>
                    <a:pt x="1750314" y="2383942"/>
                  </a:lnTo>
                  <a:lnTo>
                    <a:pt x="1745310" y="2391359"/>
                  </a:lnTo>
                  <a:lnTo>
                    <a:pt x="1737893" y="2396363"/>
                  </a:lnTo>
                  <a:lnTo>
                    <a:pt x="1728800" y="2398191"/>
                  </a:lnTo>
                  <a:lnTo>
                    <a:pt x="1719707" y="2396363"/>
                  </a:lnTo>
                  <a:lnTo>
                    <a:pt x="1712290" y="2391359"/>
                  </a:lnTo>
                  <a:lnTo>
                    <a:pt x="1707286" y="2383942"/>
                  </a:lnTo>
                  <a:lnTo>
                    <a:pt x="1707019" y="2382634"/>
                  </a:lnTo>
                  <a:lnTo>
                    <a:pt x="1705457" y="2374849"/>
                  </a:lnTo>
                  <a:lnTo>
                    <a:pt x="1707019" y="2367064"/>
                  </a:lnTo>
                  <a:lnTo>
                    <a:pt x="1707286" y="2365756"/>
                  </a:lnTo>
                  <a:lnTo>
                    <a:pt x="1712290" y="2358339"/>
                  </a:lnTo>
                  <a:lnTo>
                    <a:pt x="1719707" y="2353335"/>
                  </a:lnTo>
                  <a:lnTo>
                    <a:pt x="1728800" y="2351494"/>
                  </a:lnTo>
                  <a:lnTo>
                    <a:pt x="1737893" y="2353335"/>
                  </a:lnTo>
                  <a:lnTo>
                    <a:pt x="1745310" y="2358339"/>
                  </a:lnTo>
                  <a:lnTo>
                    <a:pt x="1750314" y="2365756"/>
                  </a:lnTo>
                  <a:lnTo>
                    <a:pt x="1752155" y="2374849"/>
                  </a:lnTo>
                  <a:lnTo>
                    <a:pt x="1752155" y="2344216"/>
                  </a:lnTo>
                  <a:lnTo>
                    <a:pt x="1750288" y="2342375"/>
                  </a:lnTo>
                  <a:lnTo>
                    <a:pt x="1736509" y="2336660"/>
                  </a:lnTo>
                  <a:lnTo>
                    <a:pt x="1721065" y="2336673"/>
                  </a:lnTo>
                  <a:lnTo>
                    <a:pt x="1710283" y="2340584"/>
                  </a:lnTo>
                  <a:lnTo>
                    <a:pt x="1701279" y="2347290"/>
                  </a:lnTo>
                  <a:lnTo>
                    <a:pt x="1694561" y="2356320"/>
                  </a:lnTo>
                  <a:lnTo>
                    <a:pt x="1690674" y="2367064"/>
                  </a:lnTo>
                  <a:lnTo>
                    <a:pt x="1674329" y="2367064"/>
                  </a:lnTo>
                  <a:lnTo>
                    <a:pt x="1674329" y="2312581"/>
                  </a:lnTo>
                  <a:lnTo>
                    <a:pt x="1798840" y="2312581"/>
                  </a:lnTo>
                  <a:lnTo>
                    <a:pt x="1798840" y="2297023"/>
                  </a:lnTo>
                  <a:lnTo>
                    <a:pt x="1798840" y="2250325"/>
                  </a:lnTo>
                  <a:lnTo>
                    <a:pt x="1798840" y="2219198"/>
                  </a:lnTo>
                  <a:lnTo>
                    <a:pt x="1798840" y="2188070"/>
                  </a:lnTo>
                  <a:lnTo>
                    <a:pt x="1798764" y="2179802"/>
                  </a:lnTo>
                  <a:lnTo>
                    <a:pt x="1794891" y="2173655"/>
                  </a:lnTo>
                  <a:lnTo>
                    <a:pt x="1794522" y="2173427"/>
                  </a:lnTo>
                  <a:lnTo>
                    <a:pt x="1794129" y="2173224"/>
                  </a:lnTo>
                  <a:lnTo>
                    <a:pt x="1793595" y="2173008"/>
                  </a:lnTo>
                  <a:lnTo>
                    <a:pt x="1792160" y="2172500"/>
                  </a:lnTo>
                  <a:lnTo>
                    <a:pt x="1783283" y="2169731"/>
                  </a:lnTo>
                  <a:lnTo>
                    <a:pt x="1783283" y="2188070"/>
                  </a:lnTo>
                  <a:lnTo>
                    <a:pt x="1783283" y="2203627"/>
                  </a:lnTo>
                  <a:lnTo>
                    <a:pt x="1783283" y="2219198"/>
                  </a:lnTo>
                  <a:lnTo>
                    <a:pt x="1783283" y="2250325"/>
                  </a:lnTo>
                  <a:lnTo>
                    <a:pt x="1705457" y="2250325"/>
                  </a:lnTo>
                  <a:lnTo>
                    <a:pt x="1705457" y="2219198"/>
                  </a:lnTo>
                  <a:lnTo>
                    <a:pt x="1783283" y="2219198"/>
                  </a:lnTo>
                  <a:lnTo>
                    <a:pt x="1783283" y="2203627"/>
                  </a:lnTo>
                  <a:lnTo>
                    <a:pt x="1693379" y="2203627"/>
                  </a:lnTo>
                  <a:lnTo>
                    <a:pt x="1689887" y="2207120"/>
                  </a:lnTo>
                  <a:lnTo>
                    <a:pt x="1689887" y="2262403"/>
                  </a:lnTo>
                  <a:lnTo>
                    <a:pt x="1693379" y="2265896"/>
                  </a:lnTo>
                  <a:lnTo>
                    <a:pt x="1783283" y="2265896"/>
                  </a:lnTo>
                  <a:lnTo>
                    <a:pt x="1783283" y="2297023"/>
                  </a:lnTo>
                  <a:lnTo>
                    <a:pt x="1674329" y="2297023"/>
                  </a:lnTo>
                  <a:lnTo>
                    <a:pt x="1674329" y="2188070"/>
                  </a:lnTo>
                  <a:lnTo>
                    <a:pt x="1783283" y="2188070"/>
                  </a:lnTo>
                  <a:lnTo>
                    <a:pt x="1783283" y="2169731"/>
                  </a:lnTo>
                  <a:lnTo>
                    <a:pt x="1740065" y="2156218"/>
                  </a:lnTo>
                  <a:lnTo>
                    <a:pt x="1740065" y="2172500"/>
                  </a:lnTo>
                  <a:lnTo>
                    <a:pt x="1674329" y="2172500"/>
                  </a:lnTo>
                  <a:lnTo>
                    <a:pt x="1674329" y="2151951"/>
                  </a:lnTo>
                  <a:lnTo>
                    <a:pt x="1740065" y="2172500"/>
                  </a:lnTo>
                  <a:lnTo>
                    <a:pt x="1740065" y="2156218"/>
                  </a:lnTo>
                  <a:lnTo>
                    <a:pt x="1726412" y="2151951"/>
                  </a:lnTo>
                  <a:lnTo>
                    <a:pt x="1668868" y="2133968"/>
                  </a:lnTo>
                  <a:lnTo>
                    <a:pt x="1666506" y="2133206"/>
                  </a:lnTo>
                  <a:lnTo>
                    <a:pt x="1663915" y="2133638"/>
                  </a:lnTo>
                  <a:lnTo>
                    <a:pt x="1659940" y="2136584"/>
                  </a:lnTo>
                  <a:lnTo>
                    <a:pt x="1658759" y="2138896"/>
                  </a:lnTo>
                  <a:lnTo>
                    <a:pt x="1658759" y="2297023"/>
                  </a:lnTo>
                  <a:lnTo>
                    <a:pt x="1643202" y="2297023"/>
                  </a:lnTo>
                  <a:lnTo>
                    <a:pt x="1643202" y="2141372"/>
                  </a:lnTo>
                  <a:lnTo>
                    <a:pt x="1643202" y="2129294"/>
                  </a:lnTo>
                  <a:lnTo>
                    <a:pt x="1639709" y="2125802"/>
                  </a:lnTo>
                  <a:lnTo>
                    <a:pt x="1627632" y="2125802"/>
                  </a:lnTo>
                  <a:lnTo>
                    <a:pt x="1627632" y="2141372"/>
                  </a:lnTo>
                  <a:lnTo>
                    <a:pt x="1627632" y="2297023"/>
                  </a:lnTo>
                  <a:lnTo>
                    <a:pt x="1363027" y="2297023"/>
                  </a:lnTo>
                  <a:lnTo>
                    <a:pt x="1363027" y="2141372"/>
                  </a:lnTo>
                  <a:lnTo>
                    <a:pt x="1627632" y="2141372"/>
                  </a:lnTo>
                  <a:lnTo>
                    <a:pt x="1627632" y="2125802"/>
                  </a:lnTo>
                  <a:lnTo>
                    <a:pt x="1350949" y="2125802"/>
                  </a:lnTo>
                  <a:lnTo>
                    <a:pt x="1347457" y="2129294"/>
                  </a:lnTo>
                  <a:lnTo>
                    <a:pt x="1347457" y="2379141"/>
                  </a:lnTo>
                  <a:lnTo>
                    <a:pt x="1350949" y="2382634"/>
                  </a:lnTo>
                  <a:lnTo>
                    <a:pt x="1379372" y="2382634"/>
                  </a:lnTo>
                  <a:lnTo>
                    <a:pt x="1385392" y="2396871"/>
                  </a:lnTo>
                  <a:lnTo>
                    <a:pt x="1396034" y="2407310"/>
                  </a:lnTo>
                  <a:lnTo>
                    <a:pt x="1409827" y="2413012"/>
                  </a:lnTo>
                  <a:lnTo>
                    <a:pt x="1425282" y="2412974"/>
                  </a:lnTo>
                  <a:lnTo>
                    <a:pt x="1455597" y="2382634"/>
                  </a:lnTo>
                  <a:lnTo>
                    <a:pt x="1455623" y="2367064"/>
                  </a:lnTo>
                  <a:lnTo>
                    <a:pt x="1449590" y="2352840"/>
                  </a:lnTo>
                  <a:lnTo>
                    <a:pt x="1448219" y="2351494"/>
                  </a:lnTo>
                  <a:lnTo>
                    <a:pt x="1440853" y="2344267"/>
                  </a:lnTo>
                  <a:lnTo>
                    <a:pt x="1440853" y="2374849"/>
                  </a:lnTo>
                  <a:lnTo>
                    <a:pt x="1439011" y="2383942"/>
                  </a:lnTo>
                  <a:lnTo>
                    <a:pt x="1434007" y="2391359"/>
                  </a:lnTo>
                  <a:lnTo>
                    <a:pt x="1426591" y="2396363"/>
                  </a:lnTo>
                  <a:lnTo>
                    <a:pt x="1417497" y="2398191"/>
                  </a:lnTo>
                  <a:lnTo>
                    <a:pt x="1408404" y="2396363"/>
                  </a:lnTo>
                  <a:lnTo>
                    <a:pt x="1400987" y="2391359"/>
                  </a:lnTo>
                  <a:lnTo>
                    <a:pt x="1395984" y="2383942"/>
                  </a:lnTo>
                  <a:lnTo>
                    <a:pt x="1394155" y="2374849"/>
                  </a:lnTo>
                  <a:lnTo>
                    <a:pt x="1395717" y="2367064"/>
                  </a:lnTo>
                  <a:lnTo>
                    <a:pt x="1395984" y="2365756"/>
                  </a:lnTo>
                  <a:lnTo>
                    <a:pt x="1400987" y="2358339"/>
                  </a:lnTo>
                  <a:lnTo>
                    <a:pt x="1408404" y="2353335"/>
                  </a:lnTo>
                  <a:lnTo>
                    <a:pt x="1417497" y="2351494"/>
                  </a:lnTo>
                  <a:lnTo>
                    <a:pt x="1426591" y="2353335"/>
                  </a:lnTo>
                  <a:lnTo>
                    <a:pt x="1434007" y="2358339"/>
                  </a:lnTo>
                  <a:lnTo>
                    <a:pt x="1439011" y="2365756"/>
                  </a:lnTo>
                  <a:lnTo>
                    <a:pt x="1440853" y="2374849"/>
                  </a:lnTo>
                  <a:lnTo>
                    <a:pt x="1440853" y="2344267"/>
                  </a:lnTo>
                  <a:lnTo>
                    <a:pt x="1438948" y="2342388"/>
                  </a:lnTo>
                  <a:lnTo>
                    <a:pt x="1425155" y="2336685"/>
                  </a:lnTo>
                  <a:lnTo>
                    <a:pt x="1409712" y="2336723"/>
                  </a:lnTo>
                  <a:lnTo>
                    <a:pt x="1398955" y="2340635"/>
                  </a:lnTo>
                  <a:lnTo>
                    <a:pt x="1389976" y="2347341"/>
                  </a:lnTo>
                  <a:lnTo>
                    <a:pt x="1383271" y="2356320"/>
                  </a:lnTo>
                  <a:lnTo>
                    <a:pt x="1379372" y="2367064"/>
                  </a:lnTo>
                  <a:lnTo>
                    <a:pt x="1363027" y="2367064"/>
                  </a:lnTo>
                  <a:lnTo>
                    <a:pt x="1363027" y="2343721"/>
                  </a:lnTo>
                  <a:lnTo>
                    <a:pt x="1382890" y="2343721"/>
                  </a:lnTo>
                  <a:lnTo>
                    <a:pt x="1386370" y="2340229"/>
                  </a:lnTo>
                  <a:lnTo>
                    <a:pt x="1386370" y="2331631"/>
                  </a:lnTo>
                  <a:lnTo>
                    <a:pt x="1382890" y="2328151"/>
                  </a:lnTo>
                  <a:lnTo>
                    <a:pt x="1363027" y="2328151"/>
                  </a:lnTo>
                  <a:lnTo>
                    <a:pt x="1363027" y="2312581"/>
                  </a:lnTo>
                  <a:lnTo>
                    <a:pt x="1658759" y="2312581"/>
                  </a:lnTo>
                  <a:lnTo>
                    <a:pt x="1658759" y="2367064"/>
                  </a:lnTo>
                  <a:lnTo>
                    <a:pt x="1533461" y="2367064"/>
                  </a:lnTo>
                  <a:lnTo>
                    <a:pt x="1527429" y="2352840"/>
                  </a:lnTo>
                  <a:lnTo>
                    <a:pt x="1526070" y="2351494"/>
                  </a:lnTo>
                  <a:lnTo>
                    <a:pt x="1518678" y="2344255"/>
                  </a:lnTo>
                  <a:lnTo>
                    <a:pt x="1518678" y="2374849"/>
                  </a:lnTo>
                  <a:lnTo>
                    <a:pt x="1516837" y="2383942"/>
                  </a:lnTo>
                  <a:lnTo>
                    <a:pt x="1511833" y="2391359"/>
                  </a:lnTo>
                  <a:lnTo>
                    <a:pt x="1504416" y="2396363"/>
                  </a:lnTo>
                  <a:lnTo>
                    <a:pt x="1495323" y="2398191"/>
                  </a:lnTo>
                  <a:lnTo>
                    <a:pt x="1486230" y="2396363"/>
                  </a:lnTo>
                  <a:lnTo>
                    <a:pt x="1478813" y="2391359"/>
                  </a:lnTo>
                  <a:lnTo>
                    <a:pt x="1473809" y="2383942"/>
                  </a:lnTo>
                  <a:lnTo>
                    <a:pt x="1471980" y="2374849"/>
                  </a:lnTo>
                  <a:lnTo>
                    <a:pt x="1473809" y="2365756"/>
                  </a:lnTo>
                  <a:lnTo>
                    <a:pt x="1478813" y="2358339"/>
                  </a:lnTo>
                  <a:lnTo>
                    <a:pt x="1486230" y="2353335"/>
                  </a:lnTo>
                  <a:lnTo>
                    <a:pt x="1495323" y="2351494"/>
                  </a:lnTo>
                  <a:lnTo>
                    <a:pt x="1504416" y="2353335"/>
                  </a:lnTo>
                  <a:lnTo>
                    <a:pt x="1511833" y="2358339"/>
                  </a:lnTo>
                  <a:lnTo>
                    <a:pt x="1516837" y="2365756"/>
                  </a:lnTo>
                  <a:lnTo>
                    <a:pt x="1518678" y="2374849"/>
                  </a:lnTo>
                  <a:lnTo>
                    <a:pt x="1518678" y="2344255"/>
                  </a:lnTo>
                  <a:lnTo>
                    <a:pt x="1516786" y="2342388"/>
                  </a:lnTo>
                  <a:lnTo>
                    <a:pt x="1502994" y="2336685"/>
                  </a:lnTo>
                  <a:lnTo>
                    <a:pt x="1487551" y="2336723"/>
                  </a:lnTo>
                  <a:lnTo>
                    <a:pt x="1473314" y="2342756"/>
                  </a:lnTo>
                  <a:lnTo>
                    <a:pt x="1462862" y="2353399"/>
                  </a:lnTo>
                  <a:lnTo>
                    <a:pt x="1457223" y="2367064"/>
                  </a:lnTo>
                  <a:lnTo>
                    <a:pt x="1457210" y="2382634"/>
                  </a:lnTo>
                  <a:lnTo>
                    <a:pt x="1463230" y="2396871"/>
                  </a:lnTo>
                  <a:lnTo>
                    <a:pt x="1473873" y="2407310"/>
                  </a:lnTo>
                  <a:lnTo>
                    <a:pt x="1487665" y="2413012"/>
                  </a:lnTo>
                  <a:lnTo>
                    <a:pt x="1503121" y="2412974"/>
                  </a:lnTo>
                  <a:lnTo>
                    <a:pt x="1513865" y="2409063"/>
                  </a:lnTo>
                  <a:lnTo>
                    <a:pt x="1522844" y="2402370"/>
                  </a:lnTo>
                  <a:lnTo>
                    <a:pt x="1525955" y="2398191"/>
                  </a:lnTo>
                  <a:lnTo>
                    <a:pt x="1529549" y="2393391"/>
                  </a:lnTo>
                  <a:lnTo>
                    <a:pt x="1533461" y="2382634"/>
                  </a:lnTo>
                  <a:lnTo>
                    <a:pt x="1690674" y="2382634"/>
                  </a:lnTo>
                  <a:lnTo>
                    <a:pt x="1696681" y="2396871"/>
                  </a:lnTo>
                  <a:lnTo>
                    <a:pt x="1707311" y="2407335"/>
                  </a:lnTo>
                  <a:lnTo>
                    <a:pt x="1721091" y="2413038"/>
                  </a:lnTo>
                  <a:lnTo>
                    <a:pt x="1736547" y="2413025"/>
                  </a:lnTo>
                  <a:lnTo>
                    <a:pt x="1747316" y="2409113"/>
                  </a:lnTo>
                  <a:lnTo>
                    <a:pt x="1756321" y="2402408"/>
                  </a:lnTo>
                  <a:lnTo>
                    <a:pt x="1759458" y="2398191"/>
                  </a:lnTo>
                  <a:lnTo>
                    <a:pt x="1763039" y="2393391"/>
                  </a:lnTo>
                  <a:lnTo>
                    <a:pt x="1766938" y="2382634"/>
                  </a:lnTo>
                  <a:lnTo>
                    <a:pt x="1810931" y="2382634"/>
                  </a:lnTo>
                  <a:lnTo>
                    <a:pt x="1814410" y="2379141"/>
                  </a:lnTo>
                  <a:lnTo>
                    <a:pt x="1814410" y="2367064"/>
                  </a:lnTo>
                  <a:lnTo>
                    <a:pt x="1814410" y="2312581"/>
                  </a:lnTo>
                  <a:lnTo>
                    <a:pt x="1814410" y="2300503"/>
                  </a:lnTo>
                  <a:close/>
                </a:path>
                <a:path w="4998084" h="2413635">
                  <a:moveTo>
                    <a:pt x="4712195" y="2327897"/>
                  </a:moveTo>
                  <a:lnTo>
                    <a:pt x="4708614" y="2324303"/>
                  </a:lnTo>
                  <a:lnTo>
                    <a:pt x="4704181" y="2324303"/>
                  </a:lnTo>
                  <a:lnTo>
                    <a:pt x="4656594" y="2324303"/>
                  </a:lnTo>
                  <a:lnTo>
                    <a:pt x="4653000" y="2327897"/>
                  </a:lnTo>
                  <a:lnTo>
                    <a:pt x="4653000" y="2336749"/>
                  </a:lnTo>
                  <a:lnTo>
                    <a:pt x="4656594" y="2340330"/>
                  </a:lnTo>
                  <a:lnTo>
                    <a:pt x="4708614" y="2340330"/>
                  </a:lnTo>
                  <a:lnTo>
                    <a:pt x="4712195" y="2336749"/>
                  </a:lnTo>
                  <a:lnTo>
                    <a:pt x="4712195" y="2327897"/>
                  </a:lnTo>
                  <a:close/>
                </a:path>
                <a:path w="4998084" h="2413635">
                  <a:moveTo>
                    <a:pt x="4712195" y="2294331"/>
                  </a:moveTo>
                  <a:lnTo>
                    <a:pt x="4708614" y="2290737"/>
                  </a:lnTo>
                  <a:lnTo>
                    <a:pt x="4704181" y="2290737"/>
                  </a:lnTo>
                  <a:lnTo>
                    <a:pt x="4656594" y="2290737"/>
                  </a:lnTo>
                  <a:lnTo>
                    <a:pt x="4653000" y="2294331"/>
                  </a:lnTo>
                  <a:lnTo>
                    <a:pt x="4653000" y="2303183"/>
                  </a:lnTo>
                  <a:lnTo>
                    <a:pt x="4656594" y="2306764"/>
                  </a:lnTo>
                  <a:lnTo>
                    <a:pt x="4708614" y="2306764"/>
                  </a:lnTo>
                  <a:lnTo>
                    <a:pt x="4712195" y="2303183"/>
                  </a:lnTo>
                  <a:lnTo>
                    <a:pt x="4712195" y="2294331"/>
                  </a:lnTo>
                  <a:close/>
                </a:path>
                <a:path w="4998084" h="2413635">
                  <a:moveTo>
                    <a:pt x="4712195" y="2260765"/>
                  </a:moveTo>
                  <a:lnTo>
                    <a:pt x="4708614" y="2257171"/>
                  </a:lnTo>
                  <a:lnTo>
                    <a:pt x="4704181" y="2257171"/>
                  </a:lnTo>
                  <a:lnTo>
                    <a:pt x="4656594" y="2257171"/>
                  </a:lnTo>
                  <a:lnTo>
                    <a:pt x="4653000" y="2260765"/>
                  </a:lnTo>
                  <a:lnTo>
                    <a:pt x="4653000" y="2269617"/>
                  </a:lnTo>
                  <a:lnTo>
                    <a:pt x="4656594" y="2273198"/>
                  </a:lnTo>
                  <a:lnTo>
                    <a:pt x="4708614" y="2273198"/>
                  </a:lnTo>
                  <a:lnTo>
                    <a:pt x="4712195" y="2269617"/>
                  </a:lnTo>
                  <a:lnTo>
                    <a:pt x="4712195" y="2260765"/>
                  </a:lnTo>
                  <a:close/>
                </a:path>
                <a:path w="4998084" h="2413635">
                  <a:moveTo>
                    <a:pt x="4712195" y="2227186"/>
                  </a:moveTo>
                  <a:lnTo>
                    <a:pt x="4708601" y="2223605"/>
                  </a:lnTo>
                  <a:lnTo>
                    <a:pt x="4656582" y="2223605"/>
                  </a:lnTo>
                  <a:lnTo>
                    <a:pt x="4653000" y="2227186"/>
                  </a:lnTo>
                  <a:lnTo>
                    <a:pt x="4653000" y="2236038"/>
                  </a:lnTo>
                  <a:lnTo>
                    <a:pt x="4656582" y="2239632"/>
                  </a:lnTo>
                  <a:lnTo>
                    <a:pt x="4661014" y="2239632"/>
                  </a:lnTo>
                  <a:lnTo>
                    <a:pt x="4708601" y="2239632"/>
                  </a:lnTo>
                  <a:lnTo>
                    <a:pt x="4712195" y="2236038"/>
                  </a:lnTo>
                  <a:lnTo>
                    <a:pt x="4712195" y="2227186"/>
                  </a:lnTo>
                  <a:close/>
                </a:path>
                <a:path w="4998084" h="2413635">
                  <a:moveTo>
                    <a:pt x="4800993" y="2285073"/>
                  </a:moveTo>
                  <a:lnTo>
                    <a:pt x="4797399" y="2281491"/>
                  </a:lnTo>
                  <a:lnTo>
                    <a:pt x="4761141" y="2281491"/>
                  </a:lnTo>
                  <a:lnTo>
                    <a:pt x="4757559" y="2285073"/>
                  </a:lnTo>
                  <a:lnTo>
                    <a:pt x="4757559" y="2293924"/>
                  </a:lnTo>
                  <a:lnTo>
                    <a:pt x="4761141" y="2297519"/>
                  </a:lnTo>
                  <a:lnTo>
                    <a:pt x="4765573" y="2297519"/>
                  </a:lnTo>
                  <a:lnTo>
                    <a:pt x="4797399" y="2297519"/>
                  </a:lnTo>
                  <a:lnTo>
                    <a:pt x="4800993" y="2293924"/>
                  </a:lnTo>
                  <a:lnTo>
                    <a:pt x="4800993" y="2285073"/>
                  </a:lnTo>
                  <a:close/>
                </a:path>
                <a:path w="4998084" h="2413635">
                  <a:moveTo>
                    <a:pt x="4800993" y="2258352"/>
                  </a:moveTo>
                  <a:lnTo>
                    <a:pt x="4797399" y="2254770"/>
                  </a:lnTo>
                  <a:lnTo>
                    <a:pt x="4761141" y="2254770"/>
                  </a:lnTo>
                  <a:lnTo>
                    <a:pt x="4757559" y="2258352"/>
                  </a:lnTo>
                  <a:lnTo>
                    <a:pt x="4757559" y="2267204"/>
                  </a:lnTo>
                  <a:lnTo>
                    <a:pt x="4761141" y="2270798"/>
                  </a:lnTo>
                  <a:lnTo>
                    <a:pt x="4765573" y="2270798"/>
                  </a:lnTo>
                  <a:lnTo>
                    <a:pt x="4797399" y="2270798"/>
                  </a:lnTo>
                  <a:lnTo>
                    <a:pt x="4800993" y="2267204"/>
                  </a:lnTo>
                  <a:lnTo>
                    <a:pt x="4800993" y="2258352"/>
                  </a:lnTo>
                  <a:close/>
                </a:path>
                <a:path w="4998084" h="2413635">
                  <a:moveTo>
                    <a:pt x="4800993" y="2231644"/>
                  </a:moveTo>
                  <a:lnTo>
                    <a:pt x="4797399" y="2228062"/>
                  </a:lnTo>
                  <a:lnTo>
                    <a:pt x="4761141" y="2228062"/>
                  </a:lnTo>
                  <a:lnTo>
                    <a:pt x="4757559" y="2231644"/>
                  </a:lnTo>
                  <a:lnTo>
                    <a:pt x="4757559" y="2240496"/>
                  </a:lnTo>
                  <a:lnTo>
                    <a:pt x="4761141" y="2244090"/>
                  </a:lnTo>
                  <a:lnTo>
                    <a:pt x="4765573" y="2244090"/>
                  </a:lnTo>
                  <a:lnTo>
                    <a:pt x="4797399" y="2244090"/>
                  </a:lnTo>
                  <a:lnTo>
                    <a:pt x="4800993" y="2240496"/>
                  </a:lnTo>
                  <a:lnTo>
                    <a:pt x="4800993" y="2231644"/>
                  </a:lnTo>
                  <a:close/>
                </a:path>
                <a:path w="4998084" h="2413635">
                  <a:moveTo>
                    <a:pt x="4800993" y="2204923"/>
                  </a:moveTo>
                  <a:lnTo>
                    <a:pt x="4797399" y="2201341"/>
                  </a:lnTo>
                  <a:lnTo>
                    <a:pt x="4761141" y="2201341"/>
                  </a:lnTo>
                  <a:lnTo>
                    <a:pt x="4757559" y="2204923"/>
                  </a:lnTo>
                  <a:lnTo>
                    <a:pt x="4757559" y="2213775"/>
                  </a:lnTo>
                  <a:lnTo>
                    <a:pt x="4761141" y="2217369"/>
                  </a:lnTo>
                  <a:lnTo>
                    <a:pt x="4765573" y="2217369"/>
                  </a:lnTo>
                  <a:lnTo>
                    <a:pt x="4797399" y="2217369"/>
                  </a:lnTo>
                  <a:lnTo>
                    <a:pt x="4800993" y="2213775"/>
                  </a:lnTo>
                  <a:lnTo>
                    <a:pt x="4800993" y="2204923"/>
                  </a:lnTo>
                  <a:close/>
                </a:path>
                <a:path w="4998084" h="2413635">
                  <a:moveTo>
                    <a:pt x="4800993" y="2178202"/>
                  </a:moveTo>
                  <a:lnTo>
                    <a:pt x="4797399" y="2174621"/>
                  </a:lnTo>
                  <a:lnTo>
                    <a:pt x="4761141" y="2174621"/>
                  </a:lnTo>
                  <a:lnTo>
                    <a:pt x="4757559" y="2178202"/>
                  </a:lnTo>
                  <a:lnTo>
                    <a:pt x="4757559" y="2187054"/>
                  </a:lnTo>
                  <a:lnTo>
                    <a:pt x="4761141" y="2190648"/>
                  </a:lnTo>
                  <a:lnTo>
                    <a:pt x="4765573" y="2190648"/>
                  </a:lnTo>
                  <a:lnTo>
                    <a:pt x="4797399" y="2190648"/>
                  </a:lnTo>
                  <a:lnTo>
                    <a:pt x="4800993" y="2187054"/>
                  </a:lnTo>
                  <a:lnTo>
                    <a:pt x="4800993" y="2178202"/>
                  </a:lnTo>
                  <a:close/>
                </a:path>
                <a:path w="4998084" h="2413635">
                  <a:moveTo>
                    <a:pt x="4800993" y="2151481"/>
                  </a:moveTo>
                  <a:lnTo>
                    <a:pt x="4797399" y="2147900"/>
                  </a:lnTo>
                  <a:lnTo>
                    <a:pt x="4761141" y="2147900"/>
                  </a:lnTo>
                  <a:lnTo>
                    <a:pt x="4757559" y="2151481"/>
                  </a:lnTo>
                  <a:lnTo>
                    <a:pt x="4757559" y="2160333"/>
                  </a:lnTo>
                  <a:lnTo>
                    <a:pt x="4761141" y="2163927"/>
                  </a:lnTo>
                  <a:lnTo>
                    <a:pt x="4765573" y="2163927"/>
                  </a:lnTo>
                  <a:lnTo>
                    <a:pt x="4797399" y="2163927"/>
                  </a:lnTo>
                  <a:lnTo>
                    <a:pt x="4800993" y="2160333"/>
                  </a:lnTo>
                  <a:lnTo>
                    <a:pt x="4800993" y="2151481"/>
                  </a:lnTo>
                  <a:close/>
                </a:path>
                <a:path w="4998084" h="2413635">
                  <a:moveTo>
                    <a:pt x="4861280" y="2285073"/>
                  </a:moveTo>
                  <a:lnTo>
                    <a:pt x="4857686" y="2281491"/>
                  </a:lnTo>
                  <a:lnTo>
                    <a:pt x="4821428" y="2281491"/>
                  </a:lnTo>
                  <a:lnTo>
                    <a:pt x="4817846" y="2285073"/>
                  </a:lnTo>
                  <a:lnTo>
                    <a:pt x="4817846" y="2293924"/>
                  </a:lnTo>
                  <a:lnTo>
                    <a:pt x="4821428" y="2297519"/>
                  </a:lnTo>
                  <a:lnTo>
                    <a:pt x="4825860" y="2297519"/>
                  </a:lnTo>
                  <a:lnTo>
                    <a:pt x="4857686" y="2297519"/>
                  </a:lnTo>
                  <a:lnTo>
                    <a:pt x="4861280" y="2293924"/>
                  </a:lnTo>
                  <a:lnTo>
                    <a:pt x="4861280" y="2285073"/>
                  </a:lnTo>
                  <a:close/>
                </a:path>
                <a:path w="4998084" h="2413635">
                  <a:moveTo>
                    <a:pt x="4861280" y="2258352"/>
                  </a:moveTo>
                  <a:lnTo>
                    <a:pt x="4857686" y="2254770"/>
                  </a:lnTo>
                  <a:lnTo>
                    <a:pt x="4821428" y="2254770"/>
                  </a:lnTo>
                  <a:lnTo>
                    <a:pt x="4817846" y="2258352"/>
                  </a:lnTo>
                  <a:lnTo>
                    <a:pt x="4817846" y="2267204"/>
                  </a:lnTo>
                  <a:lnTo>
                    <a:pt x="4821428" y="2270798"/>
                  </a:lnTo>
                  <a:lnTo>
                    <a:pt x="4825860" y="2270798"/>
                  </a:lnTo>
                  <a:lnTo>
                    <a:pt x="4857686" y="2270798"/>
                  </a:lnTo>
                  <a:lnTo>
                    <a:pt x="4861280" y="2267204"/>
                  </a:lnTo>
                  <a:lnTo>
                    <a:pt x="4861280" y="2258352"/>
                  </a:lnTo>
                  <a:close/>
                </a:path>
                <a:path w="4998084" h="2413635">
                  <a:moveTo>
                    <a:pt x="4861280" y="2231644"/>
                  </a:moveTo>
                  <a:lnTo>
                    <a:pt x="4857686" y="2228062"/>
                  </a:lnTo>
                  <a:lnTo>
                    <a:pt x="4821428" y="2228062"/>
                  </a:lnTo>
                  <a:lnTo>
                    <a:pt x="4817846" y="2231644"/>
                  </a:lnTo>
                  <a:lnTo>
                    <a:pt x="4817846" y="2240496"/>
                  </a:lnTo>
                  <a:lnTo>
                    <a:pt x="4821428" y="2244090"/>
                  </a:lnTo>
                  <a:lnTo>
                    <a:pt x="4825860" y="2244090"/>
                  </a:lnTo>
                  <a:lnTo>
                    <a:pt x="4857686" y="2244090"/>
                  </a:lnTo>
                  <a:lnTo>
                    <a:pt x="4861280" y="2240496"/>
                  </a:lnTo>
                  <a:lnTo>
                    <a:pt x="4861280" y="2231644"/>
                  </a:lnTo>
                  <a:close/>
                </a:path>
                <a:path w="4998084" h="2413635">
                  <a:moveTo>
                    <a:pt x="4861280" y="2204923"/>
                  </a:moveTo>
                  <a:lnTo>
                    <a:pt x="4857686" y="2201341"/>
                  </a:lnTo>
                  <a:lnTo>
                    <a:pt x="4821428" y="2201341"/>
                  </a:lnTo>
                  <a:lnTo>
                    <a:pt x="4817846" y="2204923"/>
                  </a:lnTo>
                  <a:lnTo>
                    <a:pt x="4817846" y="2213775"/>
                  </a:lnTo>
                  <a:lnTo>
                    <a:pt x="4821428" y="2217369"/>
                  </a:lnTo>
                  <a:lnTo>
                    <a:pt x="4825860" y="2217369"/>
                  </a:lnTo>
                  <a:lnTo>
                    <a:pt x="4857686" y="2217369"/>
                  </a:lnTo>
                  <a:lnTo>
                    <a:pt x="4861280" y="2213775"/>
                  </a:lnTo>
                  <a:lnTo>
                    <a:pt x="4861280" y="2204923"/>
                  </a:lnTo>
                  <a:close/>
                </a:path>
                <a:path w="4998084" h="2413635">
                  <a:moveTo>
                    <a:pt x="4861280" y="2178202"/>
                  </a:moveTo>
                  <a:lnTo>
                    <a:pt x="4857686" y="2174621"/>
                  </a:lnTo>
                  <a:lnTo>
                    <a:pt x="4821428" y="2174621"/>
                  </a:lnTo>
                  <a:lnTo>
                    <a:pt x="4817846" y="2178202"/>
                  </a:lnTo>
                  <a:lnTo>
                    <a:pt x="4817846" y="2187054"/>
                  </a:lnTo>
                  <a:lnTo>
                    <a:pt x="4821428" y="2190648"/>
                  </a:lnTo>
                  <a:lnTo>
                    <a:pt x="4825860" y="2190648"/>
                  </a:lnTo>
                  <a:lnTo>
                    <a:pt x="4857686" y="2190648"/>
                  </a:lnTo>
                  <a:lnTo>
                    <a:pt x="4861280" y="2187054"/>
                  </a:lnTo>
                  <a:lnTo>
                    <a:pt x="4861280" y="2178202"/>
                  </a:lnTo>
                  <a:close/>
                </a:path>
                <a:path w="4998084" h="2413635">
                  <a:moveTo>
                    <a:pt x="4861280" y="2151481"/>
                  </a:moveTo>
                  <a:lnTo>
                    <a:pt x="4857686" y="2147900"/>
                  </a:lnTo>
                  <a:lnTo>
                    <a:pt x="4821428" y="2147900"/>
                  </a:lnTo>
                  <a:lnTo>
                    <a:pt x="4817846" y="2151481"/>
                  </a:lnTo>
                  <a:lnTo>
                    <a:pt x="4817846" y="2160333"/>
                  </a:lnTo>
                  <a:lnTo>
                    <a:pt x="4821428" y="2163927"/>
                  </a:lnTo>
                  <a:lnTo>
                    <a:pt x="4825860" y="2163927"/>
                  </a:lnTo>
                  <a:lnTo>
                    <a:pt x="4857686" y="2163927"/>
                  </a:lnTo>
                  <a:lnTo>
                    <a:pt x="4861280" y="2160333"/>
                  </a:lnTo>
                  <a:lnTo>
                    <a:pt x="4861280" y="2151481"/>
                  </a:lnTo>
                  <a:close/>
                </a:path>
                <a:path w="4998084" h="2413635">
                  <a:moveTo>
                    <a:pt x="4965839" y="2327897"/>
                  </a:moveTo>
                  <a:lnTo>
                    <a:pt x="4962258" y="2324303"/>
                  </a:lnTo>
                  <a:lnTo>
                    <a:pt x="4957826" y="2324303"/>
                  </a:lnTo>
                  <a:lnTo>
                    <a:pt x="4910239" y="2324303"/>
                  </a:lnTo>
                  <a:lnTo>
                    <a:pt x="4906645" y="2327897"/>
                  </a:lnTo>
                  <a:lnTo>
                    <a:pt x="4906645" y="2336749"/>
                  </a:lnTo>
                  <a:lnTo>
                    <a:pt x="4910239" y="2340330"/>
                  </a:lnTo>
                  <a:lnTo>
                    <a:pt x="4962258" y="2340330"/>
                  </a:lnTo>
                  <a:lnTo>
                    <a:pt x="4965839" y="2336749"/>
                  </a:lnTo>
                  <a:lnTo>
                    <a:pt x="4965839" y="2327897"/>
                  </a:lnTo>
                  <a:close/>
                </a:path>
                <a:path w="4998084" h="2413635">
                  <a:moveTo>
                    <a:pt x="4965839" y="2294331"/>
                  </a:moveTo>
                  <a:lnTo>
                    <a:pt x="4962258" y="2290737"/>
                  </a:lnTo>
                  <a:lnTo>
                    <a:pt x="4957826" y="2290737"/>
                  </a:lnTo>
                  <a:lnTo>
                    <a:pt x="4910239" y="2290737"/>
                  </a:lnTo>
                  <a:lnTo>
                    <a:pt x="4906645" y="2294331"/>
                  </a:lnTo>
                  <a:lnTo>
                    <a:pt x="4906645" y="2303183"/>
                  </a:lnTo>
                  <a:lnTo>
                    <a:pt x="4910239" y="2306764"/>
                  </a:lnTo>
                  <a:lnTo>
                    <a:pt x="4962258" y="2306764"/>
                  </a:lnTo>
                  <a:lnTo>
                    <a:pt x="4965839" y="2303183"/>
                  </a:lnTo>
                  <a:lnTo>
                    <a:pt x="4965839" y="2294331"/>
                  </a:lnTo>
                  <a:close/>
                </a:path>
                <a:path w="4998084" h="2413635">
                  <a:moveTo>
                    <a:pt x="4965839" y="2260765"/>
                  </a:moveTo>
                  <a:lnTo>
                    <a:pt x="4962258" y="2257171"/>
                  </a:lnTo>
                  <a:lnTo>
                    <a:pt x="4957826" y="2257171"/>
                  </a:lnTo>
                  <a:lnTo>
                    <a:pt x="4910239" y="2257171"/>
                  </a:lnTo>
                  <a:lnTo>
                    <a:pt x="4906645" y="2260765"/>
                  </a:lnTo>
                  <a:lnTo>
                    <a:pt x="4906645" y="2269617"/>
                  </a:lnTo>
                  <a:lnTo>
                    <a:pt x="4910239" y="2273198"/>
                  </a:lnTo>
                  <a:lnTo>
                    <a:pt x="4962258" y="2273198"/>
                  </a:lnTo>
                  <a:lnTo>
                    <a:pt x="4965839" y="2269617"/>
                  </a:lnTo>
                  <a:lnTo>
                    <a:pt x="4965839" y="2260765"/>
                  </a:lnTo>
                  <a:close/>
                </a:path>
                <a:path w="4998084" h="2413635">
                  <a:moveTo>
                    <a:pt x="4965839" y="2227199"/>
                  </a:moveTo>
                  <a:lnTo>
                    <a:pt x="4962258" y="2223605"/>
                  </a:lnTo>
                  <a:lnTo>
                    <a:pt x="4957826" y="2223605"/>
                  </a:lnTo>
                  <a:lnTo>
                    <a:pt x="4910239" y="2223605"/>
                  </a:lnTo>
                  <a:lnTo>
                    <a:pt x="4906645" y="2227199"/>
                  </a:lnTo>
                  <a:lnTo>
                    <a:pt x="4906645" y="2236051"/>
                  </a:lnTo>
                  <a:lnTo>
                    <a:pt x="4910239" y="2239632"/>
                  </a:lnTo>
                  <a:lnTo>
                    <a:pt x="4962258" y="2239632"/>
                  </a:lnTo>
                  <a:lnTo>
                    <a:pt x="4965839" y="2236051"/>
                  </a:lnTo>
                  <a:lnTo>
                    <a:pt x="4965839" y="2227199"/>
                  </a:lnTo>
                  <a:close/>
                </a:path>
                <a:path w="4998084" h="2413635">
                  <a:moveTo>
                    <a:pt x="4997767" y="2196541"/>
                  </a:moveTo>
                  <a:lnTo>
                    <a:pt x="4995075" y="2183219"/>
                  </a:lnTo>
                  <a:lnTo>
                    <a:pt x="4991760" y="2178316"/>
                  </a:lnTo>
                  <a:lnTo>
                    <a:pt x="4987734" y="2172335"/>
                  </a:lnTo>
                  <a:lnTo>
                    <a:pt x="4981740" y="2168296"/>
                  </a:lnTo>
                  <a:lnTo>
                    <a:pt x="4981740" y="2196541"/>
                  </a:lnTo>
                  <a:lnTo>
                    <a:pt x="4981740" y="2385618"/>
                  </a:lnTo>
                  <a:lnTo>
                    <a:pt x="4890732" y="2385618"/>
                  </a:lnTo>
                  <a:lnTo>
                    <a:pt x="4890732" y="2178316"/>
                  </a:lnTo>
                  <a:lnTo>
                    <a:pt x="4963515" y="2178316"/>
                  </a:lnTo>
                  <a:lnTo>
                    <a:pt x="4970615" y="2179751"/>
                  </a:lnTo>
                  <a:lnTo>
                    <a:pt x="4976406" y="2183663"/>
                  </a:lnTo>
                  <a:lnTo>
                    <a:pt x="4980317" y="2189454"/>
                  </a:lnTo>
                  <a:lnTo>
                    <a:pt x="4981740" y="2196541"/>
                  </a:lnTo>
                  <a:lnTo>
                    <a:pt x="4981740" y="2168296"/>
                  </a:lnTo>
                  <a:lnTo>
                    <a:pt x="4976838" y="2164981"/>
                  </a:lnTo>
                  <a:lnTo>
                    <a:pt x="4963515" y="2162289"/>
                  </a:lnTo>
                  <a:lnTo>
                    <a:pt x="4890732" y="2162289"/>
                  </a:lnTo>
                  <a:lnTo>
                    <a:pt x="4890732" y="2129675"/>
                  </a:lnTo>
                  <a:lnTo>
                    <a:pt x="4890732" y="2117242"/>
                  </a:lnTo>
                  <a:lnTo>
                    <a:pt x="4887138" y="2113648"/>
                  </a:lnTo>
                  <a:lnTo>
                    <a:pt x="4874704" y="2113648"/>
                  </a:lnTo>
                  <a:lnTo>
                    <a:pt x="4874704" y="2129675"/>
                  </a:lnTo>
                  <a:lnTo>
                    <a:pt x="4874704" y="2385618"/>
                  </a:lnTo>
                  <a:lnTo>
                    <a:pt x="4837938" y="2385618"/>
                  </a:lnTo>
                  <a:lnTo>
                    <a:pt x="4837938" y="2351875"/>
                  </a:lnTo>
                  <a:lnTo>
                    <a:pt x="4835703" y="2340787"/>
                  </a:lnTo>
                  <a:lnTo>
                    <a:pt x="4834750" y="2339378"/>
                  </a:lnTo>
                  <a:lnTo>
                    <a:pt x="4829581" y="2331720"/>
                  </a:lnTo>
                  <a:lnTo>
                    <a:pt x="4821910" y="2326551"/>
                  </a:lnTo>
                  <a:lnTo>
                    <a:pt x="4821910" y="2344978"/>
                  </a:lnTo>
                  <a:lnTo>
                    <a:pt x="4821910" y="2385618"/>
                  </a:lnTo>
                  <a:lnTo>
                    <a:pt x="4796917" y="2385618"/>
                  </a:lnTo>
                  <a:lnTo>
                    <a:pt x="4796917" y="2344978"/>
                  </a:lnTo>
                  <a:lnTo>
                    <a:pt x="4802530" y="2339378"/>
                  </a:lnTo>
                  <a:lnTo>
                    <a:pt x="4816297" y="2339378"/>
                  </a:lnTo>
                  <a:lnTo>
                    <a:pt x="4821910" y="2344978"/>
                  </a:lnTo>
                  <a:lnTo>
                    <a:pt x="4821910" y="2326551"/>
                  </a:lnTo>
                  <a:lnTo>
                    <a:pt x="4820513" y="2325598"/>
                  </a:lnTo>
                  <a:lnTo>
                    <a:pt x="4809414" y="2323350"/>
                  </a:lnTo>
                  <a:lnTo>
                    <a:pt x="4798326" y="2325598"/>
                  </a:lnTo>
                  <a:lnTo>
                    <a:pt x="4789259" y="2331720"/>
                  </a:lnTo>
                  <a:lnTo>
                    <a:pt x="4783137" y="2340787"/>
                  </a:lnTo>
                  <a:lnTo>
                    <a:pt x="4780889" y="2351875"/>
                  </a:lnTo>
                  <a:lnTo>
                    <a:pt x="4780889" y="2385618"/>
                  </a:lnTo>
                  <a:lnTo>
                    <a:pt x="4744123" y="2385618"/>
                  </a:lnTo>
                  <a:lnTo>
                    <a:pt x="4744123" y="2178316"/>
                  </a:lnTo>
                  <a:lnTo>
                    <a:pt x="4744123" y="2129675"/>
                  </a:lnTo>
                  <a:lnTo>
                    <a:pt x="4874704" y="2129675"/>
                  </a:lnTo>
                  <a:lnTo>
                    <a:pt x="4874704" y="2113648"/>
                  </a:lnTo>
                  <a:lnTo>
                    <a:pt x="4731677" y="2113648"/>
                  </a:lnTo>
                  <a:lnTo>
                    <a:pt x="4728095" y="2117242"/>
                  </a:lnTo>
                  <a:lnTo>
                    <a:pt x="4728095" y="2162289"/>
                  </a:lnTo>
                  <a:lnTo>
                    <a:pt x="4728095" y="2178316"/>
                  </a:lnTo>
                  <a:lnTo>
                    <a:pt x="4728095" y="2385618"/>
                  </a:lnTo>
                  <a:lnTo>
                    <a:pt x="4637087" y="2385618"/>
                  </a:lnTo>
                  <a:lnTo>
                    <a:pt x="4637087" y="2196541"/>
                  </a:lnTo>
                  <a:lnTo>
                    <a:pt x="4638522" y="2189454"/>
                  </a:lnTo>
                  <a:lnTo>
                    <a:pt x="4642434" y="2183663"/>
                  </a:lnTo>
                  <a:lnTo>
                    <a:pt x="4648225" y="2179751"/>
                  </a:lnTo>
                  <a:lnTo>
                    <a:pt x="4655299" y="2178316"/>
                  </a:lnTo>
                  <a:lnTo>
                    <a:pt x="4728095" y="2178316"/>
                  </a:lnTo>
                  <a:lnTo>
                    <a:pt x="4728095" y="2162289"/>
                  </a:lnTo>
                  <a:lnTo>
                    <a:pt x="4655299" y="2162289"/>
                  </a:lnTo>
                  <a:lnTo>
                    <a:pt x="4641989" y="2164981"/>
                  </a:lnTo>
                  <a:lnTo>
                    <a:pt x="4631106" y="2172335"/>
                  </a:lnTo>
                  <a:lnTo>
                    <a:pt x="4623765" y="2183219"/>
                  </a:lnTo>
                  <a:lnTo>
                    <a:pt x="4621060" y="2196541"/>
                  </a:lnTo>
                  <a:lnTo>
                    <a:pt x="4621060" y="2398064"/>
                  </a:lnTo>
                  <a:lnTo>
                    <a:pt x="4624641" y="2401646"/>
                  </a:lnTo>
                  <a:lnTo>
                    <a:pt x="4994186" y="2401646"/>
                  </a:lnTo>
                  <a:lnTo>
                    <a:pt x="4997767" y="2398064"/>
                  </a:lnTo>
                  <a:lnTo>
                    <a:pt x="4997767" y="2385618"/>
                  </a:lnTo>
                  <a:lnTo>
                    <a:pt x="4997767" y="2196541"/>
                  </a:lnTo>
                  <a:close/>
                </a:path>
              </a:pathLst>
            </a:custGeom>
            <a:solidFill>
              <a:srgbClr val="FFFFFF"/>
            </a:solidFill>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sp>
          <p:nvSpPr>
            <p:cNvPr id="211" name="object 58">
              <a:extLst>
                <a:ext uri="{FF2B5EF4-FFF2-40B4-BE49-F238E27FC236}">
                  <a16:creationId xmlns:a16="http://schemas.microsoft.com/office/drawing/2014/main" id="{674F5C87-C8A4-2F5C-9F47-0B3068791D17}"/>
                </a:ext>
              </a:extLst>
            </p:cNvPr>
            <p:cNvSpPr/>
            <p:nvPr/>
          </p:nvSpPr>
          <p:spPr>
            <a:xfrm>
              <a:off x="5993289" y="5407374"/>
              <a:ext cx="128950" cy="108915"/>
            </a:xfrm>
            <a:custGeom>
              <a:avLst/>
              <a:gdLst/>
              <a:ahLst/>
              <a:cxnLst/>
              <a:rect l="l" t="t" r="r" b="b"/>
              <a:pathLst>
                <a:path w="140335" h="125095">
                  <a:moveTo>
                    <a:pt x="15570" y="3479"/>
                  </a:moveTo>
                  <a:lnTo>
                    <a:pt x="12077" y="0"/>
                  </a:lnTo>
                  <a:lnTo>
                    <a:pt x="7785" y="0"/>
                  </a:lnTo>
                  <a:lnTo>
                    <a:pt x="3492" y="0"/>
                  </a:lnTo>
                  <a:lnTo>
                    <a:pt x="0" y="3479"/>
                  </a:lnTo>
                  <a:lnTo>
                    <a:pt x="0" y="121031"/>
                  </a:lnTo>
                  <a:lnTo>
                    <a:pt x="3492" y="124523"/>
                  </a:lnTo>
                  <a:lnTo>
                    <a:pt x="12077" y="124523"/>
                  </a:lnTo>
                  <a:lnTo>
                    <a:pt x="15570" y="121031"/>
                  </a:lnTo>
                  <a:lnTo>
                    <a:pt x="15570" y="3479"/>
                  </a:lnTo>
                  <a:close/>
                </a:path>
                <a:path w="140335" h="125095">
                  <a:moveTo>
                    <a:pt x="46697" y="3479"/>
                  </a:moveTo>
                  <a:lnTo>
                    <a:pt x="43205" y="0"/>
                  </a:lnTo>
                  <a:lnTo>
                    <a:pt x="38912" y="0"/>
                  </a:lnTo>
                  <a:lnTo>
                    <a:pt x="34620" y="0"/>
                  </a:lnTo>
                  <a:lnTo>
                    <a:pt x="31127" y="3479"/>
                  </a:lnTo>
                  <a:lnTo>
                    <a:pt x="31127" y="121031"/>
                  </a:lnTo>
                  <a:lnTo>
                    <a:pt x="34620" y="124523"/>
                  </a:lnTo>
                  <a:lnTo>
                    <a:pt x="43205" y="124523"/>
                  </a:lnTo>
                  <a:lnTo>
                    <a:pt x="46697" y="121031"/>
                  </a:lnTo>
                  <a:lnTo>
                    <a:pt x="46697" y="3479"/>
                  </a:lnTo>
                  <a:close/>
                </a:path>
                <a:path w="140335" h="125095">
                  <a:moveTo>
                    <a:pt x="77825" y="3479"/>
                  </a:moveTo>
                  <a:lnTo>
                    <a:pt x="74333" y="0"/>
                  </a:lnTo>
                  <a:lnTo>
                    <a:pt x="70040" y="0"/>
                  </a:lnTo>
                  <a:lnTo>
                    <a:pt x="65747" y="0"/>
                  </a:lnTo>
                  <a:lnTo>
                    <a:pt x="62255" y="3479"/>
                  </a:lnTo>
                  <a:lnTo>
                    <a:pt x="62255" y="121031"/>
                  </a:lnTo>
                  <a:lnTo>
                    <a:pt x="65747" y="124523"/>
                  </a:lnTo>
                  <a:lnTo>
                    <a:pt x="74333" y="124523"/>
                  </a:lnTo>
                  <a:lnTo>
                    <a:pt x="77825" y="121031"/>
                  </a:lnTo>
                  <a:lnTo>
                    <a:pt x="77825" y="3479"/>
                  </a:lnTo>
                  <a:close/>
                </a:path>
                <a:path w="140335" h="125095">
                  <a:moveTo>
                    <a:pt x="108966" y="3479"/>
                  </a:moveTo>
                  <a:lnTo>
                    <a:pt x="105473" y="0"/>
                  </a:lnTo>
                  <a:lnTo>
                    <a:pt x="101180" y="0"/>
                  </a:lnTo>
                  <a:lnTo>
                    <a:pt x="96888" y="0"/>
                  </a:lnTo>
                  <a:lnTo>
                    <a:pt x="93395" y="3479"/>
                  </a:lnTo>
                  <a:lnTo>
                    <a:pt x="93395" y="121031"/>
                  </a:lnTo>
                  <a:lnTo>
                    <a:pt x="96888" y="124523"/>
                  </a:lnTo>
                  <a:lnTo>
                    <a:pt x="105473" y="124523"/>
                  </a:lnTo>
                  <a:lnTo>
                    <a:pt x="108966" y="121031"/>
                  </a:lnTo>
                  <a:lnTo>
                    <a:pt x="108966" y="3479"/>
                  </a:lnTo>
                  <a:close/>
                </a:path>
                <a:path w="140335" h="125095">
                  <a:moveTo>
                    <a:pt x="140093" y="3479"/>
                  </a:moveTo>
                  <a:lnTo>
                    <a:pt x="136601" y="0"/>
                  </a:lnTo>
                  <a:lnTo>
                    <a:pt x="132308" y="0"/>
                  </a:lnTo>
                  <a:lnTo>
                    <a:pt x="128016" y="0"/>
                  </a:lnTo>
                  <a:lnTo>
                    <a:pt x="124523" y="3479"/>
                  </a:lnTo>
                  <a:lnTo>
                    <a:pt x="124523" y="121031"/>
                  </a:lnTo>
                  <a:lnTo>
                    <a:pt x="128016" y="124523"/>
                  </a:lnTo>
                  <a:lnTo>
                    <a:pt x="136601" y="124523"/>
                  </a:lnTo>
                  <a:lnTo>
                    <a:pt x="140093" y="121031"/>
                  </a:lnTo>
                  <a:lnTo>
                    <a:pt x="140093" y="3479"/>
                  </a:lnTo>
                  <a:close/>
                </a:path>
              </a:pathLst>
            </a:custGeom>
            <a:solidFill>
              <a:srgbClr val="FFFFFF"/>
            </a:solidFill>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pic>
          <p:nvPicPr>
            <p:cNvPr id="212" name="object 59">
              <a:extLst>
                <a:ext uri="{FF2B5EF4-FFF2-40B4-BE49-F238E27FC236}">
                  <a16:creationId xmlns:a16="http://schemas.microsoft.com/office/drawing/2014/main" id="{E34E22D4-C3CB-0C14-6B30-5F06AF60890B}"/>
                </a:ext>
              </a:extLst>
            </p:cNvPr>
            <p:cNvPicPr/>
            <p:nvPr/>
          </p:nvPicPr>
          <p:blipFill>
            <a:blip r:embed="rId17" cstate="print"/>
            <a:stretch>
              <a:fillRect/>
            </a:stretch>
          </p:blipFill>
          <p:spPr>
            <a:xfrm>
              <a:off x="10390231" y="5342471"/>
              <a:ext cx="310531" cy="282097"/>
            </a:xfrm>
            <a:prstGeom prst="rect">
              <a:avLst/>
            </a:prstGeom>
          </p:spPr>
        </p:pic>
        <p:pic>
          <p:nvPicPr>
            <p:cNvPr id="213" name="object 60">
              <a:extLst>
                <a:ext uri="{FF2B5EF4-FFF2-40B4-BE49-F238E27FC236}">
                  <a16:creationId xmlns:a16="http://schemas.microsoft.com/office/drawing/2014/main" id="{1B5F6DAE-7491-0844-4A34-45097FEE8C5B}"/>
                </a:ext>
              </a:extLst>
            </p:cNvPr>
            <p:cNvPicPr/>
            <p:nvPr/>
          </p:nvPicPr>
          <p:blipFill>
            <a:blip r:embed="rId18" cstate="print"/>
            <a:stretch>
              <a:fillRect/>
            </a:stretch>
          </p:blipFill>
          <p:spPr>
            <a:xfrm>
              <a:off x="9692913" y="5495645"/>
              <a:ext cx="121517" cy="80498"/>
            </a:xfrm>
            <a:prstGeom prst="rect">
              <a:avLst/>
            </a:prstGeom>
          </p:spPr>
        </p:pic>
        <p:sp>
          <p:nvSpPr>
            <p:cNvPr id="214" name="object 61">
              <a:extLst>
                <a:ext uri="{FF2B5EF4-FFF2-40B4-BE49-F238E27FC236}">
                  <a16:creationId xmlns:a16="http://schemas.microsoft.com/office/drawing/2014/main" id="{6A55B201-8043-D044-8F8F-1C40366F144E}"/>
                </a:ext>
              </a:extLst>
            </p:cNvPr>
            <p:cNvSpPr/>
            <p:nvPr/>
          </p:nvSpPr>
          <p:spPr>
            <a:xfrm>
              <a:off x="9635802" y="5351799"/>
              <a:ext cx="319750" cy="282516"/>
            </a:xfrm>
            <a:custGeom>
              <a:avLst/>
              <a:gdLst/>
              <a:ahLst/>
              <a:cxnLst/>
              <a:rect l="l" t="t" r="r" b="b"/>
              <a:pathLst>
                <a:path w="347979" h="324485">
                  <a:moveTo>
                    <a:pt x="242912" y="228650"/>
                  </a:moveTo>
                  <a:lnTo>
                    <a:pt x="239344" y="225082"/>
                  </a:lnTo>
                  <a:lnTo>
                    <a:pt x="234950" y="225082"/>
                  </a:lnTo>
                  <a:lnTo>
                    <a:pt x="230555" y="225082"/>
                  </a:lnTo>
                  <a:lnTo>
                    <a:pt x="226987" y="228650"/>
                  </a:lnTo>
                  <a:lnTo>
                    <a:pt x="226987" y="237439"/>
                  </a:lnTo>
                  <a:lnTo>
                    <a:pt x="230555" y="240995"/>
                  </a:lnTo>
                  <a:lnTo>
                    <a:pt x="239344" y="240995"/>
                  </a:lnTo>
                  <a:lnTo>
                    <a:pt x="242912" y="237439"/>
                  </a:lnTo>
                  <a:lnTo>
                    <a:pt x="242912" y="228650"/>
                  </a:lnTo>
                  <a:close/>
                </a:path>
                <a:path w="347979" h="324485">
                  <a:moveTo>
                    <a:pt x="347497" y="295567"/>
                  </a:moveTo>
                  <a:lnTo>
                    <a:pt x="347116" y="292544"/>
                  </a:lnTo>
                  <a:lnTo>
                    <a:pt x="344843" y="290271"/>
                  </a:lnTo>
                  <a:lnTo>
                    <a:pt x="336130" y="290271"/>
                  </a:lnTo>
                  <a:lnTo>
                    <a:pt x="336130" y="301637"/>
                  </a:lnTo>
                  <a:lnTo>
                    <a:pt x="336130" y="313004"/>
                  </a:lnTo>
                  <a:lnTo>
                    <a:pt x="11366" y="313004"/>
                  </a:lnTo>
                  <a:lnTo>
                    <a:pt x="11366" y="301637"/>
                  </a:lnTo>
                  <a:lnTo>
                    <a:pt x="336130" y="301637"/>
                  </a:lnTo>
                  <a:lnTo>
                    <a:pt x="336130" y="290271"/>
                  </a:lnTo>
                  <a:lnTo>
                    <a:pt x="313766" y="290271"/>
                  </a:lnTo>
                  <a:lnTo>
                    <a:pt x="313766" y="136791"/>
                  </a:lnTo>
                  <a:lnTo>
                    <a:pt x="316801" y="136791"/>
                  </a:lnTo>
                  <a:lnTo>
                    <a:pt x="326123" y="134924"/>
                  </a:lnTo>
                  <a:lnTo>
                    <a:pt x="333705" y="129832"/>
                  </a:lnTo>
                  <a:lnTo>
                    <a:pt x="334632" y="128460"/>
                  </a:lnTo>
                  <a:lnTo>
                    <a:pt x="336664" y="125425"/>
                  </a:lnTo>
                  <a:lnTo>
                    <a:pt x="338810" y="122250"/>
                  </a:lnTo>
                  <a:lnTo>
                    <a:pt x="340677" y="112915"/>
                  </a:lnTo>
                  <a:lnTo>
                    <a:pt x="340677" y="97764"/>
                  </a:lnTo>
                  <a:lnTo>
                    <a:pt x="340677" y="90182"/>
                  </a:lnTo>
                  <a:lnTo>
                    <a:pt x="340296" y="89801"/>
                  </a:lnTo>
                  <a:lnTo>
                    <a:pt x="340296" y="89052"/>
                  </a:lnTo>
                  <a:lnTo>
                    <a:pt x="339534" y="88290"/>
                  </a:lnTo>
                  <a:lnTo>
                    <a:pt x="339534" y="87909"/>
                  </a:lnTo>
                  <a:lnTo>
                    <a:pt x="337794" y="86398"/>
                  </a:lnTo>
                  <a:lnTo>
                    <a:pt x="329692" y="79362"/>
                  </a:lnTo>
                  <a:lnTo>
                    <a:pt x="329692" y="97764"/>
                  </a:lnTo>
                  <a:lnTo>
                    <a:pt x="329692" y="119735"/>
                  </a:lnTo>
                  <a:lnTo>
                    <a:pt x="324002" y="125425"/>
                  </a:lnTo>
                  <a:lnTo>
                    <a:pt x="302780" y="125425"/>
                  </a:lnTo>
                  <a:lnTo>
                    <a:pt x="302780" y="136410"/>
                  </a:lnTo>
                  <a:lnTo>
                    <a:pt x="302780" y="289890"/>
                  </a:lnTo>
                  <a:lnTo>
                    <a:pt x="283451" y="289890"/>
                  </a:lnTo>
                  <a:lnTo>
                    <a:pt x="283451" y="182651"/>
                  </a:lnTo>
                  <a:lnTo>
                    <a:pt x="280593" y="168770"/>
                  </a:lnTo>
                  <a:lnTo>
                    <a:pt x="273481" y="158394"/>
                  </a:lnTo>
                  <a:lnTo>
                    <a:pt x="272834" y="157441"/>
                  </a:lnTo>
                  <a:lnTo>
                    <a:pt x="271703" y="156692"/>
                  </a:lnTo>
                  <a:lnTo>
                    <a:pt x="271703" y="182651"/>
                  </a:lnTo>
                  <a:lnTo>
                    <a:pt x="271703" y="289509"/>
                  </a:lnTo>
                  <a:lnTo>
                    <a:pt x="223202" y="289509"/>
                  </a:lnTo>
                  <a:lnTo>
                    <a:pt x="223202" y="182651"/>
                  </a:lnTo>
                  <a:lnTo>
                    <a:pt x="225120" y="173101"/>
                  </a:lnTo>
                  <a:lnTo>
                    <a:pt x="230352" y="165404"/>
                  </a:lnTo>
                  <a:lnTo>
                    <a:pt x="238061" y="160261"/>
                  </a:lnTo>
                  <a:lnTo>
                    <a:pt x="247459" y="158394"/>
                  </a:lnTo>
                  <a:lnTo>
                    <a:pt x="256832" y="160312"/>
                  </a:lnTo>
                  <a:lnTo>
                    <a:pt x="264553" y="165544"/>
                  </a:lnTo>
                  <a:lnTo>
                    <a:pt x="269773" y="173266"/>
                  </a:lnTo>
                  <a:lnTo>
                    <a:pt x="271703" y="182651"/>
                  </a:lnTo>
                  <a:lnTo>
                    <a:pt x="271703" y="156692"/>
                  </a:lnTo>
                  <a:lnTo>
                    <a:pt x="261391" y="149821"/>
                  </a:lnTo>
                  <a:lnTo>
                    <a:pt x="247459" y="147027"/>
                  </a:lnTo>
                  <a:lnTo>
                    <a:pt x="233578" y="149821"/>
                  </a:lnTo>
                  <a:lnTo>
                    <a:pt x="222250" y="157441"/>
                  </a:lnTo>
                  <a:lnTo>
                    <a:pt x="214630" y="168770"/>
                  </a:lnTo>
                  <a:lnTo>
                    <a:pt x="211836" y="182651"/>
                  </a:lnTo>
                  <a:lnTo>
                    <a:pt x="211836" y="289509"/>
                  </a:lnTo>
                  <a:lnTo>
                    <a:pt x="44335" y="289509"/>
                  </a:lnTo>
                  <a:lnTo>
                    <a:pt x="44335" y="136410"/>
                  </a:lnTo>
                  <a:lnTo>
                    <a:pt x="49644" y="135280"/>
                  </a:lnTo>
                  <a:lnTo>
                    <a:pt x="54571" y="132626"/>
                  </a:lnTo>
                  <a:lnTo>
                    <a:pt x="57975" y="128460"/>
                  </a:lnTo>
                  <a:lnTo>
                    <a:pt x="62534" y="133756"/>
                  </a:lnTo>
                  <a:lnTo>
                    <a:pt x="68973" y="136791"/>
                  </a:lnTo>
                  <a:lnTo>
                    <a:pt x="93218" y="136791"/>
                  </a:lnTo>
                  <a:lnTo>
                    <a:pt x="100050" y="133388"/>
                  </a:lnTo>
                  <a:lnTo>
                    <a:pt x="104216" y="128460"/>
                  </a:lnTo>
                  <a:lnTo>
                    <a:pt x="108762" y="133756"/>
                  </a:lnTo>
                  <a:lnTo>
                    <a:pt x="115201" y="136791"/>
                  </a:lnTo>
                  <a:lnTo>
                    <a:pt x="139458" y="136791"/>
                  </a:lnTo>
                  <a:lnTo>
                    <a:pt x="146278" y="133388"/>
                  </a:lnTo>
                  <a:lnTo>
                    <a:pt x="150444" y="128460"/>
                  </a:lnTo>
                  <a:lnTo>
                    <a:pt x="154990" y="133756"/>
                  </a:lnTo>
                  <a:lnTo>
                    <a:pt x="161429" y="136791"/>
                  </a:lnTo>
                  <a:lnTo>
                    <a:pt x="185686" y="136791"/>
                  </a:lnTo>
                  <a:lnTo>
                    <a:pt x="192506" y="133388"/>
                  </a:lnTo>
                  <a:lnTo>
                    <a:pt x="196672" y="128460"/>
                  </a:lnTo>
                  <a:lnTo>
                    <a:pt x="201218" y="133756"/>
                  </a:lnTo>
                  <a:lnTo>
                    <a:pt x="207670" y="136791"/>
                  </a:lnTo>
                  <a:lnTo>
                    <a:pt x="231914" y="136791"/>
                  </a:lnTo>
                  <a:lnTo>
                    <a:pt x="238734" y="133388"/>
                  </a:lnTo>
                  <a:lnTo>
                    <a:pt x="242912" y="128460"/>
                  </a:lnTo>
                  <a:lnTo>
                    <a:pt x="247459" y="133756"/>
                  </a:lnTo>
                  <a:lnTo>
                    <a:pt x="253898" y="136791"/>
                  </a:lnTo>
                  <a:lnTo>
                    <a:pt x="278155" y="136791"/>
                  </a:lnTo>
                  <a:lnTo>
                    <a:pt x="284975" y="133388"/>
                  </a:lnTo>
                  <a:lnTo>
                    <a:pt x="289140" y="128460"/>
                  </a:lnTo>
                  <a:lnTo>
                    <a:pt x="292544" y="132626"/>
                  </a:lnTo>
                  <a:lnTo>
                    <a:pt x="297472" y="135280"/>
                  </a:lnTo>
                  <a:lnTo>
                    <a:pt x="302780" y="136410"/>
                  </a:lnTo>
                  <a:lnTo>
                    <a:pt x="302780" y="125425"/>
                  </a:lnTo>
                  <a:lnTo>
                    <a:pt x="300507" y="125425"/>
                  </a:lnTo>
                  <a:lnTo>
                    <a:pt x="294817" y="119735"/>
                  </a:lnTo>
                  <a:lnTo>
                    <a:pt x="294817" y="109893"/>
                  </a:lnTo>
                  <a:lnTo>
                    <a:pt x="292176" y="107238"/>
                  </a:lnTo>
                  <a:lnTo>
                    <a:pt x="286105" y="107238"/>
                  </a:lnTo>
                  <a:lnTo>
                    <a:pt x="283451" y="109893"/>
                  </a:lnTo>
                  <a:lnTo>
                    <a:pt x="283451" y="119735"/>
                  </a:lnTo>
                  <a:lnTo>
                    <a:pt x="277774" y="125425"/>
                  </a:lnTo>
                  <a:lnTo>
                    <a:pt x="254279" y="125425"/>
                  </a:lnTo>
                  <a:lnTo>
                    <a:pt x="248589" y="119735"/>
                  </a:lnTo>
                  <a:lnTo>
                    <a:pt x="248589" y="109893"/>
                  </a:lnTo>
                  <a:lnTo>
                    <a:pt x="245935" y="107238"/>
                  </a:lnTo>
                  <a:lnTo>
                    <a:pt x="239877" y="107238"/>
                  </a:lnTo>
                  <a:lnTo>
                    <a:pt x="237223" y="109893"/>
                  </a:lnTo>
                  <a:lnTo>
                    <a:pt x="237223" y="119735"/>
                  </a:lnTo>
                  <a:lnTo>
                    <a:pt x="231533" y="125425"/>
                  </a:lnTo>
                  <a:lnTo>
                    <a:pt x="208038" y="125425"/>
                  </a:lnTo>
                  <a:lnTo>
                    <a:pt x="202361" y="119735"/>
                  </a:lnTo>
                  <a:lnTo>
                    <a:pt x="202361" y="109893"/>
                  </a:lnTo>
                  <a:lnTo>
                    <a:pt x="199707" y="107238"/>
                  </a:lnTo>
                  <a:lnTo>
                    <a:pt x="193649" y="107238"/>
                  </a:lnTo>
                  <a:lnTo>
                    <a:pt x="190995" y="109893"/>
                  </a:lnTo>
                  <a:lnTo>
                    <a:pt x="190995" y="119735"/>
                  </a:lnTo>
                  <a:lnTo>
                    <a:pt x="185305" y="125425"/>
                  </a:lnTo>
                  <a:lnTo>
                    <a:pt x="161810" y="125425"/>
                  </a:lnTo>
                  <a:lnTo>
                    <a:pt x="156133" y="119735"/>
                  </a:lnTo>
                  <a:lnTo>
                    <a:pt x="156133" y="109893"/>
                  </a:lnTo>
                  <a:lnTo>
                    <a:pt x="153479" y="107238"/>
                  </a:lnTo>
                  <a:lnTo>
                    <a:pt x="147408" y="107238"/>
                  </a:lnTo>
                  <a:lnTo>
                    <a:pt x="144754" y="109893"/>
                  </a:lnTo>
                  <a:lnTo>
                    <a:pt x="144754" y="119735"/>
                  </a:lnTo>
                  <a:lnTo>
                    <a:pt x="139077" y="125425"/>
                  </a:lnTo>
                  <a:lnTo>
                    <a:pt x="115582" y="125425"/>
                  </a:lnTo>
                  <a:lnTo>
                    <a:pt x="109893" y="119735"/>
                  </a:lnTo>
                  <a:lnTo>
                    <a:pt x="109893" y="109893"/>
                  </a:lnTo>
                  <a:lnTo>
                    <a:pt x="107238" y="107238"/>
                  </a:lnTo>
                  <a:lnTo>
                    <a:pt x="101180" y="107238"/>
                  </a:lnTo>
                  <a:lnTo>
                    <a:pt x="98526" y="109893"/>
                  </a:lnTo>
                  <a:lnTo>
                    <a:pt x="98526" y="119735"/>
                  </a:lnTo>
                  <a:lnTo>
                    <a:pt x="92849" y="125425"/>
                  </a:lnTo>
                  <a:lnTo>
                    <a:pt x="69354" y="125425"/>
                  </a:lnTo>
                  <a:lnTo>
                    <a:pt x="63665" y="119735"/>
                  </a:lnTo>
                  <a:lnTo>
                    <a:pt x="63665" y="109893"/>
                  </a:lnTo>
                  <a:lnTo>
                    <a:pt x="61010" y="107238"/>
                  </a:lnTo>
                  <a:lnTo>
                    <a:pt x="54952" y="107238"/>
                  </a:lnTo>
                  <a:lnTo>
                    <a:pt x="52298" y="109893"/>
                  </a:lnTo>
                  <a:lnTo>
                    <a:pt x="52298" y="119735"/>
                  </a:lnTo>
                  <a:lnTo>
                    <a:pt x="46609" y="125425"/>
                  </a:lnTo>
                  <a:lnTo>
                    <a:pt x="23114" y="125425"/>
                  </a:lnTo>
                  <a:lnTo>
                    <a:pt x="17437" y="119735"/>
                  </a:lnTo>
                  <a:lnTo>
                    <a:pt x="17437" y="97764"/>
                  </a:lnTo>
                  <a:lnTo>
                    <a:pt x="329692" y="97764"/>
                  </a:lnTo>
                  <a:lnTo>
                    <a:pt x="329692" y="79362"/>
                  </a:lnTo>
                  <a:lnTo>
                    <a:pt x="325145" y="75399"/>
                  </a:lnTo>
                  <a:lnTo>
                    <a:pt x="337261" y="75399"/>
                  </a:lnTo>
                  <a:lnTo>
                    <a:pt x="339166" y="74269"/>
                  </a:lnTo>
                  <a:lnTo>
                    <a:pt x="339915" y="72377"/>
                  </a:lnTo>
                  <a:lnTo>
                    <a:pt x="341058" y="70472"/>
                  </a:lnTo>
                  <a:lnTo>
                    <a:pt x="340677" y="68199"/>
                  </a:lnTo>
                  <a:lnTo>
                    <a:pt x="339534" y="66306"/>
                  </a:lnTo>
                  <a:lnTo>
                    <a:pt x="337578" y="63652"/>
                  </a:lnTo>
                  <a:lnTo>
                    <a:pt x="324002" y="45161"/>
                  </a:lnTo>
                  <a:lnTo>
                    <a:pt x="324002" y="63652"/>
                  </a:lnTo>
                  <a:lnTo>
                    <a:pt x="320586" y="63652"/>
                  </a:lnTo>
                  <a:lnTo>
                    <a:pt x="320586" y="86398"/>
                  </a:lnTo>
                  <a:lnTo>
                    <a:pt x="28803" y="86398"/>
                  </a:lnTo>
                  <a:lnTo>
                    <a:pt x="43586" y="75399"/>
                  </a:lnTo>
                  <a:lnTo>
                    <a:pt x="308470" y="75399"/>
                  </a:lnTo>
                  <a:lnTo>
                    <a:pt x="320586" y="86398"/>
                  </a:lnTo>
                  <a:lnTo>
                    <a:pt x="320586" y="63652"/>
                  </a:lnTo>
                  <a:lnTo>
                    <a:pt x="24257" y="63652"/>
                  </a:lnTo>
                  <a:lnTo>
                    <a:pt x="67081" y="11366"/>
                  </a:lnTo>
                  <a:lnTo>
                    <a:pt x="284975" y="11366"/>
                  </a:lnTo>
                  <a:lnTo>
                    <a:pt x="324002" y="63652"/>
                  </a:lnTo>
                  <a:lnTo>
                    <a:pt x="324002" y="45161"/>
                  </a:lnTo>
                  <a:lnTo>
                    <a:pt x="299199" y="11366"/>
                  </a:lnTo>
                  <a:lnTo>
                    <a:pt x="291414" y="749"/>
                  </a:lnTo>
                  <a:lnTo>
                    <a:pt x="289902" y="0"/>
                  </a:lnTo>
                  <a:lnTo>
                    <a:pt x="62903" y="0"/>
                  </a:lnTo>
                  <a:lnTo>
                    <a:pt x="61010" y="749"/>
                  </a:lnTo>
                  <a:lnTo>
                    <a:pt x="59880" y="1892"/>
                  </a:lnTo>
                  <a:lnTo>
                    <a:pt x="7581" y="65925"/>
                  </a:lnTo>
                  <a:lnTo>
                    <a:pt x="6070" y="67449"/>
                  </a:lnTo>
                  <a:lnTo>
                    <a:pt x="6070" y="70104"/>
                  </a:lnTo>
                  <a:lnTo>
                    <a:pt x="7581" y="73888"/>
                  </a:lnTo>
                  <a:lnTo>
                    <a:pt x="9855" y="75399"/>
                  </a:lnTo>
                  <a:lnTo>
                    <a:pt x="24638" y="75399"/>
                  </a:lnTo>
                  <a:lnTo>
                    <a:pt x="8343" y="87528"/>
                  </a:lnTo>
                  <a:lnTo>
                    <a:pt x="7200" y="88671"/>
                  </a:lnTo>
                  <a:lnTo>
                    <a:pt x="6819" y="89420"/>
                  </a:lnTo>
                  <a:lnTo>
                    <a:pt x="6819" y="89801"/>
                  </a:lnTo>
                  <a:lnTo>
                    <a:pt x="6438" y="90182"/>
                  </a:lnTo>
                  <a:lnTo>
                    <a:pt x="6438" y="90944"/>
                  </a:lnTo>
                  <a:lnTo>
                    <a:pt x="6070" y="91694"/>
                  </a:lnTo>
                  <a:lnTo>
                    <a:pt x="6070" y="112915"/>
                  </a:lnTo>
                  <a:lnTo>
                    <a:pt x="7924" y="122250"/>
                  </a:lnTo>
                  <a:lnTo>
                    <a:pt x="13030" y="129832"/>
                  </a:lnTo>
                  <a:lnTo>
                    <a:pt x="20612" y="134924"/>
                  </a:lnTo>
                  <a:lnTo>
                    <a:pt x="29933" y="136791"/>
                  </a:lnTo>
                  <a:lnTo>
                    <a:pt x="32969" y="136791"/>
                  </a:lnTo>
                  <a:lnTo>
                    <a:pt x="32969" y="289890"/>
                  </a:lnTo>
                  <a:lnTo>
                    <a:pt x="2654" y="289890"/>
                  </a:lnTo>
                  <a:lnTo>
                    <a:pt x="0" y="292544"/>
                  </a:lnTo>
                  <a:lnTo>
                    <a:pt x="0" y="321335"/>
                  </a:lnTo>
                  <a:lnTo>
                    <a:pt x="2654" y="323989"/>
                  </a:lnTo>
                  <a:lnTo>
                    <a:pt x="344843" y="323989"/>
                  </a:lnTo>
                  <a:lnTo>
                    <a:pt x="347497" y="321335"/>
                  </a:lnTo>
                  <a:lnTo>
                    <a:pt x="347497" y="313004"/>
                  </a:lnTo>
                  <a:lnTo>
                    <a:pt x="347497" y="301637"/>
                  </a:lnTo>
                  <a:lnTo>
                    <a:pt x="347497" y="295567"/>
                  </a:lnTo>
                  <a:close/>
                </a:path>
              </a:pathLst>
            </a:custGeom>
            <a:solidFill>
              <a:srgbClr val="FFFFFF"/>
            </a:solidFill>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pic>
          <p:nvPicPr>
            <p:cNvPr id="215" name="object 62">
              <a:extLst>
                <a:ext uri="{FF2B5EF4-FFF2-40B4-BE49-F238E27FC236}">
                  <a16:creationId xmlns:a16="http://schemas.microsoft.com/office/drawing/2014/main" id="{0F00A79D-2BDA-212D-54D8-CC664ACB5C9A}"/>
                </a:ext>
              </a:extLst>
            </p:cNvPr>
            <p:cNvPicPr/>
            <p:nvPr/>
          </p:nvPicPr>
          <p:blipFill>
            <a:blip r:embed="rId19" cstate="print"/>
            <a:stretch>
              <a:fillRect/>
            </a:stretch>
          </p:blipFill>
          <p:spPr>
            <a:xfrm>
              <a:off x="8137118" y="5307229"/>
              <a:ext cx="309274" cy="282678"/>
            </a:xfrm>
            <a:prstGeom prst="rect">
              <a:avLst/>
            </a:prstGeom>
          </p:spPr>
        </p:pic>
        <p:pic>
          <p:nvPicPr>
            <p:cNvPr id="216" name="object 63">
              <a:extLst>
                <a:ext uri="{FF2B5EF4-FFF2-40B4-BE49-F238E27FC236}">
                  <a16:creationId xmlns:a16="http://schemas.microsoft.com/office/drawing/2014/main" id="{71E5990A-43DE-BFFE-7A60-D29EE652E213}"/>
                </a:ext>
              </a:extLst>
            </p:cNvPr>
            <p:cNvPicPr/>
            <p:nvPr/>
          </p:nvPicPr>
          <p:blipFill>
            <a:blip r:embed="rId20" cstate="print"/>
            <a:stretch>
              <a:fillRect/>
            </a:stretch>
          </p:blipFill>
          <p:spPr>
            <a:xfrm>
              <a:off x="7303436" y="5383215"/>
              <a:ext cx="176457" cy="250752"/>
            </a:xfrm>
            <a:prstGeom prst="rect">
              <a:avLst/>
            </a:prstGeom>
          </p:spPr>
        </p:pic>
        <p:sp>
          <p:nvSpPr>
            <p:cNvPr id="217" name="object 64">
              <a:extLst>
                <a:ext uri="{FF2B5EF4-FFF2-40B4-BE49-F238E27FC236}">
                  <a16:creationId xmlns:a16="http://schemas.microsoft.com/office/drawing/2014/main" id="{6882BE4D-3CA8-6968-B990-E7FDA899A630}"/>
                </a:ext>
              </a:extLst>
            </p:cNvPr>
            <p:cNvSpPr/>
            <p:nvPr/>
          </p:nvSpPr>
          <p:spPr>
            <a:xfrm>
              <a:off x="3380150" y="3985235"/>
              <a:ext cx="4177172" cy="1036630"/>
            </a:xfrm>
            <a:custGeom>
              <a:avLst/>
              <a:gdLst/>
              <a:ahLst/>
              <a:cxnLst/>
              <a:rect l="l" t="t" r="r" b="b"/>
              <a:pathLst>
                <a:path w="4545965" h="1190625">
                  <a:moveTo>
                    <a:pt x="38328" y="168630"/>
                  </a:moveTo>
                  <a:lnTo>
                    <a:pt x="35775" y="166077"/>
                  </a:lnTo>
                  <a:lnTo>
                    <a:pt x="31940" y="166077"/>
                  </a:lnTo>
                  <a:lnTo>
                    <a:pt x="2565" y="166077"/>
                  </a:lnTo>
                  <a:lnTo>
                    <a:pt x="0" y="168630"/>
                  </a:lnTo>
                  <a:lnTo>
                    <a:pt x="0" y="176301"/>
                  </a:lnTo>
                  <a:lnTo>
                    <a:pt x="2565" y="178854"/>
                  </a:lnTo>
                  <a:lnTo>
                    <a:pt x="35775" y="178854"/>
                  </a:lnTo>
                  <a:lnTo>
                    <a:pt x="38328" y="176301"/>
                  </a:lnTo>
                  <a:lnTo>
                    <a:pt x="38328" y="168630"/>
                  </a:lnTo>
                  <a:close/>
                </a:path>
                <a:path w="4545965" h="1190625">
                  <a:moveTo>
                    <a:pt x="70904" y="132854"/>
                  </a:moveTo>
                  <a:lnTo>
                    <a:pt x="69634" y="129032"/>
                  </a:lnTo>
                  <a:lnTo>
                    <a:pt x="65798" y="127749"/>
                  </a:lnTo>
                  <a:lnTo>
                    <a:pt x="62611" y="126466"/>
                  </a:lnTo>
                  <a:lnTo>
                    <a:pt x="53022" y="147548"/>
                  </a:lnTo>
                  <a:lnTo>
                    <a:pt x="54940" y="150749"/>
                  </a:lnTo>
                  <a:lnTo>
                    <a:pt x="61328" y="153301"/>
                  </a:lnTo>
                  <a:lnTo>
                    <a:pt x="65163" y="150101"/>
                  </a:lnTo>
                  <a:lnTo>
                    <a:pt x="65798" y="147548"/>
                  </a:lnTo>
                  <a:lnTo>
                    <a:pt x="66433" y="143713"/>
                  </a:lnTo>
                  <a:lnTo>
                    <a:pt x="68986" y="136055"/>
                  </a:lnTo>
                  <a:lnTo>
                    <a:pt x="70904" y="132854"/>
                  </a:lnTo>
                  <a:close/>
                </a:path>
                <a:path w="4545965" h="1190625">
                  <a:moveTo>
                    <a:pt x="79844" y="270179"/>
                  </a:moveTo>
                  <a:lnTo>
                    <a:pt x="74739" y="265074"/>
                  </a:lnTo>
                  <a:lnTo>
                    <a:pt x="70904" y="265074"/>
                  </a:lnTo>
                  <a:lnTo>
                    <a:pt x="68351" y="267627"/>
                  </a:lnTo>
                  <a:lnTo>
                    <a:pt x="47917" y="288061"/>
                  </a:lnTo>
                  <a:lnTo>
                    <a:pt x="47917" y="291896"/>
                  </a:lnTo>
                  <a:lnTo>
                    <a:pt x="50469" y="294449"/>
                  </a:lnTo>
                  <a:lnTo>
                    <a:pt x="53022" y="297649"/>
                  </a:lnTo>
                  <a:lnTo>
                    <a:pt x="58127" y="295732"/>
                  </a:lnTo>
                  <a:lnTo>
                    <a:pt x="79844" y="274015"/>
                  </a:lnTo>
                  <a:lnTo>
                    <a:pt x="79844" y="270179"/>
                  </a:lnTo>
                  <a:close/>
                </a:path>
                <a:path w="4545965" h="1190625">
                  <a:moveTo>
                    <a:pt x="79844" y="70904"/>
                  </a:moveTo>
                  <a:lnTo>
                    <a:pt x="56857" y="47917"/>
                  </a:lnTo>
                  <a:lnTo>
                    <a:pt x="53022" y="47917"/>
                  </a:lnTo>
                  <a:lnTo>
                    <a:pt x="47917" y="53022"/>
                  </a:lnTo>
                  <a:lnTo>
                    <a:pt x="47917" y="56857"/>
                  </a:lnTo>
                  <a:lnTo>
                    <a:pt x="68351" y="77292"/>
                  </a:lnTo>
                  <a:lnTo>
                    <a:pt x="69634" y="78574"/>
                  </a:lnTo>
                  <a:lnTo>
                    <a:pt x="73456" y="80479"/>
                  </a:lnTo>
                  <a:lnTo>
                    <a:pt x="77292" y="77292"/>
                  </a:lnTo>
                  <a:lnTo>
                    <a:pt x="79844" y="74739"/>
                  </a:lnTo>
                  <a:lnTo>
                    <a:pt x="79844" y="70904"/>
                  </a:lnTo>
                  <a:close/>
                </a:path>
                <a:path w="4545965" h="1190625">
                  <a:moveTo>
                    <a:pt x="178841" y="2565"/>
                  </a:moveTo>
                  <a:lnTo>
                    <a:pt x="176288" y="0"/>
                  </a:lnTo>
                  <a:lnTo>
                    <a:pt x="168617" y="0"/>
                  </a:lnTo>
                  <a:lnTo>
                    <a:pt x="166065" y="2565"/>
                  </a:lnTo>
                  <a:lnTo>
                    <a:pt x="166065" y="35775"/>
                  </a:lnTo>
                  <a:lnTo>
                    <a:pt x="168617" y="38328"/>
                  </a:lnTo>
                  <a:lnTo>
                    <a:pt x="172453" y="38328"/>
                  </a:lnTo>
                  <a:lnTo>
                    <a:pt x="176288" y="38328"/>
                  </a:lnTo>
                  <a:lnTo>
                    <a:pt x="178841" y="35775"/>
                  </a:lnTo>
                  <a:lnTo>
                    <a:pt x="178841" y="2565"/>
                  </a:lnTo>
                  <a:close/>
                </a:path>
                <a:path w="4545965" h="1190625">
                  <a:moveTo>
                    <a:pt x="293814" y="162242"/>
                  </a:moveTo>
                  <a:lnTo>
                    <a:pt x="283057" y="121437"/>
                  </a:lnTo>
                  <a:lnTo>
                    <a:pt x="259562" y="87274"/>
                  </a:lnTo>
                  <a:lnTo>
                    <a:pt x="226936" y="63233"/>
                  </a:lnTo>
                  <a:lnTo>
                    <a:pt x="186512" y="51104"/>
                  </a:lnTo>
                  <a:lnTo>
                    <a:pt x="153022" y="51930"/>
                  </a:lnTo>
                  <a:lnTo>
                    <a:pt x="121678" y="61480"/>
                  </a:lnTo>
                  <a:lnTo>
                    <a:pt x="94170" y="78955"/>
                  </a:lnTo>
                  <a:lnTo>
                    <a:pt x="72186" y="103479"/>
                  </a:lnTo>
                  <a:lnTo>
                    <a:pt x="70269" y="106667"/>
                  </a:lnTo>
                  <a:lnTo>
                    <a:pt x="70904" y="110502"/>
                  </a:lnTo>
                  <a:lnTo>
                    <a:pt x="77292" y="114338"/>
                  </a:lnTo>
                  <a:lnTo>
                    <a:pt x="81127" y="113690"/>
                  </a:lnTo>
                  <a:lnTo>
                    <a:pt x="83045" y="110502"/>
                  </a:lnTo>
                  <a:lnTo>
                    <a:pt x="103060" y="88214"/>
                  </a:lnTo>
                  <a:lnTo>
                    <a:pt x="127749" y="72504"/>
                  </a:lnTo>
                  <a:lnTo>
                    <a:pt x="155790" y="63982"/>
                  </a:lnTo>
                  <a:lnTo>
                    <a:pt x="185877" y="63233"/>
                  </a:lnTo>
                  <a:lnTo>
                    <a:pt x="221500" y="73698"/>
                  </a:lnTo>
                  <a:lnTo>
                    <a:pt x="251015" y="95580"/>
                  </a:lnTo>
                  <a:lnTo>
                    <a:pt x="271919" y="126212"/>
                  </a:lnTo>
                  <a:lnTo>
                    <a:pt x="281686" y="162877"/>
                  </a:lnTo>
                  <a:lnTo>
                    <a:pt x="279425" y="194424"/>
                  </a:lnTo>
                  <a:lnTo>
                    <a:pt x="268427" y="223634"/>
                  </a:lnTo>
                  <a:lnTo>
                    <a:pt x="249516" y="248653"/>
                  </a:lnTo>
                  <a:lnTo>
                    <a:pt x="223558" y="267627"/>
                  </a:lnTo>
                  <a:lnTo>
                    <a:pt x="216636" y="272618"/>
                  </a:lnTo>
                  <a:lnTo>
                    <a:pt x="211264" y="278803"/>
                  </a:lnTo>
                  <a:lnTo>
                    <a:pt x="207568" y="285953"/>
                  </a:lnTo>
                  <a:lnTo>
                    <a:pt x="205676" y="293814"/>
                  </a:lnTo>
                  <a:lnTo>
                    <a:pt x="204406" y="293814"/>
                  </a:lnTo>
                  <a:lnTo>
                    <a:pt x="204406" y="306578"/>
                  </a:lnTo>
                  <a:lnTo>
                    <a:pt x="204406" y="319354"/>
                  </a:lnTo>
                  <a:lnTo>
                    <a:pt x="204406" y="332130"/>
                  </a:lnTo>
                  <a:lnTo>
                    <a:pt x="204406" y="344906"/>
                  </a:lnTo>
                  <a:lnTo>
                    <a:pt x="171183" y="344906"/>
                  </a:lnTo>
                  <a:lnTo>
                    <a:pt x="168630" y="347459"/>
                  </a:lnTo>
                  <a:lnTo>
                    <a:pt x="168630" y="355130"/>
                  </a:lnTo>
                  <a:lnTo>
                    <a:pt x="171183" y="357682"/>
                  </a:lnTo>
                  <a:lnTo>
                    <a:pt x="204406" y="357682"/>
                  </a:lnTo>
                  <a:lnTo>
                    <a:pt x="204406" y="367258"/>
                  </a:lnTo>
                  <a:lnTo>
                    <a:pt x="202488" y="370459"/>
                  </a:lnTo>
                  <a:lnTo>
                    <a:pt x="181406" y="370459"/>
                  </a:lnTo>
                  <a:lnTo>
                    <a:pt x="178854" y="373011"/>
                  </a:lnTo>
                  <a:lnTo>
                    <a:pt x="178854" y="380669"/>
                  </a:lnTo>
                  <a:lnTo>
                    <a:pt x="176301" y="383235"/>
                  </a:lnTo>
                  <a:lnTo>
                    <a:pt x="168630" y="383235"/>
                  </a:lnTo>
                  <a:lnTo>
                    <a:pt x="166077" y="380669"/>
                  </a:lnTo>
                  <a:lnTo>
                    <a:pt x="166077" y="373011"/>
                  </a:lnTo>
                  <a:lnTo>
                    <a:pt x="163525" y="370459"/>
                  </a:lnTo>
                  <a:lnTo>
                    <a:pt x="143725" y="370459"/>
                  </a:lnTo>
                  <a:lnTo>
                    <a:pt x="140525" y="368541"/>
                  </a:lnTo>
                  <a:lnTo>
                    <a:pt x="140525" y="357682"/>
                  </a:lnTo>
                  <a:lnTo>
                    <a:pt x="151384" y="357682"/>
                  </a:lnTo>
                  <a:lnTo>
                    <a:pt x="153936" y="355130"/>
                  </a:lnTo>
                  <a:lnTo>
                    <a:pt x="153936" y="347459"/>
                  </a:lnTo>
                  <a:lnTo>
                    <a:pt x="151384" y="344906"/>
                  </a:lnTo>
                  <a:lnTo>
                    <a:pt x="140525" y="344906"/>
                  </a:lnTo>
                  <a:lnTo>
                    <a:pt x="140525" y="332130"/>
                  </a:lnTo>
                  <a:lnTo>
                    <a:pt x="204406" y="332130"/>
                  </a:lnTo>
                  <a:lnTo>
                    <a:pt x="204406" y="319354"/>
                  </a:lnTo>
                  <a:lnTo>
                    <a:pt x="140538" y="319354"/>
                  </a:lnTo>
                  <a:lnTo>
                    <a:pt x="140538" y="306578"/>
                  </a:lnTo>
                  <a:lnTo>
                    <a:pt x="204406" y="306578"/>
                  </a:lnTo>
                  <a:lnTo>
                    <a:pt x="204406" y="293814"/>
                  </a:lnTo>
                  <a:lnTo>
                    <a:pt x="139890" y="293814"/>
                  </a:lnTo>
                  <a:lnTo>
                    <a:pt x="137896" y="286321"/>
                  </a:lnTo>
                  <a:lnTo>
                    <a:pt x="134048" y="279374"/>
                  </a:lnTo>
                  <a:lnTo>
                    <a:pt x="128651" y="273253"/>
                  </a:lnTo>
                  <a:lnTo>
                    <a:pt x="122008" y="268274"/>
                  </a:lnTo>
                  <a:lnTo>
                    <a:pt x="97726" y="251142"/>
                  </a:lnTo>
                  <a:lnTo>
                    <a:pt x="79209" y="228434"/>
                  </a:lnTo>
                  <a:lnTo>
                    <a:pt x="67386" y="201536"/>
                  </a:lnTo>
                  <a:lnTo>
                    <a:pt x="63246" y="171818"/>
                  </a:lnTo>
                  <a:lnTo>
                    <a:pt x="63246" y="167982"/>
                  </a:lnTo>
                  <a:lnTo>
                    <a:pt x="60693" y="165430"/>
                  </a:lnTo>
                  <a:lnTo>
                    <a:pt x="53022" y="165430"/>
                  </a:lnTo>
                  <a:lnTo>
                    <a:pt x="50469" y="167982"/>
                  </a:lnTo>
                  <a:lnTo>
                    <a:pt x="50469" y="171818"/>
                  </a:lnTo>
                  <a:lnTo>
                    <a:pt x="54991" y="204863"/>
                  </a:lnTo>
                  <a:lnTo>
                    <a:pt x="67957" y="234899"/>
                  </a:lnTo>
                  <a:lnTo>
                    <a:pt x="88455" y="260388"/>
                  </a:lnTo>
                  <a:lnTo>
                    <a:pt x="115620" y="279755"/>
                  </a:lnTo>
                  <a:lnTo>
                    <a:pt x="122643" y="283591"/>
                  </a:lnTo>
                  <a:lnTo>
                    <a:pt x="127114" y="291261"/>
                  </a:lnTo>
                  <a:lnTo>
                    <a:pt x="127114" y="364705"/>
                  </a:lnTo>
                  <a:lnTo>
                    <a:pt x="128562" y="371919"/>
                  </a:lnTo>
                  <a:lnTo>
                    <a:pt x="132537" y="377812"/>
                  </a:lnTo>
                  <a:lnTo>
                    <a:pt x="138430" y="381787"/>
                  </a:lnTo>
                  <a:lnTo>
                    <a:pt x="145643" y="383235"/>
                  </a:lnTo>
                  <a:lnTo>
                    <a:pt x="153936" y="383235"/>
                  </a:lnTo>
                  <a:lnTo>
                    <a:pt x="156502" y="390893"/>
                  </a:lnTo>
                  <a:lnTo>
                    <a:pt x="163525" y="395998"/>
                  </a:lnTo>
                  <a:lnTo>
                    <a:pt x="180124" y="395998"/>
                  </a:lnTo>
                  <a:lnTo>
                    <a:pt x="187159" y="390893"/>
                  </a:lnTo>
                  <a:lnTo>
                    <a:pt x="189712" y="383235"/>
                  </a:lnTo>
                  <a:lnTo>
                    <a:pt x="198018" y="383235"/>
                  </a:lnTo>
                  <a:lnTo>
                    <a:pt x="205219" y="381787"/>
                  </a:lnTo>
                  <a:lnTo>
                    <a:pt x="211099" y="377812"/>
                  </a:lnTo>
                  <a:lnTo>
                    <a:pt x="215074" y="371919"/>
                  </a:lnTo>
                  <a:lnTo>
                    <a:pt x="216535" y="364705"/>
                  </a:lnTo>
                  <a:lnTo>
                    <a:pt x="216535" y="332130"/>
                  </a:lnTo>
                  <a:lnTo>
                    <a:pt x="216535" y="319354"/>
                  </a:lnTo>
                  <a:lnTo>
                    <a:pt x="216535" y="306578"/>
                  </a:lnTo>
                  <a:lnTo>
                    <a:pt x="216535" y="293814"/>
                  </a:lnTo>
                  <a:lnTo>
                    <a:pt x="216535" y="291261"/>
                  </a:lnTo>
                  <a:lnTo>
                    <a:pt x="221005" y="283591"/>
                  </a:lnTo>
                  <a:lnTo>
                    <a:pt x="228676" y="279120"/>
                  </a:lnTo>
                  <a:lnTo>
                    <a:pt x="257708" y="257987"/>
                  </a:lnTo>
                  <a:lnTo>
                    <a:pt x="278955" y="230263"/>
                  </a:lnTo>
                  <a:lnTo>
                    <a:pt x="291350" y="197751"/>
                  </a:lnTo>
                  <a:lnTo>
                    <a:pt x="293814" y="162242"/>
                  </a:lnTo>
                  <a:close/>
                </a:path>
                <a:path w="4545965" h="1190625">
                  <a:moveTo>
                    <a:pt x="297002" y="288061"/>
                  </a:moveTo>
                  <a:lnTo>
                    <a:pt x="276567" y="267627"/>
                  </a:lnTo>
                  <a:lnTo>
                    <a:pt x="274015" y="265074"/>
                  </a:lnTo>
                  <a:lnTo>
                    <a:pt x="270179" y="265074"/>
                  </a:lnTo>
                  <a:lnTo>
                    <a:pt x="265074" y="270179"/>
                  </a:lnTo>
                  <a:lnTo>
                    <a:pt x="265074" y="274015"/>
                  </a:lnTo>
                  <a:lnTo>
                    <a:pt x="286791" y="295732"/>
                  </a:lnTo>
                  <a:lnTo>
                    <a:pt x="291261" y="297649"/>
                  </a:lnTo>
                  <a:lnTo>
                    <a:pt x="297002" y="291896"/>
                  </a:lnTo>
                  <a:lnTo>
                    <a:pt x="297002" y="288061"/>
                  </a:lnTo>
                  <a:close/>
                </a:path>
                <a:path w="4545965" h="1190625">
                  <a:moveTo>
                    <a:pt x="344906" y="168630"/>
                  </a:moveTo>
                  <a:lnTo>
                    <a:pt x="342353" y="166077"/>
                  </a:lnTo>
                  <a:lnTo>
                    <a:pt x="338518" y="166077"/>
                  </a:lnTo>
                  <a:lnTo>
                    <a:pt x="309143" y="166077"/>
                  </a:lnTo>
                  <a:lnTo>
                    <a:pt x="306578" y="168630"/>
                  </a:lnTo>
                  <a:lnTo>
                    <a:pt x="306578" y="176301"/>
                  </a:lnTo>
                  <a:lnTo>
                    <a:pt x="309143" y="178854"/>
                  </a:lnTo>
                  <a:lnTo>
                    <a:pt x="342353" y="178854"/>
                  </a:lnTo>
                  <a:lnTo>
                    <a:pt x="344906" y="176301"/>
                  </a:lnTo>
                  <a:lnTo>
                    <a:pt x="344906" y="168630"/>
                  </a:lnTo>
                  <a:close/>
                </a:path>
                <a:path w="4545965" h="1190625">
                  <a:moveTo>
                    <a:pt x="4301833" y="1065364"/>
                  </a:moveTo>
                  <a:lnTo>
                    <a:pt x="4299242" y="1062761"/>
                  </a:lnTo>
                  <a:lnTo>
                    <a:pt x="4290225" y="1062761"/>
                  </a:lnTo>
                  <a:lnTo>
                    <a:pt x="4290225" y="1074369"/>
                  </a:lnTo>
                  <a:lnTo>
                    <a:pt x="4290225" y="1085977"/>
                  </a:lnTo>
                  <a:lnTo>
                    <a:pt x="4278617" y="1085977"/>
                  </a:lnTo>
                  <a:lnTo>
                    <a:pt x="4278617" y="1074369"/>
                  </a:lnTo>
                  <a:lnTo>
                    <a:pt x="4290225" y="1074369"/>
                  </a:lnTo>
                  <a:lnTo>
                    <a:pt x="4290225" y="1062761"/>
                  </a:lnTo>
                  <a:lnTo>
                    <a:pt x="4269613" y="1062761"/>
                  </a:lnTo>
                  <a:lnTo>
                    <a:pt x="4267009" y="1065364"/>
                  </a:lnTo>
                  <a:lnTo>
                    <a:pt x="4267009" y="1094994"/>
                  </a:lnTo>
                  <a:lnTo>
                    <a:pt x="4269613" y="1097584"/>
                  </a:lnTo>
                  <a:lnTo>
                    <a:pt x="4299242" y="1097584"/>
                  </a:lnTo>
                  <a:lnTo>
                    <a:pt x="4301833" y="1094994"/>
                  </a:lnTo>
                  <a:lnTo>
                    <a:pt x="4301833" y="1085977"/>
                  </a:lnTo>
                  <a:lnTo>
                    <a:pt x="4301833" y="1074369"/>
                  </a:lnTo>
                  <a:lnTo>
                    <a:pt x="4301833" y="1065364"/>
                  </a:lnTo>
                  <a:close/>
                </a:path>
                <a:path w="4545965" h="1190625">
                  <a:moveTo>
                    <a:pt x="4348264" y="1065364"/>
                  </a:moveTo>
                  <a:lnTo>
                    <a:pt x="4345673" y="1062761"/>
                  </a:lnTo>
                  <a:lnTo>
                    <a:pt x="4336656" y="1062761"/>
                  </a:lnTo>
                  <a:lnTo>
                    <a:pt x="4336656" y="1074369"/>
                  </a:lnTo>
                  <a:lnTo>
                    <a:pt x="4336656" y="1085977"/>
                  </a:lnTo>
                  <a:lnTo>
                    <a:pt x="4325048" y="1085977"/>
                  </a:lnTo>
                  <a:lnTo>
                    <a:pt x="4325048" y="1074369"/>
                  </a:lnTo>
                  <a:lnTo>
                    <a:pt x="4336656" y="1074369"/>
                  </a:lnTo>
                  <a:lnTo>
                    <a:pt x="4336656" y="1062761"/>
                  </a:lnTo>
                  <a:lnTo>
                    <a:pt x="4316044" y="1062761"/>
                  </a:lnTo>
                  <a:lnTo>
                    <a:pt x="4313440" y="1065364"/>
                  </a:lnTo>
                  <a:lnTo>
                    <a:pt x="4313440" y="1094994"/>
                  </a:lnTo>
                  <a:lnTo>
                    <a:pt x="4316044" y="1097584"/>
                  </a:lnTo>
                  <a:lnTo>
                    <a:pt x="4345673" y="1097584"/>
                  </a:lnTo>
                  <a:lnTo>
                    <a:pt x="4348264" y="1094994"/>
                  </a:lnTo>
                  <a:lnTo>
                    <a:pt x="4348264" y="1085977"/>
                  </a:lnTo>
                  <a:lnTo>
                    <a:pt x="4348264" y="1074369"/>
                  </a:lnTo>
                  <a:lnTo>
                    <a:pt x="4348264" y="1065364"/>
                  </a:lnTo>
                  <a:close/>
                </a:path>
                <a:path w="4545965" h="1190625">
                  <a:moveTo>
                    <a:pt x="4394708" y="1065364"/>
                  </a:moveTo>
                  <a:lnTo>
                    <a:pt x="4392104" y="1062761"/>
                  </a:lnTo>
                  <a:lnTo>
                    <a:pt x="4383087" y="1062761"/>
                  </a:lnTo>
                  <a:lnTo>
                    <a:pt x="4383087" y="1074369"/>
                  </a:lnTo>
                  <a:lnTo>
                    <a:pt x="4383087" y="1085977"/>
                  </a:lnTo>
                  <a:lnTo>
                    <a:pt x="4371479" y="1085977"/>
                  </a:lnTo>
                  <a:lnTo>
                    <a:pt x="4371479" y="1074369"/>
                  </a:lnTo>
                  <a:lnTo>
                    <a:pt x="4383087" y="1074369"/>
                  </a:lnTo>
                  <a:lnTo>
                    <a:pt x="4383087" y="1062761"/>
                  </a:lnTo>
                  <a:lnTo>
                    <a:pt x="4362475" y="1062761"/>
                  </a:lnTo>
                  <a:lnTo>
                    <a:pt x="4359872" y="1065364"/>
                  </a:lnTo>
                  <a:lnTo>
                    <a:pt x="4359872" y="1094994"/>
                  </a:lnTo>
                  <a:lnTo>
                    <a:pt x="4362475" y="1097584"/>
                  </a:lnTo>
                  <a:lnTo>
                    <a:pt x="4392104" y="1097584"/>
                  </a:lnTo>
                  <a:lnTo>
                    <a:pt x="4394708" y="1094994"/>
                  </a:lnTo>
                  <a:lnTo>
                    <a:pt x="4394708" y="1085977"/>
                  </a:lnTo>
                  <a:lnTo>
                    <a:pt x="4394708" y="1074369"/>
                  </a:lnTo>
                  <a:lnTo>
                    <a:pt x="4394708" y="1065364"/>
                  </a:lnTo>
                  <a:close/>
                </a:path>
                <a:path w="4545965" h="1190625">
                  <a:moveTo>
                    <a:pt x="4545609" y="973289"/>
                  </a:moveTo>
                  <a:lnTo>
                    <a:pt x="4543018" y="970749"/>
                  </a:lnTo>
                  <a:lnTo>
                    <a:pt x="4534001" y="970749"/>
                  </a:lnTo>
                  <a:lnTo>
                    <a:pt x="4534001" y="982179"/>
                  </a:lnTo>
                  <a:lnTo>
                    <a:pt x="4534001" y="993609"/>
                  </a:lnTo>
                  <a:lnTo>
                    <a:pt x="4522394" y="993609"/>
                  </a:lnTo>
                  <a:lnTo>
                    <a:pt x="4522394" y="1005039"/>
                  </a:lnTo>
                  <a:lnTo>
                    <a:pt x="4522394" y="1029169"/>
                  </a:lnTo>
                  <a:lnTo>
                    <a:pt x="4522394" y="1040599"/>
                  </a:lnTo>
                  <a:lnTo>
                    <a:pt x="4522394" y="1086319"/>
                  </a:lnTo>
                  <a:lnTo>
                    <a:pt x="4522394" y="1097749"/>
                  </a:lnTo>
                  <a:lnTo>
                    <a:pt x="4522394" y="1179029"/>
                  </a:lnTo>
                  <a:lnTo>
                    <a:pt x="4464355" y="1179029"/>
                  </a:lnTo>
                  <a:lnTo>
                    <a:pt x="4464355" y="1144739"/>
                  </a:lnTo>
                  <a:lnTo>
                    <a:pt x="4464355" y="1135849"/>
                  </a:lnTo>
                  <a:lnTo>
                    <a:pt x="4461751" y="1133309"/>
                  </a:lnTo>
                  <a:lnTo>
                    <a:pt x="4452747" y="1133309"/>
                  </a:lnTo>
                  <a:lnTo>
                    <a:pt x="4452747" y="1144739"/>
                  </a:lnTo>
                  <a:lnTo>
                    <a:pt x="4452747" y="1179029"/>
                  </a:lnTo>
                  <a:lnTo>
                    <a:pt x="4417923" y="1179029"/>
                  </a:lnTo>
                  <a:lnTo>
                    <a:pt x="4417923" y="1144739"/>
                  </a:lnTo>
                  <a:lnTo>
                    <a:pt x="4452747" y="1144739"/>
                  </a:lnTo>
                  <a:lnTo>
                    <a:pt x="4452747" y="1133309"/>
                  </a:lnTo>
                  <a:lnTo>
                    <a:pt x="4417923" y="1133309"/>
                  </a:lnTo>
                  <a:lnTo>
                    <a:pt x="4417923" y="1097749"/>
                  </a:lnTo>
                  <a:lnTo>
                    <a:pt x="4522394" y="1097749"/>
                  </a:lnTo>
                  <a:lnTo>
                    <a:pt x="4522394" y="1086319"/>
                  </a:lnTo>
                  <a:lnTo>
                    <a:pt x="4464342" y="1086319"/>
                  </a:lnTo>
                  <a:lnTo>
                    <a:pt x="4464342" y="1040599"/>
                  </a:lnTo>
                  <a:lnTo>
                    <a:pt x="4522394" y="1040599"/>
                  </a:lnTo>
                  <a:lnTo>
                    <a:pt x="4522394" y="1029169"/>
                  </a:lnTo>
                  <a:lnTo>
                    <a:pt x="4452747" y="1029169"/>
                  </a:lnTo>
                  <a:lnTo>
                    <a:pt x="4452747" y="1040599"/>
                  </a:lnTo>
                  <a:lnTo>
                    <a:pt x="4452747" y="1086319"/>
                  </a:lnTo>
                  <a:lnTo>
                    <a:pt x="4417923" y="1086319"/>
                  </a:lnTo>
                  <a:lnTo>
                    <a:pt x="4417923" y="1052029"/>
                  </a:lnTo>
                  <a:lnTo>
                    <a:pt x="4426928" y="1052029"/>
                  </a:lnTo>
                  <a:lnTo>
                    <a:pt x="4429531" y="1049489"/>
                  </a:lnTo>
                  <a:lnTo>
                    <a:pt x="4429531" y="1040599"/>
                  </a:lnTo>
                  <a:lnTo>
                    <a:pt x="4452747" y="1040599"/>
                  </a:lnTo>
                  <a:lnTo>
                    <a:pt x="4452747" y="1029169"/>
                  </a:lnTo>
                  <a:lnTo>
                    <a:pt x="4429531" y="1029169"/>
                  </a:lnTo>
                  <a:lnTo>
                    <a:pt x="4429531" y="1019009"/>
                  </a:lnTo>
                  <a:lnTo>
                    <a:pt x="4426928" y="1016469"/>
                  </a:lnTo>
                  <a:lnTo>
                    <a:pt x="4417923" y="1016469"/>
                  </a:lnTo>
                  <a:lnTo>
                    <a:pt x="4417923" y="1029169"/>
                  </a:lnTo>
                  <a:lnTo>
                    <a:pt x="4417923" y="1040599"/>
                  </a:lnTo>
                  <a:lnTo>
                    <a:pt x="4406316" y="1040599"/>
                  </a:lnTo>
                  <a:lnTo>
                    <a:pt x="4406316" y="1052029"/>
                  </a:lnTo>
                  <a:lnTo>
                    <a:pt x="4406316" y="1179029"/>
                  </a:lnTo>
                  <a:lnTo>
                    <a:pt x="4371479" y="1179029"/>
                  </a:lnTo>
                  <a:lnTo>
                    <a:pt x="4371479" y="1133309"/>
                  </a:lnTo>
                  <a:lnTo>
                    <a:pt x="4371479" y="1124419"/>
                  </a:lnTo>
                  <a:lnTo>
                    <a:pt x="4368889" y="1121879"/>
                  </a:lnTo>
                  <a:lnTo>
                    <a:pt x="4359872" y="1121879"/>
                  </a:lnTo>
                  <a:lnTo>
                    <a:pt x="4359872" y="1133309"/>
                  </a:lnTo>
                  <a:lnTo>
                    <a:pt x="4359872" y="1179029"/>
                  </a:lnTo>
                  <a:lnTo>
                    <a:pt x="4336656" y="1179029"/>
                  </a:lnTo>
                  <a:lnTo>
                    <a:pt x="4336656" y="1133309"/>
                  </a:lnTo>
                  <a:lnTo>
                    <a:pt x="4359872" y="1133309"/>
                  </a:lnTo>
                  <a:lnTo>
                    <a:pt x="4359872" y="1121879"/>
                  </a:lnTo>
                  <a:lnTo>
                    <a:pt x="4325048" y="1121879"/>
                  </a:lnTo>
                  <a:lnTo>
                    <a:pt x="4325048" y="1133309"/>
                  </a:lnTo>
                  <a:lnTo>
                    <a:pt x="4325048" y="1179029"/>
                  </a:lnTo>
                  <a:lnTo>
                    <a:pt x="4301833" y="1179029"/>
                  </a:lnTo>
                  <a:lnTo>
                    <a:pt x="4301833" y="1133309"/>
                  </a:lnTo>
                  <a:lnTo>
                    <a:pt x="4325048" y="1133309"/>
                  </a:lnTo>
                  <a:lnTo>
                    <a:pt x="4325048" y="1121879"/>
                  </a:lnTo>
                  <a:lnTo>
                    <a:pt x="4292828" y="1121879"/>
                  </a:lnTo>
                  <a:lnTo>
                    <a:pt x="4290225" y="1124419"/>
                  </a:lnTo>
                  <a:lnTo>
                    <a:pt x="4290225" y="1179029"/>
                  </a:lnTo>
                  <a:lnTo>
                    <a:pt x="4255389" y="1179029"/>
                  </a:lnTo>
                  <a:lnTo>
                    <a:pt x="4255389" y="1052029"/>
                  </a:lnTo>
                  <a:lnTo>
                    <a:pt x="4406316" y="1052029"/>
                  </a:lnTo>
                  <a:lnTo>
                    <a:pt x="4406316" y="1040599"/>
                  </a:lnTo>
                  <a:lnTo>
                    <a:pt x="4243781" y="1040599"/>
                  </a:lnTo>
                  <a:lnTo>
                    <a:pt x="4243781" y="1029169"/>
                  </a:lnTo>
                  <a:lnTo>
                    <a:pt x="4417923" y="1029169"/>
                  </a:lnTo>
                  <a:lnTo>
                    <a:pt x="4417923" y="1016469"/>
                  </a:lnTo>
                  <a:lnTo>
                    <a:pt x="4336656" y="1016469"/>
                  </a:lnTo>
                  <a:lnTo>
                    <a:pt x="4336656" y="1005039"/>
                  </a:lnTo>
                  <a:lnTo>
                    <a:pt x="4522394" y="1005039"/>
                  </a:lnTo>
                  <a:lnTo>
                    <a:pt x="4522394" y="993609"/>
                  </a:lnTo>
                  <a:lnTo>
                    <a:pt x="4325048" y="993609"/>
                  </a:lnTo>
                  <a:lnTo>
                    <a:pt x="4325048" y="982179"/>
                  </a:lnTo>
                  <a:lnTo>
                    <a:pt x="4534001" y="982179"/>
                  </a:lnTo>
                  <a:lnTo>
                    <a:pt x="4534001" y="970749"/>
                  </a:lnTo>
                  <a:lnTo>
                    <a:pt x="4336656" y="970749"/>
                  </a:lnTo>
                  <a:lnTo>
                    <a:pt x="4336656" y="935189"/>
                  </a:lnTo>
                  <a:lnTo>
                    <a:pt x="4336656" y="926299"/>
                  </a:lnTo>
                  <a:lnTo>
                    <a:pt x="4334065" y="923759"/>
                  </a:lnTo>
                  <a:lnTo>
                    <a:pt x="4325048" y="923759"/>
                  </a:lnTo>
                  <a:lnTo>
                    <a:pt x="4325048" y="935189"/>
                  </a:lnTo>
                  <a:lnTo>
                    <a:pt x="4325048" y="970749"/>
                  </a:lnTo>
                  <a:lnTo>
                    <a:pt x="4316044" y="970749"/>
                  </a:lnTo>
                  <a:lnTo>
                    <a:pt x="4313440" y="973289"/>
                  </a:lnTo>
                  <a:lnTo>
                    <a:pt x="4313440" y="1002499"/>
                  </a:lnTo>
                  <a:lnTo>
                    <a:pt x="4316044" y="1005039"/>
                  </a:lnTo>
                  <a:lnTo>
                    <a:pt x="4325048" y="1005039"/>
                  </a:lnTo>
                  <a:lnTo>
                    <a:pt x="4325048" y="1016469"/>
                  </a:lnTo>
                  <a:lnTo>
                    <a:pt x="4278617" y="1016469"/>
                  </a:lnTo>
                  <a:lnTo>
                    <a:pt x="4278617" y="935189"/>
                  </a:lnTo>
                  <a:lnTo>
                    <a:pt x="4325048" y="935189"/>
                  </a:lnTo>
                  <a:lnTo>
                    <a:pt x="4325048" y="923759"/>
                  </a:lnTo>
                  <a:lnTo>
                    <a:pt x="4324235" y="923759"/>
                  </a:lnTo>
                  <a:lnTo>
                    <a:pt x="4324743" y="922489"/>
                  </a:lnTo>
                  <a:lnTo>
                    <a:pt x="4325010" y="919949"/>
                  </a:lnTo>
                  <a:lnTo>
                    <a:pt x="4325061" y="914869"/>
                  </a:lnTo>
                  <a:lnTo>
                    <a:pt x="4324261" y="911059"/>
                  </a:lnTo>
                  <a:lnTo>
                    <a:pt x="4322724" y="908519"/>
                  </a:lnTo>
                  <a:lnTo>
                    <a:pt x="4323867" y="907249"/>
                  </a:lnTo>
                  <a:lnTo>
                    <a:pt x="4324959" y="907249"/>
                  </a:lnTo>
                  <a:lnTo>
                    <a:pt x="4325975" y="905979"/>
                  </a:lnTo>
                  <a:lnTo>
                    <a:pt x="4333049" y="909789"/>
                  </a:lnTo>
                  <a:lnTo>
                    <a:pt x="4340631" y="912329"/>
                  </a:lnTo>
                  <a:lnTo>
                    <a:pt x="4348505" y="912329"/>
                  </a:lnTo>
                  <a:lnTo>
                    <a:pt x="4356455" y="911059"/>
                  </a:lnTo>
                  <a:lnTo>
                    <a:pt x="4364660" y="918679"/>
                  </a:lnTo>
                  <a:lnTo>
                    <a:pt x="4374413" y="922489"/>
                  </a:lnTo>
                  <a:lnTo>
                    <a:pt x="4384967" y="923759"/>
                  </a:lnTo>
                  <a:lnTo>
                    <a:pt x="4395571" y="921219"/>
                  </a:lnTo>
                  <a:lnTo>
                    <a:pt x="4401782" y="927569"/>
                  </a:lnTo>
                  <a:lnTo>
                    <a:pt x="4409719" y="930109"/>
                  </a:lnTo>
                  <a:lnTo>
                    <a:pt x="4417923" y="930109"/>
                  </a:lnTo>
                  <a:lnTo>
                    <a:pt x="4427080" y="928839"/>
                  </a:lnTo>
                  <a:lnTo>
                    <a:pt x="4435462" y="925029"/>
                  </a:lnTo>
                  <a:lnTo>
                    <a:pt x="4440847" y="921219"/>
                  </a:lnTo>
                  <a:lnTo>
                    <a:pt x="4442650" y="919949"/>
                  </a:lnTo>
                  <a:lnTo>
                    <a:pt x="4443577" y="918679"/>
                  </a:lnTo>
                  <a:lnTo>
                    <a:pt x="4448213" y="912329"/>
                  </a:lnTo>
                  <a:lnTo>
                    <a:pt x="4452747" y="912329"/>
                  </a:lnTo>
                  <a:lnTo>
                    <a:pt x="4466298" y="909789"/>
                  </a:lnTo>
                  <a:lnTo>
                    <a:pt x="4477385" y="902169"/>
                  </a:lnTo>
                  <a:lnTo>
                    <a:pt x="4478210" y="900899"/>
                  </a:lnTo>
                  <a:lnTo>
                    <a:pt x="4484865" y="890739"/>
                  </a:lnTo>
                  <a:lnTo>
                    <a:pt x="4487634" y="878039"/>
                  </a:lnTo>
                  <a:lnTo>
                    <a:pt x="4484916" y="864069"/>
                  </a:lnTo>
                  <a:lnTo>
                    <a:pt x="4478299" y="853909"/>
                  </a:lnTo>
                  <a:lnTo>
                    <a:pt x="4477461" y="852639"/>
                  </a:lnTo>
                  <a:lnTo>
                    <a:pt x="4476039" y="851662"/>
                  </a:lnTo>
                  <a:lnTo>
                    <a:pt x="4476039" y="876769"/>
                  </a:lnTo>
                  <a:lnTo>
                    <a:pt x="4474515" y="885659"/>
                  </a:lnTo>
                  <a:lnTo>
                    <a:pt x="4471009" y="892009"/>
                  </a:lnTo>
                  <a:lnTo>
                    <a:pt x="4465955" y="897089"/>
                  </a:lnTo>
                  <a:lnTo>
                    <a:pt x="4459732" y="899629"/>
                  </a:lnTo>
                  <a:lnTo>
                    <a:pt x="4452747" y="900899"/>
                  </a:lnTo>
                  <a:lnTo>
                    <a:pt x="4448505" y="900899"/>
                  </a:lnTo>
                  <a:lnTo>
                    <a:pt x="4446473" y="899629"/>
                  </a:lnTo>
                  <a:lnTo>
                    <a:pt x="4443603" y="899629"/>
                  </a:lnTo>
                  <a:lnTo>
                    <a:pt x="4440593" y="900899"/>
                  </a:lnTo>
                  <a:lnTo>
                    <a:pt x="4439513" y="903439"/>
                  </a:lnTo>
                  <a:lnTo>
                    <a:pt x="4434510" y="911059"/>
                  </a:lnTo>
                  <a:lnTo>
                    <a:pt x="4427194" y="916139"/>
                  </a:lnTo>
                  <a:lnTo>
                    <a:pt x="4418495" y="918679"/>
                  </a:lnTo>
                  <a:lnTo>
                    <a:pt x="4409427" y="916139"/>
                  </a:lnTo>
                  <a:lnTo>
                    <a:pt x="4406214" y="914869"/>
                  </a:lnTo>
                  <a:lnTo>
                    <a:pt x="4403331" y="913599"/>
                  </a:lnTo>
                  <a:lnTo>
                    <a:pt x="4402290" y="912329"/>
                  </a:lnTo>
                  <a:lnTo>
                    <a:pt x="4399165" y="908519"/>
                  </a:lnTo>
                  <a:lnTo>
                    <a:pt x="4396283" y="908519"/>
                  </a:lnTo>
                  <a:lnTo>
                    <a:pt x="4393946" y="909789"/>
                  </a:lnTo>
                  <a:lnTo>
                    <a:pt x="4385665" y="912329"/>
                  </a:lnTo>
                  <a:lnTo>
                    <a:pt x="4362208" y="899629"/>
                  </a:lnTo>
                  <a:lnTo>
                    <a:pt x="4359503" y="898359"/>
                  </a:lnTo>
                  <a:lnTo>
                    <a:pt x="4357027" y="899629"/>
                  </a:lnTo>
                  <a:lnTo>
                    <a:pt x="4349699" y="900899"/>
                  </a:lnTo>
                  <a:lnTo>
                    <a:pt x="4335500" y="898359"/>
                  </a:lnTo>
                  <a:lnTo>
                    <a:pt x="4329290" y="893279"/>
                  </a:lnTo>
                  <a:lnTo>
                    <a:pt x="4328109" y="893279"/>
                  </a:lnTo>
                  <a:lnTo>
                    <a:pt x="4326560" y="892009"/>
                  </a:lnTo>
                  <a:lnTo>
                    <a:pt x="4323448" y="892009"/>
                  </a:lnTo>
                  <a:lnTo>
                    <a:pt x="4322013" y="893279"/>
                  </a:lnTo>
                  <a:lnTo>
                    <a:pt x="4320984" y="894549"/>
                  </a:lnTo>
                  <a:lnTo>
                    <a:pt x="4318774" y="897089"/>
                  </a:lnTo>
                  <a:lnTo>
                    <a:pt x="4315726" y="899629"/>
                  </a:lnTo>
                  <a:lnTo>
                    <a:pt x="4310278" y="900899"/>
                  </a:lnTo>
                  <a:lnTo>
                    <a:pt x="4308729" y="902169"/>
                  </a:lnTo>
                  <a:lnTo>
                    <a:pt x="4308221" y="904709"/>
                  </a:lnTo>
                  <a:lnTo>
                    <a:pt x="4307637" y="905979"/>
                  </a:lnTo>
                  <a:lnTo>
                    <a:pt x="4308259" y="908519"/>
                  </a:lnTo>
                  <a:lnTo>
                    <a:pt x="4312069" y="912329"/>
                  </a:lnTo>
                  <a:lnTo>
                    <a:pt x="4313364" y="914869"/>
                  </a:lnTo>
                  <a:lnTo>
                    <a:pt x="4313428" y="919949"/>
                  </a:lnTo>
                  <a:lnTo>
                    <a:pt x="4312882" y="922489"/>
                  </a:lnTo>
                  <a:lnTo>
                    <a:pt x="4311878" y="923759"/>
                  </a:lnTo>
                  <a:lnTo>
                    <a:pt x="4291800" y="923759"/>
                  </a:lnTo>
                  <a:lnTo>
                    <a:pt x="4290784" y="922489"/>
                  </a:lnTo>
                  <a:lnTo>
                    <a:pt x="4290238" y="919949"/>
                  </a:lnTo>
                  <a:lnTo>
                    <a:pt x="4290263" y="913599"/>
                  </a:lnTo>
                  <a:lnTo>
                    <a:pt x="4292879" y="909789"/>
                  </a:lnTo>
                  <a:lnTo>
                    <a:pt x="4298848" y="907249"/>
                  </a:lnTo>
                  <a:lnTo>
                    <a:pt x="4300118" y="904709"/>
                  </a:lnTo>
                  <a:lnTo>
                    <a:pt x="4300423" y="900899"/>
                  </a:lnTo>
                  <a:lnTo>
                    <a:pt x="4299470" y="898359"/>
                  </a:lnTo>
                  <a:lnTo>
                    <a:pt x="4297769" y="898359"/>
                  </a:lnTo>
                  <a:lnTo>
                    <a:pt x="4292968" y="893279"/>
                  </a:lnTo>
                  <a:lnTo>
                    <a:pt x="4290530" y="886929"/>
                  </a:lnTo>
                  <a:lnTo>
                    <a:pt x="4290593" y="879309"/>
                  </a:lnTo>
                  <a:lnTo>
                    <a:pt x="4293324" y="872959"/>
                  </a:lnTo>
                  <a:lnTo>
                    <a:pt x="4296562" y="869149"/>
                  </a:lnTo>
                  <a:lnTo>
                    <a:pt x="4301922" y="866609"/>
                  </a:lnTo>
                  <a:lnTo>
                    <a:pt x="4313148" y="866609"/>
                  </a:lnTo>
                  <a:lnTo>
                    <a:pt x="4314622" y="867879"/>
                  </a:lnTo>
                  <a:lnTo>
                    <a:pt x="4316247" y="867879"/>
                  </a:lnTo>
                  <a:lnTo>
                    <a:pt x="4317619" y="866609"/>
                  </a:lnTo>
                  <a:lnTo>
                    <a:pt x="4319016" y="866609"/>
                  </a:lnTo>
                  <a:lnTo>
                    <a:pt x="4320057" y="865339"/>
                  </a:lnTo>
                  <a:lnTo>
                    <a:pt x="4320527" y="862799"/>
                  </a:lnTo>
                  <a:lnTo>
                    <a:pt x="4326039" y="852639"/>
                  </a:lnTo>
                  <a:lnTo>
                    <a:pt x="4334713" y="846289"/>
                  </a:lnTo>
                  <a:lnTo>
                    <a:pt x="4345356" y="842479"/>
                  </a:lnTo>
                  <a:lnTo>
                    <a:pt x="4356836" y="843749"/>
                  </a:lnTo>
                  <a:lnTo>
                    <a:pt x="4376509" y="865339"/>
                  </a:lnTo>
                  <a:lnTo>
                    <a:pt x="4378884" y="866609"/>
                  </a:lnTo>
                  <a:lnTo>
                    <a:pt x="4389539" y="866609"/>
                  </a:lnTo>
                  <a:lnTo>
                    <a:pt x="4395673" y="869149"/>
                  </a:lnTo>
                  <a:lnTo>
                    <a:pt x="4401845" y="875499"/>
                  </a:lnTo>
                  <a:lnTo>
                    <a:pt x="4404728" y="875499"/>
                  </a:lnTo>
                  <a:lnTo>
                    <a:pt x="4410392" y="872959"/>
                  </a:lnTo>
                  <a:lnTo>
                    <a:pt x="4414126" y="871689"/>
                  </a:lnTo>
                  <a:lnTo>
                    <a:pt x="4422152" y="871689"/>
                  </a:lnTo>
                  <a:lnTo>
                    <a:pt x="4424184" y="872959"/>
                  </a:lnTo>
                  <a:lnTo>
                    <a:pt x="4427055" y="874229"/>
                  </a:lnTo>
                  <a:lnTo>
                    <a:pt x="4430065" y="871689"/>
                  </a:lnTo>
                  <a:lnTo>
                    <a:pt x="4431157" y="869149"/>
                  </a:lnTo>
                  <a:lnTo>
                    <a:pt x="4435259" y="862799"/>
                  </a:lnTo>
                  <a:lnTo>
                    <a:pt x="4436084" y="861529"/>
                  </a:lnTo>
                  <a:lnTo>
                    <a:pt x="4443374" y="856449"/>
                  </a:lnTo>
                  <a:lnTo>
                    <a:pt x="4452036" y="853909"/>
                  </a:lnTo>
                  <a:lnTo>
                    <a:pt x="4461129" y="856449"/>
                  </a:lnTo>
                  <a:lnTo>
                    <a:pt x="4468914" y="861529"/>
                  </a:lnTo>
                  <a:lnTo>
                    <a:pt x="4474032" y="867879"/>
                  </a:lnTo>
                  <a:lnTo>
                    <a:pt x="4476039" y="876769"/>
                  </a:lnTo>
                  <a:lnTo>
                    <a:pt x="4476039" y="851662"/>
                  </a:lnTo>
                  <a:lnTo>
                    <a:pt x="4466412" y="845019"/>
                  </a:lnTo>
                  <a:lnTo>
                    <a:pt x="4452861" y="842479"/>
                  </a:lnTo>
                  <a:lnTo>
                    <a:pt x="4443654" y="843749"/>
                  </a:lnTo>
                  <a:lnTo>
                    <a:pt x="4435246" y="847559"/>
                  </a:lnTo>
                  <a:lnTo>
                    <a:pt x="4428033" y="852639"/>
                  </a:lnTo>
                  <a:lnTo>
                    <a:pt x="4422445" y="860259"/>
                  </a:lnTo>
                  <a:lnTo>
                    <a:pt x="4410811" y="860259"/>
                  </a:lnTo>
                  <a:lnTo>
                    <a:pt x="4405439" y="862799"/>
                  </a:lnTo>
                  <a:lnTo>
                    <a:pt x="4399712" y="857719"/>
                  </a:lnTo>
                  <a:lnTo>
                    <a:pt x="4392498" y="855179"/>
                  </a:lnTo>
                  <a:lnTo>
                    <a:pt x="4384954" y="853909"/>
                  </a:lnTo>
                  <a:lnTo>
                    <a:pt x="4376293" y="842479"/>
                  </a:lnTo>
                  <a:lnTo>
                    <a:pt x="4375328" y="841209"/>
                  </a:lnTo>
                  <a:lnTo>
                    <a:pt x="4361954" y="833589"/>
                  </a:lnTo>
                  <a:lnTo>
                    <a:pt x="4346562" y="831049"/>
                  </a:lnTo>
                  <a:lnTo>
                    <a:pt x="4330903" y="834859"/>
                  </a:lnTo>
                  <a:lnTo>
                    <a:pt x="4324794" y="838669"/>
                  </a:lnTo>
                  <a:lnTo>
                    <a:pt x="4319448" y="842479"/>
                  </a:lnTo>
                  <a:lnTo>
                    <a:pt x="4314939" y="848829"/>
                  </a:lnTo>
                  <a:lnTo>
                    <a:pt x="4311408" y="853909"/>
                  </a:lnTo>
                  <a:lnTo>
                    <a:pt x="4299915" y="855179"/>
                  </a:lnTo>
                  <a:lnTo>
                    <a:pt x="4289971" y="860259"/>
                  </a:lnTo>
                  <a:lnTo>
                    <a:pt x="4282618" y="869149"/>
                  </a:lnTo>
                  <a:lnTo>
                    <a:pt x="4278909" y="879309"/>
                  </a:lnTo>
                  <a:lnTo>
                    <a:pt x="4277880" y="886929"/>
                  </a:lnTo>
                  <a:lnTo>
                    <a:pt x="4280205" y="895819"/>
                  </a:lnTo>
                  <a:lnTo>
                    <a:pt x="4285348" y="902169"/>
                  </a:lnTo>
                  <a:lnTo>
                    <a:pt x="4280992" y="905979"/>
                  </a:lnTo>
                  <a:lnTo>
                    <a:pt x="4278566" y="912329"/>
                  </a:lnTo>
                  <a:lnTo>
                    <a:pt x="4278655" y="919949"/>
                  </a:lnTo>
                  <a:lnTo>
                    <a:pt x="4278935" y="922489"/>
                  </a:lnTo>
                  <a:lnTo>
                    <a:pt x="4279430" y="923759"/>
                  </a:lnTo>
                  <a:lnTo>
                    <a:pt x="4269613" y="923759"/>
                  </a:lnTo>
                  <a:lnTo>
                    <a:pt x="4267009" y="926299"/>
                  </a:lnTo>
                  <a:lnTo>
                    <a:pt x="4267009" y="1016469"/>
                  </a:lnTo>
                  <a:lnTo>
                    <a:pt x="4255389" y="1016469"/>
                  </a:lnTo>
                  <a:lnTo>
                    <a:pt x="4255389" y="833589"/>
                  </a:lnTo>
                  <a:lnTo>
                    <a:pt x="4252798" y="831049"/>
                  </a:lnTo>
                  <a:lnTo>
                    <a:pt x="4243781" y="831049"/>
                  </a:lnTo>
                  <a:lnTo>
                    <a:pt x="4243781" y="842479"/>
                  </a:lnTo>
                  <a:lnTo>
                    <a:pt x="4243781" y="866609"/>
                  </a:lnTo>
                  <a:lnTo>
                    <a:pt x="4243781" y="878039"/>
                  </a:lnTo>
                  <a:lnTo>
                    <a:pt x="4243781" y="889469"/>
                  </a:lnTo>
                  <a:lnTo>
                    <a:pt x="4243781" y="900899"/>
                  </a:lnTo>
                  <a:lnTo>
                    <a:pt x="4243781" y="1016469"/>
                  </a:lnTo>
                  <a:lnTo>
                    <a:pt x="4234777" y="1016469"/>
                  </a:lnTo>
                  <a:lnTo>
                    <a:pt x="4232186" y="1019009"/>
                  </a:lnTo>
                  <a:lnTo>
                    <a:pt x="4232186" y="1049489"/>
                  </a:lnTo>
                  <a:lnTo>
                    <a:pt x="4234777" y="1052029"/>
                  </a:lnTo>
                  <a:lnTo>
                    <a:pt x="4243781" y="1052029"/>
                  </a:lnTo>
                  <a:lnTo>
                    <a:pt x="4243781" y="1179029"/>
                  </a:lnTo>
                  <a:lnTo>
                    <a:pt x="4197362" y="1179029"/>
                  </a:lnTo>
                  <a:lnTo>
                    <a:pt x="4197362" y="900899"/>
                  </a:lnTo>
                  <a:lnTo>
                    <a:pt x="4243781" y="900899"/>
                  </a:lnTo>
                  <a:lnTo>
                    <a:pt x="4243781" y="889469"/>
                  </a:lnTo>
                  <a:lnTo>
                    <a:pt x="4197362" y="889469"/>
                  </a:lnTo>
                  <a:lnTo>
                    <a:pt x="4197362" y="878039"/>
                  </a:lnTo>
                  <a:lnTo>
                    <a:pt x="4243781" y="878039"/>
                  </a:lnTo>
                  <a:lnTo>
                    <a:pt x="4243781" y="866609"/>
                  </a:lnTo>
                  <a:lnTo>
                    <a:pt x="4197362" y="866609"/>
                  </a:lnTo>
                  <a:lnTo>
                    <a:pt x="4197362" y="842479"/>
                  </a:lnTo>
                  <a:lnTo>
                    <a:pt x="4243781" y="842479"/>
                  </a:lnTo>
                  <a:lnTo>
                    <a:pt x="4243781" y="831049"/>
                  </a:lnTo>
                  <a:lnTo>
                    <a:pt x="4188345" y="831049"/>
                  </a:lnTo>
                  <a:lnTo>
                    <a:pt x="4185755" y="833589"/>
                  </a:lnTo>
                  <a:lnTo>
                    <a:pt x="4185755" y="1187919"/>
                  </a:lnTo>
                  <a:lnTo>
                    <a:pt x="4188345" y="1190459"/>
                  </a:lnTo>
                  <a:lnTo>
                    <a:pt x="4531411" y="1190459"/>
                  </a:lnTo>
                  <a:lnTo>
                    <a:pt x="4534001" y="1187919"/>
                  </a:lnTo>
                  <a:lnTo>
                    <a:pt x="4534001" y="1179029"/>
                  </a:lnTo>
                  <a:lnTo>
                    <a:pt x="4534001" y="1097749"/>
                  </a:lnTo>
                  <a:lnTo>
                    <a:pt x="4534001" y="1086319"/>
                  </a:lnTo>
                  <a:lnTo>
                    <a:pt x="4534001" y="1005039"/>
                  </a:lnTo>
                  <a:lnTo>
                    <a:pt x="4543018" y="1005039"/>
                  </a:lnTo>
                  <a:lnTo>
                    <a:pt x="4545609" y="1002499"/>
                  </a:lnTo>
                  <a:lnTo>
                    <a:pt x="4545609" y="993609"/>
                  </a:lnTo>
                  <a:lnTo>
                    <a:pt x="4545609" y="982179"/>
                  </a:lnTo>
                  <a:lnTo>
                    <a:pt x="4545609" y="973289"/>
                  </a:lnTo>
                  <a:close/>
                </a:path>
              </a:pathLst>
            </a:custGeom>
            <a:solidFill>
              <a:srgbClr val="FFFFFF"/>
            </a:solidFill>
          </p:spPr>
          <p:txBody>
            <a:bodyPr wrap="square" lIns="0" tIns="0" rIns="0" bIns="0" rtlCol="0"/>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1800" dirty="0"/>
            </a:p>
          </p:txBody>
        </p:sp>
        <p:pic>
          <p:nvPicPr>
            <p:cNvPr id="218" name="object 65">
              <a:extLst>
                <a:ext uri="{FF2B5EF4-FFF2-40B4-BE49-F238E27FC236}">
                  <a16:creationId xmlns:a16="http://schemas.microsoft.com/office/drawing/2014/main" id="{6451A39F-3D92-9A9A-FF44-A13A7E8E10CA}"/>
                </a:ext>
              </a:extLst>
            </p:cNvPr>
            <p:cNvPicPr/>
            <p:nvPr/>
          </p:nvPicPr>
          <p:blipFill>
            <a:blip r:embed="rId21" cstate="print"/>
            <a:stretch>
              <a:fillRect/>
            </a:stretch>
          </p:blipFill>
          <p:spPr>
            <a:xfrm>
              <a:off x="3497545" y="4049808"/>
              <a:ext cx="155520" cy="192409"/>
            </a:xfrm>
            <a:prstGeom prst="rect">
              <a:avLst/>
            </a:prstGeom>
          </p:spPr>
        </p:pic>
        <p:sp>
          <p:nvSpPr>
            <p:cNvPr id="219" name="object 15">
              <a:extLst>
                <a:ext uri="{FF2B5EF4-FFF2-40B4-BE49-F238E27FC236}">
                  <a16:creationId xmlns:a16="http://schemas.microsoft.com/office/drawing/2014/main" id="{BD680DEB-4CF1-F113-7E3D-4E2A0F20ADCD}"/>
                </a:ext>
              </a:extLst>
            </p:cNvPr>
            <p:cNvSpPr txBox="1"/>
            <p:nvPr/>
          </p:nvSpPr>
          <p:spPr>
            <a:xfrm>
              <a:off x="5267665" y="527833"/>
              <a:ext cx="801051" cy="320601"/>
            </a:xfrm>
            <a:prstGeom prst="rect">
              <a:avLst/>
            </a:prstGeom>
          </p:spPr>
          <p:txBody>
            <a:bodyPr vert="horz" wrap="square" lIns="0" tIns="19050" rIns="0" bIns="0"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0">
                <a:lnSpc>
                  <a:spcPct val="100000"/>
                </a:lnSpc>
                <a:spcBef>
                  <a:spcPts val="150"/>
                </a:spcBef>
              </a:pPr>
              <a:r>
                <a:rPr lang="en-GB" sz="4050" b="1" spc="420" dirty="0">
                  <a:solidFill>
                    <a:srgbClr val="005ACD"/>
                  </a:solidFill>
                  <a:latin typeface="Roboto Black"/>
                  <a:cs typeface="Roboto Black"/>
                </a:rPr>
                <a:t>NF</a:t>
              </a:r>
              <a:r>
                <a:rPr lang="en-GB" sz="1500" b="1" spc="420" dirty="0">
                  <a:solidFill>
                    <a:srgbClr val="005ACD"/>
                  </a:solidFill>
                  <a:latin typeface="Roboto Black"/>
                  <a:cs typeface="Roboto Black"/>
                </a:rPr>
                <a:t>3</a:t>
              </a:r>
              <a:endParaRPr sz="1500" dirty="0">
                <a:solidFill>
                  <a:srgbClr val="005ACD"/>
                </a:solidFill>
                <a:latin typeface="Roboto Black"/>
                <a:cs typeface="Roboto Black"/>
              </a:endParaRPr>
            </a:p>
          </p:txBody>
        </p:sp>
      </p:grpSp>
    </p:spTree>
    <p:extLst>
      <p:ext uri="{BB962C8B-B14F-4D97-AF65-F5344CB8AC3E}">
        <p14:creationId xmlns:p14="http://schemas.microsoft.com/office/powerpoint/2010/main" val="123168651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138014-4008-F8FF-9488-46028A5CF467}"/>
              </a:ext>
            </a:extLst>
          </p:cNvPr>
          <p:cNvPicPr>
            <a:picLocks noChangeAspect="1"/>
          </p:cNvPicPr>
          <p:nvPr/>
        </p:nvPicPr>
        <p:blipFill rotWithShape="1">
          <a:blip r:embed="rId3"/>
          <a:srcRect t="13047" b="5668"/>
          <a:stretch/>
        </p:blipFill>
        <p:spPr>
          <a:xfrm flipH="1">
            <a:off x="-1" y="-25779"/>
            <a:ext cx="18302705" cy="9873008"/>
          </a:xfrm>
          <a:prstGeom prst="rect">
            <a:avLst/>
          </a:prstGeom>
        </p:spPr>
      </p:pic>
      <p:sp>
        <p:nvSpPr>
          <p:cNvPr id="6" name="TextBox 5">
            <a:extLst>
              <a:ext uri="{FF2B5EF4-FFF2-40B4-BE49-F238E27FC236}">
                <a16:creationId xmlns:a16="http://schemas.microsoft.com/office/drawing/2014/main" id="{799A6799-193E-B665-3D14-26D829A8CB97}"/>
              </a:ext>
            </a:extLst>
          </p:cNvPr>
          <p:cNvSpPr txBox="1"/>
          <p:nvPr/>
        </p:nvSpPr>
        <p:spPr>
          <a:xfrm>
            <a:off x="1191594" y="3052514"/>
            <a:ext cx="4542270" cy="1915910"/>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6000"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Open Sans" panose="020B0606030504020204" pitchFamily="34" charset="0"/>
              </a:rPr>
              <a:t>Importance </a:t>
            </a:r>
          </a:p>
          <a:p>
            <a:pPr>
              <a:lnSpc>
                <a:spcPct val="90000"/>
              </a:lnSpc>
              <a:spcBef>
                <a:spcPct val="0"/>
              </a:spcBef>
              <a:spcAft>
                <a:spcPts val="900"/>
              </a:spcAft>
            </a:pPr>
            <a:r>
              <a:rPr lang="en-US" sz="6000"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Open Sans" panose="020B0606030504020204" pitchFamily="34" charset="0"/>
              </a:rPr>
              <a:t>of Scope 3</a:t>
            </a:r>
          </a:p>
        </p:txBody>
      </p:sp>
      <p:sp>
        <p:nvSpPr>
          <p:cNvPr id="40" name="Rectangle 39">
            <a:extLst>
              <a:ext uri="{FF2B5EF4-FFF2-40B4-BE49-F238E27FC236}">
                <a16:creationId xmlns:a16="http://schemas.microsoft.com/office/drawing/2014/main" id="{15D44DE5-B692-0D5F-FD59-E84FE839FDFD}"/>
              </a:ext>
            </a:extLst>
          </p:cNvPr>
          <p:cNvSpPr/>
          <p:nvPr/>
        </p:nvSpPr>
        <p:spPr>
          <a:xfrm>
            <a:off x="23387" y="9798088"/>
            <a:ext cx="18283664" cy="508808"/>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p>
        </p:txBody>
      </p:sp>
      <p:pic>
        <p:nvPicPr>
          <p:cNvPr id="42" name="Picture 41" descr="Logo&#10;&#10;Description automatically generated">
            <a:extLst>
              <a:ext uri="{FF2B5EF4-FFF2-40B4-BE49-F238E27FC236}">
                <a16:creationId xmlns:a16="http://schemas.microsoft.com/office/drawing/2014/main" id="{D9DC970F-407B-6A62-8979-96E74DAE8A5A}"/>
              </a:ext>
            </a:extLst>
          </p:cNvPr>
          <p:cNvPicPr>
            <a:picLocks noChangeAspect="1"/>
          </p:cNvPicPr>
          <p:nvPr/>
        </p:nvPicPr>
        <p:blipFill rotWithShape="1">
          <a:blip r:embed="rId4"/>
          <a:srcRect l="11092" b="4880"/>
          <a:stretch/>
        </p:blipFill>
        <p:spPr>
          <a:xfrm>
            <a:off x="-4" y="5952833"/>
            <a:ext cx="4544426" cy="4359884"/>
          </a:xfrm>
          <a:prstGeom prst="rect">
            <a:avLst/>
          </a:prstGeom>
        </p:spPr>
      </p:pic>
      <p:sp>
        <p:nvSpPr>
          <p:cNvPr id="43" name="TextBox 42">
            <a:extLst>
              <a:ext uri="{FF2B5EF4-FFF2-40B4-BE49-F238E27FC236}">
                <a16:creationId xmlns:a16="http://schemas.microsoft.com/office/drawing/2014/main" id="{A3FD651D-9FB6-A552-7259-B487252662A4}"/>
              </a:ext>
            </a:extLst>
          </p:cNvPr>
          <p:cNvSpPr txBox="1"/>
          <p:nvPr/>
        </p:nvSpPr>
        <p:spPr>
          <a:xfrm>
            <a:off x="642938" y="9896429"/>
            <a:ext cx="1485900" cy="276999"/>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2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sz="4050" dirty="0">
              <a:solidFill>
                <a:schemeClr val="bg1"/>
              </a:solidFill>
            </a:endParaRPr>
          </a:p>
        </p:txBody>
      </p:sp>
      <p:pic>
        <p:nvPicPr>
          <p:cNvPr id="25" name="Picture 24" descr="Blue letters on a black background&#10;&#10;Description automatically generated">
            <a:extLst>
              <a:ext uri="{FF2B5EF4-FFF2-40B4-BE49-F238E27FC236}">
                <a16:creationId xmlns:a16="http://schemas.microsoft.com/office/drawing/2014/main" id="{B4E12BC9-BE66-712C-BAD4-29D8B3A8C81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805543" y="8899537"/>
            <a:ext cx="2040809" cy="640814"/>
          </a:xfrm>
          <a:prstGeom prst="rect">
            <a:avLst/>
          </a:prstGeom>
        </p:spPr>
      </p:pic>
      <p:grpSp>
        <p:nvGrpSpPr>
          <p:cNvPr id="45" name="Group 44">
            <a:extLst>
              <a:ext uri="{FF2B5EF4-FFF2-40B4-BE49-F238E27FC236}">
                <a16:creationId xmlns:a16="http://schemas.microsoft.com/office/drawing/2014/main" id="{5675606F-51CB-6870-E5B0-0CA32FDA92AA}"/>
              </a:ext>
            </a:extLst>
          </p:cNvPr>
          <p:cNvGrpSpPr/>
          <p:nvPr/>
        </p:nvGrpSpPr>
        <p:grpSpPr>
          <a:xfrm flipH="1">
            <a:off x="6204857" y="439772"/>
            <a:ext cx="5945234" cy="8264304"/>
            <a:chOff x="8100060" y="293181"/>
            <a:chExt cx="3831550" cy="5509536"/>
          </a:xfrm>
        </p:grpSpPr>
        <p:sp>
          <p:nvSpPr>
            <p:cNvPr id="8" name="Left Brace 7">
              <a:extLst>
                <a:ext uri="{FF2B5EF4-FFF2-40B4-BE49-F238E27FC236}">
                  <a16:creationId xmlns:a16="http://schemas.microsoft.com/office/drawing/2014/main" id="{D5B09367-C318-D39C-03EE-422BEF5BC854}"/>
                </a:ext>
              </a:extLst>
            </p:cNvPr>
            <p:cNvSpPr/>
            <p:nvPr/>
          </p:nvSpPr>
          <p:spPr>
            <a:xfrm flipH="1">
              <a:off x="10426710" y="309882"/>
              <a:ext cx="205376" cy="681718"/>
            </a:xfrm>
            <a:prstGeom prst="leftBrace">
              <a:avLst/>
            </a:prstGeom>
            <a:ln w="1905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p>
          </p:txBody>
        </p:sp>
        <p:sp>
          <p:nvSpPr>
            <p:cNvPr id="16" name="Left Brace 15">
              <a:extLst>
                <a:ext uri="{FF2B5EF4-FFF2-40B4-BE49-F238E27FC236}">
                  <a16:creationId xmlns:a16="http://schemas.microsoft.com/office/drawing/2014/main" id="{6751E1ED-FA44-D8F6-4377-601E49F71C24}"/>
                </a:ext>
              </a:extLst>
            </p:cNvPr>
            <p:cNvSpPr/>
            <p:nvPr/>
          </p:nvSpPr>
          <p:spPr>
            <a:xfrm flipH="1">
              <a:off x="10426710" y="1029700"/>
              <a:ext cx="205376" cy="681718"/>
            </a:xfrm>
            <a:prstGeom prst="leftBrace">
              <a:avLst/>
            </a:prstGeom>
            <a:ln w="1905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033F547F-9E9A-BE2F-E194-FBD78AD5DEAE}"/>
                </a:ext>
              </a:extLst>
            </p:cNvPr>
            <p:cNvSpPr txBox="1"/>
            <p:nvPr/>
          </p:nvSpPr>
          <p:spPr>
            <a:xfrm flipH="1">
              <a:off x="10537834" y="466075"/>
              <a:ext cx="1393724" cy="369332"/>
            </a:xfrm>
            <a:prstGeom prst="rect">
              <a:avLst/>
            </a:prstGeom>
            <a:no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4050" b="1" dirty="0">
                  <a:solidFill>
                    <a:schemeClr val="bg1"/>
                  </a:solidFill>
                </a:rPr>
                <a:t>SCOPE 1</a:t>
              </a:r>
            </a:p>
          </p:txBody>
        </p:sp>
        <p:sp>
          <p:nvSpPr>
            <p:cNvPr id="22" name="TextBox 21">
              <a:extLst>
                <a:ext uri="{FF2B5EF4-FFF2-40B4-BE49-F238E27FC236}">
                  <a16:creationId xmlns:a16="http://schemas.microsoft.com/office/drawing/2014/main" id="{36A7A36E-BD0B-8EE4-0289-299321783C90}"/>
                </a:ext>
              </a:extLst>
            </p:cNvPr>
            <p:cNvSpPr txBox="1"/>
            <p:nvPr/>
          </p:nvSpPr>
          <p:spPr>
            <a:xfrm flipH="1">
              <a:off x="10537886" y="1189985"/>
              <a:ext cx="1393724" cy="369332"/>
            </a:xfrm>
            <a:prstGeom prst="rect">
              <a:avLst/>
            </a:prstGeom>
            <a:no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4050" b="1" dirty="0">
                  <a:solidFill>
                    <a:schemeClr val="bg1"/>
                  </a:solidFill>
                </a:rPr>
                <a:t>SCOPE 2</a:t>
              </a:r>
            </a:p>
          </p:txBody>
        </p:sp>
        <p:sp>
          <p:nvSpPr>
            <p:cNvPr id="24" name="TextBox 23">
              <a:extLst>
                <a:ext uri="{FF2B5EF4-FFF2-40B4-BE49-F238E27FC236}">
                  <a16:creationId xmlns:a16="http://schemas.microsoft.com/office/drawing/2014/main" id="{D271E4E0-CA65-9313-82D5-678415A5FAAD}"/>
                </a:ext>
              </a:extLst>
            </p:cNvPr>
            <p:cNvSpPr txBox="1"/>
            <p:nvPr/>
          </p:nvSpPr>
          <p:spPr>
            <a:xfrm flipH="1">
              <a:off x="10537834" y="3248248"/>
              <a:ext cx="1393724" cy="369332"/>
            </a:xfrm>
            <a:prstGeom prst="rect">
              <a:avLst/>
            </a:prstGeom>
            <a:no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4050" b="1" dirty="0">
                  <a:solidFill>
                    <a:schemeClr val="bg1"/>
                  </a:solidFill>
                </a:rPr>
                <a:t>SCOPE 3</a:t>
              </a:r>
            </a:p>
          </p:txBody>
        </p:sp>
        <p:sp>
          <p:nvSpPr>
            <p:cNvPr id="32" name="Left Brace 31">
              <a:extLst>
                <a:ext uri="{FF2B5EF4-FFF2-40B4-BE49-F238E27FC236}">
                  <a16:creationId xmlns:a16="http://schemas.microsoft.com/office/drawing/2014/main" id="{0E545B9A-00F6-A9F4-7AF4-E9CCFA394F22}"/>
                </a:ext>
              </a:extLst>
            </p:cNvPr>
            <p:cNvSpPr/>
            <p:nvPr/>
          </p:nvSpPr>
          <p:spPr>
            <a:xfrm flipH="1">
              <a:off x="10426709" y="1744753"/>
              <a:ext cx="205374" cy="4057964"/>
            </a:xfrm>
            <a:prstGeom prst="leftBrace">
              <a:avLst>
                <a:gd name="adj1" fmla="val 8333"/>
                <a:gd name="adj2" fmla="val 41649"/>
              </a:avLst>
            </a:prstGeom>
            <a:ln w="1905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p>
          </p:txBody>
        </p:sp>
        <p:cxnSp>
          <p:nvCxnSpPr>
            <p:cNvPr id="34" name="Straight Connector 33">
              <a:extLst>
                <a:ext uri="{FF2B5EF4-FFF2-40B4-BE49-F238E27FC236}">
                  <a16:creationId xmlns:a16="http://schemas.microsoft.com/office/drawing/2014/main" id="{0E7CF9A9-C3E1-3029-4EB8-CA167288B26B}"/>
                </a:ext>
              </a:extLst>
            </p:cNvPr>
            <p:cNvCxnSpPr>
              <a:cxnSpLocks/>
            </p:cNvCxnSpPr>
            <p:nvPr/>
          </p:nvCxnSpPr>
          <p:spPr>
            <a:xfrm flipH="1" flipV="1">
              <a:off x="8100060" y="293181"/>
              <a:ext cx="2251447" cy="16701"/>
            </a:xfrm>
            <a:prstGeom prst="line">
              <a:avLst/>
            </a:prstGeom>
            <a:ln w="19050">
              <a:solidFill>
                <a:schemeClr val="bg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84A3B11-4356-7DC9-FECA-4824C85E324B}"/>
                </a:ext>
              </a:extLst>
            </p:cNvPr>
            <p:cNvCxnSpPr>
              <a:cxnSpLocks/>
            </p:cNvCxnSpPr>
            <p:nvPr/>
          </p:nvCxnSpPr>
          <p:spPr>
            <a:xfrm flipH="1" flipV="1">
              <a:off x="8172364" y="1718528"/>
              <a:ext cx="2251447" cy="16701"/>
            </a:xfrm>
            <a:prstGeom prst="line">
              <a:avLst/>
            </a:prstGeom>
            <a:ln w="19050">
              <a:solidFill>
                <a:schemeClr val="bg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6CB9A71-655F-1C30-CE80-C74ED6401AC3}"/>
                </a:ext>
              </a:extLst>
            </p:cNvPr>
            <p:cNvCxnSpPr>
              <a:cxnSpLocks/>
            </p:cNvCxnSpPr>
            <p:nvPr/>
          </p:nvCxnSpPr>
          <p:spPr>
            <a:xfrm flipH="1" flipV="1">
              <a:off x="8100060" y="5786016"/>
              <a:ext cx="2251447" cy="16701"/>
            </a:xfrm>
            <a:prstGeom prst="line">
              <a:avLst/>
            </a:prstGeom>
            <a:ln w="19050">
              <a:solidFill>
                <a:schemeClr val="bg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3" name="Picture 2" descr="A logo with a horse head and a person's face&#10;&#10;Description automatically generated">
            <a:extLst>
              <a:ext uri="{FF2B5EF4-FFF2-40B4-BE49-F238E27FC236}">
                <a16:creationId xmlns:a16="http://schemas.microsoft.com/office/drawing/2014/main" id="{42614B19-0ADA-55DB-2A3F-22CE5154B14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427250" y="8719124"/>
            <a:ext cx="1759740" cy="1071821"/>
          </a:xfrm>
          <a:prstGeom prst="rect">
            <a:avLst/>
          </a:prstGeom>
        </p:spPr>
      </p:pic>
    </p:spTree>
    <p:extLst>
      <p:ext uri="{BB962C8B-B14F-4D97-AF65-F5344CB8AC3E}">
        <p14:creationId xmlns:p14="http://schemas.microsoft.com/office/powerpoint/2010/main" val="350659635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19">
            <a:extLst>
              <a:ext uri="{FF2B5EF4-FFF2-40B4-BE49-F238E27FC236}">
                <a16:creationId xmlns:a16="http://schemas.microsoft.com/office/drawing/2014/main" id="{72771D8A-827B-4B2C-A82D-66DE281C2C74}"/>
              </a:ext>
            </a:extLst>
          </p:cNvPr>
          <p:cNvSpPr>
            <a:spLocks/>
          </p:cNvSpPr>
          <p:nvPr/>
        </p:nvSpPr>
        <p:spPr bwMode="auto">
          <a:xfrm rot="16200000">
            <a:off x="2893624" y="-630702"/>
            <a:ext cx="92012" cy="4593482"/>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3C623CAD-EC1F-7D2C-86CF-261FD95000D1}"/>
              </a:ext>
            </a:extLst>
          </p:cNvPr>
          <p:cNvSpPr txBox="1"/>
          <p:nvPr/>
        </p:nvSpPr>
        <p:spPr>
          <a:xfrm>
            <a:off x="496867" y="413491"/>
            <a:ext cx="5906999" cy="10387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R="0" lvl="0" indent="0" fontAlgn="auto">
              <a:lnSpc>
                <a:spcPct val="90000"/>
              </a:lnSpc>
              <a:spcBef>
                <a:spcPct val="0"/>
              </a:spcBef>
              <a:spcAft>
                <a:spcPts val="900"/>
              </a:spcAft>
              <a:buClrTx/>
              <a:buSzTx/>
              <a:buFontTx/>
              <a:buNone/>
              <a:tabLst/>
              <a:defRPr/>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a:t>
            </a:r>
          </a:p>
          <a:p>
            <a:pPr marR="0" lvl="0" indent="0" fontAlgn="auto">
              <a:lnSpc>
                <a:spcPct val="90000"/>
              </a:lnSpc>
              <a:spcBef>
                <a:spcPct val="0"/>
              </a:spcBef>
              <a:spcAft>
                <a:spcPts val="900"/>
              </a:spcAft>
              <a:buClrTx/>
              <a:buSzTx/>
              <a:buFontTx/>
              <a:buNone/>
              <a:tabLst/>
              <a:defRPr/>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Opportunities &amp; Challenges </a:t>
            </a:r>
          </a:p>
        </p:txBody>
      </p:sp>
      <p:sp>
        <p:nvSpPr>
          <p:cNvPr id="4" name="Oval 3">
            <a:extLst>
              <a:ext uri="{FF2B5EF4-FFF2-40B4-BE49-F238E27FC236}">
                <a16:creationId xmlns:a16="http://schemas.microsoft.com/office/drawing/2014/main" id="{E6A3E5C2-0389-7DF0-35B7-182F939CBB7E}"/>
              </a:ext>
            </a:extLst>
          </p:cNvPr>
          <p:cNvSpPr/>
          <p:nvPr/>
        </p:nvSpPr>
        <p:spPr>
          <a:xfrm>
            <a:off x="5301636" y="3187331"/>
            <a:ext cx="4787943" cy="4787948"/>
          </a:xfrm>
          <a:prstGeom prst="ellipse">
            <a:avLst/>
          </a:prstGeom>
          <a:gradFill>
            <a:gsLst>
              <a:gs pos="0">
                <a:schemeClr val="bg1"/>
              </a:gs>
              <a:gs pos="100000">
                <a:schemeClr val="tx1">
                  <a:lumMod val="60000"/>
                  <a:lumOff val="40000"/>
                </a:schemeClr>
              </a:gs>
            </a:gsLst>
            <a:lin ang="5400000" scaled="1"/>
          </a:gradFill>
          <a:ln w="12700" cap="flat" cmpd="sng" algn="ctr">
            <a:solidFill>
              <a:sysClr val="window" lastClr="FFFFFF">
                <a:lumMod val="75000"/>
              </a:sysClr>
            </a:solidFill>
            <a:prstDash val="dash"/>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6" name="Oval 5">
            <a:extLst>
              <a:ext uri="{FF2B5EF4-FFF2-40B4-BE49-F238E27FC236}">
                <a16:creationId xmlns:a16="http://schemas.microsoft.com/office/drawing/2014/main" id="{6C3A4E5A-0334-D99D-0FDE-6E4574B97265}"/>
              </a:ext>
            </a:extLst>
          </p:cNvPr>
          <p:cNvSpPr/>
          <p:nvPr/>
        </p:nvSpPr>
        <p:spPr>
          <a:xfrm>
            <a:off x="8450402" y="3187331"/>
            <a:ext cx="4787943" cy="4787948"/>
          </a:xfrm>
          <a:prstGeom prst="ellipse">
            <a:avLst/>
          </a:prstGeom>
          <a:gradFill>
            <a:gsLst>
              <a:gs pos="0">
                <a:schemeClr val="bg1"/>
              </a:gs>
              <a:gs pos="100000">
                <a:schemeClr val="tx1">
                  <a:lumMod val="60000"/>
                  <a:lumOff val="40000"/>
                </a:schemeClr>
              </a:gs>
            </a:gsLst>
            <a:lin ang="5400000" scaled="1"/>
          </a:gradFill>
          <a:ln w="12700" cap="flat" cmpd="sng" algn="ctr">
            <a:solidFill>
              <a:sysClr val="window" lastClr="FFFFFF">
                <a:lumMod val="75000"/>
              </a:sysClr>
            </a:solidFill>
            <a:prstDash val="dash"/>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IN" sz="1800" kern="0" dirty="0">
              <a:solidFill>
                <a:prstClr val="white"/>
              </a:solidFill>
              <a:latin typeface="Roboto" panose="02000000000000000000" pitchFamily="2" charset="0"/>
              <a:ea typeface="Roboto" panose="02000000000000000000" pitchFamily="2" charset="0"/>
            </a:endParaRPr>
          </a:p>
        </p:txBody>
      </p:sp>
      <p:sp>
        <p:nvSpPr>
          <p:cNvPr id="10" name="Freeform 31">
            <a:extLst>
              <a:ext uri="{FF2B5EF4-FFF2-40B4-BE49-F238E27FC236}">
                <a16:creationId xmlns:a16="http://schemas.microsoft.com/office/drawing/2014/main" id="{73EA226A-63D3-3091-DFF1-FA3D63186F65}"/>
              </a:ext>
            </a:extLst>
          </p:cNvPr>
          <p:cNvSpPr/>
          <p:nvPr/>
        </p:nvSpPr>
        <p:spPr>
          <a:xfrm>
            <a:off x="6629760" y="3637634"/>
            <a:ext cx="2595231" cy="3894228"/>
          </a:xfrm>
          <a:custGeom>
            <a:avLst/>
            <a:gdLst>
              <a:gd name="connsiteX0" fmla="*/ 3358921 w 3358922"/>
              <a:gd name="connsiteY0" fmla="*/ 1189146 h 2379847"/>
              <a:gd name="connsiteX1" fmla="*/ 380194 w 3358922"/>
              <a:gd name="connsiteY1" fmla="*/ 25364 h 2379847"/>
              <a:gd name="connsiteX2" fmla="*/ 366340 w 3358922"/>
              <a:gd name="connsiteY2" fmla="*/ 2352928 h 2379847"/>
              <a:gd name="connsiteX3" fmla="*/ 3358921 w 3358922"/>
              <a:gd name="connsiteY3" fmla="*/ 1189146 h 2379847"/>
              <a:gd name="connsiteX0" fmla="*/ 2992581 w 2992582"/>
              <a:gd name="connsiteY0" fmla="*/ 1189146 h 2379847"/>
              <a:gd name="connsiteX1" fmla="*/ 13854 w 2992582"/>
              <a:gd name="connsiteY1" fmla="*/ 25364 h 2379847"/>
              <a:gd name="connsiteX2" fmla="*/ 0 w 2992582"/>
              <a:gd name="connsiteY2" fmla="*/ 2352928 h 2379847"/>
              <a:gd name="connsiteX3" fmla="*/ 2992581 w 2992582"/>
              <a:gd name="connsiteY3" fmla="*/ 1189146 h 2379847"/>
              <a:gd name="connsiteX0" fmla="*/ 2992581 w 2992581"/>
              <a:gd name="connsiteY0" fmla="*/ 1163782 h 2354483"/>
              <a:gd name="connsiteX1" fmla="*/ 13854 w 2992581"/>
              <a:gd name="connsiteY1" fmla="*/ 0 h 2354483"/>
              <a:gd name="connsiteX2" fmla="*/ 0 w 2992581"/>
              <a:gd name="connsiteY2" fmla="*/ 2327564 h 2354483"/>
              <a:gd name="connsiteX3" fmla="*/ 2992581 w 2992581"/>
              <a:gd name="connsiteY3" fmla="*/ 1163782 h 2354483"/>
              <a:gd name="connsiteX0" fmla="*/ 2992581 w 2992581"/>
              <a:gd name="connsiteY0" fmla="*/ 1163782 h 2327564"/>
              <a:gd name="connsiteX1" fmla="*/ 13854 w 2992581"/>
              <a:gd name="connsiteY1" fmla="*/ 0 h 2327564"/>
              <a:gd name="connsiteX2" fmla="*/ 0 w 2992581"/>
              <a:gd name="connsiteY2" fmla="*/ 2327564 h 2327564"/>
              <a:gd name="connsiteX3" fmla="*/ 2992581 w 2992581"/>
              <a:gd name="connsiteY3" fmla="*/ 1163782 h 2327564"/>
            </a:gdLst>
            <a:ahLst/>
            <a:cxnLst>
              <a:cxn ang="0">
                <a:pos x="connsiteX0" y="connsiteY0"/>
              </a:cxn>
              <a:cxn ang="0">
                <a:pos x="connsiteX1" y="connsiteY1"/>
              </a:cxn>
              <a:cxn ang="0">
                <a:pos x="connsiteX2" y="connsiteY2"/>
              </a:cxn>
              <a:cxn ang="0">
                <a:pos x="connsiteX3" y="connsiteY3"/>
              </a:cxn>
            </a:cxnLst>
            <a:rect l="l" t="t" r="r" b="b"/>
            <a:pathLst>
              <a:path w="2992581" h="2327564">
                <a:moveTo>
                  <a:pt x="2992581" y="1163782"/>
                </a:moveTo>
                <a:lnTo>
                  <a:pt x="13854" y="0"/>
                </a:lnTo>
                <a:lnTo>
                  <a:pt x="0" y="2327564"/>
                </a:lnTo>
                <a:lnTo>
                  <a:pt x="2992581" y="1163782"/>
                </a:lnTo>
                <a:close/>
              </a:path>
            </a:pathLst>
          </a:custGeom>
          <a:gradFill flip="none" rotWithShape="1">
            <a:gsLst>
              <a:gs pos="100000">
                <a:sysClr val="window" lastClr="FFFFFF">
                  <a:alpha val="0"/>
                </a:sysClr>
              </a:gs>
              <a:gs pos="0">
                <a:schemeClr val="bg1">
                  <a:lumMod val="75000"/>
                </a:schemeClr>
              </a:gs>
            </a:gsLst>
            <a:lin ang="10800000" scaled="1"/>
            <a:tileRect/>
          </a:gra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sng"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1" name="Freeform 32">
            <a:extLst>
              <a:ext uri="{FF2B5EF4-FFF2-40B4-BE49-F238E27FC236}">
                <a16:creationId xmlns:a16="http://schemas.microsoft.com/office/drawing/2014/main" id="{08D451A9-48CC-0D40-E396-245668EBD64A}"/>
              </a:ext>
            </a:extLst>
          </p:cNvPr>
          <p:cNvSpPr/>
          <p:nvPr/>
        </p:nvSpPr>
        <p:spPr>
          <a:xfrm flipH="1">
            <a:off x="9240006" y="3637634"/>
            <a:ext cx="2595231" cy="3894228"/>
          </a:xfrm>
          <a:custGeom>
            <a:avLst/>
            <a:gdLst>
              <a:gd name="connsiteX0" fmla="*/ 3358921 w 3358922"/>
              <a:gd name="connsiteY0" fmla="*/ 1189146 h 2379847"/>
              <a:gd name="connsiteX1" fmla="*/ 380194 w 3358922"/>
              <a:gd name="connsiteY1" fmla="*/ 25364 h 2379847"/>
              <a:gd name="connsiteX2" fmla="*/ 366340 w 3358922"/>
              <a:gd name="connsiteY2" fmla="*/ 2352928 h 2379847"/>
              <a:gd name="connsiteX3" fmla="*/ 3358921 w 3358922"/>
              <a:gd name="connsiteY3" fmla="*/ 1189146 h 2379847"/>
              <a:gd name="connsiteX0" fmla="*/ 2992581 w 2992582"/>
              <a:gd name="connsiteY0" fmla="*/ 1189146 h 2379847"/>
              <a:gd name="connsiteX1" fmla="*/ 13854 w 2992582"/>
              <a:gd name="connsiteY1" fmla="*/ 25364 h 2379847"/>
              <a:gd name="connsiteX2" fmla="*/ 0 w 2992582"/>
              <a:gd name="connsiteY2" fmla="*/ 2352928 h 2379847"/>
              <a:gd name="connsiteX3" fmla="*/ 2992581 w 2992582"/>
              <a:gd name="connsiteY3" fmla="*/ 1189146 h 2379847"/>
              <a:gd name="connsiteX0" fmla="*/ 2992581 w 2992581"/>
              <a:gd name="connsiteY0" fmla="*/ 1163782 h 2354483"/>
              <a:gd name="connsiteX1" fmla="*/ 13854 w 2992581"/>
              <a:gd name="connsiteY1" fmla="*/ 0 h 2354483"/>
              <a:gd name="connsiteX2" fmla="*/ 0 w 2992581"/>
              <a:gd name="connsiteY2" fmla="*/ 2327564 h 2354483"/>
              <a:gd name="connsiteX3" fmla="*/ 2992581 w 2992581"/>
              <a:gd name="connsiteY3" fmla="*/ 1163782 h 2354483"/>
              <a:gd name="connsiteX0" fmla="*/ 2992581 w 2992581"/>
              <a:gd name="connsiteY0" fmla="*/ 1163782 h 2327564"/>
              <a:gd name="connsiteX1" fmla="*/ 13854 w 2992581"/>
              <a:gd name="connsiteY1" fmla="*/ 0 h 2327564"/>
              <a:gd name="connsiteX2" fmla="*/ 0 w 2992581"/>
              <a:gd name="connsiteY2" fmla="*/ 2327564 h 2327564"/>
              <a:gd name="connsiteX3" fmla="*/ 2992581 w 2992581"/>
              <a:gd name="connsiteY3" fmla="*/ 1163782 h 2327564"/>
            </a:gdLst>
            <a:ahLst/>
            <a:cxnLst>
              <a:cxn ang="0">
                <a:pos x="connsiteX0" y="connsiteY0"/>
              </a:cxn>
              <a:cxn ang="0">
                <a:pos x="connsiteX1" y="connsiteY1"/>
              </a:cxn>
              <a:cxn ang="0">
                <a:pos x="connsiteX2" y="connsiteY2"/>
              </a:cxn>
              <a:cxn ang="0">
                <a:pos x="connsiteX3" y="connsiteY3"/>
              </a:cxn>
            </a:cxnLst>
            <a:rect l="l" t="t" r="r" b="b"/>
            <a:pathLst>
              <a:path w="2992581" h="2327564">
                <a:moveTo>
                  <a:pt x="2992581" y="1163782"/>
                </a:moveTo>
                <a:lnTo>
                  <a:pt x="13854" y="0"/>
                </a:lnTo>
                <a:lnTo>
                  <a:pt x="0" y="2327564"/>
                </a:lnTo>
                <a:lnTo>
                  <a:pt x="2992581" y="1163782"/>
                </a:lnTo>
                <a:close/>
              </a:path>
            </a:pathLst>
          </a:custGeom>
          <a:gradFill>
            <a:gsLst>
              <a:gs pos="100000">
                <a:sysClr val="window" lastClr="FFFFFF">
                  <a:alpha val="0"/>
                </a:sysClr>
              </a:gs>
              <a:gs pos="0">
                <a:schemeClr val="bg1">
                  <a:lumMod val="75000"/>
                </a:schemeClr>
              </a:gs>
            </a:gsLst>
            <a:lin ang="10800000" scaled="1"/>
          </a:gra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sng"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2" name="Rectangle 11">
            <a:extLst>
              <a:ext uri="{FF2B5EF4-FFF2-40B4-BE49-F238E27FC236}">
                <a16:creationId xmlns:a16="http://schemas.microsoft.com/office/drawing/2014/main" id="{E25F3E5C-B731-45C4-015B-FB4DDA6111C5}"/>
              </a:ext>
            </a:extLst>
          </p:cNvPr>
          <p:cNvSpPr/>
          <p:nvPr/>
        </p:nvSpPr>
        <p:spPr>
          <a:xfrm>
            <a:off x="5093924" y="2158995"/>
            <a:ext cx="3071670" cy="1338828"/>
          </a:xfrm>
          <a:prstGeom prst="rect">
            <a:avLst/>
          </a:prstGeom>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4050" b="1" dirty="0">
                <a:solidFill>
                  <a:srgbClr val="005ACD"/>
                </a:solidFill>
                <a:latin typeface="Roboto" panose="02000000000000000000" pitchFamily="2" charset="0"/>
                <a:ea typeface="Roboto" panose="02000000000000000000" pitchFamily="2" charset="0"/>
              </a:rPr>
              <a:t>Market Forces</a:t>
            </a:r>
            <a:endParaRPr lang="en-IN" sz="4050" b="1" dirty="0">
              <a:solidFill>
                <a:srgbClr val="005ACD"/>
              </a:solidFill>
              <a:latin typeface="Roboto" panose="02000000000000000000" pitchFamily="2" charset="0"/>
              <a:ea typeface="Roboto" panose="02000000000000000000" pitchFamily="2" charset="0"/>
              <a:cs typeface="Arial" pitchFamily="34" charset="0"/>
            </a:endParaRPr>
          </a:p>
        </p:txBody>
      </p:sp>
      <p:grpSp>
        <p:nvGrpSpPr>
          <p:cNvPr id="60" name="Group 59">
            <a:extLst>
              <a:ext uri="{FF2B5EF4-FFF2-40B4-BE49-F238E27FC236}">
                <a16:creationId xmlns:a16="http://schemas.microsoft.com/office/drawing/2014/main" id="{A1E495D9-8BD6-D645-5F66-E0EC6D336698}"/>
              </a:ext>
            </a:extLst>
          </p:cNvPr>
          <p:cNvGrpSpPr/>
          <p:nvPr/>
        </p:nvGrpSpPr>
        <p:grpSpPr>
          <a:xfrm>
            <a:off x="6116237" y="2984904"/>
            <a:ext cx="1084487" cy="1084485"/>
            <a:chOff x="2302816" y="1831363"/>
            <a:chExt cx="1625738" cy="1625738"/>
          </a:xfrm>
        </p:grpSpPr>
        <p:sp>
          <p:nvSpPr>
            <p:cNvPr id="62" name="Oval 61">
              <a:extLst>
                <a:ext uri="{FF2B5EF4-FFF2-40B4-BE49-F238E27FC236}">
                  <a16:creationId xmlns:a16="http://schemas.microsoft.com/office/drawing/2014/main" id="{03F037A0-3651-CF4C-AD2A-F9D67BDECDB7}"/>
                </a:ext>
              </a:extLst>
            </p:cNvPr>
            <p:cNvSpPr/>
            <p:nvPr/>
          </p:nvSpPr>
          <p:spPr>
            <a:xfrm>
              <a:off x="2302816" y="1831363"/>
              <a:ext cx="1625738" cy="1625738"/>
            </a:xfrm>
            <a:prstGeom prst="ellipse">
              <a:avLst/>
            </a:prstGeom>
            <a:solidFill>
              <a:srgbClr val="FFFFFF"/>
            </a:solidFill>
            <a:ln w="12700" cap="flat" cmpd="sng" algn="ctr">
              <a:noFill/>
              <a:prstDash val="solid"/>
              <a:miter lim="800000"/>
            </a:ln>
            <a:effectLst>
              <a:innerShdw blurRad="698500">
                <a:prstClr val="black">
                  <a:alpha val="59000"/>
                </a:prstClr>
              </a:innerShdw>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65" name="Oval 64">
              <a:extLst>
                <a:ext uri="{FF2B5EF4-FFF2-40B4-BE49-F238E27FC236}">
                  <a16:creationId xmlns:a16="http://schemas.microsoft.com/office/drawing/2014/main" id="{C8F86848-367B-E1AC-0EA8-7950A7699791}"/>
                </a:ext>
              </a:extLst>
            </p:cNvPr>
            <p:cNvSpPr/>
            <p:nvPr/>
          </p:nvSpPr>
          <p:spPr>
            <a:xfrm>
              <a:off x="2615334" y="1864145"/>
              <a:ext cx="1028412" cy="792088"/>
            </a:xfrm>
            <a:prstGeom prst="ellipse">
              <a:avLst/>
            </a:prstGeom>
            <a:gradFill flip="none" rotWithShape="1">
              <a:gsLst>
                <a:gs pos="0">
                  <a:sysClr val="window" lastClr="FFFFFF"/>
                </a:gs>
                <a:gs pos="85000">
                  <a:sysClr val="window" lastClr="FFFFFF">
                    <a:lumMod val="85000"/>
                    <a:alpha val="0"/>
                  </a:sysClr>
                </a:gs>
              </a:gsLst>
              <a:lin ang="5400000" scaled="1"/>
              <a:tileRect/>
            </a:gra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sp>
        <p:nvSpPr>
          <p:cNvPr id="61" name="TextBox 55">
            <a:extLst>
              <a:ext uri="{FF2B5EF4-FFF2-40B4-BE49-F238E27FC236}">
                <a16:creationId xmlns:a16="http://schemas.microsoft.com/office/drawing/2014/main" id="{EB0F8C8E-5A87-6F76-45F2-49FF1F4F09CC}"/>
              </a:ext>
            </a:extLst>
          </p:cNvPr>
          <p:cNvSpPr txBox="1"/>
          <p:nvPr/>
        </p:nvSpPr>
        <p:spPr>
          <a:xfrm>
            <a:off x="2229851" y="3113819"/>
            <a:ext cx="3590801" cy="41549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r" defTabSz="1371600" eaLnBrk="1" fontAlgn="auto" latinLnBrk="0" hangingPunct="1">
              <a:lnSpc>
                <a:spcPct val="100000"/>
              </a:lnSpc>
              <a:spcBef>
                <a:spcPts val="0"/>
              </a:spcBef>
              <a:spcAft>
                <a:spcPts val="0"/>
              </a:spcAft>
              <a:buClrTx/>
              <a:buSzTx/>
              <a:buFontTx/>
              <a:buNone/>
              <a:tabLst/>
              <a:defRPr/>
            </a:pPr>
            <a:r>
              <a:rPr kumimoji="0" lang="en-IN" sz="2100" b="1" i="0" u="none" strike="noStrike" kern="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Times New Roman" panose="02020603050405020304" pitchFamily="18" charset="0"/>
              </a:rPr>
              <a:t>Consumer demand</a:t>
            </a:r>
          </a:p>
        </p:txBody>
      </p:sp>
      <p:grpSp>
        <p:nvGrpSpPr>
          <p:cNvPr id="14" name="Group 13">
            <a:extLst>
              <a:ext uri="{FF2B5EF4-FFF2-40B4-BE49-F238E27FC236}">
                <a16:creationId xmlns:a16="http://schemas.microsoft.com/office/drawing/2014/main" id="{34FA4C6B-6EA3-D0C4-2F55-AB02BCD1F6BB}"/>
              </a:ext>
            </a:extLst>
          </p:cNvPr>
          <p:cNvGrpSpPr/>
          <p:nvPr/>
        </p:nvGrpSpPr>
        <p:grpSpPr>
          <a:xfrm>
            <a:off x="6116229" y="7096521"/>
            <a:ext cx="1084485" cy="1084485"/>
            <a:chOff x="2302816" y="4103508"/>
            <a:chExt cx="1625738" cy="1625738"/>
          </a:xfrm>
        </p:grpSpPr>
        <p:sp>
          <p:nvSpPr>
            <p:cNvPr id="58" name="Oval 57">
              <a:extLst>
                <a:ext uri="{FF2B5EF4-FFF2-40B4-BE49-F238E27FC236}">
                  <a16:creationId xmlns:a16="http://schemas.microsoft.com/office/drawing/2014/main" id="{B143574A-7615-722E-E604-2A320977DDD1}"/>
                </a:ext>
              </a:extLst>
            </p:cNvPr>
            <p:cNvSpPr/>
            <p:nvPr/>
          </p:nvSpPr>
          <p:spPr>
            <a:xfrm>
              <a:off x="2302816" y="4103508"/>
              <a:ext cx="1625738" cy="1625738"/>
            </a:xfrm>
            <a:prstGeom prst="ellipse">
              <a:avLst/>
            </a:prstGeom>
            <a:solidFill>
              <a:srgbClr val="FFFFFF"/>
            </a:solidFill>
            <a:ln w="12700" cap="flat" cmpd="sng" algn="ctr">
              <a:noFill/>
              <a:prstDash val="solid"/>
              <a:miter lim="800000"/>
            </a:ln>
            <a:effectLst>
              <a:innerShdw blurRad="698500">
                <a:prstClr val="black">
                  <a:alpha val="59000"/>
                </a:prstClr>
              </a:innerShdw>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9" name="Oval 58">
              <a:extLst>
                <a:ext uri="{FF2B5EF4-FFF2-40B4-BE49-F238E27FC236}">
                  <a16:creationId xmlns:a16="http://schemas.microsoft.com/office/drawing/2014/main" id="{6EB955FF-49DD-AA1A-8BBB-DF50C1268F4F}"/>
                </a:ext>
              </a:extLst>
            </p:cNvPr>
            <p:cNvSpPr/>
            <p:nvPr/>
          </p:nvSpPr>
          <p:spPr>
            <a:xfrm>
              <a:off x="2615334" y="4150145"/>
              <a:ext cx="1028412" cy="792088"/>
            </a:xfrm>
            <a:prstGeom prst="ellipse">
              <a:avLst/>
            </a:prstGeom>
            <a:gradFill flip="none" rotWithShape="1">
              <a:gsLst>
                <a:gs pos="0">
                  <a:sysClr val="window" lastClr="FFFFFF"/>
                </a:gs>
                <a:gs pos="85000">
                  <a:sysClr val="window" lastClr="FFFFFF">
                    <a:lumMod val="85000"/>
                    <a:alpha val="0"/>
                  </a:sysClr>
                </a:gs>
              </a:gsLst>
              <a:lin ang="5400000" scaled="1"/>
              <a:tileRect/>
            </a:gra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15" name="Group 14">
            <a:extLst>
              <a:ext uri="{FF2B5EF4-FFF2-40B4-BE49-F238E27FC236}">
                <a16:creationId xmlns:a16="http://schemas.microsoft.com/office/drawing/2014/main" id="{152BEE4C-C256-24E1-870D-27025F4FCAC2}"/>
              </a:ext>
            </a:extLst>
          </p:cNvPr>
          <p:cNvGrpSpPr/>
          <p:nvPr/>
        </p:nvGrpSpPr>
        <p:grpSpPr>
          <a:xfrm>
            <a:off x="11302770" y="7096521"/>
            <a:ext cx="1084485" cy="1084485"/>
            <a:chOff x="8260271" y="4103508"/>
            <a:chExt cx="1625738" cy="1625738"/>
          </a:xfrm>
        </p:grpSpPr>
        <p:sp>
          <p:nvSpPr>
            <p:cNvPr id="56" name="Oval 55">
              <a:extLst>
                <a:ext uri="{FF2B5EF4-FFF2-40B4-BE49-F238E27FC236}">
                  <a16:creationId xmlns:a16="http://schemas.microsoft.com/office/drawing/2014/main" id="{1BE3646D-04E3-A4A0-640A-C64696F52D1A}"/>
                </a:ext>
              </a:extLst>
            </p:cNvPr>
            <p:cNvSpPr/>
            <p:nvPr/>
          </p:nvSpPr>
          <p:spPr>
            <a:xfrm>
              <a:off x="8260271" y="4103508"/>
              <a:ext cx="1625738" cy="1625738"/>
            </a:xfrm>
            <a:prstGeom prst="ellipse">
              <a:avLst/>
            </a:prstGeom>
            <a:solidFill>
              <a:sysClr val="window" lastClr="FFFFFF">
                <a:lumMod val="75000"/>
              </a:sysClr>
            </a:solidFill>
            <a:ln w="12700" cap="flat" cmpd="sng" algn="ctr">
              <a:noFill/>
              <a:prstDash val="solid"/>
              <a:miter lim="800000"/>
            </a:ln>
            <a:effectLst>
              <a:innerShdw blurRad="698500">
                <a:prstClr val="black">
                  <a:alpha val="59000"/>
                </a:prstClr>
              </a:innerShdw>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7" name="Oval 56">
              <a:extLst>
                <a:ext uri="{FF2B5EF4-FFF2-40B4-BE49-F238E27FC236}">
                  <a16:creationId xmlns:a16="http://schemas.microsoft.com/office/drawing/2014/main" id="{4F68500A-9347-82F3-AF66-FF674511BE47}"/>
                </a:ext>
              </a:extLst>
            </p:cNvPr>
            <p:cNvSpPr/>
            <p:nvPr/>
          </p:nvSpPr>
          <p:spPr>
            <a:xfrm>
              <a:off x="8572789" y="4150145"/>
              <a:ext cx="1028412" cy="792088"/>
            </a:xfrm>
            <a:prstGeom prst="ellipse">
              <a:avLst/>
            </a:prstGeom>
            <a:gradFill flip="none" rotWithShape="1">
              <a:gsLst>
                <a:gs pos="0">
                  <a:sysClr val="window" lastClr="FFFFFF"/>
                </a:gs>
                <a:gs pos="85000">
                  <a:sysClr val="window" lastClr="FFFFFF">
                    <a:lumMod val="85000"/>
                    <a:alpha val="0"/>
                  </a:sysClr>
                </a:gs>
              </a:gsLst>
              <a:lin ang="5400000" scaled="1"/>
              <a:tileRect/>
            </a:gra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sp>
        <p:nvSpPr>
          <p:cNvPr id="16" name="Oval 15">
            <a:extLst>
              <a:ext uri="{FF2B5EF4-FFF2-40B4-BE49-F238E27FC236}">
                <a16:creationId xmlns:a16="http://schemas.microsoft.com/office/drawing/2014/main" id="{DB9EE221-1789-8AD1-E7EE-437AB1BDBD06}"/>
              </a:ext>
            </a:extLst>
          </p:cNvPr>
          <p:cNvSpPr/>
          <p:nvPr/>
        </p:nvSpPr>
        <p:spPr>
          <a:xfrm>
            <a:off x="11302770" y="2984904"/>
            <a:ext cx="1084485" cy="1084485"/>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ACB0C0"/>
              </a:solidFill>
              <a:effectLst/>
              <a:uLnTx/>
              <a:uFillTx/>
              <a:latin typeface="Roboto" panose="02000000000000000000" pitchFamily="2" charset="0"/>
              <a:ea typeface="Roboto" panose="02000000000000000000" pitchFamily="2" charset="0"/>
            </a:endParaRPr>
          </a:p>
        </p:txBody>
      </p:sp>
      <p:sp>
        <p:nvSpPr>
          <p:cNvPr id="17" name="Right Arrow 56">
            <a:extLst>
              <a:ext uri="{FF2B5EF4-FFF2-40B4-BE49-F238E27FC236}">
                <a16:creationId xmlns:a16="http://schemas.microsoft.com/office/drawing/2014/main" id="{BA60B66B-98D5-D25F-DB31-C808081C45BB}"/>
              </a:ext>
            </a:extLst>
          </p:cNvPr>
          <p:cNvSpPr/>
          <p:nvPr/>
        </p:nvSpPr>
        <p:spPr>
          <a:xfrm rot="2252310">
            <a:off x="7373926" y="4471672"/>
            <a:ext cx="1238777" cy="301265"/>
          </a:xfrm>
          <a:prstGeom prst="rightArrow">
            <a:avLst/>
          </a:prstGeom>
          <a:solidFill>
            <a:srgbClr val="0073FF"/>
          </a:soli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8" name="Right Arrow 57">
            <a:extLst>
              <a:ext uri="{FF2B5EF4-FFF2-40B4-BE49-F238E27FC236}">
                <a16:creationId xmlns:a16="http://schemas.microsoft.com/office/drawing/2014/main" id="{72C7D75C-A300-6AA4-A7BF-2563570F9579}"/>
              </a:ext>
            </a:extLst>
          </p:cNvPr>
          <p:cNvSpPr/>
          <p:nvPr/>
        </p:nvSpPr>
        <p:spPr>
          <a:xfrm rot="19343493" flipV="1">
            <a:off x="7390043" y="6442231"/>
            <a:ext cx="1238777" cy="301265"/>
          </a:xfrm>
          <a:prstGeom prst="rightArrow">
            <a:avLst/>
          </a:prstGeom>
          <a:solidFill>
            <a:srgbClr val="00E6F3"/>
          </a:soli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9" name="Right Arrow 61">
            <a:extLst>
              <a:ext uri="{FF2B5EF4-FFF2-40B4-BE49-F238E27FC236}">
                <a16:creationId xmlns:a16="http://schemas.microsoft.com/office/drawing/2014/main" id="{52952F8D-8159-848F-CA26-625CE46E4697}"/>
              </a:ext>
            </a:extLst>
          </p:cNvPr>
          <p:cNvSpPr/>
          <p:nvPr/>
        </p:nvSpPr>
        <p:spPr>
          <a:xfrm rot="1103897" flipV="1">
            <a:off x="7188578" y="4954439"/>
            <a:ext cx="1238777" cy="301265"/>
          </a:xfrm>
          <a:prstGeom prst="rightArrow">
            <a:avLst/>
          </a:prstGeom>
          <a:solidFill>
            <a:srgbClr val="00A1FE"/>
          </a:soli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0" name="Right Arrow 61">
            <a:extLst>
              <a:ext uri="{FF2B5EF4-FFF2-40B4-BE49-F238E27FC236}">
                <a16:creationId xmlns:a16="http://schemas.microsoft.com/office/drawing/2014/main" id="{5D5D9893-FDE6-9E71-74B8-FEB48E0F3982}"/>
              </a:ext>
            </a:extLst>
          </p:cNvPr>
          <p:cNvSpPr/>
          <p:nvPr/>
        </p:nvSpPr>
        <p:spPr>
          <a:xfrm rot="20496103">
            <a:off x="7154768" y="5973622"/>
            <a:ext cx="1238777" cy="301265"/>
          </a:xfrm>
          <a:prstGeom prst="rightArrow">
            <a:avLst/>
          </a:prstGeom>
          <a:solidFill>
            <a:srgbClr val="00C8FB"/>
          </a:soli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1" name="Right Arrow 56">
            <a:extLst>
              <a:ext uri="{FF2B5EF4-FFF2-40B4-BE49-F238E27FC236}">
                <a16:creationId xmlns:a16="http://schemas.microsoft.com/office/drawing/2014/main" id="{A7072C6B-923E-5E6E-A052-B1331B8CB4EC}"/>
              </a:ext>
            </a:extLst>
          </p:cNvPr>
          <p:cNvSpPr/>
          <p:nvPr/>
        </p:nvSpPr>
        <p:spPr>
          <a:xfrm rot="19347690" flipH="1">
            <a:off x="9943043" y="4488875"/>
            <a:ext cx="1238777" cy="301265"/>
          </a:xfrm>
          <a:prstGeom prst="rightArrow">
            <a:avLst/>
          </a:prstGeom>
          <a:solidFill>
            <a:srgbClr val="0073FF"/>
          </a:soli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800" dirty="0">
              <a:solidFill>
                <a:srgbClr val="ACB0C0"/>
              </a:solidFill>
              <a:latin typeface="Roboto" panose="02000000000000000000" pitchFamily="2" charset="0"/>
              <a:ea typeface="Roboto" panose="02000000000000000000" pitchFamily="2" charset="0"/>
            </a:endParaRPr>
          </a:p>
        </p:txBody>
      </p:sp>
      <p:sp>
        <p:nvSpPr>
          <p:cNvPr id="22" name="Right Arrow 57">
            <a:extLst>
              <a:ext uri="{FF2B5EF4-FFF2-40B4-BE49-F238E27FC236}">
                <a16:creationId xmlns:a16="http://schemas.microsoft.com/office/drawing/2014/main" id="{3C258DCF-7C71-C3D7-58B6-9B5E86362ECE}"/>
              </a:ext>
            </a:extLst>
          </p:cNvPr>
          <p:cNvSpPr/>
          <p:nvPr/>
        </p:nvSpPr>
        <p:spPr>
          <a:xfrm rot="2256507" flipH="1" flipV="1">
            <a:off x="9897382" y="6450442"/>
            <a:ext cx="1238777" cy="301265"/>
          </a:xfrm>
          <a:prstGeom prst="rightArrow">
            <a:avLst/>
          </a:prstGeom>
          <a:solidFill>
            <a:srgbClr val="00E6F3"/>
          </a:soli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3" name="Right Arrow 61">
            <a:extLst>
              <a:ext uri="{FF2B5EF4-FFF2-40B4-BE49-F238E27FC236}">
                <a16:creationId xmlns:a16="http://schemas.microsoft.com/office/drawing/2014/main" id="{22E69AD1-6E81-A212-F0A4-8FB0327EE61F}"/>
              </a:ext>
            </a:extLst>
          </p:cNvPr>
          <p:cNvSpPr/>
          <p:nvPr/>
        </p:nvSpPr>
        <p:spPr>
          <a:xfrm rot="20496103" flipH="1" flipV="1">
            <a:off x="10173685" y="4952750"/>
            <a:ext cx="1238777" cy="301265"/>
          </a:xfrm>
          <a:prstGeom prst="rightArrow">
            <a:avLst/>
          </a:prstGeom>
          <a:solidFill>
            <a:srgbClr val="00A1FE"/>
          </a:soli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4" name="Right Arrow 61">
            <a:extLst>
              <a:ext uri="{FF2B5EF4-FFF2-40B4-BE49-F238E27FC236}">
                <a16:creationId xmlns:a16="http://schemas.microsoft.com/office/drawing/2014/main" id="{05E509E6-2178-B801-BF09-56B274A1571F}"/>
              </a:ext>
            </a:extLst>
          </p:cNvPr>
          <p:cNvSpPr/>
          <p:nvPr/>
        </p:nvSpPr>
        <p:spPr>
          <a:xfrm rot="1103897" flipH="1">
            <a:off x="10132937" y="5965648"/>
            <a:ext cx="1238777" cy="301265"/>
          </a:xfrm>
          <a:prstGeom prst="rightArrow">
            <a:avLst/>
          </a:prstGeom>
          <a:solidFill>
            <a:srgbClr val="00C8FB"/>
          </a:soli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5" name="TextBox 19">
            <a:extLst>
              <a:ext uri="{FF2B5EF4-FFF2-40B4-BE49-F238E27FC236}">
                <a16:creationId xmlns:a16="http://schemas.microsoft.com/office/drawing/2014/main" id="{472DD9EE-09F6-3651-8009-63434181DA18}"/>
              </a:ext>
            </a:extLst>
          </p:cNvPr>
          <p:cNvSpPr txBox="1"/>
          <p:nvPr/>
        </p:nvSpPr>
        <p:spPr>
          <a:xfrm>
            <a:off x="2063505" y="4076255"/>
            <a:ext cx="2773719" cy="41549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a:r>
              <a:rPr lang="en-IN" sz="2100" b="1" dirty="0">
                <a:solidFill>
                  <a:srgbClr val="005ACD"/>
                </a:solidFill>
                <a:latin typeface="Roboto" panose="02000000000000000000" pitchFamily="2" charset="0"/>
                <a:ea typeface="Roboto" panose="02000000000000000000" pitchFamily="2" charset="0"/>
                <a:cs typeface="Times New Roman" panose="02020603050405020304" pitchFamily="18" charset="0"/>
              </a:rPr>
              <a:t>Legal reporting</a:t>
            </a:r>
          </a:p>
        </p:txBody>
      </p:sp>
      <p:sp>
        <p:nvSpPr>
          <p:cNvPr id="26" name="TextBox 20">
            <a:extLst>
              <a:ext uri="{FF2B5EF4-FFF2-40B4-BE49-F238E27FC236}">
                <a16:creationId xmlns:a16="http://schemas.microsoft.com/office/drawing/2014/main" id="{775A5185-12E0-219D-F925-F4812746B07B}"/>
              </a:ext>
            </a:extLst>
          </p:cNvPr>
          <p:cNvSpPr txBox="1"/>
          <p:nvPr/>
        </p:nvSpPr>
        <p:spPr>
          <a:xfrm>
            <a:off x="1057993" y="6725179"/>
            <a:ext cx="3857822" cy="41549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a:r>
              <a:rPr lang="en-IN" sz="2100" b="1" dirty="0">
                <a:solidFill>
                  <a:srgbClr val="005ACD"/>
                </a:solidFill>
                <a:latin typeface="Roboto" panose="02000000000000000000" pitchFamily="2" charset="0"/>
                <a:ea typeface="Roboto" panose="02000000000000000000" pitchFamily="2" charset="0"/>
                <a:cs typeface="Times New Roman" panose="02020603050405020304" pitchFamily="18" charset="0"/>
              </a:rPr>
              <a:t>Tender returns – PPN 06/21</a:t>
            </a:r>
          </a:p>
        </p:txBody>
      </p:sp>
      <p:sp>
        <p:nvSpPr>
          <p:cNvPr id="27" name="TextBox 21">
            <a:extLst>
              <a:ext uri="{FF2B5EF4-FFF2-40B4-BE49-F238E27FC236}">
                <a16:creationId xmlns:a16="http://schemas.microsoft.com/office/drawing/2014/main" id="{FD5CC632-A382-C320-FDC4-2AE0640ED9A4}"/>
              </a:ext>
            </a:extLst>
          </p:cNvPr>
          <p:cNvSpPr txBox="1"/>
          <p:nvPr/>
        </p:nvSpPr>
        <p:spPr>
          <a:xfrm>
            <a:off x="3652926" y="7659541"/>
            <a:ext cx="2282316" cy="41549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a:r>
              <a:rPr lang="en-IN" sz="2100" b="1" dirty="0">
                <a:solidFill>
                  <a:srgbClr val="005ACD"/>
                </a:solidFill>
                <a:latin typeface="Roboto" panose="02000000000000000000" pitchFamily="2" charset="0"/>
                <a:ea typeface="Roboto" panose="02000000000000000000" pitchFamily="2" charset="0"/>
                <a:cs typeface="Times New Roman" panose="02020603050405020304" pitchFamily="18" charset="0"/>
              </a:rPr>
              <a:t>Increasing costs</a:t>
            </a:r>
          </a:p>
        </p:txBody>
      </p:sp>
      <p:sp>
        <p:nvSpPr>
          <p:cNvPr id="28" name="Rectangle 27">
            <a:extLst>
              <a:ext uri="{FF2B5EF4-FFF2-40B4-BE49-F238E27FC236}">
                <a16:creationId xmlns:a16="http://schemas.microsoft.com/office/drawing/2014/main" id="{C0AE94B5-EF20-501A-50F5-8ED2284A55C3}"/>
              </a:ext>
            </a:extLst>
          </p:cNvPr>
          <p:cNvSpPr/>
          <p:nvPr/>
        </p:nvSpPr>
        <p:spPr>
          <a:xfrm>
            <a:off x="10306616" y="2132376"/>
            <a:ext cx="3071670" cy="715581"/>
          </a:xfrm>
          <a:prstGeom prst="rect">
            <a:avLst/>
          </a:prstGeom>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4050" b="1" dirty="0">
                <a:solidFill>
                  <a:srgbClr val="005ACD"/>
                </a:solidFill>
                <a:latin typeface="Roboto" panose="02000000000000000000" pitchFamily="2" charset="0"/>
                <a:ea typeface="Roboto" panose="02000000000000000000" pitchFamily="2" charset="0"/>
                <a:cs typeface="Arial" pitchFamily="34" charset="0"/>
              </a:rPr>
              <a:t>Challenges</a:t>
            </a:r>
          </a:p>
        </p:txBody>
      </p:sp>
      <p:sp>
        <p:nvSpPr>
          <p:cNvPr id="29" name="TextBox 23">
            <a:extLst>
              <a:ext uri="{FF2B5EF4-FFF2-40B4-BE49-F238E27FC236}">
                <a16:creationId xmlns:a16="http://schemas.microsoft.com/office/drawing/2014/main" id="{F07BEA8D-C337-4311-5C22-A41A356903ED}"/>
              </a:ext>
            </a:extLst>
          </p:cNvPr>
          <p:cNvSpPr txBox="1"/>
          <p:nvPr/>
        </p:nvSpPr>
        <p:spPr>
          <a:xfrm>
            <a:off x="12557002" y="7726567"/>
            <a:ext cx="2282315" cy="41549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2100" b="1" dirty="0">
                <a:solidFill>
                  <a:srgbClr val="005ACD"/>
                </a:solidFill>
                <a:latin typeface="Roboto" panose="02000000000000000000" pitchFamily="2" charset="0"/>
                <a:ea typeface="Roboto" panose="02000000000000000000" pitchFamily="2" charset="0"/>
                <a:cs typeface="Times New Roman" panose="02020603050405020304" pitchFamily="18" charset="0"/>
              </a:rPr>
              <a:t>Perceived cost</a:t>
            </a:r>
          </a:p>
        </p:txBody>
      </p:sp>
      <p:sp>
        <p:nvSpPr>
          <p:cNvPr id="30" name="TextBox 24">
            <a:extLst>
              <a:ext uri="{FF2B5EF4-FFF2-40B4-BE49-F238E27FC236}">
                <a16:creationId xmlns:a16="http://schemas.microsoft.com/office/drawing/2014/main" id="{D47B0A62-6B96-CC0E-0FDC-4B1A84AF5D30}"/>
              </a:ext>
            </a:extLst>
          </p:cNvPr>
          <p:cNvSpPr txBox="1"/>
          <p:nvPr/>
        </p:nvSpPr>
        <p:spPr>
          <a:xfrm>
            <a:off x="14203357" y="5411534"/>
            <a:ext cx="2617040" cy="41549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N" sz="2100" b="1" dirty="0">
                <a:solidFill>
                  <a:srgbClr val="005ACD"/>
                </a:solidFill>
                <a:latin typeface="Roboto" panose="02000000000000000000" pitchFamily="2" charset="0"/>
                <a:ea typeface="Roboto" panose="02000000000000000000" pitchFamily="2" charset="0"/>
                <a:cs typeface="Times New Roman" panose="02020603050405020304" pitchFamily="18" charset="0"/>
              </a:rPr>
              <a:t>Confusion</a:t>
            </a:r>
          </a:p>
        </p:txBody>
      </p:sp>
      <p:sp>
        <p:nvSpPr>
          <p:cNvPr id="31" name="TextBox 25">
            <a:extLst>
              <a:ext uri="{FF2B5EF4-FFF2-40B4-BE49-F238E27FC236}">
                <a16:creationId xmlns:a16="http://schemas.microsoft.com/office/drawing/2014/main" id="{534BE501-C718-35D6-AB71-EA28535E1DDA}"/>
              </a:ext>
            </a:extLst>
          </p:cNvPr>
          <p:cNvSpPr txBox="1"/>
          <p:nvPr/>
        </p:nvSpPr>
        <p:spPr>
          <a:xfrm>
            <a:off x="13739196" y="4076257"/>
            <a:ext cx="3234027" cy="41549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N" sz="2100" b="1" dirty="0">
                <a:solidFill>
                  <a:srgbClr val="005ACD"/>
                </a:solidFill>
                <a:latin typeface="Roboto" panose="02000000000000000000" pitchFamily="2" charset="0"/>
                <a:ea typeface="Roboto" panose="02000000000000000000" pitchFamily="2" charset="0"/>
                <a:cs typeface="Times New Roman" panose="02020603050405020304" pitchFamily="18" charset="0"/>
              </a:rPr>
              <a:t>Too big a challenge</a:t>
            </a:r>
          </a:p>
        </p:txBody>
      </p:sp>
      <p:sp>
        <p:nvSpPr>
          <p:cNvPr id="32" name="TextBox 26">
            <a:extLst>
              <a:ext uri="{FF2B5EF4-FFF2-40B4-BE49-F238E27FC236}">
                <a16:creationId xmlns:a16="http://schemas.microsoft.com/office/drawing/2014/main" id="{238DBA43-5552-3373-E278-504CE5DA8833}"/>
              </a:ext>
            </a:extLst>
          </p:cNvPr>
          <p:cNvSpPr txBox="1"/>
          <p:nvPr/>
        </p:nvSpPr>
        <p:spPr>
          <a:xfrm>
            <a:off x="12799568" y="3105781"/>
            <a:ext cx="4880112" cy="41549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N" sz="2100" b="1" dirty="0">
                <a:solidFill>
                  <a:srgbClr val="005ACD"/>
                </a:solidFill>
                <a:latin typeface="Roboto" panose="02000000000000000000" pitchFamily="2" charset="0"/>
                <a:ea typeface="Roboto" panose="02000000000000000000" pitchFamily="2" charset="0"/>
                <a:cs typeface="Times New Roman" panose="02020603050405020304" pitchFamily="18" charset="0"/>
              </a:rPr>
              <a:t>Lack of expertise &amp; good data</a:t>
            </a:r>
          </a:p>
        </p:txBody>
      </p:sp>
      <p:pic>
        <p:nvPicPr>
          <p:cNvPr id="33" name="Graphic 27" descr="Brain in head outline">
            <a:extLst>
              <a:ext uri="{FF2B5EF4-FFF2-40B4-BE49-F238E27FC236}">
                <a16:creationId xmlns:a16="http://schemas.microsoft.com/office/drawing/2014/main" id="{AD2D0301-686C-49D1-48C9-1015C1E266C8}"/>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28346" y="3080495"/>
            <a:ext cx="851816" cy="851816"/>
          </a:xfrm>
          <a:prstGeom prst="rect">
            <a:avLst/>
          </a:prstGeom>
        </p:spPr>
      </p:pic>
      <p:sp>
        <p:nvSpPr>
          <p:cNvPr id="34" name="Oval 33">
            <a:extLst>
              <a:ext uri="{FF2B5EF4-FFF2-40B4-BE49-F238E27FC236}">
                <a16:creationId xmlns:a16="http://schemas.microsoft.com/office/drawing/2014/main" id="{DB03175B-B981-2DA7-CB91-0E463BDD0A20}"/>
              </a:ext>
            </a:extLst>
          </p:cNvPr>
          <p:cNvSpPr/>
          <p:nvPr/>
        </p:nvSpPr>
        <p:spPr>
          <a:xfrm>
            <a:off x="12322110" y="3870371"/>
            <a:ext cx="1084485" cy="1084485"/>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ACB0C0"/>
              </a:solidFill>
              <a:effectLst/>
              <a:uLnTx/>
              <a:uFillTx/>
              <a:latin typeface="Roboto" panose="02000000000000000000" pitchFamily="2" charset="0"/>
              <a:ea typeface="Roboto" panose="02000000000000000000" pitchFamily="2" charset="0"/>
            </a:endParaRPr>
          </a:p>
        </p:txBody>
      </p:sp>
      <p:sp>
        <p:nvSpPr>
          <p:cNvPr id="35" name="Oval 34">
            <a:extLst>
              <a:ext uri="{FF2B5EF4-FFF2-40B4-BE49-F238E27FC236}">
                <a16:creationId xmlns:a16="http://schemas.microsoft.com/office/drawing/2014/main" id="{3BF43C27-66BB-1B35-C724-EB2EAA4295D3}"/>
              </a:ext>
            </a:extLst>
          </p:cNvPr>
          <p:cNvSpPr/>
          <p:nvPr/>
        </p:nvSpPr>
        <p:spPr>
          <a:xfrm>
            <a:off x="12858294" y="5091978"/>
            <a:ext cx="1084485" cy="1084485"/>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ACB0C0"/>
              </a:solidFill>
              <a:effectLst/>
              <a:uLnTx/>
              <a:uFillTx/>
              <a:latin typeface="Roboto" panose="02000000000000000000" pitchFamily="2" charset="0"/>
              <a:ea typeface="Roboto" panose="02000000000000000000" pitchFamily="2" charset="0"/>
            </a:endParaRPr>
          </a:p>
        </p:txBody>
      </p:sp>
      <p:pic>
        <p:nvPicPr>
          <p:cNvPr id="36" name="Graphic 30" descr="Lost outline">
            <a:extLst>
              <a:ext uri="{FF2B5EF4-FFF2-40B4-BE49-F238E27FC236}">
                <a16:creationId xmlns:a16="http://schemas.microsoft.com/office/drawing/2014/main" id="{DC9B03DE-7113-4CF8-4060-C197427D9AFF}"/>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982811" y="5177725"/>
            <a:ext cx="851816" cy="851816"/>
          </a:xfrm>
          <a:prstGeom prst="rect">
            <a:avLst/>
          </a:prstGeom>
        </p:spPr>
      </p:pic>
      <p:sp>
        <p:nvSpPr>
          <p:cNvPr id="37" name="Oval 36">
            <a:extLst>
              <a:ext uri="{FF2B5EF4-FFF2-40B4-BE49-F238E27FC236}">
                <a16:creationId xmlns:a16="http://schemas.microsoft.com/office/drawing/2014/main" id="{93ACF401-E148-4AD5-CC91-F00D12B08BB6}"/>
              </a:ext>
            </a:extLst>
          </p:cNvPr>
          <p:cNvSpPr/>
          <p:nvPr/>
        </p:nvSpPr>
        <p:spPr>
          <a:xfrm>
            <a:off x="11300210" y="7096521"/>
            <a:ext cx="1084485" cy="1084485"/>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ACB0C0"/>
              </a:solidFill>
              <a:effectLst/>
              <a:uLnTx/>
              <a:uFillTx/>
              <a:latin typeface="Roboto" panose="02000000000000000000" pitchFamily="2" charset="0"/>
              <a:ea typeface="Roboto" panose="02000000000000000000" pitchFamily="2" charset="0"/>
            </a:endParaRPr>
          </a:p>
        </p:txBody>
      </p:sp>
      <p:sp>
        <p:nvSpPr>
          <p:cNvPr id="38" name="Oval 37">
            <a:extLst>
              <a:ext uri="{FF2B5EF4-FFF2-40B4-BE49-F238E27FC236}">
                <a16:creationId xmlns:a16="http://schemas.microsoft.com/office/drawing/2014/main" id="{B7F2FB17-870F-D3FA-2AB8-5D01C6DA24A4}"/>
              </a:ext>
            </a:extLst>
          </p:cNvPr>
          <p:cNvSpPr/>
          <p:nvPr/>
        </p:nvSpPr>
        <p:spPr>
          <a:xfrm>
            <a:off x="6124317" y="2971241"/>
            <a:ext cx="1084485" cy="1084485"/>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ACB0C0"/>
              </a:solidFill>
              <a:effectLst/>
              <a:uLnTx/>
              <a:uFillTx/>
              <a:latin typeface="Roboto" panose="02000000000000000000" pitchFamily="2" charset="0"/>
              <a:ea typeface="Roboto" panose="02000000000000000000" pitchFamily="2" charset="0"/>
            </a:endParaRPr>
          </a:p>
        </p:txBody>
      </p:sp>
      <p:sp>
        <p:nvSpPr>
          <p:cNvPr id="39" name="Oval 38">
            <a:extLst>
              <a:ext uri="{FF2B5EF4-FFF2-40B4-BE49-F238E27FC236}">
                <a16:creationId xmlns:a16="http://schemas.microsoft.com/office/drawing/2014/main" id="{C13D0FB8-EA40-A521-B777-D36775D1F97C}"/>
              </a:ext>
            </a:extLst>
          </p:cNvPr>
          <p:cNvSpPr/>
          <p:nvPr/>
        </p:nvSpPr>
        <p:spPr>
          <a:xfrm>
            <a:off x="6113357" y="7090182"/>
            <a:ext cx="1084485" cy="1084485"/>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ACB0C0"/>
              </a:solidFill>
              <a:effectLst/>
              <a:uLnTx/>
              <a:uFillTx/>
              <a:latin typeface="Roboto" panose="02000000000000000000" pitchFamily="2" charset="0"/>
              <a:ea typeface="Roboto" panose="02000000000000000000" pitchFamily="2" charset="0"/>
            </a:endParaRPr>
          </a:p>
        </p:txBody>
      </p:sp>
      <p:sp>
        <p:nvSpPr>
          <p:cNvPr id="40" name="Oval 39">
            <a:extLst>
              <a:ext uri="{FF2B5EF4-FFF2-40B4-BE49-F238E27FC236}">
                <a16:creationId xmlns:a16="http://schemas.microsoft.com/office/drawing/2014/main" id="{57F5ED29-344F-2169-C91B-DAD65FBA17A2}"/>
              </a:ext>
            </a:extLst>
          </p:cNvPr>
          <p:cNvSpPr/>
          <p:nvPr/>
        </p:nvSpPr>
        <p:spPr>
          <a:xfrm>
            <a:off x="5093930" y="6299349"/>
            <a:ext cx="1084485" cy="1084485"/>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ACB0C0"/>
              </a:solidFill>
              <a:effectLst/>
              <a:uLnTx/>
              <a:uFillTx/>
              <a:latin typeface="Roboto" panose="02000000000000000000" pitchFamily="2" charset="0"/>
              <a:ea typeface="Roboto" panose="02000000000000000000" pitchFamily="2" charset="0"/>
            </a:endParaRPr>
          </a:p>
        </p:txBody>
      </p:sp>
      <p:sp>
        <p:nvSpPr>
          <p:cNvPr id="41" name="Oval 40">
            <a:extLst>
              <a:ext uri="{FF2B5EF4-FFF2-40B4-BE49-F238E27FC236}">
                <a16:creationId xmlns:a16="http://schemas.microsoft.com/office/drawing/2014/main" id="{54EA3A22-BF53-AF9F-F588-C3AAE3B03DE2}"/>
              </a:ext>
            </a:extLst>
          </p:cNvPr>
          <p:cNvSpPr/>
          <p:nvPr/>
        </p:nvSpPr>
        <p:spPr>
          <a:xfrm>
            <a:off x="5111652" y="3843929"/>
            <a:ext cx="1084485" cy="1084485"/>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ACB0C0"/>
              </a:solidFill>
              <a:effectLst/>
              <a:uLnTx/>
              <a:uFillTx/>
              <a:latin typeface="Roboto" panose="02000000000000000000" pitchFamily="2" charset="0"/>
              <a:ea typeface="Roboto" panose="02000000000000000000" pitchFamily="2" charset="0"/>
            </a:endParaRPr>
          </a:p>
        </p:txBody>
      </p:sp>
      <p:pic>
        <p:nvPicPr>
          <p:cNvPr id="42" name="Graphic 36" descr="Elephant outline">
            <a:extLst>
              <a:ext uri="{FF2B5EF4-FFF2-40B4-BE49-F238E27FC236}">
                <a16:creationId xmlns:a16="http://schemas.microsoft.com/office/drawing/2014/main" id="{99BE1FAE-2053-881B-D504-2B88DA97F445}"/>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2476513" y="3981086"/>
            <a:ext cx="851816" cy="851816"/>
          </a:xfrm>
          <a:prstGeom prst="rect">
            <a:avLst/>
          </a:prstGeom>
        </p:spPr>
      </p:pic>
      <p:pic>
        <p:nvPicPr>
          <p:cNvPr id="43" name="Graphic 37" descr="Confused person outline">
            <a:extLst>
              <a:ext uri="{FF2B5EF4-FFF2-40B4-BE49-F238E27FC236}">
                <a16:creationId xmlns:a16="http://schemas.microsoft.com/office/drawing/2014/main" id="{8ECBB66C-66E6-9ABA-60E7-0D468A0A5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532350" y="4918236"/>
            <a:ext cx="1397439" cy="1397439"/>
          </a:xfrm>
          <a:prstGeom prst="rect">
            <a:avLst/>
          </a:prstGeom>
        </p:spPr>
      </p:pic>
      <p:pic>
        <p:nvPicPr>
          <p:cNvPr id="44" name="Graphic 38" descr="Pound outline">
            <a:extLst>
              <a:ext uri="{FF2B5EF4-FFF2-40B4-BE49-F238E27FC236}">
                <a16:creationId xmlns:a16="http://schemas.microsoft.com/office/drawing/2014/main" id="{C5AE3AEF-24A6-5C85-4745-362FF04ED816}"/>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1470087" y="7238581"/>
            <a:ext cx="715703" cy="715703"/>
          </a:xfrm>
          <a:prstGeom prst="rect">
            <a:avLst/>
          </a:prstGeom>
        </p:spPr>
      </p:pic>
      <p:pic>
        <p:nvPicPr>
          <p:cNvPr id="45" name="Graphic 39">
            <a:extLst>
              <a:ext uri="{FF2B5EF4-FFF2-40B4-BE49-F238E27FC236}">
                <a16:creationId xmlns:a16="http://schemas.microsoft.com/office/drawing/2014/main" id="{29911B1C-AA69-C0F9-CBBC-998AD2465988}"/>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85002" y="3201870"/>
            <a:ext cx="584493" cy="584493"/>
          </a:xfrm>
          <a:prstGeom prst="rect">
            <a:avLst/>
          </a:prstGeom>
        </p:spPr>
      </p:pic>
      <p:pic>
        <p:nvPicPr>
          <p:cNvPr id="46" name="Graphic 40">
            <a:extLst>
              <a:ext uri="{FF2B5EF4-FFF2-40B4-BE49-F238E27FC236}">
                <a16:creationId xmlns:a16="http://schemas.microsoft.com/office/drawing/2014/main" id="{71D96ED8-2025-D3B0-400D-C50FD2538186}"/>
              </a:ext>
            </a:extLst>
          </p:cNvPr>
          <p:cNvPicPr>
            <a:picLocks noChangeAspect="1"/>
          </p:cNvPicPr>
          <p:nvPr/>
        </p:nvPicPr>
        <p:blipFill>
          <a:blip r:embed="rId15" cstate="email">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59868" y="4118099"/>
            <a:ext cx="528380" cy="528380"/>
          </a:xfrm>
          <a:prstGeom prst="rect">
            <a:avLst/>
          </a:prstGeom>
        </p:spPr>
      </p:pic>
      <p:pic>
        <p:nvPicPr>
          <p:cNvPr id="47" name="Graphic 41">
            <a:extLst>
              <a:ext uri="{FF2B5EF4-FFF2-40B4-BE49-F238E27FC236}">
                <a16:creationId xmlns:a16="http://schemas.microsoft.com/office/drawing/2014/main" id="{AE1F24D5-4C4C-3009-6646-6F688EFF0AA1}"/>
              </a:ext>
            </a:extLst>
          </p:cNvPr>
          <p:cNvPicPr>
            <a:picLocks noChangeAspect="1"/>
          </p:cNvPicPr>
          <p:nvPr/>
        </p:nvPicPr>
        <p:blipFill>
          <a:blip r:embed="rId17" cstate="email">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400775" y="7334426"/>
            <a:ext cx="524013" cy="524013"/>
          </a:xfrm>
          <a:prstGeom prst="rect">
            <a:avLst/>
          </a:prstGeom>
        </p:spPr>
      </p:pic>
      <p:pic>
        <p:nvPicPr>
          <p:cNvPr id="48" name="Graphic 42">
            <a:extLst>
              <a:ext uri="{FF2B5EF4-FFF2-40B4-BE49-F238E27FC236}">
                <a16:creationId xmlns:a16="http://schemas.microsoft.com/office/drawing/2014/main" id="{A9EA754B-9333-916B-C80B-9FAE9845C3CC}"/>
              </a:ext>
            </a:extLst>
          </p:cNvPr>
          <p:cNvPicPr>
            <a:picLocks noChangeAspect="1"/>
          </p:cNvPicPr>
          <p:nvPr/>
        </p:nvPicPr>
        <p:blipFill>
          <a:blip r:embed="rId19" cstate="email">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413237" y="6578476"/>
            <a:ext cx="512798" cy="512798"/>
          </a:xfrm>
          <a:prstGeom prst="rect">
            <a:avLst/>
          </a:prstGeom>
        </p:spPr>
      </p:pic>
      <p:sp>
        <p:nvSpPr>
          <p:cNvPr id="49" name="Right Arrow 61">
            <a:extLst>
              <a:ext uri="{FF2B5EF4-FFF2-40B4-BE49-F238E27FC236}">
                <a16:creationId xmlns:a16="http://schemas.microsoft.com/office/drawing/2014/main" id="{B52CD11D-4473-83ED-0FCE-FBBE48B1BEAB}"/>
              </a:ext>
            </a:extLst>
          </p:cNvPr>
          <p:cNvSpPr/>
          <p:nvPr/>
        </p:nvSpPr>
        <p:spPr>
          <a:xfrm flipV="1">
            <a:off x="7087784" y="5447575"/>
            <a:ext cx="1238777" cy="301265"/>
          </a:xfrm>
          <a:prstGeom prst="rightArrow">
            <a:avLst/>
          </a:prstGeom>
          <a:solidFill>
            <a:srgbClr val="00A1FE"/>
          </a:soli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0" name="TextBox 44">
            <a:extLst>
              <a:ext uri="{FF2B5EF4-FFF2-40B4-BE49-F238E27FC236}">
                <a16:creationId xmlns:a16="http://schemas.microsoft.com/office/drawing/2014/main" id="{48DA6C81-BE81-41E4-93DA-A1706A1F1CF9}"/>
              </a:ext>
            </a:extLst>
          </p:cNvPr>
          <p:cNvSpPr txBox="1"/>
          <p:nvPr/>
        </p:nvSpPr>
        <p:spPr>
          <a:xfrm>
            <a:off x="1728600" y="5369617"/>
            <a:ext cx="2724774" cy="41549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a:r>
              <a:rPr lang="en-IN" sz="2100" b="1" dirty="0">
                <a:solidFill>
                  <a:srgbClr val="005ACD"/>
                </a:solidFill>
                <a:latin typeface="Roboto" panose="02000000000000000000" pitchFamily="2" charset="0"/>
                <a:ea typeface="Roboto" panose="02000000000000000000" pitchFamily="2" charset="0"/>
                <a:cs typeface="Times New Roman" panose="02020603050405020304" pitchFamily="18" charset="0"/>
              </a:rPr>
              <a:t>Your competition</a:t>
            </a:r>
          </a:p>
        </p:txBody>
      </p:sp>
      <p:sp>
        <p:nvSpPr>
          <p:cNvPr id="51" name="Oval 50">
            <a:extLst>
              <a:ext uri="{FF2B5EF4-FFF2-40B4-BE49-F238E27FC236}">
                <a16:creationId xmlns:a16="http://schemas.microsoft.com/office/drawing/2014/main" id="{2C28BAAC-8F82-1239-2D74-75617E69D171}"/>
              </a:ext>
            </a:extLst>
          </p:cNvPr>
          <p:cNvSpPr/>
          <p:nvPr/>
        </p:nvSpPr>
        <p:spPr>
          <a:xfrm>
            <a:off x="4782692" y="5085423"/>
            <a:ext cx="1084485" cy="1084485"/>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ACB0C0"/>
              </a:solidFill>
              <a:effectLst/>
              <a:uLnTx/>
              <a:uFillTx/>
              <a:latin typeface="Roboto" panose="02000000000000000000" pitchFamily="2" charset="0"/>
              <a:ea typeface="Roboto" panose="02000000000000000000" pitchFamily="2" charset="0"/>
            </a:endParaRPr>
          </a:p>
        </p:txBody>
      </p:sp>
      <p:sp>
        <p:nvSpPr>
          <p:cNvPr id="52" name="TextBox 46">
            <a:extLst>
              <a:ext uri="{FF2B5EF4-FFF2-40B4-BE49-F238E27FC236}">
                <a16:creationId xmlns:a16="http://schemas.microsoft.com/office/drawing/2014/main" id="{F2381309-3892-9E7E-6E35-6B2281FDC4E9}"/>
              </a:ext>
            </a:extLst>
          </p:cNvPr>
          <p:cNvSpPr txBox="1"/>
          <p:nvPr/>
        </p:nvSpPr>
        <p:spPr>
          <a:xfrm>
            <a:off x="13488107" y="6730520"/>
            <a:ext cx="3332289" cy="41549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N" sz="2100" b="1" dirty="0">
                <a:solidFill>
                  <a:srgbClr val="005ACD"/>
                </a:solidFill>
                <a:latin typeface="Roboto" panose="02000000000000000000" pitchFamily="2" charset="0"/>
                <a:ea typeface="Roboto" panose="02000000000000000000" pitchFamily="2" charset="0"/>
                <a:cs typeface="Times New Roman" panose="02020603050405020304" pitchFamily="18" charset="0"/>
              </a:rPr>
              <a:t>Fear of Greenwashing</a:t>
            </a:r>
          </a:p>
        </p:txBody>
      </p:sp>
      <p:sp>
        <p:nvSpPr>
          <p:cNvPr id="53" name="Oval 52">
            <a:extLst>
              <a:ext uri="{FF2B5EF4-FFF2-40B4-BE49-F238E27FC236}">
                <a16:creationId xmlns:a16="http://schemas.microsoft.com/office/drawing/2014/main" id="{82E81FB8-9540-072F-3F85-31C80CD7D4C4}"/>
              </a:ext>
            </a:extLst>
          </p:cNvPr>
          <p:cNvSpPr/>
          <p:nvPr/>
        </p:nvSpPr>
        <p:spPr>
          <a:xfrm>
            <a:off x="12312771" y="6282938"/>
            <a:ext cx="1084485" cy="1084485"/>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ACB0C0"/>
              </a:solidFill>
              <a:effectLst/>
              <a:uLnTx/>
              <a:uFillTx/>
              <a:latin typeface="Roboto" panose="02000000000000000000" pitchFamily="2" charset="0"/>
              <a:ea typeface="Roboto" panose="02000000000000000000" pitchFamily="2" charset="0"/>
            </a:endParaRPr>
          </a:p>
        </p:txBody>
      </p:sp>
      <p:pic>
        <p:nvPicPr>
          <p:cNvPr id="54" name="Graphic 31" descr="Clipboard All Crosses with solid fill">
            <a:extLst>
              <a:ext uri="{FF2B5EF4-FFF2-40B4-BE49-F238E27FC236}">
                <a16:creationId xmlns:a16="http://schemas.microsoft.com/office/drawing/2014/main" id="{B14D1DBA-2155-4313-61DF-398885FCBD72}"/>
              </a:ext>
            </a:extLst>
          </p:cNvPr>
          <p:cNvPicPr>
            <a:picLocks noChangeAspect="1"/>
          </p:cNvPicPr>
          <p:nvPr/>
        </p:nvPicPr>
        <p:blipFill>
          <a:blip r:embed="rId21" cstate="email">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12506227" y="6444740"/>
            <a:ext cx="720638" cy="720638"/>
          </a:xfrm>
          <a:prstGeom prst="rect">
            <a:avLst/>
          </a:prstGeom>
        </p:spPr>
      </p:pic>
      <p:pic>
        <p:nvPicPr>
          <p:cNvPr id="55" name="Graphic 49" descr="Competition outline">
            <a:extLst>
              <a:ext uri="{FF2B5EF4-FFF2-40B4-BE49-F238E27FC236}">
                <a16:creationId xmlns:a16="http://schemas.microsoft.com/office/drawing/2014/main" id="{37801559-9C07-F000-91D0-4565AC82C851}"/>
              </a:ext>
            </a:extLst>
          </p:cNvPr>
          <p:cNvPicPr>
            <a:picLocks noChangeAspect="1"/>
          </p:cNvPicPr>
          <p:nvPr/>
        </p:nvPicPr>
        <p:blipFill>
          <a:blip r:embed="rId23" cstate="email">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945406" y="5168321"/>
            <a:ext cx="880200" cy="880200"/>
          </a:xfrm>
          <a:prstGeom prst="rect">
            <a:avLst/>
          </a:prstGeom>
        </p:spPr>
      </p:pic>
      <p:sp>
        <p:nvSpPr>
          <p:cNvPr id="3" name="Right Arrow 61">
            <a:extLst>
              <a:ext uri="{FF2B5EF4-FFF2-40B4-BE49-F238E27FC236}">
                <a16:creationId xmlns:a16="http://schemas.microsoft.com/office/drawing/2014/main" id="{99926DA4-744C-1522-BAFB-EF3651D77579}"/>
              </a:ext>
            </a:extLst>
          </p:cNvPr>
          <p:cNvSpPr/>
          <p:nvPr/>
        </p:nvSpPr>
        <p:spPr>
          <a:xfrm flipH="1" flipV="1">
            <a:off x="10248049" y="5435530"/>
            <a:ext cx="1238777" cy="301265"/>
          </a:xfrm>
          <a:prstGeom prst="rightArrow">
            <a:avLst/>
          </a:prstGeom>
          <a:solidFill>
            <a:srgbClr val="00A1FE"/>
          </a:solidFill>
          <a:ln w="12700" cap="flat" cmpd="sng" algn="ctr">
            <a:noFill/>
            <a:prstDash val="solid"/>
            <a:miter lim="800000"/>
          </a:ln>
          <a:effectLst/>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356100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art, chain">
            <a:extLst>
              <a:ext uri="{FF2B5EF4-FFF2-40B4-BE49-F238E27FC236}">
                <a16:creationId xmlns:a16="http://schemas.microsoft.com/office/drawing/2014/main" id="{9942C147-B34C-2B93-785F-D2BBB9C23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53" y="420476"/>
            <a:ext cx="6669266" cy="4327038"/>
          </a:xfrm>
          <a:prstGeom prst="rect">
            <a:avLst/>
          </a:prstGeom>
        </p:spPr>
      </p:pic>
      <p:pic>
        <p:nvPicPr>
          <p:cNvPr id="11" name="Picture 10" descr="A person lying on a couch">
            <a:extLst>
              <a:ext uri="{FF2B5EF4-FFF2-40B4-BE49-F238E27FC236}">
                <a16:creationId xmlns:a16="http://schemas.microsoft.com/office/drawing/2014/main" id="{55E0C22A-9401-A917-5DAF-07E09CB24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142" y="420476"/>
            <a:ext cx="6445044" cy="4327038"/>
          </a:xfrm>
          <a:prstGeom prst="rect">
            <a:avLst/>
          </a:prstGeom>
        </p:spPr>
      </p:pic>
      <p:pic>
        <p:nvPicPr>
          <p:cNvPr id="12" name="Picture 2" descr="Breaking Down Problems Is the #1 Software Developer Skill — Nick Janetakis">
            <a:extLst>
              <a:ext uri="{FF2B5EF4-FFF2-40B4-BE49-F238E27FC236}">
                <a16:creationId xmlns:a16="http://schemas.microsoft.com/office/drawing/2014/main" id="{4BACCC1F-91BB-D882-412A-1F36266CF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7889" y="5143501"/>
            <a:ext cx="6902246" cy="4046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011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
            <a:extLst>
              <a:ext uri="{FF2B5EF4-FFF2-40B4-BE49-F238E27FC236}">
                <a16:creationId xmlns:a16="http://schemas.microsoft.com/office/drawing/2014/main" id="{961D66E4-6269-D64E-B457-ECCFD57A952B}"/>
              </a:ext>
            </a:extLst>
          </p:cNvPr>
          <p:cNvSpPr>
            <a:spLocks/>
          </p:cNvSpPr>
          <p:nvPr/>
        </p:nvSpPr>
        <p:spPr bwMode="auto">
          <a:xfrm rot="5400000" flipH="1">
            <a:off x="4170148" y="1980764"/>
            <a:ext cx="219014" cy="6554666"/>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solidFill>
            <a:srgbClr val="E7E7E8"/>
          </a:soli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sp>
        <p:nvSpPr>
          <p:cNvPr id="33" name="Freeform 19">
            <a:extLst>
              <a:ext uri="{FF2B5EF4-FFF2-40B4-BE49-F238E27FC236}">
                <a16:creationId xmlns:a16="http://schemas.microsoft.com/office/drawing/2014/main" id="{AA278185-48D0-7F7A-4C9F-F53250899F7D}"/>
              </a:ext>
            </a:extLst>
          </p:cNvPr>
          <p:cNvSpPr>
            <a:spLocks/>
          </p:cNvSpPr>
          <p:nvPr/>
        </p:nvSpPr>
        <p:spPr bwMode="auto">
          <a:xfrm rot="5400000" flipH="1">
            <a:off x="13810913" y="1756559"/>
            <a:ext cx="219014" cy="7003073"/>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solidFill>
            <a:srgbClr val="E7E7E8"/>
          </a:soli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pic>
        <p:nvPicPr>
          <p:cNvPr id="8196" name="Picture 4" descr="Alternatives to Dotcom-Monitor - Dotcom-Monitor Website Monitoring">
            <a:extLst>
              <a:ext uri="{FF2B5EF4-FFF2-40B4-BE49-F238E27FC236}">
                <a16:creationId xmlns:a16="http://schemas.microsoft.com/office/drawing/2014/main" id="{2F787FF3-9362-5923-031A-E706E9C35F8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98556" y="2269223"/>
            <a:ext cx="2353911" cy="225975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Verification and validation – TC101 Fall 2016">
            <a:extLst>
              <a:ext uri="{FF2B5EF4-FFF2-40B4-BE49-F238E27FC236}">
                <a16:creationId xmlns:a16="http://schemas.microsoft.com/office/drawing/2014/main" id="{6947582B-4C1A-204D-0F7F-0105B6BB0123}"/>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8106" y="5692449"/>
            <a:ext cx="3466671" cy="260000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EAD72CC-D687-E5AF-B4E6-2800A656ADB2}"/>
              </a:ext>
            </a:extLst>
          </p:cNvPr>
          <p:cNvSpPr txBox="1"/>
          <p:nvPr/>
        </p:nvSpPr>
        <p:spPr>
          <a:xfrm>
            <a:off x="556861" y="431993"/>
            <a:ext cx="7748939" cy="10387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 Process</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The new normal</a:t>
            </a:r>
          </a:p>
        </p:txBody>
      </p:sp>
      <p:sp>
        <p:nvSpPr>
          <p:cNvPr id="20" name="Freeform 19">
            <a:extLst>
              <a:ext uri="{FF2B5EF4-FFF2-40B4-BE49-F238E27FC236}">
                <a16:creationId xmlns:a16="http://schemas.microsoft.com/office/drawing/2014/main" id="{B22D5136-B6A7-90C1-B44C-15AAE2B81FDA}"/>
              </a:ext>
            </a:extLst>
          </p:cNvPr>
          <p:cNvSpPr>
            <a:spLocks/>
          </p:cNvSpPr>
          <p:nvPr/>
        </p:nvSpPr>
        <p:spPr bwMode="auto">
          <a:xfrm rot="16200000">
            <a:off x="2018539" y="265024"/>
            <a:ext cx="92012" cy="2650331"/>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72913F5C-899E-6080-A94E-D2543F0A9325}"/>
              </a:ext>
            </a:extLst>
          </p:cNvPr>
          <p:cNvSpPr txBox="1"/>
          <p:nvPr/>
        </p:nvSpPr>
        <p:spPr>
          <a:xfrm>
            <a:off x="842276" y="2627527"/>
            <a:ext cx="2624490" cy="10387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Step 1 </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Measure</a:t>
            </a:r>
          </a:p>
        </p:txBody>
      </p:sp>
      <p:sp>
        <p:nvSpPr>
          <p:cNvPr id="29" name="TextBox 28">
            <a:extLst>
              <a:ext uri="{FF2B5EF4-FFF2-40B4-BE49-F238E27FC236}">
                <a16:creationId xmlns:a16="http://schemas.microsoft.com/office/drawing/2014/main" id="{D186BA71-1592-4608-A0CA-BF596441B9AD}"/>
              </a:ext>
            </a:extLst>
          </p:cNvPr>
          <p:cNvSpPr txBox="1"/>
          <p:nvPr/>
        </p:nvSpPr>
        <p:spPr>
          <a:xfrm>
            <a:off x="15194258" y="2627527"/>
            <a:ext cx="2624490" cy="10387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Step 2 </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Set Targets</a:t>
            </a:r>
          </a:p>
        </p:txBody>
      </p:sp>
      <p:sp>
        <p:nvSpPr>
          <p:cNvPr id="30" name="TextBox 29">
            <a:extLst>
              <a:ext uri="{FF2B5EF4-FFF2-40B4-BE49-F238E27FC236}">
                <a16:creationId xmlns:a16="http://schemas.microsoft.com/office/drawing/2014/main" id="{9287BD0F-932E-7BE3-1A54-2D249807F6B4}"/>
              </a:ext>
            </a:extLst>
          </p:cNvPr>
          <p:cNvSpPr txBox="1"/>
          <p:nvPr/>
        </p:nvSpPr>
        <p:spPr>
          <a:xfrm>
            <a:off x="842276" y="6287573"/>
            <a:ext cx="2624490" cy="10387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Step 4 </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Verify</a:t>
            </a:r>
          </a:p>
        </p:txBody>
      </p:sp>
      <p:sp>
        <p:nvSpPr>
          <p:cNvPr id="31" name="TextBox 30">
            <a:extLst>
              <a:ext uri="{FF2B5EF4-FFF2-40B4-BE49-F238E27FC236}">
                <a16:creationId xmlns:a16="http://schemas.microsoft.com/office/drawing/2014/main" id="{C3A4D836-9AA7-24E2-9EE5-AE729B493CDE}"/>
              </a:ext>
            </a:extLst>
          </p:cNvPr>
          <p:cNvSpPr txBox="1"/>
          <p:nvPr/>
        </p:nvSpPr>
        <p:spPr>
          <a:xfrm>
            <a:off x="15339333" y="6287573"/>
            <a:ext cx="2121669" cy="10387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Step 3 </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Reduce</a:t>
            </a:r>
          </a:p>
        </p:txBody>
      </p:sp>
      <p:pic>
        <p:nvPicPr>
          <p:cNvPr id="1026" name="Picture 2" descr="Tape measure definition and meaning | Collins English Dictionary">
            <a:extLst>
              <a:ext uri="{FF2B5EF4-FFF2-40B4-BE49-F238E27FC236}">
                <a16:creationId xmlns:a16="http://schemas.microsoft.com/office/drawing/2014/main" id="{5EB31F15-5039-93FB-919E-9B6CFF361CD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19161" y="2270528"/>
            <a:ext cx="2430593" cy="24305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Graphical user interface&#10;&#10;Description automatically generated">
            <a:extLst>
              <a:ext uri="{FF2B5EF4-FFF2-40B4-BE49-F238E27FC236}">
                <a16:creationId xmlns:a16="http://schemas.microsoft.com/office/drawing/2014/main" id="{5E19AE88-9849-5415-59A2-7BA306832CCC}"/>
              </a:ext>
            </a:extLst>
          </p:cNvPr>
          <p:cNvPicPr>
            <a:picLocks noChangeAspect="1"/>
          </p:cNvPicPr>
          <p:nvPr/>
        </p:nvPicPr>
        <p:blipFill rotWithShape="1">
          <a:blip r:embed="rId6">
            <a:clrChange>
              <a:clrFrom>
                <a:srgbClr val="FFFFFF"/>
              </a:clrFrom>
              <a:clrTo>
                <a:srgbClr val="FFFFFF">
                  <a:alpha val="0"/>
                </a:srgbClr>
              </a:clrTo>
            </a:clrChange>
          </a:blip>
          <a:srcRect l="30783" t="25709" r="44020" b="28736"/>
          <a:stretch/>
        </p:blipFill>
        <p:spPr>
          <a:xfrm>
            <a:off x="6019800" y="2083667"/>
            <a:ext cx="6248400" cy="6119666"/>
          </a:xfrm>
          <a:prstGeom prst="rect">
            <a:avLst/>
          </a:prstGeom>
          <a:ln>
            <a:noFill/>
          </a:ln>
        </p:spPr>
      </p:pic>
      <p:pic>
        <p:nvPicPr>
          <p:cNvPr id="3" name="Picture 2">
            <a:extLst>
              <a:ext uri="{FF2B5EF4-FFF2-40B4-BE49-F238E27FC236}">
                <a16:creationId xmlns:a16="http://schemas.microsoft.com/office/drawing/2014/main" id="{C7845FC2-9794-3EBB-D07C-1CD8E5D8C6FC}"/>
              </a:ext>
            </a:extLst>
          </p:cNvPr>
          <p:cNvPicPr>
            <a:picLocks noChangeAspect="1"/>
          </p:cNvPicPr>
          <p:nvPr/>
        </p:nvPicPr>
        <p:blipFill>
          <a:blip r:embed="rId7"/>
          <a:stretch>
            <a:fillRect/>
          </a:stretch>
        </p:blipFill>
        <p:spPr>
          <a:xfrm>
            <a:off x="13076003" y="5603329"/>
            <a:ext cx="1744994" cy="2438042"/>
          </a:xfrm>
          <a:prstGeom prst="rect">
            <a:avLst/>
          </a:prstGeom>
        </p:spPr>
      </p:pic>
    </p:spTree>
    <p:extLst>
      <p:ext uri="{BB962C8B-B14F-4D97-AF65-F5344CB8AC3E}">
        <p14:creationId xmlns:p14="http://schemas.microsoft.com/office/powerpoint/2010/main" val="2627081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B0841C21-32D4-49F0-8561-FC61DE3D12C0}"/>
              </a:ext>
            </a:extLst>
          </p:cNvPr>
          <p:cNvSpPr txBox="1"/>
          <p:nvPr/>
        </p:nvSpPr>
        <p:spPr>
          <a:xfrm rot="579613">
            <a:off x="309780" y="2098051"/>
            <a:ext cx="3646776" cy="715581"/>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05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tCO</a:t>
            </a:r>
            <a:r>
              <a:rPr lang="en-US" sz="4050" b="1" baseline="-25000"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2</a:t>
            </a:r>
            <a:r>
              <a:rPr lang="en-US" sz="405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e </a:t>
            </a:r>
            <a:r>
              <a:rPr lang="en-US" sz="405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sym typeface="Wingdings" panose="05000000000000000000" pitchFamily="2" charset="2"/>
              </a:rPr>
              <a:t></a:t>
            </a:r>
            <a:endParaRPr lang="en-GB" sz="4050" dirty="0"/>
          </a:p>
        </p:txBody>
      </p:sp>
      <p:sp>
        <p:nvSpPr>
          <p:cNvPr id="86" name="Freeform 8">
            <a:extLst>
              <a:ext uri="{FF2B5EF4-FFF2-40B4-BE49-F238E27FC236}">
                <a16:creationId xmlns:a16="http://schemas.microsoft.com/office/drawing/2014/main" id="{416A97BE-8758-4CC0-8AD9-1D41FC4E5B7F}"/>
              </a:ext>
            </a:extLst>
          </p:cNvPr>
          <p:cNvSpPr>
            <a:spLocks/>
          </p:cNvSpPr>
          <p:nvPr/>
        </p:nvSpPr>
        <p:spPr bwMode="auto">
          <a:xfrm rot="579945" flipV="1">
            <a:off x="232011" y="3920062"/>
            <a:ext cx="17410284" cy="68579"/>
          </a:xfrm>
          <a:custGeom>
            <a:avLst/>
            <a:gdLst>
              <a:gd name="T0" fmla="*/ 2413 w 2421"/>
              <a:gd name="T1" fmla="*/ 16 h 16"/>
              <a:gd name="T2" fmla="*/ 8 w 2421"/>
              <a:gd name="T3" fmla="*/ 16 h 16"/>
              <a:gd name="T4" fmla="*/ 0 w 2421"/>
              <a:gd name="T5" fmla="*/ 8 h 16"/>
              <a:gd name="T6" fmla="*/ 8 w 2421"/>
              <a:gd name="T7" fmla="*/ 0 h 16"/>
              <a:gd name="T8" fmla="*/ 2413 w 2421"/>
              <a:gd name="T9" fmla="*/ 0 h 16"/>
              <a:gd name="T10" fmla="*/ 2421 w 2421"/>
              <a:gd name="T11" fmla="*/ 8 h 16"/>
              <a:gd name="T12" fmla="*/ 2413 w 24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421" h="16">
                <a:moveTo>
                  <a:pt x="2413" y="16"/>
                </a:moveTo>
                <a:cubicBezTo>
                  <a:pt x="8" y="16"/>
                  <a:pt x="8" y="16"/>
                  <a:pt x="8" y="16"/>
                </a:cubicBezTo>
                <a:cubicBezTo>
                  <a:pt x="4" y="16"/>
                  <a:pt x="0" y="12"/>
                  <a:pt x="0" y="8"/>
                </a:cubicBezTo>
                <a:cubicBezTo>
                  <a:pt x="0" y="4"/>
                  <a:pt x="4" y="0"/>
                  <a:pt x="8" y="0"/>
                </a:cubicBezTo>
                <a:cubicBezTo>
                  <a:pt x="2413" y="0"/>
                  <a:pt x="2413" y="0"/>
                  <a:pt x="2413" y="0"/>
                </a:cubicBezTo>
                <a:cubicBezTo>
                  <a:pt x="2418" y="0"/>
                  <a:pt x="2421" y="4"/>
                  <a:pt x="2421" y="8"/>
                </a:cubicBezTo>
                <a:cubicBezTo>
                  <a:pt x="2421" y="12"/>
                  <a:pt x="2418" y="16"/>
                  <a:pt x="2413" y="16"/>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sp>
        <p:nvSpPr>
          <p:cNvPr id="118" name="Freeform 8">
            <a:extLst>
              <a:ext uri="{FF2B5EF4-FFF2-40B4-BE49-F238E27FC236}">
                <a16:creationId xmlns:a16="http://schemas.microsoft.com/office/drawing/2014/main" id="{FCA694FE-B6B0-41D9-94EB-10A2C82D71F9}"/>
              </a:ext>
            </a:extLst>
          </p:cNvPr>
          <p:cNvSpPr>
            <a:spLocks/>
          </p:cNvSpPr>
          <p:nvPr/>
        </p:nvSpPr>
        <p:spPr bwMode="auto">
          <a:xfrm rot="16200000">
            <a:off x="1472080" y="4613787"/>
            <a:ext cx="4668815" cy="152415"/>
          </a:xfrm>
          <a:custGeom>
            <a:avLst/>
            <a:gdLst>
              <a:gd name="T0" fmla="*/ 2413 w 2421"/>
              <a:gd name="T1" fmla="*/ 16 h 16"/>
              <a:gd name="T2" fmla="*/ 8 w 2421"/>
              <a:gd name="T3" fmla="*/ 16 h 16"/>
              <a:gd name="T4" fmla="*/ 0 w 2421"/>
              <a:gd name="T5" fmla="*/ 8 h 16"/>
              <a:gd name="T6" fmla="*/ 8 w 2421"/>
              <a:gd name="T7" fmla="*/ 0 h 16"/>
              <a:gd name="T8" fmla="*/ 2413 w 2421"/>
              <a:gd name="T9" fmla="*/ 0 h 16"/>
              <a:gd name="T10" fmla="*/ 2421 w 2421"/>
              <a:gd name="T11" fmla="*/ 8 h 16"/>
              <a:gd name="T12" fmla="*/ 2413 w 24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421" h="16">
                <a:moveTo>
                  <a:pt x="2413" y="16"/>
                </a:moveTo>
                <a:cubicBezTo>
                  <a:pt x="8" y="16"/>
                  <a:pt x="8" y="16"/>
                  <a:pt x="8" y="16"/>
                </a:cubicBezTo>
                <a:cubicBezTo>
                  <a:pt x="4" y="16"/>
                  <a:pt x="0" y="12"/>
                  <a:pt x="0" y="8"/>
                </a:cubicBezTo>
                <a:cubicBezTo>
                  <a:pt x="0" y="4"/>
                  <a:pt x="4" y="0"/>
                  <a:pt x="8" y="0"/>
                </a:cubicBezTo>
                <a:cubicBezTo>
                  <a:pt x="2413" y="0"/>
                  <a:pt x="2413" y="0"/>
                  <a:pt x="2413" y="0"/>
                </a:cubicBezTo>
                <a:cubicBezTo>
                  <a:pt x="2418" y="0"/>
                  <a:pt x="2421" y="4"/>
                  <a:pt x="2421" y="8"/>
                </a:cubicBezTo>
                <a:cubicBezTo>
                  <a:pt x="2421" y="12"/>
                  <a:pt x="2418" y="16"/>
                  <a:pt x="2413" y="16"/>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grpSp>
        <p:nvGrpSpPr>
          <p:cNvPr id="27" name="Group 26">
            <a:extLst>
              <a:ext uri="{FF2B5EF4-FFF2-40B4-BE49-F238E27FC236}">
                <a16:creationId xmlns:a16="http://schemas.microsoft.com/office/drawing/2014/main" id="{14E76720-9BB1-4BEA-AB35-CBA81FB64003}"/>
              </a:ext>
            </a:extLst>
          </p:cNvPr>
          <p:cNvGrpSpPr/>
          <p:nvPr/>
        </p:nvGrpSpPr>
        <p:grpSpPr>
          <a:xfrm>
            <a:off x="1450916" y="6422618"/>
            <a:ext cx="485777" cy="485777"/>
            <a:chOff x="1852613" y="3303984"/>
            <a:chExt cx="239316" cy="239316"/>
          </a:xfrm>
        </p:grpSpPr>
        <p:grpSp>
          <p:nvGrpSpPr>
            <p:cNvPr id="28" name="Group 27">
              <a:extLst>
                <a:ext uri="{FF2B5EF4-FFF2-40B4-BE49-F238E27FC236}">
                  <a16:creationId xmlns:a16="http://schemas.microsoft.com/office/drawing/2014/main" id="{37563016-2A82-4CA7-A565-18FF9A9A0FA4}"/>
                </a:ext>
              </a:extLst>
            </p:cNvPr>
            <p:cNvGrpSpPr/>
            <p:nvPr/>
          </p:nvGrpSpPr>
          <p:grpSpPr>
            <a:xfrm>
              <a:off x="1852613" y="3303984"/>
              <a:ext cx="239316" cy="239316"/>
              <a:chOff x="1221185" y="3854450"/>
              <a:chExt cx="240506" cy="240506"/>
            </a:xfrm>
          </p:grpSpPr>
          <p:sp>
            <p:nvSpPr>
              <p:cNvPr id="30" name="Oval 29">
                <a:extLst>
                  <a:ext uri="{FF2B5EF4-FFF2-40B4-BE49-F238E27FC236}">
                    <a16:creationId xmlns:a16="http://schemas.microsoft.com/office/drawing/2014/main" id="{9BBA3BBE-4E0A-4CD3-B1BD-5E00C24050C8}"/>
                  </a:ext>
                </a:extLst>
              </p:cNvPr>
              <p:cNvSpPr/>
              <p:nvPr/>
            </p:nvSpPr>
            <p:spPr>
              <a:xfrm>
                <a:off x="1221185" y="3854450"/>
                <a:ext cx="240506" cy="240506"/>
              </a:xfrm>
              <a:prstGeom prst="ellipse">
                <a:avLst/>
              </a:prstGeom>
              <a:solidFill>
                <a:schemeClr val="bg2"/>
              </a:solidFill>
              <a:ln>
                <a:noFill/>
              </a:ln>
              <a:effectLst>
                <a:outerShdw blurRad="76200" dist="38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bg2">
                      <a:lumMod val="50000"/>
                    </a:schemeClr>
                  </a:solidFill>
                  <a:latin typeface="Roboto" panose="02000000000000000000" pitchFamily="2" charset="0"/>
                  <a:ea typeface="Roboto" panose="02000000000000000000" pitchFamily="2" charset="0"/>
                </a:endParaRPr>
              </a:p>
            </p:txBody>
          </p:sp>
          <p:sp>
            <p:nvSpPr>
              <p:cNvPr id="31" name="Oval 30">
                <a:extLst>
                  <a:ext uri="{FF2B5EF4-FFF2-40B4-BE49-F238E27FC236}">
                    <a16:creationId xmlns:a16="http://schemas.microsoft.com/office/drawing/2014/main" id="{FF2857B4-487B-4E81-B65D-DA3F9CDF635A}"/>
                  </a:ext>
                </a:extLst>
              </p:cNvPr>
              <p:cNvSpPr/>
              <p:nvPr/>
            </p:nvSpPr>
            <p:spPr>
              <a:xfrm>
                <a:off x="1221185" y="3854450"/>
                <a:ext cx="240506" cy="240506"/>
              </a:xfrm>
              <a:prstGeom prst="ellipse">
                <a:avLst/>
              </a:prstGeom>
              <a:solidFill>
                <a:schemeClr val="bg2"/>
              </a:solidFill>
              <a:ln>
                <a:noFill/>
              </a:ln>
              <a:effectLst>
                <a:outerShdw blurRad="63500" dist="508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bg2">
                      <a:lumMod val="50000"/>
                    </a:schemeClr>
                  </a:solidFill>
                  <a:latin typeface="Roboto" panose="02000000000000000000" pitchFamily="2" charset="0"/>
                  <a:ea typeface="Roboto" panose="02000000000000000000" pitchFamily="2" charset="0"/>
                </a:endParaRPr>
              </a:p>
            </p:txBody>
          </p:sp>
        </p:grpSp>
        <p:sp>
          <p:nvSpPr>
            <p:cNvPr id="29" name="Oval 9">
              <a:extLst>
                <a:ext uri="{FF2B5EF4-FFF2-40B4-BE49-F238E27FC236}">
                  <a16:creationId xmlns:a16="http://schemas.microsoft.com/office/drawing/2014/main" id="{B41B728C-4939-4452-BD39-41327F8257D0}"/>
                </a:ext>
              </a:extLst>
            </p:cNvPr>
            <p:cNvSpPr>
              <a:spLocks noChangeArrowheads="1"/>
            </p:cNvSpPr>
            <p:nvPr/>
          </p:nvSpPr>
          <p:spPr bwMode="auto">
            <a:xfrm>
              <a:off x="1926432" y="3377406"/>
              <a:ext cx="95250" cy="98425"/>
            </a:xfrm>
            <a:prstGeom prst="ellipse">
              <a:avLst/>
            </a:prstGeom>
            <a:gradFill flip="none" rotWithShape="1">
              <a:gsLst>
                <a:gs pos="100000">
                  <a:schemeClr val="accent4"/>
                </a:gs>
                <a:gs pos="0">
                  <a:schemeClr val="accent3"/>
                </a:gs>
              </a:gsLst>
              <a:lin ang="13500000" scaled="1"/>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chemeClr val="bg2">
                    <a:lumMod val="50000"/>
                  </a:schemeClr>
                </a:solidFill>
                <a:latin typeface="Roboto" panose="02000000000000000000" pitchFamily="2" charset="0"/>
                <a:ea typeface="Roboto" panose="02000000000000000000" pitchFamily="2" charset="0"/>
              </a:endParaRPr>
            </a:p>
          </p:txBody>
        </p:sp>
      </p:grpSp>
      <p:grpSp>
        <p:nvGrpSpPr>
          <p:cNvPr id="32" name="Group 31">
            <a:extLst>
              <a:ext uri="{FF2B5EF4-FFF2-40B4-BE49-F238E27FC236}">
                <a16:creationId xmlns:a16="http://schemas.microsoft.com/office/drawing/2014/main" id="{E872178F-6FA9-4974-A3CA-6FDD08C46707}"/>
              </a:ext>
            </a:extLst>
          </p:cNvPr>
          <p:cNvGrpSpPr/>
          <p:nvPr/>
        </p:nvGrpSpPr>
        <p:grpSpPr>
          <a:xfrm>
            <a:off x="5580103" y="6422618"/>
            <a:ext cx="485777" cy="485777"/>
            <a:chOff x="1852613" y="3303984"/>
            <a:chExt cx="239316" cy="239316"/>
          </a:xfrm>
        </p:grpSpPr>
        <p:grpSp>
          <p:nvGrpSpPr>
            <p:cNvPr id="33" name="Group 32">
              <a:extLst>
                <a:ext uri="{FF2B5EF4-FFF2-40B4-BE49-F238E27FC236}">
                  <a16:creationId xmlns:a16="http://schemas.microsoft.com/office/drawing/2014/main" id="{FF094FF9-C8F5-4770-BA7C-0D5B071BD80B}"/>
                </a:ext>
              </a:extLst>
            </p:cNvPr>
            <p:cNvGrpSpPr/>
            <p:nvPr/>
          </p:nvGrpSpPr>
          <p:grpSpPr>
            <a:xfrm>
              <a:off x="1852613" y="3303984"/>
              <a:ext cx="239316" cy="239316"/>
              <a:chOff x="1221185" y="3854450"/>
              <a:chExt cx="240506" cy="240506"/>
            </a:xfrm>
          </p:grpSpPr>
          <p:sp>
            <p:nvSpPr>
              <p:cNvPr id="35" name="Oval 34">
                <a:extLst>
                  <a:ext uri="{FF2B5EF4-FFF2-40B4-BE49-F238E27FC236}">
                    <a16:creationId xmlns:a16="http://schemas.microsoft.com/office/drawing/2014/main" id="{8AC57509-40AF-41EA-B1A1-96DF93DE73C4}"/>
                  </a:ext>
                </a:extLst>
              </p:cNvPr>
              <p:cNvSpPr/>
              <p:nvPr/>
            </p:nvSpPr>
            <p:spPr>
              <a:xfrm>
                <a:off x="1221185" y="3854450"/>
                <a:ext cx="240506" cy="240506"/>
              </a:xfrm>
              <a:prstGeom prst="ellipse">
                <a:avLst/>
              </a:prstGeom>
              <a:solidFill>
                <a:schemeClr val="bg2"/>
              </a:solidFill>
              <a:ln>
                <a:noFill/>
              </a:ln>
              <a:effectLst>
                <a:outerShdw blurRad="76200" dist="38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bg2">
                      <a:lumMod val="50000"/>
                    </a:schemeClr>
                  </a:solidFill>
                  <a:latin typeface="Roboto" panose="02000000000000000000" pitchFamily="2" charset="0"/>
                  <a:ea typeface="Roboto" panose="02000000000000000000" pitchFamily="2" charset="0"/>
                </a:endParaRPr>
              </a:p>
            </p:txBody>
          </p:sp>
          <p:sp>
            <p:nvSpPr>
              <p:cNvPr id="36" name="Oval 35">
                <a:extLst>
                  <a:ext uri="{FF2B5EF4-FFF2-40B4-BE49-F238E27FC236}">
                    <a16:creationId xmlns:a16="http://schemas.microsoft.com/office/drawing/2014/main" id="{367D4681-5415-45DD-8FBA-13239B400634}"/>
                  </a:ext>
                </a:extLst>
              </p:cNvPr>
              <p:cNvSpPr/>
              <p:nvPr/>
            </p:nvSpPr>
            <p:spPr>
              <a:xfrm>
                <a:off x="1221185" y="3854450"/>
                <a:ext cx="240506" cy="240506"/>
              </a:xfrm>
              <a:prstGeom prst="ellipse">
                <a:avLst/>
              </a:prstGeom>
              <a:solidFill>
                <a:schemeClr val="bg2"/>
              </a:solidFill>
              <a:ln>
                <a:noFill/>
              </a:ln>
              <a:effectLst>
                <a:outerShdw blurRad="63500" dist="508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bg2">
                      <a:lumMod val="50000"/>
                    </a:schemeClr>
                  </a:solidFill>
                  <a:latin typeface="Roboto" panose="02000000000000000000" pitchFamily="2" charset="0"/>
                  <a:ea typeface="Roboto" panose="02000000000000000000" pitchFamily="2" charset="0"/>
                </a:endParaRPr>
              </a:p>
            </p:txBody>
          </p:sp>
        </p:grpSp>
        <p:sp>
          <p:nvSpPr>
            <p:cNvPr id="34" name="Oval 9">
              <a:extLst>
                <a:ext uri="{FF2B5EF4-FFF2-40B4-BE49-F238E27FC236}">
                  <a16:creationId xmlns:a16="http://schemas.microsoft.com/office/drawing/2014/main" id="{7F4DE0C5-9752-4B27-B665-89920C0D6822}"/>
                </a:ext>
              </a:extLst>
            </p:cNvPr>
            <p:cNvSpPr>
              <a:spLocks noChangeArrowheads="1"/>
            </p:cNvSpPr>
            <p:nvPr/>
          </p:nvSpPr>
          <p:spPr bwMode="auto">
            <a:xfrm>
              <a:off x="1926432" y="3377406"/>
              <a:ext cx="95250" cy="98425"/>
            </a:xfrm>
            <a:prstGeom prst="ellipse">
              <a:avLst/>
            </a:prstGeom>
            <a:gradFill flip="none" rotWithShape="1">
              <a:gsLst>
                <a:gs pos="100000">
                  <a:schemeClr val="accent4"/>
                </a:gs>
                <a:gs pos="0">
                  <a:schemeClr val="accent3"/>
                </a:gs>
              </a:gsLst>
              <a:lin ang="13500000" scaled="1"/>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chemeClr val="bg2">
                    <a:lumMod val="50000"/>
                  </a:schemeClr>
                </a:solidFill>
                <a:latin typeface="Roboto" panose="02000000000000000000" pitchFamily="2" charset="0"/>
                <a:ea typeface="Roboto" panose="02000000000000000000" pitchFamily="2" charset="0"/>
              </a:endParaRPr>
            </a:p>
          </p:txBody>
        </p:sp>
      </p:grpSp>
      <p:grpSp>
        <p:nvGrpSpPr>
          <p:cNvPr id="37" name="Group 36">
            <a:extLst>
              <a:ext uri="{FF2B5EF4-FFF2-40B4-BE49-F238E27FC236}">
                <a16:creationId xmlns:a16="http://schemas.microsoft.com/office/drawing/2014/main" id="{1ADD9A14-35A1-4BF0-A1CF-060FC925F1B8}"/>
              </a:ext>
            </a:extLst>
          </p:cNvPr>
          <p:cNvGrpSpPr/>
          <p:nvPr/>
        </p:nvGrpSpPr>
        <p:grpSpPr>
          <a:xfrm>
            <a:off x="8579296" y="6422618"/>
            <a:ext cx="485777" cy="485777"/>
            <a:chOff x="1852613" y="3303984"/>
            <a:chExt cx="239316" cy="239316"/>
          </a:xfrm>
        </p:grpSpPr>
        <p:grpSp>
          <p:nvGrpSpPr>
            <p:cNvPr id="38" name="Group 37">
              <a:extLst>
                <a:ext uri="{FF2B5EF4-FFF2-40B4-BE49-F238E27FC236}">
                  <a16:creationId xmlns:a16="http://schemas.microsoft.com/office/drawing/2014/main" id="{0417C09F-3FA9-464D-A710-7C799BCAED1D}"/>
                </a:ext>
              </a:extLst>
            </p:cNvPr>
            <p:cNvGrpSpPr/>
            <p:nvPr/>
          </p:nvGrpSpPr>
          <p:grpSpPr>
            <a:xfrm>
              <a:off x="1852613" y="3303984"/>
              <a:ext cx="239316" cy="239316"/>
              <a:chOff x="1221185" y="3854450"/>
              <a:chExt cx="240506" cy="240506"/>
            </a:xfrm>
          </p:grpSpPr>
          <p:sp>
            <p:nvSpPr>
              <p:cNvPr id="40" name="Oval 39">
                <a:extLst>
                  <a:ext uri="{FF2B5EF4-FFF2-40B4-BE49-F238E27FC236}">
                    <a16:creationId xmlns:a16="http://schemas.microsoft.com/office/drawing/2014/main" id="{82EB3C9E-C87C-439F-B30E-A159BF8EE1BB}"/>
                  </a:ext>
                </a:extLst>
              </p:cNvPr>
              <p:cNvSpPr/>
              <p:nvPr/>
            </p:nvSpPr>
            <p:spPr>
              <a:xfrm>
                <a:off x="1221185" y="3854450"/>
                <a:ext cx="240506" cy="240506"/>
              </a:xfrm>
              <a:prstGeom prst="ellipse">
                <a:avLst/>
              </a:prstGeom>
              <a:solidFill>
                <a:schemeClr val="bg2"/>
              </a:solidFill>
              <a:ln>
                <a:noFill/>
              </a:ln>
              <a:effectLst>
                <a:outerShdw blurRad="76200" dist="38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bg2">
                      <a:lumMod val="50000"/>
                    </a:schemeClr>
                  </a:solidFill>
                  <a:latin typeface="Roboto" panose="02000000000000000000" pitchFamily="2" charset="0"/>
                  <a:ea typeface="Roboto" panose="02000000000000000000" pitchFamily="2" charset="0"/>
                </a:endParaRPr>
              </a:p>
            </p:txBody>
          </p:sp>
          <p:sp>
            <p:nvSpPr>
              <p:cNvPr id="41" name="Oval 40">
                <a:extLst>
                  <a:ext uri="{FF2B5EF4-FFF2-40B4-BE49-F238E27FC236}">
                    <a16:creationId xmlns:a16="http://schemas.microsoft.com/office/drawing/2014/main" id="{95C75572-8091-43AE-A9FC-7DED78FC706E}"/>
                  </a:ext>
                </a:extLst>
              </p:cNvPr>
              <p:cNvSpPr/>
              <p:nvPr/>
            </p:nvSpPr>
            <p:spPr>
              <a:xfrm>
                <a:off x="1221185" y="3854450"/>
                <a:ext cx="240506" cy="240506"/>
              </a:xfrm>
              <a:prstGeom prst="ellipse">
                <a:avLst/>
              </a:prstGeom>
              <a:solidFill>
                <a:schemeClr val="bg2"/>
              </a:solidFill>
              <a:ln>
                <a:noFill/>
              </a:ln>
              <a:effectLst>
                <a:outerShdw blurRad="63500" dist="508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bg2">
                      <a:lumMod val="50000"/>
                    </a:schemeClr>
                  </a:solidFill>
                  <a:latin typeface="Roboto" panose="02000000000000000000" pitchFamily="2" charset="0"/>
                  <a:ea typeface="Roboto" panose="02000000000000000000" pitchFamily="2" charset="0"/>
                </a:endParaRPr>
              </a:p>
            </p:txBody>
          </p:sp>
        </p:grpSp>
        <p:sp>
          <p:nvSpPr>
            <p:cNvPr id="39" name="Oval 9">
              <a:extLst>
                <a:ext uri="{FF2B5EF4-FFF2-40B4-BE49-F238E27FC236}">
                  <a16:creationId xmlns:a16="http://schemas.microsoft.com/office/drawing/2014/main" id="{D6E6BDAE-FB7C-4D5D-BBE4-B5939FF3C9E7}"/>
                </a:ext>
              </a:extLst>
            </p:cNvPr>
            <p:cNvSpPr>
              <a:spLocks noChangeArrowheads="1"/>
            </p:cNvSpPr>
            <p:nvPr/>
          </p:nvSpPr>
          <p:spPr bwMode="auto">
            <a:xfrm>
              <a:off x="1926432" y="3377406"/>
              <a:ext cx="95250" cy="98425"/>
            </a:xfrm>
            <a:prstGeom prst="ellipse">
              <a:avLst/>
            </a:prstGeom>
            <a:gradFill flip="none" rotWithShape="1">
              <a:gsLst>
                <a:gs pos="100000">
                  <a:schemeClr val="accent4"/>
                </a:gs>
                <a:gs pos="0">
                  <a:schemeClr val="accent3"/>
                </a:gs>
              </a:gsLst>
              <a:lin ang="13500000" scaled="1"/>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chemeClr val="bg2">
                    <a:lumMod val="50000"/>
                  </a:schemeClr>
                </a:solidFill>
                <a:latin typeface="Roboto" panose="02000000000000000000" pitchFamily="2" charset="0"/>
                <a:ea typeface="Roboto" panose="02000000000000000000" pitchFamily="2" charset="0"/>
              </a:endParaRPr>
            </a:p>
          </p:txBody>
        </p:sp>
      </p:grpSp>
      <p:grpSp>
        <p:nvGrpSpPr>
          <p:cNvPr id="42" name="Group 41">
            <a:extLst>
              <a:ext uri="{FF2B5EF4-FFF2-40B4-BE49-F238E27FC236}">
                <a16:creationId xmlns:a16="http://schemas.microsoft.com/office/drawing/2014/main" id="{E3289AEF-E5F8-443D-8BCE-721FD6722D6A}"/>
              </a:ext>
            </a:extLst>
          </p:cNvPr>
          <p:cNvGrpSpPr/>
          <p:nvPr/>
        </p:nvGrpSpPr>
        <p:grpSpPr>
          <a:xfrm>
            <a:off x="11460649" y="6422618"/>
            <a:ext cx="485777" cy="485777"/>
            <a:chOff x="1852613" y="3303984"/>
            <a:chExt cx="239316" cy="239316"/>
          </a:xfrm>
        </p:grpSpPr>
        <p:grpSp>
          <p:nvGrpSpPr>
            <p:cNvPr id="43" name="Group 42">
              <a:extLst>
                <a:ext uri="{FF2B5EF4-FFF2-40B4-BE49-F238E27FC236}">
                  <a16:creationId xmlns:a16="http://schemas.microsoft.com/office/drawing/2014/main" id="{2CDB0F7D-97D9-4B8E-A6AF-7814DDC937A8}"/>
                </a:ext>
              </a:extLst>
            </p:cNvPr>
            <p:cNvGrpSpPr/>
            <p:nvPr/>
          </p:nvGrpSpPr>
          <p:grpSpPr>
            <a:xfrm>
              <a:off x="1852613" y="3303984"/>
              <a:ext cx="239316" cy="239316"/>
              <a:chOff x="1221185" y="3854450"/>
              <a:chExt cx="240506" cy="240506"/>
            </a:xfrm>
          </p:grpSpPr>
          <p:sp>
            <p:nvSpPr>
              <p:cNvPr id="45" name="Oval 44">
                <a:extLst>
                  <a:ext uri="{FF2B5EF4-FFF2-40B4-BE49-F238E27FC236}">
                    <a16:creationId xmlns:a16="http://schemas.microsoft.com/office/drawing/2014/main" id="{9EE7A461-90D4-46CB-BF03-9232C5FFEFF5}"/>
                  </a:ext>
                </a:extLst>
              </p:cNvPr>
              <p:cNvSpPr/>
              <p:nvPr/>
            </p:nvSpPr>
            <p:spPr>
              <a:xfrm>
                <a:off x="1221185" y="3854450"/>
                <a:ext cx="240506" cy="240506"/>
              </a:xfrm>
              <a:prstGeom prst="ellipse">
                <a:avLst/>
              </a:prstGeom>
              <a:solidFill>
                <a:schemeClr val="bg2"/>
              </a:solidFill>
              <a:ln>
                <a:noFill/>
              </a:ln>
              <a:effectLst>
                <a:outerShdw blurRad="76200" dist="38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bg2">
                      <a:lumMod val="50000"/>
                    </a:schemeClr>
                  </a:solidFill>
                  <a:latin typeface="Roboto" panose="02000000000000000000" pitchFamily="2" charset="0"/>
                  <a:ea typeface="Roboto" panose="02000000000000000000" pitchFamily="2" charset="0"/>
                </a:endParaRPr>
              </a:p>
            </p:txBody>
          </p:sp>
          <p:sp>
            <p:nvSpPr>
              <p:cNvPr id="46" name="Oval 45">
                <a:extLst>
                  <a:ext uri="{FF2B5EF4-FFF2-40B4-BE49-F238E27FC236}">
                    <a16:creationId xmlns:a16="http://schemas.microsoft.com/office/drawing/2014/main" id="{2DBE5CF8-0366-4534-A15F-57CB9BE9F4F3}"/>
                  </a:ext>
                </a:extLst>
              </p:cNvPr>
              <p:cNvSpPr/>
              <p:nvPr/>
            </p:nvSpPr>
            <p:spPr>
              <a:xfrm>
                <a:off x="1221185" y="3854450"/>
                <a:ext cx="240506" cy="240506"/>
              </a:xfrm>
              <a:prstGeom prst="ellipse">
                <a:avLst/>
              </a:prstGeom>
              <a:solidFill>
                <a:schemeClr val="bg2"/>
              </a:solidFill>
              <a:ln>
                <a:noFill/>
              </a:ln>
              <a:effectLst>
                <a:outerShdw blurRad="63500" dist="508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bg2">
                      <a:lumMod val="50000"/>
                    </a:schemeClr>
                  </a:solidFill>
                  <a:latin typeface="Roboto" panose="02000000000000000000" pitchFamily="2" charset="0"/>
                  <a:ea typeface="Roboto" panose="02000000000000000000" pitchFamily="2" charset="0"/>
                </a:endParaRPr>
              </a:p>
            </p:txBody>
          </p:sp>
        </p:grpSp>
        <p:sp>
          <p:nvSpPr>
            <p:cNvPr id="44" name="Oval 9">
              <a:extLst>
                <a:ext uri="{FF2B5EF4-FFF2-40B4-BE49-F238E27FC236}">
                  <a16:creationId xmlns:a16="http://schemas.microsoft.com/office/drawing/2014/main" id="{7D10651E-7708-4269-AD4C-B4D6D7B605EA}"/>
                </a:ext>
              </a:extLst>
            </p:cNvPr>
            <p:cNvSpPr>
              <a:spLocks noChangeArrowheads="1"/>
            </p:cNvSpPr>
            <p:nvPr/>
          </p:nvSpPr>
          <p:spPr bwMode="auto">
            <a:xfrm>
              <a:off x="1926432" y="3377406"/>
              <a:ext cx="95250" cy="98425"/>
            </a:xfrm>
            <a:prstGeom prst="ellipse">
              <a:avLst/>
            </a:prstGeom>
            <a:gradFill flip="none" rotWithShape="1">
              <a:gsLst>
                <a:gs pos="100000">
                  <a:schemeClr val="accent4"/>
                </a:gs>
                <a:gs pos="0">
                  <a:schemeClr val="accent3"/>
                </a:gs>
              </a:gsLst>
              <a:lin ang="13500000" scaled="1"/>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chemeClr val="bg2">
                    <a:lumMod val="50000"/>
                  </a:schemeClr>
                </a:solidFill>
                <a:latin typeface="Roboto" panose="02000000000000000000" pitchFamily="2" charset="0"/>
                <a:ea typeface="Roboto" panose="02000000000000000000" pitchFamily="2" charset="0"/>
              </a:endParaRPr>
            </a:p>
          </p:txBody>
        </p:sp>
      </p:grpSp>
      <p:grpSp>
        <p:nvGrpSpPr>
          <p:cNvPr id="47" name="Group 46">
            <a:extLst>
              <a:ext uri="{FF2B5EF4-FFF2-40B4-BE49-F238E27FC236}">
                <a16:creationId xmlns:a16="http://schemas.microsoft.com/office/drawing/2014/main" id="{570B1E6B-3127-4580-A9E2-FDEABD12D908}"/>
              </a:ext>
            </a:extLst>
          </p:cNvPr>
          <p:cNvGrpSpPr/>
          <p:nvPr/>
        </p:nvGrpSpPr>
        <p:grpSpPr>
          <a:xfrm>
            <a:off x="14443933" y="6422618"/>
            <a:ext cx="485777" cy="485777"/>
            <a:chOff x="1852613" y="3303984"/>
            <a:chExt cx="239316" cy="239316"/>
          </a:xfrm>
        </p:grpSpPr>
        <p:grpSp>
          <p:nvGrpSpPr>
            <p:cNvPr id="48" name="Group 47">
              <a:extLst>
                <a:ext uri="{FF2B5EF4-FFF2-40B4-BE49-F238E27FC236}">
                  <a16:creationId xmlns:a16="http://schemas.microsoft.com/office/drawing/2014/main" id="{17E57117-7123-4EB7-9D39-69EF653FD543}"/>
                </a:ext>
              </a:extLst>
            </p:cNvPr>
            <p:cNvGrpSpPr/>
            <p:nvPr/>
          </p:nvGrpSpPr>
          <p:grpSpPr>
            <a:xfrm>
              <a:off x="1852613" y="3303984"/>
              <a:ext cx="239316" cy="239316"/>
              <a:chOff x="1221185" y="3854450"/>
              <a:chExt cx="240506" cy="240506"/>
            </a:xfrm>
          </p:grpSpPr>
          <p:sp>
            <p:nvSpPr>
              <p:cNvPr id="50" name="Oval 49">
                <a:extLst>
                  <a:ext uri="{FF2B5EF4-FFF2-40B4-BE49-F238E27FC236}">
                    <a16:creationId xmlns:a16="http://schemas.microsoft.com/office/drawing/2014/main" id="{4154BE5D-C330-48C2-81AF-4E0D87AA3852}"/>
                  </a:ext>
                </a:extLst>
              </p:cNvPr>
              <p:cNvSpPr/>
              <p:nvPr/>
            </p:nvSpPr>
            <p:spPr>
              <a:xfrm>
                <a:off x="1221185" y="3854450"/>
                <a:ext cx="240506" cy="240506"/>
              </a:xfrm>
              <a:prstGeom prst="ellipse">
                <a:avLst/>
              </a:prstGeom>
              <a:solidFill>
                <a:schemeClr val="bg2"/>
              </a:solidFill>
              <a:ln>
                <a:noFill/>
              </a:ln>
              <a:effectLst>
                <a:outerShdw blurRad="76200" dist="381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bg2">
                      <a:lumMod val="50000"/>
                    </a:schemeClr>
                  </a:solidFill>
                  <a:latin typeface="Roboto" panose="02000000000000000000" pitchFamily="2" charset="0"/>
                  <a:ea typeface="Roboto" panose="02000000000000000000" pitchFamily="2" charset="0"/>
                </a:endParaRPr>
              </a:p>
            </p:txBody>
          </p:sp>
          <p:sp>
            <p:nvSpPr>
              <p:cNvPr id="51" name="Oval 50">
                <a:extLst>
                  <a:ext uri="{FF2B5EF4-FFF2-40B4-BE49-F238E27FC236}">
                    <a16:creationId xmlns:a16="http://schemas.microsoft.com/office/drawing/2014/main" id="{87F798B1-F060-4F93-BA32-40A9F9CEBFF0}"/>
                  </a:ext>
                </a:extLst>
              </p:cNvPr>
              <p:cNvSpPr/>
              <p:nvPr/>
            </p:nvSpPr>
            <p:spPr>
              <a:xfrm>
                <a:off x="1221185" y="3854450"/>
                <a:ext cx="240506" cy="240506"/>
              </a:xfrm>
              <a:prstGeom prst="ellipse">
                <a:avLst/>
              </a:prstGeom>
              <a:solidFill>
                <a:schemeClr val="bg2"/>
              </a:solidFill>
              <a:ln>
                <a:noFill/>
              </a:ln>
              <a:effectLst>
                <a:outerShdw blurRad="63500" dist="508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bg2">
                      <a:lumMod val="50000"/>
                    </a:schemeClr>
                  </a:solidFill>
                  <a:latin typeface="Roboto" panose="02000000000000000000" pitchFamily="2" charset="0"/>
                  <a:ea typeface="Roboto" panose="02000000000000000000" pitchFamily="2" charset="0"/>
                </a:endParaRPr>
              </a:p>
            </p:txBody>
          </p:sp>
        </p:grpSp>
        <p:sp>
          <p:nvSpPr>
            <p:cNvPr id="49" name="Oval 9">
              <a:extLst>
                <a:ext uri="{FF2B5EF4-FFF2-40B4-BE49-F238E27FC236}">
                  <a16:creationId xmlns:a16="http://schemas.microsoft.com/office/drawing/2014/main" id="{B9639F10-23D7-465B-8761-400739A8AA0F}"/>
                </a:ext>
              </a:extLst>
            </p:cNvPr>
            <p:cNvSpPr>
              <a:spLocks noChangeArrowheads="1"/>
            </p:cNvSpPr>
            <p:nvPr/>
          </p:nvSpPr>
          <p:spPr bwMode="auto">
            <a:xfrm>
              <a:off x="1926432" y="3377406"/>
              <a:ext cx="95250" cy="98425"/>
            </a:xfrm>
            <a:prstGeom prst="ellipse">
              <a:avLst/>
            </a:prstGeom>
            <a:gradFill flip="none" rotWithShape="1">
              <a:gsLst>
                <a:gs pos="100000">
                  <a:schemeClr val="accent4"/>
                </a:gs>
                <a:gs pos="0">
                  <a:schemeClr val="accent3"/>
                </a:gs>
              </a:gsLst>
              <a:lin ang="13500000" scaled="1"/>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chemeClr val="bg2">
                    <a:lumMod val="50000"/>
                  </a:schemeClr>
                </a:solidFill>
                <a:latin typeface="Roboto" panose="02000000000000000000" pitchFamily="2" charset="0"/>
                <a:ea typeface="Roboto" panose="02000000000000000000" pitchFamily="2" charset="0"/>
              </a:endParaRPr>
            </a:p>
          </p:txBody>
        </p:sp>
      </p:grpSp>
      <p:grpSp>
        <p:nvGrpSpPr>
          <p:cNvPr id="58" name="Group 57">
            <a:extLst>
              <a:ext uri="{FF2B5EF4-FFF2-40B4-BE49-F238E27FC236}">
                <a16:creationId xmlns:a16="http://schemas.microsoft.com/office/drawing/2014/main" id="{FB01E177-AA8E-4D35-9C02-F77812E54135}"/>
              </a:ext>
            </a:extLst>
          </p:cNvPr>
          <p:cNvGrpSpPr/>
          <p:nvPr/>
        </p:nvGrpSpPr>
        <p:grpSpPr>
          <a:xfrm>
            <a:off x="648437" y="3986933"/>
            <a:ext cx="2090738" cy="2252300"/>
            <a:chOff x="1516063" y="2346325"/>
            <a:chExt cx="1393825" cy="1613079"/>
          </a:xfrm>
          <a:solidFill>
            <a:schemeClr val="bg1"/>
          </a:solidFill>
        </p:grpSpPr>
        <p:sp>
          <p:nvSpPr>
            <p:cNvPr id="19" name="Freeform 18">
              <a:extLst>
                <a:ext uri="{FF2B5EF4-FFF2-40B4-BE49-F238E27FC236}">
                  <a16:creationId xmlns:a16="http://schemas.microsoft.com/office/drawing/2014/main" id="{A5F6FC8F-C51F-42C7-A2FF-33117B27D64C}"/>
                </a:ext>
              </a:extLst>
            </p:cNvPr>
            <p:cNvSpPr>
              <a:spLocks/>
            </p:cNvSpPr>
            <p:nvPr/>
          </p:nvSpPr>
          <p:spPr bwMode="auto">
            <a:xfrm>
              <a:off x="1516063" y="2346325"/>
              <a:ext cx="1393825" cy="1604963"/>
            </a:xfrm>
            <a:custGeom>
              <a:avLst/>
              <a:gdLst>
                <a:gd name="T0" fmla="*/ 366 w 366"/>
                <a:gd name="T1" fmla="*/ 183 h 421"/>
                <a:gd name="T2" fmla="*/ 183 w 366"/>
                <a:gd name="T3" fmla="*/ 0 h 421"/>
                <a:gd name="T4" fmla="*/ 0 w 366"/>
                <a:gd name="T5" fmla="*/ 183 h 421"/>
                <a:gd name="T6" fmla="*/ 150 w 366"/>
                <a:gd name="T7" fmla="*/ 363 h 421"/>
                <a:gd name="T8" fmla="*/ 183 w 366"/>
                <a:gd name="T9" fmla="*/ 421 h 421"/>
                <a:gd name="T10" fmla="*/ 216 w 366"/>
                <a:gd name="T11" fmla="*/ 363 h 421"/>
                <a:gd name="T12" fmla="*/ 366 w 366"/>
                <a:gd name="T13" fmla="*/ 183 h 421"/>
              </a:gdLst>
              <a:ahLst/>
              <a:cxnLst>
                <a:cxn ang="0">
                  <a:pos x="T0" y="T1"/>
                </a:cxn>
                <a:cxn ang="0">
                  <a:pos x="T2" y="T3"/>
                </a:cxn>
                <a:cxn ang="0">
                  <a:pos x="T4" y="T5"/>
                </a:cxn>
                <a:cxn ang="0">
                  <a:pos x="T6" y="T7"/>
                </a:cxn>
                <a:cxn ang="0">
                  <a:pos x="T8" y="T9"/>
                </a:cxn>
                <a:cxn ang="0">
                  <a:pos x="T10" y="T11"/>
                </a:cxn>
                <a:cxn ang="0">
                  <a:pos x="T12" y="T13"/>
                </a:cxn>
              </a:cxnLst>
              <a:rect l="0" t="0" r="r" b="b"/>
              <a:pathLst>
                <a:path w="366" h="421">
                  <a:moveTo>
                    <a:pt x="366" y="183"/>
                  </a:moveTo>
                  <a:cubicBezTo>
                    <a:pt x="366" y="82"/>
                    <a:pt x="284" y="0"/>
                    <a:pt x="183" y="0"/>
                  </a:cubicBezTo>
                  <a:cubicBezTo>
                    <a:pt x="82" y="0"/>
                    <a:pt x="0" y="82"/>
                    <a:pt x="0" y="183"/>
                  </a:cubicBezTo>
                  <a:cubicBezTo>
                    <a:pt x="0" y="273"/>
                    <a:pt x="65" y="348"/>
                    <a:pt x="150" y="363"/>
                  </a:cubicBezTo>
                  <a:cubicBezTo>
                    <a:pt x="183" y="421"/>
                    <a:pt x="183" y="421"/>
                    <a:pt x="183" y="421"/>
                  </a:cubicBezTo>
                  <a:cubicBezTo>
                    <a:pt x="216" y="363"/>
                    <a:pt x="216" y="363"/>
                    <a:pt x="216" y="363"/>
                  </a:cubicBezTo>
                  <a:cubicBezTo>
                    <a:pt x="302" y="348"/>
                    <a:pt x="366" y="273"/>
                    <a:pt x="366" y="183"/>
                  </a:cubicBezTo>
                  <a:close/>
                </a:path>
              </a:pathLst>
            </a:custGeom>
            <a:grpFill/>
            <a:ln>
              <a:solidFill>
                <a:schemeClr val="accent3"/>
              </a:solid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lt1"/>
                </a:solidFill>
                <a:latin typeface="Roboto" panose="02000000000000000000" pitchFamily="2" charset="0"/>
                <a:ea typeface="Roboto" panose="02000000000000000000" pitchFamily="2" charset="0"/>
              </a:endParaRPr>
            </a:p>
          </p:txBody>
        </p:sp>
        <p:sp>
          <p:nvSpPr>
            <p:cNvPr id="56" name="Freeform 18">
              <a:extLst>
                <a:ext uri="{FF2B5EF4-FFF2-40B4-BE49-F238E27FC236}">
                  <a16:creationId xmlns:a16="http://schemas.microsoft.com/office/drawing/2014/main" id="{333C6F3B-F624-4A9B-8662-7E84E5C76C77}"/>
                </a:ext>
              </a:extLst>
            </p:cNvPr>
            <p:cNvSpPr>
              <a:spLocks/>
            </p:cNvSpPr>
            <p:nvPr/>
          </p:nvSpPr>
          <p:spPr bwMode="auto">
            <a:xfrm>
              <a:off x="1516063" y="2354441"/>
              <a:ext cx="1393825" cy="1604963"/>
            </a:xfrm>
            <a:custGeom>
              <a:avLst/>
              <a:gdLst>
                <a:gd name="T0" fmla="*/ 366 w 366"/>
                <a:gd name="T1" fmla="*/ 183 h 421"/>
                <a:gd name="T2" fmla="*/ 183 w 366"/>
                <a:gd name="T3" fmla="*/ 0 h 421"/>
                <a:gd name="T4" fmla="*/ 0 w 366"/>
                <a:gd name="T5" fmla="*/ 183 h 421"/>
                <a:gd name="T6" fmla="*/ 150 w 366"/>
                <a:gd name="T7" fmla="*/ 363 h 421"/>
                <a:gd name="T8" fmla="*/ 183 w 366"/>
                <a:gd name="T9" fmla="*/ 421 h 421"/>
                <a:gd name="T10" fmla="*/ 216 w 366"/>
                <a:gd name="T11" fmla="*/ 363 h 421"/>
                <a:gd name="T12" fmla="*/ 366 w 366"/>
                <a:gd name="T13" fmla="*/ 183 h 421"/>
              </a:gdLst>
              <a:ahLst/>
              <a:cxnLst>
                <a:cxn ang="0">
                  <a:pos x="T0" y="T1"/>
                </a:cxn>
                <a:cxn ang="0">
                  <a:pos x="T2" y="T3"/>
                </a:cxn>
                <a:cxn ang="0">
                  <a:pos x="T4" y="T5"/>
                </a:cxn>
                <a:cxn ang="0">
                  <a:pos x="T6" y="T7"/>
                </a:cxn>
                <a:cxn ang="0">
                  <a:pos x="T8" y="T9"/>
                </a:cxn>
                <a:cxn ang="0">
                  <a:pos x="T10" y="T11"/>
                </a:cxn>
                <a:cxn ang="0">
                  <a:pos x="T12" y="T13"/>
                </a:cxn>
              </a:cxnLst>
              <a:rect l="0" t="0" r="r" b="b"/>
              <a:pathLst>
                <a:path w="366" h="421">
                  <a:moveTo>
                    <a:pt x="366" y="183"/>
                  </a:moveTo>
                  <a:cubicBezTo>
                    <a:pt x="366" y="82"/>
                    <a:pt x="284" y="0"/>
                    <a:pt x="183" y="0"/>
                  </a:cubicBezTo>
                  <a:cubicBezTo>
                    <a:pt x="82" y="0"/>
                    <a:pt x="0" y="82"/>
                    <a:pt x="0" y="183"/>
                  </a:cubicBezTo>
                  <a:cubicBezTo>
                    <a:pt x="0" y="273"/>
                    <a:pt x="65" y="348"/>
                    <a:pt x="150" y="363"/>
                  </a:cubicBezTo>
                  <a:cubicBezTo>
                    <a:pt x="183" y="421"/>
                    <a:pt x="183" y="421"/>
                    <a:pt x="183" y="421"/>
                  </a:cubicBezTo>
                  <a:cubicBezTo>
                    <a:pt x="216" y="363"/>
                    <a:pt x="216" y="363"/>
                    <a:pt x="216" y="363"/>
                  </a:cubicBezTo>
                  <a:cubicBezTo>
                    <a:pt x="302" y="348"/>
                    <a:pt x="366" y="273"/>
                    <a:pt x="366" y="183"/>
                  </a:cubicBezTo>
                  <a:close/>
                </a:path>
              </a:pathLst>
            </a:custGeom>
            <a:grpFill/>
            <a:ln>
              <a:solidFill>
                <a:schemeClr val="accent3"/>
              </a:solidFill>
            </a:ln>
            <a:effectLst>
              <a:outerShdw blurRad="2159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lt1"/>
                </a:solidFill>
                <a:latin typeface="Roboto" panose="02000000000000000000" pitchFamily="2" charset="0"/>
                <a:ea typeface="Roboto" panose="02000000000000000000" pitchFamily="2" charset="0"/>
              </a:endParaRPr>
            </a:p>
          </p:txBody>
        </p:sp>
      </p:grpSp>
      <p:grpSp>
        <p:nvGrpSpPr>
          <p:cNvPr id="59" name="Group 58">
            <a:extLst>
              <a:ext uri="{FF2B5EF4-FFF2-40B4-BE49-F238E27FC236}">
                <a16:creationId xmlns:a16="http://schemas.microsoft.com/office/drawing/2014/main" id="{01F18F52-EA83-4824-9EA2-9F03D387CEB8}"/>
              </a:ext>
            </a:extLst>
          </p:cNvPr>
          <p:cNvGrpSpPr/>
          <p:nvPr/>
        </p:nvGrpSpPr>
        <p:grpSpPr>
          <a:xfrm>
            <a:off x="4768097" y="3986933"/>
            <a:ext cx="2090738" cy="2252300"/>
            <a:chOff x="1516063" y="2346325"/>
            <a:chExt cx="1393825" cy="1613079"/>
          </a:xfrm>
          <a:solidFill>
            <a:schemeClr val="bg1"/>
          </a:solidFill>
        </p:grpSpPr>
        <p:sp>
          <p:nvSpPr>
            <p:cNvPr id="60" name="Freeform 18">
              <a:extLst>
                <a:ext uri="{FF2B5EF4-FFF2-40B4-BE49-F238E27FC236}">
                  <a16:creationId xmlns:a16="http://schemas.microsoft.com/office/drawing/2014/main" id="{7D604399-594A-4FBE-9FCA-8100C5EFC665}"/>
                </a:ext>
              </a:extLst>
            </p:cNvPr>
            <p:cNvSpPr>
              <a:spLocks/>
            </p:cNvSpPr>
            <p:nvPr/>
          </p:nvSpPr>
          <p:spPr bwMode="auto">
            <a:xfrm>
              <a:off x="1516063" y="2346325"/>
              <a:ext cx="1393825" cy="1604963"/>
            </a:xfrm>
            <a:custGeom>
              <a:avLst/>
              <a:gdLst>
                <a:gd name="T0" fmla="*/ 366 w 366"/>
                <a:gd name="T1" fmla="*/ 183 h 421"/>
                <a:gd name="T2" fmla="*/ 183 w 366"/>
                <a:gd name="T3" fmla="*/ 0 h 421"/>
                <a:gd name="T4" fmla="*/ 0 w 366"/>
                <a:gd name="T5" fmla="*/ 183 h 421"/>
                <a:gd name="T6" fmla="*/ 150 w 366"/>
                <a:gd name="T7" fmla="*/ 363 h 421"/>
                <a:gd name="T8" fmla="*/ 183 w 366"/>
                <a:gd name="T9" fmla="*/ 421 h 421"/>
                <a:gd name="T10" fmla="*/ 216 w 366"/>
                <a:gd name="T11" fmla="*/ 363 h 421"/>
                <a:gd name="T12" fmla="*/ 366 w 366"/>
                <a:gd name="T13" fmla="*/ 183 h 421"/>
              </a:gdLst>
              <a:ahLst/>
              <a:cxnLst>
                <a:cxn ang="0">
                  <a:pos x="T0" y="T1"/>
                </a:cxn>
                <a:cxn ang="0">
                  <a:pos x="T2" y="T3"/>
                </a:cxn>
                <a:cxn ang="0">
                  <a:pos x="T4" y="T5"/>
                </a:cxn>
                <a:cxn ang="0">
                  <a:pos x="T6" y="T7"/>
                </a:cxn>
                <a:cxn ang="0">
                  <a:pos x="T8" y="T9"/>
                </a:cxn>
                <a:cxn ang="0">
                  <a:pos x="T10" y="T11"/>
                </a:cxn>
                <a:cxn ang="0">
                  <a:pos x="T12" y="T13"/>
                </a:cxn>
              </a:cxnLst>
              <a:rect l="0" t="0" r="r" b="b"/>
              <a:pathLst>
                <a:path w="366" h="421">
                  <a:moveTo>
                    <a:pt x="366" y="183"/>
                  </a:moveTo>
                  <a:cubicBezTo>
                    <a:pt x="366" y="82"/>
                    <a:pt x="284" y="0"/>
                    <a:pt x="183" y="0"/>
                  </a:cubicBezTo>
                  <a:cubicBezTo>
                    <a:pt x="82" y="0"/>
                    <a:pt x="0" y="82"/>
                    <a:pt x="0" y="183"/>
                  </a:cubicBezTo>
                  <a:cubicBezTo>
                    <a:pt x="0" y="273"/>
                    <a:pt x="65" y="348"/>
                    <a:pt x="150" y="363"/>
                  </a:cubicBezTo>
                  <a:cubicBezTo>
                    <a:pt x="183" y="421"/>
                    <a:pt x="183" y="421"/>
                    <a:pt x="183" y="421"/>
                  </a:cubicBezTo>
                  <a:cubicBezTo>
                    <a:pt x="216" y="363"/>
                    <a:pt x="216" y="363"/>
                    <a:pt x="216" y="363"/>
                  </a:cubicBezTo>
                  <a:cubicBezTo>
                    <a:pt x="302" y="348"/>
                    <a:pt x="366" y="273"/>
                    <a:pt x="366" y="183"/>
                  </a:cubicBezTo>
                  <a:close/>
                </a:path>
              </a:pathLst>
            </a:custGeom>
            <a:grpFill/>
            <a:ln>
              <a:solidFill>
                <a:schemeClr val="accent3"/>
              </a:solid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lt1"/>
                </a:solidFill>
                <a:latin typeface="Roboto" panose="02000000000000000000" pitchFamily="2" charset="0"/>
                <a:ea typeface="Roboto" panose="02000000000000000000" pitchFamily="2" charset="0"/>
              </a:endParaRPr>
            </a:p>
          </p:txBody>
        </p:sp>
        <p:sp>
          <p:nvSpPr>
            <p:cNvPr id="61" name="Freeform 18">
              <a:extLst>
                <a:ext uri="{FF2B5EF4-FFF2-40B4-BE49-F238E27FC236}">
                  <a16:creationId xmlns:a16="http://schemas.microsoft.com/office/drawing/2014/main" id="{CACBDEE1-6B2E-4CAB-A609-C4971E92F976}"/>
                </a:ext>
              </a:extLst>
            </p:cNvPr>
            <p:cNvSpPr>
              <a:spLocks/>
            </p:cNvSpPr>
            <p:nvPr/>
          </p:nvSpPr>
          <p:spPr bwMode="auto">
            <a:xfrm>
              <a:off x="1516063" y="2354441"/>
              <a:ext cx="1393825" cy="1604963"/>
            </a:xfrm>
            <a:custGeom>
              <a:avLst/>
              <a:gdLst>
                <a:gd name="T0" fmla="*/ 366 w 366"/>
                <a:gd name="T1" fmla="*/ 183 h 421"/>
                <a:gd name="T2" fmla="*/ 183 w 366"/>
                <a:gd name="T3" fmla="*/ 0 h 421"/>
                <a:gd name="T4" fmla="*/ 0 w 366"/>
                <a:gd name="T5" fmla="*/ 183 h 421"/>
                <a:gd name="T6" fmla="*/ 150 w 366"/>
                <a:gd name="T7" fmla="*/ 363 h 421"/>
                <a:gd name="T8" fmla="*/ 183 w 366"/>
                <a:gd name="T9" fmla="*/ 421 h 421"/>
                <a:gd name="T10" fmla="*/ 216 w 366"/>
                <a:gd name="T11" fmla="*/ 363 h 421"/>
                <a:gd name="T12" fmla="*/ 366 w 366"/>
                <a:gd name="T13" fmla="*/ 183 h 421"/>
              </a:gdLst>
              <a:ahLst/>
              <a:cxnLst>
                <a:cxn ang="0">
                  <a:pos x="T0" y="T1"/>
                </a:cxn>
                <a:cxn ang="0">
                  <a:pos x="T2" y="T3"/>
                </a:cxn>
                <a:cxn ang="0">
                  <a:pos x="T4" y="T5"/>
                </a:cxn>
                <a:cxn ang="0">
                  <a:pos x="T6" y="T7"/>
                </a:cxn>
                <a:cxn ang="0">
                  <a:pos x="T8" y="T9"/>
                </a:cxn>
                <a:cxn ang="0">
                  <a:pos x="T10" y="T11"/>
                </a:cxn>
                <a:cxn ang="0">
                  <a:pos x="T12" y="T13"/>
                </a:cxn>
              </a:cxnLst>
              <a:rect l="0" t="0" r="r" b="b"/>
              <a:pathLst>
                <a:path w="366" h="421">
                  <a:moveTo>
                    <a:pt x="366" y="183"/>
                  </a:moveTo>
                  <a:cubicBezTo>
                    <a:pt x="366" y="82"/>
                    <a:pt x="284" y="0"/>
                    <a:pt x="183" y="0"/>
                  </a:cubicBezTo>
                  <a:cubicBezTo>
                    <a:pt x="82" y="0"/>
                    <a:pt x="0" y="82"/>
                    <a:pt x="0" y="183"/>
                  </a:cubicBezTo>
                  <a:cubicBezTo>
                    <a:pt x="0" y="273"/>
                    <a:pt x="65" y="348"/>
                    <a:pt x="150" y="363"/>
                  </a:cubicBezTo>
                  <a:cubicBezTo>
                    <a:pt x="183" y="421"/>
                    <a:pt x="183" y="421"/>
                    <a:pt x="183" y="421"/>
                  </a:cubicBezTo>
                  <a:cubicBezTo>
                    <a:pt x="216" y="363"/>
                    <a:pt x="216" y="363"/>
                    <a:pt x="216" y="363"/>
                  </a:cubicBezTo>
                  <a:cubicBezTo>
                    <a:pt x="302" y="348"/>
                    <a:pt x="366" y="273"/>
                    <a:pt x="366" y="183"/>
                  </a:cubicBezTo>
                  <a:close/>
                </a:path>
              </a:pathLst>
            </a:custGeom>
            <a:grpFill/>
            <a:ln>
              <a:solidFill>
                <a:schemeClr val="accent3"/>
              </a:solidFill>
            </a:ln>
            <a:effectLst>
              <a:outerShdw blurRad="2159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lt1"/>
                </a:solidFill>
                <a:latin typeface="Roboto" panose="02000000000000000000" pitchFamily="2" charset="0"/>
                <a:ea typeface="Roboto" panose="02000000000000000000" pitchFamily="2" charset="0"/>
              </a:endParaRPr>
            </a:p>
          </p:txBody>
        </p:sp>
      </p:grpSp>
      <p:grpSp>
        <p:nvGrpSpPr>
          <p:cNvPr id="62" name="Group 61">
            <a:extLst>
              <a:ext uri="{FF2B5EF4-FFF2-40B4-BE49-F238E27FC236}">
                <a16:creationId xmlns:a16="http://schemas.microsoft.com/office/drawing/2014/main" id="{0D11A701-5AEB-48BD-AC4C-B41F1168014D}"/>
              </a:ext>
            </a:extLst>
          </p:cNvPr>
          <p:cNvGrpSpPr/>
          <p:nvPr/>
        </p:nvGrpSpPr>
        <p:grpSpPr>
          <a:xfrm>
            <a:off x="7801091" y="3986933"/>
            <a:ext cx="2090738" cy="2252300"/>
            <a:chOff x="1516063" y="2346325"/>
            <a:chExt cx="1393825" cy="1613079"/>
          </a:xfrm>
          <a:solidFill>
            <a:schemeClr val="bg1"/>
          </a:solidFill>
        </p:grpSpPr>
        <p:sp>
          <p:nvSpPr>
            <p:cNvPr id="63" name="Freeform 18">
              <a:extLst>
                <a:ext uri="{FF2B5EF4-FFF2-40B4-BE49-F238E27FC236}">
                  <a16:creationId xmlns:a16="http://schemas.microsoft.com/office/drawing/2014/main" id="{214747DD-38E8-4BEC-B36E-753A17549D9D}"/>
                </a:ext>
              </a:extLst>
            </p:cNvPr>
            <p:cNvSpPr>
              <a:spLocks/>
            </p:cNvSpPr>
            <p:nvPr/>
          </p:nvSpPr>
          <p:spPr bwMode="auto">
            <a:xfrm>
              <a:off x="1516063" y="2346325"/>
              <a:ext cx="1393825" cy="1604963"/>
            </a:xfrm>
            <a:custGeom>
              <a:avLst/>
              <a:gdLst>
                <a:gd name="T0" fmla="*/ 366 w 366"/>
                <a:gd name="T1" fmla="*/ 183 h 421"/>
                <a:gd name="T2" fmla="*/ 183 w 366"/>
                <a:gd name="T3" fmla="*/ 0 h 421"/>
                <a:gd name="T4" fmla="*/ 0 w 366"/>
                <a:gd name="T5" fmla="*/ 183 h 421"/>
                <a:gd name="T6" fmla="*/ 150 w 366"/>
                <a:gd name="T7" fmla="*/ 363 h 421"/>
                <a:gd name="T8" fmla="*/ 183 w 366"/>
                <a:gd name="T9" fmla="*/ 421 h 421"/>
                <a:gd name="T10" fmla="*/ 216 w 366"/>
                <a:gd name="T11" fmla="*/ 363 h 421"/>
                <a:gd name="T12" fmla="*/ 366 w 366"/>
                <a:gd name="T13" fmla="*/ 183 h 421"/>
              </a:gdLst>
              <a:ahLst/>
              <a:cxnLst>
                <a:cxn ang="0">
                  <a:pos x="T0" y="T1"/>
                </a:cxn>
                <a:cxn ang="0">
                  <a:pos x="T2" y="T3"/>
                </a:cxn>
                <a:cxn ang="0">
                  <a:pos x="T4" y="T5"/>
                </a:cxn>
                <a:cxn ang="0">
                  <a:pos x="T6" y="T7"/>
                </a:cxn>
                <a:cxn ang="0">
                  <a:pos x="T8" y="T9"/>
                </a:cxn>
                <a:cxn ang="0">
                  <a:pos x="T10" y="T11"/>
                </a:cxn>
                <a:cxn ang="0">
                  <a:pos x="T12" y="T13"/>
                </a:cxn>
              </a:cxnLst>
              <a:rect l="0" t="0" r="r" b="b"/>
              <a:pathLst>
                <a:path w="366" h="421">
                  <a:moveTo>
                    <a:pt x="366" y="183"/>
                  </a:moveTo>
                  <a:cubicBezTo>
                    <a:pt x="366" y="82"/>
                    <a:pt x="284" y="0"/>
                    <a:pt x="183" y="0"/>
                  </a:cubicBezTo>
                  <a:cubicBezTo>
                    <a:pt x="82" y="0"/>
                    <a:pt x="0" y="82"/>
                    <a:pt x="0" y="183"/>
                  </a:cubicBezTo>
                  <a:cubicBezTo>
                    <a:pt x="0" y="273"/>
                    <a:pt x="65" y="348"/>
                    <a:pt x="150" y="363"/>
                  </a:cubicBezTo>
                  <a:cubicBezTo>
                    <a:pt x="183" y="421"/>
                    <a:pt x="183" y="421"/>
                    <a:pt x="183" y="421"/>
                  </a:cubicBezTo>
                  <a:cubicBezTo>
                    <a:pt x="216" y="363"/>
                    <a:pt x="216" y="363"/>
                    <a:pt x="216" y="363"/>
                  </a:cubicBezTo>
                  <a:cubicBezTo>
                    <a:pt x="302" y="348"/>
                    <a:pt x="366" y="273"/>
                    <a:pt x="366" y="183"/>
                  </a:cubicBezTo>
                  <a:close/>
                </a:path>
              </a:pathLst>
            </a:custGeom>
            <a:grpFill/>
            <a:ln>
              <a:solidFill>
                <a:schemeClr val="accent3"/>
              </a:solid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lt1"/>
                </a:solidFill>
                <a:latin typeface="Roboto" panose="02000000000000000000" pitchFamily="2" charset="0"/>
                <a:ea typeface="Roboto" panose="02000000000000000000" pitchFamily="2" charset="0"/>
              </a:endParaRPr>
            </a:p>
          </p:txBody>
        </p:sp>
        <p:sp>
          <p:nvSpPr>
            <p:cNvPr id="64" name="Freeform 18">
              <a:extLst>
                <a:ext uri="{FF2B5EF4-FFF2-40B4-BE49-F238E27FC236}">
                  <a16:creationId xmlns:a16="http://schemas.microsoft.com/office/drawing/2014/main" id="{3290ED9D-FA60-4D27-87BE-F4E4295A8568}"/>
                </a:ext>
              </a:extLst>
            </p:cNvPr>
            <p:cNvSpPr>
              <a:spLocks/>
            </p:cNvSpPr>
            <p:nvPr/>
          </p:nvSpPr>
          <p:spPr bwMode="auto">
            <a:xfrm>
              <a:off x="1516063" y="2354441"/>
              <a:ext cx="1393825" cy="1604963"/>
            </a:xfrm>
            <a:custGeom>
              <a:avLst/>
              <a:gdLst>
                <a:gd name="T0" fmla="*/ 366 w 366"/>
                <a:gd name="T1" fmla="*/ 183 h 421"/>
                <a:gd name="T2" fmla="*/ 183 w 366"/>
                <a:gd name="T3" fmla="*/ 0 h 421"/>
                <a:gd name="T4" fmla="*/ 0 w 366"/>
                <a:gd name="T5" fmla="*/ 183 h 421"/>
                <a:gd name="T6" fmla="*/ 150 w 366"/>
                <a:gd name="T7" fmla="*/ 363 h 421"/>
                <a:gd name="T8" fmla="*/ 183 w 366"/>
                <a:gd name="T9" fmla="*/ 421 h 421"/>
                <a:gd name="T10" fmla="*/ 216 w 366"/>
                <a:gd name="T11" fmla="*/ 363 h 421"/>
                <a:gd name="T12" fmla="*/ 366 w 366"/>
                <a:gd name="T13" fmla="*/ 183 h 421"/>
              </a:gdLst>
              <a:ahLst/>
              <a:cxnLst>
                <a:cxn ang="0">
                  <a:pos x="T0" y="T1"/>
                </a:cxn>
                <a:cxn ang="0">
                  <a:pos x="T2" y="T3"/>
                </a:cxn>
                <a:cxn ang="0">
                  <a:pos x="T4" y="T5"/>
                </a:cxn>
                <a:cxn ang="0">
                  <a:pos x="T6" y="T7"/>
                </a:cxn>
                <a:cxn ang="0">
                  <a:pos x="T8" y="T9"/>
                </a:cxn>
                <a:cxn ang="0">
                  <a:pos x="T10" y="T11"/>
                </a:cxn>
                <a:cxn ang="0">
                  <a:pos x="T12" y="T13"/>
                </a:cxn>
              </a:cxnLst>
              <a:rect l="0" t="0" r="r" b="b"/>
              <a:pathLst>
                <a:path w="366" h="421">
                  <a:moveTo>
                    <a:pt x="366" y="183"/>
                  </a:moveTo>
                  <a:cubicBezTo>
                    <a:pt x="366" y="82"/>
                    <a:pt x="284" y="0"/>
                    <a:pt x="183" y="0"/>
                  </a:cubicBezTo>
                  <a:cubicBezTo>
                    <a:pt x="82" y="0"/>
                    <a:pt x="0" y="82"/>
                    <a:pt x="0" y="183"/>
                  </a:cubicBezTo>
                  <a:cubicBezTo>
                    <a:pt x="0" y="273"/>
                    <a:pt x="65" y="348"/>
                    <a:pt x="150" y="363"/>
                  </a:cubicBezTo>
                  <a:cubicBezTo>
                    <a:pt x="183" y="421"/>
                    <a:pt x="183" y="421"/>
                    <a:pt x="183" y="421"/>
                  </a:cubicBezTo>
                  <a:cubicBezTo>
                    <a:pt x="216" y="363"/>
                    <a:pt x="216" y="363"/>
                    <a:pt x="216" y="363"/>
                  </a:cubicBezTo>
                  <a:cubicBezTo>
                    <a:pt x="302" y="348"/>
                    <a:pt x="366" y="273"/>
                    <a:pt x="366" y="183"/>
                  </a:cubicBezTo>
                  <a:close/>
                </a:path>
              </a:pathLst>
            </a:custGeom>
            <a:grpFill/>
            <a:ln>
              <a:solidFill>
                <a:schemeClr val="accent3"/>
              </a:solidFill>
            </a:ln>
            <a:effectLst>
              <a:outerShdw blurRad="2159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lt1"/>
                </a:solidFill>
                <a:latin typeface="Roboto" panose="02000000000000000000" pitchFamily="2" charset="0"/>
                <a:ea typeface="Roboto" panose="02000000000000000000" pitchFamily="2" charset="0"/>
              </a:endParaRPr>
            </a:p>
          </p:txBody>
        </p:sp>
      </p:grpSp>
      <p:grpSp>
        <p:nvGrpSpPr>
          <p:cNvPr id="65" name="Group 64">
            <a:extLst>
              <a:ext uri="{FF2B5EF4-FFF2-40B4-BE49-F238E27FC236}">
                <a16:creationId xmlns:a16="http://schemas.microsoft.com/office/drawing/2014/main" id="{CD8796FC-7FE1-427A-9504-74C181AA8789}"/>
              </a:ext>
            </a:extLst>
          </p:cNvPr>
          <p:cNvGrpSpPr/>
          <p:nvPr/>
        </p:nvGrpSpPr>
        <p:grpSpPr>
          <a:xfrm>
            <a:off x="10655788" y="3986933"/>
            <a:ext cx="2090738" cy="2252300"/>
            <a:chOff x="1516063" y="2346325"/>
            <a:chExt cx="1393825" cy="1613079"/>
          </a:xfrm>
          <a:solidFill>
            <a:schemeClr val="bg1"/>
          </a:solidFill>
        </p:grpSpPr>
        <p:sp>
          <p:nvSpPr>
            <p:cNvPr id="66" name="Freeform 18">
              <a:extLst>
                <a:ext uri="{FF2B5EF4-FFF2-40B4-BE49-F238E27FC236}">
                  <a16:creationId xmlns:a16="http://schemas.microsoft.com/office/drawing/2014/main" id="{CAD3A36D-820C-4E5A-8066-9129108CC38B}"/>
                </a:ext>
              </a:extLst>
            </p:cNvPr>
            <p:cNvSpPr>
              <a:spLocks/>
            </p:cNvSpPr>
            <p:nvPr/>
          </p:nvSpPr>
          <p:spPr bwMode="auto">
            <a:xfrm>
              <a:off x="1516063" y="2346325"/>
              <a:ext cx="1393825" cy="1604963"/>
            </a:xfrm>
            <a:custGeom>
              <a:avLst/>
              <a:gdLst>
                <a:gd name="T0" fmla="*/ 366 w 366"/>
                <a:gd name="T1" fmla="*/ 183 h 421"/>
                <a:gd name="T2" fmla="*/ 183 w 366"/>
                <a:gd name="T3" fmla="*/ 0 h 421"/>
                <a:gd name="T4" fmla="*/ 0 w 366"/>
                <a:gd name="T5" fmla="*/ 183 h 421"/>
                <a:gd name="T6" fmla="*/ 150 w 366"/>
                <a:gd name="T7" fmla="*/ 363 h 421"/>
                <a:gd name="T8" fmla="*/ 183 w 366"/>
                <a:gd name="T9" fmla="*/ 421 h 421"/>
                <a:gd name="T10" fmla="*/ 216 w 366"/>
                <a:gd name="T11" fmla="*/ 363 h 421"/>
                <a:gd name="T12" fmla="*/ 366 w 366"/>
                <a:gd name="T13" fmla="*/ 183 h 421"/>
              </a:gdLst>
              <a:ahLst/>
              <a:cxnLst>
                <a:cxn ang="0">
                  <a:pos x="T0" y="T1"/>
                </a:cxn>
                <a:cxn ang="0">
                  <a:pos x="T2" y="T3"/>
                </a:cxn>
                <a:cxn ang="0">
                  <a:pos x="T4" y="T5"/>
                </a:cxn>
                <a:cxn ang="0">
                  <a:pos x="T6" y="T7"/>
                </a:cxn>
                <a:cxn ang="0">
                  <a:pos x="T8" y="T9"/>
                </a:cxn>
                <a:cxn ang="0">
                  <a:pos x="T10" y="T11"/>
                </a:cxn>
                <a:cxn ang="0">
                  <a:pos x="T12" y="T13"/>
                </a:cxn>
              </a:cxnLst>
              <a:rect l="0" t="0" r="r" b="b"/>
              <a:pathLst>
                <a:path w="366" h="421">
                  <a:moveTo>
                    <a:pt x="366" y="183"/>
                  </a:moveTo>
                  <a:cubicBezTo>
                    <a:pt x="366" y="82"/>
                    <a:pt x="284" y="0"/>
                    <a:pt x="183" y="0"/>
                  </a:cubicBezTo>
                  <a:cubicBezTo>
                    <a:pt x="82" y="0"/>
                    <a:pt x="0" y="82"/>
                    <a:pt x="0" y="183"/>
                  </a:cubicBezTo>
                  <a:cubicBezTo>
                    <a:pt x="0" y="273"/>
                    <a:pt x="65" y="348"/>
                    <a:pt x="150" y="363"/>
                  </a:cubicBezTo>
                  <a:cubicBezTo>
                    <a:pt x="183" y="421"/>
                    <a:pt x="183" y="421"/>
                    <a:pt x="183" y="421"/>
                  </a:cubicBezTo>
                  <a:cubicBezTo>
                    <a:pt x="216" y="363"/>
                    <a:pt x="216" y="363"/>
                    <a:pt x="216" y="363"/>
                  </a:cubicBezTo>
                  <a:cubicBezTo>
                    <a:pt x="302" y="348"/>
                    <a:pt x="366" y="273"/>
                    <a:pt x="366" y="183"/>
                  </a:cubicBezTo>
                  <a:close/>
                </a:path>
              </a:pathLst>
            </a:custGeom>
            <a:grpFill/>
            <a:ln>
              <a:solidFill>
                <a:schemeClr val="accent3"/>
              </a:solid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lt1"/>
                </a:solidFill>
                <a:latin typeface="Roboto" panose="02000000000000000000" pitchFamily="2" charset="0"/>
                <a:ea typeface="Roboto" panose="02000000000000000000" pitchFamily="2" charset="0"/>
              </a:endParaRPr>
            </a:p>
          </p:txBody>
        </p:sp>
        <p:sp>
          <p:nvSpPr>
            <p:cNvPr id="67" name="Freeform 18">
              <a:extLst>
                <a:ext uri="{FF2B5EF4-FFF2-40B4-BE49-F238E27FC236}">
                  <a16:creationId xmlns:a16="http://schemas.microsoft.com/office/drawing/2014/main" id="{CE957586-B96D-4BD5-A02B-3FB39D039054}"/>
                </a:ext>
              </a:extLst>
            </p:cNvPr>
            <p:cNvSpPr>
              <a:spLocks/>
            </p:cNvSpPr>
            <p:nvPr/>
          </p:nvSpPr>
          <p:spPr bwMode="auto">
            <a:xfrm>
              <a:off x="1516063" y="2354441"/>
              <a:ext cx="1393825" cy="1604963"/>
            </a:xfrm>
            <a:custGeom>
              <a:avLst/>
              <a:gdLst>
                <a:gd name="T0" fmla="*/ 366 w 366"/>
                <a:gd name="T1" fmla="*/ 183 h 421"/>
                <a:gd name="T2" fmla="*/ 183 w 366"/>
                <a:gd name="T3" fmla="*/ 0 h 421"/>
                <a:gd name="T4" fmla="*/ 0 w 366"/>
                <a:gd name="T5" fmla="*/ 183 h 421"/>
                <a:gd name="T6" fmla="*/ 150 w 366"/>
                <a:gd name="T7" fmla="*/ 363 h 421"/>
                <a:gd name="T8" fmla="*/ 183 w 366"/>
                <a:gd name="T9" fmla="*/ 421 h 421"/>
                <a:gd name="T10" fmla="*/ 216 w 366"/>
                <a:gd name="T11" fmla="*/ 363 h 421"/>
                <a:gd name="T12" fmla="*/ 366 w 366"/>
                <a:gd name="T13" fmla="*/ 183 h 421"/>
              </a:gdLst>
              <a:ahLst/>
              <a:cxnLst>
                <a:cxn ang="0">
                  <a:pos x="T0" y="T1"/>
                </a:cxn>
                <a:cxn ang="0">
                  <a:pos x="T2" y="T3"/>
                </a:cxn>
                <a:cxn ang="0">
                  <a:pos x="T4" y="T5"/>
                </a:cxn>
                <a:cxn ang="0">
                  <a:pos x="T6" y="T7"/>
                </a:cxn>
                <a:cxn ang="0">
                  <a:pos x="T8" y="T9"/>
                </a:cxn>
                <a:cxn ang="0">
                  <a:pos x="T10" y="T11"/>
                </a:cxn>
                <a:cxn ang="0">
                  <a:pos x="T12" y="T13"/>
                </a:cxn>
              </a:cxnLst>
              <a:rect l="0" t="0" r="r" b="b"/>
              <a:pathLst>
                <a:path w="366" h="421">
                  <a:moveTo>
                    <a:pt x="366" y="183"/>
                  </a:moveTo>
                  <a:cubicBezTo>
                    <a:pt x="366" y="82"/>
                    <a:pt x="284" y="0"/>
                    <a:pt x="183" y="0"/>
                  </a:cubicBezTo>
                  <a:cubicBezTo>
                    <a:pt x="82" y="0"/>
                    <a:pt x="0" y="82"/>
                    <a:pt x="0" y="183"/>
                  </a:cubicBezTo>
                  <a:cubicBezTo>
                    <a:pt x="0" y="273"/>
                    <a:pt x="65" y="348"/>
                    <a:pt x="150" y="363"/>
                  </a:cubicBezTo>
                  <a:cubicBezTo>
                    <a:pt x="183" y="421"/>
                    <a:pt x="183" y="421"/>
                    <a:pt x="183" y="421"/>
                  </a:cubicBezTo>
                  <a:cubicBezTo>
                    <a:pt x="216" y="363"/>
                    <a:pt x="216" y="363"/>
                    <a:pt x="216" y="363"/>
                  </a:cubicBezTo>
                  <a:cubicBezTo>
                    <a:pt x="302" y="348"/>
                    <a:pt x="366" y="273"/>
                    <a:pt x="366" y="183"/>
                  </a:cubicBezTo>
                  <a:close/>
                </a:path>
              </a:pathLst>
            </a:custGeom>
            <a:grpFill/>
            <a:ln>
              <a:solidFill>
                <a:schemeClr val="accent3"/>
              </a:solidFill>
            </a:ln>
            <a:effectLst>
              <a:outerShdw blurRad="2159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lt1"/>
                </a:solidFill>
                <a:latin typeface="Roboto" panose="02000000000000000000" pitchFamily="2" charset="0"/>
                <a:ea typeface="Roboto" panose="02000000000000000000" pitchFamily="2" charset="0"/>
              </a:endParaRPr>
            </a:p>
          </p:txBody>
        </p:sp>
      </p:grpSp>
      <p:grpSp>
        <p:nvGrpSpPr>
          <p:cNvPr id="68" name="Group 67">
            <a:extLst>
              <a:ext uri="{FF2B5EF4-FFF2-40B4-BE49-F238E27FC236}">
                <a16:creationId xmlns:a16="http://schemas.microsoft.com/office/drawing/2014/main" id="{058A0D7F-A580-4800-9B2D-944A6056DC29}"/>
              </a:ext>
            </a:extLst>
          </p:cNvPr>
          <p:cNvGrpSpPr/>
          <p:nvPr/>
        </p:nvGrpSpPr>
        <p:grpSpPr>
          <a:xfrm>
            <a:off x="13631927" y="3986933"/>
            <a:ext cx="2090738" cy="2252300"/>
            <a:chOff x="1516063" y="2346325"/>
            <a:chExt cx="1393825" cy="1613079"/>
          </a:xfrm>
          <a:solidFill>
            <a:schemeClr val="bg1"/>
          </a:solidFill>
        </p:grpSpPr>
        <p:sp>
          <p:nvSpPr>
            <p:cNvPr id="69" name="Freeform 18">
              <a:extLst>
                <a:ext uri="{FF2B5EF4-FFF2-40B4-BE49-F238E27FC236}">
                  <a16:creationId xmlns:a16="http://schemas.microsoft.com/office/drawing/2014/main" id="{105F43A4-4C71-4EA3-8AD9-362D1A745EAB}"/>
                </a:ext>
              </a:extLst>
            </p:cNvPr>
            <p:cNvSpPr>
              <a:spLocks/>
            </p:cNvSpPr>
            <p:nvPr/>
          </p:nvSpPr>
          <p:spPr bwMode="auto">
            <a:xfrm>
              <a:off x="1516063" y="2346325"/>
              <a:ext cx="1393825" cy="1604963"/>
            </a:xfrm>
            <a:custGeom>
              <a:avLst/>
              <a:gdLst>
                <a:gd name="T0" fmla="*/ 366 w 366"/>
                <a:gd name="T1" fmla="*/ 183 h 421"/>
                <a:gd name="T2" fmla="*/ 183 w 366"/>
                <a:gd name="T3" fmla="*/ 0 h 421"/>
                <a:gd name="T4" fmla="*/ 0 w 366"/>
                <a:gd name="T5" fmla="*/ 183 h 421"/>
                <a:gd name="T6" fmla="*/ 150 w 366"/>
                <a:gd name="T7" fmla="*/ 363 h 421"/>
                <a:gd name="T8" fmla="*/ 183 w 366"/>
                <a:gd name="T9" fmla="*/ 421 h 421"/>
                <a:gd name="T10" fmla="*/ 216 w 366"/>
                <a:gd name="T11" fmla="*/ 363 h 421"/>
                <a:gd name="T12" fmla="*/ 366 w 366"/>
                <a:gd name="T13" fmla="*/ 183 h 421"/>
              </a:gdLst>
              <a:ahLst/>
              <a:cxnLst>
                <a:cxn ang="0">
                  <a:pos x="T0" y="T1"/>
                </a:cxn>
                <a:cxn ang="0">
                  <a:pos x="T2" y="T3"/>
                </a:cxn>
                <a:cxn ang="0">
                  <a:pos x="T4" y="T5"/>
                </a:cxn>
                <a:cxn ang="0">
                  <a:pos x="T6" y="T7"/>
                </a:cxn>
                <a:cxn ang="0">
                  <a:pos x="T8" y="T9"/>
                </a:cxn>
                <a:cxn ang="0">
                  <a:pos x="T10" y="T11"/>
                </a:cxn>
                <a:cxn ang="0">
                  <a:pos x="T12" y="T13"/>
                </a:cxn>
              </a:cxnLst>
              <a:rect l="0" t="0" r="r" b="b"/>
              <a:pathLst>
                <a:path w="366" h="421">
                  <a:moveTo>
                    <a:pt x="366" y="183"/>
                  </a:moveTo>
                  <a:cubicBezTo>
                    <a:pt x="366" y="82"/>
                    <a:pt x="284" y="0"/>
                    <a:pt x="183" y="0"/>
                  </a:cubicBezTo>
                  <a:cubicBezTo>
                    <a:pt x="82" y="0"/>
                    <a:pt x="0" y="82"/>
                    <a:pt x="0" y="183"/>
                  </a:cubicBezTo>
                  <a:cubicBezTo>
                    <a:pt x="0" y="273"/>
                    <a:pt x="65" y="348"/>
                    <a:pt x="150" y="363"/>
                  </a:cubicBezTo>
                  <a:cubicBezTo>
                    <a:pt x="183" y="421"/>
                    <a:pt x="183" y="421"/>
                    <a:pt x="183" y="421"/>
                  </a:cubicBezTo>
                  <a:cubicBezTo>
                    <a:pt x="216" y="363"/>
                    <a:pt x="216" y="363"/>
                    <a:pt x="216" y="363"/>
                  </a:cubicBezTo>
                  <a:cubicBezTo>
                    <a:pt x="302" y="348"/>
                    <a:pt x="366" y="273"/>
                    <a:pt x="366" y="183"/>
                  </a:cubicBezTo>
                  <a:close/>
                </a:path>
              </a:pathLst>
            </a:custGeom>
            <a:grpFill/>
            <a:ln>
              <a:solidFill>
                <a:schemeClr val="accent3"/>
              </a:solidFill>
            </a:ln>
            <a:effectLst>
              <a:outerShdw blurRad="177800" dist="1143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lt1"/>
                </a:solidFill>
                <a:latin typeface="Roboto" panose="02000000000000000000" pitchFamily="2" charset="0"/>
                <a:ea typeface="Roboto" panose="02000000000000000000" pitchFamily="2" charset="0"/>
              </a:endParaRPr>
            </a:p>
          </p:txBody>
        </p:sp>
        <p:sp>
          <p:nvSpPr>
            <p:cNvPr id="70" name="Freeform 18">
              <a:extLst>
                <a:ext uri="{FF2B5EF4-FFF2-40B4-BE49-F238E27FC236}">
                  <a16:creationId xmlns:a16="http://schemas.microsoft.com/office/drawing/2014/main" id="{F7AF04AA-F909-451C-A0F3-7768B4348F94}"/>
                </a:ext>
              </a:extLst>
            </p:cNvPr>
            <p:cNvSpPr>
              <a:spLocks/>
            </p:cNvSpPr>
            <p:nvPr/>
          </p:nvSpPr>
          <p:spPr bwMode="auto">
            <a:xfrm>
              <a:off x="1516063" y="2354441"/>
              <a:ext cx="1393825" cy="1604963"/>
            </a:xfrm>
            <a:custGeom>
              <a:avLst/>
              <a:gdLst>
                <a:gd name="T0" fmla="*/ 366 w 366"/>
                <a:gd name="T1" fmla="*/ 183 h 421"/>
                <a:gd name="T2" fmla="*/ 183 w 366"/>
                <a:gd name="T3" fmla="*/ 0 h 421"/>
                <a:gd name="T4" fmla="*/ 0 w 366"/>
                <a:gd name="T5" fmla="*/ 183 h 421"/>
                <a:gd name="T6" fmla="*/ 150 w 366"/>
                <a:gd name="T7" fmla="*/ 363 h 421"/>
                <a:gd name="T8" fmla="*/ 183 w 366"/>
                <a:gd name="T9" fmla="*/ 421 h 421"/>
                <a:gd name="T10" fmla="*/ 216 w 366"/>
                <a:gd name="T11" fmla="*/ 363 h 421"/>
                <a:gd name="T12" fmla="*/ 366 w 366"/>
                <a:gd name="T13" fmla="*/ 183 h 421"/>
              </a:gdLst>
              <a:ahLst/>
              <a:cxnLst>
                <a:cxn ang="0">
                  <a:pos x="T0" y="T1"/>
                </a:cxn>
                <a:cxn ang="0">
                  <a:pos x="T2" y="T3"/>
                </a:cxn>
                <a:cxn ang="0">
                  <a:pos x="T4" y="T5"/>
                </a:cxn>
                <a:cxn ang="0">
                  <a:pos x="T6" y="T7"/>
                </a:cxn>
                <a:cxn ang="0">
                  <a:pos x="T8" y="T9"/>
                </a:cxn>
                <a:cxn ang="0">
                  <a:pos x="T10" y="T11"/>
                </a:cxn>
                <a:cxn ang="0">
                  <a:pos x="T12" y="T13"/>
                </a:cxn>
              </a:cxnLst>
              <a:rect l="0" t="0" r="r" b="b"/>
              <a:pathLst>
                <a:path w="366" h="421">
                  <a:moveTo>
                    <a:pt x="366" y="183"/>
                  </a:moveTo>
                  <a:cubicBezTo>
                    <a:pt x="366" y="82"/>
                    <a:pt x="284" y="0"/>
                    <a:pt x="183" y="0"/>
                  </a:cubicBezTo>
                  <a:cubicBezTo>
                    <a:pt x="82" y="0"/>
                    <a:pt x="0" y="82"/>
                    <a:pt x="0" y="183"/>
                  </a:cubicBezTo>
                  <a:cubicBezTo>
                    <a:pt x="0" y="273"/>
                    <a:pt x="65" y="348"/>
                    <a:pt x="150" y="363"/>
                  </a:cubicBezTo>
                  <a:cubicBezTo>
                    <a:pt x="183" y="421"/>
                    <a:pt x="183" y="421"/>
                    <a:pt x="183" y="421"/>
                  </a:cubicBezTo>
                  <a:cubicBezTo>
                    <a:pt x="216" y="363"/>
                    <a:pt x="216" y="363"/>
                    <a:pt x="216" y="363"/>
                  </a:cubicBezTo>
                  <a:cubicBezTo>
                    <a:pt x="302" y="348"/>
                    <a:pt x="366" y="273"/>
                    <a:pt x="366" y="183"/>
                  </a:cubicBezTo>
                  <a:close/>
                </a:path>
              </a:pathLst>
            </a:custGeom>
            <a:grpFill/>
            <a:ln>
              <a:solidFill>
                <a:schemeClr val="accent3"/>
              </a:solidFill>
            </a:ln>
            <a:effectLst>
              <a:outerShdw blurRad="2159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chemeClr val="lt1"/>
                </a:solidFill>
                <a:latin typeface="Roboto" panose="02000000000000000000" pitchFamily="2" charset="0"/>
                <a:ea typeface="Roboto" panose="02000000000000000000" pitchFamily="2" charset="0"/>
              </a:endParaRPr>
            </a:p>
          </p:txBody>
        </p:sp>
      </p:grpSp>
      <p:sp>
        <p:nvSpPr>
          <p:cNvPr id="104" name="Rectangle 103">
            <a:extLst>
              <a:ext uri="{FF2B5EF4-FFF2-40B4-BE49-F238E27FC236}">
                <a16:creationId xmlns:a16="http://schemas.microsoft.com/office/drawing/2014/main" id="{0A7A976F-01BA-4A1F-9E05-28FE258849EC}"/>
              </a:ext>
            </a:extLst>
          </p:cNvPr>
          <p:cNvSpPr>
            <a:spLocks noChangeArrowheads="1"/>
          </p:cNvSpPr>
          <p:nvPr/>
        </p:nvSpPr>
        <p:spPr bwMode="auto">
          <a:xfrm>
            <a:off x="917147" y="4597195"/>
            <a:ext cx="1553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r" defTabSz="1371600" rtl="0" eaLnBrk="0" fontAlgn="base" latinLnBrk="0" hangingPunct="0">
              <a:lnSpc>
                <a:spcPct val="100000"/>
              </a:lnSpc>
              <a:spcBef>
                <a:spcPct val="0"/>
              </a:spcBef>
              <a:spcAft>
                <a:spcPct val="0"/>
              </a:spcAft>
              <a:buClrTx/>
              <a:buSzTx/>
              <a:buFontTx/>
              <a:buNone/>
              <a:tabLst/>
            </a:pPr>
            <a:r>
              <a:rPr lang="en-GB" altLang="ru-UA" sz="420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Year 1</a:t>
            </a:r>
            <a:endParaRPr lang="ru-UA" altLang="ru-UA" sz="420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endParaRPr>
          </a:p>
        </p:txBody>
      </p:sp>
      <p:sp>
        <p:nvSpPr>
          <p:cNvPr id="105" name="Rectangle 104">
            <a:extLst>
              <a:ext uri="{FF2B5EF4-FFF2-40B4-BE49-F238E27FC236}">
                <a16:creationId xmlns:a16="http://schemas.microsoft.com/office/drawing/2014/main" id="{8B6F46A7-EAFA-4379-8FD3-440ED58D7B20}"/>
              </a:ext>
            </a:extLst>
          </p:cNvPr>
          <p:cNvSpPr>
            <a:spLocks noChangeArrowheads="1"/>
          </p:cNvSpPr>
          <p:nvPr/>
        </p:nvSpPr>
        <p:spPr bwMode="auto">
          <a:xfrm>
            <a:off x="5048006" y="4597195"/>
            <a:ext cx="15533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r" defTabSz="1371600" rtl="0" eaLnBrk="0" fontAlgn="base" latinLnBrk="0" hangingPunct="0">
              <a:lnSpc>
                <a:spcPct val="100000"/>
              </a:lnSpc>
              <a:spcBef>
                <a:spcPct val="0"/>
              </a:spcBef>
              <a:spcAft>
                <a:spcPct val="0"/>
              </a:spcAft>
              <a:buClrTx/>
              <a:buSzTx/>
              <a:buFontTx/>
              <a:buNone/>
              <a:tabLst/>
            </a:pPr>
            <a:r>
              <a:rPr lang="en-GB" altLang="ru-UA" sz="420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Year 2</a:t>
            </a:r>
            <a:endParaRPr lang="ru-UA" altLang="ru-UA" sz="420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endParaRPr>
          </a:p>
        </p:txBody>
      </p:sp>
      <p:sp>
        <p:nvSpPr>
          <p:cNvPr id="106" name="Rectangle 105">
            <a:extLst>
              <a:ext uri="{FF2B5EF4-FFF2-40B4-BE49-F238E27FC236}">
                <a16:creationId xmlns:a16="http://schemas.microsoft.com/office/drawing/2014/main" id="{352A9545-AD1F-4CF8-9827-5BE9971F0594}"/>
              </a:ext>
            </a:extLst>
          </p:cNvPr>
          <p:cNvSpPr>
            <a:spLocks noChangeArrowheads="1"/>
          </p:cNvSpPr>
          <p:nvPr/>
        </p:nvSpPr>
        <p:spPr bwMode="auto">
          <a:xfrm>
            <a:off x="8112476" y="4597193"/>
            <a:ext cx="15533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r" defTabSz="1371600" rtl="0" eaLnBrk="0" fontAlgn="base" latinLnBrk="0" hangingPunct="0">
              <a:lnSpc>
                <a:spcPct val="100000"/>
              </a:lnSpc>
              <a:spcBef>
                <a:spcPct val="0"/>
              </a:spcBef>
              <a:spcAft>
                <a:spcPct val="0"/>
              </a:spcAft>
              <a:buClrTx/>
              <a:buSzTx/>
              <a:buFontTx/>
              <a:buNone/>
              <a:tabLst/>
            </a:pPr>
            <a:r>
              <a:rPr lang="en-GB" altLang="ru-UA" sz="420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Year 3</a:t>
            </a:r>
            <a:endParaRPr lang="ru-UA" altLang="ru-UA" sz="420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endParaRPr>
          </a:p>
        </p:txBody>
      </p:sp>
      <p:sp>
        <p:nvSpPr>
          <p:cNvPr id="107" name="Rectangle 106">
            <a:extLst>
              <a:ext uri="{FF2B5EF4-FFF2-40B4-BE49-F238E27FC236}">
                <a16:creationId xmlns:a16="http://schemas.microsoft.com/office/drawing/2014/main" id="{CCA36A01-8645-461B-AD5A-12C0F2E83939}"/>
              </a:ext>
            </a:extLst>
          </p:cNvPr>
          <p:cNvSpPr>
            <a:spLocks noChangeArrowheads="1"/>
          </p:cNvSpPr>
          <p:nvPr/>
        </p:nvSpPr>
        <p:spPr bwMode="auto">
          <a:xfrm>
            <a:off x="10894626" y="4597192"/>
            <a:ext cx="15533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r" defTabSz="1371600" rtl="0" eaLnBrk="0" fontAlgn="base" latinLnBrk="0" hangingPunct="0">
              <a:lnSpc>
                <a:spcPct val="100000"/>
              </a:lnSpc>
              <a:spcBef>
                <a:spcPct val="0"/>
              </a:spcBef>
              <a:spcAft>
                <a:spcPct val="0"/>
              </a:spcAft>
              <a:buClrTx/>
              <a:buSzTx/>
              <a:buFontTx/>
              <a:buNone/>
              <a:tabLst/>
            </a:pPr>
            <a:r>
              <a:rPr lang="en-GB" altLang="ru-UA" sz="420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Year 4</a:t>
            </a:r>
            <a:endParaRPr lang="ru-UA" altLang="ru-UA" sz="420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endParaRPr>
          </a:p>
        </p:txBody>
      </p:sp>
      <p:sp>
        <p:nvSpPr>
          <p:cNvPr id="112" name="Rectangle 111">
            <a:extLst>
              <a:ext uri="{FF2B5EF4-FFF2-40B4-BE49-F238E27FC236}">
                <a16:creationId xmlns:a16="http://schemas.microsoft.com/office/drawing/2014/main" id="{F4D94729-E5C1-426E-A7B3-43B5D1715E15}"/>
              </a:ext>
            </a:extLst>
          </p:cNvPr>
          <p:cNvSpPr>
            <a:spLocks noChangeArrowheads="1"/>
          </p:cNvSpPr>
          <p:nvPr/>
        </p:nvSpPr>
        <p:spPr bwMode="auto">
          <a:xfrm>
            <a:off x="13910460" y="4597192"/>
            <a:ext cx="15533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r" defTabSz="1371600" rtl="0" eaLnBrk="0" fontAlgn="base" latinLnBrk="0" hangingPunct="0">
              <a:lnSpc>
                <a:spcPct val="100000"/>
              </a:lnSpc>
              <a:spcBef>
                <a:spcPct val="0"/>
              </a:spcBef>
              <a:spcAft>
                <a:spcPct val="0"/>
              </a:spcAft>
              <a:buClrTx/>
              <a:buSzTx/>
              <a:buFontTx/>
              <a:buNone/>
              <a:tabLst/>
            </a:pPr>
            <a:r>
              <a:rPr lang="en-GB" altLang="ru-UA" sz="420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Year 5</a:t>
            </a:r>
            <a:endParaRPr lang="ru-UA" altLang="ru-UA" sz="4200" b="1"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endParaRPr>
          </a:p>
        </p:txBody>
      </p:sp>
      <p:grpSp>
        <p:nvGrpSpPr>
          <p:cNvPr id="3" name="Group 2">
            <a:extLst>
              <a:ext uri="{FF2B5EF4-FFF2-40B4-BE49-F238E27FC236}">
                <a16:creationId xmlns:a16="http://schemas.microsoft.com/office/drawing/2014/main" id="{B5D875E6-FA14-42C9-A533-B659F7294057}"/>
              </a:ext>
            </a:extLst>
          </p:cNvPr>
          <p:cNvGrpSpPr/>
          <p:nvPr/>
        </p:nvGrpSpPr>
        <p:grpSpPr>
          <a:xfrm>
            <a:off x="190500" y="6808268"/>
            <a:ext cx="17593695" cy="442974"/>
            <a:chOff x="127000" y="5254454"/>
            <a:chExt cx="11729130" cy="295316"/>
          </a:xfrm>
        </p:grpSpPr>
        <p:sp>
          <p:nvSpPr>
            <p:cNvPr id="88" name="Freeform 8">
              <a:extLst>
                <a:ext uri="{FF2B5EF4-FFF2-40B4-BE49-F238E27FC236}">
                  <a16:creationId xmlns:a16="http://schemas.microsoft.com/office/drawing/2014/main" id="{853916A8-69D5-4750-AE0F-251CDBF134D7}"/>
                </a:ext>
              </a:extLst>
            </p:cNvPr>
            <p:cNvSpPr>
              <a:spLocks/>
            </p:cNvSpPr>
            <p:nvPr/>
          </p:nvSpPr>
          <p:spPr bwMode="auto">
            <a:xfrm rot="1748704">
              <a:off x="11470062" y="5254454"/>
              <a:ext cx="370656" cy="78629"/>
            </a:xfrm>
            <a:custGeom>
              <a:avLst/>
              <a:gdLst>
                <a:gd name="T0" fmla="*/ 2413 w 2421"/>
                <a:gd name="T1" fmla="*/ 16 h 16"/>
                <a:gd name="T2" fmla="*/ 8 w 2421"/>
                <a:gd name="T3" fmla="*/ 16 h 16"/>
                <a:gd name="T4" fmla="*/ 0 w 2421"/>
                <a:gd name="T5" fmla="*/ 8 h 16"/>
                <a:gd name="T6" fmla="*/ 8 w 2421"/>
                <a:gd name="T7" fmla="*/ 0 h 16"/>
                <a:gd name="T8" fmla="*/ 2413 w 2421"/>
                <a:gd name="T9" fmla="*/ 0 h 16"/>
                <a:gd name="T10" fmla="*/ 2421 w 2421"/>
                <a:gd name="T11" fmla="*/ 8 h 16"/>
                <a:gd name="T12" fmla="*/ 2413 w 24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421" h="16">
                  <a:moveTo>
                    <a:pt x="2413" y="16"/>
                  </a:moveTo>
                  <a:cubicBezTo>
                    <a:pt x="8" y="16"/>
                    <a:pt x="8" y="16"/>
                    <a:pt x="8" y="16"/>
                  </a:cubicBezTo>
                  <a:cubicBezTo>
                    <a:pt x="4" y="16"/>
                    <a:pt x="0" y="12"/>
                    <a:pt x="0" y="8"/>
                  </a:cubicBezTo>
                  <a:cubicBezTo>
                    <a:pt x="0" y="4"/>
                    <a:pt x="4" y="0"/>
                    <a:pt x="8" y="0"/>
                  </a:cubicBezTo>
                  <a:cubicBezTo>
                    <a:pt x="2413" y="0"/>
                    <a:pt x="2413" y="0"/>
                    <a:pt x="2413" y="0"/>
                  </a:cubicBezTo>
                  <a:cubicBezTo>
                    <a:pt x="2418" y="0"/>
                    <a:pt x="2421" y="4"/>
                    <a:pt x="2421" y="8"/>
                  </a:cubicBezTo>
                  <a:cubicBezTo>
                    <a:pt x="2421" y="12"/>
                    <a:pt x="2418" y="16"/>
                    <a:pt x="2413" y="16"/>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grpSp>
          <p:nvGrpSpPr>
            <p:cNvPr id="2" name="Group 1">
              <a:extLst>
                <a:ext uri="{FF2B5EF4-FFF2-40B4-BE49-F238E27FC236}">
                  <a16:creationId xmlns:a16="http://schemas.microsoft.com/office/drawing/2014/main" id="{3A045A99-700B-4ABB-84ED-AD5AA857A316}"/>
                </a:ext>
              </a:extLst>
            </p:cNvPr>
            <p:cNvGrpSpPr/>
            <p:nvPr/>
          </p:nvGrpSpPr>
          <p:grpSpPr>
            <a:xfrm>
              <a:off x="127000" y="5340350"/>
              <a:ext cx="11729130" cy="209420"/>
              <a:chOff x="127000" y="5340350"/>
              <a:chExt cx="11729130" cy="209420"/>
            </a:xfrm>
          </p:grpSpPr>
          <p:sp>
            <p:nvSpPr>
              <p:cNvPr id="89" name="Freeform 8">
                <a:extLst>
                  <a:ext uri="{FF2B5EF4-FFF2-40B4-BE49-F238E27FC236}">
                    <a16:creationId xmlns:a16="http://schemas.microsoft.com/office/drawing/2014/main" id="{C768AEE0-DA7F-4BEF-BD1A-BEDD24D840B3}"/>
                  </a:ext>
                </a:extLst>
              </p:cNvPr>
              <p:cNvSpPr>
                <a:spLocks/>
              </p:cNvSpPr>
              <p:nvPr/>
            </p:nvSpPr>
            <p:spPr bwMode="auto">
              <a:xfrm rot="8109658">
                <a:off x="11485474" y="5471141"/>
                <a:ext cx="370656" cy="78629"/>
              </a:xfrm>
              <a:custGeom>
                <a:avLst/>
                <a:gdLst>
                  <a:gd name="T0" fmla="*/ 2413 w 2421"/>
                  <a:gd name="T1" fmla="*/ 16 h 16"/>
                  <a:gd name="T2" fmla="*/ 8 w 2421"/>
                  <a:gd name="T3" fmla="*/ 16 h 16"/>
                  <a:gd name="T4" fmla="*/ 0 w 2421"/>
                  <a:gd name="T5" fmla="*/ 8 h 16"/>
                  <a:gd name="T6" fmla="*/ 8 w 2421"/>
                  <a:gd name="T7" fmla="*/ 0 h 16"/>
                  <a:gd name="T8" fmla="*/ 2413 w 2421"/>
                  <a:gd name="T9" fmla="*/ 0 h 16"/>
                  <a:gd name="T10" fmla="*/ 2421 w 2421"/>
                  <a:gd name="T11" fmla="*/ 8 h 16"/>
                  <a:gd name="T12" fmla="*/ 2413 w 24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421" h="16">
                    <a:moveTo>
                      <a:pt x="2413" y="16"/>
                    </a:moveTo>
                    <a:cubicBezTo>
                      <a:pt x="8" y="16"/>
                      <a:pt x="8" y="16"/>
                      <a:pt x="8" y="16"/>
                    </a:cubicBezTo>
                    <a:cubicBezTo>
                      <a:pt x="4" y="16"/>
                      <a:pt x="0" y="12"/>
                      <a:pt x="0" y="8"/>
                    </a:cubicBezTo>
                    <a:cubicBezTo>
                      <a:pt x="0" y="4"/>
                      <a:pt x="4" y="0"/>
                      <a:pt x="8" y="0"/>
                    </a:cubicBezTo>
                    <a:cubicBezTo>
                      <a:pt x="2413" y="0"/>
                      <a:pt x="2413" y="0"/>
                      <a:pt x="2413" y="0"/>
                    </a:cubicBezTo>
                    <a:cubicBezTo>
                      <a:pt x="2418" y="0"/>
                      <a:pt x="2421" y="4"/>
                      <a:pt x="2421" y="8"/>
                    </a:cubicBezTo>
                    <a:cubicBezTo>
                      <a:pt x="2421" y="12"/>
                      <a:pt x="2418" y="16"/>
                      <a:pt x="2413" y="16"/>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sp>
            <p:nvSpPr>
              <p:cNvPr id="9" name="Freeform 8">
                <a:extLst>
                  <a:ext uri="{FF2B5EF4-FFF2-40B4-BE49-F238E27FC236}">
                    <a16:creationId xmlns:a16="http://schemas.microsoft.com/office/drawing/2014/main" id="{77CC1111-3304-4E44-824B-C981813B5DAF}"/>
                  </a:ext>
                </a:extLst>
              </p:cNvPr>
              <p:cNvSpPr>
                <a:spLocks/>
              </p:cNvSpPr>
              <p:nvPr/>
            </p:nvSpPr>
            <p:spPr bwMode="auto">
              <a:xfrm>
                <a:off x="127000" y="5340350"/>
                <a:ext cx="11709400" cy="78628"/>
              </a:xfrm>
              <a:custGeom>
                <a:avLst/>
                <a:gdLst>
                  <a:gd name="T0" fmla="*/ 2413 w 2421"/>
                  <a:gd name="T1" fmla="*/ 16 h 16"/>
                  <a:gd name="T2" fmla="*/ 8 w 2421"/>
                  <a:gd name="T3" fmla="*/ 16 h 16"/>
                  <a:gd name="T4" fmla="*/ 0 w 2421"/>
                  <a:gd name="T5" fmla="*/ 8 h 16"/>
                  <a:gd name="T6" fmla="*/ 8 w 2421"/>
                  <a:gd name="T7" fmla="*/ 0 h 16"/>
                  <a:gd name="T8" fmla="*/ 2413 w 2421"/>
                  <a:gd name="T9" fmla="*/ 0 h 16"/>
                  <a:gd name="T10" fmla="*/ 2421 w 2421"/>
                  <a:gd name="T11" fmla="*/ 8 h 16"/>
                  <a:gd name="T12" fmla="*/ 2413 w 242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421" h="16">
                    <a:moveTo>
                      <a:pt x="2413" y="16"/>
                    </a:moveTo>
                    <a:cubicBezTo>
                      <a:pt x="8" y="16"/>
                      <a:pt x="8" y="16"/>
                      <a:pt x="8" y="16"/>
                    </a:cubicBezTo>
                    <a:cubicBezTo>
                      <a:pt x="4" y="16"/>
                      <a:pt x="0" y="12"/>
                      <a:pt x="0" y="8"/>
                    </a:cubicBezTo>
                    <a:cubicBezTo>
                      <a:pt x="0" y="4"/>
                      <a:pt x="4" y="0"/>
                      <a:pt x="8" y="0"/>
                    </a:cubicBezTo>
                    <a:cubicBezTo>
                      <a:pt x="2413" y="0"/>
                      <a:pt x="2413" y="0"/>
                      <a:pt x="2413" y="0"/>
                    </a:cubicBezTo>
                    <a:cubicBezTo>
                      <a:pt x="2418" y="0"/>
                      <a:pt x="2421" y="4"/>
                      <a:pt x="2421" y="8"/>
                    </a:cubicBezTo>
                    <a:cubicBezTo>
                      <a:pt x="2421" y="12"/>
                      <a:pt x="2418" y="16"/>
                      <a:pt x="2413" y="16"/>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grpSp>
      </p:grpSp>
      <p:grpSp>
        <p:nvGrpSpPr>
          <p:cNvPr id="7" name="Group 6">
            <a:extLst>
              <a:ext uri="{FF2B5EF4-FFF2-40B4-BE49-F238E27FC236}">
                <a16:creationId xmlns:a16="http://schemas.microsoft.com/office/drawing/2014/main" id="{C0D68970-DAF7-4AB2-9397-609AD63192DC}"/>
              </a:ext>
            </a:extLst>
          </p:cNvPr>
          <p:cNvGrpSpPr/>
          <p:nvPr/>
        </p:nvGrpSpPr>
        <p:grpSpPr>
          <a:xfrm>
            <a:off x="917147" y="7103894"/>
            <a:ext cx="2847377" cy="1488348"/>
            <a:chOff x="611431" y="5619490"/>
            <a:chExt cx="1898251" cy="992232"/>
          </a:xfrm>
        </p:grpSpPr>
        <p:sp>
          <p:nvSpPr>
            <p:cNvPr id="149" name="Callout: Line 148">
              <a:extLst>
                <a:ext uri="{FF2B5EF4-FFF2-40B4-BE49-F238E27FC236}">
                  <a16:creationId xmlns:a16="http://schemas.microsoft.com/office/drawing/2014/main" id="{90021D61-867E-4E9A-88D8-EA764CD39782}"/>
                </a:ext>
              </a:extLst>
            </p:cNvPr>
            <p:cNvSpPr/>
            <p:nvPr/>
          </p:nvSpPr>
          <p:spPr>
            <a:xfrm>
              <a:off x="611431" y="6349744"/>
              <a:ext cx="1142006" cy="261978"/>
            </a:xfrm>
            <a:prstGeom prst="borderCallout1">
              <a:avLst>
                <a:gd name="adj1" fmla="val 106367"/>
                <a:gd name="adj2" fmla="val 100994"/>
                <a:gd name="adj3" fmla="val -277008"/>
                <a:gd name="adj4" fmla="val 100834"/>
              </a:avLst>
            </a:prstGeom>
            <a:solidFill>
              <a:srgbClr val="00D0FA"/>
            </a:solidFill>
            <a:ln>
              <a:solidFill>
                <a:srgbClr val="00D0FA"/>
              </a:solidFill>
            </a:ln>
          </p:spPr>
          <p:style>
            <a:lnRef idx="2">
              <a:schemeClr val="accent6"/>
            </a:lnRef>
            <a:fillRef idx="1">
              <a:schemeClr val="lt1"/>
            </a:fillRef>
            <a:effectRef idx="0">
              <a:schemeClr val="accent6"/>
            </a:effectRef>
            <a:fontRef idx="minor">
              <a:schemeClr val="dk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650" b="1" dirty="0">
                  <a:solidFill>
                    <a:schemeClr val="bg2">
                      <a:lumMod val="10000"/>
                    </a:schemeClr>
                  </a:solidFill>
                  <a:latin typeface="Roboto" panose="02000000000000000000" pitchFamily="2" charset="0"/>
                  <a:ea typeface="Roboto" panose="02000000000000000000" pitchFamily="2" charset="0"/>
                </a:rPr>
                <a:t>Starter</a:t>
              </a:r>
            </a:p>
          </p:txBody>
        </p:sp>
        <p:grpSp>
          <p:nvGrpSpPr>
            <p:cNvPr id="93" name="Group 92">
              <a:extLst>
                <a:ext uri="{FF2B5EF4-FFF2-40B4-BE49-F238E27FC236}">
                  <a16:creationId xmlns:a16="http://schemas.microsoft.com/office/drawing/2014/main" id="{262E1F95-47F0-4061-8713-879C340DE8EB}"/>
                </a:ext>
              </a:extLst>
            </p:cNvPr>
            <p:cNvGrpSpPr/>
            <p:nvPr/>
          </p:nvGrpSpPr>
          <p:grpSpPr>
            <a:xfrm>
              <a:off x="749955" y="5619490"/>
              <a:ext cx="1759727" cy="695208"/>
              <a:chOff x="511245" y="5881714"/>
              <a:chExt cx="1759727" cy="695208"/>
            </a:xfrm>
          </p:grpSpPr>
          <p:sp>
            <p:nvSpPr>
              <p:cNvPr id="94" name="TextBox 93">
                <a:extLst>
                  <a:ext uri="{FF2B5EF4-FFF2-40B4-BE49-F238E27FC236}">
                    <a16:creationId xmlns:a16="http://schemas.microsoft.com/office/drawing/2014/main" id="{FD829BA6-31D7-4B9F-AA65-4FDE2D272455}"/>
                  </a:ext>
                </a:extLst>
              </p:cNvPr>
              <p:cNvSpPr txBox="1"/>
              <p:nvPr/>
            </p:nvSpPr>
            <p:spPr>
              <a:xfrm>
                <a:off x="515922" y="5881714"/>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1. Baseline</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95" name="TextBox 94">
                <a:extLst>
                  <a:ext uri="{FF2B5EF4-FFF2-40B4-BE49-F238E27FC236}">
                    <a16:creationId xmlns:a16="http://schemas.microsoft.com/office/drawing/2014/main" id="{E5CD80FD-BEFB-4A2A-ABCE-EEA448EE8BB8}"/>
                  </a:ext>
                </a:extLst>
              </p:cNvPr>
              <p:cNvSpPr txBox="1"/>
              <p:nvPr/>
            </p:nvSpPr>
            <p:spPr>
              <a:xfrm>
                <a:off x="520599" y="6048475"/>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2. Set Targets</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96" name="TextBox 95">
                <a:extLst>
                  <a:ext uri="{FF2B5EF4-FFF2-40B4-BE49-F238E27FC236}">
                    <a16:creationId xmlns:a16="http://schemas.microsoft.com/office/drawing/2014/main" id="{F92BADD8-C75D-46A3-B35D-9B373533238D}"/>
                  </a:ext>
                </a:extLst>
              </p:cNvPr>
              <p:cNvSpPr txBox="1"/>
              <p:nvPr/>
            </p:nvSpPr>
            <p:spPr>
              <a:xfrm>
                <a:off x="515922" y="6195947"/>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3. Reduce</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97" name="TextBox 96">
                <a:extLst>
                  <a:ext uri="{FF2B5EF4-FFF2-40B4-BE49-F238E27FC236}">
                    <a16:creationId xmlns:a16="http://schemas.microsoft.com/office/drawing/2014/main" id="{2ADCE505-3F66-4FA2-B944-D90B6B06DBC4}"/>
                  </a:ext>
                </a:extLst>
              </p:cNvPr>
              <p:cNvSpPr txBox="1"/>
              <p:nvPr/>
            </p:nvSpPr>
            <p:spPr>
              <a:xfrm>
                <a:off x="511245" y="6346090"/>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4. Verify</a:t>
                </a:r>
                <a:endParaRPr lang="en-GB" sz="1650" b="1" dirty="0">
                  <a:solidFill>
                    <a:schemeClr val="bg2">
                      <a:lumMod val="10000"/>
                    </a:schemeClr>
                  </a:solidFill>
                  <a:latin typeface="Roboto" panose="02000000000000000000" pitchFamily="2" charset="0"/>
                  <a:ea typeface="Roboto" panose="02000000000000000000" pitchFamily="2" charset="0"/>
                </a:endParaRPr>
              </a:p>
            </p:txBody>
          </p:sp>
        </p:grpSp>
      </p:grpSp>
      <p:sp>
        <p:nvSpPr>
          <p:cNvPr id="182" name="Callout: Line 181">
            <a:extLst>
              <a:ext uri="{FF2B5EF4-FFF2-40B4-BE49-F238E27FC236}">
                <a16:creationId xmlns:a16="http://schemas.microsoft.com/office/drawing/2014/main" id="{57C7E0E1-B23C-4CFF-9E66-229585A735AF}"/>
              </a:ext>
            </a:extLst>
          </p:cNvPr>
          <p:cNvSpPr/>
          <p:nvPr/>
        </p:nvSpPr>
        <p:spPr>
          <a:xfrm>
            <a:off x="16212984" y="4035803"/>
            <a:ext cx="1713009" cy="392967"/>
          </a:xfrm>
          <a:prstGeom prst="borderCallout1">
            <a:avLst>
              <a:gd name="adj1" fmla="val 96671"/>
              <a:gd name="adj2" fmla="val 57623"/>
              <a:gd name="adj3" fmla="val 333568"/>
              <a:gd name="adj4" fmla="val 70793"/>
            </a:avLst>
          </a:prstGeom>
          <a:solidFill>
            <a:srgbClr val="00D0FA"/>
          </a:solidFill>
          <a:ln>
            <a:solidFill>
              <a:srgbClr val="00D0FA"/>
            </a:solidFill>
          </a:ln>
        </p:spPr>
        <p:style>
          <a:lnRef idx="2">
            <a:schemeClr val="accent6"/>
          </a:lnRef>
          <a:fillRef idx="1">
            <a:schemeClr val="lt1"/>
          </a:fillRef>
          <a:effectRef idx="0">
            <a:schemeClr val="accent6"/>
          </a:effectRef>
          <a:fontRef idx="minor">
            <a:schemeClr val="dk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400" b="1" dirty="0">
                <a:solidFill>
                  <a:srgbClr val="FFFFFF"/>
                </a:solidFill>
                <a:latin typeface="Roboto" panose="02000000000000000000" pitchFamily="2" charset="0"/>
                <a:ea typeface="Roboto" panose="02000000000000000000" pitchFamily="2" charset="0"/>
              </a:rPr>
              <a:t>Net Zero</a:t>
            </a:r>
          </a:p>
        </p:txBody>
      </p:sp>
      <p:sp>
        <p:nvSpPr>
          <p:cNvPr id="100" name="TextBox 99">
            <a:extLst>
              <a:ext uri="{FF2B5EF4-FFF2-40B4-BE49-F238E27FC236}">
                <a16:creationId xmlns:a16="http://schemas.microsoft.com/office/drawing/2014/main" id="{9610904B-DD26-58CE-EA9D-6892C23C84C8}"/>
              </a:ext>
            </a:extLst>
          </p:cNvPr>
          <p:cNvSpPr txBox="1"/>
          <p:nvPr/>
        </p:nvSpPr>
        <p:spPr>
          <a:xfrm>
            <a:off x="629429" y="449847"/>
            <a:ext cx="5906999" cy="1615827"/>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 Process</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Roadmap to Net Zero</a:t>
            </a:r>
          </a:p>
          <a:p>
            <a:pPr>
              <a:lnSpc>
                <a:spcPct val="90000"/>
              </a:lnSpc>
              <a:spcBef>
                <a:spcPct val="0"/>
              </a:spcBef>
              <a:spcAft>
                <a:spcPts val="900"/>
              </a:spcAft>
            </a:pPr>
            <a:endPar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endParaRPr>
          </a:p>
        </p:txBody>
      </p:sp>
      <p:sp>
        <p:nvSpPr>
          <p:cNvPr id="101" name="Freeform 19">
            <a:extLst>
              <a:ext uri="{FF2B5EF4-FFF2-40B4-BE49-F238E27FC236}">
                <a16:creationId xmlns:a16="http://schemas.microsoft.com/office/drawing/2014/main" id="{CD754CA2-9B51-E301-D28A-54898B17EB93}"/>
              </a:ext>
            </a:extLst>
          </p:cNvPr>
          <p:cNvSpPr>
            <a:spLocks/>
          </p:cNvSpPr>
          <p:nvPr/>
        </p:nvSpPr>
        <p:spPr bwMode="auto">
          <a:xfrm rot="16200000">
            <a:off x="2544170" y="-202338"/>
            <a:ext cx="92012" cy="3620751"/>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grpSp>
        <p:nvGrpSpPr>
          <p:cNvPr id="4" name="Group 3">
            <a:extLst>
              <a:ext uri="{FF2B5EF4-FFF2-40B4-BE49-F238E27FC236}">
                <a16:creationId xmlns:a16="http://schemas.microsoft.com/office/drawing/2014/main" id="{B97D5B7D-7B7D-B470-FE8F-39CA075653E1}"/>
              </a:ext>
            </a:extLst>
          </p:cNvPr>
          <p:cNvGrpSpPr/>
          <p:nvPr/>
        </p:nvGrpSpPr>
        <p:grpSpPr>
          <a:xfrm>
            <a:off x="4932359" y="7108379"/>
            <a:ext cx="2854098" cy="1487418"/>
            <a:chOff x="606950" y="5619490"/>
            <a:chExt cx="1902732" cy="991612"/>
          </a:xfrm>
        </p:grpSpPr>
        <p:sp>
          <p:nvSpPr>
            <p:cNvPr id="8" name="Callout: Line 7">
              <a:extLst>
                <a:ext uri="{FF2B5EF4-FFF2-40B4-BE49-F238E27FC236}">
                  <a16:creationId xmlns:a16="http://schemas.microsoft.com/office/drawing/2014/main" id="{68172F28-9289-E55F-F680-3976B5A0F394}"/>
                </a:ext>
              </a:extLst>
            </p:cNvPr>
            <p:cNvSpPr/>
            <p:nvPr/>
          </p:nvSpPr>
          <p:spPr>
            <a:xfrm>
              <a:off x="606950" y="6349124"/>
              <a:ext cx="1142006" cy="261978"/>
            </a:xfrm>
            <a:prstGeom prst="borderCallout1">
              <a:avLst>
                <a:gd name="adj1" fmla="val 106367"/>
                <a:gd name="adj2" fmla="val 100994"/>
                <a:gd name="adj3" fmla="val -287693"/>
                <a:gd name="adj4" fmla="val 100834"/>
              </a:avLst>
            </a:prstGeom>
            <a:solidFill>
              <a:srgbClr val="00D0FA"/>
            </a:solidFill>
            <a:ln>
              <a:solidFill>
                <a:srgbClr val="00D0FA"/>
              </a:solidFill>
            </a:ln>
          </p:spPr>
          <p:style>
            <a:lnRef idx="2">
              <a:schemeClr val="accent6"/>
            </a:lnRef>
            <a:fillRef idx="1">
              <a:schemeClr val="lt1"/>
            </a:fillRef>
            <a:effectRef idx="0">
              <a:schemeClr val="accent6"/>
            </a:effectRef>
            <a:fontRef idx="minor">
              <a:schemeClr val="dk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650" b="1" dirty="0">
                  <a:solidFill>
                    <a:schemeClr val="bg2">
                      <a:lumMod val="10000"/>
                    </a:schemeClr>
                  </a:solidFill>
                  <a:latin typeface="Roboto" panose="02000000000000000000" pitchFamily="2" charset="0"/>
                  <a:ea typeface="Roboto" panose="02000000000000000000" pitchFamily="2" charset="0"/>
                </a:rPr>
                <a:t>Emerging</a:t>
              </a:r>
            </a:p>
          </p:txBody>
        </p:sp>
        <p:grpSp>
          <p:nvGrpSpPr>
            <p:cNvPr id="10" name="Group 9">
              <a:extLst>
                <a:ext uri="{FF2B5EF4-FFF2-40B4-BE49-F238E27FC236}">
                  <a16:creationId xmlns:a16="http://schemas.microsoft.com/office/drawing/2014/main" id="{CBBAD9F9-2B4C-BDE6-58BF-6AB3F55CAE6D}"/>
                </a:ext>
              </a:extLst>
            </p:cNvPr>
            <p:cNvGrpSpPr/>
            <p:nvPr/>
          </p:nvGrpSpPr>
          <p:grpSpPr>
            <a:xfrm>
              <a:off x="749955" y="5619490"/>
              <a:ext cx="1759727" cy="695208"/>
              <a:chOff x="511245" y="5881714"/>
              <a:chExt cx="1759727" cy="695208"/>
            </a:xfrm>
          </p:grpSpPr>
          <p:sp>
            <p:nvSpPr>
              <p:cNvPr id="11" name="TextBox 10">
                <a:extLst>
                  <a:ext uri="{FF2B5EF4-FFF2-40B4-BE49-F238E27FC236}">
                    <a16:creationId xmlns:a16="http://schemas.microsoft.com/office/drawing/2014/main" id="{8CAE02BA-724E-7A19-3477-82072DD3F811}"/>
                  </a:ext>
                </a:extLst>
              </p:cNvPr>
              <p:cNvSpPr txBox="1"/>
              <p:nvPr/>
            </p:nvSpPr>
            <p:spPr>
              <a:xfrm>
                <a:off x="515922" y="5881714"/>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1. Measure</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F7AF6442-70DE-4C5F-02F5-3D3B663A83FF}"/>
                  </a:ext>
                </a:extLst>
              </p:cNvPr>
              <p:cNvSpPr txBox="1"/>
              <p:nvPr/>
            </p:nvSpPr>
            <p:spPr>
              <a:xfrm>
                <a:off x="520599" y="6048475"/>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2. Set Targets</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537950B5-1A95-4BA4-8CEC-7DC92EC558B8}"/>
                  </a:ext>
                </a:extLst>
              </p:cNvPr>
              <p:cNvSpPr txBox="1"/>
              <p:nvPr/>
            </p:nvSpPr>
            <p:spPr>
              <a:xfrm>
                <a:off x="515922" y="6195947"/>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3. Reduce</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A54F24C5-A688-1597-C058-415E2AE3D839}"/>
                  </a:ext>
                </a:extLst>
              </p:cNvPr>
              <p:cNvSpPr txBox="1"/>
              <p:nvPr/>
            </p:nvSpPr>
            <p:spPr>
              <a:xfrm>
                <a:off x="511245" y="6346090"/>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4. Verify</a:t>
                </a:r>
                <a:endParaRPr lang="en-GB" sz="1650" b="1" dirty="0">
                  <a:solidFill>
                    <a:schemeClr val="bg2">
                      <a:lumMod val="10000"/>
                    </a:schemeClr>
                  </a:solidFill>
                  <a:latin typeface="Roboto" panose="02000000000000000000" pitchFamily="2" charset="0"/>
                  <a:ea typeface="Roboto" panose="02000000000000000000" pitchFamily="2" charset="0"/>
                </a:endParaRPr>
              </a:p>
            </p:txBody>
          </p:sp>
        </p:grpSp>
      </p:grpSp>
      <p:grpSp>
        <p:nvGrpSpPr>
          <p:cNvPr id="15" name="Group 14">
            <a:extLst>
              <a:ext uri="{FF2B5EF4-FFF2-40B4-BE49-F238E27FC236}">
                <a16:creationId xmlns:a16="http://schemas.microsoft.com/office/drawing/2014/main" id="{A626C46D-B805-FDF7-CFE4-838DCE049668}"/>
              </a:ext>
            </a:extLst>
          </p:cNvPr>
          <p:cNvGrpSpPr/>
          <p:nvPr/>
        </p:nvGrpSpPr>
        <p:grpSpPr>
          <a:xfrm>
            <a:off x="8031142" y="7113381"/>
            <a:ext cx="2861243" cy="1475271"/>
            <a:chOff x="602187" y="5619490"/>
            <a:chExt cx="1907495" cy="983514"/>
          </a:xfrm>
        </p:grpSpPr>
        <p:sp>
          <p:nvSpPr>
            <p:cNvPr id="16" name="Callout: Line 15">
              <a:extLst>
                <a:ext uri="{FF2B5EF4-FFF2-40B4-BE49-F238E27FC236}">
                  <a16:creationId xmlns:a16="http://schemas.microsoft.com/office/drawing/2014/main" id="{179E40CD-CC88-AFC2-0789-A57BC564A50F}"/>
                </a:ext>
              </a:extLst>
            </p:cNvPr>
            <p:cNvSpPr/>
            <p:nvPr/>
          </p:nvSpPr>
          <p:spPr>
            <a:xfrm>
              <a:off x="602187" y="6341026"/>
              <a:ext cx="1142006" cy="261978"/>
            </a:xfrm>
            <a:prstGeom prst="borderCallout1">
              <a:avLst>
                <a:gd name="adj1" fmla="val 106367"/>
                <a:gd name="adj2" fmla="val 100994"/>
                <a:gd name="adj3" fmla="val -294816"/>
                <a:gd name="adj4" fmla="val 100017"/>
              </a:avLst>
            </a:prstGeom>
            <a:solidFill>
              <a:srgbClr val="00D0FA"/>
            </a:solidFill>
            <a:ln>
              <a:solidFill>
                <a:srgbClr val="00D0FA"/>
              </a:solidFill>
            </a:ln>
          </p:spPr>
          <p:style>
            <a:lnRef idx="2">
              <a:schemeClr val="accent6"/>
            </a:lnRef>
            <a:fillRef idx="1">
              <a:schemeClr val="lt1"/>
            </a:fillRef>
            <a:effectRef idx="0">
              <a:schemeClr val="accent6"/>
            </a:effectRef>
            <a:fontRef idx="minor">
              <a:schemeClr val="dk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650" b="1" dirty="0">
                  <a:solidFill>
                    <a:schemeClr val="bg2">
                      <a:lumMod val="10000"/>
                    </a:schemeClr>
                  </a:solidFill>
                  <a:latin typeface="Roboto" panose="02000000000000000000" pitchFamily="2" charset="0"/>
                  <a:ea typeface="Roboto" panose="02000000000000000000" pitchFamily="2" charset="0"/>
                </a:rPr>
                <a:t>Mature</a:t>
              </a:r>
            </a:p>
          </p:txBody>
        </p:sp>
        <p:grpSp>
          <p:nvGrpSpPr>
            <p:cNvPr id="17" name="Group 16">
              <a:extLst>
                <a:ext uri="{FF2B5EF4-FFF2-40B4-BE49-F238E27FC236}">
                  <a16:creationId xmlns:a16="http://schemas.microsoft.com/office/drawing/2014/main" id="{9A2B2C0E-F69C-5B18-456F-C7F6E9F57CA4}"/>
                </a:ext>
              </a:extLst>
            </p:cNvPr>
            <p:cNvGrpSpPr/>
            <p:nvPr/>
          </p:nvGrpSpPr>
          <p:grpSpPr>
            <a:xfrm>
              <a:off x="749955" y="5619490"/>
              <a:ext cx="1759727" cy="695208"/>
              <a:chOff x="511245" y="5881714"/>
              <a:chExt cx="1759727" cy="695208"/>
            </a:xfrm>
          </p:grpSpPr>
          <p:sp>
            <p:nvSpPr>
              <p:cNvPr id="18" name="TextBox 17">
                <a:extLst>
                  <a:ext uri="{FF2B5EF4-FFF2-40B4-BE49-F238E27FC236}">
                    <a16:creationId xmlns:a16="http://schemas.microsoft.com/office/drawing/2014/main" id="{4C7536E7-D742-8977-6F74-3007B5D12CBF}"/>
                  </a:ext>
                </a:extLst>
              </p:cNvPr>
              <p:cNvSpPr txBox="1"/>
              <p:nvPr/>
            </p:nvSpPr>
            <p:spPr>
              <a:xfrm>
                <a:off x="515922" y="5881714"/>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1. Measure</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F4085D6D-9624-FC86-5542-722813BC33DA}"/>
                  </a:ext>
                </a:extLst>
              </p:cNvPr>
              <p:cNvSpPr txBox="1"/>
              <p:nvPr/>
            </p:nvSpPr>
            <p:spPr>
              <a:xfrm>
                <a:off x="520599" y="6048475"/>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2. Set Targets</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41C1946E-63CB-A4E5-1E56-E377807E7C2E}"/>
                  </a:ext>
                </a:extLst>
              </p:cNvPr>
              <p:cNvSpPr txBox="1"/>
              <p:nvPr/>
            </p:nvSpPr>
            <p:spPr>
              <a:xfrm>
                <a:off x="515922" y="6195947"/>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3. Reduce</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867D4D7D-2C60-6CE7-B7E2-532121D820C7}"/>
                  </a:ext>
                </a:extLst>
              </p:cNvPr>
              <p:cNvSpPr txBox="1"/>
              <p:nvPr/>
            </p:nvSpPr>
            <p:spPr>
              <a:xfrm>
                <a:off x="511245" y="6346090"/>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4. Verify</a:t>
                </a:r>
                <a:endParaRPr lang="en-GB" sz="1650" b="1" dirty="0">
                  <a:solidFill>
                    <a:schemeClr val="bg2">
                      <a:lumMod val="10000"/>
                    </a:schemeClr>
                  </a:solidFill>
                  <a:latin typeface="Roboto" panose="02000000000000000000" pitchFamily="2" charset="0"/>
                  <a:ea typeface="Roboto" panose="02000000000000000000" pitchFamily="2" charset="0"/>
                </a:endParaRPr>
              </a:p>
            </p:txBody>
          </p:sp>
        </p:grpSp>
      </p:grpSp>
      <p:grpSp>
        <p:nvGrpSpPr>
          <p:cNvPr id="23" name="Group 22">
            <a:extLst>
              <a:ext uri="{FF2B5EF4-FFF2-40B4-BE49-F238E27FC236}">
                <a16:creationId xmlns:a16="http://schemas.microsoft.com/office/drawing/2014/main" id="{94600D87-2298-AE3B-839F-AC2C7FEFDCCF}"/>
              </a:ext>
            </a:extLst>
          </p:cNvPr>
          <p:cNvGrpSpPr/>
          <p:nvPr/>
        </p:nvGrpSpPr>
        <p:grpSpPr>
          <a:xfrm>
            <a:off x="10903795" y="7115382"/>
            <a:ext cx="2861243" cy="1473270"/>
            <a:chOff x="602187" y="5619490"/>
            <a:chExt cx="1907495" cy="982180"/>
          </a:xfrm>
        </p:grpSpPr>
        <p:sp>
          <p:nvSpPr>
            <p:cNvPr id="24" name="Callout: Line 23">
              <a:extLst>
                <a:ext uri="{FF2B5EF4-FFF2-40B4-BE49-F238E27FC236}">
                  <a16:creationId xmlns:a16="http://schemas.microsoft.com/office/drawing/2014/main" id="{5EECB2E2-A68F-3712-C690-86DFBDB19C86}"/>
                </a:ext>
              </a:extLst>
            </p:cNvPr>
            <p:cNvSpPr/>
            <p:nvPr/>
          </p:nvSpPr>
          <p:spPr>
            <a:xfrm>
              <a:off x="602187" y="6339692"/>
              <a:ext cx="1142006" cy="261978"/>
            </a:xfrm>
            <a:prstGeom prst="borderCallout1">
              <a:avLst>
                <a:gd name="adj1" fmla="val 106367"/>
                <a:gd name="adj2" fmla="val 100994"/>
                <a:gd name="adj3" fmla="val -291255"/>
                <a:gd name="adj4" fmla="val 99200"/>
              </a:avLst>
            </a:prstGeom>
            <a:solidFill>
              <a:srgbClr val="00D0FA"/>
            </a:solidFill>
            <a:ln>
              <a:solidFill>
                <a:srgbClr val="00D0FA"/>
              </a:solidFill>
            </a:ln>
          </p:spPr>
          <p:style>
            <a:lnRef idx="2">
              <a:schemeClr val="accent6"/>
            </a:lnRef>
            <a:fillRef idx="1">
              <a:schemeClr val="lt1"/>
            </a:fillRef>
            <a:effectRef idx="0">
              <a:schemeClr val="accent6"/>
            </a:effectRef>
            <a:fontRef idx="minor">
              <a:schemeClr val="dk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650" b="1" dirty="0">
                  <a:solidFill>
                    <a:schemeClr val="bg2">
                      <a:lumMod val="10000"/>
                    </a:schemeClr>
                  </a:solidFill>
                  <a:latin typeface="Roboto" panose="02000000000000000000" pitchFamily="2" charset="0"/>
                  <a:ea typeface="Roboto" panose="02000000000000000000" pitchFamily="2" charset="0"/>
                </a:rPr>
                <a:t>Market Leader</a:t>
              </a:r>
            </a:p>
          </p:txBody>
        </p:sp>
        <p:grpSp>
          <p:nvGrpSpPr>
            <p:cNvPr id="25" name="Group 24">
              <a:extLst>
                <a:ext uri="{FF2B5EF4-FFF2-40B4-BE49-F238E27FC236}">
                  <a16:creationId xmlns:a16="http://schemas.microsoft.com/office/drawing/2014/main" id="{2675CAF8-5337-7A41-33EF-BE6C178241D0}"/>
                </a:ext>
              </a:extLst>
            </p:cNvPr>
            <p:cNvGrpSpPr/>
            <p:nvPr/>
          </p:nvGrpSpPr>
          <p:grpSpPr>
            <a:xfrm>
              <a:off x="749955" y="5619490"/>
              <a:ext cx="1759727" cy="695208"/>
              <a:chOff x="511245" y="5881714"/>
              <a:chExt cx="1759727" cy="695208"/>
            </a:xfrm>
          </p:grpSpPr>
          <p:sp>
            <p:nvSpPr>
              <p:cNvPr id="26" name="TextBox 25">
                <a:extLst>
                  <a:ext uri="{FF2B5EF4-FFF2-40B4-BE49-F238E27FC236}">
                    <a16:creationId xmlns:a16="http://schemas.microsoft.com/office/drawing/2014/main" id="{490E56F7-3383-85A6-B37D-1405A9211854}"/>
                  </a:ext>
                </a:extLst>
              </p:cNvPr>
              <p:cNvSpPr txBox="1"/>
              <p:nvPr/>
            </p:nvSpPr>
            <p:spPr>
              <a:xfrm>
                <a:off x="515922" y="5881714"/>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1. Measure</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52" name="TextBox 51">
                <a:extLst>
                  <a:ext uri="{FF2B5EF4-FFF2-40B4-BE49-F238E27FC236}">
                    <a16:creationId xmlns:a16="http://schemas.microsoft.com/office/drawing/2014/main" id="{97F98E03-F79F-ADD4-46E8-82767C61BFBC}"/>
                  </a:ext>
                </a:extLst>
              </p:cNvPr>
              <p:cNvSpPr txBox="1"/>
              <p:nvPr/>
            </p:nvSpPr>
            <p:spPr>
              <a:xfrm>
                <a:off x="520599" y="6048475"/>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2. Set Targets</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53" name="TextBox 52">
                <a:extLst>
                  <a:ext uri="{FF2B5EF4-FFF2-40B4-BE49-F238E27FC236}">
                    <a16:creationId xmlns:a16="http://schemas.microsoft.com/office/drawing/2014/main" id="{D765231B-2BB9-20C3-2515-EE603748815B}"/>
                  </a:ext>
                </a:extLst>
              </p:cNvPr>
              <p:cNvSpPr txBox="1"/>
              <p:nvPr/>
            </p:nvSpPr>
            <p:spPr>
              <a:xfrm>
                <a:off x="515922" y="6195947"/>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3. Reduce</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54" name="TextBox 53">
                <a:extLst>
                  <a:ext uri="{FF2B5EF4-FFF2-40B4-BE49-F238E27FC236}">
                    <a16:creationId xmlns:a16="http://schemas.microsoft.com/office/drawing/2014/main" id="{A4471C1D-78E7-2262-E6EA-5102290FD9ED}"/>
                  </a:ext>
                </a:extLst>
              </p:cNvPr>
              <p:cNvSpPr txBox="1"/>
              <p:nvPr/>
            </p:nvSpPr>
            <p:spPr>
              <a:xfrm>
                <a:off x="511245" y="6346090"/>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4. Verify</a:t>
                </a:r>
                <a:endParaRPr lang="en-GB" sz="1650" b="1" dirty="0">
                  <a:solidFill>
                    <a:schemeClr val="bg2">
                      <a:lumMod val="10000"/>
                    </a:schemeClr>
                  </a:solidFill>
                  <a:latin typeface="Roboto" panose="02000000000000000000" pitchFamily="2" charset="0"/>
                  <a:ea typeface="Roboto" panose="02000000000000000000" pitchFamily="2" charset="0"/>
                </a:endParaRPr>
              </a:p>
            </p:txBody>
          </p:sp>
        </p:grpSp>
      </p:grpSp>
      <p:grpSp>
        <p:nvGrpSpPr>
          <p:cNvPr id="55" name="Group 54">
            <a:extLst>
              <a:ext uri="{FF2B5EF4-FFF2-40B4-BE49-F238E27FC236}">
                <a16:creationId xmlns:a16="http://schemas.microsoft.com/office/drawing/2014/main" id="{3006F30E-DF3D-9676-CFB1-B4BB9D1EC2C0}"/>
              </a:ext>
            </a:extLst>
          </p:cNvPr>
          <p:cNvGrpSpPr/>
          <p:nvPr/>
        </p:nvGrpSpPr>
        <p:grpSpPr>
          <a:xfrm>
            <a:off x="13909456" y="7116452"/>
            <a:ext cx="2861243" cy="1475790"/>
            <a:chOff x="602187" y="5619490"/>
            <a:chExt cx="1907495" cy="983860"/>
          </a:xfrm>
        </p:grpSpPr>
        <p:sp>
          <p:nvSpPr>
            <p:cNvPr id="57" name="Callout: Line 56">
              <a:extLst>
                <a:ext uri="{FF2B5EF4-FFF2-40B4-BE49-F238E27FC236}">
                  <a16:creationId xmlns:a16="http://schemas.microsoft.com/office/drawing/2014/main" id="{64A30853-529D-BB28-9BA3-83F9ED8C5785}"/>
                </a:ext>
              </a:extLst>
            </p:cNvPr>
            <p:cNvSpPr/>
            <p:nvPr/>
          </p:nvSpPr>
          <p:spPr>
            <a:xfrm>
              <a:off x="602187" y="6341372"/>
              <a:ext cx="1142006" cy="261978"/>
            </a:xfrm>
            <a:prstGeom prst="borderCallout1">
              <a:avLst>
                <a:gd name="adj1" fmla="val 106367"/>
                <a:gd name="adj2" fmla="val 100994"/>
                <a:gd name="adj3" fmla="val -298378"/>
                <a:gd name="adj4" fmla="val 100017"/>
              </a:avLst>
            </a:prstGeom>
            <a:solidFill>
              <a:srgbClr val="00D0FA"/>
            </a:solidFill>
            <a:ln>
              <a:solidFill>
                <a:srgbClr val="00D0FA"/>
              </a:solidFill>
            </a:ln>
          </p:spPr>
          <p:style>
            <a:lnRef idx="2">
              <a:schemeClr val="accent6"/>
            </a:lnRef>
            <a:fillRef idx="1">
              <a:schemeClr val="lt1"/>
            </a:fillRef>
            <a:effectRef idx="0">
              <a:schemeClr val="accent6"/>
            </a:effectRef>
            <a:fontRef idx="minor">
              <a:schemeClr val="dk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650" b="1" dirty="0">
                  <a:solidFill>
                    <a:schemeClr val="bg2">
                      <a:lumMod val="10000"/>
                    </a:schemeClr>
                  </a:solidFill>
                  <a:latin typeface="Roboto" panose="02000000000000000000" pitchFamily="2" charset="0"/>
                  <a:ea typeface="Roboto" panose="02000000000000000000" pitchFamily="2" charset="0"/>
                </a:rPr>
                <a:t>Market Leader</a:t>
              </a:r>
            </a:p>
          </p:txBody>
        </p:sp>
        <p:grpSp>
          <p:nvGrpSpPr>
            <p:cNvPr id="71" name="Group 70">
              <a:extLst>
                <a:ext uri="{FF2B5EF4-FFF2-40B4-BE49-F238E27FC236}">
                  <a16:creationId xmlns:a16="http://schemas.microsoft.com/office/drawing/2014/main" id="{0BCEFCB3-73F6-3F09-70B6-A0FA8D51FA3C}"/>
                </a:ext>
              </a:extLst>
            </p:cNvPr>
            <p:cNvGrpSpPr/>
            <p:nvPr/>
          </p:nvGrpSpPr>
          <p:grpSpPr>
            <a:xfrm>
              <a:off x="749955" y="5619490"/>
              <a:ext cx="1759727" cy="695208"/>
              <a:chOff x="511245" y="5881714"/>
              <a:chExt cx="1759727" cy="695208"/>
            </a:xfrm>
          </p:grpSpPr>
          <p:sp>
            <p:nvSpPr>
              <p:cNvPr id="72" name="TextBox 71">
                <a:extLst>
                  <a:ext uri="{FF2B5EF4-FFF2-40B4-BE49-F238E27FC236}">
                    <a16:creationId xmlns:a16="http://schemas.microsoft.com/office/drawing/2014/main" id="{C3E64565-26F6-AE23-30B5-945709FA89E7}"/>
                  </a:ext>
                </a:extLst>
              </p:cNvPr>
              <p:cNvSpPr txBox="1"/>
              <p:nvPr/>
            </p:nvSpPr>
            <p:spPr>
              <a:xfrm>
                <a:off x="515922" y="5881714"/>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1. Measure</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73" name="TextBox 72">
                <a:extLst>
                  <a:ext uri="{FF2B5EF4-FFF2-40B4-BE49-F238E27FC236}">
                    <a16:creationId xmlns:a16="http://schemas.microsoft.com/office/drawing/2014/main" id="{9C86D368-C751-83F8-BFF2-49929FD2B863}"/>
                  </a:ext>
                </a:extLst>
              </p:cNvPr>
              <p:cNvSpPr txBox="1"/>
              <p:nvPr/>
            </p:nvSpPr>
            <p:spPr>
              <a:xfrm>
                <a:off x="520599" y="6048475"/>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2. Set Targets</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74" name="TextBox 73">
                <a:extLst>
                  <a:ext uri="{FF2B5EF4-FFF2-40B4-BE49-F238E27FC236}">
                    <a16:creationId xmlns:a16="http://schemas.microsoft.com/office/drawing/2014/main" id="{BAC899DC-B91A-0004-BD5E-908407669D46}"/>
                  </a:ext>
                </a:extLst>
              </p:cNvPr>
              <p:cNvSpPr txBox="1"/>
              <p:nvPr/>
            </p:nvSpPr>
            <p:spPr>
              <a:xfrm>
                <a:off x="515922" y="6195947"/>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3. Reduce</a:t>
                </a:r>
                <a:endParaRPr lang="en-GB" sz="1650" b="1" dirty="0">
                  <a:solidFill>
                    <a:schemeClr val="bg2">
                      <a:lumMod val="10000"/>
                    </a:schemeClr>
                  </a:solidFill>
                  <a:latin typeface="Roboto" panose="02000000000000000000" pitchFamily="2" charset="0"/>
                  <a:ea typeface="Roboto" panose="02000000000000000000" pitchFamily="2" charset="0"/>
                </a:endParaRPr>
              </a:p>
            </p:txBody>
          </p:sp>
          <p:sp>
            <p:nvSpPr>
              <p:cNvPr id="75" name="TextBox 74">
                <a:extLst>
                  <a:ext uri="{FF2B5EF4-FFF2-40B4-BE49-F238E27FC236}">
                    <a16:creationId xmlns:a16="http://schemas.microsoft.com/office/drawing/2014/main" id="{19930599-C052-52AD-E32D-AA5900ECDDE2}"/>
                  </a:ext>
                </a:extLst>
              </p:cNvPr>
              <p:cNvSpPr txBox="1"/>
              <p:nvPr/>
            </p:nvSpPr>
            <p:spPr>
              <a:xfrm>
                <a:off x="511245" y="6346090"/>
                <a:ext cx="1750373" cy="2308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350" b="1" dirty="0">
                    <a:solidFill>
                      <a:schemeClr val="bg2">
                        <a:lumMod val="10000"/>
                      </a:schemeClr>
                    </a:solidFill>
                    <a:latin typeface="Roboto" panose="02000000000000000000" pitchFamily="2" charset="0"/>
                    <a:ea typeface="Roboto" panose="02000000000000000000" pitchFamily="2" charset="0"/>
                  </a:rPr>
                  <a:t>4. Verify</a:t>
                </a:r>
                <a:endParaRPr lang="en-GB" sz="1650" b="1" dirty="0">
                  <a:solidFill>
                    <a:schemeClr val="bg2">
                      <a:lumMod val="10000"/>
                    </a:schemeClr>
                  </a:solidFill>
                  <a:latin typeface="Roboto" panose="02000000000000000000" pitchFamily="2" charset="0"/>
                  <a:ea typeface="Roboto" panose="02000000000000000000" pitchFamily="2" charset="0"/>
                </a:endParaRPr>
              </a:p>
            </p:txBody>
          </p:sp>
        </p:grpSp>
      </p:grpSp>
      <p:cxnSp>
        <p:nvCxnSpPr>
          <p:cNvPr id="6" name="Straight Arrow Connector 5">
            <a:extLst>
              <a:ext uri="{FF2B5EF4-FFF2-40B4-BE49-F238E27FC236}">
                <a16:creationId xmlns:a16="http://schemas.microsoft.com/office/drawing/2014/main" id="{E9C80856-D0F6-5611-E8C5-5E095FCAFDEE}"/>
              </a:ext>
            </a:extLst>
          </p:cNvPr>
          <p:cNvCxnSpPr>
            <a:cxnSpLocks/>
          </p:cNvCxnSpPr>
          <p:nvPr/>
        </p:nvCxnSpPr>
        <p:spPr>
          <a:xfrm>
            <a:off x="2616290" y="8377229"/>
            <a:ext cx="2308925" cy="4485"/>
          </a:xfrm>
          <a:prstGeom prst="straightConnector1">
            <a:avLst/>
          </a:prstGeom>
          <a:ln w="38100">
            <a:solidFill>
              <a:srgbClr val="00D0FA"/>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8AC7373-7B81-9ACC-A642-2561D1645416}"/>
              </a:ext>
            </a:extLst>
          </p:cNvPr>
          <p:cNvCxnSpPr>
            <a:cxnSpLocks/>
          </p:cNvCxnSpPr>
          <p:nvPr/>
        </p:nvCxnSpPr>
        <p:spPr>
          <a:xfrm>
            <a:off x="6638223" y="8374569"/>
            <a:ext cx="1392918" cy="24744"/>
          </a:xfrm>
          <a:prstGeom prst="straightConnector1">
            <a:avLst/>
          </a:prstGeom>
          <a:ln w="38100">
            <a:solidFill>
              <a:srgbClr val="00D0FA"/>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F8C3815-2341-149D-25D5-D7C65162BE69}"/>
              </a:ext>
            </a:extLst>
          </p:cNvPr>
          <p:cNvCxnSpPr>
            <a:cxnSpLocks/>
            <a:stCxn id="16" idx="0"/>
            <a:endCxn id="24" idx="2"/>
          </p:cNvCxnSpPr>
          <p:nvPr/>
        </p:nvCxnSpPr>
        <p:spPr>
          <a:xfrm>
            <a:off x="9744150" y="8392169"/>
            <a:ext cx="1159644" cy="0"/>
          </a:xfrm>
          <a:prstGeom prst="straightConnector1">
            <a:avLst/>
          </a:prstGeom>
          <a:ln w="38100">
            <a:solidFill>
              <a:srgbClr val="00D0FA"/>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6662AF3-7BAE-C3E3-A587-CFB6743E278E}"/>
              </a:ext>
            </a:extLst>
          </p:cNvPr>
          <p:cNvCxnSpPr>
            <a:cxnSpLocks/>
            <a:endCxn id="57" idx="2"/>
          </p:cNvCxnSpPr>
          <p:nvPr/>
        </p:nvCxnSpPr>
        <p:spPr>
          <a:xfrm>
            <a:off x="12616803" y="8389740"/>
            <a:ext cx="1292652" cy="6018"/>
          </a:xfrm>
          <a:prstGeom prst="straightConnector1">
            <a:avLst/>
          </a:prstGeom>
          <a:ln w="38100">
            <a:solidFill>
              <a:srgbClr val="00D0FA"/>
            </a:solidFill>
            <a:tailEnd type="triangle"/>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72F3258B-1AB2-AD5B-E08A-AAC675740480}"/>
              </a:ext>
            </a:extLst>
          </p:cNvPr>
          <p:cNvPicPr>
            <a:picLocks noChangeAspect="1"/>
          </p:cNvPicPr>
          <p:nvPr/>
        </p:nvPicPr>
        <p:blipFill>
          <a:blip r:embed="rId3"/>
          <a:stretch>
            <a:fillRect/>
          </a:stretch>
        </p:blipFill>
        <p:spPr>
          <a:xfrm>
            <a:off x="10106190" y="554860"/>
            <a:ext cx="4451532" cy="249788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4472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50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nodeType="withEffect">
                                  <p:stCondLst>
                                    <p:cond delay="75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nodeType="withEffect">
                                  <p:stCondLst>
                                    <p:cond delay="100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par>
                                <p:cTn id="25" presetID="53" presetClass="entr" presetSubtype="16" fill="hold" nodeType="withEffect">
                                  <p:stCondLst>
                                    <p:cond delay="125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fltVal val="0"/>
                                          </p:val>
                                        </p:tav>
                                        <p:tav tm="100000">
                                          <p:val>
                                            <p:strVal val="#ppt_h"/>
                                          </p:val>
                                        </p:tav>
                                      </p:tavLst>
                                    </p:anim>
                                    <p:animEffect transition="in" filter="fade">
                                      <p:cBhvr>
                                        <p:cTn id="29" dur="500"/>
                                        <p:tgtEl>
                                          <p:spTgt spid="47"/>
                                        </p:tgtEl>
                                      </p:cBhvr>
                                    </p:animEffect>
                                  </p:childTnLst>
                                </p:cTn>
                              </p:par>
                              <p:par>
                                <p:cTn id="30" presetID="2" presetClass="entr" presetSubtype="1" decel="100000" fill="hold" nodeType="withEffect">
                                  <p:stCondLst>
                                    <p:cond delay="50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1000" fill="hold"/>
                                        <p:tgtEl>
                                          <p:spTgt spid="58"/>
                                        </p:tgtEl>
                                        <p:attrNameLst>
                                          <p:attrName>ppt_x</p:attrName>
                                        </p:attrNameLst>
                                      </p:cBhvr>
                                      <p:tavLst>
                                        <p:tav tm="0">
                                          <p:val>
                                            <p:strVal val="#ppt_x"/>
                                          </p:val>
                                        </p:tav>
                                        <p:tav tm="100000">
                                          <p:val>
                                            <p:strVal val="#ppt_x"/>
                                          </p:val>
                                        </p:tav>
                                      </p:tavLst>
                                    </p:anim>
                                    <p:anim calcmode="lin" valueType="num">
                                      <p:cBhvr additive="base">
                                        <p:cTn id="33" dur="1000" fill="hold"/>
                                        <p:tgtEl>
                                          <p:spTgt spid="58"/>
                                        </p:tgtEl>
                                        <p:attrNameLst>
                                          <p:attrName>ppt_y</p:attrName>
                                        </p:attrNameLst>
                                      </p:cBhvr>
                                      <p:tavLst>
                                        <p:tav tm="0">
                                          <p:val>
                                            <p:strVal val="0-#ppt_h/2"/>
                                          </p:val>
                                        </p:tav>
                                        <p:tav tm="100000">
                                          <p:val>
                                            <p:strVal val="#ppt_y"/>
                                          </p:val>
                                        </p:tav>
                                      </p:tavLst>
                                    </p:anim>
                                  </p:childTnLst>
                                </p:cTn>
                              </p:par>
                              <p:par>
                                <p:cTn id="34" presetID="2" presetClass="entr" presetSubtype="1" decel="100000" fill="hold" nodeType="withEffect">
                                  <p:stCondLst>
                                    <p:cond delay="750"/>
                                  </p:stCondLst>
                                  <p:childTnLst>
                                    <p:set>
                                      <p:cBhvr>
                                        <p:cTn id="35" dur="1" fill="hold">
                                          <p:stCondLst>
                                            <p:cond delay="0"/>
                                          </p:stCondLst>
                                        </p:cTn>
                                        <p:tgtEl>
                                          <p:spTgt spid="59"/>
                                        </p:tgtEl>
                                        <p:attrNameLst>
                                          <p:attrName>style.visibility</p:attrName>
                                        </p:attrNameLst>
                                      </p:cBhvr>
                                      <p:to>
                                        <p:strVal val="visible"/>
                                      </p:to>
                                    </p:set>
                                    <p:anim calcmode="lin" valueType="num">
                                      <p:cBhvr additive="base">
                                        <p:cTn id="36" dur="1000" fill="hold"/>
                                        <p:tgtEl>
                                          <p:spTgt spid="59"/>
                                        </p:tgtEl>
                                        <p:attrNameLst>
                                          <p:attrName>ppt_x</p:attrName>
                                        </p:attrNameLst>
                                      </p:cBhvr>
                                      <p:tavLst>
                                        <p:tav tm="0">
                                          <p:val>
                                            <p:strVal val="#ppt_x"/>
                                          </p:val>
                                        </p:tav>
                                        <p:tav tm="100000">
                                          <p:val>
                                            <p:strVal val="#ppt_x"/>
                                          </p:val>
                                        </p:tav>
                                      </p:tavLst>
                                    </p:anim>
                                    <p:anim calcmode="lin" valueType="num">
                                      <p:cBhvr additive="base">
                                        <p:cTn id="37" dur="1000" fill="hold"/>
                                        <p:tgtEl>
                                          <p:spTgt spid="59"/>
                                        </p:tgtEl>
                                        <p:attrNameLst>
                                          <p:attrName>ppt_y</p:attrName>
                                        </p:attrNameLst>
                                      </p:cBhvr>
                                      <p:tavLst>
                                        <p:tav tm="0">
                                          <p:val>
                                            <p:strVal val="0-#ppt_h/2"/>
                                          </p:val>
                                        </p:tav>
                                        <p:tav tm="100000">
                                          <p:val>
                                            <p:strVal val="#ppt_y"/>
                                          </p:val>
                                        </p:tav>
                                      </p:tavLst>
                                    </p:anim>
                                  </p:childTnLst>
                                </p:cTn>
                              </p:par>
                              <p:par>
                                <p:cTn id="38" presetID="2" presetClass="entr" presetSubtype="1" decel="100000" fill="hold" nodeType="withEffect">
                                  <p:stCondLst>
                                    <p:cond delay="1000"/>
                                  </p:stCondLst>
                                  <p:childTnLst>
                                    <p:set>
                                      <p:cBhvr>
                                        <p:cTn id="39" dur="1" fill="hold">
                                          <p:stCondLst>
                                            <p:cond delay="0"/>
                                          </p:stCondLst>
                                        </p:cTn>
                                        <p:tgtEl>
                                          <p:spTgt spid="62"/>
                                        </p:tgtEl>
                                        <p:attrNameLst>
                                          <p:attrName>style.visibility</p:attrName>
                                        </p:attrNameLst>
                                      </p:cBhvr>
                                      <p:to>
                                        <p:strVal val="visible"/>
                                      </p:to>
                                    </p:set>
                                    <p:anim calcmode="lin" valueType="num">
                                      <p:cBhvr additive="base">
                                        <p:cTn id="40" dur="1000" fill="hold"/>
                                        <p:tgtEl>
                                          <p:spTgt spid="62"/>
                                        </p:tgtEl>
                                        <p:attrNameLst>
                                          <p:attrName>ppt_x</p:attrName>
                                        </p:attrNameLst>
                                      </p:cBhvr>
                                      <p:tavLst>
                                        <p:tav tm="0">
                                          <p:val>
                                            <p:strVal val="#ppt_x"/>
                                          </p:val>
                                        </p:tav>
                                        <p:tav tm="100000">
                                          <p:val>
                                            <p:strVal val="#ppt_x"/>
                                          </p:val>
                                        </p:tav>
                                      </p:tavLst>
                                    </p:anim>
                                    <p:anim calcmode="lin" valueType="num">
                                      <p:cBhvr additive="base">
                                        <p:cTn id="41" dur="1000" fill="hold"/>
                                        <p:tgtEl>
                                          <p:spTgt spid="62"/>
                                        </p:tgtEl>
                                        <p:attrNameLst>
                                          <p:attrName>ppt_y</p:attrName>
                                        </p:attrNameLst>
                                      </p:cBhvr>
                                      <p:tavLst>
                                        <p:tav tm="0">
                                          <p:val>
                                            <p:strVal val="0-#ppt_h/2"/>
                                          </p:val>
                                        </p:tav>
                                        <p:tav tm="100000">
                                          <p:val>
                                            <p:strVal val="#ppt_y"/>
                                          </p:val>
                                        </p:tav>
                                      </p:tavLst>
                                    </p:anim>
                                  </p:childTnLst>
                                </p:cTn>
                              </p:par>
                              <p:par>
                                <p:cTn id="42" presetID="2" presetClass="entr" presetSubtype="1" decel="100000" fill="hold" nodeType="withEffect">
                                  <p:stCondLst>
                                    <p:cond delay="1250"/>
                                  </p:stCondLst>
                                  <p:childTnLst>
                                    <p:set>
                                      <p:cBhvr>
                                        <p:cTn id="43" dur="1" fill="hold">
                                          <p:stCondLst>
                                            <p:cond delay="0"/>
                                          </p:stCondLst>
                                        </p:cTn>
                                        <p:tgtEl>
                                          <p:spTgt spid="65"/>
                                        </p:tgtEl>
                                        <p:attrNameLst>
                                          <p:attrName>style.visibility</p:attrName>
                                        </p:attrNameLst>
                                      </p:cBhvr>
                                      <p:to>
                                        <p:strVal val="visible"/>
                                      </p:to>
                                    </p:set>
                                    <p:anim calcmode="lin" valueType="num">
                                      <p:cBhvr additive="base">
                                        <p:cTn id="44" dur="1000" fill="hold"/>
                                        <p:tgtEl>
                                          <p:spTgt spid="65"/>
                                        </p:tgtEl>
                                        <p:attrNameLst>
                                          <p:attrName>ppt_x</p:attrName>
                                        </p:attrNameLst>
                                      </p:cBhvr>
                                      <p:tavLst>
                                        <p:tav tm="0">
                                          <p:val>
                                            <p:strVal val="#ppt_x"/>
                                          </p:val>
                                        </p:tav>
                                        <p:tav tm="100000">
                                          <p:val>
                                            <p:strVal val="#ppt_x"/>
                                          </p:val>
                                        </p:tav>
                                      </p:tavLst>
                                    </p:anim>
                                    <p:anim calcmode="lin" valueType="num">
                                      <p:cBhvr additive="base">
                                        <p:cTn id="45" dur="1000" fill="hold"/>
                                        <p:tgtEl>
                                          <p:spTgt spid="65"/>
                                        </p:tgtEl>
                                        <p:attrNameLst>
                                          <p:attrName>ppt_y</p:attrName>
                                        </p:attrNameLst>
                                      </p:cBhvr>
                                      <p:tavLst>
                                        <p:tav tm="0">
                                          <p:val>
                                            <p:strVal val="0-#ppt_h/2"/>
                                          </p:val>
                                        </p:tav>
                                        <p:tav tm="100000">
                                          <p:val>
                                            <p:strVal val="#ppt_y"/>
                                          </p:val>
                                        </p:tav>
                                      </p:tavLst>
                                    </p:anim>
                                  </p:childTnLst>
                                </p:cTn>
                              </p:par>
                              <p:par>
                                <p:cTn id="46" presetID="2" presetClass="entr" presetSubtype="1" decel="100000" fill="hold" nodeType="withEffect">
                                  <p:stCondLst>
                                    <p:cond delay="1500"/>
                                  </p:stCondLst>
                                  <p:childTnLst>
                                    <p:set>
                                      <p:cBhvr>
                                        <p:cTn id="47" dur="1" fill="hold">
                                          <p:stCondLst>
                                            <p:cond delay="0"/>
                                          </p:stCondLst>
                                        </p:cTn>
                                        <p:tgtEl>
                                          <p:spTgt spid="68"/>
                                        </p:tgtEl>
                                        <p:attrNameLst>
                                          <p:attrName>style.visibility</p:attrName>
                                        </p:attrNameLst>
                                      </p:cBhvr>
                                      <p:to>
                                        <p:strVal val="visible"/>
                                      </p:to>
                                    </p:set>
                                    <p:anim calcmode="lin" valueType="num">
                                      <p:cBhvr additive="base">
                                        <p:cTn id="48" dur="1000" fill="hold"/>
                                        <p:tgtEl>
                                          <p:spTgt spid="68"/>
                                        </p:tgtEl>
                                        <p:attrNameLst>
                                          <p:attrName>ppt_x</p:attrName>
                                        </p:attrNameLst>
                                      </p:cBhvr>
                                      <p:tavLst>
                                        <p:tav tm="0">
                                          <p:val>
                                            <p:strVal val="#ppt_x"/>
                                          </p:val>
                                        </p:tav>
                                        <p:tav tm="100000">
                                          <p:val>
                                            <p:strVal val="#ppt_x"/>
                                          </p:val>
                                        </p:tav>
                                      </p:tavLst>
                                    </p:anim>
                                    <p:anim calcmode="lin" valueType="num">
                                      <p:cBhvr additive="base">
                                        <p:cTn id="49" dur="1000" fill="hold"/>
                                        <p:tgtEl>
                                          <p:spTgt spid="68"/>
                                        </p:tgtEl>
                                        <p:attrNameLst>
                                          <p:attrName>ppt_y</p:attrName>
                                        </p:attrNameLst>
                                      </p:cBhvr>
                                      <p:tavLst>
                                        <p:tav tm="0">
                                          <p:val>
                                            <p:strVal val="0-#ppt_h/2"/>
                                          </p:val>
                                        </p:tav>
                                        <p:tav tm="100000">
                                          <p:val>
                                            <p:strVal val="#ppt_y"/>
                                          </p:val>
                                        </p:tav>
                                      </p:tavLst>
                                    </p:anim>
                                  </p:childTnLst>
                                </p:cTn>
                              </p:par>
                              <p:par>
                                <p:cTn id="50" presetID="2" presetClass="entr" presetSubtype="9" decel="100000" fill="hold" grpId="0" nodeType="withEffect">
                                  <p:stCondLst>
                                    <p:cond delay="2000"/>
                                  </p:stCondLst>
                                  <p:childTnLst>
                                    <p:set>
                                      <p:cBhvr>
                                        <p:cTn id="51" dur="1" fill="hold">
                                          <p:stCondLst>
                                            <p:cond delay="0"/>
                                          </p:stCondLst>
                                        </p:cTn>
                                        <p:tgtEl>
                                          <p:spTgt spid="104"/>
                                        </p:tgtEl>
                                        <p:attrNameLst>
                                          <p:attrName>style.visibility</p:attrName>
                                        </p:attrNameLst>
                                      </p:cBhvr>
                                      <p:to>
                                        <p:strVal val="visible"/>
                                      </p:to>
                                    </p:set>
                                    <p:anim calcmode="lin" valueType="num">
                                      <p:cBhvr additive="base">
                                        <p:cTn id="52" dur="750" fill="hold"/>
                                        <p:tgtEl>
                                          <p:spTgt spid="104"/>
                                        </p:tgtEl>
                                        <p:attrNameLst>
                                          <p:attrName>ppt_x</p:attrName>
                                        </p:attrNameLst>
                                      </p:cBhvr>
                                      <p:tavLst>
                                        <p:tav tm="0">
                                          <p:val>
                                            <p:strVal val="0-#ppt_w/2"/>
                                          </p:val>
                                        </p:tav>
                                        <p:tav tm="100000">
                                          <p:val>
                                            <p:strVal val="#ppt_x"/>
                                          </p:val>
                                        </p:tav>
                                      </p:tavLst>
                                    </p:anim>
                                    <p:anim calcmode="lin" valueType="num">
                                      <p:cBhvr additive="base">
                                        <p:cTn id="53" dur="750" fill="hold"/>
                                        <p:tgtEl>
                                          <p:spTgt spid="104"/>
                                        </p:tgtEl>
                                        <p:attrNameLst>
                                          <p:attrName>ppt_y</p:attrName>
                                        </p:attrNameLst>
                                      </p:cBhvr>
                                      <p:tavLst>
                                        <p:tav tm="0">
                                          <p:val>
                                            <p:strVal val="0-#ppt_h/2"/>
                                          </p:val>
                                        </p:tav>
                                        <p:tav tm="100000">
                                          <p:val>
                                            <p:strVal val="#ppt_y"/>
                                          </p:val>
                                        </p:tav>
                                      </p:tavLst>
                                    </p:anim>
                                  </p:childTnLst>
                                </p:cTn>
                              </p:par>
                              <p:par>
                                <p:cTn id="54" presetID="2" presetClass="entr" presetSubtype="9" decel="100000" fill="hold" grpId="0" nodeType="withEffect">
                                  <p:stCondLst>
                                    <p:cond delay="2000"/>
                                  </p:stCondLst>
                                  <p:childTnLst>
                                    <p:set>
                                      <p:cBhvr>
                                        <p:cTn id="55" dur="1" fill="hold">
                                          <p:stCondLst>
                                            <p:cond delay="0"/>
                                          </p:stCondLst>
                                        </p:cTn>
                                        <p:tgtEl>
                                          <p:spTgt spid="105"/>
                                        </p:tgtEl>
                                        <p:attrNameLst>
                                          <p:attrName>style.visibility</p:attrName>
                                        </p:attrNameLst>
                                      </p:cBhvr>
                                      <p:to>
                                        <p:strVal val="visible"/>
                                      </p:to>
                                    </p:set>
                                    <p:anim calcmode="lin" valueType="num">
                                      <p:cBhvr additive="base">
                                        <p:cTn id="56" dur="750" fill="hold"/>
                                        <p:tgtEl>
                                          <p:spTgt spid="105"/>
                                        </p:tgtEl>
                                        <p:attrNameLst>
                                          <p:attrName>ppt_x</p:attrName>
                                        </p:attrNameLst>
                                      </p:cBhvr>
                                      <p:tavLst>
                                        <p:tav tm="0">
                                          <p:val>
                                            <p:strVal val="0-#ppt_w/2"/>
                                          </p:val>
                                        </p:tav>
                                        <p:tav tm="100000">
                                          <p:val>
                                            <p:strVal val="#ppt_x"/>
                                          </p:val>
                                        </p:tav>
                                      </p:tavLst>
                                    </p:anim>
                                    <p:anim calcmode="lin" valueType="num">
                                      <p:cBhvr additive="base">
                                        <p:cTn id="57" dur="750" fill="hold"/>
                                        <p:tgtEl>
                                          <p:spTgt spid="105"/>
                                        </p:tgtEl>
                                        <p:attrNameLst>
                                          <p:attrName>ppt_y</p:attrName>
                                        </p:attrNameLst>
                                      </p:cBhvr>
                                      <p:tavLst>
                                        <p:tav tm="0">
                                          <p:val>
                                            <p:strVal val="0-#ppt_h/2"/>
                                          </p:val>
                                        </p:tav>
                                        <p:tav tm="100000">
                                          <p:val>
                                            <p:strVal val="#ppt_y"/>
                                          </p:val>
                                        </p:tav>
                                      </p:tavLst>
                                    </p:anim>
                                  </p:childTnLst>
                                </p:cTn>
                              </p:par>
                              <p:par>
                                <p:cTn id="58" presetID="2" presetClass="entr" presetSubtype="9" decel="100000" fill="hold" grpId="0" nodeType="withEffect">
                                  <p:stCondLst>
                                    <p:cond delay="2000"/>
                                  </p:stCondLst>
                                  <p:childTnLst>
                                    <p:set>
                                      <p:cBhvr>
                                        <p:cTn id="59" dur="1" fill="hold">
                                          <p:stCondLst>
                                            <p:cond delay="0"/>
                                          </p:stCondLst>
                                        </p:cTn>
                                        <p:tgtEl>
                                          <p:spTgt spid="106"/>
                                        </p:tgtEl>
                                        <p:attrNameLst>
                                          <p:attrName>style.visibility</p:attrName>
                                        </p:attrNameLst>
                                      </p:cBhvr>
                                      <p:to>
                                        <p:strVal val="visible"/>
                                      </p:to>
                                    </p:set>
                                    <p:anim calcmode="lin" valueType="num">
                                      <p:cBhvr additive="base">
                                        <p:cTn id="60" dur="750" fill="hold"/>
                                        <p:tgtEl>
                                          <p:spTgt spid="106"/>
                                        </p:tgtEl>
                                        <p:attrNameLst>
                                          <p:attrName>ppt_x</p:attrName>
                                        </p:attrNameLst>
                                      </p:cBhvr>
                                      <p:tavLst>
                                        <p:tav tm="0">
                                          <p:val>
                                            <p:strVal val="0-#ppt_w/2"/>
                                          </p:val>
                                        </p:tav>
                                        <p:tav tm="100000">
                                          <p:val>
                                            <p:strVal val="#ppt_x"/>
                                          </p:val>
                                        </p:tav>
                                      </p:tavLst>
                                    </p:anim>
                                    <p:anim calcmode="lin" valueType="num">
                                      <p:cBhvr additive="base">
                                        <p:cTn id="61" dur="750" fill="hold"/>
                                        <p:tgtEl>
                                          <p:spTgt spid="106"/>
                                        </p:tgtEl>
                                        <p:attrNameLst>
                                          <p:attrName>ppt_y</p:attrName>
                                        </p:attrNameLst>
                                      </p:cBhvr>
                                      <p:tavLst>
                                        <p:tav tm="0">
                                          <p:val>
                                            <p:strVal val="0-#ppt_h/2"/>
                                          </p:val>
                                        </p:tav>
                                        <p:tav tm="100000">
                                          <p:val>
                                            <p:strVal val="#ppt_y"/>
                                          </p:val>
                                        </p:tav>
                                      </p:tavLst>
                                    </p:anim>
                                  </p:childTnLst>
                                </p:cTn>
                              </p:par>
                              <p:par>
                                <p:cTn id="62" presetID="2" presetClass="entr" presetSubtype="9" decel="100000" fill="hold" grpId="0" nodeType="withEffect">
                                  <p:stCondLst>
                                    <p:cond delay="2000"/>
                                  </p:stCondLst>
                                  <p:childTnLst>
                                    <p:set>
                                      <p:cBhvr>
                                        <p:cTn id="63" dur="1" fill="hold">
                                          <p:stCondLst>
                                            <p:cond delay="0"/>
                                          </p:stCondLst>
                                        </p:cTn>
                                        <p:tgtEl>
                                          <p:spTgt spid="107"/>
                                        </p:tgtEl>
                                        <p:attrNameLst>
                                          <p:attrName>style.visibility</p:attrName>
                                        </p:attrNameLst>
                                      </p:cBhvr>
                                      <p:to>
                                        <p:strVal val="visible"/>
                                      </p:to>
                                    </p:set>
                                    <p:anim calcmode="lin" valueType="num">
                                      <p:cBhvr additive="base">
                                        <p:cTn id="64" dur="750" fill="hold"/>
                                        <p:tgtEl>
                                          <p:spTgt spid="107"/>
                                        </p:tgtEl>
                                        <p:attrNameLst>
                                          <p:attrName>ppt_x</p:attrName>
                                        </p:attrNameLst>
                                      </p:cBhvr>
                                      <p:tavLst>
                                        <p:tav tm="0">
                                          <p:val>
                                            <p:strVal val="0-#ppt_w/2"/>
                                          </p:val>
                                        </p:tav>
                                        <p:tav tm="100000">
                                          <p:val>
                                            <p:strVal val="#ppt_x"/>
                                          </p:val>
                                        </p:tav>
                                      </p:tavLst>
                                    </p:anim>
                                    <p:anim calcmode="lin" valueType="num">
                                      <p:cBhvr additive="base">
                                        <p:cTn id="65" dur="750" fill="hold"/>
                                        <p:tgtEl>
                                          <p:spTgt spid="107"/>
                                        </p:tgtEl>
                                        <p:attrNameLst>
                                          <p:attrName>ppt_y</p:attrName>
                                        </p:attrNameLst>
                                      </p:cBhvr>
                                      <p:tavLst>
                                        <p:tav tm="0">
                                          <p:val>
                                            <p:strVal val="0-#ppt_h/2"/>
                                          </p:val>
                                        </p:tav>
                                        <p:tav tm="100000">
                                          <p:val>
                                            <p:strVal val="#ppt_y"/>
                                          </p:val>
                                        </p:tav>
                                      </p:tavLst>
                                    </p:anim>
                                  </p:childTnLst>
                                </p:cTn>
                              </p:par>
                              <p:par>
                                <p:cTn id="66" presetID="2" presetClass="entr" presetSubtype="9" decel="100000" fill="hold" grpId="0" nodeType="withEffect">
                                  <p:stCondLst>
                                    <p:cond delay="2000"/>
                                  </p:stCondLst>
                                  <p:childTnLst>
                                    <p:set>
                                      <p:cBhvr>
                                        <p:cTn id="67" dur="1" fill="hold">
                                          <p:stCondLst>
                                            <p:cond delay="0"/>
                                          </p:stCondLst>
                                        </p:cTn>
                                        <p:tgtEl>
                                          <p:spTgt spid="112"/>
                                        </p:tgtEl>
                                        <p:attrNameLst>
                                          <p:attrName>style.visibility</p:attrName>
                                        </p:attrNameLst>
                                      </p:cBhvr>
                                      <p:to>
                                        <p:strVal val="visible"/>
                                      </p:to>
                                    </p:set>
                                    <p:anim calcmode="lin" valueType="num">
                                      <p:cBhvr additive="base">
                                        <p:cTn id="68" dur="750" fill="hold"/>
                                        <p:tgtEl>
                                          <p:spTgt spid="112"/>
                                        </p:tgtEl>
                                        <p:attrNameLst>
                                          <p:attrName>ppt_x</p:attrName>
                                        </p:attrNameLst>
                                      </p:cBhvr>
                                      <p:tavLst>
                                        <p:tav tm="0">
                                          <p:val>
                                            <p:strVal val="0-#ppt_w/2"/>
                                          </p:val>
                                        </p:tav>
                                        <p:tav tm="100000">
                                          <p:val>
                                            <p:strVal val="#ppt_x"/>
                                          </p:val>
                                        </p:tav>
                                      </p:tavLst>
                                    </p:anim>
                                    <p:anim calcmode="lin" valueType="num">
                                      <p:cBhvr additive="base">
                                        <p:cTn id="69" dur="750" fill="hold"/>
                                        <p:tgtEl>
                                          <p:spTgt spid="112"/>
                                        </p:tgtEl>
                                        <p:attrNameLst>
                                          <p:attrName>ppt_y</p:attrName>
                                        </p:attrNameLst>
                                      </p:cBhvr>
                                      <p:tavLst>
                                        <p:tav tm="0">
                                          <p:val>
                                            <p:strVal val="0-#ppt_h/2"/>
                                          </p:val>
                                        </p:tav>
                                        <p:tav tm="100000">
                                          <p:val>
                                            <p:strVal val="#ppt_y"/>
                                          </p:val>
                                        </p:tav>
                                      </p:tavLst>
                                    </p:anim>
                                  </p:childTnLst>
                                </p:cTn>
                              </p:par>
                              <p:par>
                                <p:cTn id="70" presetID="22" presetClass="entr" presetSubtype="8" fill="hold" grpId="0" nodeType="with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wipe(left)">
                                      <p:cBhvr>
                                        <p:cTn id="72" dur="2000"/>
                                        <p:tgtEl>
                                          <p:spTgt spid="11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6"/>
                                        </p:tgtEl>
                                        <p:attrNameLst>
                                          <p:attrName>style.visibility</p:attrName>
                                        </p:attrNameLst>
                                      </p:cBhvr>
                                      <p:to>
                                        <p:strVal val="visible"/>
                                      </p:to>
                                    </p:set>
                                    <p:animEffect transition="in" filter="wipe(left)">
                                      <p:cBhvr>
                                        <p:cTn id="77" dur="2000"/>
                                        <p:tgtEl>
                                          <p:spTgt spid="86"/>
                                        </p:tgtEl>
                                      </p:cBhvr>
                                    </p:animEffect>
                                  </p:childTnLst>
                                </p:cTn>
                              </p:par>
                              <p:par>
                                <p:cTn id="78" presetID="2" presetClass="entr" presetSubtype="8" fill="hold" grpId="0" nodeType="withEffect">
                                  <p:stCondLst>
                                    <p:cond delay="0"/>
                                  </p:stCondLst>
                                  <p:childTnLst>
                                    <p:set>
                                      <p:cBhvr>
                                        <p:cTn id="79" dur="1" fill="hold">
                                          <p:stCondLst>
                                            <p:cond delay="0"/>
                                          </p:stCondLst>
                                        </p:cTn>
                                        <p:tgtEl>
                                          <p:spTgt spid="87"/>
                                        </p:tgtEl>
                                        <p:attrNameLst>
                                          <p:attrName>style.visibility</p:attrName>
                                        </p:attrNameLst>
                                      </p:cBhvr>
                                      <p:to>
                                        <p:strVal val="visible"/>
                                      </p:to>
                                    </p:set>
                                    <p:anim calcmode="lin" valueType="num">
                                      <p:cBhvr additive="base">
                                        <p:cTn id="80" dur="500" fill="hold"/>
                                        <p:tgtEl>
                                          <p:spTgt spid="87"/>
                                        </p:tgtEl>
                                        <p:attrNameLst>
                                          <p:attrName>ppt_x</p:attrName>
                                        </p:attrNameLst>
                                      </p:cBhvr>
                                      <p:tavLst>
                                        <p:tav tm="0">
                                          <p:val>
                                            <p:strVal val="0-#ppt_w/2"/>
                                          </p:val>
                                        </p:tav>
                                        <p:tav tm="100000">
                                          <p:val>
                                            <p:strVal val="#ppt_x"/>
                                          </p:val>
                                        </p:tav>
                                      </p:tavLst>
                                    </p:anim>
                                    <p:anim calcmode="lin" valueType="num">
                                      <p:cBhvr additive="base">
                                        <p:cTn id="81" dur="500" fill="hold"/>
                                        <p:tgtEl>
                                          <p:spTgt spid="87"/>
                                        </p:tgtEl>
                                        <p:attrNameLst>
                                          <p:attrName>ppt_y</p:attrName>
                                        </p:attrNameLst>
                                      </p:cBhvr>
                                      <p:tavLst>
                                        <p:tav tm="0">
                                          <p:val>
                                            <p:strVal val="#ppt_y"/>
                                          </p:val>
                                        </p:tav>
                                        <p:tav tm="100000">
                                          <p:val>
                                            <p:strVal val="#ppt_y"/>
                                          </p:val>
                                        </p:tav>
                                      </p:tavLst>
                                    </p:anim>
                                  </p:childTnLst>
                                </p:cTn>
                              </p:par>
                              <p:par>
                                <p:cTn id="82" presetID="49" presetClass="path" presetSubtype="0" accel="50000" decel="50000" fill="hold" grpId="1" nodeType="withEffect">
                                  <p:stCondLst>
                                    <p:cond delay="0"/>
                                  </p:stCondLst>
                                  <p:childTnLst>
                                    <p:animMotion origin="layout" path="M -0.00104 2.59259E-6 L 0.8582 0.25208 " pathEditMode="relative" rAng="0" ptsTypes="AA">
                                      <p:cBhvr>
                                        <p:cTn id="83" dur="5000" fill="hold"/>
                                        <p:tgtEl>
                                          <p:spTgt spid="87"/>
                                        </p:tgtEl>
                                        <p:attrNameLst>
                                          <p:attrName>ppt_x</p:attrName>
                                          <p:attrName>ppt_y</p:attrName>
                                        </p:attrNameLst>
                                      </p:cBhvr>
                                      <p:rCtr x="42956" y="1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7" grpId="1"/>
      <p:bldP spid="86" grpId="0" animBg="1"/>
      <p:bldP spid="118" grpId="0" animBg="1"/>
      <p:bldP spid="104" grpId="0"/>
      <p:bldP spid="105" grpId="0"/>
      <p:bldP spid="106" grpId="0"/>
      <p:bldP spid="107" grpId="0"/>
      <p:bldP spid="1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180F21-A532-2FAB-1469-47CD62A77C52}"/>
              </a:ext>
            </a:extLst>
          </p:cNvPr>
          <p:cNvPicPr>
            <a:picLocks noChangeAspect="1"/>
          </p:cNvPicPr>
          <p:nvPr/>
        </p:nvPicPr>
        <p:blipFill>
          <a:blip r:embed="rId3"/>
          <a:stretch>
            <a:fillRect/>
          </a:stretch>
        </p:blipFill>
        <p:spPr>
          <a:xfrm>
            <a:off x="11149508" y="4855530"/>
            <a:ext cx="2936598" cy="928539"/>
          </a:xfrm>
          <a:prstGeom prst="rect">
            <a:avLst/>
          </a:prstGeom>
        </p:spPr>
      </p:pic>
      <p:sp>
        <p:nvSpPr>
          <p:cNvPr id="63" name="Rectangle: Rounded Corners 62">
            <a:extLst>
              <a:ext uri="{FF2B5EF4-FFF2-40B4-BE49-F238E27FC236}">
                <a16:creationId xmlns:a16="http://schemas.microsoft.com/office/drawing/2014/main" id="{7676846D-1020-4727-A28C-EC0805312B68}"/>
              </a:ext>
            </a:extLst>
          </p:cNvPr>
          <p:cNvSpPr/>
          <p:nvPr/>
        </p:nvSpPr>
        <p:spPr>
          <a:xfrm>
            <a:off x="10930409" y="6031646"/>
            <a:ext cx="6732576" cy="2416362"/>
          </a:xfrm>
          <a:prstGeom prst="roundRect">
            <a:avLst>
              <a:gd name="adj" fmla="val 7886"/>
            </a:avLst>
          </a:prstGeom>
          <a:solidFill>
            <a:schemeClr val="bg1"/>
          </a:solidFill>
          <a:ln>
            <a:solidFill>
              <a:srgbClr val="00E6F2"/>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828481" rtl="0" eaLnBrk="1" fontAlgn="auto" latinLnBrk="0" hangingPunct="1">
              <a:lnSpc>
                <a:spcPct val="100000"/>
              </a:lnSpc>
              <a:spcBef>
                <a:spcPts val="0"/>
              </a:spcBef>
              <a:spcAft>
                <a:spcPts val="0"/>
              </a:spcAft>
              <a:buClrTx/>
              <a:buSzTx/>
              <a:buFontTx/>
              <a:buNone/>
              <a:tabLst/>
              <a:defRPr/>
            </a:pPr>
            <a:endParaRPr kumimoji="0" lang="en-IN" sz="1650" b="0" i="0" u="none" strike="noStrike" kern="1200" cap="none" spc="0" normalizeH="0" baseline="0" noProof="0" dirty="0">
              <a:ln>
                <a:noFill/>
              </a:ln>
              <a:solidFill>
                <a:srgbClr val="000000"/>
              </a:solidFill>
              <a:effectLst/>
              <a:uLnTx/>
              <a:uFillTx/>
              <a:latin typeface="Calibri"/>
              <a:ea typeface="+mn-ea"/>
              <a:cs typeface="+mn-cs"/>
            </a:endParaRPr>
          </a:p>
        </p:txBody>
      </p:sp>
      <p:sp>
        <p:nvSpPr>
          <p:cNvPr id="66" name="Freeform 19">
            <a:extLst>
              <a:ext uri="{FF2B5EF4-FFF2-40B4-BE49-F238E27FC236}">
                <a16:creationId xmlns:a16="http://schemas.microsoft.com/office/drawing/2014/main" id="{26DEBD60-AED2-43E2-A75A-54A1237288DB}"/>
              </a:ext>
            </a:extLst>
          </p:cNvPr>
          <p:cNvSpPr>
            <a:spLocks/>
          </p:cNvSpPr>
          <p:nvPr/>
        </p:nvSpPr>
        <p:spPr bwMode="auto">
          <a:xfrm rot="16200000">
            <a:off x="3055291" y="-957289"/>
            <a:ext cx="68579" cy="4679621"/>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6EFF"/>
              </a:gs>
              <a:gs pos="0">
                <a:srgbClr val="00E6F2"/>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eaLnBrk="1" fontAlgn="auto" latinLnBrk="0" hangingPunct="1">
              <a:lnSpc>
                <a:spcPct val="100000"/>
              </a:lnSpc>
              <a:spcBef>
                <a:spcPts val="0"/>
              </a:spcBef>
              <a:spcAft>
                <a:spcPts val="0"/>
              </a:spcAft>
              <a:buClrTx/>
              <a:buSzTx/>
              <a:buFontTx/>
              <a:buNone/>
              <a:tabLst/>
              <a:defRPr/>
            </a:pPr>
            <a:endParaRPr kumimoji="0" lang="ru-UA" sz="27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endParaRPr>
          </a:p>
        </p:txBody>
      </p:sp>
      <p:grpSp>
        <p:nvGrpSpPr>
          <p:cNvPr id="69" name="Group 68">
            <a:extLst>
              <a:ext uri="{FF2B5EF4-FFF2-40B4-BE49-F238E27FC236}">
                <a16:creationId xmlns:a16="http://schemas.microsoft.com/office/drawing/2014/main" id="{B86C183B-FC75-4BCA-A7D2-C8672A527935}"/>
              </a:ext>
            </a:extLst>
          </p:cNvPr>
          <p:cNvGrpSpPr/>
          <p:nvPr/>
        </p:nvGrpSpPr>
        <p:grpSpPr>
          <a:xfrm>
            <a:off x="9354762" y="2569947"/>
            <a:ext cx="1482042" cy="3355614"/>
            <a:chOff x="7918059" y="1705604"/>
            <a:chExt cx="1001044" cy="2313263"/>
          </a:xfrm>
        </p:grpSpPr>
        <p:cxnSp>
          <p:nvCxnSpPr>
            <p:cNvPr id="70" name="Straight Connector 69">
              <a:extLst>
                <a:ext uri="{FF2B5EF4-FFF2-40B4-BE49-F238E27FC236}">
                  <a16:creationId xmlns:a16="http://schemas.microsoft.com/office/drawing/2014/main" id="{9C3EC15A-E5E6-4BE2-983E-E16A2BE99EBC}"/>
                </a:ext>
              </a:extLst>
            </p:cNvPr>
            <p:cNvCxnSpPr>
              <a:cxnSpLocks/>
            </p:cNvCxnSpPr>
            <p:nvPr/>
          </p:nvCxnSpPr>
          <p:spPr>
            <a:xfrm flipH="1">
              <a:off x="8243260" y="1705604"/>
              <a:ext cx="500822" cy="2813"/>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5DBB098-0970-48F9-9254-C2C55B71091F}"/>
                </a:ext>
              </a:extLst>
            </p:cNvPr>
            <p:cNvCxnSpPr>
              <a:cxnSpLocks/>
            </p:cNvCxnSpPr>
            <p:nvPr/>
          </p:nvCxnSpPr>
          <p:spPr>
            <a:xfrm flipH="1" flipV="1">
              <a:off x="8140590" y="2301677"/>
              <a:ext cx="602810" cy="2884"/>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CA21894-93E1-4921-943E-34833CC3D2C9}"/>
                </a:ext>
              </a:extLst>
            </p:cNvPr>
            <p:cNvCxnSpPr>
              <a:cxnSpLocks/>
            </p:cNvCxnSpPr>
            <p:nvPr/>
          </p:nvCxnSpPr>
          <p:spPr>
            <a:xfrm flipH="1">
              <a:off x="8031347" y="2864860"/>
              <a:ext cx="712053" cy="5377"/>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C9D337B-8277-4BFD-9C22-9A8AD656DF19}"/>
                </a:ext>
              </a:extLst>
            </p:cNvPr>
            <p:cNvCxnSpPr>
              <a:cxnSpLocks/>
            </p:cNvCxnSpPr>
            <p:nvPr/>
          </p:nvCxnSpPr>
          <p:spPr>
            <a:xfrm flipH="1" flipV="1">
              <a:off x="7918059" y="3438789"/>
              <a:ext cx="1001044" cy="580078"/>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9B9686A0-9A08-4652-9E7B-C7A4957746E3}"/>
              </a:ext>
            </a:extLst>
          </p:cNvPr>
          <p:cNvGrpSpPr/>
          <p:nvPr/>
        </p:nvGrpSpPr>
        <p:grpSpPr>
          <a:xfrm>
            <a:off x="749769" y="1968759"/>
            <a:ext cx="2102751" cy="795036"/>
            <a:chOff x="1845940" y="1459084"/>
            <a:chExt cx="1420302" cy="548074"/>
          </a:xfrm>
          <a:solidFill>
            <a:srgbClr val="00E6F2"/>
          </a:solidFill>
        </p:grpSpPr>
        <p:sp>
          <p:nvSpPr>
            <p:cNvPr id="75" name="Rectangle: Rounded Corners 74">
              <a:extLst>
                <a:ext uri="{FF2B5EF4-FFF2-40B4-BE49-F238E27FC236}">
                  <a16:creationId xmlns:a16="http://schemas.microsoft.com/office/drawing/2014/main" id="{420FC537-A3B7-4B47-8DBB-61C1B2376242}"/>
                </a:ext>
              </a:extLst>
            </p:cNvPr>
            <p:cNvSpPr/>
            <p:nvPr/>
          </p:nvSpPr>
          <p:spPr>
            <a:xfrm>
              <a:off x="1845940" y="1459084"/>
              <a:ext cx="1316920" cy="548074"/>
            </a:xfrm>
            <a:prstGeom prst="roundRect">
              <a:avLst>
                <a:gd name="adj" fmla="val 7886"/>
              </a:avLst>
            </a:prstGeom>
            <a:grp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sp>
          <p:nvSpPr>
            <p:cNvPr id="76" name="TextBox 75">
              <a:extLst>
                <a:ext uri="{FF2B5EF4-FFF2-40B4-BE49-F238E27FC236}">
                  <a16:creationId xmlns:a16="http://schemas.microsoft.com/office/drawing/2014/main" id="{661B66FA-2164-4212-A3BF-A66101F9F0AE}"/>
                </a:ext>
              </a:extLst>
            </p:cNvPr>
            <p:cNvSpPr txBox="1"/>
            <p:nvPr/>
          </p:nvSpPr>
          <p:spPr>
            <a:xfrm>
              <a:off x="1994615" y="1589905"/>
              <a:ext cx="1008584" cy="286432"/>
            </a:xfrm>
            <a:prstGeom prst="rect">
              <a:avLst/>
            </a:prstGeom>
            <a:grp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r>
                <a:rPr lang="en-IN" sz="1800" b="1" dirty="0">
                  <a:solidFill>
                    <a:srgbClr val="000000"/>
                  </a:solidFill>
                  <a:latin typeface="Arial" panose="020B0604020202020204" pitchFamily="34" charset="0"/>
                  <a:cs typeface="Arial" panose="020B0604020202020204" pitchFamily="34" charset="0"/>
                </a:rPr>
                <a:t>Level 9</a:t>
              </a:r>
            </a:p>
          </p:txBody>
        </p:sp>
        <p:sp>
          <p:nvSpPr>
            <p:cNvPr id="77" name="Isosceles Triangle 76">
              <a:extLst>
                <a:ext uri="{FF2B5EF4-FFF2-40B4-BE49-F238E27FC236}">
                  <a16:creationId xmlns:a16="http://schemas.microsoft.com/office/drawing/2014/main" id="{653AEEB1-1404-4AE1-A7B2-8EAB8DC105A3}"/>
                </a:ext>
              </a:extLst>
            </p:cNvPr>
            <p:cNvSpPr/>
            <p:nvPr/>
          </p:nvSpPr>
          <p:spPr>
            <a:xfrm rot="5400000" flipH="1">
              <a:off x="3103786" y="1657910"/>
              <a:ext cx="174490" cy="1504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grpSp>
      <p:grpSp>
        <p:nvGrpSpPr>
          <p:cNvPr id="78" name="Group 77">
            <a:extLst>
              <a:ext uri="{FF2B5EF4-FFF2-40B4-BE49-F238E27FC236}">
                <a16:creationId xmlns:a16="http://schemas.microsoft.com/office/drawing/2014/main" id="{BAAEFD63-2A2A-43A3-BD6D-43B7F39EEE9B}"/>
              </a:ext>
            </a:extLst>
          </p:cNvPr>
          <p:cNvGrpSpPr/>
          <p:nvPr/>
        </p:nvGrpSpPr>
        <p:grpSpPr>
          <a:xfrm>
            <a:off x="3186946" y="2577442"/>
            <a:ext cx="1330736" cy="6597971"/>
            <a:chOff x="2252388" y="1679531"/>
            <a:chExt cx="2058203" cy="4548447"/>
          </a:xfrm>
        </p:grpSpPr>
        <p:cxnSp>
          <p:nvCxnSpPr>
            <p:cNvPr id="79" name="Straight Connector 78">
              <a:extLst>
                <a:ext uri="{FF2B5EF4-FFF2-40B4-BE49-F238E27FC236}">
                  <a16:creationId xmlns:a16="http://schemas.microsoft.com/office/drawing/2014/main" id="{7A6AF570-239E-4D7E-81C0-F6EFE91964EA}"/>
                </a:ext>
              </a:extLst>
            </p:cNvPr>
            <p:cNvCxnSpPr>
              <a:cxnSpLocks/>
            </p:cNvCxnSpPr>
            <p:nvPr/>
          </p:nvCxnSpPr>
          <p:spPr>
            <a:xfrm>
              <a:off x="2273903" y="1679531"/>
              <a:ext cx="0" cy="0"/>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4F56B00-7727-4D5B-8583-C3591555A54D}"/>
                </a:ext>
              </a:extLst>
            </p:cNvPr>
            <p:cNvCxnSpPr>
              <a:cxnSpLocks/>
            </p:cNvCxnSpPr>
            <p:nvPr/>
          </p:nvCxnSpPr>
          <p:spPr>
            <a:xfrm>
              <a:off x="2273903" y="2248087"/>
              <a:ext cx="256796" cy="0"/>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F78F9CA-4A5B-47B3-A73D-8BD9BB7C23D2}"/>
                </a:ext>
              </a:extLst>
            </p:cNvPr>
            <p:cNvCxnSpPr>
              <a:cxnSpLocks/>
            </p:cNvCxnSpPr>
            <p:nvPr/>
          </p:nvCxnSpPr>
          <p:spPr>
            <a:xfrm>
              <a:off x="2273903" y="2816643"/>
              <a:ext cx="508251" cy="0"/>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585F1F9-E83E-49F7-BFAC-0083746CA56F}"/>
                </a:ext>
              </a:extLst>
            </p:cNvPr>
            <p:cNvCxnSpPr>
              <a:cxnSpLocks/>
            </p:cNvCxnSpPr>
            <p:nvPr/>
          </p:nvCxnSpPr>
          <p:spPr>
            <a:xfrm>
              <a:off x="2272708" y="3385201"/>
              <a:ext cx="675361" cy="4408"/>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A65482A-B125-4F55-8745-417A11518990}"/>
                </a:ext>
              </a:extLst>
            </p:cNvPr>
            <p:cNvCxnSpPr>
              <a:cxnSpLocks/>
            </p:cNvCxnSpPr>
            <p:nvPr/>
          </p:nvCxnSpPr>
          <p:spPr>
            <a:xfrm>
              <a:off x="2272708" y="3953755"/>
              <a:ext cx="947597" cy="5489"/>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F8D6407-D2C7-4AE6-8A61-221AF70A89B7}"/>
                </a:ext>
              </a:extLst>
            </p:cNvPr>
            <p:cNvCxnSpPr>
              <a:cxnSpLocks/>
            </p:cNvCxnSpPr>
            <p:nvPr/>
          </p:nvCxnSpPr>
          <p:spPr>
            <a:xfrm flipV="1">
              <a:off x="2262548" y="4517698"/>
              <a:ext cx="1199202" cy="4613"/>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E6D1A08-26E5-4027-AF13-8A2DA5FE3EF2}"/>
                </a:ext>
              </a:extLst>
            </p:cNvPr>
            <p:cNvCxnSpPr>
              <a:cxnSpLocks/>
            </p:cNvCxnSpPr>
            <p:nvPr/>
          </p:nvCxnSpPr>
          <p:spPr>
            <a:xfrm flipV="1">
              <a:off x="2262548" y="5090867"/>
              <a:ext cx="1518901" cy="1"/>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1F3CA36-B51A-426E-AFEE-41A812A42BC7}"/>
                </a:ext>
              </a:extLst>
            </p:cNvPr>
            <p:cNvCxnSpPr>
              <a:cxnSpLocks/>
            </p:cNvCxnSpPr>
            <p:nvPr/>
          </p:nvCxnSpPr>
          <p:spPr>
            <a:xfrm>
              <a:off x="2262548" y="6227978"/>
              <a:ext cx="2048043" cy="0"/>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AC1A0C0-2485-4425-A4B3-E46DFB9B6D7E}"/>
                </a:ext>
              </a:extLst>
            </p:cNvPr>
            <p:cNvCxnSpPr>
              <a:cxnSpLocks/>
            </p:cNvCxnSpPr>
            <p:nvPr/>
          </p:nvCxnSpPr>
          <p:spPr>
            <a:xfrm>
              <a:off x="2252388" y="5659423"/>
              <a:ext cx="1858159" cy="0"/>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68D7F202-687E-4D47-9AB9-C5C779417B2D}"/>
              </a:ext>
            </a:extLst>
          </p:cNvPr>
          <p:cNvGrpSpPr/>
          <p:nvPr/>
        </p:nvGrpSpPr>
        <p:grpSpPr>
          <a:xfrm>
            <a:off x="749769" y="2820294"/>
            <a:ext cx="2102751" cy="795036"/>
            <a:chOff x="1845940" y="1459084"/>
            <a:chExt cx="1420302" cy="548074"/>
          </a:xfrm>
          <a:solidFill>
            <a:srgbClr val="00E2F6"/>
          </a:solidFill>
        </p:grpSpPr>
        <p:sp>
          <p:nvSpPr>
            <p:cNvPr id="89" name="Rectangle: Rounded Corners 88">
              <a:extLst>
                <a:ext uri="{FF2B5EF4-FFF2-40B4-BE49-F238E27FC236}">
                  <a16:creationId xmlns:a16="http://schemas.microsoft.com/office/drawing/2014/main" id="{FDF82A45-9870-4A2D-A70D-C71C0BF3E996}"/>
                </a:ext>
              </a:extLst>
            </p:cNvPr>
            <p:cNvSpPr/>
            <p:nvPr/>
          </p:nvSpPr>
          <p:spPr>
            <a:xfrm>
              <a:off x="1845940" y="1459084"/>
              <a:ext cx="1316920" cy="548074"/>
            </a:xfrm>
            <a:prstGeom prst="roundRect">
              <a:avLst>
                <a:gd name="adj" fmla="val 7886"/>
              </a:avLst>
            </a:prstGeom>
            <a:grp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sp>
          <p:nvSpPr>
            <p:cNvPr id="90" name="TextBox 89">
              <a:extLst>
                <a:ext uri="{FF2B5EF4-FFF2-40B4-BE49-F238E27FC236}">
                  <a16:creationId xmlns:a16="http://schemas.microsoft.com/office/drawing/2014/main" id="{FDFE5FC7-F82E-4B70-AE34-EEA1B2610FAD}"/>
                </a:ext>
              </a:extLst>
            </p:cNvPr>
            <p:cNvSpPr txBox="1"/>
            <p:nvPr/>
          </p:nvSpPr>
          <p:spPr>
            <a:xfrm>
              <a:off x="1994615" y="1589905"/>
              <a:ext cx="1008584" cy="286432"/>
            </a:xfrm>
            <a:prstGeom prst="rect">
              <a:avLst/>
            </a:prstGeom>
            <a:grp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r>
                <a:rPr lang="en-IN" sz="1800" b="1" dirty="0">
                  <a:solidFill>
                    <a:srgbClr val="000000"/>
                  </a:solidFill>
                  <a:latin typeface="Arial" panose="020B0604020202020204" pitchFamily="34" charset="0"/>
                  <a:cs typeface="Arial" panose="020B0604020202020204" pitchFamily="34" charset="0"/>
                </a:rPr>
                <a:t>Level 8</a:t>
              </a:r>
            </a:p>
          </p:txBody>
        </p:sp>
        <p:sp>
          <p:nvSpPr>
            <p:cNvPr id="91" name="Isosceles Triangle 90">
              <a:extLst>
                <a:ext uri="{FF2B5EF4-FFF2-40B4-BE49-F238E27FC236}">
                  <a16:creationId xmlns:a16="http://schemas.microsoft.com/office/drawing/2014/main" id="{89BB76C1-AA14-4255-BACF-E6293AB9870A}"/>
                </a:ext>
              </a:extLst>
            </p:cNvPr>
            <p:cNvSpPr/>
            <p:nvPr/>
          </p:nvSpPr>
          <p:spPr>
            <a:xfrm rot="5400000" flipH="1">
              <a:off x="3103786" y="1657910"/>
              <a:ext cx="174490" cy="1504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grpSp>
      <p:grpSp>
        <p:nvGrpSpPr>
          <p:cNvPr id="92" name="Group 91">
            <a:extLst>
              <a:ext uri="{FF2B5EF4-FFF2-40B4-BE49-F238E27FC236}">
                <a16:creationId xmlns:a16="http://schemas.microsoft.com/office/drawing/2014/main" id="{7C9A7EC3-057E-4B73-B696-0570DCCD413B}"/>
              </a:ext>
            </a:extLst>
          </p:cNvPr>
          <p:cNvGrpSpPr/>
          <p:nvPr/>
        </p:nvGrpSpPr>
        <p:grpSpPr>
          <a:xfrm>
            <a:off x="749769" y="3671829"/>
            <a:ext cx="2102751" cy="795036"/>
            <a:chOff x="1845940" y="1459084"/>
            <a:chExt cx="1420302" cy="548074"/>
          </a:xfrm>
          <a:solidFill>
            <a:srgbClr val="00DAF8"/>
          </a:solidFill>
        </p:grpSpPr>
        <p:sp>
          <p:nvSpPr>
            <p:cNvPr id="93" name="Rectangle: Rounded Corners 92">
              <a:extLst>
                <a:ext uri="{FF2B5EF4-FFF2-40B4-BE49-F238E27FC236}">
                  <a16:creationId xmlns:a16="http://schemas.microsoft.com/office/drawing/2014/main" id="{B4FA7E19-CB2A-4783-AD7D-1EC974931854}"/>
                </a:ext>
              </a:extLst>
            </p:cNvPr>
            <p:cNvSpPr/>
            <p:nvPr/>
          </p:nvSpPr>
          <p:spPr>
            <a:xfrm>
              <a:off x="1845940" y="1459084"/>
              <a:ext cx="1316920" cy="548074"/>
            </a:xfrm>
            <a:prstGeom prst="roundRect">
              <a:avLst>
                <a:gd name="adj" fmla="val 7886"/>
              </a:avLst>
            </a:prstGeom>
            <a:grp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sp>
          <p:nvSpPr>
            <p:cNvPr id="94" name="TextBox 93">
              <a:extLst>
                <a:ext uri="{FF2B5EF4-FFF2-40B4-BE49-F238E27FC236}">
                  <a16:creationId xmlns:a16="http://schemas.microsoft.com/office/drawing/2014/main" id="{2B6DC638-9F8E-4BC9-9326-9001DE417AD6}"/>
                </a:ext>
              </a:extLst>
            </p:cNvPr>
            <p:cNvSpPr txBox="1"/>
            <p:nvPr/>
          </p:nvSpPr>
          <p:spPr>
            <a:xfrm>
              <a:off x="1994615" y="1589905"/>
              <a:ext cx="1008584" cy="286432"/>
            </a:xfrm>
            <a:prstGeom prst="rect">
              <a:avLst/>
            </a:prstGeom>
            <a:grp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r>
                <a:rPr lang="en-IN" sz="1800" b="1" dirty="0">
                  <a:solidFill>
                    <a:srgbClr val="000000"/>
                  </a:solidFill>
                  <a:latin typeface="Arial" panose="020B0604020202020204" pitchFamily="34" charset="0"/>
                  <a:cs typeface="Arial" panose="020B0604020202020204" pitchFamily="34" charset="0"/>
                </a:rPr>
                <a:t>Level 7</a:t>
              </a:r>
            </a:p>
          </p:txBody>
        </p:sp>
        <p:sp>
          <p:nvSpPr>
            <p:cNvPr id="95" name="Isosceles Triangle 94">
              <a:extLst>
                <a:ext uri="{FF2B5EF4-FFF2-40B4-BE49-F238E27FC236}">
                  <a16:creationId xmlns:a16="http://schemas.microsoft.com/office/drawing/2014/main" id="{7EE0ECBB-327C-4C4E-AB65-0B1A64998CEB}"/>
                </a:ext>
              </a:extLst>
            </p:cNvPr>
            <p:cNvSpPr/>
            <p:nvPr/>
          </p:nvSpPr>
          <p:spPr>
            <a:xfrm rot="5400000" flipH="1">
              <a:off x="3103786" y="1657910"/>
              <a:ext cx="174490" cy="1504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grpSp>
      <p:grpSp>
        <p:nvGrpSpPr>
          <p:cNvPr id="96" name="Group 95">
            <a:extLst>
              <a:ext uri="{FF2B5EF4-FFF2-40B4-BE49-F238E27FC236}">
                <a16:creationId xmlns:a16="http://schemas.microsoft.com/office/drawing/2014/main" id="{F4A3A9F5-B919-4B6B-B734-499D4FABFB12}"/>
              </a:ext>
            </a:extLst>
          </p:cNvPr>
          <p:cNvGrpSpPr/>
          <p:nvPr/>
        </p:nvGrpSpPr>
        <p:grpSpPr>
          <a:xfrm>
            <a:off x="749769" y="4523364"/>
            <a:ext cx="2102751" cy="795036"/>
            <a:chOff x="1845940" y="1459084"/>
            <a:chExt cx="1420302" cy="548074"/>
          </a:xfrm>
          <a:gradFill>
            <a:gsLst>
              <a:gs pos="100000">
                <a:srgbClr val="006EFF"/>
              </a:gs>
              <a:gs pos="0">
                <a:srgbClr val="00E6F2"/>
              </a:gs>
            </a:gsLst>
            <a:lin ang="5400000" scaled="0"/>
          </a:gradFill>
        </p:grpSpPr>
        <p:sp>
          <p:nvSpPr>
            <p:cNvPr id="97" name="Rectangle: Rounded Corners 96">
              <a:extLst>
                <a:ext uri="{FF2B5EF4-FFF2-40B4-BE49-F238E27FC236}">
                  <a16:creationId xmlns:a16="http://schemas.microsoft.com/office/drawing/2014/main" id="{BD4C70F2-4DB3-4BA6-B052-2C119DB950B1}"/>
                </a:ext>
              </a:extLst>
            </p:cNvPr>
            <p:cNvSpPr/>
            <p:nvPr/>
          </p:nvSpPr>
          <p:spPr>
            <a:xfrm>
              <a:off x="1845940" y="1459084"/>
              <a:ext cx="1316920" cy="548074"/>
            </a:xfrm>
            <a:prstGeom prst="roundRect">
              <a:avLst>
                <a:gd name="adj" fmla="val 7886"/>
              </a:avLst>
            </a:prstGeom>
            <a:grp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sp>
          <p:nvSpPr>
            <p:cNvPr id="98" name="TextBox 97">
              <a:extLst>
                <a:ext uri="{FF2B5EF4-FFF2-40B4-BE49-F238E27FC236}">
                  <a16:creationId xmlns:a16="http://schemas.microsoft.com/office/drawing/2014/main" id="{F2B90264-6CD2-4D13-A2EE-D1C36E77AD4B}"/>
                </a:ext>
              </a:extLst>
            </p:cNvPr>
            <p:cNvSpPr txBox="1"/>
            <p:nvPr/>
          </p:nvSpPr>
          <p:spPr>
            <a:xfrm>
              <a:off x="1994615" y="1589905"/>
              <a:ext cx="1008584" cy="286432"/>
            </a:xfrm>
            <a:prstGeom prst="rect">
              <a:avLst/>
            </a:prstGeom>
            <a:grp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r>
                <a:rPr lang="en-IN" sz="1800" b="1" dirty="0">
                  <a:solidFill>
                    <a:srgbClr val="000000"/>
                  </a:solidFill>
                  <a:latin typeface="Arial" panose="020B0604020202020204" pitchFamily="34" charset="0"/>
                  <a:cs typeface="Arial" panose="020B0604020202020204" pitchFamily="34" charset="0"/>
                </a:rPr>
                <a:t>Level 6</a:t>
              </a:r>
            </a:p>
          </p:txBody>
        </p:sp>
        <p:sp>
          <p:nvSpPr>
            <p:cNvPr id="99" name="Isosceles Triangle 98">
              <a:extLst>
                <a:ext uri="{FF2B5EF4-FFF2-40B4-BE49-F238E27FC236}">
                  <a16:creationId xmlns:a16="http://schemas.microsoft.com/office/drawing/2014/main" id="{2DAAF1AE-EE1B-4001-8D67-FFF7F2D8B8EE}"/>
                </a:ext>
              </a:extLst>
            </p:cNvPr>
            <p:cNvSpPr/>
            <p:nvPr/>
          </p:nvSpPr>
          <p:spPr>
            <a:xfrm rot="5400000" flipH="1">
              <a:off x="3103786" y="1657910"/>
              <a:ext cx="174490" cy="1504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grpSp>
      <p:grpSp>
        <p:nvGrpSpPr>
          <p:cNvPr id="100" name="Group 99">
            <a:extLst>
              <a:ext uri="{FF2B5EF4-FFF2-40B4-BE49-F238E27FC236}">
                <a16:creationId xmlns:a16="http://schemas.microsoft.com/office/drawing/2014/main" id="{438ACD28-ABC9-4112-A34C-323C39E11AAE}"/>
              </a:ext>
            </a:extLst>
          </p:cNvPr>
          <p:cNvGrpSpPr/>
          <p:nvPr/>
        </p:nvGrpSpPr>
        <p:grpSpPr>
          <a:xfrm>
            <a:off x="749769" y="5374899"/>
            <a:ext cx="2102751" cy="795036"/>
            <a:chOff x="1845940" y="1459084"/>
            <a:chExt cx="1420302" cy="548074"/>
          </a:xfrm>
          <a:solidFill>
            <a:srgbClr val="A6A6A6"/>
          </a:solidFill>
        </p:grpSpPr>
        <p:sp>
          <p:nvSpPr>
            <p:cNvPr id="101" name="Rectangle: Rounded Corners 100">
              <a:extLst>
                <a:ext uri="{FF2B5EF4-FFF2-40B4-BE49-F238E27FC236}">
                  <a16:creationId xmlns:a16="http://schemas.microsoft.com/office/drawing/2014/main" id="{D2542440-457F-4DDA-A2F7-47858A7BF417}"/>
                </a:ext>
              </a:extLst>
            </p:cNvPr>
            <p:cNvSpPr/>
            <p:nvPr/>
          </p:nvSpPr>
          <p:spPr>
            <a:xfrm>
              <a:off x="1845940" y="1459084"/>
              <a:ext cx="1316920" cy="548074"/>
            </a:xfrm>
            <a:prstGeom prst="roundRect">
              <a:avLst>
                <a:gd name="adj" fmla="val 7886"/>
              </a:avLst>
            </a:prstGeom>
            <a:grp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sp>
          <p:nvSpPr>
            <p:cNvPr id="102" name="TextBox 101">
              <a:extLst>
                <a:ext uri="{FF2B5EF4-FFF2-40B4-BE49-F238E27FC236}">
                  <a16:creationId xmlns:a16="http://schemas.microsoft.com/office/drawing/2014/main" id="{25827287-8686-4808-897D-51F04F042FF0}"/>
                </a:ext>
              </a:extLst>
            </p:cNvPr>
            <p:cNvSpPr txBox="1"/>
            <p:nvPr/>
          </p:nvSpPr>
          <p:spPr>
            <a:xfrm>
              <a:off x="1994615" y="1589905"/>
              <a:ext cx="1008584" cy="286432"/>
            </a:xfrm>
            <a:prstGeom prst="rect">
              <a:avLst/>
            </a:prstGeom>
            <a:grp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r>
                <a:rPr lang="en-IN" sz="1800" b="1" dirty="0">
                  <a:solidFill>
                    <a:srgbClr val="000000"/>
                  </a:solidFill>
                  <a:latin typeface="Arial" panose="020B0604020202020204" pitchFamily="34" charset="0"/>
                  <a:cs typeface="Arial" panose="020B0604020202020204" pitchFamily="34" charset="0"/>
                </a:rPr>
                <a:t>Level 5</a:t>
              </a:r>
            </a:p>
          </p:txBody>
        </p:sp>
        <p:sp>
          <p:nvSpPr>
            <p:cNvPr id="103" name="Isosceles Triangle 102">
              <a:extLst>
                <a:ext uri="{FF2B5EF4-FFF2-40B4-BE49-F238E27FC236}">
                  <a16:creationId xmlns:a16="http://schemas.microsoft.com/office/drawing/2014/main" id="{689BA0A7-6C22-46BA-82D9-6CABABB4D6EC}"/>
                </a:ext>
              </a:extLst>
            </p:cNvPr>
            <p:cNvSpPr/>
            <p:nvPr/>
          </p:nvSpPr>
          <p:spPr>
            <a:xfrm rot="5400000" flipH="1">
              <a:off x="3103786" y="1657910"/>
              <a:ext cx="174490" cy="1504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grpSp>
      <p:grpSp>
        <p:nvGrpSpPr>
          <p:cNvPr id="104" name="Group 103">
            <a:extLst>
              <a:ext uri="{FF2B5EF4-FFF2-40B4-BE49-F238E27FC236}">
                <a16:creationId xmlns:a16="http://schemas.microsoft.com/office/drawing/2014/main" id="{452A4B68-7F57-4D29-B704-D16A83E2E35B}"/>
              </a:ext>
            </a:extLst>
          </p:cNvPr>
          <p:cNvGrpSpPr/>
          <p:nvPr/>
        </p:nvGrpSpPr>
        <p:grpSpPr>
          <a:xfrm>
            <a:off x="749769" y="6226434"/>
            <a:ext cx="2102751" cy="795036"/>
            <a:chOff x="1845940" y="1459084"/>
            <a:chExt cx="1420302" cy="548074"/>
          </a:xfrm>
          <a:solidFill>
            <a:srgbClr val="A6A6A6"/>
          </a:solidFill>
        </p:grpSpPr>
        <p:sp>
          <p:nvSpPr>
            <p:cNvPr id="105" name="Rectangle: Rounded Corners 104">
              <a:extLst>
                <a:ext uri="{FF2B5EF4-FFF2-40B4-BE49-F238E27FC236}">
                  <a16:creationId xmlns:a16="http://schemas.microsoft.com/office/drawing/2014/main" id="{7F2696A3-5343-474E-AB65-480B580BF95B}"/>
                </a:ext>
              </a:extLst>
            </p:cNvPr>
            <p:cNvSpPr/>
            <p:nvPr/>
          </p:nvSpPr>
          <p:spPr>
            <a:xfrm>
              <a:off x="1845940" y="1459084"/>
              <a:ext cx="1316920" cy="548074"/>
            </a:xfrm>
            <a:prstGeom prst="roundRect">
              <a:avLst>
                <a:gd name="adj" fmla="val 7886"/>
              </a:avLst>
            </a:prstGeom>
            <a:grp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sp>
          <p:nvSpPr>
            <p:cNvPr id="106" name="TextBox 105">
              <a:extLst>
                <a:ext uri="{FF2B5EF4-FFF2-40B4-BE49-F238E27FC236}">
                  <a16:creationId xmlns:a16="http://schemas.microsoft.com/office/drawing/2014/main" id="{F80C7B5D-27AE-4560-A714-D44D8B9C642F}"/>
                </a:ext>
              </a:extLst>
            </p:cNvPr>
            <p:cNvSpPr txBox="1"/>
            <p:nvPr/>
          </p:nvSpPr>
          <p:spPr>
            <a:xfrm>
              <a:off x="1994615" y="1589905"/>
              <a:ext cx="1008584" cy="286432"/>
            </a:xfrm>
            <a:prstGeom prst="rect">
              <a:avLst/>
            </a:prstGeom>
            <a:grp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r>
                <a:rPr lang="en-IN" sz="1800" b="1" dirty="0">
                  <a:solidFill>
                    <a:srgbClr val="000000"/>
                  </a:solidFill>
                  <a:latin typeface="Arial" panose="020B0604020202020204" pitchFamily="34" charset="0"/>
                  <a:cs typeface="Arial" panose="020B0604020202020204" pitchFamily="34" charset="0"/>
                </a:rPr>
                <a:t>Level 4</a:t>
              </a:r>
            </a:p>
          </p:txBody>
        </p:sp>
        <p:sp>
          <p:nvSpPr>
            <p:cNvPr id="107" name="Isosceles Triangle 106">
              <a:extLst>
                <a:ext uri="{FF2B5EF4-FFF2-40B4-BE49-F238E27FC236}">
                  <a16:creationId xmlns:a16="http://schemas.microsoft.com/office/drawing/2014/main" id="{1FCBE7A8-86CB-48DE-A176-0EB90A225E7F}"/>
                </a:ext>
              </a:extLst>
            </p:cNvPr>
            <p:cNvSpPr/>
            <p:nvPr/>
          </p:nvSpPr>
          <p:spPr>
            <a:xfrm rot="5400000" flipH="1">
              <a:off x="3103786" y="1657910"/>
              <a:ext cx="174490" cy="1504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grpSp>
      <p:grpSp>
        <p:nvGrpSpPr>
          <p:cNvPr id="108" name="Group 107">
            <a:extLst>
              <a:ext uri="{FF2B5EF4-FFF2-40B4-BE49-F238E27FC236}">
                <a16:creationId xmlns:a16="http://schemas.microsoft.com/office/drawing/2014/main" id="{A64E3434-5E44-4ACA-9068-B1784827757C}"/>
              </a:ext>
            </a:extLst>
          </p:cNvPr>
          <p:cNvGrpSpPr/>
          <p:nvPr/>
        </p:nvGrpSpPr>
        <p:grpSpPr>
          <a:xfrm>
            <a:off x="749769" y="7077969"/>
            <a:ext cx="2102751" cy="795036"/>
            <a:chOff x="1845940" y="1459084"/>
            <a:chExt cx="1420302" cy="548074"/>
          </a:xfrm>
          <a:solidFill>
            <a:srgbClr val="A6A6A6"/>
          </a:solidFill>
        </p:grpSpPr>
        <p:sp>
          <p:nvSpPr>
            <p:cNvPr id="109" name="Rectangle: Rounded Corners 108">
              <a:extLst>
                <a:ext uri="{FF2B5EF4-FFF2-40B4-BE49-F238E27FC236}">
                  <a16:creationId xmlns:a16="http://schemas.microsoft.com/office/drawing/2014/main" id="{0891E78A-0F21-442C-8B0F-E1E3D99730E0}"/>
                </a:ext>
              </a:extLst>
            </p:cNvPr>
            <p:cNvSpPr/>
            <p:nvPr/>
          </p:nvSpPr>
          <p:spPr>
            <a:xfrm>
              <a:off x="1845940" y="1459084"/>
              <a:ext cx="1316920" cy="548074"/>
            </a:xfrm>
            <a:prstGeom prst="roundRect">
              <a:avLst>
                <a:gd name="adj" fmla="val 7886"/>
              </a:avLst>
            </a:prstGeom>
            <a:grp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sp>
          <p:nvSpPr>
            <p:cNvPr id="110" name="TextBox 109">
              <a:extLst>
                <a:ext uri="{FF2B5EF4-FFF2-40B4-BE49-F238E27FC236}">
                  <a16:creationId xmlns:a16="http://schemas.microsoft.com/office/drawing/2014/main" id="{516905B8-549C-47ED-A047-400FF8D3A2AA}"/>
                </a:ext>
              </a:extLst>
            </p:cNvPr>
            <p:cNvSpPr txBox="1"/>
            <p:nvPr/>
          </p:nvSpPr>
          <p:spPr>
            <a:xfrm>
              <a:off x="1994615" y="1589905"/>
              <a:ext cx="1008584" cy="286432"/>
            </a:xfrm>
            <a:prstGeom prst="rect">
              <a:avLst/>
            </a:prstGeom>
            <a:grp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r>
                <a:rPr lang="en-IN" sz="1800" b="1" dirty="0">
                  <a:solidFill>
                    <a:srgbClr val="000000"/>
                  </a:solidFill>
                  <a:latin typeface="Arial" panose="020B0604020202020204" pitchFamily="34" charset="0"/>
                  <a:cs typeface="Arial" panose="020B0604020202020204" pitchFamily="34" charset="0"/>
                </a:rPr>
                <a:t>Level 3</a:t>
              </a:r>
            </a:p>
          </p:txBody>
        </p:sp>
        <p:sp>
          <p:nvSpPr>
            <p:cNvPr id="111" name="Isosceles Triangle 110">
              <a:extLst>
                <a:ext uri="{FF2B5EF4-FFF2-40B4-BE49-F238E27FC236}">
                  <a16:creationId xmlns:a16="http://schemas.microsoft.com/office/drawing/2014/main" id="{8F35B5E0-350E-4286-802D-69C4E0AFAE9E}"/>
                </a:ext>
              </a:extLst>
            </p:cNvPr>
            <p:cNvSpPr/>
            <p:nvPr/>
          </p:nvSpPr>
          <p:spPr>
            <a:xfrm rot="5400000" flipH="1">
              <a:off x="3103786" y="1657910"/>
              <a:ext cx="174490" cy="1504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grpSp>
      <p:grpSp>
        <p:nvGrpSpPr>
          <p:cNvPr id="112" name="Group 111">
            <a:extLst>
              <a:ext uri="{FF2B5EF4-FFF2-40B4-BE49-F238E27FC236}">
                <a16:creationId xmlns:a16="http://schemas.microsoft.com/office/drawing/2014/main" id="{06AC623E-DC0F-45DA-A2BA-4A10A0C948CF}"/>
              </a:ext>
            </a:extLst>
          </p:cNvPr>
          <p:cNvGrpSpPr/>
          <p:nvPr/>
        </p:nvGrpSpPr>
        <p:grpSpPr>
          <a:xfrm>
            <a:off x="749769" y="7929504"/>
            <a:ext cx="2102751" cy="795036"/>
            <a:chOff x="1845940" y="1459084"/>
            <a:chExt cx="1420302" cy="548074"/>
          </a:xfrm>
          <a:solidFill>
            <a:srgbClr val="A6A6A6"/>
          </a:solidFill>
        </p:grpSpPr>
        <p:sp>
          <p:nvSpPr>
            <p:cNvPr id="113" name="Rectangle: Rounded Corners 112">
              <a:extLst>
                <a:ext uri="{FF2B5EF4-FFF2-40B4-BE49-F238E27FC236}">
                  <a16:creationId xmlns:a16="http://schemas.microsoft.com/office/drawing/2014/main" id="{673993CD-AD7A-4621-8617-BF1E642291BE}"/>
                </a:ext>
              </a:extLst>
            </p:cNvPr>
            <p:cNvSpPr/>
            <p:nvPr/>
          </p:nvSpPr>
          <p:spPr>
            <a:xfrm>
              <a:off x="1845940" y="1459084"/>
              <a:ext cx="1316920" cy="548074"/>
            </a:xfrm>
            <a:prstGeom prst="roundRect">
              <a:avLst>
                <a:gd name="adj" fmla="val 7886"/>
              </a:avLst>
            </a:prstGeom>
            <a:grp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sp>
          <p:nvSpPr>
            <p:cNvPr id="114" name="TextBox 113">
              <a:extLst>
                <a:ext uri="{FF2B5EF4-FFF2-40B4-BE49-F238E27FC236}">
                  <a16:creationId xmlns:a16="http://schemas.microsoft.com/office/drawing/2014/main" id="{39A8B1A7-14F2-4028-9F6F-B3C39FE78425}"/>
                </a:ext>
              </a:extLst>
            </p:cNvPr>
            <p:cNvSpPr txBox="1"/>
            <p:nvPr/>
          </p:nvSpPr>
          <p:spPr>
            <a:xfrm>
              <a:off x="1994615" y="1589905"/>
              <a:ext cx="1008584" cy="286432"/>
            </a:xfrm>
            <a:prstGeom prst="rect">
              <a:avLst/>
            </a:prstGeom>
            <a:grp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r>
                <a:rPr lang="en-IN" sz="1800" b="1" dirty="0">
                  <a:solidFill>
                    <a:srgbClr val="000000"/>
                  </a:solidFill>
                  <a:latin typeface="Arial" panose="020B0604020202020204" pitchFamily="34" charset="0"/>
                  <a:cs typeface="Arial" panose="020B0604020202020204" pitchFamily="34" charset="0"/>
                </a:rPr>
                <a:t>Level 2</a:t>
              </a:r>
            </a:p>
          </p:txBody>
        </p:sp>
        <p:sp>
          <p:nvSpPr>
            <p:cNvPr id="115" name="Isosceles Triangle 114">
              <a:extLst>
                <a:ext uri="{FF2B5EF4-FFF2-40B4-BE49-F238E27FC236}">
                  <a16:creationId xmlns:a16="http://schemas.microsoft.com/office/drawing/2014/main" id="{17B18E3A-A0D0-4064-9456-C6EA55385FA9}"/>
                </a:ext>
              </a:extLst>
            </p:cNvPr>
            <p:cNvSpPr/>
            <p:nvPr/>
          </p:nvSpPr>
          <p:spPr>
            <a:xfrm rot="5400000" flipH="1">
              <a:off x="3103786" y="1657910"/>
              <a:ext cx="174490" cy="1504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grpSp>
      <p:grpSp>
        <p:nvGrpSpPr>
          <p:cNvPr id="116" name="Group 115">
            <a:extLst>
              <a:ext uri="{FF2B5EF4-FFF2-40B4-BE49-F238E27FC236}">
                <a16:creationId xmlns:a16="http://schemas.microsoft.com/office/drawing/2014/main" id="{04D0A80C-DBF3-4E7C-B7ED-4239AD41A66C}"/>
              </a:ext>
            </a:extLst>
          </p:cNvPr>
          <p:cNvGrpSpPr/>
          <p:nvPr/>
        </p:nvGrpSpPr>
        <p:grpSpPr>
          <a:xfrm>
            <a:off x="749769" y="8781039"/>
            <a:ext cx="2102751" cy="795036"/>
            <a:chOff x="1845940" y="1459084"/>
            <a:chExt cx="1420302" cy="548074"/>
          </a:xfrm>
          <a:solidFill>
            <a:schemeClr val="bg1">
              <a:lumMod val="65000"/>
            </a:schemeClr>
          </a:solidFill>
        </p:grpSpPr>
        <p:sp>
          <p:nvSpPr>
            <p:cNvPr id="117" name="Rectangle: Rounded Corners 116">
              <a:extLst>
                <a:ext uri="{FF2B5EF4-FFF2-40B4-BE49-F238E27FC236}">
                  <a16:creationId xmlns:a16="http://schemas.microsoft.com/office/drawing/2014/main" id="{AD207F2E-B4F9-4DB1-AB70-3C43170D5C2A}"/>
                </a:ext>
              </a:extLst>
            </p:cNvPr>
            <p:cNvSpPr/>
            <p:nvPr/>
          </p:nvSpPr>
          <p:spPr>
            <a:xfrm>
              <a:off x="1845940" y="1459084"/>
              <a:ext cx="1316920" cy="548074"/>
            </a:xfrm>
            <a:prstGeom prst="roundRect">
              <a:avLst>
                <a:gd name="adj" fmla="val 7886"/>
              </a:avLst>
            </a:prstGeom>
            <a:grp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sp>
          <p:nvSpPr>
            <p:cNvPr id="118" name="TextBox 117">
              <a:extLst>
                <a:ext uri="{FF2B5EF4-FFF2-40B4-BE49-F238E27FC236}">
                  <a16:creationId xmlns:a16="http://schemas.microsoft.com/office/drawing/2014/main" id="{F156D0A5-7093-45EA-B37F-1A7E17ED9DB7}"/>
                </a:ext>
              </a:extLst>
            </p:cNvPr>
            <p:cNvSpPr txBox="1"/>
            <p:nvPr/>
          </p:nvSpPr>
          <p:spPr>
            <a:xfrm>
              <a:off x="1994615" y="1589905"/>
              <a:ext cx="1008584" cy="286432"/>
            </a:xfrm>
            <a:prstGeom prst="rect">
              <a:avLst/>
            </a:prstGeom>
            <a:grp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r>
                <a:rPr lang="en-IN" sz="1800" b="1" dirty="0">
                  <a:solidFill>
                    <a:srgbClr val="000000"/>
                  </a:solidFill>
                  <a:latin typeface="Arial" panose="020B0604020202020204" pitchFamily="34" charset="0"/>
                  <a:cs typeface="Arial" panose="020B0604020202020204" pitchFamily="34" charset="0"/>
                </a:rPr>
                <a:t>Level 1</a:t>
              </a:r>
            </a:p>
          </p:txBody>
        </p:sp>
        <p:sp>
          <p:nvSpPr>
            <p:cNvPr id="119" name="Isosceles Triangle 118">
              <a:extLst>
                <a:ext uri="{FF2B5EF4-FFF2-40B4-BE49-F238E27FC236}">
                  <a16:creationId xmlns:a16="http://schemas.microsoft.com/office/drawing/2014/main" id="{9FAA0A12-F32E-4055-A6B2-8442C67C871A}"/>
                </a:ext>
              </a:extLst>
            </p:cNvPr>
            <p:cNvSpPr/>
            <p:nvPr/>
          </p:nvSpPr>
          <p:spPr>
            <a:xfrm rot="5400000" flipH="1">
              <a:off x="3103786" y="1657910"/>
              <a:ext cx="174490" cy="15042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grpSp>
      <p:sp>
        <p:nvSpPr>
          <p:cNvPr id="120" name="TextBox 119">
            <a:extLst>
              <a:ext uri="{FF2B5EF4-FFF2-40B4-BE49-F238E27FC236}">
                <a16:creationId xmlns:a16="http://schemas.microsoft.com/office/drawing/2014/main" id="{E5303AE0-9FDB-4B1E-8E8A-9325633DECE0}"/>
              </a:ext>
            </a:extLst>
          </p:cNvPr>
          <p:cNvSpPr txBox="1"/>
          <p:nvPr/>
        </p:nvSpPr>
        <p:spPr>
          <a:xfrm>
            <a:off x="6254381" y="6608982"/>
            <a:ext cx="1687184" cy="3139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lnSpc>
                <a:spcPct val="80000"/>
              </a:lnSpc>
            </a:pPr>
            <a:r>
              <a:rPr lang="en-US" sz="1800" kern="0" dirty="0">
                <a:solidFill>
                  <a:srgbClr val="000000"/>
                </a:solidFill>
                <a:latin typeface="Arial" pitchFamily="34" charset="0"/>
                <a:cs typeface="Arial" pitchFamily="34" charset="0"/>
              </a:rPr>
              <a:t>Poor Quality</a:t>
            </a:r>
          </a:p>
        </p:txBody>
      </p:sp>
      <p:sp>
        <p:nvSpPr>
          <p:cNvPr id="121" name="Freeform 14">
            <a:extLst>
              <a:ext uri="{FF2B5EF4-FFF2-40B4-BE49-F238E27FC236}">
                <a16:creationId xmlns:a16="http://schemas.microsoft.com/office/drawing/2014/main" id="{98169F97-1524-45A0-8D78-FD80718BBCAE}"/>
              </a:ext>
            </a:extLst>
          </p:cNvPr>
          <p:cNvSpPr>
            <a:spLocks/>
          </p:cNvSpPr>
          <p:nvPr/>
        </p:nvSpPr>
        <p:spPr bwMode="auto">
          <a:xfrm>
            <a:off x="3609413" y="1556190"/>
            <a:ext cx="5887343" cy="661320"/>
          </a:xfrm>
          <a:custGeom>
            <a:avLst/>
            <a:gdLst>
              <a:gd name="T0" fmla="*/ 446 w 1762"/>
              <a:gd name="T1" fmla="*/ 95 h 203"/>
              <a:gd name="T2" fmla="*/ 1315 w 1762"/>
              <a:gd name="T3" fmla="*/ 95 h 203"/>
              <a:gd name="T4" fmla="*/ 1379 w 1762"/>
              <a:gd name="T5" fmla="*/ 203 h 203"/>
              <a:gd name="T6" fmla="*/ 1760 w 1762"/>
              <a:gd name="T7" fmla="*/ 202 h 203"/>
              <a:gd name="T8" fmla="*/ 1762 w 1762"/>
              <a:gd name="T9" fmla="*/ 189 h 203"/>
              <a:gd name="T10" fmla="*/ 881 w 1762"/>
              <a:gd name="T11" fmla="*/ 0 h 203"/>
              <a:gd name="T12" fmla="*/ 0 w 1762"/>
              <a:gd name="T13" fmla="*/ 189 h 203"/>
              <a:gd name="T14" fmla="*/ 3 w 1762"/>
              <a:gd name="T15" fmla="*/ 203 h 203"/>
              <a:gd name="T16" fmla="*/ 381 w 1762"/>
              <a:gd name="T17" fmla="*/ 201 h 203"/>
              <a:gd name="T18" fmla="*/ 446 w 1762"/>
              <a:gd name="T19" fmla="*/ 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2" h="203">
                <a:moveTo>
                  <a:pt x="446" y="95"/>
                </a:moveTo>
                <a:cubicBezTo>
                  <a:pt x="1315" y="95"/>
                  <a:pt x="1315" y="95"/>
                  <a:pt x="1315" y="95"/>
                </a:cubicBezTo>
                <a:cubicBezTo>
                  <a:pt x="1379" y="203"/>
                  <a:pt x="1379" y="203"/>
                  <a:pt x="1379" y="203"/>
                </a:cubicBezTo>
                <a:cubicBezTo>
                  <a:pt x="1760" y="202"/>
                  <a:pt x="1760" y="202"/>
                  <a:pt x="1760" y="202"/>
                </a:cubicBezTo>
                <a:cubicBezTo>
                  <a:pt x="1761" y="198"/>
                  <a:pt x="1762" y="194"/>
                  <a:pt x="1762" y="189"/>
                </a:cubicBezTo>
                <a:cubicBezTo>
                  <a:pt x="1762" y="85"/>
                  <a:pt x="1368" y="0"/>
                  <a:pt x="881" y="0"/>
                </a:cubicBezTo>
                <a:cubicBezTo>
                  <a:pt x="395" y="0"/>
                  <a:pt x="0" y="85"/>
                  <a:pt x="0" y="189"/>
                </a:cubicBezTo>
                <a:cubicBezTo>
                  <a:pt x="0" y="194"/>
                  <a:pt x="1" y="198"/>
                  <a:pt x="3" y="203"/>
                </a:cubicBezTo>
                <a:cubicBezTo>
                  <a:pt x="381" y="201"/>
                  <a:pt x="381" y="201"/>
                  <a:pt x="381" y="201"/>
                </a:cubicBezTo>
                <a:lnTo>
                  <a:pt x="446" y="95"/>
                </a:lnTo>
                <a:close/>
              </a:path>
            </a:pathLst>
          </a:custGeom>
          <a:solidFill>
            <a:srgbClr val="00E6F2"/>
          </a:solidFill>
          <a:ln w="9525">
            <a:solidFill>
              <a:schemeClr val="bg1"/>
            </a:solid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nvGrpSpPr>
          <p:cNvPr id="122" name="Group 121">
            <a:extLst>
              <a:ext uri="{FF2B5EF4-FFF2-40B4-BE49-F238E27FC236}">
                <a16:creationId xmlns:a16="http://schemas.microsoft.com/office/drawing/2014/main" id="{B52DC48E-D320-40F1-A222-0E6C55C4E22A}"/>
              </a:ext>
            </a:extLst>
          </p:cNvPr>
          <p:cNvGrpSpPr/>
          <p:nvPr/>
        </p:nvGrpSpPr>
        <p:grpSpPr>
          <a:xfrm>
            <a:off x="4902657" y="8060459"/>
            <a:ext cx="3337803" cy="1455389"/>
            <a:chOff x="5030787" y="5486401"/>
            <a:chExt cx="2151062" cy="957263"/>
          </a:xfrm>
          <a:solidFill>
            <a:schemeClr val="tx2"/>
          </a:solidFill>
        </p:grpSpPr>
        <p:sp>
          <p:nvSpPr>
            <p:cNvPr id="123" name="Freeform 7">
              <a:extLst>
                <a:ext uri="{FF2B5EF4-FFF2-40B4-BE49-F238E27FC236}">
                  <a16:creationId xmlns:a16="http://schemas.microsoft.com/office/drawing/2014/main" id="{CF636F64-5E6A-49F9-AEA3-45D1CEBBD523}"/>
                </a:ext>
              </a:extLst>
            </p:cNvPr>
            <p:cNvSpPr>
              <a:spLocks/>
            </p:cNvSpPr>
            <p:nvPr/>
          </p:nvSpPr>
          <p:spPr bwMode="auto">
            <a:xfrm>
              <a:off x="5030787" y="5487988"/>
              <a:ext cx="2151062" cy="955675"/>
            </a:xfrm>
            <a:custGeom>
              <a:avLst/>
              <a:gdLst>
                <a:gd name="T0" fmla="*/ 1031 w 1355"/>
                <a:gd name="T1" fmla="*/ 256 h 602"/>
                <a:gd name="T2" fmla="*/ 954 w 1355"/>
                <a:gd name="T3" fmla="*/ 0 h 602"/>
                <a:gd name="T4" fmla="*/ 385 w 1355"/>
                <a:gd name="T5" fmla="*/ 0 h 602"/>
                <a:gd name="T6" fmla="*/ 309 w 1355"/>
                <a:gd name="T7" fmla="*/ 256 h 602"/>
                <a:gd name="T8" fmla="*/ 0 w 1355"/>
                <a:gd name="T9" fmla="*/ 256 h 602"/>
                <a:gd name="T10" fmla="*/ 66 w 1355"/>
                <a:gd name="T11" fmla="*/ 602 h 602"/>
                <a:gd name="T12" fmla="*/ 349 w 1355"/>
                <a:gd name="T13" fmla="*/ 602 h 602"/>
                <a:gd name="T14" fmla="*/ 423 w 1355"/>
                <a:gd name="T15" fmla="*/ 333 h 602"/>
                <a:gd name="T16" fmla="*/ 916 w 1355"/>
                <a:gd name="T17" fmla="*/ 333 h 602"/>
                <a:gd name="T18" fmla="*/ 990 w 1355"/>
                <a:gd name="T19" fmla="*/ 602 h 602"/>
                <a:gd name="T20" fmla="*/ 1291 w 1355"/>
                <a:gd name="T21" fmla="*/ 602 h 602"/>
                <a:gd name="T22" fmla="*/ 1355 w 1355"/>
                <a:gd name="T23" fmla="*/ 256 h 602"/>
                <a:gd name="T24" fmla="*/ 1031 w 1355"/>
                <a:gd name="T25" fmla="*/ 256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5" h="602">
                  <a:moveTo>
                    <a:pt x="1031" y="256"/>
                  </a:moveTo>
                  <a:lnTo>
                    <a:pt x="954" y="0"/>
                  </a:lnTo>
                  <a:lnTo>
                    <a:pt x="385" y="0"/>
                  </a:lnTo>
                  <a:lnTo>
                    <a:pt x="309" y="256"/>
                  </a:lnTo>
                  <a:lnTo>
                    <a:pt x="0" y="256"/>
                  </a:lnTo>
                  <a:lnTo>
                    <a:pt x="66" y="602"/>
                  </a:lnTo>
                  <a:lnTo>
                    <a:pt x="349" y="602"/>
                  </a:lnTo>
                  <a:lnTo>
                    <a:pt x="423" y="333"/>
                  </a:lnTo>
                  <a:lnTo>
                    <a:pt x="916" y="333"/>
                  </a:lnTo>
                  <a:lnTo>
                    <a:pt x="990" y="602"/>
                  </a:lnTo>
                  <a:lnTo>
                    <a:pt x="1291" y="602"/>
                  </a:lnTo>
                  <a:lnTo>
                    <a:pt x="1355" y="256"/>
                  </a:lnTo>
                  <a:lnTo>
                    <a:pt x="1031" y="256"/>
                  </a:lnTo>
                  <a:close/>
                </a:path>
              </a:pathLst>
            </a:cu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24" name="Freeform 15">
              <a:extLst>
                <a:ext uri="{FF2B5EF4-FFF2-40B4-BE49-F238E27FC236}">
                  <a16:creationId xmlns:a16="http://schemas.microsoft.com/office/drawing/2014/main" id="{BC62B218-6EF9-4452-9887-14052737AF81}"/>
                </a:ext>
              </a:extLst>
            </p:cNvPr>
            <p:cNvSpPr>
              <a:spLocks/>
            </p:cNvSpPr>
            <p:nvPr/>
          </p:nvSpPr>
          <p:spPr bwMode="auto">
            <a:xfrm>
              <a:off x="6484937" y="5487988"/>
              <a:ext cx="182562" cy="955675"/>
            </a:xfrm>
            <a:custGeom>
              <a:avLst/>
              <a:gdLst>
                <a:gd name="T0" fmla="*/ 0 w 115"/>
                <a:gd name="T1" fmla="*/ 333 h 602"/>
                <a:gd name="T2" fmla="*/ 74 w 115"/>
                <a:gd name="T3" fmla="*/ 602 h 602"/>
                <a:gd name="T4" fmla="*/ 115 w 115"/>
                <a:gd name="T5" fmla="*/ 256 h 602"/>
                <a:gd name="T6" fmla="*/ 38 w 115"/>
                <a:gd name="T7" fmla="*/ 0 h 602"/>
                <a:gd name="T8" fmla="*/ 0 w 115"/>
                <a:gd name="T9" fmla="*/ 333 h 602"/>
              </a:gdLst>
              <a:ahLst/>
              <a:cxnLst>
                <a:cxn ang="0">
                  <a:pos x="T0" y="T1"/>
                </a:cxn>
                <a:cxn ang="0">
                  <a:pos x="T2" y="T3"/>
                </a:cxn>
                <a:cxn ang="0">
                  <a:pos x="T4" y="T5"/>
                </a:cxn>
                <a:cxn ang="0">
                  <a:pos x="T6" y="T7"/>
                </a:cxn>
                <a:cxn ang="0">
                  <a:pos x="T8" y="T9"/>
                </a:cxn>
              </a:cxnLst>
              <a:rect l="0" t="0" r="r" b="b"/>
              <a:pathLst>
                <a:path w="115" h="602">
                  <a:moveTo>
                    <a:pt x="0" y="333"/>
                  </a:moveTo>
                  <a:lnTo>
                    <a:pt x="74" y="602"/>
                  </a:lnTo>
                  <a:lnTo>
                    <a:pt x="115" y="256"/>
                  </a:lnTo>
                  <a:lnTo>
                    <a:pt x="38" y="0"/>
                  </a:lnTo>
                  <a:lnTo>
                    <a:pt x="0" y="333"/>
                  </a:lnTo>
                  <a:close/>
                </a:path>
              </a:pathLst>
            </a:cu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25" name="Freeform 20">
              <a:extLst>
                <a:ext uri="{FF2B5EF4-FFF2-40B4-BE49-F238E27FC236}">
                  <a16:creationId xmlns:a16="http://schemas.microsoft.com/office/drawing/2014/main" id="{50ADBA20-118C-45C7-9124-16DAD7BA511C}"/>
                </a:ext>
              </a:extLst>
            </p:cNvPr>
            <p:cNvSpPr>
              <a:spLocks/>
            </p:cNvSpPr>
            <p:nvPr/>
          </p:nvSpPr>
          <p:spPr bwMode="auto">
            <a:xfrm>
              <a:off x="5521325" y="5486401"/>
              <a:ext cx="180975" cy="957263"/>
            </a:xfrm>
            <a:custGeom>
              <a:avLst/>
              <a:gdLst>
                <a:gd name="T0" fmla="*/ 0 w 114"/>
                <a:gd name="T1" fmla="*/ 257 h 603"/>
                <a:gd name="T2" fmla="*/ 40 w 114"/>
                <a:gd name="T3" fmla="*/ 603 h 603"/>
                <a:gd name="T4" fmla="*/ 114 w 114"/>
                <a:gd name="T5" fmla="*/ 334 h 603"/>
                <a:gd name="T6" fmla="*/ 76 w 114"/>
                <a:gd name="T7" fmla="*/ 0 h 603"/>
                <a:gd name="T8" fmla="*/ 0 w 114"/>
                <a:gd name="T9" fmla="*/ 257 h 603"/>
              </a:gdLst>
              <a:ahLst/>
              <a:cxnLst>
                <a:cxn ang="0">
                  <a:pos x="T0" y="T1"/>
                </a:cxn>
                <a:cxn ang="0">
                  <a:pos x="T2" y="T3"/>
                </a:cxn>
                <a:cxn ang="0">
                  <a:pos x="T4" y="T5"/>
                </a:cxn>
                <a:cxn ang="0">
                  <a:pos x="T6" y="T7"/>
                </a:cxn>
                <a:cxn ang="0">
                  <a:pos x="T8" y="T9"/>
                </a:cxn>
              </a:cxnLst>
              <a:rect l="0" t="0" r="r" b="b"/>
              <a:pathLst>
                <a:path w="114" h="603">
                  <a:moveTo>
                    <a:pt x="0" y="257"/>
                  </a:moveTo>
                  <a:lnTo>
                    <a:pt x="40" y="603"/>
                  </a:lnTo>
                  <a:lnTo>
                    <a:pt x="114" y="334"/>
                  </a:lnTo>
                  <a:lnTo>
                    <a:pt x="76" y="0"/>
                  </a:lnTo>
                  <a:lnTo>
                    <a:pt x="0" y="257"/>
                  </a:lnTo>
                  <a:close/>
                </a:path>
              </a:pathLst>
            </a:cu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26" name="Group 125">
            <a:extLst>
              <a:ext uri="{FF2B5EF4-FFF2-40B4-BE49-F238E27FC236}">
                <a16:creationId xmlns:a16="http://schemas.microsoft.com/office/drawing/2014/main" id="{BAC439B4-183E-4E8E-A93D-99A3B160CF0C}"/>
              </a:ext>
            </a:extLst>
          </p:cNvPr>
          <p:cNvGrpSpPr/>
          <p:nvPr/>
        </p:nvGrpSpPr>
        <p:grpSpPr>
          <a:xfrm>
            <a:off x="4582426" y="6524678"/>
            <a:ext cx="3973340" cy="1387809"/>
            <a:chOff x="4824412" y="4429126"/>
            <a:chExt cx="2560637" cy="912813"/>
          </a:xfrm>
          <a:solidFill>
            <a:schemeClr val="accent6"/>
          </a:solidFill>
        </p:grpSpPr>
        <p:sp>
          <p:nvSpPr>
            <p:cNvPr id="127" name="Freeform 6">
              <a:extLst>
                <a:ext uri="{FF2B5EF4-FFF2-40B4-BE49-F238E27FC236}">
                  <a16:creationId xmlns:a16="http://schemas.microsoft.com/office/drawing/2014/main" id="{1B8F6DAA-E82F-45D5-B388-9D2AFEB1C13E}"/>
                </a:ext>
              </a:extLst>
            </p:cNvPr>
            <p:cNvSpPr>
              <a:spLocks/>
            </p:cNvSpPr>
            <p:nvPr/>
          </p:nvSpPr>
          <p:spPr bwMode="auto">
            <a:xfrm>
              <a:off x="4824412" y="4429126"/>
              <a:ext cx="2560637" cy="912813"/>
            </a:xfrm>
            <a:custGeom>
              <a:avLst/>
              <a:gdLst>
                <a:gd name="T0" fmla="*/ 1240 w 1613"/>
                <a:gd name="T1" fmla="*/ 229 h 575"/>
                <a:gd name="T2" fmla="*/ 1161 w 1613"/>
                <a:gd name="T3" fmla="*/ 0 h 575"/>
                <a:gd name="T4" fmla="*/ 438 w 1613"/>
                <a:gd name="T5" fmla="*/ 0 h 575"/>
                <a:gd name="T6" fmla="*/ 359 w 1613"/>
                <a:gd name="T7" fmla="*/ 229 h 575"/>
                <a:gd name="T8" fmla="*/ 0 w 1613"/>
                <a:gd name="T9" fmla="*/ 229 h 575"/>
                <a:gd name="T10" fmla="*/ 65 w 1613"/>
                <a:gd name="T11" fmla="*/ 575 h 575"/>
                <a:gd name="T12" fmla="*/ 400 w 1613"/>
                <a:gd name="T13" fmla="*/ 575 h 575"/>
                <a:gd name="T14" fmla="*/ 477 w 1613"/>
                <a:gd name="T15" fmla="*/ 333 h 575"/>
                <a:gd name="T16" fmla="*/ 1123 w 1613"/>
                <a:gd name="T17" fmla="*/ 334 h 575"/>
                <a:gd name="T18" fmla="*/ 1200 w 1613"/>
                <a:gd name="T19" fmla="*/ 575 h 575"/>
                <a:gd name="T20" fmla="*/ 1549 w 1613"/>
                <a:gd name="T21" fmla="*/ 575 h 575"/>
                <a:gd name="T22" fmla="*/ 1613 w 1613"/>
                <a:gd name="T23" fmla="*/ 229 h 575"/>
                <a:gd name="T24" fmla="*/ 1240 w 1613"/>
                <a:gd name="T25" fmla="*/ 229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3" h="575">
                  <a:moveTo>
                    <a:pt x="1240" y="229"/>
                  </a:moveTo>
                  <a:lnTo>
                    <a:pt x="1161" y="0"/>
                  </a:lnTo>
                  <a:lnTo>
                    <a:pt x="438" y="0"/>
                  </a:lnTo>
                  <a:lnTo>
                    <a:pt x="359" y="229"/>
                  </a:lnTo>
                  <a:lnTo>
                    <a:pt x="0" y="229"/>
                  </a:lnTo>
                  <a:lnTo>
                    <a:pt x="65" y="575"/>
                  </a:lnTo>
                  <a:lnTo>
                    <a:pt x="400" y="575"/>
                  </a:lnTo>
                  <a:lnTo>
                    <a:pt x="477" y="333"/>
                  </a:lnTo>
                  <a:lnTo>
                    <a:pt x="1123" y="334"/>
                  </a:lnTo>
                  <a:lnTo>
                    <a:pt x="1200" y="575"/>
                  </a:lnTo>
                  <a:lnTo>
                    <a:pt x="1549" y="575"/>
                  </a:lnTo>
                  <a:lnTo>
                    <a:pt x="1613" y="229"/>
                  </a:lnTo>
                  <a:lnTo>
                    <a:pt x="1240" y="229"/>
                  </a:lnTo>
                  <a:close/>
                </a:path>
              </a:pathLst>
            </a:cu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28" name="Freeform 17">
              <a:extLst>
                <a:ext uri="{FF2B5EF4-FFF2-40B4-BE49-F238E27FC236}">
                  <a16:creationId xmlns:a16="http://schemas.microsoft.com/office/drawing/2014/main" id="{CB344AB4-F904-46AF-BD83-8A468454B0FC}"/>
                </a:ext>
              </a:extLst>
            </p:cNvPr>
            <p:cNvSpPr>
              <a:spLocks/>
            </p:cNvSpPr>
            <p:nvPr/>
          </p:nvSpPr>
          <p:spPr bwMode="auto">
            <a:xfrm>
              <a:off x="5394325" y="4429126"/>
              <a:ext cx="187325" cy="912813"/>
            </a:xfrm>
            <a:custGeom>
              <a:avLst/>
              <a:gdLst>
                <a:gd name="T0" fmla="*/ 79 w 118"/>
                <a:gd name="T1" fmla="*/ 0 h 575"/>
                <a:gd name="T2" fmla="*/ 0 w 118"/>
                <a:gd name="T3" fmla="*/ 229 h 575"/>
                <a:gd name="T4" fmla="*/ 41 w 118"/>
                <a:gd name="T5" fmla="*/ 575 h 575"/>
                <a:gd name="T6" fmla="*/ 118 w 118"/>
                <a:gd name="T7" fmla="*/ 333 h 575"/>
                <a:gd name="T8" fmla="*/ 79 w 118"/>
                <a:gd name="T9" fmla="*/ 0 h 575"/>
              </a:gdLst>
              <a:ahLst/>
              <a:cxnLst>
                <a:cxn ang="0">
                  <a:pos x="T0" y="T1"/>
                </a:cxn>
                <a:cxn ang="0">
                  <a:pos x="T2" y="T3"/>
                </a:cxn>
                <a:cxn ang="0">
                  <a:pos x="T4" y="T5"/>
                </a:cxn>
                <a:cxn ang="0">
                  <a:pos x="T6" y="T7"/>
                </a:cxn>
                <a:cxn ang="0">
                  <a:pos x="T8" y="T9"/>
                </a:cxn>
              </a:cxnLst>
              <a:rect l="0" t="0" r="r" b="b"/>
              <a:pathLst>
                <a:path w="118" h="575">
                  <a:moveTo>
                    <a:pt x="79" y="0"/>
                  </a:moveTo>
                  <a:lnTo>
                    <a:pt x="0" y="229"/>
                  </a:lnTo>
                  <a:lnTo>
                    <a:pt x="41" y="575"/>
                  </a:lnTo>
                  <a:lnTo>
                    <a:pt x="118" y="333"/>
                  </a:lnTo>
                  <a:lnTo>
                    <a:pt x="79" y="0"/>
                  </a:lnTo>
                  <a:close/>
                </a:path>
              </a:pathLst>
            </a:cu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29" name="Freeform 24">
              <a:extLst>
                <a:ext uri="{FF2B5EF4-FFF2-40B4-BE49-F238E27FC236}">
                  <a16:creationId xmlns:a16="http://schemas.microsoft.com/office/drawing/2014/main" id="{92261634-5AAC-4080-BF45-CF9626375F84}"/>
                </a:ext>
              </a:extLst>
            </p:cNvPr>
            <p:cNvSpPr>
              <a:spLocks/>
            </p:cNvSpPr>
            <p:nvPr/>
          </p:nvSpPr>
          <p:spPr bwMode="auto">
            <a:xfrm>
              <a:off x="6607175" y="4429126"/>
              <a:ext cx="185737" cy="912813"/>
            </a:xfrm>
            <a:custGeom>
              <a:avLst/>
              <a:gdLst>
                <a:gd name="T0" fmla="*/ 0 w 117"/>
                <a:gd name="T1" fmla="*/ 334 h 575"/>
                <a:gd name="T2" fmla="*/ 77 w 117"/>
                <a:gd name="T3" fmla="*/ 575 h 575"/>
                <a:gd name="T4" fmla="*/ 117 w 117"/>
                <a:gd name="T5" fmla="*/ 229 h 575"/>
                <a:gd name="T6" fmla="*/ 38 w 117"/>
                <a:gd name="T7" fmla="*/ 0 h 575"/>
                <a:gd name="T8" fmla="*/ 0 w 117"/>
                <a:gd name="T9" fmla="*/ 334 h 575"/>
              </a:gdLst>
              <a:ahLst/>
              <a:cxnLst>
                <a:cxn ang="0">
                  <a:pos x="T0" y="T1"/>
                </a:cxn>
                <a:cxn ang="0">
                  <a:pos x="T2" y="T3"/>
                </a:cxn>
                <a:cxn ang="0">
                  <a:pos x="T4" y="T5"/>
                </a:cxn>
                <a:cxn ang="0">
                  <a:pos x="T6" y="T7"/>
                </a:cxn>
                <a:cxn ang="0">
                  <a:pos x="T8" y="T9"/>
                </a:cxn>
              </a:cxnLst>
              <a:rect l="0" t="0" r="r" b="b"/>
              <a:pathLst>
                <a:path w="117" h="575">
                  <a:moveTo>
                    <a:pt x="0" y="334"/>
                  </a:moveTo>
                  <a:lnTo>
                    <a:pt x="77" y="575"/>
                  </a:lnTo>
                  <a:lnTo>
                    <a:pt x="117" y="229"/>
                  </a:lnTo>
                  <a:lnTo>
                    <a:pt x="38" y="0"/>
                  </a:lnTo>
                  <a:lnTo>
                    <a:pt x="0" y="334"/>
                  </a:lnTo>
                  <a:close/>
                </a:path>
              </a:pathLst>
            </a:cu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30" name="Group 129">
            <a:extLst>
              <a:ext uri="{FF2B5EF4-FFF2-40B4-BE49-F238E27FC236}">
                <a16:creationId xmlns:a16="http://schemas.microsoft.com/office/drawing/2014/main" id="{0920E158-04B0-4F70-A279-A75906AF5910}"/>
              </a:ext>
            </a:extLst>
          </p:cNvPr>
          <p:cNvGrpSpPr/>
          <p:nvPr/>
        </p:nvGrpSpPr>
        <p:grpSpPr>
          <a:xfrm>
            <a:off x="4417384" y="5747207"/>
            <a:ext cx="4296038" cy="1358846"/>
            <a:chOff x="4718050" y="3898901"/>
            <a:chExt cx="2768600" cy="893763"/>
          </a:xfrm>
          <a:solidFill>
            <a:schemeClr val="accent3"/>
          </a:solidFill>
        </p:grpSpPr>
        <p:sp>
          <p:nvSpPr>
            <p:cNvPr id="131" name="Freeform 8">
              <a:extLst>
                <a:ext uri="{FF2B5EF4-FFF2-40B4-BE49-F238E27FC236}">
                  <a16:creationId xmlns:a16="http://schemas.microsoft.com/office/drawing/2014/main" id="{1D7713FD-9616-4195-A4D6-371FE7FC6BF0}"/>
                </a:ext>
              </a:extLst>
            </p:cNvPr>
            <p:cNvSpPr>
              <a:spLocks/>
            </p:cNvSpPr>
            <p:nvPr/>
          </p:nvSpPr>
          <p:spPr bwMode="auto">
            <a:xfrm>
              <a:off x="4718050" y="3898901"/>
              <a:ext cx="2768600" cy="893763"/>
            </a:xfrm>
            <a:custGeom>
              <a:avLst/>
              <a:gdLst>
                <a:gd name="T0" fmla="*/ 1347 w 1744"/>
                <a:gd name="T1" fmla="*/ 217 h 563"/>
                <a:gd name="T2" fmla="*/ 1266 w 1744"/>
                <a:gd name="T3" fmla="*/ 2 h 563"/>
                <a:gd name="T4" fmla="*/ 467 w 1744"/>
                <a:gd name="T5" fmla="*/ 0 h 563"/>
                <a:gd name="T6" fmla="*/ 387 w 1744"/>
                <a:gd name="T7" fmla="*/ 217 h 563"/>
                <a:gd name="T8" fmla="*/ 0 w 1744"/>
                <a:gd name="T9" fmla="*/ 217 h 563"/>
                <a:gd name="T10" fmla="*/ 67 w 1744"/>
                <a:gd name="T11" fmla="*/ 563 h 563"/>
                <a:gd name="T12" fmla="*/ 426 w 1744"/>
                <a:gd name="T13" fmla="*/ 563 h 563"/>
                <a:gd name="T14" fmla="*/ 505 w 1744"/>
                <a:gd name="T15" fmla="*/ 334 h 563"/>
                <a:gd name="T16" fmla="*/ 1228 w 1744"/>
                <a:gd name="T17" fmla="*/ 334 h 563"/>
                <a:gd name="T18" fmla="*/ 1307 w 1744"/>
                <a:gd name="T19" fmla="*/ 563 h 563"/>
                <a:gd name="T20" fmla="*/ 1680 w 1744"/>
                <a:gd name="T21" fmla="*/ 563 h 563"/>
                <a:gd name="T22" fmla="*/ 1744 w 1744"/>
                <a:gd name="T23" fmla="*/ 217 h 563"/>
                <a:gd name="T24" fmla="*/ 1347 w 1744"/>
                <a:gd name="T25" fmla="*/ 217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4" h="563">
                  <a:moveTo>
                    <a:pt x="1347" y="217"/>
                  </a:moveTo>
                  <a:lnTo>
                    <a:pt x="1266" y="2"/>
                  </a:lnTo>
                  <a:lnTo>
                    <a:pt x="467" y="0"/>
                  </a:lnTo>
                  <a:lnTo>
                    <a:pt x="387" y="217"/>
                  </a:lnTo>
                  <a:lnTo>
                    <a:pt x="0" y="217"/>
                  </a:lnTo>
                  <a:lnTo>
                    <a:pt x="67" y="563"/>
                  </a:lnTo>
                  <a:lnTo>
                    <a:pt x="426" y="563"/>
                  </a:lnTo>
                  <a:lnTo>
                    <a:pt x="505" y="334"/>
                  </a:lnTo>
                  <a:lnTo>
                    <a:pt x="1228" y="334"/>
                  </a:lnTo>
                  <a:lnTo>
                    <a:pt x="1307" y="563"/>
                  </a:lnTo>
                  <a:lnTo>
                    <a:pt x="1680" y="563"/>
                  </a:lnTo>
                  <a:lnTo>
                    <a:pt x="1744" y="217"/>
                  </a:lnTo>
                  <a:lnTo>
                    <a:pt x="1347" y="217"/>
                  </a:lnTo>
                  <a:close/>
                </a:path>
              </a:pathLst>
            </a:custGeom>
            <a:solidFill>
              <a:srgbClr val="A6A6A6"/>
            </a:solidFill>
            <a:ln w="9525">
              <a:solidFill>
                <a:schemeClr val="bg1"/>
              </a:solid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32" name="Freeform 16">
              <a:extLst>
                <a:ext uri="{FF2B5EF4-FFF2-40B4-BE49-F238E27FC236}">
                  <a16:creationId xmlns:a16="http://schemas.microsoft.com/office/drawing/2014/main" id="{9C303426-231E-4288-9B68-46182405BF7A}"/>
                </a:ext>
              </a:extLst>
            </p:cNvPr>
            <p:cNvSpPr>
              <a:spLocks/>
            </p:cNvSpPr>
            <p:nvPr/>
          </p:nvSpPr>
          <p:spPr bwMode="auto">
            <a:xfrm>
              <a:off x="5332412" y="3898901"/>
              <a:ext cx="187325" cy="893763"/>
            </a:xfrm>
            <a:custGeom>
              <a:avLst/>
              <a:gdLst>
                <a:gd name="T0" fmla="*/ 80 w 118"/>
                <a:gd name="T1" fmla="*/ 0 h 563"/>
                <a:gd name="T2" fmla="*/ 0 w 118"/>
                <a:gd name="T3" fmla="*/ 217 h 563"/>
                <a:gd name="T4" fmla="*/ 39 w 118"/>
                <a:gd name="T5" fmla="*/ 563 h 563"/>
                <a:gd name="T6" fmla="*/ 118 w 118"/>
                <a:gd name="T7" fmla="*/ 334 h 563"/>
                <a:gd name="T8" fmla="*/ 80 w 118"/>
                <a:gd name="T9" fmla="*/ 0 h 563"/>
              </a:gdLst>
              <a:ahLst/>
              <a:cxnLst>
                <a:cxn ang="0">
                  <a:pos x="T0" y="T1"/>
                </a:cxn>
                <a:cxn ang="0">
                  <a:pos x="T2" y="T3"/>
                </a:cxn>
                <a:cxn ang="0">
                  <a:pos x="T4" y="T5"/>
                </a:cxn>
                <a:cxn ang="0">
                  <a:pos x="T6" y="T7"/>
                </a:cxn>
                <a:cxn ang="0">
                  <a:pos x="T8" y="T9"/>
                </a:cxn>
              </a:cxnLst>
              <a:rect l="0" t="0" r="r" b="b"/>
              <a:pathLst>
                <a:path w="118" h="563">
                  <a:moveTo>
                    <a:pt x="80" y="0"/>
                  </a:moveTo>
                  <a:lnTo>
                    <a:pt x="0" y="217"/>
                  </a:lnTo>
                  <a:lnTo>
                    <a:pt x="39" y="563"/>
                  </a:lnTo>
                  <a:lnTo>
                    <a:pt x="118" y="334"/>
                  </a:lnTo>
                  <a:lnTo>
                    <a:pt x="80" y="0"/>
                  </a:lnTo>
                  <a:close/>
                </a:path>
              </a:pathLst>
            </a:cu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33" name="Freeform 26">
              <a:extLst>
                <a:ext uri="{FF2B5EF4-FFF2-40B4-BE49-F238E27FC236}">
                  <a16:creationId xmlns:a16="http://schemas.microsoft.com/office/drawing/2014/main" id="{7722DCE3-76E8-49FF-90EE-8CDE7C676CB1}"/>
                </a:ext>
              </a:extLst>
            </p:cNvPr>
            <p:cNvSpPr>
              <a:spLocks/>
            </p:cNvSpPr>
            <p:nvPr/>
          </p:nvSpPr>
          <p:spPr bwMode="auto">
            <a:xfrm>
              <a:off x="6667500" y="3902076"/>
              <a:ext cx="188912" cy="890588"/>
            </a:xfrm>
            <a:custGeom>
              <a:avLst/>
              <a:gdLst>
                <a:gd name="T0" fmla="*/ 0 w 119"/>
                <a:gd name="T1" fmla="*/ 332 h 561"/>
                <a:gd name="T2" fmla="*/ 79 w 119"/>
                <a:gd name="T3" fmla="*/ 561 h 561"/>
                <a:gd name="T4" fmla="*/ 119 w 119"/>
                <a:gd name="T5" fmla="*/ 215 h 561"/>
                <a:gd name="T6" fmla="*/ 38 w 119"/>
                <a:gd name="T7" fmla="*/ 0 h 561"/>
                <a:gd name="T8" fmla="*/ 0 w 119"/>
                <a:gd name="T9" fmla="*/ 332 h 561"/>
              </a:gdLst>
              <a:ahLst/>
              <a:cxnLst>
                <a:cxn ang="0">
                  <a:pos x="T0" y="T1"/>
                </a:cxn>
                <a:cxn ang="0">
                  <a:pos x="T2" y="T3"/>
                </a:cxn>
                <a:cxn ang="0">
                  <a:pos x="T4" y="T5"/>
                </a:cxn>
                <a:cxn ang="0">
                  <a:pos x="T6" y="T7"/>
                </a:cxn>
                <a:cxn ang="0">
                  <a:pos x="T8" y="T9"/>
                </a:cxn>
              </a:cxnLst>
              <a:rect l="0" t="0" r="r" b="b"/>
              <a:pathLst>
                <a:path w="119" h="561">
                  <a:moveTo>
                    <a:pt x="0" y="332"/>
                  </a:moveTo>
                  <a:lnTo>
                    <a:pt x="79" y="561"/>
                  </a:lnTo>
                  <a:lnTo>
                    <a:pt x="119" y="215"/>
                  </a:lnTo>
                  <a:lnTo>
                    <a:pt x="38" y="0"/>
                  </a:lnTo>
                  <a:lnTo>
                    <a:pt x="0" y="332"/>
                  </a:lnTo>
                  <a:close/>
                </a:path>
              </a:pathLst>
            </a:cu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34" name="Group 133">
            <a:extLst>
              <a:ext uri="{FF2B5EF4-FFF2-40B4-BE49-F238E27FC236}">
                <a16:creationId xmlns:a16="http://schemas.microsoft.com/office/drawing/2014/main" id="{27AF3EE1-6997-4407-9A2A-983B1A8E969A}"/>
              </a:ext>
            </a:extLst>
          </p:cNvPr>
          <p:cNvGrpSpPr/>
          <p:nvPr/>
        </p:nvGrpSpPr>
        <p:grpSpPr>
          <a:xfrm>
            <a:off x="4742541" y="7299734"/>
            <a:ext cx="3655572" cy="1424013"/>
            <a:chOff x="4927600" y="4957763"/>
            <a:chExt cx="2355850" cy="936626"/>
          </a:xfrm>
          <a:solidFill>
            <a:schemeClr val="accent6">
              <a:lumMod val="75000"/>
            </a:schemeClr>
          </a:solidFill>
        </p:grpSpPr>
        <p:sp>
          <p:nvSpPr>
            <p:cNvPr id="135" name="Freeform 5">
              <a:extLst>
                <a:ext uri="{FF2B5EF4-FFF2-40B4-BE49-F238E27FC236}">
                  <a16:creationId xmlns:a16="http://schemas.microsoft.com/office/drawing/2014/main" id="{9E309F24-7127-4989-94EA-CF285B5C2E91}"/>
                </a:ext>
              </a:extLst>
            </p:cNvPr>
            <p:cNvSpPr>
              <a:spLocks/>
            </p:cNvSpPr>
            <p:nvPr/>
          </p:nvSpPr>
          <p:spPr bwMode="auto">
            <a:xfrm>
              <a:off x="4927600" y="4957763"/>
              <a:ext cx="2355850" cy="936625"/>
            </a:xfrm>
            <a:custGeom>
              <a:avLst/>
              <a:gdLst>
                <a:gd name="T0" fmla="*/ 1135 w 1484"/>
                <a:gd name="T1" fmla="*/ 242 h 590"/>
                <a:gd name="T2" fmla="*/ 1058 w 1484"/>
                <a:gd name="T3" fmla="*/ 1 h 590"/>
                <a:gd name="T4" fmla="*/ 412 w 1484"/>
                <a:gd name="T5" fmla="*/ 0 h 590"/>
                <a:gd name="T6" fmla="*/ 335 w 1484"/>
                <a:gd name="T7" fmla="*/ 242 h 590"/>
                <a:gd name="T8" fmla="*/ 0 w 1484"/>
                <a:gd name="T9" fmla="*/ 242 h 590"/>
                <a:gd name="T10" fmla="*/ 65 w 1484"/>
                <a:gd name="T11" fmla="*/ 590 h 590"/>
                <a:gd name="T12" fmla="*/ 374 w 1484"/>
                <a:gd name="T13" fmla="*/ 590 h 590"/>
                <a:gd name="T14" fmla="*/ 450 w 1484"/>
                <a:gd name="T15" fmla="*/ 334 h 590"/>
                <a:gd name="T16" fmla="*/ 1019 w 1484"/>
                <a:gd name="T17" fmla="*/ 334 h 590"/>
                <a:gd name="T18" fmla="*/ 1096 w 1484"/>
                <a:gd name="T19" fmla="*/ 590 h 590"/>
                <a:gd name="T20" fmla="*/ 1420 w 1484"/>
                <a:gd name="T21" fmla="*/ 590 h 590"/>
                <a:gd name="T22" fmla="*/ 1484 w 1484"/>
                <a:gd name="T23" fmla="*/ 242 h 590"/>
                <a:gd name="T24" fmla="*/ 1135 w 1484"/>
                <a:gd name="T25" fmla="*/ 242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4" h="590">
                  <a:moveTo>
                    <a:pt x="1135" y="242"/>
                  </a:moveTo>
                  <a:lnTo>
                    <a:pt x="1058" y="1"/>
                  </a:lnTo>
                  <a:lnTo>
                    <a:pt x="412" y="0"/>
                  </a:lnTo>
                  <a:lnTo>
                    <a:pt x="335" y="242"/>
                  </a:lnTo>
                  <a:lnTo>
                    <a:pt x="0" y="242"/>
                  </a:lnTo>
                  <a:lnTo>
                    <a:pt x="65" y="590"/>
                  </a:lnTo>
                  <a:lnTo>
                    <a:pt x="374" y="590"/>
                  </a:lnTo>
                  <a:lnTo>
                    <a:pt x="450" y="334"/>
                  </a:lnTo>
                  <a:lnTo>
                    <a:pt x="1019" y="334"/>
                  </a:lnTo>
                  <a:lnTo>
                    <a:pt x="1096" y="590"/>
                  </a:lnTo>
                  <a:lnTo>
                    <a:pt x="1420" y="590"/>
                  </a:lnTo>
                  <a:lnTo>
                    <a:pt x="1484" y="242"/>
                  </a:lnTo>
                  <a:lnTo>
                    <a:pt x="1135" y="242"/>
                  </a:lnTo>
                  <a:close/>
                </a:path>
              </a:pathLst>
            </a:custGeom>
            <a:solidFill>
              <a:srgbClr val="A6A6A6"/>
            </a:solidFill>
            <a:ln w="9525">
              <a:solidFill>
                <a:schemeClr val="bg1"/>
              </a:solid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36" name="Freeform 18">
              <a:extLst>
                <a:ext uri="{FF2B5EF4-FFF2-40B4-BE49-F238E27FC236}">
                  <a16:creationId xmlns:a16="http://schemas.microsoft.com/office/drawing/2014/main" id="{E2FF4106-65DC-4550-A05C-6EF0551970F8}"/>
                </a:ext>
              </a:extLst>
            </p:cNvPr>
            <p:cNvSpPr>
              <a:spLocks/>
            </p:cNvSpPr>
            <p:nvPr/>
          </p:nvSpPr>
          <p:spPr bwMode="auto">
            <a:xfrm>
              <a:off x="6545262" y="4959351"/>
              <a:ext cx="184150" cy="935038"/>
            </a:xfrm>
            <a:custGeom>
              <a:avLst/>
              <a:gdLst>
                <a:gd name="T0" fmla="*/ 0 w 116"/>
                <a:gd name="T1" fmla="*/ 333 h 589"/>
                <a:gd name="T2" fmla="*/ 77 w 116"/>
                <a:gd name="T3" fmla="*/ 589 h 589"/>
                <a:gd name="T4" fmla="*/ 116 w 116"/>
                <a:gd name="T5" fmla="*/ 241 h 589"/>
                <a:gd name="T6" fmla="*/ 39 w 116"/>
                <a:gd name="T7" fmla="*/ 0 h 589"/>
                <a:gd name="T8" fmla="*/ 0 w 116"/>
                <a:gd name="T9" fmla="*/ 333 h 589"/>
              </a:gdLst>
              <a:ahLst/>
              <a:cxnLst>
                <a:cxn ang="0">
                  <a:pos x="T0" y="T1"/>
                </a:cxn>
                <a:cxn ang="0">
                  <a:pos x="T2" y="T3"/>
                </a:cxn>
                <a:cxn ang="0">
                  <a:pos x="T4" y="T5"/>
                </a:cxn>
                <a:cxn ang="0">
                  <a:pos x="T6" y="T7"/>
                </a:cxn>
                <a:cxn ang="0">
                  <a:pos x="T8" y="T9"/>
                </a:cxn>
              </a:cxnLst>
              <a:rect l="0" t="0" r="r" b="b"/>
              <a:pathLst>
                <a:path w="116" h="589">
                  <a:moveTo>
                    <a:pt x="0" y="333"/>
                  </a:moveTo>
                  <a:lnTo>
                    <a:pt x="77" y="589"/>
                  </a:lnTo>
                  <a:lnTo>
                    <a:pt x="116" y="241"/>
                  </a:lnTo>
                  <a:lnTo>
                    <a:pt x="39" y="0"/>
                  </a:lnTo>
                  <a:lnTo>
                    <a:pt x="0" y="333"/>
                  </a:lnTo>
                  <a:close/>
                </a:path>
              </a:pathLst>
            </a:cu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37" name="Freeform 27">
              <a:extLst>
                <a:ext uri="{FF2B5EF4-FFF2-40B4-BE49-F238E27FC236}">
                  <a16:creationId xmlns:a16="http://schemas.microsoft.com/office/drawing/2014/main" id="{CC2AAAC5-B2E7-429E-858D-AD0B20C9BE51}"/>
                </a:ext>
              </a:extLst>
            </p:cNvPr>
            <p:cNvSpPr>
              <a:spLocks/>
            </p:cNvSpPr>
            <p:nvPr/>
          </p:nvSpPr>
          <p:spPr bwMode="auto">
            <a:xfrm>
              <a:off x="5459412" y="4957763"/>
              <a:ext cx="182562" cy="936625"/>
            </a:xfrm>
            <a:custGeom>
              <a:avLst/>
              <a:gdLst>
                <a:gd name="T0" fmla="*/ 77 w 115"/>
                <a:gd name="T1" fmla="*/ 0 h 590"/>
                <a:gd name="T2" fmla="*/ 0 w 115"/>
                <a:gd name="T3" fmla="*/ 242 h 590"/>
                <a:gd name="T4" fmla="*/ 39 w 115"/>
                <a:gd name="T5" fmla="*/ 590 h 590"/>
                <a:gd name="T6" fmla="*/ 115 w 115"/>
                <a:gd name="T7" fmla="*/ 333 h 590"/>
                <a:gd name="T8" fmla="*/ 77 w 115"/>
                <a:gd name="T9" fmla="*/ 0 h 590"/>
              </a:gdLst>
              <a:ahLst/>
              <a:cxnLst>
                <a:cxn ang="0">
                  <a:pos x="T0" y="T1"/>
                </a:cxn>
                <a:cxn ang="0">
                  <a:pos x="T2" y="T3"/>
                </a:cxn>
                <a:cxn ang="0">
                  <a:pos x="T4" y="T5"/>
                </a:cxn>
                <a:cxn ang="0">
                  <a:pos x="T6" y="T7"/>
                </a:cxn>
                <a:cxn ang="0">
                  <a:pos x="T8" y="T9"/>
                </a:cxn>
              </a:cxnLst>
              <a:rect l="0" t="0" r="r" b="b"/>
              <a:pathLst>
                <a:path w="115" h="590">
                  <a:moveTo>
                    <a:pt x="77" y="0"/>
                  </a:moveTo>
                  <a:lnTo>
                    <a:pt x="0" y="242"/>
                  </a:lnTo>
                  <a:lnTo>
                    <a:pt x="39" y="590"/>
                  </a:lnTo>
                  <a:lnTo>
                    <a:pt x="115" y="333"/>
                  </a:lnTo>
                  <a:lnTo>
                    <a:pt x="77" y="0"/>
                  </a:lnTo>
                  <a:close/>
                </a:path>
              </a:pathLst>
            </a:cu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38" name="Group 137">
            <a:extLst>
              <a:ext uri="{FF2B5EF4-FFF2-40B4-BE49-F238E27FC236}">
                <a16:creationId xmlns:a16="http://schemas.microsoft.com/office/drawing/2014/main" id="{5ED05252-A6F4-4BB1-A70A-07B8D90EDF52}"/>
              </a:ext>
            </a:extLst>
          </p:cNvPr>
          <p:cNvGrpSpPr/>
          <p:nvPr/>
        </p:nvGrpSpPr>
        <p:grpSpPr>
          <a:xfrm>
            <a:off x="4257266" y="4984069"/>
            <a:ext cx="4611342" cy="1329884"/>
            <a:chOff x="4614862" y="3368676"/>
            <a:chExt cx="2971800" cy="874713"/>
          </a:xfrm>
          <a:solidFill>
            <a:schemeClr val="accent3">
              <a:lumMod val="60000"/>
              <a:lumOff val="40000"/>
            </a:schemeClr>
          </a:solidFill>
        </p:grpSpPr>
        <p:sp>
          <p:nvSpPr>
            <p:cNvPr id="139" name="Freeform 11">
              <a:extLst>
                <a:ext uri="{FF2B5EF4-FFF2-40B4-BE49-F238E27FC236}">
                  <a16:creationId xmlns:a16="http://schemas.microsoft.com/office/drawing/2014/main" id="{7112E27B-2B7F-4170-ABE8-9153455E802A}"/>
                </a:ext>
              </a:extLst>
            </p:cNvPr>
            <p:cNvSpPr>
              <a:spLocks/>
            </p:cNvSpPr>
            <p:nvPr/>
          </p:nvSpPr>
          <p:spPr bwMode="auto">
            <a:xfrm>
              <a:off x="4614862" y="3371851"/>
              <a:ext cx="2971800" cy="871538"/>
            </a:xfrm>
            <a:custGeom>
              <a:avLst/>
              <a:gdLst>
                <a:gd name="T0" fmla="*/ 1452 w 1872"/>
                <a:gd name="T1" fmla="*/ 201 h 549"/>
                <a:gd name="T2" fmla="*/ 1369 w 1872"/>
                <a:gd name="T3" fmla="*/ 0 h 549"/>
                <a:gd name="T4" fmla="*/ 494 w 1872"/>
                <a:gd name="T5" fmla="*/ 0 h 549"/>
                <a:gd name="T6" fmla="*/ 411 w 1872"/>
                <a:gd name="T7" fmla="*/ 201 h 549"/>
                <a:gd name="T8" fmla="*/ 0 w 1872"/>
                <a:gd name="T9" fmla="*/ 201 h 549"/>
                <a:gd name="T10" fmla="*/ 65 w 1872"/>
                <a:gd name="T11" fmla="*/ 549 h 549"/>
                <a:gd name="T12" fmla="*/ 452 w 1872"/>
                <a:gd name="T13" fmla="*/ 549 h 549"/>
                <a:gd name="T14" fmla="*/ 532 w 1872"/>
                <a:gd name="T15" fmla="*/ 332 h 549"/>
                <a:gd name="T16" fmla="*/ 1331 w 1872"/>
                <a:gd name="T17" fmla="*/ 334 h 549"/>
                <a:gd name="T18" fmla="*/ 1412 w 1872"/>
                <a:gd name="T19" fmla="*/ 549 h 549"/>
                <a:gd name="T20" fmla="*/ 1809 w 1872"/>
                <a:gd name="T21" fmla="*/ 549 h 549"/>
                <a:gd name="T22" fmla="*/ 1872 w 1872"/>
                <a:gd name="T23" fmla="*/ 201 h 549"/>
                <a:gd name="T24" fmla="*/ 1452 w 1872"/>
                <a:gd name="T25" fmla="*/ 20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2" h="549">
                  <a:moveTo>
                    <a:pt x="1452" y="201"/>
                  </a:moveTo>
                  <a:lnTo>
                    <a:pt x="1369" y="0"/>
                  </a:lnTo>
                  <a:lnTo>
                    <a:pt x="494" y="0"/>
                  </a:lnTo>
                  <a:lnTo>
                    <a:pt x="411" y="201"/>
                  </a:lnTo>
                  <a:lnTo>
                    <a:pt x="0" y="201"/>
                  </a:lnTo>
                  <a:lnTo>
                    <a:pt x="65" y="549"/>
                  </a:lnTo>
                  <a:lnTo>
                    <a:pt x="452" y="549"/>
                  </a:lnTo>
                  <a:lnTo>
                    <a:pt x="532" y="332"/>
                  </a:lnTo>
                  <a:lnTo>
                    <a:pt x="1331" y="334"/>
                  </a:lnTo>
                  <a:lnTo>
                    <a:pt x="1412" y="549"/>
                  </a:lnTo>
                  <a:lnTo>
                    <a:pt x="1809" y="549"/>
                  </a:lnTo>
                  <a:lnTo>
                    <a:pt x="1872" y="201"/>
                  </a:lnTo>
                  <a:lnTo>
                    <a:pt x="1452" y="201"/>
                  </a:lnTo>
                  <a:close/>
                </a:path>
              </a:pathLst>
            </a:custGeom>
            <a:solidFill>
              <a:srgbClr val="A6A6A6"/>
            </a:solidFill>
            <a:ln w="9525">
              <a:solidFill>
                <a:schemeClr val="bg1"/>
              </a:solid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40" name="Freeform 25">
              <a:extLst>
                <a:ext uri="{FF2B5EF4-FFF2-40B4-BE49-F238E27FC236}">
                  <a16:creationId xmlns:a16="http://schemas.microsoft.com/office/drawing/2014/main" id="{6F4BA745-5425-4E08-B886-81ABDE7AC768}"/>
                </a:ext>
              </a:extLst>
            </p:cNvPr>
            <p:cNvSpPr>
              <a:spLocks/>
            </p:cNvSpPr>
            <p:nvPr/>
          </p:nvSpPr>
          <p:spPr bwMode="auto">
            <a:xfrm>
              <a:off x="6727825" y="3368676"/>
              <a:ext cx="192087" cy="874713"/>
            </a:xfrm>
            <a:custGeom>
              <a:avLst/>
              <a:gdLst>
                <a:gd name="T0" fmla="*/ 0 w 121"/>
                <a:gd name="T1" fmla="*/ 336 h 551"/>
                <a:gd name="T2" fmla="*/ 81 w 121"/>
                <a:gd name="T3" fmla="*/ 551 h 551"/>
                <a:gd name="T4" fmla="*/ 121 w 121"/>
                <a:gd name="T5" fmla="*/ 203 h 551"/>
                <a:gd name="T6" fmla="*/ 38 w 121"/>
                <a:gd name="T7" fmla="*/ 0 h 551"/>
                <a:gd name="T8" fmla="*/ 0 w 121"/>
                <a:gd name="T9" fmla="*/ 336 h 551"/>
              </a:gdLst>
              <a:ahLst/>
              <a:cxnLst>
                <a:cxn ang="0">
                  <a:pos x="T0" y="T1"/>
                </a:cxn>
                <a:cxn ang="0">
                  <a:pos x="T2" y="T3"/>
                </a:cxn>
                <a:cxn ang="0">
                  <a:pos x="T4" y="T5"/>
                </a:cxn>
                <a:cxn ang="0">
                  <a:pos x="T6" y="T7"/>
                </a:cxn>
                <a:cxn ang="0">
                  <a:pos x="T8" y="T9"/>
                </a:cxn>
              </a:cxnLst>
              <a:rect l="0" t="0" r="r" b="b"/>
              <a:pathLst>
                <a:path w="121" h="551">
                  <a:moveTo>
                    <a:pt x="0" y="336"/>
                  </a:moveTo>
                  <a:lnTo>
                    <a:pt x="81" y="551"/>
                  </a:lnTo>
                  <a:lnTo>
                    <a:pt x="121" y="203"/>
                  </a:lnTo>
                  <a:lnTo>
                    <a:pt x="38" y="0"/>
                  </a:lnTo>
                  <a:lnTo>
                    <a:pt x="0" y="336"/>
                  </a:lnTo>
                  <a:close/>
                </a:path>
              </a:pathLst>
            </a:cu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41" name="Freeform 28">
              <a:extLst>
                <a:ext uri="{FF2B5EF4-FFF2-40B4-BE49-F238E27FC236}">
                  <a16:creationId xmlns:a16="http://schemas.microsoft.com/office/drawing/2014/main" id="{D71BACA3-914B-4905-8466-71953332149C}"/>
                </a:ext>
              </a:extLst>
            </p:cNvPr>
            <p:cNvSpPr>
              <a:spLocks/>
            </p:cNvSpPr>
            <p:nvPr/>
          </p:nvSpPr>
          <p:spPr bwMode="auto">
            <a:xfrm>
              <a:off x="5267325" y="3371851"/>
              <a:ext cx="192087" cy="871538"/>
            </a:xfrm>
            <a:custGeom>
              <a:avLst/>
              <a:gdLst>
                <a:gd name="T0" fmla="*/ 83 w 121"/>
                <a:gd name="T1" fmla="*/ 0 h 549"/>
                <a:gd name="T2" fmla="*/ 0 w 121"/>
                <a:gd name="T3" fmla="*/ 201 h 549"/>
                <a:gd name="T4" fmla="*/ 41 w 121"/>
                <a:gd name="T5" fmla="*/ 549 h 549"/>
                <a:gd name="T6" fmla="*/ 121 w 121"/>
                <a:gd name="T7" fmla="*/ 332 h 549"/>
                <a:gd name="T8" fmla="*/ 83 w 121"/>
                <a:gd name="T9" fmla="*/ 0 h 549"/>
              </a:gdLst>
              <a:ahLst/>
              <a:cxnLst>
                <a:cxn ang="0">
                  <a:pos x="T0" y="T1"/>
                </a:cxn>
                <a:cxn ang="0">
                  <a:pos x="T2" y="T3"/>
                </a:cxn>
                <a:cxn ang="0">
                  <a:pos x="T4" y="T5"/>
                </a:cxn>
                <a:cxn ang="0">
                  <a:pos x="T6" y="T7"/>
                </a:cxn>
                <a:cxn ang="0">
                  <a:pos x="T8" y="T9"/>
                </a:cxn>
              </a:cxnLst>
              <a:rect l="0" t="0" r="r" b="b"/>
              <a:pathLst>
                <a:path w="121" h="549">
                  <a:moveTo>
                    <a:pt x="83" y="0"/>
                  </a:moveTo>
                  <a:lnTo>
                    <a:pt x="0" y="201"/>
                  </a:lnTo>
                  <a:lnTo>
                    <a:pt x="41" y="549"/>
                  </a:lnTo>
                  <a:lnTo>
                    <a:pt x="121" y="332"/>
                  </a:lnTo>
                  <a:lnTo>
                    <a:pt x="83" y="0"/>
                  </a:lnTo>
                  <a:close/>
                </a:path>
              </a:pathLst>
            </a:cu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42" name="Group 141">
            <a:extLst>
              <a:ext uri="{FF2B5EF4-FFF2-40B4-BE49-F238E27FC236}">
                <a16:creationId xmlns:a16="http://schemas.microsoft.com/office/drawing/2014/main" id="{A81D2B4C-FBD0-4C5E-9953-EAD49C9D8643}"/>
              </a:ext>
            </a:extLst>
          </p:cNvPr>
          <p:cNvGrpSpPr/>
          <p:nvPr/>
        </p:nvGrpSpPr>
        <p:grpSpPr>
          <a:xfrm>
            <a:off x="3934573" y="3407703"/>
            <a:ext cx="5249342" cy="1259889"/>
            <a:chOff x="4406900" y="2312988"/>
            <a:chExt cx="3382962" cy="828676"/>
          </a:xfrm>
          <a:solidFill>
            <a:schemeClr val="accent2">
              <a:lumMod val="60000"/>
              <a:lumOff val="40000"/>
            </a:schemeClr>
          </a:solidFill>
        </p:grpSpPr>
        <p:sp>
          <p:nvSpPr>
            <p:cNvPr id="143" name="Freeform 13">
              <a:extLst>
                <a:ext uri="{FF2B5EF4-FFF2-40B4-BE49-F238E27FC236}">
                  <a16:creationId xmlns:a16="http://schemas.microsoft.com/office/drawing/2014/main" id="{DF27F611-29B6-41F5-913B-DED7EAD73A2F}"/>
                </a:ext>
              </a:extLst>
            </p:cNvPr>
            <p:cNvSpPr>
              <a:spLocks/>
            </p:cNvSpPr>
            <p:nvPr/>
          </p:nvSpPr>
          <p:spPr bwMode="auto">
            <a:xfrm>
              <a:off x="4406900" y="2312988"/>
              <a:ext cx="3382962" cy="828675"/>
            </a:xfrm>
            <a:custGeom>
              <a:avLst/>
              <a:gdLst>
                <a:gd name="T0" fmla="*/ 1663 w 2131"/>
                <a:gd name="T1" fmla="*/ 176 h 522"/>
                <a:gd name="T2" fmla="*/ 1577 w 2131"/>
                <a:gd name="T3" fmla="*/ 0 h 522"/>
                <a:gd name="T4" fmla="*/ 548 w 2131"/>
                <a:gd name="T5" fmla="*/ 0 h 522"/>
                <a:gd name="T6" fmla="*/ 464 w 2131"/>
                <a:gd name="T7" fmla="*/ 176 h 522"/>
                <a:gd name="T8" fmla="*/ 0 w 2131"/>
                <a:gd name="T9" fmla="*/ 176 h 522"/>
                <a:gd name="T10" fmla="*/ 65 w 2131"/>
                <a:gd name="T11" fmla="*/ 522 h 522"/>
                <a:gd name="T12" fmla="*/ 503 w 2131"/>
                <a:gd name="T13" fmla="*/ 522 h 522"/>
                <a:gd name="T14" fmla="*/ 587 w 2131"/>
                <a:gd name="T15" fmla="*/ 334 h 522"/>
                <a:gd name="T16" fmla="*/ 1538 w 2131"/>
                <a:gd name="T17" fmla="*/ 334 h 522"/>
                <a:gd name="T18" fmla="*/ 1622 w 2131"/>
                <a:gd name="T19" fmla="*/ 522 h 522"/>
                <a:gd name="T20" fmla="*/ 2067 w 2131"/>
                <a:gd name="T21" fmla="*/ 522 h 522"/>
                <a:gd name="T22" fmla="*/ 2131 w 2131"/>
                <a:gd name="T23" fmla="*/ 176 h 522"/>
                <a:gd name="T24" fmla="*/ 1663 w 2131"/>
                <a:gd name="T25" fmla="*/ 176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1" h="522">
                  <a:moveTo>
                    <a:pt x="1663" y="176"/>
                  </a:moveTo>
                  <a:lnTo>
                    <a:pt x="1577" y="0"/>
                  </a:lnTo>
                  <a:lnTo>
                    <a:pt x="548" y="0"/>
                  </a:lnTo>
                  <a:lnTo>
                    <a:pt x="464" y="176"/>
                  </a:lnTo>
                  <a:lnTo>
                    <a:pt x="0" y="176"/>
                  </a:lnTo>
                  <a:lnTo>
                    <a:pt x="65" y="522"/>
                  </a:lnTo>
                  <a:lnTo>
                    <a:pt x="503" y="522"/>
                  </a:lnTo>
                  <a:lnTo>
                    <a:pt x="587" y="334"/>
                  </a:lnTo>
                  <a:lnTo>
                    <a:pt x="1538" y="334"/>
                  </a:lnTo>
                  <a:lnTo>
                    <a:pt x="1622" y="522"/>
                  </a:lnTo>
                  <a:lnTo>
                    <a:pt x="2067" y="522"/>
                  </a:lnTo>
                  <a:lnTo>
                    <a:pt x="2131" y="176"/>
                  </a:lnTo>
                  <a:lnTo>
                    <a:pt x="1663" y="176"/>
                  </a:lnTo>
                  <a:close/>
                </a:path>
              </a:pathLst>
            </a:custGeom>
            <a:solidFill>
              <a:srgbClr val="00DAF8"/>
            </a:solidFill>
            <a:ln w="9525">
              <a:solidFill>
                <a:schemeClr val="bg1"/>
              </a:solid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44" name="Freeform 22">
              <a:extLst>
                <a:ext uri="{FF2B5EF4-FFF2-40B4-BE49-F238E27FC236}">
                  <a16:creationId xmlns:a16="http://schemas.microsoft.com/office/drawing/2014/main" id="{384C821F-1586-4C38-A74E-9B34B54991F4}"/>
                </a:ext>
              </a:extLst>
            </p:cNvPr>
            <p:cNvSpPr>
              <a:spLocks/>
            </p:cNvSpPr>
            <p:nvPr/>
          </p:nvSpPr>
          <p:spPr bwMode="auto">
            <a:xfrm>
              <a:off x="6848475" y="2312988"/>
              <a:ext cx="198437" cy="828675"/>
            </a:xfrm>
            <a:custGeom>
              <a:avLst/>
              <a:gdLst>
                <a:gd name="T0" fmla="*/ 0 w 125"/>
                <a:gd name="T1" fmla="*/ 334 h 522"/>
                <a:gd name="T2" fmla="*/ 84 w 125"/>
                <a:gd name="T3" fmla="*/ 522 h 522"/>
                <a:gd name="T4" fmla="*/ 125 w 125"/>
                <a:gd name="T5" fmla="*/ 176 h 522"/>
                <a:gd name="T6" fmla="*/ 39 w 125"/>
                <a:gd name="T7" fmla="*/ 0 h 522"/>
                <a:gd name="T8" fmla="*/ 0 w 125"/>
                <a:gd name="T9" fmla="*/ 334 h 522"/>
              </a:gdLst>
              <a:ahLst/>
              <a:cxnLst>
                <a:cxn ang="0">
                  <a:pos x="T0" y="T1"/>
                </a:cxn>
                <a:cxn ang="0">
                  <a:pos x="T2" y="T3"/>
                </a:cxn>
                <a:cxn ang="0">
                  <a:pos x="T4" y="T5"/>
                </a:cxn>
                <a:cxn ang="0">
                  <a:pos x="T6" y="T7"/>
                </a:cxn>
                <a:cxn ang="0">
                  <a:pos x="T8" y="T9"/>
                </a:cxn>
              </a:cxnLst>
              <a:rect l="0" t="0" r="r" b="b"/>
              <a:pathLst>
                <a:path w="125" h="522">
                  <a:moveTo>
                    <a:pt x="0" y="334"/>
                  </a:moveTo>
                  <a:lnTo>
                    <a:pt x="84" y="522"/>
                  </a:lnTo>
                  <a:lnTo>
                    <a:pt x="125" y="176"/>
                  </a:lnTo>
                  <a:lnTo>
                    <a:pt x="39" y="0"/>
                  </a:lnTo>
                  <a:lnTo>
                    <a:pt x="0" y="334"/>
                  </a:lnTo>
                  <a:close/>
                </a:path>
              </a:pathLst>
            </a:custGeom>
            <a:solidFill>
              <a:srgbClr val="00B6FD"/>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45" name="Freeform 29">
              <a:extLst>
                <a:ext uri="{FF2B5EF4-FFF2-40B4-BE49-F238E27FC236}">
                  <a16:creationId xmlns:a16="http://schemas.microsoft.com/office/drawing/2014/main" id="{3D71CB24-F4CC-4F29-8859-4BD1B979A930}"/>
                </a:ext>
              </a:extLst>
            </p:cNvPr>
            <p:cNvSpPr>
              <a:spLocks/>
            </p:cNvSpPr>
            <p:nvPr/>
          </p:nvSpPr>
          <p:spPr bwMode="auto">
            <a:xfrm>
              <a:off x="5143500" y="2314576"/>
              <a:ext cx="195262" cy="827088"/>
            </a:xfrm>
            <a:custGeom>
              <a:avLst/>
              <a:gdLst>
                <a:gd name="T0" fmla="*/ 84 w 123"/>
                <a:gd name="T1" fmla="*/ 0 h 521"/>
                <a:gd name="T2" fmla="*/ 0 w 123"/>
                <a:gd name="T3" fmla="*/ 175 h 521"/>
                <a:gd name="T4" fmla="*/ 39 w 123"/>
                <a:gd name="T5" fmla="*/ 521 h 521"/>
                <a:gd name="T6" fmla="*/ 123 w 123"/>
                <a:gd name="T7" fmla="*/ 331 h 521"/>
                <a:gd name="T8" fmla="*/ 84 w 123"/>
                <a:gd name="T9" fmla="*/ 0 h 521"/>
              </a:gdLst>
              <a:ahLst/>
              <a:cxnLst>
                <a:cxn ang="0">
                  <a:pos x="T0" y="T1"/>
                </a:cxn>
                <a:cxn ang="0">
                  <a:pos x="T2" y="T3"/>
                </a:cxn>
                <a:cxn ang="0">
                  <a:pos x="T4" y="T5"/>
                </a:cxn>
                <a:cxn ang="0">
                  <a:pos x="T6" y="T7"/>
                </a:cxn>
                <a:cxn ang="0">
                  <a:pos x="T8" y="T9"/>
                </a:cxn>
              </a:cxnLst>
              <a:rect l="0" t="0" r="r" b="b"/>
              <a:pathLst>
                <a:path w="123" h="521">
                  <a:moveTo>
                    <a:pt x="84" y="0"/>
                  </a:moveTo>
                  <a:lnTo>
                    <a:pt x="0" y="175"/>
                  </a:lnTo>
                  <a:lnTo>
                    <a:pt x="39" y="521"/>
                  </a:lnTo>
                  <a:lnTo>
                    <a:pt x="123" y="331"/>
                  </a:lnTo>
                  <a:lnTo>
                    <a:pt x="84" y="0"/>
                  </a:lnTo>
                  <a:close/>
                </a:path>
              </a:pathLst>
            </a:custGeom>
            <a:solidFill>
              <a:srgbClr val="00B6FD"/>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46" name="Group 145">
            <a:extLst>
              <a:ext uri="{FF2B5EF4-FFF2-40B4-BE49-F238E27FC236}">
                <a16:creationId xmlns:a16="http://schemas.microsoft.com/office/drawing/2014/main" id="{C7FCBF6C-D978-43BC-9EE4-3211215E248C}"/>
              </a:ext>
            </a:extLst>
          </p:cNvPr>
          <p:cNvGrpSpPr/>
          <p:nvPr/>
        </p:nvGrpSpPr>
        <p:grpSpPr>
          <a:xfrm>
            <a:off x="4094688" y="4181322"/>
            <a:ext cx="4931574" cy="1293678"/>
            <a:chOff x="4510087" y="2840038"/>
            <a:chExt cx="3178175" cy="850900"/>
          </a:xfrm>
          <a:gradFill>
            <a:gsLst>
              <a:gs pos="100000">
                <a:srgbClr val="006EFF"/>
              </a:gs>
              <a:gs pos="0">
                <a:srgbClr val="00E6F2"/>
              </a:gs>
            </a:gsLst>
            <a:lin ang="5400000" scaled="0"/>
          </a:gradFill>
        </p:grpSpPr>
        <p:sp>
          <p:nvSpPr>
            <p:cNvPr id="147" name="Freeform 12">
              <a:extLst>
                <a:ext uri="{FF2B5EF4-FFF2-40B4-BE49-F238E27FC236}">
                  <a16:creationId xmlns:a16="http://schemas.microsoft.com/office/drawing/2014/main" id="{F2CC7128-6783-4FE7-AC52-58B37161D1AB}"/>
                </a:ext>
              </a:extLst>
            </p:cNvPr>
            <p:cNvSpPr>
              <a:spLocks/>
            </p:cNvSpPr>
            <p:nvPr/>
          </p:nvSpPr>
          <p:spPr bwMode="auto">
            <a:xfrm>
              <a:off x="4510087" y="2843213"/>
              <a:ext cx="3178175" cy="847725"/>
            </a:xfrm>
            <a:custGeom>
              <a:avLst/>
              <a:gdLst>
                <a:gd name="T0" fmla="*/ 1557 w 2002"/>
                <a:gd name="T1" fmla="*/ 188 h 534"/>
                <a:gd name="T2" fmla="*/ 1473 w 2002"/>
                <a:gd name="T3" fmla="*/ 0 h 534"/>
                <a:gd name="T4" fmla="*/ 522 w 2002"/>
                <a:gd name="T5" fmla="*/ 0 h 534"/>
                <a:gd name="T6" fmla="*/ 438 w 2002"/>
                <a:gd name="T7" fmla="*/ 188 h 534"/>
                <a:gd name="T8" fmla="*/ 0 w 2002"/>
                <a:gd name="T9" fmla="*/ 188 h 534"/>
                <a:gd name="T10" fmla="*/ 66 w 2002"/>
                <a:gd name="T11" fmla="*/ 534 h 534"/>
                <a:gd name="T12" fmla="*/ 477 w 2002"/>
                <a:gd name="T13" fmla="*/ 534 h 534"/>
                <a:gd name="T14" fmla="*/ 560 w 2002"/>
                <a:gd name="T15" fmla="*/ 333 h 534"/>
                <a:gd name="T16" fmla="*/ 1435 w 2002"/>
                <a:gd name="T17" fmla="*/ 333 h 534"/>
                <a:gd name="T18" fmla="*/ 1518 w 2002"/>
                <a:gd name="T19" fmla="*/ 534 h 534"/>
                <a:gd name="T20" fmla="*/ 1938 w 2002"/>
                <a:gd name="T21" fmla="*/ 534 h 534"/>
                <a:gd name="T22" fmla="*/ 2002 w 2002"/>
                <a:gd name="T23" fmla="*/ 188 h 534"/>
                <a:gd name="T24" fmla="*/ 1557 w 2002"/>
                <a:gd name="T25" fmla="*/ 18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2" h="534">
                  <a:moveTo>
                    <a:pt x="1557" y="188"/>
                  </a:moveTo>
                  <a:lnTo>
                    <a:pt x="1473" y="0"/>
                  </a:lnTo>
                  <a:lnTo>
                    <a:pt x="522" y="0"/>
                  </a:lnTo>
                  <a:lnTo>
                    <a:pt x="438" y="188"/>
                  </a:lnTo>
                  <a:lnTo>
                    <a:pt x="0" y="188"/>
                  </a:lnTo>
                  <a:lnTo>
                    <a:pt x="66" y="534"/>
                  </a:lnTo>
                  <a:lnTo>
                    <a:pt x="477" y="534"/>
                  </a:lnTo>
                  <a:lnTo>
                    <a:pt x="560" y="333"/>
                  </a:lnTo>
                  <a:lnTo>
                    <a:pt x="1435" y="333"/>
                  </a:lnTo>
                  <a:lnTo>
                    <a:pt x="1518" y="534"/>
                  </a:lnTo>
                  <a:lnTo>
                    <a:pt x="1938" y="534"/>
                  </a:lnTo>
                  <a:lnTo>
                    <a:pt x="2002" y="188"/>
                  </a:lnTo>
                  <a:lnTo>
                    <a:pt x="1557" y="188"/>
                  </a:lnTo>
                  <a:close/>
                </a:path>
              </a:pathLst>
            </a:custGeom>
            <a:grpFill/>
            <a:ln>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sp>
          <p:nvSpPr>
            <p:cNvPr id="148" name="Freeform 21">
              <a:extLst>
                <a:ext uri="{FF2B5EF4-FFF2-40B4-BE49-F238E27FC236}">
                  <a16:creationId xmlns:a16="http://schemas.microsoft.com/office/drawing/2014/main" id="{03C11CB9-E42A-461A-AECB-7DF8FDA9AE61}"/>
                </a:ext>
              </a:extLst>
            </p:cNvPr>
            <p:cNvSpPr>
              <a:spLocks/>
            </p:cNvSpPr>
            <p:nvPr/>
          </p:nvSpPr>
          <p:spPr bwMode="auto">
            <a:xfrm>
              <a:off x="6788150" y="2843213"/>
              <a:ext cx="193675" cy="847725"/>
            </a:xfrm>
            <a:custGeom>
              <a:avLst/>
              <a:gdLst>
                <a:gd name="T0" fmla="*/ 0 w 122"/>
                <a:gd name="T1" fmla="*/ 331 h 534"/>
                <a:gd name="T2" fmla="*/ 83 w 122"/>
                <a:gd name="T3" fmla="*/ 534 h 534"/>
                <a:gd name="T4" fmla="*/ 122 w 122"/>
                <a:gd name="T5" fmla="*/ 188 h 534"/>
                <a:gd name="T6" fmla="*/ 38 w 122"/>
                <a:gd name="T7" fmla="*/ 0 h 534"/>
                <a:gd name="T8" fmla="*/ 0 w 122"/>
                <a:gd name="T9" fmla="*/ 331 h 534"/>
              </a:gdLst>
              <a:ahLst/>
              <a:cxnLst>
                <a:cxn ang="0">
                  <a:pos x="T0" y="T1"/>
                </a:cxn>
                <a:cxn ang="0">
                  <a:pos x="T2" y="T3"/>
                </a:cxn>
                <a:cxn ang="0">
                  <a:pos x="T4" y="T5"/>
                </a:cxn>
                <a:cxn ang="0">
                  <a:pos x="T6" y="T7"/>
                </a:cxn>
                <a:cxn ang="0">
                  <a:pos x="T8" y="T9"/>
                </a:cxn>
              </a:cxnLst>
              <a:rect l="0" t="0" r="r" b="b"/>
              <a:pathLst>
                <a:path w="122" h="534">
                  <a:moveTo>
                    <a:pt x="0" y="331"/>
                  </a:moveTo>
                  <a:lnTo>
                    <a:pt x="83" y="534"/>
                  </a:lnTo>
                  <a:lnTo>
                    <a:pt x="122" y="188"/>
                  </a:lnTo>
                  <a:lnTo>
                    <a:pt x="38" y="0"/>
                  </a:lnTo>
                  <a:lnTo>
                    <a:pt x="0" y="331"/>
                  </a:lnTo>
                  <a:close/>
                </a:path>
              </a:pathLst>
            </a:custGeom>
            <a:grp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sp>
          <p:nvSpPr>
            <p:cNvPr id="149" name="Freeform 30">
              <a:extLst>
                <a:ext uri="{FF2B5EF4-FFF2-40B4-BE49-F238E27FC236}">
                  <a16:creationId xmlns:a16="http://schemas.microsoft.com/office/drawing/2014/main" id="{1DA1989A-0AE2-49C8-BD89-1199293440CB}"/>
                </a:ext>
              </a:extLst>
            </p:cNvPr>
            <p:cNvSpPr>
              <a:spLocks/>
            </p:cNvSpPr>
            <p:nvPr/>
          </p:nvSpPr>
          <p:spPr bwMode="auto">
            <a:xfrm>
              <a:off x="5205412" y="2840038"/>
              <a:ext cx="193675" cy="850900"/>
            </a:xfrm>
            <a:custGeom>
              <a:avLst/>
              <a:gdLst>
                <a:gd name="T0" fmla="*/ 84 w 122"/>
                <a:gd name="T1" fmla="*/ 0 h 536"/>
                <a:gd name="T2" fmla="*/ 0 w 122"/>
                <a:gd name="T3" fmla="*/ 190 h 536"/>
                <a:gd name="T4" fmla="*/ 39 w 122"/>
                <a:gd name="T5" fmla="*/ 536 h 536"/>
                <a:gd name="T6" fmla="*/ 122 w 122"/>
                <a:gd name="T7" fmla="*/ 335 h 536"/>
                <a:gd name="T8" fmla="*/ 84 w 122"/>
                <a:gd name="T9" fmla="*/ 0 h 536"/>
              </a:gdLst>
              <a:ahLst/>
              <a:cxnLst>
                <a:cxn ang="0">
                  <a:pos x="T0" y="T1"/>
                </a:cxn>
                <a:cxn ang="0">
                  <a:pos x="T2" y="T3"/>
                </a:cxn>
                <a:cxn ang="0">
                  <a:pos x="T4" y="T5"/>
                </a:cxn>
                <a:cxn ang="0">
                  <a:pos x="T6" y="T7"/>
                </a:cxn>
                <a:cxn ang="0">
                  <a:pos x="T8" y="T9"/>
                </a:cxn>
              </a:cxnLst>
              <a:rect l="0" t="0" r="r" b="b"/>
              <a:pathLst>
                <a:path w="122" h="536">
                  <a:moveTo>
                    <a:pt x="84" y="0"/>
                  </a:moveTo>
                  <a:lnTo>
                    <a:pt x="0" y="190"/>
                  </a:lnTo>
                  <a:lnTo>
                    <a:pt x="39" y="536"/>
                  </a:lnTo>
                  <a:lnTo>
                    <a:pt x="122" y="335"/>
                  </a:lnTo>
                  <a:lnTo>
                    <a:pt x="84" y="0"/>
                  </a:lnTo>
                  <a:close/>
                </a:path>
              </a:pathLst>
            </a:custGeom>
            <a:grp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endParaRPr lang="en-IN" sz="3600" dirty="0">
                <a:solidFill>
                  <a:srgbClr val="000000"/>
                </a:solidFill>
                <a:latin typeface="Calibri"/>
              </a:endParaRPr>
            </a:p>
          </p:txBody>
        </p:sp>
      </p:grpSp>
      <p:grpSp>
        <p:nvGrpSpPr>
          <p:cNvPr id="150" name="Group 149">
            <a:extLst>
              <a:ext uri="{FF2B5EF4-FFF2-40B4-BE49-F238E27FC236}">
                <a16:creationId xmlns:a16="http://schemas.microsoft.com/office/drawing/2014/main" id="{D60C55AF-A3ED-4CA0-8941-F8DF087C7ABA}"/>
              </a:ext>
            </a:extLst>
          </p:cNvPr>
          <p:cNvGrpSpPr/>
          <p:nvPr/>
        </p:nvGrpSpPr>
        <p:grpSpPr>
          <a:xfrm>
            <a:off x="3771992" y="2612543"/>
            <a:ext cx="5569575" cy="1228512"/>
            <a:chOff x="4302125" y="1784351"/>
            <a:chExt cx="3589337" cy="808038"/>
          </a:xfrm>
          <a:solidFill>
            <a:schemeClr val="accent1"/>
          </a:solidFill>
        </p:grpSpPr>
        <p:sp>
          <p:nvSpPr>
            <p:cNvPr id="151" name="Freeform 10">
              <a:extLst>
                <a:ext uri="{FF2B5EF4-FFF2-40B4-BE49-F238E27FC236}">
                  <a16:creationId xmlns:a16="http://schemas.microsoft.com/office/drawing/2014/main" id="{C63B7025-F1BC-4CBD-9EDD-68F60E6FBF60}"/>
                </a:ext>
              </a:extLst>
            </p:cNvPr>
            <p:cNvSpPr>
              <a:spLocks/>
            </p:cNvSpPr>
            <p:nvPr/>
          </p:nvSpPr>
          <p:spPr bwMode="auto">
            <a:xfrm>
              <a:off x="4302125" y="1784351"/>
              <a:ext cx="3589337" cy="808038"/>
            </a:xfrm>
            <a:custGeom>
              <a:avLst/>
              <a:gdLst>
                <a:gd name="T0" fmla="*/ 1768 w 2261"/>
                <a:gd name="T1" fmla="*/ 161 h 509"/>
                <a:gd name="T2" fmla="*/ 1681 w 2261"/>
                <a:gd name="T3" fmla="*/ 0 h 509"/>
                <a:gd name="T4" fmla="*/ 1681 w 2261"/>
                <a:gd name="T5" fmla="*/ 0 h 509"/>
                <a:gd name="T6" fmla="*/ 1681 w 2261"/>
                <a:gd name="T7" fmla="*/ 0 h 509"/>
                <a:gd name="T8" fmla="*/ 1681 w 2261"/>
                <a:gd name="T9" fmla="*/ 0 h 509"/>
                <a:gd name="T10" fmla="*/ 1681 w 2261"/>
                <a:gd name="T11" fmla="*/ 0 h 509"/>
                <a:gd name="T12" fmla="*/ 576 w 2261"/>
                <a:gd name="T13" fmla="*/ 0 h 509"/>
                <a:gd name="T14" fmla="*/ 576 w 2261"/>
                <a:gd name="T15" fmla="*/ 0 h 509"/>
                <a:gd name="T16" fmla="*/ 489 w 2261"/>
                <a:gd name="T17" fmla="*/ 161 h 509"/>
                <a:gd name="T18" fmla="*/ 0 w 2261"/>
                <a:gd name="T19" fmla="*/ 161 h 509"/>
                <a:gd name="T20" fmla="*/ 66 w 2261"/>
                <a:gd name="T21" fmla="*/ 509 h 509"/>
                <a:gd name="T22" fmla="*/ 530 w 2261"/>
                <a:gd name="T23" fmla="*/ 509 h 509"/>
                <a:gd name="T24" fmla="*/ 614 w 2261"/>
                <a:gd name="T25" fmla="*/ 333 h 509"/>
                <a:gd name="T26" fmla="*/ 614 w 2261"/>
                <a:gd name="T27" fmla="*/ 333 h 509"/>
                <a:gd name="T28" fmla="*/ 1643 w 2261"/>
                <a:gd name="T29" fmla="*/ 333 h 509"/>
                <a:gd name="T30" fmla="*/ 1643 w 2261"/>
                <a:gd name="T31" fmla="*/ 333 h 509"/>
                <a:gd name="T32" fmla="*/ 1729 w 2261"/>
                <a:gd name="T33" fmla="*/ 509 h 509"/>
                <a:gd name="T34" fmla="*/ 2197 w 2261"/>
                <a:gd name="T35" fmla="*/ 509 h 509"/>
                <a:gd name="T36" fmla="*/ 2261 w 2261"/>
                <a:gd name="T37" fmla="*/ 161 h 509"/>
                <a:gd name="T38" fmla="*/ 1768 w 2261"/>
                <a:gd name="T39" fmla="*/ 16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1" h="509">
                  <a:moveTo>
                    <a:pt x="1768" y="161"/>
                  </a:moveTo>
                  <a:lnTo>
                    <a:pt x="1681" y="0"/>
                  </a:lnTo>
                  <a:lnTo>
                    <a:pt x="1681" y="0"/>
                  </a:lnTo>
                  <a:lnTo>
                    <a:pt x="1681" y="0"/>
                  </a:lnTo>
                  <a:lnTo>
                    <a:pt x="1681" y="0"/>
                  </a:lnTo>
                  <a:lnTo>
                    <a:pt x="1681" y="0"/>
                  </a:lnTo>
                  <a:lnTo>
                    <a:pt x="576" y="0"/>
                  </a:lnTo>
                  <a:lnTo>
                    <a:pt x="576" y="0"/>
                  </a:lnTo>
                  <a:lnTo>
                    <a:pt x="489" y="161"/>
                  </a:lnTo>
                  <a:lnTo>
                    <a:pt x="0" y="161"/>
                  </a:lnTo>
                  <a:lnTo>
                    <a:pt x="66" y="509"/>
                  </a:lnTo>
                  <a:lnTo>
                    <a:pt x="530" y="509"/>
                  </a:lnTo>
                  <a:lnTo>
                    <a:pt x="614" y="333"/>
                  </a:lnTo>
                  <a:lnTo>
                    <a:pt x="614" y="333"/>
                  </a:lnTo>
                  <a:lnTo>
                    <a:pt x="1643" y="333"/>
                  </a:lnTo>
                  <a:lnTo>
                    <a:pt x="1643" y="333"/>
                  </a:lnTo>
                  <a:lnTo>
                    <a:pt x="1729" y="509"/>
                  </a:lnTo>
                  <a:lnTo>
                    <a:pt x="2197" y="509"/>
                  </a:lnTo>
                  <a:lnTo>
                    <a:pt x="2261" y="161"/>
                  </a:lnTo>
                  <a:lnTo>
                    <a:pt x="1768" y="161"/>
                  </a:lnTo>
                  <a:close/>
                </a:path>
              </a:pathLst>
            </a:custGeom>
            <a:solidFill>
              <a:srgbClr val="00E2F6"/>
            </a:solidFill>
            <a:ln w="9525">
              <a:solidFill>
                <a:schemeClr val="bg1"/>
              </a:solid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52" name="Freeform 23">
              <a:extLst>
                <a:ext uri="{FF2B5EF4-FFF2-40B4-BE49-F238E27FC236}">
                  <a16:creationId xmlns:a16="http://schemas.microsoft.com/office/drawing/2014/main" id="{B75056BF-6F18-45F2-80C8-359987AF6998}"/>
                </a:ext>
              </a:extLst>
            </p:cNvPr>
            <p:cNvSpPr>
              <a:spLocks/>
            </p:cNvSpPr>
            <p:nvPr/>
          </p:nvSpPr>
          <p:spPr bwMode="auto">
            <a:xfrm>
              <a:off x="6910387" y="1784351"/>
              <a:ext cx="198437" cy="808038"/>
            </a:xfrm>
            <a:custGeom>
              <a:avLst/>
              <a:gdLst>
                <a:gd name="T0" fmla="*/ 0 w 125"/>
                <a:gd name="T1" fmla="*/ 333 h 509"/>
                <a:gd name="T2" fmla="*/ 86 w 125"/>
                <a:gd name="T3" fmla="*/ 509 h 509"/>
                <a:gd name="T4" fmla="*/ 125 w 125"/>
                <a:gd name="T5" fmla="*/ 161 h 509"/>
                <a:gd name="T6" fmla="*/ 38 w 125"/>
                <a:gd name="T7" fmla="*/ 0 h 509"/>
                <a:gd name="T8" fmla="*/ 0 w 125"/>
                <a:gd name="T9" fmla="*/ 333 h 509"/>
              </a:gdLst>
              <a:ahLst/>
              <a:cxnLst>
                <a:cxn ang="0">
                  <a:pos x="T0" y="T1"/>
                </a:cxn>
                <a:cxn ang="0">
                  <a:pos x="T2" y="T3"/>
                </a:cxn>
                <a:cxn ang="0">
                  <a:pos x="T4" y="T5"/>
                </a:cxn>
                <a:cxn ang="0">
                  <a:pos x="T6" y="T7"/>
                </a:cxn>
                <a:cxn ang="0">
                  <a:pos x="T8" y="T9"/>
                </a:cxn>
              </a:cxnLst>
              <a:rect l="0" t="0" r="r" b="b"/>
              <a:pathLst>
                <a:path w="125" h="509">
                  <a:moveTo>
                    <a:pt x="0" y="333"/>
                  </a:moveTo>
                  <a:lnTo>
                    <a:pt x="86" y="509"/>
                  </a:lnTo>
                  <a:lnTo>
                    <a:pt x="125" y="161"/>
                  </a:lnTo>
                  <a:lnTo>
                    <a:pt x="38" y="0"/>
                  </a:lnTo>
                  <a:lnTo>
                    <a:pt x="0" y="333"/>
                  </a:lnTo>
                  <a:close/>
                </a:path>
              </a:pathLst>
            </a:custGeom>
            <a:solidFill>
              <a:srgbClr val="00D0FA"/>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53" name="Freeform 31">
              <a:extLst>
                <a:ext uri="{FF2B5EF4-FFF2-40B4-BE49-F238E27FC236}">
                  <a16:creationId xmlns:a16="http://schemas.microsoft.com/office/drawing/2014/main" id="{FC29AE93-94CE-47BD-8BE6-0CA59E21488D}"/>
                </a:ext>
              </a:extLst>
            </p:cNvPr>
            <p:cNvSpPr>
              <a:spLocks/>
            </p:cNvSpPr>
            <p:nvPr/>
          </p:nvSpPr>
          <p:spPr bwMode="auto">
            <a:xfrm>
              <a:off x="5078412" y="1784351"/>
              <a:ext cx="198437" cy="808038"/>
            </a:xfrm>
            <a:custGeom>
              <a:avLst/>
              <a:gdLst>
                <a:gd name="T0" fmla="*/ 87 w 125"/>
                <a:gd name="T1" fmla="*/ 0 h 509"/>
                <a:gd name="T2" fmla="*/ 0 w 125"/>
                <a:gd name="T3" fmla="*/ 161 h 509"/>
                <a:gd name="T4" fmla="*/ 41 w 125"/>
                <a:gd name="T5" fmla="*/ 509 h 509"/>
                <a:gd name="T6" fmla="*/ 125 w 125"/>
                <a:gd name="T7" fmla="*/ 334 h 509"/>
                <a:gd name="T8" fmla="*/ 87 w 125"/>
                <a:gd name="T9" fmla="*/ 0 h 509"/>
              </a:gdLst>
              <a:ahLst/>
              <a:cxnLst>
                <a:cxn ang="0">
                  <a:pos x="T0" y="T1"/>
                </a:cxn>
                <a:cxn ang="0">
                  <a:pos x="T2" y="T3"/>
                </a:cxn>
                <a:cxn ang="0">
                  <a:pos x="T4" y="T5"/>
                </a:cxn>
                <a:cxn ang="0">
                  <a:pos x="T6" y="T7"/>
                </a:cxn>
                <a:cxn ang="0">
                  <a:pos x="T8" y="T9"/>
                </a:cxn>
              </a:cxnLst>
              <a:rect l="0" t="0" r="r" b="b"/>
              <a:pathLst>
                <a:path w="125" h="509">
                  <a:moveTo>
                    <a:pt x="87" y="0"/>
                  </a:moveTo>
                  <a:lnTo>
                    <a:pt x="0" y="161"/>
                  </a:lnTo>
                  <a:lnTo>
                    <a:pt x="41" y="509"/>
                  </a:lnTo>
                  <a:lnTo>
                    <a:pt x="125" y="334"/>
                  </a:lnTo>
                  <a:lnTo>
                    <a:pt x="87" y="0"/>
                  </a:lnTo>
                  <a:close/>
                </a:path>
              </a:pathLst>
            </a:custGeom>
            <a:solidFill>
              <a:srgbClr val="00D0FA"/>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54" name="Group 153">
            <a:extLst>
              <a:ext uri="{FF2B5EF4-FFF2-40B4-BE49-F238E27FC236}">
                <a16:creationId xmlns:a16="http://schemas.microsoft.com/office/drawing/2014/main" id="{04A06DEA-AFD1-425E-8601-5D55B40E1827}"/>
              </a:ext>
            </a:extLst>
          </p:cNvPr>
          <p:cNvGrpSpPr/>
          <p:nvPr/>
        </p:nvGrpSpPr>
        <p:grpSpPr>
          <a:xfrm>
            <a:off x="3609413" y="1820238"/>
            <a:ext cx="5887341" cy="1192308"/>
            <a:chOff x="4197350" y="1255713"/>
            <a:chExt cx="3794123" cy="784225"/>
          </a:xfrm>
          <a:solidFill>
            <a:schemeClr val="accent1">
              <a:lumMod val="60000"/>
              <a:lumOff val="40000"/>
            </a:schemeClr>
          </a:solidFill>
        </p:grpSpPr>
        <p:sp>
          <p:nvSpPr>
            <p:cNvPr id="155" name="Freeform 9">
              <a:extLst>
                <a:ext uri="{FF2B5EF4-FFF2-40B4-BE49-F238E27FC236}">
                  <a16:creationId xmlns:a16="http://schemas.microsoft.com/office/drawing/2014/main" id="{69A78A3C-A4BA-4BFE-91FC-640D8E40DAD4}"/>
                </a:ext>
              </a:extLst>
            </p:cNvPr>
            <p:cNvSpPr>
              <a:spLocks/>
            </p:cNvSpPr>
            <p:nvPr/>
          </p:nvSpPr>
          <p:spPr bwMode="auto">
            <a:xfrm>
              <a:off x="4197350" y="1255713"/>
              <a:ext cx="3794123" cy="784225"/>
            </a:xfrm>
            <a:custGeom>
              <a:avLst/>
              <a:gdLst>
                <a:gd name="T0" fmla="*/ 1875 w 2390"/>
                <a:gd name="T1" fmla="*/ 148 h 494"/>
                <a:gd name="T2" fmla="*/ 1785 w 2390"/>
                <a:gd name="T3" fmla="*/ 0 h 494"/>
                <a:gd name="T4" fmla="*/ 1785 w 2390"/>
                <a:gd name="T5" fmla="*/ 0 h 494"/>
                <a:gd name="T6" fmla="*/ 602 w 2390"/>
                <a:gd name="T7" fmla="*/ 0 h 494"/>
                <a:gd name="T8" fmla="*/ 602 w 2390"/>
                <a:gd name="T9" fmla="*/ 0 h 494"/>
                <a:gd name="T10" fmla="*/ 516 w 2390"/>
                <a:gd name="T11" fmla="*/ 148 h 494"/>
                <a:gd name="T12" fmla="*/ 0 w 2390"/>
                <a:gd name="T13" fmla="*/ 148 h 494"/>
                <a:gd name="T14" fmla="*/ 66 w 2390"/>
                <a:gd name="T15" fmla="*/ 494 h 494"/>
                <a:gd name="T16" fmla="*/ 555 w 2390"/>
                <a:gd name="T17" fmla="*/ 494 h 494"/>
                <a:gd name="T18" fmla="*/ 642 w 2390"/>
                <a:gd name="T19" fmla="*/ 333 h 494"/>
                <a:gd name="T20" fmla="*/ 642 w 2390"/>
                <a:gd name="T21" fmla="*/ 333 h 494"/>
                <a:gd name="T22" fmla="*/ 1747 w 2390"/>
                <a:gd name="T23" fmla="*/ 333 h 494"/>
                <a:gd name="T24" fmla="*/ 1834 w 2390"/>
                <a:gd name="T25" fmla="*/ 494 h 494"/>
                <a:gd name="T26" fmla="*/ 2327 w 2390"/>
                <a:gd name="T27" fmla="*/ 494 h 494"/>
                <a:gd name="T28" fmla="*/ 2390 w 2390"/>
                <a:gd name="T29" fmla="*/ 148 h 494"/>
                <a:gd name="T30" fmla="*/ 1875 w 2390"/>
                <a:gd name="T31" fmla="*/ 148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0" h="494">
                  <a:moveTo>
                    <a:pt x="1875" y="148"/>
                  </a:moveTo>
                  <a:lnTo>
                    <a:pt x="1785" y="0"/>
                  </a:lnTo>
                  <a:lnTo>
                    <a:pt x="1785" y="0"/>
                  </a:lnTo>
                  <a:lnTo>
                    <a:pt x="602" y="0"/>
                  </a:lnTo>
                  <a:lnTo>
                    <a:pt x="602" y="0"/>
                  </a:lnTo>
                  <a:lnTo>
                    <a:pt x="516" y="148"/>
                  </a:lnTo>
                  <a:lnTo>
                    <a:pt x="0" y="148"/>
                  </a:lnTo>
                  <a:lnTo>
                    <a:pt x="66" y="494"/>
                  </a:lnTo>
                  <a:lnTo>
                    <a:pt x="555" y="494"/>
                  </a:lnTo>
                  <a:lnTo>
                    <a:pt x="642" y="333"/>
                  </a:lnTo>
                  <a:lnTo>
                    <a:pt x="642" y="333"/>
                  </a:lnTo>
                  <a:lnTo>
                    <a:pt x="1747" y="333"/>
                  </a:lnTo>
                  <a:lnTo>
                    <a:pt x="1834" y="494"/>
                  </a:lnTo>
                  <a:lnTo>
                    <a:pt x="2327" y="494"/>
                  </a:lnTo>
                  <a:lnTo>
                    <a:pt x="2390" y="148"/>
                  </a:lnTo>
                  <a:lnTo>
                    <a:pt x="1875" y="148"/>
                  </a:lnTo>
                  <a:close/>
                </a:path>
              </a:pathLst>
            </a:custGeom>
            <a:solidFill>
              <a:srgbClr val="00E6F2"/>
            </a:solidFill>
            <a:ln w="9525">
              <a:solidFill>
                <a:schemeClr val="bg1"/>
              </a:solid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56" name="Freeform 19">
              <a:extLst>
                <a:ext uri="{FF2B5EF4-FFF2-40B4-BE49-F238E27FC236}">
                  <a16:creationId xmlns:a16="http://schemas.microsoft.com/office/drawing/2014/main" id="{4C4E20C5-0000-426E-AD46-C6AEF6DECBC1}"/>
                </a:ext>
              </a:extLst>
            </p:cNvPr>
            <p:cNvSpPr>
              <a:spLocks/>
            </p:cNvSpPr>
            <p:nvPr/>
          </p:nvSpPr>
          <p:spPr bwMode="auto">
            <a:xfrm>
              <a:off x="6970712" y="1255713"/>
              <a:ext cx="203200" cy="784225"/>
            </a:xfrm>
            <a:custGeom>
              <a:avLst/>
              <a:gdLst>
                <a:gd name="T0" fmla="*/ 38 w 128"/>
                <a:gd name="T1" fmla="*/ 0 h 494"/>
                <a:gd name="T2" fmla="*/ 0 w 128"/>
                <a:gd name="T3" fmla="*/ 333 h 494"/>
                <a:gd name="T4" fmla="*/ 87 w 128"/>
                <a:gd name="T5" fmla="*/ 494 h 494"/>
                <a:gd name="T6" fmla="*/ 128 w 128"/>
                <a:gd name="T7" fmla="*/ 148 h 494"/>
                <a:gd name="T8" fmla="*/ 38 w 128"/>
                <a:gd name="T9" fmla="*/ 0 h 494"/>
              </a:gdLst>
              <a:ahLst/>
              <a:cxnLst>
                <a:cxn ang="0">
                  <a:pos x="T0" y="T1"/>
                </a:cxn>
                <a:cxn ang="0">
                  <a:pos x="T2" y="T3"/>
                </a:cxn>
                <a:cxn ang="0">
                  <a:pos x="T4" y="T5"/>
                </a:cxn>
                <a:cxn ang="0">
                  <a:pos x="T6" y="T7"/>
                </a:cxn>
                <a:cxn ang="0">
                  <a:pos x="T8" y="T9"/>
                </a:cxn>
              </a:cxnLst>
              <a:rect l="0" t="0" r="r" b="b"/>
              <a:pathLst>
                <a:path w="128" h="494">
                  <a:moveTo>
                    <a:pt x="38" y="0"/>
                  </a:moveTo>
                  <a:lnTo>
                    <a:pt x="0" y="333"/>
                  </a:lnTo>
                  <a:lnTo>
                    <a:pt x="87" y="494"/>
                  </a:lnTo>
                  <a:lnTo>
                    <a:pt x="128" y="148"/>
                  </a:lnTo>
                  <a:lnTo>
                    <a:pt x="38" y="0"/>
                  </a:lnTo>
                  <a:close/>
                </a:path>
              </a:pathLst>
            </a:custGeom>
            <a:solidFill>
              <a:srgbClr val="00E6F2"/>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57" name="Freeform 32">
              <a:extLst>
                <a:ext uri="{FF2B5EF4-FFF2-40B4-BE49-F238E27FC236}">
                  <a16:creationId xmlns:a16="http://schemas.microsoft.com/office/drawing/2014/main" id="{C0E3810A-35AE-4A2D-AD9E-C58EB20F102D}"/>
                </a:ext>
              </a:extLst>
            </p:cNvPr>
            <p:cNvSpPr>
              <a:spLocks/>
            </p:cNvSpPr>
            <p:nvPr/>
          </p:nvSpPr>
          <p:spPr bwMode="auto">
            <a:xfrm>
              <a:off x="5016500" y="1255713"/>
              <a:ext cx="200025" cy="784225"/>
            </a:xfrm>
            <a:custGeom>
              <a:avLst/>
              <a:gdLst>
                <a:gd name="T0" fmla="*/ 88 w 126"/>
                <a:gd name="T1" fmla="*/ 0 h 494"/>
                <a:gd name="T2" fmla="*/ 0 w 126"/>
                <a:gd name="T3" fmla="*/ 148 h 494"/>
                <a:gd name="T4" fmla="*/ 39 w 126"/>
                <a:gd name="T5" fmla="*/ 494 h 494"/>
                <a:gd name="T6" fmla="*/ 126 w 126"/>
                <a:gd name="T7" fmla="*/ 333 h 494"/>
                <a:gd name="T8" fmla="*/ 88 w 126"/>
                <a:gd name="T9" fmla="*/ 0 h 494"/>
              </a:gdLst>
              <a:ahLst/>
              <a:cxnLst>
                <a:cxn ang="0">
                  <a:pos x="T0" y="T1"/>
                </a:cxn>
                <a:cxn ang="0">
                  <a:pos x="T2" y="T3"/>
                </a:cxn>
                <a:cxn ang="0">
                  <a:pos x="T4" y="T5"/>
                </a:cxn>
                <a:cxn ang="0">
                  <a:pos x="T6" y="T7"/>
                </a:cxn>
                <a:cxn ang="0">
                  <a:pos x="T8" y="T9"/>
                </a:cxn>
              </a:cxnLst>
              <a:rect l="0" t="0" r="r" b="b"/>
              <a:pathLst>
                <a:path w="126" h="494">
                  <a:moveTo>
                    <a:pt x="88" y="0"/>
                  </a:moveTo>
                  <a:lnTo>
                    <a:pt x="0" y="148"/>
                  </a:lnTo>
                  <a:lnTo>
                    <a:pt x="39" y="494"/>
                  </a:lnTo>
                  <a:lnTo>
                    <a:pt x="126" y="333"/>
                  </a:lnTo>
                  <a:lnTo>
                    <a:pt x="88" y="0"/>
                  </a:lnTo>
                  <a:close/>
                </a:path>
              </a:pathLst>
            </a:custGeom>
            <a:solidFill>
              <a:srgbClr val="00E6F2"/>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sp>
        <p:nvSpPr>
          <p:cNvPr id="158" name="TextBox 157">
            <a:extLst>
              <a:ext uri="{FF2B5EF4-FFF2-40B4-BE49-F238E27FC236}">
                <a16:creationId xmlns:a16="http://schemas.microsoft.com/office/drawing/2014/main" id="{C3584D7C-10FF-4A88-8C15-4217C10D4083}"/>
              </a:ext>
            </a:extLst>
          </p:cNvPr>
          <p:cNvSpPr txBox="1"/>
          <p:nvPr/>
        </p:nvSpPr>
        <p:spPr>
          <a:xfrm>
            <a:off x="5359592" y="2016110"/>
            <a:ext cx="2253957" cy="535531"/>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lnSpc>
                <a:spcPct val="80000"/>
              </a:lnSpc>
            </a:pPr>
            <a:r>
              <a:rPr lang="en-US" sz="1800" kern="0" dirty="0">
                <a:solidFill>
                  <a:srgbClr val="000000"/>
                </a:solidFill>
                <a:latin typeface="Arial" pitchFamily="34" charset="0"/>
                <a:cs typeface="Arial" pitchFamily="34" charset="0"/>
              </a:rPr>
              <a:t>Validated Highest Quality</a:t>
            </a:r>
          </a:p>
        </p:txBody>
      </p:sp>
      <p:sp>
        <p:nvSpPr>
          <p:cNvPr id="159" name="TextBox 158">
            <a:extLst>
              <a:ext uri="{FF2B5EF4-FFF2-40B4-BE49-F238E27FC236}">
                <a16:creationId xmlns:a16="http://schemas.microsoft.com/office/drawing/2014/main" id="{2EE9D061-1ECF-4792-B6E4-F16BC92CDE98}"/>
              </a:ext>
            </a:extLst>
          </p:cNvPr>
          <p:cNvSpPr txBox="1"/>
          <p:nvPr/>
        </p:nvSpPr>
        <p:spPr>
          <a:xfrm>
            <a:off x="5720737" y="6031646"/>
            <a:ext cx="1687184" cy="3139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lnSpc>
                <a:spcPct val="80000"/>
              </a:lnSpc>
            </a:pPr>
            <a:r>
              <a:rPr lang="en-US" sz="1800" kern="0" dirty="0">
                <a:solidFill>
                  <a:srgbClr val="000000"/>
                </a:solidFill>
                <a:latin typeface="Arial" pitchFamily="34" charset="0"/>
                <a:cs typeface="Arial" pitchFamily="34" charset="0"/>
              </a:rPr>
              <a:t>Okay</a:t>
            </a:r>
          </a:p>
        </p:txBody>
      </p:sp>
      <p:sp>
        <p:nvSpPr>
          <p:cNvPr id="160" name="TextBox 159">
            <a:extLst>
              <a:ext uri="{FF2B5EF4-FFF2-40B4-BE49-F238E27FC236}">
                <a16:creationId xmlns:a16="http://schemas.microsoft.com/office/drawing/2014/main" id="{9C4344A4-358A-472E-95CE-959E8BD8407D}"/>
              </a:ext>
            </a:extLst>
          </p:cNvPr>
          <p:cNvSpPr txBox="1"/>
          <p:nvPr/>
        </p:nvSpPr>
        <p:spPr>
          <a:xfrm>
            <a:off x="5707027" y="7564460"/>
            <a:ext cx="1687184" cy="3139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lnSpc>
                <a:spcPct val="80000"/>
              </a:lnSpc>
            </a:pPr>
            <a:r>
              <a:rPr lang="en-US" sz="1800" kern="0" dirty="0">
                <a:solidFill>
                  <a:srgbClr val="000000"/>
                </a:solidFill>
                <a:latin typeface="Arial" pitchFamily="34" charset="0"/>
                <a:cs typeface="Arial" pitchFamily="34" charset="0"/>
              </a:rPr>
              <a:t>Low Grade </a:t>
            </a:r>
          </a:p>
        </p:txBody>
      </p:sp>
      <p:sp>
        <p:nvSpPr>
          <p:cNvPr id="161" name="TextBox 160">
            <a:extLst>
              <a:ext uri="{FF2B5EF4-FFF2-40B4-BE49-F238E27FC236}">
                <a16:creationId xmlns:a16="http://schemas.microsoft.com/office/drawing/2014/main" id="{D6FC66FD-3082-4E23-92F9-D2A83D456499}"/>
              </a:ext>
            </a:extLst>
          </p:cNvPr>
          <p:cNvSpPr txBox="1"/>
          <p:nvPr/>
        </p:nvSpPr>
        <p:spPr>
          <a:xfrm>
            <a:off x="5873337" y="8303096"/>
            <a:ext cx="1374276" cy="3139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lnSpc>
                <a:spcPct val="80000"/>
              </a:lnSpc>
            </a:pPr>
            <a:r>
              <a:rPr lang="en-US" sz="1800" kern="0" dirty="0">
                <a:solidFill>
                  <a:srgbClr val="000000"/>
                </a:solidFill>
                <a:latin typeface="Arial" pitchFamily="34" charset="0"/>
                <a:cs typeface="Arial" pitchFamily="34" charset="0"/>
              </a:rPr>
              <a:t>No value</a:t>
            </a:r>
          </a:p>
        </p:txBody>
      </p:sp>
      <p:sp>
        <p:nvSpPr>
          <p:cNvPr id="162" name="TextBox 161">
            <a:extLst>
              <a:ext uri="{FF2B5EF4-FFF2-40B4-BE49-F238E27FC236}">
                <a16:creationId xmlns:a16="http://schemas.microsoft.com/office/drawing/2014/main" id="{EC9D2A04-048B-4C9A-BB72-23402E4F4EDB}"/>
              </a:ext>
            </a:extLst>
          </p:cNvPr>
          <p:cNvSpPr txBox="1"/>
          <p:nvPr/>
        </p:nvSpPr>
        <p:spPr>
          <a:xfrm>
            <a:off x="8448260" y="2312603"/>
            <a:ext cx="705000" cy="715581"/>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N" sz="4050" dirty="0">
                <a:solidFill>
                  <a:srgbClr val="000000"/>
                </a:solidFill>
              </a:rPr>
              <a:t>09</a:t>
            </a:r>
          </a:p>
        </p:txBody>
      </p:sp>
      <p:sp>
        <p:nvSpPr>
          <p:cNvPr id="163" name="TextBox 162">
            <a:extLst>
              <a:ext uri="{FF2B5EF4-FFF2-40B4-BE49-F238E27FC236}">
                <a16:creationId xmlns:a16="http://schemas.microsoft.com/office/drawing/2014/main" id="{EF5195D4-5DC2-4DD5-A696-ABB2B8AE9DC9}"/>
              </a:ext>
            </a:extLst>
          </p:cNvPr>
          <p:cNvSpPr txBox="1"/>
          <p:nvPr/>
        </p:nvSpPr>
        <p:spPr>
          <a:xfrm>
            <a:off x="8293883" y="3138711"/>
            <a:ext cx="705000" cy="715581"/>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N" sz="4050" dirty="0">
                <a:solidFill>
                  <a:srgbClr val="000000"/>
                </a:solidFill>
              </a:rPr>
              <a:t>08</a:t>
            </a:r>
          </a:p>
        </p:txBody>
      </p:sp>
      <p:sp>
        <p:nvSpPr>
          <p:cNvPr id="164" name="TextBox 163">
            <a:extLst>
              <a:ext uri="{FF2B5EF4-FFF2-40B4-BE49-F238E27FC236}">
                <a16:creationId xmlns:a16="http://schemas.microsoft.com/office/drawing/2014/main" id="{6A311388-F321-4C76-9259-F35588D0BA63}"/>
              </a:ext>
            </a:extLst>
          </p:cNvPr>
          <p:cNvSpPr txBox="1"/>
          <p:nvPr/>
        </p:nvSpPr>
        <p:spPr>
          <a:xfrm>
            <a:off x="8187008" y="3941549"/>
            <a:ext cx="705000" cy="55399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r>
              <a:rPr lang="en-IN" sz="3000" b="1" dirty="0">
                <a:solidFill>
                  <a:srgbClr val="000000"/>
                </a:solidFill>
                <a:latin typeface="Arial" panose="020B0604020202020204" pitchFamily="34" charset="0"/>
                <a:cs typeface="Arial" panose="020B0604020202020204" pitchFamily="34" charset="0"/>
              </a:rPr>
              <a:t>07</a:t>
            </a:r>
          </a:p>
        </p:txBody>
      </p:sp>
      <p:sp>
        <p:nvSpPr>
          <p:cNvPr id="165" name="TextBox 164">
            <a:extLst>
              <a:ext uri="{FF2B5EF4-FFF2-40B4-BE49-F238E27FC236}">
                <a16:creationId xmlns:a16="http://schemas.microsoft.com/office/drawing/2014/main" id="{A8CBA277-4238-473D-8BB0-C11DA7F4C32A}"/>
              </a:ext>
            </a:extLst>
          </p:cNvPr>
          <p:cNvSpPr txBox="1"/>
          <p:nvPr/>
        </p:nvSpPr>
        <p:spPr>
          <a:xfrm>
            <a:off x="8068257" y="4756022"/>
            <a:ext cx="705000" cy="55399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r>
              <a:rPr lang="en-IN" sz="3000" b="1" dirty="0">
                <a:solidFill>
                  <a:srgbClr val="000000"/>
                </a:solidFill>
                <a:latin typeface="Arial" panose="020B0604020202020204" pitchFamily="34" charset="0"/>
                <a:cs typeface="Arial" panose="020B0604020202020204" pitchFamily="34" charset="0"/>
              </a:rPr>
              <a:t>06</a:t>
            </a:r>
          </a:p>
        </p:txBody>
      </p:sp>
      <p:sp>
        <p:nvSpPr>
          <p:cNvPr id="166" name="TextBox 165">
            <a:extLst>
              <a:ext uri="{FF2B5EF4-FFF2-40B4-BE49-F238E27FC236}">
                <a16:creationId xmlns:a16="http://schemas.microsoft.com/office/drawing/2014/main" id="{7FFAFC67-657A-4117-9CC0-3F024FA07784}"/>
              </a:ext>
            </a:extLst>
          </p:cNvPr>
          <p:cNvSpPr txBox="1"/>
          <p:nvPr/>
        </p:nvSpPr>
        <p:spPr>
          <a:xfrm>
            <a:off x="7937630" y="5605401"/>
            <a:ext cx="705000" cy="553998"/>
          </a:xfrm>
          <a:prstGeom prst="rect">
            <a:avLst/>
          </a:prstGeom>
          <a:solidFill>
            <a:srgbClr val="A6A6A6"/>
          </a:solid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r>
              <a:rPr lang="en-IN" sz="3000" b="1" dirty="0">
                <a:solidFill>
                  <a:srgbClr val="000000"/>
                </a:solidFill>
                <a:latin typeface="Arial" panose="020B0604020202020204" pitchFamily="34" charset="0"/>
                <a:cs typeface="Arial" panose="020B0604020202020204" pitchFamily="34" charset="0"/>
              </a:rPr>
              <a:t>05</a:t>
            </a:r>
          </a:p>
        </p:txBody>
      </p:sp>
      <p:sp>
        <p:nvSpPr>
          <p:cNvPr id="167" name="TextBox 166">
            <a:extLst>
              <a:ext uri="{FF2B5EF4-FFF2-40B4-BE49-F238E27FC236}">
                <a16:creationId xmlns:a16="http://schemas.microsoft.com/office/drawing/2014/main" id="{256865CE-A569-488B-AD23-7E82E83F4930}"/>
              </a:ext>
            </a:extLst>
          </p:cNvPr>
          <p:cNvSpPr txBox="1"/>
          <p:nvPr/>
        </p:nvSpPr>
        <p:spPr>
          <a:xfrm>
            <a:off x="7830755" y="6419873"/>
            <a:ext cx="705000" cy="553998"/>
          </a:xfrm>
          <a:prstGeom prst="rect">
            <a:avLst/>
          </a:prstGeom>
          <a:solidFill>
            <a:srgbClr val="A6A6A6"/>
          </a:solid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r>
              <a:rPr lang="en-IN" sz="3000" b="1" dirty="0">
                <a:solidFill>
                  <a:srgbClr val="000000"/>
                </a:solidFill>
                <a:latin typeface="Arial" panose="020B0604020202020204" pitchFamily="34" charset="0"/>
                <a:cs typeface="Arial" panose="020B0604020202020204" pitchFamily="34" charset="0"/>
              </a:rPr>
              <a:t>04</a:t>
            </a:r>
          </a:p>
        </p:txBody>
      </p:sp>
      <p:sp>
        <p:nvSpPr>
          <p:cNvPr id="168" name="TextBox 167">
            <a:extLst>
              <a:ext uri="{FF2B5EF4-FFF2-40B4-BE49-F238E27FC236}">
                <a16:creationId xmlns:a16="http://schemas.microsoft.com/office/drawing/2014/main" id="{B0FBD61B-823A-4DBC-8630-7E2EB273CDB9}"/>
              </a:ext>
            </a:extLst>
          </p:cNvPr>
          <p:cNvSpPr txBox="1"/>
          <p:nvPr/>
        </p:nvSpPr>
        <p:spPr>
          <a:xfrm>
            <a:off x="7666561" y="7166203"/>
            <a:ext cx="743474" cy="692498"/>
          </a:xfrm>
          <a:prstGeom prst="rect">
            <a:avLst/>
          </a:pr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N" sz="3000" b="1" dirty="0">
                <a:solidFill>
                  <a:srgbClr val="000000"/>
                </a:solidFill>
                <a:latin typeface="Arial" panose="020B0604020202020204" pitchFamily="34" charset="0"/>
                <a:cs typeface="Arial" panose="020B0604020202020204" pitchFamily="34" charset="0"/>
              </a:rPr>
              <a:t>03</a:t>
            </a:r>
          </a:p>
        </p:txBody>
      </p:sp>
      <p:sp>
        <p:nvSpPr>
          <p:cNvPr id="169" name="TextBox 168">
            <a:extLst>
              <a:ext uri="{FF2B5EF4-FFF2-40B4-BE49-F238E27FC236}">
                <a16:creationId xmlns:a16="http://schemas.microsoft.com/office/drawing/2014/main" id="{C86FCD52-1D5E-4A6A-B080-DBD98B7BE9C7}"/>
              </a:ext>
            </a:extLst>
          </p:cNvPr>
          <p:cNvSpPr txBox="1"/>
          <p:nvPr/>
        </p:nvSpPr>
        <p:spPr>
          <a:xfrm>
            <a:off x="7545752" y="8025549"/>
            <a:ext cx="705000" cy="553998"/>
          </a:xfrm>
          <a:prstGeom prst="rect">
            <a:avLst/>
          </a:prstGeom>
          <a:solidFill>
            <a:srgbClr val="A6A6A6"/>
          </a:solid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r>
              <a:rPr lang="en-IN" sz="3000" b="1" dirty="0">
                <a:solidFill>
                  <a:srgbClr val="000000"/>
                </a:solidFill>
                <a:latin typeface="Arial" panose="020B0604020202020204" pitchFamily="34" charset="0"/>
                <a:cs typeface="Arial" panose="020B0604020202020204" pitchFamily="34" charset="0"/>
              </a:rPr>
              <a:t>02</a:t>
            </a:r>
          </a:p>
        </p:txBody>
      </p:sp>
      <p:sp>
        <p:nvSpPr>
          <p:cNvPr id="170" name="TextBox 169">
            <a:extLst>
              <a:ext uri="{FF2B5EF4-FFF2-40B4-BE49-F238E27FC236}">
                <a16:creationId xmlns:a16="http://schemas.microsoft.com/office/drawing/2014/main" id="{F4C4787C-4597-4F9E-8A9E-7874C06BC9C0}"/>
              </a:ext>
            </a:extLst>
          </p:cNvPr>
          <p:cNvSpPr txBox="1"/>
          <p:nvPr/>
        </p:nvSpPr>
        <p:spPr>
          <a:xfrm>
            <a:off x="7365287" y="8838536"/>
            <a:ext cx="739052" cy="390104"/>
          </a:xfrm>
          <a:prstGeom prst="rect">
            <a:avLst/>
          </a:prstGeom>
          <a:solidFill>
            <a:srgbClr val="A6A6A6"/>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N" sz="3000" b="1" dirty="0">
                <a:solidFill>
                  <a:srgbClr val="000000"/>
                </a:solidFill>
                <a:latin typeface="Arial" panose="020B0604020202020204" pitchFamily="34" charset="0"/>
                <a:cs typeface="Arial" panose="020B0604020202020204" pitchFamily="34" charset="0"/>
              </a:rPr>
              <a:t>01</a:t>
            </a:r>
          </a:p>
        </p:txBody>
      </p:sp>
      <p:grpSp>
        <p:nvGrpSpPr>
          <p:cNvPr id="171" name="Group 170">
            <a:extLst>
              <a:ext uri="{FF2B5EF4-FFF2-40B4-BE49-F238E27FC236}">
                <a16:creationId xmlns:a16="http://schemas.microsoft.com/office/drawing/2014/main" id="{3EB0C305-9D36-4E16-9E0A-E8A74FD7EBE6}"/>
              </a:ext>
            </a:extLst>
          </p:cNvPr>
          <p:cNvGrpSpPr/>
          <p:nvPr/>
        </p:nvGrpSpPr>
        <p:grpSpPr>
          <a:xfrm>
            <a:off x="4033605" y="2378468"/>
            <a:ext cx="458538" cy="410718"/>
            <a:chOff x="-7775576" y="2684463"/>
            <a:chExt cx="2441575" cy="2232025"/>
          </a:xfrm>
          <a:solidFill>
            <a:srgbClr val="000000"/>
          </a:solidFill>
        </p:grpSpPr>
        <p:sp>
          <p:nvSpPr>
            <p:cNvPr id="172" name="Freeform 24">
              <a:extLst>
                <a:ext uri="{FF2B5EF4-FFF2-40B4-BE49-F238E27FC236}">
                  <a16:creationId xmlns:a16="http://schemas.microsoft.com/office/drawing/2014/main" id="{4AAF5CEC-499A-4EF9-8A04-4A2DB3F9EE52}"/>
                </a:ext>
              </a:extLst>
            </p:cNvPr>
            <p:cNvSpPr>
              <a:spLocks noEditPoints="1"/>
            </p:cNvSpPr>
            <p:nvPr/>
          </p:nvSpPr>
          <p:spPr bwMode="auto">
            <a:xfrm>
              <a:off x="-6148388" y="4308475"/>
              <a:ext cx="606425" cy="608013"/>
            </a:xfrm>
            <a:custGeom>
              <a:avLst/>
              <a:gdLst>
                <a:gd name="T0" fmla="*/ 255 w 510"/>
                <a:gd name="T1" fmla="*/ 511 h 511"/>
                <a:gd name="T2" fmla="*/ 0 w 510"/>
                <a:gd name="T3" fmla="*/ 255 h 511"/>
                <a:gd name="T4" fmla="*/ 255 w 510"/>
                <a:gd name="T5" fmla="*/ 0 h 511"/>
                <a:gd name="T6" fmla="*/ 510 w 510"/>
                <a:gd name="T7" fmla="*/ 255 h 511"/>
                <a:gd name="T8" fmla="*/ 255 w 510"/>
                <a:gd name="T9" fmla="*/ 511 h 511"/>
                <a:gd name="T10" fmla="*/ 255 w 510"/>
                <a:gd name="T11" fmla="*/ 153 h 511"/>
                <a:gd name="T12" fmla="*/ 153 w 510"/>
                <a:gd name="T13" fmla="*/ 255 h 511"/>
                <a:gd name="T14" fmla="*/ 255 w 510"/>
                <a:gd name="T15" fmla="*/ 358 h 511"/>
                <a:gd name="T16" fmla="*/ 357 w 510"/>
                <a:gd name="T17" fmla="*/ 255 h 511"/>
                <a:gd name="T18" fmla="*/ 255 w 510"/>
                <a:gd name="T19" fmla="*/ 15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 h="511">
                  <a:moveTo>
                    <a:pt x="255" y="511"/>
                  </a:moveTo>
                  <a:cubicBezTo>
                    <a:pt x="114" y="511"/>
                    <a:pt x="0" y="396"/>
                    <a:pt x="0" y="255"/>
                  </a:cubicBezTo>
                  <a:cubicBezTo>
                    <a:pt x="0" y="115"/>
                    <a:pt x="114" y="0"/>
                    <a:pt x="255" y="0"/>
                  </a:cubicBezTo>
                  <a:cubicBezTo>
                    <a:pt x="396" y="0"/>
                    <a:pt x="510" y="115"/>
                    <a:pt x="510" y="255"/>
                  </a:cubicBezTo>
                  <a:cubicBezTo>
                    <a:pt x="510" y="396"/>
                    <a:pt x="396" y="511"/>
                    <a:pt x="255" y="511"/>
                  </a:cubicBezTo>
                  <a:close/>
                  <a:moveTo>
                    <a:pt x="255" y="153"/>
                  </a:moveTo>
                  <a:cubicBezTo>
                    <a:pt x="199" y="153"/>
                    <a:pt x="153" y="199"/>
                    <a:pt x="153" y="255"/>
                  </a:cubicBezTo>
                  <a:cubicBezTo>
                    <a:pt x="153" y="312"/>
                    <a:pt x="199" y="358"/>
                    <a:pt x="255" y="358"/>
                  </a:cubicBezTo>
                  <a:cubicBezTo>
                    <a:pt x="311" y="358"/>
                    <a:pt x="357" y="312"/>
                    <a:pt x="357" y="255"/>
                  </a:cubicBezTo>
                  <a:cubicBezTo>
                    <a:pt x="357" y="199"/>
                    <a:pt x="311" y="153"/>
                    <a:pt x="255"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73" name="Freeform 25">
              <a:extLst>
                <a:ext uri="{FF2B5EF4-FFF2-40B4-BE49-F238E27FC236}">
                  <a16:creationId xmlns:a16="http://schemas.microsoft.com/office/drawing/2014/main" id="{6543A364-CBB1-435A-93BE-38ADB9E682BE}"/>
                </a:ext>
              </a:extLst>
            </p:cNvPr>
            <p:cNvSpPr>
              <a:spLocks noEditPoints="1"/>
            </p:cNvSpPr>
            <p:nvPr/>
          </p:nvSpPr>
          <p:spPr bwMode="auto">
            <a:xfrm>
              <a:off x="-7775576" y="2684463"/>
              <a:ext cx="2441575" cy="1492250"/>
            </a:xfrm>
            <a:custGeom>
              <a:avLst/>
              <a:gdLst>
                <a:gd name="T0" fmla="*/ 1785 w 2052"/>
                <a:gd name="T1" fmla="*/ 1254 h 1254"/>
                <a:gd name="T2" fmla="*/ 593 w 2052"/>
                <a:gd name="T3" fmla="*/ 1254 h 1254"/>
                <a:gd name="T4" fmla="*/ 518 w 2052"/>
                <a:gd name="T5" fmla="*/ 1195 h 1254"/>
                <a:gd name="T6" fmla="*/ 269 w 2052"/>
                <a:gd name="T7" fmla="*/ 154 h 1254"/>
                <a:gd name="T8" fmla="*/ 77 w 2052"/>
                <a:gd name="T9" fmla="*/ 154 h 1254"/>
                <a:gd name="T10" fmla="*/ 0 w 2052"/>
                <a:gd name="T11" fmla="*/ 77 h 1254"/>
                <a:gd name="T12" fmla="*/ 77 w 2052"/>
                <a:gd name="T13" fmla="*/ 0 h 1254"/>
                <a:gd name="T14" fmla="*/ 330 w 2052"/>
                <a:gd name="T15" fmla="*/ 0 h 1254"/>
                <a:gd name="T16" fmla="*/ 404 w 2052"/>
                <a:gd name="T17" fmla="*/ 59 h 1254"/>
                <a:gd name="T18" fmla="*/ 473 w 2052"/>
                <a:gd name="T19" fmla="*/ 348 h 1254"/>
                <a:gd name="T20" fmla="*/ 1972 w 2052"/>
                <a:gd name="T21" fmla="*/ 348 h 1254"/>
                <a:gd name="T22" fmla="*/ 2032 w 2052"/>
                <a:gd name="T23" fmla="*/ 377 h 1254"/>
                <a:gd name="T24" fmla="*/ 2046 w 2052"/>
                <a:gd name="T25" fmla="*/ 443 h 1254"/>
                <a:gd name="T26" fmla="*/ 1860 w 2052"/>
                <a:gd name="T27" fmla="*/ 1196 h 1254"/>
                <a:gd name="T28" fmla="*/ 1785 w 2052"/>
                <a:gd name="T29" fmla="*/ 1254 h 1254"/>
                <a:gd name="T30" fmla="*/ 653 w 2052"/>
                <a:gd name="T31" fmla="*/ 1101 h 1254"/>
                <a:gd name="T32" fmla="*/ 1725 w 2052"/>
                <a:gd name="T33" fmla="*/ 1101 h 1254"/>
                <a:gd name="T34" fmla="*/ 1874 w 2052"/>
                <a:gd name="T35" fmla="*/ 501 h 1254"/>
                <a:gd name="T36" fmla="*/ 510 w 2052"/>
                <a:gd name="T37" fmla="*/ 501 h 1254"/>
                <a:gd name="T38" fmla="*/ 653 w 2052"/>
                <a:gd name="T39" fmla="*/ 1101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52" h="1254">
                  <a:moveTo>
                    <a:pt x="1785" y="1254"/>
                  </a:moveTo>
                  <a:cubicBezTo>
                    <a:pt x="593" y="1254"/>
                    <a:pt x="593" y="1254"/>
                    <a:pt x="593" y="1254"/>
                  </a:cubicBezTo>
                  <a:cubicBezTo>
                    <a:pt x="557" y="1254"/>
                    <a:pt x="527" y="1230"/>
                    <a:pt x="518" y="1195"/>
                  </a:cubicBezTo>
                  <a:cubicBezTo>
                    <a:pt x="269" y="154"/>
                    <a:pt x="269" y="154"/>
                    <a:pt x="269" y="154"/>
                  </a:cubicBezTo>
                  <a:cubicBezTo>
                    <a:pt x="77" y="154"/>
                    <a:pt x="77" y="154"/>
                    <a:pt x="77" y="154"/>
                  </a:cubicBezTo>
                  <a:cubicBezTo>
                    <a:pt x="35" y="154"/>
                    <a:pt x="0" y="119"/>
                    <a:pt x="0" y="77"/>
                  </a:cubicBezTo>
                  <a:cubicBezTo>
                    <a:pt x="0" y="35"/>
                    <a:pt x="35" y="0"/>
                    <a:pt x="77" y="0"/>
                  </a:cubicBezTo>
                  <a:cubicBezTo>
                    <a:pt x="330" y="0"/>
                    <a:pt x="330" y="0"/>
                    <a:pt x="330" y="0"/>
                  </a:cubicBezTo>
                  <a:cubicBezTo>
                    <a:pt x="365" y="0"/>
                    <a:pt x="396" y="25"/>
                    <a:pt x="404" y="59"/>
                  </a:cubicBezTo>
                  <a:cubicBezTo>
                    <a:pt x="473" y="348"/>
                    <a:pt x="473" y="348"/>
                    <a:pt x="473" y="348"/>
                  </a:cubicBezTo>
                  <a:cubicBezTo>
                    <a:pt x="1972" y="348"/>
                    <a:pt x="1972" y="348"/>
                    <a:pt x="1972" y="348"/>
                  </a:cubicBezTo>
                  <a:cubicBezTo>
                    <a:pt x="1995" y="348"/>
                    <a:pt x="2018" y="359"/>
                    <a:pt x="2032" y="377"/>
                  </a:cubicBezTo>
                  <a:cubicBezTo>
                    <a:pt x="2047" y="396"/>
                    <a:pt x="2052" y="420"/>
                    <a:pt x="2046" y="443"/>
                  </a:cubicBezTo>
                  <a:cubicBezTo>
                    <a:pt x="1860" y="1196"/>
                    <a:pt x="1860" y="1196"/>
                    <a:pt x="1860" y="1196"/>
                  </a:cubicBezTo>
                  <a:cubicBezTo>
                    <a:pt x="1851" y="1230"/>
                    <a:pt x="1821" y="1254"/>
                    <a:pt x="1785" y="1254"/>
                  </a:cubicBezTo>
                  <a:close/>
                  <a:moveTo>
                    <a:pt x="653" y="1101"/>
                  </a:moveTo>
                  <a:cubicBezTo>
                    <a:pt x="1725" y="1101"/>
                    <a:pt x="1725" y="1101"/>
                    <a:pt x="1725" y="1101"/>
                  </a:cubicBezTo>
                  <a:cubicBezTo>
                    <a:pt x="1874" y="501"/>
                    <a:pt x="1874" y="501"/>
                    <a:pt x="1874" y="501"/>
                  </a:cubicBezTo>
                  <a:cubicBezTo>
                    <a:pt x="510" y="501"/>
                    <a:pt x="510" y="501"/>
                    <a:pt x="510" y="501"/>
                  </a:cubicBezTo>
                  <a:lnTo>
                    <a:pt x="653" y="1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74" name="Freeform 26">
              <a:extLst>
                <a:ext uri="{FF2B5EF4-FFF2-40B4-BE49-F238E27FC236}">
                  <a16:creationId xmlns:a16="http://schemas.microsoft.com/office/drawing/2014/main" id="{BB38149F-4DFA-4DFF-86E2-72F4ECFE3757}"/>
                </a:ext>
              </a:extLst>
            </p:cNvPr>
            <p:cNvSpPr>
              <a:spLocks noEditPoints="1"/>
            </p:cNvSpPr>
            <p:nvPr/>
          </p:nvSpPr>
          <p:spPr bwMode="auto">
            <a:xfrm>
              <a:off x="-7251701" y="4308475"/>
              <a:ext cx="606425" cy="608013"/>
            </a:xfrm>
            <a:custGeom>
              <a:avLst/>
              <a:gdLst>
                <a:gd name="T0" fmla="*/ 255 w 510"/>
                <a:gd name="T1" fmla="*/ 511 h 511"/>
                <a:gd name="T2" fmla="*/ 0 w 510"/>
                <a:gd name="T3" fmla="*/ 255 h 511"/>
                <a:gd name="T4" fmla="*/ 255 w 510"/>
                <a:gd name="T5" fmla="*/ 0 h 511"/>
                <a:gd name="T6" fmla="*/ 510 w 510"/>
                <a:gd name="T7" fmla="*/ 255 h 511"/>
                <a:gd name="T8" fmla="*/ 255 w 510"/>
                <a:gd name="T9" fmla="*/ 511 h 511"/>
                <a:gd name="T10" fmla="*/ 255 w 510"/>
                <a:gd name="T11" fmla="*/ 153 h 511"/>
                <a:gd name="T12" fmla="*/ 153 w 510"/>
                <a:gd name="T13" fmla="*/ 255 h 511"/>
                <a:gd name="T14" fmla="*/ 255 w 510"/>
                <a:gd name="T15" fmla="*/ 358 h 511"/>
                <a:gd name="T16" fmla="*/ 357 w 510"/>
                <a:gd name="T17" fmla="*/ 255 h 511"/>
                <a:gd name="T18" fmla="*/ 255 w 510"/>
                <a:gd name="T19" fmla="*/ 15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 h="511">
                  <a:moveTo>
                    <a:pt x="255" y="511"/>
                  </a:moveTo>
                  <a:cubicBezTo>
                    <a:pt x="114" y="511"/>
                    <a:pt x="0" y="396"/>
                    <a:pt x="0" y="255"/>
                  </a:cubicBezTo>
                  <a:cubicBezTo>
                    <a:pt x="0" y="115"/>
                    <a:pt x="114" y="0"/>
                    <a:pt x="255" y="0"/>
                  </a:cubicBezTo>
                  <a:cubicBezTo>
                    <a:pt x="396" y="0"/>
                    <a:pt x="510" y="115"/>
                    <a:pt x="510" y="255"/>
                  </a:cubicBezTo>
                  <a:cubicBezTo>
                    <a:pt x="510" y="396"/>
                    <a:pt x="396" y="511"/>
                    <a:pt x="255" y="511"/>
                  </a:cubicBezTo>
                  <a:close/>
                  <a:moveTo>
                    <a:pt x="255" y="153"/>
                  </a:moveTo>
                  <a:cubicBezTo>
                    <a:pt x="199" y="153"/>
                    <a:pt x="153" y="199"/>
                    <a:pt x="153" y="255"/>
                  </a:cubicBezTo>
                  <a:cubicBezTo>
                    <a:pt x="153" y="312"/>
                    <a:pt x="199" y="358"/>
                    <a:pt x="255" y="358"/>
                  </a:cubicBezTo>
                  <a:cubicBezTo>
                    <a:pt x="311" y="358"/>
                    <a:pt x="357" y="312"/>
                    <a:pt x="357" y="255"/>
                  </a:cubicBezTo>
                  <a:cubicBezTo>
                    <a:pt x="357" y="199"/>
                    <a:pt x="311" y="153"/>
                    <a:pt x="255"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75" name="Group 174">
            <a:extLst>
              <a:ext uri="{FF2B5EF4-FFF2-40B4-BE49-F238E27FC236}">
                <a16:creationId xmlns:a16="http://schemas.microsoft.com/office/drawing/2014/main" id="{4FDC601D-C69C-4344-92DE-3CBAC63E095A}"/>
              </a:ext>
            </a:extLst>
          </p:cNvPr>
          <p:cNvGrpSpPr/>
          <p:nvPr/>
        </p:nvGrpSpPr>
        <p:grpSpPr>
          <a:xfrm>
            <a:off x="4603721" y="5715977"/>
            <a:ext cx="371765" cy="361785"/>
            <a:chOff x="-3063875" y="330200"/>
            <a:chExt cx="3275013" cy="3252788"/>
          </a:xfrm>
          <a:solidFill>
            <a:srgbClr val="000000"/>
          </a:solidFill>
        </p:grpSpPr>
        <p:sp>
          <p:nvSpPr>
            <p:cNvPr id="176" name="Freeform 30">
              <a:extLst>
                <a:ext uri="{FF2B5EF4-FFF2-40B4-BE49-F238E27FC236}">
                  <a16:creationId xmlns:a16="http://schemas.microsoft.com/office/drawing/2014/main" id="{01F7F530-5CA4-4A67-8B4C-AF787930234F}"/>
                </a:ext>
              </a:extLst>
            </p:cNvPr>
            <p:cNvSpPr>
              <a:spLocks noEditPoints="1"/>
            </p:cNvSpPr>
            <p:nvPr/>
          </p:nvSpPr>
          <p:spPr bwMode="auto">
            <a:xfrm>
              <a:off x="-1660525" y="1227138"/>
              <a:ext cx="957263" cy="987425"/>
            </a:xfrm>
            <a:custGeom>
              <a:avLst/>
              <a:gdLst>
                <a:gd name="T0" fmla="*/ 0 w 315"/>
                <a:gd name="T1" fmla="*/ 240 h 325"/>
                <a:gd name="T2" fmla="*/ 85 w 315"/>
                <a:gd name="T3" fmla="*/ 325 h 325"/>
                <a:gd name="T4" fmla="*/ 160 w 315"/>
                <a:gd name="T5" fmla="*/ 279 h 325"/>
                <a:gd name="T6" fmla="*/ 160 w 315"/>
                <a:gd name="T7" fmla="*/ 279 h 325"/>
                <a:gd name="T8" fmla="*/ 315 w 315"/>
                <a:gd name="T9" fmla="*/ 0 h 325"/>
                <a:gd name="T10" fmla="*/ 43 w 315"/>
                <a:gd name="T11" fmla="*/ 166 h 325"/>
                <a:gd name="T12" fmla="*/ 44 w 315"/>
                <a:gd name="T13" fmla="*/ 167 h 325"/>
                <a:gd name="T14" fmla="*/ 0 w 315"/>
                <a:gd name="T15" fmla="*/ 240 h 325"/>
                <a:gd name="T16" fmla="*/ 0 w 315"/>
                <a:gd name="T17" fmla="*/ 240 h 325"/>
                <a:gd name="T18" fmla="*/ 0 w 315"/>
                <a:gd name="T19" fmla="*/ 24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5" h="325">
                  <a:moveTo>
                    <a:pt x="0" y="240"/>
                  </a:moveTo>
                  <a:cubicBezTo>
                    <a:pt x="0" y="287"/>
                    <a:pt x="38" y="325"/>
                    <a:pt x="85" y="325"/>
                  </a:cubicBezTo>
                  <a:cubicBezTo>
                    <a:pt x="118" y="325"/>
                    <a:pt x="146" y="306"/>
                    <a:pt x="160" y="279"/>
                  </a:cubicBezTo>
                  <a:cubicBezTo>
                    <a:pt x="160" y="279"/>
                    <a:pt x="160" y="279"/>
                    <a:pt x="160" y="279"/>
                  </a:cubicBezTo>
                  <a:cubicBezTo>
                    <a:pt x="315" y="0"/>
                    <a:pt x="315" y="0"/>
                    <a:pt x="315" y="0"/>
                  </a:cubicBezTo>
                  <a:cubicBezTo>
                    <a:pt x="43" y="166"/>
                    <a:pt x="43" y="166"/>
                    <a:pt x="43" y="166"/>
                  </a:cubicBezTo>
                  <a:cubicBezTo>
                    <a:pt x="44" y="167"/>
                    <a:pt x="44" y="167"/>
                    <a:pt x="44" y="167"/>
                  </a:cubicBezTo>
                  <a:cubicBezTo>
                    <a:pt x="18" y="181"/>
                    <a:pt x="0" y="209"/>
                    <a:pt x="0" y="240"/>
                  </a:cubicBezTo>
                  <a:close/>
                  <a:moveTo>
                    <a:pt x="0" y="240"/>
                  </a:moveTo>
                  <a:cubicBezTo>
                    <a:pt x="0" y="240"/>
                    <a:pt x="0" y="240"/>
                    <a:pt x="0" y="240"/>
                  </a:cubicBezTo>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77" name="Freeform 31">
              <a:extLst>
                <a:ext uri="{FF2B5EF4-FFF2-40B4-BE49-F238E27FC236}">
                  <a16:creationId xmlns:a16="http://schemas.microsoft.com/office/drawing/2014/main" id="{F218C0D8-313A-44C4-A2EE-AD545AA8AE86}"/>
                </a:ext>
              </a:extLst>
            </p:cNvPr>
            <p:cNvSpPr>
              <a:spLocks noEditPoints="1"/>
            </p:cNvSpPr>
            <p:nvPr/>
          </p:nvSpPr>
          <p:spPr bwMode="auto">
            <a:xfrm>
              <a:off x="-1358900" y="330200"/>
              <a:ext cx="992188" cy="674688"/>
            </a:xfrm>
            <a:custGeom>
              <a:avLst/>
              <a:gdLst>
                <a:gd name="T0" fmla="*/ 327 w 327"/>
                <a:gd name="T1" fmla="*/ 132 h 222"/>
                <a:gd name="T2" fmla="*/ 0 w 327"/>
                <a:gd name="T3" fmla="*/ 0 h 222"/>
                <a:gd name="T4" fmla="*/ 0 w 327"/>
                <a:gd name="T5" fmla="*/ 129 h 222"/>
                <a:gd name="T6" fmla="*/ 233 w 327"/>
                <a:gd name="T7" fmla="*/ 222 h 222"/>
                <a:gd name="T8" fmla="*/ 327 w 327"/>
                <a:gd name="T9" fmla="*/ 132 h 222"/>
                <a:gd name="T10" fmla="*/ 327 w 327"/>
                <a:gd name="T11" fmla="*/ 132 h 222"/>
                <a:gd name="T12" fmla="*/ 327 w 327"/>
                <a:gd name="T13" fmla="*/ 132 h 222"/>
              </a:gdLst>
              <a:ahLst/>
              <a:cxnLst>
                <a:cxn ang="0">
                  <a:pos x="T0" y="T1"/>
                </a:cxn>
                <a:cxn ang="0">
                  <a:pos x="T2" y="T3"/>
                </a:cxn>
                <a:cxn ang="0">
                  <a:pos x="T4" y="T5"/>
                </a:cxn>
                <a:cxn ang="0">
                  <a:pos x="T6" y="T7"/>
                </a:cxn>
                <a:cxn ang="0">
                  <a:pos x="T8" y="T9"/>
                </a:cxn>
                <a:cxn ang="0">
                  <a:pos x="T10" y="T11"/>
                </a:cxn>
                <a:cxn ang="0">
                  <a:pos x="T12" y="T13"/>
                </a:cxn>
              </a:cxnLst>
              <a:rect l="0" t="0" r="r" b="b"/>
              <a:pathLst>
                <a:path w="327" h="222">
                  <a:moveTo>
                    <a:pt x="327" y="132"/>
                  </a:moveTo>
                  <a:cubicBezTo>
                    <a:pt x="240" y="56"/>
                    <a:pt x="128" y="7"/>
                    <a:pt x="0" y="0"/>
                  </a:cubicBezTo>
                  <a:cubicBezTo>
                    <a:pt x="0" y="129"/>
                    <a:pt x="0" y="129"/>
                    <a:pt x="0" y="129"/>
                  </a:cubicBezTo>
                  <a:cubicBezTo>
                    <a:pt x="107" y="136"/>
                    <a:pt x="170" y="170"/>
                    <a:pt x="233" y="222"/>
                  </a:cubicBezTo>
                  <a:lnTo>
                    <a:pt x="327" y="132"/>
                  </a:lnTo>
                  <a:close/>
                  <a:moveTo>
                    <a:pt x="327" y="132"/>
                  </a:moveTo>
                  <a:cubicBezTo>
                    <a:pt x="327" y="132"/>
                    <a:pt x="327" y="132"/>
                    <a:pt x="327" y="132"/>
                  </a:cubicBezTo>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78" name="Freeform 32">
              <a:extLst>
                <a:ext uri="{FF2B5EF4-FFF2-40B4-BE49-F238E27FC236}">
                  <a16:creationId xmlns:a16="http://schemas.microsoft.com/office/drawing/2014/main" id="{8A1AEC43-804F-4E56-91F0-730B75CB32E3}"/>
                </a:ext>
              </a:extLst>
            </p:cNvPr>
            <p:cNvSpPr>
              <a:spLocks noEditPoints="1"/>
            </p:cNvSpPr>
            <p:nvPr/>
          </p:nvSpPr>
          <p:spPr bwMode="auto">
            <a:xfrm>
              <a:off x="-481012" y="862013"/>
              <a:ext cx="688975" cy="973138"/>
            </a:xfrm>
            <a:custGeom>
              <a:avLst/>
              <a:gdLst>
                <a:gd name="T0" fmla="*/ 99 w 227"/>
                <a:gd name="T1" fmla="*/ 320 h 320"/>
                <a:gd name="T2" fmla="*/ 227 w 227"/>
                <a:gd name="T3" fmla="*/ 320 h 320"/>
                <a:gd name="T4" fmla="*/ 91 w 227"/>
                <a:gd name="T5" fmla="*/ 0 h 320"/>
                <a:gd name="T6" fmla="*/ 0 w 227"/>
                <a:gd name="T7" fmla="*/ 91 h 320"/>
                <a:gd name="T8" fmla="*/ 99 w 227"/>
                <a:gd name="T9" fmla="*/ 320 h 320"/>
                <a:gd name="T10" fmla="*/ 99 w 227"/>
                <a:gd name="T11" fmla="*/ 320 h 320"/>
                <a:gd name="T12" fmla="*/ 99 w 227"/>
                <a:gd name="T13" fmla="*/ 320 h 320"/>
              </a:gdLst>
              <a:ahLst/>
              <a:cxnLst>
                <a:cxn ang="0">
                  <a:pos x="T0" y="T1"/>
                </a:cxn>
                <a:cxn ang="0">
                  <a:pos x="T2" y="T3"/>
                </a:cxn>
                <a:cxn ang="0">
                  <a:pos x="T4" y="T5"/>
                </a:cxn>
                <a:cxn ang="0">
                  <a:pos x="T6" y="T7"/>
                </a:cxn>
                <a:cxn ang="0">
                  <a:pos x="T8" y="T9"/>
                </a:cxn>
                <a:cxn ang="0">
                  <a:pos x="T10" y="T11"/>
                </a:cxn>
                <a:cxn ang="0">
                  <a:pos x="T12" y="T13"/>
                </a:cxn>
              </a:cxnLst>
              <a:rect l="0" t="0" r="r" b="b"/>
              <a:pathLst>
                <a:path w="227" h="320">
                  <a:moveTo>
                    <a:pt x="99" y="320"/>
                  </a:moveTo>
                  <a:cubicBezTo>
                    <a:pt x="227" y="320"/>
                    <a:pt x="227" y="320"/>
                    <a:pt x="227" y="320"/>
                  </a:cubicBezTo>
                  <a:cubicBezTo>
                    <a:pt x="218" y="192"/>
                    <a:pt x="168" y="87"/>
                    <a:pt x="91" y="0"/>
                  </a:cubicBezTo>
                  <a:cubicBezTo>
                    <a:pt x="0" y="91"/>
                    <a:pt x="0" y="91"/>
                    <a:pt x="0" y="91"/>
                  </a:cubicBezTo>
                  <a:cubicBezTo>
                    <a:pt x="54" y="154"/>
                    <a:pt x="90" y="235"/>
                    <a:pt x="99" y="320"/>
                  </a:cubicBezTo>
                  <a:close/>
                  <a:moveTo>
                    <a:pt x="99" y="320"/>
                  </a:moveTo>
                  <a:cubicBezTo>
                    <a:pt x="99" y="320"/>
                    <a:pt x="99" y="320"/>
                    <a:pt x="99" y="320"/>
                  </a:cubicBezTo>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79" name="Freeform 33">
              <a:extLst>
                <a:ext uri="{FF2B5EF4-FFF2-40B4-BE49-F238E27FC236}">
                  <a16:creationId xmlns:a16="http://schemas.microsoft.com/office/drawing/2014/main" id="{A60C4D20-1EA5-48C3-A97E-94F29DB098DC}"/>
                </a:ext>
              </a:extLst>
            </p:cNvPr>
            <p:cNvSpPr>
              <a:spLocks noEditPoints="1"/>
            </p:cNvSpPr>
            <p:nvPr/>
          </p:nvSpPr>
          <p:spPr bwMode="auto">
            <a:xfrm>
              <a:off x="-3063875" y="330200"/>
              <a:ext cx="3275013" cy="3252788"/>
            </a:xfrm>
            <a:custGeom>
              <a:avLst/>
              <a:gdLst>
                <a:gd name="T0" fmla="*/ 949 w 1078"/>
                <a:gd name="T1" fmla="*/ 559 h 1070"/>
                <a:gd name="T2" fmla="*/ 542 w 1078"/>
                <a:gd name="T3" fmla="*/ 942 h 1070"/>
                <a:gd name="T4" fmla="*/ 128 w 1078"/>
                <a:gd name="T5" fmla="*/ 535 h 1070"/>
                <a:gd name="T6" fmla="*/ 497 w 1078"/>
                <a:gd name="T7" fmla="*/ 129 h 1070"/>
                <a:gd name="T8" fmla="*/ 497 w 1078"/>
                <a:gd name="T9" fmla="*/ 0 h 1070"/>
                <a:gd name="T10" fmla="*/ 0 w 1078"/>
                <a:gd name="T11" fmla="*/ 535 h 1070"/>
                <a:gd name="T12" fmla="*/ 539 w 1078"/>
                <a:gd name="T13" fmla="*/ 1070 h 1070"/>
                <a:gd name="T14" fmla="*/ 1078 w 1078"/>
                <a:gd name="T15" fmla="*/ 559 h 1070"/>
                <a:gd name="T16" fmla="*/ 949 w 1078"/>
                <a:gd name="T17" fmla="*/ 559 h 1070"/>
                <a:gd name="T18" fmla="*/ 949 w 1078"/>
                <a:gd name="T19" fmla="*/ 559 h 1070"/>
                <a:gd name="T20" fmla="*/ 949 w 1078"/>
                <a:gd name="T21" fmla="*/ 559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8" h="1070">
                  <a:moveTo>
                    <a:pt x="949" y="559"/>
                  </a:moveTo>
                  <a:cubicBezTo>
                    <a:pt x="936" y="773"/>
                    <a:pt x="759" y="942"/>
                    <a:pt x="542" y="942"/>
                  </a:cubicBezTo>
                  <a:cubicBezTo>
                    <a:pt x="318" y="942"/>
                    <a:pt x="128" y="760"/>
                    <a:pt x="128" y="535"/>
                  </a:cubicBezTo>
                  <a:cubicBezTo>
                    <a:pt x="128" y="321"/>
                    <a:pt x="305" y="145"/>
                    <a:pt x="497" y="129"/>
                  </a:cubicBezTo>
                  <a:cubicBezTo>
                    <a:pt x="497" y="0"/>
                    <a:pt x="497" y="0"/>
                    <a:pt x="497" y="0"/>
                  </a:cubicBezTo>
                  <a:cubicBezTo>
                    <a:pt x="219" y="17"/>
                    <a:pt x="0" y="250"/>
                    <a:pt x="0" y="535"/>
                  </a:cubicBezTo>
                  <a:cubicBezTo>
                    <a:pt x="0" y="831"/>
                    <a:pt x="244" y="1070"/>
                    <a:pt x="539" y="1070"/>
                  </a:cubicBezTo>
                  <a:cubicBezTo>
                    <a:pt x="826" y="1070"/>
                    <a:pt x="1064" y="837"/>
                    <a:pt x="1078" y="559"/>
                  </a:cubicBezTo>
                  <a:lnTo>
                    <a:pt x="949" y="559"/>
                  </a:lnTo>
                  <a:close/>
                  <a:moveTo>
                    <a:pt x="949" y="559"/>
                  </a:moveTo>
                  <a:cubicBezTo>
                    <a:pt x="949" y="559"/>
                    <a:pt x="949" y="559"/>
                    <a:pt x="949" y="559"/>
                  </a:cubicBezTo>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80" name="Group 179">
            <a:extLst>
              <a:ext uri="{FF2B5EF4-FFF2-40B4-BE49-F238E27FC236}">
                <a16:creationId xmlns:a16="http://schemas.microsoft.com/office/drawing/2014/main" id="{00DECAF6-3C77-4E46-A816-3280B2E9C905}"/>
              </a:ext>
            </a:extLst>
          </p:cNvPr>
          <p:cNvGrpSpPr/>
          <p:nvPr/>
        </p:nvGrpSpPr>
        <p:grpSpPr>
          <a:xfrm>
            <a:off x="4295321" y="4050718"/>
            <a:ext cx="480462" cy="420224"/>
            <a:chOff x="-5935663" y="581026"/>
            <a:chExt cx="6003926" cy="5359400"/>
          </a:xfrm>
          <a:solidFill>
            <a:srgbClr val="000000"/>
          </a:solidFill>
        </p:grpSpPr>
        <p:sp>
          <p:nvSpPr>
            <p:cNvPr id="181" name="Freeform 37">
              <a:extLst>
                <a:ext uri="{FF2B5EF4-FFF2-40B4-BE49-F238E27FC236}">
                  <a16:creationId xmlns:a16="http://schemas.microsoft.com/office/drawing/2014/main" id="{0D38B18F-E576-4687-A83C-2F6854B743F5}"/>
                </a:ext>
              </a:extLst>
            </p:cNvPr>
            <p:cNvSpPr>
              <a:spLocks noEditPoints="1"/>
            </p:cNvSpPr>
            <p:nvPr/>
          </p:nvSpPr>
          <p:spPr bwMode="auto">
            <a:xfrm>
              <a:off x="-4232275" y="581026"/>
              <a:ext cx="4300538" cy="1587500"/>
            </a:xfrm>
            <a:custGeom>
              <a:avLst/>
              <a:gdLst>
                <a:gd name="T0" fmla="*/ 1334 w 1417"/>
                <a:gd name="T1" fmla="*/ 265 h 523"/>
                <a:gd name="T2" fmla="*/ 134 w 1417"/>
                <a:gd name="T3" fmla="*/ 11 h 523"/>
                <a:gd name="T4" fmla="*/ 22 w 1417"/>
                <a:gd name="T5" fmla="*/ 84 h 523"/>
                <a:gd name="T6" fmla="*/ 0 w 1417"/>
                <a:gd name="T7" fmla="*/ 230 h 523"/>
                <a:gd name="T8" fmla="*/ 1384 w 1417"/>
                <a:gd name="T9" fmla="*/ 523 h 523"/>
                <a:gd name="T10" fmla="*/ 1406 w 1417"/>
                <a:gd name="T11" fmla="*/ 377 h 523"/>
                <a:gd name="T12" fmla="*/ 1334 w 1417"/>
                <a:gd name="T13" fmla="*/ 265 h 523"/>
                <a:gd name="T14" fmla="*/ 1334 w 1417"/>
                <a:gd name="T15" fmla="*/ 265 h 523"/>
                <a:gd name="T16" fmla="*/ 1334 w 1417"/>
                <a:gd name="T17" fmla="*/ 26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7" h="523">
                  <a:moveTo>
                    <a:pt x="1334" y="265"/>
                  </a:moveTo>
                  <a:cubicBezTo>
                    <a:pt x="134" y="11"/>
                    <a:pt x="134" y="11"/>
                    <a:pt x="134" y="11"/>
                  </a:cubicBezTo>
                  <a:cubicBezTo>
                    <a:pt x="83" y="0"/>
                    <a:pt x="33" y="33"/>
                    <a:pt x="22" y="84"/>
                  </a:cubicBezTo>
                  <a:cubicBezTo>
                    <a:pt x="0" y="230"/>
                    <a:pt x="0" y="230"/>
                    <a:pt x="0" y="230"/>
                  </a:cubicBezTo>
                  <a:cubicBezTo>
                    <a:pt x="1384" y="523"/>
                    <a:pt x="1384" y="523"/>
                    <a:pt x="1384" y="523"/>
                  </a:cubicBezTo>
                  <a:cubicBezTo>
                    <a:pt x="1406" y="377"/>
                    <a:pt x="1406" y="377"/>
                    <a:pt x="1406" y="377"/>
                  </a:cubicBezTo>
                  <a:cubicBezTo>
                    <a:pt x="1417" y="326"/>
                    <a:pt x="1384" y="276"/>
                    <a:pt x="1334" y="265"/>
                  </a:cubicBezTo>
                  <a:close/>
                  <a:moveTo>
                    <a:pt x="1334" y="265"/>
                  </a:moveTo>
                  <a:cubicBezTo>
                    <a:pt x="1334" y="265"/>
                    <a:pt x="1334" y="265"/>
                    <a:pt x="1334" y="2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82" name="Freeform 38">
              <a:extLst>
                <a:ext uri="{FF2B5EF4-FFF2-40B4-BE49-F238E27FC236}">
                  <a16:creationId xmlns:a16="http://schemas.microsoft.com/office/drawing/2014/main" id="{75FD8609-D6D0-43F0-9062-B5CF8DF38D83}"/>
                </a:ext>
              </a:extLst>
            </p:cNvPr>
            <p:cNvSpPr>
              <a:spLocks noEditPoints="1"/>
            </p:cNvSpPr>
            <p:nvPr/>
          </p:nvSpPr>
          <p:spPr bwMode="auto">
            <a:xfrm>
              <a:off x="-5935663" y="1908176"/>
              <a:ext cx="5746750" cy="4032250"/>
            </a:xfrm>
            <a:custGeom>
              <a:avLst/>
              <a:gdLst>
                <a:gd name="T0" fmla="*/ 1390 w 1893"/>
                <a:gd name="T1" fmla="*/ 117 h 1328"/>
                <a:gd name="T2" fmla="*/ 1273 w 1893"/>
                <a:gd name="T3" fmla="*/ 51 h 1328"/>
                <a:gd name="T4" fmla="*/ 1045 w 1893"/>
                <a:gd name="T5" fmla="*/ 114 h 1328"/>
                <a:gd name="T6" fmla="*/ 509 w 1893"/>
                <a:gd name="T7" fmla="*/ 0 h 1328"/>
                <a:gd name="T8" fmla="*/ 450 w 1893"/>
                <a:gd name="T9" fmla="*/ 279 h 1328"/>
                <a:gd name="T10" fmla="*/ 81 w 1893"/>
                <a:gd name="T11" fmla="*/ 382 h 1328"/>
                <a:gd name="T12" fmla="*/ 14 w 1893"/>
                <a:gd name="T13" fmla="*/ 499 h 1328"/>
                <a:gd name="T14" fmla="*/ 222 w 1893"/>
                <a:gd name="T15" fmla="*/ 1248 h 1328"/>
                <a:gd name="T16" fmla="*/ 339 w 1893"/>
                <a:gd name="T17" fmla="*/ 1314 h 1328"/>
                <a:gd name="T18" fmla="*/ 1532 w 1893"/>
                <a:gd name="T19" fmla="*/ 983 h 1328"/>
                <a:gd name="T20" fmla="*/ 1598 w 1893"/>
                <a:gd name="T21" fmla="*/ 866 h 1328"/>
                <a:gd name="T22" fmla="*/ 1562 w 1893"/>
                <a:gd name="T23" fmla="*/ 738 h 1328"/>
                <a:gd name="T24" fmla="*/ 1696 w 1893"/>
                <a:gd name="T25" fmla="*/ 766 h 1328"/>
                <a:gd name="T26" fmla="*/ 1808 w 1893"/>
                <a:gd name="T27" fmla="*/ 693 h 1328"/>
                <a:gd name="T28" fmla="*/ 1893 w 1893"/>
                <a:gd name="T29" fmla="*/ 293 h 1328"/>
                <a:gd name="T30" fmla="*/ 1411 w 1893"/>
                <a:gd name="T31" fmla="*/ 191 h 1328"/>
                <a:gd name="T32" fmla="*/ 1390 w 1893"/>
                <a:gd name="T33" fmla="*/ 117 h 1328"/>
                <a:gd name="T34" fmla="*/ 1528 w 1893"/>
                <a:gd name="T35" fmla="*/ 498 h 1328"/>
                <a:gd name="T36" fmla="*/ 1557 w 1893"/>
                <a:gd name="T37" fmla="*/ 358 h 1328"/>
                <a:gd name="T38" fmla="*/ 1603 w 1893"/>
                <a:gd name="T39" fmla="*/ 329 h 1328"/>
                <a:gd name="T40" fmla="*/ 1743 w 1893"/>
                <a:gd name="T41" fmla="*/ 358 h 1328"/>
                <a:gd name="T42" fmla="*/ 1773 w 1893"/>
                <a:gd name="T43" fmla="*/ 404 h 1328"/>
                <a:gd name="T44" fmla="*/ 1743 w 1893"/>
                <a:gd name="T45" fmla="*/ 543 h 1328"/>
                <a:gd name="T46" fmla="*/ 1697 w 1893"/>
                <a:gd name="T47" fmla="*/ 573 h 1328"/>
                <a:gd name="T48" fmla="*/ 1558 w 1893"/>
                <a:gd name="T49" fmla="*/ 544 h 1328"/>
                <a:gd name="T50" fmla="*/ 1528 w 1893"/>
                <a:gd name="T51" fmla="*/ 498 h 1328"/>
                <a:gd name="T52" fmla="*/ 101 w 1893"/>
                <a:gd name="T53" fmla="*/ 457 h 1328"/>
                <a:gd name="T54" fmla="*/ 431 w 1893"/>
                <a:gd name="T55" fmla="*/ 365 h 1328"/>
                <a:gd name="T56" fmla="*/ 1210 w 1893"/>
                <a:gd name="T57" fmla="*/ 149 h 1328"/>
                <a:gd name="T58" fmla="*/ 1294 w 1893"/>
                <a:gd name="T59" fmla="*/ 126 h 1328"/>
                <a:gd name="T60" fmla="*/ 1298 w 1893"/>
                <a:gd name="T61" fmla="*/ 125 h 1328"/>
                <a:gd name="T62" fmla="*/ 1315 w 1893"/>
                <a:gd name="T63" fmla="*/ 138 h 1328"/>
                <a:gd name="T64" fmla="*/ 1325 w 1893"/>
                <a:gd name="T65" fmla="*/ 173 h 1328"/>
                <a:gd name="T66" fmla="*/ 1356 w 1893"/>
                <a:gd name="T67" fmla="*/ 284 h 1328"/>
                <a:gd name="T68" fmla="*/ 130 w 1893"/>
                <a:gd name="T69" fmla="*/ 625 h 1328"/>
                <a:gd name="T70" fmla="*/ 89 w 1893"/>
                <a:gd name="T71" fmla="*/ 478 h 1328"/>
                <a:gd name="T72" fmla="*/ 101 w 1893"/>
                <a:gd name="T73" fmla="*/ 457 h 1328"/>
                <a:gd name="T74" fmla="*/ 1523 w 1893"/>
                <a:gd name="T75" fmla="*/ 887 h 1328"/>
                <a:gd name="T76" fmla="*/ 1522 w 1893"/>
                <a:gd name="T77" fmla="*/ 900 h 1328"/>
                <a:gd name="T78" fmla="*/ 1511 w 1893"/>
                <a:gd name="T79" fmla="*/ 909 h 1328"/>
                <a:gd name="T80" fmla="*/ 319 w 1893"/>
                <a:gd name="T81" fmla="*/ 1239 h 1328"/>
                <a:gd name="T82" fmla="*/ 314 w 1893"/>
                <a:gd name="T83" fmla="*/ 1240 h 1328"/>
                <a:gd name="T84" fmla="*/ 297 w 1893"/>
                <a:gd name="T85" fmla="*/ 1227 h 1328"/>
                <a:gd name="T86" fmla="*/ 176 w 1893"/>
                <a:gd name="T87" fmla="*/ 790 h 1328"/>
                <a:gd name="T88" fmla="*/ 1402 w 1893"/>
                <a:gd name="T89" fmla="*/ 450 h 1328"/>
                <a:gd name="T90" fmla="*/ 1477 w 1893"/>
                <a:gd name="T91" fmla="*/ 719 h 1328"/>
                <a:gd name="T92" fmla="*/ 1523 w 1893"/>
                <a:gd name="T93" fmla="*/ 887 h 1328"/>
                <a:gd name="T94" fmla="*/ 1523 w 1893"/>
                <a:gd name="T95" fmla="*/ 887 h 1328"/>
                <a:gd name="T96" fmla="*/ 1523 w 1893"/>
                <a:gd name="T97" fmla="*/ 887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93" h="1328">
                  <a:moveTo>
                    <a:pt x="1390" y="117"/>
                  </a:moveTo>
                  <a:cubicBezTo>
                    <a:pt x="1376" y="67"/>
                    <a:pt x="1324" y="37"/>
                    <a:pt x="1273" y="51"/>
                  </a:cubicBezTo>
                  <a:cubicBezTo>
                    <a:pt x="1045" y="114"/>
                    <a:pt x="1045" y="114"/>
                    <a:pt x="1045" y="114"/>
                  </a:cubicBezTo>
                  <a:cubicBezTo>
                    <a:pt x="509" y="0"/>
                    <a:pt x="509" y="0"/>
                    <a:pt x="509" y="0"/>
                  </a:cubicBezTo>
                  <a:cubicBezTo>
                    <a:pt x="450" y="279"/>
                    <a:pt x="450" y="279"/>
                    <a:pt x="450" y="279"/>
                  </a:cubicBezTo>
                  <a:cubicBezTo>
                    <a:pt x="81" y="382"/>
                    <a:pt x="81" y="382"/>
                    <a:pt x="81" y="382"/>
                  </a:cubicBezTo>
                  <a:cubicBezTo>
                    <a:pt x="30" y="396"/>
                    <a:pt x="0" y="448"/>
                    <a:pt x="14" y="499"/>
                  </a:cubicBezTo>
                  <a:cubicBezTo>
                    <a:pt x="222" y="1248"/>
                    <a:pt x="222" y="1248"/>
                    <a:pt x="222" y="1248"/>
                  </a:cubicBezTo>
                  <a:cubicBezTo>
                    <a:pt x="236" y="1298"/>
                    <a:pt x="289" y="1328"/>
                    <a:pt x="339" y="1314"/>
                  </a:cubicBezTo>
                  <a:cubicBezTo>
                    <a:pt x="1532" y="983"/>
                    <a:pt x="1532" y="983"/>
                    <a:pt x="1532" y="983"/>
                  </a:cubicBezTo>
                  <a:cubicBezTo>
                    <a:pt x="1582" y="969"/>
                    <a:pt x="1612" y="917"/>
                    <a:pt x="1598" y="866"/>
                  </a:cubicBezTo>
                  <a:cubicBezTo>
                    <a:pt x="1562" y="738"/>
                    <a:pt x="1562" y="738"/>
                    <a:pt x="1562" y="738"/>
                  </a:cubicBezTo>
                  <a:cubicBezTo>
                    <a:pt x="1696" y="766"/>
                    <a:pt x="1696" y="766"/>
                    <a:pt x="1696" y="766"/>
                  </a:cubicBezTo>
                  <a:cubicBezTo>
                    <a:pt x="1747" y="777"/>
                    <a:pt x="1797" y="744"/>
                    <a:pt x="1808" y="693"/>
                  </a:cubicBezTo>
                  <a:cubicBezTo>
                    <a:pt x="1893" y="293"/>
                    <a:pt x="1893" y="293"/>
                    <a:pt x="1893" y="293"/>
                  </a:cubicBezTo>
                  <a:cubicBezTo>
                    <a:pt x="1411" y="191"/>
                    <a:pt x="1411" y="191"/>
                    <a:pt x="1411" y="191"/>
                  </a:cubicBezTo>
                  <a:lnTo>
                    <a:pt x="1390" y="117"/>
                  </a:lnTo>
                  <a:close/>
                  <a:moveTo>
                    <a:pt x="1528" y="498"/>
                  </a:moveTo>
                  <a:cubicBezTo>
                    <a:pt x="1557" y="358"/>
                    <a:pt x="1557" y="358"/>
                    <a:pt x="1557" y="358"/>
                  </a:cubicBezTo>
                  <a:cubicBezTo>
                    <a:pt x="1562" y="338"/>
                    <a:pt x="1583" y="324"/>
                    <a:pt x="1603" y="329"/>
                  </a:cubicBezTo>
                  <a:cubicBezTo>
                    <a:pt x="1743" y="358"/>
                    <a:pt x="1743" y="358"/>
                    <a:pt x="1743" y="358"/>
                  </a:cubicBezTo>
                  <a:cubicBezTo>
                    <a:pt x="1764" y="362"/>
                    <a:pt x="1777" y="383"/>
                    <a:pt x="1773" y="404"/>
                  </a:cubicBezTo>
                  <a:cubicBezTo>
                    <a:pt x="1743" y="543"/>
                    <a:pt x="1743" y="543"/>
                    <a:pt x="1743" y="543"/>
                  </a:cubicBezTo>
                  <a:cubicBezTo>
                    <a:pt x="1739" y="564"/>
                    <a:pt x="1718" y="578"/>
                    <a:pt x="1697" y="573"/>
                  </a:cubicBezTo>
                  <a:cubicBezTo>
                    <a:pt x="1558" y="544"/>
                    <a:pt x="1558" y="544"/>
                    <a:pt x="1558" y="544"/>
                  </a:cubicBezTo>
                  <a:cubicBezTo>
                    <a:pt x="1537" y="539"/>
                    <a:pt x="1524" y="519"/>
                    <a:pt x="1528" y="498"/>
                  </a:cubicBezTo>
                  <a:close/>
                  <a:moveTo>
                    <a:pt x="101" y="457"/>
                  </a:moveTo>
                  <a:cubicBezTo>
                    <a:pt x="431" y="365"/>
                    <a:pt x="431" y="365"/>
                    <a:pt x="431" y="365"/>
                  </a:cubicBezTo>
                  <a:cubicBezTo>
                    <a:pt x="1210" y="149"/>
                    <a:pt x="1210" y="149"/>
                    <a:pt x="1210" y="149"/>
                  </a:cubicBezTo>
                  <a:cubicBezTo>
                    <a:pt x="1294" y="126"/>
                    <a:pt x="1294" y="126"/>
                    <a:pt x="1294" y="126"/>
                  </a:cubicBezTo>
                  <a:cubicBezTo>
                    <a:pt x="1295" y="125"/>
                    <a:pt x="1297" y="125"/>
                    <a:pt x="1298" y="125"/>
                  </a:cubicBezTo>
                  <a:cubicBezTo>
                    <a:pt x="1305" y="125"/>
                    <a:pt x="1313" y="129"/>
                    <a:pt x="1315" y="138"/>
                  </a:cubicBezTo>
                  <a:cubicBezTo>
                    <a:pt x="1325" y="173"/>
                    <a:pt x="1325" y="173"/>
                    <a:pt x="1325" y="173"/>
                  </a:cubicBezTo>
                  <a:cubicBezTo>
                    <a:pt x="1356" y="284"/>
                    <a:pt x="1356" y="284"/>
                    <a:pt x="1356" y="284"/>
                  </a:cubicBezTo>
                  <a:cubicBezTo>
                    <a:pt x="130" y="625"/>
                    <a:pt x="130" y="625"/>
                    <a:pt x="130" y="625"/>
                  </a:cubicBezTo>
                  <a:cubicBezTo>
                    <a:pt x="89" y="478"/>
                    <a:pt x="89" y="478"/>
                    <a:pt x="89" y="478"/>
                  </a:cubicBezTo>
                  <a:cubicBezTo>
                    <a:pt x="87" y="469"/>
                    <a:pt x="92" y="459"/>
                    <a:pt x="101" y="457"/>
                  </a:cubicBezTo>
                  <a:close/>
                  <a:moveTo>
                    <a:pt x="1523" y="887"/>
                  </a:moveTo>
                  <a:cubicBezTo>
                    <a:pt x="1525" y="893"/>
                    <a:pt x="1523" y="897"/>
                    <a:pt x="1522" y="900"/>
                  </a:cubicBezTo>
                  <a:cubicBezTo>
                    <a:pt x="1520" y="903"/>
                    <a:pt x="1517" y="907"/>
                    <a:pt x="1511" y="909"/>
                  </a:cubicBezTo>
                  <a:cubicBezTo>
                    <a:pt x="319" y="1239"/>
                    <a:pt x="319" y="1239"/>
                    <a:pt x="319" y="1239"/>
                  </a:cubicBezTo>
                  <a:cubicBezTo>
                    <a:pt x="317" y="1240"/>
                    <a:pt x="316" y="1240"/>
                    <a:pt x="314" y="1240"/>
                  </a:cubicBezTo>
                  <a:cubicBezTo>
                    <a:pt x="307" y="1240"/>
                    <a:pt x="299" y="1236"/>
                    <a:pt x="297" y="1227"/>
                  </a:cubicBezTo>
                  <a:cubicBezTo>
                    <a:pt x="176" y="790"/>
                    <a:pt x="176" y="790"/>
                    <a:pt x="176" y="790"/>
                  </a:cubicBezTo>
                  <a:cubicBezTo>
                    <a:pt x="1402" y="450"/>
                    <a:pt x="1402" y="450"/>
                    <a:pt x="1402" y="450"/>
                  </a:cubicBezTo>
                  <a:cubicBezTo>
                    <a:pt x="1477" y="719"/>
                    <a:pt x="1477" y="719"/>
                    <a:pt x="1477" y="719"/>
                  </a:cubicBezTo>
                  <a:lnTo>
                    <a:pt x="1523" y="887"/>
                  </a:lnTo>
                  <a:close/>
                  <a:moveTo>
                    <a:pt x="1523" y="887"/>
                  </a:moveTo>
                  <a:cubicBezTo>
                    <a:pt x="1523" y="887"/>
                    <a:pt x="1523" y="887"/>
                    <a:pt x="1523" y="8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83" name="Freeform 39">
              <a:extLst>
                <a:ext uri="{FF2B5EF4-FFF2-40B4-BE49-F238E27FC236}">
                  <a16:creationId xmlns:a16="http://schemas.microsoft.com/office/drawing/2014/main" id="{399E2462-676B-45F7-8662-8FF9336EC6A6}"/>
                </a:ext>
              </a:extLst>
            </p:cNvPr>
            <p:cNvSpPr>
              <a:spLocks noEditPoints="1"/>
            </p:cNvSpPr>
            <p:nvPr/>
          </p:nvSpPr>
          <p:spPr bwMode="auto">
            <a:xfrm>
              <a:off x="-5049838" y="4592638"/>
              <a:ext cx="801688" cy="801688"/>
            </a:xfrm>
            <a:custGeom>
              <a:avLst/>
              <a:gdLst>
                <a:gd name="T0" fmla="*/ 219 w 264"/>
                <a:gd name="T1" fmla="*/ 33 h 264"/>
                <a:gd name="T2" fmla="*/ 172 w 264"/>
                <a:gd name="T3" fmla="*/ 6 h 264"/>
                <a:gd name="T4" fmla="*/ 32 w 264"/>
                <a:gd name="T5" fmla="*/ 44 h 264"/>
                <a:gd name="T6" fmla="*/ 5 w 264"/>
                <a:gd name="T7" fmla="*/ 92 h 264"/>
                <a:gd name="T8" fmla="*/ 44 w 264"/>
                <a:gd name="T9" fmla="*/ 231 h 264"/>
                <a:gd name="T10" fmla="*/ 92 w 264"/>
                <a:gd name="T11" fmla="*/ 258 h 264"/>
                <a:gd name="T12" fmla="*/ 231 w 264"/>
                <a:gd name="T13" fmla="*/ 220 h 264"/>
                <a:gd name="T14" fmla="*/ 258 w 264"/>
                <a:gd name="T15" fmla="*/ 172 h 264"/>
                <a:gd name="T16" fmla="*/ 219 w 264"/>
                <a:gd name="T17" fmla="*/ 33 h 264"/>
                <a:gd name="T18" fmla="*/ 219 w 264"/>
                <a:gd name="T19" fmla="*/ 33 h 264"/>
                <a:gd name="T20" fmla="*/ 219 w 264"/>
                <a:gd name="T21" fmla="*/ 3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 h="264">
                  <a:moveTo>
                    <a:pt x="219" y="33"/>
                  </a:moveTo>
                  <a:cubicBezTo>
                    <a:pt x="214" y="12"/>
                    <a:pt x="192" y="0"/>
                    <a:pt x="172" y="6"/>
                  </a:cubicBezTo>
                  <a:cubicBezTo>
                    <a:pt x="32" y="44"/>
                    <a:pt x="32" y="44"/>
                    <a:pt x="32" y="44"/>
                  </a:cubicBezTo>
                  <a:cubicBezTo>
                    <a:pt x="12" y="50"/>
                    <a:pt x="0" y="72"/>
                    <a:pt x="5" y="92"/>
                  </a:cubicBezTo>
                  <a:cubicBezTo>
                    <a:pt x="44" y="231"/>
                    <a:pt x="44" y="231"/>
                    <a:pt x="44" y="231"/>
                  </a:cubicBezTo>
                  <a:cubicBezTo>
                    <a:pt x="50" y="252"/>
                    <a:pt x="71" y="264"/>
                    <a:pt x="92" y="258"/>
                  </a:cubicBezTo>
                  <a:cubicBezTo>
                    <a:pt x="231" y="220"/>
                    <a:pt x="231" y="220"/>
                    <a:pt x="231" y="220"/>
                  </a:cubicBezTo>
                  <a:cubicBezTo>
                    <a:pt x="252" y="214"/>
                    <a:pt x="264" y="193"/>
                    <a:pt x="258" y="172"/>
                  </a:cubicBezTo>
                  <a:lnTo>
                    <a:pt x="219" y="33"/>
                  </a:lnTo>
                  <a:close/>
                  <a:moveTo>
                    <a:pt x="219" y="33"/>
                  </a:moveTo>
                  <a:cubicBezTo>
                    <a:pt x="219" y="33"/>
                    <a:pt x="219" y="33"/>
                    <a:pt x="219" y="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84" name="Group 183">
            <a:extLst>
              <a:ext uri="{FF2B5EF4-FFF2-40B4-BE49-F238E27FC236}">
                <a16:creationId xmlns:a16="http://schemas.microsoft.com/office/drawing/2014/main" id="{F5786032-324C-48A1-86E4-1479D16D4027}"/>
              </a:ext>
            </a:extLst>
          </p:cNvPr>
          <p:cNvGrpSpPr/>
          <p:nvPr/>
        </p:nvGrpSpPr>
        <p:grpSpPr>
          <a:xfrm>
            <a:off x="5056634" y="8144348"/>
            <a:ext cx="335013" cy="328379"/>
            <a:chOff x="-3498850" y="1100138"/>
            <a:chExt cx="4000500" cy="4002087"/>
          </a:xfrm>
          <a:solidFill>
            <a:srgbClr val="000000"/>
          </a:solidFill>
        </p:grpSpPr>
        <p:sp>
          <p:nvSpPr>
            <p:cNvPr id="185" name="Freeform 43">
              <a:extLst>
                <a:ext uri="{FF2B5EF4-FFF2-40B4-BE49-F238E27FC236}">
                  <a16:creationId xmlns:a16="http://schemas.microsoft.com/office/drawing/2014/main" id="{755E3082-455A-41E7-BB7D-2A3D650F1874}"/>
                </a:ext>
              </a:extLst>
            </p:cNvPr>
            <p:cNvSpPr>
              <a:spLocks noEditPoints="1"/>
            </p:cNvSpPr>
            <p:nvPr/>
          </p:nvSpPr>
          <p:spPr bwMode="auto">
            <a:xfrm>
              <a:off x="-1700213" y="1504950"/>
              <a:ext cx="2201863" cy="3540125"/>
            </a:xfrm>
            <a:custGeom>
              <a:avLst/>
              <a:gdLst>
                <a:gd name="T0" fmla="*/ 613 w 725"/>
                <a:gd name="T1" fmla="*/ 159 h 1165"/>
                <a:gd name="T2" fmla="*/ 593 w 725"/>
                <a:gd name="T3" fmla="*/ 165 h 1165"/>
                <a:gd name="T4" fmla="*/ 488 w 725"/>
                <a:gd name="T5" fmla="*/ 174 h 1165"/>
                <a:gd name="T6" fmla="*/ 459 w 725"/>
                <a:gd name="T7" fmla="*/ 222 h 1165"/>
                <a:gd name="T8" fmla="*/ 437 w 725"/>
                <a:gd name="T9" fmla="*/ 215 h 1165"/>
                <a:gd name="T10" fmla="*/ 354 w 725"/>
                <a:gd name="T11" fmla="*/ 140 h 1165"/>
                <a:gd name="T12" fmla="*/ 342 w 725"/>
                <a:gd name="T13" fmla="*/ 101 h 1165"/>
                <a:gd name="T14" fmla="*/ 325 w 725"/>
                <a:gd name="T15" fmla="*/ 59 h 1165"/>
                <a:gd name="T16" fmla="*/ 273 w 725"/>
                <a:gd name="T17" fmla="*/ 12 h 1165"/>
                <a:gd name="T18" fmla="*/ 211 w 725"/>
                <a:gd name="T19" fmla="*/ 0 h 1165"/>
                <a:gd name="T20" fmla="*/ 210 w 725"/>
                <a:gd name="T21" fmla="*/ 28 h 1165"/>
                <a:gd name="T22" fmla="*/ 270 w 725"/>
                <a:gd name="T23" fmla="*/ 87 h 1165"/>
                <a:gd name="T24" fmla="*/ 300 w 725"/>
                <a:gd name="T25" fmla="*/ 122 h 1165"/>
                <a:gd name="T26" fmla="*/ 267 w 725"/>
                <a:gd name="T27" fmla="*/ 139 h 1165"/>
                <a:gd name="T28" fmla="*/ 239 w 725"/>
                <a:gd name="T29" fmla="*/ 132 h 1165"/>
                <a:gd name="T30" fmla="*/ 199 w 725"/>
                <a:gd name="T31" fmla="*/ 115 h 1165"/>
                <a:gd name="T32" fmla="*/ 200 w 725"/>
                <a:gd name="T33" fmla="*/ 82 h 1165"/>
                <a:gd name="T34" fmla="*/ 147 w 725"/>
                <a:gd name="T35" fmla="*/ 60 h 1165"/>
                <a:gd name="T36" fmla="*/ 129 w 725"/>
                <a:gd name="T37" fmla="*/ 137 h 1165"/>
                <a:gd name="T38" fmla="*/ 75 w 725"/>
                <a:gd name="T39" fmla="*/ 149 h 1165"/>
                <a:gd name="T40" fmla="*/ 80 w 725"/>
                <a:gd name="T41" fmla="*/ 192 h 1165"/>
                <a:gd name="T42" fmla="*/ 151 w 725"/>
                <a:gd name="T43" fmla="*/ 206 h 1165"/>
                <a:gd name="T44" fmla="*/ 163 w 725"/>
                <a:gd name="T45" fmla="*/ 137 h 1165"/>
                <a:gd name="T46" fmla="*/ 221 w 725"/>
                <a:gd name="T47" fmla="*/ 145 h 1165"/>
                <a:gd name="T48" fmla="*/ 247 w 725"/>
                <a:gd name="T49" fmla="*/ 161 h 1165"/>
                <a:gd name="T50" fmla="*/ 291 w 725"/>
                <a:gd name="T51" fmla="*/ 161 h 1165"/>
                <a:gd name="T52" fmla="*/ 320 w 725"/>
                <a:gd name="T53" fmla="*/ 220 h 1165"/>
                <a:gd name="T54" fmla="*/ 398 w 725"/>
                <a:gd name="T55" fmla="*/ 300 h 1165"/>
                <a:gd name="T56" fmla="*/ 393 w 725"/>
                <a:gd name="T57" fmla="*/ 331 h 1165"/>
                <a:gd name="T58" fmla="*/ 330 w 725"/>
                <a:gd name="T59" fmla="*/ 323 h 1165"/>
                <a:gd name="T60" fmla="*/ 220 w 725"/>
                <a:gd name="T61" fmla="*/ 378 h 1165"/>
                <a:gd name="T62" fmla="*/ 142 w 725"/>
                <a:gd name="T63" fmla="*/ 472 h 1165"/>
                <a:gd name="T64" fmla="*/ 132 w 725"/>
                <a:gd name="T65" fmla="*/ 514 h 1165"/>
                <a:gd name="T66" fmla="*/ 103 w 725"/>
                <a:gd name="T67" fmla="*/ 514 h 1165"/>
                <a:gd name="T68" fmla="*/ 51 w 725"/>
                <a:gd name="T69" fmla="*/ 490 h 1165"/>
                <a:gd name="T70" fmla="*/ 0 w 725"/>
                <a:gd name="T71" fmla="*/ 514 h 1165"/>
                <a:gd name="T72" fmla="*/ 13 w 725"/>
                <a:gd name="T73" fmla="*/ 568 h 1165"/>
                <a:gd name="T74" fmla="*/ 35 w 725"/>
                <a:gd name="T75" fmla="*/ 542 h 1165"/>
                <a:gd name="T76" fmla="*/ 74 w 725"/>
                <a:gd name="T77" fmla="*/ 541 h 1165"/>
                <a:gd name="T78" fmla="*/ 71 w 725"/>
                <a:gd name="T79" fmla="*/ 589 h 1165"/>
                <a:gd name="T80" fmla="*/ 103 w 725"/>
                <a:gd name="T81" fmla="*/ 599 h 1165"/>
                <a:gd name="T82" fmla="*/ 136 w 725"/>
                <a:gd name="T83" fmla="*/ 635 h 1165"/>
                <a:gd name="T84" fmla="*/ 189 w 725"/>
                <a:gd name="T85" fmla="*/ 620 h 1165"/>
                <a:gd name="T86" fmla="*/ 249 w 725"/>
                <a:gd name="T87" fmla="*/ 630 h 1165"/>
                <a:gd name="T88" fmla="*/ 319 w 725"/>
                <a:gd name="T89" fmla="*/ 648 h 1165"/>
                <a:gd name="T90" fmla="*/ 354 w 725"/>
                <a:gd name="T91" fmla="*/ 653 h 1165"/>
                <a:gd name="T92" fmla="*/ 413 w 725"/>
                <a:gd name="T93" fmla="*/ 720 h 1165"/>
                <a:gd name="T94" fmla="*/ 527 w 725"/>
                <a:gd name="T95" fmla="*/ 787 h 1165"/>
                <a:gd name="T96" fmla="*/ 454 w 725"/>
                <a:gd name="T97" fmla="*/ 928 h 1165"/>
                <a:gd name="T98" fmla="*/ 375 w 725"/>
                <a:gd name="T99" fmla="*/ 965 h 1165"/>
                <a:gd name="T100" fmla="*/ 346 w 725"/>
                <a:gd name="T101" fmla="*/ 1045 h 1165"/>
                <a:gd name="T102" fmla="*/ 233 w 725"/>
                <a:gd name="T103" fmla="*/ 1121 h 1165"/>
                <a:gd name="T104" fmla="*/ 221 w 725"/>
                <a:gd name="T105" fmla="*/ 1165 h 1165"/>
                <a:gd name="T106" fmla="*/ 725 w 725"/>
                <a:gd name="T107" fmla="*/ 525 h 1165"/>
                <a:gd name="T108" fmla="*/ 613 w 725"/>
                <a:gd name="T109" fmla="*/ 159 h 1165"/>
                <a:gd name="T110" fmla="*/ 613 w 725"/>
                <a:gd name="T111" fmla="*/ 159 h 1165"/>
                <a:gd name="T112" fmla="*/ 613 w 725"/>
                <a:gd name="T113" fmla="*/ 159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5" h="1165">
                  <a:moveTo>
                    <a:pt x="613" y="159"/>
                  </a:moveTo>
                  <a:cubicBezTo>
                    <a:pt x="593" y="165"/>
                    <a:pt x="593" y="165"/>
                    <a:pt x="593" y="165"/>
                  </a:cubicBezTo>
                  <a:cubicBezTo>
                    <a:pt x="488" y="174"/>
                    <a:pt x="488" y="174"/>
                    <a:pt x="488" y="174"/>
                  </a:cubicBezTo>
                  <a:cubicBezTo>
                    <a:pt x="459" y="222"/>
                    <a:pt x="459" y="222"/>
                    <a:pt x="459" y="222"/>
                  </a:cubicBezTo>
                  <a:cubicBezTo>
                    <a:pt x="437" y="215"/>
                    <a:pt x="437" y="215"/>
                    <a:pt x="437" y="215"/>
                  </a:cubicBezTo>
                  <a:cubicBezTo>
                    <a:pt x="354" y="140"/>
                    <a:pt x="354" y="140"/>
                    <a:pt x="354" y="140"/>
                  </a:cubicBezTo>
                  <a:cubicBezTo>
                    <a:pt x="342" y="101"/>
                    <a:pt x="342" y="101"/>
                    <a:pt x="342" y="101"/>
                  </a:cubicBezTo>
                  <a:cubicBezTo>
                    <a:pt x="325" y="59"/>
                    <a:pt x="325" y="59"/>
                    <a:pt x="325" y="59"/>
                  </a:cubicBezTo>
                  <a:cubicBezTo>
                    <a:pt x="273" y="12"/>
                    <a:pt x="273" y="12"/>
                    <a:pt x="273" y="12"/>
                  </a:cubicBezTo>
                  <a:cubicBezTo>
                    <a:pt x="211" y="0"/>
                    <a:pt x="211" y="0"/>
                    <a:pt x="211" y="0"/>
                  </a:cubicBezTo>
                  <a:cubicBezTo>
                    <a:pt x="210" y="28"/>
                    <a:pt x="210" y="28"/>
                    <a:pt x="210" y="28"/>
                  </a:cubicBezTo>
                  <a:cubicBezTo>
                    <a:pt x="270" y="87"/>
                    <a:pt x="270" y="87"/>
                    <a:pt x="270" y="87"/>
                  </a:cubicBezTo>
                  <a:cubicBezTo>
                    <a:pt x="300" y="122"/>
                    <a:pt x="300" y="122"/>
                    <a:pt x="300" y="122"/>
                  </a:cubicBezTo>
                  <a:cubicBezTo>
                    <a:pt x="267" y="139"/>
                    <a:pt x="267" y="139"/>
                    <a:pt x="267" y="139"/>
                  </a:cubicBezTo>
                  <a:cubicBezTo>
                    <a:pt x="239" y="132"/>
                    <a:pt x="239" y="132"/>
                    <a:pt x="239" y="132"/>
                  </a:cubicBezTo>
                  <a:cubicBezTo>
                    <a:pt x="199" y="115"/>
                    <a:pt x="199" y="115"/>
                    <a:pt x="199" y="115"/>
                  </a:cubicBezTo>
                  <a:cubicBezTo>
                    <a:pt x="200" y="82"/>
                    <a:pt x="200" y="82"/>
                    <a:pt x="200" y="82"/>
                  </a:cubicBezTo>
                  <a:cubicBezTo>
                    <a:pt x="147" y="60"/>
                    <a:pt x="147" y="60"/>
                    <a:pt x="147" y="60"/>
                  </a:cubicBezTo>
                  <a:cubicBezTo>
                    <a:pt x="129" y="137"/>
                    <a:pt x="129" y="137"/>
                    <a:pt x="129" y="137"/>
                  </a:cubicBezTo>
                  <a:cubicBezTo>
                    <a:pt x="75" y="149"/>
                    <a:pt x="75" y="149"/>
                    <a:pt x="75" y="149"/>
                  </a:cubicBezTo>
                  <a:cubicBezTo>
                    <a:pt x="80" y="192"/>
                    <a:pt x="80" y="192"/>
                    <a:pt x="80" y="192"/>
                  </a:cubicBezTo>
                  <a:cubicBezTo>
                    <a:pt x="151" y="206"/>
                    <a:pt x="151" y="206"/>
                    <a:pt x="151" y="206"/>
                  </a:cubicBezTo>
                  <a:cubicBezTo>
                    <a:pt x="163" y="137"/>
                    <a:pt x="163" y="137"/>
                    <a:pt x="163" y="137"/>
                  </a:cubicBezTo>
                  <a:cubicBezTo>
                    <a:pt x="221" y="145"/>
                    <a:pt x="221" y="145"/>
                    <a:pt x="221" y="145"/>
                  </a:cubicBezTo>
                  <a:cubicBezTo>
                    <a:pt x="247" y="161"/>
                    <a:pt x="247" y="161"/>
                    <a:pt x="247" y="161"/>
                  </a:cubicBezTo>
                  <a:cubicBezTo>
                    <a:pt x="291" y="161"/>
                    <a:pt x="291" y="161"/>
                    <a:pt x="291" y="161"/>
                  </a:cubicBezTo>
                  <a:cubicBezTo>
                    <a:pt x="320" y="220"/>
                    <a:pt x="320" y="220"/>
                    <a:pt x="320" y="220"/>
                  </a:cubicBezTo>
                  <a:cubicBezTo>
                    <a:pt x="398" y="300"/>
                    <a:pt x="398" y="300"/>
                    <a:pt x="398" y="300"/>
                  </a:cubicBezTo>
                  <a:cubicBezTo>
                    <a:pt x="393" y="331"/>
                    <a:pt x="393" y="331"/>
                    <a:pt x="393" y="331"/>
                  </a:cubicBezTo>
                  <a:cubicBezTo>
                    <a:pt x="330" y="323"/>
                    <a:pt x="330" y="323"/>
                    <a:pt x="330" y="323"/>
                  </a:cubicBezTo>
                  <a:cubicBezTo>
                    <a:pt x="220" y="378"/>
                    <a:pt x="220" y="378"/>
                    <a:pt x="220" y="378"/>
                  </a:cubicBezTo>
                  <a:cubicBezTo>
                    <a:pt x="142" y="472"/>
                    <a:pt x="142" y="472"/>
                    <a:pt x="142" y="472"/>
                  </a:cubicBezTo>
                  <a:cubicBezTo>
                    <a:pt x="132" y="514"/>
                    <a:pt x="132" y="514"/>
                    <a:pt x="132" y="514"/>
                  </a:cubicBezTo>
                  <a:cubicBezTo>
                    <a:pt x="103" y="514"/>
                    <a:pt x="103" y="514"/>
                    <a:pt x="103" y="514"/>
                  </a:cubicBezTo>
                  <a:cubicBezTo>
                    <a:pt x="51" y="490"/>
                    <a:pt x="51" y="490"/>
                    <a:pt x="51" y="490"/>
                  </a:cubicBezTo>
                  <a:cubicBezTo>
                    <a:pt x="0" y="514"/>
                    <a:pt x="0" y="514"/>
                    <a:pt x="0" y="514"/>
                  </a:cubicBezTo>
                  <a:cubicBezTo>
                    <a:pt x="13" y="568"/>
                    <a:pt x="13" y="568"/>
                    <a:pt x="13" y="568"/>
                  </a:cubicBezTo>
                  <a:cubicBezTo>
                    <a:pt x="35" y="542"/>
                    <a:pt x="35" y="542"/>
                    <a:pt x="35" y="542"/>
                  </a:cubicBezTo>
                  <a:cubicBezTo>
                    <a:pt x="74" y="541"/>
                    <a:pt x="74" y="541"/>
                    <a:pt x="74" y="541"/>
                  </a:cubicBezTo>
                  <a:cubicBezTo>
                    <a:pt x="71" y="589"/>
                    <a:pt x="71" y="589"/>
                    <a:pt x="71" y="589"/>
                  </a:cubicBezTo>
                  <a:cubicBezTo>
                    <a:pt x="103" y="599"/>
                    <a:pt x="103" y="599"/>
                    <a:pt x="103" y="599"/>
                  </a:cubicBezTo>
                  <a:cubicBezTo>
                    <a:pt x="136" y="635"/>
                    <a:pt x="136" y="635"/>
                    <a:pt x="136" y="635"/>
                  </a:cubicBezTo>
                  <a:cubicBezTo>
                    <a:pt x="189" y="620"/>
                    <a:pt x="189" y="620"/>
                    <a:pt x="189" y="620"/>
                  </a:cubicBezTo>
                  <a:cubicBezTo>
                    <a:pt x="249" y="630"/>
                    <a:pt x="249" y="630"/>
                    <a:pt x="249" y="630"/>
                  </a:cubicBezTo>
                  <a:cubicBezTo>
                    <a:pt x="319" y="648"/>
                    <a:pt x="319" y="648"/>
                    <a:pt x="319" y="648"/>
                  </a:cubicBezTo>
                  <a:cubicBezTo>
                    <a:pt x="354" y="653"/>
                    <a:pt x="354" y="653"/>
                    <a:pt x="354" y="653"/>
                  </a:cubicBezTo>
                  <a:cubicBezTo>
                    <a:pt x="413" y="720"/>
                    <a:pt x="413" y="720"/>
                    <a:pt x="413" y="720"/>
                  </a:cubicBezTo>
                  <a:cubicBezTo>
                    <a:pt x="527" y="787"/>
                    <a:pt x="527" y="787"/>
                    <a:pt x="527" y="787"/>
                  </a:cubicBezTo>
                  <a:cubicBezTo>
                    <a:pt x="454" y="928"/>
                    <a:pt x="454" y="928"/>
                    <a:pt x="454" y="928"/>
                  </a:cubicBezTo>
                  <a:cubicBezTo>
                    <a:pt x="375" y="965"/>
                    <a:pt x="375" y="965"/>
                    <a:pt x="375" y="965"/>
                  </a:cubicBezTo>
                  <a:cubicBezTo>
                    <a:pt x="346" y="1045"/>
                    <a:pt x="346" y="1045"/>
                    <a:pt x="346" y="1045"/>
                  </a:cubicBezTo>
                  <a:cubicBezTo>
                    <a:pt x="233" y="1121"/>
                    <a:pt x="233" y="1121"/>
                    <a:pt x="233" y="1121"/>
                  </a:cubicBezTo>
                  <a:cubicBezTo>
                    <a:pt x="221" y="1165"/>
                    <a:pt x="221" y="1165"/>
                    <a:pt x="221" y="1165"/>
                  </a:cubicBezTo>
                  <a:cubicBezTo>
                    <a:pt x="510" y="1095"/>
                    <a:pt x="725" y="835"/>
                    <a:pt x="725" y="525"/>
                  </a:cubicBezTo>
                  <a:cubicBezTo>
                    <a:pt x="725" y="390"/>
                    <a:pt x="683" y="264"/>
                    <a:pt x="613" y="159"/>
                  </a:cubicBezTo>
                  <a:close/>
                  <a:moveTo>
                    <a:pt x="613" y="159"/>
                  </a:moveTo>
                  <a:cubicBezTo>
                    <a:pt x="613" y="159"/>
                    <a:pt x="613" y="159"/>
                    <a:pt x="613" y="159"/>
                  </a:cubicBezTo>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86" name="Freeform 44">
              <a:extLst>
                <a:ext uri="{FF2B5EF4-FFF2-40B4-BE49-F238E27FC236}">
                  <a16:creationId xmlns:a16="http://schemas.microsoft.com/office/drawing/2014/main" id="{63499535-B539-43F4-9795-CEAEEE814D4D}"/>
                </a:ext>
              </a:extLst>
            </p:cNvPr>
            <p:cNvSpPr>
              <a:spLocks noEditPoints="1"/>
            </p:cNvSpPr>
            <p:nvPr/>
          </p:nvSpPr>
          <p:spPr bwMode="auto">
            <a:xfrm>
              <a:off x="-3498850" y="2060575"/>
              <a:ext cx="2320925" cy="3041650"/>
            </a:xfrm>
            <a:custGeom>
              <a:avLst/>
              <a:gdLst>
                <a:gd name="T0" fmla="*/ 734 w 764"/>
                <a:gd name="T1" fmla="*/ 686 h 1001"/>
                <a:gd name="T2" fmla="*/ 686 w 764"/>
                <a:gd name="T3" fmla="*/ 597 h 1001"/>
                <a:gd name="T4" fmla="*/ 730 w 764"/>
                <a:gd name="T5" fmla="*/ 506 h 1001"/>
                <a:gd name="T6" fmla="*/ 686 w 764"/>
                <a:gd name="T7" fmla="*/ 492 h 1001"/>
                <a:gd name="T8" fmla="*/ 637 w 764"/>
                <a:gd name="T9" fmla="*/ 443 h 1001"/>
                <a:gd name="T10" fmla="*/ 527 w 764"/>
                <a:gd name="T11" fmla="*/ 418 h 1001"/>
                <a:gd name="T12" fmla="*/ 491 w 764"/>
                <a:gd name="T13" fmla="*/ 342 h 1001"/>
                <a:gd name="T14" fmla="*/ 491 w 764"/>
                <a:gd name="T15" fmla="*/ 388 h 1001"/>
                <a:gd name="T16" fmla="*/ 475 w 764"/>
                <a:gd name="T17" fmla="*/ 388 h 1001"/>
                <a:gd name="T18" fmla="*/ 380 w 764"/>
                <a:gd name="T19" fmla="*/ 260 h 1001"/>
                <a:gd name="T20" fmla="*/ 380 w 764"/>
                <a:gd name="T21" fmla="*/ 154 h 1001"/>
                <a:gd name="T22" fmla="*/ 311 w 764"/>
                <a:gd name="T23" fmla="*/ 42 h 1001"/>
                <a:gd name="T24" fmla="*/ 201 w 764"/>
                <a:gd name="T25" fmla="*/ 62 h 1001"/>
                <a:gd name="T26" fmla="*/ 128 w 764"/>
                <a:gd name="T27" fmla="*/ 62 h 1001"/>
                <a:gd name="T28" fmla="*/ 90 w 764"/>
                <a:gd name="T29" fmla="*/ 37 h 1001"/>
                <a:gd name="T30" fmla="*/ 138 w 764"/>
                <a:gd name="T31" fmla="*/ 0 h 1001"/>
                <a:gd name="T32" fmla="*/ 90 w 764"/>
                <a:gd name="T33" fmla="*/ 11 h 1001"/>
                <a:gd name="T34" fmla="*/ 0 w 764"/>
                <a:gd name="T35" fmla="*/ 342 h 1001"/>
                <a:gd name="T36" fmla="*/ 658 w 764"/>
                <a:gd name="T37" fmla="*/ 1001 h 1001"/>
                <a:gd name="T38" fmla="*/ 741 w 764"/>
                <a:gd name="T39" fmla="*/ 995 h 1001"/>
                <a:gd name="T40" fmla="*/ 734 w 764"/>
                <a:gd name="T41" fmla="*/ 915 h 1001"/>
                <a:gd name="T42" fmla="*/ 764 w 764"/>
                <a:gd name="T43" fmla="*/ 793 h 1001"/>
                <a:gd name="T44" fmla="*/ 734 w 764"/>
                <a:gd name="T45" fmla="*/ 686 h 1001"/>
                <a:gd name="T46" fmla="*/ 734 w 764"/>
                <a:gd name="T47" fmla="*/ 686 h 1001"/>
                <a:gd name="T48" fmla="*/ 734 w 764"/>
                <a:gd name="T49" fmla="*/ 686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4" h="1001">
                  <a:moveTo>
                    <a:pt x="734" y="686"/>
                  </a:moveTo>
                  <a:cubicBezTo>
                    <a:pt x="686" y="597"/>
                    <a:pt x="686" y="597"/>
                    <a:pt x="686" y="597"/>
                  </a:cubicBezTo>
                  <a:cubicBezTo>
                    <a:pt x="730" y="506"/>
                    <a:pt x="730" y="506"/>
                    <a:pt x="730" y="506"/>
                  </a:cubicBezTo>
                  <a:cubicBezTo>
                    <a:pt x="686" y="492"/>
                    <a:pt x="686" y="492"/>
                    <a:pt x="686" y="492"/>
                  </a:cubicBezTo>
                  <a:cubicBezTo>
                    <a:pt x="637" y="443"/>
                    <a:pt x="637" y="443"/>
                    <a:pt x="637" y="443"/>
                  </a:cubicBezTo>
                  <a:cubicBezTo>
                    <a:pt x="527" y="418"/>
                    <a:pt x="527" y="418"/>
                    <a:pt x="527" y="418"/>
                  </a:cubicBezTo>
                  <a:cubicBezTo>
                    <a:pt x="491" y="342"/>
                    <a:pt x="491" y="342"/>
                    <a:pt x="491" y="342"/>
                  </a:cubicBezTo>
                  <a:cubicBezTo>
                    <a:pt x="491" y="388"/>
                    <a:pt x="491" y="388"/>
                    <a:pt x="491" y="388"/>
                  </a:cubicBezTo>
                  <a:cubicBezTo>
                    <a:pt x="475" y="388"/>
                    <a:pt x="475" y="388"/>
                    <a:pt x="475" y="388"/>
                  </a:cubicBezTo>
                  <a:cubicBezTo>
                    <a:pt x="380" y="260"/>
                    <a:pt x="380" y="260"/>
                    <a:pt x="380" y="260"/>
                  </a:cubicBezTo>
                  <a:cubicBezTo>
                    <a:pt x="380" y="154"/>
                    <a:pt x="380" y="154"/>
                    <a:pt x="380" y="154"/>
                  </a:cubicBezTo>
                  <a:cubicBezTo>
                    <a:pt x="311" y="42"/>
                    <a:pt x="311" y="42"/>
                    <a:pt x="311" y="42"/>
                  </a:cubicBezTo>
                  <a:cubicBezTo>
                    <a:pt x="201" y="62"/>
                    <a:pt x="201" y="62"/>
                    <a:pt x="201" y="62"/>
                  </a:cubicBezTo>
                  <a:cubicBezTo>
                    <a:pt x="128" y="62"/>
                    <a:pt x="128" y="62"/>
                    <a:pt x="128" y="62"/>
                  </a:cubicBezTo>
                  <a:cubicBezTo>
                    <a:pt x="90" y="37"/>
                    <a:pt x="90" y="37"/>
                    <a:pt x="90" y="37"/>
                  </a:cubicBezTo>
                  <a:cubicBezTo>
                    <a:pt x="138" y="0"/>
                    <a:pt x="138" y="0"/>
                    <a:pt x="138" y="0"/>
                  </a:cubicBezTo>
                  <a:cubicBezTo>
                    <a:pt x="90" y="11"/>
                    <a:pt x="90" y="11"/>
                    <a:pt x="90" y="11"/>
                  </a:cubicBezTo>
                  <a:cubicBezTo>
                    <a:pt x="33" y="108"/>
                    <a:pt x="0" y="221"/>
                    <a:pt x="0" y="342"/>
                  </a:cubicBezTo>
                  <a:cubicBezTo>
                    <a:pt x="0" y="706"/>
                    <a:pt x="295" y="1001"/>
                    <a:pt x="658" y="1001"/>
                  </a:cubicBezTo>
                  <a:cubicBezTo>
                    <a:pt x="686" y="1001"/>
                    <a:pt x="714" y="998"/>
                    <a:pt x="741" y="995"/>
                  </a:cubicBezTo>
                  <a:cubicBezTo>
                    <a:pt x="734" y="915"/>
                    <a:pt x="734" y="915"/>
                    <a:pt x="734" y="915"/>
                  </a:cubicBezTo>
                  <a:cubicBezTo>
                    <a:pt x="734" y="915"/>
                    <a:pt x="764" y="797"/>
                    <a:pt x="764" y="793"/>
                  </a:cubicBezTo>
                  <a:cubicBezTo>
                    <a:pt x="764" y="789"/>
                    <a:pt x="734" y="686"/>
                    <a:pt x="734" y="686"/>
                  </a:cubicBezTo>
                  <a:close/>
                  <a:moveTo>
                    <a:pt x="734" y="686"/>
                  </a:moveTo>
                  <a:cubicBezTo>
                    <a:pt x="734" y="686"/>
                    <a:pt x="734" y="686"/>
                    <a:pt x="734" y="686"/>
                  </a:cubicBezTo>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87" name="Freeform 45">
              <a:extLst>
                <a:ext uri="{FF2B5EF4-FFF2-40B4-BE49-F238E27FC236}">
                  <a16:creationId xmlns:a16="http://schemas.microsoft.com/office/drawing/2014/main" id="{7387031F-D616-4FEB-852E-7A721AACB5F1}"/>
                </a:ext>
              </a:extLst>
            </p:cNvPr>
            <p:cNvSpPr>
              <a:spLocks noEditPoints="1"/>
            </p:cNvSpPr>
            <p:nvPr/>
          </p:nvSpPr>
          <p:spPr bwMode="auto">
            <a:xfrm>
              <a:off x="-3040063" y="1100138"/>
              <a:ext cx="2393950" cy="725487"/>
            </a:xfrm>
            <a:custGeom>
              <a:avLst/>
              <a:gdLst>
                <a:gd name="T0" fmla="*/ 94 w 788"/>
                <a:gd name="T1" fmla="*/ 212 h 239"/>
                <a:gd name="T2" fmla="*/ 211 w 788"/>
                <a:gd name="T3" fmla="*/ 196 h 239"/>
                <a:gd name="T4" fmla="*/ 264 w 788"/>
                <a:gd name="T5" fmla="*/ 166 h 239"/>
                <a:gd name="T6" fmla="*/ 325 w 788"/>
                <a:gd name="T7" fmla="*/ 184 h 239"/>
                <a:gd name="T8" fmla="*/ 422 w 788"/>
                <a:gd name="T9" fmla="*/ 178 h 239"/>
                <a:gd name="T10" fmla="*/ 455 w 788"/>
                <a:gd name="T11" fmla="*/ 126 h 239"/>
                <a:gd name="T12" fmla="*/ 504 w 788"/>
                <a:gd name="T13" fmla="*/ 134 h 239"/>
                <a:gd name="T14" fmla="*/ 621 w 788"/>
                <a:gd name="T15" fmla="*/ 123 h 239"/>
                <a:gd name="T16" fmla="*/ 653 w 788"/>
                <a:gd name="T17" fmla="*/ 87 h 239"/>
                <a:gd name="T18" fmla="*/ 699 w 788"/>
                <a:gd name="T19" fmla="*/ 57 h 239"/>
                <a:gd name="T20" fmla="*/ 764 w 788"/>
                <a:gd name="T21" fmla="*/ 67 h 239"/>
                <a:gd name="T22" fmla="*/ 788 w 788"/>
                <a:gd name="T23" fmla="*/ 63 h 239"/>
                <a:gd name="T24" fmla="*/ 507 w 788"/>
                <a:gd name="T25" fmla="*/ 0 h 239"/>
                <a:gd name="T26" fmla="*/ 0 w 788"/>
                <a:gd name="T27" fmla="*/ 239 h 239"/>
                <a:gd name="T28" fmla="*/ 0 w 788"/>
                <a:gd name="T29" fmla="*/ 239 h 239"/>
                <a:gd name="T30" fmla="*/ 94 w 788"/>
                <a:gd name="T31" fmla="*/ 212 h 239"/>
                <a:gd name="T32" fmla="*/ 535 w 788"/>
                <a:gd name="T33" fmla="*/ 65 h 239"/>
                <a:gd name="T34" fmla="*/ 602 w 788"/>
                <a:gd name="T35" fmla="*/ 28 h 239"/>
                <a:gd name="T36" fmla="*/ 645 w 788"/>
                <a:gd name="T37" fmla="*/ 53 h 239"/>
                <a:gd name="T38" fmla="*/ 583 w 788"/>
                <a:gd name="T39" fmla="*/ 101 h 239"/>
                <a:gd name="T40" fmla="*/ 523 w 788"/>
                <a:gd name="T41" fmla="*/ 107 h 239"/>
                <a:gd name="T42" fmla="*/ 496 w 788"/>
                <a:gd name="T43" fmla="*/ 89 h 239"/>
                <a:gd name="T44" fmla="*/ 535 w 788"/>
                <a:gd name="T45" fmla="*/ 65 h 239"/>
                <a:gd name="T46" fmla="*/ 336 w 788"/>
                <a:gd name="T47" fmla="*/ 71 h 239"/>
                <a:gd name="T48" fmla="*/ 366 w 788"/>
                <a:gd name="T49" fmla="*/ 83 h 239"/>
                <a:gd name="T50" fmla="*/ 404 w 788"/>
                <a:gd name="T51" fmla="*/ 71 h 239"/>
                <a:gd name="T52" fmla="*/ 426 w 788"/>
                <a:gd name="T53" fmla="*/ 108 h 239"/>
                <a:gd name="T54" fmla="*/ 336 w 788"/>
                <a:gd name="T55" fmla="*/ 131 h 239"/>
                <a:gd name="T56" fmla="*/ 293 w 788"/>
                <a:gd name="T57" fmla="*/ 106 h 239"/>
                <a:gd name="T58" fmla="*/ 336 w 788"/>
                <a:gd name="T59" fmla="*/ 71 h 239"/>
                <a:gd name="T60" fmla="*/ 336 w 788"/>
                <a:gd name="T61" fmla="*/ 71 h 239"/>
                <a:gd name="T62" fmla="*/ 336 w 788"/>
                <a:gd name="T63" fmla="*/ 7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88" h="239">
                  <a:moveTo>
                    <a:pt x="94" y="212"/>
                  </a:moveTo>
                  <a:cubicBezTo>
                    <a:pt x="211" y="196"/>
                    <a:pt x="211" y="196"/>
                    <a:pt x="211" y="196"/>
                  </a:cubicBezTo>
                  <a:cubicBezTo>
                    <a:pt x="264" y="166"/>
                    <a:pt x="264" y="166"/>
                    <a:pt x="264" y="166"/>
                  </a:cubicBezTo>
                  <a:cubicBezTo>
                    <a:pt x="325" y="184"/>
                    <a:pt x="325" y="184"/>
                    <a:pt x="325" y="184"/>
                  </a:cubicBezTo>
                  <a:cubicBezTo>
                    <a:pt x="422" y="178"/>
                    <a:pt x="422" y="178"/>
                    <a:pt x="422" y="178"/>
                  </a:cubicBezTo>
                  <a:cubicBezTo>
                    <a:pt x="455" y="126"/>
                    <a:pt x="455" y="126"/>
                    <a:pt x="455" y="126"/>
                  </a:cubicBezTo>
                  <a:cubicBezTo>
                    <a:pt x="504" y="134"/>
                    <a:pt x="504" y="134"/>
                    <a:pt x="504" y="134"/>
                  </a:cubicBezTo>
                  <a:cubicBezTo>
                    <a:pt x="621" y="123"/>
                    <a:pt x="621" y="123"/>
                    <a:pt x="621" y="123"/>
                  </a:cubicBezTo>
                  <a:cubicBezTo>
                    <a:pt x="653" y="87"/>
                    <a:pt x="653" y="87"/>
                    <a:pt x="653" y="87"/>
                  </a:cubicBezTo>
                  <a:cubicBezTo>
                    <a:pt x="699" y="57"/>
                    <a:pt x="699" y="57"/>
                    <a:pt x="699" y="57"/>
                  </a:cubicBezTo>
                  <a:cubicBezTo>
                    <a:pt x="764" y="67"/>
                    <a:pt x="764" y="67"/>
                    <a:pt x="764" y="67"/>
                  </a:cubicBezTo>
                  <a:cubicBezTo>
                    <a:pt x="788" y="63"/>
                    <a:pt x="788" y="63"/>
                    <a:pt x="788" y="63"/>
                  </a:cubicBezTo>
                  <a:cubicBezTo>
                    <a:pt x="702" y="23"/>
                    <a:pt x="608" y="0"/>
                    <a:pt x="507" y="0"/>
                  </a:cubicBezTo>
                  <a:cubicBezTo>
                    <a:pt x="303" y="0"/>
                    <a:pt x="120" y="93"/>
                    <a:pt x="0" y="239"/>
                  </a:cubicBezTo>
                  <a:cubicBezTo>
                    <a:pt x="0" y="239"/>
                    <a:pt x="0" y="239"/>
                    <a:pt x="0" y="239"/>
                  </a:cubicBezTo>
                  <a:lnTo>
                    <a:pt x="94" y="212"/>
                  </a:lnTo>
                  <a:close/>
                  <a:moveTo>
                    <a:pt x="535" y="65"/>
                  </a:moveTo>
                  <a:cubicBezTo>
                    <a:pt x="602" y="28"/>
                    <a:pt x="602" y="28"/>
                    <a:pt x="602" y="28"/>
                  </a:cubicBezTo>
                  <a:cubicBezTo>
                    <a:pt x="645" y="53"/>
                    <a:pt x="645" y="53"/>
                    <a:pt x="645" y="53"/>
                  </a:cubicBezTo>
                  <a:cubicBezTo>
                    <a:pt x="583" y="101"/>
                    <a:pt x="583" y="101"/>
                    <a:pt x="583" y="101"/>
                  </a:cubicBezTo>
                  <a:cubicBezTo>
                    <a:pt x="523" y="107"/>
                    <a:pt x="523" y="107"/>
                    <a:pt x="523" y="107"/>
                  </a:cubicBezTo>
                  <a:cubicBezTo>
                    <a:pt x="496" y="89"/>
                    <a:pt x="496" y="89"/>
                    <a:pt x="496" y="89"/>
                  </a:cubicBezTo>
                  <a:lnTo>
                    <a:pt x="535" y="65"/>
                  </a:lnTo>
                  <a:close/>
                  <a:moveTo>
                    <a:pt x="336" y="71"/>
                  </a:moveTo>
                  <a:cubicBezTo>
                    <a:pt x="366" y="83"/>
                    <a:pt x="366" y="83"/>
                    <a:pt x="366" y="83"/>
                  </a:cubicBezTo>
                  <a:cubicBezTo>
                    <a:pt x="404" y="71"/>
                    <a:pt x="404" y="71"/>
                    <a:pt x="404" y="71"/>
                  </a:cubicBezTo>
                  <a:cubicBezTo>
                    <a:pt x="426" y="108"/>
                    <a:pt x="426" y="108"/>
                    <a:pt x="426" y="108"/>
                  </a:cubicBezTo>
                  <a:cubicBezTo>
                    <a:pt x="336" y="131"/>
                    <a:pt x="336" y="131"/>
                    <a:pt x="336" y="131"/>
                  </a:cubicBezTo>
                  <a:cubicBezTo>
                    <a:pt x="293" y="106"/>
                    <a:pt x="293" y="106"/>
                    <a:pt x="293" y="106"/>
                  </a:cubicBezTo>
                  <a:cubicBezTo>
                    <a:pt x="293" y="106"/>
                    <a:pt x="335" y="79"/>
                    <a:pt x="336" y="71"/>
                  </a:cubicBezTo>
                  <a:close/>
                  <a:moveTo>
                    <a:pt x="336" y="71"/>
                  </a:moveTo>
                  <a:cubicBezTo>
                    <a:pt x="336" y="71"/>
                    <a:pt x="336" y="71"/>
                    <a:pt x="336" y="71"/>
                  </a:cubicBezTo>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88" name="Group 187">
            <a:extLst>
              <a:ext uri="{FF2B5EF4-FFF2-40B4-BE49-F238E27FC236}">
                <a16:creationId xmlns:a16="http://schemas.microsoft.com/office/drawing/2014/main" id="{903D90E7-6120-42FB-9D8D-92D54FF3FC3B}"/>
              </a:ext>
            </a:extLst>
          </p:cNvPr>
          <p:cNvGrpSpPr/>
          <p:nvPr/>
        </p:nvGrpSpPr>
        <p:grpSpPr>
          <a:xfrm>
            <a:off x="4466461" y="4855530"/>
            <a:ext cx="418892" cy="412425"/>
            <a:chOff x="-4124325" y="1736725"/>
            <a:chExt cx="3930650" cy="3949700"/>
          </a:xfrm>
          <a:solidFill>
            <a:srgbClr val="000000"/>
          </a:solidFill>
        </p:grpSpPr>
        <p:sp>
          <p:nvSpPr>
            <p:cNvPr id="189" name="Freeform 49">
              <a:extLst>
                <a:ext uri="{FF2B5EF4-FFF2-40B4-BE49-F238E27FC236}">
                  <a16:creationId xmlns:a16="http://schemas.microsoft.com/office/drawing/2014/main" id="{7B535992-9FDF-40A8-9517-FFF97DC3B78D}"/>
                </a:ext>
              </a:extLst>
            </p:cNvPr>
            <p:cNvSpPr>
              <a:spLocks noEditPoints="1"/>
            </p:cNvSpPr>
            <p:nvPr/>
          </p:nvSpPr>
          <p:spPr bwMode="auto">
            <a:xfrm>
              <a:off x="-3003550" y="1736725"/>
              <a:ext cx="1698625" cy="1655763"/>
            </a:xfrm>
            <a:custGeom>
              <a:avLst/>
              <a:gdLst>
                <a:gd name="T0" fmla="*/ 54 w 559"/>
                <a:gd name="T1" fmla="*/ 545 h 545"/>
                <a:gd name="T2" fmla="*/ 108 w 559"/>
                <a:gd name="T3" fmla="*/ 491 h 545"/>
                <a:gd name="T4" fmla="*/ 108 w 559"/>
                <a:gd name="T5" fmla="*/ 279 h 545"/>
                <a:gd name="T6" fmla="*/ 280 w 559"/>
                <a:gd name="T7" fmla="*/ 108 h 545"/>
                <a:gd name="T8" fmla="*/ 451 w 559"/>
                <a:gd name="T9" fmla="*/ 279 h 545"/>
                <a:gd name="T10" fmla="*/ 451 w 559"/>
                <a:gd name="T11" fmla="*/ 491 h 545"/>
                <a:gd name="T12" fmla="*/ 505 w 559"/>
                <a:gd name="T13" fmla="*/ 545 h 545"/>
                <a:gd name="T14" fmla="*/ 559 w 559"/>
                <a:gd name="T15" fmla="*/ 491 h 545"/>
                <a:gd name="T16" fmla="*/ 559 w 559"/>
                <a:gd name="T17" fmla="*/ 279 h 545"/>
                <a:gd name="T18" fmla="*/ 280 w 559"/>
                <a:gd name="T19" fmla="*/ 0 h 545"/>
                <a:gd name="T20" fmla="*/ 0 w 559"/>
                <a:gd name="T21" fmla="*/ 279 h 545"/>
                <a:gd name="T22" fmla="*/ 0 w 559"/>
                <a:gd name="T23" fmla="*/ 491 h 545"/>
                <a:gd name="T24" fmla="*/ 54 w 559"/>
                <a:gd name="T25" fmla="*/ 545 h 545"/>
                <a:gd name="T26" fmla="*/ 54 w 559"/>
                <a:gd name="T27" fmla="*/ 545 h 545"/>
                <a:gd name="T28" fmla="*/ 54 w 559"/>
                <a:gd name="T29"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9" h="545">
                  <a:moveTo>
                    <a:pt x="54" y="545"/>
                  </a:moveTo>
                  <a:cubicBezTo>
                    <a:pt x="84" y="545"/>
                    <a:pt x="108" y="521"/>
                    <a:pt x="108" y="491"/>
                  </a:cubicBezTo>
                  <a:cubicBezTo>
                    <a:pt x="108" y="279"/>
                    <a:pt x="108" y="279"/>
                    <a:pt x="108" y="279"/>
                  </a:cubicBezTo>
                  <a:cubicBezTo>
                    <a:pt x="108" y="185"/>
                    <a:pt x="185" y="108"/>
                    <a:pt x="280" y="108"/>
                  </a:cubicBezTo>
                  <a:cubicBezTo>
                    <a:pt x="374" y="108"/>
                    <a:pt x="451" y="185"/>
                    <a:pt x="451" y="279"/>
                  </a:cubicBezTo>
                  <a:cubicBezTo>
                    <a:pt x="451" y="491"/>
                    <a:pt x="451" y="491"/>
                    <a:pt x="451" y="491"/>
                  </a:cubicBezTo>
                  <a:cubicBezTo>
                    <a:pt x="451" y="521"/>
                    <a:pt x="475" y="545"/>
                    <a:pt x="505" y="545"/>
                  </a:cubicBezTo>
                  <a:cubicBezTo>
                    <a:pt x="535" y="545"/>
                    <a:pt x="559" y="521"/>
                    <a:pt x="559" y="491"/>
                  </a:cubicBezTo>
                  <a:cubicBezTo>
                    <a:pt x="559" y="279"/>
                    <a:pt x="559" y="279"/>
                    <a:pt x="559" y="279"/>
                  </a:cubicBezTo>
                  <a:cubicBezTo>
                    <a:pt x="559" y="125"/>
                    <a:pt x="434" y="0"/>
                    <a:pt x="280" y="0"/>
                  </a:cubicBezTo>
                  <a:cubicBezTo>
                    <a:pt x="125" y="0"/>
                    <a:pt x="0" y="125"/>
                    <a:pt x="0" y="279"/>
                  </a:cubicBezTo>
                  <a:cubicBezTo>
                    <a:pt x="0" y="491"/>
                    <a:pt x="0" y="491"/>
                    <a:pt x="0" y="491"/>
                  </a:cubicBezTo>
                  <a:cubicBezTo>
                    <a:pt x="0" y="521"/>
                    <a:pt x="24" y="545"/>
                    <a:pt x="54" y="545"/>
                  </a:cubicBezTo>
                  <a:close/>
                  <a:moveTo>
                    <a:pt x="54" y="545"/>
                  </a:moveTo>
                  <a:cubicBezTo>
                    <a:pt x="54" y="545"/>
                    <a:pt x="54" y="545"/>
                    <a:pt x="54" y="545"/>
                  </a:cubicBezTo>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90" name="Freeform 50">
              <a:extLst>
                <a:ext uri="{FF2B5EF4-FFF2-40B4-BE49-F238E27FC236}">
                  <a16:creationId xmlns:a16="http://schemas.microsoft.com/office/drawing/2014/main" id="{AC86726E-51FE-4FF5-B249-9678F058788E}"/>
                </a:ext>
              </a:extLst>
            </p:cNvPr>
            <p:cNvSpPr>
              <a:spLocks noEditPoints="1"/>
            </p:cNvSpPr>
            <p:nvPr/>
          </p:nvSpPr>
          <p:spPr bwMode="auto">
            <a:xfrm>
              <a:off x="-4124325" y="3022600"/>
              <a:ext cx="3930650" cy="2663825"/>
            </a:xfrm>
            <a:custGeom>
              <a:avLst/>
              <a:gdLst>
                <a:gd name="T0" fmla="*/ 1270 w 1294"/>
                <a:gd name="T1" fmla="*/ 0 h 877"/>
                <a:gd name="T2" fmla="*/ 982 w 1294"/>
                <a:gd name="T3" fmla="*/ 0 h 877"/>
                <a:gd name="T4" fmla="*/ 982 w 1294"/>
                <a:gd name="T5" fmla="*/ 68 h 877"/>
                <a:gd name="T6" fmla="*/ 874 w 1294"/>
                <a:gd name="T7" fmla="*/ 176 h 877"/>
                <a:gd name="T8" fmla="*/ 766 w 1294"/>
                <a:gd name="T9" fmla="*/ 68 h 877"/>
                <a:gd name="T10" fmla="*/ 766 w 1294"/>
                <a:gd name="T11" fmla="*/ 0 h 877"/>
                <a:gd name="T12" fmla="*/ 531 w 1294"/>
                <a:gd name="T13" fmla="*/ 0 h 877"/>
                <a:gd name="T14" fmla="*/ 531 w 1294"/>
                <a:gd name="T15" fmla="*/ 68 h 877"/>
                <a:gd name="T16" fmla="*/ 423 w 1294"/>
                <a:gd name="T17" fmla="*/ 176 h 877"/>
                <a:gd name="T18" fmla="*/ 315 w 1294"/>
                <a:gd name="T19" fmla="*/ 68 h 877"/>
                <a:gd name="T20" fmla="*/ 315 w 1294"/>
                <a:gd name="T21" fmla="*/ 0 h 877"/>
                <a:gd name="T22" fmla="*/ 24 w 1294"/>
                <a:gd name="T23" fmla="*/ 0 h 877"/>
                <a:gd name="T24" fmla="*/ 3 w 1294"/>
                <a:gd name="T25" fmla="*/ 26 h 877"/>
                <a:gd name="T26" fmla="*/ 193 w 1294"/>
                <a:gd name="T27" fmla="*/ 798 h 877"/>
                <a:gd name="T28" fmla="*/ 295 w 1294"/>
                <a:gd name="T29" fmla="*/ 877 h 877"/>
                <a:gd name="T30" fmla="*/ 999 w 1294"/>
                <a:gd name="T31" fmla="*/ 877 h 877"/>
                <a:gd name="T32" fmla="*/ 1101 w 1294"/>
                <a:gd name="T33" fmla="*/ 798 h 877"/>
                <a:gd name="T34" fmla="*/ 1291 w 1294"/>
                <a:gd name="T35" fmla="*/ 26 h 877"/>
                <a:gd name="T36" fmla="*/ 1270 w 1294"/>
                <a:gd name="T37" fmla="*/ 0 h 877"/>
                <a:gd name="T38" fmla="*/ 1270 w 1294"/>
                <a:gd name="T39" fmla="*/ 0 h 877"/>
                <a:gd name="T40" fmla="*/ 1270 w 1294"/>
                <a:gd name="T41" fmla="*/ 0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4" h="877">
                  <a:moveTo>
                    <a:pt x="1270" y="0"/>
                  </a:moveTo>
                  <a:cubicBezTo>
                    <a:pt x="982" y="0"/>
                    <a:pt x="982" y="0"/>
                    <a:pt x="982" y="0"/>
                  </a:cubicBezTo>
                  <a:cubicBezTo>
                    <a:pt x="982" y="68"/>
                    <a:pt x="982" y="68"/>
                    <a:pt x="982" y="68"/>
                  </a:cubicBezTo>
                  <a:cubicBezTo>
                    <a:pt x="982" y="127"/>
                    <a:pt x="934" y="176"/>
                    <a:pt x="874" y="176"/>
                  </a:cubicBezTo>
                  <a:cubicBezTo>
                    <a:pt x="814" y="176"/>
                    <a:pt x="766" y="127"/>
                    <a:pt x="766" y="68"/>
                  </a:cubicBezTo>
                  <a:cubicBezTo>
                    <a:pt x="766" y="0"/>
                    <a:pt x="766" y="0"/>
                    <a:pt x="766" y="0"/>
                  </a:cubicBezTo>
                  <a:cubicBezTo>
                    <a:pt x="531" y="0"/>
                    <a:pt x="531" y="0"/>
                    <a:pt x="531" y="0"/>
                  </a:cubicBezTo>
                  <a:cubicBezTo>
                    <a:pt x="531" y="68"/>
                    <a:pt x="531" y="68"/>
                    <a:pt x="531" y="68"/>
                  </a:cubicBezTo>
                  <a:cubicBezTo>
                    <a:pt x="531" y="127"/>
                    <a:pt x="483" y="176"/>
                    <a:pt x="423" y="176"/>
                  </a:cubicBezTo>
                  <a:cubicBezTo>
                    <a:pt x="363" y="176"/>
                    <a:pt x="315" y="127"/>
                    <a:pt x="315" y="68"/>
                  </a:cubicBezTo>
                  <a:cubicBezTo>
                    <a:pt x="315" y="0"/>
                    <a:pt x="315" y="0"/>
                    <a:pt x="315" y="0"/>
                  </a:cubicBezTo>
                  <a:cubicBezTo>
                    <a:pt x="24" y="0"/>
                    <a:pt x="24" y="0"/>
                    <a:pt x="24" y="0"/>
                  </a:cubicBezTo>
                  <a:cubicBezTo>
                    <a:pt x="9" y="0"/>
                    <a:pt x="0" y="12"/>
                    <a:pt x="3" y="26"/>
                  </a:cubicBezTo>
                  <a:cubicBezTo>
                    <a:pt x="193" y="798"/>
                    <a:pt x="193" y="798"/>
                    <a:pt x="193" y="798"/>
                  </a:cubicBezTo>
                  <a:cubicBezTo>
                    <a:pt x="204" y="842"/>
                    <a:pt x="250" y="877"/>
                    <a:pt x="295" y="877"/>
                  </a:cubicBezTo>
                  <a:cubicBezTo>
                    <a:pt x="999" y="877"/>
                    <a:pt x="999" y="877"/>
                    <a:pt x="999" y="877"/>
                  </a:cubicBezTo>
                  <a:cubicBezTo>
                    <a:pt x="1044" y="877"/>
                    <a:pt x="1090" y="842"/>
                    <a:pt x="1101" y="798"/>
                  </a:cubicBezTo>
                  <a:cubicBezTo>
                    <a:pt x="1291" y="26"/>
                    <a:pt x="1291" y="26"/>
                    <a:pt x="1291" y="26"/>
                  </a:cubicBezTo>
                  <a:cubicBezTo>
                    <a:pt x="1294" y="12"/>
                    <a:pt x="1285" y="0"/>
                    <a:pt x="1270" y="0"/>
                  </a:cubicBezTo>
                  <a:close/>
                  <a:moveTo>
                    <a:pt x="1270" y="0"/>
                  </a:moveTo>
                  <a:cubicBezTo>
                    <a:pt x="1270" y="0"/>
                    <a:pt x="1270" y="0"/>
                    <a:pt x="1270" y="0"/>
                  </a:cubicBezTo>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91" name="Group 190">
            <a:extLst>
              <a:ext uri="{FF2B5EF4-FFF2-40B4-BE49-F238E27FC236}">
                <a16:creationId xmlns:a16="http://schemas.microsoft.com/office/drawing/2014/main" id="{D8BCCC4E-4D98-4BC7-900C-859E986660B3}"/>
              </a:ext>
            </a:extLst>
          </p:cNvPr>
          <p:cNvGrpSpPr/>
          <p:nvPr/>
        </p:nvGrpSpPr>
        <p:grpSpPr>
          <a:xfrm>
            <a:off x="4240307" y="3263481"/>
            <a:ext cx="376890" cy="330861"/>
            <a:chOff x="-3227387" y="-1377950"/>
            <a:chExt cx="4410075" cy="3951288"/>
          </a:xfrm>
          <a:solidFill>
            <a:srgbClr val="000000"/>
          </a:solidFill>
        </p:grpSpPr>
        <p:sp>
          <p:nvSpPr>
            <p:cNvPr id="192" name="Freeform 5">
              <a:extLst>
                <a:ext uri="{FF2B5EF4-FFF2-40B4-BE49-F238E27FC236}">
                  <a16:creationId xmlns:a16="http://schemas.microsoft.com/office/drawing/2014/main" id="{A259E9CD-61B9-4099-A850-8E4F185D7894}"/>
                </a:ext>
              </a:extLst>
            </p:cNvPr>
            <p:cNvSpPr>
              <a:spLocks/>
            </p:cNvSpPr>
            <p:nvPr/>
          </p:nvSpPr>
          <p:spPr bwMode="auto">
            <a:xfrm>
              <a:off x="-3227387" y="-1377950"/>
              <a:ext cx="4410075" cy="2405063"/>
            </a:xfrm>
            <a:custGeom>
              <a:avLst/>
              <a:gdLst>
                <a:gd name="T0" fmla="*/ 1908 w 2048"/>
                <a:gd name="T1" fmla="*/ 0 h 1120"/>
                <a:gd name="T2" fmla="*/ 140 w 2048"/>
                <a:gd name="T3" fmla="*/ 0 h 1120"/>
                <a:gd name="T4" fmla="*/ 0 w 2048"/>
                <a:gd name="T5" fmla="*/ 140 h 1120"/>
                <a:gd name="T6" fmla="*/ 0 w 2048"/>
                <a:gd name="T7" fmla="*/ 1120 h 1120"/>
                <a:gd name="T8" fmla="*/ 2048 w 2048"/>
                <a:gd name="T9" fmla="*/ 1120 h 1120"/>
                <a:gd name="T10" fmla="*/ 2048 w 2048"/>
                <a:gd name="T11" fmla="*/ 140 h 1120"/>
                <a:gd name="T12" fmla="*/ 1908 w 2048"/>
                <a:gd name="T13" fmla="*/ 0 h 1120"/>
              </a:gdLst>
              <a:ahLst/>
              <a:cxnLst>
                <a:cxn ang="0">
                  <a:pos x="T0" y="T1"/>
                </a:cxn>
                <a:cxn ang="0">
                  <a:pos x="T2" y="T3"/>
                </a:cxn>
                <a:cxn ang="0">
                  <a:pos x="T4" y="T5"/>
                </a:cxn>
                <a:cxn ang="0">
                  <a:pos x="T6" y="T7"/>
                </a:cxn>
                <a:cxn ang="0">
                  <a:pos x="T8" y="T9"/>
                </a:cxn>
                <a:cxn ang="0">
                  <a:pos x="T10" y="T11"/>
                </a:cxn>
                <a:cxn ang="0">
                  <a:pos x="T12" y="T13"/>
                </a:cxn>
              </a:cxnLst>
              <a:rect l="0" t="0" r="r" b="b"/>
              <a:pathLst>
                <a:path w="2048" h="1120">
                  <a:moveTo>
                    <a:pt x="1908" y="0"/>
                  </a:moveTo>
                  <a:cubicBezTo>
                    <a:pt x="140" y="0"/>
                    <a:pt x="140" y="0"/>
                    <a:pt x="140" y="0"/>
                  </a:cubicBezTo>
                  <a:cubicBezTo>
                    <a:pt x="63" y="0"/>
                    <a:pt x="0" y="63"/>
                    <a:pt x="0" y="140"/>
                  </a:cubicBezTo>
                  <a:cubicBezTo>
                    <a:pt x="0" y="1120"/>
                    <a:pt x="0" y="1120"/>
                    <a:pt x="0" y="1120"/>
                  </a:cubicBezTo>
                  <a:cubicBezTo>
                    <a:pt x="2048" y="1120"/>
                    <a:pt x="2048" y="1120"/>
                    <a:pt x="2048" y="1120"/>
                  </a:cubicBezTo>
                  <a:cubicBezTo>
                    <a:pt x="2048" y="140"/>
                    <a:pt x="2048" y="140"/>
                    <a:pt x="2048" y="140"/>
                  </a:cubicBezTo>
                  <a:cubicBezTo>
                    <a:pt x="2048" y="63"/>
                    <a:pt x="1985" y="0"/>
                    <a:pt x="1908" y="0"/>
                  </a:cubicBezTo>
                  <a:close/>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93" name="Freeform 6">
              <a:extLst>
                <a:ext uri="{FF2B5EF4-FFF2-40B4-BE49-F238E27FC236}">
                  <a16:creationId xmlns:a16="http://schemas.microsoft.com/office/drawing/2014/main" id="{13F1824B-E8C9-40AA-AAD1-90162FD1A7A5}"/>
                </a:ext>
              </a:extLst>
            </p:cNvPr>
            <p:cNvSpPr>
              <a:spLocks/>
            </p:cNvSpPr>
            <p:nvPr/>
          </p:nvSpPr>
          <p:spPr bwMode="auto">
            <a:xfrm>
              <a:off x="-3227387" y="1285875"/>
              <a:ext cx="4410075" cy="514350"/>
            </a:xfrm>
            <a:custGeom>
              <a:avLst/>
              <a:gdLst>
                <a:gd name="T0" fmla="*/ 0 w 2048"/>
                <a:gd name="T1" fmla="*/ 100 h 240"/>
                <a:gd name="T2" fmla="*/ 140 w 2048"/>
                <a:gd name="T3" fmla="*/ 240 h 240"/>
                <a:gd name="T4" fmla="*/ 1908 w 2048"/>
                <a:gd name="T5" fmla="*/ 240 h 240"/>
                <a:gd name="T6" fmla="*/ 2048 w 2048"/>
                <a:gd name="T7" fmla="*/ 100 h 240"/>
                <a:gd name="T8" fmla="*/ 2048 w 2048"/>
                <a:gd name="T9" fmla="*/ 0 h 240"/>
                <a:gd name="T10" fmla="*/ 0 w 2048"/>
                <a:gd name="T11" fmla="*/ 0 h 240"/>
                <a:gd name="T12" fmla="*/ 0 w 2048"/>
                <a:gd name="T13" fmla="*/ 100 h 240"/>
              </a:gdLst>
              <a:ahLst/>
              <a:cxnLst>
                <a:cxn ang="0">
                  <a:pos x="T0" y="T1"/>
                </a:cxn>
                <a:cxn ang="0">
                  <a:pos x="T2" y="T3"/>
                </a:cxn>
                <a:cxn ang="0">
                  <a:pos x="T4" y="T5"/>
                </a:cxn>
                <a:cxn ang="0">
                  <a:pos x="T6" y="T7"/>
                </a:cxn>
                <a:cxn ang="0">
                  <a:pos x="T8" y="T9"/>
                </a:cxn>
                <a:cxn ang="0">
                  <a:pos x="T10" y="T11"/>
                </a:cxn>
                <a:cxn ang="0">
                  <a:pos x="T12" y="T13"/>
                </a:cxn>
              </a:cxnLst>
              <a:rect l="0" t="0" r="r" b="b"/>
              <a:pathLst>
                <a:path w="2048" h="240">
                  <a:moveTo>
                    <a:pt x="0" y="100"/>
                  </a:moveTo>
                  <a:cubicBezTo>
                    <a:pt x="0" y="177"/>
                    <a:pt x="63" y="240"/>
                    <a:pt x="140" y="240"/>
                  </a:cubicBezTo>
                  <a:cubicBezTo>
                    <a:pt x="1908" y="240"/>
                    <a:pt x="1908" y="240"/>
                    <a:pt x="1908" y="240"/>
                  </a:cubicBezTo>
                  <a:cubicBezTo>
                    <a:pt x="1985" y="240"/>
                    <a:pt x="2048" y="177"/>
                    <a:pt x="2048" y="100"/>
                  </a:cubicBezTo>
                  <a:cubicBezTo>
                    <a:pt x="2048" y="0"/>
                    <a:pt x="2048" y="0"/>
                    <a:pt x="2048" y="0"/>
                  </a:cubicBezTo>
                  <a:cubicBezTo>
                    <a:pt x="0" y="0"/>
                    <a:pt x="0" y="0"/>
                    <a:pt x="0" y="0"/>
                  </a:cubicBezTo>
                  <a:lnTo>
                    <a:pt x="0" y="100"/>
                  </a:lnTo>
                  <a:close/>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94" name="Freeform 7">
              <a:extLst>
                <a:ext uri="{FF2B5EF4-FFF2-40B4-BE49-F238E27FC236}">
                  <a16:creationId xmlns:a16="http://schemas.microsoft.com/office/drawing/2014/main" id="{CA00D788-3636-4245-8FD5-6A6C675CD9A5}"/>
                </a:ext>
              </a:extLst>
            </p:cNvPr>
            <p:cNvSpPr>
              <a:spLocks/>
            </p:cNvSpPr>
            <p:nvPr/>
          </p:nvSpPr>
          <p:spPr bwMode="auto">
            <a:xfrm>
              <a:off x="-1952625" y="2058988"/>
              <a:ext cx="1860550" cy="514350"/>
            </a:xfrm>
            <a:custGeom>
              <a:avLst/>
              <a:gdLst>
                <a:gd name="T0" fmla="*/ 804 w 864"/>
                <a:gd name="T1" fmla="*/ 120 h 240"/>
                <a:gd name="T2" fmla="*/ 672 w 864"/>
                <a:gd name="T3" fmla="*/ 120 h 240"/>
                <a:gd name="T4" fmla="*/ 672 w 864"/>
                <a:gd name="T5" fmla="*/ 0 h 240"/>
                <a:gd name="T6" fmla="*/ 192 w 864"/>
                <a:gd name="T7" fmla="*/ 0 h 240"/>
                <a:gd name="T8" fmla="*/ 192 w 864"/>
                <a:gd name="T9" fmla="*/ 120 h 240"/>
                <a:gd name="T10" fmla="*/ 60 w 864"/>
                <a:gd name="T11" fmla="*/ 120 h 240"/>
                <a:gd name="T12" fmla="*/ 0 w 864"/>
                <a:gd name="T13" fmla="*/ 180 h 240"/>
                <a:gd name="T14" fmla="*/ 60 w 864"/>
                <a:gd name="T15" fmla="*/ 240 h 240"/>
                <a:gd name="T16" fmla="*/ 804 w 864"/>
                <a:gd name="T17" fmla="*/ 240 h 240"/>
                <a:gd name="T18" fmla="*/ 864 w 864"/>
                <a:gd name="T19" fmla="*/ 180 h 240"/>
                <a:gd name="T20" fmla="*/ 804 w 864"/>
                <a:gd name="T21" fmla="*/ 1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4" h="240">
                  <a:moveTo>
                    <a:pt x="804" y="120"/>
                  </a:moveTo>
                  <a:cubicBezTo>
                    <a:pt x="672" y="120"/>
                    <a:pt x="672" y="120"/>
                    <a:pt x="672" y="120"/>
                  </a:cubicBezTo>
                  <a:cubicBezTo>
                    <a:pt x="672" y="0"/>
                    <a:pt x="672" y="0"/>
                    <a:pt x="672" y="0"/>
                  </a:cubicBezTo>
                  <a:cubicBezTo>
                    <a:pt x="192" y="0"/>
                    <a:pt x="192" y="0"/>
                    <a:pt x="192" y="0"/>
                  </a:cubicBezTo>
                  <a:cubicBezTo>
                    <a:pt x="192" y="120"/>
                    <a:pt x="192" y="120"/>
                    <a:pt x="192" y="120"/>
                  </a:cubicBezTo>
                  <a:cubicBezTo>
                    <a:pt x="60" y="120"/>
                    <a:pt x="60" y="120"/>
                    <a:pt x="60" y="120"/>
                  </a:cubicBezTo>
                  <a:cubicBezTo>
                    <a:pt x="27" y="120"/>
                    <a:pt x="0" y="147"/>
                    <a:pt x="0" y="180"/>
                  </a:cubicBezTo>
                  <a:cubicBezTo>
                    <a:pt x="0" y="213"/>
                    <a:pt x="27" y="240"/>
                    <a:pt x="60" y="240"/>
                  </a:cubicBezTo>
                  <a:cubicBezTo>
                    <a:pt x="804" y="240"/>
                    <a:pt x="804" y="240"/>
                    <a:pt x="804" y="240"/>
                  </a:cubicBezTo>
                  <a:cubicBezTo>
                    <a:pt x="837" y="240"/>
                    <a:pt x="864" y="213"/>
                    <a:pt x="864" y="180"/>
                  </a:cubicBezTo>
                  <a:cubicBezTo>
                    <a:pt x="864" y="147"/>
                    <a:pt x="837" y="120"/>
                    <a:pt x="804" y="120"/>
                  </a:cubicBezTo>
                  <a:close/>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95" name="Group 194">
            <a:extLst>
              <a:ext uri="{FF2B5EF4-FFF2-40B4-BE49-F238E27FC236}">
                <a16:creationId xmlns:a16="http://schemas.microsoft.com/office/drawing/2014/main" id="{1DB28577-9FCD-4297-9D7F-BFC95AEB8BA4}"/>
              </a:ext>
            </a:extLst>
          </p:cNvPr>
          <p:cNvGrpSpPr/>
          <p:nvPr/>
        </p:nvGrpSpPr>
        <p:grpSpPr>
          <a:xfrm>
            <a:off x="4781381" y="6571426"/>
            <a:ext cx="297812" cy="313250"/>
            <a:chOff x="-2689225" y="-1216026"/>
            <a:chExt cx="3584575" cy="3848101"/>
          </a:xfrm>
          <a:solidFill>
            <a:srgbClr val="000000"/>
          </a:solidFill>
        </p:grpSpPr>
        <p:sp>
          <p:nvSpPr>
            <p:cNvPr id="196" name="Freeform 11">
              <a:extLst>
                <a:ext uri="{FF2B5EF4-FFF2-40B4-BE49-F238E27FC236}">
                  <a16:creationId xmlns:a16="http://schemas.microsoft.com/office/drawing/2014/main" id="{D521A2D5-AD62-44F4-B6F3-45D020BBD7E6}"/>
                </a:ext>
              </a:extLst>
            </p:cNvPr>
            <p:cNvSpPr>
              <a:spLocks noEditPoints="1"/>
            </p:cNvSpPr>
            <p:nvPr/>
          </p:nvSpPr>
          <p:spPr bwMode="auto">
            <a:xfrm>
              <a:off x="-2208213" y="-1216026"/>
              <a:ext cx="2552700" cy="3848101"/>
            </a:xfrm>
            <a:custGeom>
              <a:avLst/>
              <a:gdLst>
                <a:gd name="T0" fmla="*/ 225 w 1185"/>
                <a:gd name="T1" fmla="*/ 1696 h 1792"/>
                <a:gd name="T2" fmla="*/ 245 w 1185"/>
                <a:gd name="T3" fmla="*/ 1379 h 1792"/>
                <a:gd name="T4" fmla="*/ 414 w 1185"/>
                <a:gd name="T5" fmla="*/ 1520 h 1792"/>
                <a:gd name="T6" fmla="*/ 566 w 1185"/>
                <a:gd name="T7" fmla="*/ 1384 h 1792"/>
                <a:gd name="T8" fmla="*/ 673 w 1185"/>
                <a:gd name="T9" fmla="*/ 1517 h 1792"/>
                <a:gd name="T10" fmla="*/ 822 w 1185"/>
                <a:gd name="T11" fmla="*/ 1384 h 1792"/>
                <a:gd name="T12" fmla="*/ 929 w 1185"/>
                <a:gd name="T13" fmla="*/ 1517 h 1792"/>
                <a:gd name="T14" fmla="*/ 1078 w 1185"/>
                <a:gd name="T15" fmla="*/ 1384 h 1792"/>
                <a:gd name="T16" fmla="*/ 1185 w 1185"/>
                <a:gd name="T17" fmla="*/ 1517 h 1792"/>
                <a:gd name="T18" fmla="*/ 932 w 1185"/>
                <a:gd name="T19" fmla="*/ 511 h 1792"/>
                <a:gd name="T20" fmla="*/ 1185 w 1185"/>
                <a:gd name="T21" fmla="*/ 96 h 1792"/>
                <a:gd name="T22" fmla="*/ 0 w 1185"/>
                <a:gd name="T23" fmla="*/ 0 h 1792"/>
                <a:gd name="T24" fmla="*/ 33 w 1185"/>
                <a:gd name="T25" fmla="*/ 1696 h 1792"/>
                <a:gd name="T26" fmla="*/ 193 w 1185"/>
                <a:gd name="T27" fmla="*/ 128 h 1792"/>
                <a:gd name="T28" fmla="*/ 1025 w 1185"/>
                <a:gd name="T29" fmla="*/ 192 h 1792"/>
                <a:gd name="T30" fmla="*/ 193 w 1185"/>
                <a:gd name="T31" fmla="*/ 128 h 1792"/>
                <a:gd name="T32" fmla="*/ 449 w 1185"/>
                <a:gd name="T33" fmla="*/ 704 h 1792"/>
                <a:gd name="T34" fmla="*/ 897 w 1185"/>
                <a:gd name="T35" fmla="*/ 768 h 1792"/>
                <a:gd name="T36" fmla="*/ 897 w 1185"/>
                <a:gd name="T37" fmla="*/ 896 h 1792"/>
                <a:gd name="T38" fmla="*/ 545 w 1185"/>
                <a:gd name="T39" fmla="*/ 960 h 1792"/>
                <a:gd name="T40" fmla="*/ 897 w 1185"/>
                <a:gd name="T41" fmla="*/ 896 h 1792"/>
                <a:gd name="T42" fmla="*/ 545 w 1185"/>
                <a:gd name="T43" fmla="*/ 512 h 1792"/>
                <a:gd name="T44" fmla="*/ 897 w 1185"/>
                <a:gd name="T45" fmla="*/ 576 h 1792"/>
                <a:gd name="T46" fmla="*/ 449 w 1185"/>
                <a:gd name="T47" fmla="*/ 384 h 1792"/>
                <a:gd name="T48" fmla="*/ 897 w 1185"/>
                <a:gd name="T49" fmla="*/ 320 h 1792"/>
                <a:gd name="T50" fmla="*/ 449 w 1185"/>
                <a:gd name="T51" fmla="*/ 384 h 1792"/>
                <a:gd name="T52" fmla="*/ 385 w 1185"/>
                <a:gd name="T53" fmla="*/ 320 h 1792"/>
                <a:gd name="T54" fmla="*/ 193 w 1185"/>
                <a:gd name="T55" fmla="*/ 384 h 1792"/>
                <a:gd name="T56" fmla="*/ 193 w 1185"/>
                <a:gd name="T57" fmla="*/ 512 h 1792"/>
                <a:gd name="T58" fmla="*/ 481 w 1185"/>
                <a:gd name="T59" fmla="*/ 576 h 1792"/>
                <a:gd name="T60" fmla="*/ 193 w 1185"/>
                <a:gd name="T61" fmla="*/ 512 h 1792"/>
                <a:gd name="T62" fmla="*/ 385 w 1185"/>
                <a:gd name="T63" fmla="*/ 704 h 1792"/>
                <a:gd name="T64" fmla="*/ 193 w 1185"/>
                <a:gd name="T65" fmla="*/ 768 h 1792"/>
                <a:gd name="T66" fmla="*/ 193 w 1185"/>
                <a:gd name="T67" fmla="*/ 896 h 1792"/>
                <a:gd name="T68" fmla="*/ 481 w 1185"/>
                <a:gd name="T69" fmla="*/ 960 h 1792"/>
                <a:gd name="T70" fmla="*/ 193 w 1185"/>
                <a:gd name="T71" fmla="*/ 896 h 1792"/>
                <a:gd name="T72" fmla="*/ 1025 w 1185"/>
                <a:gd name="T73" fmla="*/ 1088 h 1792"/>
                <a:gd name="T74" fmla="*/ 193 w 1185"/>
                <a:gd name="T75" fmla="*/ 1152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85" h="1792">
                  <a:moveTo>
                    <a:pt x="129" y="1792"/>
                  </a:moveTo>
                  <a:cubicBezTo>
                    <a:pt x="182" y="1792"/>
                    <a:pt x="225" y="1749"/>
                    <a:pt x="225" y="1696"/>
                  </a:cubicBezTo>
                  <a:cubicBezTo>
                    <a:pt x="225" y="1408"/>
                    <a:pt x="225" y="1408"/>
                    <a:pt x="225" y="1408"/>
                  </a:cubicBezTo>
                  <a:cubicBezTo>
                    <a:pt x="225" y="1395"/>
                    <a:pt x="233" y="1383"/>
                    <a:pt x="245" y="1379"/>
                  </a:cubicBezTo>
                  <a:cubicBezTo>
                    <a:pt x="257" y="1374"/>
                    <a:pt x="271" y="1376"/>
                    <a:pt x="280" y="1385"/>
                  </a:cubicBezTo>
                  <a:cubicBezTo>
                    <a:pt x="414" y="1520"/>
                    <a:pt x="414" y="1520"/>
                    <a:pt x="414" y="1520"/>
                  </a:cubicBezTo>
                  <a:cubicBezTo>
                    <a:pt x="520" y="1388"/>
                    <a:pt x="520" y="1388"/>
                    <a:pt x="520" y="1388"/>
                  </a:cubicBezTo>
                  <a:cubicBezTo>
                    <a:pt x="532" y="1374"/>
                    <a:pt x="552" y="1373"/>
                    <a:pt x="566" y="1384"/>
                  </a:cubicBezTo>
                  <a:cubicBezTo>
                    <a:pt x="568" y="1386"/>
                    <a:pt x="569" y="1387"/>
                    <a:pt x="570" y="1388"/>
                  </a:cubicBezTo>
                  <a:cubicBezTo>
                    <a:pt x="673" y="1517"/>
                    <a:pt x="673" y="1517"/>
                    <a:pt x="673" y="1517"/>
                  </a:cubicBezTo>
                  <a:cubicBezTo>
                    <a:pt x="776" y="1388"/>
                    <a:pt x="776" y="1388"/>
                    <a:pt x="776" y="1388"/>
                  </a:cubicBezTo>
                  <a:cubicBezTo>
                    <a:pt x="788" y="1374"/>
                    <a:pt x="808" y="1373"/>
                    <a:pt x="822" y="1384"/>
                  </a:cubicBezTo>
                  <a:cubicBezTo>
                    <a:pt x="824" y="1386"/>
                    <a:pt x="825" y="1387"/>
                    <a:pt x="826" y="1388"/>
                  </a:cubicBezTo>
                  <a:cubicBezTo>
                    <a:pt x="929" y="1517"/>
                    <a:pt x="929" y="1517"/>
                    <a:pt x="929" y="1517"/>
                  </a:cubicBezTo>
                  <a:cubicBezTo>
                    <a:pt x="1032" y="1388"/>
                    <a:pt x="1032" y="1388"/>
                    <a:pt x="1032" y="1388"/>
                  </a:cubicBezTo>
                  <a:cubicBezTo>
                    <a:pt x="1044" y="1374"/>
                    <a:pt x="1064" y="1373"/>
                    <a:pt x="1078" y="1384"/>
                  </a:cubicBezTo>
                  <a:cubicBezTo>
                    <a:pt x="1080" y="1386"/>
                    <a:pt x="1081" y="1387"/>
                    <a:pt x="1082" y="1388"/>
                  </a:cubicBezTo>
                  <a:cubicBezTo>
                    <a:pt x="1185" y="1517"/>
                    <a:pt x="1185" y="1517"/>
                    <a:pt x="1185" y="1517"/>
                  </a:cubicBezTo>
                  <a:cubicBezTo>
                    <a:pt x="1185" y="830"/>
                    <a:pt x="1185" y="830"/>
                    <a:pt x="1185" y="830"/>
                  </a:cubicBezTo>
                  <a:cubicBezTo>
                    <a:pt x="1027" y="812"/>
                    <a:pt x="914" y="669"/>
                    <a:pt x="932" y="511"/>
                  </a:cubicBezTo>
                  <a:cubicBezTo>
                    <a:pt x="948" y="378"/>
                    <a:pt x="1052" y="273"/>
                    <a:pt x="1185" y="258"/>
                  </a:cubicBezTo>
                  <a:cubicBezTo>
                    <a:pt x="1185" y="96"/>
                    <a:pt x="1185" y="96"/>
                    <a:pt x="1185" y="96"/>
                  </a:cubicBezTo>
                  <a:cubicBezTo>
                    <a:pt x="1185" y="43"/>
                    <a:pt x="1142" y="0"/>
                    <a:pt x="1089" y="0"/>
                  </a:cubicBezTo>
                  <a:cubicBezTo>
                    <a:pt x="0" y="0"/>
                    <a:pt x="0" y="0"/>
                    <a:pt x="0" y="0"/>
                  </a:cubicBezTo>
                  <a:cubicBezTo>
                    <a:pt x="21" y="27"/>
                    <a:pt x="33" y="61"/>
                    <a:pt x="33" y="96"/>
                  </a:cubicBezTo>
                  <a:cubicBezTo>
                    <a:pt x="33" y="1696"/>
                    <a:pt x="33" y="1696"/>
                    <a:pt x="33" y="1696"/>
                  </a:cubicBezTo>
                  <a:cubicBezTo>
                    <a:pt x="33" y="1749"/>
                    <a:pt x="76" y="1792"/>
                    <a:pt x="129" y="1792"/>
                  </a:cubicBezTo>
                  <a:close/>
                  <a:moveTo>
                    <a:pt x="193" y="128"/>
                  </a:moveTo>
                  <a:cubicBezTo>
                    <a:pt x="1025" y="128"/>
                    <a:pt x="1025" y="128"/>
                    <a:pt x="1025" y="128"/>
                  </a:cubicBezTo>
                  <a:cubicBezTo>
                    <a:pt x="1025" y="192"/>
                    <a:pt x="1025" y="192"/>
                    <a:pt x="1025" y="192"/>
                  </a:cubicBezTo>
                  <a:cubicBezTo>
                    <a:pt x="193" y="192"/>
                    <a:pt x="193" y="192"/>
                    <a:pt x="193" y="192"/>
                  </a:cubicBezTo>
                  <a:lnTo>
                    <a:pt x="193" y="128"/>
                  </a:lnTo>
                  <a:close/>
                  <a:moveTo>
                    <a:pt x="449" y="768"/>
                  </a:moveTo>
                  <a:cubicBezTo>
                    <a:pt x="449" y="704"/>
                    <a:pt x="449" y="704"/>
                    <a:pt x="449" y="704"/>
                  </a:cubicBezTo>
                  <a:cubicBezTo>
                    <a:pt x="897" y="704"/>
                    <a:pt x="897" y="704"/>
                    <a:pt x="897" y="704"/>
                  </a:cubicBezTo>
                  <a:cubicBezTo>
                    <a:pt x="897" y="768"/>
                    <a:pt x="897" y="768"/>
                    <a:pt x="897" y="768"/>
                  </a:cubicBezTo>
                  <a:lnTo>
                    <a:pt x="449" y="768"/>
                  </a:lnTo>
                  <a:close/>
                  <a:moveTo>
                    <a:pt x="897" y="896"/>
                  </a:moveTo>
                  <a:cubicBezTo>
                    <a:pt x="897" y="960"/>
                    <a:pt x="897" y="960"/>
                    <a:pt x="897" y="960"/>
                  </a:cubicBezTo>
                  <a:cubicBezTo>
                    <a:pt x="545" y="960"/>
                    <a:pt x="545" y="960"/>
                    <a:pt x="545" y="960"/>
                  </a:cubicBezTo>
                  <a:cubicBezTo>
                    <a:pt x="545" y="896"/>
                    <a:pt x="545" y="896"/>
                    <a:pt x="545" y="896"/>
                  </a:cubicBezTo>
                  <a:lnTo>
                    <a:pt x="897" y="896"/>
                  </a:lnTo>
                  <a:close/>
                  <a:moveTo>
                    <a:pt x="545" y="576"/>
                  </a:moveTo>
                  <a:cubicBezTo>
                    <a:pt x="545" y="512"/>
                    <a:pt x="545" y="512"/>
                    <a:pt x="545" y="512"/>
                  </a:cubicBezTo>
                  <a:cubicBezTo>
                    <a:pt x="897" y="512"/>
                    <a:pt x="897" y="512"/>
                    <a:pt x="897" y="512"/>
                  </a:cubicBezTo>
                  <a:cubicBezTo>
                    <a:pt x="897" y="576"/>
                    <a:pt x="897" y="576"/>
                    <a:pt x="897" y="576"/>
                  </a:cubicBezTo>
                  <a:lnTo>
                    <a:pt x="545" y="576"/>
                  </a:lnTo>
                  <a:close/>
                  <a:moveTo>
                    <a:pt x="449" y="384"/>
                  </a:moveTo>
                  <a:cubicBezTo>
                    <a:pt x="449" y="320"/>
                    <a:pt x="449" y="320"/>
                    <a:pt x="449" y="320"/>
                  </a:cubicBezTo>
                  <a:cubicBezTo>
                    <a:pt x="897" y="320"/>
                    <a:pt x="897" y="320"/>
                    <a:pt x="897" y="320"/>
                  </a:cubicBezTo>
                  <a:cubicBezTo>
                    <a:pt x="897" y="384"/>
                    <a:pt x="897" y="384"/>
                    <a:pt x="897" y="384"/>
                  </a:cubicBezTo>
                  <a:lnTo>
                    <a:pt x="449" y="384"/>
                  </a:lnTo>
                  <a:close/>
                  <a:moveTo>
                    <a:pt x="193" y="320"/>
                  </a:moveTo>
                  <a:cubicBezTo>
                    <a:pt x="385" y="320"/>
                    <a:pt x="385" y="320"/>
                    <a:pt x="385" y="320"/>
                  </a:cubicBezTo>
                  <a:cubicBezTo>
                    <a:pt x="385" y="384"/>
                    <a:pt x="385" y="384"/>
                    <a:pt x="385" y="384"/>
                  </a:cubicBezTo>
                  <a:cubicBezTo>
                    <a:pt x="193" y="384"/>
                    <a:pt x="193" y="384"/>
                    <a:pt x="193" y="384"/>
                  </a:cubicBezTo>
                  <a:lnTo>
                    <a:pt x="193" y="320"/>
                  </a:lnTo>
                  <a:close/>
                  <a:moveTo>
                    <a:pt x="193" y="512"/>
                  </a:moveTo>
                  <a:cubicBezTo>
                    <a:pt x="481" y="512"/>
                    <a:pt x="481" y="512"/>
                    <a:pt x="481" y="512"/>
                  </a:cubicBezTo>
                  <a:cubicBezTo>
                    <a:pt x="481" y="576"/>
                    <a:pt x="481" y="576"/>
                    <a:pt x="481" y="576"/>
                  </a:cubicBezTo>
                  <a:cubicBezTo>
                    <a:pt x="193" y="576"/>
                    <a:pt x="193" y="576"/>
                    <a:pt x="193" y="576"/>
                  </a:cubicBezTo>
                  <a:lnTo>
                    <a:pt x="193" y="512"/>
                  </a:lnTo>
                  <a:close/>
                  <a:moveTo>
                    <a:pt x="193" y="704"/>
                  </a:moveTo>
                  <a:cubicBezTo>
                    <a:pt x="385" y="704"/>
                    <a:pt x="385" y="704"/>
                    <a:pt x="385" y="704"/>
                  </a:cubicBezTo>
                  <a:cubicBezTo>
                    <a:pt x="385" y="768"/>
                    <a:pt x="385" y="768"/>
                    <a:pt x="385" y="768"/>
                  </a:cubicBezTo>
                  <a:cubicBezTo>
                    <a:pt x="193" y="768"/>
                    <a:pt x="193" y="768"/>
                    <a:pt x="193" y="768"/>
                  </a:cubicBezTo>
                  <a:lnTo>
                    <a:pt x="193" y="704"/>
                  </a:lnTo>
                  <a:close/>
                  <a:moveTo>
                    <a:pt x="193" y="896"/>
                  </a:moveTo>
                  <a:cubicBezTo>
                    <a:pt x="481" y="896"/>
                    <a:pt x="481" y="896"/>
                    <a:pt x="481" y="896"/>
                  </a:cubicBezTo>
                  <a:cubicBezTo>
                    <a:pt x="481" y="960"/>
                    <a:pt x="481" y="960"/>
                    <a:pt x="481" y="960"/>
                  </a:cubicBezTo>
                  <a:cubicBezTo>
                    <a:pt x="193" y="960"/>
                    <a:pt x="193" y="960"/>
                    <a:pt x="193" y="960"/>
                  </a:cubicBezTo>
                  <a:lnTo>
                    <a:pt x="193" y="896"/>
                  </a:lnTo>
                  <a:close/>
                  <a:moveTo>
                    <a:pt x="193" y="1088"/>
                  </a:moveTo>
                  <a:cubicBezTo>
                    <a:pt x="1025" y="1088"/>
                    <a:pt x="1025" y="1088"/>
                    <a:pt x="1025" y="1088"/>
                  </a:cubicBezTo>
                  <a:cubicBezTo>
                    <a:pt x="1025" y="1152"/>
                    <a:pt x="1025" y="1152"/>
                    <a:pt x="1025" y="1152"/>
                  </a:cubicBezTo>
                  <a:cubicBezTo>
                    <a:pt x="193" y="1152"/>
                    <a:pt x="193" y="1152"/>
                    <a:pt x="193" y="1152"/>
                  </a:cubicBezTo>
                  <a:lnTo>
                    <a:pt x="193" y="1088"/>
                  </a:lnTo>
                  <a:close/>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97" name="Freeform 12">
              <a:extLst>
                <a:ext uri="{FF2B5EF4-FFF2-40B4-BE49-F238E27FC236}">
                  <a16:creationId xmlns:a16="http://schemas.microsoft.com/office/drawing/2014/main" id="{404134FC-2758-4C6A-9BB5-15FD92785B98}"/>
                </a:ext>
              </a:extLst>
            </p:cNvPr>
            <p:cNvSpPr>
              <a:spLocks/>
            </p:cNvSpPr>
            <p:nvPr/>
          </p:nvSpPr>
          <p:spPr bwMode="auto">
            <a:xfrm>
              <a:off x="-1657350" y="1911350"/>
              <a:ext cx="2552700" cy="720725"/>
            </a:xfrm>
            <a:custGeom>
              <a:avLst/>
              <a:gdLst>
                <a:gd name="T0" fmla="*/ 1185 w 1185"/>
                <a:gd name="T1" fmla="*/ 125 h 336"/>
                <a:gd name="T2" fmla="*/ 1060 w 1185"/>
                <a:gd name="T3" fmla="*/ 0 h 336"/>
                <a:gd name="T4" fmla="*/ 954 w 1185"/>
                <a:gd name="T5" fmla="*/ 132 h 336"/>
                <a:gd name="T6" fmla="*/ 908 w 1185"/>
                <a:gd name="T7" fmla="*/ 136 h 336"/>
                <a:gd name="T8" fmla="*/ 904 w 1185"/>
                <a:gd name="T9" fmla="*/ 132 h 336"/>
                <a:gd name="T10" fmla="*/ 801 w 1185"/>
                <a:gd name="T11" fmla="*/ 3 h 336"/>
                <a:gd name="T12" fmla="*/ 698 w 1185"/>
                <a:gd name="T13" fmla="*/ 132 h 336"/>
                <a:gd name="T14" fmla="*/ 652 w 1185"/>
                <a:gd name="T15" fmla="*/ 136 h 336"/>
                <a:gd name="T16" fmla="*/ 648 w 1185"/>
                <a:gd name="T17" fmla="*/ 132 h 336"/>
                <a:gd name="T18" fmla="*/ 545 w 1185"/>
                <a:gd name="T19" fmla="*/ 3 h 336"/>
                <a:gd name="T20" fmla="*/ 442 w 1185"/>
                <a:gd name="T21" fmla="*/ 132 h 336"/>
                <a:gd name="T22" fmla="*/ 396 w 1185"/>
                <a:gd name="T23" fmla="*/ 136 h 336"/>
                <a:gd name="T24" fmla="*/ 392 w 1185"/>
                <a:gd name="T25" fmla="*/ 132 h 336"/>
                <a:gd name="T26" fmla="*/ 289 w 1185"/>
                <a:gd name="T27" fmla="*/ 3 h 336"/>
                <a:gd name="T28" fmla="*/ 186 w 1185"/>
                <a:gd name="T29" fmla="*/ 132 h 336"/>
                <a:gd name="T30" fmla="*/ 163 w 1185"/>
                <a:gd name="T31" fmla="*/ 144 h 336"/>
                <a:gd name="T32" fmla="*/ 138 w 1185"/>
                <a:gd name="T33" fmla="*/ 135 h 336"/>
                <a:gd name="T34" fmla="*/ 33 w 1185"/>
                <a:gd name="T35" fmla="*/ 29 h 336"/>
                <a:gd name="T36" fmla="*/ 33 w 1185"/>
                <a:gd name="T37" fmla="*/ 240 h 336"/>
                <a:gd name="T38" fmla="*/ 0 w 1185"/>
                <a:gd name="T39" fmla="*/ 336 h 336"/>
                <a:gd name="T40" fmla="*/ 1089 w 1185"/>
                <a:gd name="T41" fmla="*/ 336 h 336"/>
                <a:gd name="T42" fmla="*/ 1185 w 1185"/>
                <a:gd name="T43" fmla="*/ 240 h 336"/>
                <a:gd name="T44" fmla="*/ 1185 w 1185"/>
                <a:gd name="T45" fmla="*/ 12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5" h="336">
                  <a:moveTo>
                    <a:pt x="1185" y="125"/>
                  </a:moveTo>
                  <a:cubicBezTo>
                    <a:pt x="1060" y="0"/>
                    <a:pt x="1060" y="0"/>
                    <a:pt x="1060" y="0"/>
                  </a:cubicBezTo>
                  <a:cubicBezTo>
                    <a:pt x="954" y="132"/>
                    <a:pt x="954" y="132"/>
                    <a:pt x="954" y="132"/>
                  </a:cubicBezTo>
                  <a:cubicBezTo>
                    <a:pt x="942" y="146"/>
                    <a:pt x="922" y="147"/>
                    <a:pt x="908" y="136"/>
                  </a:cubicBezTo>
                  <a:cubicBezTo>
                    <a:pt x="906" y="134"/>
                    <a:pt x="905" y="133"/>
                    <a:pt x="904" y="132"/>
                  </a:cubicBezTo>
                  <a:cubicBezTo>
                    <a:pt x="801" y="3"/>
                    <a:pt x="801" y="3"/>
                    <a:pt x="801" y="3"/>
                  </a:cubicBezTo>
                  <a:cubicBezTo>
                    <a:pt x="698" y="132"/>
                    <a:pt x="698" y="132"/>
                    <a:pt x="698" y="132"/>
                  </a:cubicBezTo>
                  <a:cubicBezTo>
                    <a:pt x="686" y="146"/>
                    <a:pt x="666" y="147"/>
                    <a:pt x="652" y="136"/>
                  </a:cubicBezTo>
                  <a:cubicBezTo>
                    <a:pt x="650" y="134"/>
                    <a:pt x="649" y="133"/>
                    <a:pt x="648" y="132"/>
                  </a:cubicBezTo>
                  <a:cubicBezTo>
                    <a:pt x="545" y="3"/>
                    <a:pt x="545" y="3"/>
                    <a:pt x="545" y="3"/>
                  </a:cubicBezTo>
                  <a:cubicBezTo>
                    <a:pt x="442" y="132"/>
                    <a:pt x="442" y="132"/>
                    <a:pt x="442" y="132"/>
                  </a:cubicBezTo>
                  <a:cubicBezTo>
                    <a:pt x="430" y="146"/>
                    <a:pt x="410" y="147"/>
                    <a:pt x="396" y="136"/>
                  </a:cubicBezTo>
                  <a:cubicBezTo>
                    <a:pt x="394" y="134"/>
                    <a:pt x="393" y="133"/>
                    <a:pt x="392" y="132"/>
                  </a:cubicBezTo>
                  <a:cubicBezTo>
                    <a:pt x="289" y="3"/>
                    <a:pt x="289" y="3"/>
                    <a:pt x="289" y="3"/>
                  </a:cubicBezTo>
                  <a:cubicBezTo>
                    <a:pt x="186" y="132"/>
                    <a:pt x="186" y="132"/>
                    <a:pt x="186" y="132"/>
                  </a:cubicBezTo>
                  <a:cubicBezTo>
                    <a:pt x="180" y="139"/>
                    <a:pt x="172" y="143"/>
                    <a:pt x="163" y="144"/>
                  </a:cubicBezTo>
                  <a:cubicBezTo>
                    <a:pt x="154" y="144"/>
                    <a:pt x="145" y="141"/>
                    <a:pt x="138" y="135"/>
                  </a:cubicBezTo>
                  <a:cubicBezTo>
                    <a:pt x="33" y="29"/>
                    <a:pt x="33" y="29"/>
                    <a:pt x="33" y="29"/>
                  </a:cubicBezTo>
                  <a:cubicBezTo>
                    <a:pt x="33" y="240"/>
                    <a:pt x="33" y="240"/>
                    <a:pt x="33" y="240"/>
                  </a:cubicBezTo>
                  <a:cubicBezTo>
                    <a:pt x="33" y="275"/>
                    <a:pt x="21" y="309"/>
                    <a:pt x="0" y="336"/>
                  </a:cubicBezTo>
                  <a:cubicBezTo>
                    <a:pt x="1089" y="336"/>
                    <a:pt x="1089" y="336"/>
                    <a:pt x="1089" y="336"/>
                  </a:cubicBezTo>
                  <a:cubicBezTo>
                    <a:pt x="1142" y="336"/>
                    <a:pt x="1185" y="293"/>
                    <a:pt x="1185" y="240"/>
                  </a:cubicBezTo>
                  <a:lnTo>
                    <a:pt x="1185" y="125"/>
                  </a:lnTo>
                  <a:close/>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198" name="Freeform 14">
              <a:extLst>
                <a:ext uri="{FF2B5EF4-FFF2-40B4-BE49-F238E27FC236}">
                  <a16:creationId xmlns:a16="http://schemas.microsoft.com/office/drawing/2014/main" id="{3640377A-2709-4A9D-9E0B-F0EAC1CC2656}"/>
                </a:ext>
              </a:extLst>
            </p:cNvPr>
            <p:cNvSpPr>
              <a:spLocks/>
            </p:cNvSpPr>
            <p:nvPr/>
          </p:nvSpPr>
          <p:spPr bwMode="auto">
            <a:xfrm>
              <a:off x="-2689225" y="-1216026"/>
              <a:ext cx="414338" cy="1003300"/>
            </a:xfrm>
            <a:custGeom>
              <a:avLst/>
              <a:gdLst>
                <a:gd name="T0" fmla="*/ 0 w 192"/>
                <a:gd name="T1" fmla="*/ 435 h 467"/>
                <a:gd name="T2" fmla="*/ 41 w 192"/>
                <a:gd name="T3" fmla="*/ 393 h 467"/>
                <a:gd name="T4" fmla="*/ 87 w 192"/>
                <a:gd name="T5" fmla="*/ 393 h 467"/>
                <a:gd name="T6" fmla="*/ 160 w 192"/>
                <a:gd name="T7" fmla="*/ 467 h 467"/>
                <a:gd name="T8" fmla="*/ 192 w 192"/>
                <a:gd name="T9" fmla="*/ 435 h 467"/>
                <a:gd name="T10" fmla="*/ 192 w 192"/>
                <a:gd name="T11" fmla="*/ 96 h 467"/>
                <a:gd name="T12" fmla="*/ 96 w 192"/>
                <a:gd name="T13" fmla="*/ 0 h 467"/>
                <a:gd name="T14" fmla="*/ 0 w 192"/>
                <a:gd name="T15" fmla="*/ 96 h 467"/>
                <a:gd name="T16" fmla="*/ 0 w 192"/>
                <a:gd name="T17" fmla="*/ 435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467">
                  <a:moveTo>
                    <a:pt x="0" y="435"/>
                  </a:moveTo>
                  <a:cubicBezTo>
                    <a:pt x="41" y="393"/>
                    <a:pt x="41" y="393"/>
                    <a:pt x="41" y="393"/>
                  </a:cubicBezTo>
                  <a:cubicBezTo>
                    <a:pt x="54" y="381"/>
                    <a:pt x="74" y="381"/>
                    <a:pt x="87" y="393"/>
                  </a:cubicBezTo>
                  <a:cubicBezTo>
                    <a:pt x="160" y="467"/>
                    <a:pt x="160" y="467"/>
                    <a:pt x="160" y="467"/>
                  </a:cubicBezTo>
                  <a:cubicBezTo>
                    <a:pt x="192" y="435"/>
                    <a:pt x="192" y="435"/>
                    <a:pt x="192" y="435"/>
                  </a:cubicBezTo>
                  <a:cubicBezTo>
                    <a:pt x="192" y="96"/>
                    <a:pt x="192" y="96"/>
                    <a:pt x="192" y="96"/>
                  </a:cubicBezTo>
                  <a:cubicBezTo>
                    <a:pt x="192" y="43"/>
                    <a:pt x="149" y="0"/>
                    <a:pt x="96" y="0"/>
                  </a:cubicBezTo>
                  <a:cubicBezTo>
                    <a:pt x="43" y="0"/>
                    <a:pt x="0" y="43"/>
                    <a:pt x="0" y="96"/>
                  </a:cubicBezTo>
                  <a:lnTo>
                    <a:pt x="0" y="435"/>
                  </a:lnTo>
                  <a:close/>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grpSp>
        <p:nvGrpSpPr>
          <p:cNvPr id="199" name="Group 198">
            <a:extLst>
              <a:ext uri="{FF2B5EF4-FFF2-40B4-BE49-F238E27FC236}">
                <a16:creationId xmlns:a16="http://schemas.microsoft.com/office/drawing/2014/main" id="{79595E7E-47A1-4EBB-B10A-3E67E472367B}"/>
              </a:ext>
            </a:extLst>
          </p:cNvPr>
          <p:cNvGrpSpPr/>
          <p:nvPr/>
        </p:nvGrpSpPr>
        <p:grpSpPr>
          <a:xfrm>
            <a:off x="5208340" y="8970435"/>
            <a:ext cx="305702" cy="298719"/>
            <a:chOff x="-1333500" y="4200525"/>
            <a:chExt cx="1173162" cy="1169988"/>
          </a:xfrm>
          <a:solidFill>
            <a:srgbClr val="000000"/>
          </a:solidFill>
        </p:grpSpPr>
        <p:sp>
          <p:nvSpPr>
            <p:cNvPr id="200" name="Freeform 18">
              <a:extLst>
                <a:ext uri="{FF2B5EF4-FFF2-40B4-BE49-F238E27FC236}">
                  <a16:creationId xmlns:a16="http://schemas.microsoft.com/office/drawing/2014/main" id="{1BFCC2BD-13DC-4717-A810-E3C672514472}"/>
                </a:ext>
              </a:extLst>
            </p:cNvPr>
            <p:cNvSpPr>
              <a:spLocks/>
            </p:cNvSpPr>
            <p:nvPr/>
          </p:nvSpPr>
          <p:spPr bwMode="auto">
            <a:xfrm>
              <a:off x="-941388" y="4200525"/>
              <a:ext cx="190500" cy="204788"/>
            </a:xfrm>
            <a:custGeom>
              <a:avLst/>
              <a:gdLst>
                <a:gd name="T0" fmla="*/ 193 w 332"/>
                <a:gd name="T1" fmla="*/ 288 h 359"/>
                <a:gd name="T2" fmla="*/ 332 w 332"/>
                <a:gd name="T3" fmla="*/ 359 h 359"/>
                <a:gd name="T4" fmla="*/ 332 w 332"/>
                <a:gd name="T5" fmla="*/ 0 h 359"/>
                <a:gd name="T6" fmla="*/ 0 w 332"/>
                <a:gd name="T7" fmla="*/ 0 h 359"/>
                <a:gd name="T8" fmla="*/ 0 w 332"/>
                <a:gd name="T9" fmla="*/ 359 h 359"/>
                <a:gd name="T10" fmla="*/ 139 w 332"/>
                <a:gd name="T11" fmla="*/ 288 h 359"/>
                <a:gd name="T12" fmla="*/ 193 w 332"/>
                <a:gd name="T13" fmla="*/ 288 h 359"/>
              </a:gdLst>
              <a:ahLst/>
              <a:cxnLst>
                <a:cxn ang="0">
                  <a:pos x="T0" y="T1"/>
                </a:cxn>
                <a:cxn ang="0">
                  <a:pos x="T2" y="T3"/>
                </a:cxn>
                <a:cxn ang="0">
                  <a:pos x="T4" y="T5"/>
                </a:cxn>
                <a:cxn ang="0">
                  <a:pos x="T6" y="T7"/>
                </a:cxn>
                <a:cxn ang="0">
                  <a:pos x="T8" y="T9"/>
                </a:cxn>
                <a:cxn ang="0">
                  <a:pos x="T10" y="T11"/>
                </a:cxn>
                <a:cxn ang="0">
                  <a:pos x="T12" y="T13"/>
                </a:cxn>
              </a:cxnLst>
              <a:rect l="0" t="0" r="r" b="b"/>
              <a:pathLst>
                <a:path w="332" h="359">
                  <a:moveTo>
                    <a:pt x="193" y="288"/>
                  </a:moveTo>
                  <a:cubicBezTo>
                    <a:pt x="332" y="359"/>
                    <a:pt x="332" y="359"/>
                    <a:pt x="332" y="359"/>
                  </a:cubicBezTo>
                  <a:cubicBezTo>
                    <a:pt x="332" y="0"/>
                    <a:pt x="332" y="0"/>
                    <a:pt x="332" y="0"/>
                  </a:cubicBezTo>
                  <a:cubicBezTo>
                    <a:pt x="0" y="0"/>
                    <a:pt x="0" y="0"/>
                    <a:pt x="0" y="0"/>
                  </a:cubicBezTo>
                  <a:cubicBezTo>
                    <a:pt x="0" y="359"/>
                    <a:pt x="0" y="359"/>
                    <a:pt x="0" y="359"/>
                  </a:cubicBezTo>
                  <a:cubicBezTo>
                    <a:pt x="139" y="288"/>
                    <a:pt x="139" y="288"/>
                    <a:pt x="139" y="288"/>
                  </a:cubicBezTo>
                  <a:cubicBezTo>
                    <a:pt x="155" y="280"/>
                    <a:pt x="175" y="279"/>
                    <a:pt x="193" y="288"/>
                  </a:cubicBezTo>
                  <a:close/>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201" name="Freeform 19">
              <a:extLst>
                <a:ext uri="{FF2B5EF4-FFF2-40B4-BE49-F238E27FC236}">
                  <a16:creationId xmlns:a16="http://schemas.microsoft.com/office/drawing/2014/main" id="{6C9E614D-82E7-4B69-8D00-2E071695C6FF}"/>
                </a:ext>
              </a:extLst>
            </p:cNvPr>
            <p:cNvSpPr>
              <a:spLocks/>
            </p:cNvSpPr>
            <p:nvPr/>
          </p:nvSpPr>
          <p:spPr bwMode="auto">
            <a:xfrm>
              <a:off x="-1333500" y="4200525"/>
              <a:ext cx="974725" cy="971550"/>
            </a:xfrm>
            <a:custGeom>
              <a:avLst/>
              <a:gdLst>
                <a:gd name="T0" fmla="*/ 1700 w 1700"/>
                <a:gd name="T1" fmla="*/ 725 h 1700"/>
                <a:gd name="T2" fmla="*/ 1700 w 1700"/>
                <a:gd name="T3" fmla="*/ 60 h 1700"/>
                <a:gd name="T4" fmla="*/ 1640 w 1700"/>
                <a:gd name="T5" fmla="*/ 0 h 1700"/>
                <a:gd name="T6" fmla="*/ 1136 w 1700"/>
                <a:gd name="T7" fmla="*/ 0 h 1700"/>
                <a:gd name="T8" fmla="*/ 1136 w 1700"/>
                <a:gd name="T9" fmla="*/ 456 h 1700"/>
                <a:gd name="T10" fmla="*/ 1045 w 1700"/>
                <a:gd name="T11" fmla="*/ 508 h 1700"/>
                <a:gd name="T12" fmla="*/ 850 w 1700"/>
                <a:gd name="T13" fmla="*/ 409 h 1700"/>
                <a:gd name="T14" fmla="*/ 651 w 1700"/>
                <a:gd name="T15" fmla="*/ 510 h 1700"/>
                <a:gd name="T16" fmla="*/ 564 w 1700"/>
                <a:gd name="T17" fmla="*/ 456 h 1700"/>
                <a:gd name="T18" fmla="*/ 564 w 1700"/>
                <a:gd name="T19" fmla="*/ 0 h 1700"/>
                <a:gd name="T20" fmla="*/ 60 w 1700"/>
                <a:gd name="T21" fmla="*/ 0 h 1700"/>
                <a:gd name="T22" fmla="*/ 0 w 1700"/>
                <a:gd name="T23" fmla="*/ 60 h 1700"/>
                <a:gd name="T24" fmla="*/ 0 w 1700"/>
                <a:gd name="T25" fmla="*/ 1640 h 1700"/>
                <a:gd name="T26" fmla="*/ 60 w 1700"/>
                <a:gd name="T27" fmla="*/ 1700 h 1700"/>
                <a:gd name="T28" fmla="*/ 725 w 1700"/>
                <a:gd name="T29" fmla="*/ 1700 h 1700"/>
                <a:gd name="T30" fmla="*/ 727 w 1700"/>
                <a:gd name="T31" fmla="*/ 1133 h 1700"/>
                <a:gd name="T32" fmla="*/ 1700 w 1700"/>
                <a:gd name="T33" fmla="*/ 725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0" h="1700">
                  <a:moveTo>
                    <a:pt x="1700" y="725"/>
                  </a:moveTo>
                  <a:cubicBezTo>
                    <a:pt x="1700" y="60"/>
                    <a:pt x="1700" y="60"/>
                    <a:pt x="1700" y="60"/>
                  </a:cubicBezTo>
                  <a:cubicBezTo>
                    <a:pt x="1700" y="27"/>
                    <a:pt x="1673" y="0"/>
                    <a:pt x="1640" y="0"/>
                  </a:cubicBezTo>
                  <a:cubicBezTo>
                    <a:pt x="1136" y="0"/>
                    <a:pt x="1136" y="0"/>
                    <a:pt x="1136" y="0"/>
                  </a:cubicBezTo>
                  <a:cubicBezTo>
                    <a:pt x="1136" y="456"/>
                    <a:pt x="1136" y="456"/>
                    <a:pt x="1136" y="456"/>
                  </a:cubicBezTo>
                  <a:cubicBezTo>
                    <a:pt x="1136" y="499"/>
                    <a:pt x="1090" y="533"/>
                    <a:pt x="1045" y="508"/>
                  </a:cubicBezTo>
                  <a:cubicBezTo>
                    <a:pt x="850" y="409"/>
                    <a:pt x="850" y="409"/>
                    <a:pt x="850" y="409"/>
                  </a:cubicBezTo>
                  <a:cubicBezTo>
                    <a:pt x="651" y="510"/>
                    <a:pt x="651" y="510"/>
                    <a:pt x="651" y="510"/>
                  </a:cubicBezTo>
                  <a:cubicBezTo>
                    <a:pt x="611" y="530"/>
                    <a:pt x="564" y="500"/>
                    <a:pt x="564" y="456"/>
                  </a:cubicBezTo>
                  <a:cubicBezTo>
                    <a:pt x="564" y="0"/>
                    <a:pt x="564" y="0"/>
                    <a:pt x="564" y="0"/>
                  </a:cubicBezTo>
                  <a:cubicBezTo>
                    <a:pt x="60" y="0"/>
                    <a:pt x="60" y="0"/>
                    <a:pt x="60" y="0"/>
                  </a:cubicBezTo>
                  <a:cubicBezTo>
                    <a:pt x="27" y="0"/>
                    <a:pt x="0" y="27"/>
                    <a:pt x="0" y="60"/>
                  </a:cubicBezTo>
                  <a:cubicBezTo>
                    <a:pt x="0" y="1640"/>
                    <a:pt x="0" y="1640"/>
                    <a:pt x="0" y="1640"/>
                  </a:cubicBezTo>
                  <a:cubicBezTo>
                    <a:pt x="0" y="1673"/>
                    <a:pt x="27" y="1700"/>
                    <a:pt x="60" y="1700"/>
                  </a:cubicBezTo>
                  <a:cubicBezTo>
                    <a:pt x="725" y="1700"/>
                    <a:pt x="725" y="1700"/>
                    <a:pt x="725" y="1700"/>
                  </a:cubicBezTo>
                  <a:cubicBezTo>
                    <a:pt x="651" y="1518"/>
                    <a:pt x="652" y="1315"/>
                    <a:pt x="727" y="1133"/>
                  </a:cubicBezTo>
                  <a:cubicBezTo>
                    <a:pt x="884" y="753"/>
                    <a:pt x="1319" y="570"/>
                    <a:pt x="1700" y="725"/>
                  </a:cubicBezTo>
                  <a:close/>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202" name="Freeform 20">
              <a:extLst>
                <a:ext uri="{FF2B5EF4-FFF2-40B4-BE49-F238E27FC236}">
                  <a16:creationId xmlns:a16="http://schemas.microsoft.com/office/drawing/2014/main" id="{C3BE38BC-4D38-4FD6-9AC2-283300E79FE1}"/>
                </a:ext>
              </a:extLst>
            </p:cNvPr>
            <p:cNvSpPr>
              <a:spLocks noEditPoints="1"/>
            </p:cNvSpPr>
            <p:nvPr/>
          </p:nvSpPr>
          <p:spPr bwMode="auto">
            <a:xfrm>
              <a:off x="-881063" y="4651375"/>
              <a:ext cx="720725" cy="719138"/>
            </a:xfrm>
            <a:custGeom>
              <a:avLst/>
              <a:gdLst>
                <a:gd name="T0" fmla="*/ 1074 w 1258"/>
                <a:gd name="T1" fmla="*/ 184 h 1258"/>
                <a:gd name="T2" fmla="*/ 629 w 1258"/>
                <a:gd name="T3" fmla="*/ 0 h 1258"/>
                <a:gd name="T4" fmla="*/ 184 w 1258"/>
                <a:gd name="T5" fmla="*/ 184 h 1258"/>
                <a:gd name="T6" fmla="*/ 0 w 1258"/>
                <a:gd name="T7" fmla="*/ 629 h 1258"/>
                <a:gd name="T8" fmla="*/ 184 w 1258"/>
                <a:gd name="T9" fmla="*/ 1074 h 1258"/>
                <a:gd name="T10" fmla="*/ 629 w 1258"/>
                <a:gd name="T11" fmla="*/ 1258 h 1258"/>
                <a:gd name="T12" fmla="*/ 1074 w 1258"/>
                <a:gd name="T13" fmla="*/ 1074 h 1258"/>
                <a:gd name="T14" fmla="*/ 1258 w 1258"/>
                <a:gd name="T15" fmla="*/ 629 h 1258"/>
                <a:gd name="T16" fmla="*/ 1074 w 1258"/>
                <a:gd name="T17" fmla="*/ 184 h 1258"/>
                <a:gd name="T18" fmla="*/ 882 w 1258"/>
                <a:gd name="T19" fmla="*/ 826 h 1258"/>
                <a:gd name="T20" fmla="*/ 718 w 1258"/>
                <a:gd name="T21" fmla="*/ 894 h 1258"/>
                <a:gd name="T22" fmla="*/ 438 w 1258"/>
                <a:gd name="T23" fmla="*/ 894 h 1258"/>
                <a:gd name="T24" fmla="*/ 378 w 1258"/>
                <a:gd name="T25" fmla="*/ 834 h 1258"/>
                <a:gd name="T26" fmla="*/ 438 w 1258"/>
                <a:gd name="T27" fmla="*/ 774 h 1258"/>
                <a:gd name="T28" fmla="*/ 718 w 1258"/>
                <a:gd name="T29" fmla="*/ 774 h 1258"/>
                <a:gd name="T30" fmla="*/ 830 w 1258"/>
                <a:gd name="T31" fmla="*/ 662 h 1258"/>
                <a:gd name="T32" fmla="*/ 797 w 1258"/>
                <a:gd name="T33" fmla="*/ 579 h 1258"/>
                <a:gd name="T34" fmla="*/ 718 w 1258"/>
                <a:gd name="T35" fmla="*/ 546 h 1258"/>
                <a:gd name="T36" fmla="*/ 551 w 1258"/>
                <a:gd name="T37" fmla="*/ 546 h 1258"/>
                <a:gd name="T38" fmla="*/ 586 w 1258"/>
                <a:gd name="T39" fmla="*/ 582 h 1258"/>
                <a:gd name="T40" fmla="*/ 587 w 1258"/>
                <a:gd name="T41" fmla="*/ 666 h 1258"/>
                <a:gd name="T42" fmla="*/ 502 w 1258"/>
                <a:gd name="T43" fmla="*/ 666 h 1258"/>
                <a:gd name="T44" fmla="*/ 364 w 1258"/>
                <a:gd name="T45" fmla="*/ 529 h 1258"/>
                <a:gd name="T46" fmla="*/ 364 w 1258"/>
                <a:gd name="T47" fmla="*/ 444 h 1258"/>
                <a:gd name="T48" fmla="*/ 502 w 1258"/>
                <a:gd name="T49" fmla="*/ 306 h 1258"/>
                <a:gd name="T50" fmla="*/ 586 w 1258"/>
                <a:gd name="T51" fmla="*/ 306 h 1258"/>
                <a:gd name="T52" fmla="*/ 586 w 1258"/>
                <a:gd name="T53" fmla="*/ 391 h 1258"/>
                <a:gd name="T54" fmla="*/ 551 w 1258"/>
                <a:gd name="T55" fmla="*/ 426 h 1258"/>
                <a:gd name="T56" fmla="*/ 718 w 1258"/>
                <a:gd name="T57" fmla="*/ 426 h 1258"/>
                <a:gd name="T58" fmla="*/ 950 w 1258"/>
                <a:gd name="T59" fmla="*/ 658 h 1258"/>
                <a:gd name="T60" fmla="*/ 882 w 1258"/>
                <a:gd name="T61" fmla="*/ 826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8" h="1258">
                  <a:moveTo>
                    <a:pt x="1074" y="184"/>
                  </a:moveTo>
                  <a:cubicBezTo>
                    <a:pt x="960" y="70"/>
                    <a:pt x="803" y="0"/>
                    <a:pt x="629" y="0"/>
                  </a:cubicBezTo>
                  <a:cubicBezTo>
                    <a:pt x="455" y="0"/>
                    <a:pt x="298" y="70"/>
                    <a:pt x="184" y="184"/>
                  </a:cubicBezTo>
                  <a:cubicBezTo>
                    <a:pt x="70" y="298"/>
                    <a:pt x="0" y="455"/>
                    <a:pt x="0" y="629"/>
                  </a:cubicBezTo>
                  <a:cubicBezTo>
                    <a:pt x="0" y="803"/>
                    <a:pt x="70" y="960"/>
                    <a:pt x="184" y="1074"/>
                  </a:cubicBezTo>
                  <a:cubicBezTo>
                    <a:pt x="298" y="1188"/>
                    <a:pt x="455" y="1258"/>
                    <a:pt x="629" y="1258"/>
                  </a:cubicBezTo>
                  <a:cubicBezTo>
                    <a:pt x="803" y="1258"/>
                    <a:pt x="960" y="1188"/>
                    <a:pt x="1074" y="1074"/>
                  </a:cubicBezTo>
                  <a:cubicBezTo>
                    <a:pt x="1188" y="960"/>
                    <a:pt x="1258" y="803"/>
                    <a:pt x="1258" y="629"/>
                  </a:cubicBezTo>
                  <a:cubicBezTo>
                    <a:pt x="1258" y="455"/>
                    <a:pt x="1188" y="298"/>
                    <a:pt x="1074" y="184"/>
                  </a:cubicBezTo>
                  <a:close/>
                  <a:moveTo>
                    <a:pt x="882" y="826"/>
                  </a:moveTo>
                  <a:cubicBezTo>
                    <a:pt x="840" y="868"/>
                    <a:pt x="782" y="894"/>
                    <a:pt x="718" y="894"/>
                  </a:cubicBezTo>
                  <a:cubicBezTo>
                    <a:pt x="438" y="894"/>
                    <a:pt x="438" y="894"/>
                    <a:pt x="438" y="894"/>
                  </a:cubicBezTo>
                  <a:cubicBezTo>
                    <a:pt x="405" y="894"/>
                    <a:pt x="378" y="867"/>
                    <a:pt x="378" y="834"/>
                  </a:cubicBezTo>
                  <a:cubicBezTo>
                    <a:pt x="378" y="801"/>
                    <a:pt x="405" y="774"/>
                    <a:pt x="438" y="774"/>
                  </a:cubicBezTo>
                  <a:cubicBezTo>
                    <a:pt x="718" y="774"/>
                    <a:pt x="718" y="774"/>
                    <a:pt x="718" y="774"/>
                  </a:cubicBezTo>
                  <a:cubicBezTo>
                    <a:pt x="780" y="774"/>
                    <a:pt x="830" y="724"/>
                    <a:pt x="830" y="662"/>
                  </a:cubicBezTo>
                  <a:cubicBezTo>
                    <a:pt x="830" y="629"/>
                    <a:pt x="820" y="601"/>
                    <a:pt x="797" y="579"/>
                  </a:cubicBezTo>
                  <a:cubicBezTo>
                    <a:pt x="777" y="559"/>
                    <a:pt x="749" y="546"/>
                    <a:pt x="718" y="546"/>
                  </a:cubicBezTo>
                  <a:cubicBezTo>
                    <a:pt x="551" y="546"/>
                    <a:pt x="551" y="546"/>
                    <a:pt x="551" y="546"/>
                  </a:cubicBezTo>
                  <a:cubicBezTo>
                    <a:pt x="586" y="582"/>
                    <a:pt x="586" y="582"/>
                    <a:pt x="586" y="582"/>
                  </a:cubicBezTo>
                  <a:cubicBezTo>
                    <a:pt x="610" y="605"/>
                    <a:pt x="610" y="643"/>
                    <a:pt x="587" y="666"/>
                  </a:cubicBezTo>
                  <a:cubicBezTo>
                    <a:pt x="563" y="690"/>
                    <a:pt x="526" y="690"/>
                    <a:pt x="502" y="666"/>
                  </a:cubicBezTo>
                  <a:cubicBezTo>
                    <a:pt x="364" y="529"/>
                    <a:pt x="364" y="529"/>
                    <a:pt x="364" y="529"/>
                  </a:cubicBezTo>
                  <a:cubicBezTo>
                    <a:pt x="341" y="506"/>
                    <a:pt x="341" y="468"/>
                    <a:pt x="364" y="444"/>
                  </a:cubicBezTo>
                  <a:cubicBezTo>
                    <a:pt x="502" y="306"/>
                    <a:pt x="502" y="306"/>
                    <a:pt x="502" y="306"/>
                  </a:cubicBezTo>
                  <a:cubicBezTo>
                    <a:pt x="525" y="283"/>
                    <a:pt x="563" y="283"/>
                    <a:pt x="586" y="306"/>
                  </a:cubicBezTo>
                  <a:cubicBezTo>
                    <a:pt x="610" y="329"/>
                    <a:pt x="610" y="367"/>
                    <a:pt x="586" y="391"/>
                  </a:cubicBezTo>
                  <a:cubicBezTo>
                    <a:pt x="551" y="426"/>
                    <a:pt x="551" y="426"/>
                    <a:pt x="551" y="426"/>
                  </a:cubicBezTo>
                  <a:cubicBezTo>
                    <a:pt x="718" y="426"/>
                    <a:pt x="718" y="426"/>
                    <a:pt x="718" y="426"/>
                  </a:cubicBezTo>
                  <a:cubicBezTo>
                    <a:pt x="846" y="426"/>
                    <a:pt x="950" y="530"/>
                    <a:pt x="950" y="658"/>
                  </a:cubicBezTo>
                  <a:cubicBezTo>
                    <a:pt x="950" y="725"/>
                    <a:pt x="926" y="782"/>
                    <a:pt x="882" y="826"/>
                  </a:cubicBezTo>
                  <a:close/>
                </a:path>
              </a:pathLst>
            </a:custGeom>
            <a:grp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grpSp>
      <p:sp>
        <p:nvSpPr>
          <p:cNvPr id="203" name="Freeform 24">
            <a:extLst>
              <a:ext uri="{FF2B5EF4-FFF2-40B4-BE49-F238E27FC236}">
                <a16:creationId xmlns:a16="http://schemas.microsoft.com/office/drawing/2014/main" id="{48347F21-0957-486F-879E-9FEF59F219AE}"/>
              </a:ext>
            </a:extLst>
          </p:cNvPr>
          <p:cNvSpPr>
            <a:spLocks noEditPoints="1"/>
          </p:cNvSpPr>
          <p:nvPr/>
        </p:nvSpPr>
        <p:spPr bwMode="auto">
          <a:xfrm>
            <a:off x="4885352" y="7401697"/>
            <a:ext cx="382490" cy="221513"/>
          </a:xfrm>
          <a:custGeom>
            <a:avLst/>
            <a:gdLst>
              <a:gd name="T0" fmla="*/ 1460 w 2048"/>
              <a:gd name="T1" fmla="*/ 12 h 1212"/>
              <a:gd name="T2" fmla="*/ 1791 w 2048"/>
              <a:gd name="T3" fmla="*/ 300 h 1212"/>
              <a:gd name="T4" fmla="*/ 1460 w 2048"/>
              <a:gd name="T5" fmla="*/ 300 h 1212"/>
              <a:gd name="T6" fmla="*/ 1460 w 2048"/>
              <a:gd name="T7" fmla="*/ 12 h 1212"/>
              <a:gd name="T8" fmla="*/ 422 w 2048"/>
              <a:gd name="T9" fmla="*/ 312 h 1212"/>
              <a:gd name="T10" fmla="*/ 482 w 2048"/>
              <a:gd name="T11" fmla="*/ 368 h 1212"/>
              <a:gd name="T12" fmla="*/ 422 w 2048"/>
              <a:gd name="T13" fmla="*/ 428 h 1212"/>
              <a:gd name="T14" fmla="*/ 60 w 2048"/>
              <a:gd name="T15" fmla="*/ 428 h 1212"/>
              <a:gd name="T16" fmla="*/ 0 w 2048"/>
              <a:gd name="T17" fmla="*/ 488 h 1212"/>
              <a:gd name="T18" fmla="*/ 60 w 2048"/>
              <a:gd name="T19" fmla="*/ 548 h 1212"/>
              <a:gd name="T20" fmla="*/ 600 w 2048"/>
              <a:gd name="T21" fmla="*/ 548 h 1212"/>
              <a:gd name="T22" fmla="*/ 660 w 2048"/>
              <a:gd name="T23" fmla="*/ 608 h 1212"/>
              <a:gd name="T24" fmla="*/ 600 w 2048"/>
              <a:gd name="T25" fmla="*/ 668 h 1212"/>
              <a:gd name="T26" fmla="*/ 60 w 2048"/>
              <a:gd name="T27" fmla="*/ 668 h 1212"/>
              <a:gd name="T28" fmla="*/ 0 w 2048"/>
              <a:gd name="T29" fmla="*/ 728 h 1212"/>
              <a:gd name="T30" fmla="*/ 60 w 2048"/>
              <a:gd name="T31" fmla="*/ 788 h 1212"/>
              <a:gd name="T32" fmla="*/ 192 w 2048"/>
              <a:gd name="T33" fmla="*/ 788 h 1212"/>
              <a:gd name="T34" fmla="*/ 192 w 2048"/>
              <a:gd name="T35" fmla="*/ 968 h 1212"/>
              <a:gd name="T36" fmla="*/ 252 w 2048"/>
              <a:gd name="T37" fmla="*/ 1028 h 1212"/>
              <a:gd name="T38" fmla="*/ 373 w 2048"/>
              <a:gd name="T39" fmla="*/ 1028 h 1212"/>
              <a:gd name="T40" fmla="*/ 598 w 2048"/>
              <a:gd name="T41" fmla="*/ 1212 h 1212"/>
              <a:gd name="T42" fmla="*/ 823 w 2048"/>
              <a:gd name="T43" fmla="*/ 1028 h 1212"/>
              <a:gd name="T44" fmla="*/ 1433 w 2048"/>
              <a:gd name="T45" fmla="*/ 1028 h 1212"/>
              <a:gd name="T46" fmla="*/ 1658 w 2048"/>
              <a:gd name="T47" fmla="*/ 1212 h 1212"/>
              <a:gd name="T48" fmla="*/ 1883 w 2048"/>
              <a:gd name="T49" fmla="*/ 1028 h 1212"/>
              <a:gd name="T50" fmla="*/ 1988 w 2048"/>
              <a:gd name="T51" fmla="*/ 1028 h 1212"/>
              <a:gd name="T52" fmla="*/ 2048 w 2048"/>
              <a:gd name="T53" fmla="*/ 968 h 1212"/>
              <a:gd name="T54" fmla="*/ 2048 w 2048"/>
              <a:gd name="T55" fmla="*/ 608 h 1212"/>
              <a:gd name="T56" fmla="*/ 1862 w 2048"/>
              <a:gd name="T57" fmla="*/ 420 h 1212"/>
              <a:gd name="T58" fmla="*/ 1400 w 2048"/>
              <a:gd name="T59" fmla="*/ 420 h 1212"/>
              <a:gd name="T60" fmla="*/ 1340 w 2048"/>
              <a:gd name="T61" fmla="*/ 360 h 1212"/>
              <a:gd name="T62" fmla="*/ 1340 w 2048"/>
              <a:gd name="T63" fmla="*/ 0 h 1212"/>
              <a:gd name="T64" fmla="*/ 252 w 2048"/>
              <a:gd name="T65" fmla="*/ 0 h 1212"/>
              <a:gd name="T66" fmla="*/ 192 w 2048"/>
              <a:gd name="T67" fmla="*/ 60 h 1212"/>
              <a:gd name="T68" fmla="*/ 192 w 2048"/>
              <a:gd name="T69" fmla="*/ 192 h 1212"/>
              <a:gd name="T70" fmla="*/ 120 w 2048"/>
              <a:gd name="T71" fmla="*/ 192 h 1212"/>
              <a:gd name="T72" fmla="*/ 60 w 2048"/>
              <a:gd name="T73" fmla="*/ 252 h 1212"/>
              <a:gd name="T74" fmla="*/ 120 w 2048"/>
              <a:gd name="T75" fmla="*/ 312 h 1212"/>
              <a:gd name="T76" fmla="*/ 422 w 2048"/>
              <a:gd name="T77" fmla="*/ 312 h 1212"/>
              <a:gd name="T78" fmla="*/ 1736 w 2048"/>
              <a:gd name="T79" fmla="*/ 904 h 1212"/>
              <a:gd name="T80" fmla="*/ 1736 w 2048"/>
              <a:gd name="T81" fmla="*/ 1060 h 1212"/>
              <a:gd name="T82" fmla="*/ 1548 w 2048"/>
              <a:gd name="T83" fmla="*/ 982 h 1212"/>
              <a:gd name="T84" fmla="*/ 1736 w 2048"/>
              <a:gd name="T85" fmla="*/ 904 h 1212"/>
              <a:gd name="T86" fmla="*/ 676 w 2048"/>
              <a:gd name="T87" fmla="*/ 904 h 1212"/>
              <a:gd name="T88" fmla="*/ 676 w 2048"/>
              <a:gd name="T89" fmla="*/ 1060 h 1212"/>
              <a:gd name="T90" fmla="*/ 488 w 2048"/>
              <a:gd name="T91" fmla="*/ 982 h 1212"/>
              <a:gd name="T92" fmla="*/ 676 w 2048"/>
              <a:gd name="T93" fmla="*/ 904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48" h="1212">
                <a:moveTo>
                  <a:pt x="1460" y="12"/>
                </a:moveTo>
                <a:cubicBezTo>
                  <a:pt x="1638" y="53"/>
                  <a:pt x="1705" y="157"/>
                  <a:pt x="1791" y="300"/>
                </a:cubicBezTo>
                <a:cubicBezTo>
                  <a:pt x="1460" y="300"/>
                  <a:pt x="1460" y="300"/>
                  <a:pt x="1460" y="300"/>
                </a:cubicBezTo>
                <a:lnTo>
                  <a:pt x="1460" y="12"/>
                </a:lnTo>
                <a:close/>
                <a:moveTo>
                  <a:pt x="422" y="312"/>
                </a:moveTo>
                <a:cubicBezTo>
                  <a:pt x="457" y="312"/>
                  <a:pt x="482" y="329"/>
                  <a:pt x="482" y="368"/>
                </a:cubicBezTo>
                <a:cubicBezTo>
                  <a:pt x="482" y="401"/>
                  <a:pt x="456" y="428"/>
                  <a:pt x="422" y="428"/>
                </a:cubicBezTo>
                <a:cubicBezTo>
                  <a:pt x="60" y="428"/>
                  <a:pt x="60" y="428"/>
                  <a:pt x="60" y="428"/>
                </a:cubicBezTo>
                <a:cubicBezTo>
                  <a:pt x="27" y="428"/>
                  <a:pt x="0" y="455"/>
                  <a:pt x="0" y="488"/>
                </a:cubicBezTo>
                <a:cubicBezTo>
                  <a:pt x="0" y="521"/>
                  <a:pt x="27" y="548"/>
                  <a:pt x="60" y="548"/>
                </a:cubicBezTo>
                <a:cubicBezTo>
                  <a:pt x="600" y="548"/>
                  <a:pt x="600" y="548"/>
                  <a:pt x="600" y="548"/>
                </a:cubicBezTo>
                <a:cubicBezTo>
                  <a:pt x="633" y="548"/>
                  <a:pt x="660" y="575"/>
                  <a:pt x="660" y="608"/>
                </a:cubicBezTo>
                <a:cubicBezTo>
                  <a:pt x="660" y="641"/>
                  <a:pt x="633" y="668"/>
                  <a:pt x="600" y="668"/>
                </a:cubicBezTo>
                <a:cubicBezTo>
                  <a:pt x="60" y="668"/>
                  <a:pt x="60" y="668"/>
                  <a:pt x="60" y="668"/>
                </a:cubicBezTo>
                <a:cubicBezTo>
                  <a:pt x="27" y="668"/>
                  <a:pt x="0" y="695"/>
                  <a:pt x="0" y="728"/>
                </a:cubicBezTo>
                <a:cubicBezTo>
                  <a:pt x="0" y="761"/>
                  <a:pt x="27" y="788"/>
                  <a:pt x="60" y="788"/>
                </a:cubicBezTo>
                <a:cubicBezTo>
                  <a:pt x="192" y="788"/>
                  <a:pt x="192" y="788"/>
                  <a:pt x="192" y="788"/>
                </a:cubicBezTo>
                <a:cubicBezTo>
                  <a:pt x="192" y="968"/>
                  <a:pt x="192" y="968"/>
                  <a:pt x="192" y="968"/>
                </a:cubicBezTo>
                <a:cubicBezTo>
                  <a:pt x="192" y="1001"/>
                  <a:pt x="219" y="1028"/>
                  <a:pt x="252" y="1028"/>
                </a:cubicBezTo>
                <a:cubicBezTo>
                  <a:pt x="373" y="1028"/>
                  <a:pt x="373" y="1028"/>
                  <a:pt x="373" y="1028"/>
                </a:cubicBezTo>
                <a:cubicBezTo>
                  <a:pt x="394" y="1134"/>
                  <a:pt x="488" y="1212"/>
                  <a:pt x="598" y="1212"/>
                </a:cubicBezTo>
                <a:cubicBezTo>
                  <a:pt x="708" y="1212"/>
                  <a:pt x="802" y="1134"/>
                  <a:pt x="823" y="1028"/>
                </a:cubicBezTo>
                <a:cubicBezTo>
                  <a:pt x="1433" y="1028"/>
                  <a:pt x="1433" y="1028"/>
                  <a:pt x="1433" y="1028"/>
                </a:cubicBezTo>
                <a:cubicBezTo>
                  <a:pt x="1454" y="1134"/>
                  <a:pt x="1548" y="1212"/>
                  <a:pt x="1658" y="1212"/>
                </a:cubicBezTo>
                <a:cubicBezTo>
                  <a:pt x="1768" y="1212"/>
                  <a:pt x="1862" y="1134"/>
                  <a:pt x="1883" y="1028"/>
                </a:cubicBezTo>
                <a:cubicBezTo>
                  <a:pt x="1988" y="1028"/>
                  <a:pt x="1988" y="1028"/>
                  <a:pt x="1988" y="1028"/>
                </a:cubicBezTo>
                <a:cubicBezTo>
                  <a:pt x="2021" y="1028"/>
                  <a:pt x="2048" y="1001"/>
                  <a:pt x="2048" y="968"/>
                </a:cubicBezTo>
                <a:cubicBezTo>
                  <a:pt x="2048" y="608"/>
                  <a:pt x="2048" y="608"/>
                  <a:pt x="2048" y="608"/>
                </a:cubicBezTo>
                <a:cubicBezTo>
                  <a:pt x="2048" y="432"/>
                  <a:pt x="1862" y="420"/>
                  <a:pt x="1862" y="420"/>
                </a:cubicBezTo>
                <a:cubicBezTo>
                  <a:pt x="1400" y="420"/>
                  <a:pt x="1400" y="420"/>
                  <a:pt x="1400" y="420"/>
                </a:cubicBezTo>
                <a:cubicBezTo>
                  <a:pt x="1367" y="420"/>
                  <a:pt x="1340" y="393"/>
                  <a:pt x="1340" y="360"/>
                </a:cubicBezTo>
                <a:cubicBezTo>
                  <a:pt x="1340" y="0"/>
                  <a:pt x="1340" y="0"/>
                  <a:pt x="1340" y="0"/>
                </a:cubicBezTo>
                <a:cubicBezTo>
                  <a:pt x="252" y="0"/>
                  <a:pt x="252" y="0"/>
                  <a:pt x="252" y="0"/>
                </a:cubicBezTo>
                <a:cubicBezTo>
                  <a:pt x="219" y="0"/>
                  <a:pt x="192" y="27"/>
                  <a:pt x="192" y="60"/>
                </a:cubicBezTo>
                <a:cubicBezTo>
                  <a:pt x="192" y="192"/>
                  <a:pt x="192" y="192"/>
                  <a:pt x="192" y="192"/>
                </a:cubicBezTo>
                <a:cubicBezTo>
                  <a:pt x="120" y="192"/>
                  <a:pt x="120" y="192"/>
                  <a:pt x="120" y="192"/>
                </a:cubicBezTo>
                <a:cubicBezTo>
                  <a:pt x="87" y="192"/>
                  <a:pt x="60" y="219"/>
                  <a:pt x="60" y="252"/>
                </a:cubicBezTo>
                <a:cubicBezTo>
                  <a:pt x="60" y="285"/>
                  <a:pt x="87" y="312"/>
                  <a:pt x="120" y="312"/>
                </a:cubicBezTo>
                <a:lnTo>
                  <a:pt x="422" y="312"/>
                </a:lnTo>
                <a:close/>
                <a:moveTo>
                  <a:pt x="1736" y="904"/>
                </a:moveTo>
                <a:cubicBezTo>
                  <a:pt x="1779" y="947"/>
                  <a:pt x="1779" y="1017"/>
                  <a:pt x="1736" y="1060"/>
                </a:cubicBezTo>
                <a:cubicBezTo>
                  <a:pt x="1667" y="1129"/>
                  <a:pt x="1548" y="1080"/>
                  <a:pt x="1548" y="982"/>
                </a:cubicBezTo>
                <a:cubicBezTo>
                  <a:pt x="1548" y="884"/>
                  <a:pt x="1667" y="835"/>
                  <a:pt x="1736" y="904"/>
                </a:cubicBezTo>
                <a:close/>
                <a:moveTo>
                  <a:pt x="676" y="904"/>
                </a:moveTo>
                <a:cubicBezTo>
                  <a:pt x="719" y="947"/>
                  <a:pt x="719" y="1017"/>
                  <a:pt x="676" y="1060"/>
                </a:cubicBezTo>
                <a:cubicBezTo>
                  <a:pt x="607" y="1129"/>
                  <a:pt x="488" y="1080"/>
                  <a:pt x="488" y="982"/>
                </a:cubicBezTo>
                <a:cubicBezTo>
                  <a:pt x="488" y="884"/>
                  <a:pt x="607" y="835"/>
                  <a:pt x="676" y="904"/>
                </a:cubicBezTo>
                <a:close/>
              </a:path>
            </a:pathLst>
          </a:custGeom>
          <a:solidFill>
            <a:srgbClr val="000000"/>
          </a:solidFill>
          <a:ln w="9525">
            <a:noFill/>
            <a:round/>
            <a:headEnd/>
            <a:tailEnd/>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481"/>
            <a:endParaRPr lang="en-IN" sz="3600" dirty="0">
              <a:solidFill>
                <a:srgbClr val="000000"/>
              </a:solidFill>
              <a:latin typeface="Calibri"/>
            </a:endParaRPr>
          </a:p>
        </p:txBody>
      </p:sp>
      <p:sp>
        <p:nvSpPr>
          <p:cNvPr id="204" name="TextBox 203">
            <a:extLst>
              <a:ext uri="{FF2B5EF4-FFF2-40B4-BE49-F238E27FC236}">
                <a16:creationId xmlns:a16="http://schemas.microsoft.com/office/drawing/2014/main" id="{B5EBD484-C522-42D4-8C00-D943A150983B}"/>
              </a:ext>
            </a:extLst>
          </p:cNvPr>
          <p:cNvSpPr txBox="1"/>
          <p:nvPr/>
        </p:nvSpPr>
        <p:spPr>
          <a:xfrm>
            <a:off x="5718902" y="4395246"/>
            <a:ext cx="1687184" cy="3139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lnSpc>
                <a:spcPct val="80000"/>
              </a:lnSpc>
            </a:pPr>
            <a:r>
              <a:rPr lang="en-US" sz="1800" kern="0" dirty="0">
                <a:solidFill>
                  <a:srgbClr val="000000"/>
                </a:solidFill>
                <a:latin typeface="Arial" pitchFamily="34" charset="0"/>
                <a:cs typeface="Arial" pitchFamily="34" charset="0"/>
              </a:rPr>
              <a:t>High Quality</a:t>
            </a:r>
          </a:p>
        </p:txBody>
      </p:sp>
      <p:sp>
        <p:nvSpPr>
          <p:cNvPr id="205" name="TextBox 204">
            <a:extLst>
              <a:ext uri="{FF2B5EF4-FFF2-40B4-BE49-F238E27FC236}">
                <a16:creationId xmlns:a16="http://schemas.microsoft.com/office/drawing/2014/main" id="{D0E4C200-0794-4DC9-9C82-E23BA46F39F0}"/>
              </a:ext>
            </a:extLst>
          </p:cNvPr>
          <p:cNvSpPr txBox="1"/>
          <p:nvPr/>
        </p:nvSpPr>
        <p:spPr>
          <a:xfrm>
            <a:off x="5689372" y="3534599"/>
            <a:ext cx="1687184" cy="535531"/>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lnSpc>
                <a:spcPct val="80000"/>
              </a:lnSpc>
            </a:pPr>
            <a:r>
              <a:rPr lang="en-US" sz="1800" kern="0" dirty="0">
                <a:solidFill>
                  <a:srgbClr val="000000"/>
                </a:solidFill>
                <a:latin typeface="Arial" pitchFamily="34" charset="0"/>
                <a:cs typeface="Arial" pitchFamily="34" charset="0"/>
              </a:rPr>
              <a:t>Validated High Quality</a:t>
            </a:r>
          </a:p>
        </p:txBody>
      </p:sp>
      <p:sp>
        <p:nvSpPr>
          <p:cNvPr id="206" name="TextBox 205">
            <a:extLst>
              <a:ext uri="{FF2B5EF4-FFF2-40B4-BE49-F238E27FC236}">
                <a16:creationId xmlns:a16="http://schemas.microsoft.com/office/drawing/2014/main" id="{3949B18E-DD36-4DB2-934A-7E943265F2CC}"/>
              </a:ext>
            </a:extLst>
          </p:cNvPr>
          <p:cNvSpPr txBox="1"/>
          <p:nvPr/>
        </p:nvSpPr>
        <p:spPr>
          <a:xfrm>
            <a:off x="5426787" y="2852856"/>
            <a:ext cx="2169177" cy="3139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lnSpc>
                <a:spcPct val="80000"/>
              </a:lnSpc>
            </a:pPr>
            <a:r>
              <a:rPr lang="en-US" sz="1800" kern="0" dirty="0">
                <a:solidFill>
                  <a:srgbClr val="000000"/>
                </a:solidFill>
                <a:latin typeface="Arial" pitchFamily="34" charset="0"/>
                <a:cs typeface="Arial" pitchFamily="34" charset="0"/>
              </a:rPr>
              <a:t>Highest Quality</a:t>
            </a:r>
          </a:p>
        </p:txBody>
      </p:sp>
      <p:sp>
        <p:nvSpPr>
          <p:cNvPr id="207" name="TextBox 206">
            <a:extLst>
              <a:ext uri="{FF2B5EF4-FFF2-40B4-BE49-F238E27FC236}">
                <a16:creationId xmlns:a16="http://schemas.microsoft.com/office/drawing/2014/main" id="{AE9AC28E-F312-4FB4-AD56-711AECDAF8C5}"/>
              </a:ext>
            </a:extLst>
          </p:cNvPr>
          <p:cNvSpPr txBox="1"/>
          <p:nvPr/>
        </p:nvSpPr>
        <p:spPr>
          <a:xfrm>
            <a:off x="5725664" y="5213828"/>
            <a:ext cx="1687184" cy="3139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lnSpc>
                <a:spcPct val="80000"/>
              </a:lnSpc>
            </a:pPr>
            <a:r>
              <a:rPr lang="en-US" sz="1800" kern="0" dirty="0">
                <a:solidFill>
                  <a:srgbClr val="000000"/>
                </a:solidFill>
                <a:latin typeface="Arial" pitchFamily="34" charset="0"/>
                <a:cs typeface="Arial" pitchFamily="34" charset="0"/>
              </a:rPr>
              <a:t>Standard</a:t>
            </a:r>
          </a:p>
        </p:txBody>
      </p:sp>
      <p:sp>
        <p:nvSpPr>
          <p:cNvPr id="208" name="TextBox 207">
            <a:extLst>
              <a:ext uri="{FF2B5EF4-FFF2-40B4-BE49-F238E27FC236}">
                <a16:creationId xmlns:a16="http://schemas.microsoft.com/office/drawing/2014/main" id="{4351DE0E-16CE-41D4-8A84-47F79120CB1B}"/>
              </a:ext>
            </a:extLst>
          </p:cNvPr>
          <p:cNvSpPr txBox="1"/>
          <p:nvPr/>
        </p:nvSpPr>
        <p:spPr>
          <a:xfrm>
            <a:off x="5679934" y="6811191"/>
            <a:ext cx="1687184" cy="313932"/>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481">
              <a:lnSpc>
                <a:spcPct val="80000"/>
              </a:lnSpc>
            </a:pPr>
            <a:r>
              <a:rPr lang="en-US" sz="1800" kern="0" dirty="0">
                <a:solidFill>
                  <a:srgbClr val="000000"/>
                </a:solidFill>
                <a:latin typeface="Arial" pitchFamily="34" charset="0"/>
                <a:cs typeface="Arial" pitchFamily="34" charset="0"/>
              </a:rPr>
              <a:t>Poor Grade</a:t>
            </a:r>
          </a:p>
        </p:txBody>
      </p:sp>
      <p:graphicFrame>
        <p:nvGraphicFramePr>
          <p:cNvPr id="209" name="Table 208">
            <a:extLst>
              <a:ext uri="{FF2B5EF4-FFF2-40B4-BE49-F238E27FC236}">
                <a16:creationId xmlns:a16="http://schemas.microsoft.com/office/drawing/2014/main" id="{68E39E74-5902-4B3E-9A11-1C46A625E55C}"/>
              </a:ext>
            </a:extLst>
          </p:cNvPr>
          <p:cNvGraphicFramePr>
            <a:graphicFrameLocks noGrp="1"/>
          </p:cNvGraphicFramePr>
          <p:nvPr/>
        </p:nvGraphicFramePr>
        <p:xfrm>
          <a:off x="11075522" y="2408241"/>
          <a:ext cx="6456270" cy="411480"/>
        </p:xfrm>
        <a:graphic>
          <a:graphicData uri="http://schemas.openxmlformats.org/drawingml/2006/table">
            <a:tbl>
              <a:tblPr firstRow="1" bandRow="1">
                <a:tableStyleId>{5C22544A-7EE6-4342-B048-85BDC9FD1C3A}</a:tableStyleId>
              </a:tblPr>
              <a:tblGrid>
                <a:gridCol w="3228135">
                  <a:extLst>
                    <a:ext uri="{9D8B030D-6E8A-4147-A177-3AD203B41FA5}">
                      <a16:colId xmlns:a16="http://schemas.microsoft.com/office/drawing/2014/main" val="3691270328"/>
                    </a:ext>
                  </a:extLst>
                </a:gridCol>
                <a:gridCol w="3228135">
                  <a:extLst>
                    <a:ext uri="{9D8B030D-6E8A-4147-A177-3AD203B41FA5}">
                      <a16:colId xmlns:a16="http://schemas.microsoft.com/office/drawing/2014/main" val="4269472212"/>
                    </a:ext>
                  </a:extLst>
                </a:gridCol>
              </a:tblGrid>
              <a:tr h="411480">
                <a:tc>
                  <a:txBody>
                    <a:bodyPr/>
                    <a:lstStyle/>
                    <a:p>
                      <a:r>
                        <a:rPr lang="en-GB" sz="1800" kern="0" dirty="0">
                          <a:solidFill>
                            <a:schemeClr val="bg2">
                              <a:lumMod val="10000"/>
                            </a:schemeClr>
                          </a:solidFill>
                          <a:latin typeface="Roboto" panose="02000000000000000000" pitchFamily="2" charset="0"/>
                          <a:ea typeface="Roboto" panose="02000000000000000000" pitchFamily="2" charset="0"/>
                          <a:cs typeface="Arial" pitchFamily="34" charset="0"/>
                        </a:rPr>
                        <a:t>Level 8, plus</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GB" sz="1800" kern="0" dirty="0">
                          <a:solidFill>
                            <a:schemeClr val="bg2">
                              <a:lumMod val="10000"/>
                            </a:schemeClr>
                          </a:solidFill>
                          <a:latin typeface="Roboto" panose="02000000000000000000" pitchFamily="2" charset="0"/>
                          <a:ea typeface="Roboto" panose="02000000000000000000" pitchFamily="2" charset="0"/>
                          <a:cs typeface="Arial" pitchFamily="34" charset="0"/>
                        </a:rPr>
                        <a:t>3</a:t>
                      </a:r>
                      <a:r>
                        <a:rPr lang="en-GB" sz="1800" kern="0" baseline="30000" dirty="0">
                          <a:solidFill>
                            <a:schemeClr val="bg2">
                              <a:lumMod val="10000"/>
                            </a:schemeClr>
                          </a:solidFill>
                          <a:latin typeface="Roboto" panose="02000000000000000000" pitchFamily="2" charset="0"/>
                          <a:ea typeface="Roboto" panose="02000000000000000000" pitchFamily="2" charset="0"/>
                          <a:cs typeface="Arial" pitchFamily="34" charset="0"/>
                        </a:rPr>
                        <a:t>rd</a:t>
                      </a:r>
                      <a:r>
                        <a:rPr lang="en-GB" sz="1800" kern="0" dirty="0">
                          <a:solidFill>
                            <a:schemeClr val="bg2">
                              <a:lumMod val="10000"/>
                            </a:schemeClr>
                          </a:solidFill>
                          <a:latin typeface="Roboto" panose="02000000000000000000" pitchFamily="2" charset="0"/>
                          <a:ea typeface="Roboto" panose="02000000000000000000" pitchFamily="2" charset="0"/>
                          <a:cs typeface="Arial" pitchFamily="34" charset="0"/>
                        </a:rPr>
                        <a:t> party validation</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9872995"/>
                  </a:ext>
                </a:extLst>
              </a:tr>
            </a:tbl>
          </a:graphicData>
        </a:graphic>
      </p:graphicFrame>
      <p:graphicFrame>
        <p:nvGraphicFramePr>
          <p:cNvPr id="210" name="Table 209">
            <a:extLst>
              <a:ext uri="{FF2B5EF4-FFF2-40B4-BE49-F238E27FC236}">
                <a16:creationId xmlns:a16="http://schemas.microsoft.com/office/drawing/2014/main" id="{517AA2CF-0507-4E53-9A5C-FB5551387F21}"/>
              </a:ext>
            </a:extLst>
          </p:cNvPr>
          <p:cNvGraphicFramePr>
            <a:graphicFrameLocks noGrp="1"/>
          </p:cNvGraphicFramePr>
          <p:nvPr/>
        </p:nvGraphicFramePr>
        <p:xfrm>
          <a:off x="11060064" y="4185102"/>
          <a:ext cx="6456270" cy="411480"/>
        </p:xfrm>
        <a:graphic>
          <a:graphicData uri="http://schemas.openxmlformats.org/drawingml/2006/table">
            <a:tbl>
              <a:tblPr firstRow="1" bandRow="1">
                <a:tableStyleId>{5C22544A-7EE6-4342-B048-85BDC9FD1C3A}</a:tableStyleId>
              </a:tblPr>
              <a:tblGrid>
                <a:gridCol w="3228135">
                  <a:extLst>
                    <a:ext uri="{9D8B030D-6E8A-4147-A177-3AD203B41FA5}">
                      <a16:colId xmlns:a16="http://schemas.microsoft.com/office/drawing/2014/main" val="3691270328"/>
                    </a:ext>
                  </a:extLst>
                </a:gridCol>
                <a:gridCol w="3228135">
                  <a:extLst>
                    <a:ext uri="{9D8B030D-6E8A-4147-A177-3AD203B41FA5}">
                      <a16:colId xmlns:a16="http://schemas.microsoft.com/office/drawing/2014/main" val="4269472212"/>
                    </a:ext>
                  </a:extLst>
                </a:gridCol>
              </a:tblGrid>
              <a:tr h="411480">
                <a:tc>
                  <a:txBody>
                    <a:bodyPr/>
                    <a:lstStyle/>
                    <a:p>
                      <a:r>
                        <a:rPr lang="en-GB" sz="1800" kern="0" dirty="0">
                          <a:solidFill>
                            <a:schemeClr val="bg2">
                              <a:lumMod val="10000"/>
                            </a:schemeClr>
                          </a:solidFill>
                          <a:latin typeface="Roboto" panose="02000000000000000000" pitchFamily="2" charset="0"/>
                          <a:ea typeface="Roboto" panose="02000000000000000000" pitchFamily="2" charset="0"/>
                          <a:cs typeface="Arial" pitchFamily="34" charset="0"/>
                        </a:rPr>
                        <a:t>Level 6, plus</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GB" sz="1800" kern="0" dirty="0">
                          <a:solidFill>
                            <a:schemeClr val="bg2">
                              <a:lumMod val="10000"/>
                            </a:schemeClr>
                          </a:solidFill>
                          <a:latin typeface="Roboto" panose="02000000000000000000" pitchFamily="2" charset="0"/>
                          <a:ea typeface="Roboto" panose="02000000000000000000" pitchFamily="2" charset="0"/>
                          <a:cs typeface="Arial" pitchFamily="34" charset="0"/>
                        </a:rPr>
                        <a:t>3</a:t>
                      </a:r>
                      <a:r>
                        <a:rPr lang="en-GB" sz="1800" kern="0" baseline="30000" dirty="0">
                          <a:solidFill>
                            <a:schemeClr val="bg2">
                              <a:lumMod val="10000"/>
                            </a:schemeClr>
                          </a:solidFill>
                          <a:latin typeface="Roboto" panose="02000000000000000000" pitchFamily="2" charset="0"/>
                          <a:ea typeface="Roboto" panose="02000000000000000000" pitchFamily="2" charset="0"/>
                          <a:cs typeface="Arial" pitchFamily="34" charset="0"/>
                        </a:rPr>
                        <a:t>rd</a:t>
                      </a:r>
                      <a:r>
                        <a:rPr lang="en-GB" sz="1800" kern="0" dirty="0">
                          <a:solidFill>
                            <a:schemeClr val="bg2">
                              <a:lumMod val="10000"/>
                            </a:schemeClr>
                          </a:solidFill>
                          <a:latin typeface="Roboto" panose="02000000000000000000" pitchFamily="2" charset="0"/>
                          <a:ea typeface="Roboto" panose="02000000000000000000" pitchFamily="2" charset="0"/>
                          <a:cs typeface="Arial" pitchFamily="34" charset="0"/>
                        </a:rPr>
                        <a:t> party validation</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9872995"/>
                  </a:ext>
                </a:extLst>
              </a:tr>
            </a:tbl>
          </a:graphicData>
        </a:graphic>
      </p:graphicFrame>
      <p:graphicFrame>
        <p:nvGraphicFramePr>
          <p:cNvPr id="213" name="Table 212">
            <a:extLst>
              <a:ext uri="{FF2B5EF4-FFF2-40B4-BE49-F238E27FC236}">
                <a16:creationId xmlns:a16="http://schemas.microsoft.com/office/drawing/2014/main" id="{7A2BCD38-9E4B-4FC8-B945-9A9472371F14}"/>
              </a:ext>
            </a:extLst>
          </p:cNvPr>
          <p:cNvGraphicFramePr>
            <a:graphicFrameLocks noGrp="1"/>
          </p:cNvGraphicFramePr>
          <p:nvPr/>
        </p:nvGraphicFramePr>
        <p:xfrm>
          <a:off x="11075523" y="3092747"/>
          <a:ext cx="6962448" cy="925139"/>
        </p:xfrm>
        <a:graphic>
          <a:graphicData uri="http://schemas.openxmlformats.org/drawingml/2006/table">
            <a:tbl>
              <a:tblPr firstRow="1" bandRow="1">
                <a:tableStyleId>{5C22544A-7EE6-4342-B048-85BDC9FD1C3A}</a:tableStyleId>
              </a:tblPr>
              <a:tblGrid>
                <a:gridCol w="3240552">
                  <a:extLst>
                    <a:ext uri="{9D8B030D-6E8A-4147-A177-3AD203B41FA5}">
                      <a16:colId xmlns:a16="http://schemas.microsoft.com/office/drawing/2014/main" val="3691270328"/>
                    </a:ext>
                  </a:extLst>
                </a:gridCol>
                <a:gridCol w="3721896">
                  <a:extLst>
                    <a:ext uri="{9D8B030D-6E8A-4147-A177-3AD203B41FA5}">
                      <a16:colId xmlns:a16="http://schemas.microsoft.com/office/drawing/2014/main" val="4269472212"/>
                    </a:ext>
                  </a:extLst>
                </a:gridCol>
              </a:tblGrid>
              <a:tr h="411480">
                <a:tc>
                  <a:txBody>
                    <a:bodyPr/>
                    <a:lstStyle/>
                    <a:p>
                      <a:r>
                        <a:rPr lang="en-GB" sz="1800" kern="0" dirty="0">
                          <a:solidFill>
                            <a:schemeClr val="bg2">
                              <a:lumMod val="10000"/>
                            </a:schemeClr>
                          </a:solidFill>
                          <a:latin typeface="Roboto" panose="02000000000000000000" pitchFamily="2" charset="0"/>
                          <a:ea typeface="Roboto" panose="02000000000000000000" pitchFamily="2" charset="0"/>
                          <a:cs typeface="Arial" pitchFamily="34" charset="0"/>
                        </a:rPr>
                        <a:t>Level 7 plus</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l"/>
                      <a:r>
                        <a:rPr lang="en-GB" sz="1800" b="1" kern="0" dirty="0">
                          <a:solidFill>
                            <a:schemeClr val="bg2">
                              <a:lumMod val="10000"/>
                            </a:schemeClr>
                          </a:solidFill>
                          <a:latin typeface="Roboto" panose="02000000000000000000" pitchFamily="2" charset="0"/>
                          <a:ea typeface="Roboto" panose="02000000000000000000" pitchFamily="2" charset="0"/>
                          <a:cs typeface="Arial" pitchFamily="34" charset="0"/>
                        </a:rPr>
                        <a:t>All scope 3, including</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9872995"/>
                  </a:ext>
                </a:extLst>
              </a:tr>
              <a:tr h="513659">
                <a:tc gridSpan="2">
                  <a:txBody>
                    <a:bodyPr/>
                    <a:lstStyle/>
                    <a:p>
                      <a:r>
                        <a:rPr lang="en-GB" sz="1800" b="1" kern="0" dirty="0">
                          <a:solidFill>
                            <a:schemeClr val="bg2">
                              <a:lumMod val="10000"/>
                            </a:schemeClr>
                          </a:solidFill>
                          <a:latin typeface="Roboto" panose="02000000000000000000" pitchFamily="2" charset="0"/>
                          <a:ea typeface="Roboto" panose="02000000000000000000" pitchFamily="2" charset="0"/>
                          <a:cs typeface="Arial" pitchFamily="34" charset="0"/>
                        </a:rPr>
                        <a:t>                                                         Life cycle emissions products</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r>
                        <a:rPr lang="en-GB" sz="1000" b="1" kern="0" dirty="0">
                          <a:solidFill>
                            <a:schemeClr val="tx1">
                              <a:lumMod val="65000"/>
                              <a:lumOff val="35000"/>
                            </a:schemeClr>
                          </a:solidFill>
                          <a:latin typeface="Arial" pitchFamily="34" charset="0"/>
                          <a:ea typeface="+mn-ea"/>
                          <a:cs typeface="Arial" pitchFamily="34" charset="0"/>
                        </a:rPr>
                        <a:t>Life cycle emissions on products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4878359"/>
                  </a:ext>
                </a:extLst>
              </a:tr>
            </a:tbl>
          </a:graphicData>
        </a:graphic>
      </p:graphicFrame>
      <p:sp>
        <p:nvSpPr>
          <p:cNvPr id="3" name="TextBox 2">
            <a:extLst>
              <a:ext uri="{FF2B5EF4-FFF2-40B4-BE49-F238E27FC236}">
                <a16:creationId xmlns:a16="http://schemas.microsoft.com/office/drawing/2014/main" id="{A8487E9D-9890-C1FF-BF11-41041FDF8261}"/>
              </a:ext>
            </a:extLst>
          </p:cNvPr>
          <p:cNvSpPr txBox="1"/>
          <p:nvPr/>
        </p:nvSpPr>
        <p:spPr>
          <a:xfrm>
            <a:off x="568868" y="263260"/>
            <a:ext cx="5906999" cy="10387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3000" b="1" i="0"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rPr>
              <a:t>Carbon </a:t>
            </a: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Management</a:t>
            </a:r>
            <a:endParaRPr kumimoji="0" lang="en-US" sz="3000" b="1" i="0"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endParaRPr>
          </a:p>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3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Grades of Carbon Reporting </a:t>
            </a:r>
          </a:p>
        </p:txBody>
      </p:sp>
      <p:pic>
        <p:nvPicPr>
          <p:cNvPr id="2" name="Picture 8" descr="Verification and validation – TC101 Fall 2016">
            <a:extLst>
              <a:ext uri="{FF2B5EF4-FFF2-40B4-BE49-F238E27FC236}">
                <a16:creationId xmlns:a16="http://schemas.microsoft.com/office/drawing/2014/main" id="{79E11082-F6EE-9476-5097-70F61E91483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576711" y="6105943"/>
            <a:ext cx="3086274" cy="2314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02CA8E2-1298-E4F1-20DF-367E88893FC1}"/>
              </a:ext>
            </a:extLst>
          </p:cNvPr>
          <p:cNvPicPr>
            <a:picLocks noChangeAspect="1"/>
          </p:cNvPicPr>
          <p:nvPr/>
        </p:nvPicPr>
        <p:blipFill>
          <a:blip r:embed="rId5"/>
          <a:stretch>
            <a:fillRect/>
          </a:stretch>
        </p:blipFill>
        <p:spPr>
          <a:xfrm>
            <a:off x="14458063" y="4949354"/>
            <a:ext cx="911798" cy="841460"/>
          </a:xfrm>
          <a:prstGeom prst="rect">
            <a:avLst/>
          </a:prstGeom>
        </p:spPr>
      </p:pic>
      <p:sp>
        <p:nvSpPr>
          <p:cNvPr id="7" name="TextBox 6">
            <a:extLst>
              <a:ext uri="{FF2B5EF4-FFF2-40B4-BE49-F238E27FC236}">
                <a16:creationId xmlns:a16="http://schemas.microsoft.com/office/drawing/2014/main" id="{1C57578A-C3DF-3EC0-F2DD-E699DAE5EFE4}"/>
              </a:ext>
            </a:extLst>
          </p:cNvPr>
          <p:cNvSpPr txBox="1"/>
          <p:nvPr/>
        </p:nvSpPr>
        <p:spPr>
          <a:xfrm>
            <a:off x="15540526" y="5051403"/>
            <a:ext cx="1921169" cy="507831"/>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700" kern="0" dirty="0">
                <a:solidFill>
                  <a:srgbClr val="000000"/>
                </a:solidFill>
                <a:latin typeface="Arial" pitchFamily="34" charset="0"/>
                <a:ea typeface="+mn-ea"/>
                <a:cs typeface="Arial" pitchFamily="34" charset="0"/>
              </a:rPr>
              <a:t>14068</a:t>
            </a:r>
          </a:p>
        </p:txBody>
      </p:sp>
      <p:sp>
        <p:nvSpPr>
          <p:cNvPr id="9" name="TextBox 8">
            <a:extLst>
              <a:ext uri="{FF2B5EF4-FFF2-40B4-BE49-F238E27FC236}">
                <a16:creationId xmlns:a16="http://schemas.microsoft.com/office/drawing/2014/main" id="{C855C5EC-095A-6C31-1809-D6D39FED5F12}"/>
              </a:ext>
            </a:extLst>
          </p:cNvPr>
          <p:cNvSpPr txBox="1"/>
          <p:nvPr/>
        </p:nvSpPr>
        <p:spPr>
          <a:xfrm>
            <a:off x="11128599" y="6373618"/>
            <a:ext cx="5466390" cy="1800494"/>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257175" indent="-257175">
              <a:buFont typeface="Wingdings" panose="05000000000000000000" pitchFamily="2" charset="2"/>
              <a:buChar char="§"/>
            </a:pPr>
            <a:r>
              <a:rPr lang="en-GB" sz="1800" b="1" dirty="0">
                <a:solidFill>
                  <a:schemeClr val="bg2">
                    <a:lumMod val="10000"/>
                  </a:schemeClr>
                </a:solidFill>
                <a:latin typeface="Roboto" panose="02000000000000000000" pitchFamily="2" charset="0"/>
                <a:ea typeface="Roboto" panose="02000000000000000000" pitchFamily="2" charset="0"/>
              </a:rPr>
              <a:t>Map all emission sources</a:t>
            </a:r>
          </a:p>
          <a:p>
            <a:pPr marL="257175" indent="-257175">
              <a:buFont typeface="Wingdings" panose="05000000000000000000" pitchFamily="2" charset="2"/>
              <a:buChar char="§"/>
            </a:pPr>
            <a:r>
              <a:rPr lang="en-GB" sz="1800" b="1" dirty="0">
                <a:solidFill>
                  <a:schemeClr val="bg2">
                    <a:lumMod val="10000"/>
                  </a:schemeClr>
                </a:solidFill>
                <a:latin typeface="Roboto" panose="02000000000000000000" pitchFamily="2" charset="0"/>
                <a:ea typeface="Roboto" panose="02000000000000000000" pitchFamily="2" charset="0"/>
              </a:rPr>
              <a:t>Define &amp; document boundaries</a:t>
            </a:r>
          </a:p>
          <a:p>
            <a:pPr marL="257175" indent="-257175">
              <a:buFont typeface="Wingdings" panose="05000000000000000000" pitchFamily="2" charset="2"/>
              <a:buChar char="§"/>
            </a:pPr>
            <a:r>
              <a:rPr lang="en-GB" sz="1800" b="1" dirty="0">
                <a:solidFill>
                  <a:schemeClr val="bg2">
                    <a:lumMod val="10000"/>
                  </a:schemeClr>
                </a:solidFill>
                <a:latin typeface="Roboto" panose="02000000000000000000" pitchFamily="2" charset="0"/>
                <a:ea typeface="Roboto" panose="02000000000000000000" pitchFamily="2" charset="0"/>
              </a:rPr>
              <a:t>Recognised calculation method</a:t>
            </a:r>
          </a:p>
          <a:p>
            <a:pPr marL="257175" indent="-257175">
              <a:buFont typeface="Wingdings" panose="05000000000000000000" pitchFamily="2" charset="2"/>
              <a:buChar char="§"/>
            </a:pPr>
            <a:r>
              <a:rPr lang="en-GB" sz="1800" b="1" dirty="0">
                <a:solidFill>
                  <a:schemeClr val="bg2">
                    <a:lumMod val="10000"/>
                  </a:schemeClr>
                </a:solidFill>
                <a:latin typeface="Roboto" panose="02000000000000000000" pitchFamily="2" charset="0"/>
                <a:ea typeface="Roboto" panose="02000000000000000000" pitchFamily="2" charset="0"/>
              </a:rPr>
              <a:t>Scope 1 &amp; 2 emissions</a:t>
            </a:r>
          </a:p>
          <a:p>
            <a:pPr marL="257175" indent="-257175">
              <a:buFont typeface="Wingdings" panose="05000000000000000000" pitchFamily="2" charset="2"/>
              <a:buChar char="§"/>
            </a:pPr>
            <a:r>
              <a:rPr lang="en-GB" sz="1800" b="1" dirty="0">
                <a:solidFill>
                  <a:schemeClr val="bg2">
                    <a:lumMod val="10000"/>
                  </a:schemeClr>
                </a:solidFill>
                <a:latin typeface="Roboto" panose="02000000000000000000" pitchFamily="2" charset="0"/>
                <a:ea typeface="Roboto" panose="02000000000000000000" pitchFamily="2" charset="0"/>
              </a:rPr>
              <a:t>Material scope 3</a:t>
            </a:r>
          </a:p>
          <a:p>
            <a:pPr marL="257175" indent="-257175">
              <a:buFont typeface="Wingdings" panose="05000000000000000000" pitchFamily="2" charset="2"/>
              <a:buChar char="§"/>
            </a:pPr>
            <a:r>
              <a:rPr lang="en-GB" sz="1800" b="1" dirty="0">
                <a:solidFill>
                  <a:schemeClr val="bg2">
                    <a:lumMod val="10000"/>
                  </a:schemeClr>
                </a:solidFill>
                <a:latin typeface="Roboto" panose="02000000000000000000" pitchFamily="2" charset="0"/>
                <a:ea typeface="Roboto" panose="02000000000000000000" pitchFamily="2" charset="0"/>
              </a:rPr>
              <a:t>Internal Verification</a:t>
            </a:r>
          </a:p>
        </p:txBody>
      </p:sp>
    </p:spTree>
    <p:extLst>
      <p:ext uri="{BB962C8B-B14F-4D97-AF65-F5344CB8AC3E}">
        <p14:creationId xmlns:p14="http://schemas.microsoft.com/office/powerpoint/2010/main" val="159170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Rectangle 590">
            <a:extLst>
              <a:ext uri="{FF2B5EF4-FFF2-40B4-BE49-F238E27FC236}">
                <a16:creationId xmlns:a16="http://schemas.microsoft.com/office/drawing/2014/main" id="{E8F3B92B-1BD4-DB6E-3274-FE589ECB3743}"/>
              </a:ext>
            </a:extLst>
          </p:cNvPr>
          <p:cNvSpPr/>
          <p:nvPr/>
        </p:nvSpPr>
        <p:spPr>
          <a:xfrm>
            <a:off x="-15362" y="6399432"/>
            <a:ext cx="18288000" cy="2256603"/>
          </a:xfrm>
          <a:prstGeom prst="rect">
            <a:avLst/>
          </a:prstGeom>
          <a:solidFill>
            <a:schemeClr val="bg1">
              <a:lumMod val="95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p>
        </p:txBody>
      </p:sp>
      <p:sp>
        <p:nvSpPr>
          <p:cNvPr id="590" name="Rectangle 589">
            <a:extLst>
              <a:ext uri="{FF2B5EF4-FFF2-40B4-BE49-F238E27FC236}">
                <a16:creationId xmlns:a16="http://schemas.microsoft.com/office/drawing/2014/main" id="{BF131538-3644-A696-B23C-E792F90AD1E4}"/>
              </a:ext>
            </a:extLst>
          </p:cNvPr>
          <p:cNvSpPr/>
          <p:nvPr/>
        </p:nvSpPr>
        <p:spPr>
          <a:xfrm>
            <a:off x="0" y="4155542"/>
            <a:ext cx="18288000" cy="2256603"/>
          </a:xfrm>
          <a:prstGeom prst="rect">
            <a:avLst/>
          </a:prstGeom>
          <a:solidFill>
            <a:schemeClr val="bg1">
              <a:lumMod val="95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p>
        </p:txBody>
      </p:sp>
      <p:sp>
        <p:nvSpPr>
          <p:cNvPr id="589" name="Rectangle 588">
            <a:extLst>
              <a:ext uri="{FF2B5EF4-FFF2-40B4-BE49-F238E27FC236}">
                <a16:creationId xmlns:a16="http://schemas.microsoft.com/office/drawing/2014/main" id="{6801F865-FB12-3B0F-0CCE-C33513ADA59F}"/>
              </a:ext>
            </a:extLst>
          </p:cNvPr>
          <p:cNvSpPr/>
          <p:nvPr/>
        </p:nvSpPr>
        <p:spPr>
          <a:xfrm>
            <a:off x="0" y="1900094"/>
            <a:ext cx="18288000" cy="2256603"/>
          </a:xfrm>
          <a:prstGeom prst="rect">
            <a:avLst/>
          </a:prstGeom>
          <a:solidFill>
            <a:schemeClr val="bg1">
              <a:lumMod val="95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p>
        </p:txBody>
      </p:sp>
      <p:grpSp>
        <p:nvGrpSpPr>
          <p:cNvPr id="37" name="Group 36">
            <a:extLst>
              <a:ext uri="{FF2B5EF4-FFF2-40B4-BE49-F238E27FC236}">
                <a16:creationId xmlns:a16="http://schemas.microsoft.com/office/drawing/2014/main" id="{E32C895C-C3E1-AF23-D6BC-255563B5BE07}"/>
              </a:ext>
            </a:extLst>
          </p:cNvPr>
          <p:cNvGrpSpPr/>
          <p:nvPr/>
        </p:nvGrpSpPr>
        <p:grpSpPr>
          <a:xfrm>
            <a:off x="1415270" y="2079622"/>
            <a:ext cx="2175270" cy="2763665"/>
            <a:chOff x="2448883" y="1893428"/>
            <a:chExt cx="2254305" cy="2864078"/>
          </a:xfrm>
        </p:grpSpPr>
        <p:sp>
          <p:nvSpPr>
            <p:cNvPr id="4" name="Freeform: Shape 3">
              <a:extLst>
                <a:ext uri="{FF2B5EF4-FFF2-40B4-BE49-F238E27FC236}">
                  <a16:creationId xmlns:a16="http://schemas.microsoft.com/office/drawing/2014/main" id="{1C870F0C-2390-51E0-9BD8-971552E27C0B}"/>
                </a:ext>
              </a:extLst>
            </p:cNvPr>
            <p:cNvSpPr/>
            <p:nvPr/>
          </p:nvSpPr>
          <p:spPr>
            <a:xfrm>
              <a:off x="3008147" y="1923650"/>
              <a:ext cx="1291285" cy="1989581"/>
            </a:xfrm>
            <a:custGeom>
              <a:avLst/>
              <a:gdLst>
                <a:gd name="connsiteX0" fmla="*/ 1504913 w 1504912"/>
                <a:gd name="connsiteY0" fmla="*/ 2189922 h 2318732"/>
                <a:gd name="connsiteX1" fmla="*/ 1376103 w 1504912"/>
                <a:gd name="connsiteY1" fmla="*/ 2318732 h 2318732"/>
                <a:gd name="connsiteX2" fmla="*/ 128810 w 1504912"/>
                <a:gd name="connsiteY2" fmla="*/ 2318732 h 2318732"/>
                <a:gd name="connsiteX3" fmla="*/ 0 w 1504912"/>
                <a:gd name="connsiteY3" fmla="*/ 2189922 h 2318732"/>
                <a:gd name="connsiteX4" fmla="*/ 0 w 1504912"/>
                <a:gd name="connsiteY4" fmla="*/ 128810 h 2318732"/>
                <a:gd name="connsiteX5" fmla="*/ 128810 w 1504912"/>
                <a:gd name="connsiteY5" fmla="*/ 0 h 2318732"/>
                <a:gd name="connsiteX6" fmla="*/ 1375954 w 1504912"/>
                <a:gd name="connsiteY6" fmla="*/ 0 h 2318732"/>
                <a:gd name="connsiteX7" fmla="*/ 1504764 w 1504912"/>
                <a:gd name="connsiteY7" fmla="*/ 128810 h 2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12" h="2318732">
                  <a:moveTo>
                    <a:pt x="1504913" y="2189922"/>
                  </a:moveTo>
                  <a:cubicBezTo>
                    <a:pt x="1504913" y="2261005"/>
                    <a:pt x="1447186" y="2318732"/>
                    <a:pt x="1376103" y="2318732"/>
                  </a:cubicBezTo>
                  <a:lnTo>
                    <a:pt x="128810" y="2318732"/>
                  </a:lnTo>
                  <a:cubicBezTo>
                    <a:pt x="57727" y="2318732"/>
                    <a:pt x="0" y="2261005"/>
                    <a:pt x="0" y="2189922"/>
                  </a:cubicBezTo>
                  <a:lnTo>
                    <a:pt x="0" y="128810"/>
                  </a:lnTo>
                  <a:cubicBezTo>
                    <a:pt x="0" y="57727"/>
                    <a:pt x="57727" y="0"/>
                    <a:pt x="128810" y="0"/>
                  </a:cubicBezTo>
                  <a:lnTo>
                    <a:pt x="1375954" y="0"/>
                  </a:lnTo>
                  <a:cubicBezTo>
                    <a:pt x="1447037" y="0"/>
                    <a:pt x="1504764" y="57727"/>
                    <a:pt x="1504764" y="128810"/>
                  </a:cubicBezTo>
                </a:path>
              </a:pathLst>
            </a:custGeom>
            <a:noFill/>
            <a:ln w="38100" cap="rnd">
              <a:solidFill>
                <a:schemeClr val="accent1"/>
              </a:solidFill>
              <a:prstDash val="sysDot"/>
              <a:round/>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17" name="Freeform: Shape 16">
              <a:extLst>
                <a:ext uri="{FF2B5EF4-FFF2-40B4-BE49-F238E27FC236}">
                  <a16:creationId xmlns:a16="http://schemas.microsoft.com/office/drawing/2014/main" id="{5D05F441-4E71-8076-C95E-EABB7CD257FF}"/>
                </a:ext>
              </a:extLst>
            </p:cNvPr>
            <p:cNvSpPr/>
            <p:nvPr/>
          </p:nvSpPr>
          <p:spPr>
            <a:xfrm>
              <a:off x="3686416" y="1893428"/>
              <a:ext cx="1016772" cy="2050024"/>
            </a:xfrm>
            <a:custGeom>
              <a:avLst/>
              <a:gdLst>
                <a:gd name="connsiteX0" fmla="*/ 625204 w 1150120"/>
                <a:gd name="connsiteY0" fmla="*/ 2318881 h 2318880"/>
                <a:gd name="connsiteX1" fmla="*/ 128810 w 1150120"/>
                <a:gd name="connsiteY1" fmla="*/ 2318881 h 2318880"/>
                <a:gd name="connsiteX2" fmla="*/ 0 w 1150120"/>
                <a:gd name="connsiteY2" fmla="*/ 2190071 h 2318880"/>
                <a:gd name="connsiteX3" fmla="*/ 0 w 1150120"/>
                <a:gd name="connsiteY3" fmla="*/ 128810 h 2318880"/>
                <a:gd name="connsiteX4" fmla="*/ 128810 w 1150120"/>
                <a:gd name="connsiteY4" fmla="*/ 0 h 2318880"/>
                <a:gd name="connsiteX5" fmla="*/ 622682 w 1150120"/>
                <a:gd name="connsiteY5" fmla="*/ 0 h 2318880"/>
                <a:gd name="connsiteX6" fmla="*/ 743478 w 1150120"/>
                <a:gd name="connsiteY6" fmla="*/ 83994 h 2318880"/>
                <a:gd name="connsiteX7" fmla="*/ 1142078 w 1150120"/>
                <a:gd name="connsiteY7" fmla="*/ 1158253 h 2318880"/>
                <a:gd name="connsiteX8" fmla="*/ 1140890 w 1150120"/>
                <a:gd name="connsiteY8" fmla="*/ 1251002 h 2318880"/>
                <a:gd name="connsiteX9" fmla="*/ 744814 w 1150120"/>
                <a:gd name="connsiteY9" fmla="*/ 2238003 h 2318880"/>
                <a:gd name="connsiteX10" fmla="*/ 625204 w 1150120"/>
                <a:gd name="connsiteY10" fmla="*/ 2318881 h 23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120" h="2318880">
                  <a:moveTo>
                    <a:pt x="625204" y="2318881"/>
                  </a:moveTo>
                  <a:lnTo>
                    <a:pt x="128810" y="2318881"/>
                  </a:lnTo>
                  <a:cubicBezTo>
                    <a:pt x="57727" y="2318881"/>
                    <a:pt x="0" y="2261153"/>
                    <a:pt x="0" y="2190071"/>
                  </a:cubicBezTo>
                  <a:lnTo>
                    <a:pt x="0" y="128810"/>
                  </a:lnTo>
                  <a:cubicBezTo>
                    <a:pt x="0" y="57727"/>
                    <a:pt x="57727" y="0"/>
                    <a:pt x="128810" y="0"/>
                  </a:cubicBezTo>
                  <a:lnTo>
                    <a:pt x="622682" y="0"/>
                  </a:lnTo>
                  <a:cubicBezTo>
                    <a:pt x="676550" y="0"/>
                    <a:pt x="724780" y="33538"/>
                    <a:pt x="743478" y="83994"/>
                  </a:cubicBezTo>
                  <a:lnTo>
                    <a:pt x="1142078" y="1158253"/>
                  </a:lnTo>
                  <a:cubicBezTo>
                    <a:pt x="1153207" y="1188230"/>
                    <a:pt x="1152762" y="1221323"/>
                    <a:pt x="1140890" y="1251002"/>
                  </a:cubicBezTo>
                  <a:lnTo>
                    <a:pt x="744814" y="2238003"/>
                  </a:lnTo>
                  <a:cubicBezTo>
                    <a:pt x="725225" y="2286827"/>
                    <a:pt x="677886" y="2318881"/>
                    <a:pt x="625204" y="2318881"/>
                  </a:cubicBezTo>
                  <a:close/>
                </a:path>
              </a:pathLst>
            </a:custGeom>
            <a:solidFill>
              <a:srgbClr val="005ACD"/>
            </a:soli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18" name="Freeform: Shape 17">
              <a:extLst>
                <a:ext uri="{FF2B5EF4-FFF2-40B4-BE49-F238E27FC236}">
                  <a16:creationId xmlns:a16="http://schemas.microsoft.com/office/drawing/2014/main" id="{A9BA4539-A3F1-D883-038E-96A829E57EF9}"/>
                </a:ext>
              </a:extLst>
            </p:cNvPr>
            <p:cNvSpPr/>
            <p:nvPr/>
          </p:nvSpPr>
          <p:spPr>
            <a:xfrm>
              <a:off x="2448883" y="2041808"/>
              <a:ext cx="1732920" cy="2715698"/>
            </a:xfrm>
            <a:custGeom>
              <a:avLst/>
              <a:gdLst>
                <a:gd name="connsiteX0" fmla="*/ 2393822 w 2393821"/>
                <a:gd name="connsiteY0" fmla="*/ 2007391 h 3071856"/>
                <a:gd name="connsiteX1" fmla="*/ 1234827 w 2393821"/>
                <a:gd name="connsiteY1" fmla="*/ 0 h 3071856"/>
                <a:gd name="connsiteX2" fmla="*/ 0 w 2393821"/>
                <a:gd name="connsiteY2" fmla="*/ 1150685 h 3071856"/>
                <a:gd name="connsiteX3" fmla="*/ 1150240 w 2393821"/>
                <a:gd name="connsiteY3" fmla="*/ 3071856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14594 w 2314594"/>
                <a:gd name="connsiteY0" fmla="*/ 2007391 h 3071856"/>
                <a:gd name="connsiteX1" fmla="*/ 1155599 w 2314594"/>
                <a:gd name="connsiteY1" fmla="*/ 0 h 3071856"/>
                <a:gd name="connsiteX2" fmla="*/ 354405 w 2314594"/>
                <a:gd name="connsiteY2" fmla="*/ 717052 h 3071856"/>
                <a:gd name="connsiteX3" fmla="*/ 46881 w 2314594"/>
                <a:gd name="connsiteY3" fmla="*/ 3048933 h 3071856"/>
                <a:gd name="connsiteX4" fmla="*/ 1071012 w 2314594"/>
                <a:gd name="connsiteY4" fmla="*/ 3071856 h 3071856"/>
                <a:gd name="connsiteX5" fmla="*/ 2314594 w 2314594"/>
                <a:gd name="connsiteY5" fmla="*/ 2007391 h 3071856"/>
                <a:gd name="connsiteX0" fmla="*/ 2002415 w 2002415"/>
                <a:gd name="connsiteY0" fmla="*/ 2007391 h 3071856"/>
                <a:gd name="connsiteX1" fmla="*/ 843420 w 2002415"/>
                <a:gd name="connsiteY1" fmla="*/ 0 h 3071856"/>
                <a:gd name="connsiteX2" fmla="*/ 42226 w 2002415"/>
                <a:gd name="connsiteY2" fmla="*/ 717052 h 3071856"/>
                <a:gd name="connsiteX3" fmla="*/ 74067 w 2002415"/>
                <a:gd name="connsiteY3" fmla="*/ 3067786 h 3071856"/>
                <a:gd name="connsiteX4" fmla="*/ 758833 w 2002415"/>
                <a:gd name="connsiteY4" fmla="*/ 3071856 h 3071856"/>
                <a:gd name="connsiteX5" fmla="*/ 2002415 w 2002415"/>
                <a:gd name="connsiteY5" fmla="*/ 2007391 h 3071856"/>
                <a:gd name="connsiteX0" fmla="*/ 2039095 w 2039095"/>
                <a:gd name="connsiteY0" fmla="*/ 2064916 h 3129381"/>
                <a:gd name="connsiteX1" fmla="*/ 880100 w 2039095"/>
                <a:gd name="connsiteY1" fmla="*/ 57525 h 3129381"/>
                <a:gd name="connsiteX2" fmla="*/ 78906 w 2039095"/>
                <a:gd name="connsiteY2" fmla="*/ 774577 h 3129381"/>
                <a:gd name="connsiteX3" fmla="*/ 110747 w 2039095"/>
                <a:gd name="connsiteY3" fmla="*/ 3125311 h 3129381"/>
                <a:gd name="connsiteX4" fmla="*/ 795513 w 2039095"/>
                <a:gd name="connsiteY4" fmla="*/ 3129381 h 3129381"/>
                <a:gd name="connsiteX5" fmla="*/ 2039095 w 2039095"/>
                <a:gd name="connsiteY5" fmla="*/ 2064916 h 3129381"/>
                <a:gd name="connsiteX0" fmla="*/ 2039095 w 2039095"/>
                <a:gd name="connsiteY0" fmla="*/ 2007391 h 3071856"/>
                <a:gd name="connsiteX1" fmla="*/ 880100 w 2039095"/>
                <a:gd name="connsiteY1" fmla="*/ 0 h 3071856"/>
                <a:gd name="connsiteX2" fmla="*/ 78906 w 2039095"/>
                <a:gd name="connsiteY2" fmla="*/ 717052 h 3071856"/>
                <a:gd name="connsiteX3" fmla="*/ 110747 w 2039095"/>
                <a:gd name="connsiteY3" fmla="*/ 3067786 h 3071856"/>
                <a:gd name="connsiteX4" fmla="*/ 795513 w 2039095"/>
                <a:gd name="connsiteY4" fmla="*/ 3071856 h 3071856"/>
                <a:gd name="connsiteX5" fmla="*/ 2039095 w 2039095"/>
                <a:gd name="connsiteY5" fmla="*/ 2007391 h 3071856"/>
                <a:gd name="connsiteX0" fmla="*/ 1960189 w 1960189"/>
                <a:gd name="connsiteY0" fmla="*/ 2007391 h 3071856"/>
                <a:gd name="connsiteX1" fmla="*/ 801194 w 1960189"/>
                <a:gd name="connsiteY1" fmla="*/ 0 h 3071856"/>
                <a:gd name="connsiteX2" fmla="*/ 0 w 1960189"/>
                <a:gd name="connsiteY2" fmla="*/ 717052 h 3071856"/>
                <a:gd name="connsiteX3" fmla="*/ 31841 w 1960189"/>
                <a:gd name="connsiteY3" fmla="*/ 3067786 h 3071856"/>
                <a:gd name="connsiteX4" fmla="*/ 716607 w 1960189"/>
                <a:gd name="connsiteY4" fmla="*/ 3071856 h 3071856"/>
                <a:gd name="connsiteX5" fmla="*/ 1960189 w 1960189"/>
                <a:gd name="connsiteY5" fmla="*/ 2007391 h 30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89" h="3071856">
                  <a:moveTo>
                    <a:pt x="1960189" y="2007391"/>
                  </a:moveTo>
                  <a:lnTo>
                    <a:pt x="801194" y="0"/>
                  </a:lnTo>
                  <a:lnTo>
                    <a:pt x="0" y="717052"/>
                  </a:lnTo>
                  <a:lnTo>
                    <a:pt x="31841" y="3067786"/>
                  </a:lnTo>
                  <a:lnTo>
                    <a:pt x="716607" y="3071856"/>
                  </a:lnTo>
                  <a:lnTo>
                    <a:pt x="1960189" y="2007391"/>
                  </a:lnTo>
                  <a:close/>
                </a:path>
              </a:pathLst>
            </a:custGeom>
            <a:gradFill>
              <a:gsLst>
                <a:gs pos="26000">
                  <a:schemeClr val="bg1">
                    <a:lumMod val="50000"/>
                    <a:alpha val="0"/>
                  </a:schemeClr>
                </a:gs>
                <a:gs pos="86000">
                  <a:schemeClr val="bg1">
                    <a:lumMod val="50000"/>
                    <a:alpha val="32000"/>
                  </a:schemeClr>
                </a:gs>
              </a:gsLst>
              <a:lin ang="19800000" scaled="0"/>
            </a:gra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19" name="Freeform: Shape 18">
              <a:extLst>
                <a:ext uri="{FF2B5EF4-FFF2-40B4-BE49-F238E27FC236}">
                  <a16:creationId xmlns:a16="http://schemas.microsoft.com/office/drawing/2014/main" id="{EADD2991-DAB4-299B-BAAA-43F2B6F7A48D}"/>
                </a:ext>
              </a:extLst>
            </p:cNvPr>
            <p:cNvSpPr/>
            <p:nvPr/>
          </p:nvSpPr>
          <p:spPr>
            <a:xfrm>
              <a:off x="3124909" y="2007370"/>
              <a:ext cx="1117896" cy="1822141"/>
            </a:xfrm>
            <a:custGeom>
              <a:avLst/>
              <a:gdLst>
                <a:gd name="connsiteX0" fmla="*/ 1135696 w 1264506"/>
                <a:gd name="connsiteY0" fmla="*/ 2061112 h 2061111"/>
                <a:gd name="connsiteX1" fmla="*/ 128810 w 1264506"/>
                <a:gd name="connsiteY1" fmla="*/ 2061112 h 2061111"/>
                <a:gd name="connsiteX2" fmla="*/ 0 w 1264506"/>
                <a:gd name="connsiteY2" fmla="*/ 1932302 h 2061111"/>
                <a:gd name="connsiteX3" fmla="*/ 0 w 1264506"/>
                <a:gd name="connsiteY3" fmla="*/ 128810 h 2061111"/>
                <a:gd name="connsiteX4" fmla="*/ 128810 w 1264506"/>
                <a:gd name="connsiteY4" fmla="*/ 0 h 2061111"/>
                <a:gd name="connsiteX5" fmla="*/ 1135696 w 1264506"/>
                <a:gd name="connsiteY5" fmla="*/ 0 h 2061111"/>
                <a:gd name="connsiteX6" fmla="*/ 1264507 w 1264506"/>
                <a:gd name="connsiteY6" fmla="*/ 128810 h 2061111"/>
                <a:gd name="connsiteX7" fmla="*/ 1264507 w 1264506"/>
                <a:gd name="connsiteY7" fmla="*/ 1932302 h 2061111"/>
                <a:gd name="connsiteX8" fmla="*/ 1135696 w 1264506"/>
                <a:gd name="connsiteY8" fmla="*/ 2061112 h 20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506" h="2061111">
                  <a:moveTo>
                    <a:pt x="1135696" y="2061112"/>
                  </a:moveTo>
                  <a:lnTo>
                    <a:pt x="128810" y="2061112"/>
                  </a:lnTo>
                  <a:cubicBezTo>
                    <a:pt x="57727" y="2061112"/>
                    <a:pt x="0" y="2003385"/>
                    <a:pt x="0" y="1932302"/>
                  </a:cubicBezTo>
                  <a:lnTo>
                    <a:pt x="0" y="128810"/>
                  </a:lnTo>
                  <a:cubicBezTo>
                    <a:pt x="0" y="57727"/>
                    <a:pt x="57727" y="0"/>
                    <a:pt x="128810" y="0"/>
                  </a:cubicBezTo>
                  <a:lnTo>
                    <a:pt x="1135696" y="0"/>
                  </a:lnTo>
                  <a:cubicBezTo>
                    <a:pt x="1206780" y="0"/>
                    <a:pt x="1264507" y="57727"/>
                    <a:pt x="1264507" y="128810"/>
                  </a:cubicBezTo>
                  <a:lnTo>
                    <a:pt x="1264507" y="1932302"/>
                  </a:lnTo>
                  <a:cubicBezTo>
                    <a:pt x="1264507" y="2003533"/>
                    <a:pt x="1206780" y="2061112"/>
                    <a:pt x="1135696" y="2061112"/>
                  </a:cubicBezTo>
                  <a:close/>
                </a:path>
              </a:pathLst>
            </a:custGeom>
            <a:solidFill>
              <a:schemeClr val="bg1"/>
            </a:solidFill>
            <a:ln w="25400" cap="flat">
              <a:solidFill>
                <a:srgbClr val="F9F9F9"/>
              </a:solid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64AF8C54-DE1A-5575-8C8F-6997520A0269}"/>
                </a:ext>
              </a:extLst>
            </p:cNvPr>
            <p:cNvSpPr txBox="1"/>
            <p:nvPr/>
          </p:nvSpPr>
          <p:spPr>
            <a:xfrm>
              <a:off x="4292663" y="2855176"/>
              <a:ext cx="354730" cy="242641"/>
            </a:xfrm>
            <a:prstGeom prst="rect">
              <a:avLst/>
            </a:prstGeom>
            <a:noFill/>
          </p:spPr>
          <p:txBody>
            <a:bodyPr wrap="square" lIns="0" tIns="0" rIns="0" bIns="0" rtlCol="0" anchor="ctr">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3600" b="1" dirty="0">
                  <a:solidFill>
                    <a:schemeClr val="bg1"/>
                  </a:solidFill>
                  <a:latin typeface="Roboto" panose="02000000000000000000" pitchFamily="2" charset="0"/>
                  <a:ea typeface="Roboto" panose="02000000000000000000" pitchFamily="2" charset="0"/>
                </a:rPr>
                <a:t>1</a:t>
              </a:r>
              <a:endParaRPr lang="en-IN" sz="2400" b="1" dirty="0">
                <a:solidFill>
                  <a:schemeClr val="bg1"/>
                </a:solidFill>
                <a:latin typeface="Roboto" panose="02000000000000000000" pitchFamily="2" charset="0"/>
                <a:ea typeface="Roboto" panose="02000000000000000000" pitchFamily="2" charset="0"/>
              </a:endParaRPr>
            </a:p>
          </p:txBody>
        </p:sp>
        <p:grpSp>
          <p:nvGrpSpPr>
            <p:cNvPr id="22" name="Group 21">
              <a:extLst>
                <a:ext uri="{FF2B5EF4-FFF2-40B4-BE49-F238E27FC236}">
                  <a16:creationId xmlns:a16="http://schemas.microsoft.com/office/drawing/2014/main" id="{495B7811-6934-C967-7CD3-7C7985532562}"/>
                </a:ext>
              </a:extLst>
            </p:cNvPr>
            <p:cNvGrpSpPr/>
            <p:nvPr/>
          </p:nvGrpSpPr>
          <p:grpSpPr>
            <a:xfrm>
              <a:off x="3115187" y="2626947"/>
              <a:ext cx="1148318" cy="1080005"/>
              <a:chOff x="1772855" y="5764405"/>
              <a:chExt cx="3517849" cy="1080005"/>
            </a:xfrm>
          </p:grpSpPr>
          <p:sp>
            <p:nvSpPr>
              <p:cNvPr id="34" name="Rectangle 33">
                <a:extLst>
                  <a:ext uri="{FF2B5EF4-FFF2-40B4-BE49-F238E27FC236}">
                    <a16:creationId xmlns:a16="http://schemas.microsoft.com/office/drawing/2014/main" id="{EDE94A8E-5F05-9B8D-2563-CB80B6C0FAA4}"/>
                  </a:ext>
                </a:extLst>
              </p:cNvPr>
              <p:cNvSpPr/>
              <p:nvPr/>
            </p:nvSpPr>
            <p:spPr>
              <a:xfrm>
                <a:off x="1925550" y="6098784"/>
                <a:ext cx="3210678" cy="745626"/>
              </a:xfrm>
              <a:prstGeom prst="rect">
                <a:avLst/>
              </a:prstGeom>
            </p:spPr>
            <p:txBody>
              <a:bodyPr wrap="square" lIns="0" tIns="0" rIns="0" bIns="0" anchor="t">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1200" b="1" kern="0" dirty="0">
                    <a:solidFill>
                      <a:srgbClr val="005ACD"/>
                    </a:solidFill>
                    <a:latin typeface="Roboto" panose="02000000000000000000" pitchFamily="2" charset="0"/>
                    <a:ea typeface="Roboto" panose="02000000000000000000" pitchFamily="2" charset="0"/>
                    <a:cs typeface="Arial" panose="020B0604020202020204" pitchFamily="34" charset="0"/>
                  </a:rPr>
                  <a:t>Face to Face </a:t>
                </a:r>
              </a:p>
              <a:p>
                <a:pPr algn="ctr"/>
                <a:r>
                  <a:rPr lang="en-US" sz="1200" b="1" kern="0" dirty="0">
                    <a:solidFill>
                      <a:srgbClr val="005ACD"/>
                    </a:solidFill>
                    <a:latin typeface="Roboto" panose="02000000000000000000" pitchFamily="2" charset="0"/>
                    <a:ea typeface="Roboto" panose="02000000000000000000" pitchFamily="2" charset="0"/>
                    <a:cs typeface="Arial" panose="020B0604020202020204" pitchFamily="34" charset="0"/>
                  </a:rPr>
                  <a:t>Carbon Workshop </a:t>
                </a:r>
                <a:endParaRPr lang="en-US" sz="1200" b="1" dirty="0">
                  <a:solidFill>
                    <a:srgbClr val="005ACD"/>
                  </a:solidFill>
                  <a:latin typeface="Roboto" panose="02000000000000000000" pitchFamily="2" charset="0"/>
                  <a:ea typeface="Roboto" panose="02000000000000000000" pitchFamily="2" charset="0"/>
                  <a:cs typeface="Arial" panose="020B0604020202020204" pitchFamily="34" charset="0"/>
                </a:endParaRPr>
              </a:p>
            </p:txBody>
          </p:sp>
          <p:sp>
            <p:nvSpPr>
              <p:cNvPr id="35" name="Rectangle 34">
                <a:extLst>
                  <a:ext uri="{FF2B5EF4-FFF2-40B4-BE49-F238E27FC236}">
                    <a16:creationId xmlns:a16="http://schemas.microsoft.com/office/drawing/2014/main" id="{9CD73A74-D0A3-C7EB-1A5A-75CB5A8CD968}"/>
                  </a:ext>
                </a:extLst>
              </p:cNvPr>
              <p:cNvSpPr/>
              <p:nvPr/>
            </p:nvSpPr>
            <p:spPr>
              <a:xfrm>
                <a:off x="1772855" y="5764405"/>
                <a:ext cx="3517849" cy="239219"/>
              </a:xfrm>
              <a:prstGeom prst="rect">
                <a:avLst/>
              </a:prstGeom>
            </p:spPr>
            <p:txBody>
              <a:bodyPr wrap="square" lIns="0" tIns="0" rIns="0" bIns="0" anchor="t">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1500" b="1" dirty="0">
                    <a:solidFill>
                      <a:srgbClr val="005ACD"/>
                    </a:solidFill>
                    <a:latin typeface="Roboto" panose="02000000000000000000" pitchFamily="2" charset="0"/>
                    <a:ea typeface="Roboto" panose="02000000000000000000" pitchFamily="2" charset="0"/>
                    <a:cs typeface="Segoe UI Light" panose="020B0502040204020203" pitchFamily="34" charset="0"/>
                  </a:rPr>
                  <a:t>Workshop</a:t>
                </a:r>
              </a:p>
            </p:txBody>
          </p:sp>
        </p:grpSp>
      </p:grpSp>
      <p:sp>
        <p:nvSpPr>
          <p:cNvPr id="38" name="TextBox 37">
            <a:extLst>
              <a:ext uri="{FF2B5EF4-FFF2-40B4-BE49-F238E27FC236}">
                <a16:creationId xmlns:a16="http://schemas.microsoft.com/office/drawing/2014/main" id="{E2069EFB-FC18-EB41-61AD-D16550E62C12}"/>
              </a:ext>
            </a:extLst>
          </p:cNvPr>
          <p:cNvSpPr txBox="1"/>
          <p:nvPr/>
        </p:nvSpPr>
        <p:spPr>
          <a:xfrm>
            <a:off x="618337" y="431837"/>
            <a:ext cx="6388895" cy="1251111"/>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24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 </a:t>
            </a:r>
          </a:p>
          <a:p>
            <a:pPr>
              <a:lnSpc>
                <a:spcPct val="90000"/>
              </a:lnSpc>
              <a:spcBef>
                <a:spcPct val="0"/>
              </a:spcBef>
              <a:spcAft>
                <a:spcPts val="900"/>
              </a:spcAft>
            </a:pPr>
            <a:r>
              <a:rPr lang="en-US" sz="2400" dirty="0">
                <a:solidFill>
                  <a:srgbClr val="00B0F0"/>
                </a:solidFill>
                <a:latin typeface="Roboto" panose="02000000000000000000" pitchFamily="2" charset="0"/>
                <a:ea typeface="Roboto" panose="02000000000000000000" pitchFamily="2" charset="0"/>
                <a:cs typeface="Open Sans" panose="020B0606030504020204" pitchFamily="34" charset="0"/>
              </a:rPr>
              <a:t>Typical Programme of Work</a:t>
            </a:r>
            <a:r>
              <a:rPr lang="en-US" sz="2400"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			</a:t>
            </a:r>
            <a:endParaRPr lang="en-US" sz="2400" dirty="0">
              <a:solidFill>
                <a:srgbClr val="00B0F0"/>
              </a:solidFill>
              <a:latin typeface="Roboto" panose="02000000000000000000" pitchFamily="2" charset="0"/>
              <a:ea typeface="Roboto" panose="02000000000000000000" pitchFamily="2" charset="0"/>
              <a:cs typeface="Open Sans" panose="020B0606030504020204" pitchFamily="34" charset="0"/>
            </a:endParaRPr>
          </a:p>
        </p:txBody>
      </p:sp>
      <p:sp>
        <p:nvSpPr>
          <p:cNvPr id="39" name="Freeform 19">
            <a:extLst>
              <a:ext uri="{FF2B5EF4-FFF2-40B4-BE49-F238E27FC236}">
                <a16:creationId xmlns:a16="http://schemas.microsoft.com/office/drawing/2014/main" id="{93CF1FE9-37F3-395D-01ED-0E079D6B39DD}"/>
              </a:ext>
            </a:extLst>
          </p:cNvPr>
          <p:cNvSpPr>
            <a:spLocks/>
          </p:cNvSpPr>
          <p:nvPr/>
        </p:nvSpPr>
        <p:spPr bwMode="auto">
          <a:xfrm rot="16200000">
            <a:off x="2292203" y="-96283"/>
            <a:ext cx="68579" cy="3167783"/>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2100">
              <a:latin typeface="Roboto" panose="02000000000000000000" pitchFamily="2" charset="0"/>
              <a:ea typeface="Roboto" panose="02000000000000000000" pitchFamily="2" charset="0"/>
            </a:endParaRPr>
          </a:p>
        </p:txBody>
      </p:sp>
      <p:grpSp>
        <p:nvGrpSpPr>
          <p:cNvPr id="468" name="Group 467">
            <a:extLst>
              <a:ext uri="{FF2B5EF4-FFF2-40B4-BE49-F238E27FC236}">
                <a16:creationId xmlns:a16="http://schemas.microsoft.com/office/drawing/2014/main" id="{8E361710-FBDC-5381-AAE5-CF78AEA90CA9}"/>
              </a:ext>
            </a:extLst>
          </p:cNvPr>
          <p:cNvGrpSpPr/>
          <p:nvPr/>
        </p:nvGrpSpPr>
        <p:grpSpPr>
          <a:xfrm>
            <a:off x="2081757" y="4240988"/>
            <a:ext cx="2175270" cy="2763665"/>
            <a:chOff x="2448883" y="1893428"/>
            <a:chExt cx="2254305" cy="2864078"/>
          </a:xfrm>
        </p:grpSpPr>
        <p:sp>
          <p:nvSpPr>
            <p:cNvPr id="469" name="Freeform: Shape 468">
              <a:extLst>
                <a:ext uri="{FF2B5EF4-FFF2-40B4-BE49-F238E27FC236}">
                  <a16:creationId xmlns:a16="http://schemas.microsoft.com/office/drawing/2014/main" id="{425CCB90-FAE3-A3FF-8FA8-1A25B3BEB94A}"/>
                </a:ext>
              </a:extLst>
            </p:cNvPr>
            <p:cNvSpPr/>
            <p:nvPr/>
          </p:nvSpPr>
          <p:spPr>
            <a:xfrm>
              <a:off x="3008147" y="1923650"/>
              <a:ext cx="1291285" cy="1989581"/>
            </a:xfrm>
            <a:custGeom>
              <a:avLst/>
              <a:gdLst>
                <a:gd name="connsiteX0" fmla="*/ 1504913 w 1504912"/>
                <a:gd name="connsiteY0" fmla="*/ 2189922 h 2318732"/>
                <a:gd name="connsiteX1" fmla="*/ 1376103 w 1504912"/>
                <a:gd name="connsiteY1" fmla="*/ 2318732 h 2318732"/>
                <a:gd name="connsiteX2" fmla="*/ 128810 w 1504912"/>
                <a:gd name="connsiteY2" fmla="*/ 2318732 h 2318732"/>
                <a:gd name="connsiteX3" fmla="*/ 0 w 1504912"/>
                <a:gd name="connsiteY3" fmla="*/ 2189922 h 2318732"/>
                <a:gd name="connsiteX4" fmla="*/ 0 w 1504912"/>
                <a:gd name="connsiteY4" fmla="*/ 128810 h 2318732"/>
                <a:gd name="connsiteX5" fmla="*/ 128810 w 1504912"/>
                <a:gd name="connsiteY5" fmla="*/ 0 h 2318732"/>
                <a:gd name="connsiteX6" fmla="*/ 1375954 w 1504912"/>
                <a:gd name="connsiteY6" fmla="*/ 0 h 2318732"/>
                <a:gd name="connsiteX7" fmla="*/ 1504764 w 1504912"/>
                <a:gd name="connsiteY7" fmla="*/ 128810 h 2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12" h="2318732">
                  <a:moveTo>
                    <a:pt x="1504913" y="2189922"/>
                  </a:moveTo>
                  <a:cubicBezTo>
                    <a:pt x="1504913" y="2261005"/>
                    <a:pt x="1447186" y="2318732"/>
                    <a:pt x="1376103" y="2318732"/>
                  </a:cubicBezTo>
                  <a:lnTo>
                    <a:pt x="128810" y="2318732"/>
                  </a:lnTo>
                  <a:cubicBezTo>
                    <a:pt x="57727" y="2318732"/>
                    <a:pt x="0" y="2261005"/>
                    <a:pt x="0" y="2189922"/>
                  </a:cubicBezTo>
                  <a:lnTo>
                    <a:pt x="0" y="128810"/>
                  </a:lnTo>
                  <a:cubicBezTo>
                    <a:pt x="0" y="57727"/>
                    <a:pt x="57727" y="0"/>
                    <a:pt x="128810" y="0"/>
                  </a:cubicBezTo>
                  <a:lnTo>
                    <a:pt x="1375954" y="0"/>
                  </a:lnTo>
                  <a:cubicBezTo>
                    <a:pt x="1447037" y="0"/>
                    <a:pt x="1504764" y="57727"/>
                    <a:pt x="1504764" y="128810"/>
                  </a:cubicBezTo>
                </a:path>
              </a:pathLst>
            </a:custGeom>
            <a:noFill/>
            <a:ln w="38100" cap="rnd">
              <a:solidFill>
                <a:schemeClr val="accent1"/>
              </a:solidFill>
              <a:prstDash val="sysDot"/>
              <a:round/>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470" name="Freeform: Shape 469">
              <a:extLst>
                <a:ext uri="{FF2B5EF4-FFF2-40B4-BE49-F238E27FC236}">
                  <a16:creationId xmlns:a16="http://schemas.microsoft.com/office/drawing/2014/main" id="{04F107B4-985E-3E8C-AF1C-0137D6BA117B}"/>
                </a:ext>
              </a:extLst>
            </p:cNvPr>
            <p:cNvSpPr/>
            <p:nvPr/>
          </p:nvSpPr>
          <p:spPr>
            <a:xfrm>
              <a:off x="3686416" y="1893428"/>
              <a:ext cx="1016772" cy="2050024"/>
            </a:xfrm>
            <a:custGeom>
              <a:avLst/>
              <a:gdLst>
                <a:gd name="connsiteX0" fmla="*/ 625204 w 1150120"/>
                <a:gd name="connsiteY0" fmla="*/ 2318881 h 2318880"/>
                <a:gd name="connsiteX1" fmla="*/ 128810 w 1150120"/>
                <a:gd name="connsiteY1" fmla="*/ 2318881 h 2318880"/>
                <a:gd name="connsiteX2" fmla="*/ 0 w 1150120"/>
                <a:gd name="connsiteY2" fmla="*/ 2190071 h 2318880"/>
                <a:gd name="connsiteX3" fmla="*/ 0 w 1150120"/>
                <a:gd name="connsiteY3" fmla="*/ 128810 h 2318880"/>
                <a:gd name="connsiteX4" fmla="*/ 128810 w 1150120"/>
                <a:gd name="connsiteY4" fmla="*/ 0 h 2318880"/>
                <a:gd name="connsiteX5" fmla="*/ 622682 w 1150120"/>
                <a:gd name="connsiteY5" fmla="*/ 0 h 2318880"/>
                <a:gd name="connsiteX6" fmla="*/ 743478 w 1150120"/>
                <a:gd name="connsiteY6" fmla="*/ 83994 h 2318880"/>
                <a:gd name="connsiteX7" fmla="*/ 1142078 w 1150120"/>
                <a:gd name="connsiteY7" fmla="*/ 1158253 h 2318880"/>
                <a:gd name="connsiteX8" fmla="*/ 1140890 w 1150120"/>
                <a:gd name="connsiteY8" fmla="*/ 1251002 h 2318880"/>
                <a:gd name="connsiteX9" fmla="*/ 744814 w 1150120"/>
                <a:gd name="connsiteY9" fmla="*/ 2238003 h 2318880"/>
                <a:gd name="connsiteX10" fmla="*/ 625204 w 1150120"/>
                <a:gd name="connsiteY10" fmla="*/ 2318881 h 23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120" h="2318880">
                  <a:moveTo>
                    <a:pt x="625204" y="2318881"/>
                  </a:moveTo>
                  <a:lnTo>
                    <a:pt x="128810" y="2318881"/>
                  </a:lnTo>
                  <a:cubicBezTo>
                    <a:pt x="57727" y="2318881"/>
                    <a:pt x="0" y="2261153"/>
                    <a:pt x="0" y="2190071"/>
                  </a:cubicBezTo>
                  <a:lnTo>
                    <a:pt x="0" y="128810"/>
                  </a:lnTo>
                  <a:cubicBezTo>
                    <a:pt x="0" y="57727"/>
                    <a:pt x="57727" y="0"/>
                    <a:pt x="128810" y="0"/>
                  </a:cubicBezTo>
                  <a:lnTo>
                    <a:pt x="622682" y="0"/>
                  </a:lnTo>
                  <a:cubicBezTo>
                    <a:pt x="676550" y="0"/>
                    <a:pt x="724780" y="33538"/>
                    <a:pt x="743478" y="83994"/>
                  </a:cubicBezTo>
                  <a:lnTo>
                    <a:pt x="1142078" y="1158253"/>
                  </a:lnTo>
                  <a:cubicBezTo>
                    <a:pt x="1153207" y="1188230"/>
                    <a:pt x="1152762" y="1221323"/>
                    <a:pt x="1140890" y="1251002"/>
                  </a:cubicBezTo>
                  <a:lnTo>
                    <a:pt x="744814" y="2238003"/>
                  </a:lnTo>
                  <a:cubicBezTo>
                    <a:pt x="725225" y="2286827"/>
                    <a:pt x="677886" y="2318881"/>
                    <a:pt x="625204" y="2318881"/>
                  </a:cubicBezTo>
                  <a:close/>
                </a:path>
              </a:pathLst>
            </a:custGeom>
            <a:solidFill>
              <a:srgbClr val="FF0000"/>
            </a:soli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471" name="Freeform: Shape 470">
              <a:extLst>
                <a:ext uri="{FF2B5EF4-FFF2-40B4-BE49-F238E27FC236}">
                  <a16:creationId xmlns:a16="http://schemas.microsoft.com/office/drawing/2014/main" id="{7B01C7C8-FF57-2134-F179-D5980DE7A914}"/>
                </a:ext>
              </a:extLst>
            </p:cNvPr>
            <p:cNvSpPr/>
            <p:nvPr/>
          </p:nvSpPr>
          <p:spPr>
            <a:xfrm>
              <a:off x="2448883" y="2041808"/>
              <a:ext cx="1732920" cy="2715698"/>
            </a:xfrm>
            <a:custGeom>
              <a:avLst/>
              <a:gdLst>
                <a:gd name="connsiteX0" fmla="*/ 2393822 w 2393821"/>
                <a:gd name="connsiteY0" fmla="*/ 2007391 h 3071856"/>
                <a:gd name="connsiteX1" fmla="*/ 1234827 w 2393821"/>
                <a:gd name="connsiteY1" fmla="*/ 0 h 3071856"/>
                <a:gd name="connsiteX2" fmla="*/ 0 w 2393821"/>
                <a:gd name="connsiteY2" fmla="*/ 1150685 h 3071856"/>
                <a:gd name="connsiteX3" fmla="*/ 1150240 w 2393821"/>
                <a:gd name="connsiteY3" fmla="*/ 3071856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14594 w 2314594"/>
                <a:gd name="connsiteY0" fmla="*/ 2007391 h 3071856"/>
                <a:gd name="connsiteX1" fmla="*/ 1155599 w 2314594"/>
                <a:gd name="connsiteY1" fmla="*/ 0 h 3071856"/>
                <a:gd name="connsiteX2" fmla="*/ 354405 w 2314594"/>
                <a:gd name="connsiteY2" fmla="*/ 717052 h 3071856"/>
                <a:gd name="connsiteX3" fmla="*/ 46881 w 2314594"/>
                <a:gd name="connsiteY3" fmla="*/ 3048933 h 3071856"/>
                <a:gd name="connsiteX4" fmla="*/ 1071012 w 2314594"/>
                <a:gd name="connsiteY4" fmla="*/ 3071856 h 3071856"/>
                <a:gd name="connsiteX5" fmla="*/ 2314594 w 2314594"/>
                <a:gd name="connsiteY5" fmla="*/ 2007391 h 3071856"/>
                <a:gd name="connsiteX0" fmla="*/ 2002415 w 2002415"/>
                <a:gd name="connsiteY0" fmla="*/ 2007391 h 3071856"/>
                <a:gd name="connsiteX1" fmla="*/ 843420 w 2002415"/>
                <a:gd name="connsiteY1" fmla="*/ 0 h 3071856"/>
                <a:gd name="connsiteX2" fmla="*/ 42226 w 2002415"/>
                <a:gd name="connsiteY2" fmla="*/ 717052 h 3071856"/>
                <a:gd name="connsiteX3" fmla="*/ 74067 w 2002415"/>
                <a:gd name="connsiteY3" fmla="*/ 3067786 h 3071856"/>
                <a:gd name="connsiteX4" fmla="*/ 758833 w 2002415"/>
                <a:gd name="connsiteY4" fmla="*/ 3071856 h 3071856"/>
                <a:gd name="connsiteX5" fmla="*/ 2002415 w 2002415"/>
                <a:gd name="connsiteY5" fmla="*/ 2007391 h 3071856"/>
                <a:gd name="connsiteX0" fmla="*/ 2039095 w 2039095"/>
                <a:gd name="connsiteY0" fmla="*/ 2064916 h 3129381"/>
                <a:gd name="connsiteX1" fmla="*/ 880100 w 2039095"/>
                <a:gd name="connsiteY1" fmla="*/ 57525 h 3129381"/>
                <a:gd name="connsiteX2" fmla="*/ 78906 w 2039095"/>
                <a:gd name="connsiteY2" fmla="*/ 774577 h 3129381"/>
                <a:gd name="connsiteX3" fmla="*/ 110747 w 2039095"/>
                <a:gd name="connsiteY3" fmla="*/ 3125311 h 3129381"/>
                <a:gd name="connsiteX4" fmla="*/ 795513 w 2039095"/>
                <a:gd name="connsiteY4" fmla="*/ 3129381 h 3129381"/>
                <a:gd name="connsiteX5" fmla="*/ 2039095 w 2039095"/>
                <a:gd name="connsiteY5" fmla="*/ 2064916 h 3129381"/>
                <a:gd name="connsiteX0" fmla="*/ 2039095 w 2039095"/>
                <a:gd name="connsiteY0" fmla="*/ 2007391 h 3071856"/>
                <a:gd name="connsiteX1" fmla="*/ 880100 w 2039095"/>
                <a:gd name="connsiteY1" fmla="*/ 0 h 3071856"/>
                <a:gd name="connsiteX2" fmla="*/ 78906 w 2039095"/>
                <a:gd name="connsiteY2" fmla="*/ 717052 h 3071856"/>
                <a:gd name="connsiteX3" fmla="*/ 110747 w 2039095"/>
                <a:gd name="connsiteY3" fmla="*/ 3067786 h 3071856"/>
                <a:gd name="connsiteX4" fmla="*/ 795513 w 2039095"/>
                <a:gd name="connsiteY4" fmla="*/ 3071856 h 3071856"/>
                <a:gd name="connsiteX5" fmla="*/ 2039095 w 2039095"/>
                <a:gd name="connsiteY5" fmla="*/ 2007391 h 3071856"/>
                <a:gd name="connsiteX0" fmla="*/ 1960189 w 1960189"/>
                <a:gd name="connsiteY0" fmla="*/ 2007391 h 3071856"/>
                <a:gd name="connsiteX1" fmla="*/ 801194 w 1960189"/>
                <a:gd name="connsiteY1" fmla="*/ 0 h 3071856"/>
                <a:gd name="connsiteX2" fmla="*/ 0 w 1960189"/>
                <a:gd name="connsiteY2" fmla="*/ 717052 h 3071856"/>
                <a:gd name="connsiteX3" fmla="*/ 31841 w 1960189"/>
                <a:gd name="connsiteY3" fmla="*/ 3067786 h 3071856"/>
                <a:gd name="connsiteX4" fmla="*/ 716607 w 1960189"/>
                <a:gd name="connsiteY4" fmla="*/ 3071856 h 3071856"/>
                <a:gd name="connsiteX5" fmla="*/ 1960189 w 1960189"/>
                <a:gd name="connsiteY5" fmla="*/ 2007391 h 30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89" h="3071856">
                  <a:moveTo>
                    <a:pt x="1960189" y="2007391"/>
                  </a:moveTo>
                  <a:lnTo>
                    <a:pt x="801194" y="0"/>
                  </a:lnTo>
                  <a:lnTo>
                    <a:pt x="0" y="717052"/>
                  </a:lnTo>
                  <a:lnTo>
                    <a:pt x="31841" y="3067786"/>
                  </a:lnTo>
                  <a:lnTo>
                    <a:pt x="716607" y="3071856"/>
                  </a:lnTo>
                  <a:lnTo>
                    <a:pt x="1960189" y="2007391"/>
                  </a:lnTo>
                  <a:close/>
                </a:path>
              </a:pathLst>
            </a:custGeom>
            <a:gradFill>
              <a:gsLst>
                <a:gs pos="26000">
                  <a:schemeClr val="bg1">
                    <a:lumMod val="50000"/>
                    <a:alpha val="0"/>
                  </a:schemeClr>
                </a:gs>
                <a:gs pos="86000">
                  <a:schemeClr val="bg1">
                    <a:lumMod val="50000"/>
                    <a:alpha val="32000"/>
                  </a:schemeClr>
                </a:gs>
              </a:gsLst>
              <a:lin ang="19800000" scaled="0"/>
            </a:gra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472" name="Freeform: Shape 471">
              <a:extLst>
                <a:ext uri="{FF2B5EF4-FFF2-40B4-BE49-F238E27FC236}">
                  <a16:creationId xmlns:a16="http://schemas.microsoft.com/office/drawing/2014/main" id="{E095DF62-66CF-BE35-75DD-383E665A2BFE}"/>
                </a:ext>
              </a:extLst>
            </p:cNvPr>
            <p:cNvSpPr/>
            <p:nvPr/>
          </p:nvSpPr>
          <p:spPr>
            <a:xfrm>
              <a:off x="3124909" y="2007370"/>
              <a:ext cx="1117896" cy="1822141"/>
            </a:xfrm>
            <a:custGeom>
              <a:avLst/>
              <a:gdLst>
                <a:gd name="connsiteX0" fmla="*/ 1135696 w 1264506"/>
                <a:gd name="connsiteY0" fmla="*/ 2061112 h 2061111"/>
                <a:gd name="connsiteX1" fmla="*/ 128810 w 1264506"/>
                <a:gd name="connsiteY1" fmla="*/ 2061112 h 2061111"/>
                <a:gd name="connsiteX2" fmla="*/ 0 w 1264506"/>
                <a:gd name="connsiteY2" fmla="*/ 1932302 h 2061111"/>
                <a:gd name="connsiteX3" fmla="*/ 0 w 1264506"/>
                <a:gd name="connsiteY3" fmla="*/ 128810 h 2061111"/>
                <a:gd name="connsiteX4" fmla="*/ 128810 w 1264506"/>
                <a:gd name="connsiteY4" fmla="*/ 0 h 2061111"/>
                <a:gd name="connsiteX5" fmla="*/ 1135696 w 1264506"/>
                <a:gd name="connsiteY5" fmla="*/ 0 h 2061111"/>
                <a:gd name="connsiteX6" fmla="*/ 1264507 w 1264506"/>
                <a:gd name="connsiteY6" fmla="*/ 128810 h 2061111"/>
                <a:gd name="connsiteX7" fmla="*/ 1264507 w 1264506"/>
                <a:gd name="connsiteY7" fmla="*/ 1932302 h 2061111"/>
                <a:gd name="connsiteX8" fmla="*/ 1135696 w 1264506"/>
                <a:gd name="connsiteY8" fmla="*/ 2061112 h 20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506" h="2061111">
                  <a:moveTo>
                    <a:pt x="1135696" y="2061112"/>
                  </a:moveTo>
                  <a:lnTo>
                    <a:pt x="128810" y="2061112"/>
                  </a:lnTo>
                  <a:cubicBezTo>
                    <a:pt x="57727" y="2061112"/>
                    <a:pt x="0" y="2003385"/>
                    <a:pt x="0" y="1932302"/>
                  </a:cubicBezTo>
                  <a:lnTo>
                    <a:pt x="0" y="128810"/>
                  </a:lnTo>
                  <a:cubicBezTo>
                    <a:pt x="0" y="57727"/>
                    <a:pt x="57727" y="0"/>
                    <a:pt x="128810" y="0"/>
                  </a:cubicBezTo>
                  <a:lnTo>
                    <a:pt x="1135696" y="0"/>
                  </a:lnTo>
                  <a:cubicBezTo>
                    <a:pt x="1206780" y="0"/>
                    <a:pt x="1264507" y="57727"/>
                    <a:pt x="1264507" y="128810"/>
                  </a:cubicBezTo>
                  <a:lnTo>
                    <a:pt x="1264507" y="1932302"/>
                  </a:lnTo>
                  <a:cubicBezTo>
                    <a:pt x="1264507" y="2003533"/>
                    <a:pt x="1206780" y="2061112"/>
                    <a:pt x="1135696" y="2061112"/>
                  </a:cubicBezTo>
                  <a:close/>
                </a:path>
              </a:pathLst>
            </a:custGeom>
            <a:solidFill>
              <a:schemeClr val="bg1"/>
            </a:solidFill>
            <a:ln w="25400" cap="flat">
              <a:solidFill>
                <a:srgbClr val="F9F9F9"/>
              </a:solid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grpSp>
          <p:nvGrpSpPr>
            <p:cNvPr id="474" name="Group 473">
              <a:extLst>
                <a:ext uri="{FF2B5EF4-FFF2-40B4-BE49-F238E27FC236}">
                  <a16:creationId xmlns:a16="http://schemas.microsoft.com/office/drawing/2014/main" id="{269A6EF4-0266-7B9D-CE0C-EECB9FEE3ED3}"/>
                </a:ext>
              </a:extLst>
            </p:cNvPr>
            <p:cNvGrpSpPr/>
            <p:nvPr/>
          </p:nvGrpSpPr>
          <p:grpSpPr>
            <a:xfrm>
              <a:off x="3117182" y="2626947"/>
              <a:ext cx="1137929" cy="1080005"/>
              <a:chOff x="1778966" y="5764405"/>
              <a:chExt cx="3486022" cy="1080005"/>
            </a:xfrm>
          </p:grpSpPr>
          <p:sp>
            <p:nvSpPr>
              <p:cNvPr id="476" name="Rectangle 475">
                <a:extLst>
                  <a:ext uri="{FF2B5EF4-FFF2-40B4-BE49-F238E27FC236}">
                    <a16:creationId xmlns:a16="http://schemas.microsoft.com/office/drawing/2014/main" id="{3975C63C-DD70-F179-8C33-64223E070606}"/>
                  </a:ext>
                </a:extLst>
              </p:cNvPr>
              <p:cNvSpPr/>
              <p:nvPr/>
            </p:nvSpPr>
            <p:spPr>
              <a:xfrm>
                <a:off x="2133972" y="6098784"/>
                <a:ext cx="2689076" cy="745626"/>
              </a:xfrm>
              <a:prstGeom prst="rect">
                <a:avLst/>
              </a:prstGeom>
            </p:spPr>
            <p:txBody>
              <a:bodyPr wrap="square" lIns="0" tIns="0" rIns="0" bIns="0" anchor="t">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1200" b="1" kern="0" dirty="0">
                    <a:solidFill>
                      <a:srgbClr val="FF0000"/>
                    </a:solidFill>
                    <a:latin typeface="Roboto" panose="02000000000000000000" pitchFamily="2" charset="0"/>
                    <a:ea typeface="Roboto" panose="02000000000000000000" pitchFamily="2" charset="0"/>
                    <a:cs typeface="Arial" panose="020B0604020202020204" pitchFamily="34" charset="0"/>
                  </a:rPr>
                  <a:t>Start of Carbon Journey  </a:t>
                </a:r>
                <a:endParaRPr lang="en-US" sz="1200" b="1" dirty="0">
                  <a:solidFill>
                    <a:srgbClr val="FF0000"/>
                  </a:solidFill>
                  <a:latin typeface="Roboto" panose="02000000000000000000" pitchFamily="2" charset="0"/>
                  <a:ea typeface="Roboto" panose="02000000000000000000" pitchFamily="2" charset="0"/>
                  <a:cs typeface="Arial" panose="020B0604020202020204" pitchFamily="34" charset="0"/>
                </a:endParaRPr>
              </a:p>
            </p:txBody>
          </p:sp>
          <p:sp>
            <p:nvSpPr>
              <p:cNvPr id="477" name="Rectangle 476">
                <a:extLst>
                  <a:ext uri="{FF2B5EF4-FFF2-40B4-BE49-F238E27FC236}">
                    <a16:creationId xmlns:a16="http://schemas.microsoft.com/office/drawing/2014/main" id="{6457A070-BA37-CA80-737A-1D921A5F9DF0}"/>
                  </a:ext>
                </a:extLst>
              </p:cNvPr>
              <p:cNvSpPr/>
              <p:nvPr/>
            </p:nvSpPr>
            <p:spPr>
              <a:xfrm>
                <a:off x="1778966" y="5764405"/>
                <a:ext cx="3486022" cy="239219"/>
              </a:xfrm>
              <a:prstGeom prst="rect">
                <a:avLst/>
              </a:prstGeom>
            </p:spPr>
            <p:txBody>
              <a:bodyPr wrap="square" lIns="0" tIns="0" rIns="0" bIns="0" anchor="t">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1500" b="1" dirty="0">
                    <a:solidFill>
                      <a:srgbClr val="FF0000"/>
                    </a:solidFill>
                    <a:latin typeface="Roboto" panose="02000000000000000000" pitchFamily="2" charset="0"/>
                    <a:ea typeface="Roboto" panose="02000000000000000000" pitchFamily="2" charset="0"/>
                    <a:cs typeface="Segoe UI Light" panose="020B0502040204020203" pitchFamily="34" charset="0"/>
                  </a:rPr>
                  <a:t>Case Study </a:t>
                </a:r>
              </a:p>
            </p:txBody>
          </p:sp>
        </p:grpSp>
        <p:sp>
          <p:nvSpPr>
            <p:cNvPr id="473" name="TextBox 472">
              <a:extLst>
                <a:ext uri="{FF2B5EF4-FFF2-40B4-BE49-F238E27FC236}">
                  <a16:creationId xmlns:a16="http://schemas.microsoft.com/office/drawing/2014/main" id="{34A58C22-EAF4-0391-9F78-E9DE320068AF}"/>
                </a:ext>
              </a:extLst>
            </p:cNvPr>
            <p:cNvSpPr txBox="1"/>
            <p:nvPr/>
          </p:nvSpPr>
          <p:spPr>
            <a:xfrm>
              <a:off x="4292663" y="2855176"/>
              <a:ext cx="354731" cy="242640"/>
            </a:xfrm>
            <a:prstGeom prst="rect">
              <a:avLst/>
            </a:prstGeom>
            <a:noFill/>
          </p:spPr>
          <p:txBody>
            <a:bodyPr wrap="square" lIns="0" tIns="0" rIns="0" bIns="0" rtlCol="0" anchor="ctr">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3600" b="1" dirty="0">
                  <a:solidFill>
                    <a:schemeClr val="bg1"/>
                  </a:solidFill>
                  <a:latin typeface="Roboto" panose="02000000000000000000" pitchFamily="2" charset="0"/>
                  <a:ea typeface="Roboto" panose="02000000000000000000" pitchFamily="2" charset="0"/>
                </a:rPr>
                <a:t>2</a:t>
              </a:r>
            </a:p>
          </p:txBody>
        </p:sp>
      </p:grpSp>
      <p:grpSp>
        <p:nvGrpSpPr>
          <p:cNvPr id="488" name="Group 487">
            <a:extLst>
              <a:ext uri="{FF2B5EF4-FFF2-40B4-BE49-F238E27FC236}">
                <a16:creationId xmlns:a16="http://schemas.microsoft.com/office/drawing/2014/main" id="{DA7FE63C-F8CC-1E6E-1F6E-47160C6A9707}"/>
              </a:ext>
            </a:extLst>
          </p:cNvPr>
          <p:cNvGrpSpPr/>
          <p:nvPr/>
        </p:nvGrpSpPr>
        <p:grpSpPr>
          <a:xfrm>
            <a:off x="4651847" y="2073097"/>
            <a:ext cx="2175270" cy="2763665"/>
            <a:chOff x="2448883" y="1893428"/>
            <a:chExt cx="2254305" cy="2864078"/>
          </a:xfrm>
        </p:grpSpPr>
        <p:sp>
          <p:nvSpPr>
            <p:cNvPr id="489" name="Freeform: Shape 488">
              <a:extLst>
                <a:ext uri="{FF2B5EF4-FFF2-40B4-BE49-F238E27FC236}">
                  <a16:creationId xmlns:a16="http://schemas.microsoft.com/office/drawing/2014/main" id="{6610269C-B68A-4522-2E36-F8D729ED6ACB}"/>
                </a:ext>
              </a:extLst>
            </p:cNvPr>
            <p:cNvSpPr/>
            <p:nvPr/>
          </p:nvSpPr>
          <p:spPr>
            <a:xfrm>
              <a:off x="3008147" y="1923650"/>
              <a:ext cx="1291285" cy="1989581"/>
            </a:xfrm>
            <a:custGeom>
              <a:avLst/>
              <a:gdLst>
                <a:gd name="connsiteX0" fmla="*/ 1504913 w 1504912"/>
                <a:gd name="connsiteY0" fmla="*/ 2189922 h 2318732"/>
                <a:gd name="connsiteX1" fmla="*/ 1376103 w 1504912"/>
                <a:gd name="connsiteY1" fmla="*/ 2318732 h 2318732"/>
                <a:gd name="connsiteX2" fmla="*/ 128810 w 1504912"/>
                <a:gd name="connsiteY2" fmla="*/ 2318732 h 2318732"/>
                <a:gd name="connsiteX3" fmla="*/ 0 w 1504912"/>
                <a:gd name="connsiteY3" fmla="*/ 2189922 h 2318732"/>
                <a:gd name="connsiteX4" fmla="*/ 0 w 1504912"/>
                <a:gd name="connsiteY4" fmla="*/ 128810 h 2318732"/>
                <a:gd name="connsiteX5" fmla="*/ 128810 w 1504912"/>
                <a:gd name="connsiteY5" fmla="*/ 0 h 2318732"/>
                <a:gd name="connsiteX6" fmla="*/ 1375954 w 1504912"/>
                <a:gd name="connsiteY6" fmla="*/ 0 h 2318732"/>
                <a:gd name="connsiteX7" fmla="*/ 1504764 w 1504912"/>
                <a:gd name="connsiteY7" fmla="*/ 128810 h 2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12" h="2318732">
                  <a:moveTo>
                    <a:pt x="1504913" y="2189922"/>
                  </a:moveTo>
                  <a:cubicBezTo>
                    <a:pt x="1504913" y="2261005"/>
                    <a:pt x="1447186" y="2318732"/>
                    <a:pt x="1376103" y="2318732"/>
                  </a:cubicBezTo>
                  <a:lnTo>
                    <a:pt x="128810" y="2318732"/>
                  </a:lnTo>
                  <a:cubicBezTo>
                    <a:pt x="57727" y="2318732"/>
                    <a:pt x="0" y="2261005"/>
                    <a:pt x="0" y="2189922"/>
                  </a:cubicBezTo>
                  <a:lnTo>
                    <a:pt x="0" y="128810"/>
                  </a:lnTo>
                  <a:cubicBezTo>
                    <a:pt x="0" y="57727"/>
                    <a:pt x="57727" y="0"/>
                    <a:pt x="128810" y="0"/>
                  </a:cubicBezTo>
                  <a:lnTo>
                    <a:pt x="1375954" y="0"/>
                  </a:lnTo>
                  <a:cubicBezTo>
                    <a:pt x="1447037" y="0"/>
                    <a:pt x="1504764" y="57727"/>
                    <a:pt x="1504764" y="128810"/>
                  </a:cubicBezTo>
                </a:path>
              </a:pathLst>
            </a:custGeom>
            <a:noFill/>
            <a:ln w="38100" cap="rnd">
              <a:solidFill>
                <a:schemeClr val="accent1"/>
              </a:solidFill>
              <a:prstDash val="sysDot"/>
              <a:round/>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490" name="Freeform: Shape 489">
              <a:extLst>
                <a:ext uri="{FF2B5EF4-FFF2-40B4-BE49-F238E27FC236}">
                  <a16:creationId xmlns:a16="http://schemas.microsoft.com/office/drawing/2014/main" id="{9FEAEC95-9D24-9F00-AE4D-37F5C77E0691}"/>
                </a:ext>
              </a:extLst>
            </p:cNvPr>
            <p:cNvSpPr/>
            <p:nvPr/>
          </p:nvSpPr>
          <p:spPr>
            <a:xfrm>
              <a:off x="3686416" y="1893428"/>
              <a:ext cx="1016772" cy="2050024"/>
            </a:xfrm>
            <a:custGeom>
              <a:avLst/>
              <a:gdLst>
                <a:gd name="connsiteX0" fmla="*/ 625204 w 1150120"/>
                <a:gd name="connsiteY0" fmla="*/ 2318881 h 2318880"/>
                <a:gd name="connsiteX1" fmla="*/ 128810 w 1150120"/>
                <a:gd name="connsiteY1" fmla="*/ 2318881 h 2318880"/>
                <a:gd name="connsiteX2" fmla="*/ 0 w 1150120"/>
                <a:gd name="connsiteY2" fmla="*/ 2190071 h 2318880"/>
                <a:gd name="connsiteX3" fmla="*/ 0 w 1150120"/>
                <a:gd name="connsiteY3" fmla="*/ 128810 h 2318880"/>
                <a:gd name="connsiteX4" fmla="*/ 128810 w 1150120"/>
                <a:gd name="connsiteY4" fmla="*/ 0 h 2318880"/>
                <a:gd name="connsiteX5" fmla="*/ 622682 w 1150120"/>
                <a:gd name="connsiteY5" fmla="*/ 0 h 2318880"/>
                <a:gd name="connsiteX6" fmla="*/ 743478 w 1150120"/>
                <a:gd name="connsiteY6" fmla="*/ 83994 h 2318880"/>
                <a:gd name="connsiteX7" fmla="*/ 1142078 w 1150120"/>
                <a:gd name="connsiteY7" fmla="*/ 1158253 h 2318880"/>
                <a:gd name="connsiteX8" fmla="*/ 1140890 w 1150120"/>
                <a:gd name="connsiteY8" fmla="*/ 1251002 h 2318880"/>
                <a:gd name="connsiteX9" fmla="*/ 744814 w 1150120"/>
                <a:gd name="connsiteY9" fmla="*/ 2238003 h 2318880"/>
                <a:gd name="connsiteX10" fmla="*/ 625204 w 1150120"/>
                <a:gd name="connsiteY10" fmla="*/ 2318881 h 23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120" h="2318880">
                  <a:moveTo>
                    <a:pt x="625204" y="2318881"/>
                  </a:moveTo>
                  <a:lnTo>
                    <a:pt x="128810" y="2318881"/>
                  </a:lnTo>
                  <a:cubicBezTo>
                    <a:pt x="57727" y="2318881"/>
                    <a:pt x="0" y="2261153"/>
                    <a:pt x="0" y="2190071"/>
                  </a:cubicBezTo>
                  <a:lnTo>
                    <a:pt x="0" y="128810"/>
                  </a:lnTo>
                  <a:cubicBezTo>
                    <a:pt x="0" y="57727"/>
                    <a:pt x="57727" y="0"/>
                    <a:pt x="128810" y="0"/>
                  </a:cubicBezTo>
                  <a:lnTo>
                    <a:pt x="622682" y="0"/>
                  </a:lnTo>
                  <a:cubicBezTo>
                    <a:pt x="676550" y="0"/>
                    <a:pt x="724780" y="33538"/>
                    <a:pt x="743478" y="83994"/>
                  </a:cubicBezTo>
                  <a:lnTo>
                    <a:pt x="1142078" y="1158253"/>
                  </a:lnTo>
                  <a:cubicBezTo>
                    <a:pt x="1153207" y="1188230"/>
                    <a:pt x="1152762" y="1221323"/>
                    <a:pt x="1140890" y="1251002"/>
                  </a:cubicBezTo>
                  <a:lnTo>
                    <a:pt x="744814" y="2238003"/>
                  </a:lnTo>
                  <a:cubicBezTo>
                    <a:pt x="725225" y="2286827"/>
                    <a:pt x="677886" y="2318881"/>
                    <a:pt x="625204" y="2318881"/>
                  </a:cubicBezTo>
                  <a:close/>
                </a:path>
              </a:pathLst>
            </a:custGeom>
            <a:solidFill>
              <a:srgbClr val="005ACD"/>
            </a:soli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491" name="Freeform: Shape 490">
              <a:extLst>
                <a:ext uri="{FF2B5EF4-FFF2-40B4-BE49-F238E27FC236}">
                  <a16:creationId xmlns:a16="http://schemas.microsoft.com/office/drawing/2014/main" id="{FF4F0D11-9558-B95F-AFCE-EE72C19D53CC}"/>
                </a:ext>
              </a:extLst>
            </p:cNvPr>
            <p:cNvSpPr/>
            <p:nvPr/>
          </p:nvSpPr>
          <p:spPr>
            <a:xfrm>
              <a:off x="2448883" y="2041808"/>
              <a:ext cx="1732920" cy="2715698"/>
            </a:xfrm>
            <a:custGeom>
              <a:avLst/>
              <a:gdLst>
                <a:gd name="connsiteX0" fmla="*/ 2393822 w 2393821"/>
                <a:gd name="connsiteY0" fmla="*/ 2007391 h 3071856"/>
                <a:gd name="connsiteX1" fmla="*/ 1234827 w 2393821"/>
                <a:gd name="connsiteY1" fmla="*/ 0 h 3071856"/>
                <a:gd name="connsiteX2" fmla="*/ 0 w 2393821"/>
                <a:gd name="connsiteY2" fmla="*/ 1150685 h 3071856"/>
                <a:gd name="connsiteX3" fmla="*/ 1150240 w 2393821"/>
                <a:gd name="connsiteY3" fmla="*/ 3071856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14594 w 2314594"/>
                <a:gd name="connsiteY0" fmla="*/ 2007391 h 3071856"/>
                <a:gd name="connsiteX1" fmla="*/ 1155599 w 2314594"/>
                <a:gd name="connsiteY1" fmla="*/ 0 h 3071856"/>
                <a:gd name="connsiteX2" fmla="*/ 354405 w 2314594"/>
                <a:gd name="connsiteY2" fmla="*/ 717052 h 3071856"/>
                <a:gd name="connsiteX3" fmla="*/ 46881 w 2314594"/>
                <a:gd name="connsiteY3" fmla="*/ 3048933 h 3071856"/>
                <a:gd name="connsiteX4" fmla="*/ 1071012 w 2314594"/>
                <a:gd name="connsiteY4" fmla="*/ 3071856 h 3071856"/>
                <a:gd name="connsiteX5" fmla="*/ 2314594 w 2314594"/>
                <a:gd name="connsiteY5" fmla="*/ 2007391 h 3071856"/>
                <a:gd name="connsiteX0" fmla="*/ 2002415 w 2002415"/>
                <a:gd name="connsiteY0" fmla="*/ 2007391 h 3071856"/>
                <a:gd name="connsiteX1" fmla="*/ 843420 w 2002415"/>
                <a:gd name="connsiteY1" fmla="*/ 0 h 3071856"/>
                <a:gd name="connsiteX2" fmla="*/ 42226 w 2002415"/>
                <a:gd name="connsiteY2" fmla="*/ 717052 h 3071856"/>
                <a:gd name="connsiteX3" fmla="*/ 74067 w 2002415"/>
                <a:gd name="connsiteY3" fmla="*/ 3067786 h 3071856"/>
                <a:gd name="connsiteX4" fmla="*/ 758833 w 2002415"/>
                <a:gd name="connsiteY4" fmla="*/ 3071856 h 3071856"/>
                <a:gd name="connsiteX5" fmla="*/ 2002415 w 2002415"/>
                <a:gd name="connsiteY5" fmla="*/ 2007391 h 3071856"/>
                <a:gd name="connsiteX0" fmla="*/ 2039095 w 2039095"/>
                <a:gd name="connsiteY0" fmla="*/ 2064916 h 3129381"/>
                <a:gd name="connsiteX1" fmla="*/ 880100 w 2039095"/>
                <a:gd name="connsiteY1" fmla="*/ 57525 h 3129381"/>
                <a:gd name="connsiteX2" fmla="*/ 78906 w 2039095"/>
                <a:gd name="connsiteY2" fmla="*/ 774577 h 3129381"/>
                <a:gd name="connsiteX3" fmla="*/ 110747 w 2039095"/>
                <a:gd name="connsiteY3" fmla="*/ 3125311 h 3129381"/>
                <a:gd name="connsiteX4" fmla="*/ 795513 w 2039095"/>
                <a:gd name="connsiteY4" fmla="*/ 3129381 h 3129381"/>
                <a:gd name="connsiteX5" fmla="*/ 2039095 w 2039095"/>
                <a:gd name="connsiteY5" fmla="*/ 2064916 h 3129381"/>
                <a:gd name="connsiteX0" fmla="*/ 2039095 w 2039095"/>
                <a:gd name="connsiteY0" fmla="*/ 2007391 h 3071856"/>
                <a:gd name="connsiteX1" fmla="*/ 880100 w 2039095"/>
                <a:gd name="connsiteY1" fmla="*/ 0 h 3071856"/>
                <a:gd name="connsiteX2" fmla="*/ 78906 w 2039095"/>
                <a:gd name="connsiteY2" fmla="*/ 717052 h 3071856"/>
                <a:gd name="connsiteX3" fmla="*/ 110747 w 2039095"/>
                <a:gd name="connsiteY3" fmla="*/ 3067786 h 3071856"/>
                <a:gd name="connsiteX4" fmla="*/ 795513 w 2039095"/>
                <a:gd name="connsiteY4" fmla="*/ 3071856 h 3071856"/>
                <a:gd name="connsiteX5" fmla="*/ 2039095 w 2039095"/>
                <a:gd name="connsiteY5" fmla="*/ 2007391 h 3071856"/>
                <a:gd name="connsiteX0" fmla="*/ 1960189 w 1960189"/>
                <a:gd name="connsiteY0" fmla="*/ 2007391 h 3071856"/>
                <a:gd name="connsiteX1" fmla="*/ 801194 w 1960189"/>
                <a:gd name="connsiteY1" fmla="*/ 0 h 3071856"/>
                <a:gd name="connsiteX2" fmla="*/ 0 w 1960189"/>
                <a:gd name="connsiteY2" fmla="*/ 717052 h 3071856"/>
                <a:gd name="connsiteX3" fmla="*/ 31841 w 1960189"/>
                <a:gd name="connsiteY3" fmla="*/ 3067786 h 3071856"/>
                <a:gd name="connsiteX4" fmla="*/ 716607 w 1960189"/>
                <a:gd name="connsiteY4" fmla="*/ 3071856 h 3071856"/>
                <a:gd name="connsiteX5" fmla="*/ 1960189 w 1960189"/>
                <a:gd name="connsiteY5" fmla="*/ 2007391 h 30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89" h="3071856">
                  <a:moveTo>
                    <a:pt x="1960189" y="2007391"/>
                  </a:moveTo>
                  <a:lnTo>
                    <a:pt x="801194" y="0"/>
                  </a:lnTo>
                  <a:lnTo>
                    <a:pt x="0" y="717052"/>
                  </a:lnTo>
                  <a:lnTo>
                    <a:pt x="31841" y="3067786"/>
                  </a:lnTo>
                  <a:lnTo>
                    <a:pt x="716607" y="3071856"/>
                  </a:lnTo>
                  <a:lnTo>
                    <a:pt x="1960189" y="2007391"/>
                  </a:lnTo>
                  <a:close/>
                </a:path>
              </a:pathLst>
            </a:custGeom>
            <a:gradFill>
              <a:gsLst>
                <a:gs pos="26000">
                  <a:schemeClr val="bg1">
                    <a:lumMod val="50000"/>
                    <a:alpha val="0"/>
                  </a:schemeClr>
                </a:gs>
                <a:gs pos="86000">
                  <a:schemeClr val="bg1">
                    <a:lumMod val="50000"/>
                    <a:alpha val="32000"/>
                  </a:schemeClr>
                </a:gs>
              </a:gsLst>
              <a:lin ang="19800000" scaled="0"/>
            </a:gra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492" name="Freeform: Shape 491">
              <a:extLst>
                <a:ext uri="{FF2B5EF4-FFF2-40B4-BE49-F238E27FC236}">
                  <a16:creationId xmlns:a16="http://schemas.microsoft.com/office/drawing/2014/main" id="{A1E9EDB9-0D4C-6AD0-F09A-9C36031A52B0}"/>
                </a:ext>
              </a:extLst>
            </p:cNvPr>
            <p:cNvSpPr/>
            <p:nvPr/>
          </p:nvSpPr>
          <p:spPr>
            <a:xfrm>
              <a:off x="3124909" y="2007370"/>
              <a:ext cx="1117896" cy="1822141"/>
            </a:xfrm>
            <a:custGeom>
              <a:avLst/>
              <a:gdLst>
                <a:gd name="connsiteX0" fmla="*/ 1135696 w 1264506"/>
                <a:gd name="connsiteY0" fmla="*/ 2061112 h 2061111"/>
                <a:gd name="connsiteX1" fmla="*/ 128810 w 1264506"/>
                <a:gd name="connsiteY1" fmla="*/ 2061112 h 2061111"/>
                <a:gd name="connsiteX2" fmla="*/ 0 w 1264506"/>
                <a:gd name="connsiteY2" fmla="*/ 1932302 h 2061111"/>
                <a:gd name="connsiteX3" fmla="*/ 0 w 1264506"/>
                <a:gd name="connsiteY3" fmla="*/ 128810 h 2061111"/>
                <a:gd name="connsiteX4" fmla="*/ 128810 w 1264506"/>
                <a:gd name="connsiteY4" fmla="*/ 0 h 2061111"/>
                <a:gd name="connsiteX5" fmla="*/ 1135696 w 1264506"/>
                <a:gd name="connsiteY5" fmla="*/ 0 h 2061111"/>
                <a:gd name="connsiteX6" fmla="*/ 1264507 w 1264506"/>
                <a:gd name="connsiteY6" fmla="*/ 128810 h 2061111"/>
                <a:gd name="connsiteX7" fmla="*/ 1264507 w 1264506"/>
                <a:gd name="connsiteY7" fmla="*/ 1932302 h 2061111"/>
                <a:gd name="connsiteX8" fmla="*/ 1135696 w 1264506"/>
                <a:gd name="connsiteY8" fmla="*/ 2061112 h 20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506" h="2061111">
                  <a:moveTo>
                    <a:pt x="1135696" y="2061112"/>
                  </a:moveTo>
                  <a:lnTo>
                    <a:pt x="128810" y="2061112"/>
                  </a:lnTo>
                  <a:cubicBezTo>
                    <a:pt x="57727" y="2061112"/>
                    <a:pt x="0" y="2003385"/>
                    <a:pt x="0" y="1932302"/>
                  </a:cubicBezTo>
                  <a:lnTo>
                    <a:pt x="0" y="128810"/>
                  </a:lnTo>
                  <a:cubicBezTo>
                    <a:pt x="0" y="57727"/>
                    <a:pt x="57727" y="0"/>
                    <a:pt x="128810" y="0"/>
                  </a:cubicBezTo>
                  <a:lnTo>
                    <a:pt x="1135696" y="0"/>
                  </a:lnTo>
                  <a:cubicBezTo>
                    <a:pt x="1206780" y="0"/>
                    <a:pt x="1264507" y="57727"/>
                    <a:pt x="1264507" y="128810"/>
                  </a:cubicBezTo>
                  <a:lnTo>
                    <a:pt x="1264507" y="1932302"/>
                  </a:lnTo>
                  <a:cubicBezTo>
                    <a:pt x="1264507" y="2003533"/>
                    <a:pt x="1206780" y="2061112"/>
                    <a:pt x="1135696" y="2061112"/>
                  </a:cubicBezTo>
                  <a:close/>
                </a:path>
              </a:pathLst>
            </a:custGeom>
            <a:solidFill>
              <a:schemeClr val="bg1"/>
            </a:solidFill>
            <a:ln w="25400" cap="flat">
              <a:solidFill>
                <a:srgbClr val="F9F9F9"/>
              </a:solid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493" name="TextBox 492">
              <a:extLst>
                <a:ext uri="{FF2B5EF4-FFF2-40B4-BE49-F238E27FC236}">
                  <a16:creationId xmlns:a16="http://schemas.microsoft.com/office/drawing/2014/main" id="{3145F4D9-6FE8-5E9A-4BED-C278E98B53CE}"/>
                </a:ext>
              </a:extLst>
            </p:cNvPr>
            <p:cNvSpPr txBox="1"/>
            <p:nvPr/>
          </p:nvSpPr>
          <p:spPr>
            <a:xfrm>
              <a:off x="4292663" y="2855176"/>
              <a:ext cx="354730" cy="242641"/>
            </a:xfrm>
            <a:prstGeom prst="rect">
              <a:avLst/>
            </a:prstGeom>
            <a:noFill/>
          </p:spPr>
          <p:txBody>
            <a:bodyPr wrap="square" lIns="0" tIns="0" rIns="0" bIns="0" rtlCol="0" anchor="ctr">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4200" b="1" dirty="0">
                  <a:solidFill>
                    <a:schemeClr val="bg1"/>
                  </a:solidFill>
                  <a:latin typeface="Roboto" panose="02000000000000000000" pitchFamily="2" charset="0"/>
                  <a:ea typeface="Roboto" panose="02000000000000000000" pitchFamily="2" charset="0"/>
                </a:rPr>
                <a:t>4</a:t>
              </a:r>
            </a:p>
          </p:txBody>
        </p:sp>
        <p:grpSp>
          <p:nvGrpSpPr>
            <p:cNvPr id="494" name="Group 493">
              <a:extLst>
                <a:ext uri="{FF2B5EF4-FFF2-40B4-BE49-F238E27FC236}">
                  <a16:creationId xmlns:a16="http://schemas.microsoft.com/office/drawing/2014/main" id="{66684482-D458-A39A-22C3-F17C1A76C2B9}"/>
                </a:ext>
              </a:extLst>
            </p:cNvPr>
            <p:cNvGrpSpPr/>
            <p:nvPr/>
          </p:nvGrpSpPr>
          <p:grpSpPr>
            <a:xfrm>
              <a:off x="3113445" y="2686172"/>
              <a:ext cx="1140822" cy="1059063"/>
              <a:chOff x="1767517" y="5823630"/>
              <a:chExt cx="3494885" cy="1059063"/>
            </a:xfrm>
          </p:grpSpPr>
          <p:sp>
            <p:nvSpPr>
              <p:cNvPr id="496" name="Rectangle 495">
                <a:extLst>
                  <a:ext uri="{FF2B5EF4-FFF2-40B4-BE49-F238E27FC236}">
                    <a16:creationId xmlns:a16="http://schemas.microsoft.com/office/drawing/2014/main" id="{0216D820-DA58-C1B9-2A78-D2281B33F75A}"/>
                  </a:ext>
                </a:extLst>
              </p:cNvPr>
              <p:cNvSpPr/>
              <p:nvPr/>
            </p:nvSpPr>
            <p:spPr>
              <a:xfrm>
                <a:off x="1767517" y="6137067"/>
                <a:ext cx="3494885" cy="745626"/>
              </a:xfrm>
              <a:prstGeom prst="rect">
                <a:avLst/>
              </a:prstGeom>
            </p:spPr>
            <p:txBody>
              <a:bodyPr wrap="square" lIns="0" tIns="0" rIns="0" bIns="0" anchor="t">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200" b="1" kern="0" dirty="0">
                    <a:solidFill>
                      <a:srgbClr val="005ACD"/>
                    </a:solidFill>
                    <a:latin typeface="Roboto" panose="02000000000000000000" pitchFamily="2" charset="0"/>
                    <a:ea typeface="Roboto" panose="02000000000000000000" pitchFamily="2" charset="0"/>
                    <a:cs typeface="Arial" panose="020B0604020202020204" pitchFamily="34" charset="0"/>
                  </a:rPr>
                  <a:t>Data collection plan boundary setting</a:t>
                </a:r>
                <a:endParaRPr lang="en-US" sz="1200" b="1" kern="0" dirty="0">
                  <a:solidFill>
                    <a:srgbClr val="005ACD"/>
                  </a:solidFill>
                  <a:latin typeface="Roboto" panose="02000000000000000000" pitchFamily="2" charset="0"/>
                  <a:ea typeface="Roboto" panose="02000000000000000000" pitchFamily="2" charset="0"/>
                  <a:cs typeface="Arial" panose="020B0604020202020204" pitchFamily="34" charset="0"/>
                </a:endParaRPr>
              </a:p>
            </p:txBody>
          </p:sp>
          <p:sp>
            <p:nvSpPr>
              <p:cNvPr id="497" name="Rectangle 496">
                <a:extLst>
                  <a:ext uri="{FF2B5EF4-FFF2-40B4-BE49-F238E27FC236}">
                    <a16:creationId xmlns:a16="http://schemas.microsoft.com/office/drawing/2014/main" id="{89E8AF6D-F934-7079-89E3-08D2135E5488}"/>
                  </a:ext>
                </a:extLst>
              </p:cNvPr>
              <p:cNvSpPr/>
              <p:nvPr/>
            </p:nvSpPr>
            <p:spPr>
              <a:xfrm>
                <a:off x="2133971" y="5823630"/>
                <a:ext cx="2689077" cy="239219"/>
              </a:xfrm>
              <a:prstGeom prst="rect">
                <a:avLst/>
              </a:prstGeom>
            </p:spPr>
            <p:txBody>
              <a:bodyPr wrap="square" lIns="0" tIns="0" rIns="0" bIns="0" anchor="t">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1500" b="1" dirty="0">
                    <a:solidFill>
                      <a:srgbClr val="005ACD"/>
                    </a:solidFill>
                    <a:latin typeface="Roboto" panose="02000000000000000000" pitchFamily="2" charset="0"/>
                    <a:ea typeface="Roboto" panose="02000000000000000000" pitchFamily="2" charset="0"/>
                    <a:cs typeface="Segoe UI Light" panose="020B0502040204020203" pitchFamily="34" charset="0"/>
                  </a:rPr>
                  <a:t>Data</a:t>
                </a:r>
              </a:p>
            </p:txBody>
          </p:sp>
        </p:grpSp>
      </p:grpSp>
      <p:grpSp>
        <p:nvGrpSpPr>
          <p:cNvPr id="498" name="Group 497">
            <a:extLst>
              <a:ext uri="{FF2B5EF4-FFF2-40B4-BE49-F238E27FC236}">
                <a16:creationId xmlns:a16="http://schemas.microsoft.com/office/drawing/2014/main" id="{BB622466-0F9D-132D-4E23-87A6EA8E1FF2}"/>
              </a:ext>
            </a:extLst>
          </p:cNvPr>
          <p:cNvGrpSpPr/>
          <p:nvPr/>
        </p:nvGrpSpPr>
        <p:grpSpPr>
          <a:xfrm>
            <a:off x="6508743" y="2073097"/>
            <a:ext cx="2175270" cy="2763665"/>
            <a:chOff x="2448883" y="1893428"/>
            <a:chExt cx="2254305" cy="2864078"/>
          </a:xfrm>
        </p:grpSpPr>
        <p:sp>
          <p:nvSpPr>
            <p:cNvPr id="499" name="Freeform: Shape 498">
              <a:extLst>
                <a:ext uri="{FF2B5EF4-FFF2-40B4-BE49-F238E27FC236}">
                  <a16:creationId xmlns:a16="http://schemas.microsoft.com/office/drawing/2014/main" id="{CCB7A2C2-6DCC-6579-0876-6682AB84019D}"/>
                </a:ext>
              </a:extLst>
            </p:cNvPr>
            <p:cNvSpPr/>
            <p:nvPr/>
          </p:nvSpPr>
          <p:spPr>
            <a:xfrm>
              <a:off x="3008147" y="1923650"/>
              <a:ext cx="1291285" cy="1989581"/>
            </a:xfrm>
            <a:custGeom>
              <a:avLst/>
              <a:gdLst>
                <a:gd name="connsiteX0" fmla="*/ 1504913 w 1504912"/>
                <a:gd name="connsiteY0" fmla="*/ 2189922 h 2318732"/>
                <a:gd name="connsiteX1" fmla="*/ 1376103 w 1504912"/>
                <a:gd name="connsiteY1" fmla="*/ 2318732 h 2318732"/>
                <a:gd name="connsiteX2" fmla="*/ 128810 w 1504912"/>
                <a:gd name="connsiteY2" fmla="*/ 2318732 h 2318732"/>
                <a:gd name="connsiteX3" fmla="*/ 0 w 1504912"/>
                <a:gd name="connsiteY3" fmla="*/ 2189922 h 2318732"/>
                <a:gd name="connsiteX4" fmla="*/ 0 w 1504912"/>
                <a:gd name="connsiteY4" fmla="*/ 128810 h 2318732"/>
                <a:gd name="connsiteX5" fmla="*/ 128810 w 1504912"/>
                <a:gd name="connsiteY5" fmla="*/ 0 h 2318732"/>
                <a:gd name="connsiteX6" fmla="*/ 1375954 w 1504912"/>
                <a:gd name="connsiteY6" fmla="*/ 0 h 2318732"/>
                <a:gd name="connsiteX7" fmla="*/ 1504764 w 1504912"/>
                <a:gd name="connsiteY7" fmla="*/ 128810 h 2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12" h="2318732">
                  <a:moveTo>
                    <a:pt x="1504913" y="2189922"/>
                  </a:moveTo>
                  <a:cubicBezTo>
                    <a:pt x="1504913" y="2261005"/>
                    <a:pt x="1447186" y="2318732"/>
                    <a:pt x="1376103" y="2318732"/>
                  </a:cubicBezTo>
                  <a:lnTo>
                    <a:pt x="128810" y="2318732"/>
                  </a:lnTo>
                  <a:cubicBezTo>
                    <a:pt x="57727" y="2318732"/>
                    <a:pt x="0" y="2261005"/>
                    <a:pt x="0" y="2189922"/>
                  </a:cubicBezTo>
                  <a:lnTo>
                    <a:pt x="0" y="128810"/>
                  </a:lnTo>
                  <a:cubicBezTo>
                    <a:pt x="0" y="57727"/>
                    <a:pt x="57727" y="0"/>
                    <a:pt x="128810" y="0"/>
                  </a:cubicBezTo>
                  <a:lnTo>
                    <a:pt x="1375954" y="0"/>
                  </a:lnTo>
                  <a:cubicBezTo>
                    <a:pt x="1447037" y="0"/>
                    <a:pt x="1504764" y="57727"/>
                    <a:pt x="1504764" y="128810"/>
                  </a:cubicBezTo>
                </a:path>
              </a:pathLst>
            </a:custGeom>
            <a:noFill/>
            <a:ln w="38100" cap="rnd">
              <a:solidFill>
                <a:schemeClr val="accent1"/>
              </a:solidFill>
              <a:prstDash val="sysDot"/>
              <a:round/>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00" name="Freeform: Shape 499">
              <a:extLst>
                <a:ext uri="{FF2B5EF4-FFF2-40B4-BE49-F238E27FC236}">
                  <a16:creationId xmlns:a16="http://schemas.microsoft.com/office/drawing/2014/main" id="{9F36A32F-820F-C9AE-1791-E19E5EA0BA15}"/>
                </a:ext>
              </a:extLst>
            </p:cNvPr>
            <p:cNvSpPr/>
            <p:nvPr/>
          </p:nvSpPr>
          <p:spPr>
            <a:xfrm>
              <a:off x="3686416" y="1893428"/>
              <a:ext cx="1016772" cy="2050024"/>
            </a:xfrm>
            <a:custGeom>
              <a:avLst/>
              <a:gdLst>
                <a:gd name="connsiteX0" fmla="*/ 625204 w 1150120"/>
                <a:gd name="connsiteY0" fmla="*/ 2318881 h 2318880"/>
                <a:gd name="connsiteX1" fmla="*/ 128810 w 1150120"/>
                <a:gd name="connsiteY1" fmla="*/ 2318881 h 2318880"/>
                <a:gd name="connsiteX2" fmla="*/ 0 w 1150120"/>
                <a:gd name="connsiteY2" fmla="*/ 2190071 h 2318880"/>
                <a:gd name="connsiteX3" fmla="*/ 0 w 1150120"/>
                <a:gd name="connsiteY3" fmla="*/ 128810 h 2318880"/>
                <a:gd name="connsiteX4" fmla="*/ 128810 w 1150120"/>
                <a:gd name="connsiteY4" fmla="*/ 0 h 2318880"/>
                <a:gd name="connsiteX5" fmla="*/ 622682 w 1150120"/>
                <a:gd name="connsiteY5" fmla="*/ 0 h 2318880"/>
                <a:gd name="connsiteX6" fmla="*/ 743478 w 1150120"/>
                <a:gd name="connsiteY6" fmla="*/ 83994 h 2318880"/>
                <a:gd name="connsiteX7" fmla="*/ 1142078 w 1150120"/>
                <a:gd name="connsiteY7" fmla="*/ 1158253 h 2318880"/>
                <a:gd name="connsiteX8" fmla="*/ 1140890 w 1150120"/>
                <a:gd name="connsiteY8" fmla="*/ 1251002 h 2318880"/>
                <a:gd name="connsiteX9" fmla="*/ 744814 w 1150120"/>
                <a:gd name="connsiteY9" fmla="*/ 2238003 h 2318880"/>
                <a:gd name="connsiteX10" fmla="*/ 625204 w 1150120"/>
                <a:gd name="connsiteY10" fmla="*/ 2318881 h 23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120" h="2318880">
                  <a:moveTo>
                    <a:pt x="625204" y="2318881"/>
                  </a:moveTo>
                  <a:lnTo>
                    <a:pt x="128810" y="2318881"/>
                  </a:lnTo>
                  <a:cubicBezTo>
                    <a:pt x="57727" y="2318881"/>
                    <a:pt x="0" y="2261153"/>
                    <a:pt x="0" y="2190071"/>
                  </a:cubicBezTo>
                  <a:lnTo>
                    <a:pt x="0" y="128810"/>
                  </a:lnTo>
                  <a:cubicBezTo>
                    <a:pt x="0" y="57727"/>
                    <a:pt x="57727" y="0"/>
                    <a:pt x="128810" y="0"/>
                  </a:cubicBezTo>
                  <a:lnTo>
                    <a:pt x="622682" y="0"/>
                  </a:lnTo>
                  <a:cubicBezTo>
                    <a:pt x="676550" y="0"/>
                    <a:pt x="724780" y="33538"/>
                    <a:pt x="743478" y="83994"/>
                  </a:cubicBezTo>
                  <a:lnTo>
                    <a:pt x="1142078" y="1158253"/>
                  </a:lnTo>
                  <a:cubicBezTo>
                    <a:pt x="1153207" y="1188230"/>
                    <a:pt x="1152762" y="1221323"/>
                    <a:pt x="1140890" y="1251002"/>
                  </a:cubicBezTo>
                  <a:lnTo>
                    <a:pt x="744814" y="2238003"/>
                  </a:lnTo>
                  <a:cubicBezTo>
                    <a:pt x="725225" y="2286827"/>
                    <a:pt x="677886" y="2318881"/>
                    <a:pt x="625204" y="2318881"/>
                  </a:cubicBezTo>
                  <a:close/>
                </a:path>
              </a:pathLst>
            </a:custGeom>
            <a:solidFill>
              <a:srgbClr val="005ACD"/>
            </a:soli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01" name="Freeform: Shape 500">
              <a:extLst>
                <a:ext uri="{FF2B5EF4-FFF2-40B4-BE49-F238E27FC236}">
                  <a16:creationId xmlns:a16="http://schemas.microsoft.com/office/drawing/2014/main" id="{B776A069-FDBF-1958-FF6A-7DD227467BDD}"/>
                </a:ext>
              </a:extLst>
            </p:cNvPr>
            <p:cNvSpPr/>
            <p:nvPr/>
          </p:nvSpPr>
          <p:spPr>
            <a:xfrm>
              <a:off x="2448883" y="2041808"/>
              <a:ext cx="1732920" cy="2715698"/>
            </a:xfrm>
            <a:custGeom>
              <a:avLst/>
              <a:gdLst>
                <a:gd name="connsiteX0" fmla="*/ 2393822 w 2393821"/>
                <a:gd name="connsiteY0" fmla="*/ 2007391 h 3071856"/>
                <a:gd name="connsiteX1" fmla="*/ 1234827 w 2393821"/>
                <a:gd name="connsiteY1" fmla="*/ 0 h 3071856"/>
                <a:gd name="connsiteX2" fmla="*/ 0 w 2393821"/>
                <a:gd name="connsiteY2" fmla="*/ 1150685 h 3071856"/>
                <a:gd name="connsiteX3" fmla="*/ 1150240 w 2393821"/>
                <a:gd name="connsiteY3" fmla="*/ 3071856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14594 w 2314594"/>
                <a:gd name="connsiteY0" fmla="*/ 2007391 h 3071856"/>
                <a:gd name="connsiteX1" fmla="*/ 1155599 w 2314594"/>
                <a:gd name="connsiteY1" fmla="*/ 0 h 3071856"/>
                <a:gd name="connsiteX2" fmla="*/ 354405 w 2314594"/>
                <a:gd name="connsiteY2" fmla="*/ 717052 h 3071856"/>
                <a:gd name="connsiteX3" fmla="*/ 46881 w 2314594"/>
                <a:gd name="connsiteY3" fmla="*/ 3048933 h 3071856"/>
                <a:gd name="connsiteX4" fmla="*/ 1071012 w 2314594"/>
                <a:gd name="connsiteY4" fmla="*/ 3071856 h 3071856"/>
                <a:gd name="connsiteX5" fmla="*/ 2314594 w 2314594"/>
                <a:gd name="connsiteY5" fmla="*/ 2007391 h 3071856"/>
                <a:gd name="connsiteX0" fmla="*/ 2002415 w 2002415"/>
                <a:gd name="connsiteY0" fmla="*/ 2007391 h 3071856"/>
                <a:gd name="connsiteX1" fmla="*/ 843420 w 2002415"/>
                <a:gd name="connsiteY1" fmla="*/ 0 h 3071856"/>
                <a:gd name="connsiteX2" fmla="*/ 42226 w 2002415"/>
                <a:gd name="connsiteY2" fmla="*/ 717052 h 3071856"/>
                <a:gd name="connsiteX3" fmla="*/ 74067 w 2002415"/>
                <a:gd name="connsiteY3" fmla="*/ 3067786 h 3071856"/>
                <a:gd name="connsiteX4" fmla="*/ 758833 w 2002415"/>
                <a:gd name="connsiteY4" fmla="*/ 3071856 h 3071856"/>
                <a:gd name="connsiteX5" fmla="*/ 2002415 w 2002415"/>
                <a:gd name="connsiteY5" fmla="*/ 2007391 h 3071856"/>
                <a:gd name="connsiteX0" fmla="*/ 2039095 w 2039095"/>
                <a:gd name="connsiteY0" fmla="*/ 2064916 h 3129381"/>
                <a:gd name="connsiteX1" fmla="*/ 880100 w 2039095"/>
                <a:gd name="connsiteY1" fmla="*/ 57525 h 3129381"/>
                <a:gd name="connsiteX2" fmla="*/ 78906 w 2039095"/>
                <a:gd name="connsiteY2" fmla="*/ 774577 h 3129381"/>
                <a:gd name="connsiteX3" fmla="*/ 110747 w 2039095"/>
                <a:gd name="connsiteY3" fmla="*/ 3125311 h 3129381"/>
                <a:gd name="connsiteX4" fmla="*/ 795513 w 2039095"/>
                <a:gd name="connsiteY4" fmla="*/ 3129381 h 3129381"/>
                <a:gd name="connsiteX5" fmla="*/ 2039095 w 2039095"/>
                <a:gd name="connsiteY5" fmla="*/ 2064916 h 3129381"/>
                <a:gd name="connsiteX0" fmla="*/ 2039095 w 2039095"/>
                <a:gd name="connsiteY0" fmla="*/ 2007391 h 3071856"/>
                <a:gd name="connsiteX1" fmla="*/ 880100 w 2039095"/>
                <a:gd name="connsiteY1" fmla="*/ 0 h 3071856"/>
                <a:gd name="connsiteX2" fmla="*/ 78906 w 2039095"/>
                <a:gd name="connsiteY2" fmla="*/ 717052 h 3071856"/>
                <a:gd name="connsiteX3" fmla="*/ 110747 w 2039095"/>
                <a:gd name="connsiteY3" fmla="*/ 3067786 h 3071856"/>
                <a:gd name="connsiteX4" fmla="*/ 795513 w 2039095"/>
                <a:gd name="connsiteY4" fmla="*/ 3071856 h 3071856"/>
                <a:gd name="connsiteX5" fmla="*/ 2039095 w 2039095"/>
                <a:gd name="connsiteY5" fmla="*/ 2007391 h 3071856"/>
                <a:gd name="connsiteX0" fmla="*/ 1960189 w 1960189"/>
                <a:gd name="connsiteY0" fmla="*/ 2007391 h 3071856"/>
                <a:gd name="connsiteX1" fmla="*/ 801194 w 1960189"/>
                <a:gd name="connsiteY1" fmla="*/ 0 h 3071856"/>
                <a:gd name="connsiteX2" fmla="*/ 0 w 1960189"/>
                <a:gd name="connsiteY2" fmla="*/ 717052 h 3071856"/>
                <a:gd name="connsiteX3" fmla="*/ 31841 w 1960189"/>
                <a:gd name="connsiteY3" fmla="*/ 3067786 h 3071856"/>
                <a:gd name="connsiteX4" fmla="*/ 716607 w 1960189"/>
                <a:gd name="connsiteY4" fmla="*/ 3071856 h 3071856"/>
                <a:gd name="connsiteX5" fmla="*/ 1960189 w 1960189"/>
                <a:gd name="connsiteY5" fmla="*/ 2007391 h 30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89" h="3071856">
                  <a:moveTo>
                    <a:pt x="1960189" y="2007391"/>
                  </a:moveTo>
                  <a:lnTo>
                    <a:pt x="801194" y="0"/>
                  </a:lnTo>
                  <a:lnTo>
                    <a:pt x="0" y="717052"/>
                  </a:lnTo>
                  <a:lnTo>
                    <a:pt x="31841" y="3067786"/>
                  </a:lnTo>
                  <a:lnTo>
                    <a:pt x="716607" y="3071856"/>
                  </a:lnTo>
                  <a:lnTo>
                    <a:pt x="1960189" y="2007391"/>
                  </a:lnTo>
                  <a:close/>
                </a:path>
              </a:pathLst>
            </a:custGeom>
            <a:gradFill>
              <a:gsLst>
                <a:gs pos="26000">
                  <a:schemeClr val="bg1">
                    <a:lumMod val="50000"/>
                    <a:alpha val="0"/>
                  </a:schemeClr>
                </a:gs>
                <a:gs pos="86000">
                  <a:schemeClr val="bg1">
                    <a:lumMod val="50000"/>
                    <a:alpha val="32000"/>
                  </a:schemeClr>
                </a:gs>
              </a:gsLst>
              <a:lin ang="19800000" scaled="0"/>
            </a:gra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02" name="Freeform: Shape 501">
              <a:extLst>
                <a:ext uri="{FF2B5EF4-FFF2-40B4-BE49-F238E27FC236}">
                  <a16:creationId xmlns:a16="http://schemas.microsoft.com/office/drawing/2014/main" id="{791510B7-5864-21AC-0431-192834F2EEA4}"/>
                </a:ext>
              </a:extLst>
            </p:cNvPr>
            <p:cNvSpPr/>
            <p:nvPr/>
          </p:nvSpPr>
          <p:spPr>
            <a:xfrm>
              <a:off x="3124909" y="2007370"/>
              <a:ext cx="1117896" cy="1822141"/>
            </a:xfrm>
            <a:custGeom>
              <a:avLst/>
              <a:gdLst>
                <a:gd name="connsiteX0" fmla="*/ 1135696 w 1264506"/>
                <a:gd name="connsiteY0" fmla="*/ 2061112 h 2061111"/>
                <a:gd name="connsiteX1" fmla="*/ 128810 w 1264506"/>
                <a:gd name="connsiteY1" fmla="*/ 2061112 h 2061111"/>
                <a:gd name="connsiteX2" fmla="*/ 0 w 1264506"/>
                <a:gd name="connsiteY2" fmla="*/ 1932302 h 2061111"/>
                <a:gd name="connsiteX3" fmla="*/ 0 w 1264506"/>
                <a:gd name="connsiteY3" fmla="*/ 128810 h 2061111"/>
                <a:gd name="connsiteX4" fmla="*/ 128810 w 1264506"/>
                <a:gd name="connsiteY4" fmla="*/ 0 h 2061111"/>
                <a:gd name="connsiteX5" fmla="*/ 1135696 w 1264506"/>
                <a:gd name="connsiteY5" fmla="*/ 0 h 2061111"/>
                <a:gd name="connsiteX6" fmla="*/ 1264507 w 1264506"/>
                <a:gd name="connsiteY6" fmla="*/ 128810 h 2061111"/>
                <a:gd name="connsiteX7" fmla="*/ 1264507 w 1264506"/>
                <a:gd name="connsiteY7" fmla="*/ 1932302 h 2061111"/>
                <a:gd name="connsiteX8" fmla="*/ 1135696 w 1264506"/>
                <a:gd name="connsiteY8" fmla="*/ 2061112 h 20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506" h="2061111">
                  <a:moveTo>
                    <a:pt x="1135696" y="2061112"/>
                  </a:moveTo>
                  <a:lnTo>
                    <a:pt x="128810" y="2061112"/>
                  </a:lnTo>
                  <a:cubicBezTo>
                    <a:pt x="57727" y="2061112"/>
                    <a:pt x="0" y="2003385"/>
                    <a:pt x="0" y="1932302"/>
                  </a:cubicBezTo>
                  <a:lnTo>
                    <a:pt x="0" y="128810"/>
                  </a:lnTo>
                  <a:cubicBezTo>
                    <a:pt x="0" y="57727"/>
                    <a:pt x="57727" y="0"/>
                    <a:pt x="128810" y="0"/>
                  </a:cubicBezTo>
                  <a:lnTo>
                    <a:pt x="1135696" y="0"/>
                  </a:lnTo>
                  <a:cubicBezTo>
                    <a:pt x="1206780" y="0"/>
                    <a:pt x="1264507" y="57727"/>
                    <a:pt x="1264507" y="128810"/>
                  </a:cubicBezTo>
                  <a:lnTo>
                    <a:pt x="1264507" y="1932302"/>
                  </a:lnTo>
                  <a:cubicBezTo>
                    <a:pt x="1264507" y="2003533"/>
                    <a:pt x="1206780" y="2061112"/>
                    <a:pt x="1135696" y="2061112"/>
                  </a:cubicBezTo>
                  <a:close/>
                </a:path>
              </a:pathLst>
            </a:custGeom>
            <a:solidFill>
              <a:schemeClr val="bg1"/>
            </a:solidFill>
            <a:ln w="25400" cap="flat">
              <a:solidFill>
                <a:srgbClr val="F9F9F9"/>
              </a:solid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03" name="TextBox 502">
              <a:extLst>
                <a:ext uri="{FF2B5EF4-FFF2-40B4-BE49-F238E27FC236}">
                  <a16:creationId xmlns:a16="http://schemas.microsoft.com/office/drawing/2014/main" id="{4C081BFA-9815-A4E6-F56A-34B50BC650EB}"/>
                </a:ext>
              </a:extLst>
            </p:cNvPr>
            <p:cNvSpPr txBox="1"/>
            <p:nvPr/>
          </p:nvSpPr>
          <p:spPr>
            <a:xfrm>
              <a:off x="4292663" y="2855176"/>
              <a:ext cx="354730" cy="242641"/>
            </a:xfrm>
            <a:prstGeom prst="rect">
              <a:avLst/>
            </a:prstGeom>
            <a:noFill/>
          </p:spPr>
          <p:txBody>
            <a:bodyPr wrap="square" lIns="0" tIns="0" rIns="0" bIns="0" rtlCol="0" anchor="ctr">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3600" b="1" dirty="0">
                  <a:solidFill>
                    <a:schemeClr val="bg1"/>
                  </a:solidFill>
                  <a:latin typeface="Roboto" panose="02000000000000000000" pitchFamily="2" charset="0"/>
                  <a:ea typeface="Roboto" panose="02000000000000000000" pitchFamily="2" charset="0"/>
                </a:rPr>
                <a:t>5</a:t>
              </a:r>
            </a:p>
          </p:txBody>
        </p:sp>
        <p:grpSp>
          <p:nvGrpSpPr>
            <p:cNvPr id="504" name="Group 503">
              <a:extLst>
                <a:ext uri="{FF2B5EF4-FFF2-40B4-BE49-F238E27FC236}">
                  <a16:creationId xmlns:a16="http://schemas.microsoft.com/office/drawing/2014/main" id="{F9D90038-D998-B2D4-8F24-41923242ABD3}"/>
                </a:ext>
              </a:extLst>
            </p:cNvPr>
            <p:cNvGrpSpPr/>
            <p:nvPr/>
          </p:nvGrpSpPr>
          <p:grpSpPr>
            <a:xfrm>
              <a:off x="3192039" y="2626947"/>
              <a:ext cx="1023832" cy="1080005"/>
              <a:chOff x="2008288" y="5764405"/>
              <a:chExt cx="3136488" cy="1080005"/>
            </a:xfrm>
          </p:grpSpPr>
          <p:sp>
            <p:nvSpPr>
              <p:cNvPr id="506" name="Rectangle 505">
                <a:extLst>
                  <a:ext uri="{FF2B5EF4-FFF2-40B4-BE49-F238E27FC236}">
                    <a16:creationId xmlns:a16="http://schemas.microsoft.com/office/drawing/2014/main" id="{8832D6D4-CAE3-291F-649E-018C73244D0D}"/>
                  </a:ext>
                </a:extLst>
              </p:cNvPr>
              <p:cNvSpPr/>
              <p:nvPr/>
            </p:nvSpPr>
            <p:spPr>
              <a:xfrm>
                <a:off x="2008288" y="6098784"/>
                <a:ext cx="3136488" cy="745626"/>
              </a:xfrm>
              <a:prstGeom prst="rect">
                <a:avLst/>
              </a:prstGeom>
            </p:spPr>
            <p:txBody>
              <a:bodyPr wrap="square" lIns="0" tIns="0" rIns="0" bIns="0" anchor="t">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200" b="1" kern="0" dirty="0">
                    <a:solidFill>
                      <a:srgbClr val="005ACD"/>
                    </a:solidFill>
                    <a:latin typeface="Roboto" panose="02000000000000000000" pitchFamily="2" charset="0"/>
                    <a:ea typeface="Roboto" panose="02000000000000000000" pitchFamily="2" charset="0"/>
                    <a:cs typeface="Arial" panose="020B0604020202020204" pitchFamily="34" charset="0"/>
                  </a:rPr>
                  <a:t>Data </a:t>
                </a:r>
              </a:p>
              <a:p>
                <a:pPr algn="ctr"/>
                <a:r>
                  <a:rPr lang="en-GB" sz="1200" b="1" kern="0" dirty="0">
                    <a:solidFill>
                      <a:srgbClr val="005ACD"/>
                    </a:solidFill>
                    <a:latin typeface="Roboto" panose="02000000000000000000" pitchFamily="2" charset="0"/>
                    <a:ea typeface="Roboto" panose="02000000000000000000" pitchFamily="2" charset="0"/>
                    <a:cs typeface="Arial" panose="020B0604020202020204" pitchFamily="34" charset="0"/>
                  </a:rPr>
                  <a:t>analysis</a:t>
                </a:r>
              </a:p>
            </p:txBody>
          </p:sp>
          <p:sp>
            <p:nvSpPr>
              <p:cNvPr id="507" name="Rectangle 506">
                <a:extLst>
                  <a:ext uri="{FF2B5EF4-FFF2-40B4-BE49-F238E27FC236}">
                    <a16:creationId xmlns:a16="http://schemas.microsoft.com/office/drawing/2014/main" id="{1EC1AE80-5898-5007-67ED-E369E7A730FE}"/>
                  </a:ext>
                </a:extLst>
              </p:cNvPr>
              <p:cNvSpPr/>
              <p:nvPr/>
            </p:nvSpPr>
            <p:spPr>
              <a:xfrm>
                <a:off x="2133972" y="5764405"/>
                <a:ext cx="2689076" cy="239219"/>
              </a:xfrm>
              <a:prstGeom prst="rect">
                <a:avLst/>
              </a:prstGeom>
            </p:spPr>
            <p:txBody>
              <a:bodyPr wrap="square" lIns="0" tIns="0" rIns="0" bIns="0" anchor="t">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1500" b="1" dirty="0">
                    <a:solidFill>
                      <a:srgbClr val="005ACD"/>
                    </a:solidFill>
                    <a:latin typeface="Roboto" panose="02000000000000000000" pitchFamily="2" charset="0"/>
                    <a:ea typeface="Roboto" panose="02000000000000000000" pitchFamily="2" charset="0"/>
                    <a:cs typeface="Segoe UI Light" panose="020B0502040204020203" pitchFamily="34" charset="0"/>
                  </a:rPr>
                  <a:t>Analysis</a:t>
                </a:r>
              </a:p>
            </p:txBody>
          </p:sp>
        </p:grpSp>
      </p:grpSp>
      <p:grpSp>
        <p:nvGrpSpPr>
          <p:cNvPr id="508" name="Group 507">
            <a:extLst>
              <a:ext uri="{FF2B5EF4-FFF2-40B4-BE49-F238E27FC236}">
                <a16:creationId xmlns:a16="http://schemas.microsoft.com/office/drawing/2014/main" id="{CAC046D8-6B89-6E87-2FEC-A158CD605BAC}"/>
              </a:ext>
            </a:extLst>
          </p:cNvPr>
          <p:cNvGrpSpPr/>
          <p:nvPr/>
        </p:nvGrpSpPr>
        <p:grpSpPr>
          <a:xfrm>
            <a:off x="8422851" y="2073097"/>
            <a:ext cx="2175270" cy="2763665"/>
            <a:chOff x="2448883" y="1893428"/>
            <a:chExt cx="2254305" cy="2864078"/>
          </a:xfrm>
        </p:grpSpPr>
        <p:sp>
          <p:nvSpPr>
            <p:cNvPr id="509" name="Freeform: Shape 508">
              <a:extLst>
                <a:ext uri="{FF2B5EF4-FFF2-40B4-BE49-F238E27FC236}">
                  <a16:creationId xmlns:a16="http://schemas.microsoft.com/office/drawing/2014/main" id="{8E3C2A59-A970-0786-5458-66F557AA124E}"/>
                </a:ext>
              </a:extLst>
            </p:cNvPr>
            <p:cNvSpPr/>
            <p:nvPr/>
          </p:nvSpPr>
          <p:spPr>
            <a:xfrm>
              <a:off x="3008147" y="1923650"/>
              <a:ext cx="1291285" cy="1989581"/>
            </a:xfrm>
            <a:custGeom>
              <a:avLst/>
              <a:gdLst>
                <a:gd name="connsiteX0" fmla="*/ 1504913 w 1504912"/>
                <a:gd name="connsiteY0" fmla="*/ 2189922 h 2318732"/>
                <a:gd name="connsiteX1" fmla="*/ 1376103 w 1504912"/>
                <a:gd name="connsiteY1" fmla="*/ 2318732 h 2318732"/>
                <a:gd name="connsiteX2" fmla="*/ 128810 w 1504912"/>
                <a:gd name="connsiteY2" fmla="*/ 2318732 h 2318732"/>
                <a:gd name="connsiteX3" fmla="*/ 0 w 1504912"/>
                <a:gd name="connsiteY3" fmla="*/ 2189922 h 2318732"/>
                <a:gd name="connsiteX4" fmla="*/ 0 w 1504912"/>
                <a:gd name="connsiteY4" fmla="*/ 128810 h 2318732"/>
                <a:gd name="connsiteX5" fmla="*/ 128810 w 1504912"/>
                <a:gd name="connsiteY5" fmla="*/ 0 h 2318732"/>
                <a:gd name="connsiteX6" fmla="*/ 1375954 w 1504912"/>
                <a:gd name="connsiteY6" fmla="*/ 0 h 2318732"/>
                <a:gd name="connsiteX7" fmla="*/ 1504764 w 1504912"/>
                <a:gd name="connsiteY7" fmla="*/ 128810 h 2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12" h="2318732">
                  <a:moveTo>
                    <a:pt x="1504913" y="2189922"/>
                  </a:moveTo>
                  <a:cubicBezTo>
                    <a:pt x="1504913" y="2261005"/>
                    <a:pt x="1447186" y="2318732"/>
                    <a:pt x="1376103" y="2318732"/>
                  </a:cubicBezTo>
                  <a:lnTo>
                    <a:pt x="128810" y="2318732"/>
                  </a:lnTo>
                  <a:cubicBezTo>
                    <a:pt x="57727" y="2318732"/>
                    <a:pt x="0" y="2261005"/>
                    <a:pt x="0" y="2189922"/>
                  </a:cubicBezTo>
                  <a:lnTo>
                    <a:pt x="0" y="128810"/>
                  </a:lnTo>
                  <a:cubicBezTo>
                    <a:pt x="0" y="57727"/>
                    <a:pt x="57727" y="0"/>
                    <a:pt x="128810" y="0"/>
                  </a:cubicBezTo>
                  <a:lnTo>
                    <a:pt x="1375954" y="0"/>
                  </a:lnTo>
                  <a:cubicBezTo>
                    <a:pt x="1447037" y="0"/>
                    <a:pt x="1504764" y="57727"/>
                    <a:pt x="1504764" y="128810"/>
                  </a:cubicBezTo>
                </a:path>
              </a:pathLst>
            </a:custGeom>
            <a:noFill/>
            <a:ln w="38100" cap="rnd">
              <a:solidFill>
                <a:schemeClr val="accent1"/>
              </a:solidFill>
              <a:prstDash val="sysDot"/>
              <a:round/>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10" name="Freeform: Shape 509">
              <a:extLst>
                <a:ext uri="{FF2B5EF4-FFF2-40B4-BE49-F238E27FC236}">
                  <a16:creationId xmlns:a16="http://schemas.microsoft.com/office/drawing/2014/main" id="{2AFE0752-9C3C-F826-4F38-CF2E3C2929B8}"/>
                </a:ext>
              </a:extLst>
            </p:cNvPr>
            <p:cNvSpPr/>
            <p:nvPr/>
          </p:nvSpPr>
          <p:spPr>
            <a:xfrm>
              <a:off x="3686416" y="1893428"/>
              <a:ext cx="1016772" cy="2050024"/>
            </a:xfrm>
            <a:custGeom>
              <a:avLst/>
              <a:gdLst>
                <a:gd name="connsiteX0" fmla="*/ 625204 w 1150120"/>
                <a:gd name="connsiteY0" fmla="*/ 2318881 h 2318880"/>
                <a:gd name="connsiteX1" fmla="*/ 128810 w 1150120"/>
                <a:gd name="connsiteY1" fmla="*/ 2318881 h 2318880"/>
                <a:gd name="connsiteX2" fmla="*/ 0 w 1150120"/>
                <a:gd name="connsiteY2" fmla="*/ 2190071 h 2318880"/>
                <a:gd name="connsiteX3" fmla="*/ 0 w 1150120"/>
                <a:gd name="connsiteY3" fmla="*/ 128810 h 2318880"/>
                <a:gd name="connsiteX4" fmla="*/ 128810 w 1150120"/>
                <a:gd name="connsiteY4" fmla="*/ 0 h 2318880"/>
                <a:gd name="connsiteX5" fmla="*/ 622682 w 1150120"/>
                <a:gd name="connsiteY5" fmla="*/ 0 h 2318880"/>
                <a:gd name="connsiteX6" fmla="*/ 743478 w 1150120"/>
                <a:gd name="connsiteY6" fmla="*/ 83994 h 2318880"/>
                <a:gd name="connsiteX7" fmla="*/ 1142078 w 1150120"/>
                <a:gd name="connsiteY7" fmla="*/ 1158253 h 2318880"/>
                <a:gd name="connsiteX8" fmla="*/ 1140890 w 1150120"/>
                <a:gd name="connsiteY8" fmla="*/ 1251002 h 2318880"/>
                <a:gd name="connsiteX9" fmla="*/ 744814 w 1150120"/>
                <a:gd name="connsiteY9" fmla="*/ 2238003 h 2318880"/>
                <a:gd name="connsiteX10" fmla="*/ 625204 w 1150120"/>
                <a:gd name="connsiteY10" fmla="*/ 2318881 h 23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120" h="2318880">
                  <a:moveTo>
                    <a:pt x="625204" y="2318881"/>
                  </a:moveTo>
                  <a:lnTo>
                    <a:pt x="128810" y="2318881"/>
                  </a:lnTo>
                  <a:cubicBezTo>
                    <a:pt x="57727" y="2318881"/>
                    <a:pt x="0" y="2261153"/>
                    <a:pt x="0" y="2190071"/>
                  </a:cubicBezTo>
                  <a:lnTo>
                    <a:pt x="0" y="128810"/>
                  </a:lnTo>
                  <a:cubicBezTo>
                    <a:pt x="0" y="57727"/>
                    <a:pt x="57727" y="0"/>
                    <a:pt x="128810" y="0"/>
                  </a:cubicBezTo>
                  <a:lnTo>
                    <a:pt x="622682" y="0"/>
                  </a:lnTo>
                  <a:cubicBezTo>
                    <a:pt x="676550" y="0"/>
                    <a:pt x="724780" y="33538"/>
                    <a:pt x="743478" y="83994"/>
                  </a:cubicBezTo>
                  <a:lnTo>
                    <a:pt x="1142078" y="1158253"/>
                  </a:lnTo>
                  <a:cubicBezTo>
                    <a:pt x="1153207" y="1188230"/>
                    <a:pt x="1152762" y="1221323"/>
                    <a:pt x="1140890" y="1251002"/>
                  </a:cubicBezTo>
                  <a:lnTo>
                    <a:pt x="744814" y="2238003"/>
                  </a:lnTo>
                  <a:cubicBezTo>
                    <a:pt x="725225" y="2286827"/>
                    <a:pt x="677886" y="2318881"/>
                    <a:pt x="625204" y="2318881"/>
                  </a:cubicBezTo>
                  <a:close/>
                </a:path>
              </a:pathLst>
            </a:custGeom>
            <a:solidFill>
              <a:srgbClr val="005ACD"/>
            </a:soli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11" name="Freeform: Shape 510">
              <a:extLst>
                <a:ext uri="{FF2B5EF4-FFF2-40B4-BE49-F238E27FC236}">
                  <a16:creationId xmlns:a16="http://schemas.microsoft.com/office/drawing/2014/main" id="{8ED98E4F-1CAD-0134-F720-0B332E9F534E}"/>
                </a:ext>
              </a:extLst>
            </p:cNvPr>
            <p:cNvSpPr/>
            <p:nvPr/>
          </p:nvSpPr>
          <p:spPr>
            <a:xfrm>
              <a:off x="2448883" y="2041808"/>
              <a:ext cx="1732920" cy="2715698"/>
            </a:xfrm>
            <a:custGeom>
              <a:avLst/>
              <a:gdLst>
                <a:gd name="connsiteX0" fmla="*/ 2393822 w 2393821"/>
                <a:gd name="connsiteY0" fmla="*/ 2007391 h 3071856"/>
                <a:gd name="connsiteX1" fmla="*/ 1234827 w 2393821"/>
                <a:gd name="connsiteY1" fmla="*/ 0 h 3071856"/>
                <a:gd name="connsiteX2" fmla="*/ 0 w 2393821"/>
                <a:gd name="connsiteY2" fmla="*/ 1150685 h 3071856"/>
                <a:gd name="connsiteX3" fmla="*/ 1150240 w 2393821"/>
                <a:gd name="connsiteY3" fmla="*/ 3071856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14594 w 2314594"/>
                <a:gd name="connsiteY0" fmla="*/ 2007391 h 3071856"/>
                <a:gd name="connsiteX1" fmla="*/ 1155599 w 2314594"/>
                <a:gd name="connsiteY1" fmla="*/ 0 h 3071856"/>
                <a:gd name="connsiteX2" fmla="*/ 354405 w 2314594"/>
                <a:gd name="connsiteY2" fmla="*/ 717052 h 3071856"/>
                <a:gd name="connsiteX3" fmla="*/ 46881 w 2314594"/>
                <a:gd name="connsiteY3" fmla="*/ 3048933 h 3071856"/>
                <a:gd name="connsiteX4" fmla="*/ 1071012 w 2314594"/>
                <a:gd name="connsiteY4" fmla="*/ 3071856 h 3071856"/>
                <a:gd name="connsiteX5" fmla="*/ 2314594 w 2314594"/>
                <a:gd name="connsiteY5" fmla="*/ 2007391 h 3071856"/>
                <a:gd name="connsiteX0" fmla="*/ 2002415 w 2002415"/>
                <a:gd name="connsiteY0" fmla="*/ 2007391 h 3071856"/>
                <a:gd name="connsiteX1" fmla="*/ 843420 w 2002415"/>
                <a:gd name="connsiteY1" fmla="*/ 0 h 3071856"/>
                <a:gd name="connsiteX2" fmla="*/ 42226 w 2002415"/>
                <a:gd name="connsiteY2" fmla="*/ 717052 h 3071856"/>
                <a:gd name="connsiteX3" fmla="*/ 74067 w 2002415"/>
                <a:gd name="connsiteY3" fmla="*/ 3067786 h 3071856"/>
                <a:gd name="connsiteX4" fmla="*/ 758833 w 2002415"/>
                <a:gd name="connsiteY4" fmla="*/ 3071856 h 3071856"/>
                <a:gd name="connsiteX5" fmla="*/ 2002415 w 2002415"/>
                <a:gd name="connsiteY5" fmla="*/ 2007391 h 3071856"/>
                <a:gd name="connsiteX0" fmla="*/ 2039095 w 2039095"/>
                <a:gd name="connsiteY0" fmla="*/ 2064916 h 3129381"/>
                <a:gd name="connsiteX1" fmla="*/ 880100 w 2039095"/>
                <a:gd name="connsiteY1" fmla="*/ 57525 h 3129381"/>
                <a:gd name="connsiteX2" fmla="*/ 78906 w 2039095"/>
                <a:gd name="connsiteY2" fmla="*/ 774577 h 3129381"/>
                <a:gd name="connsiteX3" fmla="*/ 110747 w 2039095"/>
                <a:gd name="connsiteY3" fmla="*/ 3125311 h 3129381"/>
                <a:gd name="connsiteX4" fmla="*/ 795513 w 2039095"/>
                <a:gd name="connsiteY4" fmla="*/ 3129381 h 3129381"/>
                <a:gd name="connsiteX5" fmla="*/ 2039095 w 2039095"/>
                <a:gd name="connsiteY5" fmla="*/ 2064916 h 3129381"/>
                <a:gd name="connsiteX0" fmla="*/ 2039095 w 2039095"/>
                <a:gd name="connsiteY0" fmla="*/ 2007391 h 3071856"/>
                <a:gd name="connsiteX1" fmla="*/ 880100 w 2039095"/>
                <a:gd name="connsiteY1" fmla="*/ 0 h 3071856"/>
                <a:gd name="connsiteX2" fmla="*/ 78906 w 2039095"/>
                <a:gd name="connsiteY2" fmla="*/ 717052 h 3071856"/>
                <a:gd name="connsiteX3" fmla="*/ 110747 w 2039095"/>
                <a:gd name="connsiteY3" fmla="*/ 3067786 h 3071856"/>
                <a:gd name="connsiteX4" fmla="*/ 795513 w 2039095"/>
                <a:gd name="connsiteY4" fmla="*/ 3071856 h 3071856"/>
                <a:gd name="connsiteX5" fmla="*/ 2039095 w 2039095"/>
                <a:gd name="connsiteY5" fmla="*/ 2007391 h 3071856"/>
                <a:gd name="connsiteX0" fmla="*/ 1960189 w 1960189"/>
                <a:gd name="connsiteY0" fmla="*/ 2007391 h 3071856"/>
                <a:gd name="connsiteX1" fmla="*/ 801194 w 1960189"/>
                <a:gd name="connsiteY1" fmla="*/ 0 h 3071856"/>
                <a:gd name="connsiteX2" fmla="*/ 0 w 1960189"/>
                <a:gd name="connsiteY2" fmla="*/ 717052 h 3071856"/>
                <a:gd name="connsiteX3" fmla="*/ 31841 w 1960189"/>
                <a:gd name="connsiteY3" fmla="*/ 3067786 h 3071856"/>
                <a:gd name="connsiteX4" fmla="*/ 716607 w 1960189"/>
                <a:gd name="connsiteY4" fmla="*/ 3071856 h 3071856"/>
                <a:gd name="connsiteX5" fmla="*/ 1960189 w 1960189"/>
                <a:gd name="connsiteY5" fmla="*/ 2007391 h 30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89" h="3071856">
                  <a:moveTo>
                    <a:pt x="1960189" y="2007391"/>
                  </a:moveTo>
                  <a:lnTo>
                    <a:pt x="801194" y="0"/>
                  </a:lnTo>
                  <a:lnTo>
                    <a:pt x="0" y="717052"/>
                  </a:lnTo>
                  <a:lnTo>
                    <a:pt x="31841" y="3067786"/>
                  </a:lnTo>
                  <a:lnTo>
                    <a:pt x="716607" y="3071856"/>
                  </a:lnTo>
                  <a:lnTo>
                    <a:pt x="1960189" y="2007391"/>
                  </a:lnTo>
                  <a:close/>
                </a:path>
              </a:pathLst>
            </a:custGeom>
            <a:gradFill>
              <a:gsLst>
                <a:gs pos="26000">
                  <a:schemeClr val="bg1">
                    <a:lumMod val="50000"/>
                    <a:alpha val="0"/>
                  </a:schemeClr>
                </a:gs>
                <a:gs pos="86000">
                  <a:schemeClr val="bg1">
                    <a:lumMod val="50000"/>
                    <a:alpha val="32000"/>
                  </a:schemeClr>
                </a:gs>
              </a:gsLst>
              <a:lin ang="19800000" scaled="0"/>
            </a:gra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12" name="Freeform: Shape 511">
              <a:extLst>
                <a:ext uri="{FF2B5EF4-FFF2-40B4-BE49-F238E27FC236}">
                  <a16:creationId xmlns:a16="http://schemas.microsoft.com/office/drawing/2014/main" id="{89F3DEA2-A0B5-90BF-8E82-A7A10F25059B}"/>
                </a:ext>
              </a:extLst>
            </p:cNvPr>
            <p:cNvSpPr/>
            <p:nvPr/>
          </p:nvSpPr>
          <p:spPr>
            <a:xfrm>
              <a:off x="3124909" y="2007370"/>
              <a:ext cx="1117896" cy="1822141"/>
            </a:xfrm>
            <a:custGeom>
              <a:avLst/>
              <a:gdLst>
                <a:gd name="connsiteX0" fmla="*/ 1135696 w 1264506"/>
                <a:gd name="connsiteY0" fmla="*/ 2061112 h 2061111"/>
                <a:gd name="connsiteX1" fmla="*/ 128810 w 1264506"/>
                <a:gd name="connsiteY1" fmla="*/ 2061112 h 2061111"/>
                <a:gd name="connsiteX2" fmla="*/ 0 w 1264506"/>
                <a:gd name="connsiteY2" fmla="*/ 1932302 h 2061111"/>
                <a:gd name="connsiteX3" fmla="*/ 0 w 1264506"/>
                <a:gd name="connsiteY3" fmla="*/ 128810 h 2061111"/>
                <a:gd name="connsiteX4" fmla="*/ 128810 w 1264506"/>
                <a:gd name="connsiteY4" fmla="*/ 0 h 2061111"/>
                <a:gd name="connsiteX5" fmla="*/ 1135696 w 1264506"/>
                <a:gd name="connsiteY5" fmla="*/ 0 h 2061111"/>
                <a:gd name="connsiteX6" fmla="*/ 1264507 w 1264506"/>
                <a:gd name="connsiteY6" fmla="*/ 128810 h 2061111"/>
                <a:gd name="connsiteX7" fmla="*/ 1264507 w 1264506"/>
                <a:gd name="connsiteY7" fmla="*/ 1932302 h 2061111"/>
                <a:gd name="connsiteX8" fmla="*/ 1135696 w 1264506"/>
                <a:gd name="connsiteY8" fmla="*/ 2061112 h 20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506" h="2061111">
                  <a:moveTo>
                    <a:pt x="1135696" y="2061112"/>
                  </a:moveTo>
                  <a:lnTo>
                    <a:pt x="128810" y="2061112"/>
                  </a:lnTo>
                  <a:cubicBezTo>
                    <a:pt x="57727" y="2061112"/>
                    <a:pt x="0" y="2003385"/>
                    <a:pt x="0" y="1932302"/>
                  </a:cubicBezTo>
                  <a:lnTo>
                    <a:pt x="0" y="128810"/>
                  </a:lnTo>
                  <a:cubicBezTo>
                    <a:pt x="0" y="57727"/>
                    <a:pt x="57727" y="0"/>
                    <a:pt x="128810" y="0"/>
                  </a:cubicBezTo>
                  <a:lnTo>
                    <a:pt x="1135696" y="0"/>
                  </a:lnTo>
                  <a:cubicBezTo>
                    <a:pt x="1206780" y="0"/>
                    <a:pt x="1264507" y="57727"/>
                    <a:pt x="1264507" y="128810"/>
                  </a:cubicBezTo>
                  <a:lnTo>
                    <a:pt x="1264507" y="1932302"/>
                  </a:lnTo>
                  <a:cubicBezTo>
                    <a:pt x="1264507" y="2003533"/>
                    <a:pt x="1206780" y="2061112"/>
                    <a:pt x="1135696" y="2061112"/>
                  </a:cubicBezTo>
                  <a:close/>
                </a:path>
              </a:pathLst>
            </a:custGeom>
            <a:solidFill>
              <a:schemeClr val="bg1"/>
            </a:solidFill>
            <a:ln w="25400" cap="flat">
              <a:solidFill>
                <a:srgbClr val="F9F9F9"/>
              </a:solid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13" name="TextBox 512">
              <a:extLst>
                <a:ext uri="{FF2B5EF4-FFF2-40B4-BE49-F238E27FC236}">
                  <a16:creationId xmlns:a16="http://schemas.microsoft.com/office/drawing/2014/main" id="{452314C6-74D4-2F24-0638-0B1EED7A7CEB}"/>
                </a:ext>
              </a:extLst>
            </p:cNvPr>
            <p:cNvSpPr txBox="1"/>
            <p:nvPr/>
          </p:nvSpPr>
          <p:spPr>
            <a:xfrm>
              <a:off x="4292663" y="2855176"/>
              <a:ext cx="354730" cy="242641"/>
            </a:xfrm>
            <a:prstGeom prst="rect">
              <a:avLst/>
            </a:prstGeom>
            <a:noFill/>
          </p:spPr>
          <p:txBody>
            <a:bodyPr wrap="square" lIns="0" tIns="0" rIns="0" bIns="0" rtlCol="0" anchor="ctr">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3600" b="1" dirty="0">
                  <a:solidFill>
                    <a:schemeClr val="bg1"/>
                  </a:solidFill>
                  <a:latin typeface="Roboto" panose="02000000000000000000" pitchFamily="2" charset="0"/>
                  <a:ea typeface="Roboto" panose="02000000000000000000" pitchFamily="2" charset="0"/>
                </a:rPr>
                <a:t>6</a:t>
              </a:r>
            </a:p>
          </p:txBody>
        </p:sp>
        <p:grpSp>
          <p:nvGrpSpPr>
            <p:cNvPr id="514" name="Group 513">
              <a:extLst>
                <a:ext uri="{FF2B5EF4-FFF2-40B4-BE49-F238E27FC236}">
                  <a16:creationId xmlns:a16="http://schemas.microsoft.com/office/drawing/2014/main" id="{D66AABB1-5289-ADFB-43E3-B025D95A7BB4}"/>
                </a:ext>
              </a:extLst>
            </p:cNvPr>
            <p:cNvGrpSpPr/>
            <p:nvPr/>
          </p:nvGrpSpPr>
          <p:grpSpPr>
            <a:xfrm>
              <a:off x="3233065" y="2638792"/>
              <a:ext cx="877785" cy="1068160"/>
              <a:chOff x="2133972" y="5776250"/>
              <a:chExt cx="2689076" cy="1068160"/>
            </a:xfrm>
          </p:grpSpPr>
          <p:sp>
            <p:nvSpPr>
              <p:cNvPr id="516" name="Rectangle 515">
                <a:extLst>
                  <a:ext uri="{FF2B5EF4-FFF2-40B4-BE49-F238E27FC236}">
                    <a16:creationId xmlns:a16="http://schemas.microsoft.com/office/drawing/2014/main" id="{144A119B-8769-320C-86FE-335B39ECE9E6}"/>
                  </a:ext>
                </a:extLst>
              </p:cNvPr>
              <p:cNvSpPr/>
              <p:nvPr/>
            </p:nvSpPr>
            <p:spPr>
              <a:xfrm>
                <a:off x="2133972" y="6098784"/>
                <a:ext cx="2689076" cy="745626"/>
              </a:xfrm>
              <a:prstGeom prst="rect">
                <a:avLst/>
              </a:prstGeom>
            </p:spPr>
            <p:txBody>
              <a:bodyPr wrap="square" lIns="0" tIns="0" rIns="0" bIns="0" anchor="t">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200" b="1" kern="0" dirty="0">
                    <a:solidFill>
                      <a:srgbClr val="005ACD"/>
                    </a:solidFill>
                    <a:latin typeface="Roboto" panose="02000000000000000000" pitchFamily="2" charset="0"/>
                    <a:ea typeface="Roboto" panose="02000000000000000000" pitchFamily="2" charset="0"/>
                    <a:cs typeface="Arial" panose="020B0604020202020204" pitchFamily="34" charset="0"/>
                  </a:rPr>
                  <a:t>Production of Carbon Footprint Report </a:t>
                </a:r>
                <a:r>
                  <a:rPr lang="en-US" sz="1200" b="1" kern="0" dirty="0">
                    <a:solidFill>
                      <a:srgbClr val="005ACD"/>
                    </a:solidFill>
                    <a:latin typeface="Roboto" panose="02000000000000000000" pitchFamily="2" charset="0"/>
                    <a:ea typeface="Roboto" panose="02000000000000000000" pitchFamily="2" charset="0"/>
                    <a:cs typeface="Arial" panose="020B0604020202020204" pitchFamily="34" charset="0"/>
                  </a:rPr>
                  <a:t> </a:t>
                </a:r>
              </a:p>
            </p:txBody>
          </p:sp>
          <p:sp>
            <p:nvSpPr>
              <p:cNvPr id="517" name="Rectangle 516">
                <a:extLst>
                  <a:ext uri="{FF2B5EF4-FFF2-40B4-BE49-F238E27FC236}">
                    <a16:creationId xmlns:a16="http://schemas.microsoft.com/office/drawing/2014/main" id="{DFC0A0BC-F639-9506-B04A-523E5F426F60}"/>
                  </a:ext>
                </a:extLst>
              </p:cNvPr>
              <p:cNvSpPr/>
              <p:nvPr/>
            </p:nvSpPr>
            <p:spPr>
              <a:xfrm>
                <a:off x="2133972" y="5776250"/>
                <a:ext cx="2689076" cy="239219"/>
              </a:xfrm>
              <a:prstGeom prst="rect">
                <a:avLst/>
              </a:prstGeom>
            </p:spPr>
            <p:txBody>
              <a:bodyPr wrap="square" lIns="0" tIns="0" rIns="0" bIns="0" anchor="t">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1500" b="1" dirty="0">
                    <a:solidFill>
                      <a:srgbClr val="005ACD"/>
                    </a:solidFill>
                    <a:latin typeface="Roboto" panose="02000000000000000000" pitchFamily="2" charset="0"/>
                    <a:ea typeface="Roboto" panose="02000000000000000000" pitchFamily="2" charset="0"/>
                    <a:cs typeface="Segoe UI Light" panose="020B0502040204020203" pitchFamily="34" charset="0"/>
                  </a:rPr>
                  <a:t>Report</a:t>
                </a:r>
              </a:p>
            </p:txBody>
          </p:sp>
        </p:grpSp>
      </p:grpSp>
      <p:grpSp>
        <p:nvGrpSpPr>
          <p:cNvPr id="518" name="Group 517">
            <a:extLst>
              <a:ext uri="{FF2B5EF4-FFF2-40B4-BE49-F238E27FC236}">
                <a16:creationId xmlns:a16="http://schemas.microsoft.com/office/drawing/2014/main" id="{BF773E05-7D1A-8DE7-FE38-8526B68CA40F}"/>
              </a:ext>
            </a:extLst>
          </p:cNvPr>
          <p:cNvGrpSpPr/>
          <p:nvPr/>
        </p:nvGrpSpPr>
        <p:grpSpPr>
          <a:xfrm>
            <a:off x="10281269" y="2073097"/>
            <a:ext cx="2175272" cy="2763665"/>
            <a:chOff x="2448883" y="1893428"/>
            <a:chExt cx="2254305" cy="2864078"/>
          </a:xfrm>
        </p:grpSpPr>
        <p:sp>
          <p:nvSpPr>
            <p:cNvPr id="519" name="Freeform: Shape 518">
              <a:extLst>
                <a:ext uri="{FF2B5EF4-FFF2-40B4-BE49-F238E27FC236}">
                  <a16:creationId xmlns:a16="http://schemas.microsoft.com/office/drawing/2014/main" id="{27190F37-74A4-F7B2-2B1E-463A9C1D36EB}"/>
                </a:ext>
              </a:extLst>
            </p:cNvPr>
            <p:cNvSpPr/>
            <p:nvPr/>
          </p:nvSpPr>
          <p:spPr>
            <a:xfrm>
              <a:off x="3008147" y="1923650"/>
              <a:ext cx="1291285" cy="1989581"/>
            </a:xfrm>
            <a:custGeom>
              <a:avLst/>
              <a:gdLst>
                <a:gd name="connsiteX0" fmla="*/ 1504913 w 1504912"/>
                <a:gd name="connsiteY0" fmla="*/ 2189922 h 2318732"/>
                <a:gd name="connsiteX1" fmla="*/ 1376103 w 1504912"/>
                <a:gd name="connsiteY1" fmla="*/ 2318732 h 2318732"/>
                <a:gd name="connsiteX2" fmla="*/ 128810 w 1504912"/>
                <a:gd name="connsiteY2" fmla="*/ 2318732 h 2318732"/>
                <a:gd name="connsiteX3" fmla="*/ 0 w 1504912"/>
                <a:gd name="connsiteY3" fmla="*/ 2189922 h 2318732"/>
                <a:gd name="connsiteX4" fmla="*/ 0 w 1504912"/>
                <a:gd name="connsiteY4" fmla="*/ 128810 h 2318732"/>
                <a:gd name="connsiteX5" fmla="*/ 128810 w 1504912"/>
                <a:gd name="connsiteY5" fmla="*/ 0 h 2318732"/>
                <a:gd name="connsiteX6" fmla="*/ 1375954 w 1504912"/>
                <a:gd name="connsiteY6" fmla="*/ 0 h 2318732"/>
                <a:gd name="connsiteX7" fmla="*/ 1504764 w 1504912"/>
                <a:gd name="connsiteY7" fmla="*/ 128810 h 2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12" h="2318732">
                  <a:moveTo>
                    <a:pt x="1504913" y="2189922"/>
                  </a:moveTo>
                  <a:cubicBezTo>
                    <a:pt x="1504913" y="2261005"/>
                    <a:pt x="1447186" y="2318732"/>
                    <a:pt x="1376103" y="2318732"/>
                  </a:cubicBezTo>
                  <a:lnTo>
                    <a:pt x="128810" y="2318732"/>
                  </a:lnTo>
                  <a:cubicBezTo>
                    <a:pt x="57727" y="2318732"/>
                    <a:pt x="0" y="2261005"/>
                    <a:pt x="0" y="2189922"/>
                  </a:cubicBezTo>
                  <a:lnTo>
                    <a:pt x="0" y="128810"/>
                  </a:lnTo>
                  <a:cubicBezTo>
                    <a:pt x="0" y="57727"/>
                    <a:pt x="57727" y="0"/>
                    <a:pt x="128810" y="0"/>
                  </a:cubicBezTo>
                  <a:lnTo>
                    <a:pt x="1375954" y="0"/>
                  </a:lnTo>
                  <a:cubicBezTo>
                    <a:pt x="1447037" y="0"/>
                    <a:pt x="1504764" y="57727"/>
                    <a:pt x="1504764" y="128810"/>
                  </a:cubicBezTo>
                </a:path>
              </a:pathLst>
            </a:custGeom>
            <a:noFill/>
            <a:ln w="38100" cap="rnd">
              <a:solidFill>
                <a:schemeClr val="accent1"/>
              </a:solidFill>
              <a:prstDash val="sysDot"/>
              <a:round/>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20" name="Freeform: Shape 519">
              <a:extLst>
                <a:ext uri="{FF2B5EF4-FFF2-40B4-BE49-F238E27FC236}">
                  <a16:creationId xmlns:a16="http://schemas.microsoft.com/office/drawing/2014/main" id="{AAF20BFC-F2EE-240E-7815-4A9C5FF31AFB}"/>
                </a:ext>
              </a:extLst>
            </p:cNvPr>
            <p:cNvSpPr/>
            <p:nvPr/>
          </p:nvSpPr>
          <p:spPr>
            <a:xfrm>
              <a:off x="3686416" y="1893428"/>
              <a:ext cx="1016772" cy="2050024"/>
            </a:xfrm>
            <a:custGeom>
              <a:avLst/>
              <a:gdLst>
                <a:gd name="connsiteX0" fmla="*/ 625204 w 1150120"/>
                <a:gd name="connsiteY0" fmla="*/ 2318881 h 2318880"/>
                <a:gd name="connsiteX1" fmla="*/ 128810 w 1150120"/>
                <a:gd name="connsiteY1" fmla="*/ 2318881 h 2318880"/>
                <a:gd name="connsiteX2" fmla="*/ 0 w 1150120"/>
                <a:gd name="connsiteY2" fmla="*/ 2190071 h 2318880"/>
                <a:gd name="connsiteX3" fmla="*/ 0 w 1150120"/>
                <a:gd name="connsiteY3" fmla="*/ 128810 h 2318880"/>
                <a:gd name="connsiteX4" fmla="*/ 128810 w 1150120"/>
                <a:gd name="connsiteY4" fmla="*/ 0 h 2318880"/>
                <a:gd name="connsiteX5" fmla="*/ 622682 w 1150120"/>
                <a:gd name="connsiteY5" fmla="*/ 0 h 2318880"/>
                <a:gd name="connsiteX6" fmla="*/ 743478 w 1150120"/>
                <a:gd name="connsiteY6" fmla="*/ 83994 h 2318880"/>
                <a:gd name="connsiteX7" fmla="*/ 1142078 w 1150120"/>
                <a:gd name="connsiteY7" fmla="*/ 1158253 h 2318880"/>
                <a:gd name="connsiteX8" fmla="*/ 1140890 w 1150120"/>
                <a:gd name="connsiteY8" fmla="*/ 1251002 h 2318880"/>
                <a:gd name="connsiteX9" fmla="*/ 744814 w 1150120"/>
                <a:gd name="connsiteY9" fmla="*/ 2238003 h 2318880"/>
                <a:gd name="connsiteX10" fmla="*/ 625204 w 1150120"/>
                <a:gd name="connsiteY10" fmla="*/ 2318881 h 23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120" h="2318880">
                  <a:moveTo>
                    <a:pt x="625204" y="2318881"/>
                  </a:moveTo>
                  <a:lnTo>
                    <a:pt x="128810" y="2318881"/>
                  </a:lnTo>
                  <a:cubicBezTo>
                    <a:pt x="57727" y="2318881"/>
                    <a:pt x="0" y="2261153"/>
                    <a:pt x="0" y="2190071"/>
                  </a:cubicBezTo>
                  <a:lnTo>
                    <a:pt x="0" y="128810"/>
                  </a:lnTo>
                  <a:cubicBezTo>
                    <a:pt x="0" y="57727"/>
                    <a:pt x="57727" y="0"/>
                    <a:pt x="128810" y="0"/>
                  </a:cubicBezTo>
                  <a:lnTo>
                    <a:pt x="622682" y="0"/>
                  </a:lnTo>
                  <a:cubicBezTo>
                    <a:pt x="676550" y="0"/>
                    <a:pt x="724780" y="33538"/>
                    <a:pt x="743478" y="83994"/>
                  </a:cubicBezTo>
                  <a:lnTo>
                    <a:pt x="1142078" y="1158253"/>
                  </a:lnTo>
                  <a:cubicBezTo>
                    <a:pt x="1153207" y="1188230"/>
                    <a:pt x="1152762" y="1221323"/>
                    <a:pt x="1140890" y="1251002"/>
                  </a:cubicBezTo>
                  <a:lnTo>
                    <a:pt x="744814" y="2238003"/>
                  </a:lnTo>
                  <a:cubicBezTo>
                    <a:pt x="725225" y="2286827"/>
                    <a:pt x="677886" y="2318881"/>
                    <a:pt x="625204" y="2318881"/>
                  </a:cubicBezTo>
                  <a:close/>
                </a:path>
              </a:pathLst>
            </a:custGeom>
            <a:solidFill>
              <a:srgbClr val="005ACD"/>
            </a:soli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21" name="Freeform: Shape 520">
              <a:extLst>
                <a:ext uri="{FF2B5EF4-FFF2-40B4-BE49-F238E27FC236}">
                  <a16:creationId xmlns:a16="http://schemas.microsoft.com/office/drawing/2014/main" id="{E8194B77-D641-80FB-E6F1-833D5DAEEA1A}"/>
                </a:ext>
              </a:extLst>
            </p:cNvPr>
            <p:cNvSpPr/>
            <p:nvPr/>
          </p:nvSpPr>
          <p:spPr>
            <a:xfrm>
              <a:off x="2448883" y="2041808"/>
              <a:ext cx="1732920" cy="2715698"/>
            </a:xfrm>
            <a:custGeom>
              <a:avLst/>
              <a:gdLst>
                <a:gd name="connsiteX0" fmla="*/ 2393822 w 2393821"/>
                <a:gd name="connsiteY0" fmla="*/ 2007391 h 3071856"/>
                <a:gd name="connsiteX1" fmla="*/ 1234827 w 2393821"/>
                <a:gd name="connsiteY1" fmla="*/ 0 h 3071856"/>
                <a:gd name="connsiteX2" fmla="*/ 0 w 2393821"/>
                <a:gd name="connsiteY2" fmla="*/ 1150685 h 3071856"/>
                <a:gd name="connsiteX3" fmla="*/ 1150240 w 2393821"/>
                <a:gd name="connsiteY3" fmla="*/ 3071856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14594 w 2314594"/>
                <a:gd name="connsiteY0" fmla="*/ 2007391 h 3071856"/>
                <a:gd name="connsiteX1" fmla="*/ 1155599 w 2314594"/>
                <a:gd name="connsiteY1" fmla="*/ 0 h 3071856"/>
                <a:gd name="connsiteX2" fmla="*/ 354405 w 2314594"/>
                <a:gd name="connsiteY2" fmla="*/ 717052 h 3071856"/>
                <a:gd name="connsiteX3" fmla="*/ 46881 w 2314594"/>
                <a:gd name="connsiteY3" fmla="*/ 3048933 h 3071856"/>
                <a:gd name="connsiteX4" fmla="*/ 1071012 w 2314594"/>
                <a:gd name="connsiteY4" fmla="*/ 3071856 h 3071856"/>
                <a:gd name="connsiteX5" fmla="*/ 2314594 w 2314594"/>
                <a:gd name="connsiteY5" fmla="*/ 2007391 h 3071856"/>
                <a:gd name="connsiteX0" fmla="*/ 2002415 w 2002415"/>
                <a:gd name="connsiteY0" fmla="*/ 2007391 h 3071856"/>
                <a:gd name="connsiteX1" fmla="*/ 843420 w 2002415"/>
                <a:gd name="connsiteY1" fmla="*/ 0 h 3071856"/>
                <a:gd name="connsiteX2" fmla="*/ 42226 w 2002415"/>
                <a:gd name="connsiteY2" fmla="*/ 717052 h 3071856"/>
                <a:gd name="connsiteX3" fmla="*/ 74067 w 2002415"/>
                <a:gd name="connsiteY3" fmla="*/ 3067786 h 3071856"/>
                <a:gd name="connsiteX4" fmla="*/ 758833 w 2002415"/>
                <a:gd name="connsiteY4" fmla="*/ 3071856 h 3071856"/>
                <a:gd name="connsiteX5" fmla="*/ 2002415 w 2002415"/>
                <a:gd name="connsiteY5" fmla="*/ 2007391 h 3071856"/>
                <a:gd name="connsiteX0" fmla="*/ 2039095 w 2039095"/>
                <a:gd name="connsiteY0" fmla="*/ 2064916 h 3129381"/>
                <a:gd name="connsiteX1" fmla="*/ 880100 w 2039095"/>
                <a:gd name="connsiteY1" fmla="*/ 57525 h 3129381"/>
                <a:gd name="connsiteX2" fmla="*/ 78906 w 2039095"/>
                <a:gd name="connsiteY2" fmla="*/ 774577 h 3129381"/>
                <a:gd name="connsiteX3" fmla="*/ 110747 w 2039095"/>
                <a:gd name="connsiteY3" fmla="*/ 3125311 h 3129381"/>
                <a:gd name="connsiteX4" fmla="*/ 795513 w 2039095"/>
                <a:gd name="connsiteY4" fmla="*/ 3129381 h 3129381"/>
                <a:gd name="connsiteX5" fmla="*/ 2039095 w 2039095"/>
                <a:gd name="connsiteY5" fmla="*/ 2064916 h 3129381"/>
                <a:gd name="connsiteX0" fmla="*/ 2039095 w 2039095"/>
                <a:gd name="connsiteY0" fmla="*/ 2007391 h 3071856"/>
                <a:gd name="connsiteX1" fmla="*/ 880100 w 2039095"/>
                <a:gd name="connsiteY1" fmla="*/ 0 h 3071856"/>
                <a:gd name="connsiteX2" fmla="*/ 78906 w 2039095"/>
                <a:gd name="connsiteY2" fmla="*/ 717052 h 3071856"/>
                <a:gd name="connsiteX3" fmla="*/ 110747 w 2039095"/>
                <a:gd name="connsiteY3" fmla="*/ 3067786 h 3071856"/>
                <a:gd name="connsiteX4" fmla="*/ 795513 w 2039095"/>
                <a:gd name="connsiteY4" fmla="*/ 3071856 h 3071856"/>
                <a:gd name="connsiteX5" fmla="*/ 2039095 w 2039095"/>
                <a:gd name="connsiteY5" fmla="*/ 2007391 h 3071856"/>
                <a:gd name="connsiteX0" fmla="*/ 1960189 w 1960189"/>
                <a:gd name="connsiteY0" fmla="*/ 2007391 h 3071856"/>
                <a:gd name="connsiteX1" fmla="*/ 801194 w 1960189"/>
                <a:gd name="connsiteY1" fmla="*/ 0 h 3071856"/>
                <a:gd name="connsiteX2" fmla="*/ 0 w 1960189"/>
                <a:gd name="connsiteY2" fmla="*/ 717052 h 3071856"/>
                <a:gd name="connsiteX3" fmla="*/ 31841 w 1960189"/>
                <a:gd name="connsiteY3" fmla="*/ 3067786 h 3071856"/>
                <a:gd name="connsiteX4" fmla="*/ 716607 w 1960189"/>
                <a:gd name="connsiteY4" fmla="*/ 3071856 h 3071856"/>
                <a:gd name="connsiteX5" fmla="*/ 1960189 w 1960189"/>
                <a:gd name="connsiteY5" fmla="*/ 2007391 h 30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89" h="3071856">
                  <a:moveTo>
                    <a:pt x="1960189" y="2007391"/>
                  </a:moveTo>
                  <a:lnTo>
                    <a:pt x="801194" y="0"/>
                  </a:lnTo>
                  <a:lnTo>
                    <a:pt x="0" y="717052"/>
                  </a:lnTo>
                  <a:lnTo>
                    <a:pt x="31841" y="3067786"/>
                  </a:lnTo>
                  <a:lnTo>
                    <a:pt x="716607" y="3071856"/>
                  </a:lnTo>
                  <a:lnTo>
                    <a:pt x="1960189" y="2007391"/>
                  </a:lnTo>
                  <a:close/>
                </a:path>
              </a:pathLst>
            </a:custGeom>
            <a:gradFill>
              <a:gsLst>
                <a:gs pos="26000">
                  <a:schemeClr val="bg1">
                    <a:lumMod val="50000"/>
                    <a:alpha val="0"/>
                  </a:schemeClr>
                </a:gs>
                <a:gs pos="86000">
                  <a:schemeClr val="bg1">
                    <a:lumMod val="50000"/>
                    <a:alpha val="32000"/>
                  </a:schemeClr>
                </a:gs>
              </a:gsLst>
              <a:lin ang="19800000" scaled="0"/>
            </a:gra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22" name="Freeform: Shape 521">
              <a:extLst>
                <a:ext uri="{FF2B5EF4-FFF2-40B4-BE49-F238E27FC236}">
                  <a16:creationId xmlns:a16="http://schemas.microsoft.com/office/drawing/2014/main" id="{E4FCB8D7-D2C3-3A0A-481F-774EDD0A87BD}"/>
                </a:ext>
              </a:extLst>
            </p:cNvPr>
            <p:cNvSpPr/>
            <p:nvPr/>
          </p:nvSpPr>
          <p:spPr>
            <a:xfrm>
              <a:off x="3124909" y="2007370"/>
              <a:ext cx="1117895" cy="1822142"/>
            </a:xfrm>
            <a:custGeom>
              <a:avLst/>
              <a:gdLst>
                <a:gd name="connsiteX0" fmla="*/ 1135696 w 1264506"/>
                <a:gd name="connsiteY0" fmla="*/ 2061112 h 2061111"/>
                <a:gd name="connsiteX1" fmla="*/ 128810 w 1264506"/>
                <a:gd name="connsiteY1" fmla="*/ 2061112 h 2061111"/>
                <a:gd name="connsiteX2" fmla="*/ 0 w 1264506"/>
                <a:gd name="connsiteY2" fmla="*/ 1932302 h 2061111"/>
                <a:gd name="connsiteX3" fmla="*/ 0 w 1264506"/>
                <a:gd name="connsiteY3" fmla="*/ 128810 h 2061111"/>
                <a:gd name="connsiteX4" fmla="*/ 128810 w 1264506"/>
                <a:gd name="connsiteY4" fmla="*/ 0 h 2061111"/>
                <a:gd name="connsiteX5" fmla="*/ 1135696 w 1264506"/>
                <a:gd name="connsiteY5" fmla="*/ 0 h 2061111"/>
                <a:gd name="connsiteX6" fmla="*/ 1264507 w 1264506"/>
                <a:gd name="connsiteY6" fmla="*/ 128810 h 2061111"/>
                <a:gd name="connsiteX7" fmla="*/ 1264507 w 1264506"/>
                <a:gd name="connsiteY7" fmla="*/ 1932302 h 2061111"/>
                <a:gd name="connsiteX8" fmla="*/ 1135696 w 1264506"/>
                <a:gd name="connsiteY8" fmla="*/ 2061112 h 20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506" h="2061111">
                  <a:moveTo>
                    <a:pt x="1135696" y="2061112"/>
                  </a:moveTo>
                  <a:lnTo>
                    <a:pt x="128810" y="2061112"/>
                  </a:lnTo>
                  <a:cubicBezTo>
                    <a:pt x="57727" y="2061112"/>
                    <a:pt x="0" y="2003385"/>
                    <a:pt x="0" y="1932302"/>
                  </a:cubicBezTo>
                  <a:lnTo>
                    <a:pt x="0" y="128810"/>
                  </a:lnTo>
                  <a:cubicBezTo>
                    <a:pt x="0" y="57727"/>
                    <a:pt x="57727" y="0"/>
                    <a:pt x="128810" y="0"/>
                  </a:cubicBezTo>
                  <a:lnTo>
                    <a:pt x="1135696" y="0"/>
                  </a:lnTo>
                  <a:cubicBezTo>
                    <a:pt x="1206780" y="0"/>
                    <a:pt x="1264507" y="57727"/>
                    <a:pt x="1264507" y="128810"/>
                  </a:cubicBezTo>
                  <a:lnTo>
                    <a:pt x="1264507" y="1932302"/>
                  </a:lnTo>
                  <a:cubicBezTo>
                    <a:pt x="1264507" y="2003533"/>
                    <a:pt x="1206780" y="2061112"/>
                    <a:pt x="1135696" y="2061112"/>
                  </a:cubicBezTo>
                  <a:close/>
                </a:path>
              </a:pathLst>
            </a:custGeom>
            <a:solidFill>
              <a:schemeClr val="bg1"/>
            </a:solidFill>
            <a:ln w="25400" cap="flat">
              <a:solidFill>
                <a:srgbClr val="F9F9F9"/>
              </a:solid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23" name="TextBox 522">
              <a:extLst>
                <a:ext uri="{FF2B5EF4-FFF2-40B4-BE49-F238E27FC236}">
                  <a16:creationId xmlns:a16="http://schemas.microsoft.com/office/drawing/2014/main" id="{73D577FE-5B6E-55D2-43E6-7672914CE8DD}"/>
                </a:ext>
              </a:extLst>
            </p:cNvPr>
            <p:cNvSpPr txBox="1"/>
            <p:nvPr/>
          </p:nvSpPr>
          <p:spPr>
            <a:xfrm>
              <a:off x="4292663" y="2855176"/>
              <a:ext cx="354730" cy="242641"/>
            </a:xfrm>
            <a:prstGeom prst="rect">
              <a:avLst/>
            </a:prstGeom>
            <a:noFill/>
          </p:spPr>
          <p:txBody>
            <a:bodyPr wrap="square" lIns="0" tIns="0" rIns="0" bIns="0" rtlCol="0" anchor="ctr">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3600" b="1" dirty="0">
                  <a:solidFill>
                    <a:schemeClr val="bg1"/>
                  </a:solidFill>
                  <a:latin typeface="Roboto" panose="02000000000000000000" pitchFamily="2" charset="0"/>
                  <a:ea typeface="Roboto" panose="02000000000000000000" pitchFamily="2" charset="0"/>
                </a:rPr>
                <a:t>7</a:t>
              </a:r>
            </a:p>
          </p:txBody>
        </p:sp>
        <p:grpSp>
          <p:nvGrpSpPr>
            <p:cNvPr id="524" name="Group 523">
              <a:extLst>
                <a:ext uri="{FF2B5EF4-FFF2-40B4-BE49-F238E27FC236}">
                  <a16:creationId xmlns:a16="http://schemas.microsoft.com/office/drawing/2014/main" id="{0A1BF663-23FC-E489-19BD-A54B85817EE9}"/>
                </a:ext>
              </a:extLst>
            </p:cNvPr>
            <p:cNvGrpSpPr/>
            <p:nvPr/>
          </p:nvGrpSpPr>
          <p:grpSpPr>
            <a:xfrm>
              <a:off x="3233065" y="2626947"/>
              <a:ext cx="877785" cy="1080005"/>
              <a:chOff x="2133972" y="5764405"/>
              <a:chExt cx="2689076" cy="1080005"/>
            </a:xfrm>
          </p:grpSpPr>
          <p:sp>
            <p:nvSpPr>
              <p:cNvPr id="526" name="Rectangle 525">
                <a:extLst>
                  <a:ext uri="{FF2B5EF4-FFF2-40B4-BE49-F238E27FC236}">
                    <a16:creationId xmlns:a16="http://schemas.microsoft.com/office/drawing/2014/main" id="{BBE007E4-2C56-159C-2C41-E06402E5C7E9}"/>
                  </a:ext>
                </a:extLst>
              </p:cNvPr>
              <p:cNvSpPr/>
              <p:nvPr/>
            </p:nvSpPr>
            <p:spPr>
              <a:xfrm>
                <a:off x="2133972" y="6098784"/>
                <a:ext cx="2689076" cy="745626"/>
              </a:xfrm>
              <a:prstGeom prst="rect">
                <a:avLst/>
              </a:prstGeom>
            </p:spPr>
            <p:txBody>
              <a:bodyPr wrap="square" lIns="0" tIns="0" rIns="0" bIns="0" anchor="t">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200" b="1" kern="0" dirty="0">
                    <a:solidFill>
                      <a:srgbClr val="005ACD"/>
                    </a:solidFill>
                    <a:latin typeface="Roboto" panose="02000000000000000000" pitchFamily="2" charset="0"/>
                    <a:ea typeface="Roboto" panose="02000000000000000000" pitchFamily="2" charset="0"/>
                    <a:cs typeface="Arial" panose="020B0604020202020204" pitchFamily="34" charset="0"/>
                  </a:rPr>
                  <a:t>Verifier Opinion Statement </a:t>
                </a:r>
                <a:endParaRPr lang="en-US" sz="1200" b="1" kern="0" dirty="0">
                  <a:solidFill>
                    <a:srgbClr val="005ACD"/>
                  </a:solidFill>
                  <a:latin typeface="Roboto" panose="02000000000000000000" pitchFamily="2" charset="0"/>
                  <a:ea typeface="Roboto" panose="02000000000000000000" pitchFamily="2" charset="0"/>
                  <a:cs typeface="Arial" panose="020B0604020202020204" pitchFamily="34" charset="0"/>
                </a:endParaRPr>
              </a:p>
            </p:txBody>
          </p:sp>
          <p:sp>
            <p:nvSpPr>
              <p:cNvPr id="527" name="Rectangle 526">
                <a:extLst>
                  <a:ext uri="{FF2B5EF4-FFF2-40B4-BE49-F238E27FC236}">
                    <a16:creationId xmlns:a16="http://schemas.microsoft.com/office/drawing/2014/main" id="{1DFD30D4-05CF-0572-8B7F-4C64186D65BB}"/>
                  </a:ext>
                </a:extLst>
              </p:cNvPr>
              <p:cNvSpPr/>
              <p:nvPr/>
            </p:nvSpPr>
            <p:spPr>
              <a:xfrm>
                <a:off x="2133972" y="5764405"/>
                <a:ext cx="2689076" cy="239219"/>
              </a:xfrm>
              <a:prstGeom prst="rect">
                <a:avLst/>
              </a:prstGeom>
            </p:spPr>
            <p:txBody>
              <a:bodyPr wrap="square" lIns="0" tIns="0" rIns="0" bIns="0" anchor="t">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1500" b="1" dirty="0">
                    <a:solidFill>
                      <a:srgbClr val="005ACD"/>
                    </a:solidFill>
                    <a:latin typeface="Roboto" panose="02000000000000000000" pitchFamily="2" charset="0"/>
                    <a:ea typeface="Roboto" panose="02000000000000000000" pitchFamily="2" charset="0"/>
                    <a:cs typeface="Segoe UI Light" panose="020B0502040204020203" pitchFamily="34" charset="0"/>
                  </a:rPr>
                  <a:t>Review</a:t>
                </a:r>
              </a:p>
            </p:txBody>
          </p:sp>
        </p:grpSp>
      </p:grpSp>
      <p:grpSp>
        <p:nvGrpSpPr>
          <p:cNvPr id="528" name="Group 527">
            <a:extLst>
              <a:ext uri="{FF2B5EF4-FFF2-40B4-BE49-F238E27FC236}">
                <a16:creationId xmlns:a16="http://schemas.microsoft.com/office/drawing/2014/main" id="{4FF9592F-BE5F-2202-9950-5A8B87CB352C}"/>
              </a:ext>
            </a:extLst>
          </p:cNvPr>
          <p:cNvGrpSpPr/>
          <p:nvPr/>
        </p:nvGrpSpPr>
        <p:grpSpPr>
          <a:xfrm>
            <a:off x="11261492" y="4303223"/>
            <a:ext cx="2175270" cy="2763665"/>
            <a:chOff x="2448883" y="1893428"/>
            <a:chExt cx="2254305" cy="2864078"/>
          </a:xfrm>
        </p:grpSpPr>
        <p:sp>
          <p:nvSpPr>
            <p:cNvPr id="529" name="Freeform: Shape 528">
              <a:extLst>
                <a:ext uri="{FF2B5EF4-FFF2-40B4-BE49-F238E27FC236}">
                  <a16:creationId xmlns:a16="http://schemas.microsoft.com/office/drawing/2014/main" id="{84B1A8E2-DB4D-6A0D-015F-487F4D5BEA77}"/>
                </a:ext>
              </a:extLst>
            </p:cNvPr>
            <p:cNvSpPr/>
            <p:nvPr/>
          </p:nvSpPr>
          <p:spPr>
            <a:xfrm>
              <a:off x="3008147" y="1923650"/>
              <a:ext cx="1291285" cy="1989581"/>
            </a:xfrm>
            <a:custGeom>
              <a:avLst/>
              <a:gdLst>
                <a:gd name="connsiteX0" fmla="*/ 1504913 w 1504912"/>
                <a:gd name="connsiteY0" fmla="*/ 2189922 h 2318732"/>
                <a:gd name="connsiteX1" fmla="*/ 1376103 w 1504912"/>
                <a:gd name="connsiteY1" fmla="*/ 2318732 h 2318732"/>
                <a:gd name="connsiteX2" fmla="*/ 128810 w 1504912"/>
                <a:gd name="connsiteY2" fmla="*/ 2318732 h 2318732"/>
                <a:gd name="connsiteX3" fmla="*/ 0 w 1504912"/>
                <a:gd name="connsiteY3" fmla="*/ 2189922 h 2318732"/>
                <a:gd name="connsiteX4" fmla="*/ 0 w 1504912"/>
                <a:gd name="connsiteY4" fmla="*/ 128810 h 2318732"/>
                <a:gd name="connsiteX5" fmla="*/ 128810 w 1504912"/>
                <a:gd name="connsiteY5" fmla="*/ 0 h 2318732"/>
                <a:gd name="connsiteX6" fmla="*/ 1375954 w 1504912"/>
                <a:gd name="connsiteY6" fmla="*/ 0 h 2318732"/>
                <a:gd name="connsiteX7" fmla="*/ 1504764 w 1504912"/>
                <a:gd name="connsiteY7" fmla="*/ 128810 h 2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12" h="2318732">
                  <a:moveTo>
                    <a:pt x="1504913" y="2189922"/>
                  </a:moveTo>
                  <a:cubicBezTo>
                    <a:pt x="1504913" y="2261005"/>
                    <a:pt x="1447186" y="2318732"/>
                    <a:pt x="1376103" y="2318732"/>
                  </a:cubicBezTo>
                  <a:lnTo>
                    <a:pt x="128810" y="2318732"/>
                  </a:lnTo>
                  <a:cubicBezTo>
                    <a:pt x="57727" y="2318732"/>
                    <a:pt x="0" y="2261005"/>
                    <a:pt x="0" y="2189922"/>
                  </a:cubicBezTo>
                  <a:lnTo>
                    <a:pt x="0" y="128810"/>
                  </a:lnTo>
                  <a:cubicBezTo>
                    <a:pt x="0" y="57727"/>
                    <a:pt x="57727" y="0"/>
                    <a:pt x="128810" y="0"/>
                  </a:cubicBezTo>
                  <a:lnTo>
                    <a:pt x="1375954" y="0"/>
                  </a:lnTo>
                  <a:cubicBezTo>
                    <a:pt x="1447037" y="0"/>
                    <a:pt x="1504764" y="57727"/>
                    <a:pt x="1504764" y="128810"/>
                  </a:cubicBezTo>
                </a:path>
              </a:pathLst>
            </a:custGeom>
            <a:noFill/>
            <a:ln w="38100" cap="rnd">
              <a:solidFill>
                <a:schemeClr val="accent1"/>
              </a:solidFill>
              <a:prstDash val="sysDot"/>
              <a:round/>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30" name="Freeform: Shape 529">
              <a:extLst>
                <a:ext uri="{FF2B5EF4-FFF2-40B4-BE49-F238E27FC236}">
                  <a16:creationId xmlns:a16="http://schemas.microsoft.com/office/drawing/2014/main" id="{908C6BB5-BDB3-F52B-078D-C606964B2BA2}"/>
                </a:ext>
              </a:extLst>
            </p:cNvPr>
            <p:cNvSpPr/>
            <p:nvPr/>
          </p:nvSpPr>
          <p:spPr>
            <a:xfrm>
              <a:off x="3686416" y="1893428"/>
              <a:ext cx="1016772" cy="2050024"/>
            </a:xfrm>
            <a:custGeom>
              <a:avLst/>
              <a:gdLst>
                <a:gd name="connsiteX0" fmla="*/ 625204 w 1150120"/>
                <a:gd name="connsiteY0" fmla="*/ 2318881 h 2318880"/>
                <a:gd name="connsiteX1" fmla="*/ 128810 w 1150120"/>
                <a:gd name="connsiteY1" fmla="*/ 2318881 h 2318880"/>
                <a:gd name="connsiteX2" fmla="*/ 0 w 1150120"/>
                <a:gd name="connsiteY2" fmla="*/ 2190071 h 2318880"/>
                <a:gd name="connsiteX3" fmla="*/ 0 w 1150120"/>
                <a:gd name="connsiteY3" fmla="*/ 128810 h 2318880"/>
                <a:gd name="connsiteX4" fmla="*/ 128810 w 1150120"/>
                <a:gd name="connsiteY4" fmla="*/ 0 h 2318880"/>
                <a:gd name="connsiteX5" fmla="*/ 622682 w 1150120"/>
                <a:gd name="connsiteY5" fmla="*/ 0 h 2318880"/>
                <a:gd name="connsiteX6" fmla="*/ 743478 w 1150120"/>
                <a:gd name="connsiteY6" fmla="*/ 83994 h 2318880"/>
                <a:gd name="connsiteX7" fmla="*/ 1142078 w 1150120"/>
                <a:gd name="connsiteY7" fmla="*/ 1158253 h 2318880"/>
                <a:gd name="connsiteX8" fmla="*/ 1140890 w 1150120"/>
                <a:gd name="connsiteY8" fmla="*/ 1251002 h 2318880"/>
                <a:gd name="connsiteX9" fmla="*/ 744814 w 1150120"/>
                <a:gd name="connsiteY9" fmla="*/ 2238003 h 2318880"/>
                <a:gd name="connsiteX10" fmla="*/ 625204 w 1150120"/>
                <a:gd name="connsiteY10" fmla="*/ 2318881 h 23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120" h="2318880">
                  <a:moveTo>
                    <a:pt x="625204" y="2318881"/>
                  </a:moveTo>
                  <a:lnTo>
                    <a:pt x="128810" y="2318881"/>
                  </a:lnTo>
                  <a:cubicBezTo>
                    <a:pt x="57727" y="2318881"/>
                    <a:pt x="0" y="2261153"/>
                    <a:pt x="0" y="2190071"/>
                  </a:cubicBezTo>
                  <a:lnTo>
                    <a:pt x="0" y="128810"/>
                  </a:lnTo>
                  <a:cubicBezTo>
                    <a:pt x="0" y="57727"/>
                    <a:pt x="57727" y="0"/>
                    <a:pt x="128810" y="0"/>
                  </a:cubicBezTo>
                  <a:lnTo>
                    <a:pt x="622682" y="0"/>
                  </a:lnTo>
                  <a:cubicBezTo>
                    <a:pt x="676550" y="0"/>
                    <a:pt x="724780" y="33538"/>
                    <a:pt x="743478" y="83994"/>
                  </a:cubicBezTo>
                  <a:lnTo>
                    <a:pt x="1142078" y="1158253"/>
                  </a:lnTo>
                  <a:cubicBezTo>
                    <a:pt x="1153207" y="1188230"/>
                    <a:pt x="1152762" y="1221323"/>
                    <a:pt x="1140890" y="1251002"/>
                  </a:cubicBezTo>
                  <a:lnTo>
                    <a:pt x="744814" y="2238003"/>
                  </a:lnTo>
                  <a:cubicBezTo>
                    <a:pt x="725225" y="2286827"/>
                    <a:pt x="677886" y="2318881"/>
                    <a:pt x="625204" y="2318881"/>
                  </a:cubicBezTo>
                  <a:close/>
                </a:path>
              </a:pathLst>
            </a:custGeom>
            <a:solidFill>
              <a:srgbClr val="FF0000"/>
            </a:soli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31" name="Freeform: Shape 530">
              <a:extLst>
                <a:ext uri="{FF2B5EF4-FFF2-40B4-BE49-F238E27FC236}">
                  <a16:creationId xmlns:a16="http://schemas.microsoft.com/office/drawing/2014/main" id="{E73A96A1-41EC-A6A9-645D-7D79A229367F}"/>
                </a:ext>
              </a:extLst>
            </p:cNvPr>
            <p:cNvSpPr/>
            <p:nvPr/>
          </p:nvSpPr>
          <p:spPr>
            <a:xfrm>
              <a:off x="2448883" y="2041808"/>
              <a:ext cx="1732920" cy="2715698"/>
            </a:xfrm>
            <a:custGeom>
              <a:avLst/>
              <a:gdLst>
                <a:gd name="connsiteX0" fmla="*/ 2393822 w 2393821"/>
                <a:gd name="connsiteY0" fmla="*/ 2007391 h 3071856"/>
                <a:gd name="connsiteX1" fmla="*/ 1234827 w 2393821"/>
                <a:gd name="connsiteY1" fmla="*/ 0 h 3071856"/>
                <a:gd name="connsiteX2" fmla="*/ 0 w 2393821"/>
                <a:gd name="connsiteY2" fmla="*/ 1150685 h 3071856"/>
                <a:gd name="connsiteX3" fmla="*/ 1150240 w 2393821"/>
                <a:gd name="connsiteY3" fmla="*/ 3071856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14594 w 2314594"/>
                <a:gd name="connsiteY0" fmla="*/ 2007391 h 3071856"/>
                <a:gd name="connsiteX1" fmla="*/ 1155599 w 2314594"/>
                <a:gd name="connsiteY1" fmla="*/ 0 h 3071856"/>
                <a:gd name="connsiteX2" fmla="*/ 354405 w 2314594"/>
                <a:gd name="connsiteY2" fmla="*/ 717052 h 3071856"/>
                <a:gd name="connsiteX3" fmla="*/ 46881 w 2314594"/>
                <a:gd name="connsiteY3" fmla="*/ 3048933 h 3071856"/>
                <a:gd name="connsiteX4" fmla="*/ 1071012 w 2314594"/>
                <a:gd name="connsiteY4" fmla="*/ 3071856 h 3071856"/>
                <a:gd name="connsiteX5" fmla="*/ 2314594 w 2314594"/>
                <a:gd name="connsiteY5" fmla="*/ 2007391 h 3071856"/>
                <a:gd name="connsiteX0" fmla="*/ 2002415 w 2002415"/>
                <a:gd name="connsiteY0" fmla="*/ 2007391 h 3071856"/>
                <a:gd name="connsiteX1" fmla="*/ 843420 w 2002415"/>
                <a:gd name="connsiteY1" fmla="*/ 0 h 3071856"/>
                <a:gd name="connsiteX2" fmla="*/ 42226 w 2002415"/>
                <a:gd name="connsiteY2" fmla="*/ 717052 h 3071856"/>
                <a:gd name="connsiteX3" fmla="*/ 74067 w 2002415"/>
                <a:gd name="connsiteY3" fmla="*/ 3067786 h 3071856"/>
                <a:gd name="connsiteX4" fmla="*/ 758833 w 2002415"/>
                <a:gd name="connsiteY4" fmla="*/ 3071856 h 3071856"/>
                <a:gd name="connsiteX5" fmla="*/ 2002415 w 2002415"/>
                <a:gd name="connsiteY5" fmla="*/ 2007391 h 3071856"/>
                <a:gd name="connsiteX0" fmla="*/ 2039095 w 2039095"/>
                <a:gd name="connsiteY0" fmla="*/ 2064916 h 3129381"/>
                <a:gd name="connsiteX1" fmla="*/ 880100 w 2039095"/>
                <a:gd name="connsiteY1" fmla="*/ 57525 h 3129381"/>
                <a:gd name="connsiteX2" fmla="*/ 78906 w 2039095"/>
                <a:gd name="connsiteY2" fmla="*/ 774577 h 3129381"/>
                <a:gd name="connsiteX3" fmla="*/ 110747 w 2039095"/>
                <a:gd name="connsiteY3" fmla="*/ 3125311 h 3129381"/>
                <a:gd name="connsiteX4" fmla="*/ 795513 w 2039095"/>
                <a:gd name="connsiteY4" fmla="*/ 3129381 h 3129381"/>
                <a:gd name="connsiteX5" fmla="*/ 2039095 w 2039095"/>
                <a:gd name="connsiteY5" fmla="*/ 2064916 h 3129381"/>
                <a:gd name="connsiteX0" fmla="*/ 2039095 w 2039095"/>
                <a:gd name="connsiteY0" fmla="*/ 2007391 h 3071856"/>
                <a:gd name="connsiteX1" fmla="*/ 880100 w 2039095"/>
                <a:gd name="connsiteY1" fmla="*/ 0 h 3071856"/>
                <a:gd name="connsiteX2" fmla="*/ 78906 w 2039095"/>
                <a:gd name="connsiteY2" fmla="*/ 717052 h 3071856"/>
                <a:gd name="connsiteX3" fmla="*/ 110747 w 2039095"/>
                <a:gd name="connsiteY3" fmla="*/ 3067786 h 3071856"/>
                <a:gd name="connsiteX4" fmla="*/ 795513 w 2039095"/>
                <a:gd name="connsiteY4" fmla="*/ 3071856 h 3071856"/>
                <a:gd name="connsiteX5" fmla="*/ 2039095 w 2039095"/>
                <a:gd name="connsiteY5" fmla="*/ 2007391 h 3071856"/>
                <a:gd name="connsiteX0" fmla="*/ 1960189 w 1960189"/>
                <a:gd name="connsiteY0" fmla="*/ 2007391 h 3071856"/>
                <a:gd name="connsiteX1" fmla="*/ 801194 w 1960189"/>
                <a:gd name="connsiteY1" fmla="*/ 0 h 3071856"/>
                <a:gd name="connsiteX2" fmla="*/ 0 w 1960189"/>
                <a:gd name="connsiteY2" fmla="*/ 717052 h 3071856"/>
                <a:gd name="connsiteX3" fmla="*/ 31841 w 1960189"/>
                <a:gd name="connsiteY3" fmla="*/ 3067786 h 3071856"/>
                <a:gd name="connsiteX4" fmla="*/ 716607 w 1960189"/>
                <a:gd name="connsiteY4" fmla="*/ 3071856 h 3071856"/>
                <a:gd name="connsiteX5" fmla="*/ 1960189 w 1960189"/>
                <a:gd name="connsiteY5" fmla="*/ 2007391 h 30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89" h="3071856">
                  <a:moveTo>
                    <a:pt x="1960189" y="2007391"/>
                  </a:moveTo>
                  <a:lnTo>
                    <a:pt x="801194" y="0"/>
                  </a:lnTo>
                  <a:lnTo>
                    <a:pt x="0" y="717052"/>
                  </a:lnTo>
                  <a:lnTo>
                    <a:pt x="31841" y="3067786"/>
                  </a:lnTo>
                  <a:lnTo>
                    <a:pt x="716607" y="3071856"/>
                  </a:lnTo>
                  <a:lnTo>
                    <a:pt x="1960189" y="2007391"/>
                  </a:lnTo>
                  <a:close/>
                </a:path>
              </a:pathLst>
            </a:custGeom>
            <a:gradFill>
              <a:gsLst>
                <a:gs pos="26000">
                  <a:schemeClr val="bg1">
                    <a:lumMod val="50000"/>
                    <a:alpha val="0"/>
                  </a:schemeClr>
                </a:gs>
                <a:gs pos="86000">
                  <a:schemeClr val="bg1">
                    <a:lumMod val="50000"/>
                    <a:alpha val="32000"/>
                  </a:schemeClr>
                </a:gs>
              </a:gsLst>
              <a:lin ang="19800000" scaled="0"/>
            </a:gra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32" name="Freeform: Shape 531">
              <a:extLst>
                <a:ext uri="{FF2B5EF4-FFF2-40B4-BE49-F238E27FC236}">
                  <a16:creationId xmlns:a16="http://schemas.microsoft.com/office/drawing/2014/main" id="{F30B051D-B9A3-B213-741D-00BA316866C1}"/>
                </a:ext>
              </a:extLst>
            </p:cNvPr>
            <p:cNvSpPr/>
            <p:nvPr/>
          </p:nvSpPr>
          <p:spPr>
            <a:xfrm>
              <a:off x="3124909" y="2007370"/>
              <a:ext cx="1117896" cy="1822141"/>
            </a:xfrm>
            <a:custGeom>
              <a:avLst/>
              <a:gdLst>
                <a:gd name="connsiteX0" fmla="*/ 1135696 w 1264506"/>
                <a:gd name="connsiteY0" fmla="*/ 2061112 h 2061111"/>
                <a:gd name="connsiteX1" fmla="*/ 128810 w 1264506"/>
                <a:gd name="connsiteY1" fmla="*/ 2061112 h 2061111"/>
                <a:gd name="connsiteX2" fmla="*/ 0 w 1264506"/>
                <a:gd name="connsiteY2" fmla="*/ 1932302 h 2061111"/>
                <a:gd name="connsiteX3" fmla="*/ 0 w 1264506"/>
                <a:gd name="connsiteY3" fmla="*/ 128810 h 2061111"/>
                <a:gd name="connsiteX4" fmla="*/ 128810 w 1264506"/>
                <a:gd name="connsiteY4" fmla="*/ 0 h 2061111"/>
                <a:gd name="connsiteX5" fmla="*/ 1135696 w 1264506"/>
                <a:gd name="connsiteY5" fmla="*/ 0 h 2061111"/>
                <a:gd name="connsiteX6" fmla="*/ 1264507 w 1264506"/>
                <a:gd name="connsiteY6" fmla="*/ 128810 h 2061111"/>
                <a:gd name="connsiteX7" fmla="*/ 1264507 w 1264506"/>
                <a:gd name="connsiteY7" fmla="*/ 1932302 h 2061111"/>
                <a:gd name="connsiteX8" fmla="*/ 1135696 w 1264506"/>
                <a:gd name="connsiteY8" fmla="*/ 2061112 h 20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506" h="2061111">
                  <a:moveTo>
                    <a:pt x="1135696" y="2061112"/>
                  </a:moveTo>
                  <a:lnTo>
                    <a:pt x="128810" y="2061112"/>
                  </a:lnTo>
                  <a:cubicBezTo>
                    <a:pt x="57727" y="2061112"/>
                    <a:pt x="0" y="2003385"/>
                    <a:pt x="0" y="1932302"/>
                  </a:cubicBezTo>
                  <a:lnTo>
                    <a:pt x="0" y="128810"/>
                  </a:lnTo>
                  <a:cubicBezTo>
                    <a:pt x="0" y="57727"/>
                    <a:pt x="57727" y="0"/>
                    <a:pt x="128810" y="0"/>
                  </a:cubicBezTo>
                  <a:lnTo>
                    <a:pt x="1135696" y="0"/>
                  </a:lnTo>
                  <a:cubicBezTo>
                    <a:pt x="1206780" y="0"/>
                    <a:pt x="1264507" y="57727"/>
                    <a:pt x="1264507" y="128810"/>
                  </a:cubicBezTo>
                  <a:lnTo>
                    <a:pt x="1264507" y="1932302"/>
                  </a:lnTo>
                  <a:cubicBezTo>
                    <a:pt x="1264507" y="2003533"/>
                    <a:pt x="1206780" y="2061112"/>
                    <a:pt x="1135696" y="2061112"/>
                  </a:cubicBezTo>
                  <a:close/>
                </a:path>
              </a:pathLst>
            </a:custGeom>
            <a:solidFill>
              <a:schemeClr val="bg1"/>
            </a:solidFill>
            <a:ln w="25400" cap="flat">
              <a:solidFill>
                <a:srgbClr val="F9F9F9"/>
              </a:solid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33" name="TextBox 532">
              <a:extLst>
                <a:ext uri="{FF2B5EF4-FFF2-40B4-BE49-F238E27FC236}">
                  <a16:creationId xmlns:a16="http://schemas.microsoft.com/office/drawing/2014/main" id="{AFF2DC83-2E1E-0810-B49E-B4E6A0880611}"/>
                </a:ext>
              </a:extLst>
            </p:cNvPr>
            <p:cNvSpPr txBox="1"/>
            <p:nvPr/>
          </p:nvSpPr>
          <p:spPr>
            <a:xfrm>
              <a:off x="4292663" y="2855176"/>
              <a:ext cx="354730" cy="242641"/>
            </a:xfrm>
            <a:prstGeom prst="rect">
              <a:avLst/>
            </a:prstGeom>
            <a:noFill/>
          </p:spPr>
          <p:txBody>
            <a:bodyPr wrap="square" lIns="0" tIns="0" rIns="0" bIns="0" rtlCol="0" anchor="ctr">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3600" b="1" dirty="0">
                  <a:solidFill>
                    <a:schemeClr val="bg1"/>
                  </a:solidFill>
                  <a:latin typeface="Roboto" panose="02000000000000000000" pitchFamily="2" charset="0"/>
                  <a:ea typeface="Roboto" panose="02000000000000000000" pitchFamily="2" charset="0"/>
                </a:rPr>
                <a:t>8</a:t>
              </a:r>
            </a:p>
          </p:txBody>
        </p:sp>
        <p:grpSp>
          <p:nvGrpSpPr>
            <p:cNvPr id="534" name="Group 533">
              <a:extLst>
                <a:ext uri="{FF2B5EF4-FFF2-40B4-BE49-F238E27FC236}">
                  <a16:creationId xmlns:a16="http://schemas.microsoft.com/office/drawing/2014/main" id="{C3846A23-6DFD-AA65-D194-F33C7884ADA1}"/>
                </a:ext>
              </a:extLst>
            </p:cNvPr>
            <p:cNvGrpSpPr/>
            <p:nvPr/>
          </p:nvGrpSpPr>
          <p:grpSpPr>
            <a:xfrm>
              <a:off x="3124911" y="2626947"/>
              <a:ext cx="1132359" cy="1045732"/>
              <a:chOff x="1802643" y="5764405"/>
              <a:chExt cx="3468960" cy="1045732"/>
            </a:xfrm>
          </p:grpSpPr>
          <p:sp>
            <p:nvSpPr>
              <p:cNvPr id="536" name="Rectangle 535">
                <a:extLst>
                  <a:ext uri="{FF2B5EF4-FFF2-40B4-BE49-F238E27FC236}">
                    <a16:creationId xmlns:a16="http://schemas.microsoft.com/office/drawing/2014/main" id="{8A128565-AAA4-22CB-AAC3-46C3EC223294}"/>
                  </a:ext>
                </a:extLst>
              </p:cNvPr>
              <p:cNvSpPr/>
              <p:nvPr/>
            </p:nvSpPr>
            <p:spPr>
              <a:xfrm>
                <a:off x="1977082" y="6064511"/>
                <a:ext cx="3148794" cy="745626"/>
              </a:xfrm>
              <a:prstGeom prst="rect">
                <a:avLst/>
              </a:prstGeom>
            </p:spPr>
            <p:txBody>
              <a:bodyPr wrap="square" lIns="0" tIns="0" rIns="0" bIns="0" anchor="t">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200" b="1" kern="0" dirty="0">
                    <a:solidFill>
                      <a:srgbClr val="FF0000"/>
                    </a:solidFill>
                    <a:latin typeface="Roboto" panose="02000000000000000000" pitchFamily="2" charset="0"/>
                    <a:ea typeface="Roboto" panose="02000000000000000000" pitchFamily="2" charset="0"/>
                    <a:cs typeface="Arial" panose="020B0604020202020204" pitchFamily="34" charset="0"/>
                  </a:rPr>
                  <a:t>Production of </a:t>
                </a:r>
              </a:p>
              <a:p>
                <a:pPr algn="ctr"/>
                <a:r>
                  <a:rPr lang="en-GB" sz="1200" b="1" kern="0" dirty="0">
                    <a:solidFill>
                      <a:srgbClr val="FF0000"/>
                    </a:solidFill>
                    <a:latin typeface="Roboto" panose="02000000000000000000" pitchFamily="2" charset="0"/>
                    <a:ea typeface="Roboto" panose="02000000000000000000" pitchFamily="2" charset="0"/>
                    <a:cs typeface="Arial" panose="020B0604020202020204" pitchFamily="34" charset="0"/>
                  </a:rPr>
                  <a:t>a “Completed Footprint” </a:t>
                </a:r>
              </a:p>
              <a:p>
                <a:pPr algn="ctr"/>
                <a:r>
                  <a:rPr lang="en-GB" sz="750" b="1" kern="0" dirty="0">
                    <a:solidFill>
                      <a:srgbClr val="FF0000"/>
                    </a:solidFill>
                    <a:latin typeface="Roboto" panose="02000000000000000000" pitchFamily="2" charset="0"/>
                    <a:ea typeface="Roboto" panose="02000000000000000000" pitchFamily="2" charset="0"/>
                    <a:cs typeface="Arial" panose="020B0604020202020204" pitchFamily="34" charset="0"/>
                  </a:rPr>
                  <a:t>case study and social media promotion</a:t>
                </a:r>
                <a:endParaRPr lang="en-US" sz="750" b="1" kern="0" dirty="0">
                  <a:solidFill>
                    <a:srgbClr val="FF0000"/>
                  </a:solidFill>
                  <a:latin typeface="Roboto" panose="02000000000000000000" pitchFamily="2" charset="0"/>
                  <a:ea typeface="Roboto" panose="02000000000000000000" pitchFamily="2" charset="0"/>
                  <a:cs typeface="Arial" panose="020B0604020202020204" pitchFamily="34" charset="0"/>
                </a:endParaRPr>
              </a:p>
            </p:txBody>
          </p:sp>
          <p:sp>
            <p:nvSpPr>
              <p:cNvPr id="537" name="Rectangle 536">
                <a:extLst>
                  <a:ext uri="{FF2B5EF4-FFF2-40B4-BE49-F238E27FC236}">
                    <a16:creationId xmlns:a16="http://schemas.microsoft.com/office/drawing/2014/main" id="{B18D3D8A-7302-71D8-DF86-C68E538CD19A}"/>
                  </a:ext>
                </a:extLst>
              </p:cNvPr>
              <p:cNvSpPr/>
              <p:nvPr/>
            </p:nvSpPr>
            <p:spPr>
              <a:xfrm>
                <a:off x="1802643" y="5764405"/>
                <a:ext cx="3468960" cy="239219"/>
              </a:xfrm>
              <a:prstGeom prst="rect">
                <a:avLst/>
              </a:prstGeom>
            </p:spPr>
            <p:txBody>
              <a:bodyPr wrap="square" lIns="0" tIns="0" rIns="0" bIns="0" anchor="t">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1500" b="1" dirty="0">
                    <a:solidFill>
                      <a:srgbClr val="FF0000"/>
                    </a:solidFill>
                    <a:latin typeface="Roboto" panose="02000000000000000000" pitchFamily="2" charset="0"/>
                    <a:ea typeface="Roboto" panose="02000000000000000000" pitchFamily="2" charset="0"/>
                    <a:cs typeface="Segoe UI Light" panose="020B0502040204020203" pitchFamily="34" charset="0"/>
                  </a:rPr>
                  <a:t>Case Study</a:t>
                </a:r>
              </a:p>
            </p:txBody>
          </p:sp>
        </p:grpSp>
      </p:grpSp>
      <p:grpSp>
        <p:nvGrpSpPr>
          <p:cNvPr id="538" name="Group 537">
            <a:extLst>
              <a:ext uri="{FF2B5EF4-FFF2-40B4-BE49-F238E27FC236}">
                <a16:creationId xmlns:a16="http://schemas.microsoft.com/office/drawing/2014/main" id="{7375E67A-FF52-FA87-79A6-0CF30173E66F}"/>
              </a:ext>
            </a:extLst>
          </p:cNvPr>
          <p:cNvGrpSpPr/>
          <p:nvPr/>
        </p:nvGrpSpPr>
        <p:grpSpPr>
          <a:xfrm>
            <a:off x="11973752" y="6518798"/>
            <a:ext cx="2175270" cy="2763665"/>
            <a:chOff x="2448883" y="1893428"/>
            <a:chExt cx="2254305" cy="2864078"/>
          </a:xfrm>
        </p:grpSpPr>
        <p:sp>
          <p:nvSpPr>
            <p:cNvPr id="539" name="Freeform: Shape 538">
              <a:extLst>
                <a:ext uri="{FF2B5EF4-FFF2-40B4-BE49-F238E27FC236}">
                  <a16:creationId xmlns:a16="http://schemas.microsoft.com/office/drawing/2014/main" id="{26CC408B-48F4-FF20-50AE-966E75BCE5C1}"/>
                </a:ext>
              </a:extLst>
            </p:cNvPr>
            <p:cNvSpPr/>
            <p:nvPr/>
          </p:nvSpPr>
          <p:spPr>
            <a:xfrm>
              <a:off x="3008147" y="1923650"/>
              <a:ext cx="1291285" cy="1989581"/>
            </a:xfrm>
            <a:custGeom>
              <a:avLst/>
              <a:gdLst>
                <a:gd name="connsiteX0" fmla="*/ 1504913 w 1504912"/>
                <a:gd name="connsiteY0" fmla="*/ 2189922 h 2318732"/>
                <a:gd name="connsiteX1" fmla="*/ 1376103 w 1504912"/>
                <a:gd name="connsiteY1" fmla="*/ 2318732 h 2318732"/>
                <a:gd name="connsiteX2" fmla="*/ 128810 w 1504912"/>
                <a:gd name="connsiteY2" fmla="*/ 2318732 h 2318732"/>
                <a:gd name="connsiteX3" fmla="*/ 0 w 1504912"/>
                <a:gd name="connsiteY3" fmla="*/ 2189922 h 2318732"/>
                <a:gd name="connsiteX4" fmla="*/ 0 w 1504912"/>
                <a:gd name="connsiteY4" fmla="*/ 128810 h 2318732"/>
                <a:gd name="connsiteX5" fmla="*/ 128810 w 1504912"/>
                <a:gd name="connsiteY5" fmla="*/ 0 h 2318732"/>
                <a:gd name="connsiteX6" fmla="*/ 1375954 w 1504912"/>
                <a:gd name="connsiteY6" fmla="*/ 0 h 2318732"/>
                <a:gd name="connsiteX7" fmla="*/ 1504764 w 1504912"/>
                <a:gd name="connsiteY7" fmla="*/ 128810 h 2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12" h="2318732">
                  <a:moveTo>
                    <a:pt x="1504913" y="2189922"/>
                  </a:moveTo>
                  <a:cubicBezTo>
                    <a:pt x="1504913" y="2261005"/>
                    <a:pt x="1447186" y="2318732"/>
                    <a:pt x="1376103" y="2318732"/>
                  </a:cubicBezTo>
                  <a:lnTo>
                    <a:pt x="128810" y="2318732"/>
                  </a:lnTo>
                  <a:cubicBezTo>
                    <a:pt x="57727" y="2318732"/>
                    <a:pt x="0" y="2261005"/>
                    <a:pt x="0" y="2189922"/>
                  </a:cubicBezTo>
                  <a:lnTo>
                    <a:pt x="0" y="128810"/>
                  </a:lnTo>
                  <a:cubicBezTo>
                    <a:pt x="0" y="57727"/>
                    <a:pt x="57727" y="0"/>
                    <a:pt x="128810" y="0"/>
                  </a:cubicBezTo>
                  <a:lnTo>
                    <a:pt x="1375954" y="0"/>
                  </a:lnTo>
                  <a:cubicBezTo>
                    <a:pt x="1447037" y="0"/>
                    <a:pt x="1504764" y="57727"/>
                    <a:pt x="1504764" y="128810"/>
                  </a:cubicBezTo>
                </a:path>
              </a:pathLst>
            </a:custGeom>
            <a:noFill/>
            <a:ln w="38100" cap="rnd">
              <a:solidFill>
                <a:schemeClr val="accent1"/>
              </a:solidFill>
              <a:prstDash val="sysDot"/>
              <a:round/>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40" name="Freeform: Shape 539">
              <a:extLst>
                <a:ext uri="{FF2B5EF4-FFF2-40B4-BE49-F238E27FC236}">
                  <a16:creationId xmlns:a16="http://schemas.microsoft.com/office/drawing/2014/main" id="{8025F95D-2F62-11DB-CF3F-612900F03806}"/>
                </a:ext>
              </a:extLst>
            </p:cNvPr>
            <p:cNvSpPr/>
            <p:nvPr/>
          </p:nvSpPr>
          <p:spPr>
            <a:xfrm>
              <a:off x="3686416" y="1893428"/>
              <a:ext cx="1016772" cy="2050024"/>
            </a:xfrm>
            <a:custGeom>
              <a:avLst/>
              <a:gdLst>
                <a:gd name="connsiteX0" fmla="*/ 625204 w 1150120"/>
                <a:gd name="connsiteY0" fmla="*/ 2318881 h 2318880"/>
                <a:gd name="connsiteX1" fmla="*/ 128810 w 1150120"/>
                <a:gd name="connsiteY1" fmla="*/ 2318881 h 2318880"/>
                <a:gd name="connsiteX2" fmla="*/ 0 w 1150120"/>
                <a:gd name="connsiteY2" fmla="*/ 2190071 h 2318880"/>
                <a:gd name="connsiteX3" fmla="*/ 0 w 1150120"/>
                <a:gd name="connsiteY3" fmla="*/ 128810 h 2318880"/>
                <a:gd name="connsiteX4" fmla="*/ 128810 w 1150120"/>
                <a:gd name="connsiteY4" fmla="*/ 0 h 2318880"/>
                <a:gd name="connsiteX5" fmla="*/ 622682 w 1150120"/>
                <a:gd name="connsiteY5" fmla="*/ 0 h 2318880"/>
                <a:gd name="connsiteX6" fmla="*/ 743478 w 1150120"/>
                <a:gd name="connsiteY6" fmla="*/ 83994 h 2318880"/>
                <a:gd name="connsiteX7" fmla="*/ 1142078 w 1150120"/>
                <a:gd name="connsiteY7" fmla="*/ 1158253 h 2318880"/>
                <a:gd name="connsiteX8" fmla="*/ 1140890 w 1150120"/>
                <a:gd name="connsiteY8" fmla="*/ 1251002 h 2318880"/>
                <a:gd name="connsiteX9" fmla="*/ 744814 w 1150120"/>
                <a:gd name="connsiteY9" fmla="*/ 2238003 h 2318880"/>
                <a:gd name="connsiteX10" fmla="*/ 625204 w 1150120"/>
                <a:gd name="connsiteY10" fmla="*/ 2318881 h 23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120" h="2318880">
                  <a:moveTo>
                    <a:pt x="625204" y="2318881"/>
                  </a:moveTo>
                  <a:lnTo>
                    <a:pt x="128810" y="2318881"/>
                  </a:lnTo>
                  <a:cubicBezTo>
                    <a:pt x="57727" y="2318881"/>
                    <a:pt x="0" y="2261153"/>
                    <a:pt x="0" y="2190071"/>
                  </a:cubicBezTo>
                  <a:lnTo>
                    <a:pt x="0" y="128810"/>
                  </a:lnTo>
                  <a:cubicBezTo>
                    <a:pt x="0" y="57727"/>
                    <a:pt x="57727" y="0"/>
                    <a:pt x="128810" y="0"/>
                  </a:cubicBezTo>
                  <a:lnTo>
                    <a:pt x="622682" y="0"/>
                  </a:lnTo>
                  <a:cubicBezTo>
                    <a:pt x="676550" y="0"/>
                    <a:pt x="724780" y="33538"/>
                    <a:pt x="743478" y="83994"/>
                  </a:cubicBezTo>
                  <a:lnTo>
                    <a:pt x="1142078" y="1158253"/>
                  </a:lnTo>
                  <a:cubicBezTo>
                    <a:pt x="1153207" y="1188230"/>
                    <a:pt x="1152762" y="1221323"/>
                    <a:pt x="1140890" y="1251002"/>
                  </a:cubicBezTo>
                  <a:lnTo>
                    <a:pt x="744814" y="2238003"/>
                  </a:lnTo>
                  <a:cubicBezTo>
                    <a:pt x="725225" y="2286827"/>
                    <a:pt x="677886" y="2318881"/>
                    <a:pt x="625204" y="2318881"/>
                  </a:cubicBezTo>
                  <a:close/>
                </a:path>
              </a:pathLst>
            </a:custGeom>
            <a:solidFill>
              <a:srgbClr val="00B050"/>
            </a:soli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41" name="Freeform: Shape 540">
              <a:extLst>
                <a:ext uri="{FF2B5EF4-FFF2-40B4-BE49-F238E27FC236}">
                  <a16:creationId xmlns:a16="http://schemas.microsoft.com/office/drawing/2014/main" id="{8820D481-A188-9D65-F8F2-0A1CC99A9C7D}"/>
                </a:ext>
              </a:extLst>
            </p:cNvPr>
            <p:cNvSpPr/>
            <p:nvPr/>
          </p:nvSpPr>
          <p:spPr>
            <a:xfrm>
              <a:off x="2448883" y="2041808"/>
              <a:ext cx="1732920" cy="2715698"/>
            </a:xfrm>
            <a:custGeom>
              <a:avLst/>
              <a:gdLst>
                <a:gd name="connsiteX0" fmla="*/ 2393822 w 2393821"/>
                <a:gd name="connsiteY0" fmla="*/ 2007391 h 3071856"/>
                <a:gd name="connsiteX1" fmla="*/ 1234827 w 2393821"/>
                <a:gd name="connsiteY1" fmla="*/ 0 h 3071856"/>
                <a:gd name="connsiteX2" fmla="*/ 0 w 2393821"/>
                <a:gd name="connsiteY2" fmla="*/ 1150685 h 3071856"/>
                <a:gd name="connsiteX3" fmla="*/ 1150240 w 2393821"/>
                <a:gd name="connsiteY3" fmla="*/ 3071856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14594 w 2314594"/>
                <a:gd name="connsiteY0" fmla="*/ 2007391 h 3071856"/>
                <a:gd name="connsiteX1" fmla="*/ 1155599 w 2314594"/>
                <a:gd name="connsiteY1" fmla="*/ 0 h 3071856"/>
                <a:gd name="connsiteX2" fmla="*/ 354405 w 2314594"/>
                <a:gd name="connsiteY2" fmla="*/ 717052 h 3071856"/>
                <a:gd name="connsiteX3" fmla="*/ 46881 w 2314594"/>
                <a:gd name="connsiteY3" fmla="*/ 3048933 h 3071856"/>
                <a:gd name="connsiteX4" fmla="*/ 1071012 w 2314594"/>
                <a:gd name="connsiteY4" fmla="*/ 3071856 h 3071856"/>
                <a:gd name="connsiteX5" fmla="*/ 2314594 w 2314594"/>
                <a:gd name="connsiteY5" fmla="*/ 2007391 h 3071856"/>
                <a:gd name="connsiteX0" fmla="*/ 2002415 w 2002415"/>
                <a:gd name="connsiteY0" fmla="*/ 2007391 h 3071856"/>
                <a:gd name="connsiteX1" fmla="*/ 843420 w 2002415"/>
                <a:gd name="connsiteY1" fmla="*/ 0 h 3071856"/>
                <a:gd name="connsiteX2" fmla="*/ 42226 w 2002415"/>
                <a:gd name="connsiteY2" fmla="*/ 717052 h 3071856"/>
                <a:gd name="connsiteX3" fmla="*/ 74067 w 2002415"/>
                <a:gd name="connsiteY3" fmla="*/ 3067786 h 3071856"/>
                <a:gd name="connsiteX4" fmla="*/ 758833 w 2002415"/>
                <a:gd name="connsiteY4" fmla="*/ 3071856 h 3071856"/>
                <a:gd name="connsiteX5" fmla="*/ 2002415 w 2002415"/>
                <a:gd name="connsiteY5" fmla="*/ 2007391 h 3071856"/>
                <a:gd name="connsiteX0" fmla="*/ 2039095 w 2039095"/>
                <a:gd name="connsiteY0" fmla="*/ 2064916 h 3129381"/>
                <a:gd name="connsiteX1" fmla="*/ 880100 w 2039095"/>
                <a:gd name="connsiteY1" fmla="*/ 57525 h 3129381"/>
                <a:gd name="connsiteX2" fmla="*/ 78906 w 2039095"/>
                <a:gd name="connsiteY2" fmla="*/ 774577 h 3129381"/>
                <a:gd name="connsiteX3" fmla="*/ 110747 w 2039095"/>
                <a:gd name="connsiteY3" fmla="*/ 3125311 h 3129381"/>
                <a:gd name="connsiteX4" fmla="*/ 795513 w 2039095"/>
                <a:gd name="connsiteY4" fmla="*/ 3129381 h 3129381"/>
                <a:gd name="connsiteX5" fmla="*/ 2039095 w 2039095"/>
                <a:gd name="connsiteY5" fmla="*/ 2064916 h 3129381"/>
                <a:gd name="connsiteX0" fmla="*/ 2039095 w 2039095"/>
                <a:gd name="connsiteY0" fmla="*/ 2007391 h 3071856"/>
                <a:gd name="connsiteX1" fmla="*/ 880100 w 2039095"/>
                <a:gd name="connsiteY1" fmla="*/ 0 h 3071856"/>
                <a:gd name="connsiteX2" fmla="*/ 78906 w 2039095"/>
                <a:gd name="connsiteY2" fmla="*/ 717052 h 3071856"/>
                <a:gd name="connsiteX3" fmla="*/ 110747 w 2039095"/>
                <a:gd name="connsiteY3" fmla="*/ 3067786 h 3071856"/>
                <a:gd name="connsiteX4" fmla="*/ 795513 w 2039095"/>
                <a:gd name="connsiteY4" fmla="*/ 3071856 h 3071856"/>
                <a:gd name="connsiteX5" fmla="*/ 2039095 w 2039095"/>
                <a:gd name="connsiteY5" fmla="*/ 2007391 h 3071856"/>
                <a:gd name="connsiteX0" fmla="*/ 1960189 w 1960189"/>
                <a:gd name="connsiteY0" fmla="*/ 2007391 h 3071856"/>
                <a:gd name="connsiteX1" fmla="*/ 801194 w 1960189"/>
                <a:gd name="connsiteY1" fmla="*/ 0 h 3071856"/>
                <a:gd name="connsiteX2" fmla="*/ 0 w 1960189"/>
                <a:gd name="connsiteY2" fmla="*/ 717052 h 3071856"/>
                <a:gd name="connsiteX3" fmla="*/ 31841 w 1960189"/>
                <a:gd name="connsiteY3" fmla="*/ 3067786 h 3071856"/>
                <a:gd name="connsiteX4" fmla="*/ 716607 w 1960189"/>
                <a:gd name="connsiteY4" fmla="*/ 3071856 h 3071856"/>
                <a:gd name="connsiteX5" fmla="*/ 1960189 w 1960189"/>
                <a:gd name="connsiteY5" fmla="*/ 2007391 h 30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89" h="3071856">
                  <a:moveTo>
                    <a:pt x="1960189" y="2007391"/>
                  </a:moveTo>
                  <a:lnTo>
                    <a:pt x="801194" y="0"/>
                  </a:lnTo>
                  <a:lnTo>
                    <a:pt x="0" y="717052"/>
                  </a:lnTo>
                  <a:lnTo>
                    <a:pt x="31841" y="3067786"/>
                  </a:lnTo>
                  <a:lnTo>
                    <a:pt x="716607" y="3071856"/>
                  </a:lnTo>
                  <a:lnTo>
                    <a:pt x="1960189" y="2007391"/>
                  </a:lnTo>
                  <a:close/>
                </a:path>
              </a:pathLst>
            </a:custGeom>
            <a:gradFill>
              <a:gsLst>
                <a:gs pos="26000">
                  <a:schemeClr val="bg1">
                    <a:lumMod val="50000"/>
                    <a:alpha val="0"/>
                  </a:schemeClr>
                </a:gs>
                <a:gs pos="86000">
                  <a:schemeClr val="bg1">
                    <a:lumMod val="50000"/>
                    <a:alpha val="32000"/>
                  </a:schemeClr>
                </a:gs>
              </a:gsLst>
              <a:lin ang="19800000" scaled="0"/>
            </a:gra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42" name="Freeform: Shape 541">
              <a:extLst>
                <a:ext uri="{FF2B5EF4-FFF2-40B4-BE49-F238E27FC236}">
                  <a16:creationId xmlns:a16="http://schemas.microsoft.com/office/drawing/2014/main" id="{645DE0D4-E7D5-1225-AA2D-4E9A0A88FD0A}"/>
                </a:ext>
              </a:extLst>
            </p:cNvPr>
            <p:cNvSpPr/>
            <p:nvPr/>
          </p:nvSpPr>
          <p:spPr>
            <a:xfrm>
              <a:off x="3124909" y="2007370"/>
              <a:ext cx="1117896" cy="1822141"/>
            </a:xfrm>
            <a:custGeom>
              <a:avLst/>
              <a:gdLst>
                <a:gd name="connsiteX0" fmla="*/ 1135696 w 1264506"/>
                <a:gd name="connsiteY0" fmla="*/ 2061112 h 2061111"/>
                <a:gd name="connsiteX1" fmla="*/ 128810 w 1264506"/>
                <a:gd name="connsiteY1" fmla="*/ 2061112 h 2061111"/>
                <a:gd name="connsiteX2" fmla="*/ 0 w 1264506"/>
                <a:gd name="connsiteY2" fmla="*/ 1932302 h 2061111"/>
                <a:gd name="connsiteX3" fmla="*/ 0 w 1264506"/>
                <a:gd name="connsiteY3" fmla="*/ 128810 h 2061111"/>
                <a:gd name="connsiteX4" fmla="*/ 128810 w 1264506"/>
                <a:gd name="connsiteY4" fmla="*/ 0 h 2061111"/>
                <a:gd name="connsiteX5" fmla="*/ 1135696 w 1264506"/>
                <a:gd name="connsiteY5" fmla="*/ 0 h 2061111"/>
                <a:gd name="connsiteX6" fmla="*/ 1264507 w 1264506"/>
                <a:gd name="connsiteY6" fmla="*/ 128810 h 2061111"/>
                <a:gd name="connsiteX7" fmla="*/ 1264507 w 1264506"/>
                <a:gd name="connsiteY7" fmla="*/ 1932302 h 2061111"/>
                <a:gd name="connsiteX8" fmla="*/ 1135696 w 1264506"/>
                <a:gd name="connsiteY8" fmla="*/ 2061112 h 20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506" h="2061111">
                  <a:moveTo>
                    <a:pt x="1135696" y="2061112"/>
                  </a:moveTo>
                  <a:lnTo>
                    <a:pt x="128810" y="2061112"/>
                  </a:lnTo>
                  <a:cubicBezTo>
                    <a:pt x="57727" y="2061112"/>
                    <a:pt x="0" y="2003385"/>
                    <a:pt x="0" y="1932302"/>
                  </a:cubicBezTo>
                  <a:lnTo>
                    <a:pt x="0" y="128810"/>
                  </a:lnTo>
                  <a:cubicBezTo>
                    <a:pt x="0" y="57727"/>
                    <a:pt x="57727" y="0"/>
                    <a:pt x="128810" y="0"/>
                  </a:cubicBezTo>
                  <a:lnTo>
                    <a:pt x="1135696" y="0"/>
                  </a:lnTo>
                  <a:cubicBezTo>
                    <a:pt x="1206780" y="0"/>
                    <a:pt x="1264507" y="57727"/>
                    <a:pt x="1264507" y="128810"/>
                  </a:cubicBezTo>
                  <a:lnTo>
                    <a:pt x="1264507" y="1932302"/>
                  </a:lnTo>
                  <a:cubicBezTo>
                    <a:pt x="1264507" y="2003533"/>
                    <a:pt x="1206780" y="2061112"/>
                    <a:pt x="1135696" y="2061112"/>
                  </a:cubicBezTo>
                  <a:close/>
                </a:path>
              </a:pathLst>
            </a:custGeom>
            <a:solidFill>
              <a:schemeClr val="bg1"/>
            </a:solidFill>
            <a:ln w="25400" cap="flat">
              <a:solidFill>
                <a:srgbClr val="F9F9F9"/>
              </a:solid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43" name="TextBox 542">
              <a:extLst>
                <a:ext uri="{FF2B5EF4-FFF2-40B4-BE49-F238E27FC236}">
                  <a16:creationId xmlns:a16="http://schemas.microsoft.com/office/drawing/2014/main" id="{3DFDBA27-9DE5-C09A-3F64-2DE52898F3B2}"/>
                </a:ext>
              </a:extLst>
            </p:cNvPr>
            <p:cNvSpPr txBox="1"/>
            <p:nvPr/>
          </p:nvSpPr>
          <p:spPr>
            <a:xfrm>
              <a:off x="4292663" y="2855176"/>
              <a:ext cx="354730" cy="242641"/>
            </a:xfrm>
            <a:prstGeom prst="rect">
              <a:avLst/>
            </a:prstGeom>
            <a:noFill/>
          </p:spPr>
          <p:txBody>
            <a:bodyPr wrap="square" lIns="0" tIns="0" rIns="0" bIns="0" rtlCol="0" anchor="ctr">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3600" b="1" dirty="0">
                  <a:solidFill>
                    <a:schemeClr val="bg1"/>
                  </a:solidFill>
                  <a:latin typeface="Roboto" panose="02000000000000000000" pitchFamily="2" charset="0"/>
                  <a:ea typeface="Roboto" panose="02000000000000000000" pitchFamily="2" charset="0"/>
                </a:rPr>
                <a:t>9</a:t>
              </a:r>
            </a:p>
          </p:txBody>
        </p:sp>
        <p:grpSp>
          <p:nvGrpSpPr>
            <p:cNvPr id="544" name="Group 543">
              <a:extLst>
                <a:ext uri="{FF2B5EF4-FFF2-40B4-BE49-F238E27FC236}">
                  <a16:creationId xmlns:a16="http://schemas.microsoft.com/office/drawing/2014/main" id="{92BC9B1C-EA97-366F-0566-309FC2CB28B9}"/>
                </a:ext>
              </a:extLst>
            </p:cNvPr>
            <p:cNvGrpSpPr/>
            <p:nvPr/>
          </p:nvGrpSpPr>
          <p:grpSpPr>
            <a:xfrm>
              <a:off x="3165031" y="2626947"/>
              <a:ext cx="1077775" cy="1080005"/>
              <a:chOff x="1925551" y="5764405"/>
              <a:chExt cx="3301740" cy="1080005"/>
            </a:xfrm>
          </p:grpSpPr>
          <p:sp>
            <p:nvSpPr>
              <p:cNvPr id="546" name="Rectangle 545">
                <a:extLst>
                  <a:ext uri="{FF2B5EF4-FFF2-40B4-BE49-F238E27FC236}">
                    <a16:creationId xmlns:a16="http://schemas.microsoft.com/office/drawing/2014/main" id="{6624FCB6-038C-8544-830C-437793C1731C}"/>
                  </a:ext>
                </a:extLst>
              </p:cNvPr>
              <p:cNvSpPr/>
              <p:nvPr/>
            </p:nvSpPr>
            <p:spPr>
              <a:xfrm>
                <a:off x="1925551" y="6098784"/>
                <a:ext cx="3301740" cy="745626"/>
              </a:xfrm>
              <a:prstGeom prst="rect">
                <a:avLst/>
              </a:prstGeom>
            </p:spPr>
            <p:txBody>
              <a:bodyPr wrap="square" lIns="0" tIns="0" rIns="0" bIns="0" anchor="t">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200" b="1" kern="0" dirty="0">
                    <a:solidFill>
                      <a:srgbClr val="00B050"/>
                    </a:solidFill>
                    <a:latin typeface="Roboto" panose="02000000000000000000" pitchFamily="2" charset="0"/>
                    <a:ea typeface="Roboto" panose="02000000000000000000" pitchFamily="2" charset="0"/>
                    <a:cs typeface="Arial" panose="020B0604020202020204" pitchFamily="34" charset="0"/>
                  </a:rPr>
                  <a:t>Development of Science-based targets</a:t>
                </a:r>
                <a:endParaRPr lang="en-US" sz="1200" b="1" kern="0" dirty="0">
                  <a:solidFill>
                    <a:srgbClr val="00B050"/>
                  </a:solidFill>
                  <a:latin typeface="Roboto" panose="02000000000000000000" pitchFamily="2" charset="0"/>
                  <a:ea typeface="Roboto" panose="02000000000000000000" pitchFamily="2" charset="0"/>
                  <a:cs typeface="Arial" panose="020B0604020202020204" pitchFamily="34" charset="0"/>
                </a:endParaRPr>
              </a:p>
            </p:txBody>
          </p:sp>
          <p:sp>
            <p:nvSpPr>
              <p:cNvPr id="547" name="Rectangle 546">
                <a:extLst>
                  <a:ext uri="{FF2B5EF4-FFF2-40B4-BE49-F238E27FC236}">
                    <a16:creationId xmlns:a16="http://schemas.microsoft.com/office/drawing/2014/main" id="{34A3F023-FC85-2F45-A34F-3D93260E273A}"/>
                  </a:ext>
                </a:extLst>
              </p:cNvPr>
              <p:cNvSpPr/>
              <p:nvPr/>
            </p:nvSpPr>
            <p:spPr>
              <a:xfrm>
                <a:off x="2133972" y="5764405"/>
                <a:ext cx="2689076" cy="239219"/>
              </a:xfrm>
              <a:prstGeom prst="rect">
                <a:avLst/>
              </a:prstGeom>
            </p:spPr>
            <p:txBody>
              <a:bodyPr wrap="square" lIns="0" tIns="0" rIns="0" bIns="0" anchor="t">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1500" b="1" dirty="0">
                    <a:solidFill>
                      <a:srgbClr val="00B050"/>
                    </a:solidFill>
                    <a:latin typeface="Roboto" panose="02000000000000000000" pitchFamily="2" charset="0"/>
                    <a:ea typeface="Roboto" panose="02000000000000000000" pitchFamily="2" charset="0"/>
                    <a:cs typeface="Segoe UI Light" panose="020B0502040204020203" pitchFamily="34" charset="0"/>
                  </a:rPr>
                  <a:t>Report</a:t>
                </a:r>
              </a:p>
            </p:txBody>
          </p:sp>
        </p:grpSp>
      </p:grpSp>
      <p:grpSp>
        <p:nvGrpSpPr>
          <p:cNvPr id="558" name="Group 557">
            <a:extLst>
              <a:ext uri="{FF2B5EF4-FFF2-40B4-BE49-F238E27FC236}">
                <a16:creationId xmlns:a16="http://schemas.microsoft.com/office/drawing/2014/main" id="{142A30B7-DA5B-7E3C-A203-445DD3ECA039}"/>
              </a:ext>
            </a:extLst>
          </p:cNvPr>
          <p:cNvGrpSpPr/>
          <p:nvPr/>
        </p:nvGrpSpPr>
        <p:grpSpPr>
          <a:xfrm>
            <a:off x="14916518" y="4345648"/>
            <a:ext cx="2361555" cy="2763665"/>
            <a:chOff x="2448883" y="1893428"/>
            <a:chExt cx="2447358" cy="2864078"/>
          </a:xfrm>
        </p:grpSpPr>
        <p:sp>
          <p:nvSpPr>
            <p:cNvPr id="559" name="Freeform: Shape 558">
              <a:extLst>
                <a:ext uri="{FF2B5EF4-FFF2-40B4-BE49-F238E27FC236}">
                  <a16:creationId xmlns:a16="http://schemas.microsoft.com/office/drawing/2014/main" id="{5234C7C6-6893-A4CA-A8CF-34FB8E1FF867}"/>
                </a:ext>
              </a:extLst>
            </p:cNvPr>
            <p:cNvSpPr/>
            <p:nvPr/>
          </p:nvSpPr>
          <p:spPr>
            <a:xfrm>
              <a:off x="3008147" y="1923650"/>
              <a:ext cx="1291285" cy="1989581"/>
            </a:xfrm>
            <a:custGeom>
              <a:avLst/>
              <a:gdLst>
                <a:gd name="connsiteX0" fmla="*/ 1504913 w 1504912"/>
                <a:gd name="connsiteY0" fmla="*/ 2189922 h 2318732"/>
                <a:gd name="connsiteX1" fmla="*/ 1376103 w 1504912"/>
                <a:gd name="connsiteY1" fmla="*/ 2318732 h 2318732"/>
                <a:gd name="connsiteX2" fmla="*/ 128810 w 1504912"/>
                <a:gd name="connsiteY2" fmla="*/ 2318732 h 2318732"/>
                <a:gd name="connsiteX3" fmla="*/ 0 w 1504912"/>
                <a:gd name="connsiteY3" fmla="*/ 2189922 h 2318732"/>
                <a:gd name="connsiteX4" fmla="*/ 0 w 1504912"/>
                <a:gd name="connsiteY4" fmla="*/ 128810 h 2318732"/>
                <a:gd name="connsiteX5" fmla="*/ 128810 w 1504912"/>
                <a:gd name="connsiteY5" fmla="*/ 0 h 2318732"/>
                <a:gd name="connsiteX6" fmla="*/ 1375954 w 1504912"/>
                <a:gd name="connsiteY6" fmla="*/ 0 h 2318732"/>
                <a:gd name="connsiteX7" fmla="*/ 1504764 w 1504912"/>
                <a:gd name="connsiteY7" fmla="*/ 128810 h 2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12" h="2318732">
                  <a:moveTo>
                    <a:pt x="1504913" y="2189922"/>
                  </a:moveTo>
                  <a:cubicBezTo>
                    <a:pt x="1504913" y="2261005"/>
                    <a:pt x="1447186" y="2318732"/>
                    <a:pt x="1376103" y="2318732"/>
                  </a:cubicBezTo>
                  <a:lnTo>
                    <a:pt x="128810" y="2318732"/>
                  </a:lnTo>
                  <a:cubicBezTo>
                    <a:pt x="57727" y="2318732"/>
                    <a:pt x="0" y="2261005"/>
                    <a:pt x="0" y="2189922"/>
                  </a:cubicBezTo>
                  <a:lnTo>
                    <a:pt x="0" y="128810"/>
                  </a:lnTo>
                  <a:cubicBezTo>
                    <a:pt x="0" y="57727"/>
                    <a:pt x="57727" y="0"/>
                    <a:pt x="128810" y="0"/>
                  </a:cubicBezTo>
                  <a:lnTo>
                    <a:pt x="1375954" y="0"/>
                  </a:lnTo>
                  <a:cubicBezTo>
                    <a:pt x="1447037" y="0"/>
                    <a:pt x="1504764" y="57727"/>
                    <a:pt x="1504764" y="128810"/>
                  </a:cubicBezTo>
                </a:path>
              </a:pathLst>
            </a:custGeom>
            <a:noFill/>
            <a:ln w="38100" cap="rnd">
              <a:solidFill>
                <a:schemeClr val="accent1"/>
              </a:solidFill>
              <a:prstDash val="sysDot"/>
              <a:round/>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60" name="Freeform: Shape 559">
              <a:extLst>
                <a:ext uri="{FF2B5EF4-FFF2-40B4-BE49-F238E27FC236}">
                  <a16:creationId xmlns:a16="http://schemas.microsoft.com/office/drawing/2014/main" id="{54A0B0B5-A469-1F4D-2EED-F81B0A1DBDA2}"/>
                </a:ext>
              </a:extLst>
            </p:cNvPr>
            <p:cNvSpPr/>
            <p:nvPr/>
          </p:nvSpPr>
          <p:spPr>
            <a:xfrm>
              <a:off x="3686416" y="1893428"/>
              <a:ext cx="1016772" cy="2050024"/>
            </a:xfrm>
            <a:custGeom>
              <a:avLst/>
              <a:gdLst>
                <a:gd name="connsiteX0" fmla="*/ 625204 w 1150120"/>
                <a:gd name="connsiteY0" fmla="*/ 2318881 h 2318880"/>
                <a:gd name="connsiteX1" fmla="*/ 128810 w 1150120"/>
                <a:gd name="connsiteY1" fmla="*/ 2318881 h 2318880"/>
                <a:gd name="connsiteX2" fmla="*/ 0 w 1150120"/>
                <a:gd name="connsiteY2" fmla="*/ 2190071 h 2318880"/>
                <a:gd name="connsiteX3" fmla="*/ 0 w 1150120"/>
                <a:gd name="connsiteY3" fmla="*/ 128810 h 2318880"/>
                <a:gd name="connsiteX4" fmla="*/ 128810 w 1150120"/>
                <a:gd name="connsiteY4" fmla="*/ 0 h 2318880"/>
                <a:gd name="connsiteX5" fmla="*/ 622682 w 1150120"/>
                <a:gd name="connsiteY5" fmla="*/ 0 h 2318880"/>
                <a:gd name="connsiteX6" fmla="*/ 743478 w 1150120"/>
                <a:gd name="connsiteY6" fmla="*/ 83994 h 2318880"/>
                <a:gd name="connsiteX7" fmla="*/ 1142078 w 1150120"/>
                <a:gd name="connsiteY7" fmla="*/ 1158253 h 2318880"/>
                <a:gd name="connsiteX8" fmla="*/ 1140890 w 1150120"/>
                <a:gd name="connsiteY8" fmla="*/ 1251002 h 2318880"/>
                <a:gd name="connsiteX9" fmla="*/ 744814 w 1150120"/>
                <a:gd name="connsiteY9" fmla="*/ 2238003 h 2318880"/>
                <a:gd name="connsiteX10" fmla="*/ 625204 w 1150120"/>
                <a:gd name="connsiteY10" fmla="*/ 2318881 h 23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120" h="2318880">
                  <a:moveTo>
                    <a:pt x="625204" y="2318881"/>
                  </a:moveTo>
                  <a:lnTo>
                    <a:pt x="128810" y="2318881"/>
                  </a:lnTo>
                  <a:cubicBezTo>
                    <a:pt x="57727" y="2318881"/>
                    <a:pt x="0" y="2261153"/>
                    <a:pt x="0" y="2190071"/>
                  </a:cubicBezTo>
                  <a:lnTo>
                    <a:pt x="0" y="128810"/>
                  </a:lnTo>
                  <a:cubicBezTo>
                    <a:pt x="0" y="57727"/>
                    <a:pt x="57727" y="0"/>
                    <a:pt x="128810" y="0"/>
                  </a:cubicBezTo>
                  <a:lnTo>
                    <a:pt x="622682" y="0"/>
                  </a:lnTo>
                  <a:cubicBezTo>
                    <a:pt x="676550" y="0"/>
                    <a:pt x="724780" y="33538"/>
                    <a:pt x="743478" y="83994"/>
                  </a:cubicBezTo>
                  <a:lnTo>
                    <a:pt x="1142078" y="1158253"/>
                  </a:lnTo>
                  <a:cubicBezTo>
                    <a:pt x="1153207" y="1188230"/>
                    <a:pt x="1152762" y="1221323"/>
                    <a:pt x="1140890" y="1251002"/>
                  </a:cubicBezTo>
                  <a:lnTo>
                    <a:pt x="744814" y="2238003"/>
                  </a:lnTo>
                  <a:cubicBezTo>
                    <a:pt x="725225" y="2286827"/>
                    <a:pt x="677886" y="2318881"/>
                    <a:pt x="625204" y="2318881"/>
                  </a:cubicBezTo>
                  <a:close/>
                </a:path>
              </a:pathLst>
            </a:custGeom>
            <a:solidFill>
              <a:srgbClr val="FF0000"/>
            </a:soli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61" name="Freeform: Shape 560">
              <a:extLst>
                <a:ext uri="{FF2B5EF4-FFF2-40B4-BE49-F238E27FC236}">
                  <a16:creationId xmlns:a16="http://schemas.microsoft.com/office/drawing/2014/main" id="{F809FD99-E193-BDE1-706A-9ED01CD1D2BB}"/>
                </a:ext>
              </a:extLst>
            </p:cNvPr>
            <p:cNvSpPr/>
            <p:nvPr/>
          </p:nvSpPr>
          <p:spPr>
            <a:xfrm>
              <a:off x="2448883" y="2041808"/>
              <a:ext cx="1732920" cy="2715698"/>
            </a:xfrm>
            <a:custGeom>
              <a:avLst/>
              <a:gdLst>
                <a:gd name="connsiteX0" fmla="*/ 2393822 w 2393821"/>
                <a:gd name="connsiteY0" fmla="*/ 2007391 h 3071856"/>
                <a:gd name="connsiteX1" fmla="*/ 1234827 w 2393821"/>
                <a:gd name="connsiteY1" fmla="*/ 0 h 3071856"/>
                <a:gd name="connsiteX2" fmla="*/ 0 w 2393821"/>
                <a:gd name="connsiteY2" fmla="*/ 1150685 h 3071856"/>
                <a:gd name="connsiteX3" fmla="*/ 1150240 w 2393821"/>
                <a:gd name="connsiteY3" fmla="*/ 3071856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14594 w 2314594"/>
                <a:gd name="connsiteY0" fmla="*/ 2007391 h 3071856"/>
                <a:gd name="connsiteX1" fmla="*/ 1155599 w 2314594"/>
                <a:gd name="connsiteY1" fmla="*/ 0 h 3071856"/>
                <a:gd name="connsiteX2" fmla="*/ 354405 w 2314594"/>
                <a:gd name="connsiteY2" fmla="*/ 717052 h 3071856"/>
                <a:gd name="connsiteX3" fmla="*/ 46881 w 2314594"/>
                <a:gd name="connsiteY3" fmla="*/ 3048933 h 3071856"/>
                <a:gd name="connsiteX4" fmla="*/ 1071012 w 2314594"/>
                <a:gd name="connsiteY4" fmla="*/ 3071856 h 3071856"/>
                <a:gd name="connsiteX5" fmla="*/ 2314594 w 2314594"/>
                <a:gd name="connsiteY5" fmla="*/ 2007391 h 3071856"/>
                <a:gd name="connsiteX0" fmla="*/ 2002415 w 2002415"/>
                <a:gd name="connsiteY0" fmla="*/ 2007391 h 3071856"/>
                <a:gd name="connsiteX1" fmla="*/ 843420 w 2002415"/>
                <a:gd name="connsiteY1" fmla="*/ 0 h 3071856"/>
                <a:gd name="connsiteX2" fmla="*/ 42226 w 2002415"/>
                <a:gd name="connsiteY2" fmla="*/ 717052 h 3071856"/>
                <a:gd name="connsiteX3" fmla="*/ 74067 w 2002415"/>
                <a:gd name="connsiteY3" fmla="*/ 3067786 h 3071856"/>
                <a:gd name="connsiteX4" fmla="*/ 758833 w 2002415"/>
                <a:gd name="connsiteY4" fmla="*/ 3071856 h 3071856"/>
                <a:gd name="connsiteX5" fmla="*/ 2002415 w 2002415"/>
                <a:gd name="connsiteY5" fmla="*/ 2007391 h 3071856"/>
                <a:gd name="connsiteX0" fmla="*/ 2039095 w 2039095"/>
                <a:gd name="connsiteY0" fmla="*/ 2064916 h 3129381"/>
                <a:gd name="connsiteX1" fmla="*/ 880100 w 2039095"/>
                <a:gd name="connsiteY1" fmla="*/ 57525 h 3129381"/>
                <a:gd name="connsiteX2" fmla="*/ 78906 w 2039095"/>
                <a:gd name="connsiteY2" fmla="*/ 774577 h 3129381"/>
                <a:gd name="connsiteX3" fmla="*/ 110747 w 2039095"/>
                <a:gd name="connsiteY3" fmla="*/ 3125311 h 3129381"/>
                <a:gd name="connsiteX4" fmla="*/ 795513 w 2039095"/>
                <a:gd name="connsiteY4" fmla="*/ 3129381 h 3129381"/>
                <a:gd name="connsiteX5" fmla="*/ 2039095 w 2039095"/>
                <a:gd name="connsiteY5" fmla="*/ 2064916 h 3129381"/>
                <a:gd name="connsiteX0" fmla="*/ 2039095 w 2039095"/>
                <a:gd name="connsiteY0" fmla="*/ 2007391 h 3071856"/>
                <a:gd name="connsiteX1" fmla="*/ 880100 w 2039095"/>
                <a:gd name="connsiteY1" fmla="*/ 0 h 3071856"/>
                <a:gd name="connsiteX2" fmla="*/ 78906 w 2039095"/>
                <a:gd name="connsiteY2" fmla="*/ 717052 h 3071856"/>
                <a:gd name="connsiteX3" fmla="*/ 110747 w 2039095"/>
                <a:gd name="connsiteY3" fmla="*/ 3067786 h 3071856"/>
                <a:gd name="connsiteX4" fmla="*/ 795513 w 2039095"/>
                <a:gd name="connsiteY4" fmla="*/ 3071856 h 3071856"/>
                <a:gd name="connsiteX5" fmla="*/ 2039095 w 2039095"/>
                <a:gd name="connsiteY5" fmla="*/ 2007391 h 3071856"/>
                <a:gd name="connsiteX0" fmla="*/ 1960189 w 1960189"/>
                <a:gd name="connsiteY0" fmla="*/ 2007391 h 3071856"/>
                <a:gd name="connsiteX1" fmla="*/ 801194 w 1960189"/>
                <a:gd name="connsiteY1" fmla="*/ 0 h 3071856"/>
                <a:gd name="connsiteX2" fmla="*/ 0 w 1960189"/>
                <a:gd name="connsiteY2" fmla="*/ 717052 h 3071856"/>
                <a:gd name="connsiteX3" fmla="*/ 31841 w 1960189"/>
                <a:gd name="connsiteY3" fmla="*/ 3067786 h 3071856"/>
                <a:gd name="connsiteX4" fmla="*/ 716607 w 1960189"/>
                <a:gd name="connsiteY4" fmla="*/ 3071856 h 3071856"/>
                <a:gd name="connsiteX5" fmla="*/ 1960189 w 1960189"/>
                <a:gd name="connsiteY5" fmla="*/ 2007391 h 30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89" h="3071856">
                  <a:moveTo>
                    <a:pt x="1960189" y="2007391"/>
                  </a:moveTo>
                  <a:lnTo>
                    <a:pt x="801194" y="0"/>
                  </a:lnTo>
                  <a:lnTo>
                    <a:pt x="0" y="717052"/>
                  </a:lnTo>
                  <a:lnTo>
                    <a:pt x="31841" y="3067786"/>
                  </a:lnTo>
                  <a:lnTo>
                    <a:pt x="716607" y="3071856"/>
                  </a:lnTo>
                  <a:lnTo>
                    <a:pt x="1960189" y="2007391"/>
                  </a:lnTo>
                  <a:close/>
                </a:path>
              </a:pathLst>
            </a:custGeom>
            <a:gradFill>
              <a:gsLst>
                <a:gs pos="26000">
                  <a:schemeClr val="bg1">
                    <a:lumMod val="50000"/>
                    <a:alpha val="0"/>
                  </a:schemeClr>
                </a:gs>
                <a:gs pos="86000">
                  <a:schemeClr val="bg1">
                    <a:lumMod val="50000"/>
                    <a:alpha val="32000"/>
                  </a:schemeClr>
                </a:gs>
              </a:gsLst>
              <a:lin ang="19800000" scaled="0"/>
            </a:gra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62" name="Freeform: Shape 561">
              <a:extLst>
                <a:ext uri="{FF2B5EF4-FFF2-40B4-BE49-F238E27FC236}">
                  <a16:creationId xmlns:a16="http://schemas.microsoft.com/office/drawing/2014/main" id="{66202CFB-FDC2-4997-C470-03ABCC371460}"/>
                </a:ext>
              </a:extLst>
            </p:cNvPr>
            <p:cNvSpPr/>
            <p:nvPr/>
          </p:nvSpPr>
          <p:spPr>
            <a:xfrm>
              <a:off x="3124909" y="2007370"/>
              <a:ext cx="1117896" cy="1822141"/>
            </a:xfrm>
            <a:custGeom>
              <a:avLst/>
              <a:gdLst>
                <a:gd name="connsiteX0" fmla="*/ 1135696 w 1264506"/>
                <a:gd name="connsiteY0" fmla="*/ 2061112 h 2061111"/>
                <a:gd name="connsiteX1" fmla="*/ 128810 w 1264506"/>
                <a:gd name="connsiteY1" fmla="*/ 2061112 h 2061111"/>
                <a:gd name="connsiteX2" fmla="*/ 0 w 1264506"/>
                <a:gd name="connsiteY2" fmla="*/ 1932302 h 2061111"/>
                <a:gd name="connsiteX3" fmla="*/ 0 w 1264506"/>
                <a:gd name="connsiteY3" fmla="*/ 128810 h 2061111"/>
                <a:gd name="connsiteX4" fmla="*/ 128810 w 1264506"/>
                <a:gd name="connsiteY4" fmla="*/ 0 h 2061111"/>
                <a:gd name="connsiteX5" fmla="*/ 1135696 w 1264506"/>
                <a:gd name="connsiteY5" fmla="*/ 0 h 2061111"/>
                <a:gd name="connsiteX6" fmla="*/ 1264507 w 1264506"/>
                <a:gd name="connsiteY6" fmla="*/ 128810 h 2061111"/>
                <a:gd name="connsiteX7" fmla="*/ 1264507 w 1264506"/>
                <a:gd name="connsiteY7" fmla="*/ 1932302 h 2061111"/>
                <a:gd name="connsiteX8" fmla="*/ 1135696 w 1264506"/>
                <a:gd name="connsiteY8" fmla="*/ 2061112 h 20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506" h="2061111">
                  <a:moveTo>
                    <a:pt x="1135696" y="2061112"/>
                  </a:moveTo>
                  <a:lnTo>
                    <a:pt x="128810" y="2061112"/>
                  </a:lnTo>
                  <a:cubicBezTo>
                    <a:pt x="57727" y="2061112"/>
                    <a:pt x="0" y="2003385"/>
                    <a:pt x="0" y="1932302"/>
                  </a:cubicBezTo>
                  <a:lnTo>
                    <a:pt x="0" y="128810"/>
                  </a:lnTo>
                  <a:cubicBezTo>
                    <a:pt x="0" y="57727"/>
                    <a:pt x="57727" y="0"/>
                    <a:pt x="128810" y="0"/>
                  </a:cubicBezTo>
                  <a:lnTo>
                    <a:pt x="1135696" y="0"/>
                  </a:lnTo>
                  <a:cubicBezTo>
                    <a:pt x="1206780" y="0"/>
                    <a:pt x="1264507" y="57727"/>
                    <a:pt x="1264507" y="128810"/>
                  </a:cubicBezTo>
                  <a:lnTo>
                    <a:pt x="1264507" y="1932302"/>
                  </a:lnTo>
                  <a:cubicBezTo>
                    <a:pt x="1264507" y="2003533"/>
                    <a:pt x="1206780" y="2061112"/>
                    <a:pt x="1135696" y="2061112"/>
                  </a:cubicBezTo>
                  <a:close/>
                </a:path>
              </a:pathLst>
            </a:custGeom>
            <a:solidFill>
              <a:schemeClr val="bg1"/>
            </a:solidFill>
            <a:ln w="25400" cap="flat">
              <a:solidFill>
                <a:srgbClr val="F9F9F9"/>
              </a:solid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63" name="TextBox 562">
              <a:extLst>
                <a:ext uri="{FF2B5EF4-FFF2-40B4-BE49-F238E27FC236}">
                  <a16:creationId xmlns:a16="http://schemas.microsoft.com/office/drawing/2014/main" id="{05EA6230-4B83-D55B-D1AF-6E0DC71DF338}"/>
                </a:ext>
              </a:extLst>
            </p:cNvPr>
            <p:cNvSpPr txBox="1"/>
            <p:nvPr/>
          </p:nvSpPr>
          <p:spPr>
            <a:xfrm>
              <a:off x="4005239" y="2855176"/>
              <a:ext cx="891002" cy="242640"/>
            </a:xfrm>
            <a:prstGeom prst="rect">
              <a:avLst/>
            </a:prstGeom>
            <a:noFill/>
          </p:spPr>
          <p:txBody>
            <a:bodyPr wrap="square" lIns="0" tIns="0" rIns="0" bIns="0" rtlCol="0" anchor="ctr">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4050" b="1" dirty="0">
                  <a:solidFill>
                    <a:schemeClr val="bg1"/>
                  </a:solidFill>
                  <a:latin typeface="Roboto" panose="02000000000000000000" pitchFamily="2" charset="0"/>
                  <a:ea typeface="Roboto" panose="02000000000000000000" pitchFamily="2" charset="0"/>
                </a:rPr>
                <a:t>11</a:t>
              </a:r>
            </a:p>
          </p:txBody>
        </p:sp>
        <p:grpSp>
          <p:nvGrpSpPr>
            <p:cNvPr id="564" name="Group 563">
              <a:extLst>
                <a:ext uri="{FF2B5EF4-FFF2-40B4-BE49-F238E27FC236}">
                  <a16:creationId xmlns:a16="http://schemas.microsoft.com/office/drawing/2014/main" id="{044E6675-2D26-FF10-61B6-5BA3D946DA5D}"/>
                </a:ext>
              </a:extLst>
            </p:cNvPr>
            <p:cNvGrpSpPr/>
            <p:nvPr/>
          </p:nvGrpSpPr>
          <p:grpSpPr>
            <a:xfrm>
              <a:off x="3165030" y="2626947"/>
              <a:ext cx="1077774" cy="1080005"/>
              <a:chOff x="1925550" y="5764405"/>
              <a:chExt cx="3301741" cy="1080005"/>
            </a:xfrm>
          </p:grpSpPr>
          <p:sp>
            <p:nvSpPr>
              <p:cNvPr id="566" name="Rectangle 565">
                <a:extLst>
                  <a:ext uri="{FF2B5EF4-FFF2-40B4-BE49-F238E27FC236}">
                    <a16:creationId xmlns:a16="http://schemas.microsoft.com/office/drawing/2014/main" id="{B8981A75-1460-2345-6EDD-92DEC4A6D03E}"/>
                  </a:ext>
                </a:extLst>
              </p:cNvPr>
              <p:cNvSpPr/>
              <p:nvPr/>
            </p:nvSpPr>
            <p:spPr>
              <a:xfrm>
                <a:off x="1925550" y="6098784"/>
                <a:ext cx="3301741" cy="745626"/>
              </a:xfrm>
              <a:prstGeom prst="rect">
                <a:avLst/>
              </a:prstGeom>
            </p:spPr>
            <p:txBody>
              <a:bodyPr wrap="square" lIns="0" tIns="0" rIns="0" bIns="0" anchor="t">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200" b="1" kern="0" dirty="0">
                    <a:solidFill>
                      <a:srgbClr val="FF0000"/>
                    </a:solidFill>
                    <a:latin typeface="Roboto" panose="02000000000000000000" pitchFamily="2" charset="0"/>
                    <a:ea typeface="Roboto" panose="02000000000000000000" pitchFamily="2" charset="0"/>
                    <a:cs typeface="Arial" panose="020B0604020202020204" pitchFamily="34" charset="0"/>
                  </a:rPr>
                  <a:t>Net Zero Pledge and/or another framework</a:t>
                </a:r>
              </a:p>
            </p:txBody>
          </p:sp>
          <p:sp>
            <p:nvSpPr>
              <p:cNvPr id="567" name="Rectangle 566">
                <a:extLst>
                  <a:ext uri="{FF2B5EF4-FFF2-40B4-BE49-F238E27FC236}">
                    <a16:creationId xmlns:a16="http://schemas.microsoft.com/office/drawing/2014/main" id="{995AEBBA-4101-1434-E207-C7A2553A0A21}"/>
                  </a:ext>
                </a:extLst>
              </p:cNvPr>
              <p:cNvSpPr/>
              <p:nvPr/>
            </p:nvSpPr>
            <p:spPr>
              <a:xfrm>
                <a:off x="2133972" y="5764405"/>
                <a:ext cx="2689076" cy="215297"/>
              </a:xfrm>
              <a:prstGeom prst="rect">
                <a:avLst/>
              </a:prstGeom>
            </p:spPr>
            <p:txBody>
              <a:bodyPr wrap="square" lIns="0" tIns="0" rIns="0" bIns="0" anchor="t">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1350" b="1" dirty="0">
                    <a:solidFill>
                      <a:srgbClr val="FF0000"/>
                    </a:solidFill>
                    <a:latin typeface="Roboto" panose="02000000000000000000" pitchFamily="2" charset="0"/>
                    <a:ea typeface="Roboto" panose="02000000000000000000" pitchFamily="2" charset="0"/>
                    <a:cs typeface="Segoe UI Light" panose="020B0502040204020203" pitchFamily="34" charset="0"/>
                  </a:rPr>
                  <a:t>Statement </a:t>
                </a:r>
              </a:p>
            </p:txBody>
          </p:sp>
        </p:grpSp>
      </p:grpSp>
      <p:grpSp>
        <p:nvGrpSpPr>
          <p:cNvPr id="568" name="Group 567">
            <a:extLst>
              <a:ext uri="{FF2B5EF4-FFF2-40B4-BE49-F238E27FC236}">
                <a16:creationId xmlns:a16="http://schemas.microsoft.com/office/drawing/2014/main" id="{FC10F3A7-A184-6E05-67A5-1A9AEDBD8684}"/>
              </a:ext>
            </a:extLst>
          </p:cNvPr>
          <p:cNvGrpSpPr/>
          <p:nvPr/>
        </p:nvGrpSpPr>
        <p:grpSpPr>
          <a:xfrm>
            <a:off x="15839173" y="6518798"/>
            <a:ext cx="2220587" cy="2763665"/>
            <a:chOff x="2448883" y="1893428"/>
            <a:chExt cx="2301268" cy="2864078"/>
          </a:xfrm>
        </p:grpSpPr>
        <p:sp>
          <p:nvSpPr>
            <p:cNvPr id="569" name="Freeform: Shape 568">
              <a:extLst>
                <a:ext uri="{FF2B5EF4-FFF2-40B4-BE49-F238E27FC236}">
                  <a16:creationId xmlns:a16="http://schemas.microsoft.com/office/drawing/2014/main" id="{6FC82F6C-328E-062B-5A0F-23758B7FFB35}"/>
                </a:ext>
              </a:extLst>
            </p:cNvPr>
            <p:cNvSpPr/>
            <p:nvPr/>
          </p:nvSpPr>
          <p:spPr>
            <a:xfrm>
              <a:off x="3008147" y="1923650"/>
              <a:ext cx="1291285" cy="1989581"/>
            </a:xfrm>
            <a:custGeom>
              <a:avLst/>
              <a:gdLst>
                <a:gd name="connsiteX0" fmla="*/ 1504913 w 1504912"/>
                <a:gd name="connsiteY0" fmla="*/ 2189922 h 2318732"/>
                <a:gd name="connsiteX1" fmla="*/ 1376103 w 1504912"/>
                <a:gd name="connsiteY1" fmla="*/ 2318732 h 2318732"/>
                <a:gd name="connsiteX2" fmla="*/ 128810 w 1504912"/>
                <a:gd name="connsiteY2" fmla="*/ 2318732 h 2318732"/>
                <a:gd name="connsiteX3" fmla="*/ 0 w 1504912"/>
                <a:gd name="connsiteY3" fmla="*/ 2189922 h 2318732"/>
                <a:gd name="connsiteX4" fmla="*/ 0 w 1504912"/>
                <a:gd name="connsiteY4" fmla="*/ 128810 h 2318732"/>
                <a:gd name="connsiteX5" fmla="*/ 128810 w 1504912"/>
                <a:gd name="connsiteY5" fmla="*/ 0 h 2318732"/>
                <a:gd name="connsiteX6" fmla="*/ 1375954 w 1504912"/>
                <a:gd name="connsiteY6" fmla="*/ 0 h 2318732"/>
                <a:gd name="connsiteX7" fmla="*/ 1504764 w 1504912"/>
                <a:gd name="connsiteY7" fmla="*/ 128810 h 2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12" h="2318732">
                  <a:moveTo>
                    <a:pt x="1504913" y="2189922"/>
                  </a:moveTo>
                  <a:cubicBezTo>
                    <a:pt x="1504913" y="2261005"/>
                    <a:pt x="1447186" y="2318732"/>
                    <a:pt x="1376103" y="2318732"/>
                  </a:cubicBezTo>
                  <a:lnTo>
                    <a:pt x="128810" y="2318732"/>
                  </a:lnTo>
                  <a:cubicBezTo>
                    <a:pt x="57727" y="2318732"/>
                    <a:pt x="0" y="2261005"/>
                    <a:pt x="0" y="2189922"/>
                  </a:cubicBezTo>
                  <a:lnTo>
                    <a:pt x="0" y="128810"/>
                  </a:lnTo>
                  <a:cubicBezTo>
                    <a:pt x="0" y="57727"/>
                    <a:pt x="57727" y="0"/>
                    <a:pt x="128810" y="0"/>
                  </a:cubicBezTo>
                  <a:lnTo>
                    <a:pt x="1375954" y="0"/>
                  </a:lnTo>
                  <a:cubicBezTo>
                    <a:pt x="1447037" y="0"/>
                    <a:pt x="1504764" y="57727"/>
                    <a:pt x="1504764" y="128810"/>
                  </a:cubicBezTo>
                </a:path>
              </a:pathLst>
            </a:custGeom>
            <a:noFill/>
            <a:ln w="38100" cap="rnd">
              <a:solidFill>
                <a:schemeClr val="accent1"/>
              </a:solidFill>
              <a:prstDash val="sysDot"/>
              <a:round/>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70" name="Freeform: Shape 569">
              <a:extLst>
                <a:ext uri="{FF2B5EF4-FFF2-40B4-BE49-F238E27FC236}">
                  <a16:creationId xmlns:a16="http://schemas.microsoft.com/office/drawing/2014/main" id="{22F33F86-28AF-848D-2D61-9133D1ACE8F0}"/>
                </a:ext>
              </a:extLst>
            </p:cNvPr>
            <p:cNvSpPr/>
            <p:nvPr/>
          </p:nvSpPr>
          <p:spPr>
            <a:xfrm>
              <a:off x="3686416" y="1893428"/>
              <a:ext cx="1016772" cy="2050024"/>
            </a:xfrm>
            <a:custGeom>
              <a:avLst/>
              <a:gdLst>
                <a:gd name="connsiteX0" fmla="*/ 625204 w 1150120"/>
                <a:gd name="connsiteY0" fmla="*/ 2318881 h 2318880"/>
                <a:gd name="connsiteX1" fmla="*/ 128810 w 1150120"/>
                <a:gd name="connsiteY1" fmla="*/ 2318881 h 2318880"/>
                <a:gd name="connsiteX2" fmla="*/ 0 w 1150120"/>
                <a:gd name="connsiteY2" fmla="*/ 2190071 h 2318880"/>
                <a:gd name="connsiteX3" fmla="*/ 0 w 1150120"/>
                <a:gd name="connsiteY3" fmla="*/ 128810 h 2318880"/>
                <a:gd name="connsiteX4" fmla="*/ 128810 w 1150120"/>
                <a:gd name="connsiteY4" fmla="*/ 0 h 2318880"/>
                <a:gd name="connsiteX5" fmla="*/ 622682 w 1150120"/>
                <a:gd name="connsiteY5" fmla="*/ 0 h 2318880"/>
                <a:gd name="connsiteX6" fmla="*/ 743478 w 1150120"/>
                <a:gd name="connsiteY6" fmla="*/ 83994 h 2318880"/>
                <a:gd name="connsiteX7" fmla="*/ 1142078 w 1150120"/>
                <a:gd name="connsiteY7" fmla="*/ 1158253 h 2318880"/>
                <a:gd name="connsiteX8" fmla="*/ 1140890 w 1150120"/>
                <a:gd name="connsiteY8" fmla="*/ 1251002 h 2318880"/>
                <a:gd name="connsiteX9" fmla="*/ 744814 w 1150120"/>
                <a:gd name="connsiteY9" fmla="*/ 2238003 h 2318880"/>
                <a:gd name="connsiteX10" fmla="*/ 625204 w 1150120"/>
                <a:gd name="connsiteY10" fmla="*/ 2318881 h 23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120" h="2318880">
                  <a:moveTo>
                    <a:pt x="625204" y="2318881"/>
                  </a:moveTo>
                  <a:lnTo>
                    <a:pt x="128810" y="2318881"/>
                  </a:lnTo>
                  <a:cubicBezTo>
                    <a:pt x="57727" y="2318881"/>
                    <a:pt x="0" y="2261153"/>
                    <a:pt x="0" y="2190071"/>
                  </a:cubicBezTo>
                  <a:lnTo>
                    <a:pt x="0" y="128810"/>
                  </a:lnTo>
                  <a:cubicBezTo>
                    <a:pt x="0" y="57727"/>
                    <a:pt x="57727" y="0"/>
                    <a:pt x="128810" y="0"/>
                  </a:cubicBezTo>
                  <a:lnTo>
                    <a:pt x="622682" y="0"/>
                  </a:lnTo>
                  <a:cubicBezTo>
                    <a:pt x="676550" y="0"/>
                    <a:pt x="724780" y="33538"/>
                    <a:pt x="743478" y="83994"/>
                  </a:cubicBezTo>
                  <a:lnTo>
                    <a:pt x="1142078" y="1158253"/>
                  </a:lnTo>
                  <a:cubicBezTo>
                    <a:pt x="1153207" y="1188230"/>
                    <a:pt x="1152762" y="1221323"/>
                    <a:pt x="1140890" y="1251002"/>
                  </a:cubicBezTo>
                  <a:lnTo>
                    <a:pt x="744814" y="2238003"/>
                  </a:lnTo>
                  <a:cubicBezTo>
                    <a:pt x="725225" y="2286827"/>
                    <a:pt x="677886" y="2318881"/>
                    <a:pt x="625204" y="2318881"/>
                  </a:cubicBezTo>
                  <a:close/>
                </a:path>
              </a:pathLst>
            </a:custGeom>
            <a:solidFill>
              <a:srgbClr val="00B050"/>
            </a:soli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71" name="Freeform: Shape 570">
              <a:extLst>
                <a:ext uri="{FF2B5EF4-FFF2-40B4-BE49-F238E27FC236}">
                  <a16:creationId xmlns:a16="http://schemas.microsoft.com/office/drawing/2014/main" id="{6633B3FD-E090-BB90-6D14-4C6608BF6E91}"/>
                </a:ext>
              </a:extLst>
            </p:cNvPr>
            <p:cNvSpPr/>
            <p:nvPr/>
          </p:nvSpPr>
          <p:spPr>
            <a:xfrm>
              <a:off x="2448883" y="2041808"/>
              <a:ext cx="1732920" cy="2715698"/>
            </a:xfrm>
            <a:custGeom>
              <a:avLst/>
              <a:gdLst>
                <a:gd name="connsiteX0" fmla="*/ 2393822 w 2393821"/>
                <a:gd name="connsiteY0" fmla="*/ 2007391 h 3071856"/>
                <a:gd name="connsiteX1" fmla="*/ 1234827 w 2393821"/>
                <a:gd name="connsiteY1" fmla="*/ 0 h 3071856"/>
                <a:gd name="connsiteX2" fmla="*/ 0 w 2393821"/>
                <a:gd name="connsiteY2" fmla="*/ 1150685 h 3071856"/>
                <a:gd name="connsiteX3" fmla="*/ 1150240 w 2393821"/>
                <a:gd name="connsiteY3" fmla="*/ 3071856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14594 w 2314594"/>
                <a:gd name="connsiteY0" fmla="*/ 2007391 h 3071856"/>
                <a:gd name="connsiteX1" fmla="*/ 1155599 w 2314594"/>
                <a:gd name="connsiteY1" fmla="*/ 0 h 3071856"/>
                <a:gd name="connsiteX2" fmla="*/ 354405 w 2314594"/>
                <a:gd name="connsiteY2" fmla="*/ 717052 h 3071856"/>
                <a:gd name="connsiteX3" fmla="*/ 46881 w 2314594"/>
                <a:gd name="connsiteY3" fmla="*/ 3048933 h 3071856"/>
                <a:gd name="connsiteX4" fmla="*/ 1071012 w 2314594"/>
                <a:gd name="connsiteY4" fmla="*/ 3071856 h 3071856"/>
                <a:gd name="connsiteX5" fmla="*/ 2314594 w 2314594"/>
                <a:gd name="connsiteY5" fmla="*/ 2007391 h 3071856"/>
                <a:gd name="connsiteX0" fmla="*/ 2002415 w 2002415"/>
                <a:gd name="connsiteY0" fmla="*/ 2007391 h 3071856"/>
                <a:gd name="connsiteX1" fmla="*/ 843420 w 2002415"/>
                <a:gd name="connsiteY1" fmla="*/ 0 h 3071856"/>
                <a:gd name="connsiteX2" fmla="*/ 42226 w 2002415"/>
                <a:gd name="connsiteY2" fmla="*/ 717052 h 3071856"/>
                <a:gd name="connsiteX3" fmla="*/ 74067 w 2002415"/>
                <a:gd name="connsiteY3" fmla="*/ 3067786 h 3071856"/>
                <a:gd name="connsiteX4" fmla="*/ 758833 w 2002415"/>
                <a:gd name="connsiteY4" fmla="*/ 3071856 h 3071856"/>
                <a:gd name="connsiteX5" fmla="*/ 2002415 w 2002415"/>
                <a:gd name="connsiteY5" fmla="*/ 2007391 h 3071856"/>
                <a:gd name="connsiteX0" fmla="*/ 2039095 w 2039095"/>
                <a:gd name="connsiteY0" fmla="*/ 2064916 h 3129381"/>
                <a:gd name="connsiteX1" fmla="*/ 880100 w 2039095"/>
                <a:gd name="connsiteY1" fmla="*/ 57525 h 3129381"/>
                <a:gd name="connsiteX2" fmla="*/ 78906 w 2039095"/>
                <a:gd name="connsiteY2" fmla="*/ 774577 h 3129381"/>
                <a:gd name="connsiteX3" fmla="*/ 110747 w 2039095"/>
                <a:gd name="connsiteY3" fmla="*/ 3125311 h 3129381"/>
                <a:gd name="connsiteX4" fmla="*/ 795513 w 2039095"/>
                <a:gd name="connsiteY4" fmla="*/ 3129381 h 3129381"/>
                <a:gd name="connsiteX5" fmla="*/ 2039095 w 2039095"/>
                <a:gd name="connsiteY5" fmla="*/ 2064916 h 3129381"/>
                <a:gd name="connsiteX0" fmla="*/ 2039095 w 2039095"/>
                <a:gd name="connsiteY0" fmla="*/ 2007391 h 3071856"/>
                <a:gd name="connsiteX1" fmla="*/ 880100 w 2039095"/>
                <a:gd name="connsiteY1" fmla="*/ 0 h 3071856"/>
                <a:gd name="connsiteX2" fmla="*/ 78906 w 2039095"/>
                <a:gd name="connsiteY2" fmla="*/ 717052 h 3071856"/>
                <a:gd name="connsiteX3" fmla="*/ 110747 w 2039095"/>
                <a:gd name="connsiteY3" fmla="*/ 3067786 h 3071856"/>
                <a:gd name="connsiteX4" fmla="*/ 795513 w 2039095"/>
                <a:gd name="connsiteY4" fmla="*/ 3071856 h 3071856"/>
                <a:gd name="connsiteX5" fmla="*/ 2039095 w 2039095"/>
                <a:gd name="connsiteY5" fmla="*/ 2007391 h 3071856"/>
                <a:gd name="connsiteX0" fmla="*/ 1960189 w 1960189"/>
                <a:gd name="connsiteY0" fmla="*/ 2007391 h 3071856"/>
                <a:gd name="connsiteX1" fmla="*/ 801194 w 1960189"/>
                <a:gd name="connsiteY1" fmla="*/ 0 h 3071856"/>
                <a:gd name="connsiteX2" fmla="*/ 0 w 1960189"/>
                <a:gd name="connsiteY2" fmla="*/ 717052 h 3071856"/>
                <a:gd name="connsiteX3" fmla="*/ 31841 w 1960189"/>
                <a:gd name="connsiteY3" fmla="*/ 3067786 h 3071856"/>
                <a:gd name="connsiteX4" fmla="*/ 716607 w 1960189"/>
                <a:gd name="connsiteY4" fmla="*/ 3071856 h 3071856"/>
                <a:gd name="connsiteX5" fmla="*/ 1960189 w 1960189"/>
                <a:gd name="connsiteY5" fmla="*/ 2007391 h 30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89" h="3071856">
                  <a:moveTo>
                    <a:pt x="1960189" y="2007391"/>
                  </a:moveTo>
                  <a:lnTo>
                    <a:pt x="801194" y="0"/>
                  </a:lnTo>
                  <a:lnTo>
                    <a:pt x="0" y="717052"/>
                  </a:lnTo>
                  <a:lnTo>
                    <a:pt x="31841" y="3067786"/>
                  </a:lnTo>
                  <a:lnTo>
                    <a:pt x="716607" y="3071856"/>
                  </a:lnTo>
                  <a:lnTo>
                    <a:pt x="1960189" y="2007391"/>
                  </a:lnTo>
                  <a:close/>
                </a:path>
              </a:pathLst>
            </a:custGeom>
            <a:gradFill>
              <a:gsLst>
                <a:gs pos="26000">
                  <a:schemeClr val="bg1">
                    <a:lumMod val="50000"/>
                    <a:alpha val="0"/>
                  </a:schemeClr>
                </a:gs>
                <a:gs pos="86000">
                  <a:schemeClr val="bg1">
                    <a:lumMod val="50000"/>
                    <a:alpha val="32000"/>
                  </a:schemeClr>
                </a:gs>
              </a:gsLst>
              <a:lin ang="19800000" scaled="0"/>
            </a:gra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72" name="Freeform: Shape 571">
              <a:extLst>
                <a:ext uri="{FF2B5EF4-FFF2-40B4-BE49-F238E27FC236}">
                  <a16:creationId xmlns:a16="http://schemas.microsoft.com/office/drawing/2014/main" id="{37DAC400-ED82-416A-1D7C-01D192F7D297}"/>
                </a:ext>
              </a:extLst>
            </p:cNvPr>
            <p:cNvSpPr/>
            <p:nvPr/>
          </p:nvSpPr>
          <p:spPr>
            <a:xfrm>
              <a:off x="3124909" y="2007370"/>
              <a:ext cx="1117896" cy="1822141"/>
            </a:xfrm>
            <a:custGeom>
              <a:avLst/>
              <a:gdLst>
                <a:gd name="connsiteX0" fmla="*/ 1135696 w 1264506"/>
                <a:gd name="connsiteY0" fmla="*/ 2061112 h 2061111"/>
                <a:gd name="connsiteX1" fmla="*/ 128810 w 1264506"/>
                <a:gd name="connsiteY1" fmla="*/ 2061112 h 2061111"/>
                <a:gd name="connsiteX2" fmla="*/ 0 w 1264506"/>
                <a:gd name="connsiteY2" fmla="*/ 1932302 h 2061111"/>
                <a:gd name="connsiteX3" fmla="*/ 0 w 1264506"/>
                <a:gd name="connsiteY3" fmla="*/ 128810 h 2061111"/>
                <a:gd name="connsiteX4" fmla="*/ 128810 w 1264506"/>
                <a:gd name="connsiteY4" fmla="*/ 0 h 2061111"/>
                <a:gd name="connsiteX5" fmla="*/ 1135696 w 1264506"/>
                <a:gd name="connsiteY5" fmla="*/ 0 h 2061111"/>
                <a:gd name="connsiteX6" fmla="*/ 1264507 w 1264506"/>
                <a:gd name="connsiteY6" fmla="*/ 128810 h 2061111"/>
                <a:gd name="connsiteX7" fmla="*/ 1264507 w 1264506"/>
                <a:gd name="connsiteY7" fmla="*/ 1932302 h 2061111"/>
                <a:gd name="connsiteX8" fmla="*/ 1135696 w 1264506"/>
                <a:gd name="connsiteY8" fmla="*/ 2061112 h 20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506" h="2061111">
                  <a:moveTo>
                    <a:pt x="1135696" y="2061112"/>
                  </a:moveTo>
                  <a:lnTo>
                    <a:pt x="128810" y="2061112"/>
                  </a:lnTo>
                  <a:cubicBezTo>
                    <a:pt x="57727" y="2061112"/>
                    <a:pt x="0" y="2003385"/>
                    <a:pt x="0" y="1932302"/>
                  </a:cubicBezTo>
                  <a:lnTo>
                    <a:pt x="0" y="128810"/>
                  </a:lnTo>
                  <a:cubicBezTo>
                    <a:pt x="0" y="57727"/>
                    <a:pt x="57727" y="0"/>
                    <a:pt x="128810" y="0"/>
                  </a:cubicBezTo>
                  <a:lnTo>
                    <a:pt x="1135696" y="0"/>
                  </a:lnTo>
                  <a:cubicBezTo>
                    <a:pt x="1206780" y="0"/>
                    <a:pt x="1264507" y="57727"/>
                    <a:pt x="1264507" y="128810"/>
                  </a:cubicBezTo>
                  <a:lnTo>
                    <a:pt x="1264507" y="1932302"/>
                  </a:lnTo>
                  <a:cubicBezTo>
                    <a:pt x="1264507" y="2003533"/>
                    <a:pt x="1206780" y="2061112"/>
                    <a:pt x="1135696" y="2061112"/>
                  </a:cubicBezTo>
                  <a:close/>
                </a:path>
              </a:pathLst>
            </a:custGeom>
            <a:solidFill>
              <a:schemeClr val="bg1"/>
            </a:solidFill>
            <a:ln w="25400" cap="flat">
              <a:solidFill>
                <a:srgbClr val="F9F9F9"/>
              </a:solid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73" name="TextBox 572">
              <a:extLst>
                <a:ext uri="{FF2B5EF4-FFF2-40B4-BE49-F238E27FC236}">
                  <a16:creationId xmlns:a16="http://schemas.microsoft.com/office/drawing/2014/main" id="{244E9EF8-F36C-3F50-E3C5-314BD682F4F2}"/>
                </a:ext>
              </a:extLst>
            </p:cNvPr>
            <p:cNvSpPr txBox="1"/>
            <p:nvPr/>
          </p:nvSpPr>
          <p:spPr>
            <a:xfrm>
              <a:off x="4181804" y="2855176"/>
              <a:ext cx="568347" cy="242640"/>
            </a:xfrm>
            <a:prstGeom prst="rect">
              <a:avLst/>
            </a:prstGeom>
            <a:noFill/>
          </p:spPr>
          <p:txBody>
            <a:bodyPr wrap="square" lIns="0" tIns="0" rIns="0" bIns="0" rtlCol="0" anchor="ctr">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4050" b="1" dirty="0">
                  <a:solidFill>
                    <a:schemeClr val="bg1"/>
                  </a:solidFill>
                  <a:latin typeface="Roboto" panose="02000000000000000000" pitchFamily="2" charset="0"/>
                  <a:ea typeface="Roboto" panose="02000000000000000000" pitchFamily="2" charset="0"/>
                </a:rPr>
                <a:t>12</a:t>
              </a:r>
            </a:p>
          </p:txBody>
        </p:sp>
        <p:grpSp>
          <p:nvGrpSpPr>
            <p:cNvPr id="574" name="Group 573">
              <a:extLst>
                <a:ext uri="{FF2B5EF4-FFF2-40B4-BE49-F238E27FC236}">
                  <a16:creationId xmlns:a16="http://schemas.microsoft.com/office/drawing/2014/main" id="{0C1F901F-21CE-BC82-CBF7-CB22CF09272B}"/>
                </a:ext>
              </a:extLst>
            </p:cNvPr>
            <p:cNvGrpSpPr/>
            <p:nvPr/>
          </p:nvGrpSpPr>
          <p:grpSpPr>
            <a:xfrm>
              <a:off x="3143812" y="2626947"/>
              <a:ext cx="1053366" cy="1114645"/>
              <a:chOff x="1860547" y="5764405"/>
              <a:chExt cx="3226964" cy="1114645"/>
            </a:xfrm>
          </p:grpSpPr>
          <p:sp>
            <p:nvSpPr>
              <p:cNvPr id="576" name="Rectangle 575">
                <a:extLst>
                  <a:ext uri="{FF2B5EF4-FFF2-40B4-BE49-F238E27FC236}">
                    <a16:creationId xmlns:a16="http://schemas.microsoft.com/office/drawing/2014/main" id="{4AFED0AF-A743-8147-8B5B-492FDE58DC5A}"/>
                  </a:ext>
                </a:extLst>
              </p:cNvPr>
              <p:cNvSpPr/>
              <p:nvPr/>
            </p:nvSpPr>
            <p:spPr>
              <a:xfrm>
                <a:off x="1860547" y="6133423"/>
                <a:ext cx="3226964" cy="745627"/>
              </a:xfrm>
              <a:prstGeom prst="rect">
                <a:avLst/>
              </a:prstGeom>
            </p:spPr>
            <p:txBody>
              <a:bodyPr wrap="square" lIns="0" tIns="0" rIns="0" bIns="0" anchor="t">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050" b="1" kern="0" dirty="0">
                    <a:solidFill>
                      <a:srgbClr val="00B050"/>
                    </a:solidFill>
                    <a:latin typeface="Roboto" panose="02000000000000000000" pitchFamily="2" charset="0"/>
                    <a:ea typeface="Roboto" panose="02000000000000000000" pitchFamily="2" charset="0"/>
                    <a:cs typeface="Arial" panose="020B0604020202020204" pitchFamily="34" charset="0"/>
                  </a:rPr>
                  <a:t>Carbon Reduction Plan (PPN 06/21 compliant) </a:t>
                </a:r>
                <a:r>
                  <a:rPr lang="en-US" sz="1050" b="1" kern="0" dirty="0">
                    <a:solidFill>
                      <a:srgbClr val="00B050"/>
                    </a:solidFill>
                    <a:latin typeface="Roboto" panose="02000000000000000000" pitchFamily="2" charset="0"/>
                    <a:ea typeface="Roboto" panose="02000000000000000000" pitchFamily="2" charset="0"/>
                    <a:cs typeface="Arial" panose="020B0604020202020204" pitchFamily="34" charset="0"/>
                  </a:rPr>
                  <a:t> </a:t>
                </a:r>
              </a:p>
            </p:txBody>
          </p:sp>
          <p:sp>
            <p:nvSpPr>
              <p:cNvPr id="577" name="Rectangle 576">
                <a:extLst>
                  <a:ext uri="{FF2B5EF4-FFF2-40B4-BE49-F238E27FC236}">
                    <a16:creationId xmlns:a16="http://schemas.microsoft.com/office/drawing/2014/main" id="{FDA5512D-27DA-9944-4FA0-768FE0A528B4}"/>
                  </a:ext>
                </a:extLst>
              </p:cNvPr>
              <p:cNvSpPr/>
              <p:nvPr/>
            </p:nvSpPr>
            <p:spPr>
              <a:xfrm>
                <a:off x="2133972" y="5764405"/>
                <a:ext cx="2689076" cy="239219"/>
              </a:xfrm>
              <a:prstGeom prst="rect">
                <a:avLst/>
              </a:prstGeom>
            </p:spPr>
            <p:txBody>
              <a:bodyPr wrap="square" lIns="0" tIns="0" rIns="0" bIns="0" anchor="t">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1500" b="1" dirty="0">
                    <a:solidFill>
                      <a:srgbClr val="00B050"/>
                    </a:solidFill>
                    <a:latin typeface="Roboto" panose="02000000000000000000" pitchFamily="2" charset="0"/>
                    <a:ea typeface="Roboto" panose="02000000000000000000" pitchFamily="2" charset="0"/>
                    <a:cs typeface="Segoe UI Light" panose="020B0502040204020203" pitchFamily="34" charset="0"/>
                  </a:rPr>
                  <a:t>Report</a:t>
                </a:r>
              </a:p>
            </p:txBody>
          </p:sp>
        </p:grpSp>
      </p:grpSp>
      <p:sp>
        <p:nvSpPr>
          <p:cNvPr id="579" name="TextBox 578">
            <a:extLst>
              <a:ext uri="{FF2B5EF4-FFF2-40B4-BE49-F238E27FC236}">
                <a16:creationId xmlns:a16="http://schemas.microsoft.com/office/drawing/2014/main" id="{D3603F3F-6E95-FF7F-095F-C1690CB4CF3F}"/>
              </a:ext>
            </a:extLst>
          </p:cNvPr>
          <p:cNvSpPr txBox="1"/>
          <p:nvPr/>
        </p:nvSpPr>
        <p:spPr>
          <a:xfrm>
            <a:off x="215114" y="2390223"/>
            <a:ext cx="1533047" cy="1061829"/>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100" b="1" kern="0" dirty="0">
                <a:gradFill>
                  <a:gsLst>
                    <a:gs pos="71000">
                      <a:srgbClr val="005ACD"/>
                    </a:gs>
                    <a:gs pos="48000">
                      <a:srgbClr val="0059CA"/>
                    </a:gs>
                  </a:gsLst>
                  <a:lin ang="600000" scaled="0"/>
                </a:gradFill>
                <a:latin typeface="Roboto" panose="02000000000000000000" pitchFamily="2" charset="0"/>
                <a:ea typeface="Roboto" panose="02000000000000000000" pitchFamily="2" charset="0"/>
                <a:cs typeface="Arial" panose="020B0604020202020204" pitchFamily="34" charset="0"/>
              </a:rPr>
              <a:t>Carbon </a:t>
            </a:r>
          </a:p>
          <a:p>
            <a:r>
              <a:rPr lang="en-US" sz="2100" b="1" kern="0" dirty="0">
                <a:gradFill>
                  <a:gsLst>
                    <a:gs pos="71000">
                      <a:srgbClr val="005ACD"/>
                    </a:gs>
                    <a:gs pos="48000">
                      <a:srgbClr val="0059CA"/>
                    </a:gs>
                  </a:gsLst>
                  <a:lin ang="600000" scaled="0"/>
                </a:gradFill>
                <a:latin typeface="Roboto" panose="02000000000000000000" pitchFamily="2" charset="0"/>
                <a:ea typeface="Roboto" panose="02000000000000000000" pitchFamily="2" charset="0"/>
                <a:cs typeface="Arial" panose="020B0604020202020204" pitchFamily="34" charset="0"/>
              </a:rPr>
              <a:t>Footprint</a:t>
            </a:r>
          </a:p>
          <a:p>
            <a:r>
              <a:rPr lang="en-US" sz="2100" b="1" kern="0" dirty="0">
                <a:gradFill>
                  <a:gsLst>
                    <a:gs pos="71000">
                      <a:srgbClr val="005ACD"/>
                    </a:gs>
                    <a:gs pos="48000">
                      <a:srgbClr val="0059CA"/>
                    </a:gs>
                  </a:gsLst>
                  <a:lin ang="600000" scaled="0"/>
                </a:gradFill>
                <a:latin typeface="Roboto" panose="02000000000000000000" pitchFamily="2" charset="0"/>
                <a:ea typeface="Roboto" panose="02000000000000000000" pitchFamily="2" charset="0"/>
                <a:cs typeface="Arial" panose="020B0604020202020204" pitchFamily="34" charset="0"/>
              </a:rPr>
              <a:t>Report</a:t>
            </a:r>
            <a:endParaRPr lang="en-GB" sz="2100" dirty="0"/>
          </a:p>
        </p:txBody>
      </p:sp>
      <p:sp>
        <p:nvSpPr>
          <p:cNvPr id="580" name="TextBox 579">
            <a:extLst>
              <a:ext uri="{FF2B5EF4-FFF2-40B4-BE49-F238E27FC236}">
                <a16:creationId xmlns:a16="http://schemas.microsoft.com/office/drawing/2014/main" id="{CB93C5B0-AD8C-801A-43BB-694B66261359}"/>
              </a:ext>
            </a:extLst>
          </p:cNvPr>
          <p:cNvSpPr txBox="1"/>
          <p:nvPr/>
        </p:nvSpPr>
        <p:spPr>
          <a:xfrm>
            <a:off x="212024" y="4833464"/>
            <a:ext cx="1711469" cy="738664"/>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100" b="1" kern="0" dirty="0">
                <a:solidFill>
                  <a:srgbClr val="FF0000"/>
                </a:solidFill>
                <a:latin typeface="Roboto" panose="02000000000000000000" pitchFamily="2" charset="0"/>
                <a:ea typeface="Roboto" panose="02000000000000000000" pitchFamily="2" charset="0"/>
                <a:cs typeface="Arial" panose="020B0604020202020204" pitchFamily="34" charset="0"/>
              </a:rPr>
              <a:t>Promotion</a:t>
            </a:r>
          </a:p>
          <a:p>
            <a:r>
              <a:rPr lang="en-US" sz="2100" b="1" kern="0" dirty="0">
                <a:solidFill>
                  <a:srgbClr val="FF0000"/>
                </a:solidFill>
                <a:latin typeface="Roboto" panose="02000000000000000000" pitchFamily="2" charset="0"/>
                <a:ea typeface="Roboto" panose="02000000000000000000" pitchFamily="2" charset="0"/>
                <a:cs typeface="Arial" panose="020B0604020202020204" pitchFamily="34" charset="0"/>
              </a:rPr>
              <a:t>of progress</a:t>
            </a:r>
            <a:endParaRPr lang="en-GB" sz="2100" dirty="0">
              <a:solidFill>
                <a:srgbClr val="FF0000"/>
              </a:solidFill>
            </a:endParaRPr>
          </a:p>
        </p:txBody>
      </p:sp>
      <p:sp>
        <p:nvSpPr>
          <p:cNvPr id="581" name="TextBox 580">
            <a:extLst>
              <a:ext uri="{FF2B5EF4-FFF2-40B4-BE49-F238E27FC236}">
                <a16:creationId xmlns:a16="http://schemas.microsoft.com/office/drawing/2014/main" id="{CCA78135-73DE-C283-837E-F1CC5616B69D}"/>
              </a:ext>
            </a:extLst>
          </p:cNvPr>
          <p:cNvSpPr txBox="1"/>
          <p:nvPr/>
        </p:nvSpPr>
        <p:spPr>
          <a:xfrm>
            <a:off x="228242" y="7122398"/>
            <a:ext cx="1632950" cy="738664"/>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100" b="1" kern="0" dirty="0">
                <a:solidFill>
                  <a:srgbClr val="00B050"/>
                </a:solidFill>
                <a:latin typeface="Roboto" panose="02000000000000000000" pitchFamily="2" charset="0"/>
                <a:ea typeface="Roboto" panose="02000000000000000000" pitchFamily="2" charset="0"/>
                <a:cs typeface="Arial" panose="020B0604020202020204" pitchFamily="34" charset="0"/>
              </a:rPr>
              <a:t>Carbon Reduction </a:t>
            </a:r>
            <a:endParaRPr lang="en-GB" sz="2100" dirty="0">
              <a:solidFill>
                <a:srgbClr val="00B050"/>
              </a:solidFill>
            </a:endParaRPr>
          </a:p>
        </p:txBody>
      </p:sp>
      <p:cxnSp>
        <p:nvCxnSpPr>
          <p:cNvPr id="583" name="Straight Connector 582">
            <a:extLst>
              <a:ext uri="{FF2B5EF4-FFF2-40B4-BE49-F238E27FC236}">
                <a16:creationId xmlns:a16="http://schemas.microsoft.com/office/drawing/2014/main" id="{D0CF1A6E-381B-C4AF-5083-F46A18B61FEB}"/>
              </a:ext>
            </a:extLst>
          </p:cNvPr>
          <p:cNvCxnSpPr>
            <a:cxnSpLocks/>
          </p:cNvCxnSpPr>
          <p:nvPr/>
        </p:nvCxnSpPr>
        <p:spPr>
          <a:xfrm>
            <a:off x="0" y="4164350"/>
            <a:ext cx="18288000" cy="0"/>
          </a:xfrm>
          <a:prstGeom prst="line">
            <a:avLst/>
          </a:prstGeom>
          <a:ln w="19050">
            <a:solidFill>
              <a:srgbClr val="005ACD"/>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49504AB5-3CA5-4A56-9C40-0830C716ACAE}"/>
              </a:ext>
            </a:extLst>
          </p:cNvPr>
          <p:cNvCxnSpPr>
            <a:cxnSpLocks/>
          </p:cNvCxnSpPr>
          <p:nvPr/>
        </p:nvCxnSpPr>
        <p:spPr>
          <a:xfrm>
            <a:off x="0" y="6373565"/>
            <a:ext cx="18288000" cy="40938"/>
          </a:xfrm>
          <a:prstGeom prst="line">
            <a:avLst/>
          </a:prstGeom>
          <a:ln w="19050">
            <a:solidFill>
              <a:srgbClr val="005ACD"/>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850AA7D7-0CEF-BB92-9EE6-74C8113D983D}"/>
              </a:ext>
            </a:extLst>
          </p:cNvPr>
          <p:cNvCxnSpPr>
            <a:cxnSpLocks/>
          </p:cNvCxnSpPr>
          <p:nvPr/>
        </p:nvCxnSpPr>
        <p:spPr>
          <a:xfrm>
            <a:off x="-30180" y="1900094"/>
            <a:ext cx="18288000" cy="0"/>
          </a:xfrm>
          <a:prstGeom prst="line">
            <a:avLst/>
          </a:prstGeom>
          <a:ln w="19050">
            <a:solidFill>
              <a:srgbClr val="005ACD"/>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B14551FE-0061-E548-2E53-63A5D5F8B19C}"/>
              </a:ext>
            </a:extLst>
          </p:cNvPr>
          <p:cNvCxnSpPr>
            <a:cxnSpLocks/>
          </p:cNvCxnSpPr>
          <p:nvPr/>
        </p:nvCxnSpPr>
        <p:spPr>
          <a:xfrm>
            <a:off x="-2" y="8631369"/>
            <a:ext cx="18288000" cy="0"/>
          </a:xfrm>
          <a:prstGeom prst="line">
            <a:avLst/>
          </a:prstGeom>
          <a:ln w="19050">
            <a:solidFill>
              <a:srgbClr val="005ACD"/>
            </a:solidFill>
          </a:ln>
        </p:spPr>
        <p:style>
          <a:lnRef idx="1">
            <a:schemeClr val="accent1"/>
          </a:lnRef>
          <a:fillRef idx="0">
            <a:schemeClr val="accent1"/>
          </a:fillRef>
          <a:effectRef idx="0">
            <a:schemeClr val="accent1"/>
          </a:effectRef>
          <a:fontRef idx="minor">
            <a:schemeClr val="tx1"/>
          </a:fontRef>
        </p:style>
      </p:cxnSp>
      <p:pic>
        <p:nvPicPr>
          <p:cNvPr id="593" name="Graphic 592" descr="Users with solid fill">
            <a:extLst>
              <a:ext uri="{FF2B5EF4-FFF2-40B4-BE49-F238E27FC236}">
                <a16:creationId xmlns:a16="http://schemas.microsoft.com/office/drawing/2014/main" id="{87E58C3E-399B-6CF0-C412-141F530533F5}"/>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9192" y="2161316"/>
            <a:ext cx="701685" cy="701685"/>
          </a:xfrm>
          <a:prstGeom prst="rect">
            <a:avLst/>
          </a:prstGeom>
        </p:spPr>
      </p:pic>
      <p:grpSp>
        <p:nvGrpSpPr>
          <p:cNvPr id="548" name="Group 547">
            <a:extLst>
              <a:ext uri="{FF2B5EF4-FFF2-40B4-BE49-F238E27FC236}">
                <a16:creationId xmlns:a16="http://schemas.microsoft.com/office/drawing/2014/main" id="{D2961260-3141-19DE-ACED-2918A106B636}"/>
              </a:ext>
            </a:extLst>
          </p:cNvPr>
          <p:cNvGrpSpPr/>
          <p:nvPr/>
        </p:nvGrpSpPr>
        <p:grpSpPr>
          <a:xfrm>
            <a:off x="13860276" y="6518798"/>
            <a:ext cx="2208660" cy="2763665"/>
            <a:chOff x="2448883" y="1893428"/>
            <a:chExt cx="2288906" cy="2864078"/>
          </a:xfrm>
        </p:grpSpPr>
        <p:sp>
          <p:nvSpPr>
            <p:cNvPr id="549" name="Freeform: Shape 548">
              <a:extLst>
                <a:ext uri="{FF2B5EF4-FFF2-40B4-BE49-F238E27FC236}">
                  <a16:creationId xmlns:a16="http://schemas.microsoft.com/office/drawing/2014/main" id="{DFBA28BE-718E-683D-54AE-4F8D63B9CE47}"/>
                </a:ext>
              </a:extLst>
            </p:cNvPr>
            <p:cNvSpPr/>
            <p:nvPr/>
          </p:nvSpPr>
          <p:spPr>
            <a:xfrm>
              <a:off x="3008147" y="1923650"/>
              <a:ext cx="1291285" cy="1989581"/>
            </a:xfrm>
            <a:custGeom>
              <a:avLst/>
              <a:gdLst>
                <a:gd name="connsiteX0" fmla="*/ 1504913 w 1504912"/>
                <a:gd name="connsiteY0" fmla="*/ 2189922 h 2318732"/>
                <a:gd name="connsiteX1" fmla="*/ 1376103 w 1504912"/>
                <a:gd name="connsiteY1" fmla="*/ 2318732 h 2318732"/>
                <a:gd name="connsiteX2" fmla="*/ 128810 w 1504912"/>
                <a:gd name="connsiteY2" fmla="*/ 2318732 h 2318732"/>
                <a:gd name="connsiteX3" fmla="*/ 0 w 1504912"/>
                <a:gd name="connsiteY3" fmla="*/ 2189922 h 2318732"/>
                <a:gd name="connsiteX4" fmla="*/ 0 w 1504912"/>
                <a:gd name="connsiteY4" fmla="*/ 128810 h 2318732"/>
                <a:gd name="connsiteX5" fmla="*/ 128810 w 1504912"/>
                <a:gd name="connsiteY5" fmla="*/ 0 h 2318732"/>
                <a:gd name="connsiteX6" fmla="*/ 1375954 w 1504912"/>
                <a:gd name="connsiteY6" fmla="*/ 0 h 2318732"/>
                <a:gd name="connsiteX7" fmla="*/ 1504764 w 1504912"/>
                <a:gd name="connsiteY7" fmla="*/ 128810 h 2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12" h="2318732">
                  <a:moveTo>
                    <a:pt x="1504913" y="2189922"/>
                  </a:moveTo>
                  <a:cubicBezTo>
                    <a:pt x="1504913" y="2261005"/>
                    <a:pt x="1447186" y="2318732"/>
                    <a:pt x="1376103" y="2318732"/>
                  </a:cubicBezTo>
                  <a:lnTo>
                    <a:pt x="128810" y="2318732"/>
                  </a:lnTo>
                  <a:cubicBezTo>
                    <a:pt x="57727" y="2318732"/>
                    <a:pt x="0" y="2261005"/>
                    <a:pt x="0" y="2189922"/>
                  </a:cubicBezTo>
                  <a:lnTo>
                    <a:pt x="0" y="128810"/>
                  </a:lnTo>
                  <a:cubicBezTo>
                    <a:pt x="0" y="57727"/>
                    <a:pt x="57727" y="0"/>
                    <a:pt x="128810" y="0"/>
                  </a:cubicBezTo>
                  <a:lnTo>
                    <a:pt x="1375954" y="0"/>
                  </a:lnTo>
                  <a:cubicBezTo>
                    <a:pt x="1447037" y="0"/>
                    <a:pt x="1504764" y="57727"/>
                    <a:pt x="1504764" y="128810"/>
                  </a:cubicBezTo>
                </a:path>
              </a:pathLst>
            </a:custGeom>
            <a:noFill/>
            <a:ln w="38100" cap="rnd">
              <a:solidFill>
                <a:schemeClr val="accent1"/>
              </a:solidFill>
              <a:prstDash val="sysDot"/>
              <a:round/>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50" name="Freeform: Shape 549">
              <a:extLst>
                <a:ext uri="{FF2B5EF4-FFF2-40B4-BE49-F238E27FC236}">
                  <a16:creationId xmlns:a16="http://schemas.microsoft.com/office/drawing/2014/main" id="{2433E942-A926-27E2-2798-51AF062A16C4}"/>
                </a:ext>
              </a:extLst>
            </p:cNvPr>
            <p:cNvSpPr/>
            <p:nvPr/>
          </p:nvSpPr>
          <p:spPr>
            <a:xfrm>
              <a:off x="3686416" y="1893428"/>
              <a:ext cx="1016772" cy="2050024"/>
            </a:xfrm>
            <a:custGeom>
              <a:avLst/>
              <a:gdLst>
                <a:gd name="connsiteX0" fmla="*/ 625204 w 1150120"/>
                <a:gd name="connsiteY0" fmla="*/ 2318881 h 2318880"/>
                <a:gd name="connsiteX1" fmla="*/ 128810 w 1150120"/>
                <a:gd name="connsiteY1" fmla="*/ 2318881 h 2318880"/>
                <a:gd name="connsiteX2" fmla="*/ 0 w 1150120"/>
                <a:gd name="connsiteY2" fmla="*/ 2190071 h 2318880"/>
                <a:gd name="connsiteX3" fmla="*/ 0 w 1150120"/>
                <a:gd name="connsiteY3" fmla="*/ 128810 h 2318880"/>
                <a:gd name="connsiteX4" fmla="*/ 128810 w 1150120"/>
                <a:gd name="connsiteY4" fmla="*/ 0 h 2318880"/>
                <a:gd name="connsiteX5" fmla="*/ 622682 w 1150120"/>
                <a:gd name="connsiteY5" fmla="*/ 0 h 2318880"/>
                <a:gd name="connsiteX6" fmla="*/ 743478 w 1150120"/>
                <a:gd name="connsiteY6" fmla="*/ 83994 h 2318880"/>
                <a:gd name="connsiteX7" fmla="*/ 1142078 w 1150120"/>
                <a:gd name="connsiteY7" fmla="*/ 1158253 h 2318880"/>
                <a:gd name="connsiteX8" fmla="*/ 1140890 w 1150120"/>
                <a:gd name="connsiteY8" fmla="*/ 1251002 h 2318880"/>
                <a:gd name="connsiteX9" fmla="*/ 744814 w 1150120"/>
                <a:gd name="connsiteY9" fmla="*/ 2238003 h 2318880"/>
                <a:gd name="connsiteX10" fmla="*/ 625204 w 1150120"/>
                <a:gd name="connsiteY10" fmla="*/ 2318881 h 23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120" h="2318880">
                  <a:moveTo>
                    <a:pt x="625204" y="2318881"/>
                  </a:moveTo>
                  <a:lnTo>
                    <a:pt x="128810" y="2318881"/>
                  </a:lnTo>
                  <a:cubicBezTo>
                    <a:pt x="57727" y="2318881"/>
                    <a:pt x="0" y="2261153"/>
                    <a:pt x="0" y="2190071"/>
                  </a:cubicBezTo>
                  <a:lnTo>
                    <a:pt x="0" y="128810"/>
                  </a:lnTo>
                  <a:cubicBezTo>
                    <a:pt x="0" y="57727"/>
                    <a:pt x="57727" y="0"/>
                    <a:pt x="128810" y="0"/>
                  </a:cubicBezTo>
                  <a:lnTo>
                    <a:pt x="622682" y="0"/>
                  </a:lnTo>
                  <a:cubicBezTo>
                    <a:pt x="676550" y="0"/>
                    <a:pt x="724780" y="33538"/>
                    <a:pt x="743478" y="83994"/>
                  </a:cubicBezTo>
                  <a:lnTo>
                    <a:pt x="1142078" y="1158253"/>
                  </a:lnTo>
                  <a:cubicBezTo>
                    <a:pt x="1153207" y="1188230"/>
                    <a:pt x="1152762" y="1221323"/>
                    <a:pt x="1140890" y="1251002"/>
                  </a:cubicBezTo>
                  <a:lnTo>
                    <a:pt x="744814" y="2238003"/>
                  </a:lnTo>
                  <a:cubicBezTo>
                    <a:pt x="725225" y="2286827"/>
                    <a:pt x="677886" y="2318881"/>
                    <a:pt x="625204" y="2318881"/>
                  </a:cubicBezTo>
                  <a:close/>
                </a:path>
              </a:pathLst>
            </a:custGeom>
            <a:solidFill>
              <a:srgbClr val="00B050"/>
            </a:soli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51" name="Freeform: Shape 550">
              <a:extLst>
                <a:ext uri="{FF2B5EF4-FFF2-40B4-BE49-F238E27FC236}">
                  <a16:creationId xmlns:a16="http://schemas.microsoft.com/office/drawing/2014/main" id="{9BA4C3C2-D366-A59B-CA31-F554FD710161}"/>
                </a:ext>
              </a:extLst>
            </p:cNvPr>
            <p:cNvSpPr/>
            <p:nvPr/>
          </p:nvSpPr>
          <p:spPr>
            <a:xfrm>
              <a:off x="2448883" y="2041808"/>
              <a:ext cx="1732920" cy="2715698"/>
            </a:xfrm>
            <a:custGeom>
              <a:avLst/>
              <a:gdLst>
                <a:gd name="connsiteX0" fmla="*/ 2393822 w 2393821"/>
                <a:gd name="connsiteY0" fmla="*/ 2007391 h 3071856"/>
                <a:gd name="connsiteX1" fmla="*/ 1234827 w 2393821"/>
                <a:gd name="connsiteY1" fmla="*/ 0 h 3071856"/>
                <a:gd name="connsiteX2" fmla="*/ 0 w 2393821"/>
                <a:gd name="connsiteY2" fmla="*/ 1150685 h 3071856"/>
                <a:gd name="connsiteX3" fmla="*/ 1150240 w 2393821"/>
                <a:gd name="connsiteY3" fmla="*/ 3071856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14594 w 2314594"/>
                <a:gd name="connsiteY0" fmla="*/ 2007391 h 3071856"/>
                <a:gd name="connsiteX1" fmla="*/ 1155599 w 2314594"/>
                <a:gd name="connsiteY1" fmla="*/ 0 h 3071856"/>
                <a:gd name="connsiteX2" fmla="*/ 354405 w 2314594"/>
                <a:gd name="connsiteY2" fmla="*/ 717052 h 3071856"/>
                <a:gd name="connsiteX3" fmla="*/ 46881 w 2314594"/>
                <a:gd name="connsiteY3" fmla="*/ 3048933 h 3071856"/>
                <a:gd name="connsiteX4" fmla="*/ 1071012 w 2314594"/>
                <a:gd name="connsiteY4" fmla="*/ 3071856 h 3071856"/>
                <a:gd name="connsiteX5" fmla="*/ 2314594 w 2314594"/>
                <a:gd name="connsiteY5" fmla="*/ 2007391 h 3071856"/>
                <a:gd name="connsiteX0" fmla="*/ 2002415 w 2002415"/>
                <a:gd name="connsiteY0" fmla="*/ 2007391 h 3071856"/>
                <a:gd name="connsiteX1" fmla="*/ 843420 w 2002415"/>
                <a:gd name="connsiteY1" fmla="*/ 0 h 3071856"/>
                <a:gd name="connsiteX2" fmla="*/ 42226 w 2002415"/>
                <a:gd name="connsiteY2" fmla="*/ 717052 h 3071856"/>
                <a:gd name="connsiteX3" fmla="*/ 74067 w 2002415"/>
                <a:gd name="connsiteY3" fmla="*/ 3067786 h 3071856"/>
                <a:gd name="connsiteX4" fmla="*/ 758833 w 2002415"/>
                <a:gd name="connsiteY4" fmla="*/ 3071856 h 3071856"/>
                <a:gd name="connsiteX5" fmla="*/ 2002415 w 2002415"/>
                <a:gd name="connsiteY5" fmla="*/ 2007391 h 3071856"/>
                <a:gd name="connsiteX0" fmla="*/ 2039095 w 2039095"/>
                <a:gd name="connsiteY0" fmla="*/ 2064916 h 3129381"/>
                <a:gd name="connsiteX1" fmla="*/ 880100 w 2039095"/>
                <a:gd name="connsiteY1" fmla="*/ 57525 h 3129381"/>
                <a:gd name="connsiteX2" fmla="*/ 78906 w 2039095"/>
                <a:gd name="connsiteY2" fmla="*/ 774577 h 3129381"/>
                <a:gd name="connsiteX3" fmla="*/ 110747 w 2039095"/>
                <a:gd name="connsiteY3" fmla="*/ 3125311 h 3129381"/>
                <a:gd name="connsiteX4" fmla="*/ 795513 w 2039095"/>
                <a:gd name="connsiteY4" fmla="*/ 3129381 h 3129381"/>
                <a:gd name="connsiteX5" fmla="*/ 2039095 w 2039095"/>
                <a:gd name="connsiteY5" fmla="*/ 2064916 h 3129381"/>
                <a:gd name="connsiteX0" fmla="*/ 2039095 w 2039095"/>
                <a:gd name="connsiteY0" fmla="*/ 2007391 h 3071856"/>
                <a:gd name="connsiteX1" fmla="*/ 880100 w 2039095"/>
                <a:gd name="connsiteY1" fmla="*/ 0 h 3071856"/>
                <a:gd name="connsiteX2" fmla="*/ 78906 w 2039095"/>
                <a:gd name="connsiteY2" fmla="*/ 717052 h 3071856"/>
                <a:gd name="connsiteX3" fmla="*/ 110747 w 2039095"/>
                <a:gd name="connsiteY3" fmla="*/ 3067786 h 3071856"/>
                <a:gd name="connsiteX4" fmla="*/ 795513 w 2039095"/>
                <a:gd name="connsiteY4" fmla="*/ 3071856 h 3071856"/>
                <a:gd name="connsiteX5" fmla="*/ 2039095 w 2039095"/>
                <a:gd name="connsiteY5" fmla="*/ 2007391 h 3071856"/>
                <a:gd name="connsiteX0" fmla="*/ 1960189 w 1960189"/>
                <a:gd name="connsiteY0" fmla="*/ 2007391 h 3071856"/>
                <a:gd name="connsiteX1" fmla="*/ 801194 w 1960189"/>
                <a:gd name="connsiteY1" fmla="*/ 0 h 3071856"/>
                <a:gd name="connsiteX2" fmla="*/ 0 w 1960189"/>
                <a:gd name="connsiteY2" fmla="*/ 717052 h 3071856"/>
                <a:gd name="connsiteX3" fmla="*/ 31841 w 1960189"/>
                <a:gd name="connsiteY3" fmla="*/ 3067786 h 3071856"/>
                <a:gd name="connsiteX4" fmla="*/ 716607 w 1960189"/>
                <a:gd name="connsiteY4" fmla="*/ 3071856 h 3071856"/>
                <a:gd name="connsiteX5" fmla="*/ 1960189 w 1960189"/>
                <a:gd name="connsiteY5" fmla="*/ 2007391 h 30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89" h="3071856">
                  <a:moveTo>
                    <a:pt x="1960189" y="2007391"/>
                  </a:moveTo>
                  <a:lnTo>
                    <a:pt x="801194" y="0"/>
                  </a:lnTo>
                  <a:lnTo>
                    <a:pt x="0" y="717052"/>
                  </a:lnTo>
                  <a:lnTo>
                    <a:pt x="31841" y="3067786"/>
                  </a:lnTo>
                  <a:lnTo>
                    <a:pt x="716607" y="3071856"/>
                  </a:lnTo>
                  <a:lnTo>
                    <a:pt x="1960189" y="2007391"/>
                  </a:lnTo>
                  <a:close/>
                </a:path>
              </a:pathLst>
            </a:custGeom>
            <a:gradFill>
              <a:gsLst>
                <a:gs pos="26000">
                  <a:schemeClr val="bg1">
                    <a:lumMod val="50000"/>
                    <a:alpha val="0"/>
                  </a:schemeClr>
                </a:gs>
                <a:gs pos="86000">
                  <a:schemeClr val="bg1">
                    <a:lumMod val="50000"/>
                    <a:alpha val="32000"/>
                  </a:schemeClr>
                </a:gs>
              </a:gsLst>
              <a:lin ang="19800000" scaled="0"/>
            </a:gra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52" name="Freeform: Shape 551">
              <a:extLst>
                <a:ext uri="{FF2B5EF4-FFF2-40B4-BE49-F238E27FC236}">
                  <a16:creationId xmlns:a16="http://schemas.microsoft.com/office/drawing/2014/main" id="{2F310929-BA6A-7058-ED3E-7928FF43FF0F}"/>
                </a:ext>
              </a:extLst>
            </p:cNvPr>
            <p:cNvSpPr/>
            <p:nvPr/>
          </p:nvSpPr>
          <p:spPr>
            <a:xfrm>
              <a:off x="3124909" y="2007370"/>
              <a:ext cx="1117896" cy="1822141"/>
            </a:xfrm>
            <a:custGeom>
              <a:avLst/>
              <a:gdLst>
                <a:gd name="connsiteX0" fmla="*/ 1135696 w 1264506"/>
                <a:gd name="connsiteY0" fmla="*/ 2061112 h 2061111"/>
                <a:gd name="connsiteX1" fmla="*/ 128810 w 1264506"/>
                <a:gd name="connsiteY1" fmla="*/ 2061112 h 2061111"/>
                <a:gd name="connsiteX2" fmla="*/ 0 w 1264506"/>
                <a:gd name="connsiteY2" fmla="*/ 1932302 h 2061111"/>
                <a:gd name="connsiteX3" fmla="*/ 0 w 1264506"/>
                <a:gd name="connsiteY3" fmla="*/ 128810 h 2061111"/>
                <a:gd name="connsiteX4" fmla="*/ 128810 w 1264506"/>
                <a:gd name="connsiteY4" fmla="*/ 0 h 2061111"/>
                <a:gd name="connsiteX5" fmla="*/ 1135696 w 1264506"/>
                <a:gd name="connsiteY5" fmla="*/ 0 h 2061111"/>
                <a:gd name="connsiteX6" fmla="*/ 1264507 w 1264506"/>
                <a:gd name="connsiteY6" fmla="*/ 128810 h 2061111"/>
                <a:gd name="connsiteX7" fmla="*/ 1264507 w 1264506"/>
                <a:gd name="connsiteY7" fmla="*/ 1932302 h 2061111"/>
                <a:gd name="connsiteX8" fmla="*/ 1135696 w 1264506"/>
                <a:gd name="connsiteY8" fmla="*/ 2061112 h 20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506" h="2061111">
                  <a:moveTo>
                    <a:pt x="1135696" y="2061112"/>
                  </a:moveTo>
                  <a:lnTo>
                    <a:pt x="128810" y="2061112"/>
                  </a:lnTo>
                  <a:cubicBezTo>
                    <a:pt x="57727" y="2061112"/>
                    <a:pt x="0" y="2003385"/>
                    <a:pt x="0" y="1932302"/>
                  </a:cubicBezTo>
                  <a:lnTo>
                    <a:pt x="0" y="128810"/>
                  </a:lnTo>
                  <a:cubicBezTo>
                    <a:pt x="0" y="57727"/>
                    <a:pt x="57727" y="0"/>
                    <a:pt x="128810" y="0"/>
                  </a:cubicBezTo>
                  <a:lnTo>
                    <a:pt x="1135696" y="0"/>
                  </a:lnTo>
                  <a:cubicBezTo>
                    <a:pt x="1206780" y="0"/>
                    <a:pt x="1264507" y="57727"/>
                    <a:pt x="1264507" y="128810"/>
                  </a:cubicBezTo>
                  <a:lnTo>
                    <a:pt x="1264507" y="1932302"/>
                  </a:lnTo>
                  <a:cubicBezTo>
                    <a:pt x="1264507" y="2003533"/>
                    <a:pt x="1206780" y="2061112"/>
                    <a:pt x="1135696" y="2061112"/>
                  </a:cubicBezTo>
                  <a:close/>
                </a:path>
              </a:pathLst>
            </a:custGeom>
            <a:solidFill>
              <a:schemeClr val="bg1"/>
            </a:solidFill>
            <a:ln w="25400" cap="flat">
              <a:solidFill>
                <a:srgbClr val="F9F9F9"/>
              </a:solid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553" name="TextBox 552">
              <a:extLst>
                <a:ext uri="{FF2B5EF4-FFF2-40B4-BE49-F238E27FC236}">
                  <a16:creationId xmlns:a16="http://schemas.microsoft.com/office/drawing/2014/main" id="{25B97076-7E66-AD4E-8E41-D96D2BA75384}"/>
                </a:ext>
              </a:extLst>
            </p:cNvPr>
            <p:cNvSpPr txBox="1"/>
            <p:nvPr/>
          </p:nvSpPr>
          <p:spPr>
            <a:xfrm>
              <a:off x="4177913" y="2855176"/>
              <a:ext cx="559876" cy="242640"/>
            </a:xfrm>
            <a:prstGeom prst="rect">
              <a:avLst/>
            </a:prstGeom>
            <a:noFill/>
          </p:spPr>
          <p:txBody>
            <a:bodyPr wrap="square" lIns="0" tIns="0" rIns="0" bIns="0" rtlCol="0" anchor="ctr">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4050" b="1" dirty="0">
                  <a:solidFill>
                    <a:schemeClr val="bg1"/>
                  </a:solidFill>
                  <a:latin typeface="Roboto" panose="02000000000000000000" pitchFamily="2" charset="0"/>
                  <a:ea typeface="Roboto" panose="02000000000000000000" pitchFamily="2" charset="0"/>
                </a:rPr>
                <a:t>10</a:t>
              </a:r>
            </a:p>
          </p:txBody>
        </p:sp>
        <p:grpSp>
          <p:nvGrpSpPr>
            <p:cNvPr id="554" name="Group 553">
              <a:extLst>
                <a:ext uri="{FF2B5EF4-FFF2-40B4-BE49-F238E27FC236}">
                  <a16:creationId xmlns:a16="http://schemas.microsoft.com/office/drawing/2014/main" id="{F1AE2351-8092-4B84-5111-2A2465BD0D50}"/>
                </a:ext>
              </a:extLst>
            </p:cNvPr>
            <p:cNvGrpSpPr/>
            <p:nvPr/>
          </p:nvGrpSpPr>
          <p:grpSpPr>
            <a:xfrm>
              <a:off x="3121681" y="2626947"/>
              <a:ext cx="1107740" cy="1128773"/>
              <a:chOff x="1792748" y="5764405"/>
              <a:chExt cx="3393540" cy="1128773"/>
            </a:xfrm>
          </p:grpSpPr>
          <p:sp>
            <p:nvSpPr>
              <p:cNvPr id="557" name="Rectangle 556">
                <a:extLst>
                  <a:ext uri="{FF2B5EF4-FFF2-40B4-BE49-F238E27FC236}">
                    <a16:creationId xmlns:a16="http://schemas.microsoft.com/office/drawing/2014/main" id="{2D94FC9C-ADEF-4350-E3E7-B195B37AD292}"/>
                  </a:ext>
                </a:extLst>
              </p:cNvPr>
              <p:cNvSpPr/>
              <p:nvPr/>
            </p:nvSpPr>
            <p:spPr>
              <a:xfrm>
                <a:off x="1866266" y="5764405"/>
                <a:ext cx="3230064" cy="239219"/>
              </a:xfrm>
              <a:prstGeom prst="rect">
                <a:avLst/>
              </a:prstGeom>
            </p:spPr>
            <p:txBody>
              <a:bodyPr wrap="square" lIns="0" tIns="0" rIns="0" bIns="0" anchor="t">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1500" b="1" dirty="0">
                    <a:solidFill>
                      <a:srgbClr val="00B050"/>
                    </a:solidFill>
                    <a:latin typeface="Roboto" panose="02000000000000000000" pitchFamily="2" charset="0"/>
                    <a:ea typeface="Roboto" panose="02000000000000000000" pitchFamily="2" charset="0"/>
                    <a:cs typeface="Segoe UI Light" panose="020B0502040204020203" pitchFamily="34" charset="0"/>
                  </a:rPr>
                  <a:t>Workshop</a:t>
                </a:r>
              </a:p>
            </p:txBody>
          </p:sp>
          <p:sp>
            <p:nvSpPr>
              <p:cNvPr id="556" name="Rectangle 555">
                <a:extLst>
                  <a:ext uri="{FF2B5EF4-FFF2-40B4-BE49-F238E27FC236}">
                    <a16:creationId xmlns:a16="http://schemas.microsoft.com/office/drawing/2014/main" id="{F921A115-BBEA-DAA9-64F6-13434EF08AFF}"/>
                  </a:ext>
                </a:extLst>
              </p:cNvPr>
              <p:cNvSpPr/>
              <p:nvPr/>
            </p:nvSpPr>
            <p:spPr>
              <a:xfrm>
                <a:off x="1792748" y="6147552"/>
                <a:ext cx="3393540" cy="745626"/>
              </a:xfrm>
              <a:prstGeom prst="rect">
                <a:avLst/>
              </a:prstGeom>
            </p:spPr>
            <p:txBody>
              <a:bodyPr wrap="square" lIns="0" tIns="0" rIns="0" bIns="0" anchor="t">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1050" b="1" kern="0" dirty="0">
                    <a:solidFill>
                      <a:srgbClr val="00B050"/>
                    </a:solidFill>
                    <a:latin typeface="Roboto" panose="02000000000000000000" pitchFamily="2" charset="0"/>
                    <a:ea typeface="Roboto" panose="02000000000000000000" pitchFamily="2" charset="0"/>
                    <a:cs typeface="Arial" panose="020B0604020202020204" pitchFamily="34" charset="0"/>
                  </a:rPr>
                  <a:t>Carbon Reduction Workshop</a:t>
                </a:r>
              </a:p>
            </p:txBody>
          </p:sp>
        </p:grpSp>
      </p:grpSp>
      <p:pic>
        <p:nvPicPr>
          <p:cNvPr id="594" name="Graphic 593" descr="Users with solid fill">
            <a:extLst>
              <a:ext uri="{FF2B5EF4-FFF2-40B4-BE49-F238E27FC236}">
                <a16:creationId xmlns:a16="http://schemas.microsoft.com/office/drawing/2014/main" id="{39344AF5-7119-A7F2-0836-6148DEB114BD}"/>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70807" y="6570051"/>
            <a:ext cx="701685" cy="701685"/>
          </a:xfrm>
          <a:prstGeom prst="rect">
            <a:avLst/>
          </a:prstGeom>
        </p:spPr>
      </p:pic>
      <p:pic>
        <p:nvPicPr>
          <p:cNvPr id="596" name="Graphic 595" descr="Closed book with solid fill">
            <a:extLst>
              <a:ext uri="{FF2B5EF4-FFF2-40B4-BE49-F238E27FC236}">
                <a16:creationId xmlns:a16="http://schemas.microsoft.com/office/drawing/2014/main" id="{89E88C5B-8C64-FA6E-3FDC-79991B24F7CD}"/>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38654" y="2245670"/>
            <a:ext cx="520647" cy="520647"/>
          </a:xfrm>
          <a:prstGeom prst="rect">
            <a:avLst/>
          </a:prstGeom>
        </p:spPr>
      </p:pic>
      <p:grpSp>
        <p:nvGrpSpPr>
          <p:cNvPr id="478" name="Group 477">
            <a:extLst>
              <a:ext uri="{FF2B5EF4-FFF2-40B4-BE49-F238E27FC236}">
                <a16:creationId xmlns:a16="http://schemas.microsoft.com/office/drawing/2014/main" id="{6352AFE2-E3CF-A525-3EF8-A89616FD7FD7}"/>
              </a:ext>
            </a:extLst>
          </p:cNvPr>
          <p:cNvGrpSpPr/>
          <p:nvPr/>
        </p:nvGrpSpPr>
        <p:grpSpPr>
          <a:xfrm>
            <a:off x="3948713" y="4270151"/>
            <a:ext cx="2175270" cy="2763665"/>
            <a:chOff x="2448883" y="1893428"/>
            <a:chExt cx="2254305" cy="2864078"/>
          </a:xfrm>
        </p:grpSpPr>
        <p:sp>
          <p:nvSpPr>
            <p:cNvPr id="479" name="Freeform: Shape 478">
              <a:extLst>
                <a:ext uri="{FF2B5EF4-FFF2-40B4-BE49-F238E27FC236}">
                  <a16:creationId xmlns:a16="http://schemas.microsoft.com/office/drawing/2014/main" id="{77B2D08D-4415-F49B-8BE1-580F79103450}"/>
                </a:ext>
              </a:extLst>
            </p:cNvPr>
            <p:cNvSpPr/>
            <p:nvPr/>
          </p:nvSpPr>
          <p:spPr>
            <a:xfrm>
              <a:off x="3008147" y="1923650"/>
              <a:ext cx="1291285" cy="1989581"/>
            </a:xfrm>
            <a:custGeom>
              <a:avLst/>
              <a:gdLst>
                <a:gd name="connsiteX0" fmla="*/ 1504913 w 1504912"/>
                <a:gd name="connsiteY0" fmla="*/ 2189922 h 2318732"/>
                <a:gd name="connsiteX1" fmla="*/ 1376103 w 1504912"/>
                <a:gd name="connsiteY1" fmla="*/ 2318732 h 2318732"/>
                <a:gd name="connsiteX2" fmla="*/ 128810 w 1504912"/>
                <a:gd name="connsiteY2" fmla="*/ 2318732 h 2318732"/>
                <a:gd name="connsiteX3" fmla="*/ 0 w 1504912"/>
                <a:gd name="connsiteY3" fmla="*/ 2189922 h 2318732"/>
                <a:gd name="connsiteX4" fmla="*/ 0 w 1504912"/>
                <a:gd name="connsiteY4" fmla="*/ 128810 h 2318732"/>
                <a:gd name="connsiteX5" fmla="*/ 128810 w 1504912"/>
                <a:gd name="connsiteY5" fmla="*/ 0 h 2318732"/>
                <a:gd name="connsiteX6" fmla="*/ 1375954 w 1504912"/>
                <a:gd name="connsiteY6" fmla="*/ 0 h 2318732"/>
                <a:gd name="connsiteX7" fmla="*/ 1504764 w 1504912"/>
                <a:gd name="connsiteY7" fmla="*/ 128810 h 2318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12" h="2318732">
                  <a:moveTo>
                    <a:pt x="1504913" y="2189922"/>
                  </a:moveTo>
                  <a:cubicBezTo>
                    <a:pt x="1504913" y="2261005"/>
                    <a:pt x="1447186" y="2318732"/>
                    <a:pt x="1376103" y="2318732"/>
                  </a:cubicBezTo>
                  <a:lnTo>
                    <a:pt x="128810" y="2318732"/>
                  </a:lnTo>
                  <a:cubicBezTo>
                    <a:pt x="57727" y="2318732"/>
                    <a:pt x="0" y="2261005"/>
                    <a:pt x="0" y="2189922"/>
                  </a:cubicBezTo>
                  <a:lnTo>
                    <a:pt x="0" y="128810"/>
                  </a:lnTo>
                  <a:cubicBezTo>
                    <a:pt x="0" y="57727"/>
                    <a:pt x="57727" y="0"/>
                    <a:pt x="128810" y="0"/>
                  </a:cubicBezTo>
                  <a:lnTo>
                    <a:pt x="1375954" y="0"/>
                  </a:lnTo>
                  <a:cubicBezTo>
                    <a:pt x="1447037" y="0"/>
                    <a:pt x="1504764" y="57727"/>
                    <a:pt x="1504764" y="128810"/>
                  </a:cubicBezTo>
                </a:path>
              </a:pathLst>
            </a:custGeom>
            <a:noFill/>
            <a:ln w="38100" cap="rnd">
              <a:solidFill>
                <a:schemeClr val="accent1"/>
              </a:solidFill>
              <a:prstDash val="sysDot"/>
              <a:round/>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480" name="Freeform: Shape 479">
              <a:extLst>
                <a:ext uri="{FF2B5EF4-FFF2-40B4-BE49-F238E27FC236}">
                  <a16:creationId xmlns:a16="http://schemas.microsoft.com/office/drawing/2014/main" id="{00C9E4C2-E26A-DEB7-1579-20C8411A8D15}"/>
                </a:ext>
              </a:extLst>
            </p:cNvPr>
            <p:cNvSpPr/>
            <p:nvPr/>
          </p:nvSpPr>
          <p:spPr>
            <a:xfrm>
              <a:off x="3686416" y="1893428"/>
              <a:ext cx="1016772" cy="2050024"/>
            </a:xfrm>
            <a:custGeom>
              <a:avLst/>
              <a:gdLst>
                <a:gd name="connsiteX0" fmla="*/ 625204 w 1150120"/>
                <a:gd name="connsiteY0" fmla="*/ 2318881 h 2318880"/>
                <a:gd name="connsiteX1" fmla="*/ 128810 w 1150120"/>
                <a:gd name="connsiteY1" fmla="*/ 2318881 h 2318880"/>
                <a:gd name="connsiteX2" fmla="*/ 0 w 1150120"/>
                <a:gd name="connsiteY2" fmla="*/ 2190071 h 2318880"/>
                <a:gd name="connsiteX3" fmla="*/ 0 w 1150120"/>
                <a:gd name="connsiteY3" fmla="*/ 128810 h 2318880"/>
                <a:gd name="connsiteX4" fmla="*/ 128810 w 1150120"/>
                <a:gd name="connsiteY4" fmla="*/ 0 h 2318880"/>
                <a:gd name="connsiteX5" fmla="*/ 622682 w 1150120"/>
                <a:gd name="connsiteY5" fmla="*/ 0 h 2318880"/>
                <a:gd name="connsiteX6" fmla="*/ 743478 w 1150120"/>
                <a:gd name="connsiteY6" fmla="*/ 83994 h 2318880"/>
                <a:gd name="connsiteX7" fmla="*/ 1142078 w 1150120"/>
                <a:gd name="connsiteY7" fmla="*/ 1158253 h 2318880"/>
                <a:gd name="connsiteX8" fmla="*/ 1140890 w 1150120"/>
                <a:gd name="connsiteY8" fmla="*/ 1251002 h 2318880"/>
                <a:gd name="connsiteX9" fmla="*/ 744814 w 1150120"/>
                <a:gd name="connsiteY9" fmla="*/ 2238003 h 2318880"/>
                <a:gd name="connsiteX10" fmla="*/ 625204 w 1150120"/>
                <a:gd name="connsiteY10" fmla="*/ 2318881 h 231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120" h="2318880">
                  <a:moveTo>
                    <a:pt x="625204" y="2318881"/>
                  </a:moveTo>
                  <a:lnTo>
                    <a:pt x="128810" y="2318881"/>
                  </a:lnTo>
                  <a:cubicBezTo>
                    <a:pt x="57727" y="2318881"/>
                    <a:pt x="0" y="2261153"/>
                    <a:pt x="0" y="2190071"/>
                  </a:cubicBezTo>
                  <a:lnTo>
                    <a:pt x="0" y="128810"/>
                  </a:lnTo>
                  <a:cubicBezTo>
                    <a:pt x="0" y="57727"/>
                    <a:pt x="57727" y="0"/>
                    <a:pt x="128810" y="0"/>
                  </a:cubicBezTo>
                  <a:lnTo>
                    <a:pt x="622682" y="0"/>
                  </a:lnTo>
                  <a:cubicBezTo>
                    <a:pt x="676550" y="0"/>
                    <a:pt x="724780" y="33538"/>
                    <a:pt x="743478" y="83994"/>
                  </a:cubicBezTo>
                  <a:lnTo>
                    <a:pt x="1142078" y="1158253"/>
                  </a:lnTo>
                  <a:cubicBezTo>
                    <a:pt x="1153207" y="1188230"/>
                    <a:pt x="1152762" y="1221323"/>
                    <a:pt x="1140890" y="1251002"/>
                  </a:cubicBezTo>
                  <a:lnTo>
                    <a:pt x="744814" y="2238003"/>
                  </a:lnTo>
                  <a:cubicBezTo>
                    <a:pt x="725225" y="2286827"/>
                    <a:pt x="677886" y="2318881"/>
                    <a:pt x="625204" y="2318881"/>
                  </a:cubicBezTo>
                  <a:close/>
                </a:path>
              </a:pathLst>
            </a:custGeom>
            <a:solidFill>
              <a:srgbClr val="FF0000"/>
            </a:soli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481" name="Freeform: Shape 480">
              <a:extLst>
                <a:ext uri="{FF2B5EF4-FFF2-40B4-BE49-F238E27FC236}">
                  <a16:creationId xmlns:a16="http://schemas.microsoft.com/office/drawing/2014/main" id="{BC53413F-3A6C-9333-B19D-3A2897751526}"/>
                </a:ext>
              </a:extLst>
            </p:cNvPr>
            <p:cNvSpPr/>
            <p:nvPr/>
          </p:nvSpPr>
          <p:spPr>
            <a:xfrm>
              <a:off x="2448883" y="2041808"/>
              <a:ext cx="1732920" cy="2715698"/>
            </a:xfrm>
            <a:custGeom>
              <a:avLst/>
              <a:gdLst>
                <a:gd name="connsiteX0" fmla="*/ 2393822 w 2393821"/>
                <a:gd name="connsiteY0" fmla="*/ 2007391 h 3071856"/>
                <a:gd name="connsiteX1" fmla="*/ 1234827 w 2393821"/>
                <a:gd name="connsiteY1" fmla="*/ 0 h 3071856"/>
                <a:gd name="connsiteX2" fmla="*/ 0 w 2393821"/>
                <a:gd name="connsiteY2" fmla="*/ 1150685 h 3071856"/>
                <a:gd name="connsiteX3" fmla="*/ 1150240 w 2393821"/>
                <a:gd name="connsiteY3" fmla="*/ 3071856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93822 w 2393822"/>
                <a:gd name="connsiteY0" fmla="*/ 2007391 h 3071856"/>
                <a:gd name="connsiteX1" fmla="*/ 1234827 w 2393822"/>
                <a:gd name="connsiteY1" fmla="*/ 0 h 3071856"/>
                <a:gd name="connsiteX2" fmla="*/ 0 w 2393822"/>
                <a:gd name="connsiteY2" fmla="*/ 1150685 h 3071856"/>
                <a:gd name="connsiteX3" fmla="*/ 126109 w 2393822"/>
                <a:gd name="connsiteY3" fmla="*/ 3048933 h 3071856"/>
                <a:gd name="connsiteX4" fmla="*/ 1150240 w 2393822"/>
                <a:gd name="connsiteY4" fmla="*/ 3071856 h 3071856"/>
                <a:gd name="connsiteX5" fmla="*/ 2393822 w 2393822"/>
                <a:gd name="connsiteY5" fmla="*/ 2007391 h 3071856"/>
                <a:gd name="connsiteX0" fmla="*/ 2314594 w 2314594"/>
                <a:gd name="connsiteY0" fmla="*/ 2007391 h 3071856"/>
                <a:gd name="connsiteX1" fmla="*/ 1155599 w 2314594"/>
                <a:gd name="connsiteY1" fmla="*/ 0 h 3071856"/>
                <a:gd name="connsiteX2" fmla="*/ 354405 w 2314594"/>
                <a:gd name="connsiteY2" fmla="*/ 717052 h 3071856"/>
                <a:gd name="connsiteX3" fmla="*/ 46881 w 2314594"/>
                <a:gd name="connsiteY3" fmla="*/ 3048933 h 3071856"/>
                <a:gd name="connsiteX4" fmla="*/ 1071012 w 2314594"/>
                <a:gd name="connsiteY4" fmla="*/ 3071856 h 3071856"/>
                <a:gd name="connsiteX5" fmla="*/ 2314594 w 2314594"/>
                <a:gd name="connsiteY5" fmla="*/ 2007391 h 3071856"/>
                <a:gd name="connsiteX0" fmla="*/ 2002415 w 2002415"/>
                <a:gd name="connsiteY0" fmla="*/ 2007391 h 3071856"/>
                <a:gd name="connsiteX1" fmla="*/ 843420 w 2002415"/>
                <a:gd name="connsiteY1" fmla="*/ 0 h 3071856"/>
                <a:gd name="connsiteX2" fmla="*/ 42226 w 2002415"/>
                <a:gd name="connsiteY2" fmla="*/ 717052 h 3071856"/>
                <a:gd name="connsiteX3" fmla="*/ 74067 w 2002415"/>
                <a:gd name="connsiteY3" fmla="*/ 3067786 h 3071856"/>
                <a:gd name="connsiteX4" fmla="*/ 758833 w 2002415"/>
                <a:gd name="connsiteY4" fmla="*/ 3071856 h 3071856"/>
                <a:gd name="connsiteX5" fmla="*/ 2002415 w 2002415"/>
                <a:gd name="connsiteY5" fmla="*/ 2007391 h 3071856"/>
                <a:gd name="connsiteX0" fmla="*/ 2039095 w 2039095"/>
                <a:gd name="connsiteY0" fmla="*/ 2064916 h 3129381"/>
                <a:gd name="connsiteX1" fmla="*/ 880100 w 2039095"/>
                <a:gd name="connsiteY1" fmla="*/ 57525 h 3129381"/>
                <a:gd name="connsiteX2" fmla="*/ 78906 w 2039095"/>
                <a:gd name="connsiteY2" fmla="*/ 774577 h 3129381"/>
                <a:gd name="connsiteX3" fmla="*/ 110747 w 2039095"/>
                <a:gd name="connsiteY3" fmla="*/ 3125311 h 3129381"/>
                <a:gd name="connsiteX4" fmla="*/ 795513 w 2039095"/>
                <a:gd name="connsiteY4" fmla="*/ 3129381 h 3129381"/>
                <a:gd name="connsiteX5" fmla="*/ 2039095 w 2039095"/>
                <a:gd name="connsiteY5" fmla="*/ 2064916 h 3129381"/>
                <a:gd name="connsiteX0" fmla="*/ 2039095 w 2039095"/>
                <a:gd name="connsiteY0" fmla="*/ 2007391 h 3071856"/>
                <a:gd name="connsiteX1" fmla="*/ 880100 w 2039095"/>
                <a:gd name="connsiteY1" fmla="*/ 0 h 3071856"/>
                <a:gd name="connsiteX2" fmla="*/ 78906 w 2039095"/>
                <a:gd name="connsiteY2" fmla="*/ 717052 h 3071856"/>
                <a:gd name="connsiteX3" fmla="*/ 110747 w 2039095"/>
                <a:gd name="connsiteY3" fmla="*/ 3067786 h 3071856"/>
                <a:gd name="connsiteX4" fmla="*/ 795513 w 2039095"/>
                <a:gd name="connsiteY4" fmla="*/ 3071856 h 3071856"/>
                <a:gd name="connsiteX5" fmla="*/ 2039095 w 2039095"/>
                <a:gd name="connsiteY5" fmla="*/ 2007391 h 3071856"/>
                <a:gd name="connsiteX0" fmla="*/ 1960189 w 1960189"/>
                <a:gd name="connsiteY0" fmla="*/ 2007391 h 3071856"/>
                <a:gd name="connsiteX1" fmla="*/ 801194 w 1960189"/>
                <a:gd name="connsiteY1" fmla="*/ 0 h 3071856"/>
                <a:gd name="connsiteX2" fmla="*/ 0 w 1960189"/>
                <a:gd name="connsiteY2" fmla="*/ 717052 h 3071856"/>
                <a:gd name="connsiteX3" fmla="*/ 31841 w 1960189"/>
                <a:gd name="connsiteY3" fmla="*/ 3067786 h 3071856"/>
                <a:gd name="connsiteX4" fmla="*/ 716607 w 1960189"/>
                <a:gd name="connsiteY4" fmla="*/ 3071856 h 3071856"/>
                <a:gd name="connsiteX5" fmla="*/ 1960189 w 1960189"/>
                <a:gd name="connsiteY5" fmla="*/ 2007391 h 30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89" h="3071856">
                  <a:moveTo>
                    <a:pt x="1960189" y="2007391"/>
                  </a:moveTo>
                  <a:lnTo>
                    <a:pt x="801194" y="0"/>
                  </a:lnTo>
                  <a:lnTo>
                    <a:pt x="0" y="717052"/>
                  </a:lnTo>
                  <a:lnTo>
                    <a:pt x="31841" y="3067786"/>
                  </a:lnTo>
                  <a:lnTo>
                    <a:pt x="716607" y="3071856"/>
                  </a:lnTo>
                  <a:lnTo>
                    <a:pt x="1960189" y="2007391"/>
                  </a:lnTo>
                  <a:close/>
                </a:path>
              </a:pathLst>
            </a:custGeom>
            <a:gradFill>
              <a:gsLst>
                <a:gs pos="26000">
                  <a:schemeClr val="bg1">
                    <a:lumMod val="50000"/>
                    <a:alpha val="0"/>
                  </a:schemeClr>
                </a:gs>
                <a:gs pos="86000">
                  <a:schemeClr val="bg1">
                    <a:lumMod val="50000"/>
                    <a:alpha val="32000"/>
                  </a:schemeClr>
                </a:gs>
              </a:gsLst>
              <a:lin ang="19800000" scaled="0"/>
            </a:gradFill>
            <a:ln w="14832" cap="flat">
              <a:no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482" name="Freeform: Shape 481">
              <a:extLst>
                <a:ext uri="{FF2B5EF4-FFF2-40B4-BE49-F238E27FC236}">
                  <a16:creationId xmlns:a16="http://schemas.microsoft.com/office/drawing/2014/main" id="{F77558F2-85C5-9E3A-17B8-3CC4CC2DE922}"/>
                </a:ext>
              </a:extLst>
            </p:cNvPr>
            <p:cNvSpPr/>
            <p:nvPr/>
          </p:nvSpPr>
          <p:spPr>
            <a:xfrm>
              <a:off x="3124909" y="2007370"/>
              <a:ext cx="1117896" cy="1822141"/>
            </a:xfrm>
            <a:custGeom>
              <a:avLst/>
              <a:gdLst>
                <a:gd name="connsiteX0" fmla="*/ 1135696 w 1264506"/>
                <a:gd name="connsiteY0" fmla="*/ 2061112 h 2061111"/>
                <a:gd name="connsiteX1" fmla="*/ 128810 w 1264506"/>
                <a:gd name="connsiteY1" fmla="*/ 2061112 h 2061111"/>
                <a:gd name="connsiteX2" fmla="*/ 0 w 1264506"/>
                <a:gd name="connsiteY2" fmla="*/ 1932302 h 2061111"/>
                <a:gd name="connsiteX3" fmla="*/ 0 w 1264506"/>
                <a:gd name="connsiteY3" fmla="*/ 128810 h 2061111"/>
                <a:gd name="connsiteX4" fmla="*/ 128810 w 1264506"/>
                <a:gd name="connsiteY4" fmla="*/ 0 h 2061111"/>
                <a:gd name="connsiteX5" fmla="*/ 1135696 w 1264506"/>
                <a:gd name="connsiteY5" fmla="*/ 0 h 2061111"/>
                <a:gd name="connsiteX6" fmla="*/ 1264507 w 1264506"/>
                <a:gd name="connsiteY6" fmla="*/ 128810 h 2061111"/>
                <a:gd name="connsiteX7" fmla="*/ 1264507 w 1264506"/>
                <a:gd name="connsiteY7" fmla="*/ 1932302 h 2061111"/>
                <a:gd name="connsiteX8" fmla="*/ 1135696 w 1264506"/>
                <a:gd name="connsiteY8" fmla="*/ 2061112 h 20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506" h="2061111">
                  <a:moveTo>
                    <a:pt x="1135696" y="2061112"/>
                  </a:moveTo>
                  <a:lnTo>
                    <a:pt x="128810" y="2061112"/>
                  </a:lnTo>
                  <a:cubicBezTo>
                    <a:pt x="57727" y="2061112"/>
                    <a:pt x="0" y="2003385"/>
                    <a:pt x="0" y="1932302"/>
                  </a:cubicBezTo>
                  <a:lnTo>
                    <a:pt x="0" y="128810"/>
                  </a:lnTo>
                  <a:cubicBezTo>
                    <a:pt x="0" y="57727"/>
                    <a:pt x="57727" y="0"/>
                    <a:pt x="128810" y="0"/>
                  </a:cubicBezTo>
                  <a:lnTo>
                    <a:pt x="1135696" y="0"/>
                  </a:lnTo>
                  <a:cubicBezTo>
                    <a:pt x="1206780" y="0"/>
                    <a:pt x="1264507" y="57727"/>
                    <a:pt x="1264507" y="128810"/>
                  </a:cubicBezTo>
                  <a:lnTo>
                    <a:pt x="1264507" y="1932302"/>
                  </a:lnTo>
                  <a:cubicBezTo>
                    <a:pt x="1264507" y="2003533"/>
                    <a:pt x="1206780" y="2061112"/>
                    <a:pt x="1135696" y="2061112"/>
                  </a:cubicBezTo>
                  <a:close/>
                </a:path>
              </a:pathLst>
            </a:custGeom>
            <a:solidFill>
              <a:schemeClr val="bg1"/>
            </a:solidFill>
            <a:ln w="25400" cap="flat">
              <a:solidFill>
                <a:srgbClr val="F9F9F9"/>
              </a:solidFill>
              <a:prstDash val="solid"/>
              <a:miter/>
            </a:ln>
          </p:spPr>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IN" sz="1500" dirty="0">
                <a:latin typeface="Roboto" panose="02000000000000000000" pitchFamily="2" charset="0"/>
                <a:ea typeface="Roboto" panose="02000000000000000000" pitchFamily="2" charset="0"/>
              </a:endParaRPr>
            </a:p>
          </p:txBody>
        </p:sp>
        <p:sp>
          <p:nvSpPr>
            <p:cNvPr id="483" name="TextBox 482">
              <a:extLst>
                <a:ext uri="{FF2B5EF4-FFF2-40B4-BE49-F238E27FC236}">
                  <a16:creationId xmlns:a16="http://schemas.microsoft.com/office/drawing/2014/main" id="{2EA2A3DF-B0CE-394A-091B-EF84501554B8}"/>
                </a:ext>
              </a:extLst>
            </p:cNvPr>
            <p:cNvSpPr txBox="1"/>
            <p:nvPr/>
          </p:nvSpPr>
          <p:spPr>
            <a:xfrm>
              <a:off x="4292663" y="2855176"/>
              <a:ext cx="354730" cy="242641"/>
            </a:xfrm>
            <a:prstGeom prst="rect">
              <a:avLst/>
            </a:prstGeom>
            <a:noFill/>
          </p:spPr>
          <p:txBody>
            <a:bodyPr wrap="square" lIns="0" tIns="0" rIns="0" bIns="0" rtlCol="0" anchor="ctr">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3600" b="1" dirty="0">
                  <a:solidFill>
                    <a:schemeClr val="bg1"/>
                  </a:solidFill>
                  <a:latin typeface="Roboto" panose="02000000000000000000" pitchFamily="2" charset="0"/>
                  <a:ea typeface="Roboto" panose="02000000000000000000" pitchFamily="2" charset="0"/>
                </a:rPr>
                <a:t>3</a:t>
              </a:r>
            </a:p>
          </p:txBody>
        </p:sp>
        <p:grpSp>
          <p:nvGrpSpPr>
            <p:cNvPr id="484" name="Group 483">
              <a:extLst>
                <a:ext uri="{FF2B5EF4-FFF2-40B4-BE49-F238E27FC236}">
                  <a16:creationId xmlns:a16="http://schemas.microsoft.com/office/drawing/2014/main" id="{5451B6A1-25BA-74A1-5166-13ADDC8CB156}"/>
                </a:ext>
              </a:extLst>
            </p:cNvPr>
            <p:cNvGrpSpPr/>
            <p:nvPr/>
          </p:nvGrpSpPr>
          <p:grpSpPr>
            <a:xfrm>
              <a:off x="3233065" y="2626947"/>
              <a:ext cx="961195" cy="1080005"/>
              <a:chOff x="2133972" y="5764405"/>
              <a:chExt cx="2944600" cy="1080005"/>
            </a:xfrm>
          </p:grpSpPr>
          <p:sp>
            <p:nvSpPr>
              <p:cNvPr id="486" name="Rectangle 485">
                <a:extLst>
                  <a:ext uri="{FF2B5EF4-FFF2-40B4-BE49-F238E27FC236}">
                    <a16:creationId xmlns:a16="http://schemas.microsoft.com/office/drawing/2014/main" id="{A8B21734-48C8-6629-3678-798880FE9350}"/>
                  </a:ext>
                </a:extLst>
              </p:cNvPr>
              <p:cNvSpPr/>
              <p:nvPr/>
            </p:nvSpPr>
            <p:spPr>
              <a:xfrm>
                <a:off x="2133972" y="6098784"/>
                <a:ext cx="2944600" cy="745626"/>
              </a:xfrm>
              <a:prstGeom prst="rect">
                <a:avLst/>
              </a:prstGeom>
            </p:spPr>
            <p:txBody>
              <a:bodyPr wrap="square" lIns="0" tIns="0" rIns="0" bIns="0" anchor="t">
                <a:no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1200" b="1" kern="0" dirty="0">
                    <a:solidFill>
                      <a:srgbClr val="FF0000"/>
                    </a:solidFill>
                    <a:latin typeface="Roboto" panose="02000000000000000000" pitchFamily="2" charset="0"/>
                    <a:ea typeface="Roboto" panose="02000000000000000000" pitchFamily="2" charset="0"/>
                    <a:cs typeface="Arial" panose="020B0604020202020204" pitchFamily="34" charset="0"/>
                  </a:rPr>
                  <a:t>Document  </a:t>
                </a:r>
              </a:p>
              <a:p>
                <a:pPr algn="ctr"/>
                <a:r>
                  <a:rPr lang="en-US" sz="1200" b="1" kern="0" dirty="0">
                    <a:solidFill>
                      <a:srgbClr val="FF0000"/>
                    </a:solidFill>
                    <a:latin typeface="Roboto" panose="02000000000000000000" pitchFamily="2" charset="0"/>
                    <a:ea typeface="Roboto" panose="02000000000000000000" pitchFamily="2" charset="0"/>
                    <a:cs typeface="Arial" panose="020B0604020202020204" pitchFamily="34" charset="0"/>
                  </a:rPr>
                  <a:t>Carbon Management Statement </a:t>
                </a:r>
                <a:endParaRPr lang="en-US" sz="1200" b="1" dirty="0">
                  <a:solidFill>
                    <a:srgbClr val="FF0000"/>
                  </a:solidFill>
                  <a:latin typeface="Roboto" panose="02000000000000000000" pitchFamily="2" charset="0"/>
                  <a:ea typeface="Roboto" panose="02000000000000000000" pitchFamily="2" charset="0"/>
                  <a:cs typeface="Arial" panose="020B0604020202020204" pitchFamily="34" charset="0"/>
                </a:endParaRPr>
              </a:p>
            </p:txBody>
          </p:sp>
          <p:sp>
            <p:nvSpPr>
              <p:cNvPr id="487" name="Rectangle 486">
                <a:extLst>
                  <a:ext uri="{FF2B5EF4-FFF2-40B4-BE49-F238E27FC236}">
                    <a16:creationId xmlns:a16="http://schemas.microsoft.com/office/drawing/2014/main" id="{B5EF9929-1A82-892B-10E2-82757078AB33}"/>
                  </a:ext>
                </a:extLst>
              </p:cNvPr>
              <p:cNvSpPr/>
              <p:nvPr/>
            </p:nvSpPr>
            <p:spPr>
              <a:xfrm>
                <a:off x="2133972" y="5764405"/>
                <a:ext cx="2944595" cy="239219"/>
              </a:xfrm>
              <a:prstGeom prst="rect">
                <a:avLst/>
              </a:prstGeom>
            </p:spPr>
            <p:txBody>
              <a:bodyPr wrap="square" lIns="0" tIns="0" rIns="0" bIns="0" anchor="t">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IN" sz="1500" b="1" dirty="0">
                    <a:solidFill>
                      <a:srgbClr val="FF0000"/>
                    </a:solidFill>
                    <a:latin typeface="Roboto" panose="02000000000000000000" pitchFamily="2" charset="0"/>
                    <a:ea typeface="Roboto" panose="02000000000000000000" pitchFamily="2" charset="0"/>
                    <a:cs typeface="Segoe UI Light" panose="020B0502040204020203" pitchFamily="34" charset="0"/>
                  </a:rPr>
                  <a:t>Statement</a:t>
                </a:r>
              </a:p>
            </p:txBody>
          </p:sp>
        </p:grpSp>
      </p:grpSp>
      <p:pic>
        <p:nvPicPr>
          <p:cNvPr id="597" name="Graphic 596" descr="Closed book with solid fill">
            <a:extLst>
              <a:ext uri="{FF2B5EF4-FFF2-40B4-BE49-F238E27FC236}">
                <a16:creationId xmlns:a16="http://schemas.microsoft.com/office/drawing/2014/main" id="{311F21FF-25FC-605E-20F3-37E9D10EFA49}"/>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92262" y="6680121"/>
            <a:ext cx="520647" cy="520647"/>
          </a:xfrm>
          <a:prstGeom prst="rect">
            <a:avLst/>
          </a:prstGeom>
        </p:spPr>
      </p:pic>
      <p:pic>
        <p:nvPicPr>
          <p:cNvPr id="598" name="Graphic 597" descr="Closed book with solid fill">
            <a:extLst>
              <a:ext uri="{FF2B5EF4-FFF2-40B4-BE49-F238E27FC236}">
                <a16:creationId xmlns:a16="http://schemas.microsoft.com/office/drawing/2014/main" id="{E40C2255-9DBE-E14C-E837-58198BF4CCD0}"/>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765323" y="6705953"/>
            <a:ext cx="520647" cy="520647"/>
          </a:xfrm>
          <a:prstGeom prst="rect">
            <a:avLst/>
          </a:prstGeom>
        </p:spPr>
      </p:pic>
      <p:pic>
        <p:nvPicPr>
          <p:cNvPr id="603" name="Graphic 602" descr="Internet with solid fill">
            <a:extLst>
              <a:ext uri="{FF2B5EF4-FFF2-40B4-BE49-F238E27FC236}">
                <a16:creationId xmlns:a16="http://schemas.microsoft.com/office/drawing/2014/main" id="{6CCD12A4-B773-F69F-0DBD-380E8D98E7E0}"/>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104426" y="4426751"/>
            <a:ext cx="619157" cy="619157"/>
          </a:xfrm>
          <a:prstGeom prst="rect">
            <a:avLst/>
          </a:prstGeom>
        </p:spPr>
      </p:pic>
      <p:pic>
        <p:nvPicPr>
          <p:cNvPr id="604" name="Graphic 603" descr="Internet with solid fill">
            <a:extLst>
              <a:ext uri="{FF2B5EF4-FFF2-40B4-BE49-F238E27FC236}">
                <a16:creationId xmlns:a16="http://schemas.microsoft.com/office/drawing/2014/main" id="{64FE157F-A57E-0D6E-59A9-33EDA5AD4DB5}"/>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50579" y="4358551"/>
            <a:ext cx="619157" cy="619157"/>
          </a:xfrm>
          <a:prstGeom prst="rect">
            <a:avLst/>
          </a:prstGeom>
        </p:spPr>
      </p:pic>
      <p:pic>
        <p:nvPicPr>
          <p:cNvPr id="607" name="Graphic 606" descr="Document with solid fill">
            <a:extLst>
              <a:ext uri="{FF2B5EF4-FFF2-40B4-BE49-F238E27FC236}">
                <a16:creationId xmlns:a16="http://schemas.microsoft.com/office/drawing/2014/main" id="{0D8F77E5-8EFE-DEC7-24FD-73EBE46F3295}"/>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891103" y="4531762"/>
            <a:ext cx="469541" cy="469541"/>
          </a:xfrm>
          <a:prstGeom prst="rect">
            <a:avLst/>
          </a:prstGeom>
        </p:spPr>
      </p:pic>
      <p:pic>
        <p:nvPicPr>
          <p:cNvPr id="609" name="Graphic 608" descr="Presentation with pie chart with solid fill">
            <a:extLst>
              <a:ext uri="{FF2B5EF4-FFF2-40B4-BE49-F238E27FC236}">
                <a16:creationId xmlns:a16="http://schemas.microsoft.com/office/drawing/2014/main" id="{91FAFF68-EC4E-A09C-1355-D2EE991098DC}"/>
              </a:ext>
            </a:extLst>
          </p:cNvPr>
          <p:cNvPicPr>
            <a:picLocks noChangeAspect="1"/>
          </p:cNvPicPr>
          <p:nvPr/>
        </p:nvPicPr>
        <p:blipFill>
          <a:blip r:embed="rId15" cstate="email">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21124" y="2166502"/>
            <a:ext cx="615458" cy="615458"/>
          </a:xfrm>
          <a:prstGeom prst="rect">
            <a:avLst/>
          </a:prstGeom>
        </p:spPr>
      </p:pic>
      <p:pic>
        <p:nvPicPr>
          <p:cNvPr id="611" name="Graphic 610" descr="Bar graph with downward trend with solid fill">
            <a:extLst>
              <a:ext uri="{FF2B5EF4-FFF2-40B4-BE49-F238E27FC236}">
                <a16:creationId xmlns:a16="http://schemas.microsoft.com/office/drawing/2014/main" id="{25623472-7CF1-A41D-C63A-EA000727D98B}"/>
              </a:ext>
            </a:extLst>
          </p:cNvPr>
          <p:cNvPicPr>
            <a:picLocks noChangeAspect="1"/>
          </p:cNvPicPr>
          <p:nvPr/>
        </p:nvPicPr>
        <p:blipFill>
          <a:blip r:embed="rId17" cstate="email">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452014" y="2246695"/>
            <a:ext cx="504308" cy="504308"/>
          </a:xfrm>
          <a:prstGeom prst="rect">
            <a:avLst/>
          </a:prstGeom>
        </p:spPr>
      </p:pic>
      <p:pic>
        <p:nvPicPr>
          <p:cNvPr id="613" name="Graphic 612" descr="Bullseye with solid fill">
            <a:extLst>
              <a:ext uri="{FF2B5EF4-FFF2-40B4-BE49-F238E27FC236}">
                <a16:creationId xmlns:a16="http://schemas.microsoft.com/office/drawing/2014/main" id="{3072CB9D-CC70-C91F-A127-AFA62D3A4393}"/>
              </a:ext>
            </a:extLst>
          </p:cNvPr>
          <p:cNvPicPr>
            <a:picLocks noChangeAspect="1"/>
          </p:cNvPicPr>
          <p:nvPr/>
        </p:nvPicPr>
        <p:blipFill>
          <a:blip r:embed="rId19" cstate="email">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212358" y="2248313"/>
            <a:ext cx="492194" cy="492194"/>
          </a:xfrm>
          <a:prstGeom prst="rect">
            <a:avLst/>
          </a:prstGeom>
        </p:spPr>
      </p:pic>
      <p:pic>
        <p:nvPicPr>
          <p:cNvPr id="5" name="Graphic 4" descr="Document with solid fill">
            <a:extLst>
              <a:ext uri="{FF2B5EF4-FFF2-40B4-BE49-F238E27FC236}">
                <a16:creationId xmlns:a16="http://schemas.microsoft.com/office/drawing/2014/main" id="{3BDC8EB9-CE75-0F99-E0AF-33071FE60A4E}"/>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95578" y="4417285"/>
            <a:ext cx="469541" cy="469541"/>
          </a:xfrm>
          <a:prstGeom prst="rect">
            <a:avLst/>
          </a:prstGeom>
        </p:spPr>
      </p:pic>
      <p:sp>
        <p:nvSpPr>
          <p:cNvPr id="2" name="Oval 1">
            <a:extLst>
              <a:ext uri="{FF2B5EF4-FFF2-40B4-BE49-F238E27FC236}">
                <a16:creationId xmlns:a16="http://schemas.microsoft.com/office/drawing/2014/main" id="{FC14388E-119A-F0BA-02B3-1A0067973209}"/>
              </a:ext>
            </a:extLst>
          </p:cNvPr>
          <p:cNvSpPr/>
          <p:nvPr/>
        </p:nvSpPr>
        <p:spPr>
          <a:xfrm>
            <a:off x="4843367" y="1521897"/>
            <a:ext cx="2049357" cy="2865906"/>
          </a:xfrm>
          <a:prstGeom prst="ellipse">
            <a:avLst/>
          </a:prstGeom>
          <a:noFill/>
          <a:ln/>
        </p:spPr>
        <p:style>
          <a:lnRef idx="2">
            <a:schemeClr val="accent6"/>
          </a:lnRef>
          <a:fillRef idx="1">
            <a:schemeClr val="lt1"/>
          </a:fillRef>
          <a:effectRef idx="0">
            <a:schemeClr val="accent6"/>
          </a:effectRef>
          <a:fontRef idx="minor">
            <a:schemeClr val="dk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b="1" dirty="0">
              <a:solidFill>
                <a:srgbClr val="1FACD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912455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34EF5-4174-0135-CDBE-729650C31B9E}"/>
              </a:ext>
            </a:extLst>
          </p:cNvPr>
          <p:cNvPicPr>
            <a:picLocks noChangeAspect="1"/>
          </p:cNvPicPr>
          <p:nvPr/>
        </p:nvPicPr>
        <p:blipFill>
          <a:blip r:embed="rId2"/>
          <a:stretch>
            <a:fillRect/>
          </a:stretch>
        </p:blipFill>
        <p:spPr>
          <a:xfrm>
            <a:off x="12715976" y="2191307"/>
            <a:ext cx="4234979" cy="6010652"/>
          </a:xfrm>
          <a:prstGeom prst="rect">
            <a:avLst/>
          </a:prstGeom>
          <a:ln>
            <a:solidFill>
              <a:srgbClr val="005ACD"/>
            </a:solidFill>
          </a:ln>
        </p:spPr>
      </p:pic>
      <p:sp>
        <p:nvSpPr>
          <p:cNvPr id="6" name="TextBox 5">
            <a:extLst>
              <a:ext uri="{FF2B5EF4-FFF2-40B4-BE49-F238E27FC236}">
                <a16:creationId xmlns:a16="http://schemas.microsoft.com/office/drawing/2014/main" id="{3486509F-6787-5A2A-91A5-256AFAA581D1}"/>
              </a:ext>
            </a:extLst>
          </p:cNvPr>
          <p:cNvSpPr txBox="1"/>
          <p:nvPr/>
        </p:nvSpPr>
        <p:spPr>
          <a:xfrm>
            <a:off x="556861" y="431993"/>
            <a:ext cx="7546775" cy="10387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4. Emissions &amp; Data Mapping</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A Foundation for Your Carbon Footprint</a:t>
            </a:r>
          </a:p>
        </p:txBody>
      </p:sp>
      <p:sp>
        <p:nvSpPr>
          <p:cNvPr id="27" name="Freeform 19">
            <a:extLst>
              <a:ext uri="{FF2B5EF4-FFF2-40B4-BE49-F238E27FC236}">
                <a16:creationId xmlns:a16="http://schemas.microsoft.com/office/drawing/2014/main" id="{F5411618-144E-001A-9895-B1746FC249FA}"/>
              </a:ext>
            </a:extLst>
          </p:cNvPr>
          <p:cNvSpPr>
            <a:spLocks/>
          </p:cNvSpPr>
          <p:nvPr/>
        </p:nvSpPr>
        <p:spPr bwMode="auto">
          <a:xfrm rot="16200000">
            <a:off x="3952535" y="-1751474"/>
            <a:ext cx="92012" cy="6683334"/>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0B6B61EC-350B-0541-A603-0E58885112EC}"/>
              </a:ext>
            </a:extLst>
          </p:cNvPr>
          <p:cNvPicPr>
            <a:picLocks noChangeAspect="1"/>
          </p:cNvPicPr>
          <p:nvPr/>
        </p:nvPicPr>
        <p:blipFill>
          <a:blip r:embed="rId3"/>
          <a:stretch>
            <a:fillRect/>
          </a:stretch>
        </p:blipFill>
        <p:spPr>
          <a:xfrm>
            <a:off x="1100586" y="2191307"/>
            <a:ext cx="4236888" cy="6010652"/>
          </a:xfrm>
          <a:prstGeom prst="rect">
            <a:avLst/>
          </a:prstGeom>
        </p:spPr>
      </p:pic>
      <p:grpSp>
        <p:nvGrpSpPr>
          <p:cNvPr id="14" name="Group 13">
            <a:extLst>
              <a:ext uri="{FF2B5EF4-FFF2-40B4-BE49-F238E27FC236}">
                <a16:creationId xmlns:a16="http://schemas.microsoft.com/office/drawing/2014/main" id="{E5225A6E-5DBC-975D-EFBA-A341E5BCB8AB}"/>
              </a:ext>
            </a:extLst>
          </p:cNvPr>
          <p:cNvGrpSpPr/>
          <p:nvPr/>
        </p:nvGrpSpPr>
        <p:grpSpPr>
          <a:xfrm>
            <a:off x="6522853" y="3041708"/>
            <a:ext cx="5598782" cy="4645901"/>
            <a:chOff x="4573262" y="1713066"/>
            <a:chExt cx="3732521" cy="3097267"/>
          </a:xfrm>
        </p:grpSpPr>
        <p:grpSp>
          <p:nvGrpSpPr>
            <p:cNvPr id="10" name="Group 9">
              <a:extLst>
                <a:ext uri="{FF2B5EF4-FFF2-40B4-BE49-F238E27FC236}">
                  <a16:creationId xmlns:a16="http://schemas.microsoft.com/office/drawing/2014/main" id="{73C4DABE-476F-1564-6A8C-756606184B06}"/>
                </a:ext>
              </a:extLst>
            </p:cNvPr>
            <p:cNvGrpSpPr/>
            <p:nvPr/>
          </p:nvGrpSpPr>
          <p:grpSpPr>
            <a:xfrm>
              <a:off x="4573262" y="1713066"/>
              <a:ext cx="3732521" cy="3097267"/>
              <a:chOff x="3388660" y="809911"/>
              <a:chExt cx="5954126" cy="4992244"/>
            </a:xfrm>
          </p:grpSpPr>
          <p:pic>
            <p:nvPicPr>
              <p:cNvPr id="12" name="Picture 11">
                <a:extLst>
                  <a:ext uri="{FF2B5EF4-FFF2-40B4-BE49-F238E27FC236}">
                    <a16:creationId xmlns:a16="http://schemas.microsoft.com/office/drawing/2014/main" id="{624308C9-49DA-57C3-4F89-9F5828905055}"/>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l="14419" r="10359"/>
              <a:stretch/>
            </p:blipFill>
            <p:spPr>
              <a:xfrm>
                <a:off x="3388660" y="809911"/>
                <a:ext cx="5954126" cy="4992244"/>
              </a:xfrm>
              <a:prstGeom prst="rect">
                <a:avLst/>
              </a:prstGeom>
            </p:spPr>
          </p:pic>
          <p:sp>
            <p:nvSpPr>
              <p:cNvPr id="13" name="Rectangle 12">
                <a:extLst>
                  <a:ext uri="{FF2B5EF4-FFF2-40B4-BE49-F238E27FC236}">
                    <a16:creationId xmlns:a16="http://schemas.microsoft.com/office/drawing/2014/main" id="{E31B90F6-5DE6-5517-32C5-B48995A35B89}"/>
                  </a:ext>
                </a:extLst>
              </p:cNvPr>
              <p:cNvSpPr/>
              <p:nvPr/>
            </p:nvSpPr>
            <p:spPr>
              <a:xfrm>
                <a:off x="3673084" y="1201271"/>
                <a:ext cx="4968891" cy="279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p>
            </p:txBody>
          </p:sp>
        </p:grpSp>
        <p:pic>
          <p:nvPicPr>
            <p:cNvPr id="2" name="Picture 1">
              <a:extLst>
                <a:ext uri="{FF2B5EF4-FFF2-40B4-BE49-F238E27FC236}">
                  <a16:creationId xmlns:a16="http://schemas.microsoft.com/office/drawing/2014/main" id="{122E03B3-CE4F-69DB-391C-6591B0246E7F}"/>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69490" y="1960923"/>
              <a:ext cx="2679040" cy="1779489"/>
            </a:xfrm>
            <a:prstGeom prst="rect">
              <a:avLst/>
            </a:prstGeom>
            <a:noFill/>
          </p:spPr>
        </p:pic>
      </p:grpSp>
    </p:spTree>
    <p:extLst>
      <p:ext uri="{BB962C8B-B14F-4D97-AF65-F5344CB8AC3E}">
        <p14:creationId xmlns:p14="http://schemas.microsoft.com/office/powerpoint/2010/main" val="51006323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86509F-6787-5A2A-91A5-256AFAA581D1}"/>
              </a:ext>
            </a:extLst>
          </p:cNvPr>
          <p:cNvSpPr txBox="1"/>
          <p:nvPr/>
        </p:nvSpPr>
        <p:spPr>
          <a:xfrm>
            <a:off x="556862" y="393893"/>
            <a:ext cx="7691805" cy="10387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6. Carbon Footprint Report</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A Snapshot of Your Environmental Impact</a:t>
            </a:r>
          </a:p>
        </p:txBody>
      </p:sp>
      <p:sp>
        <p:nvSpPr>
          <p:cNvPr id="27" name="Freeform 19">
            <a:extLst>
              <a:ext uri="{FF2B5EF4-FFF2-40B4-BE49-F238E27FC236}">
                <a16:creationId xmlns:a16="http://schemas.microsoft.com/office/drawing/2014/main" id="{F5411618-144E-001A-9895-B1746FC249FA}"/>
              </a:ext>
            </a:extLst>
          </p:cNvPr>
          <p:cNvSpPr>
            <a:spLocks/>
          </p:cNvSpPr>
          <p:nvPr/>
        </p:nvSpPr>
        <p:spPr bwMode="auto">
          <a:xfrm rot="16200000">
            <a:off x="2882756" y="-719795"/>
            <a:ext cx="92012" cy="4543776"/>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FFF394B6-5862-91DF-BCFF-537005E5C55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8940" y="2208531"/>
            <a:ext cx="4358532" cy="6162651"/>
          </a:xfrm>
          <a:prstGeom prst="rect">
            <a:avLst/>
          </a:prstGeom>
        </p:spPr>
      </p:pic>
      <p:pic>
        <p:nvPicPr>
          <p:cNvPr id="9" name="Picture 8">
            <a:extLst>
              <a:ext uri="{FF2B5EF4-FFF2-40B4-BE49-F238E27FC236}">
                <a16:creationId xmlns:a16="http://schemas.microsoft.com/office/drawing/2014/main" id="{83E4EAB7-6E83-5DBA-E9E5-17EE2F3C337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62090" y="2230907"/>
            <a:ext cx="4323350" cy="6117899"/>
          </a:xfrm>
          <a:prstGeom prst="rect">
            <a:avLst/>
          </a:prstGeom>
          <a:ln>
            <a:solidFill>
              <a:srgbClr val="005ACD"/>
            </a:solidFill>
          </a:ln>
        </p:spPr>
      </p:pic>
      <p:grpSp>
        <p:nvGrpSpPr>
          <p:cNvPr id="13" name="Group 12">
            <a:extLst>
              <a:ext uri="{FF2B5EF4-FFF2-40B4-BE49-F238E27FC236}">
                <a16:creationId xmlns:a16="http://schemas.microsoft.com/office/drawing/2014/main" id="{84DAAE78-11FD-7293-D911-04B8E916AAD1}"/>
              </a:ext>
            </a:extLst>
          </p:cNvPr>
          <p:cNvGrpSpPr/>
          <p:nvPr/>
        </p:nvGrpSpPr>
        <p:grpSpPr>
          <a:xfrm>
            <a:off x="10544341" y="213041"/>
            <a:ext cx="7186799" cy="8455755"/>
            <a:chOff x="5936295" y="709507"/>
            <a:chExt cx="5532130" cy="6508926"/>
          </a:xfrm>
        </p:grpSpPr>
        <p:pic>
          <p:nvPicPr>
            <p:cNvPr id="14" name="Picture 13">
              <a:extLst>
                <a:ext uri="{FF2B5EF4-FFF2-40B4-BE49-F238E27FC236}">
                  <a16:creationId xmlns:a16="http://schemas.microsoft.com/office/drawing/2014/main" id="{829F5287-0AD1-0926-1E18-D7B84106AB1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87435" y="5265808"/>
              <a:ext cx="1380990" cy="1952625"/>
            </a:xfrm>
            <a:prstGeom prst="rect">
              <a:avLst/>
            </a:prstGeom>
            <a:ln>
              <a:solidFill>
                <a:srgbClr val="005ACD"/>
              </a:solidFill>
            </a:ln>
          </p:spPr>
        </p:pic>
        <p:pic>
          <p:nvPicPr>
            <p:cNvPr id="15" name="Picture 14">
              <a:extLst>
                <a:ext uri="{FF2B5EF4-FFF2-40B4-BE49-F238E27FC236}">
                  <a16:creationId xmlns:a16="http://schemas.microsoft.com/office/drawing/2014/main" id="{DA44CE98-3DED-DB56-E391-2D81365D4F8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232404" y="5016269"/>
              <a:ext cx="1380990" cy="1952625"/>
            </a:xfrm>
            <a:prstGeom prst="rect">
              <a:avLst/>
            </a:prstGeom>
            <a:ln>
              <a:solidFill>
                <a:srgbClr val="005ACD"/>
              </a:solidFill>
            </a:ln>
          </p:spPr>
        </p:pic>
        <p:pic>
          <p:nvPicPr>
            <p:cNvPr id="16" name="Picture 15">
              <a:extLst>
                <a:ext uri="{FF2B5EF4-FFF2-40B4-BE49-F238E27FC236}">
                  <a16:creationId xmlns:a16="http://schemas.microsoft.com/office/drawing/2014/main" id="{26E0DB2E-9749-7FD7-12FA-F2B0A7D6E30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23065" y="4717473"/>
              <a:ext cx="1380990" cy="1952625"/>
            </a:xfrm>
            <a:prstGeom prst="rect">
              <a:avLst/>
            </a:prstGeom>
            <a:ln>
              <a:solidFill>
                <a:srgbClr val="005ACD"/>
              </a:solidFill>
            </a:ln>
          </p:spPr>
        </p:pic>
        <p:pic>
          <p:nvPicPr>
            <p:cNvPr id="17" name="Picture 16">
              <a:extLst>
                <a:ext uri="{FF2B5EF4-FFF2-40B4-BE49-F238E27FC236}">
                  <a16:creationId xmlns:a16="http://schemas.microsoft.com/office/drawing/2014/main" id="{8D4067DB-71DA-10E3-A7A4-024E301E571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505662" y="4093608"/>
              <a:ext cx="1380990" cy="1952625"/>
            </a:xfrm>
            <a:prstGeom prst="rect">
              <a:avLst/>
            </a:prstGeom>
            <a:ln>
              <a:solidFill>
                <a:srgbClr val="005ACD"/>
              </a:solidFill>
            </a:ln>
          </p:spPr>
        </p:pic>
        <p:pic>
          <p:nvPicPr>
            <p:cNvPr id="18" name="Picture 17">
              <a:extLst>
                <a:ext uri="{FF2B5EF4-FFF2-40B4-BE49-F238E27FC236}">
                  <a16:creationId xmlns:a16="http://schemas.microsoft.com/office/drawing/2014/main" id="{FD1A9AE7-E204-9AEA-8246-1C326A2C3079}"/>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696883" y="3721951"/>
              <a:ext cx="1380990" cy="1952625"/>
            </a:xfrm>
            <a:prstGeom prst="rect">
              <a:avLst/>
            </a:prstGeom>
            <a:ln>
              <a:solidFill>
                <a:srgbClr val="005ACD"/>
              </a:solidFill>
            </a:ln>
          </p:spPr>
        </p:pic>
        <p:pic>
          <p:nvPicPr>
            <p:cNvPr id="19" name="Picture 18">
              <a:extLst>
                <a:ext uri="{FF2B5EF4-FFF2-40B4-BE49-F238E27FC236}">
                  <a16:creationId xmlns:a16="http://schemas.microsoft.com/office/drawing/2014/main" id="{EC3E38C0-423C-89C9-7B73-1D30E530521D}"/>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087435" y="2867846"/>
              <a:ext cx="1380990" cy="1952625"/>
            </a:xfrm>
            <a:prstGeom prst="rect">
              <a:avLst/>
            </a:prstGeom>
            <a:ln>
              <a:solidFill>
                <a:srgbClr val="005ACD"/>
              </a:solidFill>
            </a:ln>
          </p:spPr>
        </p:pic>
        <p:pic>
          <p:nvPicPr>
            <p:cNvPr id="20" name="Picture 19">
              <a:extLst>
                <a:ext uri="{FF2B5EF4-FFF2-40B4-BE49-F238E27FC236}">
                  <a16:creationId xmlns:a16="http://schemas.microsoft.com/office/drawing/2014/main" id="{2B6C6974-920A-679A-1D92-BDDF8A637EB6}"/>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936295" y="3222700"/>
              <a:ext cx="1380990" cy="1952625"/>
            </a:xfrm>
            <a:prstGeom prst="rect">
              <a:avLst/>
            </a:prstGeom>
            <a:ln>
              <a:solidFill>
                <a:srgbClr val="005ACD"/>
              </a:solidFill>
            </a:ln>
          </p:spPr>
        </p:pic>
        <p:pic>
          <p:nvPicPr>
            <p:cNvPr id="21" name="Picture 20">
              <a:extLst>
                <a:ext uri="{FF2B5EF4-FFF2-40B4-BE49-F238E27FC236}">
                  <a16:creationId xmlns:a16="http://schemas.microsoft.com/office/drawing/2014/main" id="{50B83773-6956-FACB-8919-AFA5053E137B}"/>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9144350" y="2577055"/>
              <a:ext cx="1380990" cy="1952625"/>
            </a:xfrm>
            <a:prstGeom prst="rect">
              <a:avLst/>
            </a:prstGeom>
            <a:ln>
              <a:solidFill>
                <a:srgbClr val="005ACD"/>
              </a:solidFill>
            </a:ln>
          </p:spPr>
        </p:pic>
        <p:pic>
          <p:nvPicPr>
            <p:cNvPr id="22" name="Picture 21">
              <a:extLst>
                <a:ext uri="{FF2B5EF4-FFF2-40B4-BE49-F238E27FC236}">
                  <a16:creationId xmlns:a16="http://schemas.microsoft.com/office/drawing/2014/main" id="{18FA2B30-ACEB-7BF1-636E-5CD1A3E66AC3}"/>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323065" y="2006284"/>
              <a:ext cx="1380990" cy="1952625"/>
            </a:xfrm>
            <a:prstGeom prst="rect">
              <a:avLst/>
            </a:prstGeom>
            <a:ln>
              <a:solidFill>
                <a:srgbClr val="005ACD"/>
              </a:solidFill>
            </a:ln>
          </p:spPr>
        </p:pic>
        <p:pic>
          <p:nvPicPr>
            <p:cNvPr id="23" name="Picture 22">
              <a:extLst>
                <a:ext uri="{FF2B5EF4-FFF2-40B4-BE49-F238E27FC236}">
                  <a16:creationId xmlns:a16="http://schemas.microsoft.com/office/drawing/2014/main" id="{57DF7119-6502-9A45-68D7-B9BAA5B52C12}"/>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520971" y="1634627"/>
              <a:ext cx="1380990" cy="1952625"/>
            </a:xfrm>
            <a:prstGeom prst="rect">
              <a:avLst/>
            </a:prstGeom>
            <a:ln>
              <a:solidFill>
                <a:srgbClr val="005ACD"/>
              </a:solidFill>
            </a:ln>
          </p:spPr>
        </p:pic>
        <p:pic>
          <p:nvPicPr>
            <p:cNvPr id="24" name="Picture 23">
              <a:extLst>
                <a:ext uri="{FF2B5EF4-FFF2-40B4-BE49-F238E27FC236}">
                  <a16:creationId xmlns:a16="http://schemas.microsoft.com/office/drawing/2014/main" id="{DCE7B68B-757E-82F3-B741-1D5BC2BDE863}"/>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678722" y="1065400"/>
              <a:ext cx="1380990" cy="1952625"/>
            </a:xfrm>
            <a:prstGeom prst="rect">
              <a:avLst/>
            </a:prstGeom>
            <a:ln>
              <a:solidFill>
                <a:srgbClr val="005ACD"/>
              </a:solidFill>
            </a:ln>
          </p:spPr>
        </p:pic>
        <p:pic>
          <p:nvPicPr>
            <p:cNvPr id="25" name="Picture 24">
              <a:extLst>
                <a:ext uri="{FF2B5EF4-FFF2-40B4-BE49-F238E27FC236}">
                  <a16:creationId xmlns:a16="http://schemas.microsoft.com/office/drawing/2014/main" id="{0DAB2030-8F8A-C1C5-FF80-AA3853FC6A66}"/>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5936295" y="709507"/>
              <a:ext cx="1380990" cy="1952625"/>
            </a:xfrm>
            <a:prstGeom prst="rect">
              <a:avLst/>
            </a:prstGeom>
            <a:ln>
              <a:solidFill>
                <a:srgbClr val="005ACD"/>
              </a:solidFill>
            </a:ln>
          </p:spPr>
        </p:pic>
      </p:grpSp>
    </p:spTree>
    <p:extLst>
      <p:ext uri="{BB962C8B-B14F-4D97-AF65-F5344CB8AC3E}">
        <p14:creationId xmlns:p14="http://schemas.microsoft.com/office/powerpoint/2010/main" val="252940166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11696700" cy="3584507"/>
          </a:xfrm>
          <a:prstGeom prst="rect">
            <a:avLst/>
          </a:prstGeom>
        </p:spPr>
        <p:txBody>
          <a:bodyPr wrap="square" lIns="0" tIns="0" rIns="0" bIns="0" rtlCol="0" anchor="t">
            <a:spAutoFit/>
          </a:bodyPr>
          <a:lstStyle/>
          <a:p>
            <a:pPr algn="l">
              <a:lnSpc>
                <a:spcPts val="9828"/>
              </a:lnSpc>
            </a:pPr>
            <a:r>
              <a:rPr lang="en-US" sz="7800" spc="70" dirty="0">
                <a:solidFill>
                  <a:srgbClr val="FFFFFF"/>
                </a:solidFill>
                <a:latin typeface="Arial Bold"/>
              </a:rPr>
              <a:t>Housekeeping</a:t>
            </a:r>
          </a:p>
          <a:p>
            <a:pPr algn="l">
              <a:lnSpc>
                <a:spcPts val="9828"/>
              </a:lnSpc>
            </a:pPr>
            <a:r>
              <a:rPr lang="en-US" sz="4400" spc="70" dirty="0">
                <a:solidFill>
                  <a:srgbClr val="FFFFFF"/>
                </a:solidFill>
                <a:latin typeface="Arial Bold"/>
              </a:rPr>
              <a:t>Hello and Welcome!</a:t>
            </a:r>
          </a:p>
          <a:p>
            <a:pPr algn="l">
              <a:lnSpc>
                <a:spcPts val="9828"/>
              </a:lnSpc>
            </a:pPr>
            <a:endParaRPr lang="en-US" sz="4400" spc="70" dirty="0">
              <a:solidFill>
                <a:srgbClr val="FFFFFF"/>
              </a:solidFill>
              <a:latin typeface="Arial Bold"/>
            </a:endParaRPr>
          </a:p>
        </p:txBody>
      </p:sp>
      <p:sp>
        <p:nvSpPr>
          <p:cNvPr id="10" name="TextBox 10"/>
          <p:cNvSpPr txBox="1"/>
          <p:nvPr/>
        </p:nvSpPr>
        <p:spPr>
          <a:xfrm>
            <a:off x="1028700" y="2999081"/>
            <a:ext cx="15963900" cy="4662174"/>
          </a:xfrm>
          <a:prstGeom prst="rect">
            <a:avLst/>
          </a:prstGeom>
        </p:spPr>
        <p:txBody>
          <a:bodyPr wrap="square" lIns="0" tIns="0" rIns="0" bIns="0" rtlCol="0" anchor="t">
            <a:spAutoFit/>
          </a:bodyPr>
          <a:lstStyle/>
          <a:p>
            <a:pPr marL="669288" lvl="1" indent="-334644">
              <a:lnSpc>
                <a:spcPts val="4649"/>
              </a:lnSpc>
              <a:buFont typeface="Arial"/>
              <a:buChar char="•"/>
            </a:pPr>
            <a:endParaRPr lang="en-GB" sz="3099" spc="30" dirty="0">
              <a:solidFill>
                <a:srgbClr val="FFFFFF"/>
              </a:solidFill>
              <a:latin typeface="Arial Light"/>
            </a:endParaRPr>
          </a:p>
          <a:p>
            <a:pPr marL="669288" lvl="1" indent="-334644">
              <a:lnSpc>
                <a:spcPts val="4649"/>
              </a:lnSpc>
              <a:buFont typeface="Arial"/>
              <a:buChar char="•"/>
            </a:pPr>
            <a:r>
              <a:rPr lang="en-GB" sz="3099" spc="30" dirty="0">
                <a:solidFill>
                  <a:srgbClr val="FFFFFF"/>
                </a:solidFill>
                <a:latin typeface="Arial Light"/>
              </a:rPr>
              <a:t>Please turn your video off</a:t>
            </a:r>
          </a:p>
          <a:p>
            <a:pPr marL="669288" lvl="1" indent="-334644">
              <a:lnSpc>
                <a:spcPts val="4649"/>
              </a:lnSpc>
              <a:buFont typeface="Arial"/>
              <a:buChar char="•"/>
            </a:pPr>
            <a:r>
              <a:rPr lang="en-GB" sz="3099" spc="30" dirty="0">
                <a:solidFill>
                  <a:srgbClr val="FFFFFF"/>
                </a:solidFill>
                <a:latin typeface="Arial Light"/>
              </a:rPr>
              <a:t>Mute yourself to reduce background noise, but unmute to ask questions</a:t>
            </a:r>
          </a:p>
          <a:p>
            <a:pPr marL="669288" lvl="1" indent="-334644">
              <a:lnSpc>
                <a:spcPts val="4649"/>
              </a:lnSpc>
              <a:buFont typeface="Arial"/>
              <a:buChar char="•"/>
            </a:pPr>
            <a:r>
              <a:rPr lang="en-GB" sz="3099" spc="30" dirty="0">
                <a:solidFill>
                  <a:srgbClr val="FFFFFF"/>
                </a:solidFill>
                <a:latin typeface="Arial Light"/>
              </a:rPr>
              <a:t>You can also use the chat function to ask questions </a:t>
            </a:r>
          </a:p>
          <a:p>
            <a:pPr marL="669288" lvl="1" indent="-334644">
              <a:lnSpc>
                <a:spcPts val="4649"/>
              </a:lnSpc>
              <a:buFont typeface="Arial"/>
              <a:buChar char="•"/>
            </a:pPr>
            <a:r>
              <a:rPr lang="en-GB" sz="3099" spc="30" dirty="0">
                <a:solidFill>
                  <a:srgbClr val="FFFFFF"/>
                </a:solidFill>
                <a:latin typeface="Arial Light"/>
              </a:rPr>
              <a:t>This webinar will be recorded</a:t>
            </a:r>
          </a:p>
          <a:p>
            <a:pPr marL="669288" lvl="1" indent="-334644">
              <a:lnSpc>
                <a:spcPts val="4649"/>
              </a:lnSpc>
              <a:buFont typeface="Arial"/>
              <a:buChar char="•"/>
            </a:pPr>
            <a:r>
              <a:rPr lang="en-GB" sz="3099" spc="30" dirty="0">
                <a:solidFill>
                  <a:srgbClr val="FFFFFF"/>
                </a:solidFill>
                <a:latin typeface="Arial Light"/>
              </a:rPr>
              <a:t>There is a Q &amp; A session at the end of </a:t>
            </a:r>
            <a:r>
              <a:rPr lang="en-GB" sz="3099" spc="30">
                <a:solidFill>
                  <a:srgbClr val="FFFFFF"/>
                </a:solidFill>
                <a:latin typeface="Arial Light"/>
              </a:rPr>
              <a:t>each speaker so </a:t>
            </a:r>
            <a:r>
              <a:rPr lang="en-GB" sz="3099" spc="30" dirty="0">
                <a:solidFill>
                  <a:srgbClr val="FFFFFF"/>
                </a:solidFill>
                <a:latin typeface="Arial Light"/>
              </a:rPr>
              <a:t>please interact</a:t>
            </a:r>
          </a:p>
          <a:p>
            <a:pPr marL="669288" lvl="1" indent="-334644">
              <a:lnSpc>
                <a:spcPts val="4649"/>
              </a:lnSpc>
              <a:buFont typeface="Arial"/>
              <a:buChar char="•"/>
            </a:pPr>
            <a:r>
              <a:rPr lang="en-GB" sz="3099" spc="30" dirty="0">
                <a:solidFill>
                  <a:srgbClr val="FFFFFF"/>
                </a:solidFill>
                <a:latin typeface="Arial Light"/>
              </a:rPr>
              <a:t>The slides and the recording will be sent out to all the attendees </a:t>
            </a:r>
          </a:p>
          <a:p>
            <a:pPr marL="669288" lvl="1" indent="-334644">
              <a:lnSpc>
                <a:spcPts val="4649"/>
              </a:lnSpc>
              <a:buFont typeface="Arial"/>
              <a:buChar char="•"/>
            </a:pPr>
            <a:r>
              <a:rPr lang="en-GB" sz="3099" spc="30" dirty="0">
                <a:solidFill>
                  <a:srgbClr val="FFFFFF"/>
                </a:solidFill>
                <a:latin typeface="Arial Light"/>
              </a:rPr>
              <a:t>We will also send out a feedback form, please let us know how we did!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png" descr="Chart">
            <a:extLst>
              <a:ext uri="{FF2B5EF4-FFF2-40B4-BE49-F238E27FC236}">
                <a16:creationId xmlns:a16="http://schemas.microsoft.com/office/drawing/2014/main" id="{C74ADFB4-BBAB-77C7-6FA7-819B9601BC1D}"/>
              </a:ext>
            </a:extLst>
          </p:cNvPr>
          <p:cNvPicPr/>
          <p:nvPr/>
        </p:nvPicPr>
        <p:blipFill>
          <a:blip r:embed="rId2">
            <a:lum/>
            <a:alphaModFix/>
          </a:blip>
          <a:srcRect/>
          <a:stretch>
            <a:fillRect/>
          </a:stretch>
        </p:blipFill>
        <p:spPr>
          <a:xfrm>
            <a:off x="811063" y="1077686"/>
            <a:ext cx="13794605" cy="7799168"/>
          </a:xfrm>
          <a:prstGeom prst="rect">
            <a:avLst/>
          </a:prstGeom>
          <a:noFill/>
          <a:ln>
            <a:noFill/>
            <a:prstDash/>
          </a:ln>
        </p:spPr>
      </p:pic>
      <p:sp>
        <p:nvSpPr>
          <p:cNvPr id="36" name="TextBox 35">
            <a:extLst>
              <a:ext uri="{FF2B5EF4-FFF2-40B4-BE49-F238E27FC236}">
                <a16:creationId xmlns:a16="http://schemas.microsoft.com/office/drawing/2014/main" id="{1D5756BD-1811-7BD2-9175-94C397C44F68}"/>
              </a:ext>
            </a:extLst>
          </p:cNvPr>
          <p:cNvSpPr txBox="1"/>
          <p:nvPr/>
        </p:nvSpPr>
        <p:spPr>
          <a:xfrm>
            <a:off x="191730" y="251263"/>
            <a:ext cx="9144000" cy="9556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2700" b="1" dirty="0">
                <a:solidFill>
                  <a:schemeClr val="accent4"/>
                </a:solidFill>
                <a:latin typeface="Roboto" panose="02000000000000000000" pitchFamily="2" charset="0"/>
                <a:ea typeface="Roboto" panose="02000000000000000000" pitchFamily="2" charset="0"/>
                <a:cs typeface="Open Sans" panose="020B0606030504020204" pitchFamily="34" charset="0"/>
              </a:rPr>
              <a:t>Science Based Targets</a:t>
            </a:r>
          </a:p>
          <a:p>
            <a:pPr>
              <a:lnSpc>
                <a:spcPct val="90000"/>
              </a:lnSpc>
              <a:spcBef>
                <a:spcPct val="0"/>
              </a:spcBef>
              <a:spcAft>
                <a:spcPts val="900"/>
              </a:spcAft>
            </a:pPr>
            <a:r>
              <a:rPr lang="en-US" sz="2700" dirty="0">
                <a:solidFill>
                  <a:schemeClr val="bg2">
                    <a:lumMod val="50000"/>
                  </a:schemeClr>
                </a:solidFill>
                <a:latin typeface="Roboto" panose="02000000000000000000" pitchFamily="2" charset="0"/>
                <a:ea typeface="Roboto" panose="02000000000000000000" pitchFamily="2" charset="0"/>
                <a:cs typeface="Open Sans" panose="020B0606030504020204" pitchFamily="34" charset="0"/>
              </a:rPr>
              <a:t>Reporting Net Zero progress</a:t>
            </a:r>
          </a:p>
        </p:txBody>
      </p:sp>
      <p:sp>
        <p:nvSpPr>
          <p:cNvPr id="39" name="Freeform 19">
            <a:extLst>
              <a:ext uri="{FF2B5EF4-FFF2-40B4-BE49-F238E27FC236}">
                <a16:creationId xmlns:a16="http://schemas.microsoft.com/office/drawing/2014/main" id="{3B4C602D-5D67-459D-9E78-8F759F5463C3}"/>
              </a:ext>
            </a:extLst>
          </p:cNvPr>
          <p:cNvSpPr>
            <a:spLocks/>
          </p:cNvSpPr>
          <p:nvPr/>
        </p:nvSpPr>
        <p:spPr bwMode="auto">
          <a:xfrm rot="16200000">
            <a:off x="2470891" y="-896723"/>
            <a:ext cx="84587" cy="4501092"/>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chemeClr val="bg2">
                  <a:lumMod val="50000"/>
                </a:schemeClr>
              </a:solidFill>
              <a:latin typeface="Roboto" panose="02000000000000000000" pitchFamily="2" charset="0"/>
              <a:ea typeface="Roboto" panose="02000000000000000000" pitchFamily="2" charset="0"/>
            </a:endParaRPr>
          </a:p>
        </p:txBody>
      </p:sp>
      <p:pic>
        <p:nvPicPr>
          <p:cNvPr id="8194" name="Picture 2" descr="Tracking net zero progress: Too little, not too late | Fidelity Singapore">
            <a:extLst>
              <a:ext uri="{FF2B5EF4-FFF2-40B4-BE49-F238E27FC236}">
                <a16:creationId xmlns:a16="http://schemas.microsoft.com/office/drawing/2014/main" id="{79BA3833-D02C-F812-D5CF-575D0AE23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0821" y="-1"/>
            <a:ext cx="5147181" cy="346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952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86509F-6787-5A2A-91A5-256AFAA581D1}"/>
              </a:ext>
            </a:extLst>
          </p:cNvPr>
          <p:cNvSpPr txBox="1"/>
          <p:nvPr/>
        </p:nvSpPr>
        <p:spPr>
          <a:xfrm>
            <a:off x="556861" y="431993"/>
            <a:ext cx="6986939" cy="10387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12. Carbon Reduction Plan</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A Roadmap to Your Net Zero Ambition</a:t>
            </a:r>
          </a:p>
        </p:txBody>
      </p:sp>
      <p:pic>
        <p:nvPicPr>
          <p:cNvPr id="5" name="Picture 4">
            <a:extLst>
              <a:ext uri="{FF2B5EF4-FFF2-40B4-BE49-F238E27FC236}">
                <a16:creationId xmlns:a16="http://schemas.microsoft.com/office/drawing/2014/main" id="{5821BF0E-767F-324F-6F69-624BF32E8346}"/>
              </a:ext>
            </a:extLst>
          </p:cNvPr>
          <p:cNvPicPr>
            <a:picLocks noChangeAspect="1"/>
          </p:cNvPicPr>
          <p:nvPr/>
        </p:nvPicPr>
        <p:blipFill>
          <a:blip r:embed="rId2"/>
          <a:stretch>
            <a:fillRect/>
          </a:stretch>
        </p:blipFill>
        <p:spPr>
          <a:xfrm>
            <a:off x="661853" y="2375450"/>
            <a:ext cx="7088565" cy="5793818"/>
          </a:xfrm>
          <a:prstGeom prst="rect">
            <a:avLst/>
          </a:prstGeom>
        </p:spPr>
      </p:pic>
      <p:sp>
        <p:nvSpPr>
          <p:cNvPr id="3" name="Freeform 19">
            <a:extLst>
              <a:ext uri="{FF2B5EF4-FFF2-40B4-BE49-F238E27FC236}">
                <a16:creationId xmlns:a16="http://schemas.microsoft.com/office/drawing/2014/main" id="{D606D3ED-5320-EE72-C56D-67EE2FB8403B}"/>
              </a:ext>
            </a:extLst>
          </p:cNvPr>
          <p:cNvSpPr>
            <a:spLocks/>
          </p:cNvSpPr>
          <p:nvPr/>
        </p:nvSpPr>
        <p:spPr bwMode="auto">
          <a:xfrm rot="16200000">
            <a:off x="3848950" y="-1647889"/>
            <a:ext cx="92012" cy="6476165"/>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grpSp>
        <p:nvGrpSpPr>
          <p:cNvPr id="7" name="Group 6">
            <a:extLst>
              <a:ext uri="{FF2B5EF4-FFF2-40B4-BE49-F238E27FC236}">
                <a16:creationId xmlns:a16="http://schemas.microsoft.com/office/drawing/2014/main" id="{8A6AD614-0F1B-7984-DDD0-C836B0D3C371}"/>
              </a:ext>
            </a:extLst>
          </p:cNvPr>
          <p:cNvGrpSpPr/>
          <p:nvPr/>
        </p:nvGrpSpPr>
        <p:grpSpPr>
          <a:xfrm>
            <a:off x="8603271" y="1314452"/>
            <a:ext cx="8291148" cy="6854816"/>
            <a:chOff x="6095999" y="997170"/>
            <a:chExt cx="5369170" cy="4467849"/>
          </a:xfrm>
        </p:grpSpPr>
        <p:pic>
          <p:nvPicPr>
            <p:cNvPr id="4" name="Picture 3">
              <a:extLst>
                <a:ext uri="{FF2B5EF4-FFF2-40B4-BE49-F238E27FC236}">
                  <a16:creationId xmlns:a16="http://schemas.microsoft.com/office/drawing/2014/main" id="{0441025A-B5FA-7C15-C2B7-D2EF22C32F23}"/>
                </a:ext>
              </a:extLst>
            </p:cNvPr>
            <p:cNvPicPr>
              <a:picLocks noChangeAspect="1"/>
            </p:cNvPicPr>
            <p:nvPr/>
          </p:nvPicPr>
          <p:blipFill rotWithShape="1">
            <a:blip r:embed="rId3"/>
            <a:srcRect l="3589" r="2462" b="6144"/>
            <a:stretch/>
          </p:blipFill>
          <p:spPr>
            <a:xfrm>
              <a:off x="6095999" y="997170"/>
              <a:ext cx="5369170" cy="1895499"/>
            </a:xfrm>
            <a:prstGeom prst="rect">
              <a:avLst/>
            </a:prstGeom>
          </p:spPr>
        </p:pic>
        <p:pic>
          <p:nvPicPr>
            <p:cNvPr id="2" name="Picture 1">
              <a:extLst>
                <a:ext uri="{FF2B5EF4-FFF2-40B4-BE49-F238E27FC236}">
                  <a16:creationId xmlns:a16="http://schemas.microsoft.com/office/drawing/2014/main" id="{FDC54289-59F5-F259-C625-079D935839FE}"/>
                </a:ext>
              </a:extLst>
            </p:cNvPr>
            <p:cNvPicPr>
              <a:picLocks noChangeAspect="1"/>
            </p:cNvPicPr>
            <p:nvPr/>
          </p:nvPicPr>
          <p:blipFill>
            <a:blip r:embed="rId4"/>
            <a:stretch>
              <a:fillRect/>
            </a:stretch>
          </p:blipFill>
          <p:spPr>
            <a:xfrm>
              <a:off x="6232316" y="2786661"/>
              <a:ext cx="5127346" cy="2678358"/>
            </a:xfrm>
            <a:prstGeom prst="rect">
              <a:avLst/>
            </a:prstGeom>
          </p:spPr>
        </p:pic>
      </p:grpSp>
    </p:spTree>
    <p:extLst>
      <p:ext uri="{BB962C8B-B14F-4D97-AF65-F5344CB8AC3E}">
        <p14:creationId xmlns:p14="http://schemas.microsoft.com/office/powerpoint/2010/main" val="396658936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8EF73C-CCFA-128E-C030-913293450267}"/>
              </a:ext>
            </a:extLst>
          </p:cNvPr>
          <p:cNvSpPr txBox="1"/>
          <p:nvPr/>
        </p:nvSpPr>
        <p:spPr>
          <a:xfrm>
            <a:off x="1355438" y="2756704"/>
            <a:ext cx="15960585" cy="2496068"/>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28625" indent="-428625">
              <a:lnSpc>
                <a:spcPct val="130000"/>
              </a:lnSpc>
              <a:buBlip>
                <a:blip r:embed="rId3"/>
              </a:buBlip>
            </a:pPr>
            <a:endParaRPr lang="en-GB" sz="2400" dirty="0">
              <a:solidFill>
                <a:schemeClr val="bg2">
                  <a:lumMod val="10000"/>
                </a:schemeClr>
              </a:solidFill>
              <a:latin typeface="Roboto" panose="02000000000000000000" pitchFamily="2" charset="0"/>
              <a:ea typeface="Roboto" panose="02000000000000000000" pitchFamily="2" charset="0"/>
              <a:cs typeface="Times New Roman" panose="02020603050405020304" pitchFamily="18" charset="0"/>
            </a:endParaRPr>
          </a:p>
          <a:p>
            <a:pPr marL="428625" indent="-428625">
              <a:lnSpc>
                <a:spcPct val="130000"/>
              </a:lnSpc>
              <a:buBlip>
                <a:blip r:embed="rId3"/>
              </a:buBlip>
            </a:pPr>
            <a:endParaRPr lang="en-GB" sz="2400" dirty="0">
              <a:solidFill>
                <a:schemeClr val="bg2">
                  <a:lumMod val="10000"/>
                </a:schemeClr>
              </a:solidFill>
              <a:latin typeface="Roboto" panose="02000000000000000000" pitchFamily="2" charset="0"/>
              <a:ea typeface="Roboto" panose="02000000000000000000" pitchFamily="2" charset="0"/>
              <a:cs typeface="Times New Roman" panose="02020603050405020304" pitchFamily="18" charset="0"/>
            </a:endParaRPr>
          </a:p>
          <a:p>
            <a:pPr marL="428625" indent="-428625">
              <a:lnSpc>
                <a:spcPct val="130000"/>
              </a:lnSpc>
              <a:buBlip>
                <a:blip r:embed="rId3"/>
              </a:buBlip>
            </a:pPr>
            <a:endParaRPr lang="en-GB" sz="2400" dirty="0">
              <a:solidFill>
                <a:schemeClr val="bg2">
                  <a:lumMod val="10000"/>
                </a:schemeClr>
              </a:solidFill>
              <a:latin typeface="Roboto" panose="02000000000000000000" pitchFamily="2" charset="0"/>
              <a:ea typeface="Roboto" panose="02000000000000000000" pitchFamily="2" charset="0"/>
              <a:cs typeface="Times New Roman" panose="02020603050405020304" pitchFamily="18" charset="0"/>
            </a:endParaRPr>
          </a:p>
          <a:p>
            <a:pPr>
              <a:lnSpc>
                <a:spcPct val="130000"/>
              </a:lnSpc>
            </a:pPr>
            <a:endParaRPr lang="en-GB" sz="2400" dirty="0">
              <a:solidFill>
                <a:schemeClr val="bg2">
                  <a:lumMod val="10000"/>
                </a:schemeClr>
              </a:solidFill>
              <a:latin typeface="Roboto" panose="02000000000000000000" pitchFamily="2" charset="0"/>
              <a:ea typeface="Roboto" panose="02000000000000000000" pitchFamily="2" charset="0"/>
              <a:cs typeface="Times New Roman" panose="02020603050405020304" pitchFamily="18" charset="0"/>
            </a:endParaRPr>
          </a:p>
          <a:p>
            <a:pPr marL="428625" indent="-428625">
              <a:lnSpc>
                <a:spcPct val="130000"/>
              </a:lnSpc>
              <a:buBlip>
                <a:blip r:embed="rId3"/>
              </a:buBlip>
            </a:pPr>
            <a:endParaRPr lang="en-GB" sz="2400" dirty="0">
              <a:solidFill>
                <a:schemeClr val="bg2">
                  <a:lumMod val="10000"/>
                </a:schemeClr>
              </a:solidFill>
              <a:latin typeface="Roboto" panose="02000000000000000000" pitchFamily="2" charset="0"/>
              <a:ea typeface="Roboto" panose="02000000000000000000" pitchFamily="2" charset="0"/>
            </a:endParaRPr>
          </a:p>
        </p:txBody>
      </p:sp>
      <p:pic>
        <p:nvPicPr>
          <p:cNvPr id="1026" name="Picture 2" descr="DIY Queens are taking over social media and reclaiming power tools | Ideal  Home">
            <a:extLst>
              <a:ext uri="{FF2B5EF4-FFF2-40B4-BE49-F238E27FC236}">
                <a16:creationId xmlns:a16="http://schemas.microsoft.com/office/drawing/2014/main" id="{B5024D02-DAF7-0E66-9750-7013B76E3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48" y="320943"/>
            <a:ext cx="8345052" cy="3856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IY (magazine) - Wikipedia">
            <a:extLst>
              <a:ext uri="{FF2B5EF4-FFF2-40B4-BE49-F238E27FC236}">
                <a16:creationId xmlns:a16="http://schemas.microsoft.com/office/drawing/2014/main" id="{E271B56B-1CEC-FBB7-33ED-F9614F0169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26099">
            <a:off x="6754827" y="818876"/>
            <a:ext cx="7286625" cy="2800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a:extLst>
              <a:ext uri="{FF2B5EF4-FFF2-40B4-BE49-F238E27FC236}">
                <a16:creationId xmlns:a16="http://schemas.microsoft.com/office/drawing/2014/main" id="{94A4F261-F9CF-7614-64C0-D410B9580DC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405257" y="3340073"/>
            <a:ext cx="8083796" cy="4971765"/>
          </a:xfrm>
          <a:prstGeom prst="rect">
            <a:avLst/>
          </a:prstGeom>
        </p:spPr>
      </p:pic>
      <p:pic>
        <p:nvPicPr>
          <p:cNvPr id="7" name="Picture 6" descr="A person sitting at a desk with yellow sticky notes on it&#10;&#10;Description automatically generated">
            <a:extLst>
              <a:ext uri="{FF2B5EF4-FFF2-40B4-BE49-F238E27FC236}">
                <a16:creationId xmlns:a16="http://schemas.microsoft.com/office/drawing/2014/main" id="{93887757-3F11-D73F-FBFF-9EC11B2CA7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1560" y="4641694"/>
            <a:ext cx="6553013" cy="3511481"/>
          </a:xfrm>
          <a:prstGeom prst="rect">
            <a:avLst/>
          </a:prstGeom>
        </p:spPr>
      </p:pic>
    </p:spTree>
    <p:extLst>
      <p:ext uri="{BB962C8B-B14F-4D97-AF65-F5344CB8AC3E}">
        <p14:creationId xmlns:p14="http://schemas.microsoft.com/office/powerpoint/2010/main" val="1103341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0BCCDF8-903C-C2AE-B0BD-62D70CDEE27E}"/>
              </a:ext>
            </a:extLst>
          </p:cNvPr>
          <p:cNvSpPr/>
          <p:nvPr/>
        </p:nvSpPr>
        <p:spPr>
          <a:xfrm>
            <a:off x="3951610" y="4296974"/>
            <a:ext cx="12045722" cy="4271232"/>
          </a:xfrm>
          <a:custGeom>
            <a:avLst/>
            <a:gdLst>
              <a:gd name="connsiteX0" fmla="*/ 9448800 w 10533204"/>
              <a:gd name="connsiteY0" fmla="*/ 2245294 h 2421734"/>
              <a:gd name="connsiteX1" fmla="*/ 0 w 10533204"/>
              <a:gd name="connsiteY1" fmla="*/ 858 h 2421734"/>
              <a:gd name="connsiteX2" fmla="*/ 9795164 w 10533204"/>
              <a:gd name="connsiteY2" fmla="*/ 1982058 h 2421734"/>
              <a:gd name="connsiteX3" fmla="*/ 9795164 w 10533204"/>
              <a:gd name="connsiteY3" fmla="*/ 2245294 h 2421734"/>
              <a:gd name="connsiteX4" fmla="*/ 9448800 w 10533204"/>
              <a:gd name="connsiteY4" fmla="*/ 2245294 h 2421734"/>
              <a:gd name="connsiteX0" fmla="*/ 9448800 w 10533204"/>
              <a:gd name="connsiteY0" fmla="*/ 2244436 h 2420876"/>
              <a:gd name="connsiteX1" fmla="*/ 0 w 10533204"/>
              <a:gd name="connsiteY1" fmla="*/ 0 h 2420876"/>
              <a:gd name="connsiteX2" fmla="*/ 9795164 w 10533204"/>
              <a:gd name="connsiteY2" fmla="*/ 1981200 h 2420876"/>
              <a:gd name="connsiteX3" fmla="*/ 9795164 w 10533204"/>
              <a:gd name="connsiteY3" fmla="*/ 2244436 h 2420876"/>
              <a:gd name="connsiteX4" fmla="*/ 9448800 w 10533204"/>
              <a:gd name="connsiteY4" fmla="*/ 2244436 h 2420876"/>
              <a:gd name="connsiteX0" fmla="*/ 9448800 w 10261355"/>
              <a:gd name="connsiteY0" fmla="*/ 2244436 h 2420876"/>
              <a:gd name="connsiteX1" fmla="*/ 0 w 10261355"/>
              <a:gd name="connsiteY1" fmla="*/ 0 h 2420876"/>
              <a:gd name="connsiteX2" fmla="*/ 9795164 w 10261355"/>
              <a:gd name="connsiteY2" fmla="*/ 1981200 h 2420876"/>
              <a:gd name="connsiteX3" fmla="*/ 9795164 w 10261355"/>
              <a:gd name="connsiteY3" fmla="*/ 2244436 h 2420876"/>
              <a:gd name="connsiteX4" fmla="*/ 9448800 w 10261355"/>
              <a:gd name="connsiteY4" fmla="*/ 2244436 h 2420876"/>
              <a:gd name="connsiteX0" fmla="*/ 9448800 w 9795164"/>
              <a:gd name="connsiteY0" fmla="*/ 2244436 h 2244436"/>
              <a:gd name="connsiteX1" fmla="*/ 0 w 9795164"/>
              <a:gd name="connsiteY1" fmla="*/ 0 h 2244436"/>
              <a:gd name="connsiteX2" fmla="*/ 9795164 w 9795164"/>
              <a:gd name="connsiteY2" fmla="*/ 1981200 h 2244436"/>
              <a:gd name="connsiteX3" fmla="*/ 9795164 w 9795164"/>
              <a:gd name="connsiteY3" fmla="*/ 2244436 h 2244436"/>
              <a:gd name="connsiteX4" fmla="*/ 9448800 w 9795164"/>
              <a:gd name="connsiteY4" fmla="*/ 2244436 h 2244436"/>
              <a:gd name="connsiteX0" fmla="*/ 9448800 w 9795164"/>
              <a:gd name="connsiteY0" fmla="*/ 2244436 h 2244436"/>
              <a:gd name="connsiteX1" fmla="*/ 0 w 9795164"/>
              <a:gd name="connsiteY1" fmla="*/ 0 h 2244436"/>
              <a:gd name="connsiteX2" fmla="*/ 9795164 w 9795164"/>
              <a:gd name="connsiteY2" fmla="*/ 2244436 h 2244436"/>
              <a:gd name="connsiteX3" fmla="*/ 9448800 w 9795164"/>
              <a:gd name="connsiteY3" fmla="*/ 2244436 h 2244436"/>
              <a:gd name="connsiteX0" fmla="*/ 9452006 w 10561970"/>
              <a:gd name="connsiteY0" fmla="*/ 2244436 h 2410690"/>
              <a:gd name="connsiteX1" fmla="*/ 3206 w 10561970"/>
              <a:gd name="connsiteY1" fmla="*/ 0 h 2410690"/>
              <a:gd name="connsiteX2" fmla="*/ 10561969 w 10561970"/>
              <a:gd name="connsiteY2" fmla="*/ 2244436 h 2410690"/>
              <a:gd name="connsiteX3" fmla="*/ 9452006 w 10561970"/>
              <a:gd name="connsiteY3" fmla="*/ 2244436 h 2410690"/>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48800 w 10558763"/>
              <a:gd name="connsiteY0" fmla="*/ 2244436 h 2271177"/>
              <a:gd name="connsiteX1" fmla="*/ 8531326 w 10558763"/>
              <a:gd name="connsiteY1" fmla="*/ 2042586 h 2271177"/>
              <a:gd name="connsiteX2" fmla="*/ 0 w 10558763"/>
              <a:gd name="connsiteY2" fmla="*/ 0 h 2271177"/>
              <a:gd name="connsiteX3" fmla="*/ 10558763 w 10558763"/>
              <a:gd name="connsiteY3" fmla="*/ 2244436 h 2271177"/>
              <a:gd name="connsiteX4" fmla="*/ 9448800 w 10558763"/>
              <a:gd name="connsiteY4" fmla="*/ 2244436 h 2271177"/>
              <a:gd name="connsiteX0" fmla="*/ 9448800 w 10558763"/>
              <a:gd name="connsiteY0" fmla="*/ 2244436 h 2271177"/>
              <a:gd name="connsiteX1" fmla="*/ 8531326 w 10558763"/>
              <a:gd name="connsiteY1" fmla="*/ 2042586 h 2271177"/>
              <a:gd name="connsiteX2" fmla="*/ 0 w 10558763"/>
              <a:gd name="connsiteY2" fmla="*/ 0 h 2271177"/>
              <a:gd name="connsiteX3" fmla="*/ 9580325 w 10558763"/>
              <a:gd name="connsiteY3" fmla="*/ 2042586 h 2271177"/>
              <a:gd name="connsiteX4" fmla="*/ 10558763 w 10558763"/>
              <a:gd name="connsiteY4" fmla="*/ 2244436 h 2271177"/>
              <a:gd name="connsiteX5" fmla="*/ 9448800 w 10558763"/>
              <a:gd name="connsiteY5" fmla="*/ 2244436 h 2271177"/>
              <a:gd name="connsiteX0" fmla="*/ 10558763 w 10558763"/>
              <a:gd name="connsiteY0" fmla="*/ 2244436 h 2244436"/>
              <a:gd name="connsiteX1" fmla="*/ 8531326 w 10558763"/>
              <a:gd name="connsiteY1" fmla="*/ 2042586 h 2244436"/>
              <a:gd name="connsiteX2" fmla="*/ 0 w 10558763"/>
              <a:gd name="connsiteY2" fmla="*/ 0 h 2244436"/>
              <a:gd name="connsiteX3" fmla="*/ 9580325 w 10558763"/>
              <a:gd name="connsiteY3" fmla="*/ 2042586 h 2244436"/>
              <a:gd name="connsiteX4" fmla="*/ 10558763 w 10558763"/>
              <a:gd name="connsiteY4" fmla="*/ 2244436 h 2244436"/>
              <a:gd name="connsiteX0" fmla="*/ 9580325 w 9580325"/>
              <a:gd name="connsiteY0" fmla="*/ 2042586 h 2042586"/>
              <a:gd name="connsiteX1" fmla="*/ 8531326 w 9580325"/>
              <a:gd name="connsiteY1" fmla="*/ 2042586 h 2042586"/>
              <a:gd name="connsiteX2" fmla="*/ 0 w 9580325"/>
              <a:gd name="connsiteY2" fmla="*/ 0 h 2042586"/>
              <a:gd name="connsiteX3" fmla="*/ 9580325 w 9580325"/>
              <a:gd name="connsiteY3" fmla="*/ 2042586 h 2042586"/>
            </a:gdLst>
            <a:ahLst/>
            <a:cxnLst>
              <a:cxn ang="0">
                <a:pos x="connsiteX0" y="connsiteY0"/>
              </a:cxn>
              <a:cxn ang="0">
                <a:pos x="connsiteX1" y="connsiteY1"/>
              </a:cxn>
              <a:cxn ang="0">
                <a:pos x="connsiteX2" y="connsiteY2"/>
              </a:cxn>
              <a:cxn ang="0">
                <a:pos x="connsiteX3" y="connsiteY3"/>
              </a:cxn>
            </a:cxnLst>
            <a:rect l="l" t="t" r="r" b="b"/>
            <a:pathLst>
              <a:path w="9580325" h="2042586">
                <a:moveTo>
                  <a:pt x="9580325" y="2042586"/>
                </a:moveTo>
                <a:lnTo>
                  <a:pt x="8531326" y="2042586"/>
                </a:lnTo>
                <a:lnTo>
                  <a:pt x="0" y="0"/>
                </a:lnTo>
                <a:lnTo>
                  <a:pt x="9580325" y="204258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8" name="Rounded Rectangle 28">
            <a:extLst>
              <a:ext uri="{FF2B5EF4-FFF2-40B4-BE49-F238E27FC236}">
                <a16:creationId xmlns:a16="http://schemas.microsoft.com/office/drawing/2014/main" id="{5B26EE96-2FF0-C8AE-CD91-5BC18CA2617C}"/>
              </a:ext>
            </a:extLst>
          </p:cNvPr>
          <p:cNvSpPr/>
          <p:nvPr/>
        </p:nvSpPr>
        <p:spPr>
          <a:xfrm rot="20495601">
            <a:off x="15030636" y="8154884"/>
            <a:ext cx="1404156" cy="68579"/>
          </a:xfrm>
          <a:prstGeom prst="roundRect">
            <a:avLst>
              <a:gd name="adj" fmla="val 50000"/>
            </a:avLst>
          </a:prstGeom>
          <a:gradFill flip="none" rotWithShape="1">
            <a:gsLst>
              <a:gs pos="0">
                <a:schemeClr val="tx1">
                  <a:lumMod val="85000"/>
                  <a:lumOff val="15000"/>
                  <a:alpha val="37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 name="Rounded Rectangle 29">
            <a:extLst>
              <a:ext uri="{FF2B5EF4-FFF2-40B4-BE49-F238E27FC236}">
                <a16:creationId xmlns:a16="http://schemas.microsoft.com/office/drawing/2014/main" id="{D52D7240-0437-F5FB-94E5-49184CCB3FDF}"/>
              </a:ext>
            </a:extLst>
          </p:cNvPr>
          <p:cNvSpPr/>
          <p:nvPr/>
        </p:nvSpPr>
        <p:spPr>
          <a:xfrm rot="20495601">
            <a:off x="12428613" y="7216085"/>
            <a:ext cx="1404156" cy="68579"/>
          </a:xfrm>
          <a:prstGeom prst="roundRect">
            <a:avLst>
              <a:gd name="adj" fmla="val 50000"/>
            </a:avLst>
          </a:prstGeom>
          <a:gradFill flip="none" rotWithShape="1">
            <a:gsLst>
              <a:gs pos="0">
                <a:schemeClr val="tx1">
                  <a:lumMod val="85000"/>
                  <a:lumOff val="15000"/>
                  <a:alpha val="37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 name="Rounded Rectangle 30">
            <a:extLst>
              <a:ext uri="{FF2B5EF4-FFF2-40B4-BE49-F238E27FC236}">
                <a16:creationId xmlns:a16="http://schemas.microsoft.com/office/drawing/2014/main" id="{66BF6A38-571C-4B3B-297A-297755151C45}"/>
              </a:ext>
            </a:extLst>
          </p:cNvPr>
          <p:cNvSpPr/>
          <p:nvPr/>
        </p:nvSpPr>
        <p:spPr>
          <a:xfrm rot="20495601">
            <a:off x="9815270" y="6236578"/>
            <a:ext cx="1404156" cy="68579"/>
          </a:xfrm>
          <a:prstGeom prst="roundRect">
            <a:avLst>
              <a:gd name="adj" fmla="val 50000"/>
            </a:avLst>
          </a:prstGeom>
          <a:gradFill flip="none" rotWithShape="1">
            <a:gsLst>
              <a:gs pos="0">
                <a:schemeClr val="tx1">
                  <a:lumMod val="85000"/>
                  <a:lumOff val="15000"/>
                  <a:alpha val="20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1" name="Rounded Rectangle 31">
            <a:extLst>
              <a:ext uri="{FF2B5EF4-FFF2-40B4-BE49-F238E27FC236}">
                <a16:creationId xmlns:a16="http://schemas.microsoft.com/office/drawing/2014/main" id="{DBFAF8C0-293E-5F84-5F9C-EE65F582BB20}"/>
              </a:ext>
            </a:extLst>
          </p:cNvPr>
          <p:cNvSpPr/>
          <p:nvPr/>
        </p:nvSpPr>
        <p:spPr>
          <a:xfrm rot="20495601">
            <a:off x="7229832" y="5271197"/>
            <a:ext cx="1404156" cy="68579"/>
          </a:xfrm>
          <a:prstGeom prst="roundRect">
            <a:avLst>
              <a:gd name="adj" fmla="val 50000"/>
            </a:avLst>
          </a:prstGeom>
          <a:gradFill flip="none" rotWithShape="1">
            <a:gsLst>
              <a:gs pos="0">
                <a:schemeClr val="tx1">
                  <a:lumMod val="85000"/>
                  <a:lumOff val="15000"/>
                  <a:alpha val="14000"/>
                </a:schemeClr>
              </a:gs>
              <a:gs pos="89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2" name="Rounded Rectangle 32">
            <a:extLst>
              <a:ext uri="{FF2B5EF4-FFF2-40B4-BE49-F238E27FC236}">
                <a16:creationId xmlns:a16="http://schemas.microsoft.com/office/drawing/2014/main" id="{4926BB8B-E88B-754E-1E0F-2DCFF2576302}"/>
              </a:ext>
            </a:extLst>
          </p:cNvPr>
          <p:cNvSpPr/>
          <p:nvPr/>
        </p:nvSpPr>
        <p:spPr>
          <a:xfrm rot="20495601">
            <a:off x="4632854" y="4324084"/>
            <a:ext cx="1404156" cy="68579"/>
          </a:xfrm>
          <a:prstGeom prst="roundRect">
            <a:avLst>
              <a:gd name="adj" fmla="val 50000"/>
            </a:avLst>
          </a:prstGeom>
          <a:gradFill flip="none" rotWithShape="1">
            <a:gsLst>
              <a:gs pos="0">
                <a:schemeClr val="tx1">
                  <a:lumMod val="85000"/>
                  <a:lumOff val="15000"/>
                  <a:alpha val="14000"/>
                </a:schemeClr>
              </a:gs>
              <a:gs pos="81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11FA9A7-FD87-194F-FC55-6E8090068E2F}"/>
              </a:ext>
            </a:extLst>
          </p:cNvPr>
          <p:cNvGrpSpPr/>
          <p:nvPr/>
        </p:nvGrpSpPr>
        <p:grpSpPr>
          <a:xfrm>
            <a:off x="14427308" y="8189174"/>
            <a:ext cx="1305408" cy="531552"/>
            <a:chOff x="8137554" y="5983721"/>
            <a:chExt cx="1013660" cy="412754"/>
          </a:xfrm>
        </p:grpSpPr>
        <p:sp>
          <p:nvSpPr>
            <p:cNvPr id="14" name="Oval 13">
              <a:extLst>
                <a:ext uri="{FF2B5EF4-FFF2-40B4-BE49-F238E27FC236}">
                  <a16:creationId xmlns:a16="http://schemas.microsoft.com/office/drawing/2014/main" id="{7C6BB9F2-3729-7D14-D3A8-E483BA49ACED}"/>
                </a:ext>
              </a:extLst>
            </p:cNvPr>
            <p:cNvSpPr/>
            <p:nvPr/>
          </p:nvSpPr>
          <p:spPr>
            <a:xfrm>
              <a:off x="8137554" y="5983721"/>
              <a:ext cx="1013660" cy="412754"/>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5" name="Oval 14">
              <a:extLst>
                <a:ext uri="{FF2B5EF4-FFF2-40B4-BE49-F238E27FC236}">
                  <a16:creationId xmlns:a16="http://schemas.microsoft.com/office/drawing/2014/main" id="{739F8435-0347-0F67-8C07-218C396D450A}"/>
                </a:ext>
              </a:extLst>
            </p:cNvPr>
            <p:cNvSpPr/>
            <p:nvPr/>
          </p:nvSpPr>
          <p:spPr>
            <a:xfrm>
              <a:off x="8472519" y="6096000"/>
              <a:ext cx="352650" cy="1435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16" name="Group 15">
            <a:extLst>
              <a:ext uri="{FF2B5EF4-FFF2-40B4-BE49-F238E27FC236}">
                <a16:creationId xmlns:a16="http://schemas.microsoft.com/office/drawing/2014/main" id="{D096FC74-5A67-BCAF-4A1B-E116C5527CFC}"/>
              </a:ext>
            </a:extLst>
          </p:cNvPr>
          <p:cNvGrpSpPr/>
          <p:nvPr/>
        </p:nvGrpSpPr>
        <p:grpSpPr>
          <a:xfrm>
            <a:off x="11938860" y="7273475"/>
            <a:ext cx="1072722" cy="436803"/>
            <a:chOff x="8137554" y="5983721"/>
            <a:chExt cx="1013660" cy="412754"/>
          </a:xfrm>
        </p:grpSpPr>
        <p:sp>
          <p:nvSpPr>
            <p:cNvPr id="17" name="Oval 16">
              <a:extLst>
                <a:ext uri="{FF2B5EF4-FFF2-40B4-BE49-F238E27FC236}">
                  <a16:creationId xmlns:a16="http://schemas.microsoft.com/office/drawing/2014/main" id="{8F4A34E1-02E2-BD33-3243-05BAFF94BFD0}"/>
                </a:ext>
              </a:extLst>
            </p:cNvPr>
            <p:cNvSpPr/>
            <p:nvPr/>
          </p:nvSpPr>
          <p:spPr>
            <a:xfrm>
              <a:off x="8137554" y="5983721"/>
              <a:ext cx="1013660" cy="412754"/>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8" name="Oval 17">
              <a:extLst>
                <a:ext uri="{FF2B5EF4-FFF2-40B4-BE49-F238E27FC236}">
                  <a16:creationId xmlns:a16="http://schemas.microsoft.com/office/drawing/2014/main" id="{E590400A-6047-CF9B-3484-60850AA8169F}"/>
                </a:ext>
              </a:extLst>
            </p:cNvPr>
            <p:cNvSpPr/>
            <p:nvPr/>
          </p:nvSpPr>
          <p:spPr>
            <a:xfrm>
              <a:off x="8472519" y="6096000"/>
              <a:ext cx="352650" cy="1435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19" name="Group 18">
            <a:extLst>
              <a:ext uri="{FF2B5EF4-FFF2-40B4-BE49-F238E27FC236}">
                <a16:creationId xmlns:a16="http://schemas.microsoft.com/office/drawing/2014/main" id="{C8D6D5EE-3709-6AC3-2579-BCE1EEA8F366}"/>
              </a:ext>
            </a:extLst>
          </p:cNvPr>
          <p:cNvGrpSpPr/>
          <p:nvPr/>
        </p:nvGrpSpPr>
        <p:grpSpPr>
          <a:xfrm>
            <a:off x="9443975" y="6334346"/>
            <a:ext cx="858618" cy="349623"/>
            <a:chOff x="8137554" y="5983721"/>
            <a:chExt cx="1013660" cy="412754"/>
          </a:xfrm>
        </p:grpSpPr>
        <p:sp>
          <p:nvSpPr>
            <p:cNvPr id="20" name="Oval 19">
              <a:extLst>
                <a:ext uri="{FF2B5EF4-FFF2-40B4-BE49-F238E27FC236}">
                  <a16:creationId xmlns:a16="http://schemas.microsoft.com/office/drawing/2014/main" id="{8782F112-2094-2F3F-88D2-AC29C71C4795}"/>
                </a:ext>
              </a:extLst>
            </p:cNvPr>
            <p:cNvSpPr/>
            <p:nvPr/>
          </p:nvSpPr>
          <p:spPr>
            <a:xfrm>
              <a:off x="8137554" y="5983721"/>
              <a:ext cx="1013660" cy="412754"/>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1" name="Oval 20">
              <a:extLst>
                <a:ext uri="{FF2B5EF4-FFF2-40B4-BE49-F238E27FC236}">
                  <a16:creationId xmlns:a16="http://schemas.microsoft.com/office/drawing/2014/main" id="{4EA7F68A-ADBC-3FAA-8BE6-3B35AC9C62B8}"/>
                </a:ext>
              </a:extLst>
            </p:cNvPr>
            <p:cNvSpPr/>
            <p:nvPr/>
          </p:nvSpPr>
          <p:spPr>
            <a:xfrm>
              <a:off x="8472519" y="6096000"/>
              <a:ext cx="352650" cy="1435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22" name="Group 21">
            <a:extLst>
              <a:ext uri="{FF2B5EF4-FFF2-40B4-BE49-F238E27FC236}">
                <a16:creationId xmlns:a16="http://schemas.microsoft.com/office/drawing/2014/main" id="{52D98F4E-4681-1B8A-4909-628A66E609B1}"/>
              </a:ext>
            </a:extLst>
          </p:cNvPr>
          <p:cNvGrpSpPr/>
          <p:nvPr/>
        </p:nvGrpSpPr>
        <p:grpSpPr>
          <a:xfrm>
            <a:off x="6920924" y="5396151"/>
            <a:ext cx="695355" cy="283143"/>
            <a:chOff x="8137554" y="5983721"/>
            <a:chExt cx="1013660" cy="412754"/>
          </a:xfrm>
        </p:grpSpPr>
        <p:sp>
          <p:nvSpPr>
            <p:cNvPr id="23" name="Oval 22">
              <a:extLst>
                <a:ext uri="{FF2B5EF4-FFF2-40B4-BE49-F238E27FC236}">
                  <a16:creationId xmlns:a16="http://schemas.microsoft.com/office/drawing/2014/main" id="{A941E002-B43E-B252-1CA9-C417AA9C9940}"/>
                </a:ext>
              </a:extLst>
            </p:cNvPr>
            <p:cNvSpPr/>
            <p:nvPr/>
          </p:nvSpPr>
          <p:spPr>
            <a:xfrm>
              <a:off x="8137554" y="5983721"/>
              <a:ext cx="1013660" cy="41275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4" name="Oval 23">
              <a:extLst>
                <a:ext uri="{FF2B5EF4-FFF2-40B4-BE49-F238E27FC236}">
                  <a16:creationId xmlns:a16="http://schemas.microsoft.com/office/drawing/2014/main" id="{418BCC1B-F13E-6344-392E-48A90B531405}"/>
                </a:ext>
              </a:extLst>
            </p:cNvPr>
            <p:cNvSpPr/>
            <p:nvPr/>
          </p:nvSpPr>
          <p:spPr>
            <a:xfrm>
              <a:off x="8472519" y="6096000"/>
              <a:ext cx="352650" cy="1435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25" name="Group 24">
            <a:extLst>
              <a:ext uri="{FF2B5EF4-FFF2-40B4-BE49-F238E27FC236}">
                <a16:creationId xmlns:a16="http://schemas.microsoft.com/office/drawing/2014/main" id="{1E9719F3-F7E5-0203-4962-C8671365EEFD}"/>
              </a:ext>
            </a:extLst>
          </p:cNvPr>
          <p:cNvGrpSpPr/>
          <p:nvPr/>
        </p:nvGrpSpPr>
        <p:grpSpPr>
          <a:xfrm>
            <a:off x="4419507" y="4470950"/>
            <a:ext cx="545127" cy="221970"/>
            <a:chOff x="8137554" y="5983721"/>
            <a:chExt cx="1013660" cy="412754"/>
          </a:xfrm>
        </p:grpSpPr>
        <p:sp>
          <p:nvSpPr>
            <p:cNvPr id="26" name="Oval 25">
              <a:extLst>
                <a:ext uri="{FF2B5EF4-FFF2-40B4-BE49-F238E27FC236}">
                  <a16:creationId xmlns:a16="http://schemas.microsoft.com/office/drawing/2014/main" id="{65A44AB0-C5F9-751D-6B14-8CD53CF22438}"/>
                </a:ext>
              </a:extLst>
            </p:cNvPr>
            <p:cNvSpPr/>
            <p:nvPr/>
          </p:nvSpPr>
          <p:spPr>
            <a:xfrm>
              <a:off x="8137554" y="5983721"/>
              <a:ext cx="1013660" cy="41275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7" name="Oval 26">
              <a:extLst>
                <a:ext uri="{FF2B5EF4-FFF2-40B4-BE49-F238E27FC236}">
                  <a16:creationId xmlns:a16="http://schemas.microsoft.com/office/drawing/2014/main" id="{C08D0EBE-FECF-F040-E340-986D67371270}"/>
                </a:ext>
              </a:extLst>
            </p:cNvPr>
            <p:cNvSpPr/>
            <p:nvPr/>
          </p:nvSpPr>
          <p:spPr>
            <a:xfrm>
              <a:off x="8472519" y="6096000"/>
              <a:ext cx="352650" cy="1435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IN" sz="27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cxnSp>
        <p:nvCxnSpPr>
          <p:cNvPr id="28" name="Straight Connector 27">
            <a:extLst>
              <a:ext uri="{FF2B5EF4-FFF2-40B4-BE49-F238E27FC236}">
                <a16:creationId xmlns:a16="http://schemas.microsoft.com/office/drawing/2014/main" id="{CCC08137-F4F7-FD76-28F4-90FCA9A78B82}"/>
              </a:ext>
            </a:extLst>
          </p:cNvPr>
          <p:cNvCxnSpPr/>
          <p:nvPr/>
        </p:nvCxnSpPr>
        <p:spPr>
          <a:xfrm flipV="1">
            <a:off x="4688772" y="3886196"/>
            <a:ext cx="0" cy="68177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077E2EA-E51F-157F-3B97-08E573F14807}"/>
              </a:ext>
            </a:extLst>
          </p:cNvPr>
          <p:cNvCxnSpPr>
            <a:cxnSpLocks/>
          </p:cNvCxnSpPr>
          <p:nvPr/>
        </p:nvCxnSpPr>
        <p:spPr>
          <a:xfrm flipV="1">
            <a:off x="7268046" y="2569890"/>
            <a:ext cx="0" cy="296363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C754BB6-47D3-0739-6E34-0A4C1A9E5CA8}"/>
              </a:ext>
            </a:extLst>
          </p:cNvPr>
          <p:cNvCxnSpPr/>
          <p:nvPr/>
        </p:nvCxnSpPr>
        <p:spPr>
          <a:xfrm flipV="1">
            <a:off x="9884391" y="5290712"/>
            <a:ext cx="0" cy="120115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3963081-942F-C814-D1D1-0DE7ECDFFA16}"/>
              </a:ext>
            </a:extLst>
          </p:cNvPr>
          <p:cNvCxnSpPr/>
          <p:nvPr/>
        </p:nvCxnSpPr>
        <p:spPr>
          <a:xfrm flipV="1">
            <a:off x="12482201" y="3211126"/>
            <a:ext cx="0" cy="422044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F3BBAA-2912-78B5-4257-06D01394D8F6}"/>
              </a:ext>
            </a:extLst>
          </p:cNvPr>
          <p:cNvCxnSpPr/>
          <p:nvPr/>
        </p:nvCxnSpPr>
        <p:spPr>
          <a:xfrm flipV="1">
            <a:off x="15080012" y="6728927"/>
            <a:ext cx="0" cy="165386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CF755B8-CEA0-586F-EE84-2F5C3B3FF540}"/>
              </a:ext>
            </a:extLst>
          </p:cNvPr>
          <p:cNvGrpSpPr/>
          <p:nvPr/>
        </p:nvGrpSpPr>
        <p:grpSpPr>
          <a:xfrm>
            <a:off x="13161476" y="4296974"/>
            <a:ext cx="5348666" cy="2492343"/>
            <a:chOff x="7908414" y="3116876"/>
            <a:chExt cx="2390211" cy="1632176"/>
          </a:xfrm>
        </p:grpSpPr>
        <p:sp>
          <p:nvSpPr>
            <p:cNvPr id="34" name="TextBox 33">
              <a:extLst>
                <a:ext uri="{FF2B5EF4-FFF2-40B4-BE49-F238E27FC236}">
                  <a16:creationId xmlns:a16="http://schemas.microsoft.com/office/drawing/2014/main" id="{D2A54D43-1DD9-E82E-8E1E-0AEF85577705}"/>
                </a:ext>
              </a:extLst>
            </p:cNvPr>
            <p:cNvSpPr txBox="1"/>
            <p:nvPr/>
          </p:nvSpPr>
          <p:spPr>
            <a:xfrm>
              <a:off x="7908414" y="3116876"/>
              <a:ext cx="2390210" cy="584775"/>
            </a:xfrm>
            <a:prstGeom prst="rect">
              <a:avLst/>
            </a:prstGeom>
            <a:no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065381"/>
                  </a:solidFill>
                  <a:effectLst/>
                  <a:uLnTx/>
                  <a:uFillTx/>
                  <a:latin typeface="Roboto" panose="02000000000000000000" pitchFamily="2" charset="0"/>
                  <a:ea typeface="Roboto" panose="02000000000000000000" pitchFamily="2" charset="0"/>
                  <a:cs typeface="Arial" pitchFamily="34" charset="0"/>
                </a:rPr>
                <a:t>2024</a:t>
              </a:r>
            </a:p>
          </p:txBody>
        </p:sp>
        <p:sp>
          <p:nvSpPr>
            <p:cNvPr id="35" name="TextBox 34">
              <a:extLst>
                <a:ext uri="{FF2B5EF4-FFF2-40B4-BE49-F238E27FC236}">
                  <a16:creationId xmlns:a16="http://schemas.microsoft.com/office/drawing/2014/main" id="{67BC5F78-7A5E-F5A7-CF10-29154D381150}"/>
                </a:ext>
              </a:extLst>
            </p:cNvPr>
            <p:cNvSpPr txBox="1"/>
            <p:nvPr/>
          </p:nvSpPr>
          <p:spPr>
            <a:xfrm>
              <a:off x="7908415" y="3374847"/>
              <a:ext cx="2390210" cy="707886"/>
            </a:xfrm>
            <a:prstGeom prst="rect">
              <a:avLst/>
            </a:prstGeom>
            <a:noFill/>
          </p:spPr>
          <p:txBody>
            <a:bodyPr wrap="square" rtlCol="0" anchor="b">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IN" sz="3000" b="1" i="0" u="none" strike="noStrike" kern="1200" cap="none" spc="0" normalizeH="0" baseline="0" noProof="0" dirty="0">
                  <a:ln>
                    <a:noFill/>
                  </a:ln>
                  <a:solidFill>
                    <a:srgbClr val="065381"/>
                  </a:solidFill>
                  <a:effectLst/>
                  <a:uLnTx/>
                  <a:uFillTx/>
                  <a:latin typeface="Roboto" panose="02000000000000000000" pitchFamily="2" charset="0"/>
                  <a:ea typeface="Roboto" panose="02000000000000000000" pitchFamily="2" charset="0"/>
                  <a:cs typeface="Arial" pitchFamily="34" charset="0"/>
                </a:rPr>
                <a:t>80 qualified Carbon Auditors</a:t>
              </a:r>
            </a:p>
          </p:txBody>
        </p:sp>
        <p:sp>
          <p:nvSpPr>
            <p:cNvPr id="36" name="TextBox 35">
              <a:extLst>
                <a:ext uri="{FF2B5EF4-FFF2-40B4-BE49-F238E27FC236}">
                  <a16:creationId xmlns:a16="http://schemas.microsoft.com/office/drawing/2014/main" id="{51C00E39-B32A-3B06-D387-CEFFD3735BB6}"/>
                </a:ext>
              </a:extLst>
            </p:cNvPr>
            <p:cNvSpPr txBox="1"/>
            <p:nvPr/>
          </p:nvSpPr>
          <p:spPr>
            <a:xfrm>
              <a:off x="7908414" y="4023452"/>
              <a:ext cx="2390210" cy="725600"/>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rgbClr val="EBECF0">
                      <a:lumMod val="75000"/>
                    </a:srgbClr>
                  </a:solidFill>
                  <a:effectLst/>
                  <a:uLnTx/>
                  <a:uFillTx/>
                  <a:latin typeface="Roboto" panose="02000000000000000000" pitchFamily="2" charset="0"/>
                  <a:ea typeface="Roboto" panose="02000000000000000000" pitchFamily="2" charset="0"/>
                  <a:cs typeface="Arial" pitchFamily="34" charset="0"/>
                </a:rPr>
                <a:t>Now with over 100 consultants UK wide, 80 of whom are formally qualified in Carbon Solutions work</a:t>
              </a:r>
            </a:p>
          </p:txBody>
        </p:sp>
      </p:grpSp>
      <p:grpSp>
        <p:nvGrpSpPr>
          <p:cNvPr id="37" name="Group 36">
            <a:extLst>
              <a:ext uri="{FF2B5EF4-FFF2-40B4-BE49-F238E27FC236}">
                <a16:creationId xmlns:a16="http://schemas.microsoft.com/office/drawing/2014/main" id="{50316C99-6A81-0304-020A-DD20605EBB03}"/>
              </a:ext>
            </a:extLst>
          </p:cNvPr>
          <p:cNvGrpSpPr/>
          <p:nvPr/>
        </p:nvGrpSpPr>
        <p:grpSpPr>
          <a:xfrm>
            <a:off x="10727647" y="697830"/>
            <a:ext cx="3531530" cy="2171490"/>
            <a:chOff x="7926343" y="3116876"/>
            <a:chExt cx="2354353" cy="1447660"/>
          </a:xfrm>
        </p:grpSpPr>
        <p:sp>
          <p:nvSpPr>
            <p:cNvPr id="38" name="TextBox 37">
              <a:extLst>
                <a:ext uri="{FF2B5EF4-FFF2-40B4-BE49-F238E27FC236}">
                  <a16:creationId xmlns:a16="http://schemas.microsoft.com/office/drawing/2014/main" id="{433AE1EA-889C-D91D-5EC0-70FB144F5D6C}"/>
                </a:ext>
              </a:extLst>
            </p:cNvPr>
            <p:cNvSpPr txBox="1"/>
            <p:nvPr/>
          </p:nvSpPr>
          <p:spPr>
            <a:xfrm>
              <a:off x="7926343" y="3116876"/>
              <a:ext cx="2354352" cy="584775"/>
            </a:xfrm>
            <a:prstGeom prst="rect">
              <a:avLst/>
            </a:prstGeom>
            <a:no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006EFF"/>
                  </a:solidFill>
                  <a:effectLst/>
                  <a:uLnTx/>
                  <a:uFillTx/>
                  <a:latin typeface="Roboto" panose="02000000000000000000" pitchFamily="2" charset="0"/>
                  <a:ea typeface="Roboto" panose="02000000000000000000" pitchFamily="2" charset="0"/>
                  <a:cs typeface="Arial" pitchFamily="34" charset="0"/>
                </a:rPr>
                <a:t>2017</a:t>
              </a:r>
            </a:p>
          </p:txBody>
        </p:sp>
        <p:sp>
          <p:nvSpPr>
            <p:cNvPr id="39" name="TextBox 38">
              <a:extLst>
                <a:ext uri="{FF2B5EF4-FFF2-40B4-BE49-F238E27FC236}">
                  <a16:creationId xmlns:a16="http://schemas.microsoft.com/office/drawing/2014/main" id="{CDFEC3F2-6170-7842-D4A7-E1050F52FD61}"/>
                </a:ext>
              </a:extLst>
            </p:cNvPr>
            <p:cNvSpPr txBox="1"/>
            <p:nvPr/>
          </p:nvSpPr>
          <p:spPr>
            <a:xfrm>
              <a:off x="7926344" y="3682623"/>
              <a:ext cx="2354352" cy="400110"/>
            </a:xfrm>
            <a:prstGeom prst="rect">
              <a:avLst/>
            </a:prstGeom>
            <a:noFill/>
          </p:spPr>
          <p:txBody>
            <a:bodyPr wrap="square" rtlCol="0" anchor="b">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IN" sz="3000" b="1" i="0" u="none" strike="noStrike" kern="1200" cap="none" spc="0" normalizeH="0" baseline="0" noProof="0" dirty="0">
                  <a:ln>
                    <a:noFill/>
                  </a:ln>
                  <a:solidFill>
                    <a:srgbClr val="006EFF"/>
                  </a:solidFill>
                  <a:effectLst/>
                  <a:uLnTx/>
                  <a:uFillTx/>
                  <a:latin typeface="Roboto" panose="02000000000000000000" pitchFamily="2" charset="0"/>
                  <a:ea typeface="Roboto" panose="02000000000000000000" pitchFamily="2" charset="0"/>
                  <a:cs typeface="Arial" pitchFamily="34" charset="0"/>
                </a:rPr>
                <a:t>Carbon Solutions</a:t>
              </a:r>
            </a:p>
          </p:txBody>
        </p:sp>
        <p:sp>
          <p:nvSpPr>
            <p:cNvPr id="40" name="TextBox 39">
              <a:extLst>
                <a:ext uri="{FF2B5EF4-FFF2-40B4-BE49-F238E27FC236}">
                  <a16:creationId xmlns:a16="http://schemas.microsoft.com/office/drawing/2014/main" id="{14405A6B-F197-6B47-D752-7949CCFD05C0}"/>
                </a:ext>
              </a:extLst>
            </p:cNvPr>
            <p:cNvSpPr txBox="1"/>
            <p:nvPr/>
          </p:nvSpPr>
          <p:spPr>
            <a:xfrm>
              <a:off x="7926343" y="4041316"/>
              <a:ext cx="2354352" cy="523220"/>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chemeClr val="tx2">
                      <a:lumMod val="65000"/>
                    </a:schemeClr>
                  </a:solidFill>
                  <a:effectLst/>
                  <a:uLnTx/>
                  <a:uFillTx/>
                  <a:latin typeface="Roboto" panose="02000000000000000000" pitchFamily="2" charset="0"/>
                  <a:ea typeface="Roboto" panose="02000000000000000000" pitchFamily="2" charset="0"/>
                  <a:cs typeface="Arial" pitchFamily="34" charset="0"/>
                </a:rPr>
                <a:t>Formal launch of Carbon Solution team</a:t>
              </a:r>
            </a:p>
          </p:txBody>
        </p:sp>
      </p:grpSp>
      <p:grpSp>
        <p:nvGrpSpPr>
          <p:cNvPr id="41" name="Group 40">
            <a:extLst>
              <a:ext uri="{FF2B5EF4-FFF2-40B4-BE49-F238E27FC236}">
                <a16:creationId xmlns:a16="http://schemas.microsoft.com/office/drawing/2014/main" id="{6B1B107C-F977-1C26-1358-C53EB5F603C3}"/>
              </a:ext>
            </a:extLst>
          </p:cNvPr>
          <p:cNvGrpSpPr/>
          <p:nvPr/>
        </p:nvGrpSpPr>
        <p:grpSpPr>
          <a:xfrm>
            <a:off x="8096509" y="2908980"/>
            <a:ext cx="4206053" cy="2798178"/>
            <a:chOff x="7909162" y="3116876"/>
            <a:chExt cx="2393963" cy="1865452"/>
          </a:xfrm>
        </p:grpSpPr>
        <p:sp>
          <p:nvSpPr>
            <p:cNvPr id="42" name="TextBox 41">
              <a:extLst>
                <a:ext uri="{FF2B5EF4-FFF2-40B4-BE49-F238E27FC236}">
                  <a16:creationId xmlns:a16="http://schemas.microsoft.com/office/drawing/2014/main" id="{0BBB30E0-AF5F-8CC3-B821-ADB222408862}"/>
                </a:ext>
              </a:extLst>
            </p:cNvPr>
            <p:cNvSpPr txBox="1"/>
            <p:nvPr/>
          </p:nvSpPr>
          <p:spPr>
            <a:xfrm>
              <a:off x="7909162" y="3116876"/>
              <a:ext cx="2388714" cy="584775"/>
            </a:xfrm>
            <a:prstGeom prst="rect">
              <a:avLst/>
            </a:prstGeom>
            <a:no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00E6F2"/>
                  </a:solidFill>
                  <a:effectLst/>
                  <a:uLnTx/>
                  <a:uFillTx/>
                  <a:latin typeface="Roboto" panose="02000000000000000000" pitchFamily="2" charset="0"/>
                  <a:ea typeface="Roboto" panose="02000000000000000000" pitchFamily="2" charset="0"/>
                  <a:cs typeface="Arial" pitchFamily="34" charset="0"/>
                </a:rPr>
                <a:t>2013</a:t>
              </a:r>
            </a:p>
          </p:txBody>
        </p:sp>
        <p:sp>
          <p:nvSpPr>
            <p:cNvPr id="43" name="TextBox 42">
              <a:extLst>
                <a:ext uri="{FF2B5EF4-FFF2-40B4-BE49-F238E27FC236}">
                  <a16:creationId xmlns:a16="http://schemas.microsoft.com/office/drawing/2014/main" id="{7C05B020-8C3B-BA0A-0796-CB991F3321A0}"/>
                </a:ext>
              </a:extLst>
            </p:cNvPr>
            <p:cNvSpPr txBox="1"/>
            <p:nvPr/>
          </p:nvSpPr>
          <p:spPr>
            <a:xfrm>
              <a:off x="7909163" y="3374847"/>
              <a:ext cx="2388714" cy="707886"/>
            </a:xfrm>
            <a:prstGeom prst="rect">
              <a:avLst/>
            </a:prstGeom>
            <a:noFill/>
          </p:spPr>
          <p:txBody>
            <a:bodyPr wrap="square" rtlCol="0" anchor="b">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IN" sz="3000" b="1" i="0" u="none" strike="noStrike" kern="1200" cap="none" spc="0" normalizeH="0" baseline="0" noProof="0" dirty="0">
                  <a:ln>
                    <a:noFill/>
                  </a:ln>
                  <a:solidFill>
                    <a:srgbClr val="00E6F2"/>
                  </a:solidFill>
                  <a:effectLst/>
                  <a:uLnTx/>
                  <a:uFillTx/>
                  <a:latin typeface="Roboto" panose="02000000000000000000" pitchFamily="2" charset="0"/>
                  <a:ea typeface="Roboto" panose="02000000000000000000" pitchFamily="2" charset="0"/>
                  <a:cs typeface="Arial" pitchFamily="34" charset="0"/>
                </a:rPr>
                <a:t>Energy Savings team</a:t>
              </a:r>
            </a:p>
          </p:txBody>
        </p:sp>
        <p:sp>
          <p:nvSpPr>
            <p:cNvPr id="44" name="TextBox 43">
              <a:extLst>
                <a:ext uri="{FF2B5EF4-FFF2-40B4-BE49-F238E27FC236}">
                  <a16:creationId xmlns:a16="http://schemas.microsoft.com/office/drawing/2014/main" id="{7037C7C5-E3D4-CF1E-294B-B3AFD266E16C}"/>
                </a:ext>
              </a:extLst>
            </p:cNvPr>
            <p:cNvSpPr txBox="1"/>
            <p:nvPr/>
          </p:nvSpPr>
          <p:spPr>
            <a:xfrm>
              <a:off x="7914411" y="4028221"/>
              <a:ext cx="2388714" cy="954107"/>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rgbClr val="EBECF0">
                      <a:lumMod val="75000"/>
                    </a:srgbClr>
                  </a:solidFill>
                  <a:effectLst/>
                  <a:uLnTx/>
                  <a:uFillTx/>
                  <a:latin typeface="Roboto" panose="02000000000000000000" pitchFamily="2" charset="0"/>
                  <a:ea typeface="Roboto" panose="02000000000000000000" pitchFamily="2" charset="0"/>
                  <a:cs typeface="Arial" pitchFamily="34" charset="0"/>
                </a:rPr>
                <a:t>Launched specialist ESOS lead assessor team. Started delivering client energy reduction projects</a:t>
              </a:r>
            </a:p>
          </p:txBody>
        </p:sp>
      </p:grpSp>
      <p:grpSp>
        <p:nvGrpSpPr>
          <p:cNvPr id="45" name="Group 44">
            <a:extLst>
              <a:ext uri="{FF2B5EF4-FFF2-40B4-BE49-F238E27FC236}">
                <a16:creationId xmlns:a16="http://schemas.microsoft.com/office/drawing/2014/main" id="{971FD8E4-E8A7-9333-2E0F-ACC0A2DCCD00}"/>
              </a:ext>
            </a:extLst>
          </p:cNvPr>
          <p:cNvGrpSpPr/>
          <p:nvPr/>
        </p:nvGrpSpPr>
        <p:grpSpPr>
          <a:xfrm>
            <a:off x="5760408" y="-70641"/>
            <a:ext cx="5208636" cy="2640531"/>
            <a:chOff x="7909162" y="3116876"/>
            <a:chExt cx="2956246" cy="1704986"/>
          </a:xfrm>
        </p:grpSpPr>
        <p:sp>
          <p:nvSpPr>
            <p:cNvPr id="46" name="TextBox 45">
              <a:extLst>
                <a:ext uri="{FF2B5EF4-FFF2-40B4-BE49-F238E27FC236}">
                  <a16:creationId xmlns:a16="http://schemas.microsoft.com/office/drawing/2014/main" id="{C447EECA-0E56-F24F-5545-726DF563D232}"/>
                </a:ext>
              </a:extLst>
            </p:cNvPr>
            <p:cNvSpPr txBox="1"/>
            <p:nvPr/>
          </p:nvSpPr>
          <p:spPr>
            <a:xfrm>
              <a:off x="7909162" y="3116876"/>
              <a:ext cx="2388714" cy="584775"/>
            </a:xfrm>
            <a:prstGeom prst="rect">
              <a:avLst/>
            </a:prstGeom>
            <a:no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FFD000"/>
                  </a:solidFill>
                  <a:effectLst/>
                  <a:uLnTx/>
                  <a:uFillTx/>
                  <a:latin typeface="Roboto" panose="02000000000000000000" pitchFamily="2" charset="0"/>
                  <a:ea typeface="Roboto" panose="02000000000000000000" pitchFamily="2" charset="0"/>
                  <a:cs typeface="Arial" pitchFamily="34" charset="0"/>
                </a:rPr>
                <a:t>2000</a:t>
              </a:r>
            </a:p>
          </p:txBody>
        </p:sp>
        <p:sp>
          <p:nvSpPr>
            <p:cNvPr id="47" name="TextBox 46">
              <a:extLst>
                <a:ext uri="{FF2B5EF4-FFF2-40B4-BE49-F238E27FC236}">
                  <a16:creationId xmlns:a16="http://schemas.microsoft.com/office/drawing/2014/main" id="{AD7F24D3-18E7-45FE-BC2E-DAA88CDE1B98}"/>
                </a:ext>
              </a:extLst>
            </p:cNvPr>
            <p:cNvSpPr txBox="1"/>
            <p:nvPr/>
          </p:nvSpPr>
          <p:spPr>
            <a:xfrm>
              <a:off x="7909163" y="3695208"/>
              <a:ext cx="2715001" cy="387525"/>
            </a:xfrm>
            <a:prstGeom prst="rect">
              <a:avLst/>
            </a:prstGeom>
            <a:noFill/>
          </p:spPr>
          <p:txBody>
            <a:bodyPr wrap="square" rtlCol="0" anchor="b">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IN" sz="3000" b="1" i="0" u="none" strike="noStrike" kern="1200" cap="none" spc="0" normalizeH="0" baseline="0" noProof="0" dirty="0">
                  <a:ln>
                    <a:noFill/>
                  </a:ln>
                  <a:solidFill>
                    <a:srgbClr val="FFD000"/>
                  </a:solidFill>
                  <a:effectLst/>
                  <a:uLnTx/>
                  <a:uFillTx/>
                  <a:latin typeface="Roboto" panose="02000000000000000000" pitchFamily="2" charset="0"/>
                  <a:ea typeface="Roboto" panose="02000000000000000000" pitchFamily="2" charset="0"/>
                  <a:cs typeface="Arial" pitchFamily="34" charset="0"/>
                </a:rPr>
                <a:t>Full scope Procurement</a:t>
              </a:r>
            </a:p>
          </p:txBody>
        </p:sp>
        <p:sp>
          <p:nvSpPr>
            <p:cNvPr id="48" name="TextBox 47">
              <a:extLst>
                <a:ext uri="{FF2B5EF4-FFF2-40B4-BE49-F238E27FC236}">
                  <a16:creationId xmlns:a16="http://schemas.microsoft.com/office/drawing/2014/main" id="{0431A1B1-5697-C6A0-72FD-C70B537A1FFF}"/>
                </a:ext>
              </a:extLst>
            </p:cNvPr>
            <p:cNvSpPr txBox="1"/>
            <p:nvPr/>
          </p:nvSpPr>
          <p:spPr>
            <a:xfrm>
              <a:off x="7909163" y="4106431"/>
              <a:ext cx="2956245" cy="715431"/>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rgbClr val="EBECF0">
                      <a:lumMod val="75000"/>
                    </a:srgbClr>
                  </a:solidFill>
                  <a:effectLst/>
                  <a:uLnTx/>
                  <a:uFillTx/>
                  <a:latin typeface="Roboto" panose="02000000000000000000" pitchFamily="2" charset="0"/>
                  <a:ea typeface="Roboto" panose="02000000000000000000" pitchFamily="2" charset="0"/>
                  <a:cs typeface="Arial" pitchFamily="34" charset="0"/>
                </a:rPr>
                <a:t>Expanded to 80 consultants, delivering full scope procurement on over 100 cost areas</a:t>
              </a:r>
            </a:p>
          </p:txBody>
        </p:sp>
      </p:grpSp>
      <p:grpSp>
        <p:nvGrpSpPr>
          <p:cNvPr id="49" name="Group 48">
            <a:extLst>
              <a:ext uri="{FF2B5EF4-FFF2-40B4-BE49-F238E27FC236}">
                <a16:creationId xmlns:a16="http://schemas.microsoft.com/office/drawing/2014/main" id="{B7CC3D00-B193-7924-31E8-D71BE4B91DDA}"/>
              </a:ext>
            </a:extLst>
          </p:cNvPr>
          <p:cNvGrpSpPr/>
          <p:nvPr/>
        </p:nvGrpSpPr>
        <p:grpSpPr>
          <a:xfrm>
            <a:off x="2910866" y="1529485"/>
            <a:ext cx="3585317" cy="2269163"/>
            <a:chOff x="7908414" y="3116876"/>
            <a:chExt cx="2390211" cy="1512775"/>
          </a:xfrm>
        </p:grpSpPr>
        <p:sp>
          <p:nvSpPr>
            <p:cNvPr id="50" name="TextBox 49">
              <a:extLst>
                <a:ext uri="{FF2B5EF4-FFF2-40B4-BE49-F238E27FC236}">
                  <a16:creationId xmlns:a16="http://schemas.microsoft.com/office/drawing/2014/main" id="{B95F8959-32A9-A213-CAB2-15025A68C72B}"/>
                </a:ext>
              </a:extLst>
            </p:cNvPr>
            <p:cNvSpPr txBox="1"/>
            <p:nvPr/>
          </p:nvSpPr>
          <p:spPr>
            <a:xfrm>
              <a:off x="7908414" y="3116876"/>
              <a:ext cx="2390210" cy="584775"/>
            </a:xfrm>
            <a:prstGeom prst="rect">
              <a:avLst/>
            </a:prstGeom>
            <a:noFill/>
          </p:spPr>
          <p:txBody>
            <a:bodyPr wrap="square" rtlCol="0" anchor="ctr">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dirty="0">
                  <a:ln>
                    <a:noFill/>
                  </a:ln>
                  <a:solidFill>
                    <a:srgbClr val="9FA7C4"/>
                  </a:solidFill>
                  <a:effectLst/>
                  <a:uLnTx/>
                  <a:uFillTx/>
                  <a:latin typeface="Roboto" panose="02000000000000000000" pitchFamily="2" charset="0"/>
                  <a:ea typeface="Roboto" panose="02000000000000000000" pitchFamily="2" charset="0"/>
                  <a:cs typeface="Arial" pitchFamily="34" charset="0"/>
                </a:rPr>
                <a:t>1994</a:t>
              </a:r>
            </a:p>
          </p:txBody>
        </p:sp>
        <p:sp>
          <p:nvSpPr>
            <p:cNvPr id="51" name="TextBox 50">
              <a:extLst>
                <a:ext uri="{FF2B5EF4-FFF2-40B4-BE49-F238E27FC236}">
                  <a16:creationId xmlns:a16="http://schemas.microsoft.com/office/drawing/2014/main" id="{CD371838-CE1D-8211-6EAB-52BBC350A944}"/>
                </a:ext>
              </a:extLst>
            </p:cNvPr>
            <p:cNvSpPr txBox="1"/>
            <p:nvPr/>
          </p:nvSpPr>
          <p:spPr>
            <a:xfrm>
              <a:off x="7908415" y="3682623"/>
              <a:ext cx="2390210" cy="400110"/>
            </a:xfrm>
            <a:prstGeom prst="rect">
              <a:avLst/>
            </a:prstGeom>
            <a:noFill/>
          </p:spPr>
          <p:txBody>
            <a:bodyPr wrap="square" rtlCol="0" anchor="b">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IN" sz="3000" b="1" i="0" u="none" strike="noStrike" kern="1200" cap="none" spc="0" normalizeH="0" baseline="0" noProof="0" dirty="0">
                  <a:ln>
                    <a:noFill/>
                  </a:ln>
                  <a:solidFill>
                    <a:srgbClr val="9FA7C4"/>
                  </a:solidFill>
                  <a:effectLst/>
                  <a:uLnTx/>
                  <a:uFillTx/>
                  <a:latin typeface="Roboto" panose="02000000000000000000" pitchFamily="2" charset="0"/>
                  <a:ea typeface="Roboto" panose="02000000000000000000" pitchFamily="2" charset="0"/>
                  <a:cs typeface="Arial" pitchFamily="34" charset="0"/>
                </a:rPr>
                <a:t>Company Founded</a:t>
              </a:r>
            </a:p>
          </p:txBody>
        </p:sp>
        <p:sp>
          <p:nvSpPr>
            <p:cNvPr id="52" name="TextBox 51">
              <a:extLst>
                <a:ext uri="{FF2B5EF4-FFF2-40B4-BE49-F238E27FC236}">
                  <a16:creationId xmlns:a16="http://schemas.microsoft.com/office/drawing/2014/main" id="{3B63055F-D4B2-3813-E2FC-55990604F4B9}"/>
                </a:ext>
              </a:extLst>
            </p:cNvPr>
            <p:cNvSpPr txBox="1"/>
            <p:nvPr/>
          </p:nvSpPr>
          <p:spPr>
            <a:xfrm>
              <a:off x="7908415" y="4106431"/>
              <a:ext cx="2390210" cy="523220"/>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rgbClr val="EBECF0">
                      <a:lumMod val="75000"/>
                    </a:srgbClr>
                  </a:solidFill>
                  <a:effectLst/>
                  <a:uLnTx/>
                  <a:uFillTx/>
                  <a:latin typeface="Roboto" panose="02000000000000000000" pitchFamily="2" charset="0"/>
                  <a:ea typeface="Roboto" panose="02000000000000000000" pitchFamily="2" charset="0"/>
                  <a:cs typeface="Arial" pitchFamily="34" charset="0"/>
                </a:rPr>
                <a:t>Helping SME’s buy and manage energy supplies </a:t>
              </a:r>
            </a:p>
          </p:txBody>
        </p:sp>
      </p:grpSp>
      <p:sp>
        <p:nvSpPr>
          <p:cNvPr id="53" name="Rectangle 13">
            <a:extLst>
              <a:ext uri="{FF2B5EF4-FFF2-40B4-BE49-F238E27FC236}">
                <a16:creationId xmlns:a16="http://schemas.microsoft.com/office/drawing/2014/main" id="{B8F47B10-8F99-E0A0-F56E-14E0F01E0DB3}"/>
              </a:ext>
            </a:extLst>
          </p:cNvPr>
          <p:cNvSpPr>
            <a:spLocks noChangeArrowheads="1"/>
          </p:cNvSpPr>
          <p:nvPr/>
        </p:nvSpPr>
        <p:spPr bwMode="auto">
          <a:xfrm>
            <a:off x="1293719" y="6279626"/>
            <a:ext cx="41189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en-GB" altLang="ru-UA" sz="5400" b="0" i="0" u="none" strike="noStrike" kern="1200" cap="none" spc="0" normalizeH="0" baseline="0" noProof="0" dirty="0">
                <a:ln>
                  <a:noFill/>
                </a:ln>
                <a:solidFill>
                  <a:srgbClr val="9FA7C4"/>
                </a:solidFill>
                <a:effectLst/>
                <a:uLnTx/>
                <a:uFillTx/>
                <a:latin typeface="Roboto" panose="02000000000000000000" pitchFamily="2" charset="0"/>
                <a:ea typeface="Roboto" panose="02000000000000000000" pitchFamily="2" charset="0"/>
                <a:cs typeface="+mn-cs"/>
              </a:rPr>
              <a:t> </a:t>
            </a:r>
            <a:r>
              <a:rPr kumimoji="0" lang="en-GB" altLang="ru-UA" sz="4800" b="0" i="0" u="none" strike="noStrike" kern="1200" cap="none" spc="0" normalizeH="0" baseline="0" noProof="0" dirty="0">
                <a:ln>
                  <a:noFill/>
                </a:ln>
                <a:gradFill>
                  <a:gsLst>
                    <a:gs pos="100000">
                      <a:srgbClr val="006EFF"/>
                    </a:gs>
                    <a:gs pos="0">
                      <a:srgbClr val="00E6F2"/>
                    </a:gs>
                  </a:gsLst>
                  <a:lin ang="4800000" scaled="0"/>
                </a:gradFill>
                <a:effectLst/>
                <a:uLnTx/>
                <a:uFillTx/>
                <a:latin typeface="Roboto" panose="02000000000000000000" pitchFamily="2" charset="0"/>
                <a:ea typeface="Roboto" panose="02000000000000000000" pitchFamily="2" charset="0"/>
                <a:cs typeface="+mn-cs"/>
              </a:rPr>
              <a:t>Our Mission…</a:t>
            </a:r>
            <a:r>
              <a:rPr kumimoji="0" lang="en-GB" altLang="ru-UA" sz="5400" b="0" i="0" u="none" strike="noStrike" kern="1200" cap="none" spc="0" normalizeH="0" baseline="0" noProof="0" dirty="0">
                <a:ln>
                  <a:noFill/>
                </a:ln>
                <a:solidFill>
                  <a:srgbClr val="9FA7C4"/>
                </a:solidFill>
                <a:effectLst/>
                <a:uLnTx/>
                <a:uFillTx/>
                <a:latin typeface="Roboto" panose="02000000000000000000" pitchFamily="2" charset="0"/>
                <a:ea typeface="Roboto" panose="02000000000000000000" pitchFamily="2" charset="0"/>
                <a:cs typeface="+mn-cs"/>
              </a:rPr>
              <a:t> </a:t>
            </a:r>
            <a:endParaRPr kumimoji="0" lang="ru-UA" altLang="ru-UA" sz="4800" b="0" i="0" u="none" strike="noStrike" kern="1200" cap="none" spc="0" normalizeH="0" baseline="0" noProof="0" dirty="0">
              <a:ln>
                <a:noFill/>
              </a:ln>
              <a:solidFill>
                <a:srgbClr val="9FA7C4"/>
              </a:solidFill>
              <a:effectLst/>
              <a:uLnTx/>
              <a:uFillTx/>
              <a:latin typeface="Roboto" panose="02000000000000000000" pitchFamily="2" charset="0"/>
              <a:ea typeface="Roboto" panose="02000000000000000000" pitchFamily="2" charset="0"/>
              <a:cs typeface="+mn-cs"/>
            </a:endParaRPr>
          </a:p>
        </p:txBody>
      </p:sp>
      <p:sp>
        <p:nvSpPr>
          <p:cNvPr id="54" name="TextBox 53">
            <a:extLst>
              <a:ext uri="{FF2B5EF4-FFF2-40B4-BE49-F238E27FC236}">
                <a16:creationId xmlns:a16="http://schemas.microsoft.com/office/drawing/2014/main" id="{E0AF05AC-696F-6786-8C8F-ED1417DC9D1E}"/>
              </a:ext>
            </a:extLst>
          </p:cNvPr>
          <p:cNvSpPr txBox="1"/>
          <p:nvPr/>
        </p:nvSpPr>
        <p:spPr>
          <a:xfrm>
            <a:off x="1293719" y="7041340"/>
            <a:ext cx="9765960" cy="1884074"/>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R="0" lvl="0" algn="l" defTabSz="1371600" rtl="0" eaLnBrk="1" fontAlgn="auto" latinLnBrk="0" hangingPunct="1">
              <a:lnSpc>
                <a:spcPct val="107000"/>
              </a:lnSpc>
              <a:spcBef>
                <a:spcPts val="0"/>
              </a:spcBef>
              <a:spcAft>
                <a:spcPts val="1200"/>
              </a:spcAft>
              <a:buClrTx/>
              <a:buSzTx/>
              <a:tabLst/>
              <a:defRPr/>
            </a:pPr>
            <a:r>
              <a:rPr kumimoji="0" lang="en-GB" sz="3600" b="0" i="0" u="none" strike="noStrike" kern="1200" cap="none" spc="0" normalizeH="0" baseline="0" noProof="0" dirty="0">
                <a:ln>
                  <a:noFill/>
                </a:ln>
                <a:solidFill>
                  <a:srgbClr val="EBECF0">
                    <a:lumMod val="50000"/>
                  </a:srgbClr>
                </a:solidFill>
                <a:effectLst/>
                <a:uLnTx/>
                <a:uFillTx/>
                <a:latin typeface="Roboto" panose="02000000000000000000" pitchFamily="2" charset="0"/>
                <a:ea typeface="Roboto" panose="02000000000000000000" pitchFamily="2" charset="0"/>
                <a:cs typeface="Times New Roman" panose="02020603050405020304" pitchFamily="18" charset="0"/>
              </a:rPr>
              <a:t>To help organisations manage Carbon in a </a:t>
            </a:r>
            <a:r>
              <a:rPr kumimoji="0" lang="en-GB" sz="3600" b="1" i="0" u="none" strike="noStrike" kern="1200" cap="none" spc="0" normalizeH="0" baseline="0" noProof="0" dirty="0">
                <a:ln>
                  <a:noFill/>
                </a:ln>
                <a:solidFill>
                  <a:srgbClr val="EBECF0">
                    <a:lumMod val="50000"/>
                  </a:srgbClr>
                </a:solidFill>
                <a:effectLst/>
                <a:uLnTx/>
                <a:uFillTx/>
                <a:latin typeface="Roboto" panose="02000000000000000000" pitchFamily="2" charset="0"/>
                <a:ea typeface="Roboto" panose="02000000000000000000" pitchFamily="2" charset="0"/>
                <a:cs typeface="Times New Roman" panose="02020603050405020304" pitchFamily="18" charset="0"/>
              </a:rPr>
              <a:t>measurable, meaningful </a:t>
            </a:r>
            <a:r>
              <a:rPr kumimoji="0" lang="en-GB" sz="3600" b="0" i="0" u="none" strike="noStrike" kern="1200" cap="none" spc="0" normalizeH="0" baseline="0" noProof="0" dirty="0">
                <a:ln>
                  <a:noFill/>
                </a:ln>
                <a:solidFill>
                  <a:srgbClr val="EBECF0">
                    <a:lumMod val="50000"/>
                  </a:srgbClr>
                </a:solidFill>
                <a:effectLst/>
                <a:uLnTx/>
                <a:uFillTx/>
                <a:latin typeface="Roboto" panose="02000000000000000000" pitchFamily="2" charset="0"/>
                <a:ea typeface="Roboto" panose="02000000000000000000" pitchFamily="2" charset="0"/>
                <a:cs typeface="Times New Roman" panose="02020603050405020304" pitchFamily="18" charset="0"/>
              </a:rPr>
              <a:t>and potentially</a:t>
            </a:r>
            <a:r>
              <a:rPr kumimoji="0" lang="en-GB" sz="3600" b="1" i="0" u="none" strike="noStrike" kern="1200" cap="none" spc="0" normalizeH="0" baseline="0" noProof="0" dirty="0">
                <a:ln>
                  <a:noFill/>
                </a:ln>
                <a:solidFill>
                  <a:srgbClr val="EBECF0">
                    <a:lumMod val="50000"/>
                  </a:srgbClr>
                </a:solidFill>
                <a:effectLst/>
                <a:uLnTx/>
                <a:uFillTx/>
                <a:latin typeface="Roboto" panose="02000000000000000000" pitchFamily="2" charset="0"/>
                <a:ea typeface="Roboto" panose="02000000000000000000" pitchFamily="2" charset="0"/>
                <a:cs typeface="Times New Roman" panose="02020603050405020304" pitchFamily="18" charset="0"/>
              </a:rPr>
              <a:t> self-funding </a:t>
            </a:r>
            <a:r>
              <a:rPr kumimoji="0" lang="en-GB" sz="3600" b="0" i="0" u="none" strike="noStrike" kern="1200" cap="none" spc="0" normalizeH="0" baseline="0" noProof="0" dirty="0">
                <a:ln>
                  <a:noFill/>
                </a:ln>
                <a:solidFill>
                  <a:srgbClr val="EBECF0">
                    <a:lumMod val="50000"/>
                  </a:srgbClr>
                </a:solidFill>
                <a:effectLst/>
                <a:uLnTx/>
                <a:uFillTx/>
                <a:latin typeface="Roboto" panose="02000000000000000000" pitchFamily="2" charset="0"/>
                <a:ea typeface="Roboto" panose="02000000000000000000" pitchFamily="2" charset="0"/>
                <a:cs typeface="Times New Roman" panose="02020603050405020304" pitchFamily="18" charset="0"/>
              </a:rPr>
              <a:t>way. </a:t>
            </a:r>
          </a:p>
        </p:txBody>
      </p:sp>
      <p:sp>
        <p:nvSpPr>
          <p:cNvPr id="2" name="TextBox 1">
            <a:extLst>
              <a:ext uri="{FF2B5EF4-FFF2-40B4-BE49-F238E27FC236}">
                <a16:creationId xmlns:a16="http://schemas.microsoft.com/office/drawing/2014/main" id="{E1CD88D0-ACE7-1B2C-C72C-CF418CB2D3C8}"/>
              </a:ext>
            </a:extLst>
          </p:cNvPr>
          <p:cNvSpPr txBox="1"/>
          <p:nvPr/>
        </p:nvSpPr>
        <p:spPr>
          <a:xfrm>
            <a:off x="556861" y="508193"/>
            <a:ext cx="5906999" cy="1615827"/>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3000" b="1" i="0"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rPr>
              <a:t>Who are Auditel?</a:t>
            </a:r>
          </a:p>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3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History </a:t>
            </a:r>
          </a:p>
          <a:p>
            <a:pPr marL="0" marR="0" lvl="0" indent="0" algn="l" defTabSz="1371600" rtl="0" eaLnBrk="1" fontAlgn="auto" latinLnBrk="0" hangingPunct="1">
              <a:lnSpc>
                <a:spcPct val="90000"/>
              </a:lnSpc>
              <a:spcBef>
                <a:spcPct val="0"/>
              </a:spcBef>
              <a:spcAft>
                <a:spcPts val="900"/>
              </a:spcAft>
              <a:buClrTx/>
              <a:buSzTx/>
              <a:buFontTx/>
              <a:buNone/>
              <a:tabLst/>
              <a:defRPr/>
            </a:pPr>
            <a:endParaRPr kumimoji="0" lang="en-US" sz="3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endParaRPr>
          </a:p>
        </p:txBody>
      </p:sp>
      <p:sp>
        <p:nvSpPr>
          <p:cNvPr id="3" name="Freeform 19">
            <a:extLst>
              <a:ext uri="{FF2B5EF4-FFF2-40B4-BE49-F238E27FC236}">
                <a16:creationId xmlns:a16="http://schemas.microsoft.com/office/drawing/2014/main" id="{7FA2B4FE-028E-1E15-68AB-6D7F02B60DE5}"/>
              </a:ext>
            </a:extLst>
          </p:cNvPr>
          <p:cNvSpPr>
            <a:spLocks/>
          </p:cNvSpPr>
          <p:nvPr/>
        </p:nvSpPr>
        <p:spPr bwMode="auto">
          <a:xfrm rot="16200000">
            <a:off x="1764761" y="512501"/>
            <a:ext cx="92012" cy="2307782"/>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6EFF"/>
              </a:gs>
              <a:gs pos="0">
                <a:srgbClr val="00E6F2"/>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ru-UA" sz="2700" b="0" i="0" u="none" strike="noStrike" kern="0" cap="none" spc="0" normalizeH="0" baseline="0" noProof="0">
              <a:ln>
                <a:noFill/>
              </a:ln>
              <a:solidFill>
                <a:srgbClr val="ACB0C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0970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000" fill="hold"/>
                                        <p:tgtEl>
                                          <p:spTgt spid="53"/>
                                        </p:tgtEl>
                                        <p:attrNameLst>
                                          <p:attrName>ppt_x</p:attrName>
                                        </p:attrNameLst>
                                      </p:cBhvr>
                                      <p:tavLst>
                                        <p:tav tm="0">
                                          <p:val>
                                            <p:strVal val="0-#ppt_w/2"/>
                                          </p:val>
                                        </p:tav>
                                        <p:tav tm="100000">
                                          <p:val>
                                            <p:strVal val="#ppt_x"/>
                                          </p:val>
                                        </p:tav>
                                      </p:tavLst>
                                    </p:anim>
                                    <p:anim calcmode="lin" valueType="num">
                                      <p:cBhvr additive="base">
                                        <p:cTn id="8" dur="10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000" fill="hold"/>
                                        <p:tgtEl>
                                          <p:spTgt spid="54"/>
                                        </p:tgtEl>
                                        <p:attrNameLst>
                                          <p:attrName>ppt_x</p:attrName>
                                        </p:attrNameLst>
                                      </p:cBhvr>
                                      <p:tavLst>
                                        <p:tav tm="0">
                                          <p:val>
                                            <p:strVal val="0-#ppt_w/2"/>
                                          </p:val>
                                        </p:tav>
                                        <p:tav tm="100000">
                                          <p:val>
                                            <p:strVal val="#ppt_x"/>
                                          </p:val>
                                        </p:tav>
                                      </p:tavLst>
                                    </p:anim>
                                    <p:anim calcmode="lin" valueType="num">
                                      <p:cBhvr additive="base">
                                        <p:cTn id="12" dur="10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CFDCDD-9ABC-F153-2D81-FBB83066B2F2}"/>
              </a:ext>
            </a:extLst>
          </p:cNvPr>
          <p:cNvPicPr>
            <a:picLocks noChangeAspect="1"/>
          </p:cNvPicPr>
          <p:nvPr/>
        </p:nvPicPr>
        <p:blipFill rotWithShape="1">
          <a:blip r:embed="rId3"/>
          <a:srcRect l="419" t="8637" r="8066" b="-152"/>
          <a:stretch/>
        </p:blipFill>
        <p:spPr>
          <a:xfrm>
            <a:off x="6576677" y="-1"/>
            <a:ext cx="11711324" cy="10304090"/>
          </a:xfrm>
          <a:prstGeom prst="rect">
            <a:avLst/>
          </a:prstGeom>
        </p:spPr>
      </p:pic>
      <p:sp>
        <p:nvSpPr>
          <p:cNvPr id="12" name="Rectangle 11">
            <a:extLst>
              <a:ext uri="{FF2B5EF4-FFF2-40B4-BE49-F238E27FC236}">
                <a16:creationId xmlns:a16="http://schemas.microsoft.com/office/drawing/2014/main" id="{5216BC62-7AA8-61F7-7724-B3B8D73564F5}"/>
              </a:ext>
            </a:extLst>
          </p:cNvPr>
          <p:cNvSpPr/>
          <p:nvPr/>
        </p:nvSpPr>
        <p:spPr>
          <a:xfrm>
            <a:off x="0" y="-18"/>
            <a:ext cx="13601700" cy="10287003"/>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b="1" dirty="0">
              <a:solidFill>
                <a:srgbClr val="1FACD7"/>
              </a:solidFill>
              <a:latin typeface="Roboto" panose="02000000000000000000" pitchFamily="2" charset="0"/>
              <a:ea typeface="Roboto" panose="02000000000000000000" pitchFamily="2" charset="0"/>
            </a:endParaRPr>
          </a:p>
        </p:txBody>
      </p:sp>
      <p:pic>
        <p:nvPicPr>
          <p:cNvPr id="11" name="Picture 10" descr="Blue letters on a black background&#10;&#10;Description automatically generated">
            <a:extLst>
              <a:ext uri="{FF2B5EF4-FFF2-40B4-BE49-F238E27FC236}">
                <a16:creationId xmlns:a16="http://schemas.microsoft.com/office/drawing/2014/main" id="{E7E6D3E0-9820-666F-1A45-75C8648F1B3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53387" y="973432"/>
            <a:ext cx="4180151" cy="1312568"/>
          </a:xfrm>
          <a:prstGeom prst="rect">
            <a:avLst/>
          </a:prstGeom>
        </p:spPr>
      </p:pic>
      <p:sp>
        <p:nvSpPr>
          <p:cNvPr id="3" name="TextBox 2">
            <a:extLst>
              <a:ext uri="{FF2B5EF4-FFF2-40B4-BE49-F238E27FC236}">
                <a16:creationId xmlns:a16="http://schemas.microsoft.com/office/drawing/2014/main" id="{E666BFD2-8800-1289-1713-5C4278CF67EA}"/>
              </a:ext>
            </a:extLst>
          </p:cNvPr>
          <p:cNvSpPr txBox="1"/>
          <p:nvPr/>
        </p:nvSpPr>
        <p:spPr>
          <a:xfrm>
            <a:off x="760025" y="2747000"/>
            <a:ext cx="9154884" cy="466281"/>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rtl="0" eaLnBrk="1" fontAlgn="auto" latinLnBrk="0" hangingPunct="1">
              <a:lnSpc>
                <a:spcPct val="90000"/>
              </a:lnSpc>
              <a:spcBef>
                <a:spcPct val="0"/>
              </a:spcBef>
              <a:spcAft>
                <a:spcPts val="900"/>
              </a:spcAft>
              <a:buClrTx/>
              <a:buSzTx/>
              <a:buFontTx/>
              <a:buNone/>
              <a:tabLst/>
              <a:defRPr/>
            </a:pPr>
            <a:r>
              <a:rPr lang="en-US" sz="2700" b="1" i="1" dirty="0">
                <a:solidFill>
                  <a:srgbClr val="005ACD"/>
                </a:solidFill>
                <a:latin typeface="Roboto" panose="02000000000000000000" pitchFamily="2" charset="0"/>
                <a:ea typeface="Roboto" panose="02000000000000000000" pitchFamily="2" charset="0"/>
                <a:cs typeface="Open Sans" panose="020B0606030504020204" pitchFamily="34" charset="0"/>
              </a:rPr>
              <a:t>Your Partner on your journey to Net Zero</a:t>
            </a:r>
            <a:endParaRPr lang="en-US" sz="2700" i="1" dirty="0">
              <a:solidFill>
                <a:srgbClr val="005ACD"/>
              </a:solidFill>
              <a:latin typeface="Roboto" panose="02000000000000000000" pitchFamily="2" charset="0"/>
              <a:ea typeface="Roboto" panose="02000000000000000000" pitchFamily="2" charset="0"/>
              <a:cs typeface="Open Sans" panose="020B0606030504020204" pitchFamily="34" charset="0"/>
            </a:endParaRPr>
          </a:p>
        </p:txBody>
      </p:sp>
      <p:grpSp>
        <p:nvGrpSpPr>
          <p:cNvPr id="16" name="Group 15">
            <a:extLst>
              <a:ext uri="{FF2B5EF4-FFF2-40B4-BE49-F238E27FC236}">
                <a16:creationId xmlns:a16="http://schemas.microsoft.com/office/drawing/2014/main" id="{7F45F821-F2CF-79E1-63FF-F5DB2677715F}"/>
              </a:ext>
            </a:extLst>
          </p:cNvPr>
          <p:cNvGrpSpPr/>
          <p:nvPr/>
        </p:nvGrpSpPr>
        <p:grpSpPr>
          <a:xfrm>
            <a:off x="-4" y="5376099"/>
            <a:ext cx="18307055" cy="4936617"/>
            <a:chOff x="-3" y="3584066"/>
            <a:chExt cx="12204703" cy="3291078"/>
          </a:xfrm>
        </p:grpSpPr>
        <p:sp>
          <p:nvSpPr>
            <p:cNvPr id="4" name="Rectangle 3">
              <a:extLst>
                <a:ext uri="{FF2B5EF4-FFF2-40B4-BE49-F238E27FC236}">
                  <a16:creationId xmlns:a16="http://schemas.microsoft.com/office/drawing/2014/main" id="{CAFEE983-3A82-931C-C1E3-37C55A0C0328}"/>
                </a:ext>
              </a:extLst>
            </p:cNvPr>
            <p:cNvSpPr/>
            <p:nvPr/>
          </p:nvSpPr>
          <p:spPr>
            <a:xfrm>
              <a:off x="15591" y="6532058"/>
              <a:ext cx="12189109" cy="339205"/>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p>
          </p:txBody>
        </p:sp>
        <p:pic>
          <p:nvPicPr>
            <p:cNvPr id="19" name="Picture 18" descr="Background pattern&#10;&#10;Description automatically generated">
              <a:extLst>
                <a:ext uri="{FF2B5EF4-FFF2-40B4-BE49-F238E27FC236}">
                  <a16:creationId xmlns:a16="http://schemas.microsoft.com/office/drawing/2014/main" id="{F3A92991-C8D7-7A2C-6AC5-6B50B841116D}"/>
                </a:ext>
              </a:extLst>
            </p:cNvPr>
            <p:cNvPicPr>
              <a:picLocks noChangeAspect="1"/>
            </p:cNvPicPr>
            <p:nvPr/>
          </p:nvPicPr>
          <p:blipFill rotWithShape="1">
            <a:blip r:embed="rId5" cstate="email">
              <a:clrChange>
                <a:clrFrom>
                  <a:srgbClr val="FFFFFF"/>
                </a:clrFrom>
                <a:clrTo>
                  <a:srgbClr val="FFFFFF">
                    <a:alpha val="0"/>
                  </a:srgbClr>
                </a:clrTo>
              </a:clrChange>
              <a:alphaModFix amt="35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41703"/>
            <a:stretch/>
          </p:blipFill>
          <p:spPr>
            <a:xfrm flipH="1">
              <a:off x="-1" y="3584066"/>
              <a:ext cx="12189104" cy="3290324"/>
            </a:xfrm>
            <a:prstGeom prst="rect">
              <a:avLst/>
            </a:prstGeom>
          </p:spPr>
        </p:pic>
        <p:pic>
          <p:nvPicPr>
            <p:cNvPr id="6" name="Picture 5" descr="Logo&#10;&#10;Description automatically generated">
              <a:extLst>
                <a:ext uri="{FF2B5EF4-FFF2-40B4-BE49-F238E27FC236}">
                  <a16:creationId xmlns:a16="http://schemas.microsoft.com/office/drawing/2014/main" id="{D82ABB4D-EF1A-35E9-CB84-138F07D02DA7}"/>
                </a:ext>
              </a:extLst>
            </p:cNvPr>
            <p:cNvPicPr>
              <a:picLocks noChangeAspect="1"/>
            </p:cNvPicPr>
            <p:nvPr/>
          </p:nvPicPr>
          <p:blipFill rotWithShape="1">
            <a:blip r:embed="rId7"/>
            <a:srcRect l="11092" b="4880"/>
            <a:stretch/>
          </p:blipFill>
          <p:spPr>
            <a:xfrm>
              <a:off x="-3" y="3968555"/>
              <a:ext cx="3029617" cy="2906589"/>
            </a:xfrm>
            <a:prstGeom prst="rect">
              <a:avLst/>
            </a:prstGeom>
          </p:spPr>
        </p:pic>
        <p:sp>
          <p:nvSpPr>
            <p:cNvPr id="2" name="TextBox 1">
              <a:extLst>
                <a:ext uri="{FF2B5EF4-FFF2-40B4-BE49-F238E27FC236}">
                  <a16:creationId xmlns:a16="http://schemas.microsoft.com/office/drawing/2014/main" id="{CF872C2A-3EEE-8091-37E4-29DBB0337555}"/>
                </a:ext>
              </a:extLst>
            </p:cNvPr>
            <p:cNvSpPr txBox="1"/>
            <p:nvPr/>
          </p:nvSpPr>
          <p:spPr>
            <a:xfrm>
              <a:off x="428625" y="6597619"/>
              <a:ext cx="990600" cy="215444"/>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2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sz="4050" dirty="0">
                <a:solidFill>
                  <a:schemeClr val="bg1"/>
                </a:solidFill>
              </a:endParaRPr>
            </a:p>
          </p:txBody>
        </p:sp>
      </p:grpSp>
      <p:sp>
        <p:nvSpPr>
          <p:cNvPr id="5" name="TextBox 4">
            <a:extLst>
              <a:ext uri="{FF2B5EF4-FFF2-40B4-BE49-F238E27FC236}">
                <a16:creationId xmlns:a16="http://schemas.microsoft.com/office/drawing/2014/main" id="{4EABCDAD-1573-5CE8-33DF-85BD685C5C2C}"/>
              </a:ext>
            </a:extLst>
          </p:cNvPr>
          <p:cNvSpPr txBox="1"/>
          <p:nvPr/>
        </p:nvSpPr>
        <p:spPr>
          <a:xfrm>
            <a:off x="760025" y="4663831"/>
            <a:ext cx="11308218" cy="391491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rtl="0" eaLnBrk="1" fontAlgn="auto" latinLnBrk="0" hangingPunct="1">
              <a:lnSpc>
                <a:spcPct val="90000"/>
              </a:lnSpc>
              <a:spcBef>
                <a:spcPct val="0"/>
              </a:spcBef>
              <a:spcAft>
                <a:spcPts val="900"/>
              </a:spcAft>
              <a:buClrTx/>
              <a:buSzTx/>
              <a:buFontTx/>
              <a:buNone/>
              <a:tabLst/>
              <a:defRPr/>
            </a:pPr>
            <a:r>
              <a:rPr kumimoji="0" lang="en-US" sz="9000" b="1"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rPr>
              <a:t>Thank you </a:t>
            </a:r>
            <a:endParaRPr lang="en-US" sz="9000" b="1" dirty="0">
              <a:solidFill>
                <a:srgbClr val="005ACD"/>
              </a:solidFill>
              <a:latin typeface="Roboto" panose="02000000000000000000" pitchFamily="2" charset="0"/>
              <a:ea typeface="Roboto" panose="02000000000000000000" pitchFamily="2" charset="0"/>
              <a:cs typeface="Open Sans" panose="020B0606030504020204" pitchFamily="34" charset="0"/>
            </a:endParaRPr>
          </a:p>
          <a:p>
            <a:pPr marL="0" marR="0" lvl="0" indent="0" defTabSz="1371600" rtl="0" eaLnBrk="1" fontAlgn="auto" latinLnBrk="0" hangingPunct="1">
              <a:lnSpc>
                <a:spcPct val="90000"/>
              </a:lnSpc>
              <a:spcBef>
                <a:spcPct val="0"/>
              </a:spcBef>
              <a:spcAft>
                <a:spcPts val="900"/>
              </a:spcAft>
              <a:buClrTx/>
              <a:buSzTx/>
              <a:buFontTx/>
              <a:buNone/>
              <a:tabLst/>
              <a:defRPr/>
            </a:pPr>
            <a:endParaRPr kumimoji="0" lang="en-US" sz="2100" b="1"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endParaRPr>
          </a:p>
          <a:p>
            <a:pPr marL="0" marR="0" lvl="0" indent="0" defTabSz="1371600" rtl="0" eaLnBrk="1" fontAlgn="auto" latinLnBrk="0" hangingPunct="1">
              <a:lnSpc>
                <a:spcPct val="90000"/>
              </a:lnSpc>
              <a:spcBef>
                <a:spcPct val="0"/>
              </a:spcBef>
              <a:spcAft>
                <a:spcPts val="900"/>
              </a:spcAft>
              <a:buClrTx/>
              <a:buSzTx/>
              <a:buFontTx/>
              <a:buNone/>
              <a:tabLst/>
              <a:defRPr/>
            </a:pPr>
            <a:r>
              <a:rPr lang="en-US" sz="3000" b="1" dirty="0">
                <a:solidFill>
                  <a:srgbClr val="00B0F0"/>
                </a:solidFill>
                <a:latin typeface="Roboto" panose="02000000000000000000" pitchFamily="2" charset="0"/>
                <a:ea typeface="Roboto" panose="02000000000000000000" pitchFamily="2" charset="0"/>
                <a:cs typeface="Open Sans" panose="020B0606030504020204" pitchFamily="34" charset="0"/>
              </a:rPr>
              <a:t>Presented by: David Wilshin</a:t>
            </a:r>
          </a:p>
          <a:p>
            <a:pPr marL="0" marR="0" lvl="0" indent="0" defTabSz="1371600" rtl="0" eaLnBrk="1" fontAlgn="auto" latinLnBrk="0" hangingPunct="1">
              <a:lnSpc>
                <a:spcPct val="90000"/>
              </a:lnSpc>
              <a:spcBef>
                <a:spcPct val="0"/>
              </a:spcBef>
              <a:spcAft>
                <a:spcPts val="900"/>
              </a:spcAft>
              <a:buClrTx/>
              <a:buSzTx/>
              <a:buFontTx/>
              <a:buNone/>
              <a:tabLst/>
              <a:defRPr/>
            </a:pPr>
            <a:r>
              <a:rPr kumimoji="0" lang="en-US" sz="3000" b="1"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Email</a:t>
            </a:r>
            <a:r>
              <a:rPr lang="en-US" sz="3000" b="1" dirty="0">
                <a:solidFill>
                  <a:srgbClr val="00B0F0"/>
                </a:solidFill>
                <a:latin typeface="Roboto" panose="02000000000000000000" pitchFamily="2" charset="0"/>
                <a:ea typeface="Roboto" panose="02000000000000000000" pitchFamily="2" charset="0"/>
                <a:cs typeface="Open Sans" panose="020B0606030504020204" pitchFamily="34" charset="0"/>
              </a:rPr>
              <a:t>:	</a:t>
            </a:r>
            <a:r>
              <a:rPr lang="en-US" sz="3000" b="1" dirty="0">
                <a:solidFill>
                  <a:srgbClr val="00B0F0"/>
                </a:solidFill>
                <a:latin typeface="Roboto" panose="02000000000000000000" pitchFamily="2" charset="0"/>
                <a:ea typeface="Roboto" panose="02000000000000000000" pitchFamily="2" charset="0"/>
                <a:cs typeface="Open Sans" panose="020B0606030504020204" pitchFamily="34" charset="0"/>
                <a:hlinkClick r:id="rId8"/>
              </a:rPr>
              <a:t>david.wilshin@auditel.co.uk</a:t>
            </a:r>
            <a:endParaRPr lang="en-US" sz="3000" b="1" dirty="0">
              <a:solidFill>
                <a:srgbClr val="00B0F0"/>
              </a:solidFill>
              <a:latin typeface="Roboto" panose="02000000000000000000" pitchFamily="2" charset="0"/>
              <a:ea typeface="Roboto" panose="02000000000000000000" pitchFamily="2" charset="0"/>
              <a:cs typeface="Open Sans" panose="020B0606030504020204" pitchFamily="34" charset="0"/>
            </a:endParaRPr>
          </a:p>
          <a:p>
            <a:pPr marL="0" marR="0" lvl="0" indent="0" defTabSz="1371600" rtl="0" eaLnBrk="1" fontAlgn="auto" latinLnBrk="0" hangingPunct="1">
              <a:lnSpc>
                <a:spcPct val="90000"/>
              </a:lnSpc>
              <a:spcBef>
                <a:spcPct val="0"/>
              </a:spcBef>
              <a:spcAft>
                <a:spcPts val="900"/>
              </a:spcAft>
              <a:buClrTx/>
              <a:buSzTx/>
              <a:buFontTx/>
              <a:buNone/>
              <a:tabLst/>
              <a:defRPr/>
            </a:pPr>
            <a:r>
              <a:rPr kumimoji="0" lang="en-US" sz="3000" b="1"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Mobile: 07415 </a:t>
            </a:r>
            <a:r>
              <a:rPr lang="en-US" sz="3000" b="1" dirty="0">
                <a:solidFill>
                  <a:srgbClr val="00B0F0"/>
                </a:solidFill>
                <a:latin typeface="Roboto" panose="02000000000000000000" pitchFamily="2" charset="0"/>
                <a:ea typeface="Roboto" panose="02000000000000000000" pitchFamily="2" charset="0"/>
                <a:cs typeface="Open Sans" panose="020B0606030504020204" pitchFamily="34" charset="0"/>
              </a:rPr>
              <a:t>922729</a:t>
            </a:r>
          </a:p>
          <a:p>
            <a:pPr marL="0" marR="0" lvl="0" indent="0" defTabSz="1371600" rtl="0" eaLnBrk="1" fontAlgn="auto" latinLnBrk="0" hangingPunct="1">
              <a:lnSpc>
                <a:spcPct val="90000"/>
              </a:lnSpc>
              <a:spcBef>
                <a:spcPct val="0"/>
              </a:spcBef>
              <a:spcAft>
                <a:spcPts val="900"/>
              </a:spcAft>
              <a:buClrTx/>
              <a:buSzTx/>
              <a:buFontTx/>
              <a:buNone/>
              <a:tabLst/>
              <a:defRPr/>
            </a:pPr>
            <a:endParaRPr kumimoji="0" lang="en-US" sz="3000" b="1"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endParaRPr>
          </a:p>
        </p:txBody>
      </p:sp>
      <p:pic>
        <p:nvPicPr>
          <p:cNvPr id="8" name="Picture 7" descr="A logo with a horse head and a person's face&#10;&#10;Description automatically generated">
            <a:extLst>
              <a:ext uri="{FF2B5EF4-FFF2-40B4-BE49-F238E27FC236}">
                <a16:creationId xmlns:a16="http://schemas.microsoft.com/office/drawing/2014/main" id="{EB475FFF-0A64-C6DD-765A-966F8C697CD4}"/>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5427250" y="8719124"/>
            <a:ext cx="1759740" cy="1071821"/>
          </a:xfrm>
          <a:prstGeom prst="rect">
            <a:avLst/>
          </a:prstGeom>
        </p:spPr>
      </p:pic>
    </p:spTree>
    <p:extLst>
      <p:ext uri="{BB962C8B-B14F-4D97-AF65-F5344CB8AC3E}">
        <p14:creationId xmlns:p14="http://schemas.microsoft.com/office/powerpoint/2010/main" val="308377794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BAB07-7C72-39B4-E425-BC4A59F90C7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E6DB66C-A9B5-7311-FEF1-C31CACBCE5BF}"/>
              </a:ext>
            </a:extLst>
          </p:cNvPr>
          <p:cNvSpPr txBox="1"/>
          <p:nvPr/>
        </p:nvSpPr>
        <p:spPr>
          <a:xfrm>
            <a:off x="609600" y="266365"/>
            <a:ext cx="10374270" cy="3243773"/>
          </a:xfrm>
          <a:prstGeom prst="rect">
            <a:avLst/>
          </a:prstGeom>
        </p:spPr>
        <p:txBody>
          <a:bodyPr wrap="square" lIns="0" tIns="0" rIns="0" bIns="0" rtlCol="0" anchor="t">
            <a:spAutoFit/>
          </a:bodyPr>
          <a:lstStyle/>
          <a:p>
            <a:pPr algn="l">
              <a:lnSpc>
                <a:spcPts val="8946"/>
              </a:lnSpc>
            </a:pPr>
            <a:r>
              <a:rPr lang="en-US" sz="7100" spc="62" dirty="0">
                <a:solidFill>
                  <a:srgbClr val="FFFFFF"/>
                </a:solidFill>
                <a:latin typeface="Arial Bold"/>
              </a:rPr>
              <a:t>Carbon Accounting for businesses</a:t>
            </a:r>
          </a:p>
          <a:p>
            <a:pPr algn="l">
              <a:lnSpc>
                <a:spcPts val="8946"/>
              </a:lnSpc>
            </a:pPr>
            <a:r>
              <a:rPr lang="en-US" sz="3600" spc="62" dirty="0">
                <a:solidFill>
                  <a:srgbClr val="FFFFFF"/>
                </a:solidFill>
                <a:latin typeface="Arial Bold"/>
              </a:rPr>
              <a:t>Tammy Jacobs</a:t>
            </a:r>
          </a:p>
        </p:txBody>
      </p:sp>
      <p:grpSp>
        <p:nvGrpSpPr>
          <p:cNvPr id="7" name="Group 7">
            <a:extLst>
              <a:ext uri="{FF2B5EF4-FFF2-40B4-BE49-F238E27FC236}">
                <a16:creationId xmlns:a16="http://schemas.microsoft.com/office/drawing/2014/main" id="{02C4B13B-A56E-C3EF-C867-9788B0EF4733}"/>
              </a:ext>
            </a:extLst>
          </p:cNvPr>
          <p:cNvGrpSpPr/>
          <p:nvPr/>
        </p:nvGrpSpPr>
        <p:grpSpPr>
          <a:xfrm>
            <a:off x="0" y="9695157"/>
            <a:ext cx="18288000" cy="1183686"/>
            <a:chOff x="0" y="0"/>
            <a:chExt cx="25069812" cy="1578248"/>
          </a:xfrm>
        </p:grpSpPr>
        <p:sp>
          <p:nvSpPr>
            <p:cNvPr id="8" name="Freeform 8">
              <a:extLst>
                <a:ext uri="{FF2B5EF4-FFF2-40B4-BE49-F238E27FC236}">
                  <a16:creationId xmlns:a16="http://schemas.microsoft.com/office/drawing/2014/main" id="{C849E132-08FF-3AE2-ED39-935F18FDAAC4}"/>
                </a:ext>
              </a:extLst>
            </p:cNvPr>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5" name="Picture 4" descr="A person with red hair and a black shirt&#10;&#10;Description automatically generated">
            <a:extLst>
              <a:ext uri="{FF2B5EF4-FFF2-40B4-BE49-F238E27FC236}">
                <a16:creationId xmlns:a16="http://schemas.microsoft.com/office/drawing/2014/main" id="{251ACEBC-DBDE-3756-F8D0-5629F51F4F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20400" y="2019300"/>
            <a:ext cx="6098771" cy="6780295"/>
          </a:xfrm>
          <a:prstGeom prst="rect">
            <a:avLst/>
          </a:prstGeom>
        </p:spPr>
      </p:pic>
    </p:spTree>
    <p:extLst>
      <p:ext uri="{BB962C8B-B14F-4D97-AF65-F5344CB8AC3E}">
        <p14:creationId xmlns:p14="http://schemas.microsoft.com/office/powerpoint/2010/main" val="3699243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63CEAE-25CA-0A0A-A4FE-CECA49EF9E5D}"/>
              </a:ext>
            </a:extLst>
          </p:cNvPr>
          <p:cNvPicPr>
            <a:picLocks noChangeAspect="1"/>
          </p:cNvPicPr>
          <p:nvPr/>
        </p:nvPicPr>
        <p:blipFill rotWithShape="1">
          <a:blip r:embed="rId2"/>
          <a:srcRect l="2401" t="7954" b="75384"/>
          <a:stretch/>
        </p:blipFill>
        <p:spPr>
          <a:xfrm>
            <a:off x="0" y="0"/>
            <a:ext cx="18288000" cy="4429125"/>
          </a:xfrm>
          <a:prstGeom prst="rect">
            <a:avLst/>
          </a:prstGeom>
        </p:spPr>
      </p:pic>
      <p:pic>
        <p:nvPicPr>
          <p:cNvPr id="5" name="Picture 4">
            <a:extLst>
              <a:ext uri="{FF2B5EF4-FFF2-40B4-BE49-F238E27FC236}">
                <a16:creationId xmlns:a16="http://schemas.microsoft.com/office/drawing/2014/main" id="{9A1C7E10-17BC-A85C-1DF7-5BD4A6C44987}"/>
              </a:ext>
            </a:extLst>
          </p:cNvPr>
          <p:cNvPicPr>
            <a:picLocks noChangeAspect="1"/>
          </p:cNvPicPr>
          <p:nvPr/>
        </p:nvPicPr>
        <p:blipFill rotWithShape="1">
          <a:blip r:embed="rId2"/>
          <a:srcRect t="77917" b="9724"/>
          <a:stretch/>
        </p:blipFill>
        <p:spPr>
          <a:xfrm>
            <a:off x="0" y="7091070"/>
            <a:ext cx="18288000" cy="3195930"/>
          </a:xfrm>
          <a:prstGeom prst="rect">
            <a:avLst/>
          </a:prstGeom>
        </p:spPr>
      </p:pic>
      <p:sp>
        <p:nvSpPr>
          <p:cNvPr id="7" name="TextBox 6">
            <a:extLst>
              <a:ext uri="{FF2B5EF4-FFF2-40B4-BE49-F238E27FC236}">
                <a16:creationId xmlns:a16="http://schemas.microsoft.com/office/drawing/2014/main" id="{4E0A246E-0165-B19A-E9D5-0F96D05A28AF}"/>
              </a:ext>
            </a:extLst>
          </p:cNvPr>
          <p:cNvSpPr txBox="1"/>
          <p:nvPr/>
        </p:nvSpPr>
        <p:spPr>
          <a:xfrm>
            <a:off x="2318349" y="3605432"/>
            <a:ext cx="13651302" cy="1060290"/>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07000"/>
              </a:lnSpc>
              <a:spcAft>
                <a:spcPts val="1200"/>
              </a:spcAft>
            </a:pPr>
            <a:r>
              <a:rPr lang="en-GB" sz="6000" dirty="0">
                <a:solidFill>
                  <a:srgbClr val="637A54"/>
                </a:solidFill>
                <a:effectLst/>
                <a:latin typeface="Montserrat" panose="00000500000000000000" pitchFamily="50" charset="0"/>
                <a:ea typeface="Calibri" panose="020F0502020204030204" pitchFamily="34" charset="0"/>
                <a:cs typeface="Arial" panose="020B0604020202020204" pitchFamily="34" charset="0"/>
              </a:rPr>
              <a:t>Pro Enviro</a:t>
            </a:r>
            <a:endParaRPr lang="en-GB" sz="3000" dirty="0">
              <a:solidFill>
                <a:srgbClr val="637A54"/>
              </a:solidFill>
              <a:effectLst/>
              <a:latin typeface="Montserrat" panose="00000500000000000000" pitchFamily="50"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2C6EBE30-A669-1D10-6C3B-09972A5254E7}"/>
              </a:ext>
            </a:extLst>
          </p:cNvPr>
          <p:cNvSpPr txBox="1"/>
          <p:nvPr/>
        </p:nvSpPr>
        <p:spPr>
          <a:xfrm>
            <a:off x="2486564" y="4559452"/>
            <a:ext cx="11022402" cy="1246496"/>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400" dirty="0">
                <a:solidFill>
                  <a:srgbClr val="002060"/>
                </a:solidFill>
              </a:rPr>
              <a:t>Pro Enviro is a specialist energy engineering and process optimisation consultancy with over 30 years of experience working with manufacturing and other business clients.</a:t>
            </a:r>
            <a:endParaRPr lang="en-GB" sz="2100" dirty="0">
              <a:solidFill>
                <a:srgbClr val="002060"/>
              </a:solidFill>
            </a:endParaRPr>
          </a:p>
        </p:txBody>
      </p:sp>
    </p:spTree>
    <p:extLst>
      <p:ext uri="{BB962C8B-B14F-4D97-AF65-F5344CB8AC3E}">
        <p14:creationId xmlns:p14="http://schemas.microsoft.com/office/powerpoint/2010/main" val="3341223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 name="Title 1">
            <a:extLst>
              <a:ext uri="{FF2B5EF4-FFF2-40B4-BE49-F238E27FC236}">
                <a16:creationId xmlns:a16="http://schemas.microsoft.com/office/drawing/2014/main" id="{0A8BD763-0554-5400-D69C-27DA729E4A24}"/>
              </a:ext>
            </a:extLst>
          </p:cNvPr>
          <p:cNvSpPr>
            <a:spLocks noGrp="1"/>
          </p:cNvSpPr>
          <p:nvPr>
            <p:ph type="title"/>
          </p:nvPr>
        </p:nvSpPr>
        <p:spPr>
          <a:xfrm>
            <a:off x="1255019" y="168950"/>
            <a:ext cx="9003165" cy="2243138"/>
          </a:xfrm>
        </p:spPr>
        <p:txBody>
          <a:bodyPr vert="horz" lIns="137160" tIns="68580" rIns="137160" bIns="6858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6000" dirty="0"/>
              <a:t>Tamaryn Jacobs</a:t>
            </a:r>
            <a:br>
              <a:rPr lang="en-US" sz="6000" dirty="0"/>
            </a:br>
            <a:r>
              <a:rPr lang="en-US" sz="6000" dirty="0"/>
              <a:t>Project Manager</a:t>
            </a:r>
          </a:p>
        </p:txBody>
      </p:sp>
      <p:sp>
        <p:nvSpPr>
          <p:cNvPr id="4" name="Text Placeholder 3">
            <a:extLst>
              <a:ext uri="{FF2B5EF4-FFF2-40B4-BE49-F238E27FC236}">
                <a16:creationId xmlns:a16="http://schemas.microsoft.com/office/drawing/2014/main" id="{F659688D-B309-8653-7D0D-CA0451FBB139}"/>
              </a:ext>
            </a:extLst>
          </p:cNvPr>
          <p:cNvSpPr>
            <a:spLocks noGrp="1"/>
          </p:cNvSpPr>
          <p:nvPr>
            <p:ph type="body" sz="half" idx="2"/>
          </p:nvPr>
        </p:nvSpPr>
        <p:spPr>
          <a:xfrm>
            <a:off x="1255019" y="2225465"/>
            <a:ext cx="9003165" cy="6643344"/>
          </a:xfrm>
        </p:spPr>
        <p:txBody>
          <a:bodyPr vert="horz" lIns="137160" tIns="68580" rIns="137160" bIns="68580" rtlCol="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20000"/>
              </a:lnSpc>
              <a:spcAft>
                <a:spcPts val="1200"/>
              </a:spcAft>
            </a:pPr>
            <a:r>
              <a:rPr lang="en-US" sz="1800" dirty="0">
                <a:effectLst/>
                <a:latin typeface="Montserrat" panose="00000500000000000000" pitchFamily="50" charset="0"/>
              </a:rPr>
              <a:t>Project manager at Pro Enviro, a specialist energy, process </a:t>
            </a:r>
            <a:r>
              <a:rPr lang="en-GB" sz="1800" dirty="0">
                <a:effectLst/>
                <a:latin typeface="Montserrat" panose="00000500000000000000" pitchFamily="50" charset="0"/>
              </a:rPr>
              <a:t>optimisation</a:t>
            </a:r>
            <a:r>
              <a:rPr lang="en-US" sz="1800" dirty="0">
                <a:effectLst/>
                <a:latin typeface="Montserrat" panose="00000500000000000000" pitchFamily="50" charset="0"/>
              </a:rPr>
              <a:t> and carbon emissions reduction consultancy, has been involved in delivering innovative solutions to decarbonise the energy-intensive sectors of the UK economy throughout the last 30 years.</a:t>
            </a:r>
          </a:p>
          <a:p>
            <a:pPr>
              <a:lnSpc>
                <a:spcPct val="120000"/>
              </a:lnSpc>
              <a:spcAft>
                <a:spcPts val="1200"/>
              </a:spcAft>
            </a:pPr>
            <a:r>
              <a:rPr lang="en-US" sz="1800" dirty="0">
                <a:effectLst/>
                <a:latin typeface="Montserrat" panose="00000500000000000000" pitchFamily="50" charset="0"/>
              </a:rPr>
              <a:t>Being part of the Pro Enviro team, I have developed robust skills and a proven track record of success. I have been instrumental in developing successful energy and carbon emissions reduction projects and developing the carbon accounting framework for each of the companies we work with. Putting my hardworking, can-do attitude to work to help businesses record, quantify and qualify their carbon emissions because if you don’t know what you emit, you cannot reduce your emissions.</a:t>
            </a:r>
          </a:p>
          <a:p>
            <a:pPr marL="428625" indent="-428625">
              <a:lnSpc>
                <a:spcPct val="120000"/>
              </a:lnSpc>
              <a:spcAft>
                <a:spcPts val="1200"/>
              </a:spcAft>
              <a:buFont typeface="Arial" panose="020B0604020202020204" pitchFamily="34" charset="0"/>
              <a:buChar char="•"/>
            </a:pPr>
            <a:r>
              <a:rPr lang="en-US" sz="1800" dirty="0">
                <a:latin typeface="Montserrat" panose="00000500000000000000" pitchFamily="50" charset="0"/>
              </a:rPr>
              <a:t>I have sat on the IDRIK - </a:t>
            </a:r>
            <a:r>
              <a:rPr lang="en-GB" sz="1800" dirty="0">
                <a:latin typeface="Montserrat" panose="00000500000000000000" pitchFamily="50" charset="0"/>
              </a:rPr>
              <a:t>The Industrial Decarbonisation Research and Innovation Centre - round table discussions about standardising Scope 3 emissions.</a:t>
            </a:r>
          </a:p>
          <a:p>
            <a:pPr marL="428625" indent="-428625">
              <a:lnSpc>
                <a:spcPct val="120000"/>
              </a:lnSpc>
              <a:spcAft>
                <a:spcPts val="1200"/>
              </a:spcAft>
              <a:buFont typeface="Arial" panose="020B0604020202020204" pitchFamily="34" charset="0"/>
              <a:buChar char="•"/>
            </a:pPr>
            <a:r>
              <a:rPr lang="en-GB" sz="1800" dirty="0">
                <a:latin typeface="Montserrat" panose="00000500000000000000" pitchFamily="50" charset="0"/>
              </a:rPr>
              <a:t>Created sustainable decarbonisation plans for a multitude of organisations that we work with.</a:t>
            </a:r>
          </a:p>
          <a:p>
            <a:pPr marL="428625" indent="-428625">
              <a:lnSpc>
                <a:spcPct val="120000"/>
              </a:lnSpc>
              <a:spcAft>
                <a:spcPts val="1200"/>
              </a:spcAft>
              <a:buFont typeface="Arial" panose="020B0604020202020204" pitchFamily="34" charset="0"/>
              <a:buChar char="•"/>
            </a:pPr>
            <a:r>
              <a:rPr lang="en-GB" sz="1800" dirty="0">
                <a:latin typeface="Montserrat" panose="00000500000000000000" pitchFamily="50" charset="0"/>
              </a:rPr>
              <a:t>Submitted 12 applications to the Science Based Targets initiative. 9 companies that have successfully achieved SBTi accredi</a:t>
            </a:r>
            <a:r>
              <a:rPr lang="en-GB" sz="1800" dirty="0">
                <a:latin typeface="Montserrat" panose="00000500000000000000" pitchFamily="50" charset="0"/>
                <a:hlinkClick r:id="rId2"/>
              </a:rPr>
              <a:t>t</a:t>
            </a:r>
            <a:r>
              <a:rPr lang="en-GB" sz="1800" dirty="0">
                <a:latin typeface="Montserrat" panose="00000500000000000000" pitchFamily="50" charset="0"/>
              </a:rPr>
              <a:t>ation and 3 that are awaiting the review process.</a:t>
            </a:r>
            <a:endParaRPr lang="en-US" sz="1800" dirty="0">
              <a:latin typeface="Montserrat" panose="00000500000000000000" pitchFamily="50" charset="0"/>
            </a:endParaRPr>
          </a:p>
        </p:txBody>
      </p:sp>
      <p:pic>
        <p:nvPicPr>
          <p:cNvPr id="5" name="Picture Placeholder 4">
            <a:extLst>
              <a:ext uri="{FF2B5EF4-FFF2-40B4-BE49-F238E27FC236}">
                <a16:creationId xmlns:a16="http://schemas.microsoft.com/office/drawing/2014/main" id="{062F55AC-0596-DF48-AED9-8341515E7100}"/>
              </a:ext>
            </a:extLst>
          </p:cNvPr>
          <p:cNvPicPr>
            <a:picLocks noGrp="1" noChangeAspect="1"/>
          </p:cNvPicPr>
          <p:nvPr>
            <p:ph type="pic" idx="1"/>
          </p:nvPr>
        </p:nvPicPr>
        <p:blipFill rotWithShape="1">
          <a:blip r:embed="rId3"/>
          <a:srcRect t="-1" r="2" b="-653"/>
          <a:stretch/>
        </p:blipFill>
        <p:spPr>
          <a:xfrm>
            <a:off x="11056003" y="639061"/>
            <a:ext cx="6774797" cy="9816155"/>
          </a:xfrm>
          <a:prstGeom prst="rect">
            <a:avLst/>
          </a:prstGeom>
          <a:effectLst/>
        </p:spPr>
      </p:pic>
    </p:spTree>
    <p:extLst>
      <p:ext uri="{BB962C8B-B14F-4D97-AF65-F5344CB8AC3E}">
        <p14:creationId xmlns:p14="http://schemas.microsoft.com/office/powerpoint/2010/main" val="296013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0B404-4B89-76F1-87C3-D48604DC09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297FDFE-7CB2-58E2-CC81-D1CA2B5749C0}"/>
              </a:ext>
            </a:extLst>
          </p:cNvPr>
          <p:cNvPicPr>
            <a:picLocks noChangeAspect="1"/>
          </p:cNvPicPr>
          <p:nvPr/>
        </p:nvPicPr>
        <p:blipFill rotWithShape="1">
          <a:blip r:embed="rId2"/>
          <a:srcRect l="2401" t="7954" b="75384"/>
          <a:stretch/>
        </p:blipFill>
        <p:spPr>
          <a:xfrm>
            <a:off x="0" y="0"/>
            <a:ext cx="18288000" cy="4429125"/>
          </a:xfrm>
          <a:prstGeom prst="rect">
            <a:avLst/>
          </a:prstGeom>
        </p:spPr>
      </p:pic>
      <p:pic>
        <p:nvPicPr>
          <p:cNvPr id="5" name="Picture 4">
            <a:extLst>
              <a:ext uri="{FF2B5EF4-FFF2-40B4-BE49-F238E27FC236}">
                <a16:creationId xmlns:a16="http://schemas.microsoft.com/office/drawing/2014/main" id="{3A3E13EF-1BBE-03CD-AAF4-27F3DA2F85EF}"/>
              </a:ext>
            </a:extLst>
          </p:cNvPr>
          <p:cNvPicPr>
            <a:picLocks noChangeAspect="1"/>
          </p:cNvPicPr>
          <p:nvPr/>
        </p:nvPicPr>
        <p:blipFill rotWithShape="1">
          <a:blip r:embed="rId2"/>
          <a:srcRect t="77917" b="9724"/>
          <a:stretch/>
        </p:blipFill>
        <p:spPr>
          <a:xfrm>
            <a:off x="0" y="7091070"/>
            <a:ext cx="18288000" cy="3195930"/>
          </a:xfrm>
          <a:prstGeom prst="rect">
            <a:avLst/>
          </a:prstGeom>
        </p:spPr>
      </p:pic>
      <p:sp>
        <p:nvSpPr>
          <p:cNvPr id="7" name="TextBox 6">
            <a:extLst>
              <a:ext uri="{FF2B5EF4-FFF2-40B4-BE49-F238E27FC236}">
                <a16:creationId xmlns:a16="http://schemas.microsoft.com/office/drawing/2014/main" id="{74D07377-6F9C-AC59-CBF3-92D425B43770}"/>
              </a:ext>
            </a:extLst>
          </p:cNvPr>
          <p:cNvSpPr txBox="1"/>
          <p:nvPr/>
        </p:nvSpPr>
        <p:spPr>
          <a:xfrm>
            <a:off x="2318349" y="3605432"/>
            <a:ext cx="13651302" cy="3932904"/>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07000"/>
              </a:lnSpc>
              <a:spcAft>
                <a:spcPts val="1200"/>
              </a:spcAft>
            </a:pPr>
            <a:r>
              <a:rPr lang="en-GB" sz="4200" dirty="0">
                <a:solidFill>
                  <a:srgbClr val="637A54"/>
                </a:solidFill>
                <a:effectLst/>
                <a:latin typeface="Montserrat" panose="00000500000000000000" pitchFamily="50" charset="0"/>
                <a:ea typeface="Calibri" panose="020F0502020204030204" pitchFamily="34" charset="0"/>
                <a:cs typeface="Arial" panose="020B0604020202020204" pitchFamily="34" charset="0"/>
              </a:rPr>
              <a:t>Pro Enviro Case Study</a:t>
            </a:r>
            <a:endParaRPr lang="en-GB" sz="2100" dirty="0">
              <a:solidFill>
                <a:srgbClr val="637A54"/>
              </a:solidFill>
              <a:effectLst/>
              <a:latin typeface="Montserrat" panose="00000500000000000000" pitchFamily="50" charset="0"/>
              <a:ea typeface="Calibri" panose="020F0502020204030204" pitchFamily="34" charset="0"/>
              <a:cs typeface="Arial" panose="020B0604020202020204" pitchFamily="34" charset="0"/>
            </a:endParaRPr>
          </a:p>
          <a:p>
            <a:pPr>
              <a:lnSpc>
                <a:spcPct val="107000"/>
              </a:lnSpc>
              <a:spcAft>
                <a:spcPts val="1200"/>
              </a:spcAft>
            </a:pPr>
            <a:r>
              <a:rPr lang="en-GB" sz="4200" dirty="0">
                <a:solidFill>
                  <a:srgbClr val="2F5496"/>
                </a:solidFill>
                <a:effectLst/>
                <a:latin typeface="Montserrat" panose="00000500000000000000" pitchFamily="50" charset="0"/>
                <a:ea typeface="Calibri" panose="020F0502020204030204" pitchFamily="34" charset="0"/>
                <a:cs typeface="Arial" panose="020B0604020202020204" pitchFamily="34" charset="0"/>
              </a:rPr>
              <a:t>Datagraphic Ltd.</a:t>
            </a:r>
            <a:endParaRPr lang="en-GB" sz="2100" dirty="0">
              <a:effectLst/>
              <a:latin typeface="Montserrat" panose="00000500000000000000" pitchFamily="50" charset="0"/>
              <a:ea typeface="Calibri" panose="020F0502020204030204" pitchFamily="34" charset="0"/>
              <a:cs typeface="Arial" panose="020B0604020202020204" pitchFamily="34" charset="0"/>
            </a:endParaRPr>
          </a:p>
          <a:p>
            <a:pPr>
              <a:lnSpc>
                <a:spcPct val="107000"/>
              </a:lnSpc>
              <a:spcAft>
                <a:spcPts val="1200"/>
              </a:spcAft>
            </a:pPr>
            <a:r>
              <a:rPr lang="en-GB" sz="4800" dirty="0">
                <a:solidFill>
                  <a:srgbClr val="2F5496"/>
                </a:solidFill>
                <a:effectLst/>
                <a:latin typeface="Montserrat" panose="00000500000000000000" pitchFamily="50" charset="0"/>
                <a:ea typeface="Calibri" panose="020F0502020204030204" pitchFamily="34" charset="0"/>
                <a:cs typeface="Arial" panose="020B0604020202020204" pitchFamily="34" charset="0"/>
              </a:rPr>
              <a:t> </a:t>
            </a:r>
            <a:endParaRPr lang="en-GB" sz="2100" dirty="0">
              <a:effectLst/>
              <a:latin typeface="Montserrat" panose="00000500000000000000" pitchFamily="50" charset="0"/>
              <a:ea typeface="Calibri" panose="020F0502020204030204" pitchFamily="34" charset="0"/>
              <a:cs typeface="Arial" panose="020B0604020202020204" pitchFamily="34" charset="0"/>
            </a:endParaRPr>
          </a:p>
          <a:p>
            <a:pPr>
              <a:lnSpc>
                <a:spcPct val="107000"/>
              </a:lnSpc>
              <a:spcAft>
                <a:spcPts val="1200"/>
              </a:spcAft>
            </a:pPr>
            <a:r>
              <a:rPr lang="en-GB" sz="3600" dirty="0">
                <a:solidFill>
                  <a:srgbClr val="2F5496"/>
                </a:solidFill>
                <a:effectLst/>
                <a:latin typeface="Montserrat" panose="00000500000000000000" pitchFamily="50" charset="0"/>
                <a:ea typeface="Calibri" panose="020F0502020204030204" pitchFamily="34" charset="0"/>
                <a:cs typeface="Arial" panose="020B0604020202020204" pitchFamily="34" charset="0"/>
              </a:rPr>
              <a:t>Successful Implementation of Net-Zero Carbon Strategy and Sustainable Solution Projects</a:t>
            </a:r>
            <a:endParaRPr lang="en-GB" sz="2100" dirty="0">
              <a:effectLst/>
              <a:latin typeface="Montserrat" panose="00000500000000000000" pitchFamily="50"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777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B40B-D558-35CB-47F6-86C1727D81DB}"/>
              </a:ext>
            </a:extLst>
          </p:cNvPr>
          <p:cNvSpPr txBox="1">
            <a:spLocks/>
          </p:cNvSpPr>
          <p:nvPr/>
        </p:nvSpPr>
        <p:spPr>
          <a:xfrm>
            <a:off x="366471" y="78866"/>
            <a:ext cx="8229600" cy="1363268"/>
          </a:xfrm>
          <a:prstGeom prst="rect">
            <a:avLst/>
          </a:prstGeom>
        </p:spPr>
        <p:txBody>
          <a:bodyPr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6000" dirty="0">
                <a:solidFill>
                  <a:srgbClr val="637A54"/>
                </a:solidFill>
                <a:latin typeface="Montserrat" panose="00000500000000000000" pitchFamily="50" charset="0"/>
              </a:rPr>
              <a:t>Client Summary</a:t>
            </a:r>
          </a:p>
        </p:txBody>
      </p:sp>
      <p:pic>
        <p:nvPicPr>
          <p:cNvPr id="3" name="Picture 2">
            <a:extLst>
              <a:ext uri="{FF2B5EF4-FFF2-40B4-BE49-F238E27FC236}">
                <a16:creationId xmlns:a16="http://schemas.microsoft.com/office/drawing/2014/main" id="{2292A42B-177F-4907-59C4-257E2CDD5756}"/>
              </a:ext>
            </a:extLst>
          </p:cNvPr>
          <p:cNvPicPr>
            <a:picLocks noChangeAspect="1"/>
          </p:cNvPicPr>
          <p:nvPr/>
        </p:nvPicPr>
        <p:blipFill>
          <a:blip r:embed="rId2"/>
          <a:stretch>
            <a:fillRect/>
          </a:stretch>
        </p:blipFill>
        <p:spPr>
          <a:xfrm>
            <a:off x="558177" y="4387031"/>
            <a:ext cx="7037769" cy="1855851"/>
          </a:xfrm>
          <a:prstGeom prst="rect">
            <a:avLst/>
          </a:prstGeom>
        </p:spPr>
      </p:pic>
      <p:sp>
        <p:nvSpPr>
          <p:cNvPr id="4" name="Content Placeholder 2">
            <a:extLst>
              <a:ext uri="{FF2B5EF4-FFF2-40B4-BE49-F238E27FC236}">
                <a16:creationId xmlns:a16="http://schemas.microsoft.com/office/drawing/2014/main" id="{1B7C51C1-4369-B747-D526-46FFF66F6043}"/>
              </a:ext>
            </a:extLst>
          </p:cNvPr>
          <p:cNvSpPr txBox="1">
            <a:spLocks/>
          </p:cNvSpPr>
          <p:nvPr/>
        </p:nvSpPr>
        <p:spPr>
          <a:xfrm>
            <a:off x="366471" y="1328275"/>
            <a:ext cx="16973550" cy="2837606"/>
          </a:xfrm>
          <a:prstGeom prst="rect">
            <a:avLst/>
          </a:prstGeom>
        </p:spPr>
        <p:txBody>
          <a:bodyPr anchor="b">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Font typeface="Arial" panose="020B0604020202020204" pitchFamily="34" charset="0"/>
              <a:buNone/>
            </a:pPr>
            <a:r>
              <a:rPr lang="en-GB" sz="2400" dirty="0">
                <a:solidFill>
                  <a:srgbClr val="002060">
                    <a:alpha val="80000"/>
                  </a:srgbClr>
                </a:solidFill>
                <a:latin typeface="Montserrat" panose="00000500000000000000" pitchFamily="50" charset="0"/>
              </a:rPr>
              <a:t>Datagraphic are a printed and digital media document processor with over three decades of experience helping public and private sector organisations automate and digitally transform manual and repetitive document processing. </a:t>
            </a:r>
          </a:p>
          <a:p>
            <a:pPr marL="0" indent="0">
              <a:buFont typeface="Arial" panose="020B0604020202020204" pitchFamily="34" charset="0"/>
              <a:buNone/>
            </a:pPr>
            <a:r>
              <a:rPr lang="en-GB" sz="2400" dirty="0">
                <a:solidFill>
                  <a:srgbClr val="002060">
                    <a:alpha val="80000"/>
                  </a:srgbClr>
                </a:solidFill>
                <a:latin typeface="Montserrat" panose="00000500000000000000" pitchFamily="50" charset="0"/>
              </a:rPr>
              <a:t>Using automation technology, secure IT platforms and efficient high-speed printing and mailing equipment to annually present millions of people with outbound communications – online and in print – generated from the data within their clients’ systems. They turn physical inbound paper files into digital information assets their clients’ teams can access from anywhere to deliver services and make decisions faster. </a:t>
            </a:r>
          </a:p>
        </p:txBody>
      </p:sp>
      <p:pic>
        <p:nvPicPr>
          <p:cNvPr id="5" name="Picture 4">
            <a:extLst>
              <a:ext uri="{FF2B5EF4-FFF2-40B4-BE49-F238E27FC236}">
                <a16:creationId xmlns:a16="http://schemas.microsoft.com/office/drawing/2014/main" id="{95EB6B8F-F270-FDB3-CACE-5D531D3D870F}"/>
              </a:ext>
            </a:extLst>
          </p:cNvPr>
          <p:cNvPicPr>
            <a:picLocks noChangeAspect="1"/>
          </p:cNvPicPr>
          <p:nvPr/>
        </p:nvPicPr>
        <p:blipFill>
          <a:blip r:embed="rId3"/>
          <a:stretch>
            <a:fillRect/>
          </a:stretch>
        </p:blipFill>
        <p:spPr>
          <a:xfrm>
            <a:off x="8063944" y="4387031"/>
            <a:ext cx="10005704" cy="5628209"/>
          </a:xfrm>
          <a:prstGeom prst="rect">
            <a:avLst/>
          </a:prstGeom>
        </p:spPr>
      </p:pic>
    </p:spTree>
    <p:extLst>
      <p:ext uri="{BB962C8B-B14F-4D97-AF65-F5344CB8AC3E}">
        <p14:creationId xmlns:p14="http://schemas.microsoft.com/office/powerpoint/2010/main" val="2641473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488961"/>
            <a:ext cx="10374270" cy="1260348"/>
          </a:xfrm>
          <a:prstGeom prst="rect">
            <a:avLst/>
          </a:prstGeom>
        </p:spPr>
        <p:txBody>
          <a:bodyPr lIns="0" tIns="0" rIns="0" bIns="0" rtlCol="0" anchor="t">
            <a:spAutoFit/>
          </a:bodyPr>
          <a:lstStyle/>
          <a:p>
            <a:pPr algn="l">
              <a:lnSpc>
                <a:spcPts val="8946"/>
              </a:lnSpc>
            </a:pPr>
            <a:r>
              <a:rPr lang="en-US" sz="7100" spc="62" dirty="0">
                <a:solidFill>
                  <a:srgbClr val="FFFFFF"/>
                </a:solidFill>
                <a:latin typeface="Arial Bold"/>
              </a:rPr>
              <a:t>On Today's Agenda</a:t>
            </a:r>
          </a:p>
        </p:txBody>
      </p:sp>
      <p:grpSp>
        <p:nvGrpSpPr>
          <p:cNvPr id="7" name="Group 7"/>
          <p:cNvGrpSpPr/>
          <p:nvPr/>
        </p:nvGrpSpPr>
        <p:grpSpPr>
          <a:xfrm>
            <a:off x="0" y="9695157"/>
            <a:ext cx="18288000"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6" name="TextBox 5">
            <a:extLst>
              <a:ext uri="{FF2B5EF4-FFF2-40B4-BE49-F238E27FC236}">
                <a16:creationId xmlns:a16="http://schemas.microsoft.com/office/drawing/2014/main" id="{C255B5C7-7003-BC8B-982A-B45F598E9222}"/>
              </a:ext>
            </a:extLst>
          </p:cNvPr>
          <p:cNvSpPr txBox="1"/>
          <p:nvPr/>
        </p:nvSpPr>
        <p:spPr>
          <a:xfrm>
            <a:off x="762000" y="2019300"/>
            <a:ext cx="14935200" cy="4524315"/>
          </a:xfrm>
          <a:prstGeom prst="rect">
            <a:avLst/>
          </a:prstGeom>
          <a:noFill/>
        </p:spPr>
        <p:txBody>
          <a:bodyPr wrap="square">
            <a:spAutoFit/>
          </a:bodyPr>
          <a:lstStyle/>
          <a:p>
            <a:pPr marL="571500" indent="-571500" algn="l">
              <a:buFont typeface="Arial" panose="020B0604020202020204" pitchFamily="34" charset="0"/>
              <a:buChar char="•"/>
            </a:pPr>
            <a:r>
              <a:rPr lang="en-GB" sz="3600" b="0" i="0" dirty="0">
                <a:solidFill>
                  <a:schemeClr val="bg1"/>
                </a:solidFill>
                <a:effectLst/>
                <a:latin typeface="Arial" panose="020B0604020202020204" pitchFamily="34" charset="0"/>
                <a:cs typeface="Arial" panose="020B0604020202020204" pitchFamily="34" charset="0"/>
              </a:rPr>
              <a:t>12:30 Start</a:t>
            </a:r>
          </a:p>
          <a:p>
            <a:pPr marL="571500" indent="-571500" algn="l">
              <a:buFont typeface="Arial" panose="020B0604020202020204" pitchFamily="34" charset="0"/>
              <a:buChar char="•"/>
            </a:pPr>
            <a:r>
              <a:rPr lang="en-GB" sz="3600" b="0" i="0" dirty="0">
                <a:solidFill>
                  <a:schemeClr val="bg1"/>
                </a:solidFill>
                <a:effectLst/>
                <a:latin typeface="Arial" panose="020B0604020202020204" pitchFamily="34" charset="0"/>
                <a:cs typeface="Arial" panose="020B0604020202020204" pitchFamily="34" charset="0"/>
              </a:rPr>
              <a:t>12:30 - 12:35 Welcome and Housekeeping</a:t>
            </a:r>
          </a:p>
          <a:p>
            <a:pPr marL="571500" indent="-571500" algn="l">
              <a:buFont typeface="Arial" panose="020B0604020202020204" pitchFamily="34" charset="0"/>
              <a:buChar char="•"/>
            </a:pPr>
            <a:r>
              <a:rPr lang="en-GB" sz="3600" b="0" i="0" dirty="0">
                <a:solidFill>
                  <a:schemeClr val="bg1"/>
                </a:solidFill>
                <a:effectLst/>
                <a:latin typeface="Arial" panose="020B0604020202020204" pitchFamily="34" charset="0"/>
                <a:cs typeface="Arial" panose="020B0604020202020204" pitchFamily="34" charset="0"/>
              </a:rPr>
              <a:t>12:35 - 12:55 Carbon Accounting for businesses, David </a:t>
            </a:r>
            <a:r>
              <a:rPr lang="en-GB" sz="3600" b="0" i="0" dirty="0" err="1">
                <a:solidFill>
                  <a:schemeClr val="bg1"/>
                </a:solidFill>
                <a:effectLst/>
                <a:latin typeface="Arial" panose="020B0604020202020204" pitchFamily="34" charset="0"/>
                <a:cs typeface="Arial" panose="020B0604020202020204" pitchFamily="34" charset="0"/>
              </a:rPr>
              <a:t>Wilshin</a:t>
            </a:r>
            <a:endParaRPr lang="en-GB" sz="3600" b="0" i="0" dirty="0">
              <a:solidFill>
                <a:schemeClr val="bg1"/>
              </a:solidFill>
              <a:effectLst/>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GB" sz="3600" b="0" i="0" dirty="0">
                <a:solidFill>
                  <a:schemeClr val="bg1"/>
                </a:solidFill>
                <a:effectLst/>
                <a:latin typeface="Arial" panose="020B0604020202020204" pitchFamily="34" charset="0"/>
                <a:cs typeface="Arial" panose="020B0604020202020204" pitchFamily="34" charset="0"/>
              </a:rPr>
              <a:t>12:55- 13:05 Q&amp;A</a:t>
            </a:r>
          </a:p>
          <a:p>
            <a:pPr marL="571500" indent="-571500" algn="l">
              <a:buFont typeface="Arial" panose="020B0604020202020204" pitchFamily="34" charset="0"/>
              <a:buChar char="•"/>
            </a:pPr>
            <a:r>
              <a:rPr lang="en-GB" sz="3600" b="0" i="0" dirty="0">
                <a:solidFill>
                  <a:schemeClr val="bg1"/>
                </a:solidFill>
                <a:effectLst/>
                <a:latin typeface="Arial" panose="020B0604020202020204" pitchFamily="34" charset="0"/>
                <a:cs typeface="Arial" panose="020B0604020202020204" pitchFamily="34" charset="0"/>
              </a:rPr>
              <a:t>13:05 - 13:20 Carbon Accounting - Case Studies, Tammy Jacobs</a:t>
            </a:r>
          </a:p>
          <a:p>
            <a:pPr marL="571500" indent="-571500" algn="l">
              <a:buFont typeface="Arial" panose="020B0604020202020204" pitchFamily="34" charset="0"/>
              <a:buChar char="•"/>
            </a:pPr>
            <a:r>
              <a:rPr lang="en-GB" sz="3600" b="0" i="0" dirty="0">
                <a:solidFill>
                  <a:schemeClr val="bg1"/>
                </a:solidFill>
                <a:effectLst/>
                <a:latin typeface="Arial" panose="020B0604020202020204" pitchFamily="34" charset="0"/>
                <a:cs typeface="Arial" panose="020B0604020202020204" pitchFamily="34" charset="0"/>
              </a:rPr>
              <a:t>13:20 - 13:25 Q&amp;A</a:t>
            </a:r>
          </a:p>
          <a:p>
            <a:pPr marL="571500" indent="-571500" algn="l">
              <a:buFont typeface="Arial" panose="020B0604020202020204" pitchFamily="34" charset="0"/>
              <a:buChar char="•"/>
            </a:pPr>
            <a:r>
              <a:rPr lang="en-GB" sz="3600" b="0" i="0" dirty="0">
                <a:solidFill>
                  <a:schemeClr val="bg1"/>
                </a:solidFill>
                <a:effectLst/>
                <a:latin typeface="Arial" panose="020B0604020202020204" pitchFamily="34" charset="0"/>
                <a:cs typeface="Arial" panose="020B0604020202020204" pitchFamily="34" charset="0"/>
              </a:rPr>
              <a:t>13:25 - 13:30 Grant funding and expert support opportunities</a:t>
            </a:r>
          </a:p>
          <a:p>
            <a:pPr marL="571500" indent="-571500" algn="l">
              <a:buFont typeface="Arial" panose="020B0604020202020204" pitchFamily="34" charset="0"/>
              <a:buChar char="•"/>
            </a:pPr>
            <a:r>
              <a:rPr lang="en-GB" sz="3600" b="0" i="0" dirty="0">
                <a:solidFill>
                  <a:schemeClr val="bg1"/>
                </a:solidFill>
                <a:effectLst/>
                <a:latin typeface="Arial" panose="020B0604020202020204" pitchFamily="34" charset="0"/>
                <a:cs typeface="Arial" panose="020B0604020202020204" pitchFamily="34" charset="0"/>
              </a:rPr>
              <a:t>13:30 End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9"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dirty="0"/>
          </a:p>
        </p:txBody>
      </p:sp>
      <p:sp>
        <p:nvSpPr>
          <p:cNvPr id="2" name="Title 1">
            <a:extLst>
              <a:ext uri="{FF2B5EF4-FFF2-40B4-BE49-F238E27FC236}">
                <a16:creationId xmlns:a16="http://schemas.microsoft.com/office/drawing/2014/main" id="{BAE38306-F8F2-84A1-E15F-A2C7A16FE955}"/>
              </a:ext>
            </a:extLst>
          </p:cNvPr>
          <p:cNvSpPr>
            <a:spLocks noGrp="1"/>
          </p:cNvSpPr>
          <p:nvPr>
            <p:ph type="title"/>
          </p:nvPr>
        </p:nvSpPr>
        <p:spPr>
          <a:xfrm>
            <a:off x="1039415" y="212561"/>
            <a:ext cx="7133460" cy="1631717"/>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6000" dirty="0">
                <a:solidFill>
                  <a:srgbClr val="637A54"/>
                </a:solidFill>
                <a:latin typeface="Montserrat" panose="00000500000000000000" pitchFamily="50" charset="0"/>
              </a:rPr>
              <a:t>The Old System</a:t>
            </a:r>
          </a:p>
        </p:txBody>
      </p:sp>
      <p:sp>
        <p:nvSpPr>
          <p:cNvPr id="3" name="Content Placeholder 2">
            <a:extLst>
              <a:ext uri="{FF2B5EF4-FFF2-40B4-BE49-F238E27FC236}">
                <a16:creationId xmlns:a16="http://schemas.microsoft.com/office/drawing/2014/main" id="{3DFCF71A-B60D-64FA-D14C-57198546E977}"/>
              </a:ext>
            </a:extLst>
          </p:cNvPr>
          <p:cNvSpPr>
            <a:spLocks noGrp="1"/>
          </p:cNvSpPr>
          <p:nvPr>
            <p:ph idx="1"/>
          </p:nvPr>
        </p:nvSpPr>
        <p:spPr>
          <a:xfrm>
            <a:off x="963945" y="1514476"/>
            <a:ext cx="6408405" cy="8204531"/>
          </a:xfrm>
        </p:spPr>
        <p:txBody>
          <a:bodyPr>
            <a:normAutofit fontScale="925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110000"/>
              </a:lnSpc>
              <a:buNone/>
            </a:pPr>
            <a:r>
              <a:rPr lang="en-GB" sz="2400" dirty="0">
                <a:solidFill>
                  <a:srgbClr val="002060"/>
                </a:solidFill>
                <a:latin typeface="Montserrat" panose="00000500000000000000" pitchFamily="50" charset="0"/>
              </a:rPr>
              <a:t>In 2019, Pro Enviro helped Datagraphic implement a ‘greener’ way of operating. This has been achieved through the implementation of a range of different improvement activities. We started the journey of carbon footprinting by tracking Datagraphic’s Scope 1 and 2 emissions using CFAR – a Carbon Footprinting, Accounting and Reporting system developed by Pro Enviro. This has helped us record, track and monitor Datagraphic’s clients’ Scope 1 and 2 emissions. </a:t>
            </a:r>
          </a:p>
          <a:p>
            <a:pPr marL="0" indent="0">
              <a:lnSpc>
                <a:spcPct val="110000"/>
              </a:lnSpc>
              <a:buNone/>
            </a:pPr>
            <a:r>
              <a:rPr lang="en-GB" sz="2400" dirty="0">
                <a:solidFill>
                  <a:srgbClr val="002060"/>
                </a:solidFill>
                <a:latin typeface="Montserrat" panose="00000500000000000000" pitchFamily="50" charset="0"/>
              </a:rPr>
              <a:t>The numerous low carbon and process optimisation strategies implemented by Pro Enviro have reduced the amount of carbon offsetting Datagraphic does through Climate Care by making real-world changes to their operation. We have started the lengthy process of collecting their Scope 3 emission data, which is presently ongoing.</a:t>
            </a:r>
          </a:p>
          <a:p>
            <a:pPr marL="0" indent="0">
              <a:lnSpc>
                <a:spcPct val="110000"/>
              </a:lnSpc>
              <a:buNone/>
            </a:pPr>
            <a:endParaRPr lang="en-GB" sz="1800" dirty="0">
              <a:solidFill>
                <a:srgbClr val="002060"/>
              </a:solidFill>
              <a:latin typeface="Montserrat" panose="00000500000000000000" pitchFamily="50" charset="0"/>
            </a:endParaRPr>
          </a:p>
        </p:txBody>
      </p:sp>
      <p:pic>
        <p:nvPicPr>
          <p:cNvPr id="5" name="Picture 4">
            <a:extLst>
              <a:ext uri="{FF2B5EF4-FFF2-40B4-BE49-F238E27FC236}">
                <a16:creationId xmlns:a16="http://schemas.microsoft.com/office/drawing/2014/main" id="{1F55ABC3-18FB-5AE5-2CA8-8B2E6301EEFA}"/>
              </a:ext>
            </a:extLst>
          </p:cNvPr>
          <p:cNvPicPr>
            <a:picLocks noChangeAspect="1"/>
          </p:cNvPicPr>
          <p:nvPr/>
        </p:nvPicPr>
        <p:blipFill>
          <a:blip r:embed="rId2"/>
          <a:stretch>
            <a:fillRect/>
          </a:stretch>
        </p:blipFill>
        <p:spPr>
          <a:xfrm>
            <a:off x="7169573" y="2892266"/>
            <a:ext cx="10902279" cy="5520729"/>
          </a:xfrm>
          <a:prstGeom prst="rect">
            <a:avLst/>
          </a:prstGeom>
        </p:spPr>
      </p:pic>
      <p:sp>
        <p:nvSpPr>
          <p:cNvPr id="12" name="TextBox 11">
            <a:extLst>
              <a:ext uri="{FF2B5EF4-FFF2-40B4-BE49-F238E27FC236}">
                <a16:creationId xmlns:a16="http://schemas.microsoft.com/office/drawing/2014/main" id="{1C5F64A2-62A7-6153-83FF-FEF0F6BBF620}"/>
              </a:ext>
            </a:extLst>
          </p:cNvPr>
          <p:cNvSpPr txBox="1"/>
          <p:nvPr/>
        </p:nvSpPr>
        <p:spPr>
          <a:xfrm>
            <a:off x="8415762" y="1874006"/>
            <a:ext cx="9144000" cy="507831"/>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700" b="1" dirty="0">
                <a:effectLst/>
                <a:latin typeface="Calibri" panose="020F0502020204030204" pitchFamily="34" charset="0"/>
                <a:ea typeface="Calibri" panose="020F0502020204030204" pitchFamily="34" charset="0"/>
                <a:cs typeface="Calibri" panose="020F0502020204030204" pitchFamily="34" charset="0"/>
              </a:rPr>
              <a:t>Totals CO</a:t>
            </a:r>
            <a:r>
              <a:rPr lang="en-GB" sz="2700" b="1" baseline="-25000" dirty="0">
                <a:effectLst/>
                <a:latin typeface="Calibri" panose="020F0502020204030204" pitchFamily="34" charset="0"/>
                <a:ea typeface="Calibri" panose="020F0502020204030204" pitchFamily="34" charset="0"/>
                <a:cs typeface="Calibri" panose="020F0502020204030204" pitchFamily="34" charset="0"/>
              </a:rPr>
              <a:t>2</a:t>
            </a:r>
            <a:r>
              <a:rPr lang="en-GB" sz="2700" b="1" dirty="0">
                <a:effectLst/>
                <a:latin typeface="Calibri" panose="020F0502020204030204" pitchFamily="34" charset="0"/>
                <a:ea typeface="Calibri" panose="020F0502020204030204" pitchFamily="34" charset="0"/>
                <a:cs typeface="Calibri" panose="020F0502020204030204" pitchFamily="34" charset="0"/>
              </a:rPr>
              <a:t>e in tonnes per year</a:t>
            </a:r>
            <a:endParaRPr lang="en-GB" sz="27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5" name="Picture 14" descr="A close-up of a battery&#10;&#10;Description automatically generated with low confidence">
            <a:extLst>
              <a:ext uri="{FF2B5EF4-FFF2-40B4-BE49-F238E27FC236}">
                <a16:creationId xmlns:a16="http://schemas.microsoft.com/office/drawing/2014/main" id="{BA5950FC-B1BC-8036-D37E-D33EE4BA2AB6}"/>
              </a:ext>
            </a:extLst>
          </p:cNvPr>
          <p:cNvPicPr>
            <a:picLocks noChangeAspect="1"/>
          </p:cNvPicPr>
          <p:nvPr/>
        </p:nvPicPr>
        <p:blipFill rotWithShape="1">
          <a:blip r:embed="rId3"/>
          <a:srcRect l="60185" t="28531" b="38549"/>
          <a:stretch/>
        </p:blipFill>
        <p:spPr bwMode="auto">
          <a:xfrm>
            <a:off x="10992549" y="2547502"/>
            <a:ext cx="1226820" cy="214313"/>
          </a:xfrm>
          <a:prstGeom prst="rect">
            <a:avLst/>
          </a:prstGeom>
          <a:ln>
            <a:noFill/>
          </a:ln>
          <a:extLst>
            <a:ext uri="{53640926-AAD7-44D8-BBD7-CCE9431645EC}">
              <a14:shadowObscured xmlns:a14="http://schemas.microsoft.com/office/drawing/2010/main"/>
            </a:ext>
          </a:extLst>
        </p:spPr>
      </p:pic>
      <p:pic>
        <p:nvPicPr>
          <p:cNvPr id="16" name="Picture 15" descr="A close-up of a battery&#10;&#10;Description automatically generated with low confidence">
            <a:extLst>
              <a:ext uri="{FF2B5EF4-FFF2-40B4-BE49-F238E27FC236}">
                <a16:creationId xmlns:a16="http://schemas.microsoft.com/office/drawing/2014/main" id="{C0BFF610-D127-7F0D-0CBA-E2A09B21DE6B}"/>
              </a:ext>
            </a:extLst>
          </p:cNvPr>
          <p:cNvPicPr>
            <a:picLocks noChangeAspect="1"/>
          </p:cNvPicPr>
          <p:nvPr/>
        </p:nvPicPr>
        <p:blipFill rotWithShape="1">
          <a:blip r:embed="rId3"/>
          <a:srcRect l="60185" t="60418" b="9885"/>
          <a:stretch/>
        </p:blipFill>
        <p:spPr bwMode="auto">
          <a:xfrm>
            <a:off x="12294839" y="2558456"/>
            <a:ext cx="1224915" cy="1924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9720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87C0A952-E9AA-82DF-E3C6-C1A47A5EB030}"/>
              </a:ext>
            </a:extLst>
          </p:cNvPr>
          <p:cNvPicPr>
            <a:picLocks noChangeAspect="1"/>
          </p:cNvPicPr>
          <p:nvPr/>
        </p:nvPicPr>
        <p:blipFill rotWithShape="1">
          <a:blip r:embed="rId2"/>
          <a:srcRect r="19315"/>
          <a:stretch/>
        </p:blipFill>
        <p:spPr>
          <a:xfrm>
            <a:off x="7724956" y="3014617"/>
            <a:ext cx="10082498" cy="7168868"/>
          </a:xfrm>
          <a:prstGeom prst="rect">
            <a:avLst/>
          </a:prstGeom>
        </p:spPr>
      </p:pic>
      <p:sp>
        <p:nvSpPr>
          <p:cNvPr id="3" name="TextBox 2">
            <a:extLst>
              <a:ext uri="{FF2B5EF4-FFF2-40B4-BE49-F238E27FC236}">
                <a16:creationId xmlns:a16="http://schemas.microsoft.com/office/drawing/2014/main" id="{04FFFF8D-FAD5-7E86-1287-985FDB07C3CC}"/>
              </a:ext>
            </a:extLst>
          </p:cNvPr>
          <p:cNvSpPr txBox="1"/>
          <p:nvPr/>
        </p:nvSpPr>
        <p:spPr>
          <a:xfrm>
            <a:off x="934886" y="298102"/>
            <a:ext cx="17253101" cy="1985159"/>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6000" dirty="0">
                <a:solidFill>
                  <a:srgbClr val="637A54"/>
                </a:solidFill>
                <a:latin typeface="Montserrat" panose="00000500000000000000" pitchFamily="50" charset="0"/>
              </a:rPr>
              <a:t>Delivering Net Zero Renewable Energy Projects – Reduction in Gas usage:</a:t>
            </a:r>
          </a:p>
        </p:txBody>
      </p:sp>
      <p:sp>
        <p:nvSpPr>
          <p:cNvPr id="5" name="TextBox 4">
            <a:extLst>
              <a:ext uri="{FF2B5EF4-FFF2-40B4-BE49-F238E27FC236}">
                <a16:creationId xmlns:a16="http://schemas.microsoft.com/office/drawing/2014/main" id="{4D83B7D6-A859-6821-FE6C-19C892A9118C}"/>
              </a:ext>
            </a:extLst>
          </p:cNvPr>
          <p:cNvSpPr txBox="1"/>
          <p:nvPr/>
        </p:nvSpPr>
        <p:spPr>
          <a:xfrm>
            <a:off x="9043986" y="2783222"/>
            <a:ext cx="9144000" cy="507831"/>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700" b="1" dirty="0">
                <a:effectLst/>
                <a:latin typeface="Calibri" panose="020F0502020204030204" pitchFamily="34" charset="0"/>
                <a:ea typeface="Calibri" panose="020F0502020204030204" pitchFamily="34" charset="0"/>
                <a:cs typeface="Arial" panose="020B0604020202020204" pitchFamily="34" charset="0"/>
              </a:rPr>
              <a:t>Reduction in Gas Usage</a:t>
            </a:r>
            <a:endParaRPr lang="en-GB" sz="27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C919C356-BBC3-0AD2-407A-123AE8D6E6E7}"/>
              </a:ext>
            </a:extLst>
          </p:cNvPr>
          <p:cNvSpPr txBox="1"/>
          <p:nvPr/>
        </p:nvSpPr>
        <p:spPr>
          <a:xfrm>
            <a:off x="818430" y="3223169"/>
            <a:ext cx="7061799" cy="6417141"/>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400" dirty="0">
                <a:solidFill>
                  <a:srgbClr val="002060"/>
                </a:solidFill>
                <a:latin typeface="Montserrat" panose="00000500000000000000" pitchFamily="50" charset="0"/>
              </a:rPr>
              <a:t>Through process optimisation and consultancy projects, we have made various improvements to the operation within Datagraphic, one of them being how they use natural gas throughout their facilities. </a:t>
            </a:r>
          </a:p>
          <a:p>
            <a:endParaRPr lang="en-GB" sz="2400" dirty="0">
              <a:solidFill>
                <a:srgbClr val="002060"/>
              </a:solidFill>
              <a:latin typeface="Montserrat" panose="00000500000000000000" pitchFamily="50" charset="0"/>
            </a:endParaRPr>
          </a:p>
          <a:p>
            <a:r>
              <a:rPr lang="en-GB" sz="2400" dirty="0">
                <a:solidFill>
                  <a:srgbClr val="002060"/>
                </a:solidFill>
                <a:latin typeface="Montserrat" panose="00000500000000000000" pitchFamily="50" charset="0"/>
              </a:rPr>
              <a:t>We assisted in the successful application for EGS (Economic Growth Solutions) grant funding to facilitate the implementation of Net Zero Strategies. These were achieved through a series of temperature and heating monitoring exercises where we have significantly reduced the amount of gas used onsite. </a:t>
            </a:r>
          </a:p>
          <a:p>
            <a:endParaRPr lang="en-GB" sz="2400" dirty="0">
              <a:solidFill>
                <a:srgbClr val="002060"/>
              </a:solidFill>
              <a:latin typeface="Montserrat" panose="00000500000000000000" pitchFamily="50" charset="0"/>
            </a:endParaRPr>
          </a:p>
          <a:p>
            <a:r>
              <a:rPr lang="en-GB" sz="2400" dirty="0">
                <a:solidFill>
                  <a:srgbClr val="002060"/>
                </a:solidFill>
                <a:latin typeface="Montserrat" panose="00000500000000000000" pitchFamily="50" charset="0"/>
              </a:rPr>
              <a:t>This reduction of </a:t>
            </a:r>
            <a:r>
              <a:rPr lang="en-GB" sz="2400" b="1" dirty="0">
                <a:solidFill>
                  <a:srgbClr val="002060"/>
                </a:solidFill>
                <a:latin typeface="Montserrat" panose="00000500000000000000" pitchFamily="50" charset="0"/>
              </a:rPr>
              <a:t>64.8tCO2e</a:t>
            </a:r>
            <a:r>
              <a:rPr lang="en-GB" sz="2400" dirty="0">
                <a:solidFill>
                  <a:srgbClr val="002060"/>
                </a:solidFill>
                <a:latin typeface="Montserrat" panose="00000500000000000000" pitchFamily="50" charset="0"/>
              </a:rPr>
              <a:t> represents a </a:t>
            </a:r>
            <a:r>
              <a:rPr lang="en-GB" sz="2400" b="1" dirty="0">
                <a:solidFill>
                  <a:srgbClr val="002060"/>
                </a:solidFill>
                <a:latin typeface="Montserrat" panose="00000500000000000000" pitchFamily="50" charset="0"/>
              </a:rPr>
              <a:t>60.1%</a:t>
            </a:r>
            <a:r>
              <a:rPr lang="en-GB" sz="2400" dirty="0">
                <a:solidFill>
                  <a:srgbClr val="002060"/>
                </a:solidFill>
                <a:latin typeface="Montserrat" panose="00000500000000000000" pitchFamily="50" charset="0"/>
              </a:rPr>
              <a:t> improvement compared to the 2019.</a:t>
            </a:r>
          </a:p>
        </p:txBody>
      </p:sp>
    </p:spTree>
    <p:extLst>
      <p:ext uri="{BB962C8B-B14F-4D97-AF65-F5344CB8AC3E}">
        <p14:creationId xmlns:p14="http://schemas.microsoft.com/office/powerpoint/2010/main" val="3950084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6443A-247D-58B3-2505-1DEDFD1737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7DAD769-0410-AC04-8859-935ED400BC41}"/>
              </a:ext>
            </a:extLst>
          </p:cNvPr>
          <p:cNvSpPr txBox="1"/>
          <p:nvPr/>
        </p:nvSpPr>
        <p:spPr>
          <a:xfrm>
            <a:off x="821827" y="686289"/>
            <a:ext cx="17253101" cy="1015663"/>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6000" dirty="0">
                <a:solidFill>
                  <a:srgbClr val="637A54"/>
                </a:solidFill>
                <a:latin typeface="Montserrat" panose="00000500000000000000" pitchFamily="50" charset="0"/>
              </a:rPr>
              <a:t>Delivering Net Zero</a:t>
            </a:r>
          </a:p>
        </p:txBody>
      </p:sp>
      <p:sp>
        <p:nvSpPr>
          <p:cNvPr id="5" name="TextBox 4">
            <a:extLst>
              <a:ext uri="{FF2B5EF4-FFF2-40B4-BE49-F238E27FC236}">
                <a16:creationId xmlns:a16="http://schemas.microsoft.com/office/drawing/2014/main" id="{58D5FE97-334C-CB52-1BDD-C09FD344ADF1}"/>
              </a:ext>
            </a:extLst>
          </p:cNvPr>
          <p:cNvSpPr txBox="1"/>
          <p:nvPr/>
        </p:nvSpPr>
        <p:spPr>
          <a:xfrm>
            <a:off x="9144000" y="2033054"/>
            <a:ext cx="9144000" cy="923330"/>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700" b="1" dirty="0">
                <a:effectLst/>
                <a:latin typeface="Calibri" panose="020F0502020204030204" pitchFamily="34" charset="0"/>
                <a:ea typeface="Calibri" panose="020F0502020204030204" pitchFamily="34" charset="0"/>
                <a:cs typeface="Arial" panose="020B0604020202020204" pitchFamily="34" charset="0"/>
              </a:rPr>
              <a:t>CO2e emission per unit of production at Scopes 1, 2 and partial Scope 3</a:t>
            </a:r>
            <a:endParaRPr lang="en-GB" sz="27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CFFDEAE7-9C80-456D-C676-17EC92AA7F07}"/>
              </a:ext>
            </a:extLst>
          </p:cNvPr>
          <p:cNvSpPr txBox="1"/>
          <p:nvPr/>
        </p:nvSpPr>
        <p:spPr>
          <a:xfrm>
            <a:off x="815372" y="3287486"/>
            <a:ext cx="8138847" cy="5678478"/>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400" dirty="0">
                <a:solidFill>
                  <a:srgbClr val="002060"/>
                </a:solidFill>
                <a:effectLst/>
                <a:latin typeface="Montserrat" panose="00000500000000000000" pitchFamily="50" charset="0"/>
                <a:ea typeface="Calibri" panose="020F0502020204030204" pitchFamily="34" charset="0"/>
                <a:cs typeface="Arial" panose="020B0604020202020204" pitchFamily="34" charset="0"/>
              </a:rPr>
              <a:t>As a result of the significant investment in process optimisation and installation of renewable technologies, the company has significantly reduced CO2e emissions per unit of production compared to 2019.</a:t>
            </a:r>
          </a:p>
          <a:p>
            <a:endParaRPr lang="en-GB" sz="2400" dirty="0">
              <a:solidFill>
                <a:srgbClr val="002060"/>
              </a:solidFill>
              <a:latin typeface="Montserrat" panose="00000500000000000000" pitchFamily="50" charset="0"/>
              <a:ea typeface="Calibri" panose="020F0502020204030204" pitchFamily="34" charset="0"/>
              <a:cs typeface="Arial" panose="020B0604020202020204" pitchFamily="34" charset="0"/>
            </a:endParaRPr>
          </a:p>
          <a:p>
            <a:r>
              <a:rPr lang="en-GB" sz="2400" dirty="0">
                <a:solidFill>
                  <a:srgbClr val="002060"/>
                </a:solidFill>
                <a:effectLst/>
                <a:latin typeface="Montserrat" panose="00000500000000000000" pitchFamily="50" charset="0"/>
                <a:ea typeface="Calibri" panose="020F0502020204030204" pitchFamily="34" charset="0"/>
                <a:cs typeface="Calibri" panose="020F0502020204030204" pitchFamily="34" charset="0"/>
              </a:rPr>
              <a:t>The impact of the current solar installation at Datagraphic’s headquarters in Rugby and the planned additional installation of solar at their Chesterfield site will allow them to generate more electricity than they currently use, putting Datagraphic in a carbon deficit,</a:t>
            </a:r>
            <a:r>
              <a:rPr lang="en-GB" sz="2400" dirty="0">
                <a:solidFill>
                  <a:srgbClr val="002060"/>
                </a:solidFill>
                <a:effectLst/>
                <a:latin typeface="Montserrat" panose="00000500000000000000" pitchFamily="50" charset="0"/>
                <a:ea typeface="Calibri" panose="020F0502020204030204" pitchFamily="34" charset="0"/>
                <a:cs typeface="Arial" panose="020B0604020202020204" pitchFamily="34" charset="0"/>
              </a:rPr>
              <a:t> </a:t>
            </a:r>
            <a:r>
              <a:rPr lang="en-GB" sz="2400" dirty="0">
                <a:solidFill>
                  <a:srgbClr val="002060"/>
                </a:solidFill>
                <a:effectLst/>
                <a:latin typeface="Montserrat" panose="00000500000000000000" pitchFamily="50" charset="0"/>
                <a:ea typeface="Calibri" panose="020F0502020204030204" pitchFamily="34" charset="0"/>
                <a:cs typeface="Calibri" panose="020F0502020204030204" pitchFamily="34" charset="0"/>
              </a:rPr>
              <a:t>thereby enabling them to make the claims that they are carbon neutral at scope 1 and 2 of their operation.</a:t>
            </a:r>
            <a:endParaRPr lang="en-GB" sz="2400" dirty="0">
              <a:solidFill>
                <a:srgbClr val="002060"/>
              </a:solidFill>
              <a:effectLst/>
              <a:latin typeface="Montserrat" panose="00000500000000000000" pitchFamily="50" charset="0"/>
              <a:ea typeface="Calibri" panose="020F0502020204030204" pitchFamily="34" charset="0"/>
              <a:cs typeface="Arial" panose="020B0604020202020204" pitchFamily="34" charset="0"/>
            </a:endParaRPr>
          </a:p>
          <a:p>
            <a:r>
              <a:rPr lang="en-GB" sz="2400" dirty="0">
                <a:solidFill>
                  <a:srgbClr val="002060"/>
                </a:solidFill>
                <a:effectLst/>
                <a:latin typeface="Montserrat" panose="00000500000000000000" pitchFamily="50" charset="0"/>
                <a:ea typeface="Calibri" panose="020F0502020204030204" pitchFamily="34" charset="0"/>
                <a:cs typeface="Calibri" panose="020F0502020204030204" pitchFamily="34" charset="0"/>
              </a:rPr>
              <a:t> </a:t>
            </a:r>
            <a:endParaRPr lang="en-GB" sz="2400" dirty="0">
              <a:solidFill>
                <a:srgbClr val="002060"/>
              </a:solidFill>
              <a:effectLst/>
              <a:latin typeface="Montserrat" panose="00000500000000000000" pitchFamily="50" charset="0"/>
              <a:ea typeface="Calibri" panose="020F0502020204030204" pitchFamily="34" charset="0"/>
              <a:cs typeface="Arial" panose="020B0604020202020204" pitchFamily="34" charset="0"/>
            </a:endParaRPr>
          </a:p>
        </p:txBody>
      </p:sp>
      <p:pic>
        <p:nvPicPr>
          <p:cNvPr id="2" name="Picture 1" descr="Chart, bar chart&#10;&#10;Description automatically generated">
            <a:extLst>
              <a:ext uri="{FF2B5EF4-FFF2-40B4-BE49-F238E27FC236}">
                <a16:creationId xmlns:a16="http://schemas.microsoft.com/office/drawing/2014/main" id="{E96A0FDA-FCCA-195B-119E-E33AE4531713}"/>
              </a:ext>
            </a:extLst>
          </p:cNvPr>
          <p:cNvPicPr>
            <a:picLocks noChangeAspect="1"/>
          </p:cNvPicPr>
          <p:nvPr/>
        </p:nvPicPr>
        <p:blipFill rotWithShape="1">
          <a:blip r:embed="rId2"/>
          <a:srcRect l="-1919" r="15782"/>
          <a:stretch/>
        </p:blipFill>
        <p:spPr bwMode="auto">
          <a:xfrm>
            <a:off x="8954219" y="3287486"/>
            <a:ext cx="9120708" cy="68708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8567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BE1E35-593B-2E5A-27A8-C72591185D91}"/>
              </a:ext>
            </a:extLst>
          </p:cNvPr>
          <p:cNvSpPr txBox="1"/>
          <p:nvPr/>
        </p:nvSpPr>
        <p:spPr>
          <a:xfrm>
            <a:off x="746760" y="1798291"/>
            <a:ext cx="17023080" cy="3831818"/>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400" dirty="0">
                <a:solidFill>
                  <a:srgbClr val="002060"/>
                </a:solidFill>
                <a:latin typeface="Montserrat" panose="00000500000000000000" pitchFamily="50" charset="0"/>
              </a:rPr>
              <a:t>Datagraphic is now working on the next phase of its sustainability plans by reaching out to its suppliers and partners to report on its carbon emissions. Capturing this information will enable us to understand their emissions throughout the value chain. This will help the organisation reach its net zero target, including Scope 3 emissions by 2035.</a:t>
            </a:r>
          </a:p>
          <a:p>
            <a:endParaRPr lang="en-GB" sz="2400" dirty="0">
              <a:solidFill>
                <a:srgbClr val="002060"/>
              </a:solidFill>
              <a:latin typeface="Montserrat" panose="00000500000000000000" pitchFamily="50" charset="0"/>
            </a:endParaRPr>
          </a:p>
          <a:p>
            <a:r>
              <a:rPr lang="en-GB" sz="2400" dirty="0">
                <a:solidFill>
                  <a:srgbClr val="002060"/>
                </a:solidFill>
                <a:effectLst/>
                <a:latin typeface="Montserrat" panose="00000500000000000000" pitchFamily="50" charset="0"/>
                <a:ea typeface="Calibri" panose="020F0502020204030204" pitchFamily="34" charset="0"/>
                <a:cs typeface="Arial" panose="020B0604020202020204" pitchFamily="34" charset="0"/>
              </a:rPr>
              <a:t>We assisted with the application process by collecting, collating and analysing the company’s performance data and verifying the submitted documents. Datagraphic received its SBTi accreditation at the end of April 2023, and their net zero targets have been verified and accepted as Science Based. Peter Wells, head of Sustainability and Commercial Manager, said, “We couldn’t have done it without the help of Pro Enviro”.</a:t>
            </a:r>
          </a:p>
          <a:p>
            <a:endParaRPr lang="en-GB" sz="2400" dirty="0">
              <a:latin typeface="Montserrat" panose="00000500000000000000" pitchFamily="50" charset="0"/>
            </a:endParaRPr>
          </a:p>
        </p:txBody>
      </p:sp>
      <p:sp>
        <p:nvSpPr>
          <p:cNvPr id="5" name="TextBox 4">
            <a:extLst>
              <a:ext uri="{FF2B5EF4-FFF2-40B4-BE49-F238E27FC236}">
                <a16:creationId xmlns:a16="http://schemas.microsoft.com/office/drawing/2014/main" id="{1532F38A-208C-93FD-6380-4A2DB539BC81}"/>
              </a:ext>
            </a:extLst>
          </p:cNvPr>
          <p:cNvSpPr txBox="1"/>
          <p:nvPr/>
        </p:nvSpPr>
        <p:spPr>
          <a:xfrm>
            <a:off x="746760" y="736461"/>
            <a:ext cx="16200120" cy="1015663"/>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spcBef>
                <a:spcPts val="1800"/>
              </a:spcBef>
            </a:pPr>
            <a:r>
              <a:rPr lang="en-GB" sz="6000" b="1" kern="0" dirty="0">
                <a:solidFill>
                  <a:srgbClr val="637A54"/>
                </a:solidFill>
                <a:effectLst/>
                <a:latin typeface="Montserrat" panose="00000500000000000000" pitchFamily="50" charset="0"/>
                <a:ea typeface="Yu Gothic Light" panose="020B0300000000000000" pitchFamily="34" charset="-128"/>
                <a:cs typeface="Times New Roman" panose="02020603050405020304" pitchFamily="18" charset="0"/>
              </a:rPr>
              <a:t>SBTi Accreditation and Verification</a:t>
            </a:r>
          </a:p>
        </p:txBody>
      </p:sp>
      <p:pic>
        <p:nvPicPr>
          <p:cNvPr id="7" name="Picture 6">
            <a:extLst>
              <a:ext uri="{FF2B5EF4-FFF2-40B4-BE49-F238E27FC236}">
                <a16:creationId xmlns:a16="http://schemas.microsoft.com/office/drawing/2014/main" id="{EC279BEC-505D-5732-2617-071FA19935C7}"/>
              </a:ext>
            </a:extLst>
          </p:cNvPr>
          <p:cNvPicPr>
            <a:picLocks noChangeAspect="1"/>
          </p:cNvPicPr>
          <p:nvPr/>
        </p:nvPicPr>
        <p:blipFill rotWithShape="1">
          <a:blip r:embed="rId2"/>
          <a:srcRect l="10243" t="9031"/>
          <a:stretch/>
        </p:blipFill>
        <p:spPr>
          <a:xfrm>
            <a:off x="11206262" y="5304008"/>
            <a:ext cx="5489084" cy="4776899"/>
          </a:xfrm>
          <a:prstGeom prst="rect">
            <a:avLst/>
          </a:prstGeom>
        </p:spPr>
      </p:pic>
      <p:pic>
        <p:nvPicPr>
          <p:cNvPr id="9" name="Picture 8">
            <a:extLst>
              <a:ext uri="{FF2B5EF4-FFF2-40B4-BE49-F238E27FC236}">
                <a16:creationId xmlns:a16="http://schemas.microsoft.com/office/drawing/2014/main" id="{E5D43684-E3AB-698C-5470-D0B9580EEF4D}"/>
              </a:ext>
            </a:extLst>
          </p:cNvPr>
          <p:cNvPicPr>
            <a:picLocks noChangeAspect="1"/>
          </p:cNvPicPr>
          <p:nvPr/>
        </p:nvPicPr>
        <p:blipFill rotWithShape="1">
          <a:blip r:embed="rId3"/>
          <a:srcRect t="7350"/>
          <a:stretch/>
        </p:blipFill>
        <p:spPr>
          <a:xfrm>
            <a:off x="746761" y="5867067"/>
            <a:ext cx="4608728" cy="2621643"/>
          </a:xfrm>
          <a:prstGeom prst="rect">
            <a:avLst/>
          </a:prstGeom>
        </p:spPr>
      </p:pic>
    </p:spTree>
    <p:extLst>
      <p:ext uri="{BB962C8B-B14F-4D97-AF65-F5344CB8AC3E}">
        <p14:creationId xmlns:p14="http://schemas.microsoft.com/office/powerpoint/2010/main" val="3801109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7E3FA-0167-46BD-E030-3760380728F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53A182E-D763-F4CD-6B5F-679DDA9B47E8}"/>
              </a:ext>
            </a:extLst>
          </p:cNvPr>
          <p:cNvGrpSpPr/>
          <p:nvPr/>
        </p:nvGrpSpPr>
        <p:grpSpPr>
          <a:xfrm>
            <a:off x="0" y="0"/>
            <a:ext cx="18288000" cy="10287000"/>
            <a:chOff x="0" y="0"/>
            <a:chExt cx="12192000" cy="6858000"/>
          </a:xfrm>
        </p:grpSpPr>
        <p:pic>
          <p:nvPicPr>
            <p:cNvPr id="4" name="Picture 3">
              <a:extLst>
                <a:ext uri="{FF2B5EF4-FFF2-40B4-BE49-F238E27FC236}">
                  <a16:creationId xmlns:a16="http://schemas.microsoft.com/office/drawing/2014/main" id="{69FFBE1B-5EEC-3DB0-1E84-D52A47C3E198}"/>
                </a:ext>
              </a:extLst>
            </p:cNvPr>
            <p:cNvPicPr>
              <a:picLocks noChangeAspect="1"/>
            </p:cNvPicPr>
            <p:nvPr/>
          </p:nvPicPr>
          <p:blipFill rotWithShape="1">
            <a:blip r:embed="rId2"/>
            <a:srcRect l="2401" t="7954" b="75384"/>
            <a:stretch/>
          </p:blipFill>
          <p:spPr>
            <a:xfrm>
              <a:off x="0" y="0"/>
              <a:ext cx="12192000" cy="2952750"/>
            </a:xfrm>
            <a:prstGeom prst="rect">
              <a:avLst/>
            </a:prstGeom>
          </p:spPr>
        </p:pic>
        <p:pic>
          <p:nvPicPr>
            <p:cNvPr id="5" name="Picture 4">
              <a:extLst>
                <a:ext uri="{FF2B5EF4-FFF2-40B4-BE49-F238E27FC236}">
                  <a16:creationId xmlns:a16="http://schemas.microsoft.com/office/drawing/2014/main" id="{B59A9107-9E40-ABC2-94A6-5A1D0CAE58B6}"/>
                </a:ext>
              </a:extLst>
            </p:cNvPr>
            <p:cNvPicPr>
              <a:picLocks noChangeAspect="1"/>
            </p:cNvPicPr>
            <p:nvPr/>
          </p:nvPicPr>
          <p:blipFill rotWithShape="1">
            <a:blip r:embed="rId2"/>
            <a:srcRect t="77917" b="9724"/>
            <a:stretch/>
          </p:blipFill>
          <p:spPr>
            <a:xfrm>
              <a:off x="0" y="4727380"/>
              <a:ext cx="12192000" cy="2130620"/>
            </a:xfrm>
            <a:prstGeom prst="rect">
              <a:avLst/>
            </a:prstGeom>
          </p:spPr>
        </p:pic>
      </p:grpSp>
      <p:sp>
        <p:nvSpPr>
          <p:cNvPr id="7" name="TextBox 6">
            <a:extLst>
              <a:ext uri="{FF2B5EF4-FFF2-40B4-BE49-F238E27FC236}">
                <a16:creationId xmlns:a16="http://schemas.microsoft.com/office/drawing/2014/main" id="{1C3BF92C-A6E5-12F5-9663-F1FAABF5399C}"/>
              </a:ext>
            </a:extLst>
          </p:cNvPr>
          <p:cNvSpPr txBox="1"/>
          <p:nvPr/>
        </p:nvSpPr>
        <p:spPr>
          <a:xfrm>
            <a:off x="2318349" y="3219751"/>
            <a:ext cx="13651302" cy="5276252"/>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07000"/>
              </a:lnSpc>
              <a:spcAft>
                <a:spcPts val="1200"/>
              </a:spcAft>
            </a:pPr>
            <a:r>
              <a:rPr lang="en-GB" sz="6000" dirty="0">
                <a:solidFill>
                  <a:srgbClr val="637A54"/>
                </a:solidFill>
                <a:effectLst/>
                <a:latin typeface="Montserrat" panose="00000500000000000000" pitchFamily="50" charset="0"/>
                <a:ea typeface="Calibri" panose="020F0502020204030204" pitchFamily="34" charset="0"/>
                <a:cs typeface="Arial" panose="020B0604020202020204" pitchFamily="34" charset="0"/>
              </a:rPr>
              <a:t>Pro Enviro Case Study</a:t>
            </a:r>
          </a:p>
          <a:p>
            <a:pPr>
              <a:lnSpc>
                <a:spcPct val="107000"/>
              </a:lnSpc>
              <a:spcAft>
                <a:spcPts val="1200"/>
              </a:spcAft>
            </a:pPr>
            <a:r>
              <a:rPr lang="en-GB" sz="6000" dirty="0">
                <a:solidFill>
                  <a:srgbClr val="2F5496"/>
                </a:solidFill>
                <a:effectLst/>
                <a:latin typeface="Montserrat" panose="00000500000000000000" pitchFamily="50" charset="0"/>
                <a:ea typeface="Calibri" panose="020F0502020204030204" pitchFamily="34" charset="0"/>
                <a:cs typeface="Arial" panose="020B0604020202020204" pitchFamily="34" charset="0"/>
              </a:rPr>
              <a:t>Elite Plastic Ltd.</a:t>
            </a:r>
            <a:endParaRPr lang="en-GB" sz="6000" dirty="0">
              <a:effectLst/>
              <a:latin typeface="Montserrat" panose="00000500000000000000" pitchFamily="50" charset="0"/>
              <a:ea typeface="Calibri" panose="020F0502020204030204" pitchFamily="34" charset="0"/>
              <a:cs typeface="Arial" panose="020B0604020202020204" pitchFamily="34" charset="0"/>
            </a:endParaRPr>
          </a:p>
          <a:p>
            <a:pPr>
              <a:lnSpc>
                <a:spcPct val="107000"/>
              </a:lnSpc>
              <a:spcAft>
                <a:spcPts val="1200"/>
              </a:spcAft>
            </a:pPr>
            <a:r>
              <a:rPr lang="en-GB" sz="4800" dirty="0">
                <a:solidFill>
                  <a:srgbClr val="2F5496"/>
                </a:solidFill>
                <a:effectLst/>
                <a:latin typeface="Montserrat" panose="00000500000000000000" pitchFamily="50" charset="0"/>
                <a:ea typeface="Calibri" panose="020F0502020204030204" pitchFamily="34" charset="0"/>
                <a:cs typeface="Arial" panose="020B0604020202020204" pitchFamily="34" charset="0"/>
              </a:rPr>
              <a:t> </a:t>
            </a:r>
            <a:endParaRPr lang="en-GB" sz="2100" dirty="0">
              <a:effectLst/>
              <a:latin typeface="Montserrat" panose="00000500000000000000" pitchFamily="50" charset="0"/>
              <a:ea typeface="Calibri" panose="020F0502020204030204" pitchFamily="34" charset="0"/>
              <a:cs typeface="Arial" panose="020B0604020202020204" pitchFamily="34" charset="0"/>
            </a:endParaRPr>
          </a:p>
          <a:p>
            <a:pPr>
              <a:lnSpc>
                <a:spcPct val="107000"/>
              </a:lnSpc>
              <a:spcAft>
                <a:spcPts val="1200"/>
              </a:spcAft>
            </a:pPr>
            <a:r>
              <a:rPr lang="en-GB" sz="6000" dirty="0">
                <a:solidFill>
                  <a:srgbClr val="1F4E79"/>
                </a:solidFill>
                <a:effectLst/>
                <a:latin typeface="Montserrat" panose="00000500000000000000" pitchFamily="50" charset="0"/>
                <a:ea typeface="Calibri" panose="020F0502020204030204" pitchFamily="34" charset="0"/>
                <a:cs typeface="Arial" panose="020B0604020202020204" pitchFamily="34" charset="0"/>
              </a:rPr>
              <a:t>Achieving Net Zero and Sustainable Manufacturing</a:t>
            </a:r>
            <a:endParaRPr lang="en-GB" sz="6000" dirty="0">
              <a:effectLst/>
              <a:latin typeface="Montserrat" panose="00000500000000000000" pitchFamily="50"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22357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869114-00FE-45FF-1B38-42445F801195}"/>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EAA7E0-A12B-FA19-599D-616F2EE96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21" name="Rectangle 20">
            <a:extLst>
              <a:ext uri="{FF2B5EF4-FFF2-40B4-BE49-F238E27FC236}">
                <a16:creationId xmlns:a16="http://schemas.microsoft.com/office/drawing/2014/main" id="{82B0DAFF-BA1C-10A7-C860-5265D097E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9"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dirty="0"/>
          </a:p>
        </p:txBody>
      </p:sp>
      <p:sp>
        <p:nvSpPr>
          <p:cNvPr id="2" name="Title 1">
            <a:extLst>
              <a:ext uri="{FF2B5EF4-FFF2-40B4-BE49-F238E27FC236}">
                <a16:creationId xmlns:a16="http://schemas.microsoft.com/office/drawing/2014/main" id="{5D1ABCCB-A0CB-FD2F-2D38-130779CE7F35}"/>
              </a:ext>
            </a:extLst>
          </p:cNvPr>
          <p:cNvSpPr>
            <a:spLocks noGrp="1"/>
          </p:cNvSpPr>
          <p:nvPr>
            <p:ph type="title"/>
          </p:nvPr>
        </p:nvSpPr>
        <p:spPr>
          <a:xfrm>
            <a:off x="1039415" y="212561"/>
            <a:ext cx="7133460" cy="1631717"/>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6000" dirty="0">
                <a:solidFill>
                  <a:srgbClr val="637A54"/>
                </a:solidFill>
                <a:latin typeface="Montserrat" panose="00000500000000000000" pitchFamily="50" charset="0"/>
              </a:rPr>
              <a:t>The Old System</a:t>
            </a:r>
          </a:p>
        </p:txBody>
      </p:sp>
      <p:sp>
        <p:nvSpPr>
          <p:cNvPr id="3" name="Content Placeholder 2">
            <a:extLst>
              <a:ext uri="{FF2B5EF4-FFF2-40B4-BE49-F238E27FC236}">
                <a16:creationId xmlns:a16="http://schemas.microsoft.com/office/drawing/2014/main" id="{EFFCACAF-2ACF-3040-03E9-048337C9DBEA}"/>
              </a:ext>
            </a:extLst>
          </p:cNvPr>
          <p:cNvSpPr>
            <a:spLocks noGrp="1"/>
          </p:cNvSpPr>
          <p:nvPr>
            <p:ph idx="1"/>
          </p:nvPr>
        </p:nvSpPr>
        <p:spPr>
          <a:xfrm>
            <a:off x="1013489" y="1514476"/>
            <a:ext cx="16531562" cy="2107271"/>
          </a:xfrm>
        </p:spPr>
        <p:txBody>
          <a:bodyPr>
            <a:normAutofit fontScale="925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110000"/>
              </a:lnSpc>
              <a:buNone/>
            </a:pPr>
            <a:r>
              <a:rPr lang="en-GB" sz="2400" dirty="0">
                <a:solidFill>
                  <a:srgbClr val="002060"/>
                </a:solidFill>
                <a:effectLst/>
                <a:latin typeface="Montserrat" panose="00000500000000000000" pitchFamily="50" charset="0"/>
                <a:ea typeface="Calibri" panose="020F0502020204030204" pitchFamily="34" charset="0"/>
                <a:cs typeface="Arial" panose="020B0604020202020204" pitchFamily="34" charset="0"/>
              </a:rPr>
              <a:t>Elite Plastics, a leading plastic manufacturing company, recognized the urgency of reducing carbon emissions and their environmental impact several years ago. To address this challenge, they partnered with us at Pro Enviro to embark on a long-term low-carbon process optimisation strategy, focusing on technology and behavioural changes. This case study examines Elite Plastics' journey towards reducing emissions, its energy monitoring and management initiatives, and the significant CO2e savings it has achieved.</a:t>
            </a:r>
          </a:p>
          <a:p>
            <a:pPr marL="0" indent="0">
              <a:lnSpc>
                <a:spcPct val="110000"/>
              </a:lnSpc>
              <a:buNone/>
            </a:pPr>
            <a:endParaRPr lang="en-GB" sz="1500" dirty="0">
              <a:solidFill>
                <a:srgbClr val="002060"/>
              </a:solidFill>
              <a:latin typeface="Montserrat" panose="00000500000000000000" pitchFamily="50" charset="0"/>
            </a:endParaRPr>
          </a:p>
        </p:txBody>
      </p:sp>
      <p:grpSp>
        <p:nvGrpSpPr>
          <p:cNvPr id="11" name="Group 10">
            <a:extLst>
              <a:ext uri="{FF2B5EF4-FFF2-40B4-BE49-F238E27FC236}">
                <a16:creationId xmlns:a16="http://schemas.microsoft.com/office/drawing/2014/main" id="{1C8B978D-8086-998E-9183-BDF2FCA86051}"/>
              </a:ext>
            </a:extLst>
          </p:cNvPr>
          <p:cNvGrpSpPr/>
          <p:nvPr/>
        </p:nvGrpSpPr>
        <p:grpSpPr>
          <a:xfrm>
            <a:off x="1497780" y="3739686"/>
            <a:ext cx="12899448" cy="6165057"/>
            <a:chOff x="998520" y="2493124"/>
            <a:chExt cx="8599632" cy="4110038"/>
          </a:xfrm>
        </p:grpSpPr>
        <p:pic>
          <p:nvPicPr>
            <p:cNvPr id="8" name="Graphic 7">
              <a:extLst>
                <a:ext uri="{FF2B5EF4-FFF2-40B4-BE49-F238E27FC236}">
                  <a16:creationId xmlns:a16="http://schemas.microsoft.com/office/drawing/2014/main" id="{7F0BB480-4D10-0C89-9F1D-EA67F646E3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8520" y="2924175"/>
              <a:ext cx="8599632" cy="3678987"/>
            </a:xfrm>
            <a:prstGeom prst="rect">
              <a:avLst/>
            </a:prstGeom>
          </p:spPr>
        </p:pic>
        <p:pic>
          <p:nvPicPr>
            <p:cNvPr id="10" name="Picture 9">
              <a:extLst>
                <a:ext uri="{FF2B5EF4-FFF2-40B4-BE49-F238E27FC236}">
                  <a16:creationId xmlns:a16="http://schemas.microsoft.com/office/drawing/2014/main" id="{D3B82581-55B7-F542-6B43-6A0620575103}"/>
                </a:ext>
              </a:extLst>
            </p:cNvPr>
            <p:cNvPicPr>
              <a:picLocks noChangeAspect="1"/>
            </p:cNvPicPr>
            <p:nvPr/>
          </p:nvPicPr>
          <p:blipFill rotWithShape="1">
            <a:blip r:embed="rId4"/>
            <a:srcRect l="7522" t="35278" b="14727"/>
            <a:stretch/>
          </p:blipFill>
          <p:spPr>
            <a:xfrm>
              <a:off x="998520" y="2493124"/>
              <a:ext cx="2635517" cy="352425"/>
            </a:xfrm>
            <a:prstGeom prst="rect">
              <a:avLst/>
            </a:prstGeom>
          </p:spPr>
        </p:pic>
      </p:grpSp>
    </p:spTree>
    <p:extLst>
      <p:ext uri="{BB962C8B-B14F-4D97-AF65-F5344CB8AC3E}">
        <p14:creationId xmlns:p14="http://schemas.microsoft.com/office/powerpoint/2010/main" val="1229523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9582C-9F54-144B-2B82-DCBB14BC2F3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8B533B9-1462-EF8F-64D6-DD79DC60A290}"/>
              </a:ext>
            </a:extLst>
          </p:cNvPr>
          <p:cNvSpPr txBox="1"/>
          <p:nvPr/>
        </p:nvSpPr>
        <p:spPr>
          <a:xfrm>
            <a:off x="934887" y="298101"/>
            <a:ext cx="11642427" cy="1015663"/>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6000" dirty="0">
                <a:solidFill>
                  <a:srgbClr val="637A54"/>
                </a:solidFill>
                <a:latin typeface="Montserrat" panose="00000500000000000000" pitchFamily="50" charset="0"/>
              </a:rPr>
              <a:t>Delivering Net Zero Projects</a:t>
            </a:r>
          </a:p>
        </p:txBody>
      </p:sp>
      <p:sp>
        <p:nvSpPr>
          <p:cNvPr id="8" name="TextBox 7">
            <a:extLst>
              <a:ext uri="{FF2B5EF4-FFF2-40B4-BE49-F238E27FC236}">
                <a16:creationId xmlns:a16="http://schemas.microsoft.com/office/drawing/2014/main" id="{F45B632D-5533-DBB8-0926-A585865B8053}"/>
              </a:ext>
            </a:extLst>
          </p:cNvPr>
          <p:cNvSpPr txBox="1"/>
          <p:nvPr/>
        </p:nvSpPr>
        <p:spPr>
          <a:xfrm>
            <a:off x="934886" y="1421311"/>
            <a:ext cx="16870034" cy="1985159"/>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400" dirty="0">
                <a:solidFill>
                  <a:srgbClr val="002060"/>
                </a:solidFill>
                <a:latin typeface="Montserrat" panose="00000500000000000000" pitchFamily="50" charset="0"/>
              </a:rPr>
              <a:t>Thanks to these concerted efforts and initiatives, Elite Plastics has achieved an impressive cumulative CO2e savings estimated to exceed 500 tonnes. </a:t>
            </a:r>
          </a:p>
          <a:p>
            <a:endParaRPr lang="en-GB" sz="2400" dirty="0">
              <a:solidFill>
                <a:srgbClr val="002060"/>
              </a:solidFill>
              <a:latin typeface="Montserrat" panose="00000500000000000000" pitchFamily="50" charset="0"/>
            </a:endParaRPr>
          </a:p>
          <a:p>
            <a:r>
              <a:rPr lang="en-GB" sz="2400" dirty="0">
                <a:solidFill>
                  <a:srgbClr val="002060"/>
                </a:solidFill>
                <a:latin typeface="Montserrat" panose="00000500000000000000" pitchFamily="50" charset="0"/>
              </a:rPr>
              <a:t>These accomplishments highlight the company's proactive approach to sustainability, responsible energy management, and commitment to reducing its environmental impact.</a:t>
            </a:r>
          </a:p>
        </p:txBody>
      </p:sp>
      <p:pic>
        <p:nvPicPr>
          <p:cNvPr id="4" name="Picture 3">
            <a:extLst>
              <a:ext uri="{FF2B5EF4-FFF2-40B4-BE49-F238E27FC236}">
                <a16:creationId xmlns:a16="http://schemas.microsoft.com/office/drawing/2014/main" id="{5134ACA2-7BAE-1B21-2B4C-A683E02DBD1D}"/>
              </a:ext>
            </a:extLst>
          </p:cNvPr>
          <p:cNvPicPr>
            <a:picLocks noChangeAspect="1"/>
          </p:cNvPicPr>
          <p:nvPr/>
        </p:nvPicPr>
        <p:blipFill>
          <a:blip r:embed="rId2"/>
          <a:stretch>
            <a:fillRect/>
          </a:stretch>
        </p:blipFill>
        <p:spPr>
          <a:xfrm>
            <a:off x="934886" y="3467849"/>
            <a:ext cx="16197714" cy="6527096"/>
          </a:xfrm>
          <a:prstGeom prst="rect">
            <a:avLst/>
          </a:prstGeom>
        </p:spPr>
      </p:pic>
    </p:spTree>
    <p:extLst>
      <p:ext uri="{BB962C8B-B14F-4D97-AF65-F5344CB8AC3E}">
        <p14:creationId xmlns:p14="http://schemas.microsoft.com/office/powerpoint/2010/main" val="1322577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95355-9E95-A7BB-AE8D-F6286F9FCCB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1EBEF6-8D56-0BD4-ACE7-C9056CEEBA7A}"/>
              </a:ext>
            </a:extLst>
          </p:cNvPr>
          <p:cNvSpPr txBox="1"/>
          <p:nvPr/>
        </p:nvSpPr>
        <p:spPr>
          <a:xfrm>
            <a:off x="746760" y="1798291"/>
            <a:ext cx="17023080" cy="3093155"/>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400" dirty="0">
                <a:solidFill>
                  <a:srgbClr val="002060"/>
                </a:solidFill>
                <a:latin typeface="Montserrat" panose="00000500000000000000" pitchFamily="50" charset="0"/>
              </a:rPr>
              <a:t>Elite Plastic is now working on the next phase of its sustainability plans by reaching out to its suppliers and partners to report on its carbon emissions. Capturing this information will enable us to understand their emissions throughout the value chain. This will help the organisation reach its net zero target, including Scope 3 emissions by 2035.</a:t>
            </a:r>
          </a:p>
          <a:p>
            <a:endParaRPr lang="en-GB" sz="2400" dirty="0">
              <a:solidFill>
                <a:srgbClr val="002060"/>
              </a:solidFill>
              <a:latin typeface="Montserrat" panose="00000500000000000000" pitchFamily="50" charset="0"/>
            </a:endParaRPr>
          </a:p>
          <a:p>
            <a:r>
              <a:rPr lang="en-GB" sz="2400" dirty="0">
                <a:solidFill>
                  <a:srgbClr val="002060"/>
                </a:solidFill>
                <a:effectLst/>
                <a:latin typeface="Montserrat" panose="00000500000000000000" pitchFamily="50" charset="0"/>
                <a:ea typeface="Calibri" panose="020F0502020204030204" pitchFamily="34" charset="0"/>
                <a:cs typeface="Arial" panose="020B0604020202020204" pitchFamily="34" charset="0"/>
              </a:rPr>
              <a:t>We assisted with the application process by collecting, collating and analysing the company’s performance data and verifying the submitted documents. Elite Plastic has submitted its SBTi application this month, and we expect to have their net zero targets verified and accepted as Science Based by May 2024.</a:t>
            </a:r>
            <a:endParaRPr lang="en-GB" sz="2400" dirty="0">
              <a:latin typeface="Montserrat" panose="00000500000000000000" pitchFamily="50" charset="0"/>
            </a:endParaRPr>
          </a:p>
        </p:txBody>
      </p:sp>
      <p:sp>
        <p:nvSpPr>
          <p:cNvPr id="5" name="TextBox 4">
            <a:extLst>
              <a:ext uri="{FF2B5EF4-FFF2-40B4-BE49-F238E27FC236}">
                <a16:creationId xmlns:a16="http://schemas.microsoft.com/office/drawing/2014/main" id="{1F77F16D-D101-F3BC-AE99-94DCA5B928E6}"/>
              </a:ext>
            </a:extLst>
          </p:cNvPr>
          <p:cNvSpPr txBox="1"/>
          <p:nvPr/>
        </p:nvSpPr>
        <p:spPr>
          <a:xfrm>
            <a:off x="746760" y="736461"/>
            <a:ext cx="16200120" cy="1015663"/>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spcBef>
                <a:spcPts val="1800"/>
              </a:spcBef>
            </a:pPr>
            <a:r>
              <a:rPr lang="en-GB" sz="6000" b="1" kern="0" dirty="0">
                <a:solidFill>
                  <a:srgbClr val="637A54"/>
                </a:solidFill>
                <a:effectLst/>
                <a:latin typeface="Montserrat" panose="00000500000000000000" pitchFamily="50" charset="0"/>
                <a:ea typeface="Yu Gothic Light" panose="020B0300000000000000" pitchFamily="34" charset="-128"/>
                <a:cs typeface="Times New Roman" panose="02020603050405020304" pitchFamily="18" charset="0"/>
              </a:rPr>
              <a:t>SBTi Accreditation and Verification</a:t>
            </a:r>
          </a:p>
        </p:txBody>
      </p:sp>
      <p:pic>
        <p:nvPicPr>
          <p:cNvPr id="7" name="Picture 6">
            <a:extLst>
              <a:ext uri="{FF2B5EF4-FFF2-40B4-BE49-F238E27FC236}">
                <a16:creationId xmlns:a16="http://schemas.microsoft.com/office/drawing/2014/main" id="{8F912A76-56B2-18E9-660E-37E11322D9A7}"/>
              </a:ext>
            </a:extLst>
          </p:cNvPr>
          <p:cNvPicPr>
            <a:picLocks noChangeAspect="1"/>
          </p:cNvPicPr>
          <p:nvPr/>
        </p:nvPicPr>
        <p:blipFill rotWithShape="1">
          <a:blip r:embed="rId2"/>
          <a:srcRect l="10243" t="9031"/>
          <a:stretch/>
        </p:blipFill>
        <p:spPr>
          <a:xfrm>
            <a:off x="11206262" y="5304008"/>
            <a:ext cx="5489084" cy="4776899"/>
          </a:xfrm>
          <a:prstGeom prst="rect">
            <a:avLst/>
          </a:prstGeom>
        </p:spPr>
      </p:pic>
      <p:pic>
        <p:nvPicPr>
          <p:cNvPr id="9" name="Picture 8">
            <a:extLst>
              <a:ext uri="{FF2B5EF4-FFF2-40B4-BE49-F238E27FC236}">
                <a16:creationId xmlns:a16="http://schemas.microsoft.com/office/drawing/2014/main" id="{9A28EB5F-1601-6667-2004-591A1081B571}"/>
              </a:ext>
            </a:extLst>
          </p:cNvPr>
          <p:cNvPicPr>
            <a:picLocks noChangeAspect="1"/>
          </p:cNvPicPr>
          <p:nvPr/>
        </p:nvPicPr>
        <p:blipFill rotWithShape="1">
          <a:blip r:embed="rId3"/>
          <a:srcRect t="7350"/>
          <a:stretch/>
        </p:blipFill>
        <p:spPr>
          <a:xfrm>
            <a:off x="746761" y="5867067"/>
            <a:ext cx="4608728" cy="2621643"/>
          </a:xfrm>
          <a:prstGeom prst="rect">
            <a:avLst/>
          </a:prstGeom>
        </p:spPr>
      </p:pic>
    </p:spTree>
    <p:extLst>
      <p:ext uri="{BB962C8B-B14F-4D97-AF65-F5344CB8AC3E}">
        <p14:creationId xmlns:p14="http://schemas.microsoft.com/office/powerpoint/2010/main" val="858379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F32E9-3AB3-9287-41BD-FC92FD9268B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D0D34D5-6F9C-8E91-6F25-86DBD30BC6B6}"/>
              </a:ext>
            </a:extLst>
          </p:cNvPr>
          <p:cNvGrpSpPr/>
          <p:nvPr/>
        </p:nvGrpSpPr>
        <p:grpSpPr>
          <a:xfrm>
            <a:off x="0" y="0"/>
            <a:ext cx="18288000" cy="10287000"/>
            <a:chOff x="0" y="0"/>
            <a:chExt cx="12192000" cy="6858000"/>
          </a:xfrm>
        </p:grpSpPr>
        <p:pic>
          <p:nvPicPr>
            <p:cNvPr id="4" name="Picture 3">
              <a:extLst>
                <a:ext uri="{FF2B5EF4-FFF2-40B4-BE49-F238E27FC236}">
                  <a16:creationId xmlns:a16="http://schemas.microsoft.com/office/drawing/2014/main" id="{87A06528-3DAC-E017-1B8A-ECE7DEA9B900}"/>
                </a:ext>
              </a:extLst>
            </p:cNvPr>
            <p:cNvPicPr>
              <a:picLocks noChangeAspect="1"/>
            </p:cNvPicPr>
            <p:nvPr/>
          </p:nvPicPr>
          <p:blipFill rotWithShape="1">
            <a:blip r:embed="rId2"/>
            <a:srcRect l="2401" t="7954" b="75384"/>
            <a:stretch/>
          </p:blipFill>
          <p:spPr>
            <a:xfrm>
              <a:off x="0" y="0"/>
              <a:ext cx="12192000" cy="2952750"/>
            </a:xfrm>
            <a:prstGeom prst="rect">
              <a:avLst/>
            </a:prstGeom>
          </p:spPr>
        </p:pic>
        <p:pic>
          <p:nvPicPr>
            <p:cNvPr id="5" name="Picture 4">
              <a:extLst>
                <a:ext uri="{FF2B5EF4-FFF2-40B4-BE49-F238E27FC236}">
                  <a16:creationId xmlns:a16="http://schemas.microsoft.com/office/drawing/2014/main" id="{C80CC283-0DE7-6DDE-8B9C-E8EFE775CCEB}"/>
                </a:ext>
              </a:extLst>
            </p:cNvPr>
            <p:cNvPicPr>
              <a:picLocks noChangeAspect="1"/>
            </p:cNvPicPr>
            <p:nvPr/>
          </p:nvPicPr>
          <p:blipFill rotWithShape="1">
            <a:blip r:embed="rId2"/>
            <a:srcRect t="77917" b="9724"/>
            <a:stretch/>
          </p:blipFill>
          <p:spPr>
            <a:xfrm>
              <a:off x="0" y="4727380"/>
              <a:ext cx="12192000" cy="2130620"/>
            </a:xfrm>
            <a:prstGeom prst="rect">
              <a:avLst/>
            </a:prstGeom>
          </p:spPr>
        </p:pic>
      </p:grpSp>
      <p:sp>
        <p:nvSpPr>
          <p:cNvPr id="7" name="TextBox 6">
            <a:extLst>
              <a:ext uri="{FF2B5EF4-FFF2-40B4-BE49-F238E27FC236}">
                <a16:creationId xmlns:a16="http://schemas.microsoft.com/office/drawing/2014/main" id="{FF4F21C2-FE90-549B-3C13-C2F392D132B5}"/>
              </a:ext>
            </a:extLst>
          </p:cNvPr>
          <p:cNvSpPr txBox="1"/>
          <p:nvPr/>
        </p:nvSpPr>
        <p:spPr>
          <a:xfrm>
            <a:off x="2318349" y="3219751"/>
            <a:ext cx="13651302" cy="5276252"/>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07000"/>
              </a:lnSpc>
              <a:spcAft>
                <a:spcPts val="1200"/>
              </a:spcAft>
            </a:pPr>
            <a:r>
              <a:rPr lang="en-GB" sz="6000" dirty="0">
                <a:solidFill>
                  <a:srgbClr val="637A54"/>
                </a:solidFill>
                <a:effectLst/>
                <a:latin typeface="Montserrat" panose="00000500000000000000" pitchFamily="50" charset="0"/>
                <a:ea typeface="Calibri" panose="020F0502020204030204" pitchFamily="34" charset="0"/>
                <a:cs typeface="Arial" panose="020B0604020202020204" pitchFamily="34" charset="0"/>
              </a:rPr>
              <a:t>Pro Enviro Case Study</a:t>
            </a:r>
          </a:p>
          <a:p>
            <a:pPr>
              <a:lnSpc>
                <a:spcPct val="107000"/>
              </a:lnSpc>
              <a:spcAft>
                <a:spcPts val="1200"/>
              </a:spcAft>
            </a:pPr>
            <a:r>
              <a:rPr lang="en-GB" sz="6000" dirty="0">
                <a:solidFill>
                  <a:srgbClr val="002060"/>
                </a:solidFill>
                <a:latin typeface="Montserrat" panose="00000500000000000000" pitchFamily="50" charset="0"/>
                <a:ea typeface="Calibri" panose="020F0502020204030204" pitchFamily="34" charset="0"/>
                <a:cs typeface="Arial" panose="020B0604020202020204" pitchFamily="34" charset="0"/>
              </a:rPr>
              <a:t>Servosteel</a:t>
            </a:r>
            <a:r>
              <a:rPr lang="en-GB" sz="6000" dirty="0">
                <a:solidFill>
                  <a:srgbClr val="002060"/>
                </a:solidFill>
                <a:effectLst/>
                <a:latin typeface="Montserrat" panose="00000500000000000000" pitchFamily="50" charset="0"/>
                <a:ea typeface="Calibri" panose="020F0502020204030204" pitchFamily="34" charset="0"/>
                <a:cs typeface="Arial" panose="020B0604020202020204" pitchFamily="34" charset="0"/>
              </a:rPr>
              <a:t> Ltd.</a:t>
            </a:r>
          </a:p>
          <a:p>
            <a:pPr>
              <a:lnSpc>
                <a:spcPct val="107000"/>
              </a:lnSpc>
              <a:spcAft>
                <a:spcPts val="1200"/>
              </a:spcAft>
            </a:pPr>
            <a:r>
              <a:rPr lang="en-GB" sz="4800" dirty="0">
                <a:solidFill>
                  <a:srgbClr val="002060"/>
                </a:solidFill>
                <a:effectLst/>
                <a:latin typeface="Montserrat" panose="00000500000000000000" pitchFamily="50" charset="0"/>
                <a:ea typeface="Calibri" panose="020F0502020204030204" pitchFamily="34" charset="0"/>
                <a:cs typeface="Arial" panose="020B0604020202020204" pitchFamily="34" charset="0"/>
              </a:rPr>
              <a:t> </a:t>
            </a:r>
            <a:endParaRPr lang="en-GB" sz="2100" dirty="0">
              <a:solidFill>
                <a:srgbClr val="002060"/>
              </a:solidFill>
              <a:effectLst/>
              <a:latin typeface="Montserrat" panose="00000500000000000000" pitchFamily="50" charset="0"/>
              <a:ea typeface="Calibri" panose="020F0502020204030204" pitchFamily="34" charset="0"/>
              <a:cs typeface="Arial" panose="020B0604020202020204" pitchFamily="34" charset="0"/>
            </a:endParaRPr>
          </a:p>
          <a:p>
            <a:pPr>
              <a:lnSpc>
                <a:spcPct val="107000"/>
              </a:lnSpc>
              <a:spcAft>
                <a:spcPts val="1200"/>
              </a:spcAft>
            </a:pPr>
            <a:r>
              <a:rPr lang="en-GB" sz="6000" dirty="0">
                <a:solidFill>
                  <a:srgbClr val="002060"/>
                </a:solidFill>
                <a:effectLst/>
                <a:latin typeface="Montserrat" panose="00000500000000000000" pitchFamily="50" charset="0"/>
                <a:ea typeface="Calibri" panose="020F0502020204030204" pitchFamily="34" charset="0"/>
                <a:cs typeface="Arial" panose="020B0604020202020204" pitchFamily="34" charset="0"/>
              </a:rPr>
              <a:t>Achieving Net Zero and Sustainable Manufacturing</a:t>
            </a:r>
          </a:p>
        </p:txBody>
      </p:sp>
    </p:spTree>
    <p:extLst>
      <p:ext uri="{BB962C8B-B14F-4D97-AF65-F5344CB8AC3E}">
        <p14:creationId xmlns:p14="http://schemas.microsoft.com/office/powerpoint/2010/main" val="948168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F83E1-35B0-C1DF-AC20-6ECB818DA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C5E49-B81A-62AA-B0C2-16811D040D69}"/>
              </a:ext>
            </a:extLst>
          </p:cNvPr>
          <p:cNvSpPr txBox="1">
            <a:spLocks/>
          </p:cNvSpPr>
          <p:nvPr/>
        </p:nvSpPr>
        <p:spPr>
          <a:xfrm>
            <a:off x="366471" y="78866"/>
            <a:ext cx="8229600" cy="1363268"/>
          </a:xfrm>
          <a:prstGeom prst="rect">
            <a:avLst/>
          </a:prstGeom>
        </p:spPr>
        <p:txBody>
          <a:bodyPr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6000" dirty="0">
                <a:solidFill>
                  <a:srgbClr val="637A54"/>
                </a:solidFill>
                <a:latin typeface="Montserrat" panose="00000500000000000000" pitchFamily="50" charset="0"/>
              </a:rPr>
              <a:t>Client Summary</a:t>
            </a:r>
          </a:p>
        </p:txBody>
      </p:sp>
      <p:sp>
        <p:nvSpPr>
          <p:cNvPr id="4" name="Content Placeholder 2">
            <a:extLst>
              <a:ext uri="{FF2B5EF4-FFF2-40B4-BE49-F238E27FC236}">
                <a16:creationId xmlns:a16="http://schemas.microsoft.com/office/drawing/2014/main" id="{6917685E-7F63-21C0-4C71-EC2B6FB026B9}"/>
              </a:ext>
            </a:extLst>
          </p:cNvPr>
          <p:cNvSpPr txBox="1">
            <a:spLocks/>
          </p:cNvSpPr>
          <p:nvPr/>
        </p:nvSpPr>
        <p:spPr>
          <a:xfrm>
            <a:off x="366471" y="1164568"/>
            <a:ext cx="16973550" cy="8688323"/>
          </a:xfrm>
          <a:prstGeom prst="rect">
            <a:avLst/>
          </a:prstGeom>
        </p:spPr>
        <p:txBody>
          <a:bodyPr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100000"/>
              </a:lnSpc>
              <a:spcBef>
                <a:spcPts val="1350"/>
              </a:spcBef>
              <a:spcAft>
                <a:spcPts val="1350"/>
              </a:spcAft>
              <a:buNone/>
            </a:pPr>
            <a:r>
              <a:rPr lang="en-GB" sz="2400" dirty="0">
                <a:effectLst/>
                <a:latin typeface="Montserrat" panose="00000500000000000000" pitchFamily="50" charset="0"/>
                <a:ea typeface="Times New Roman" panose="02020603050405020304" pitchFamily="18" charset="0"/>
              </a:rPr>
              <a:t>Servosteel is the UK's largest independent steel roll processor and provides a well-established and innovative processing service to the steel community. The company has an annual capacity of over 500,000 tonnes, processed and managed from a single 200,000-square-foot facility based in the Black Country.</a:t>
            </a:r>
          </a:p>
          <a:p>
            <a:pPr marL="0" indent="0">
              <a:lnSpc>
                <a:spcPct val="100000"/>
              </a:lnSpc>
              <a:spcBef>
                <a:spcPts val="1350"/>
              </a:spcBef>
              <a:spcAft>
                <a:spcPts val="1350"/>
              </a:spcAft>
              <a:buNone/>
            </a:pPr>
            <a:r>
              <a:rPr lang="en-GB" sz="2400" dirty="0">
                <a:effectLst/>
                <a:latin typeface="Montserrat" panose="00000500000000000000" pitchFamily="50" charset="0"/>
                <a:ea typeface="Times New Roman" panose="02020603050405020304" pitchFamily="18" charset="0"/>
              </a:rPr>
              <a:t>Current processing facilities include 3 Slitting lines, 2 Decoiling lines, a Coil Pickling line, a Blanking Line, and a Coil Recovery Line. These facilities enable the company to provide the services of a “complete one-stop steel shop". In recent years, the company has made significant investments in the provision of laser cutting services and now operates one CO</a:t>
            </a:r>
            <a:r>
              <a:rPr lang="en-GB" sz="2400" baseline="-25000" dirty="0">
                <a:effectLst/>
                <a:latin typeface="Montserrat" panose="00000500000000000000" pitchFamily="50" charset="0"/>
                <a:ea typeface="Times New Roman" panose="02020603050405020304" pitchFamily="18" charset="0"/>
              </a:rPr>
              <a:t>2</a:t>
            </a:r>
            <a:r>
              <a:rPr lang="en-GB" sz="2400" dirty="0">
                <a:effectLst/>
                <a:latin typeface="Montserrat" panose="00000500000000000000" pitchFamily="50" charset="0"/>
                <a:ea typeface="Times New Roman" panose="02020603050405020304" pitchFamily="18" charset="0"/>
              </a:rPr>
              <a:t> laser cutting machine and one fibre laser cutter.</a:t>
            </a:r>
          </a:p>
          <a:p>
            <a:pPr marL="0" indent="0">
              <a:lnSpc>
                <a:spcPct val="100000"/>
              </a:lnSpc>
              <a:buNone/>
            </a:pPr>
            <a:r>
              <a:rPr lang="en-GB" sz="2400" dirty="0">
                <a:effectLst/>
                <a:latin typeface="Montserrat" panose="00000500000000000000" pitchFamily="50" charset="0"/>
                <a:ea typeface="Times New Roman" panose="02020603050405020304" pitchFamily="18" charset="0"/>
                <a:cs typeface="Times New Roman" panose="02020603050405020304" pitchFamily="18" charset="0"/>
              </a:rPr>
              <a:t>The company has an annual energy consumption of ~1.8m kWh of electricity and ~3.6m kWh of gas for steam generation. Total energy costs are ~£280,000 per annum.</a:t>
            </a:r>
          </a:p>
          <a:p>
            <a:pPr marL="0" indent="0">
              <a:lnSpc>
                <a:spcPct val="100000"/>
              </a:lnSpc>
              <a:buNone/>
            </a:pPr>
            <a:r>
              <a:rPr lang="en-GB" sz="2400" dirty="0">
                <a:effectLst/>
                <a:latin typeface="Montserrat" panose="00000500000000000000" pitchFamily="50" charset="0"/>
                <a:ea typeface="Times New Roman" panose="02020603050405020304" pitchFamily="18" charset="0"/>
                <a:cs typeface="Times New Roman" panose="02020603050405020304" pitchFamily="18" charset="0"/>
              </a:rPr>
              <a:t>The company operates continuous processes 24 hours per day, five days per week.</a:t>
            </a:r>
          </a:p>
          <a:p>
            <a:pPr marL="0" indent="0">
              <a:lnSpc>
                <a:spcPct val="100000"/>
              </a:lnSpc>
              <a:buNone/>
            </a:pPr>
            <a:r>
              <a:rPr lang="en-GB" sz="2400" dirty="0">
                <a:effectLst/>
                <a:latin typeface="Montserrat" panose="00000500000000000000" pitchFamily="50" charset="0"/>
                <a:ea typeface="Times New Roman" panose="02020603050405020304" pitchFamily="18" charset="0"/>
                <a:cs typeface="Times New Roman" panose="02020603050405020304" pitchFamily="18" charset="0"/>
              </a:rPr>
              <a:t>Servosteel has recently experienced significant increases in energy costs and pressure on the maximum demand (MD) level as the company grows. The business involves several different processes that can all run independently, and the company knew that they needed to improve control of the patterns of energy usage to ensure that MD levels were within the level of Authorised Supply Capacity (ASC).</a:t>
            </a:r>
          </a:p>
          <a:p>
            <a:pPr marL="0" indent="0">
              <a:lnSpc>
                <a:spcPct val="100000"/>
              </a:lnSpc>
              <a:buNone/>
            </a:pPr>
            <a:r>
              <a:rPr lang="en-GB" sz="2400" dirty="0">
                <a:effectLst/>
                <a:latin typeface="Montserrat" panose="00000500000000000000" pitchFamily="50" charset="0"/>
                <a:ea typeface="Times New Roman" panose="02020603050405020304" pitchFamily="18" charset="0"/>
                <a:cs typeface="Times New Roman" panose="02020603050405020304" pitchFamily="18" charset="0"/>
              </a:rPr>
              <a:t>Any avoidable energy consumption: maybe an item of plant left on longer than is required, such as local and site-wide compressors required analysis. There is also a need to ensure that equipment is running when required, for example, the extraction system on the Pickling Line.</a:t>
            </a:r>
          </a:p>
          <a:p>
            <a:pPr marL="0" indent="0">
              <a:lnSpc>
                <a:spcPct val="100000"/>
              </a:lnSpc>
              <a:buNone/>
            </a:pPr>
            <a:r>
              <a:rPr lang="en-GB" sz="2400" dirty="0">
                <a:effectLst/>
                <a:latin typeface="Montserrat" panose="00000500000000000000" pitchFamily="50" charset="0"/>
                <a:ea typeface="Times New Roman" panose="02020603050405020304" pitchFamily="18" charset="0"/>
                <a:cs typeface="Times New Roman" panose="02020603050405020304" pitchFamily="18" charset="0"/>
              </a:rPr>
              <a:t> It is important that any energy improvement projects or processes be accurately monitored over extended periods to ensure that the impact of the investment or improvement can be evaluated effectively.</a:t>
            </a:r>
          </a:p>
        </p:txBody>
      </p:sp>
    </p:spTree>
    <p:extLst>
      <p:ext uri="{BB962C8B-B14F-4D97-AF65-F5344CB8AC3E}">
        <p14:creationId xmlns:p14="http://schemas.microsoft.com/office/powerpoint/2010/main" val="67206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 y="266365"/>
            <a:ext cx="10374270" cy="3243773"/>
          </a:xfrm>
          <a:prstGeom prst="rect">
            <a:avLst/>
          </a:prstGeom>
        </p:spPr>
        <p:txBody>
          <a:bodyPr wrap="square" lIns="0" tIns="0" rIns="0" bIns="0" rtlCol="0" anchor="t">
            <a:spAutoFit/>
          </a:bodyPr>
          <a:lstStyle/>
          <a:p>
            <a:pPr algn="l">
              <a:lnSpc>
                <a:spcPts val="8946"/>
              </a:lnSpc>
            </a:pPr>
            <a:r>
              <a:rPr lang="en-US" sz="7100" spc="62" dirty="0">
                <a:solidFill>
                  <a:srgbClr val="FFFFFF"/>
                </a:solidFill>
                <a:latin typeface="Arial Bold"/>
              </a:rPr>
              <a:t>Carbon Accounting for businesses</a:t>
            </a:r>
          </a:p>
          <a:p>
            <a:pPr algn="l">
              <a:lnSpc>
                <a:spcPts val="8946"/>
              </a:lnSpc>
            </a:pPr>
            <a:r>
              <a:rPr lang="en-US" sz="3600" spc="62" dirty="0">
                <a:solidFill>
                  <a:srgbClr val="FFFFFF"/>
                </a:solidFill>
                <a:latin typeface="Arial Bold"/>
              </a:rPr>
              <a:t>David </a:t>
            </a:r>
            <a:r>
              <a:rPr lang="en-US" sz="3600" spc="62" dirty="0" err="1">
                <a:solidFill>
                  <a:srgbClr val="FFFFFF"/>
                </a:solidFill>
                <a:latin typeface="Arial Bold"/>
              </a:rPr>
              <a:t>Wilshin</a:t>
            </a:r>
            <a:endParaRPr lang="en-US" sz="3600" spc="62" dirty="0">
              <a:solidFill>
                <a:srgbClr val="FFFFFF"/>
              </a:solidFill>
              <a:latin typeface="Arial Bold"/>
            </a:endParaRPr>
          </a:p>
        </p:txBody>
      </p:sp>
      <p:grpSp>
        <p:nvGrpSpPr>
          <p:cNvPr id="7" name="Group 7"/>
          <p:cNvGrpSpPr/>
          <p:nvPr/>
        </p:nvGrpSpPr>
        <p:grpSpPr>
          <a:xfrm>
            <a:off x="0" y="9695157"/>
            <a:ext cx="18288000"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4" name="Picture 3" descr="A person in a suit&#10;&#10;Description automatically generated">
            <a:extLst>
              <a:ext uri="{FF2B5EF4-FFF2-40B4-BE49-F238E27FC236}">
                <a16:creationId xmlns:a16="http://schemas.microsoft.com/office/drawing/2014/main" id="{FDB48618-ABE2-8451-5C8A-8481A35E4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0" y="1562100"/>
            <a:ext cx="7620000" cy="7620000"/>
          </a:xfrm>
          <a:prstGeom prst="rect">
            <a:avLst/>
          </a:prstGeom>
        </p:spPr>
      </p:pic>
    </p:spTree>
    <p:extLst>
      <p:ext uri="{BB962C8B-B14F-4D97-AF65-F5344CB8AC3E}">
        <p14:creationId xmlns:p14="http://schemas.microsoft.com/office/powerpoint/2010/main" val="790135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0771-3ED0-43A2-EB00-6B4F36258D33}"/>
              </a:ext>
            </a:extLst>
          </p:cNvPr>
          <p:cNvSpPr>
            <a:spLocks noGrp="1"/>
          </p:cNvSpPr>
          <p:nvPr>
            <p:ph type="title"/>
          </p:nvPr>
        </p:nvSpPr>
        <p:spPr>
          <a:xfrm>
            <a:off x="1257300" y="7392"/>
            <a:ext cx="15773400" cy="891810"/>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5400">
                <a:latin typeface="Montserrat" panose="00000500000000000000" pitchFamily="2" charset="0"/>
              </a:rPr>
              <a:t>Current GHG footprint</a:t>
            </a:r>
          </a:p>
        </p:txBody>
      </p:sp>
      <p:sp>
        <p:nvSpPr>
          <p:cNvPr id="3" name="Content Placeholder 2">
            <a:extLst>
              <a:ext uri="{FF2B5EF4-FFF2-40B4-BE49-F238E27FC236}">
                <a16:creationId xmlns:a16="http://schemas.microsoft.com/office/drawing/2014/main" id="{C374ACE2-9DE8-DA1E-6897-8646708AAF9A}"/>
              </a:ext>
            </a:extLst>
          </p:cNvPr>
          <p:cNvSpPr>
            <a:spLocks noGrp="1"/>
          </p:cNvSpPr>
          <p:nvPr>
            <p:ph sz="half" idx="1"/>
          </p:nvPr>
        </p:nvSpPr>
        <p:spPr>
          <a:xfrm>
            <a:off x="1257301" y="853112"/>
            <a:ext cx="15773399" cy="3846111"/>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GB" sz="1650" spc="-8" dirty="0">
                <a:solidFill>
                  <a:srgbClr val="231F20"/>
                </a:solidFill>
                <a:latin typeface="Montserrat" panose="00000500000000000000" pitchFamily="2" charset="0"/>
                <a:cs typeface="Calibri-Light"/>
              </a:rPr>
              <a:t>The</a:t>
            </a:r>
            <a:r>
              <a:rPr lang="en-GB" sz="1650" spc="-15" dirty="0">
                <a:solidFill>
                  <a:srgbClr val="231F20"/>
                </a:solidFill>
                <a:latin typeface="Montserrat" panose="00000500000000000000" pitchFamily="2" charset="0"/>
                <a:cs typeface="Calibri-Light"/>
              </a:rPr>
              <a:t> energy audit results</a:t>
            </a:r>
            <a:r>
              <a:rPr lang="en-GB" sz="1650" spc="-8" dirty="0">
                <a:solidFill>
                  <a:srgbClr val="231F20"/>
                </a:solidFill>
                <a:latin typeface="Montserrat" panose="00000500000000000000" pitchFamily="2" charset="0"/>
                <a:cs typeface="Calibri-Light"/>
              </a:rPr>
              <a:t> </a:t>
            </a:r>
            <a:r>
              <a:rPr lang="en-GB" sz="1650" spc="-23" dirty="0">
                <a:solidFill>
                  <a:srgbClr val="231F20"/>
                </a:solidFill>
                <a:latin typeface="Montserrat" panose="00000500000000000000" pitchFamily="2" charset="0"/>
                <a:cs typeface="Calibri-Light"/>
              </a:rPr>
              <a:t>for</a:t>
            </a:r>
            <a:r>
              <a:rPr lang="en-GB" sz="1650" spc="-8" dirty="0">
                <a:solidFill>
                  <a:srgbClr val="231F20"/>
                </a:solidFill>
                <a:latin typeface="Montserrat" panose="00000500000000000000" pitchFamily="2" charset="0"/>
                <a:cs typeface="Calibri-Light"/>
              </a:rPr>
              <a:t> Scope </a:t>
            </a:r>
            <a:r>
              <a:rPr lang="en-GB" sz="1650" dirty="0">
                <a:solidFill>
                  <a:srgbClr val="231F20"/>
                </a:solidFill>
                <a:latin typeface="Montserrat" panose="00000500000000000000" pitchFamily="2" charset="0"/>
                <a:cs typeface="Calibri-Light"/>
              </a:rPr>
              <a:t>1</a:t>
            </a:r>
            <a:r>
              <a:rPr lang="en-GB" sz="1650" spc="-8" dirty="0">
                <a:solidFill>
                  <a:srgbClr val="231F20"/>
                </a:solidFill>
                <a:latin typeface="Montserrat" panose="00000500000000000000" pitchFamily="2" charset="0"/>
                <a:cs typeface="Calibri-Light"/>
              </a:rPr>
              <a:t> </a:t>
            </a:r>
            <a:r>
              <a:rPr lang="en-GB" sz="1650" dirty="0">
                <a:solidFill>
                  <a:srgbClr val="231F20"/>
                </a:solidFill>
                <a:latin typeface="Montserrat" panose="00000500000000000000" pitchFamily="2" charset="0"/>
                <a:cs typeface="Calibri-Light"/>
              </a:rPr>
              <a:t>and 2 </a:t>
            </a:r>
            <a:r>
              <a:rPr lang="en-GB" sz="1650" spc="-8" dirty="0">
                <a:solidFill>
                  <a:srgbClr val="231F20"/>
                </a:solidFill>
                <a:latin typeface="Montserrat" panose="00000500000000000000" pitchFamily="2" charset="0"/>
                <a:cs typeface="Calibri-Light"/>
              </a:rPr>
              <a:t>emissions</a:t>
            </a:r>
            <a:r>
              <a:rPr lang="en-GB" sz="1650" spc="-15" dirty="0">
                <a:solidFill>
                  <a:srgbClr val="231F20"/>
                </a:solidFill>
                <a:latin typeface="Montserrat" panose="00000500000000000000" pitchFamily="2" charset="0"/>
                <a:cs typeface="Calibri-Light"/>
              </a:rPr>
              <a:t> </a:t>
            </a:r>
            <a:r>
              <a:rPr lang="en-GB" sz="1650" dirty="0">
                <a:solidFill>
                  <a:srgbClr val="231F20"/>
                </a:solidFill>
                <a:latin typeface="Montserrat" panose="00000500000000000000" pitchFamily="2" charset="0"/>
                <a:cs typeface="Calibri-Light"/>
              </a:rPr>
              <a:t>have been used </a:t>
            </a:r>
            <a:r>
              <a:rPr lang="en-GB" sz="1650" spc="-15" dirty="0">
                <a:solidFill>
                  <a:srgbClr val="231F20"/>
                </a:solidFill>
                <a:latin typeface="Montserrat" panose="00000500000000000000" pitchFamily="2" charset="0"/>
                <a:cs typeface="Calibri-Light"/>
              </a:rPr>
              <a:t>to generate </a:t>
            </a:r>
            <a:r>
              <a:rPr lang="en-GB" sz="1650" spc="-8" dirty="0">
                <a:solidFill>
                  <a:srgbClr val="231F20"/>
                </a:solidFill>
                <a:latin typeface="Montserrat" panose="00000500000000000000" pitchFamily="2" charset="0"/>
                <a:cs typeface="Calibri-Light"/>
              </a:rPr>
              <a:t>our </a:t>
            </a:r>
            <a:r>
              <a:rPr lang="en-GB" sz="1650" dirty="0">
                <a:solidFill>
                  <a:srgbClr val="231F20"/>
                </a:solidFill>
                <a:latin typeface="Montserrat" panose="00000500000000000000" pitchFamily="2" charset="0"/>
                <a:cs typeface="Calibri-Light"/>
              </a:rPr>
              <a:t>baseline </a:t>
            </a:r>
            <a:r>
              <a:rPr lang="en-GB" sz="1650" spc="-8" dirty="0">
                <a:solidFill>
                  <a:srgbClr val="231F20"/>
                </a:solidFill>
                <a:latin typeface="Montserrat" panose="00000500000000000000" pitchFamily="2" charset="0"/>
                <a:cs typeface="Calibri-Light"/>
              </a:rPr>
              <a:t>emissions </a:t>
            </a:r>
            <a:r>
              <a:rPr lang="en-GB" sz="1650" spc="-15" dirty="0">
                <a:solidFill>
                  <a:srgbClr val="231F20"/>
                </a:solidFill>
                <a:latin typeface="Montserrat" panose="00000500000000000000" pitchFamily="2" charset="0"/>
                <a:cs typeface="Calibri-Light"/>
              </a:rPr>
              <a:t>footprint </a:t>
            </a:r>
            <a:r>
              <a:rPr lang="en-GB" sz="1650" spc="-23" dirty="0">
                <a:solidFill>
                  <a:srgbClr val="231F20"/>
                </a:solidFill>
                <a:latin typeface="Montserrat" panose="00000500000000000000" pitchFamily="2" charset="0"/>
                <a:cs typeface="Calibri-Light"/>
              </a:rPr>
              <a:t>for </a:t>
            </a:r>
            <a:r>
              <a:rPr lang="en-GB" sz="1650" dirty="0">
                <a:solidFill>
                  <a:srgbClr val="231F20"/>
                </a:solidFill>
                <a:latin typeface="Montserrat" panose="00000500000000000000" pitchFamily="2" charset="0"/>
                <a:cs typeface="Calibri-Light"/>
              </a:rPr>
              <a:t>2019. Using the Carbon </a:t>
            </a:r>
            <a:r>
              <a:rPr lang="en-GB" sz="1650" dirty="0" err="1">
                <a:solidFill>
                  <a:srgbClr val="231F20"/>
                </a:solidFill>
                <a:latin typeface="Montserrat" panose="00000500000000000000" pitchFamily="2" charset="0"/>
                <a:cs typeface="Calibri-Light"/>
              </a:rPr>
              <a:t>Footprinting</a:t>
            </a:r>
            <a:r>
              <a:rPr lang="en-GB" sz="1650" dirty="0">
                <a:solidFill>
                  <a:srgbClr val="231F20"/>
                </a:solidFill>
                <a:latin typeface="Montserrat" panose="00000500000000000000" pitchFamily="2" charset="0"/>
                <a:cs typeface="Calibri-Light"/>
              </a:rPr>
              <a:t> Accounting and Reporting (</a:t>
            </a:r>
            <a:r>
              <a:rPr lang="en-GB" sz="1650" spc="-30" dirty="0">
                <a:solidFill>
                  <a:srgbClr val="231F20"/>
                </a:solidFill>
                <a:latin typeface="Montserrat" panose="00000500000000000000" pitchFamily="2" charset="0"/>
                <a:cs typeface="Calibri-Light"/>
              </a:rPr>
              <a:t>CFAR)</a:t>
            </a:r>
            <a:r>
              <a:rPr lang="en-GB" sz="1650" spc="-15" dirty="0">
                <a:solidFill>
                  <a:srgbClr val="231F20"/>
                </a:solidFill>
                <a:latin typeface="Montserrat" panose="00000500000000000000" pitchFamily="2" charset="0"/>
                <a:cs typeface="Calibri-Light"/>
              </a:rPr>
              <a:t> tool from</a:t>
            </a:r>
            <a:r>
              <a:rPr lang="en-GB" sz="1650" spc="-8" dirty="0">
                <a:solidFill>
                  <a:srgbClr val="231F20"/>
                </a:solidFill>
                <a:latin typeface="Montserrat" panose="00000500000000000000" pitchFamily="2" charset="0"/>
                <a:cs typeface="Calibri-Light"/>
              </a:rPr>
              <a:t> </a:t>
            </a:r>
            <a:r>
              <a:rPr lang="en-GB" sz="1650" spc="-23" dirty="0">
                <a:solidFill>
                  <a:srgbClr val="231F20"/>
                </a:solidFill>
                <a:latin typeface="Montserrat" panose="00000500000000000000" pitchFamily="2" charset="0"/>
                <a:cs typeface="Calibri-Light"/>
              </a:rPr>
              <a:t>Pro</a:t>
            </a:r>
            <a:r>
              <a:rPr lang="en-GB" sz="1650" spc="-15" dirty="0">
                <a:solidFill>
                  <a:srgbClr val="231F20"/>
                </a:solidFill>
                <a:latin typeface="Montserrat" panose="00000500000000000000" pitchFamily="2" charset="0"/>
                <a:cs typeface="Calibri-Light"/>
              </a:rPr>
              <a:t> Enviro, we</a:t>
            </a:r>
            <a:r>
              <a:rPr lang="en-GB" sz="1650" spc="-8" dirty="0">
                <a:solidFill>
                  <a:srgbClr val="231F20"/>
                </a:solidFill>
                <a:latin typeface="Montserrat" panose="00000500000000000000" pitchFamily="2" charset="0"/>
                <a:cs typeface="Calibri-Light"/>
              </a:rPr>
              <a:t> </a:t>
            </a:r>
            <a:r>
              <a:rPr lang="en-GB" sz="1650" spc="-15" dirty="0">
                <a:solidFill>
                  <a:srgbClr val="231F20"/>
                </a:solidFill>
                <a:latin typeface="Montserrat" panose="00000500000000000000" pitchFamily="2" charset="0"/>
                <a:cs typeface="Calibri-Light"/>
              </a:rPr>
              <a:t>have </a:t>
            </a:r>
            <a:r>
              <a:rPr lang="en-GB" sz="1650" spc="-8" dirty="0">
                <a:solidFill>
                  <a:srgbClr val="231F20"/>
                </a:solidFill>
                <a:latin typeface="Montserrat" panose="00000500000000000000" pitchFamily="2" charset="0"/>
                <a:cs typeface="Calibri-Light"/>
              </a:rPr>
              <a:t>calculated</a:t>
            </a:r>
            <a:r>
              <a:rPr lang="en-GB" sz="1650" spc="-15" dirty="0">
                <a:solidFill>
                  <a:srgbClr val="231F20"/>
                </a:solidFill>
                <a:latin typeface="Montserrat" panose="00000500000000000000" pitchFamily="2" charset="0"/>
                <a:cs typeface="Calibri-Light"/>
              </a:rPr>
              <a:t> </a:t>
            </a:r>
            <a:r>
              <a:rPr lang="en-GB" sz="1650" spc="-8" dirty="0">
                <a:solidFill>
                  <a:srgbClr val="231F20"/>
                </a:solidFill>
                <a:latin typeface="Montserrat" panose="00000500000000000000" pitchFamily="2" charset="0"/>
                <a:cs typeface="Calibri-Light"/>
              </a:rPr>
              <a:t>our emissions</a:t>
            </a:r>
            <a:r>
              <a:rPr lang="en-GB" sz="1650" spc="-15" dirty="0">
                <a:solidFill>
                  <a:srgbClr val="231F20"/>
                </a:solidFill>
                <a:latin typeface="Montserrat" panose="00000500000000000000" pitchFamily="2" charset="0"/>
                <a:cs typeface="Calibri-Light"/>
              </a:rPr>
              <a:t> from our baseline year of  </a:t>
            </a:r>
            <a:r>
              <a:rPr lang="en-GB" sz="1650" spc="8" dirty="0">
                <a:solidFill>
                  <a:srgbClr val="231F20"/>
                </a:solidFill>
                <a:latin typeface="Montserrat" panose="00000500000000000000" pitchFamily="2" charset="0"/>
                <a:cs typeface="Calibri-Light"/>
              </a:rPr>
              <a:t>2019</a:t>
            </a:r>
            <a:r>
              <a:rPr lang="en-GB" sz="1650" dirty="0">
                <a:solidFill>
                  <a:srgbClr val="231F20"/>
                </a:solidFill>
                <a:latin typeface="Montserrat" panose="00000500000000000000" pitchFamily="2" charset="0"/>
                <a:cs typeface="Calibri-Light"/>
              </a:rPr>
              <a:t> </a:t>
            </a:r>
            <a:r>
              <a:rPr lang="en-GB" sz="1650" spc="-23" dirty="0">
                <a:solidFill>
                  <a:srgbClr val="231F20"/>
                </a:solidFill>
                <a:latin typeface="Montserrat" panose="00000500000000000000" pitchFamily="2" charset="0"/>
                <a:cs typeface="Calibri-Light"/>
              </a:rPr>
              <a:t>for</a:t>
            </a:r>
            <a:r>
              <a:rPr lang="en-GB" sz="1650" spc="-8" dirty="0">
                <a:solidFill>
                  <a:srgbClr val="231F20"/>
                </a:solidFill>
                <a:latin typeface="Montserrat" panose="00000500000000000000" pitchFamily="2" charset="0"/>
                <a:cs typeface="Calibri-Light"/>
              </a:rPr>
              <a:t> Scope</a:t>
            </a:r>
            <a:r>
              <a:rPr lang="en-GB" sz="1650" spc="-15" dirty="0">
                <a:solidFill>
                  <a:srgbClr val="231F20"/>
                </a:solidFill>
                <a:latin typeface="Montserrat" panose="00000500000000000000" pitchFamily="2" charset="0"/>
                <a:cs typeface="Calibri-Light"/>
              </a:rPr>
              <a:t> </a:t>
            </a:r>
            <a:r>
              <a:rPr lang="en-GB" sz="1650" dirty="0">
                <a:solidFill>
                  <a:srgbClr val="231F20"/>
                </a:solidFill>
                <a:latin typeface="Montserrat" panose="00000500000000000000" pitchFamily="2" charset="0"/>
                <a:cs typeface="Calibri-Light"/>
              </a:rPr>
              <a:t>1 &amp; 2:</a:t>
            </a:r>
          </a:p>
          <a:p>
            <a:pPr marL="0" indent="0">
              <a:buNone/>
            </a:pPr>
            <a:endParaRPr lang="en-GB" sz="1650" dirty="0">
              <a:solidFill>
                <a:srgbClr val="231F20"/>
              </a:solidFill>
              <a:latin typeface="Montserrat" panose="00000500000000000000" pitchFamily="2" charset="0"/>
              <a:cs typeface="Calibri-Light"/>
            </a:endParaRPr>
          </a:p>
          <a:p>
            <a:pPr marL="0" indent="0">
              <a:buNone/>
            </a:pPr>
            <a:endParaRPr lang="en-GB" sz="1650" dirty="0">
              <a:solidFill>
                <a:srgbClr val="231F20"/>
              </a:solidFill>
              <a:latin typeface="Montserrat" panose="00000500000000000000" pitchFamily="2" charset="0"/>
              <a:cs typeface="Calibri-Light"/>
            </a:endParaRPr>
          </a:p>
          <a:p>
            <a:pPr marL="0" indent="0">
              <a:buNone/>
            </a:pPr>
            <a:endParaRPr lang="en-GB" sz="1650" dirty="0">
              <a:solidFill>
                <a:srgbClr val="231F20"/>
              </a:solidFill>
              <a:latin typeface="Montserrat" panose="00000500000000000000" pitchFamily="2" charset="0"/>
              <a:cs typeface="Calibri-Light"/>
            </a:endParaRPr>
          </a:p>
          <a:p>
            <a:pPr marL="0" indent="0">
              <a:buNone/>
            </a:pPr>
            <a:endParaRPr lang="en-GB" sz="1650" dirty="0">
              <a:solidFill>
                <a:srgbClr val="231F20"/>
              </a:solidFill>
              <a:latin typeface="Montserrat" panose="00000500000000000000" pitchFamily="2" charset="0"/>
              <a:cs typeface="Calibri-Light"/>
            </a:endParaRPr>
          </a:p>
          <a:p>
            <a:pPr marL="0" indent="0">
              <a:buNone/>
            </a:pPr>
            <a:endParaRPr lang="en-GB" sz="1650" dirty="0">
              <a:solidFill>
                <a:srgbClr val="231F20"/>
              </a:solidFill>
              <a:latin typeface="Montserrat" panose="00000500000000000000" pitchFamily="2" charset="0"/>
              <a:cs typeface="Calibri-Light"/>
            </a:endParaRPr>
          </a:p>
          <a:p>
            <a:pPr marL="0" indent="0">
              <a:buNone/>
            </a:pPr>
            <a:endParaRPr lang="en-GB" sz="1650" dirty="0">
              <a:solidFill>
                <a:srgbClr val="231F20"/>
              </a:solidFill>
              <a:latin typeface="Montserrat" panose="00000500000000000000" pitchFamily="2" charset="0"/>
              <a:cs typeface="Calibri-Light"/>
            </a:endParaRPr>
          </a:p>
          <a:p>
            <a:pPr marL="0" indent="0">
              <a:lnSpc>
                <a:spcPct val="100000"/>
              </a:lnSpc>
              <a:spcBef>
                <a:spcPts val="150"/>
              </a:spcBef>
              <a:buNone/>
            </a:pPr>
            <a:endParaRPr lang="en-GB" sz="1500" i="1" spc="-8" dirty="0">
              <a:solidFill>
                <a:srgbClr val="231F20"/>
              </a:solidFill>
              <a:latin typeface="Montserrat" panose="00000500000000000000" pitchFamily="2" charset="0"/>
              <a:cs typeface="Calibri-LightItalic"/>
            </a:endParaRPr>
          </a:p>
          <a:p>
            <a:pPr marL="0" indent="0">
              <a:lnSpc>
                <a:spcPct val="100000"/>
              </a:lnSpc>
              <a:spcBef>
                <a:spcPts val="150"/>
              </a:spcBef>
              <a:buNone/>
            </a:pPr>
            <a:r>
              <a:rPr lang="en-GB" sz="1500" i="1" spc="-8" dirty="0">
                <a:solidFill>
                  <a:srgbClr val="231F20"/>
                </a:solidFill>
                <a:latin typeface="Montserrat" panose="00000500000000000000" pitchFamily="2" charset="0"/>
                <a:cs typeface="Calibri-LightItalic"/>
              </a:rPr>
              <a:t>This</a:t>
            </a:r>
            <a:r>
              <a:rPr lang="en-GB" sz="1500" i="1" spc="-45" dirty="0">
                <a:solidFill>
                  <a:srgbClr val="231F20"/>
                </a:solidFill>
                <a:latin typeface="Montserrat" panose="00000500000000000000" pitchFamily="2" charset="0"/>
                <a:cs typeface="Calibri-LightItalic"/>
              </a:rPr>
              <a:t> </a:t>
            </a:r>
            <a:r>
              <a:rPr lang="en-GB" sz="1500" i="1" dirty="0">
                <a:solidFill>
                  <a:srgbClr val="231F20"/>
                </a:solidFill>
                <a:latin typeface="Montserrat" panose="00000500000000000000" pitchFamily="2" charset="0"/>
                <a:cs typeface="Calibri-LightItalic"/>
              </a:rPr>
              <a:t>includes</a:t>
            </a:r>
            <a:r>
              <a:rPr lang="en-GB" sz="1500" i="1" spc="-30" dirty="0">
                <a:solidFill>
                  <a:srgbClr val="231F20"/>
                </a:solidFill>
                <a:latin typeface="Montserrat" panose="00000500000000000000" pitchFamily="2" charset="0"/>
                <a:cs typeface="Calibri-LightItalic"/>
              </a:rPr>
              <a:t> </a:t>
            </a:r>
            <a:r>
              <a:rPr lang="en-GB" sz="1500" i="1" dirty="0">
                <a:solidFill>
                  <a:srgbClr val="231F20"/>
                </a:solidFill>
                <a:latin typeface="Montserrat" panose="00000500000000000000" pitchFamily="2" charset="0"/>
                <a:cs typeface="Calibri-LightItalic"/>
              </a:rPr>
              <a:t>emissions</a:t>
            </a:r>
            <a:r>
              <a:rPr lang="en-GB" sz="1500" i="1" spc="-30" dirty="0">
                <a:solidFill>
                  <a:srgbClr val="231F20"/>
                </a:solidFill>
                <a:latin typeface="Montserrat" panose="00000500000000000000" pitchFamily="2" charset="0"/>
                <a:cs typeface="Calibri-LightItalic"/>
              </a:rPr>
              <a:t> </a:t>
            </a:r>
            <a:r>
              <a:rPr lang="en-GB" sz="1500" i="1" dirty="0">
                <a:solidFill>
                  <a:srgbClr val="231F20"/>
                </a:solidFill>
                <a:latin typeface="Montserrat" panose="00000500000000000000" pitchFamily="2" charset="0"/>
                <a:cs typeface="Calibri-LightItalic"/>
              </a:rPr>
              <a:t>from:</a:t>
            </a:r>
            <a:endParaRPr lang="en-GB" sz="1500" dirty="0">
              <a:latin typeface="Montserrat" panose="00000500000000000000" pitchFamily="2" charset="0"/>
              <a:cs typeface="Calibri-LightItalic"/>
            </a:endParaRPr>
          </a:p>
          <a:p>
            <a:pPr marL="558165" marR="7620">
              <a:lnSpc>
                <a:spcPct val="100000"/>
              </a:lnSpc>
              <a:spcBef>
                <a:spcPts val="30"/>
              </a:spcBef>
            </a:pPr>
            <a:r>
              <a:rPr lang="en-GB" sz="1200" dirty="0">
                <a:solidFill>
                  <a:srgbClr val="231F20"/>
                </a:solidFill>
                <a:latin typeface="Montserrat" panose="00000500000000000000" pitchFamily="2" charset="0"/>
                <a:cs typeface="Calibri-Light"/>
              </a:rPr>
              <a:t>UK </a:t>
            </a:r>
            <a:r>
              <a:rPr lang="en-GB" sz="1200" spc="-23" dirty="0">
                <a:solidFill>
                  <a:srgbClr val="231F20"/>
                </a:solidFill>
                <a:latin typeface="Montserrat" panose="00000500000000000000" pitchFamily="2" charset="0"/>
                <a:cs typeface="Calibri-Light"/>
              </a:rPr>
              <a:t>electricity, </a:t>
            </a:r>
            <a:r>
              <a:rPr lang="en-GB" sz="1200" dirty="0">
                <a:solidFill>
                  <a:srgbClr val="231F20"/>
                </a:solidFill>
                <a:latin typeface="Montserrat" panose="00000500000000000000" pitchFamily="2" charset="0"/>
                <a:cs typeface="Calibri-Light"/>
              </a:rPr>
              <a:t>Electricity </a:t>
            </a:r>
            <a:r>
              <a:rPr lang="en-GB" sz="1200" spc="-15" dirty="0">
                <a:solidFill>
                  <a:srgbClr val="231F20"/>
                </a:solidFill>
                <a:latin typeface="Montserrat" panose="00000500000000000000" pitchFamily="2" charset="0"/>
                <a:cs typeface="Calibri-Light"/>
              </a:rPr>
              <a:t>generated, Natural Gas, Diesel (</a:t>
            </a:r>
            <a:r>
              <a:rPr lang="en-GB" sz="1200" spc="-15" dirty="0" err="1">
                <a:solidFill>
                  <a:srgbClr val="231F20"/>
                </a:solidFill>
                <a:latin typeface="Montserrat" panose="00000500000000000000" pitchFamily="2" charset="0"/>
                <a:cs typeface="Calibri-Light"/>
              </a:rPr>
              <a:t>avg</a:t>
            </a:r>
            <a:r>
              <a:rPr lang="en-GB" sz="1200" spc="-15" dirty="0">
                <a:solidFill>
                  <a:srgbClr val="231F20"/>
                </a:solidFill>
                <a:latin typeface="Montserrat" panose="00000500000000000000" pitchFamily="2" charset="0"/>
                <a:cs typeface="Calibri-Light"/>
              </a:rPr>
              <a:t> biofuel blend), LPG, Mileage from petrol average car.</a:t>
            </a:r>
          </a:p>
        </p:txBody>
      </p:sp>
      <p:graphicFrame>
        <p:nvGraphicFramePr>
          <p:cNvPr id="9" name="Table 8">
            <a:extLst>
              <a:ext uri="{FF2B5EF4-FFF2-40B4-BE49-F238E27FC236}">
                <a16:creationId xmlns:a16="http://schemas.microsoft.com/office/drawing/2014/main" id="{270A4CCD-3609-D544-357E-C29CB151C967}"/>
              </a:ext>
            </a:extLst>
          </p:cNvPr>
          <p:cNvGraphicFramePr>
            <a:graphicFrameLocks noGrp="1"/>
          </p:cNvGraphicFramePr>
          <p:nvPr/>
        </p:nvGraphicFramePr>
        <p:xfrm>
          <a:off x="1397227" y="1430363"/>
          <a:ext cx="7746774" cy="2667000"/>
        </p:xfrm>
        <a:graphic>
          <a:graphicData uri="http://schemas.openxmlformats.org/drawingml/2006/table">
            <a:tbl>
              <a:tblPr firstRow="1" bandRow="1">
                <a:tableStyleId>{5C22544A-7EE6-4342-B048-85BDC9FD1C3A}</a:tableStyleId>
              </a:tblPr>
              <a:tblGrid>
                <a:gridCol w="2582258">
                  <a:extLst>
                    <a:ext uri="{9D8B030D-6E8A-4147-A177-3AD203B41FA5}">
                      <a16:colId xmlns:a16="http://schemas.microsoft.com/office/drawing/2014/main" val="1955761820"/>
                    </a:ext>
                  </a:extLst>
                </a:gridCol>
                <a:gridCol w="2582258">
                  <a:extLst>
                    <a:ext uri="{9D8B030D-6E8A-4147-A177-3AD203B41FA5}">
                      <a16:colId xmlns:a16="http://schemas.microsoft.com/office/drawing/2014/main" val="3421789766"/>
                    </a:ext>
                  </a:extLst>
                </a:gridCol>
                <a:gridCol w="2582258">
                  <a:extLst>
                    <a:ext uri="{9D8B030D-6E8A-4147-A177-3AD203B41FA5}">
                      <a16:colId xmlns:a16="http://schemas.microsoft.com/office/drawing/2014/main" val="3033652492"/>
                    </a:ext>
                  </a:extLst>
                </a:gridCol>
              </a:tblGrid>
              <a:tr h="377190">
                <a:tc gridSpan="2">
                  <a:txBody>
                    <a:bodyPr/>
                    <a:lstStyle/>
                    <a:p>
                      <a:r>
                        <a:rPr lang="en-GB" sz="1600">
                          <a:latin typeface="Montserrat" panose="00000500000000000000" pitchFamily="2" charset="0"/>
                        </a:rPr>
                        <a:t>Emission Type</a:t>
                      </a:r>
                    </a:p>
                  </a:txBody>
                  <a:tcPr marL="137160" marR="137160" marT="68580" marB="68580"/>
                </a:tc>
                <a:tc hMerge="1">
                  <a:txBody>
                    <a:bodyPr/>
                    <a:lstStyle/>
                    <a:p>
                      <a:endParaRPr lang="en-GB"/>
                    </a:p>
                  </a:txBody>
                  <a:tcPr/>
                </a:tc>
                <a:tc>
                  <a:txBody>
                    <a:bodyPr/>
                    <a:lstStyle/>
                    <a:p>
                      <a:r>
                        <a:rPr lang="en-GB" sz="1600">
                          <a:latin typeface="Montserrat" panose="00000500000000000000" pitchFamily="2" charset="0"/>
                        </a:rPr>
                        <a:t>tCO2e</a:t>
                      </a:r>
                    </a:p>
                  </a:txBody>
                  <a:tcPr marL="137160" marR="137160" marT="68580" marB="68580"/>
                </a:tc>
                <a:extLst>
                  <a:ext uri="{0D108BD9-81ED-4DB2-BD59-A6C34878D82A}">
                    <a16:rowId xmlns:a16="http://schemas.microsoft.com/office/drawing/2014/main" val="3173004125"/>
                  </a:ext>
                </a:extLst>
              </a:tr>
              <a:tr h="377190">
                <a:tc rowSpan="5">
                  <a:txBody>
                    <a:bodyPr/>
                    <a:lstStyle/>
                    <a:p>
                      <a:r>
                        <a:rPr lang="en-GB" sz="1600">
                          <a:latin typeface="Montserrat" panose="00000500000000000000" pitchFamily="2" charset="0"/>
                        </a:rPr>
                        <a:t>Scope 1 and 2</a:t>
                      </a:r>
                    </a:p>
                  </a:txBody>
                  <a:tcPr marL="137160" marR="137160" marT="68580" marB="68580"/>
                </a:tc>
                <a:tc>
                  <a:txBody>
                    <a:bodyPr/>
                    <a:lstStyle/>
                    <a:p>
                      <a:r>
                        <a:rPr lang="en-GB" sz="1600">
                          <a:latin typeface="Montserrat" panose="00000500000000000000" pitchFamily="2" charset="0"/>
                        </a:rPr>
                        <a:t>2019</a:t>
                      </a:r>
                    </a:p>
                  </a:txBody>
                  <a:tcPr marL="137160" marR="137160" marT="68580" marB="68580"/>
                </a:tc>
                <a:tc>
                  <a:txBody>
                    <a:bodyPr/>
                    <a:lstStyle/>
                    <a:p>
                      <a:r>
                        <a:rPr lang="en-GB" sz="1600" dirty="0">
                          <a:latin typeface="Montserrat" panose="00000500000000000000" pitchFamily="2" charset="0"/>
                        </a:rPr>
                        <a:t>1279.21</a:t>
                      </a:r>
                    </a:p>
                  </a:txBody>
                  <a:tcPr marL="137160" marR="137160" marT="68580" marB="68580"/>
                </a:tc>
                <a:extLst>
                  <a:ext uri="{0D108BD9-81ED-4DB2-BD59-A6C34878D82A}">
                    <a16:rowId xmlns:a16="http://schemas.microsoft.com/office/drawing/2014/main" val="3673564514"/>
                  </a:ext>
                </a:extLst>
              </a:tr>
              <a:tr h="377190">
                <a:tc vMerge="1">
                  <a:txBody>
                    <a:bodyPr/>
                    <a:lstStyle/>
                    <a:p>
                      <a:endParaRPr lang="en-GB"/>
                    </a:p>
                  </a:txBody>
                  <a:tcPr/>
                </a:tc>
                <a:tc>
                  <a:txBody>
                    <a:bodyPr/>
                    <a:lstStyle/>
                    <a:p>
                      <a:r>
                        <a:rPr lang="en-GB" sz="1600">
                          <a:latin typeface="Montserrat" panose="00000500000000000000" pitchFamily="2" charset="0"/>
                        </a:rPr>
                        <a:t>2020</a:t>
                      </a:r>
                    </a:p>
                  </a:txBody>
                  <a:tcPr marL="137160" marR="137160" marT="68580" marB="68580"/>
                </a:tc>
                <a:tc>
                  <a:txBody>
                    <a:bodyPr/>
                    <a:lstStyle/>
                    <a:p>
                      <a:r>
                        <a:rPr lang="en-GB" sz="1600">
                          <a:latin typeface="Montserrat" panose="00000500000000000000" pitchFamily="2" charset="0"/>
                        </a:rPr>
                        <a:t>954.38</a:t>
                      </a:r>
                    </a:p>
                  </a:txBody>
                  <a:tcPr marL="137160" marR="137160" marT="68580" marB="68580"/>
                </a:tc>
                <a:extLst>
                  <a:ext uri="{0D108BD9-81ED-4DB2-BD59-A6C34878D82A}">
                    <a16:rowId xmlns:a16="http://schemas.microsoft.com/office/drawing/2014/main" val="2857502934"/>
                  </a:ext>
                </a:extLst>
              </a:tr>
              <a:tr h="377190">
                <a:tc vMerge="1">
                  <a:txBody>
                    <a:bodyPr/>
                    <a:lstStyle/>
                    <a:p>
                      <a:endParaRPr lang="en-GB"/>
                    </a:p>
                  </a:txBody>
                  <a:tcPr/>
                </a:tc>
                <a:tc>
                  <a:txBody>
                    <a:bodyPr/>
                    <a:lstStyle/>
                    <a:p>
                      <a:r>
                        <a:rPr lang="en-GB" sz="1600">
                          <a:latin typeface="Montserrat" panose="00000500000000000000" pitchFamily="2" charset="0"/>
                        </a:rPr>
                        <a:t>2021</a:t>
                      </a:r>
                    </a:p>
                  </a:txBody>
                  <a:tcPr marL="137160" marR="137160" marT="68580" marB="68580"/>
                </a:tc>
                <a:tc>
                  <a:txBody>
                    <a:bodyPr/>
                    <a:lstStyle/>
                    <a:p>
                      <a:r>
                        <a:rPr lang="en-GB" sz="1600">
                          <a:latin typeface="Montserrat" panose="00000500000000000000" pitchFamily="2" charset="0"/>
                        </a:rPr>
                        <a:t>1187.25</a:t>
                      </a:r>
                    </a:p>
                  </a:txBody>
                  <a:tcPr marL="137160" marR="137160" marT="68580" marB="68580"/>
                </a:tc>
                <a:extLst>
                  <a:ext uri="{0D108BD9-81ED-4DB2-BD59-A6C34878D82A}">
                    <a16:rowId xmlns:a16="http://schemas.microsoft.com/office/drawing/2014/main" val="968803967"/>
                  </a:ext>
                </a:extLst>
              </a:tr>
              <a:tr h="377190">
                <a:tc vMerge="1">
                  <a:txBody>
                    <a:bodyPr/>
                    <a:lstStyle/>
                    <a:p>
                      <a:endParaRPr lang="en-GB"/>
                    </a:p>
                  </a:txBody>
                  <a:tcPr/>
                </a:tc>
                <a:tc>
                  <a:txBody>
                    <a:bodyPr/>
                    <a:lstStyle/>
                    <a:p>
                      <a:r>
                        <a:rPr lang="en-GB" sz="1600" dirty="0">
                          <a:latin typeface="Montserrat" panose="00000500000000000000" pitchFamily="2" charset="0"/>
                        </a:rPr>
                        <a:t>2022</a:t>
                      </a:r>
                    </a:p>
                  </a:txBody>
                  <a:tcPr marL="137160" marR="137160" marT="68580" marB="68580"/>
                </a:tc>
                <a:tc>
                  <a:txBody>
                    <a:bodyPr/>
                    <a:lstStyle/>
                    <a:p>
                      <a:r>
                        <a:rPr lang="en-GB" sz="1600">
                          <a:latin typeface="Montserrat" panose="00000500000000000000" pitchFamily="2" charset="0"/>
                        </a:rPr>
                        <a:t>1070.27</a:t>
                      </a:r>
                    </a:p>
                  </a:txBody>
                  <a:tcPr marL="137160" marR="137160" marT="68580" marB="68580"/>
                </a:tc>
                <a:extLst>
                  <a:ext uri="{0D108BD9-81ED-4DB2-BD59-A6C34878D82A}">
                    <a16:rowId xmlns:a16="http://schemas.microsoft.com/office/drawing/2014/main" val="4181713354"/>
                  </a:ext>
                </a:extLst>
              </a:tr>
              <a:tr h="377190">
                <a:tc vMerge="1">
                  <a:txBody>
                    <a:bodyPr/>
                    <a:lstStyle/>
                    <a:p>
                      <a:endParaRPr lang="en-GB"/>
                    </a:p>
                  </a:txBody>
                  <a:tcPr/>
                </a:tc>
                <a:tc>
                  <a:txBody>
                    <a:bodyPr/>
                    <a:lstStyle/>
                    <a:p>
                      <a:r>
                        <a:rPr lang="en-GB" sz="1600">
                          <a:latin typeface="Montserrat" panose="00000500000000000000" pitchFamily="2" charset="0"/>
                        </a:rPr>
                        <a:t>2023</a:t>
                      </a:r>
                    </a:p>
                  </a:txBody>
                  <a:tcPr marL="137160" marR="137160" marT="68580" marB="68580"/>
                </a:tc>
                <a:tc>
                  <a:txBody>
                    <a:bodyPr/>
                    <a:lstStyle/>
                    <a:p>
                      <a:r>
                        <a:rPr lang="en-GB" sz="1600" dirty="0">
                          <a:latin typeface="Montserrat" panose="00000500000000000000" pitchFamily="2" charset="0"/>
                        </a:rPr>
                        <a:t>956.85</a:t>
                      </a:r>
                    </a:p>
                  </a:txBody>
                  <a:tcPr marL="137160" marR="137160" marT="68580" marB="68580"/>
                </a:tc>
                <a:extLst>
                  <a:ext uri="{0D108BD9-81ED-4DB2-BD59-A6C34878D82A}">
                    <a16:rowId xmlns:a16="http://schemas.microsoft.com/office/drawing/2014/main" val="2865574245"/>
                  </a:ext>
                </a:extLst>
              </a:tr>
              <a:tr h="377190">
                <a:tc gridSpan="2">
                  <a:txBody>
                    <a:bodyPr/>
                    <a:lstStyle/>
                    <a:p>
                      <a:pPr algn="ctr"/>
                      <a:r>
                        <a:rPr lang="en-GB" sz="1600" dirty="0">
                          <a:latin typeface="Montserrat" panose="00000500000000000000" pitchFamily="2" charset="0"/>
                        </a:rPr>
                        <a:t>% Reduction Since 2019</a:t>
                      </a:r>
                    </a:p>
                  </a:txBody>
                  <a:tcPr marL="137160" marR="137160" marT="68580" marB="68580"/>
                </a:tc>
                <a:tc hMerge="1">
                  <a:txBody>
                    <a:bodyPr/>
                    <a:lstStyle/>
                    <a:p>
                      <a:endParaRPr lang="en-GB" sz="1050" dirty="0">
                        <a:latin typeface="Montserrat" panose="00000500000000000000" pitchFamily="2" charset="0"/>
                      </a:endParaRPr>
                    </a:p>
                  </a:txBody>
                  <a:tcPr/>
                </a:tc>
                <a:tc>
                  <a:txBody>
                    <a:bodyPr/>
                    <a:lstStyle/>
                    <a:p>
                      <a:r>
                        <a:rPr lang="en-GB" sz="1600" dirty="0">
                          <a:latin typeface="Montserrat" panose="00000500000000000000" pitchFamily="2" charset="0"/>
                        </a:rPr>
                        <a:t>25%</a:t>
                      </a:r>
                    </a:p>
                  </a:txBody>
                  <a:tcPr marL="137160" marR="137160" marT="68580" marB="68580"/>
                </a:tc>
                <a:extLst>
                  <a:ext uri="{0D108BD9-81ED-4DB2-BD59-A6C34878D82A}">
                    <a16:rowId xmlns:a16="http://schemas.microsoft.com/office/drawing/2014/main" val="2687930512"/>
                  </a:ext>
                </a:extLst>
              </a:tr>
            </a:tbl>
          </a:graphicData>
        </a:graphic>
      </p:graphicFrame>
      <p:pic>
        <p:nvPicPr>
          <p:cNvPr id="5" name="Picture 4">
            <a:extLst>
              <a:ext uri="{FF2B5EF4-FFF2-40B4-BE49-F238E27FC236}">
                <a16:creationId xmlns:a16="http://schemas.microsoft.com/office/drawing/2014/main" id="{D26AC05F-90DB-0628-14A4-FE95D8B195AC}"/>
              </a:ext>
            </a:extLst>
          </p:cNvPr>
          <p:cNvPicPr>
            <a:picLocks noChangeAspect="1"/>
          </p:cNvPicPr>
          <p:nvPr/>
        </p:nvPicPr>
        <p:blipFill rotWithShape="1">
          <a:blip r:embed="rId3"/>
          <a:srcRect b="69731"/>
          <a:stretch/>
        </p:blipFill>
        <p:spPr>
          <a:xfrm>
            <a:off x="10587061" y="1561742"/>
            <a:ext cx="5730341" cy="1414073"/>
          </a:xfrm>
          <a:prstGeom prst="rect">
            <a:avLst/>
          </a:prstGeom>
        </p:spPr>
      </p:pic>
      <p:pic>
        <p:nvPicPr>
          <p:cNvPr id="15" name="Picture 14">
            <a:extLst>
              <a:ext uri="{FF2B5EF4-FFF2-40B4-BE49-F238E27FC236}">
                <a16:creationId xmlns:a16="http://schemas.microsoft.com/office/drawing/2014/main" id="{C9A2E9FB-62EA-DAA1-4B0B-4B22CD11D3D8}"/>
              </a:ext>
            </a:extLst>
          </p:cNvPr>
          <p:cNvPicPr>
            <a:picLocks noChangeAspect="1"/>
          </p:cNvPicPr>
          <p:nvPr/>
        </p:nvPicPr>
        <p:blipFill>
          <a:blip r:embed="rId4"/>
          <a:stretch>
            <a:fillRect/>
          </a:stretch>
        </p:blipFill>
        <p:spPr>
          <a:xfrm>
            <a:off x="0" y="4635503"/>
            <a:ext cx="18288000" cy="1818879"/>
          </a:xfrm>
          <a:prstGeom prst="rect">
            <a:avLst/>
          </a:prstGeom>
        </p:spPr>
      </p:pic>
      <p:pic>
        <p:nvPicPr>
          <p:cNvPr id="19" name="Picture 18">
            <a:extLst>
              <a:ext uri="{FF2B5EF4-FFF2-40B4-BE49-F238E27FC236}">
                <a16:creationId xmlns:a16="http://schemas.microsoft.com/office/drawing/2014/main" id="{B0A84185-AABE-82C0-0F5F-04F4ECCA95E4}"/>
              </a:ext>
            </a:extLst>
          </p:cNvPr>
          <p:cNvPicPr>
            <a:picLocks noChangeAspect="1"/>
          </p:cNvPicPr>
          <p:nvPr/>
        </p:nvPicPr>
        <p:blipFill rotWithShape="1">
          <a:blip r:embed="rId5"/>
          <a:srcRect l="6849" t="9865" r="4501" b="10921"/>
          <a:stretch/>
        </p:blipFill>
        <p:spPr>
          <a:xfrm>
            <a:off x="13609743" y="1976630"/>
            <a:ext cx="3678132" cy="2769738"/>
          </a:xfrm>
          <a:prstGeom prst="rect">
            <a:avLst/>
          </a:prstGeom>
        </p:spPr>
      </p:pic>
      <p:pic>
        <p:nvPicPr>
          <p:cNvPr id="17" name="Picture 16">
            <a:extLst>
              <a:ext uri="{FF2B5EF4-FFF2-40B4-BE49-F238E27FC236}">
                <a16:creationId xmlns:a16="http://schemas.microsoft.com/office/drawing/2014/main" id="{02D5E267-CFBB-5910-B472-C3548E3AB208}"/>
              </a:ext>
            </a:extLst>
          </p:cNvPr>
          <p:cNvPicPr>
            <a:picLocks noChangeAspect="1"/>
          </p:cNvPicPr>
          <p:nvPr/>
        </p:nvPicPr>
        <p:blipFill>
          <a:blip r:embed="rId6"/>
          <a:stretch>
            <a:fillRect/>
          </a:stretch>
        </p:blipFill>
        <p:spPr>
          <a:xfrm>
            <a:off x="-2" y="6454382"/>
            <a:ext cx="18288000" cy="3590678"/>
          </a:xfrm>
          <a:prstGeom prst="rect">
            <a:avLst/>
          </a:prstGeom>
        </p:spPr>
      </p:pic>
    </p:spTree>
    <p:extLst>
      <p:ext uri="{BB962C8B-B14F-4D97-AF65-F5344CB8AC3E}">
        <p14:creationId xmlns:p14="http://schemas.microsoft.com/office/powerpoint/2010/main" val="1686160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0E20DCBD-279D-209A-E818-B525D90121CF}"/>
              </a:ext>
            </a:extLst>
          </p:cNvPr>
          <p:cNvSpPr/>
          <p:nvPr/>
        </p:nvSpPr>
        <p:spPr>
          <a:xfrm flipV="1">
            <a:off x="781666" y="828306"/>
            <a:ext cx="14014910" cy="62187"/>
          </a:xfrm>
          <a:custGeom>
            <a:avLst/>
            <a:gdLst/>
            <a:ahLst/>
            <a:cxnLst/>
            <a:rect l="l" t="t" r="r" b="b"/>
            <a:pathLst>
              <a:path w="4812665">
                <a:moveTo>
                  <a:pt x="0" y="0"/>
                </a:moveTo>
                <a:lnTo>
                  <a:pt x="4812601" y="0"/>
                </a:lnTo>
              </a:path>
            </a:pathLst>
          </a:custGeom>
          <a:ln w="12700">
            <a:solidFill>
              <a:srgbClr val="231F20"/>
            </a:solidFill>
          </a:ln>
        </p:spPr>
        <p:txBody>
          <a:bodyPr wrap="square" lIns="0" tIns="0" rIns="0" bIns="0" rtlCol="0"/>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2448">
              <a:latin typeface="Montserrat" panose="00000500000000000000" pitchFamily="50" charset="0"/>
            </a:endParaRPr>
          </a:p>
        </p:txBody>
      </p:sp>
      <p:grpSp>
        <p:nvGrpSpPr>
          <p:cNvPr id="24" name="Group 23">
            <a:extLst>
              <a:ext uri="{FF2B5EF4-FFF2-40B4-BE49-F238E27FC236}">
                <a16:creationId xmlns:a16="http://schemas.microsoft.com/office/drawing/2014/main" id="{2EDCD4A1-3BA0-12FE-8D31-5DD63C3E3B43}"/>
              </a:ext>
            </a:extLst>
          </p:cNvPr>
          <p:cNvGrpSpPr/>
          <p:nvPr/>
        </p:nvGrpSpPr>
        <p:grpSpPr>
          <a:xfrm>
            <a:off x="781665" y="220794"/>
            <a:ext cx="17152374" cy="3100470"/>
            <a:chOff x="521110" y="147196"/>
            <a:chExt cx="11434916" cy="2066980"/>
          </a:xfrm>
        </p:grpSpPr>
        <p:sp>
          <p:nvSpPr>
            <p:cNvPr id="12" name="object 11">
              <a:extLst>
                <a:ext uri="{FF2B5EF4-FFF2-40B4-BE49-F238E27FC236}">
                  <a16:creationId xmlns:a16="http://schemas.microsoft.com/office/drawing/2014/main" id="{7B82B37F-F4C2-B538-F7E6-58604E556FD9}"/>
                </a:ext>
              </a:extLst>
            </p:cNvPr>
            <p:cNvSpPr txBox="1"/>
            <p:nvPr/>
          </p:nvSpPr>
          <p:spPr>
            <a:xfrm>
              <a:off x="614227" y="663665"/>
              <a:ext cx="11341799" cy="1550511"/>
            </a:xfrm>
            <a:prstGeom prst="rect">
              <a:avLst/>
            </a:prstGeom>
          </p:spPr>
          <p:txBody>
            <a:bodyPr vert="horz" wrap="square" lIns="0" tIns="17274" rIns="0" bIns="0"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7274" marR="6911">
                <a:spcBef>
                  <a:spcPts val="137"/>
                </a:spcBef>
              </a:pPr>
              <a:r>
                <a:rPr lang="en-GB" sz="1500" spc="-8" dirty="0">
                  <a:solidFill>
                    <a:srgbClr val="231F20"/>
                  </a:solidFill>
                  <a:latin typeface="Montserrat" panose="00000500000000000000" pitchFamily="50" charset="0"/>
                  <a:cs typeface="Calibri-Light"/>
                </a:rPr>
                <a:t>Scope 1 and 2 data has been collected for the following emission sources: </a:t>
              </a:r>
              <a:r>
                <a:rPr lang="en-GB" sz="1500" dirty="0">
                  <a:latin typeface="Montserrat" panose="00000500000000000000" pitchFamily="50" charset="0"/>
                </a:rPr>
                <a:t>Fuels - Gaseous fuels - Natural gas, UK electricity - Electricity generated - Electricity: UK, </a:t>
              </a:r>
              <a:r>
                <a:rPr lang="fr-FR" sz="1500" dirty="0">
                  <a:latin typeface="Montserrat" panose="00000500000000000000" pitchFamily="50" charset="0"/>
                </a:rPr>
                <a:t>Fuels - </a:t>
              </a:r>
              <a:r>
                <a:rPr lang="en-GB" sz="1500" dirty="0">
                  <a:latin typeface="Montserrat" panose="00000500000000000000" pitchFamily="50" charset="0"/>
                </a:rPr>
                <a:t>Liquid</a:t>
              </a:r>
              <a:r>
                <a:rPr lang="fr-FR" sz="1500" dirty="0">
                  <a:latin typeface="Montserrat" panose="00000500000000000000" pitchFamily="50" charset="0"/>
                </a:rPr>
                <a:t> fuels - Diesel (</a:t>
              </a:r>
              <a:r>
                <a:rPr lang="en-GB" sz="1500" dirty="0">
                  <a:latin typeface="Montserrat" panose="00000500000000000000" pitchFamily="50" charset="0"/>
                </a:rPr>
                <a:t>average</a:t>
              </a:r>
              <a:r>
                <a:rPr lang="fr-FR" sz="1500" dirty="0">
                  <a:latin typeface="Montserrat" panose="00000500000000000000" pitchFamily="50" charset="0"/>
                </a:rPr>
                <a:t> </a:t>
              </a:r>
              <a:r>
                <a:rPr lang="en-GB" sz="1500" dirty="0">
                  <a:latin typeface="Montserrat" panose="00000500000000000000" pitchFamily="50" charset="0"/>
                </a:rPr>
                <a:t>biofuel</a:t>
              </a:r>
              <a:r>
                <a:rPr lang="fr-FR" sz="1500" dirty="0">
                  <a:latin typeface="Montserrat" panose="00000500000000000000" pitchFamily="50" charset="0"/>
                </a:rPr>
                <a:t> </a:t>
              </a:r>
              <a:r>
                <a:rPr lang="en-GB" sz="1500" dirty="0">
                  <a:latin typeface="Montserrat" panose="00000500000000000000" pitchFamily="50" charset="0"/>
                </a:rPr>
                <a:t>blend</a:t>
              </a:r>
              <a:r>
                <a:rPr lang="fr-FR" sz="1500" dirty="0">
                  <a:latin typeface="Montserrat" panose="00000500000000000000" pitchFamily="50" charset="0"/>
                </a:rPr>
                <a:t>), </a:t>
              </a:r>
              <a:r>
                <a:rPr lang="en-GB" sz="1500" dirty="0">
                  <a:latin typeface="Montserrat" panose="00000500000000000000" pitchFamily="50" charset="0"/>
                </a:rPr>
                <a:t>UK electricity for EVs - Cars (by market segment) – Sports, UK electricity for EVs - Cars (by size) - Large car and Fuels - Gaseous fuels - LPG</a:t>
              </a:r>
              <a:r>
                <a:rPr lang="en-GB" sz="1500" spc="-8" dirty="0">
                  <a:solidFill>
                    <a:srgbClr val="231F20"/>
                  </a:solidFill>
                  <a:latin typeface="Montserrat" panose="00000500000000000000" pitchFamily="50" charset="0"/>
                  <a:cs typeface="Calibri-Light"/>
                </a:rPr>
                <a:t>. </a:t>
              </a:r>
              <a:r>
                <a:rPr sz="1500" spc="-8" dirty="0">
                  <a:solidFill>
                    <a:srgbClr val="231F20"/>
                  </a:solidFill>
                  <a:latin typeface="Montserrat" panose="00000500000000000000" pitchFamily="50" charset="0"/>
                  <a:cs typeface="Calibri-Light"/>
                </a:rPr>
                <a:t>Scope</a:t>
              </a:r>
              <a:r>
                <a:rPr sz="1500" spc="-14" dirty="0">
                  <a:solidFill>
                    <a:srgbClr val="231F20"/>
                  </a:solidFill>
                  <a:latin typeface="Montserrat" panose="00000500000000000000" pitchFamily="50" charset="0"/>
                  <a:cs typeface="Calibri-Light"/>
                </a:rPr>
                <a:t> </a:t>
              </a:r>
              <a:r>
                <a:rPr sz="1500" dirty="0">
                  <a:solidFill>
                    <a:srgbClr val="231F20"/>
                  </a:solidFill>
                  <a:latin typeface="Montserrat" panose="00000500000000000000" pitchFamily="50" charset="0"/>
                  <a:cs typeface="Calibri-Light"/>
                </a:rPr>
                <a:t>3 is a </a:t>
              </a:r>
              <a:r>
                <a:rPr sz="1500" spc="-14" dirty="0">
                  <a:solidFill>
                    <a:srgbClr val="231F20"/>
                  </a:solidFill>
                  <a:latin typeface="Montserrat" panose="00000500000000000000" pitchFamily="50" charset="0"/>
                  <a:cs typeface="Calibri-Light"/>
                </a:rPr>
                <a:t>lengthy</a:t>
              </a:r>
              <a:r>
                <a:rPr sz="1500" dirty="0">
                  <a:solidFill>
                    <a:srgbClr val="231F20"/>
                  </a:solidFill>
                  <a:latin typeface="Montserrat" panose="00000500000000000000" pitchFamily="50" charset="0"/>
                  <a:cs typeface="Calibri-Light"/>
                </a:rPr>
                <a:t> </a:t>
              </a:r>
              <a:r>
                <a:rPr sz="1500" spc="-14" dirty="0">
                  <a:solidFill>
                    <a:srgbClr val="231F20"/>
                  </a:solidFill>
                  <a:latin typeface="Montserrat" panose="00000500000000000000" pitchFamily="50" charset="0"/>
                  <a:cs typeface="Calibri-Light"/>
                </a:rPr>
                <a:t>process</a:t>
              </a:r>
              <a:r>
                <a:rPr lang="en-GB" sz="1500" spc="-14" dirty="0">
                  <a:solidFill>
                    <a:srgbClr val="231F20"/>
                  </a:solidFill>
                  <a:latin typeface="Montserrat" panose="00000500000000000000" pitchFamily="50" charset="0"/>
                  <a:cs typeface="Calibri-Light"/>
                </a:rPr>
                <a:t>,</a:t>
              </a:r>
              <a:r>
                <a:rPr sz="1500" spc="-8" dirty="0">
                  <a:solidFill>
                    <a:srgbClr val="231F20"/>
                  </a:solidFill>
                  <a:latin typeface="Montserrat" panose="00000500000000000000" pitchFamily="50" charset="0"/>
                  <a:cs typeface="Calibri-Light"/>
                </a:rPr>
                <a:t> </a:t>
              </a:r>
              <a:r>
                <a:rPr sz="1500" dirty="0">
                  <a:solidFill>
                    <a:srgbClr val="231F20"/>
                  </a:solidFill>
                  <a:latin typeface="Montserrat" panose="00000500000000000000" pitchFamily="50" charset="0"/>
                  <a:cs typeface="Calibri-Light"/>
                </a:rPr>
                <a:t>and </a:t>
              </a:r>
              <a:r>
                <a:rPr sz="1500" spc="-14" dirty="0">
                  <a:solidFill>
                    <a:srgbClr val="231F20"/>
                  </a:solidFill>
                  <a:latin typeface="Montserrat" panose="00000500000000000000" pitchFamily="50" charset="0"/>
                  <a:cs typeface="Calibri-Light"/>
                </a:rPr>
                <a:t>we have</a:t>
              </a:r>
              <a:r>
                <a:rPr sz="1500" spc="-8" dirty="0">
                  <a:solidFill>
                    <a:srgbClr val="231F20"/>
                  </a:solidFill>
                  <a:latin typeface="Montserrat" panose="00000500000000000000" pitchFamily="50" charset="0"/>
                  <a:cs typeface="Calibri-Light"/>
                </a:rPr>
                <a:t> </a:t>
              </a:r>
              <a:r>
                <a:rPr lang="en-GB" sz="1500" spc="-8" dirty="0">
                  <a:solidFill>
                    <a:srgbClr val="231F20"/>
                  </a:solidFill>
                  <a:latin typeface="Montserrat" panose="00000500000000000000" pitchFamily="50" charset="0"/>
                  <a:cs typeface="Calibri-Light"/>
                </a:rPr>
                <a:t>already collected an extensive list of our Scope 3 data. This includes the collection of the following data: </a:t>
              </a:r>
              <a:r>
                <a:rPr lang="en-GB" sz="1500" dirty="0">
                  <a:latin typeface="Montserrat" panose="00000500000000000000" pitchFamily="50" charset="0"/>
                </a:rPr>
                <a:t>WTT- fuels - WTT- liquid fuels - Diesel (average biofuel blend), WTT- fuels - WTT- gaseous fuels - Natural gas, WTT- pass </a:t>
              </a:r>
              <a:r>
                <a:rPr lang="en-GB" sz="1500" dirty="0" err="1">
                  <a:latin typeface="Montserrat" panose="00000500000000000000" pitchFamily="50" charset="0"/>
                </a:rPr>
                <a:t>vehs</a:t>
              </a:r>
              <a:r>
                <a:rPr lang="en-GB" sz="1500" dirty="0">
                  <a:latin typeface="Montserrat" panose="00000500000000000000" pitchFamily="50" charset="0"/>
                </a:rPr>
                <a:t> &amp; travel- land - WTT- cars (by size) - Average car, Business travel- land - Cars (by size) - Average car, WTT- UK &amp; overseas elec - WTT- UK electricity (T&amp;D) - Electricity: UK, Transmission and distribution - T&amp;D- UK electricity - Electricity: UK, Material use - Construction - Mineral oil - Primary material production, Material use - Construction - Wood - Primary material production, Water supply - Water supply - Water supply, UK electricity T&amp;D for EVs - Cars (by market segment) – Sports, Waste disposal - Metal - Metal: scrap metal - Closed-loop, Waste disposal - Refuse - Commercial and industrial waste – Landfill, Material use - Construction - Metals - Primary material production, Homeworking - Office Equipment, Water treatment - Water treatment - Water treatment, Homeworking - Homeworking (office equipment + heating), WTT- fuels - WTT- gaseous fuels – LPG, Freighting goods - HGV (all diesel) - Articulated (&gt;33t), Hotel stay - Hotel stay – Germany, Business travel- air - Flights - Short-haul, to/from UK, Waste disposal - Refuse - Commercial and industrial waste - Open-loop, </a:t>
              </a:r>
              <a:endParaRPr sz="1500" dirty="0">
                <a:latin typeface="Montserrat" panose="00000500000000000000" pitchFamily="50" charset="0"/>
                <a:cs typeface="Calibri-Light"/>
              </a:endParaRPr>
            </a:p>
          </p:txBody>
        </p:sp>
        <p:sp>
          <p:nvSpPr>
            <p:cNvPr id="14" name="TextBox 13">
              <a:extLst>
                <a:ext uri="{FF2B5EF4-FFF2-40B4-BE49-F238E27FC236}">
                  <a16:creationId xmlns:a16="http://schemas.microsoft.com/office/drawing/2014/main" id="{420CA065-74D7-B604-887A-64C5606DFEBE}"/>
                </a:ext>
              </a:extLst>
            </p:cNvPr>
            <p:cNvSpPr txBox="1"/>
            <p:nvPr/>
          </p:nvSpPr>
          <p:spPr>
            <a:xfrm>
              <a:off x="521110" y="147196"/>
              <a:ext cx="4961190" cy="510909"/>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7274">
                <a:spcBef>
                  <a:spcPts val="137"/>
                </a:spcBef>
              </a:pPr>
              <a:r>
                <a:rPr lang="en-GB" sz="4080" b="1" spc="-27" dirty="0">
                  <a:solidFill>
                    <a:schemeClr val="tx2">
                      <a:lumMod val="75000"/>
                    </a:schemeClr>
                  </a:solidFill>
                  <a:latin typeface="Montserrat" panose="00000500000000000000" pitchFamily="50" charset="0"/>
                  <a:cs typeface="Calibri"/>
                </a:rPr>
                <a:t>Data</a:t>
              </a:r>
              <a:r>
                <a:rPr lang="en-GB" sz="4080" b="1" spc="-89" dirty="0">
                  <a:solidFill>
                    <a:schemeClr val="tx2">
                      <a:lumMod val="75000"/>
                    </a:schemeClr>
                  </a:solidFill>
                  <a:latin typeface="Montserrat" panose="00000500000000000000" pitchFamily="50" charset="0"/>
                  <a:cs typeface="Calibri"/>
                </a:rPr>
                <a:t> </a:t>
              </a:r>
              <a:r>
                <a:rPr lang="en-GB" sz="4080" b="1" spc="-14" dirty="0">
                  <a:solidFill>
                    <a:schemeClr val="tx2">
                      <a:lumMod val="75000"/>
                    </a:schemeClr>
                  </a:solidFill>
                  <a:latin typeface="Montserrat" panose="00000500000000000000" pitchFamily="50" charset="0"/>
                  <a:cs typeface="Calibri"/>
                </a:rPr>
                <a:t>Collected</a:t>
              </a:r>
              <a:endParaRPr lang="en-GB" sz="4080" dirty="0">
                <a:solidFill>
                  <a:schemeClr val="tx2">
                    <a:lumMod val="75000"/>
                  </a:schemeClr>
                </a:solidFill>
                <a:latin typeface="Montserrat" panose="00000500000000000000" pitchFamily="50" charset="0"/>
                <a:cs typeface="Calibri"/>
              </a:endParaRPr>
            </a:p>
          </p:txBody>
        </p:sp>
      </p:grpSp>
      <p:grpSp>
        <p:nvGrpSpPr>
          <p:cNvPr id="18" name="Group 17">
            <a:extLst>
              <a:ext uri="{FF2B5EF4-FFF2-40B4-BE49-F238E27FC236}">
                <a16:creationId xmlns:a16="http://schemas.microsoft.com/office/drawing/2014/main" id="{C910D686-D733-41C2-A641-85A8955F9E6F}"/>
              </a:ext>
            </a:extLst>
          </p:cNvPr>
          <p:cNvGrpSpPr/>
          <p:nvPr/>
        </p:nvGrpSpPr>
        <p:grpSpPr>
          <a:xfrm>
            <a:off x="781667" y="3519156"/>
            <a:ext cx="17152373" cy="1698084"/>
            <a:chOff x="1278190" y="1489471"/>
            <a:chExt cx="11434915" cy="1132056"/>
          </a:xfrm>
        </p:grpSpPr>
        <p:sp>
          <p:nvSpPr>
            <p:cNvPr id="7" name="object 7"/>
            <p:cNvSpPr txBox="1"/>
            <p:nvPr/>
          </p:nvSpPr>
          <p:spPr>
            <a:xfrm>
              <a:off x="1371307" y="1996141"/>
              <a:ext cx="11341798" cy="625386"/>
            </a:xfrm>
            <a:prstGeom prst="rect">
              <a:avLst/>
            </a:prstGeom>
          </p:spPr>
          <p:txBody>
            <a:bodyPr vert="horz" wrap="square" lIns="0" tIns="17274" rIns="0" bIns="0"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7274" marR="157199">
                <a:spcBef>
                  <a:spcPts val="137"/>
                </a:spcBef>
              </a:pPr>
              <a:r>
                <a:rPr lang="en-GB" sz="1496" spc="-35" dirty="0">
                  <a:solidFill>
                    <a:srgbClr val="231F20"/>
                  </a:solidFill>
                  <a:latin typeface="Montserrat" panose="00000500000000000000" pitchFamily="50" charset="0"/>
                  <a:cs typeface="Calibri-Light"/>
                </a:rPr>
                <a:t>We</a:t>
              </a:r>
              <a:r>
                <a:rPr lang="en-GB" sz="1496" spc="-8"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have</a:t>
              </a:r>
              <a:r>
                <a:rPr lang="en-GB" sz="1496" spc="-8"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enlisted</a:t>
              </a:r>
              <a:r>
                <a:rPr lang="en-GB" sz="1496" spc="-8" dirty="0">
                  <a:solidFill>
                    <a:srgbClr val="231F20"/>
                  </a:solidFill>
                  <a:latin typeface="Montserrat" panose="00000500000000000000" pitchFamily="50" charset="0"/>
                  <a:cs typeface="Calibri-Light"/>
                </a:rPr>
                <a:t> </a:t>
              </a:r>
              <a:r>
                <a:rPr lang="en-GB" sz="1496" dirty="0">
                  <a:solidFill>
                    <a:srgbClr val="231F20"/>
                  </a:solidFill>
                  <a:latin typeface="Montserrat" panose="00000500000000000000" pitchFamily="50" charset="0"/>
                  <a:cs typeface="Calibri-Light"/>
                </a:rPr>
                <a:t>the </a:t>
              </a:r>
              <a:r>
                <a:rPr lang="en-GB" sz="1496" spc="-8" dirty="0">
                  <a:solidFill>
                    <a:srgbClr val="231F20"/>
                  </a:solidFill>
                  <a:latin typeface="Montserrat" panose="00000500000000000000" pitchFamily="50" charset="0"/>
                  <a:cs typeface="Calibri-Light"/>
                </a:rPr>
                <a:t>assistance</a:t>
              </a:r>
              <a:r>
                <a:rPr lang="en-GB" sz="1496" dirty="0">
                  <a:solidFill>
                    <a:srgbClr val="231F20"/>
                  </a:solidFill>
                  <a:latin typeface="Montserrat" panose="00000500000000000000" pitchFamily="50" charset="0"/>
                  <a:cs typeface="Calibri-Light"/>
                </a:rPr>
                <a:t> </a:t>
              </a:r>
              <a:r>
                <a:rPr lang="en-GB" sz="1496" spc="-8" dirty="0">
                  <a:solidFill>
                    <a:srgbClr val="231F20"/>
                  </a:solidFill>
                  <a:latin typeface="Montserrat" panose="00000500000000000000" pitchFamily="50" charset="0"/>
                  <a:cs typeface="Calibri-Light"/>
                </a:rPr>
                <a:t>of </a:t>
              </a:r>
              <a:r>
                <a:rPr lang="en-GB" sz="1496" spc="-21" dirty="0">
                  <a:solidFill>
                    <a:srgbClr val="231F20"/>
                  </a:solidFill>
                  <a:latin typeface="Montserrat" panose="00000500000000000000" pitchFamily="50" charset="0"/>
                  <a:cs typeface="Calibri-Light"/>
                </a:rPr>
                <a:t>Pro</a:t>
              </a:r>
              <a:r>
                <a:rPr lang="en-GB" sz="1496" spc="-8"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Enviro,</a:t>
              </a:r>
              <a:r>
                <a:rPr lang="en-GB" sz="1496" spc="-8" dirty="0">
                  <a:solidFill>
                    <a:srgbClr val="231F20"/>
                  </a:solidFill>
                  <a:latin typeface="Montserrat" panose="00000500000000000000" pitchFamily="50" charset="0"/>
                  <a:cs typeface="Calibri-Light"/>
                </a:rPr>
                <a:t> </a:t>
              </a:r>
              <a:r>
                <a:rPr lang="en-GB" sz="1496" dirty="0">
                  <a:solidFill>
                    <a:srgbClr val="231F20"/>
                  </a:solidFill>
                  <a:latin typeface="Montserrat" panose="00000500000000000000" pitchFamily="50" charset="0"/>
                  <a:cs typeface="Calibri-Light"/>
                </a:rPr>
                <a:t>specialist energy, process optimisation and carbon emissions reduction consultants who have been involved in delivering </a:t>
              </a:r>
              <a:r>
                <a:rPr lang="en-GB" sz="1496" spc="-14" dirty="0">
                  <a:solidFill>
                    <a:srgbClr val="231F20"/>
                  </a:solidFill>
                  <a:latin typeface="Montserrat" panose="00000500000000000000" pitchFamily="50" charset="0"/>
                  <a:cs typeface="Calibri-Light"/>
                </a:rPr>
                <a:t>innovative</a:t>
              </a:r>
              <a:r>
                <a:rPr lang="en-GB" sz="1496" dirty="0">
                  <a:solidFill>
                    <a:srgbClr val="231F20"/>
                  </a:solidFill>
                  <a:latin typeface="Montserrat" panose="00000500000000000000" pitchFamily="50" charset="0"/>
                  <a:cs typeface="Calibri-Light"/>
                </a:rPr>
                <a:t> </a:t>
              </a:r>
              <a:r>
                <a:rPr lang="en-GB" sz="1496" spc="-8" dirty="0">
                  <a:solidFill>
                    <a:srgbClr val="231F20"/>
                  </a:solidFill>
                  <a:latin typeface="Montserrat" panose="00000500000000000000" pitchFamily="50" charset="0"/>
                  <a:cs typeface="Calibri-Light"/>
                </a:rPr>
                <a:t>solutions</a:t>
              </a:r>
              <a:r>
                <a:rPr lang="en-GB" sz="1496" spc="8"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to</a:t>
              </a:r>
              <a:r>
                <a:rPr lang="en-GB" sz="1496" dirty="0">
                  <a:solidFill>
                    <a:srgbClr val="231F20"/>
                  </a:solidFill>
                  <a:latin typeface="Montserrat" panose="00000500000000000000" pitchFamily="50" charset="0"/>
                  <a:cs typeface="Calibri-Light"/>
                </a:rPr>
                <a:t> </a:t>
              </a:r>
              <a:r>
                <a:rPr lang="en-GB" sz="1496" spc="-8" dirty="0">
                  <a:solidFill>
                    <a:srgbClr val="231F20"/>
                  </a:solidFill>
                  <a:latin typeface="Montserrat" panose="00000500000000000000" pitchFamily="50" charset="0"/>
                  <a:cs typeface="Calibri-Light"/>
                </a:rPr>
                <a:t>decarbonise </a:t>
              </a:r>
              <a:r>
                <a:rPr lang="en-GB" sz="1496" dirty="0">
                  <a:solidFill>
                    <a:srgbClr val="231F20"/>
                  </a:solidFill>
                  <a:latin typeface="Montserrat" panose="00000500000000000000" pitchFamily="50" charset="0"/>
                  <a:cs typeface="Calibri-Light"/>
                </a:rPr>
                <a:t>the </a:t>
              </a:r>
              <a:r>
                <a:rPr lang="en-GB" sz="1496" spc="-14" dirty="0">
                  <a:solidFill>
                    <a:srgbClr val="231F20"/>
                  </a:solidFill>
                  <a:latin typeface="Montserrat" panose="00000500000000000000" pitchFamily="50" charset="0"/>
                  <a:cs typeface="Calibri-Light"/>
                </a:rPr>
                <a:t>energy-intensive</a:t>
              </a:r>
              <a:r>
                <a:rPr lang="en-GB" sz="1496" spc="-8"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sectors</a:t>
              </a:r>
              <a:r>
                <a:rPr lang="en-GB" sz="1496" spc="8" dirty="0">
                  <a:solidFill>
                    <a:srgbClr val="231F20"/>
                  </a:solidFill>
                  <a:latin typeface="Montserrat" panose="00000500000000000000" pitchFamily="50" charset="0"/>
                  <a:cs typeface="Calibri-Light"/>
                </a:rPr>
                <a:t> </a:t>
              </a:r>
              <a:r>
                <a:rPr lang="en-GB" sz="1496" spc="-8" dirty="0">
                  <a:solidFill>
                    <a:srgbClr val="231F20"/>
                  </a:solidFill>
                  <a:latin typeface="Montserrat" panose="00000500000000000000" pitchFamily="50" charset="0"/>
                  <a:cs typeface="Calibri-Light"/>
                </a:rPr>
                <a:t>of </a:t>
              </a:r>
              <a:r>
                <a:rPr lang="en-GB" sz="1496" dirty="0">
                  <a:solidFill>
                    <a:srgbClr val="231F20"/>
                  </a:solidFill>
                  <a:latin typeface="Montserrat" panose="00000500000000000000" pitchFamily="50" charset="0"/>
                  <a:cs typeface="Calibri-Light"/>
                </a:rPr>
                <a:t>the</a:t>
              </a:r>
              <a:r>
                <a:rPr lang="en-GB" sz="1496" spc="8" dirty="0">
                  <a:solidFill>
                    <a:srgbClr val="231F20"/>
                  </a:solidFill>
                  <a:latin typeface="Montserrat" panose="00000500000000000000" pitchFamily="50" charset="0"/>
                  <a:cs typeface="Calibri-Light"/>
                </a:rPr>
                <a:t> </a:t>
              </a:r>
              <a:r>
                <a:rPr lang="en-GB" sz="1496" dirty="0">
                  <a:solidFill>
                    <a:srgbClr val="231F20"/>
                  </a:solidFill>
                  <a:latin typeface="Montserrat" panose="00000500000000000000" pitchFamily="50" charset="0"/>
                  <a:cs typeface="Calibri-Light"/>
                </a:rPr>
                <a:t>UK </a:t>
              </a:r>
              <a:r>
                <a:rPr lang="en-GB" sz="1496" spc="-14" dirty="0">
                  <a:solidFill>
                    <a:srgbClr val="231F20"/>
                  </a:solidFill>
                  <a:latin typeface="Montserrat" panose="00000500000000000000" pitchFamily="50" charset="0"/>
                  <a:cs typeface="Calibri-Light"/>
                </a:rPr>
                <a:t>economy</a:t>
              </a:r>
              <a:r>
                <a:rPr lang="en-GB" sz="1496" spc="8"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throughout</a:t>
              </a:r>
              <a:r>
                <a:rPr lang="en-GB" sz="1496" spc="-8" dirty="0">
                  <a:solidFill>
                    <a:srgbClr val="231F20"/>
                  </a:solidFill>
                  <a:latin typeface="Montserrat" panose="00000500000000000000" pitchFamily="50" charset="0"/>
                  <a:cs typeface="Calibri-Light"/>
                </a:rPr>
                <a:t> </a:t>
              </a:r>
              <a:r>
                <a:rPr lang="en-GB" sz="1496" dirty="0">
                  <a:solidFill>
                    <a:srgbClr val="231F20"/>
                  </a:solidFill>
                  <a:latin typeface="Montserrat" panose="00000500000000000000" pitchFamily="50" charset="0"/>
                  <a:cs typeface="Calibri-Light"/>
                </a:rPr>
                <a:t>the</a:t>
              </a:r>
              <a:r>
                <a:rPr lang="en-GB" sz="1496" spc="8" dirty="0">
                  <a:solidFill>
                    <a:srgbClr val="231F20"/>
                  </a:solidFill>
                  <a:latin typeface="Montserrat" panose="00000500000000000000" pitchFamily="50" charset="0"/>
                  <a:cs typeface="Calibri-Light"/>
                </a:rPr>
                <a:t> </a:t>
              </a:r>
              <a:r>
                <a:rPr lang="en-GB" sz="1496" spc="-8" dirty="0">
                  <a:solidFill>
                    <a:srgbClr val="231F20"/>
                  </a:solidFill>
                  <a:latin typeface="Montserrat" panose="00000500000000000000" pitchFamily="50" charset="0"/>
                  <a:cs typeface="Calibri-Light"/>
                </a:rPr>
                <a:t>last</a:t>
              </a:r>
              <a:r>
                <a:rPr lang="en-GB" sz="1496" spc="8" dirty="0">
                  <a:solidFill>
                    <a:srgbClr val="231F20"/>
                  </a:solidFill>
                  <a:latin typeface="Montserrat" panose="00000500000000000000" pitchFamily="50" charset="0"/>
                  <a:cs typeface="Calibri-Light"/>
                </a:rPr>
                <a:t> </a:t>
              </a:r>
              <a:r>
                <a:rPr lang="en-GB" sz="1496" dirty="0">
                  <a:solidFill>
                    <a:srgbClr val="231F20"/>
                  </a:solidFill>
                  <a:latin typeface="Montserrat" panose="00000500000000000000" pitchFamily="50" charset="0"/>
                  <a:cs typeface="Calibri-Light"/>
                </a:rPr>
                <a:t>30 </a:t>
              </a:r>
              <a:r>
                <a:rPr lang="en-GB" sz="1496" spc="-14" dirty="0">
                  <a:solidFill>
                    <a:srgbClr val="231F20"/>
                  </a:solidFill>
                  <a:latin typeface="Montserrat" panose="00000500000000000000" pitchFamily="50" charset="0"/>
                  <a:cs typeface="Calibri-Light"/>
                </a:rPr>
                <a:t>years.</a:t>
              </a:r>
              <a:endParaRPr lang="en-GB" sz="1496" dirty="0">
                <a:latin typeface="Montserrat" panose="00000500000000000000" pitchFamily="50" charset="0"/>
                <a:cs typeface="Calibri-Light"/>
              </a:endParaRPr>
            </a:p>
            <a:p>
              <a:pPr marL="17274" marR="6911"/>
              <a:r>
                <a:rPr lang="en-GB" sz="1496" spc="-8" dirty="0">
                  <a:solidFill>
                    <a:srgbClr val="231F20"/>
                  </a:solidFill>
                  <a:latin typeface="Montserrat" panose="00000500000000000000" pitchFamily="50" charset="0"/>
                  <a:cs typeface="Calibri-Light"/>
                </a:rPr>
                <a:t>We are committed to the</a:t>
              </a:r>
              <a:r>
                <a:rPr lang="en-GB" sz="1496" spc="27"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development</a:t>
              </a:r>
              <a:r>
                <a:rPr lang="en-GB" sz="1496" spc="35" dirty="0">
                  <a:solidFill>
                    <a:srgbClr val="231F20"/>
                  </a:solidFill>
                  <a:latin typeface="Montserrat" panose="00000500000000000000" pitchFamily="50" charset="0"/>
                  <a:cs typeface="Calibri-Light"/>
                </a:rPr>
                <a:t> </a:t>
              </a:r>
              <a:r>
                <a:rPr lang="en-GB" sz="1496" spc="-8" dirty="0">
                  <a:solidFill>
                    <a:srgbClr val="231F20"/>
                  </a:solidFill>
                  <a:latin typeface="Montserrat" panose="00000500000000000000" pitchFamily="50" charset="0"/>
                  <a:cs typeface="Calibri-Light"/>
                </a:rPr>
                <a:t>of a</a:t>
              </a:r>
              <a:r>
                <a:rPr lang="en-GB" sz="1496" spc="27" dirty="0">
                  <a:solidFill>
                    <a:srgbClr val="231F20"/>
                  </a:solidFill>
                  <a:latin typeface="Montserrat" panose="00000500000000000000" pitchFamily="50" charset="0"/>
                  <a:cs typeface="Calibri-Light"/>
                </a:rPr>
                <a:t> comprehensive net</a:t>
              </a:r>
              <a:r>
                <a:rPr lang="en-GB" sz="1496" spc="35" dirty="0">
                  <a:solidFill>
                    <a:srgbClr val="231F20"/>
                  </a:solidFill>
                  <a:latin typeface="Montserrat" panose="00000500000000000000" pitchFamily="50" charset="0"/>
                  <a:cs typeface="Calibri-Light"/>
                </a:rPr>
                <a:t>-</a:t>
              </a:r>
              <a:r>
                <a:rPr lang="en-GB" sz="1496" spc="-21" dirty="0">
                  <a:solidFill>
                    <a:srgbClr val="231F20"/>
                  </a:solidFill>
                  <a:latin typeface="Montserrat" panose="00000500000000000000" pitchFamily="50" charset="0"/>
                  <a:cs typeface="Calibri-Light"/>
                </a:rPr>
                <a:t>zero</a:t>
              </a:r>
              <a:r>
                <a:rPr lang="en-GB" sz="1496" spc="35" dirty="0">
                  <a:solidFill>
                    <a:srgbClr val="231F20"/>
                  </a:solidFill>
                  <a:latin typeface="Montserrat" panose="00000500000000000000" pitchFamily="50" charset="0"/>
                  <a:cs typeface="Calibri-Light"/>
                </a:rPr>
                <a:t> </a:t>
              </a:r>
              <a:r>
                <a:rPr lang="en-GB" sz="1496" spc="-8" dirty="0">
                  <a:solidFill>
                    <a:srgbClr val="231F20"/>
                  </a:solidFill>
                  <a:latin typeface="Montserrat" panose="00000500000000000000" pitchFamily="50" charset="0"/>
                  <a:cs typeface="Calibri-Light"/>
                </a:rPr>
                <a:t>carbon</a:t>
              </a:r>
              <a:r>
                <a:rPr lang="en-GB" sz="1496" spc="35" dirty="0">
                  <a:solidFill>
                    <a:srgbClr val="231F20"/>
                  </a:solidFill>
                  <a:latin typeface="Montserrat" panose="00000500000000000000" pitchFamily="50" charset="0"/>
                  <a:cs typeface="Calibri-Light"/>
                </a:rPr>
                <a:t> </a:t>
              </a:r>
              <a:r>
                <a:rPr lang="en-GB" sz="1496" spc="-21" dirty="0">
                  <a:solidFill>
                    <a:srgbClr val="231F20"/>
                  </a:solidFill>
                  <a:latin typeface="Montserrat" panose="00000500000000000000" pitchFamily="50" charset="0"/>
                  <a:cs typeface="Calibri-Light"/>
                </a:rPr>
                <a:t>strategy</a:t>
              </a:r>
              <a:r>
                <a:rPr lang="en-GB" sz="1496" spc="27" dirty="0">
                  <a:solidFill>
                    <a:srgbClr val="231F20"/>
                  </a:solidFill>
                  <a:latin typeface="Montserrat" panose="00000500000000000000" pitchFamily="50" charset="0"/>
                  <a:cs typeface="Calibri-Light"/>
                </a:rPr>
                <a:t> </a:t>
              </a:r>
              <a:r>
                <a:rPr lang="en-GB" sz="1496" spc="-8" dirty="0">
                  <a:solidFill>
                    <a:srgbClr val="231F20"/>
                  </a:solidFill>
                  <a:latin typeface="Montserrat" panose="00000500000000000000" pitchFamily="50" charset="0"/>
                  <a:cs typeface="Calibri-Light"/>
                </a:rPr>
                <a:t>that</a:t>
              </a:r>
              <a:r>
                <a:rPr lang="en-GB" sz="1496" spc="35" dirty="0">
                  <a:solidFill>
                    <a:srgbClr val="231F20"/>
                  </a:solidFill>
                  <a:latin typeface="Montserrat" panose="00000500000000000000" pitchFamily="50" charset="0"/>
                  <a:cs typeface="Calibri-Light"/>
                </a:rPr>
                <a:t> </a:t>
              </a:r>
              <a:r>
                <a:rPr lang="en-GB" sz="1496" dirty="0">
                  <a:solidFill>
                    <a:srgbClr val="231F20"/>
                  </a:solidFill>
                  <a:latin typeface="Montserrat" panose="00000500000000000000" pitchFamily="50" charset="0"/>
                  <a:cs typeface="Calibri-Light"/>
                </a:rPr>
                <a:t>is</a:t>
              </a:r>
              <a:r>
                <a:rPr lang="en-GB" sz="1496" spc="41" dirty="0">
                  <a:solidFill>
                    <a:srgbClr val="231F20"/>
                  </a:solidFill>
                  <a:latin typeface="Montserrat" panose="00000500000000000000" pitchFamily="50" charset="0"/>
                  <a:cs typeface="Calibri-Light"/>
                </a:rPr>
                <a:t> </a:t>
              </a:r>
              <a:r>
                <a:rPr lang="en-GB" sz="1496" dirty="0">
                  <a:solidFill>
                    <a:srgbClr val="231F20"/>
                  </a:solidFill>
                  <a:latin typeface="Montserrat" panose="00000500000000000000" pitchFamily="50" charset="0"/>
                  <a:cs typeface="Calibri-Light"/>
                </a:rPr>
                <a:t>uniquely</a:t>
              </a:r>
              <a:r>
                <a:rPr lang="en-GB" sz="1496" spc="35"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tailored</a:t>
              </a:r>
              <a:r>
                <a:rPr lang="en-GB" sz="1496" spc="27"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to </a:t>
              </a:r>
              <a:r>
                <a:rPr lang="en-GB" sz="1496" spc="-8" dirty="0">
                  <a:solidFill>
                    <a:srgbClr val="231F20"/>
                  </a:solidFill>
                  <a:latin typeface="Montserrat" panose="00000500000000000000" pitchFamily="50" charset="0"/>
                  <a:cs typeface="Calibri-Light"/>
                </a:rPr>
                <a:t>our</a:t>
              </a:r>
              <a:r>
                <a:rPr lang="en-GB" sz="1496" spc="-14" dirty="0">
                  <a:solidFill>
                    <a:srgbClr val="231F20"/>
                  </a:solidFill>
                  <a:latin typeface="Montserrat" panose="00000500000000000000" pitchFamily="50" charset="0"/>
                  <a:cs typeface="Calibri-Light"/>
                </a:rPr>
                <a:t> production</a:t>
              </a:r>
              <a:r>
                <a:rPr lang="en-GB" sz="1496" spc="-8" dirty="0">
                  <a:solidFill>
                    <a:srgbClr val="231F20"/>
                  </a:solidFill>
                  <a:latin typeface="Montserrat" panose="00000500000000000000" pitchFamily="50" charset="0"/>
                  <a:cs typeface="Calibri-Light"/>
                </a:rPr>
                <a:t> </a:t>
              </a:r>
              <a:r>
                <a:rPr lang="en-GB" sz="1496" dirty="0">
                  <a:solidFill>
                    <a:srgbClr val="231F20"/>
                  </a:solidFill>
                  <a:latin typeface="Montserrat" panose="00000500000000000000" pitchFamily="50" charset="0"/>
                  <a:cs typeface="Calibri-Light"/>
                </a:rPr>
                <a:t>and needs, which we will be</a:t>
              </a:r>
              <a:r>
                <a:rPr lang="en-GB" sz="1496" spc="-8" dirty="0">
                  <a:solidFill>
                    <a:srgbClr val="231F20"/>
                  </a:solidFill>
                  <a:latin typeface="Montserrat" panose="00000500000000000000" pitchFamily="50" charset="0"/>
                  <a:cs typeface="Calibri-Light"/>
                </a:rPr>
                <a:t> implementing </a:t>
              </a:r>
              <a:r>
                <a:rPr lang="en-GB" sz="1496" spc="-14" dirty="0">
                  <a:solidFill>
                    <a:srgbClr val="231F20"/>
                  </a:solidFill>
                  <a:latin typeface="Montserrat" panose="00000500000000000000" pitchFamily="50" charset="0"/>
                  <a:cs typeface="Calibri-Light"/>
                </a:rPr>
                <a:t>over</a:t>
              </a:r>
              <a:r>
                <a:rPr lang="en-GB" sz="1496" spc="-8" dirty="0">
                  <a:solidFill>
                    <a:srgbClr val="231F20"/>
                  </a:solidFill>
                  <a:latin typeface="Montserrat" panose="00000500000000000000" pitchFamily="50" charset="0"/>
                  <a:cs typeface="Calibri-Light"/>
                </a:rPr>
                <a:t> </a:t>
              </a:r>
              <a:r>
                <a:rPr lang="en-GB" sz="1496" dirty="0">
                  <a:solidFill>
                    <a:srgbClr val="231F20"/>
                  </a:solidFill>
                  <a:latin typeface="Montserrat" panose="00000500000000000000" pitchFamily="50" charset="0"/>
                  <a:cs typeface="Calibri-Light"/>
                </a:rPr>
                <a:t>the </a:t>
              </a:r>
              <a:r>
                <a:rPr lang="en-GB" sz="1496" spc="-8" dirty="0">
                  <a:solidFill>
                    <a:srgbClr val="231F20"/>
                  </a:solidFill>
                  <a:latin typeface="Montserrat" panose="00000500000000000000" pitchFamily="50" charset="0"/>
                  <a:cs typeface="Calibri-Light"/>
                </a:rPr>
                <a:t>next</a:t>
              </a:r>
              <a:r>
                <a:rPr lang="en-GB" sz="1496" dirty="0">
                  <a:solidFill>
                    <a:srgbClr val="231F20"/>
                  </a:solidFill>
                  <a:latin typeface="Montserrat" panose="00000500000000000000" pitchFamily="50" charset="0"/>
                  <a:cs typeface="Calibri-Light"/>
                </a:rPr>
                <a:t> eight </a:t>
              </a:r>
              <a:r>
                <a:rPr lang="en-GB" sz="1496" spc="-21" dirty="0">
                  <a:solidFill>
                    <a:srgbClr val="231F20"/>
                  </a:solidFill>
                  <a:latin typeface="Montserrat" panose="00000500000000000000" pitchFamily="50" charset="0"/>
                  <a:cs typeface="Calibri-Light"/>
                </a:rPr>
                <a:t>years </a:t>
              </a:r>
              <a:r>
                <a:rPr lang="en-GB" sz="1496" spc="-14" dirty="0">
                  <a:solidFill>
                    <a:srgbClr val="231F20"/>
                  </a:solidFill>
                  <a:latin typeface="Montserrat" panose="00000500000000000000" pitchFamily="50" charset="0"/>
                  <a:cs typeface="Calibri-Light"/>
                </a:rPr>
                <a:t>to</a:t>
              </a:r>
              <a:r>
                <a:rPr lang="en-GB" sz="1496" spc="-8" dirty="0">
                  <a:solidFill>
                    <a:srgbClr val="231F20"/>
                  </a:solidFill>
                  <a:latin typeface="Montserrat" panose="00000500000000000000" pitchFamily="50" charset="0"/>
                  <a:cs typeface="Calibri-Light"/>
                </a:rPr>
                <a:t> </a:t>
              </a:r>
              <a:r>
                <a:rPr lang="en-GB" sz="1496" dirty="0">
                  <a:solidFill>
                    <a:srgbClr val="231F20"/>
                  </a:solidFill>
                  <a:latin typeface="Montserrat" panose="00000500000000000000" pitchFamily="50" charset="0"/>
                  <a:cs typeface="Calibri-Light"/>
                </a:rPr>
                <a:t>align</a:t>
              </a:r>
              <a:r>
                <a:rPr lang="en-GB" sz="1496" spc="8"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ourselves</a:t>
              </a:r>
              <a:r>
                <a:rPr lang="en-GB" sz="1496" dirty="0">
                  <a:solidFill>
                    <a:srgbClr val="231F20"/>
                  </a:solidFill>
                  <a:latin typeface="Montserrat" panose="00000500000000000000" pitchFamily="50" charset="0"/>
                  <a:cs typeface="Calibri-Light"/>
                </a:rPr>
                <a:t> with</a:t>
              </a:r>
              <a:r>
                <a:rPr lang="en-GB" sz="1496" spc="8" dirty="0">
                  <a:solidFill>
                    <a:srgbClr val="231F20"/>
                  </a:solidFill>
                  <a:latin typeface="Montserrat" panose="00000500000000000000" pitchFamily="50" charset="0"/>
                  <a:cs typeface="Calibri-Light"/>
                </a:rPr>
                <a:t> </a:t>
              </a:r>
              <a:r>
                <a:rPr lang="en-GB" sz="1496" dirty="0">
                  <a:solidFill>
                    <a:srgbClr val="231F20"/>
                  </a:solidFill>
                  <a:latin typeface="Montserrat" panose="00000500000000000000" pitchFamily="50" charset="0"/>
                  <a:cs typeface="Calibri-Light"/>
                </a:rPr>
                <a:t>the</a:t>
              </a:r>
              <a:r>
                <a:rPr lang="en-GB" sz="1496" spc="8"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Paris</a:t>
              </a:r>
              <a:r>
                <a:rPr lang="en-GB" sz="1496" spc="8"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Agreement</a:t>
              </a:r>
              <a:r>
                <a:rPr lang="en-GB" sz="1496" spc="8" dirty="0">
                  <a:solidFill>
                    <a:srgbClr val="231F20"/>
                  </a:solidFill>
                  <a:latin typeface="Montserrat" panose="00000500000000000000" pitchFamily="50" charset="0"/>
                  <a:cs typeface="Calibri-Light"/>
                </a:rPr>
                <a:t> </a:t>
              </a:r>
              <a:r>
                <a:rPr lang="en-GB" sz="1496" spc="-8" dirty="0">
                  <a:solidFill>
                    <a:srgbClr val="231F20"/>
                  </a:solidFill>
                  <a:latin typeface="Montserrat" panose="00000500000000000000" pitchFamily="50" charset="0"/>
                  <a:cs typeface="Calibri-Light"/>
                </a:rPr>
                <a:t>of</a:t>
              </a:r>
              <a:r>
                <a:rPr lang="en-GB" sz="1496" dirty="0">
                  <a:solidFill>
                    <a:srgbClr val="231F20"/>
                  </a:solidFill>
                  <a:latin typeface="Montserrat" panose="00000500000000000000" pitchFamily="50" charset="0"/>
                  <a:cs typeface="Calibri-Light"/>
                </a:rPr>
                <a:t> </a:t>
              </a:r>
              <a:r>
                <a:rPr lang="en-GB" sz="1496" spc="-8" dirty="0">
                  <a:solidFill>
                    <a:srgbClr val="231F20"/>
                  </a:solidFill>
                  <a:latin typeface="Montserrat" panose="00000500000000000000" pitchFamily="50" charset="0"/>
                  <a:cs typeface="Calibri-Light"/>
                </a:rPr>
                <a:t>limiting</a:t>
              </a:r>
              <a:r>
                <a:rPr lang="en-GB" sz="1496" spc="8" dirty="0">
                  <a:solidFill>
                    <a:srgbClr val="231F20"/>
                  </a:solidFill>
                  <a:latin typeface="Montserrat" panose="00000500000000000000" pitchFamily="50" charset="0"/>
                  <a:cs typeface="Calibri-Light"/>
                </a:rPr>
                <a:t> global </a:t>
              </a:r>
              <a:r>
                <a:rPr lang="en-GB" sz="1496" spc="-8" dirty="0">
                  <a:solidFill>
                    <a:srgbClr val="231F20"/>
                  </a:solidFill>
                  <a:latin typeface="Montserrat" panose="00000500000000000000" pitchFamily="50" charset="0"/>
                  <a:cs typeface="Calibri-Light"/>
                </a:rPr>
                <a:t>warming</a:t>
              </a:r>
              <a:r>
                <a:rPr lang="en-GB" sz="1496" spc="8" dirty="0">
                  <a:solidFill>
                    <a:srgbClr val="231F20"/>
                  </a:solidFill>
                  <a:latin typeface="Montserrat" panose="00000500000000000000" pitchFamily="50" charset="0"/>
                  <a:cs typeface="Calibri-Light"/>
                </a:rPr>
                <a:t> </a:t>
              </a:r>
              <a:r>
                <a:rPr lang="en-GB" sz="1496" spc="-14" dirty="0">
                  <a:solidFill>
                    <a:srgbClr val="231F20"/>
                  </a:solidFill>
                  <a:latin typeface="Montserrat" panose="00000500000000000000" pitchFamily="50" charset="0"/>
                  <a:cs typeface="Calibri-Light"/>
                </a:rPr>
                <a:t>to</a:t>
              </a:r>
              <a:r>
                <a:rPr lang="en-GB" sz="1496" spc="-8" dirty="0">
                  <a:solidFill>
                    <a:srgbClr val="231F20"/>
                  </a:solidFill>
                  <a:latin typeface="Montserrat" panose="00000500000000000000" pitchFamily="50" charset="0"/>
                  <a:cs typeface="Calibri-Light"/>
                </a:rPr>
                <a:t> below </a:t>
              </a:r>
              <a:r>
                <a:rPr lang="en-GB" sz="1496" dirty="0">
                  <a:solidFill>
                    <a:srgbClr val="231F20"/>
                  </a:solidFill>
                  <a:latin typeface="Montserrat" panose="00000500000000000000" pitchFamily="50" charset="0"/>
                  <a:cs typeface="Calibri-Light"/>
                </a:rPr>
                <a:t>1.5°C.</a:t>
              </a:r>
              <a:r>
                <a:rPr lang="en-GB" sz="1496" dirty="0">
                  <a:latin typeface="Montserrat" panose="00000500000000000000" pitchFamily="50" charset="0"/>
                  <a:cs typeface="Calibri-Light"/>
                </a:rPr>
                <a:t> developing a comprehensive net-zero carbon strategy </a:t>
              </a:r>
            </a:p>
          </p:txBody>
        </p:sp>
        <p:sp>
          <p:nvSpPr>
            <p:cNvPr id="8" name="object 8"/>
            <p:cNvSpPr txBox="1"/>
            <p:nvPr/>
          </p:nvSpPr>
          <p:spPr>
            <a:xfrm>
              <a:off x="1358770" y="1489471"/>
              <a:ext cx="9343571" cy="430205"/>
            </a:xfrm>
            <a:prstGeom prst="rect">
              <a:avLst/>
            </a:prstGeom>
          </p:spPr>
          <p:txBody>
            <a:bodyPr vert="horz" wrap="square" lIns="0" tIns="17274" rIns="0" bIns="0"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7274">
                <a:spcBef>
                  <a:spcPts val="137"/>
                </a:spcBef>
              </a:pPr>
              <a:r>
                <a:rPr sz="4080" b="1" dirty="0">
                  <a:solidFill>
                    <a:schemeClr val="tx2">
                      <a:lumMod val="75000"/>
                    </a:schemeClr>
                  </a:solidFill>
                  <a:latin typeface="Montserrat" panose="00000500000000000000" pitchFamily="50" charset="0"/>
                  <a:cs typeface="Calibri"/>
                </a:rPr>
                <a:t>Emission</a:t>
              </a:r>
              <a:r>
                <a:rPr sz="4080" b="1" spc="-48" dirty="0">
                  <a:solidFill>
                    <a:schemeClr val="tx2">
                      <a:lumMod val="75000"/>
                    </a:schemeClr>
                  </a:solidFill>
                  <a:latin typeface="Montserrat" panose="00000500000000000000" pitchFamily="50" charset="0"/>
                  <a:cs typeface="Calibri"/>
                </a:rPr>
                <a:t> </a:t>
              </a:r>
              <a:r>
                <a:rPr sz="4080" b="1" spc="-21" dirty="0">
                  <a:solidFill>
                    <a:schemeClr val="tx2">
                      <a:lumMod val="75000"/>
                    </a:schemeClr>
                  </a:solidFill>
                  <a:latin typeface="Montserrat" panose="00000500000000000000" pitchFamily="50" charset="0"/>
                  <a:cs typeface="Calibri"/>
                </a:rPr>
                <a:t>Reduction</a:t>
              </a:r>
              <a:r>
                <a:rPr sz="4080" b="1" spc="-48" dirty="0">
                  <a:solidFill>
                    <a:schemeClr val="tx2">
                      <a:lumMod val="75000"/>
                    </a:schemeClr>
                  </a:solidFill>
                  <a:latin typeface="Montserrat" panose="00000500000000000000" pitchFamily="50" charset="0"/>
                  <a:cs typeface="Calibri"/>
                </a:rPr>
                <a:t> </a:t>
              </a:r>
              <a:r>
                <a:rPr sz="4080" b="1" spc="-8" dirty="0">
                  <a:solidFill>
                    <a:schemeClr val="tx2">
                      <a:lumMod val="75000"/>
                    </a:schemeClr>
                  </a:solidFill>
                  <a:latin typeface="Montserrat" panose="00000500000000000000" pitchFamily="50" charset="0"/>
                  <a:cs typeface="Calibri"/>
                </a:rPr>
                <a:t>Plan</a:t>
              </a:r>
              <a:endParaRPr sz="4080" dirty="0">
                <a:solidFill>
                  <a:schemeClr val="tx2">
                    <a:lumMod val="75000"/>
                  </a:schemeClr>
                </a:solidFill>
                <a:latin typeface="Montserrat" panose="00000500000000000000" pitchFamily="50" charset="0"/>
                <a:cs typeface="Calibri"/>
              </a:endParaRPr>
            </a:p>
          </p:txBody>
        </p:sp>
        <p:sp>
          <p:nvSpPr>
            <p:cNvPr id="17" name="object 3">
              <a:extLst>
                <a:ext uri="{FF2B5EF4-FFF2-40B4-BE49-F238E27FC236}">
                  <a16:creationId xmlns:a16="http://schemas.microsoft.com/office/drawing/2014/main" id="{F39AEF7E-14DD-414F-87D8-28C874FF03D9}"/>
                </a:ext>
              </a:extLst>
            </p:cNvPr>
            <p:cNvSpPr/>
            <p:nvPr/>
          </p:nvSpPr>
          <p:spPr>
            <a:xfrm flipV="1">
              <a:off x="1278190" y="1875438"/>
              <a:ext cx="9343273" cy="41458"/>
            </a:xfrm>
            <a:custGeom>
              <a:avLst/>
              <a:gdLst/>
              <a:ahLst/>
              <a:cxnLst/>
              <a:rect l="l" t="t" r="r" b="b"/>
              <a:pathLst>
                <a:path w="4812665">
                  <a:moveTo>
                    <a:pt x="0" y="0"/>
                  </a:moveTo>
                  <a:lnTo>
                    <a:pt x="4812601" y="0"/>
                  </a:lnTo>
                </a:path>
              </a:pathLst>
            </a:custGeom>
            <a:ln w="12700">
              <a:solidFill>
                <a:srgbClr val="231F20"/>
              </a:solidFill>
            </a:ln>
          </p:spPr>
          <p:txBody>
            <a:bodyPr wrap="square" lIns="0" tIns="0" rIns="0" bIns="0" rtlCol="0"/>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2448">
                <a:latin typeface="Montserrat" panose="00000500000000000000" pitchFamily="50" charset="0"/>
              </a:endParaRPr>
            </a:p>
          </p:txBody>
        </p:sp>
      </p:grpSp>
      <p:grpSp>
        <p:nvGrpSpPr>
          <p:cNvPr id="16" name="Group 15">
            <a:extLst>
              <a:ext uri="{FF2B5EF4-FFF2-40B4-BE49-F238E27FC236}">
                <a16:creationId xmlns:a16="http://schemas.microsoft.com/office/drawing/2014/main" id="{F4EEFB47-76CE-FA08-6475-4F093185CD1F}"/>
              </a:ext>
            </a:extLst>
          </p:cNvPr>
          <p:cNvGrpSpPr/>
          <p:nvPr/>
        </p:nvGrpSpPr>
        <p:grpSpPr>
          <a:xfrm>
            <a:off x="716365" y="5459364"/>
            <a:ext cx="8980277" cy="4398084"/>
            <a:chOff x="1292400" y="2794427"/>
            <a:chExt cx="8145653" cy="4063573"/>
          </a:xfrm>
        </p:grpSpPr>
        <p:pic>
          <p:nvPicPr>
            <p:cNvPr id="9" name="Picture 8">
              <a:extLst>
                <a:ext uri="{FF2B5EF4-FFF2-40B4-BE49-F238E27FC236}">
                  <a16:creationId xmlns:a16="http://schemas.microsoft.com/office/drawing/2014/main" id="{4418B7D9-6D20-32B0-1D74-416B00B83CD6}"/>
                </a:ext>
              </a:extLst>
            </p:cNvPr>
            <p:cNvPicPr>
              <a:picLocks noChangeAspect="1"/>
            </p:cNvPicPr>
            <p:nvPr/>
          </p:nvPicPr>
          <p:blipFill>
            <a:blip r:embed="rId2"/>
            <a:stretch>
              <a:fillRect/>
            </a:stretch>
          </p:blipFill>
          <p:spPr>
            <a:xfrm>
              <a:off x="1445342" y="3583675"/>
              <a:ext cx="7992711" cy="3274325"/>
            </a:xfrm>
            <a:prstGeom prst="rect">
              <a:avLst/>
            </a:prstGeom>
          </p:spPr>
        </p:pic>
        <p:pic>
          <p:nvPicPr>
            <p:cNvPr id="15" name="Picture 14">
              <a:extLst>
                <a:ext uri="{FF2B5EF4-FFF2-40B4-BE49-F238E27FC236}">
                  <a16:creationId xmlns:a16="http://schemas.microsoft.com/office/drawing/2014/main" id="{7FBA6737-6F97-9EA6-5459-7895946074A3}"/>
                </a:ext>
              </a:extLst>
            </p:cNvPr>
            <p:cNvPicPr>
              <a:picLocks noChangeAspect="1"/>
            </p:cNvPicPr>
            <p:nvPr/>
          </p:nvPicPr>
          <p:blipFill rotWithShape="1">
            <a:blip r:embed="rId3"/>
            <a:srcRect t="19927"/>
            <a:stretch/>
          </p:blipFill>
          <p:spPr>
            <a:xfrm>
              <a:off x="1292400" y="2794427"/>
              <a:ext cx="7947623" cy="495062"/>
            </a:xfrm>
            <a:prstGeom prst="rect">
              <a:avLst/>
            </a:prstGeom>
          </p:spPr>
        </p:pic>
      </p:grpSp>
      <p:pic>
        <p:nvPicPr>
          <p:cNvPr id="26" name="Picture 25">
            <a:extLst>
              <a:ext uri="{FF2B5EF4-FFF2-40B4-BE49-F238E27FC236}">
                <a16:creationId xmlns:a16="http://schemas.microsoft.com/office/drawing/2014/main" id="{F907267B-ECC4-34CC-19BF-BDCA7B0AFB9C}"/>
              </a:ext>
            </a:extLst>
          </p:cNvPr>
          <p:cNvPicPr>
            <a:picLocks noChangeAspect="1"/>
          </p:cNvPicPr>
          <p:nvPr/>
        </p:nvPicPr>
        <p:blipFill>
          <a:blip r:embed="rId4"/>
          <a:stretch>
            <a:fillRect/>
          </a:stretch>
        </p:blipFill>
        <p:spPr>
          <a:xfrm>
            <a:off x="9309706" y="5422224"/>
            <a:ext cx="8470364" cy="4435224"/>
          </a:xfrm>
          <a:prstGeom prst="rect">
            <a:avLst/>
          </a:prstGeom>
        </p:spPr>
      </p:pic>
    </p:spTree>
    <p:extLst>
      <p:ext uri="{BB962C8B-B14F-4D97-AF65-F5344CB8AC3E}">
        <p14:creationId xmlns:p14="http://schemas.microsoft.com/office/powerpoint/2010/main" val="2987527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56CEA9-61E7-0BF8-A495-31933416308F}"/>
              </a:ext>
            </a:extLst>
          </p:cNvPr>
          <p:cNvPicPr>
            <a:picLocks noChangeAspect="1"/>
          </p:cNvPicPr>
          <p:nvPr/>
        </p:nvPicPr>
        <p:blipFill rotWithShape="1">
          <a:blip r:embed="rId2"/>
          <a:srcRect l="4354" r="1856"/>
          <a:stretch/>
        </p:blipFill>
        <p:spPr>
          <a:xfrm>
            <a:off x="0" y="1091588"/>
            <a:ext cx="18081522" cy="5401278"/>
          </a:xfrm>
          <a:prstGeom prst="rect">
            <a:avLst/>
          </a:prstGeom>
        </p:spPr>
      </p:pic>
      <p:sp>
        <p:nvSpPr>
          <p:cNvPr id="5" name="object 2"/>
          <p:cNvSpPr txBox="1"/>
          <p:nvPr/>
        </p:nvSpPr>
        <p:spPr>
          <a:xfrm>
            <a:off x="1128180" y="513293"/>
            <a:ext cx="9522375" cy="645308"/>
          </a:xfrm>
          <a:prstGeom prst="rect">
            <a:avLst/>
          </a:prstGeom>
        </p:spPr>
        <p:txBody>
          <a:bodyPr vert="horz" wrap="square" lIns="0" tIns="17274" rIns="0" bIns="0"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7274">
              <a:spcBef>
                <a:spcPts val="137"/>
              </a:spcBef>
            </a:pPr>
            <a:r>
              <a:rPr sz="4080" b="1" dirty="0">
                <a:solidFill>
                  <a:schemeClr val="tx2">
                    <a:lumMod val="75000"/>
                  </a:schemeClr>
                </a:solidFill>
                <a:latin typeface="Montserrat" panose="00000500000000000000" pitchFamily="2" charset="0"/>
                <a:cs typeface="Calibri"/>
              </a:rPr>
              <a:t>Emissions</a:t>
            </a:r>
            <a:r>
              <a:rPr sz="4080" b="1" spc="-116" dirty="0">
                <a:solidFill>
                  <a:schemeClr val="tx2">
                    <a:lumMod val="75000"/>
                  </a:schemeClr>
                </a:solidFill>
                <a:latin typeface="Montserrat" panose="00000500000000000000" pitchFamily="2" charset="0"/>
                <a:cs typeface="Calibri"/>
              </a:rPr>
              <a:t> </a:t>
            </a:r>
            <a:r>
              <a:rPr sz="4080" b="1" spc="-75" dirty="0">
                <a:solidFill>
                  <a:schemeClr val="tx2">
                    <a:lumMod val="75000"/>
                  </a:schemeClr>
                </a:solidFill>
                <a:latin typeface="Montserrat" panose="00000500000000000000" pitchFamily="2" charset="0"/>
                <a:cs typeface="Calibri"/>
              </a:rPr>
              <a:t>Target</a:t>
            </a:r>
            <a:endParaRPr sz="4080" dirty="0">
              <a:solidFill>
                <a:schemeClr val="tx2">
                  <a:lumMod val="75000"/>
                </a:schemeClr>
              </a:solidFill>
              <a:latin typeface="Montserrat" panose="00000500000000000000" pitchFamily="2" charset="0"/>
              <a:cs typeface="Calibri"/>
            </a:endParaRPr>
          </a:p>
        </p:txBody>
      </p:sp>
      <p:sp>
        <p:nvSpPr>
          <p:cNvPr id="7" name="object 3"/>
          <p:cNvSpPr/>
          <p:nvPr/>
        </p:nvSpPr>
        <p:spPr>
          <a:xfrm flipV="1">
            <a:off x="942263" y="1033298"/>
            <a:ext cx="14083085" cy="116582"/>
          </a:xfrm>
          <a:custGeom>
            <a:avLst/>
            <a:gdLst/>
            <a:ahLst/>
            <a:cxnLst/>
            <a:rect l="l" t="t" r="r" b="b"/>
            <a:pathLst>
              <a:path w="4812665">
                <a:moveTo>
                  <a:pt x="0" y="0"/>
                </a:moveTo>
                <a:lnTo>
                  <a:pt x="4812601" y="0"/>
                </a:lnTo>
              </a:path>
            </a:pathLst>
          </a:custGeom>
          <a:ln w="12700">
            <a:solidFill>
              <a:srgbClr val="231F20"/>
            </a:solidFill>
          </a:ln>
        </p:spPr>
        <p:txBody>
          <a:bodyPr wrap="square" lIns="0" tIns="0" rIns="0" bIns="0" rtlCol="0"/>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2448">
              <a:latin typeface="Montserrat" panose="00000500000000000000" pitchFamily="2" charset="0"/>
            </a:endParaRPr>
          </a:p>
        </p:txBody>
      </p:sp>
      <p:sp>
        <p:nvSpPr>
          <p:cNvPr id="10" name="object 10"/>
          <p:cNvSpPr txBox="1"/>
          <p:nvPr/>
        </p:nvSpPr>
        <p:spPr>
          <a:xfrm>
            <a:off x="11716871" y="2329079"/>
            <a:ext cx="5981316" cy="938079"/>
          </a:xfrm>
          <a:prstGeom prst="rect">
            <a:avLst/>
          </a:prstGeom>
          <a:solidFill>
            <a:schemeClr val="bg1"/>
          </a:solidFill>
        </p:spPr>
        <p:txBody>
          <a:bodyPr vert="horz" wrap="square" lIns="0" tIns="17274" rIns="0" bIns="0"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7274" marR="6911">
              <a:spcBef>
                <a:spcPts val="137"/>
              </a:spcBef>
            </a:pPr>
            <a:r>
              <a:rPr sz="1496" spc="-8" dirty="0">
                <a:solidFill>
                  <a:srgbClr val="231F20"/>
                </a:solidFill>
                <a:latin typeface="Montserrat" panose="00000500000000000000" pitchFamily="2" charset="0"/>
                <a:cs typeface="Calibri-Light"/>
              </a:rPr>
              <a:t>Based on </a:t>
            </a:r>
            <a:r>
              <a:rPr sz="1496" dirty="0">
                <a:solidFill>
                  <a:srgbClr val="231F20"/>
                </a:solidFill>
                <a:latin typeface="Montserrat" panose="00000500000000000000" pitchFamily="2" charset="0"/>
                <a:cs typeface="Calibri-Light"/>
              </a:rPr>
              <a:t>the </a:t>
            </a:r>
            <a:r>
              <a:rPr sz="1496" spc="-14" dirty="0">
                <a:solidFill>
                  <a:srgbClr val="231F20"/>
                </a:solidFill>
                <a:latin typeface="Montserrat" panose="00000500000000000000" pitchFamily="2" charset="0"/>
                <a:cs typeface="Calibri-Light"/>
              </a:rPr>
              <a:t>data</a:t>
            </a:r>
            <a:r>
              <a:rPr sz="1496" dirty="0">
                <a:solidFill>
                  <a:srgbClr val="231F20"/>
                </a:solidFill>
                <a:latin typeface="Montserrat" panose="00000500000000000000" pitchFamily="2" charset="0"/>
                <a:cs typeface="Calibri-Light"/>
              </a:rPr>
              <a:t> </a:t>
            </a:r>
            <a:r>
              <a:rPr sz="1496" spc="-14" dirty="0">
                <a:solidFill>
                  <a:srgbClr val="231F20"/>
                </a:solidFill>
                <a:latin typeface="Montserrat" panose="00000500000000000000" pitchFamily="2" charset="0"/>
                <a:cs typeface="Calibri-Light"/>
              </a:rPr>
              <a:t>collected</a:t>
            </a:r>
            <a:r>
              <a:rPr sz="1496" spc="-8" dirty="0">
                <a:solidFill>
                  <a:srgbClr val="231F20"/>
                </a:solidFill>
                <a:latin typeface="Montserrat" panose="00000500000000000000" pitchFamily="2" charset="0"/>
                <a:cs typeface="Calibri-Light"/>
              </a:rPr>
              <a:t> </a:t>
            </a:r>
            <a:r>
              <a:rPr sz="1496" dirty="0">
                <a:solidFill>
                  <a:srgbClr val="231F20"/>
                </a:solidFill>
                <a:latin typeface="Montserrat" panose="00000500000000000000" pitchFamily="2" charset="0"/>
                <a:cs typeface="Calibri-Light"/>
              </a:rPr>
              <a:t>and the </a:t>
            </a:r>
            <a:r>
              <a:rPr sz="1496" spc="-21" dirty="0">
                <a:solidFill>
                  <a:srgbClr val="231F20"/>
                </a:solidFill>
                <a:latin typeface="Montserrat" panose="00000500000000000000" pitchFamily="2" charset="0"/>
                <a:cs typeface="Calibri-Light"/>
              </a:rPr>
              <a:t>SBT</a:t>
            </a:r>
            <a:r>
              <a:rPr sz="1496" dirty="0">
                <a:solidFill>
                  <a:srgbClr val="231F20"/>
                </a:solidFill>
                <a:latin typeface="Montserrat" panose="00000500000000000000" pitchFamily="2" charset="0"/>
                <a:cs typeface="Calibri-Light"/>
              </a:rPr>
              <a:t> </a:t>
            </a:r>
            <a:r>
              <a:rPr sz="1496" spc="-8" dirty="0">
                <a:solidFill>
                  <a:srgbClr val="231F20"/>
                </a:solidFill>
                <a:latin typeface="Montserrat" panose="00000500000000000000" pitchFamily="2" charset="0"/>
                <a:cs typeface="Calibri-Light"/>
              </a:rPr>
              <a:t>set</a:t>
            </a:r>
            <a:r>
              <a:rPr lang="en-GB" sz="1496" spc="-8" dirty="0">
                <a:solidFill>
                  <a:srgbClr val="231F20"/>
                </a:solidFill>
                <a:latin typeface="Montserrat" panose="00000500000000000000" pitchFamily="2" charset="0"/>
                <a:cs typeface="Calibri-Light"/>
              </a:rPr>
              <a:t>,</a:t>
            </a:r>
            <a:r>
              <a:rPr sz="1496" dirty="0">
                <a:solidFill>
                  <a:srgbClr val="231F20"/>
                </a:solidFill>
                <a:latin typeface="Montserrat" panose="00000500000000000000" pitchFamily="2" charset="0"/>
                <a:cs typeface="Calibri-Light"/>
              </a:rPr>
              <a:t> </a:t>
            </a:r>
            <a:r>
              <a:rPr sz="1496" spc="-14" dirty="0">
                <a:solidFill>
                  <a:srgbClr val="231F20"/>
                </a:solidFill>
                <a:latin typeface="Montserrat" panose="00000500000000000000" pitchFamily="2" charset="0"/>
                <a:cs typeface="Calibri-Light"/>
              </a:rPr>
              <a:t>we</a:t>
            </a:r>
            <a:r>
              <a:rPr sz="1496" spc="-8" dirty="0">
                <a:solidFill>
                  <a:srgbClr val="231F20"/>
                </a:solidFill>
                <a:latin typeface="Montserrat" panose="00000500000000000000" pitchFamily="2" charset="0"/>
                <a:cs typeface="Calibri-Light"/>
              </a:rPr>
              <a:t> </a:t>
            </a:r>
            <a:r>
              <a:rPr sz="1496" spc="-14" dirty="0">
                <a:solidFill>
                  <a:srgbClr val="231F20"/>
                </a:solidFill>
                <a:latin typeface="Montserrat" panose="00000500000000000000" pitchFamily="2" charset="0"/>
                <a:cs typeface="Calibri-Light"/>
              </a:rPr>
              <a:t>are</a:t>
            </a:r>
            <a:r>
              <a:rPr sz="1496" spc="-8" dirty="0">
                <a:solidFill>
                  <a:srgbClr val="231F20"/>
                </a:solidFill>
                <a:latin typeface="Montserrat" panose="00000500000000000000" pitchFamily="2" charset="0"/>
                <a:cs typeface="Calibri-Light"/>
              </a:rPr>
              <a:t> implementing</a:t>
            </a:r>
            <a:r>
              <a:rPr sz="1496" dirty="0">
                <a:solidFill>
                  <a:srgbClr val="231F20"/>
                </a:solidFill>
                <a:latin typeface="Montserrat" panose="00000500000000000000" pitchFamily="2" charset="0"/>
                <a:cs typeface="Calibri-Light"/>
              </a:rPr>
              <a:t> </a:t>
            </a:r>
            <a:r>
              <a:rPr sz="1496" spc="-14" dirty="0">
                <a:solidFill>
                  <a:srgbClr val="231F20"/>
                </a:solidFill>
                <a:latin typeface="Montserrat" panose="00000500000000000000" pitchFamily="2" charset="0"/>
                <a:cs typeface="Calibri-Light"/>
              </a:rPr>
              <a:t>several</a:t>
            </a:r>
            <a:r>
              <a:rPr sz="1496" dirty="0">
                <a:solidFill>
                  <a:srgbClr val="231F20"/>
                </a:solidFill>
                <a:latin typeface="Montserrat" panose="00000500000000000000" pitchFamily="2" charset="0"/>
                <a:cs typeface="Calibri-Light"/>
              </a:rPr>
              <a:t> </a:t>
            </a:r>
            <a:r>
              <a:rPr sz="1496" spc="-21" dirty="0">
                <a:solidFill>
                  <a:srgbClr val="231F20"/>
                </a:solidFill>
                <a:latin typeface="Montserrat" panose="00000500000000000000" pitchFamily="2" charset="0"/>
                <a:cs typeface="Calibri-Light"/>
              </a:rPr>
              <a:t>zero</a:t>
            </a:r>
            <a:r>
              <a:rPr sz="1496" spc="-8" dirty="0">
                <a:solidFill>
                  <a:srgbClr val="231F20"/>
                </a:solidFill>
                <a:latin typeface="Montserrat" panose="00000500000000000000" pitchFamily="2" charset="0"/>
                <a:cs typeface="Calibri-Light"/>
              </a:rPr>
              <a:t> carbon</a:t>
            </a:r>
            <a:r>
              <a:rPr sz="1496" spc="8" dirty="0">
                <a:solidFill>
                  <a:srgbClr val="231F20"/>
                </a:solidFill>
                <a:latin typeface="Montserrat" panose="00000500000000000000" pitchFamily="2" charset="0"/>
                <a:cs typeface="Calibri-Light"/>
              </a:rPr>
              <a:t> </a:t>
            </a:r>
            <a:r>
              <a:rPr sz="1496" dirty="0">
                <a:solidFill>
                  <a:srgbClr val="231F20"/>
                </a:solidFill>
                <a:latin typeface="Montserrat" panose="00000500000000000000" pitchFamily="2" charset="0"/>
                <a:cs typeface="Calibri-Light"/>
              </a:rPr>
              <a:t>and </a:t>
            </a:r>
            <a:r>
              <a:rPr sz="1496" spc="-8" dirty="0">
                <a:solidFill>
                  <a:srgbClr val="231F20"/>
                </a:solidFill>
                <a:latin typeface="Montserrat" panose="00000500000000000000" pitchFamily="2" charset="0"/>
                <a:cs typeface="Calibri-Light"/>
              </a:rPr>
              <a:t>carbon</a:t>
            </a:r>
            <a:r>
              <a:rPr sz="1496" spc="8" dirty="0">
                <a:solidFill>
                  <a:srgbClr val="231F20"/>
                </a:solidFill>
                <a:latin typeface="Montserrat" panose="00000500000000000000" pitchFamily="2" charset="0"/>
                <a:cs typeface="Calibri-Light"/>
              </a:rPr>
              <a:t> </a:t>
            </a:r>
            <a:r>
              <a:rPr sz="1496" spc="-14" dirty="0">
                <a:solidFill>
                  <a:srgbClr val="231F20"/>
                </a:solidFill>
                <a:latin typeface="Montserrat" panose="00000500000000000000" pitchFamily="2" charset="0"/>
                <a:cs typeface="Calibri-Light"/>
              </a:rPr>
              <a:t>reduction</a:t>
            </a:r>
            <a:r>
              <a:rPr sz="1496" spc="-8" dirty="0">
                <a:solidFill>
                  <a:srgbClr val="231F20"/>
                </a:solidFill>
                <a:latin typeface="Montserrat" panose="00000500000000000000" pitchFamily="2" charset="0"/>
                <a:cs typeface="Calibri-Light"/>
              </a:rPr>
              <a:t> </a:t>
            </a:r>
            <a:r>
              <a:rPr sz="1496" spc="-14" dirty="0">
                <a:solidFill>
                  <a:srgbClr val="231F20"/>
                </a:solidFill>
                <a:latin typeface="Montserrat" panose="00000500000000000000" pitchFamily="2" charset="0"/>
                <a:cs typeface="Calibri-Light"/>
              </a:rPr>
              <a:t>projects</a:t>
            </a:r>
            <a:r>
              <a:rPr sz="1496" spc="-8" dirty="0">
                <a:solidFill>
                  <a:srgbClr val="231F20"/>
                </a:solidFill>
                <a:latin typeface="Montserrat" panose="00000500000000000000" pitchFamily="2" charset="0"/>
                <a:cs typeface="Calibri-Light"/>
              </a:rPr>
              <a:t> </a:t>
            </a:r>
            <a:r>
              <a:rPr sz="1496" dirty="0">
                <a:solidFill>
                  <a:srgbClr val="231F20"/>
                </a:solidFill>
                <a:latin typeface="Montserrat" panose="00000500000000000000" pitchFamily="2" charset="0"/>
                <a:cs typeface="Calibri-Light"/>
              </a:rPr>
              <a:t>in</a:t>
            </a:r>
            <a:r>
              <a:rPr sz="1496" spc="8" dirty="0">
                <a:solidFill>
                  <a:srgbClr val="231F20"/>
                </a:solidFill>
                <a:latin typeface="Montserrat" panose="00000500000000000000" pitchFamily="2" charset="0"/>
                <a:cs typeface="Calibri-Light"/>
              </a:rPr>
              <a:t> </a:t>
            </a:r>
            <a:r>
              <a:rPr sz="1496" dirty="0">
                <a:solidFill>
                  <a:srgbClr val="231F20"/>
                </a:solidFill>
                <a:latin typeface="Montserrat" panose="00000500000000000000" pitchFamily="2" charset="0"/>
                <a:cs typeface="Calibri-Light"/>
              </a:rPr>
              <a:t>line with</a:t>
            </a:r>
            <a:r>
              <a:rPr sz="1496" spc="8" dirty="0">
                <a:solidFill>
                  <a:srgbClr val="231F20"/>
                </a:solidFill>
                <a:latin typeface="Montserrat" panose="00000500000000000000" pitchFamily="2" charset="0"/>
                <a:cs typeface="Calibri-Light"/>
              </a:rPr>
              <a:t> </a:t>
            </a:r>
            <a:r>
              <a:rPr sz="1496" spc="-8" dirty="0">
                <a:solidFill>
                  <a:srgbClr val="231F20"/>
                </a:solidFill>
                <a:latin typeface="Montserrat" panose="00000500000000000000" pitchFamily="2" charset="0"/>
                <a:cs typeface="Calibri-Light"/>
              </a:rPr>
              <a:t>our </a:t>
            </a:r>
            <a:r>
              <a:rPr sz="1496" spc="-21" dirty="0">
                <a:solidFill>
                  <a:srgbClr val="231F20"/>
                </a:solidFill>
                <a:latin typeface="Montserrat" panose="00000500000000000000" pitchFamily="2" charset="0"/>
                <a:cs typeface="Calibri-Light"/>
              </a:rPr>
              <a:t>target</a:t>
            </a:r>
            <a:r>
              <a:rPr sz="1496" dirty="0">
                <a:solidFill>
                  <a:srgbClr val="231F20"/>
                </a:solidFill>
                <a:latin typeface="Montserrat" panose="00000500000000000000" pitchFamily="2" charset="0"/>
                <a:cs typeface="Calibri-Light"/>
              </a:rPr>
              <a:t> </a:t>
            </a:r>
            <a:r>
              <a:rPr sz="1496" spc="-8" dirty="0">
                <a:solidFill>
                  <a:srgbClr val="231F20"/>
                </a:solidFill>
                <a:latin typeface="Montserrat" panose="00000500000000000000" pitchFamily="2" charset="0"/>
                <a:cs typeface="Calibri-Light"/>
              </a:rPr>
              <a:t>of</a:t>
            </a:r>
            <a:r>
              <a:rPr lang="en-GB" sz="1496" spc="-8" dirty="0">
                <a:solidFill>
                  <a:srgbClr val="231F20"/>
                </a:solidFill>
                <a:latin typeface="Montserrat" panose="00000500000000000000" pitchFamily="2" charset="0"/>
                <a:cs typeface="Calibri-Light"/>
              </a:rPr>
              <a:t> </a:t>
            </a:r>
            <a:r>
              <a:rPr sz="1496" dirty="0">
                <a:solidFill>
                  <a:srgbClr val="231F20"/>
                </a:solidFill>
                <a:latin typeface="Montserrat" panose="00000500000000000000" pitchFamily="2" charset="0"/>
                <a:cs typeface="Calibri-Light"/>
              </a:rPr>
              <a:t>100%</a:t>
            </a:r>
            <a:r>
              <a:rPr sz="1496" spc="-8" dirty="0">
                <a:solidFill>
                  <a:srgbClr val="231F20"/>
                </a:solidFill>
                <a:latin typeface="Montserrat" panose="00000500000000000000" pitchFamily="2" charset="0"/>
                <a:cs typeface="Calibri-Light"/>
              </a:rPr>
              <a:t> </a:t>
            </a:r>
            <a:r>
              <a:rPr sz="1496" spc="-21" dirty="0">
                <a:solidFill>
                  <a:srgbClr val="231F20"/>
                </a:solidFill>
                <a:latin typeface="Montserrat" panose="00000500000000000000" pitchFamily="2" charset="0"/>
                <a:cs typeface="Calibri-Light"/>
              </a:rPr>
              <a:t>zero</a:t>
            </a:r>
            <a:r>
              <a:rPr sz="1496" spc="-14" dirty="0">
                <a:solidFill>
                  <a:srgbClr val="231F20"/>
                </a:solidFill>
                <a:latin typeface="Montserrat" panose="00000500000000000000" pitchFamily="2" charset="0"/>
                <a:cs typeface="Calibri-Light"/>
              </a:rPr>
              <a:t> </a:t>
            </a:r>
            <a:r>
              <a:rPr sz="1496" spc="-8" dirty="0">
                <a:solidFill>
                  <a:srgbClr val="231F20"/>
                </a:solidFill>
                <a:latin typeface="Montserrat" panose="00000500000000000000" pitchFamily="2" charset="0"/>
                <a:cs typeface="Calibri-Light"/>
              </a:rPr>
              <a:t>emissions by </a:t>
            </a:r>
            <a:r>
              <a:rPr sz="1496" dirty="0">
                <a:solidFill>
                  <a:srgbClr val="231F20"/>
                </a:solidFill>
                <a:latin typeface="Montserrat" panose="00000500000000000000" pitchFamily="2" charset="0"/>
                <a:cs typeface="Calibri-Light"/>
              </a:rPr>
              <a:t>20</a:t>
            </a:r>
            <a:r>
              <a:rPr lang="en-GB" sz="1496" dirty="0">
                <a:solidFill>
                  <a:srgbClr val="231F20"/>
                </a:solidFill>
                <a:latin typeface="Montserrat" panose="00000500000000000000" pitchFamily="2" charset="0"/>
                <a:cs typeface="Calibri-Light"/>
              </a:rPr>
              <a:t>35</a:t>
            </a:r>
            <a:r>
              <a:rPr sz="1496" dirty="0">
                <a:solidFill>
                  <a:srgbClr val="231F20"/>
                </a:solidFill>
                <a:latin typeface="Montserrat" panose="00000500000000000000" pitchFamily="2" charset="0"/>
                <a:cs typeface="Calibri-Light"/>
              </a:rPr>
              <a:t> in</a:t>
            </a:r>
            <a:r>
              <a:rPr sz="1496" spc="-8" dirty="0">
                <a:solidFill>
                  <a:srgbClr val="231F20"/>
                </a:solidFill>
                <a:latin typeface="Montserrat" panose="00000500000000000000" pitchFamily="2" charset="0"/>
                <a:cs typeface="Calibri-Light"/>
              </a:rPr>
              <a:t> </a:t>
            </a:r>
            <a:r>
              <a:rPr sz="1496" dirty="0">
                <a:solidFill>
                  <a:srgbClr val="231F20"/>
                </a:solidFill>
                <a:latin typeface="Montserrat" panose="00000500000000000000" pitchFamily="2" charset="0"/>
                <a:cs typeface="Calibri-Light"/>
              </a:rPr>
              <a:t>all</a:t>
            </a:r>
            <a:r>
              <a:rPr sz="1496" spc="-8" dirty="0">
                <a:solidFill>
                  <a:srgbClr val="231F20"/>
                </a:solidFill>
                <a:latin typeface="Montserrat" panose="00000500000000000000" pitchFamily="2" charset="0"/>
                <a:cs typeface="Calibri-Light"/>
              </a:rPr>
              <a:t> Scope </a:t>
            </a:r>
            <a:r>
              <a:rPr sz="1496" dirty="0">
                <a:solidFill>
                  <a:srgbClr val="231F20"/>
                </a:solidFill>
                <a:latin typeface="Montserrat" panose="00000500000000000000" pitchFamily="2" charset="0"/>
                <a:cs typeface="Calibri-Light"/>
              </a:rPr>
              <a:t>1</a:t>
            </a:r>
            <a:r>
              <a:rPr sz="1496" spc="-8" dirty="0">
                <a:solidFill>
                  <a:srgbClr val="231F20"/>
                </a:solidFill>
                <a:latin typeface="Montserrat" panose="00000500000000000000" pitchFamily="2" charset="0"/>
                <a:cs typeface="Calibri-Light"/>
              </a:rPr>
              <a:t> </a:t>
            </a:r>
            <a:r>
              <a:rPr sz="1496" dirty="0">
                <a:solidFill>
                  <a:srgbClr val="231F20"/>
                </a:solidFill>
                <a:latin typeface="Montserrat" panose="00000500000000000000" pitchFamily="2" charset="0"/>
                <a:cs typeface="Calibri-Light"/>
              </a:rPr>
              <a:t>and 2</a:t>
            </a:r>
            <a:r>
              <a:rPr sz="1496" spc="-8" dirty="0">
                <a:solidFill>
                  <a:srgbClr val="231F20"/>
                </a:solidFill>
                <a:latin typeface="Montserrat" panose="00000500000000000000" pitchFamily="2" charset="0"/>
                <a:cs typeface="Calibri-Light"/>
              </a:rPr>
              <a:t> emissions.</a:t>
            </a:r>
            <a:endParaRPr sz="1496" dirty="0">
              <a:latin typeface="Montserrat" panose="00000500000000000000" pitchFamily="2" charset="0"/>
              <a:cs typeface="Calibri-Light"/>
            </a:endParaRPr>
          </a:p>
        </p:txBody>
      </p:sp>
      <p:pic>
        <p:nvPicPr>
          <p:cNvPr id="12" name="Picture 11">
            <a:extLst>
              <a:ext uri="{FF2B5EF4-FFF2-40B4-BE49-F238E27FC236}">
                <a16:creationId xmlns:a16="http://schemas.microsoft.com/office/drawing/2014/main" id="{0192E091-8EEF-21F1-7D9A-181DDC149190}"/>
              </a:ext>
            </a:extLst>
          </p:cNvPr>
          <p:cNvPicPr>
            <a:picLocks noChangeAspect="1"/>
          </p:cNvPicPr>
          <p:nvPr/>
        </p:nvPicPr>
        <p:blipFill rotWithShape="1">
          <a:blip r:embed="rId3"/>
          <a:srcRect t="28977"/>
          <a:stretch/>
        </p:blipFill>
        <p:spPr>
          <a:xfrm>
            <a:off x="1128181" y="6983933"/>
            <a:ext cx="4387718" cy="3144261"/>
          </a:xfrm>
          <a:prstGeom prst="rect">
            <a:avLst/>
          </a:prstGeom>
        </p:spPr>
      </p:pic>
      <p:pic>
        <p:nvPicPr>
          <p:cNvPr id="14" name="Picture 13">
            <a:extLst>
              <a:ext uri="{FF2B5EF4-FFF2-40B4-BE49-F238E27FC236}">
                <a16:creationId xmlns:a16="http://schemas.microsoft.com/office/drawing/2014/main" id="{AD3605B7-D331-BF5C-9DE4-38358180BDCE}"/>
              </a:ext>
            </a:extLst>
          </p:cNvPr>
          <p:cNvPicPr>
            <a:picLocks noChangeAspect="1"/>
          </p:cNvPicPr>
          <p:nvPr/>
        </p:nvPicPr>
        <p:blipFill rotWithShape="1">
          <a:blip r:embed="rId3"/>
          <a:srcRect b="93810"/>
          <a:stretch/>
        </p:blipFill>
        <p:spPr>
          <a:xfrm>
            <a:off x="942263" y="6586246"/>
            <a:ext cx="6367062" cy="397688"/>
          </a:xfrm>
          <a:prstGeom prst="rect">
            <a:avLst/>
          </a:prstGeom>
        </p:spPr>
      </p:pic>
      <p:pic>
        <p:nvPicPr>
          <p:cNvPr id="16" name="Picture 15">
            <a:extLst>
              <a:ext uri="{FF2B5EF4-FFF2-40B4-BE49-F238E27FC236}">
                <a16:creationId xmlns:a16="http://schemas.microsoft.com/office/drawing/2014/main" id="{FE27CBFC-4025-AED0-7880-28916FF6C004}"/>
              </a:ext>
            </a:extLst>
          </p:cNvPr>
          <p:cNvPicPr>
            <a:picLocks noChangeAspect="1"/>
          </p:cNvPicPr>
          <p:nvPr/>
        </p:nvPicPr>
        <p:blipFill>
          <a:blip r:embed="rId4"/>
          <a:stretch>
            <a:fillRect/>
          </a:stretch>
        </p:blipFill>
        <p:spPr>
          <a:xfrm>
            <a:off x="5716562" y="7077312"/>
            <a:ext cx="1680356" cy="720153"/>
          </a:xfrm>
          <a:prstGeom prst="rect">
            <a:avLst/>
          </a:prstGeom>
        </p:spPr>
      </p:pic>
    </p:spTree>
    <p:extLst>
      <p:ext uri="{BB962C8B-B14F-4D97-AF65-F5344CB8AC3E}">
        <p14:creationId xmlns:p14="http://schemas.microsoft.com/office/powerpoint/2010/main" val="971040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58F3B-BC04-42BE-0FB8-AAA673D270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2768185-5876-D665-D320-B77425AC62C4}"/>
              </a:ext>
            </a:extLst>
          </p:cNvPr>
          <p:cNvSpPr txBox="1"/>
          <p:nvPr/>
        </p:nvSpPr>
        <p:spPr>
          <a:xfrm>
            <a:off x="746760" y="1798291"/>
            <a:ext cx="17023080" cy="3093155"/>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400" dirty="0">
                <a:solidFill>
                  <a:srgbClr val="002060"/>
                </a:solidFill>
                <a:latin typeface="Montserrat" panose="00000500000000000000" pitchFamily="50" charset="0"/>
              </a:rPr>
              <a:t>Servosteel Ltd. is now working on the next phase of its sustainability plans by reaching out to its suppliers and partners to report on its carbon emissions. Capturing this information will enable us to understand their emissions throughout the value chain. This will help the organisation reach its net zero target, including Scope 3 emissions by 2035.</a:t>
            </a:r>
          </a:p>
          <a:p>
            <a:endParaRPr lang="en-GB" sz="2400" dirty="0">
              <a:solidFill>
                <a:srgbClr val="002060"/>
              </a:solidFill>
              <a:latin typeface="Montserrat" panose="00000500000000000000" pitchFamily="50" charset="0"/>
            </a:endParaRPr>
          </a:p>
          <a:p>
            <a:r>
              <a:rPr lang="en-GB" sz="2400" dirty="0">
                <a:solidFill>
                  <a:srgbClr val="002060"/>
                </a:solidFill>
                <a:effectLst/>
                <a:latin typeface="Montserrat" panose="00000500000000000000" pitchFamily="50" charset="0"/>
                <a:ea typeface="Calibri" panose="020F0502020204030204" pitchFamily="34" charset="0"/>
                <a:cs typeface="Arial" panose="020B0604020202020204" pitchFamily="34" charset="0"/>
              </a:rPr>
              <a:t>We assisted with the application process by collecting, collating and analysing the company’s performance data and verifying the submitted documents. </a:t>
            </a:r>
            <a:r>
              <a:rPr lang="en-GB" sz="2400" dirty="0">
                <a:solidFill>
                  <a:srgbClr val="002060"/>
                </a:solidFill>
                <a:latin typeface="Montserrat" panose="00000500000000000000" pitchFamily="50" charset="0"/>
              </a:rPr>
              <a:t>Servosteel Ltd. </a:t>
            </a:r>
            <a:r>
              <a:rPr lang="en-GB" sz="2400" dirty="0">
                <a:solidFill>
                  <a:srgbClr val="002060"/>
                </a:solidFill>
                <a:effectLst/>
                <a:latin typeface="Montserrat" panose="00000500000000000000" pitchFamily="50" charset="0"/>
                <a:ea typeface="Calibri" panose="020F0502020204030204" pitchFamily="34" charset="0"/>
                <a:cs typeface="Arial" panose="020B0604020202020204" pitchFamily="34" charset="0"/>
              </a:rPr>
              <a:t>has submitted its SBTi application this month, and we expect to have their net zero targets verified and accepted as Science Based by May 2024.</a:t>
            </a:r>
            <a:endParaRPr lang="en-GB" sz="2400" dirty="0">
              <a:latin typeface="Montserrat" panose="00000500000000000000" pitchFamily="50" charset="0"/>
            </a:endParaRPr>
          </a:p>
        </p:txBody>
      </p:sp>
      <p:sp>
        <p:nvSpPr>
          <p:cNvPr id="5" name="TextBox 4">
            <a:extLst>
              <a:ext uri="{FF2B5EF4-FFF2-40B4-BE49-F238E27FC236}">
                <a16:creationId xmlns:a16="http://schemas.microsoft.com/office/drawing/2014/main" id="{0B760A83-7B4A-60B7-5EBD-E7F243E6F7C8}"/>
              </a:ext>
            </a:extLst>
          </p:cNvPr>
          <p:cNvSpPr txBox="1"/>
          <p:nvPr/>
        </p:nvSpPr>
        <p:spPr>
          <a:xfrm>
            <a:off x="746760" y="736461"/>
            <a:ext cx="16200120" cy="1015663"/>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spcBef>
                <a:spcPts val="1800"/>
              </a:spcBef>
            </a:pPr>
            <a:r>
              <a:rPr lang="en-GB" sz="6000" b="1" kern="0" dirty="0">
                <a:solidFill>
                  <a:srgbClr val="637A54"/>
                </a:solidFill>
                <a:effectLst/>
                <a:latin typeface="Montserrat" panose="00000500000000000000" pitchFamily="50" charset="0"/>
                <a:ea typeface="Yu Gothic Light" panose="020B0300000000000000" pitchFamily="34" charset="-128"/>
                <a:cs typeface="Times New Roman" panose="02020603050405020304" pitchFamily="18" charset="0"/>
              </a:rPr>
              <a:t>SBTi Accreditation and Verification</a:t>
            </a:r>
          </a:p>
        </p:txBody>
      </p:sp>
      <p:pic>
        <p:nvPicPr>
          <p:cNvPr id="7" name="Picture 6">
            <a:extLst>
              <a:ext uri="{FF2B5EF4-FFF2-40B4-BE49-F238E27FC236}">
                <a16:creationId xmlns:a16="http://schemas.microsoft.com/office/drawing/2014/main" id="{1C5E5AEB-5B1C-2AAF-7D53-8B1963216442}"/>
              </a:ext>
            </a:extLst>
          </p:cNvPr>
          <p:cNvPicPr>
            <a:picLocks noChangeAspect="1"/>
          </p:cNvPicPr>
          <p:nvPr/>
        </p:nvPicPr>
        <p:blipFill rotWithShape="1">
          <a:blip r:embed="rId2"/>
          <a:srcRect l="10243" t="9031"/>
          <a:stretch/>
        </p:blipFill>
        <p:spPr>
          <a:xfrm>
            <a:off x="10921043" y="5055794"/>
            <a:ext cx="5774304" cy="5025113"/>
          </a:xfrm>
          <a:prstGeom prst="rect">
            <a:avLst/>
          </a:prstGeom>
        </p:spPr>
      </p:pic>
      <p:pic>
        <p:nvPicPr>
          <p:cNvPr id="9" name="Picture 8">
            <a:extLst>
              <a:ext uri="{FF2B5EF4-FFF2-40B4-BE49-F238E27FC236}">
                <a16:creationId xmlns:a16="http://schemas.microsoft.com/office/drawing/2014/main" id="{72008CD9-698F-C4B2-B002-F87CC82B8B56}"/>
              </a:ext>
            </a:extLst>
          </p:cNvPr>
          <p:cNvPicPr>
            <a:picLocks noChangeAspect="1"/>
          </p:cNvPicPr>
          <p:nvPr/>
        </p:nvPicPr>
        <p:blipFill rotWithShape="1">
          <a:blip r:embed="rId3"/>
          <a:srcRect t="7350"/>
          <a:stretch/>
        </p:blipFill>
        <p:spPr>
          <a:xfrm>
            <a:off x="746761" y="5867067"/>
            <a:ext cx="4608728" cy="2621643"/>
          </a:xfrm>
          <a:prstGeom prst="rect">
            <a:avLst/>
          </a:prstGeom>
        </p:spPr>
      </p:pic>
    </p:spTree>
    <p:extLst>
      <p:ext uri="{BB962C8B-B14F-4D97-AF65-F5344CB8AC3E}">
        <p14:creationId xmlns:p14="http://schemas.microsoft.com/office/powerpoint/2010/main" val="402632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 y="266365"/>
            <a:ext cx="10374270" cy="3243773"/>
          </a:xfrm>
          <a:prstGeom prst="rect">
            <a:avLst/>
          </a:prstGeom>
        </p:spPr>
        <p:txBody>
          <a:bodyPr wrap="square" lIns="0" tIns="0" rIns="0" bIns="0" rtlCol="0" anchor="t">
            <a:spAutoFit/>
          </a:bodyPr>
          <a:lstStyle/>
          <a:p>
            <a:pPr algn="l">
              <a:lnSpc>
                <a:spcPts val="8946"/>
              </a:lnSpc>
            </a:pPr>
            <a:r>
              <a:rPr lang="en-US" sz="7100" spc="62" dirty="0" err="1">
                <a:solidFill>
                  <a:srgbClr val="FFFFFF"/>
                </a:solidFill>
                <a:latin typeface="Arial Bold"/>
              </a:rPr>
              <a:t>Decarbonisation</a:t>
            </a:r>
            <a:r>
              <a:rPr lang="en-US" sz="7100" spc="62" dirty="0">
                <a:solidFill>
                  <a:srgbClr val="FFFFFF"/>
                </a:solidFill>
                <a:latin typeface="Arial Bold"/>
              </a:rPr>
              <a:t> Net Zero </a:t>
            </a:r>
            <a:r>
              <a:rPr lang="en-US" sz="7100" spc="62" dirty="0" err="1">
                <a:solidFill>
                  <a:srgbClr val="FFFFFF"/>
                </a:solidFill>
                <a:latin typeface="Arial Bold"/>
              </a:rPr>
              <a:t>Programme</a:t>
            </a:r>
            <a:endParaRPr lang="en-US" sz="7100" spc="62" dirty="0">
              <a:solidFill>
                <a:srgbClr val="FFFFFF"/>
              </a:solidFill>
              <a:latin typeface="Arial Bold"/>
            </a:endParaRPr>
          </a:p>
          <a:p>
            <a:pPr algn="l">
              <a:lnSpc>
                <a:spcPts val="8946"/>
              </a:lnSpc>
            </a:pPr>
            <a:r>
              <a:rPr lang="en-US" sz="3600" spc="62" dirty="0">
                <a:solidFill>
                  <a:srgbClr val="FFFFFF"/>
                </a:solidFill>
                <a:latin typeface="Arial Bold"/>
              </a:rPr>
              <a:t>Jonathan Howl </a:t>
            </a:r>
          </a:p>
        </p:txBody>
      </p:sp>
      <p:grpSp>
        <p:nvGrpSpPr>
          <p:cNvPr id="7" name="Group 7"/>
          <p:cNvGrpSpPr/>
          <p:nvPr/>
        </p:nvGrpSpPr>
        <p:grpSpPr>
          <a:xfrm>
            <a:off x="0" y="9695157"/>
            <a:ext cx="18288000"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extLst>
      <p:ext uri="{BB962C8B-B14F-4D97-AF65-F5344CB8AC3E}">
        <p14:creationId xmlns:p14="http://schemas.microsoft.com/office/powerpoint/2010/main" val="4200145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0803" y="-98646"/>
            <a:ext cx="8387543" cy="10484292"/>
            <a:chOff x="0" y="0"/>
            <a:chExt cx="11183391" cy="13979056"/>
          </a:xfrm>
        </p:grpSpPr>
        <p:sp>
          <p:nvSpPr>
            <p:cNvPr id="3" name="Freeform 3"/>
            <p:cNvSpPr/>
            <p:nvPr/>
          </p:nvSpPr>
          <p:spPr>
            <a:xfrm>
              <a:off x="0" y="0"/>
              <a:ext cx="11183434" cy="13979017"/>
            </a:xfrm>
            <a:custGeom>
              <a:avLst/>
              <a:gdLst/>
              <a:ahLst/>
              <a:cxnLst/>
              <a:rect l="l" t="t" r="r" b="b"/>
              <a:pathLst>
                <a:path w="11183434" h="13979017">
                  <a:moveTo>
                    <a:pt x="0" y="0"/>
                  </a:moveTo>
                  <a:lnTo>
                    <a:pt x="11183434" y="0"/>
                  </a:lnTo>
                  <a:lnTo>
                    <a:pt x="11183434" y="13979017"/>
                  </a:lnTo>
                  <a:lnTo>
                    <a:pt x="0" y="13979017"/>
                  </a:lnTo>
                  <a:lnTo>
                    <a:pt x="0" y="0"/>
                  </a:lnTo>
                  <a:close/>
                </a:path>
              </a:pathLst>
            </a:custGeom>
            <a:blipFill>
              <a:blip r:embed="rId3"/>
              <a:stretch>
                <a:fillRect l="-43748" r="-43748"/>
              </a:stretch>
            </a:blipFill>
          </p:spPr>
          <p:txBody>
            <a:bodyPr/>
            <a:lstStyle/>
            <a:p>
              <a:endParaRPr lang="en-GB"/>
            </a:p>
          </p:txBody>
        </p:sp>
      </p:grpSp>
      <p:sp>
        <p:nvSpPr>
          <p:cNvPr id="4" name="TextBox 4"/>
          <p:cNvSpPr txBox="1"/>
          <p:nvPr/>
        </p:nvSpPr>
        <p:spPr>
          <a:xfrm>
            <a:off x="533400" y="6957104"/>
            <a:ext cx="7057699" cy="1388364"/>
          </a:xfrm>
          <a:prstGeom prst="rect">
            <a:avLst/>
          </a:prstGeom>
        </p:spPr>
        <p:txBody>
          <a:bodyPr lIns="0" tIns="0" rIns="0" bIns="0" rtlCol="0" anchor="t">
            <a:spAutoFit/>
          </a:bodyPr>
          <a:lstStyle/>
          <a:p>
            <a:pPr algn="ctr">
              <a:lnSpc>
                <a:spcPts val="9828"/>
              </a:lnSpc>
            </a:pPr>
            <a:r>
              <a:rPr lang="en-US" sz="7800" spc="70" dirty="0">
                <a:solidFill>
                  <a:srgbClr val="FFFFFF"/>
                </a:solidFill>
                <a:latin typeface="Arial Bold"/>
              </a:rPr>
              <a:t>Introduction</a:t>
            </a:r>
          </a:p>
        </p:txBody>
      </p:sp>
      <p:sp>
        <p:nvSpPr>
          <p:cNvPr id="5" name="TextBox 5"/>
          <p:cNvSpPr txBox="1"/>
          <p:nvPr/>
        </p:nvSpPr>
        <p:spPr>
          <a:xfrm>
            <a:off x="8533146" y="498461"/>
            <a:ext cx="9538710" cy="614045"/>
          </a:xfrm>
          <a:prstGeom prst="rect">
            <a:avLst/>
          </a:prstGeom>
        </p:spPr>
        <p:txBody>
          <a:bodyPr lIns="0" tIns="0" rIns="0" bIns="0" rtlCol="0" anchor="t">
            <a:spAutoFit/>
          </a:bodyPr>
          <a:lstStyle/>
          <a:p>
            <a:pPr algn="l">
              <a:lnSpc>
                <a:spcPts val="4419"/>
              </a:lnSpc>
            </a:pPr>
            <a:r>
              <a:rPr lang="en-US" sz="3399" spc="339" dirty="0">
                <a:solidFill>
                  <a:srgbClr val="309F9F"/>
                </a:solidFill>
                <a:latin typeface="Arial Bold"/>
              </a:rPr>
              <a:t>DNZ PROGRAMME</a:t>
            </a:r>
          </a:p>
        </p:txBody>
      </p:sp>
      <p:sp>
        <p:nvSpPr>
          <p:cNvPr id="6" name="TextBox 6"/>
          <p:cNvSpPr txBox="1"/>
          <p:nvPr/>
        </p:nvSpPr>
        <p:spPr>
          <a:xfrm>
            <a:off x="8533146" y="1112506"/>
            <a:ext cx="8933585" cy="10100201"/>
          </a:xfrm>
          <a:prstGeom prst="rect">
            <a:avLst/>
          </a:prstGeom>
        </p:spPr>
        <p:txBody>
          <a:bodyPr lIns="0" tIns="0" rIns="0" bIns="0" rtlCol="0" anchor="t">
            <a:spAutoFit/>
          </a:bodyPr>
          <a:lstStyle/>
          <a:p>
            <a:pPr algn="l">
              <a:lnSpc>
                <a:spcPts val="4350"/>
              </a:lnSpc>
            </a:pPr>
            <a:r>
              <a:rPr lang="en-GB" sz="2900" spc="29" dirty="0">
                <a:solidFill>
                  <a:srgbClr val="FFFFFF"/>
                </a:solidFill>
                <a:latin typeface="Arial Light"/>
              </a:rPr>
              <a:t>The Decarbonisation Net Zero Programme aims to provide information and expert advice and support to businesses enabling them to make significant decarbonization and money-saving changes to their business. This Programme is part of the wider West Midlands Business Support activity funded through the UK Shared Prosperity Fund (UKSPF). </a:t>
            </a:r>
          </a:p>
          <a:p>
            <a:pPr algn="l">
              <a:lnSpc>
                <a:spcPts val="4350"/>
              </a:lnSpc>
            </a:pPr>
            <a:endParaRPr lang="en-GB" sz="2900" spc="29" dirty="0">
              <a:solidFill>
                <a:srgbClr val="FFFFFF"/>
              </a:solidFill>
              <a:latin typeface="Arial Light"/>
            </a:endParaRPr>
          </a:p>
          <a:p>
            <a:pPr algn="l">
              <a:lnSpc>
                <a:spcPts val="4350"/>
              </a:lnSpc>
            </a:pPr>
            <a:r>
              <a:rPr lang="en-GB" sz="2900" b="1" spc="29" dirty="0">
                <a:solidFill>
                  <a:srgbClr val="F08028"/>
                </a:solidFill>
                <a:latin typeface="Arial Light"/>
              </a:rPr>
              <a:t>Grant funding for energy efficiency varies by region, however, for businesses in WMCA and Warwickshire, we can offer grants between £1K to £100K based on up to 50% intervention. Unfortunately, Warwickshire does not offer support for renewable energy under this programme. </a:t>
            </a:r>
          </a:p>
          <a:p>
            <a:pPr algn="l">
              <a:lnSpc>
                <a:spcPts val="4350"/>
              </a:lnSpc>
            </a:pPr>
            <a:r>
              <a:rPr lang="en-GB" sz="2900" spc="29" dirty="0">
                <a:solidFill>
                  <a:srgbClr val="FFFFFF"/>
                </a:solidFill>
                <a:latin typeface="Arial Light"/>
              </a:rPr>
              <a:t>  </a:t>
            </a:r>
          </a:p>
          <a:p>
            <a:pPr algn="l">
              <a:lnSpc>
                <a:spcPts val="4350"/>
              </a:lnSpc>
            </a:pPr>
            <a:endParaRPr lang="en-GB" sz="2900" spc="29" dirty="0">
              <a:solidFill>
                <a:srgbClr val="FFFFFF"/>
              </a:solidFill>
              <a:latin typeface="Arial Light"/>
            </a:endParaRPr>
          </a:p>
          <a:p>
            <a:pPr algn="l">
              <a:lnSpc>
                <a:spcPts val="4350"/>
              </a:lnSpc>
            </a:pPr>
            <a:endParaRPr lang="en-GB" sz="2900" spc="29" dirty="0">
              <a:solidFill>
                <a:srgbClr val="FFFFFF"/>
              </a:solidFill>
              <a:latin typeface="Arial Light"/>
            </a:endParaRP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Freeform 5">
            <a:extLst>
              <a:ext uri="{FF2B5EF4-FFF2-40B4-BE49-F238E27FC236}">
                <a16:creationId xmlns:a16="http://schemas.microsoft.com/office/drawing/2014/main" id="{3573B7D7-CF78-CFBD-8A2D-E651689CAD23}"/>
              </a:ext>
            </a:extLst>
          </p:cNvPr>
          <p:cNvSpPr/>
          <p:nvPr/>
        </p:nvSpPr>
        <p:spPr>
          <a:xfrm>
            <a:off x="-618298" y="-3626"/>
            <a:ext cx="8387575" cy="10484263"/>
          </a:xfrm>
          <a:custGeom>
            <a:avLst/>
            <a:gdLst/>
            <a:ahLst/>
            <a:cxnLst/>
            <a:rect l="l" t="t" r="r" b="b"/>
            <a:pathLst>
              <a:path w="11183434" h="13979017">
                <a:moveTo>
                  <a:pt x="0" y="0"/>
                </a:moveTo>
                <a:lnTo>
                  <a:pt x="11183434" y="0"/>
                </a:lnTo>
                <a:lnTo>
                  <a:pt x="11183434" y="13979017"/>
                </a:lnTo>
                <a:lnTo>
                  <a:pt x="0" y="13979017"/>
                </a:lnTo>
                <a:lnTo>
                  <a:pt x="0" y="0"/>
                </a:lnTo>
                <a:close/>
              </a:path>
            </a:pathLst>
          </a:custGeom>
          <a:solidFill>
            <a:srgbClr val="94368D">
              <a:alpha val="19608"/>
            </a:srgbClr>
          </a:solidFill>
          <a:ln w="12700">
            <a:noFill/>
          </a:ln>
        </p:spPr>
        <p:txBody>
          <a:bodyPr/>
          <a:lstStyle/>
          <a:p>
            <a:endParaRPr lang="en-GB" dirty="0"/>
          </a:p>
        </p:txBody>
      </p:sp>
    </p:spTree>
    <p:extLst>
      <p:ext uri="{BB962C8B-B14F-4D97-AF65-F5344CB8AC3E}">
        <p14:creationId xmlns:p14="http://schemas.microsoft.com/office/powerpoint/2010/main" val="1962234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82286" y="-380483"/>
            <a:ext cx="7005714" cy="11047966"/>
            <a:chOff x="0" y="0"/>
            <a:chExt cx="9340952" cy="14730621"/>
          </a:xfrm>
        </p:grpSpPr>
        <p:sp>
          <p:nvSpPr>
            <p:cNvPr id="3" name="Freeform 3"/>
            <p:cNvSpPr/>
            <p:nvPr/>
          </p:nvSpPr>
          <p:spPr>
            <a:xfrm>
              <a:off x="0" y="0"/>
              <a:ext cx="9340904" cy="14730603"/>
            </a:xfrm>
            <a:custGeom>
              <a:avLst/>
              <a:gdLst/>
              <a:ahLst/>
              <a:cxnLst/>
              <a:rect l="l" t="t" r="r" b="b"/>
              <a:pathLst>
                <a:path w="9340904" h="14730603">
                  <a:moveTo>
                    <a:pt x="0" y="0"/>
                  </a:moveTo>
                  <a:lnTo>
                    <a:pt x="9340904" y="0"/>
                  </a:lnTo>
                  <a:lnTo>
                    <a:pt x="9340904" y="14730603"/>
                  </a:lnTo>
                  <a:lnTo>
                    <a:pt x="0" y="14730603"/>
                  </a:lnTo>
                  <a:lnTo>
                    <a:pt x="0" y="0"/>
                  </a:lnTo>
                  <a:close/>
                </a:path>
              </a:pathLst>
            </a:custGeom>
            <a:blipFill>
              <a:blip r:embed="rId3"/>
              <a:stretch>
                <a:fillRect l="-68274" r="-68275"/>
              </a:stretch>
            </a:blipFill>
          </p:spPr>
          <p:txBody>
            <a:bodyPr/>
            <a:lstStyle/>
            <a:p>
              <a:endParaRPr lang="en-GB"/>
            </a:p>
          </p:txBody>
        </p:sp>
      </p:grpSp>
      <p:grpSp>
        <p:nvGrpSpPr>
          <p:cNvPr id="4" name="Group 4"/>
          <p:cNvGrpSpPr/>
          <p:nvPr/>
        </p:nvGrpSpPr>
        <p:grpSpPr>
          <a:xfrm>
            <a:off x="11282286" y="-789135"/>
            <a:ext cx="8387543" cy="10484292"/>
            <a:chOff x="0" y="0"/>
            <a:chExt cx="11183391" cy="13979056"/>
          </a:xfrm>
        </p:grpSpPr>
        <p:sp>
          <p:nvSpPr>
            <p:cNvPr id="5" name="Freeform 5"/>
            <p:cNvSpPr/>
            <p:nvPr/>
          </p:nvSpPr>
          <p:spPr>
            <a:xfrm>
              <a:off x="0" y="0"/>
              <a:ext cx="11183434" cy="13979017"/>
            </a:xfrm>
            <a:custGeom>
              <a:avLst/>
              <a:gdLst/>
              <a:ahLst/>
              <a:cxnLst/>
              <a:rect l="l" t="t" r="r" b="b"/>
              <a:pathLst>
                <a:path w="11183434" h="13979017">
                  <a:moveTo>
                    <a:pt x="0" y="0"/>
                  </a:moveTo>
                  <a:lnTo>
                    <a:pt x="11183434" y="0"/>
                  </a:lnTo>
                  <a:lnTo>
                    <a:pt x="11183434" y="13979017"/>
                  </a:lnTo>
                  <a:lnTo>
                    <a:pt x="0" y="13979017"/>
                  </a:lnTo>
                  <a:lnTo>
                    <a:pt x="0" y="0"/>
                  </a:lnTo>
                  <a:close/>
                </a:path>
              </a:pathLst>
            </a:custGeom>
            <a:solidFill>
              <a:srgbClr val="94368D">
                <a:alpha val="19608"/>
              </a:srgbClr>
            </a:solidFill>
            <a:ln w="12700">
              <a:noFill/>
            </a:ln>
          </p:spPr>
          <p:txBody>
            <a:bodyPr/>
            <a:lstStyle/>
            <a:p>
              <a:endParaRPr lang="en-GB"/>
            </a:p>
          </p:txBody>
        </p:sp>
      </p:grpSp>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8800946" cy="1388364"/>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OBJECTIVES</a:t>
            </a:r>
          </a:p>
        </p:txBody>
      </p:sp>
      <p:sp>
        <p:nvSpPr>
          <p:cNvPr id="9" name="TextBox 9"/>
          <p:cNvSpPr txBox="1"/>
          <p:nvPr/>
        </p:nvSpPr>
        <p:spPr>
          <a:xfrm>
            <a:off x="1161943" y="1990757"/>
            <a:ext cx="8096357" cy="581152"/>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What We Aim to Achieve?</a:t>
            </a:r>
          </a:p>
        </p:txBody>
      </p:sp>
      <p:sp>
        <p:nvSpPr>
          <p:cNvPr id="10" name="TextBox 10"/>
          <p:cNvSpPr txBox="1"/>
          <p:nvPr/>
        </p:nvSpPr>
        <p:spPr>
          <a:xfrm>
            <a:off x="1028700" y="2999081"/>
            <a:ext cx="9846245" cy="5263515"/>
          </a:xfrm>
          <a:prstGeom prst="rect">
            <a:avLst/>
          </a:prstGeom>
        </p:spPr>
        <p:txBody>
          <a:bodyPr lIns="0" tIns="0" rIns="0" bIns="0" rtlCol="0" anchor="t">
            <a:spAutoFit/>
          </a:bodyPr>
          <a:lstStyle/>
          <a:p>
            <a:pPr marL="669288" lvl="1" indent="-334644">
              <a:lnSpc>
                <a:spcPts val="4649"/>
              </a:lnSpc>
              <a:buFont typeface="Arial"/>
              <a:buChar char="•"/>
            </a:pPr>
            <a:r>
              <a:rPr lang="en-US" sz="3099" spc="30" dirty="0">
                <a:solidFill>
                  <a:srgbClr val="FFFFFF"/>
                </a:solidFill>
                <a:latin typeface="Arial Light"/>
              </a:rPr>
              <a:t>Support </a:t>
            </a:r>
            <a:r>
              <a:rPr lang="en-US" sz="3099" spc="30" dirty="0" err="1">
                <a:solidFill>
                  <a:srgbClr val="FFFFFF"/>
                </a:solidFill>
                <a:latin typeface="Arial Light"/>
              </a:rPr>
              <a:t>decarbonisation</a:t>
            </a:r>
            <a:r>
              <a:rPr lang="en-US" sz="3099" spc="30" dirty="0">
                <a:solidFill>
                  <a:srgbClr val="FFFFFF"/>
                </a:solidFill>
                <a:latin typeface="Arial Light"/>
              </a:rPr>
              <a:t> efforts in local businesses while improving the natural environment</a:t>
            </a:r>
          </a:p>
          <a:p>
            <a:pPr>
              <a:lnSpc>
                <a:spcPts val="4649"/>
              </a:lnSpc>
            </a:pPr>
            <a:endParaRPr lang="en-US" sz="3099" spc="30" dirty="0">
              <a:solidFill>
                <a:srgbClr val="FFFFFF"/>
              </a:solidFill>
              <a:latin typeface="Arial Light"/>
            </a:endParaRPr>
          </a:p>
          <a:p>
            <a:pPr marL="668655" lvl="1" indent="-334010">
              <a:lnSpc>
                <a:spcPts val="4649"/>
              </a:lnSpc>
              <a:buFont typeface="Arial"/>
              <a:buChar char="•"/>
            </a:pPr>
            <a:r>
              <a:rPr lang="en-US" sz="3050" spc="30" dirty="0">
                <a:solidFill>
                  <a:srgbClr val="FFFFFF"/>
                </a:solidFill>
                <a:latin typeface="Arial Light"/>
              </a:rPr>
              <a:t>Align with the UK government's legally binding climate target to reduce carbon emissions to </a:t>
            </a:r>
          </a:p>
          <a:p>
            <a:pPr marL="334645" lvl="1">
              <a:lnSpc>
                <a:spcPts val="4649"/>
              </a:lnSpc>
            </a:pPr>
            <a:r>
              <a:rPr lang="en-US" sz="3050" spc="30" dirty="0">
                <a:solidFill>
                  <a:srgbClr val="FFFFFF"/>
                </a:solidFill>
                <a:latin typeface="Arial Light"/>
              </a:rPr>
              <a:t>   Net Zero by 2050</a:t>
            </a:r>
            <a:endParaRPr lang="en-US" dirty="0">
              <a:ea typeface="Calibri"/>
              <a:cs typeface="Calibri"/>
            </a:endParaRPr>
          </a:p>
          <a:p>
            <a:pPr>
              <a:lnSpc>
                <a:spcPts val="4649"/>
              </a:lnSpc>
            </a:pPr>
            <a:endParaRPr lang="en-US" sz="3099" spc="30" dirty="0">
              <a:solidFill>
                <a:srgbClr val="FFFFFF"/>
              </a:solidFill>
              <a:latin typeface="Arial Light"/>
            </a:endParaRPr>
          </a:p>
          <a:p>
            <a:pPr marL="669288" lvl="1" indent="-334644" algn="l">
              <a:lnSpc>
                <a:spcPts val="4649"/>
              </a:lnSpc>
              <a:buFont typeface="Arial"/>
              <a:buChar char="•"/>
            </a:pPr>
            <a:r>
              <a:rPr lang="en-US" sz="3099" spc="30" dirty="0">
                <a:solidFill>
                  <a:srgbClr val="FFFFFF"/>
                </a:solidFill>
                <a:latin typeface="Arial Light"/>
              </a:rPr>
              <a:t>Provide immediate support to businesses to enhance their competitiveness and sustainability</a:t>
            </a:r>
          </a:p>
        </p:txBody>
      </p:sp>
    </p:spTree>
    <p:extLst>
      <p:ext uri="{BB962C8B-B14F-4D97-AF65-F5344CB8AC3E}">
        <p14:creationId xmlns:p14="http://schemas.microsoft.com/office/powerpoint/2010/main" val="3436728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2278" y="5314047"/>
            <a:ext cx="1619064" cy="161906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 name="TextBox 4"/>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5" name="Group 5"/>
          <p:cNvGrpSpPr/>
          <p:nvPr/>
        </p:nvGrpSpPr>
        <p:grpSpPr>
          <a:xfrm>
            <a:off x="1635461" y="5447230"/>
            <a:ext cx="1352698" cy="135269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7" name="TextBox 7"/>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8" name="Group 8"/>
          <p:cNvGrpSpPr/>
          <p:nvPr/>
        </p:nvGrpSpPr>
        <p:grpSpPr>
          <a:xfrm rot="-10800000">
            <a:off x="2127467" y="6876823"/>
            <a:ext cx="368686" cy="322600"/>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10" name="TextBox 10"/>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11" name="Group 11"/>
          <p:cNvGrpSpPr/>
          <p:nvPr/>
        </p:nvGrpSpPr>
        <p:grpSpPr>
          <a:xfrm>
            <a:off x="4968005" y="5314047"/>
            <a:ext cx="1619064" cy="161906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3" name="TextBox 13"/>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14" name="Group 14"/>
          <p:cNvGrpSpPr/>
          <p:nvPr/>
        </p:nvGrpSpPr>
        <p:grpSpPr>
          <a:xfrm>
            <a:off x="5101188" y="5447230"/>
            <a:ext cx="1352698" cy="135269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16" name="TextBox 16"/>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17" name="Group 17"/>
          <p:cNvGrpSpPr/>
          <p:nvPr/>
        </p:nvGrpSpPr>
        <p:grpSpPr>
          <a:xfrm rot="-10800000">
            <a:off x="5593194" y="6876823"/>
            <a:ext cx="368686" cy="322600"/>
            <a:chOff x="0" y="0"/>
            <a:chExt cx="812800" cy="711200"/>
          </a:xfrm>
        </p:grpSpPr>
        <p:sp>
          <p:nvSpPr>
            <p:cNvPr id="18" name="Freeform 1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19" name="TextBox 19"/>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20" name="Group 20"/>
          <p:cNvGrpSpPr/>
          <p:nvPr/>
        </p:nvGrpSpPr>
        <p:grpSpPr>
          <a:xfrm>
            <a:off x="8379337" y="5314047"/>
            <a:ext cx="1619064" cy="161906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2" name="TextBox 22"/>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23" name="Group 23"/>
          <p:cNvGrpSpPr/>
          <p:nvPr/>
        </p:nvGrpSpPr>
        <p:grpSpPr>
          <a:xfrm>
            <a:off x="8512520" y="5447230"/>
            <a:ext cx="1352698" cy="135269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25" name="TextBox 25"/>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26" name="Group 26"/>
          <p:cNvGrpSpPr/>
          <p:nvPr/>
        </p:nvGrpSpPr>
        <p:grpSpPr>
          <a:xfrm rot="-10800000">
            <a:off x="9004526" y="6876823"/>
            <a:ext cx="368686" cy="32260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28" name="TextBox 28"/>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29" name="Group 29"/>
          <p:cNvGrpSpPr/>
          <p:nvPr/>
        </p:nvGrpSpPr>
        <p:grpSpPr>
          <a:xfrm>
            <a:off x="11790670" y="5314047"/>
            <a:ext cx="1619064" cy="161906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31" name="TextBox 31"/>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32" name="Group 32"/>
          <p:cNvGrpSpPr/>
          <p:nvPr/>
        </p:nvGrpSpPr>
        <p:grpSpPr>
          <a:xfrm>
            <a:off x="11923853" y="5447230"/>
            <a:ext cx="1352698" cy="135269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34" name="TextBox 34"/>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35" name="Group 35"/>
          <p:cNvGrpSpPr/>
          <p:nvPr/>
        </p:nvGrpSpPr>
        <p:grpSpPr>
          <a:xfrm rot="-10800000">
            <a:off x="12415859" y="6876823"/>
            <a:ext cx="368686" cy="322600"/>
            <a:chOff x="0" y="0"/>
            <a:chExt cx="812800" cy="711200"/>
          </a:xfrm>
        </p:grpSpPr>
        <p:sp>
          <p:nvSpPr>
            <p:cNvPr id="36" name="Freeform 3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37" name="TextBox 37"/>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38" name="Group 38"/>
          <p:cNvGrpSpPr/>
          <p:nvPr/>
        </p:nvGrpSpPr>
        <p:grpSpPr>
          <a:xfrm>
            <a:off x="15202002" y="5314047"/>
            <a:ext cx="1619064" cy="1619064"/>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0" name="TextBox 40"/>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41" name="Group 41"/>
          <p:cNvGrpSpPr/>
          <p:nvPr/>
        </p:nvGrpSpPr>
        <p:grpSpPr>
          <a:xfrm>
            <a:off x="15335185" y="5447230"/>
            <a:ext cx="1352698" cy="135269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43" name="TextBox 43"/>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44" name="Group 44"/>
          <p:cNvGrpSpPr/>
          <p:nvPr/>
        </p:nvGrpSpPr>
        <p:grpSpPr>
          <a:xfrm rot="-10800000">
            <a:off x="15827191" y="6876823"/>
            <a:ext cx="368686" cy="322600"/>
            <a:chOff x="0" y="0"/>
            <a:chExt cx="812800" cy="711200"/>
          </a:xfrm>
        </p:grpSpPr>
        <p:sp>
          <p:nvSpPr>
            <p:cNvPr id="45" name="Freeform 4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46" name="TextBox 46"/>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47" name="Group 47"/>
          <p:cNvGrpSpPr/>
          <p:nvPr/>
        </p:nvGrpSpPr>
        <p:grpSpPr>
          <a:xfrm>
            <a:off x="12660395" y="3975022"/>
            <a:ext cx="4952865" cy="1072325"/>
            <a:chOff x="0" y="0"/>
            <a:chExt cx="2911576" cy="630374"/>
          </a:xfrm>
        </p:grpSpPr>
        <p:sp>
          <p:nvSpPr>
            <p:cNvPr id="48" name="Freeform 48"/>
            <p:cNvSpPr/>
            <p:nvPr/>
          </p:nvSpPr>
          <p:spPr>
            <a:xfrm>
              <a:off x="0" y="0"/>
              <a:ext cx="2911576" cy="630374"/>
            </a:xfrm>
            <a:custGeom>
              <a:avLst/>
              <a:gdLst/>
              <a:ahLst/>
              <a:cxnLst/>
              <a:rect l="l" t="t" r="r" b="b"/>
              <a:pathLst>
                <a:path w="2911576" h="630374">
                  <a:moveTo>
                    <a:pt x="0" y="0"/>
                  </a:moveTo>
                  <a:lnTo>
                    <a:pt x="2708376" y="0"/>
                  </a:lnTo>
                  <a:lnTo>
                    <a:pt x="2911576" y="315187"/>
                  </a:lnTo>
                  <a:lnTo>
                    <a:pt x="2708376" y="630374"/>
                  </a:lnTo>
                  <a:lnTo>
                    <a:pt x="0" y="630374"/>
                  </a:lnTo>
                  <a:lnTo>
                    <a:pt x="203200" y="315187"/>
                  </a:lnTo>
                  <a:lnTo>
                    <a:pt x="0" y="0"/>
                  </a:lnTo>
                  <a:close/>
                </a:path>
              </a:pathLst>
            </a:custGeom>
            <a:solidFill>
              <a:srgbClr val="F08028"/>
            </a:solidFill>
          </p:spPr>
          <p:txBody>
            <a:bodyPr/>
            <a:lstStyle/>
            <a:p>
              <a:endParaRPr lang="en-GB"/>
            </a:p>
          </p:txBody>
        </p:sp>
        <p:sp>
          <p:nvSpPr>
            <p:cNvPr id="49" name="TextBox 49"/>
            <p:cNvSpPr txBox="1"/>
            <p:nvPr/>
          </p:nvSpPr>
          <p:spPr>
            <a:xfrm>
              <a:off x="177800" y="-76200"/>
              <a:ext cx="2657576" cy="706574"/>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10242670" y="3969067"/>
            <a:ext cx="4125111" cy="1078280"/>
            <a:chOff x="0" y="0"/>
            <a:chExt cx="2467177" cy="644905"/>
          </a:xfrm>
        </p:grpSpPr>
        <p:sp>
          <p:nvSpPr>
            <p:cNvPr id="51" name="Freeform 51"/>
            <p:cNvSpPr/>
            <p:nvPr/>
          </p:nvSpPr>
          <p:spPr>
            <a:xfrm>
              <a:off x="0" y="0"/>
              <a:ext cx="2467177" cy="644906"/>
            </a:xfrm>
            <a:custGeom>
              <a:avLst/>
              <a:gdLst/>
              <a:ahLst/>
              <a:cxnLst/>
              <a:rect l="l" t="t" r="r" b="b"/>
              <a:pathLst>
                <a:path w="2467177" h="644906">
                  <a:moveTo>
                    <a:pt x="0" y="0"/>
                  </a:moveTo>
                  <a:lnTo>
                    <a:pt x="2263977" y="0"/>
                  </a:lnTo>
                  <a:lnTo>
                    <a:pt x="2467177" y="322453"/>
                  </a:lnTo>
                  <a:lnTo>
                    <a:pt x="2263977" y="644906"/>
                  </a:lnTo>
                  <a:lnTo>
                    <a:pt x="0" y="644906"/>
                  </a:lnTo>
                  <a:lnTo>
                    <a:pt x="203200" y="322453"/>
                  </a:lnTo>
                  <a:lnTo>
                    <a:pt x="0" y="0"/>
                  </a:lnTo>
                  <a:close/>
                </a:path>
              </a:pathLst>
            </a:custGeom>
            <a:solidFill>
              <a:srgbClr val="FFFFFF"/>
            </a:solidFill>
          </p:spPr>
          <p:txBody>
            <a:bodyPr/>
            <a:lstStyle/>
            <a:p>
              <a:endParaRPr lang="en-GB"/>
            </a:p>
          </p:txBody>
        </p:sp>
        <p:sp>
          <p:nvSpPr>
            <p:cNvPr id="52" name="TextBox 52"/>
            <p:cNvSpPr txBox="1"/>
            <p:nvPr/>
          </p:nvSpPr>
          <p:spPr>
            <a:xfrm>
              <a:off x="177800" y="-76200"/>
              <a:ext cx="2213177" cy="721105"/>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6800864" y="3969067"/>
            <a:ext cx="4147854" cy="1078280"/>
            <a:chOff x="0" y="0"/>
            <a:chExt cx="2480780" cy="644905"/>
          </a:xfrm>
        </p:grpSpPr>
        <p:sp>
          <p:nvSpPr>
            <p:cNvPr id="54" name="Freeform 54"/>
            <p:cNvSpPr/>
            <p:nvPr/>
          </p:nvSpPr>
          <p:spPr>
            <a:xfrm>
              <a:off x="0" y="0"/>
              <a:ext cx="2480780" cy="644906"/>
            </a:xfrm>
            <a:custGeom>
              <a:avLst/>
              <a:gdLst/>
              <a:ahLst/>
              <a:cxnLst/>
              <a:rect l="l" t="t" r="r" b="b"/>
              <a:pathLst>
                <a:path w="2480780" h="644906">
                  <a:moveTo>
                    <a:pt x="0" y="0"/>
                  </a:moveTo>
                  <a:lnTo>
                    <a:pt x="2277580" y="0"/>
                  </a:lnTo>
                  <a:lnTo>
                    <a:pt x="2480780" y="322453"/>
                  </a:lnTo>
                  <a:lnTo>
                    <a:pt x="2277580" y="644906"/>
                  </a:lnTo>
                  <a:lnTo>
                    <a:pt x="0" y="644906"/>
                  </a:lnTo>
                  <a:lnTo>
                    <a:pt x="203200" y="322453"/>
                  </a:lnTo>
                  <a:lnTo>
                    <a:pt x="0" y="0"/>
                  </a:lnTo>
                  <a:close/>
                </a:path>
              </a:pathLst>
            </a:custGeom>
            <a:solidFill>
              <a:srgbClr val="F08028"/>
            </a:solidFill>
          </p:spPr>
          <p:txBody>
            <a:bodyPr/>
            <a:lstStyle/>
            <a:p>
              <a:endParaRPr lang="en-GB"/>
            </a:p>
          </p:txBody>
        </p:sp>
        <p:sp>
          <p:nvSpPr>
            <p:cNvPr id="55" name="TextBox 55"/>
            <p:cNvSpPr txBox="1"/>
            <p:nvPr/>
          </p:nvSpPr>
          <p:spPr>
            <a:xfrm>
              <a:off x="177800" y="-76200"/>
              <a:ext cx="2226780" cy="721105"/>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3313950" y="3973826"/>
            <a:ext cx="4001991" cy="1073521"/>
            <a:chOff x="0" y="0"/>
            <a:chExt cx="2410421" cy="646588"/>
          </a:xfrm>
        </p:grpSpPr>
        <p:sp>
          <p:nvSpPr>
            <p:cNvPr id="57" name="Freeform 57"/>
            <p:cNvSpPr/>
            <p:nvPr/>
          </p:nvSpPr>
          <p:spPr>
            <a:xfrm>
              <a:off x="0" y="0"/>
              <a:ext cx="2410421" cy="646588"/>
            </a:xfrm>
            <a:custGeom>
              <a:avLst/>
              <a:gdLst/>
              <a:ahLst/>
              <a:cxnLst/>
              <a:rect l="l" t="t" r="r" b="b"/>
              <a:pathLst>
                <a:path w="2410421" h="646588">
                  <a:moveTo>
                    <a:pt x="0" y="0"/>
                  </a:moveTo>
                  <a:lnTo>
                    <a:pt x="2207221" y="0"/>
                  </a:lnTo>
                  <a:lnTo>
                    <a:pt x="2410421" y="323294"/>
                  </a:lnTo>
                  <a:lnTo>
                    <a:pt x="2207221" y="646588"/>
                  </a:lnTo>
                  <a:lnTo>
                    <a:pt x="0" y="646588"/>
                  </a:lnTo>
                  <a:lnTo>
                    <a:pt x="203200" y="323294"/>
                  </a:lnTo>
                  <a:lnTo>
                    <a:pt x="0" y="0"/>
                  </a:lnTo>
                  <a:close/>
                </a:path>
              </a:pathLst>
            </a:custGeom>
            <a:solidFill>
              <a:srgbClr val="FFFFFF"/>
            </a:solidFill>
          </p:spPr>
          <p:txBody>
            <a:bodyPr/>
            <a:lstStyle/>
            <a:p>
              <a:endParaRPr lang="en-GB"/>
            </a:p>
          </p:txBody>
        </p:sp>
        <p:sp>
          <p:nvSpPr>
            <p:cNvPr id="58" name="TextBox 58"/>
            <p:cNvSpPr txBox="1"/>
            <p:nvPr/>
          </p:nvSpPr>
          <p:spPr>
            <a:xfrm>
              <a:off x="177800" y="-76200"/>
              <a:ext cx="2156421" cy="722788"/>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613662" y="3975022"/>
            <a:ext cx="3396296" cy="1072325"/>
            <a:chOff x="0" y="0"/>
            <a:chExt cx="2030593" cy="641126"/>
          </a:xfrm>
        </p:grpSpPr>
        <p:sp>
          <p:nvSpPr>
            <p:cNvPr id="60" name="Freeform 60"/>
            <p:cNvSpPr/>
            <p:nvPr/>
          </p:nvSpPr>
          <p:spPr>
            <a:xfrm>
              <a:off x="0" y="0"/>
              <a:ext cx="2030593" cy="641126"/>
            </a:xfrm>
            <a:custGeom>
              <a:avLst/>
              <a:gdLst/>
              <a:ahLst/>
              <a:cxnLst/>
              <a:rect l="l" t="t" r="r" b="b"/>
              <a:pathLst>
                <a:path w="2030593" h="641126">
                  <a:moveTo>
                    <a:pt x="0" y="0"/>
                  </a:moveTo>
                  <a:lnTo>
                    <a:pt x="1827393" y="0"/>
                  </a:lnTo>
                  <a:lnTo>
                    <a:pt x="2030593" y="320563"/>
                  </a:lnTo>
                  <a:lnTo>
                    <a:pt x="1827393" y="641126"/>
                  </a:lnTo>
                  <a:lnTo>
                    <a:pt x="0" y="641126"/>
                  </a:lnTo>
                  <a:lnTo>
                    <a:pt x="203200" y="320563"/>
                  </a:lnTo>
                  <a:lnTo>
                    <a:pt x="0" y="0"/>
                  </a:lnTo>
                  <a:close/>
                </a:path>
              </a:pathLst>
            </a:custGeom>
            <a:solidFill>
              <a:srgbClr val="F08028"/>
            </a:solidFill>
          </p:spPr>
          <p:txBody>
            <a:bodyPr/>
            <a:lstStyle/>
            <a:p>
              <a:endParaRPr lang="en-GB"/>
            </a:p>
          </p:txBody>
        </p:sp>
        <p:sp>
          <p:nvSpPr>
            <p:cNvPr id="61" name="TextBox 61"/>
            <p:cNvSpPr txBox="1"/>
            <p:nvPr/>
          </p:nvSpPr>
          <p:spPr>
            <a:xfrm>
              <a:off x="177800" y="-76200"/>
              <a:ext cx="1776593" cy="717326"/>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0" y="9126010"/>
            <a:ext cx="18802359" cy="1183686"/>
            <a:chOff x="0" y="0"/>
            <a:chExt cx="25069812" cy="1578248"/>
          </a:xfrm>
        </p:grpSpPr>
        <p:sp>
          <p:nvSpPr>
            <p:cNvPr id="63" name="Freeform 63"/>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dirty="0"/>
            </a:p>
          </p:txBody>
        </p:sp>
      </p:grpSp>
      <p:sp>
        <p:nvSpPr>
          <p:cNvPr id="64" name="Freeform 64"/>
          <p:cNvSpPr/>
          <p:nvPr/>
        </p:nvSpPr>
        <p:spPr>
          <a:xfrm>
            <a:off x="2008989" y="5749647"/>
            <a:ext cx="700891" cy="709763"/>
          </a:xfrm>
          <a:custGeom>
            <a:avLst/>
            <a:gdLst/>
            <a:ahLst/>
            <a:cxnLst/>
            <a:rect l="l" t="t" r="r" b="b"/>
            <a:pathLst>
              <a:path w="700891" h="709763">
                <a:moveTo>
                  <a:pt x="0" y="0"/>
                </a:moveTo>
                <a:lnTo>
                  <a:pt x="700891" y="0"/>
                </a:lnTo>
                <a:lnTo>
                  <a:pt x="700891" y="709763"/>
                </a:lnTo>
                <a:lnTo>
                  <a:pt x="0" y="709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5" name="Freeform 65"/>
          <p:cNvSpPr/>
          <p:nvPr/>
        </p:nvSpPr>
        <p:spPr>
          <a:xfrm>
            <a:off x="15693360" y="5710765"/>
            <a:ext cx="636348" cy="748645"/>
          </a:xfrm>
          <a:custGeom>
            <a:avLst/>
            <a:gdLst/>
            <a:ahLst/>
            <a:cxnLst/>
            <a:rect l="l" t="t" r="r" b="b"/>
            <a:pathLst>
              <a:path w="636348" h="748645">
                <a:moveTo>
                  <a:pt x="0" y="0"/>
                </a:moveTo>
                <a:lnTo>
                  <a:pt x="636348" y="0"/>
                </a:lnTo>
                <a:lnTo>
                  <a:pt x="636348" y="748645"/>
                </a:lnTo>
                <a:lnTo>
                  <a:pt x="0" y="748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6" name="Freeform 66"/>
          <p:cNvSpPr/>
          <p:nvPr/>
        </p:nvSpPr>
        <p:spPr>
          <a:xfrm>
            <a:off x="12322366" y="5749647"/>
            <a:ext cx="593771" cy="784720"/>
          </a:xfrm>
          <a:custGeom>
            <a:avLst/>
            <a:gdLst/>
            <a:ahLst/>
            <a:cxnLst/>
            <a:rect l="l" t="t" r="r" b="b"/>
            <a:pathLst>
              <a:path w="593771" h="784720">
                <a:moveTo>
                  <a:pt x="0" y="0"/>
                </a:moveTo>
                <a:lnTo>
                  <a:pt x="593771" y="0"/>
                </a:lnTo>
                <a:lnTo>
                  <a:pt x="593771" y="784720"/>
                </a:lnTo>
                <a:lnTo>
                  <a:pt x="0" y="784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7" name="Freeform 67"/>
          <p:cNvSpPr/>
          <p:nvPr/>
        </p:nvSpPr>
        <p:spPr>
          <a:xfrm>
            <a:off x="8652728" y="5821049"/>
            <a:ext cx="1039695" cy="586010"/>
          </a:xfrm>
          <a:custGeom>
            <a:avLst/>
            <a:gdLst/>
            <a:ahLst/>
            <a:cxnLst/>
            <a:rect l="l" t="t" r="r" b="b"/>
            <a:pathLst>
              <a:path w="1039695" h="586010">
                <a:moveTo>
                  <a:pt x="0" y="0"/>
                </a:moveTo>
                <a:lnTo>
                  <a:pt x="1039694" y="0"/>
                </a:lnTo>
                <a:lnTo>
                  <a:pt x="1039694" y="586009"/>
                </a:lnTo>
                <a:lnTo>
                  <a:pt x="0" y="5860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8" name="Freeform 68"/>
          <p:cNvSpPr/>
          <p:nvPr/>
        </p:nvSpPr>
        <p:spPr>
          <a:xfrm>
            <a:off x="5496493" y="5701156"/>
            <a:ext cx="653994" cy="758254"/>
          </a:xfrm>
          <a:custGeom>
            <a:avLst/>
            <a:gdLst/>
            <a:ahLst/>
            <a:cxnLst/>
            <a:rect l="l" t="t" r="r" b="b"/>
            <a:pathLst>
              <a:path w="653994" h="758254">
                <a:moveTo>
                  <a:pt x="0" y="0"/>
                </a:moveTo>
                <a:lnTo>
                  <a:pt x="653994" y="0"/>
                </a:lnTo>
                <a:lnTo>
                  <a:pt x="653994" y="758254"/>
                </a:lnTo>
                <a:lnTo>
                  <a:pt x="0" y="7582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69" name="TextBox 69"/>
          <p:cNvSpPr txBox="1"/>
          <p:nvPr/>
        </p:nvSpPr>
        <p:spPr>
          <a:xfrm>
            <a:off x="613662" y="7392035"/>
            <a:ext cx="3396296" cy="1287780"/>
          </a:xfrm>
          <a:prstGeom prst="rect">
            <a:avLst/>
          </a:prstGeom>
        </p:spPr>
        <p:txBody>
          <a:bodyPr lIns="0" tIns="0" rIns="0" bIns="0" rtlCol="0" anchor="t">
            <a:spAutoFit/>
          </a:bodyPr>
          <a:lstStyle/>
          <a:p>
            <a:pPr marL="0" lvl="0" indent="0" algn="ctr">
              <a:lnSpc>
                <a:spcPts val="2520"/>
              </a:lnSpc>
              <a:spcBef>
                <a:spcPct val="0"/>
              </a:spcBef>
            </a:pPr>
            <a:r>
              <a:rPr lang="en-US" sz="1800" dirty="0">
                <a:solidFill>
                  <a:srgbClr val="FFFFFF"/>
                </a:solidFill>
                <a:latin typeface="Arial"/>
              </a:rPr>
              <a:t>Start by completing the </a:t>
            </a:r>
            <a:r>
              <a:rPr lang="en-US" sz="1800" dirty="0">
                <a:solidFill>
                  <a:srgbClr val="FFFFFF"/>
                </a:solidFill>
                <a:latin typeface="Arial"/>
                <a:hlinkClick r:id="rId13"/>
              </a:rPr>
              <a:t>registration form </a:t>
            </a:r>
            <a:r>
              <a:rPr lang="en-US" sz="1800" dirty="0">
                <a:solidFill>
                  <a:srgbClr val="FFFFFF"/>
                </a:solidFill>
                <a:latin typeface="Arial"/>
              </a:rPr>
              <a:t>on BGWM’s website or by contacting our team.</a:t>
            </a:r>
          </a:p>
        </p:txBody>
      </p:sp>
      <p:sp>
        <p:nvSpPr>
          <p:cNvPr id="70" name="TextBox 70"/>
          <p:cNvSpPr txBox="1"/>
          <p:nvPr/>
        </p:nvSpPr>
        <p:spPr>
          <a:xfrm>
            <a:off x="4133783" y="7392035"/>
            <a:ext cx="3287508" cy="1602105"/>
          </a:xfrm>
          <a:prstGeom prst="rect">
            <a:avLst/>
          </a:prstGeom>
        </p:spPr>
        <p:txBody>
          <a:bodyPr lIns="0" tIns="0" rIns="0" bIns="0" rtlCol="0" anchor="t">
            <a:spAutoFit/>
          </a:bodyPr>
          <a:lstStyle/>
          <a:p>
            <a:pPr marL="0" lvl="0" indent="0" algn="ctr">
              <a:lnSpc>
                <a:spcPts val="2520"/>
              </a:lnSpc>
              <a:spcBef>
                <a:spcPct val="0"/>
              </a:spcBef>
            </a:pPr>
            <a:r>
              <a:rPr lang="en-US" sz="1800" u="none" strike="noStrike" dirty="0">
                <a:solidFill>
                  <a:srgbClr val="FFFFFF"/>
                </a:solidFill>
                <a:latin typeface="Arial"/>
              </a:rPr>
              <a:t>After registration, our Business Engagement Managers will reach out to you to complete the audit triage and check your eligibility.</a:t>
            </a:r>
          </a:p>
        </p:txBody>
      </p:sp>
      <p:sp>
        <p:nvSpPr>
          <p:cNvPr id="71" name="TextBox 71"/>
          <p:cNvSpPr txBox="1"/>
          <p:nvPr/>
        </p:nvSpPr>
        <p:spPr>
          <a:xfrm>
            <a:off x="7545115" y="7392035"/>
            <a:ext cx="3287508" cy="1287780"/>
          </a:xfrm>
          <a:prstGeom prst="rect">
            <a:avLst/>
          </a:prstGeom>
        </p:spPr>
        <p:txBody>
          <a:bodyPr lIns="0" tIns="0" rIns="0" bIns="0" rtlCol="0" anchor="t">
            <a:spAutoFit/>
          </a:bodyPr>
          <a:lstStyle/>
          <a:p>
            <a:pPr algn="ctr">
              <a:lnSpc>
                <a:spcPts val="2520"/>
              </a:lnSpc>
              <a:spcBef>
                <a:spcPct val="0"/>
              </a:spcBef>
            </a:pPr>
            <a:r>
              <a:rPr lang="en-US" sz="1800" dirty="0">
                <a:solidFill>
                  <a:srgbClr val="FFFFFF"/>
                </a:solidFill>
                <a:latin typeface="Arial"/>
              </a:rPr>
              <a:t>We will then conduct a FREE</a:t>
            </a:r>
            <a:r>
              <a:rPr lang="en-US" dirty="0">
                <a:solidFill>
                  <a:srgbClr val="FFFFFF"/>
                </a:solidFill>
                <a:latin typeface="Arial"/>
              </a:rPr>
              <a:t> </a:t>
            </a:r>
            <a:r>
              <a:rPr lang="en-US" sz="1800" dirty="0">
                <a:solidFill>
                  <a:srgbClr val="FFFFFF"/>
                </a:solidFill>
                <a:latin typeface="Arial"/>
              </a:rPr>
              <a:t>assessment, examining your energy usage and operations.</a:t>
            </a:r>
          </a:p>
        </p:txBody>
      </p:sp>
      <p:sp>
        <p:nvSpPr>
          <p:cNvPr id="72" name="TextBox 72"/>
          <p:cNvSpPr txBox="1"/>
          <p:nvPr/>
        </p:nvSpPr>
        <p:spPr>
          <a:xfrm>
            <a:off x="1469500" y="4234537"/>
            <a:ext cx="1684620"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FFFFF"/>
                </a:solidFill>
                <a:latin typeface="Clear Sans Bold"/>
              </a:rPr>
              <a:t>Register</a:t>
            </a:r>
          </a:p>
        </p:txBody>
      </p:sp>
      <p:sp>
        <p:nvSpPr>
          <p:cNvPr id="73" name="TextBox 73"/>
          <p:cNvSpPr txBox="1"/>
          <p:nvPr/>
        </p:nvSpPr>
        <p:spPr>
          <a:xfrm>
            <a:off x="4290428" y="4211034"/>
            <a:ext cx="2510436"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08028"/>
                </a:solidFill>
                <a:latin typeface="Clear Sans Bold"/>
              </a:rPr>
              <a:t>Audit Triage</a:t>
            </a:r>
          </a:p>
        </p:txBody>
      </p:sp>
      <p:sp>
        <p:nvSpPr>
          <p:cNvPr id="74" name="TextBox 74"/>
          <p:cNvSpPr txBox="1"/>
          <p:nvPr/>
        </p:nvSpPr>
        <p:spPr>
          <a:xfrm>
            <a:off x="7421290" y="3988236"/>
            <a:ext cx="3137840" cy="976570"/>
          </a:xfrm>
          <a:prstGeom prst="rect">
            <a:avLst/>
          </a:prstGeom>
        </p:spPr>
        <p:txBody>
          <a:bodyPr lIns="0" tIns="0" rIns="0" bIns="0" rtlCol="0" anchor="t">
            <a:spAutoFit/>
          </a:bodyPr>
          <a:lstStyle/>
          <a:p>
            <a:pPr marL="0" lvl="0" indent="0" algn="ctr">
              <a:lnSpc>
                <a:spcPts val="3923"/>
              </a:lnSpc>
              <a:spcBef>
                <a:spcPct val="0"/>
              </a:spcBef>
            </a:pPr>
            <a:r>
              <a:rPr lang="en-US" sz="2800" dirty="0">
                <a:solidFill>
                  <a:srgbClr val="FFFFFF"/>
                </a:solidFill>
                <a:latin typeface="Clear Sans Bold"/>
              </a:rPr>
              <a:t>Energy Assessment</a:t>
            </a:r>
          </a:p>
        </p:txBody>
      </p:sp>
      <p:sp>
        <p:nvSpPr>
          <p:cNvPr id="75" name="TextBox 75"/>
          <p:cNvSpPr txBox="1"/>
          <p:nvPr/>
        </p:nvSpPr>
        <p:spPr>
          <a:xfrm>
            <a:off x="10721055" y="4234537"/>
            <a:ext cx="3662567"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08028"/>
                </a:solidFill>
                <a:latin typeface="Clear Sans Bold"/>
              </a:rPr>
              <a:t>Recommendations</a:t>
            </a:r>
          </a:p>
        </p:txBody>
      </p:sp>
      <p:sp>
        <p:nvSpPr>
          <p:cNvPr id="76" name="TextBox 76"/>
          <p:cNvSpPr txBox="1"/>
          <p:nvPr/>
        </p:nvSpPr>
        <p:spPr>
          <a:xfrm>
            <a:off x="14545547" y="4211034"/>
            <a:ext cx="2900632"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FFFFF"/>
                </a:solidFill>
                <a:latin typeface="Clear Sans Bold"/>
              </a:rPr>
              <a:t>Grant Application</a:t>
            </a:r>
          </a:p>
        </p:txBody>
      </p:sp>
      <p:sp>
        <p:nvSpPr>
          <p:cNvPr id="77" name="TextBox 77"/>
          <p:cNvSpPr txBox="1"/>
          <p:nvPr/>
        </p:nvSpPr>
        <p:spPr>
          <a:xfrm>
            <a:off x="10956448" y="7392035"/>
            <a:ext cx="3287508" cy="1575431"/>
          </a:xfrm>
          <a:prstGeom prst="rect">
            <a:avLst/>
          </a:prstGeom>
        </p:spPr>
        <p:txBody>
          <a:bodyPr lIns="0" tIns="0" rIns="0" bIns="0" rtlCol="0" anchor="t">
            <a:spAutoFit/>
          </a:bodyPr>
          <a:lstStyle/>
          <a:p>
            <a:pPr marL="0" lvl="0" indent="0" algn="ctr">
              <a:lnSpc>
                <a:spcPts val="2520"/>
              </a:lnSpc>
              <a:spcBef>
                <a:spcPct val="0"/>
              </a:spcBef>
            </a:pPr>
            <a:r>
              <a:rPr lang="en-US" sz="1800" dirty="0">
                <a:solidFill>
                  <a:srgbClr val="FFFFFF"/>
                </a:solidFill>
                <a:latin typeface="Arial"/>
              </a:rPr>
              <a:t>Based on the </a:t>
            </a:r>
            <a:r>
              <a:rPr lang="en-US" dirty="0">
                <a:solidFill>
                  <a:srgbClr val="FFFFFF"/>
                </a:solidFill>
                <a:latin typeface="Arial"/>
              </a:rPr>
              <a:t>assessment</a:t>
            </a:r>
            <a:r>
              <a:rPr lang="en-US" sz="1800" dirty="0">
                <a:solidFill>
                  <a:srgbClr val="FFFFFF"/>
                </a:solidFill>
                <a:latin typeface="Arial"/>
              </a:rPr>
              <a:t>, we'll provide you with recommendations for cost-effective energy saving measures.</a:t>
            </a:r>
          </a:p>
        </p:txBody>
      </p:sp>
      <p:sp>
        <p:nvSpPr>
          <p:cNvPr id="78" name="TextBox 78"/>
          <p:cNvSpPr txBox="1"/>
          <p:nvPr/>
        </p:nvSpPr>
        <p:spPr>
          <a:xfrm>
            <a:off x="14367780" y="7392035"/>
            <a:ext cx="3287508" cy="1602105"/>
          </a:xfrm>
          <a:prstGeom prst="rect">
            <a:avLst/>
          </a:prstGeom>
        </p:spPr>
        <p:txBody>
          <a:bodyPr lIns="0" tIns="0" rIns="0" bIns="0" rtlCol="0" anchor="t">
            <a:spAutoFit/>
          </a:bodyPr>
          <a:lstStyle/>
          <a:p>
            <a:pPr marL="0" lvl="0" indent="0" algn="ctr">
              <a:lnSpc>
                <a:spcPts val="2520"/>
              </a:lnSpc>
              <a:spcBef>
                <a:spcPct val="0"/>
              </a:spcBef>
            </a:pPr>
            <a:r>
              <a:rPr lang="en-US" sz="1800" dirty="0">
                <a:solidFill>
                  <a:srgbClr val="FFFFFF"/>
                </a:solidFill>
                <a:latin typeface="Arial"/>
              </a:rPr>
              <a:t> Your business has the opportunity to apply for grants of up to £100,000 to implement the energy efficiency recommendations</a:t>
            </a:r>
            <a:r>
              <a:rPr lang="en-US" dirty="0">
                <a:solidFill>
                  <a:srgbClr val="FFFFFF"/>
                </a:solidFill>
                <a:latin typeface="Arial"/>
              </a:rPr>
              <a:t>*</a:t>
            </a:r>
            <a:r>
              <a:rPr lang="en-US" sz="1800" dirty="0">
                <a:solidFill>
                  <a:srgbClr val="FFFFFF"/>
                </a:solidFill>
                <a:latin typeface="Arial"/>
              </a:rPr>
              <a:t>.</a:t>
            </a:r>
          </a:p>
        </p:txBody>
      </p:sp>
      <p:sp>
        <p:nvSpPr>
          <p:cNvPr id="79" name="TextBox 79"/>
          <p:cNvSpPr txBox="1"/>
          <p:nvPr/>
        </p:nvSpPr>
        <p:spPr>
          <a:xfrm>
            <a:off x="1028700" y="851943"/>
            <a:ext cx="11631695" cy="1388364"/>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The Journey Ahead</a:t>
            </a:r>
          </a:p>
        </p:txBody>
      </p:sp>
      <p:sp>
        <p:nvSpPr>
          <p:cNvPr id="80" name="TextBox 80"/>
          <p:cNvSpPr txBox="1"/>
          <p:nvPr/>
        </p:nvSpPr>
        <p:spPr>
          <a:xfrm>
            <a:off x="1104331" y="2082990"/>
            <a:ext cx="12305402" cy="581152"/>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What to Expect in Your Decarbonisation Journey?</a:t>
            </a:r>
          </a:p>
        </p:txBody>
      </p:sp>
    </p:spTree>
    <p:extLst>
      <p:ext uri="{BB962C8B-B14F-4D97-AF65-F5344CB8AC3E}">
        <p14:creationId xmlns:p14="http://schemas.microsoft.com/office/powerpoint/2010/main" val="38249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7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dirty="0">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dirty="0">
                <a:solidFill>
                  <a:srgbClr val="309F9F"/>
                </a:solidFill>
                <a:latin typeface="Arial Bold"/>
              </a:rPr>
              <a:t>Green Business Network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US" sz="3098" spc="29" dirty="0">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1851" y="2029991"/>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dirty="0">
                <a:solidFill>
                  <a:schemeClr val="bg1"/>
                </a:solidFill>
                <a:latin typeface="Arial" panose="020B0604020202020204" pitchFamily="34" charset="0"/>
                <a:cs typeface="Arial" panose="020B0604020202020204" pitchFamily="34" charset="0"/>
              </a:rPr>
              <a:t>The Green Business Network allows businesses to come together, share ideas and promote energy, resource, waste and water efficiency as well as engage on low carbon, environmental and green sustainability initiatives.</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43180" y="4465832"/>
            <a:ext cx="5560218" cy="1609932"/>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dirty="0">
                <a:solidFill>
                  <a:schemeClr val="bg1"/>
                </a:solidFill>
                <a:latin typeface="WMCA Circular Book"/>
              </a:rPr>
              <a:t>Free to join</a:t>
            </a:r>
          </a:p>
          <a:p>
            <a:r>
              <a:rPr lang="en-GB" dirty="0">
                <a:solidFill>
                  <a:schemeClr val="bg1"/>
                </a:solidFill>
                <a:latin typeface="WMCA Circular Book"/>
              </a:rPr>
              <a:t>2900 members</a:t>
            </a:r>
          </a:p>
          <a:p>
            <a:r>
              <a:rPr lang="en-GB" dirty="0">
                <a:solidFill>
                  <a:schemeClr val="bg1"/>
                </a:solidFill>
                <a:latin typeface="WMCA Circular Book"/>
              </a:rPr>
              <a:t>Networking opportunities</a:t>
            </a:r>
          </a:p>
          <a:p>
            <a:r>
              <a:rPr lang="en-GB" dirty="0">
                <a:solidFill>
                  <a:schemeClr val="bg1"/>
                </a:solidFill>
                <a:latin typeface="WMCA Circular Book"/>
              </a:rPr>
              <a:t>Free newsletter </a:t>
            </a:r>
          </a:p>
          <a:p>
            <a:r>
              <a:rPr lang="en-GB" dirty="0">
                <a:solidFill>
                  <a:schemeClr val="bg1"/>
                </a:solidFill>
                <a:latin typeface="WMCA Circular Book"/>
              </a:rPr>
              <a:t>Be the first one to find out more about events and grant support opportunities </a:t>
            </a:r>
          </a:p>
          <a:p>
            <a:r>
              <a:rPr lang="en-GB" dirty="0">
                <a:solidFill>
                  <a:schemeClr val="bg1"/>
                </a:solidFill>
                <a:latin typeface="WMCA Circular Book"/>
                <a:hlinkClick r:id="rId3"/>
              </a:rPr>
              <a:t>Join now</a:t>
            </a:r>
            <a:endParaRPr lang="en-GB" dirty="0">
              <a:solidFill>
                <a:schemeClr val="bg1"/>
              </a:solidFill>
              <a:latin typeface="WMCA Circular Book"/>
            </a:endParaRPr>
          </a:p>
        </p:txBody>
      </p:sp>
      <p:pic>
        <p:nvPicPr>
          <p:cNvPr id="18" name="Picture 17" descr="A qr code with black dots&#10;&#10;Description automatically generated">
            <a:extLst>
              <a:ext uri="{FF2B5EF4-FFF2-40B4-BE49-F238E27FC236}">
                <a16:creationId xmlns:a16="http://schemas.microsoft.com/office/drawing/2014/main" id="{F0CF400C-8D87-3307-587C-F34AF07EAB9F}"/>
              </a:ext>
            </a:extLst>
          </p:cNvPr>
          <p:cNvPicPr>
            <a:picLocks noChangeAspect="1"/>
          </p:cNvPicPr>
          <p:nvPr/>
        </p:nvPicPr>
        <p:blipFill>
          <a:blip r:embed="rId4"/>
          <a:stretch>
            <a:fillRect/>
          </a:stretch>
        </p:blipFill>
        <p:spPr>
          <a:xfrm>
            <a:off x="8817271" y="4078706"/>
            <a:ext cx="3236336" cy="3236336"/>
          </a:xfrm>
          <a:prstGeom prst="rect">
            <a:avLst/>
          </a:prstGeom>
        </p:spPr>
      </p:pic>
      <p:sp>
        <p:nvSpPr>
          <p:cNvPr id="19" name="TextBox 18">
            <a:extLst>
              <a:ext uri="{FF2B5EF4-FFF2-40B4-BE49-F238E27FC236}">
                <a16:creationId xmlns:a16="http://schemas.microsoft.com/office/drawing/2014/main" id="{0C092D5F-917C-0074-5CA6-B09DB4E02879}"/>
              </a:ext>
            </a:extLst>
          </p:cNvPr>
          <p:cNvSpPr txBox="1"/>
          <p:nvPr/>
        </p:nvSpPr>
        <p:spPr>
          <a:xfrm>
            <a:off x="8975378" y="7485351"/>
            <a:ext cx="2948243" cy="400110"/>
          </a:xfrm>
          <a:prstGeom prst="rect">
            <a:avLst/>
          </a:prstGeom>
          <a:noFill/>
        </p:spPr>
        <p:txBody>
          <a:bodyPr wrap="none" rtlCol="0">
            <a:spAutoFit/>
          </a:bodyPr>
          <a:lstStyle/>
          <a:p>
            <a:r>
              <a:rPr lang="en-GB" sz="2000" dirty="0">
                <a:solidFill>
                  <a:schemeClr val="bg1"/>
                </a:solidFill>
                <a:latin typeface="Arial" panose="020B0604020202020204" pitchFamily="34" charset="0"/>
                <a:cs typeface="Arial" panose="020B0604020202020204" pitchFamily="34" charset="0"/>
              </a:rPr>
              <a:t>Use this QR code to join</a:t>
            </a:r>
          </a:p>
        </p:txBody>
      </p:sp>
      <p:sp>
        <p:nvSpPr>
          <p:cNvPr id="20" name="Rectangle 19">
            <a:extLst>
              <a:ext uri="{FF2B5EF4-FFF2-40B4-BE49-F238E27FC236}">
                <a16:creationId xmlns:a16="http://schemas.microsoft.com/office/drawing/2014/main" id="{BF661EB3-E5C5-943F-8682-2D8208070EC5}"/>
              </a:ext>
            </a:extLst>
          </p:cNvPr>
          <p:cNvSpPr/>
          <p:nvPr/>
        </p:nvSpPr>
        <p:spPr>
          <a:xfrm>
            <a:off x="7861823" y="3674046"/>
            <a:ext cx="5175351" cy="44196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7827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dirty="0">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dirty="0">
                <a:solidFill>
                  <a:srgbClr val="309F9F"/>
                </a:solidFill>
                <a:latin typeface="Arial Bold"/>
              </a:rPr>
              <a:t>Green Business Podcast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US" sz="3098" spc="29" dirty="0">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0559" y="1434805"/>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dirty="0">
                <a:solidFill>
                  <a:schemeClr val="bg1"/>
                </a:solidFill>
                <a:latin typeface="Arial" panose="020B0604020202020204" pitchFamily="34" charset="0"/>
                <a:cs typeface="Arial" panose="020B0604020202020204" pitchFamily="34" charset="0"/>
              </a:rPr>
              <a:t>Listen to our monthly podcast to l</a:t>
            </a:r>
            <a:r>
              <a:rPr lang="en-GB" b="0" i="0" dirty="0">
                <a:solidFill>
                  <a:schemeClr val="bg1"/>
                </a:solidFill>
                <a:effectLst/>
                <a:latin typeface="Arial" panose="020B0604020202020204" pitchFamily="34" charset="0"/>
                <a:cs typeface="Arial" panose="020B0604020202020204" pitchFamily="34" charset="0"/>
              </a:rPr>
              <a:t>earn more about energy, resource, waste and water efficiency as well as engage in low carbon, environmental and green sustainability initiatives.</a:t>
            </a:r>
            <a:r>
              <a:rPr lang="en-GB" dirty="0">
                <a:solidFill>
                  <a:schemeClr val="bg1"/>
                </a:solidFill>
                <a:latin typeface="Arial" panose="020B0604020202020204" pitchFamily="34" charset="0"/>
                <a:cs typeface="Arial" panose="020B0604020202020204" pitchFamily="34" charset="0"/>
              </a:rPr>
              <a:t>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57030" y="3910724"/>
            <a:ext cx="5560218" cy="1609932"/>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dirty="0">
                <a:solidFill>
                  <a:schemeClr val="bg1"/>
                </a:solidFill>
                <a:latin typeface="WMCA Circular Book"/>
              </a:rPr>
              <a:t>New episodes every month</a:t>
            </a:r>
          </a:p>
          <a:p>
            <a:r>
              <a:rPr lang="en-GB" dirty="0">
                <a:solidFill>
                  <a:schemeClr val="bg1"/>
                </a:solidFill>
                <a:latin typeface="WMCA Circular Book"/>
              </a:rPr>
              <a:t>Over 10 episodes so far discussing solar PV, heat pumps and sustainable business practices</a:t>
            </a:r>
          </a:p>
          <a:p>
            <a:r>
              <a:rPr lang="en-GB" sz="2800" dirty="0">
                <a:solidFill>
                  <a:schemeClr val="bg1"/>
                </a:solidFill>
                <a:latin typeface="WMCA Circular Bold"/>
              </a:rPr>
              <a:t>Use the QR code </a:t>
            </a:r>
            <a:r>
              <a:rPr lang="en-GB" sz="2800" dirty="0">
                <a:solidFill>
                  <a:schemeClr val="bg1"/>
                </a:solidFill>
                <a:latin typeface="WMCA Circular Bold"/>
                <a:hlinkClick r:id="rId3"/>
              </a:rPr>
              <a:t>or this link to subscribe</a:t>
            </a:r>
            <a:endParaRPr lang="en-GB" sz="2800" dirty="0">
              <a:solidFill>
                <a:schemeClr val="bg1"/>
              </a:solidFill>
              <a:latin typeface="WMCA Circular Bold"/>
            </a:endParaRPr>
          </a:p>
          <a:p>
            <a:endParaRPr lang="en-GB" dirty="0">
              <a:solidFill>
                <a:schemeClr val="bg1"/>
              </a:solidFill>
              <a:latin typeface="WMCA Circular Book"/>
            </a:endParaRPr>
          </a:p>
          <a:p>
            <a:endParaRPr lang="en-GB" dirty="0">
              <a:solidFill>
                <a:schemeClr val="bg1"/>
              </a:solidFill>
              <a:latin typeface="WMCA Circular Book"/>
            </a:endParaRPr>
          </a:p>
        </p:txBody>
      </p:sp>
      <p:pic>
        <p:nvPicPr>
          <p:cNvPr id="6" name="Picture 5" descr="A qr code with dots&#10;&#10;Description automatically generated">
            <a:extLst>
              <a:ext uri="{FF2B5EF4-FFF2-40B4-BE49-F238E27FC236}">
                <a16:creationId xmlns:a16="http://schemas.microsoft.com/office/drawing/2014/main" id="{8B1491E5-A1B4-F77E-D419-4D31931CFFF9}"/>
              </a:ext>
            </a:extLst>
          </p:cNvPr>
          <p:cNvPicPr>
            <a:picLocks noChangeAspect="1"/>
          </p:cNvPicPr>
          <p:nvPr/>
        </p:nvPicPr>
        <p:blipFill>
          <a:blip r:embed="rId4"/>
          <a:stretch>
            <a:fillRect/>
          </a:stretch>
        </p:blipFill>
        <p:spPr>
          <a:xfrm>
            <a:off x="6465194" y="4126609"/>
            <a:ext cx="2944914" cy="2944914"/>
          </a:xfrm>
          <a:prstGeom prst="rect">
            <a:avLst/>
          </a:prstGeom>
        </p:spPr>
      </p:pic>
      <p:pic>
        <p:nvPicPr>
          <p:cNvPr id="10" name="Picture 9" descr="A purple and blue microphone with headphones&#10;&#10;Description automatically generated">
            <a:extLst>
              <a:ext uri="{FF2B5EF4-FFF2-40B4-BE49-F238E27FC236}">
                <a16:creationId xmlns:a16="http://schemas.microsoft.com/office/drawing/2014/main" id="{AFE2068E-4246-16ED-6E2A-9724B893A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00" y="3322976"/>
            <a:ext cx="6286500" cy="6286500"/>
          </a:xfrm>
          <a:prstGeom prst="rect">
            <a:avLst/>
          </a:prstGeom>
        </p:spPr>
      </p:pic>
    </p:spTree>
    <p:extLst>
      <p:ext uri="{BB962C8B-B14F-4D97-AF65-F5344CB8AC3E}">
        <p14:creationId xmlns:p14="http://schemas.microsoft.com/office/powerpoint/2010/main" val="4036146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CFDCDD-9ABC-F153-2D81-FBB83066B2F2}"/>
              </a:ext>
            </a:extLst>
          </p:cNvPr>
          <p:cNvPicPr>
            <a:picLocks noChangeAspect="1"/>
          </p:cNvPicPr>
          <p:nvPr/>
        </p:nvPicPr>
        <p:blipFill rotWithShape="1">
          <a:blip r:embed="rId3"/>
          <a:srcRect l="419" t="8637" r="8066" b="-152"/>
          <a:stretch/>
        </p:blipFill>
        <p:spPr>
          <a:xfrm>
            <a:off x="6576677" y="-1"/>
            <a:ext cx="11711324" cy="10304090"/>
          </a:xfrm>
          <a:prstGeom prst="rect">
            <a:avLst/>
          </a:prstGeom>
        </p:spPr>
      </p:pic>
      <p:sp>
        <p:nvSpPr>
          <p:cNvPr id="12" name="Rectangle 11">
            <a:extLst>
              <a:ext uri="{FF2B5EF4-FFF2-40B4-BE49-F238E27FC236}">
                <a16:creationId xmlns:a16="http://schemas.microsoft.com/office/drawing/2014/main" id="{5216BC62-7AA8-61F7-7724-B3B8D73564F5}"/>
              </a:ext>
            </a:extLst>
          </p:cNvPr>
          <p:cNvSpPr/>
          <p:nvPr/>
        </p:nvSpPr>
        <p:spPr>
          <a:xfrm>
            <a:off x="0" y="-18"/>
            <a:ext cx="13601700" cy="10287003"/>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b="1" dirty="0">
              <a:solidFill>
                <a:srgbClr val="1FACD7"/>
              </a:solidFill>
              <a:latin typeface="Roboto" panose="02000000000000000000" pitchFamily="2" charset="0"/>
              <a:ea typeface="Roboto" panose="02000000000000000000" pitchFamily="2" charset="0"/>
            </a:endParaRPr>
          </a:p>
        </p:txBody>
      </p:sp>
      <p:pic>
        <p:nvPicPr>
          <p:cNvPr id="11" name="Picture 10" descr="Blue letters on a black background&#10;&#10;Description automatically generated">
            <a:extLst>
              <a:ext uri="{FF2B5EF4-FFF2-40B4-BE49-F238E27FC236}">
                <a16:creationId xmlns:a16="http://schemas.microsoft.com/office/drawing/2014/main" id="{E7E6D3E0-9820-666F-1A45-75C8648F1B3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98264" y="717208"/>
            <a:ext cx="4180151" cy="1312568"/>
          </a:xfrm>
          <a:prstGeom prst="rect">
            <a:avLst/>
          </a:prstGeom>
        </p:spPr>
      </p:pic>
      <p:sp>
        <p:nvSpPr>
          <p:cNvPr id="3" name="TextBox 2">
            <a:extLst>
              <a:ext uri="{FF2B5EF4-FFF2-40B4-BE49-F238E27FC236}">
                <a16:creationId xmlns:a16="http://schemas.microsoft.com/office/drawing/2014/main" id="{E666BFD2-8800-1289-1713-5C4278CF67EA}"/>
              </a:ext>
            </a:extLst>
          </p:cNvPr>
          <p:cNvSpPr txBox="1"/>
          <p:nvPr/>
        </p:nvSpPr>
        <p:spPr>
          <a:xfrm>
            <a:off x="760025" y="2747000"/>
            <a:ext cx="9154884" cy="466281"/>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rtl="0" eaLnBrk="1" fontAlgn="auto" latinLnBrk="0" hangingPunct="1">
              <a:lnSpc>
                <a:spcPct val="90000"/>
              </a:lnSpc>
              <a:spcBef>
                <a:spcPct val="0"/>
              </a:spcBef>
              <a:spcAft>
                <a:spcPts val="900"/>
              </a:spcAft>
              <a:buClrTx/>
              <a:buSzTx/>
              <a:buFontTx/>
              <a:buNone/>
              <a:tabLst/>
              <a:defRPr/>
            </a:pPr>
            <a:r>
              <a:rPr lang="en-US" sz="2700" b="1" i="1" dirty="0">
                <a:solidFill>
                  <a:srgbClr val="005ACD"/>
                </a:solidFill>
                <a:latin typeface="Roboto" panose="02000000000000000000" pitchFamily="2" charset="0"/>
                <a:ea typeface="Roboto" panose="02000000000000000000" pitchFamily="2" charset="0"/>
                <a:cs typeface="Open Sans" panose="020B0606030504020204" pitchFamily="34" charset="0"/>
              </a:rPr>
              <a:t>Your Partner on your journey to Net Zero</a:t>
            </a:r>
            <a:endParaRPr lang="en-US" sz="2700" i="1" dirty="0">
              <a:solidFill>
                <a:srgbClr val="005ACD"/>
              </a:solidFill>
              <a:latin typeface="Roboto" panose="02000000000000000000" pitchFamily="2" charset="0"/>
              <a:ea typeface="Roboto" panose="02000000000000000000" pitchFamily="2" charset="0"/>
              <a:cs typeface="Open Sans" panose="020B0606030504020204" pitchFamily="34" charset="0"/>
            </a:endParaRPr>
          </a:p>
        </p:txBody>
      </p:sp>
      <p:sp>
        <p:nvSpPr>
          <p:cNvPr id="5" name="TextBox 4">
            <a:extLst>
              <a:ext uri="{FF2B5EF4-FFF2-40B4-BE49-F238E27FC236}">
                <a16:creationId xmlns:a16="http://schemas.microsoft.com/office/drawing/2014/main" id="{22F78E61-F72F-0AE0-3A95-6613711DC4BC}"/>
              </a:ext>
            </a:extLst>
          </p:cNvPr>
          <p:cNvSpPr txBox="1"/>
          <p:nvPr/>
        </p:nvSpPr>
        <p:spPr>
          <a:xfrm>
            <a:off x="130208" y="3976673"/>
            <a:ext cx="11308218" cy="5244513"/>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defTabSz="1371600" rtl="0" eaLnBrk="1" fontAlgn="auto" latinLnBrk="0" hangingPunct="1">
              <a:lnSpc>
                <a:spcPct val="90000"/>
              </a:lnSpc>
              <a:spcBef>
                <a:spcPct val="0"/>
              </a:spcBef>
              <a:spcAft>
                <a:spcPts val="900"/>
              </a:spcAft>
              <a:buClrTx/>
              <a:buSzTx/>
              <a:buFontTx/>
              <a:buNone/>
              <a:tabLst/>
              <a:defRPr/>
            </a:pPr>
            <a:r>
              <a:rPr kumimoji="0" lang="en-US" sz="9000" b="1"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rPr>
              <a:t>Carbon Accounting</a:t>
            </a:r>
          </a:p>
          <a:p>
            <a:pPr marL="0" marR="0" lvl="0" indent="0" defTabSz="1371600" rtl="0" eaLnBrk="1" fontAlgn="auto" latinLnBrk="0" hangingPunct="1">
              <a:lnSpc>
                <a:spcPct val="90000"/>
              </a:lnSpc>
              <a:spcBef>
                <a:spcPct val="0"/>
              </a:spcBef>
              <a:spcAft>
                <a:spcPts val="900"/>
              </a:spcAft>
              <a:buClrTx/>
              <a:buSzTx/>
              <a:buFontTx/>
              <a:buNone/>
              <a:tabLst/>
              <a:defRPr/>
            </a:pPr>
            <a:r>
              <a:rPr lang="en-US" sz="9000" b="1" dirty="0">
                <a:solidFill>
                  <a:srgbClr val="005ACD"/>
                </a:solidFill>
                <a:latin typeface="Roboto" panose="02000000000000000000" pitchFamily="2" charset="0"/>
                <a:ea typeface="Roboto" panose="02000000000000000000" pitchFamily="2" charset="0"/>
                <a:cs typeface="Open Sans" panose="020B0606030504020204" pitchFamily="34" charset="0"/>
              </a:rPr>
              <a:t>For Businesses</a:t>
            </a:r>
          </a:p>
          <a:p>
            <a:pPr marL="0" marR="0" lvl="0" indent="0" defTabSz="1371600" rtl="0" eaLnBrk="1" fontAlgn="auto" latinLnBrk="0" hangingPunct="1">
              <a:lnSpc>
                <a:spcPct val="90000"/>
              </a:lnSpc>
              <a:spcBef>
                <a:spcPct val="0"/>
              </a:spcBef>
              <a:spcAft>
                <a:spcPts val="900"/>
              </a:spcAft>
              <a:buClrTx/>
              <a:buSzTx/>
              <a:buFontTx/>
              <a:buNone/>
              <a:tabLst/>
              <a:defRPr/>
            </a:pPr>
            <a:endParaRPr lang="en-US" sz="4800" b="1" dirty="0">
              <a:solidFill>
                <a:srgbClr val="005ACD"/>
              </a:solidFill>
              <a:latin typeface="Roboto" panose="02000000000000000000" pitchFamily="2" charset="0"/>
              <a:ea typeface="Roboto" panose="02000000000000000000" pitchFamily="2" charset="0"/>
              <a:cs typeface="Open Sans" panose="020B0606030504020204" pitchFamily="34" charset="0"/>
            </a:endParaRPr>
          </a:p>
          <a:p>
            <a:pPr marL="0" marR="0" lvl="0" indent="0" defTabSz="1371600" rtl="0" eaLnBrk="1" fontAlgn="auto" latinLnBrk="0" hangingPunct="1">
              <a:lnSpc>
                <a:spcPct val="90000"/>
              </a:lnSpc>
              <a:spcBef>
                <a:spcPct val="0"/>
              </a:spcBef>
              <a:spcAft>
                <a:spcPts val="900"/>
              </a:spcAft>
              <a:buClrTx/>
              <a:buSzTx/>
              <a:buFontTx/>
              <a:buNone/>
              <a:tabLst/>
              <a:defRPr/>
            </a:pPr>
            <a:r>
              <a:rPr lang="en-US" sz="4800" b="1" dirty="0">
                <a:solidFill>
                  <a:srgbClr val="005ACD"/>
                </a:solidFill>
                <a:latin typeface="Roboto" panose="02000000000000000000" pitchFamily="2" charset="0"/>
                <a:ea typeface="Roboto" panose="02000000000000000000" pitchFamily="2" charset="0"/>
                <a:cs typeface="Open Sans" panose="020B0606030504020204" pitchFamily="34" charset="0"/>
              </a:rPr>
              <a:t>Webinar 28</a:t>
            </a:r>
            <a:r>
              <a:rPr lang="en-US" sz="4800" b="1" baseline="30000" dirty="0">
                <a:solidFill>
                  <a:srgbClr val="005ACD"/>
                </a:solidFill>
                <a:latin typeface="Roboto" panose="02000000000000000000" pitchFamily="2" charset="0"/>
                <a:ea typeface="Roboto" panose="02000000000000000000" pitchFamily="2" charset="0"/>
                <a:cs typeface="Open Sans" panose="020B0606030504020204" pitchFamily="34" charset="0"/>
              </a:rPr>
              <a:t>th</a:t>
            </a:r>
            <a:r>
              <a:rPr lang="en-US" sz="4800" b="1" dirty="0">
                <a:solidFill>
                  <a:srgbClr val="005ACD"/>
                </a:solidFill>
                <a:latin typeface="Roboto" panose="02000000000000000000" pitchFamily="2" charset="0"/>
                <a:ea typeface="Roboto" panose="02000000000000000000" pitchFamily="2" charset="0"/>
                <a:cs typeface="Open Sans" panose="020B0606030504020204" pitchFamily="34" charset="0"/>
              </a:rPr>
              <a:t> February 2024</a:t>
            </a:r>
          </a:p>
          <a:p>
            <a:pPr marL="0" marR="0" lvl="0" indent="0" defTabSz="1371600" rtl="0" eaLnBrk="1" fontAlgn="auto" latinLnBrk="0" hangingPunct="1">
              <a:lnSpc>
                <a:spcPct val="90000"/>
              </a:lnSpc>
              <a:spcBef>
                <a:spcPct val="0"/>
              </a:spcBef>
              <a:spcAft>
                <a:spcPts val="900"/>
              </a:spcAft>
              <a:buClrTx/>
              <a:buSzTx/>
              <a:buFontTx/>
              <a:buNone/>
              <a:tabLst/>
              <a:defRPr/>
            </a:pPr>
            <a:endParaRPr kumimoji="0" lang="en-US" sz="2100" b="1"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endParaRPr>
          </a:p>
          <a:p>
            <a:pPr marL="0" marR="0" lvl="0" indent="0" defTabSz="1371600" rtl="0" eaLnBrk="1" fontAlgn="auto" latinLnBrk="0" hangingPunct="1">
              <a:lnSpc>
                <a:spcPct val="90000"/>
              </a:lnSpc>
              <a:spcBef>
                <a:spcPct val="0"/>
              </a:spcBef>
              <a:spcAft>
                <a:spcPts val="900"/>
              </a:spcAft>
              <a:buClrTx/>
              <a:buSzTx/>
              <a:buFontTx/>
              <a:buNone/>
              <a:tabLst/>
              <a:defRPr/>
            </a:pPr>
            <a:r>
              <a:rPr lang="en-US" sz="3000" b="1" dirty="0">
                <a:solidFill>
                  <a:srgbClr val="00B0F0"/>
                </a:solidFill>
                <a:latin typeface="Roboto" panose="02000000000000000000" pitchFamily="2" charset="0"/>
                <a:ea typeface="Roboto" panose="02000000000000000000" pitchFamily="2" charset="0"/>
                <a:cs typeface="Open Sans" panose="020B0606030504020204" pitchFamily="34" charset="0"/>
              </a:rPr>
              <a:t>Presented by: David Wilshin</a:t>
            </a:r>
            <a:endParaRPr kumimoji="0" lang="en-US" sz="3000" b="1"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endParaRPr>
          </a:p>
        </p:txBody>
      </p:sp>
      <p:pic>
        <p:nvPicPr>
          <p:cNvPr id="2" name="Picture 1" descr="A logo with a horse head and a person's face&#10;&#10;Description automatically generated">
            <a:extLst>
              <a:ext uri="{FF2B5EF4-FFF2-40B4-BE49-F238E27FC236}">
                <a16:creationId xmlns:a16="http://schemas.microsoft.com/office/drawing/2014/main" id="{58863141-CE76-5272-E23A-71F2BB65465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427250" y="8719124"/>
            <a:ext cx="1759740" cy="1071821"/>
          </a:xfrm>
          <a:prstGeom prst="rect">
            <a:avLst/>
          </a:prstGeom>
        </p:spPr>
      </p:pic>
    </p:spTree>
    <p:extLst>
      <p:ext uri="{BB962C8B-B14F-4D97-AF65-F5344CB8AC3E}">
        <p14:creationId xmlns:p14="http://schemas.microsoft.com/office/powerpoint/2010/main" val="402537746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dirty="0">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dirty="0">
                <a:solidFill>
                  <a:srgbClr val="309F9F"/>
                </a:solidFill>
                <a:latin typeface="Arial Bold"/>
              </a:rPr>
              <a:t>Green Business Directory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US" sz="3098" spc="29" dirty="0">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0559" y="1434805"/>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b="0" i="0" dirty="0">
                <a:solidFill>
                  <a:schemeClr val="bg1"/>
                </a:solidFill>
                <a:effectLst/>
                <a:latin typeface="Arial" panose="020B0604020202020204" pitchFamily="34" charset="0"/>
                <a:cs typeface="Arial" panose="020B0604020202020204" pitchFamily="34" charset="0"/>
              </a:rPr>
              <a:t>Find a list of local suppliers and installers who can help you improve your business .</a:t>
            </a:r>
            <a:r>
              <a:rPr lang="en-GB" dirty="0">
                <a:solidFill>
                  <a:schemeClr val="bg1"/>
                </a:solidFill>
                <a:latin typeface="Arial" panose="020B0604020202020204" pitchFamily="34" charset="0"/>
                <a:cs typeface="Arial" panose="020B0604020202020204" pitchFamily="34" charset="0"/>
              </a:rPr>
              <a:t>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57030" y="3910724"/>
            <a:ext cx="6962970" cy="1689976"/>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dirty="0">
                <a:solidFill>
                  <a:schemeClr val="bg1"/>
                </a:solidFill>
                <a:latin typeface="Arial" panose="020B0604020202020204" pitchFamily="34" charset="0"/>
                <a:cs typeface="Arial" panose="020B0604020202020204" pitchFamily="34" charset="0"/>
              </a:rPr>
              <a:t>Over 100 companies</a:t>
            </a:r>
          </a:p>
          <a:p>
            <a:r>
              <a:rPr lang="en-GB" dirty="0">
                <a:solidFill>
                  <a:schemeClr val="bg1"/>
                </a:solidFill>
                <a:latin typeface="Arial" panose="020B0604020202020204" pitchFamily="34" charset="0"/>
                <a:cs typeface="Arial" panose="020B0604020202020204" pitchFamily="34" charset="0"/>
              </a:rPr>
              <a:t>20 categories including solar PV, roofing services and water management </a:t>
            </a:r>
          </a:p>
          <a:p>
            <a:r>
              <a:rPr lang="en-GB" sz="2800" dirty="0">
                <a:solidFill>
                  <a:schemeClr val="bg1"/>
                </a:solidFill>
                <a:latin typeface="Arial" panose="020B0604020202020204" pitchFamily="34" charset="0"/>
                <a:cs typeface="Arial" panose="020B0604020202020204" pitchFamily="34" charset="0"/>
              </a:rPr>
              <a:t>If you are a local installer or supplier please get in touch and we will add you to </a:t>
            </a:r>
            <a:r>
              <a:rPr lang="en-GB" sz="28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directory</a:t>
            </a:r>
            <a:endParaRPr lang="en-GB" sz="2800"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WMCA Circular Book"/>
            </a:endParaRPr>
          </a:p>
          <a:p>
            <a:endParaRPr lang="en-GB" dirty="0">
              <a:solidFill>
                <a:schemeClr val="bg1"/>
              </a:solidFill>
              <a:latin typeface="WMCA Circular Book"/>
            </a:endParaRPr>
          </a:p>
          <a:p>
            <a:endParaRPr lang="en-GB" dirty="0">
              <a:solidFill>
                <a:schemeClr val="bg1"/>
              </a:solidFill>
              <a:latin typeface="WMCA Circular Book"/>
            </a:endParaRPr>
          </a:p>
          <a:p>
            <a:endParaRPr lang="en-GB" dirty="0">
              <a:solidFill>
                <a:schemeClr val="bg1"/>
              </a:solidFill>
              <a:latin typeface="WMCA Circular Book"/>
            </a:endParaRPr>
          </a:p>
          <a:p>
            <a:pPr indent="0">
              <a:buNone/>
            </a:pPr>
            <a:endParaRPr lang="en-GB" dirty="0">
              <a:solidFill>
                <a:schemeClr val="bg1"/>
              </a:solidFill>
              <a:latin typeface="WMCA Circular Book"/>
            </a:endParaRPr>
          </a:p>
          <a:p>
            <a:endParaRPr lang="en-GB" dirty="0">
              <a:solidFill>
                <a:schemeClr val="bg1"/>
              </a:solidFill>
              <a:latin typeface="WMCA Circular Book"/>
            </a:endParaRPr>
          </a:p>
        </p:txBody>
      </p:sp>
      <p:pic>
        <p:nvPicPr>
          <p:cNvPr id="9" name="Picture 8" descr="A list of information on a white background&#10;&#10;Description automatically generated">
            <a:extLst>
              <a:ext uri="{FF2B5EF4-FFF2-40B4-BE49-F238E27FC236}">
                <a16:creationId xmlns:a16="http://schemas.microsoft.com/office/drawing/2014/main" id="{672927D3-8126-28C4-1D17-086DE9325D8D}"/>
              </a:ext>
            </a:extLst>
          </p:cNvPr>
          <p:cNvPicPr>
            <a:picLocks noChangeAspect="1"/>
          </p:cNvPicPr>
          <p:nvPr/>
        </p:nvPicPr>
        <p:blipFill>
          <a:blip r:embed="rId4"/>
          <a:stretch>
            <a:fillRect/>
          </a:stretch>
        </p:blipFill>
        <p:spPr>
          <a:xfrm>
            <a:off x="9717709" y="3554813"/>
            <a:ext cx="5928794" cy="528382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60353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FAACA-7C7F-4788-751A-7D211769A8A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DB9387D-DC2C-C260-80AA-B58C95BBAC97}"/>
              </a:ext>
            </a:extLst>
          </p:cNvPr>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dirty="0">
                <a:solidFill>
                  <a:srgbClr val="FFFFFF"/>
                </a:solidFill>
                <a:latin typeface="Arial Bold"/>
              </a:rPr>
              <a:t>Upcoming events</a:t>
            </a:r>
          </a:p>
        </p:txBody>
      </p:sp>
      <p:sp>
        <p:nvSpPr>
          <p:cNvPr id="4" name="TextBox 4">
            <a:extLst>
              <a:ext uri="{FF2B5EF4-FFF2-40B4-BE49-F238E27FC236}">
                <a16:creationId xmlns:a16="http://schemas.microsoft.com/office/drawing/2014/main" id="{BC5DA000-134D-4965-8D4F-F55CF684D978}"/>
              </a:ext>
            </a:extLst>
          </p:cNvPr>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US" sz="3098" spc="29" dirty="0">
              <a:solidFill>
                <a:srgbClr val="FFFFFF"/>
              </a:solidFill>
              <a:latin typeface="Arial"/>
            </a:endParaRPr>
          </a:p>
        </p:txBody>
      </p:sp>
      <p:grpSp>
        <p:nvGrpSpPr>
          <p:cNvPr id="7" name="Group 7">
            <a:extLst>
              <a:ext uri="{FF2B5EF4-FFF2-40B4-BE49-F238E27FC236}">
                <a16:creationId xmlns:a16="http://schemas.microsoft.com/office/drawing/2014/main" id="{7AC2A114-7F23-2716-DB81-1621E5D7FCAE}"/>
              </a:ext>
            </a:extLst>
          </p:cNvPr>
          <p:cNvGrpSpPr/>
          <p:nvPr/>
        </p:nvGrpSpPr>
        <p:grpSpPr>
          <a:xfrm>
            <a:off x="-514359" y="9695157"/>
            <a:ext cx="18802359" cy="1183686"/>
            <a:chOff x="0" y="0"/>
            <a:chExt cx="25069812" cy="1578248"/>
          </a:xfrm>
        </p:grpSpPr>
        <p:sp>
          <p:nvSpPr>
            <p:cNvPr id="8" name="Freeform 8">
              <a:extLst>
                <a:ext uri="{FF2B5EF4-FFF2-40B4-BE49-F238E27FC236}">
                  <a16:creationId xmlns:a16="http://schemas.microsoft.com/office/drawing/2014/main" id="{881E7510-C17E-4A3C-2763-370EA59537FD}"/>
                </a:ext>
              </a:extLst>
            </p:cNvPr>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5" name="Text Placeholder 3">
            <a:extLst>
              <a:ext uri="{FF2B5EF4-FFF2-40B4-BE49-F238E27FC236}">
                <a16:creationId xmlns:a16="http://schemas.microsoft.com/office/drawing/2014/main" id="{33547255-06F9-91E5-26C6-72D3CFC28257}"/>
              </a:ext>
            </a:extLst>
          </p:cNvPr>
          <p:cNvSpPr txBox="1">
            <a:spLocks/>
          </p:cNvSpPr>
          <p:nvPr/>
        </p:nvSpPr>
        <p:spPr>
          <a:xfrm>
            <a:off x="585866" y="1943100"/>
            <a:ext cx="14120734" cy="1219200"/>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indent="0" rtl="0">
              <a:buNone/>
            </a:pPr>
            <a:r>
              <a:rPr lang="en-GB" dirty="0">
                <a:solidFill>
                  <a:schemeClr val="bg1"/>
                </a:solidFill>
                <a:effectLst/>
              </a:rPr>
              <a:t>Our upcoming engagements with businesses will take place at various local exhibitions, where we've secured a stand:</a:t>
            </a:r>
          </a:p>
          <a:p>
            <a:pPr indent="0" rtl="0">
              <a:buNone/>
            </a:pPr>
            <a:endParaRPr lang="en-GB" dirty="0">
              <a:solidFill>
                <a:schemeClr val="bg1"/>
              </a:solidFill>
              <a:effectLst/>
            </a:endParaRPr>
          </a:p>
          <a:p>
            <a:pPr rtl="0">
              <a:buFont typeface="Arial" panose="020B0604020202020204" pitchFamily="34" charset="0"/>
              <a:buChar char="•"/>
            </a:pPr>
            <a:r>
              <a:rPr lang="en-GB" dirty="0">
                <a:solidFill>
                  <a:schemeClr val="bg1"/>
                </a:solidFill>
                <a:hlinkClick r:id="rId3">
                  <a:extLst>
                    <a:ext uri="{A12FA001-AC4F-418D-AE19-62706E023703}">
                      <ahyp:hlinkClr xmlns:ahyp="http://schemas.microsoft.com/office/drawing/2018/hyperlinkcolor" val="tx"/>
                    </a:ext>
                  </a:extLst>
                </a:hlinkClick>
              </a:rPr>
              <a:t>Midlands Business Expo: February 29th, CBS Arena, Coventry</a:t>
            </a:r>
            <a:endParaRPr lang="en-GB" dirty="0">
              <a:solidFill>
                <a:schemeClr val="bg1"/>
              </a:solidFill>
            </a:endParaRPr>
          </a:p>
          <a:p>
            <a:pPr rtl="0">
              <a:buFont typeface="Arial" panose="020B0604020202020204" pitchFamily="34" charset="0"/>
              <a:buChar char="•"/>
            </a:pPr>
            <a:r>
              <a:rPr lang="en-GB" dirty="0">
                <a:solidFill>
                  <a:schemeClr val="bg1"/>
                </a:solidFill>
                <a:hlinkClick r:id="rId4">
                  <a:extLst>
                    <a:ext uri="{A12FA001-AC4F-418D-AE19-62706E023703}">
                      <ahyp:hlinkClr xmlns:ahyp="http://schemas.microsoft.com/office/drawing/2018/hyperlinkcolor" val="tx"/>
                    </a:ext>
                  </a:extLst>
                </a:hlinkClick>
              </a:rPr>
              <a:t>Coventry Business Expo: March 13th, Village Hotel, Coventry</a:t>
            </a:r>
            <a:endParaRPr lang="en-GB" dirty="0">
              <a:solidFill>
                <a:schemeClr val="bg1"/>
              </a:solidFill>
            </a:endParaRPr>
          </a:p>
          <a:p>
            <a:pPr rtl="0">
              <a:buFont typeface="Arial" panose="020B0604020202020204" pitchFamily="34" charset="0"/>
              <a:buChar char="•"/>
            </a:pPr>
            <a:r>
              <a:rPr lang="en-GB" dirty="0">
                <a:solidFill>
                  <a:schemeClr val="bg1"/>
                </a:solidFill>
              </a:rPr>
              <a:t>FSB Event: March 18th, Coombe Abbey Hotel (Fully booked)</a:t>
            </a:r>
          </a:p>
          <a:p>
            <a:pPr rtl="0">
              <a:buFont typeface="Arial" panose="020B0604020202020204" pitchFamily="34" charset="0"/>
              <a:buChar char="•"/>
            </a:pPr>
            <a:r>
              <a:rPr lang="en-GB" dirty="0" err="1">
                <a:solidFill>
                  <a:schemeClr val="bg1"/>
                </a:solidFill>
                <a:hlinkClick r:id="rId5">
                  <a:extLst>
                    <a:ext uri="{A12FA001-AC4F-418D-AE19-62706E023703}">
                      <ahyp:hlinkClr xmlns:ahyp="http://schemas.microsoft.com/office/drawing/2018/hyperlinkcolor" val="tx"/>
                    </a:ext>
                  </a:extLst>
                </a:hlinkClick>
              </a:rPr>
              <a:t>Venturefest</a:t>
            </a:r>
            <a:r>
              <a:rPr lang="en-GB" dirty="0">
                <a:solidFill>
                  <a:schemeClr val="bg1"/>
                </a:solidFill>
                <a:hlinkClick r:id="rId5">
                  <a:extLst>
                    <a:ext uri="{A12FA001-AC4F-418D-AE19-62706E023703}">
                      <ahyp:hlinkClr xmlns:ahyp="http://schemas.microsoft.com/office/drawing/2018/hyperlinkcolor" val="tx"/>
                    </a:ext>
                  </a:extLst>
                </a:hlinkClick>
              </a:rPr>
              <a:t>: March 21st, </a:t>
            </a:r>
            <a:r>
              <a:rPr lang="en-GB" dirty="0" err="1">
                <a:solidFill>
                  <a:schemeClr val="bg1"/>
                </a:solidFill>
                <a:hlinkClick r:id="rId5">
                  <a:extLst>
                    <a:ext uri="{A12FA001-AC4F-418D-AE19-62706E023703}">
                      <ahyp:hlinkClr xmlns:ahyp="http://schemas.microsoft.com/office/drawing/2018/hyperlinkcolor" val="tx"/>
                    </a:ext>
                  </a:extLst>
                </a:hlinkClick>
              </a:rPr>
              <a:t>Eastside</a:t>
            </a:r>
            <a:r>
              <a:rPr lang="en-GB" dirty="0">
                <a:solidFill>
                  <a:schemeClr val="bg1"/>
                </a:solidFill>
                <a:hlinkClick r:id="rId5">
                  <a:extLst>
                    <a:ext uri="{A12FA001-AC4F-418D-AE19-62706E023703}">
                      <ahyp:hlinkClr xmlns:ahyp="http://schemas.microsoft.com/office/drawing/2018/hyperlinkcolor" val="tx"/>
                    </a:ext>
                  </a:extLst>
                </a:hlinkClick>
              </a:rPr>
              <a:t> Rooms, Birmingham</a:t>
            </a:r>
            <a:endParaRPr lang="en-GB" dirty="0">
              <a:solidFill>
                <a:schemeClr val="bg1"/>
              </a:solidFill>
            </a:endParaRPr>
          </a:p>
          <a:p>
            <a:endParaRPr lang="en-GB" dirty="0">
              <a:solidFill>
                <a:schemeClr val="bg1"/>
              </a:solidFill>
              <a:latin typeface="WMCA Circular Book"/>
            </a:endParaRPr>
          </a:p>
          <a:p>
            <a:pPr indent="0">
              <a:buNone/>
            </a:pPr>
            <a:r>
              <a:rPr lang="en-GB" dirty="0">
                <a:solidFill>
                  <a:schemeClr val="bg1"/>
                </a:solidFill>
                <a:latin typeface="WMCA Circular Book"/>
              </a:rPr>
              <a:t>Next webinar:</a:t>
            </a:r>
          </a:p>
          <a:p>
            <a:pPr indent="0">
              <a:buNone/>
            </a:pPr>
            <a:r>
              <a:rPr lang="en-GB" dirty="0">
                <a:solidFill>
                  <a:schemeClr val="bg1"/>
                </a:solidFill>
                <a:latin typeface="WMCA Circular Book"/>
                <a:hlinkClick r:id="rId6">
                  <a:extLst>
                    <a:ext uri="{A12FA001-AC4F-418D-AE19-62706E023703}">
                      <ahyp:hlinkClr xmlns:ahyp="http://schemas.microsoft.com/office/drawing/2018/hyperlinkcolor" val="tx"/>
                    </a:ext>
                  </a:extLst>
                </a:hlinkClick>
              </a:rPr>
              <a:t>Decarbonisation Net Zero grants success stories March 13</a:t>
            </a:r>
            <a:r>
              <a:rPr lang="en-GB" baseline="30000" dirty="0">
                <a:solidFill>
                  <a:schemeClr val="bg1"/>
                </a:solidFill>
                <a:latin typeface="WMCA Circular Book"/>
                <a:hlinkClick r:id="rId6">
                  <a:extLst>
                    <a:ext uri="{A12FA001-AC4F-418D-AE19-62706E023703}">
                      <ahyp:hlinkClr xmlns:ahyp="http://schemas.microsoft.com/office/drawing/2018/hyperlinkcolor" val="tx"/>
                    </a:ext>
                  </a:extLst>
                </a:hlinkClick>
              </a:rPr>
              <a:t>th</a:t>
            </a:r>
            <a:endParaRPr lang="en-GB" dirty="0">
              <a:solidFill>
                <a:schemeClr val="bg1"/>
              </a:solidFill>
              <a:latin typeface="WMCA Circular Book"/>
            </a:endParaRPr>
          </a:p>
          <a:p>
            <a:endParaRPr lang="en-GB" dirty="0">
              <a:solidFill>
                <a:schemeClr val="bg1"/>
              </a:solidFill>
              <a:latin typeface="WMCA Circular Book"/>
            </a:endParaRPr>
          </a:p>
          <a:p>
            <a:endParaRPr lang="en-GB" dirty="0">
              <a:solidFill>
                <a:schemeClr val="bg1"/>
              </a:solidFill>
              <a:latin typeface="WMCA Circular Book"/>
            </a:endParaRPr>
          </a:p>
          <a:p>
            <a:endParaRPr lang="en-GB" dirty="0">
              <a:solidFill>
                <a:schemeClr val="bg1"/>
              </a:solidFill>
              <a:latin typeface="WMCA Circular Book"/>
            </a:endParaRPr>
          </a:p>
          <a:p>
            <a:pPr indent="0">
              <a:buNone/>
            </a:pPr>
            <a:endParaRPr lang="en-GB" dirty="0">
              <a:solidFill>
                <a:schemeClr val="bg1"/>
              </a:solidFill>
              <a:latin typeface="WMCA Circular Book"/>
            </a:endParaRPr>
          </a:p>
          <a:p>
            <a:endParaRPr lang="en-GB" dirty="0">
              <a:solidFill>
                <a:schemeClr val="bg1"/>
              </a:solidFill>
              <a:latin typeface="WMCA Circular Book"/>
            </a:endParaRPr>
          </a:p>
        </p:txBody>
      </p:sp>
    </p:spTree>
    <p:extLst>
      <p:ext uri="{BB962C8B-B14F-4D97-AF65-F5344CB8AC3E}">
        <p14:creationId xmlns:p14="http://schemas.microsoft.com/office/powerpoint/2010/main" val="13244636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4"/>
              <a:stretch>
                <a:fillRect t="-9222" b="-9222"/>
              </a:stretch>
            </a:blipFill>
          </p:spPr>
          <p:txBody>
            <a:bodyPr/>
            <a:lstStyle/>
            <a:p>
              <a:endParaRPr lang="en-GB"/>
            </a:p>
          </p:txBody>
        </p:sp>
      </p:grpSp>
      <p:grpSp>
        <p:nvGrpSpPr>
          <p:cNvPr id="4" name="Group 4"/>
          <p:cNvGrpSpPr/>
          <p:nvPr/>
        </p:nvGrpSpPr>
        <p:grpSpPr>
          <a:xfrm>
            <a:off x="-257179" y="9695157"/>
            <a:ext cx="18802359" cy="1183686"/>
            <a:chOff x="0" y="0"/>
            <a:chExt cx="25069812" cy="1578248"/>
          </a:xfrm>
        </p:grpSpPr>
        <p:sp>
          <p:nvSpPr>
            <p:cNvPr id="5" name="Freeform 5"/>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grpSp>
        <p:nvGrpSpPr>
          <p:cNvPr id="6" name="Group 6"/>
          <p:cNvGrpSpPr/>
          <p:nvPr/>
        </p:nvGrpSpPr>
        <p:grpSpPr>
          <a:xfrm>
            <a:off x="1054933" y="842364"/>
            <a:ext cx="16230600" cy="8778341"/>
            <a:chOff x="0" y="0"/>
            <a:chExt cx="21640800" cy="10972800"/>
          </a:xfrm>
        </p:grpSpPr>
        <p:sp>
          <p:nvSpPr>
            <p:cNvPr id="7" name="Freeform 7"/>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close/>
                </a:path>
              </a:pathLst>
            </a:custGeom>
            <a:solidFill>
              <a:srgbClr val="94368D">
                <a:alpha val="89804"/>
              </a:srgbClr>
            </a:solidFill>
          </p:spPr>
          <p:txBody>
            <a:bodyPr/>
            <a:lstStyle/>
            <a:p>
              <a:endParaRPr lang="en-GB"/>
            </a:p>
          </p:txBody>
        </p:sp>
      </p:grpSp>
      <p:sp>
        <p:nvSpPr>
          <p:cNvPr id="8" name="TextBox 8"/>
          <p:cNvSpPr txBox="1"/>
          <p:nvPr/>
        </p:nvSpPr>
        <p:spPr>
          <a:xfrm>
            <a:off x="1430441" y="828675"/>
            <a:ext cx="15828859" cy="2636139"/>
          </a:xfrm>
          <a:prstGeom prst="rect">
            <a:avLst/>
          </a:prstGeom>
        </p:spPr>
        <p:txBody>
          <a:bodyPr lIns="0" tIns="0" rIns="0" bIns="0" rtlCol="0" anchor="t">
            <a:spAutoFit/>
          </a:bodyPr>
          <a:lstStyle/>
          <a:p>
            <a:pPr>
              <a:lnSpc>
                <a:spcPts val="9828"/>
              </a:lnSpc>
            </a:pPr>
            <a:r>
              <a:rPr lang="en-US" sz="7800" spc="70" dirty="0">
                <a:solidFill>
                  <a:srgbClr val="FFFFFF"/>
                </a:solidFill>
                <a:latin typeface="Arial Bold"/>
              </a:rPr>
              <a:t>Is Your Business Ready to Make the Change?</a:t>
            </a:r>
          </a:p>
        </p:txBody>
      </p:sp>
      <p:sp>
        <p:nvSpPr>
          <p:cNvPr id="9" name="TextBox 9"/>
          <p:cNvSpPr txBox="1"/>
          <p:nvPr/>
        </p:nvSpPr>
        <p:spPr>
          <a:xfrm>
            <a:off x="12077417" y="7707863"/>
            <a:ext cx="5595058" cy="453457"/>
          </a:xfrm>
          <a:prstGeom prst="rect">
            <a:avLst/>
          </a:prstGeom>
        </p:spPr>
        <p:txBody>
          <a:bodyPr lIns="0" tIns="0" rIns="0" bIns="0" rtlCol="0" anchor="t">
            <a:spAutoFit/>
          </a:bodyPr>
          <a:lstStyle/>
          <a:p>
            <a:pPr>
              <a:lnSpc>
                <a:spcPts val="4079"/>
              </a:lnSpc>
            </a:pPr>
            <a:r>
              <a:rPr lang="en-US" spc="251" dirty="0">
                <a:solidFill>
                  <a:srgbClr val="FFFFFF"/>
                </a:solidFill>
                <a:latin typeface="Arial Bold"/>
              </a:rPr>
              <a:t>Learn more about the </a:t>
            </a:r>
            <a:r>
              <a:rPr lang="en-US" spc="251" err="1">
                <a:solidFill>
                  <a:srgbClr val="FFFFFF"/>
                </a:solidFill>
                <a:latin typeface="Arial Bold"/>
              </a:rPr>
              <a:t>programme</a:t>
            </a:r>
            <a:endParaRPr lang="en-US" err="1"/>
          </a:p>
        </p:txBody>
      </p:sp>
      <p:sp>
        <p:nvSpPr>
          <p:cNvPr id="10" name="TextBox 10"/>
          <p:cNvSpPr txBox="1"/>
          <p:nvPr/>
        </p:nvSpPr>
        <p:spPr>
          <a:xfrm>
            <a:off x="1430441" y="4150990"/>
            <a:ext cx="5595058" cy="497380"/>
          </a:xfrm>
          <a:prstGeom prst="rect">
            <a:avLst/>
          </a:prstGeom>
        </p:spPr>
        <p:txBody>
          <a:bodyPr lIns="0" tIns="0" rIns="0" bIns="0" rtlCol="0" anchor="t">
            <a:spAutoFit/>
          </a:bodyPr>
          <a:lstStyle/>
          <a:p>
            <a:pPr algn="l">
              <a:lnSpc>
                <a:spcPts val="4160"/>
              </a:lnSpc>
            </a:pPr>
            <a:r>
              <a:rPr lang="en-US" sz="3200" b="1" spc="320" dirty="0">
                <a:solidFill>
                  <a:srgbClr val="309F9F"/>
                </a:solidFill>
                <a:latin typeface="Arial Bold"/>
              </a:rPr>
              <a:t>EMAIL ADDRESS</a:t>
            </a:r>
          </a:p>
        </p:txBody>
      </p:sp>
      <p:sp>
        <p:nvSpPr>
          <p:cNvPr id="11" name="TextBox 11"/>
          <p:cNvSpPr txBox="1"/>
          <p:nvPr/>
        </p:nvSpPr>
        <p:spPr>
          <a:xfrm>
            <a:off x="1430441" y="4573905"/>
            <a:ext cx="5595058" cy="569595"/>
          </a:xfrm>
          <a:prstGeom prst="rect">
            <a:avLst/>
          </a:prstGeom>
        </p:spPr>
        <p:txBody>
          <a:bodyPr lIns="0" tIns="0" rIns="0" bIns="0" rtlCol="0" anchor="t">
            <a:spAutoFit/>
          </a:bodyPr>
          <a:lstStyle/>
          <a:p>
            <a:pPr algn="l">
              <a:lnSpc>
                <a:spcPts val="4200"/>
              </a:lnSpc>
            </a:pPr>
            <a:r>
              <a:rPr lang="en-US" sz="2799" spc="27">
                <a:solidFill>
                  <a:srgbClr val="FFFFFF"/>
                </a:solidFill>
                <a:latin typeface="Arial Light"/>
              </a:rPr>
              <a:t>decarb@aston.ac.uk</a:t>
            </a:r>
          </a:p>
        </p:txBody>
      </p:sp>
      <p:sp>
        <p:nvSpPr>
          <p:cNvPr id="12" name="TextBox 12"/>
          <p:cNvSpPr txBox="1"/>
          <p:nvPr/>
        </p:nvSpPr>
        <p:spPr>
          <a:xfrm>
            <a:off x="1430442" y="5576923"/>
            <a:ext cx="5595058" cy="578485"/>
          </a:xfrm>
          <a:prstGeom prst="rect">
            <a:avLst/>
          </a:prstGeom>
        </p:spPr>
        <p:txBody>
          <a:bodyPr lIns="0" tIns="0" rIns="0" bIns="0" rtlCol="0" anchor="t">
            <a:spAutoFit/>
          </a:bodyPr>
          <a:lstStyle/>
          <a:p>
            <a:pPr algn="l">
              <a:lnSpc>
                <a:spcPts val="4160"/>
              </a:lnSpc>
            </a:pPr>
            <a:r>
              <a:rPr lang="en-US" sz="3200" spc="320" dirty="0">
                <a:solidFill>
                  <a:srgbClr val="309F9F"/>
                </a:solidFill>
                <a:latin typeface="Arial Bold"/>
              </a:rPr>
              <a:t>PHONE NUMBER</a:t>
            </a:r>
          </a:p>
        </p:txBody>
      </p:sp>
      <p:sp>
        <p:nvSpPr>
          <p:cNvPr id="13" name="TextBox 13"/>
          <p:cNvSpPr txBox="1"/>
          <p:nvPr/>
        </p:nvSpPr>
        <p:spPr>
          <a:xfrm>
            <a:off x="1430442" y="5993986"/>
            <a:ext cx="5595058" cy="569595"/>
          </a:xfrm>
          <a:prstGeom prst="rect">
            <a:avLst/>
          </a:prstGeom>
        </p:spPr>
        <p:txBody>
          <a:bodyPr lIns="0" tIns="0" rIns="0" bIns="0" rtlCol="0" anchor="t">
            <a:spAutoFit/>
          </a:bodyPr>
          <a:lstStyle/>
          <a:p>
            <a:pPr algn="l">
              <a:lnSpc>
                <a:spcPts val="4200"/>
              </a:lnSpc>
            </a:pPr>
            <a:r>
              <a:rPr lang="en-US" sz="2799" spc="27">
                <a:solidFill>
                  <a:srgbClr val="FFFFFF"/>
                </a:solidFill>
                <a:latin typeface="Arial Light"/>
              </a:rPr>
              <a:t>0121 204 4828</a:t>
            </a:r>
          </a:p>
        </p:txBody>
      </p:sp>
      <p:grpSp>
        <p:nvGrpSpPr>
          <p:cNvPr id="14" name="Group 14"/>
          <p:cNvGrpSpPr/>
          <p:nvPr/>
        </p:nvGrpSpPr>
        <p:grpSpPr>
          <a:xfrm>
            <a:off x="12563687" y="3939369"/>
            <a:ext cx="3592409" cy="3592409"/>
            <a:chOff x="0" y="0"/>
            <a:chExt cx="4789879" cy="4789879"/>
          </a:xfrm>
        </p:grpSpPr>
        <p:sp>
          <p:nvSpPr>
            <p:cNvPr id="15" name="Freeform 15"/>
            <p:cNvSpPr/>
            <p:nvPr/>
          </p:nvSpPr>
          <p:spPr>
            <a:xfrm>
              <a:off x="0" y="0"/>
              <a:ext cx="4789879" cy="4789879"/>
            </a:xfrm>
            <a:custGeom>
              <a:avLst/>
              <a:gdLst/>
              <a:ahLst/>
              <a:cxnLst/>
              <a:rect l="l" t="t" r="r" b="b"/>
              <a:pathLst>
                <a:path w="4789879" h="4789879">
                  <a:moveTo>
                    <a:pt x="0" y="0"/>
                  </a:moveTo>
                  <a:lnTo>
                    <a:pt x="4789879" y="0"/>
                  </a:lnTo>
                  <a:lnTo>
                    <a:pt x="4789879" y="4789879"/>
                  </a:lnTo>
                  <a:lnTo>
                    <a:pt x="0" y="4789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sp>
        <p:nvSpPr>
          <p:cNvPr id="16" name="TextBox 16"/>
          <p:cNvSpPr txBox="1"/>
          <p:nvPr/>
        </p:nvSpPr>
        <p:spPr>
          <a:xfrm>
            <a:off x="1430442" y="6997004"/>
            <a:ext cx="5595058" cy="509114"/>
          </a:xfrm>
          <a:prstGeom prst="rect">
            <a:avLst/>
          </a:prstGeom>
        </p:spPr>
        <p:txBody>
          <a:bodyPr lIns="0" tIns="0" rIns="0" bIns="0" rtlCol="0" anchor="t">
            <a:spAutoFit/>
          </a:bodyPr>
          <a:lstStyle/>
          <a:p>
            <a:pPr>
              <a:lnSpc>
                <a:spcPts val="4160"/>
              </a:lnSpc>
            </a:pPr>
            <a:r>
              <a:rPr lang="en-US" sz="3200" b="1" spc="320" dirty="0">
                <a:solidFill>
                  <a:srgbClr val="309F9F"/>
                </a:solidFill>
                <a:latin typeface="Arial Bold"/>
              </a:rPr>
              <a:t>TO REGISTER</a:t>
            </a:r>
            <a:endParaRPr lang="en-US" b="1" dirty="0">
              <a:ea typeface="Calibri"/>
              <a:cs typeface="Calibri"/>
            </a:endParaRPr>
          </a:p>
        </p:txBody>
      </p:sp>
      <p:sp>
        <p:nvSpPr>
          <p:cNvPr id="17" name="TextBox 17"/>
          <p:cNvSpPr txBox="1"/>
          <p:nvPr/>
        </p:nvSpPr>
        <p:spPr>
          <a:xfrm>
            <a:off x="1430442" y="7436739"/>
            <a:ext cx="14952558" cy="2100062"/>
          </a:xfrm>
          <a:prstGeom prst="rect">
            <a:avLst/>
          </a:prstGeom>
        </p:spPr>
        <p:txBody>
          <a:bodyPr wrap="square" lIns="0" tIns="0" rIns="0" bIns="0" rtlCol="0" anchor="t">
            <a:spAutoFit/>
          </a:bodyPr>
          <a:lstStyle/>
          <a:p>
            <a:pPr algn="l">
              <a:lnSpc>
                <a:spcPts val="4200"/>
              </a:lnSpc>
            </a:pPr>
            <a:r>
              <a:rPr lang="en-US" sz="2750" u="sng" spc="27" dirty="0">
                <a:solidFill>
                  <a:schemeClr val="bg1">
                    <a:lumMod val="95000"/>
                  </a:schemeClr>
                </a:solidFill>
                <a:latin typeface="Arial Light"/>
                <a:hlinkClick r:id="rId7">
                  <a:extLst>
                    <a:ext uri="{A12FA001-AC4F-418D-AE19-62706E023703}">
                      <ahyp:hlinkClr xmlns:ahyp="http://schemas.microsoft.com/office/drawing/2018/hyperlinkcolor" val="tx"/>
                    </a:ext>
                  </a:extLst>
                </a:hlinkClick>
              </a:rPr>
              <a:t>West Midlands: bit.ly/DNZ-Audit-Register</a:t>
            </a:r>
          </a:p>
          <a:p>
            <a:pPr algn="l">
              <a:lnSpc>
                <a:spcPts val="4200"/>
              </a:lnSpc>
            </a:pPr>
            <a:r>
              <a:rPr lang="en-US" sz="2750" u="sng" spc="27" dirty="0">
                <a:solidFill>
                  <a:schemeClr val="bg1">
                    <a:lumMod val="95000"/>
                  </a:schemeClr>
                </a:solidFill>
                <a:latin typeface="Arial Light"/>
                <a:hlinkClick r:id="rId7">
                  <a:extLst>
                    <a:ext uri="{A12FA001-AC4F-418D-AE19-62706E023703}">
                      <ahyp:hlinkClr xmlns:ahyp="http://schemas.microsoft.com/office/drawing/2018/hyperlinkcolor" val="tx"/>
                    </a:ext>
                  </a:extLst>
                </a:hlinkClick>
              </a:rPr>
              <a:t>Warwickshire: https://bit.ly/3skX34q </a:t>
            </a:r>
          </a:p>
          <a:p>
            <a:pPr algn="l">
              <a:lnSpc>
                <a:spcPts val="4200"/>
              </a:lnSpc>
            </a:pPr>
            <a:r>
              <a:rPr lang="en-US" sz="2750" spc="27" dirty="0">
                <a:solidFill>
                  <a:schemeClr val="bg1">
                    <a:lumMod val="95000"/>
                  </a:schemeClr>
                </a:solidFill>
                <a:latin typeface="Arial Light"/>
              </a:rPr>
              <a:t>PLEASE NOTE: Due to different funding streams, we are currently offering grants towards renewable energy for West Midlands businesses only.</a:t>
            </a:r>
            <a:endParaRPr lang="en-US" sz="2750" spc="27" dirty="0">
              <a:solidFill>
                <a:schemeClr val="bg1">
                  <a:lumMod val="95000"/>
                </a:schemeClr>
              </a:solidFill>
              <a:latin typeface="Arial Light"/>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051838353"/>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BD6C5FB-1DD7-59E4-D1EC-760F5C9BD0B0}"/>
              </a:ext>
            </a:extLst>
          </p:cNvPr>
          <p:cNvSpPr txBox="1">
            <a:spLocks/>
          </p:cNvSpPr>
          <p:nvPr/>
        </p:nvSpPr>
        <p:spPr>
          <a:xfrm>
            <a:off x="1476893" y="5274578"/>
            <a:ext cx="7533017" cy="3438348"/>
          </a:xfrm>
          <a:prstGeom prst="rect">
            <a:avLst/>
          </a:prstGeom>
        </p:spPr>
        <p:txBody>
          <a:bodyPr vert="horz" lIns="137160" tIns="68580" rIns="137160" bIns="68580" rtlCol="0" anchor="t">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2700" dirty="0"/>
          </a:p>
          <a:p>
            <a:r>
              <a:rPr lang="en-US" sz="2700" dirty="0">
                <a:hlinkClick r:id="rId3"/>
              </a:rPr>
              <a:t>www.businessgrowthwestmidlands.org.uk</a:t>
            </a:r>
            <a:endParaRPr lang="en-US" sz="2700" dirty="0"/>
          </a:p>
          <a:p>
            <a:r>
              <a:rPr lang="en-US" sz="2700" dirty="0"/>
              <a:t>Twitter: </a:t>
            </a:r>
            <a:r>
              <a:rPr lang="en-US" sz="2700" dirty="0">
                <a:hlinkClick r:id="rId4"/>
              </a:rPr>
              <a:t>@decarbprogramme</a:t>
            </a:r>
            <a:endParaRPr lang="en-US" sz="2700" dirty="0"/>
          </a:p>
          <a:p>
            <a:r>
              <a:rPr lang="en-US" sz="2700" dirty="0"/>
              <a:t>LinkedIn: </a:t>
            </a:r>
            <a:r>
              <a:rPr lang="en-US" sz="2700" dirty="0" err="1">
                <a:hlinkClick r:id="rId5"/>
              </a:rPr>
              <a:t>Decarbonisation</a:t>
            </a:r>
            <a:r>
              <a:rPr lang="en-US" sz="2700" dirty="0">
                <a:hlinkClick r:id="rId5"/>
              </a:rPr>
              <a:t> Net Zero </a:t>
            </a:r>
            <a:r>
              <a:rPr lang="en-US" sz="2700" dirty="0" err="1">
                <a:hlinkClick r:id="rId5"/>
              </a:rPr>
              <a:t>Programme</a:t>
            </a:r>
            <a:endParaRPr lang="en-US" sz="2700" dirty="0"/>
          </a:p>
        </p:txBody>
      </p:sp>
    </p:spTree>
    <p:extLst>
      <p:ext uri="{BB962C8B-B14F-4D97-AF65-F5344CB8AC3E}">
        <p14:creationId xmlns:p14="http://schemas.microsoft.com/office/powerpoint/2010/main" val="199891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623CAD-EC1F-7D2C-86CF-261FD95000D1}"/>
              </a:ext>
            </a:extLst>
          </p:cNvPr>
          <p:cNvSpPr txBox="1"/>
          <p:nvPr/>
        </p:nvSpPr>
        <p:spPr>
          <a:xfrm>
            <a:off x="496867" y="413490"/>
            <a:ext cx="5906999" cy="1615827"/>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3000" b="1" i="0"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rPr>
              <a:t>Carbon </a:t>
            </a: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Management</a:t>
            </a:r>
            <a:endParaRPr kumimoji="0" lang="en-US" sz="3000" b="1" i="0"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endParaRPr>
          </a:p>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3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Sustainability in the whole</a:t>
            </a:r>
          </a:p>
          <a:p>
            <a:pPr marL="0" marR="0" lvl="0" indent="0" algn="l" defTabSz="1371600" rtl="0" eaLnBrk="1" fontAlgn="auto" latinLnBrk="0" hangingPunct="1">
              <a:lnSpc>
                <a:spcPct val="90000"/>
              </a:lnSpc>
              <a:spcBef>
                <a:spcPct val="0"/>
              </a:spcBef>
              <a:spcAft>
                <a:spcPts val="900"/>
              </a:spcAft>
              <a:buClrTx/>
              <a:buSzTx/>
              <a:buFontTx/>
              <a:buNone/>
              <a:tabLst/>
              <a:defRPr/>
            </a:pPr>
            <a:endParaRPr kumimoji="0" lang="en-US" sz="3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endParaRPr>
          </a:p>
        </p:txBody>
      </p:sp>
      <p:sp>
        <p:nvSpPr>
          <p:cNvPr id="63" name="Freeform 19">
            <a:extLst>
              <a:ext uri="{FF2B5EF4-FFF2-40B4-BE49-F238E27FC236}">
                <a16:creationId xmlns:a16="http://schemas.microsoft.com/office/drawing/2014/main" id="{72771D8A-827B-4B2C-A82D-66DE281C2C74}"/>
              </a:ext>
            </a:extLst>
          </p:cNvPr>
          <p:cNvSpPr>
            <a:spLocks/>
          </p:cNvSpPr>
          <p:nvPr/>
        </p:nvSpPr>
        <p:spPr bwMode="auto">
          <a:xfrm rot="16200000">
            <a:off x="2804975" y="-558261"/>
            <a:ext cx="92012" cy="4420733"/>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pic>
        <p:nvPicPr>
          <p:cNvPr id="2" name="Picture 1" descr="Graphical user interface, application&#10;&#10;Description automatically generated">
            <a:extLst>
              <a:ext uri="{FF2B5EF4-FFF2-40B4-BE49-F238E27FC236}">
                <a16:creationId xmlns:a16="http://schemas.microsoft.com/office/drawing/2014/main" id="{909C777E-7262-F739-A01B-8046028E898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6867" y="2248610"/>
            <a:ext cx="12293990" cy="6203691"/>
          </a:xfrm>
          <a:prstGeom prst="rect">
            <a:avLst/>
          </a:prstGeom>
        </p:spPr>
      </p:pic>
      <p:sp>
        <p:nvSpPr>
          <p:cNvPr id="4" name="TextBox 3">
            <a:extLst>
              <a:ext uri="{FF2B5EF4-FFF2-40B4-BE49-F238E27FC236}">
                <a16:creationId xmlns:a16="http://schemas.microsoft.com/office/drawing/2014/main" id="{C6AAAD1E-9234-5645-881E-6B3CFF153289}"/>
              </a:ext>
            </a:extLst>
          </p:cNvPr>
          <p:cNvSpPr txBox="1"/>
          <p:nvPr/>
        </p:nvSpPr>
        <p:spPr>
          <a:xfrm>
            <a:off x="12807809" y="2404618"/>
            <a:ext cx="5480192" cy="3831818"/>
          </a:xfrm>
          <a:prstGeom prst="rect">
            <a:avLst/>
          </a:prstGeom>
          <a:noFill/>
        </p:spPr>
        <p:txBody>
          <a:bodyPr wrap="square" rtlCol="0">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800" b="1" dirty="0">
                <a:solidFill>
                  <a:srgbClr val="005ACD"/>
                </a:solidFill>
                <a:latin typeface="Roboto" panose="02000000000000000000" pitchFamily="2" charset="0"/>
                <a:ea typeface="Roboto" panose="02000000000000000000" pitchFamily="2" charset="0"/>
              </a:rPr>
              <a:t>Climate Action </a:t>
            </a:r>
            <a:r>
              <a:rPr lang="en-US" sz="4800" dirty="0">
                <a:solidFill>
                  <a:srgbClr val="005ACD"/>
                </a:solidFill>
                <a:latin typeface="Roboto" panose="02000000000000000000" pitchFamily="2" charset="0"/>
                <a:ea typeface="Roboto" panose="02000000000000000000" pitchFamily="2" charset="0"/>
              </a:rPr>
              <a:t>is one of the 17 UN Sustainable Development Goals (SDGs).</a:t>
            </a:r>
          </a:p>
        </p:txBody>
      </p:sp>
      <p:sp>
        <p:nvSpPr>
          <p:cNvPr id="3" name="Oval 2">
            <a:extLst>
              <a:ext uri="{FF2B5EF4-FFF2-40B4-BE49-F238E27FC236}">
                <a16:creationId xmlns:a16="http://schemas.microsoft.com/office/drawing/2014/main" id="{B61EB2D2-5C53-7204-A694-33C5E3020FA5}"/>
              </a:ext>
            </a:extLst>
          </p:cNvPr>
          <p:cNvSpPr/>
          <p:nvPr/>
        </p:nvSpPr>
        <p:spPr>
          <a:xfrm>
            <a:off x="479912" y="5934270"/>
            <a:ext cx="2333267" cy="302311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b="1" dirty="0">
              <a:solidFill>
                <a:srgbClr val="1FACD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93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F3FA3D7-BAA7-460B-B12B-AF22341714A8}"/>
              </a:ext>
            </a:extLst>
          </p:cNvPr>
          <p:cNvSpPr>
            <a:spLocks noChangeArrowheads="1"/>
          </p:cNvSpPr>
          <p:nvPr/>
        </p:nvSpPr>
        <p:spPr bwMode="auto">
          <a:xfrm>
            <a:off x="776600" y="2826153"/>
            <a:ext cx="7146327"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R="0" lvl="0" indent="0" eaLnBrk="1" fontAlgn="base" hangingPunct="1">
              <a:lnSpc>
                <a:spcPct val="100000"/>
              </a:lnSpc>
              <a:spcBef>
                <a:spcPct val="0"/>
              </a:spcBef>
              <a:spcAft>
                <a:spcPct val="0"/>
              </a:spcAft>
              <a:buClrTx/>
              <a:buSzTx/>
              <a:buFontTx/>
              <a:buNone/>
              <a:tabLst/>
            </a:pPr>
            <a:r>
              <a:rPr lang="en-GB" altLang="ru-UA" sz="6000"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GHG</a:t>
            </a:r>
          </a:p>
          <a:p>
            <a:pPr marR="0" lvl="0" indent="0" eaLnBrk="1" fontAlgn="base" hangingPunct="1">
              <a:lnSpc>
                <a:spcPct val="100000"/>
              </a:lnSpc>
              <a:spcBef>
                <a:spcPct val="0"/>
              </a:spcBef>
              <a:spcAft>
                <a:spcPct val="0"/>
              </a:spcAft>
              <a:buClrTx/>
              <a:buSzTx/>
              <a:buFontTx/>
              <a:buNone/>
              <a:tabLst/>
            </a:pPr>
            <a:r>
              <a:rPr lang="en-GB" altLang="ru-UA" sz="6000"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7 main gases</a:t>
            </a:r>
          </a:p>
          <a:p>
            <a:pPr eaLnBrk="1" hangingPunct="1"/>
            <a:r>
              <a:rPr lang="en-GB" altLang="ru-UA" sz="6000"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convert back to</a:t>
            </a:r>
          </a:p>
          <a:p>
            <a:pPr eaLnBrk="1" hangingPunct="1"/>
            <a:endParaRPr lang="en-GB" altLang="ru-UA" sz="5400" dirty="0">
              <a:solidFill>
                <a:schemeClr val="bg2">
                  <a:lumMod val="50000"/>
                </a:schemeClr>
              </a:solidFill>
              <a:latin typeface="Roboto" panose="02000000000000000000" pitchFamily="2" charset="0"/>
              <a:ea typeface="Roboto" panose="02000000000000000000" pitchFamily="2" charset="0"/>
              <a:cs typeface="Open Sans" panose="020B0606030504020204" pitchFamily="34" charset="0"/>
            </a:endParaRPr>
          </a:p>
          <a:p>
            <a:pPr eaLnBrk="1" hangingPunct="1"/>
            <a:r>
              <a:rPr lang="en-GB" altLang="ru-UA" sz="9900"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tCO</a:t>
            </a:r>
            <a:r>
              <a:rPr lang="en-GB" altLang="ru-UA" sz="9900" baseline="-25000"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2</a:t>
            </a:r>
            <a:r>
              <a:rPr lang="en-GB" altLang="ru-UA" sz="9900"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e</a:t>
            </a:r>
            <a:endParaRPr lang="ru-UA" altLang="ru-UA" sz="5400" dirty="0">
              <a:solidFill>
                <a:schemeClr val="bg2">
                  <a:lumMod val="50000"/>
                </a:schemeClr>
              </a:solidFill>
              <a:latin typeface="Roboto" panose="02000000000000000000" pitchFamily="2" charset="0"/>
              <a:ea typeface="Roboto" panose="02000000000000000000" pitchFamily="2" charset="0"/>
              <a:cs typeface="Open Sans" panose="020B0606030504020204" pitchFamily="34" charset="0"/>
            </a:endParaRPr>
          </a:p>
        </p:txBody>
      </p:sp>
      <p:grpSp>
        <p:nvGrpSpPr>
          <p:cNvPr id="64" name="Group 63">
            <a:extLst>
              <a:ext uri="{FF2B5EF4-FFF2-40B4-BE49-F238E27FC236}">
                <a16:creationId xmlns:a16="http://schemas.microsoft.com/office/drawing/2014/main" id="{006B041C-A5F8-40A3-BCC6-F65DC8F2F36A}"/>
              </a:ext>
            </a:extLst>
          </p:cNvPr>
          <p:cNvGrpSpPr/>
          <p:nvPr/>
        </p:nvGrpSpPr>
        <p:grpSpPr>
          <a:xfrm>
            <a:off x="7265700" y="776678"/>
            <a:ext cx="10464237" cy="7386720"/>
            <a:chOff x="4847265" y="621845"/>
            <a:chExt cx="6976158" cy="6839797"/>
          </a:xfrm>
        </p:grpSpPr>
        <p:grpSp>
          <p:nvGrpSpPr>
            <p:cNvPr id="76" name="Group 75">
              <a:extLst>
                <a:ext uri="{FF2B5EF4-FFF2-40B4-BE49-F238E27FC236}">
                  <a16:creationId xmlns:a16="http://schemas.microsoft.com/office/drawing/2014/main" id="{8D74252D-D4E2-4C62-9675-B7B2020D68B1}"/>
                </a:ext>
              </a:extLst>
            </p:cNvPr>
            <p:cNvGrpSpPr/>
            <p:nvPr/>
          </p:nvGrpSpPr>
          <p:grpSpPr>
            <a:xfrm>
              <a:off x="5355978" y="621845"/>
              <a:ext cx="105807" cy="4587877"/>
              <a:chOff x="5370512" y="955674"/>
              <a:chExt cx="81282" cy="4587877"/>
            </a:xfrm>
          </p:grpSpPr>
          <p:sp>
            <p:nvSpPr>
              <p:cNvPr id="124" name="Freeform 10">
                <a:extLst>
                  <a:ext uri="{FF2B5EF4-FFF2-40B4-BE49-F238E27FC236}">
                    <a16:creationId xmlns:a16="http://schemas.microsoft.com/office/drawing/2014/main" id="{093AE148-1033-42BA-A9B8-6B866EB7D46B}"/>
                  </a:ext>
                </a:extLst>
              </p:cNvPr>
              <p:cNvSpPr>
                <a:spLocks/>
              </p:cNvSpPr>
              <p:nvPr/>
            </p:nvSpPr>
            <p:spPr bwMode="auto">
              <a:xfrm>
                <a:off x="5370512" y="955674"/>
                <a:ext cx="76998" cy="2623345"/>
              </a:xfrm>
              <a:custGeom>
                <a:avLst/>
                <a:gdLst>
                  <a:gd name="T0" fmla="*/ 12 w 24"/>
                  <a:gd name="T1" fmla="*/ 395 h 395"/>
                  <a:gd name="T2" fmla="*/ 0 w 24"/>
                  <a:gd name="T3" fmla="*/ 383 h 395"/>
                  <a:gd name="T4" fmla="*/ 0 w 24"/>
                  <a:gd name="T5" fmla="*/ 12 h 395"/>
                  <a:gd name="T6" fmla="*/ 12 w 24"/>
                  <a:gd name="T7" fmla="*/ 0 h 395"/>
                  <a:gd name="T8" fmla="*/ 24 w 24"/>
                  <a:gd name="T9" fmla="*/ 12 h 395"/>
                  <a:gd name="T10" fmla="*/ 24 w 24"/>
                  <a:gd name="T11" fmla="*/ 383 h 395"/>
                  <a:gd name="T12" fmla="*/ 12 w 24"/>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24" h="395">
                    <a:moveTo>
                      <a:pt x="12" y="395"/>
                    </a:moveTo>
                    <a:cubicBezTo>
                      <a:pt x="5" y="395"/>
                      <a:pt x="0" y="389"/>
                      <a:pt x="0" y="383"/>
                    </a:cubicBezTo>
                    <a:cubicBezTo>
                      <a:pt x="0" y="12"/>
                      <a:pt x="0" y="12"/>
                      <a:pt x="0" y="12"/>
                    </a:cubicBezTo>
                    <a:cubicBezTo>
                      <a:pt x="0" y="5"/>
                      <a:pt x="5" y="0"/>
                      <a:pt x="12" y="0"/>
                    </a:cubicBezTo>
                    <a:cubicBezTo>
                      <a:pt x="18" y="0"/>
                      <a:pt x="24" y="5"/>
                      <a:pt x="24" y="12"/>
                    </a:cubicBezTo>
                    <a:cubicBezTo>
                      <a:pt x="24" y="383"/>
                      <a:pt x="24" y="383"/>
                      <a:pt x="24" y="383"/>
                    </a:cubicBezTo>
                    <a:cubicBezTo>
                      <a:pt x="24" y="389"/>
                      <a:pt x="18" y="395"/>
                      <a:pt x="12" y="395"/>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sp>
            <p:nvSpPr>
              <p:cNvPr id="125" name="Freeform 16">
                <a:extLst>
                  <a:ext uri="{FF2B5EF4-FFF2-40B4-BE49-F238E27FC236}">
                    <a16:creationId xmlns:a16="http://schemas.microsoft.com/office/drawing/2014/main" id="{AE63D338-C7F2-4D75-BEFF-9BCCB1273282}"/>
                  </a:ext>
                </a:extLst>
              </p:cNvPr>
              <p:cNvSpPr>
                <a:spLocks/>
              </p:cNvSpPr>
              <p:nvPr/>
            </p:nvSpPr>
            <p:spPr bwMode="auto">
              <a:xfrm>
                <a:off x="5370513" y="3606263"/>
                <a:ext cx="81281" cy="1937288"/>
              </a:xfrm>
              <a:custGeom>
                <a:avLst/>
                <a:gdLst>
                  <a:gd name="T0" fmla="*/ 12 w 24"/>
                  <a:gd name="T1" fmla="*/ 833 h 833"/>
                  <a:gd name="T2" fmla="*/ 0 w 24"/>
                  <a:gd name="T3" fmla="*/ 821 h 833"/>
                  <a:gd name="T4" fmla="*/ 0 w 24"/>
                  <a:gd name="T5" fmla="*/ 12 h 833"/>
                  <a:gd name="T6" fmla="*/ 12 w 24"/>
                  <a:gd name="T7" fmla="*/ 0 h 833"/>
                  <a:gd name="T8" fmla="*/ 24 w 24"/>
                  <a:gd name="T9" fmla="*/ 12 h 833"/>
                  <a:gd name="T10" fmla="*/ 24 w 24"/>
                  <a:gd name="T11" fmla="*/ 821 h 833"/>
                  <a:gd name="T12" fmla="*/ 12 w 24"/>
                  <a:gd name="T13" fmla="*/ 833 h 833"/>
                </a:gdLst>
                <a:ahLst/>
                <a:cxnLst>
                  <a:cxn ang="0">
                    <a:pos x="T0" y="T1"/>
                  </a:cxn>
                  <a:cxn ang="0">
                    <a:pos x="T2" y="T3"/>
                  </a:cxn>
                  <a:cxn ang="0">
                    <a:pos x="T4" y="T5"/>
                  </a:cxn>
                  <a:cxn ang="0">
                    <a:pos x="T6" y="T7"/>
                  </a:cxn>
                  <a:cxn ang="0">
                    <a:pos x="T8" y="T9"/>
                  </a:cxn>
                  <a:cxn ang="0">
                    <a:pos x="T10" y="T11"/>
                  </a:cxn>
                  <a:cxn ang="0">
                    <a:pos x="T12" y="T13"/>
                  </a:cxn>
                </a:cxnLst>
                <a:rect l="0" t="0" r="r" b="b"/>
                <a:pathLst>
                  <a:path w="24" h="833">
                    <a:moveTo>
                      <a:pt x="12" y="833"/>
                    </a:moveTo>
                    <a:cubicBezTo>
                      <a:pt x="5" y="833"/>
                      <a:pt x="0" y="827"/>
                      <a:pt x="0" y="821"/>
                    </a:cubicBezTo>
                    <a:cubicBezTo>
                      <a:pt x="0" y="12"/>
                      <a:pt x="0" y="12"/>
                      <a:pt x="0" y="12"/>
                    </a:cubicBezTo>
                    <a:cubicBezTo>
                      <a:pt x="0" y="5"/>
                      <a:pt x="5" y="0"/>
                      <a:pt x="12" y="0"/>
                    </a:cubicBezTo>
                    <a:cubicBezTo>
                      <a:pt x="18" y="0"/>
                      <a:pt x="24" y="5"/>
                      <a:pt x="24" y="12"/>
                    </a:cubicBezTo>
                    <a:cubicBezTo>
                      <a:pt x="24" y="821"/>
                      <a:pt x="24" y="821"/>
                      <a:pt x="24" y="821"/>
                    </a:cubicBezTo>
                    <a:cubicBezTo>
                      <a:pt x="24" y="827"/>
                      <a:pt x="18" y="833"/>
                      <a:pt x="12" y="833"/>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grpSp>
        <p:grpSp>
          <p:nvGrpSpPr>
            <p:cNvPr id="77" name="Group 76">
              <a:extLst>
                <a:ext uri="{FF2B5EF4-FFF2-40B4-BE49-F238E27FC236}">
                  <a16:creationId xmlns:a16="http://schemas.microsoft.com/office/drawing/2014/main" id="{129E604F-1903-4475-AB66-1956B75B0B3B}"/>
                </a:ext>
              </a:extLst>
            </p:cNvPr>
            <p:cNvGrpSpPr/>
            <p:nvPr/>
          </p:nvGrpSpPr>
          <p:grpSpPr>
            <a:xfrm>
              <a:off x="6341836" y="621846"/>
              <a:ext cx="92075" cy="4587875"/>
              <a:chOff x="6394450" y="955675"/>
              <a:chExt cx="92075" cy="4587875"/>
            </a:xfrm>
          </p:grpSpPr>
          <p:sp>
            <p:nvSpPr>
              <p:cNvPr id="122" name="Freeform 11">
                <a:extLst>
                  <a:ext uri="{FF2B5EF4-FFF2-40B4-BE49-F238E27FC236}">
                    <a16:creationId xmlns:a16="http://schemas.microsoft.com/office/drawing/2014/main" id="{BC884BF8-9D4D-4747-B512-5B67A61C46F2}"/>
                  </a:ext>
                </a:extLst>
              </p:cNvPr>
              <p:cNvSpPr>
                <a:spLocks/>
              </p:cNvSpPr>
              <p:nvPr/>
            </p:nvSpPr>
            <p:spPr bwMode="auto">
              <a:xfrm>
                <a:off x="6394450" y="955675"/>
                <a:ext cx="92075" cy="2778125"/>
              </a:xfrm>
              <a:custGeom>
                <a:avLst/>
                <a:gdLst>
                  <a:gd name="T0" fmla="*/ 12 w 24"/>
                  <a:gd name="T1" fmla="*/ 729 h 729"/>
                  <a:gd name="T2" fmla="*/ 0 w 24"/>
                  <a:gd name="T3" fmla="*/ 717 h 729"/>
                  <a:gd name="T4" fmla="*/ 0 w 24"/>
                  <a:gd name="T5" fmla="*/ 12 h 729"/>
                  <a:gd name="T6" fmla="*/ 12 w 24"/>
                  <a:gd name="T7" fmla="*/ 0 h 729"/>
                  <a:gd name="T8" fmla="*/ 24 w 24"/>
                  <a:gd name="T9" fmla="*/ 12 h 729"/>
                  <a:gd name="T10" fmla="*/ 24 w 24"/>
                  <a:gd name="T11" fmla="*/ 717 h 729"/>
                  <a:gd name="T12" fmla="*/ 12 w 24"/>
                  <a:gd name="T13" fmla="*/ 729 h 729"/>
                </a:gdLst>
                <a:ahLst/>
                <a:cxnLst>
                  <a:cxn ang="0">
                    <a:pos x="T0" y="T1"/>
                  </a:cxn>
                  <a:cxn ang="0">
                    <a:pos x="T2" y="T3"/>
                  </a:cxn>
                  <a:cxn ang="0">
                    <a:pos x="T4" y="T5"/>
                  </a:cxn>
                  <a:cxn ang="0">
                    <a:pos x="T6" y="T7"/>
                  </a:cxn>
                  <a:cxn ang="0">
                    <a:pos x="T8" y="T9"/>
                  </a:cxn>
                  <a:cxn ang="0">
                    <a:pos x="T10" y="T11"/>
                  </a:cxn>
                  <a:cxn ang="0">
                    <a:pos x="T12" y="T13"/>
                  </a:cxn>
                </a:cxnLst>
                <a:rect l="0" t="0" r="r" b="b"/>
                <a:pathLst>
                  <a:path w="24" h="729">
                    <a:moveTo>
                      <a:pt x="12" y="729"/>
                    </a:moveTo>
                    <a:cubicBezTo>
                      <a:pt x="6" y="729"/>
                      <a:pt x="0" y="724"/>
                      <a:pt x="0" y="717"/>
                    </a:cubicBezTo>
                    <a:cubicBezTo>
                      <a:pt x="0" y="12"/>
                      <a:pt x="0" y="12"/>
                      <a:pt x="0" y="12"/>
                    </a:cubicBezTo>
                    <a:cubicBezTo>
                      <a:pt x="0" y="5"/>
                      <a:pt x="6" y="0"/>
                      <a:pt x="12" y="0"/>
                    </a:cubicBezTo>
                    <a:cubicBezTo>
                      <a:pt x="19" y="0"/>
                      <a:pt x="24" y="5"/>
                      <a:pt x="24" y="12"/>
                    </a:cubicBezTo>
                    <a:cubicBezTo>
                      <a:pt x="24" y="717"/>
                      <a:pt x="24" y="717"/>
                      <a:pt x="24" y="717"/>
                    </a:cubicBezTo>
                    <a:cubicBezTo>
                      <a:pt x="24" y="724"/>
                      <a:pt x="19" y="729"/>
                      <a:pt x="12" y="729"/>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sp>
            <p:nvSpPr>
              <p:cNvPr id="123" name="Freeform 17">
                <a:extLst>
                  <a:ext uri="{FF2B5EF4-FFF2-40B4-BE49-F238E27FC236}">
                    <a16:creationId xmlns:a16="http://schemas.microsoft.com/office/drawing/2014/main" id="{F53FD2BE-E70C-4414-B635-F011EEAF0677}"/>
                  </a:ext>
                </a:extLst>
              </p:cNvPr>
              <p:cNvSpPr>
                <a:spLocks/>
              </p:cNvSpPr>
              <p:nvPr/>
            </p:nvSpPr>
            <p:spPr bwMode="auto">
              <a:xfrm>
                <a:off x="6394450" y="3641725"/>
                <a:ext cx="92075" cy="1901825"/>
              </a:xfrm>
              <a:custGeom>
                <a:avLst/>
                <a:gdLst>
                  <a:gd name="T0" fmla="*/ 12 w 24"/>
                  <a:gd name="T1" fmla="*/ 499 h 499"/>
                  <a:gd name="T2" fmla="*/ 0 w 24"/>
                  <a:gd name="T3" fmla="*/ 487 h 499"/>
                  <a:gd name="T4" fmla="*/ 0 w 24"/>
                  <a:gd name="T5" fmla="*/ 12 h 499"/>
                  <a:gd name="T6" fmla="*/ 12 w 24"/>
                  <a:gd name="T7" fmla="*/ 0 h 499"/>
                  <a:gd name="T8" fmla="*/ 24 w 24"/>
                  <a:gd name="T9" fmla="*/ 12 h 499"/>
                  <a:gd name="T10" fmla="*/ 24 w 24"/>
                  <a:gd name="T11" fmla="*/ 487 h 499"/>
                  <a:gd name="T12" fmla="*/ 12 w 24"/>
                  <a:gd name="T13" fmla="*/ 499 h 499"/>
                </a:gdLst>
                <a:ahLst/>
                <a:cxnLst>
                  <a:cxn ang="0">
                    <a:pos x="T0" y="T1"/>
                  </a:cxn>
                  <a:cxn ang="0">
                    <a:pos x="T2" y="T3"/>
                  </a:cxn>
                  <a:cxn ang="0">
                    <a:pos x="T4" y="T5"/>
                  </a:cxn>
                  <a:cxn ang="0">
                    <a:pos x="T6" y="T7"/>
                  </a:cxn>
                  <a:cxn ang="0">
                    <a:pos x="T8" y="T9"/>
                  </a:cxn>
                  <a:cxn ang="0">
                    <a:pos x="T10" y="T11"/>
                  </a:cxn>
                  <a:cxn ang="0">
                    <a:pos x="T12" y="T13"/>
                  </a:cxn>
                </a:cxnLst>
                <a:rect l="0" t="0" r="r" b="b"/>
                <a:pathLst>
                  <a:path w="24" h="499">
                    <a:moveTo>
                      <a:pt x="12" y="499"/>
                    </a:moveTo>
                    <a:cubicBezTo>
                      <a:pt x="6" y="499"/>
                      <a:pt x="0" y="493"/>
                      <a:pt x="0" y="487"/>
                    </a:cubicBezTo>
                    <a:cubicBezTo>
                      <a:pt x="0" y="12"/>
                      <a:pt x="0" y="12"/>
                      <a:pt x="0" y="12"/>
                    </a:cubicBezTo>
                    <a:cubicBezTo>
                      <a:pt x="0" y="5"/>
                      <a:pt x="6" y="0"/>
                      <a:pt x="12" y="0"/>
                    </a:cubicBezTo>
                    <a:cubicBezTo>
                      <a:pt x="19" y="0"/>
                      <a:pt x="24" y="5"/>
                      <a:pt x="24" y="12"/>
                    </a:cubicBezTo>
                    <a:cubicBezTo>
                      <a:pt x="24" y="487"/>
                      <a:pt x="24" y="487"/>
                      <a:pt x="24" y="487"/>
                    </a:cubicBezTo>
                    <a:cubicBezTo>
                      <a:pt x="24" y="493"/>
                      <a:pt x="19" y="499"/>
                      <a:pt x="12" y="499"/>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grpSp>
        <p:grpSp>
          <p:nvGrpSpPr>
            <p:cNvPr id="78" name="Group 77">
              <a:extLst>
                <a:ext uri="{FF2B5EF4-FFF2-40B4-BE49-F238E27FC236}">
                  <a16:creationId xmlns:a16="http://schemas.microsoft.com/office/drawing/2014/main" id="{90D233C5-1D1C-48E8-81B0-A04D23370AD6}"/>
                </a:ext>
              </a:extLst>
            </p:cNvPr>
            <p:cNvGrpSpPr/>
            <p:nvPr/>
          </p:nvGrpSpPr>
          <p:grpSpPr>
            <a:xfrm>
              <a:off x="7366180" y="621845"/>
              <a:ext cx="103646" cy="4587877"/>
              <a:chOff x="7423150" y="1009459"/>
              <a:chExt cx="103339" cy="4534092"/>
            </a:xfrm>
          </p:grpSpPr>
          <p:sp>
            <p:nvSpPr>
              <p:cNvPr id="120" name="Freeform 12">
                <a:extLst>
                  <a:ext uri="{FF2B5EF4-FFF2-40B4-BE49-F238E27FC236}">
                    <a16:creationId xmlns:a16="http://schemas.microsoft.com/office/drawing/2014/main" id="{08E8864D-1E3E-42D8-90AD-37A1518B704C}"/>
                  </a:ext>
                </a:extLst>
              </p:cNvPr>
              <p:cNvSpPr>
                <a:spLocks/>
              </p:cNvSpPr>
              <p:nvPr/>
            </p:nvSpPr>
            <p:spPr bwMode="auto">
              <a:xfrm>
                <a:off x="7423150" y="1009459"/>
                <a:ext cx="103339" cy="2998979"/>
              </a:xfrm>
              <a:custGeom>
                <a:avLst/>
                <a:gdLst>
                  <a:gd name="T0" fmla="*/ 12 w 24"/>
                  <a:gd name="T1" fmla="*/ 446 h 446"/>
                  <a:gd name="T2" fmla="*/ 0 w 24"/>
                  <a:gd name="T3" fmla="*/ 434 h 446"/>
                  <a:gd name="T4" fmla="*/ 0 w 24"/>
                  <a:gd name="T5" fmla="*/ 12 h 446"/>
                  <a:gd name="T6" fmla="*/ 12 w 24"/>
                  <a:gd name="T7" fmla="*/ 0 h 446"/>
                  <a:gd name="T8" fmla="*/ 24 w 24"/>
                  <a:gd name="T9" fmla="*/ 12 h 446"/>
                  <a:gd name="T10" fmla="*/ 24 w 24"/>
                  <a:gd name="T11" fmla="*/ 434 h 446"/>
                  <a:gd name="T12" fmla="*/ 12 w 24"/>
                  <a:gd name="T13" fmla="*/ 446 h 446"/>
                </a:gdLst>
                <a:ahLst/>
                <a:cxnLst>
                  <a:cxn ang="0">
                    <a:pos x="T0" y="T1"/>
                  </a:cxn>
                  <a:cxn ang="0">
                    <a:pos x="T2" y="T3"/>
                  </a:cxn>
                  <a:cxn ang="0">
                    <a:pos x="T4" y="T5"/>
                  </a:cxn>
                  <a:cxn ang="0">
                    <a:pos x="T6" y="T7"/>
                  </a:cxn>
                  <a:cxn ang="0">
                    <a:pos x="T8" y="T9"/>
                  </a:cxn>
                  <a:cxn ang="0">
                    <a:pos x="T10" y="T11"/>
                  </a:cxn>
                  <a:cxn ang="0">
                    <a:pos x="T12" y="T13"/>
                  </a:cxn>
                </a:cxnLst>
                <a:rect l="0" t="0" r="r" b="b"/>
                <a:pathLst>
                  <a:path w="24" h="446">
                    <a:moveTo>
                      <a:pt x="12" y="446"/>
                    </a:moveTo>
                    <a:cubicBezTo>
                      <a:pt x="5" y="446"/>
                      <a:pt x="0" y="441"/>
                      <a:pt x="0" y="434"/>
                    </a:cubicBezTo>
                    <a:cubicBezTo>
                      <a:pt x="0" y="12"/>
                      <a:pt x="0" y="12"/>
                      <a:pt x="0" y="12"/>
                    </a:cubicBezTo>
                    <a:cubicBezTo>
                      <a:pt x="0" y="5"/>
                      <a:pt x="5" y="0"/>
                      <a:pt x="12" y="0"/>
                    </a:cubicBezTo>
                    <a:cubicBezTo>
                      <a:pt x="18" y="0"/>
                      <a:pt x="24" y="5"/>
                      <a:pt x="24" y="12"/>
                    </a:cubicBezTo>
                    <a:cubicBezTo>
                      <a:pt x="24" y="434"/>
                      <a:pt x="24" y="434"/>
                      <a:pt x="24" y="434"/>
                    </a:cubicBezTo>
                    <a:cubicBezTo>
                      <a:pt x="24" y="441"/>
                      <a:pt x="18" y="446"/>
                      <a:pt x="12" y="446"/>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dirty="0">
                  <a:solidFill>
                    <a:srgbClr val="005ACD"/>
                  </a:solidFill>
                  <a:latin typeface="Roboto" panose="02000000000000000000" pitchFamily="2" charset="0"/>
                  <a:ea typeface="Roboto" panose="02000000000000000000" pitchFamily="2" charset="0"/>
                </a:endParaRPr>
              </a:p>
            </p:txBody>
          </p:sp>
          <p:sp>
            <p:nvSpPr>
              <p:cNvPr id="121" name="Freeform 18">
                <a:extLst>
                  <a:ext uri="{FF2B5EF4-FFF2-40B4-BE49-F238E27FC236}">
                    <a16:creationId xmlns:a16="http://schemas.microsoft.com/office/drawing/2014/main" id="{BEDED4F6-AC04-4F21-8C8C-2C4FEE359C8F}"/>
                  </a:ext>
                </a:extLst>
              </p:cNvPr>
              <p:cNvSpPr>
                <a:spLocks/>
              </p:cNvSpPr>
              <p:nvPr/>
            </p:nvSpPr>
            <p:spPr bwMode="auto">
              <a:xfrm>
                <a:off x="7423150" y="4122003"/>
                <a:ext cx="90488" cy="1421548"/>
              </a:xfrm>
              <a:custGeom>
                <a:avLst/>
                <a:gdLst>
                  <a:gd name="T0" fmla="*/ 12 w 24"/>
                  <a:gd name="T1" fmla="*/ 782 h 782"/>
                  <a:gd name="T2" fmla="*/ 0 w 24"/>
                  <a:gd name="T3" fmla="*/ 770 h 782"/>
                  <a:gd name="T4" fmla="*/ 0 w 24"/>
                  <a:gd name="T5" fmla="*/ 12 h 782"/>
                  <a:gd name="T6" fmla="*/ 12 w 24"/>
                  <a:gd name="T7" fmla="*/ 0 h 782"/>
                  <a:gd name="T8" fmla="*/ 24 w 24"/>
                  <a:gd name="T9" fmla="*/ 12 h 782"/>
                  <a:gd name="T10" fmla="*/ 24 w 24"/>
                  <a:gd name="T11" fmla="*/ 770 h 782"/>
                  <a:gd name="T12" fmla="*/ 12 w 24"/>
                  <a:gd name="T13" fmla="*/ 782 h 782"/>
                </a:gdLst>
                <a:ahLst/>
                <a:cxnLst>
                  <a:cxn ang="0">
                    <a:pos x="T0" y="T1"/>
                  </a:cxn>
                  <a:cxn ang="0">
                    <a:pos x="T2" y="T3"/>
                  </a:cxn>
                  <a:cxn ang="0">
                    <a:pos x="T4" y="T5"/>
                  </a:cxn>
                  <a:cxn ang="0">
                    <a:pos x="T6" y="T7"/>
                  </a:cxn>
                  <a:cxn ang="0">
                    <a:pos x="T8" y="T9"/>
                  </a:cxn>
                  <a:cxn ang="0">
                    <a:pos x="T10" y="T11"/>
                  </a:cxn>
                  <a:cxn ang="0">
                    <a:pos x="T12" y="T13"/>
                  </a:cxn>
                </a:cxnLst>
                <a:rect l="0" t="0" r="r" b="b"/>
                <a:pathLst>
                  <a:path w="24" h="782">
                    <a:moveTo>
                      <a:pt x="12" y="782"/>
                    </a:moveTo>
                    <a:cubicBezTo>
                      <a:pt x="5" y="782"/>
                      <a:pt x="0" y="776"/>
                      <a:pt x="0" y="770"/>
                    </a:cubicBezTo>
                    <a:cubicBezTo>
                      <a:pt x="0" y="12"/>
                      <a:pt x="0" y="12"/>
                      <a:pt x="0" y="12"/>
                    </a:cubicBezTo>
                    <a:cubicBezTo>
                      <a:pt x="0" y="6"/>
                      <a:pt x="5" y="0"/>
                      <a:pt x="12" y="0"/>
                    </a:cubicBezTo>
                    <a:cubicBezTo>
                      <a:pt x="18" y="0"/>
                      <a:pt x="24" y="6"/>
                      <a:pt x="24" y="12"/>
                    </a:cubicBezTo>
                    <a:cubicBezTo>
                      <a:pt x="24" y="770"/>
                      <a:pt x="24" y="770"/>
                      <a:pt x="24" y="770"/>
                    </a:cubicBezTo>
                    <a:cubicBezTo>
                      <a:pt x="24" y="776"/>
                      <a:pt x="18" y="782"/>
                      <a:pt x="12" y="782"/>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grpSp>
        <p:grpSp>
          <p:nvGrpSpPr>
            <p:cNvPr id="79" name="Group 78">
              <a:extLst>
                <a:ext uri="{FF2B5EF4-FFF2-40B4-BE49-F238E27FC236}">
                  <a16:creationId xmlns:a16="http://schemas.microsoft.com/office/drawing/2014/main" id="{667F68D9-E9F5-453F-AF1B-0594C7A7355C}"/>
                </a:ext>
              </a:extLst>
            </p:cNvPr>
            <p:cNvGrpSpPr/>
            <p:nvPr/>
          </p:nvGrpSpPr>
          <p:grpSpPr>
            <a:xfrm>
              <a:off x="8394473" y="621846"/>
              <a:ext cx="103339" cy="4587875"/>
              <a:chOff x="8447087" y="955675"/>
              <a:chExt cx="103339" cy="4587875"/>
            </a:xfrm>
          </p:grpSpPr>
          <p:sp>
            <p:nvSpPr>
              <p:cNvPr id="118" name="Freeform 13">
                <a:extLst>
                  <a:ext uri="{FF2B5EF4-FFF2-40B4-BE49-F238E27FC236}">
                    <a16:creationId xmlns:a16="http://schemas.microsoft.com/office/drawing/2014/main" id="{4575D8CC-4C13-4CC1-B27F-36CD7564DDEB}"/>
                  </a:ext>
                </a:extLst>
              </p:cNvPr>
              <p:cNvSpPr>
                <a:spLocks/>
              </p:cNvSpPr>
              <p:nvPr/>
            </p:nvSpPr>
            <p:spPr bwMode="auto">
              <a:xfrm>
                <a:off x="8447087" y="955675"/>
                <a:ext cx="103339" cy="2255837"/>
              </a:xfrm>
              <a:custGeom>
                <a:avLst/>
                <a:gdLst>
                  <a:gd name="T0" fmla="*/ 12 w 24"/>
                  <a:gd name="T1" fmla="*/ 334 h 334"/>
                  <a:gd name="T2" fmla="*/ 0 w 24"/>
                  <a:gd name="T3" fmla="*/ 322 h 334"/>
                  <a:gd name="T4" fmla="*/ 0 w 24"/>
                  <a:gd name="T5" fmla="*/ 12 h 334"/>
                  <a:gd name="T6" fmla="*/ 12 w 24"/>
                  <a:gd name="T7" fmla="*/ 0 h 334"/>
                  <a:gd name="T8" fmla="*/ 24 w 24"/>
                  <a:gd name="T9" fmla="*/ 12 h 334"/>
                  <a:gd name="T10" fmla="*/ 24 w 24"/>
                  <a:gd name="T11" fmla="*/ 322 h 334"/>
                  <a:gd name="T12" fmla="*/ 12 w 24"/>
                  <a:gd name="T13" fmla="*/ 334 h 334"/>
                </a:gdLst>
                <a:ahLst/>
                <a:cxnLst>
                  <a:cxn ang="0">
                    <a:pos x="T0" y="T1"/>
                  </a:cxn>
                  <a:cxn ang="0">
                    <a:pos x="T2" y="T3"/>
                  </a:cxn>
                  <a:cxn ang="0">
                    <a:pos x="T4" y="T5"/>
                  </a:cxn>
                  <a:cxn ang="0">
                    <a:pos x="T6" y="T7"/>
                  </a:cxn>
                  <a:cxn ang="0">
                    <a:pos x="T8" y="T9"/>
                  </a:cxn>
                  <a:cxn ang="0">
                    <a:pos x="T10" y="T11"/>
                  </a:cxn>
                  <a:cxn ang="0">
                    <a:pos x="T12" y="T13"/>
                  </a:cxn>
                </a:cxnLst>
                <a:rect l="0" t="0" r="r" b="b"/>
                <a:pathLst>
                  <a:path w="24" h="334">
                    <a:moveTo>
                      <a:pt x="12" y="334"/>
                    </a:moveTo>
                    <a:cubicBezTo>
                      <a:pt x="6" y="334"/>
                      <a:pt x="0" y="329"/>
                      <a:pt x="0" y="322"/>
                    </a:cubicBezTo>
                    <a:cubicBezTo>
                      <a:pt x="0" y="12"/>
                      <a:pt x="0" y="12"/>
                      <a:pt x="0" y="12"/>
                    </a:cubicBezTo>
                    <a:cubicBezTo>
                      <a:pt x="0" y="5"/>
                      <a:pt x="6" y="0"/>
                      <a:pt x="12" y="0"/>
                    </a:cubicBezTo>
                    <a:cubicBezTo>
                      <a:pt x="19" y="0"/>
                      <a:pt x="24" y="5"/>
                      <a:pt x="24" y="12"/>
                    </a:cubicBezTo>
                    <a:cubicBezTo>
                      <a:pt x="24" y="322"/>
                      <a:pt x="24" y="322"/>
                      <a:pt x="24" y="322"/>
                    </a:cubicBezTo>
                    <a:cubicBezTo>
                      <a:pt x="24" y="329"/>
                      <a:pt x="19" y="334"/>
                      <a:pt x="12" y="334"/>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sp>
            <p:nvSpPr>
              <p:cNvPr id="119" name="Freeform 19">
                <a:extLst>
                  <a:ext uri="{FF2B5EF4-FFF2-40B4-BE49-F238E27FC236}">
                    <a16:creationId xmlns:a16="http://schemas.microsoft.com/office/drawing/2014/main" id="{B502E093-CC32-4630-8AB3-D9370D17BDC2}"/>
                  </a:ext>
                </a:extLst>
              </p:cNvPr>
              <p:cNvSpPr>
                <a:spLocks/>
              </p:cNvSpPr>
              <p:nvPr/>
            </p:nvSpPr>
            <p:spPr bwMode="auto">
              <a:xfrm>
                <a:off x="8447088" y="3311208"/>
                <a:ext cx="90487" cy="2232342"/>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grpSp>
        <p:grpSp>
          <p:nvGrpSpPr>
            <p:cNvPr id="80" name="Group 79">
              <a:extLst>
                <a:ext uri="{FF2B5EF4-FFF2-40B4-BE49-F238E27FC236}">
                  <a16:creationId xmlns:a16="http://schemas.microsoft.com/office/drawing/2014/main" id="{9D13328E-1E8A-48F9-9E39-49C4F1CD4E77}"/>
                </a:ext>
              </a:extLst>
            </p:cNvPr>
            <p:cNvGrpSpPr/>
            <p:nvPr/>
          </p:nvGrpSpPr>
          <p:grpSpPr>
            <a:xfrm>
              <a:off x="9398726" y="621846"/>
              <a:ext cx="92075" cy="4587876"/>
              <a:chOff x="9474200" y="955675"/>
              <a:chExt cx="92075" cy="4587876"/>
            </a:xfrm>
          </p:grpSpPr>
          <p:sp>
            <p:nvSpPr>
              <p:cNvPr id="116" name="Freeform 14">
                <a:extLst>
                  <a:ext uri="{FF2B5EF4-FFF2-40B4-BE49-F238E27FC236}">
                    <a16:creationId xmlns:a16="http://schemas.microsoft.com/office/drawing/2014/main" id="{5C4FAC65-CE91-4C95-A05A-16821133F27C}"/>
                  </a:ext>
                </a:extLst>
              </p:cNvPr>
              <p:cNvSpPr>
                <a:spLocks/>
              </p:cNvSpPr>
              <p:nvPr/>
            </p:nvSpPr>
            <p:spPr bwMode="auto">
              <a:xfrm>
                <a:off x="9474200" y="955675"/>
                <a:ext cx="92075" cy="3143250"/>
              </a:xfrm>
              <a:custGeom>
                <a:avLst/>
                <a:gdLst>
                  <a:gd name="T0" fmla="*/ 12 w 24"/>
                  <a:gd name="T1" fmla="*/ 825 h 825"/>
                  <a:gd name="T2" fmla="*/ 0 w 24"/>
                  <a:gd name="T3" fmla="*/ 813 h 825"/>
                  <a:gd name="T4" fmla="*/ 0 w 24"/>
                  <a:gd name="T5" fmla="*/ 12 h 825"/>
                  <a:gd name="T6" fmla="*/ 12 w 24"/>
                  <a:gd name="T7" fmla="*/ 0 h 825"/>
                  <a:gd name="T8" fmla="*/ 24 w 24"/>
                  <a:gd name="T9" fmla="*/ 12 h 825"/>
                  <a:gd name="T10" fmla="*/ 24 w 24"/>
                  <a:gd name="T11" fmla="*/ 813 h 825"/>
                  <a:gd name="T12" fmla="*/ 12 w 24"/>
                  <a:gd name="T13" fmla="*/ 825 h 825"/>
                </a:gdLst>
                <a:ahLst/>
                <a:cxnLst>
                  <a:cxn ang="0">
                    <a:pos x="T0" y="T1"/>
                  </a:cxn>
                  <a:cxn ang="0">
                    <a:pos x="T2" y="T3"/>
                  </a:cxn>
                  <a:cxn ang="0">
                    <a:pos x="T4" y="T5"/>
                  </a:cxn>
                  <a:cxn ang="0">
                    <a:pos x="T6" y="T7"/>
                  </a:cxn>
                  <a:cxn ang="0">
                    <a:pos x="T8" y="T9"/>
                  </a:cxn>
                  <a:cxn ang="0">
                    <a:pos x="T10" y="T11"/>
                  </a:cxn>
                  <a:cxn ang="0">
                    <a:pos x="T12" y="T13"/>
                  </a:cxn>
                </a:cxnLst>
                <a:rect l="0" t="0" r="r" b="b"/>
                <a:pathLst>
                  <a:path w="24" h="825">
                    <a:moveTo>
                      <a:pt x="12" y="825"/>
                    </a:moveTo>
                    <a:cubicBezTo>
                      <a:pt x="5" y="825"/>
                      <a:pt x="0" y="820"/>
                      <a:pt x="0" y="813"/>
                    </a:cubicBezTo>
                    <a:cubicBezTo>
                      <a:pt x="0" y="12"/>
                      <a:pt x="0" y="12"/>
                      <a:pt x="0" y="12"/>
                    </a:cubicBezTo>
                    <a:cubicBezTo>
                      <a:pt x="0" y="5"/>
                      <a:pt x="5" y="0"/>
                      <a:pt x="12" y="0"/>
                    </a:cubicBezTo>
                    <a:cubicBezTo>
                      <a:pt x="19" y="0"/>
                      <a:pt x="24" y="5"/>
                      <a:pt x="24" y="12"/>
                    </a:cubicBezTo>
                    <a:cubicBezTo>
                      <a:pt x="24" y="813"/>
                      <a:pt x="24" y="813"/>
                      <a:pt x="24" y="813"/>
                    </a:cubicBezTo>
                    <a:cubicBezTo>
                      <a:pt x="24" y="820"/>
                      <a:pt x="19" y="825"/>
                      <a:pt x="12" y="825"/>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sp>
            <p:nvSpPr>
              <p:cNvPr id="117" name="Freeform 20">
                <a:extLst>
                  <a:ext uri="{FF2B5EF4-FFF2-40B4-BE49-F238E27FC236}">
                    <a16:creationId xmlns:a16="http://schemas.microsoft.com/office/drawing/2014/main" id="{3BE42CF6-8054-46B3-B698-EBEC6E646D3A}"/>
                  </a:ext>
                </a:extLst>
              </p:cNvPr>
              <p:cNvSpPr>
                <a:spLocks/>
              </p:cNvSpPr>
              <p:nvPr/>
            </p:nvSpPr>
            <p:spPr bwMode="auto">
              <a:xfrm>
                <a:off x="9474200" y="4008438"/>
                <a:ext cx="92075" cy="1535113"/>
              </a:xfrm>
              <a:custGeom>
                <a:avLst/>
                <a:gdLst>
                  <a:gd name="T0" fmla="*/ 12 w 24"/>
                  <a:gd name="T1" fmla="*/ 403 h 403"/>
                  <a:gd name="T2" fmla="*/ 0 w 24"/>
                  <a:gd name="T3" fmla="*/ 391 h 403"/>
                  <a:gd name="T4" fmla="*/ 0 w 24"/>
                  <a:gd name="T5" fmla="*/ 12 h 403"/>
                  <a:gd name="T6" fmla="*/ 12 w 24"/>
                  <a:gd name="T7" fmla="*/ 0 h 403"/>
                  <a:gd name="T8" fmla="*/ 24 w 24"/>
                  <a:gd name="T9" fmla="*/ 12 h 403"/>
                  <a:gd name="T10" fmla="*/ 24 w 24"/>
                  <a:gd name="T11" fmla="*/ 391 h 403"/>
                  <a:gd name="T12" fmla="*/ 12 w 24"/>
                  <a:gd name="T13" fmla="*/ 403 h 403"/>
                </a:gdLst>
                <a:ahLst/>
                <a:cxnLst>
                  <a:cxn ang="0">
                    <a:pos x="T0" y="T1"/>
                  </a:cxn>
                  <a:cxn ang="0">
                    <a:pos x="T2" y="T3"/>
                  </a:cxn>
                  <a:cxn ang="0">
                    <a:pos x="T4" y="T5"/>
                  </a:cxn>
                  <a:cxn ang="0">
                    <a:pos x="T6" y="T7"/>
                  </a:cxn>
                  <a:cxn ang="0">
                    <a:pos x="T8" y="T9"/>
                  </a:cxn>
                  <a:cxn ang="0">
                    <a:pos x="T10" y="T11"/>
                  </a:cxn>
                  <a:cxn ang="0">
                    <a:pos x="T12" y="T13"/>
                  </a:cxn>
                </a:cxnLst>
                <a:rect l="0" t="0" r="r" b="b"/>
                <a:pathLst>
                  <a:path w="24" h="403">
                    <a:moveTo>
                      <a:pt x="12" y="403"/>
                    </a:moveTo>
                    <a:cubicBezTo>
                      <a:pt x="5" y="403"/>
                      <a:pt x="0" y="397"/>
                      <a:pt x="0" y="391"/>
                    </a:cubicBezTo>
                    <a:cubicBezTo>
                      <a:pt x="0" y="12"/>
                      <a:pt x="0" y="12"/>
                      <a:pt x="0" y="12"/>
                    </a:cubicBezTo>
                    <a:cubicBezTo>
                      <a:pt x="0" y="6"/>
                      <a:pt x="5" y="0"/>
                      <a:pt x="12" y="0"/>
                    </a:cubicBezTo>
                    <a:cubicBezTo>
                      <a:pt x="19" y="0"/>
                      <a:pt x="24" y="6"/>
                      <a:pt x="24" y="12"/>
                    </a:cubicBezTo>
                    <a:cubicBezTo>
                      <a:pt x="24" y="391"/>
                      <a:pt x="24" y="391"/>
                      <a:pt x="24" y="391"/>
                    </a:cubicBezTo>
                    <a:cubicBezTo>
                      <a:pt x="24" y="397"/>
                      <a:pt x="19" y="403"/>
                      <a:pt x="12" y="403"/>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grpSp>
        <p:grpSp>
          <p:nvGrpSpPr>
            <p:cNvPr id="81" name="Group 80">
              <a:extLst>
                <a:ext uri="{FF2B5EF4-FFF2-40B4-BE49-F238E27FC236}">
                  <a16:creationId xmlns:a16="http://schemas.microsoft.com/office/drawing/2014/main" id="{B107A943-3525-435E-A71A-4CE0924230A9}"/>
                </a:ext>
              </a:extLst>
            </p:cNvPr>
            <p:cNvGrpSpPr/>
            <p:nvPr/>
          </p:nvGrpSpPr>
          <p:grpSpPr>
            <a:xfrm>
              <a:off x="10404566" y="621845"/>
              <a:ext cx="90488" cy="4587876"/>
              <a:chOff x="10502900" y="955675"/>
              <a:chExt cx="90488" cy="4587876"/>
            </a:xfrm>
          </p:grpSpPr>
          <p:sp>
            <p:nvSpPr>
              <p:cNvPr id="114" name="Freeform 15">
                <a:extLst>
                  <a:ext uri="{FF2B5EF4-FFF2-40B4-BE49-F238E27FC236}">
                    <a16:creationId xmlns:a16="http://schemas.microsoft.com/office/drawing/2014/main" id="{505D71BB-FAB4-4D50-A7F6-E0AE359D03CC}"/>
                  </a:ext>
                </a:extLst>
              </p:cNvPr>
              <p:cNvSpPr>
                <a:spLocks/>
              </p:cNvSpPr>
              <p:nvPr/>
            </p:nvSpPr>
            <p:spPr bwMode="auto">
              <a:xfrm>
                <a:off x="10502900" y="955675"/>
                <a:ext cx="90488" cy="2347913"/>
              </a:xfrm>
              <a:custGeom>
                <a:avLst/>
                <a:gdLst>
                  <a:gd name="T0" fmla="*/ 12 w 24"/>
                  <a:gd name="T1" fmla="*/ 616 h 616"/>
                  <a:gd name="T2" fmla="*/ 0 w 24"/>
                  <a:gd name="T3" fmla="*/ 604 h 616"/>
                  <a:gd name="T4" fmla="*/ 0 w 24"/>
                  <a:gd name="T5" fmla="*/ 12 h 616"/>
                  <a:gd name="T6" fmla="*/ 12 w 24"/>
                  <a:gd name="T7" fmla="*/ 0 h 616"/>
                  <a:gd name="T8" fmla="*/ 24 w 24"/>
                  <a:gd name="T9" fmla="*/ 12 h 616"/>
                  <a:gd name="T10" fmla="*/ 24 w 24"/>
                  <a:gd name="T11" fmla="*/ 604 h 616"/>
                  <a:gd name="T12" fmla="*/ 12 w 24"/>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 h="616">
                    <a:moveTo>
                      <a:pt x="12" y="616"/>
                    </a:moveTo>
                    <a:cubicBezTo>
                      <a:pt x="5" y="616"/>
                      <a:pt x="0" y="610"/>
                      <a:pt x="0" y="604"/>
                    </a:cubicBezTo>
                    <a:cubicBezTo>
                      <a:pt x="0" y="12"/>
                      <a:pt x="0" y="12"/>
                      <a:pt x="0" y="12"/>
                    </a:cubicBezTo>
                    <a:cubicBezTo>
                      <a:pt x="0" y="5"/>
                      <a:pt x="5" y="0"/>
                      <a:pt x="12" y="0"/>
                    </a:cubicBezTo>
                    <a:cubicBezTo>
                      <a:pt x="18" y="0"/>
                      <a:pt x="24" y="5"/>
                      <a:pt x="24" y="12"/>
                    </a:cubicBezTo>
                    <a:cubicBezTo>
                      <a:pt x="24" y="604"/>
                      <a:pt x="24" y="604"/>
                      <a:pt x="24" y="604"/>
                    </a:cubicBezTo>
                    <a:cubicBezTo>
                      <a:pt x="24" y="610"/>
                      <a:pt x="18" y="616"/>
                      <a:pt x="12" y="616"/>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sp>
            <p:nvSpPr>
              <p:cNvPr id="115" name="Freeform 21">
                <a:extLst>
                  <a:ext uri="{FF2B5EF4-FFF2-40B4-BE49-F238E27FC236}">
                    <a16:creationId xmlns:a16="http://schemas.microsoft.com/office/drawing/2014/main" id="{C1E9691E-6714-490E-A95D-9E4B4C6F50F0}"/>
                  </a:ext>
                </a:extLst>
              </p:cNvPr>
              <p:cNvSpPr>
                <a:spLocks/>
              </p:cNvSpPr>
              <p:nvPr/>
            </p:nvSpPr>
            <p:spPr bwMode="auto">
              <a:xfrm>
                <a:off x="10502900" y="3211513"/>
                <a:ext cx="90488" cy="2332038"/>
              </a:xfrm>
              <a:custGeom>
                <a:avLst/>
                <a:gdLst>
                  <a:gd name="T0" fmla="*/ 12 w 24"/>
                  <a:gd name="T1" fmla="*/ 612 h 612"/>
                  <a:gd name="T2" fmla="*/ 0 w 24"/>
                  <a:gd name="T3" fmla="*/ 600 h 612"/>
                  <a:gd name="T4" fmla="*/ 0 w 24"/>
                  <a:gd name="T5" fmla="*/ 12 h 612"/>
                  <a:gd name="T6" fmla="*/ 12 w 24"/>
                  <a:gd name="T7" fmla="*/ 0 h 612"/>
                  <a:gd name="T8" fmla="*/ 24 w 24"/>
                  <a:gd name="T9" fmla="*/ 12 h 612"/>
                  <a:gd name="T10" fmla="*/ 24 w 24"/>
                  <a:gd name="T11" fmla="*/ 600 h 612"/>
                  <a:gd name="T12" fmla="*/ 12 w 24"/>
                  <a:gd name="T13" fmla="*/ 612 h 612"/>
                </a:gdLst>
                <a:ahLst/>
                <a:cxnLst>
                  <a:cxn ang="0">
                    <a:pos x="T0" y="T1"/>
                  </a:cxn>
                  <a:cxn ang="0">
                    <a:pos x="T2" y="T3"/>
                  </a:cxn>
                  <a:cxn ang="0">
                    <a:pos x="T4" y="T5"/>
                  </a:cxn>
                  <a:cxn ang="0">
                    <a:pos x="T6" y="T7"/>
                  </a:cxn>
                  <a:cxn ang="0">
                    <a:pos x="T8" y="T9"/>
                  </a:cxn>
                  <a:cxn ang="0">
                    <a:pos x="T10" y="T11"/>
                  </a:cxn>
                  <a:cxn ang="0">
                    <a:pos x="T12" y="T13"/>
                  </a:cxn>
                </a:cxnLst>
                <a:rect l="0" t="0" r="r" b="b"/>
                <a:pathLst>
                  <a:path w="24" h="612">
                    <a:moveTo>
                      <a:pt x="12" y="612"/>
                    </a:moveTo>
                    <a:cubicBezTo>
                      <a:pt x="5" y="612"/>
                      <a:pt x="0" y="606"/>
                      <a:pt x="0" y="600"/>
                    </a:cubicBezTo>
                    <a:cubicBezTo>
                      <a:pt x="0" y="12"/>
                      <a:pt x="0" y="12"/>
                      <a:pt x="0" y="12"/>
                    </a:cubicBezTo>
                    <a:cubicBezTo>
                      <a:pt x="0" y="5"/>
                      <a:pt x="5" y="0"/>
                      <a:pt x="12" y="0"/>
                    </a:cubicBezTo>
                    <a:cubicBezTo>
                      <a:pt x="18" y="0"/>
                      <a:pt x="24" y="5"/>
                      <a:pt x="24" y="12"/>
                    </a:cubicBezTo>
                    <a:cubicBezTo>
                      <a:pt x="24" y="600"/>
                      <a:pt x="24" y="600"/>
                      <a:pt x="24" y="600"/>
                    </a:cubicBezTo>
                    <a:cubicBezTo>
                      <a:pt x="24" y="606"/>
                      <a:pt x="18" y="612"/>
                      <a:pt x="12" y="612"/>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grpSp>
        <p:grpSp>
          <p:nvGrpSpPr>
            <p:cNvPr id="82" name="Group 81">
              <a:extLst>
                <a:ext uri="{FF2B5EF4-FFF2-40B4-BE49-F238E27FC236}">
                  <a16:creationId xmlns:a16="http://schemas.microsoft.com/office/drawing/2014/main" id="{3CB90B5D-3D94-4FA2-988E-BF9EA3D78D1F}"/>
                </a:ext>
              </a:extLst>
            </p:cNvPr>
            <p:cNvGrpSpPr/>
            <p:nvPr/>
          </p:nvGrpSpPr>
          <p:grpSpPr>
            <a:xfrm>
              <a:off x="8195301" y="2658720"/>
              <a:ext cx="486567" cy="624444"/>
              <a:chOff x="5262879" y="1479925"/>
              <a:chExt cx="595314" cy="764006"/>
            </a:xfrm>
          </p:grpSpPr>
          <p:sp>
            <p:nvSpPr>
              <p:cNvPr id="112" name="Oval 111">
                <a:extLst>
                  <a:ext uri="{FF2B5EF4-FFF2-40B4-BE49-F238E27FC236}">
                    <a16:creationId xmlns:a16="http://schemas.microsoft.com/office/drawing/2014/main" id="{907C9CA7-B4DB-4C38-8323-D8B6EC025749}"/>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sp>
            <p:nvSpPr>
              <p:cNvPr id="113" name="Oval 112">
                <a:extLst>
                  <a:ext uri="{FF2B5EF4-FFF2-40B4-BE49-F238E27FC236}">
                    <a16:creationId xmlns:a16="http://schemas.microsoft.com/office/drawing/2014/main" id="{6FBD1BAE-20E0-422E-B725-4D621ABD5D23}"/>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grpSp>
        <p:grpSp>
          <p:nvGrpSpPr>
            <p:cNvPr id="83" name="Group 82">
              <a:extLst>
                <a:ext uri="{FF2B5EF4-FFF2-40B4-BE49-F238E27FC236}">
                  <a16:creationId xmlns:a16="http://schemas.microsoft.com/office/drawing/2014/main" id="{C820F4F9-409E-4B90-BBBB-FE067FDE98C2}"/>
                </a:ext>
              </a:extLst>
            </p:cNvPr>
            <p:cNvGrpSpPr/>
            <p:nvPr/>
          </p:nvGrpSpPr>
          <p:grpSpPr>
            <a:xfrm>
              <a:off x="5161529" y="2891273"/>
              <a:ext cx="486567" cy="624444"/>
              <a:chOff x="5262879" y="1479925"/>
              <a:chExt cx="595314" cy="764006"/>
            </a:xfrm>
          </p:grpSpPr>
          <p:sp>
            <p:nvSpPr>
              <p:cNvPr id="110" name="Oval 109">
                <a:extLst>
                  <a:ext uri="{FF2B5EF4-FFF2-40B4-BE49-F238E27FC236}">
                    <a16:creationId xmlns:a16="http://schemas.microsoft.com/office/drawing/2014/main" id="{08BD9E10-E52C-462D-80B2-5DF12579623B}"/>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sp>
            <p:nvSpPr>
              <p:cNvPr id="111" name="Oval 110">
                <a:extLst>
                  <a:ext uri="{FF2B5EF4-FFF2-40B4-BE49-F238E27FC236}">
                    <a16:creationId xmlns:a16="http://schemas.microsoft.com/office/drawing/2014/main" id="{C24254CD-E76D-442F-A8B7-1557325E0E57}"/>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grpSp>
        <p:grpSp>
          <p:nvGrpSpPr>
            <p:cNvPr id="84" name="Group 83">
              <a:extLst>
                <a:ext uri="{FF2B5EF4-FFF2-40B4-BE49-F238E27FC236}">
                  <a16:creationId xmlns:a16="http://schemas.microsoft.com/office/drawing/2014/main" id="{03917E82-29CF-4FBE-8070-09115B820B44}"/>
                </a:ext>
              </a:extLst>
            </p:cNvPr>
            <p:cNvGrpSpPr/>
            <p:nvPr/>
          </p:nvGrpSpPr>
          <p:grpSpPr>
            <a:xfrm>
              <a:off x="6140224" y="3109695"/>
              <a:ext cx="486567" cy="624444"/>
              <a:chOff x="5262879" y="1479925"/>
              <a:chExt cx="595314" cy="764006"/>
            </a:xfrm>
          </p:grpSpPr>
          <p:sp>
            <p:nvSpPr>
              <p:cNvPr id="108" name="Oval 107">
                <a:extLst>
                  <a:ext uri="{FF2B5EF4-FFF2-40B4-BE49-F238E27FC236}">
                    <a16:creationId xmlns:a16="http://schemas.microsoft.com/office/drawing/2014/main" id="{18D4C256-C627-4B5C-AFF8-D8968333664B}"/>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sp>
            <p:nvSpPr>
              <p:cNvPr id="109" name="Oval 108">
                <a:extLst>
                  <a:ext uri="{FF2B5EF4-FFF2-40B4-BE49-F238E27FC236}">
                    <a16:creationId xmlns:a16="http://schemas.microsoft.com/office/drawing/2014/main" id="{F4587630-5348-4DC9-BC88-17EFFA8C8683}"/>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grpSp>
        <p:grpSp>
          <p:nvGrpSpPr>
            <p:cNvPr id="85" name="Group 84">
              <a:extLst>
                <a:ext uri="{FF2B5EF4-FFF2-40B4-BE49-F238E27FC236}">
                  <a16:creationId xmlns:a16="http://schemas.microsoft.com/office/drawing/2014/main" id="{4ECE5B56-2750-400E-B312-6858A264DE1A}"/>
                </a:ext>
              </a:extLst>
            </p:cNvPr>
            <p:cNvGrpSpPr/>
            <p:nvPr/>
          </p:nvGrpSpPr>
          <p:grpSpPr>
            <a:xfrm>
              <a:off x="7170909" y="3459891"/>
              <a:ext cx="486567" cy="624444"/>
              <a:chOff x="5262879" y="1479925"/>
              <a:chExt cx="595314" cy="764006"/>
            </a:xfrm>
          </p:grpSpPr>
          <p:sp>
            <p:nvSpPr>
              <p:cNvPr id="106" name="Oval 105">
                <a:extLst>
                  <a:ext uri="{FF2B5EF4-FFF2-40B4-BE49-F238E27FC236}">
                    <a16:creationId xmlns:a16="http://schemas.microsoft.com/office/drawing/2014/main" id="{9D4699A7-BB9C-4464-8C24-2580075029A7}"/>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sp>
            <p:nvSpPr>
              <p:cNvPr id="107" name="Oval 106">
                <a:extLst>
                  <a:ext uri="{FF2B5EF4-FFF2-40B4-BE49-F238E27FC236}">
                    <a16:creationId xmlns:a16="http://schemas.microsoft.com/office/drawing/2014/main" id="{C05D49FB-693D-4CA5-A0A2-74528B34E6D7}"/>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grpSp>
        <p:grpSp>
          <p:nvGrpSpPr>
            <p:cNvPr id="86" name="Group 85">
              <a:extLst>
                <a:ext uri="{FF2B5EF4-FFF2-40B4-BE49-F238E27FC236}">
                  <a16:creationId xmlns:a16="http://schemas.microsoft.com/office/drawing/2014/main" id="{5A277B09-3635-4A84-B761-66249B5C7495}"/>
                </a:ext>
              </a:extLst>
            </p:cNvPr>
            <p:cNvGrpSpPr/>
            <p:nvPr/>
          </p:nvGrpSpPr>
          <p:grpSpPr>
            <a:xfrm>
              <a:off x="9195924" y="3466884"/>
              <a:ext cx="486567" cy="624444"/>
              <a:chOff x="5262879" y="1479925"/>
              <a:chExt cx="595314" cy="764006"/>
            </a:xfrm>
          </p:grpSpPr>
          <p:sp>
            <p:nvSpPr>
              <p:cNvPr id="104" name="Oval 103">
                <a:extLst>
                  <a:ext uri="{FF2B5EF4-FFF2-40B4-BE49-F238E27FC236}">
                    <a16:creationId xmlns:a16="http://schemas.microsoft.com/office/drawing/2014/main" id="{D3B29102-AD09-447D-854B-809A7B6F8328}"/>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sp>
            <p:nvSpPr>
              <p:cNvPr id="105" name="Oval 104">
                <a:extLst>
                  <a:ext uri="{FF2B5EF4-FFF2-40B4-BE49-F238E27FC236}">
                    <a16:creationId xmlns:a16="http://schemas.microsoft.com/office/drawing/2014/main" id="{220F4B18-1636-489D-B8DB-D3E9ABCABC0F}"/>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grpSp>
        <p:grpSp>
          <p:nvGrpSpPr>
            <p:cNvPr id="87" name="Group 86">
              <a:extLst>
                <a:ext uri="{FF2B5EF4-FFF2-40B4-BE49-F238E27FC236}">
                  <a16:creationId xmlns:a16="http://schemas.microsoft.com/office/drawing/2014/main" id="{0C55BCB4-21C3-490E-A7FA-40C7C19063B8}"/>
                </a:ext>
              </a:extLst>
            </p:cNvPr>
            <p:cNvGrpSpPr/>
            <p:nvPr/>
          </p:nvGrpSpPr>
          <p:grpSpPr>
            <a:xfrm>
              <a:off x="10215802" y="2623128"/>
              <a:ext cx="486567" cy="624444"/>
              <a:chOff x="5262879" y="1479925"/>
              <a:chExt cx="595314" cy="764006"/>
            </a:xfrm>
          </p:grpSpPr>
          <p:sp>
            <p:nvSpPr>
              <p:cNvPr id="102" name="Oval 101">
                <a:extLst>
                  <a:ext uri="{FF2B5EF4-FFF2-40B4-BE49-F238E27FC236}">
                    <a16:creationId xmlns:a16="http://schemas.microsoft.com/office/drawing/2014/main" id="{86EF0884-989C-4AEA-B0C6-F869D37D2B42}"/>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sp>
            <p:nvSpPr>
              <p:cNvPr id="103" name="Oval 102">
                <a:extLst>
                  <a:ext uri="{FF2B5EF4-FFF2-40B4-BE49-F238E27FC236}">
                    <a16:creationId xmlns:a16="http://schemas.microsoft.com/office/drawing/2014/main" id="{778B600C-C7D2-464A-A564-A74597B9F8A8}"/>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grpSp>
        <p:sp>
          <p:nvSpPr>
            <p:cNvPr id="88" name="Rectangle 87">
              <a:extLst>
                <a:ext uri="{FF2B5EF4-FFF2-40B4-BE49-F238E27FC236}">
                  <a16:creationId xmlns:a16="http://schemas.microsoft.com/office/drawing/2014/main" id="{D920897C-21F8-4F93-B893-D3939A594AFB}"/>
                </a:ext>
              </a:extLst>
            </p:cNvPr>
            <p:cNvSpPr/>
            <p:nvPr/>
          </p:nvSpPr>
          <p:spPr>
            <a:xfrm>
              <a:off x="5098046" y="5236965"/>
              <a:ext cx="5845000" cy="1421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sp>
          <p:nvSpPr>
            <p:cNvPr id="89" name="Rectangle 22">
              <a:extLst>
                <a:ext uri="{FF2B5EF4-FFF2-40B4-BE49-F238E27FC236}">
                  <a16:creationId xmlns:a16="http://schemas.microsoft.com/office/drawing/2014/main" id="{410F0F0B-97C3-439A-96DA-134D0119C88B}"/>
                </a:ext>
              </a:extLst>
            </p:cNvPr>
            <p:cNvSpPr>
              <a:spLocks noChangeArrowheads="1"/>
            </p:cNvSpPr>
            <p:nvPr/>
          </p:nvSpPr>
          <p:spPr bwMode="auto">
            <a:xfrm>
              <a:off x="4847265" y="5537064"/>
              <a:ext cx="967479" cy="138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0" fontAlgn="base" latinLnBrk="0" hangingPunct="0">
                <a:lnSpc>
                  <a:spcPct val="100000"/>
                </a:lnSpc>
                <a:spcBef>
                  <a:spcPct val="0"/>
                </a:spcBef>
                <a:spcAft>
                  <a:spcPct val="0"/>
                </a:spcAft>
                <a:buClrTx/>
                <a:buSzTx/>
                <a:buFontTx/>
                <a:buNone/>
                <a:tabLst/>
              </a:pPr>
              <a:r>
                <a:rPr lang="en-GB" altLang="ru-UA" sz="2550" b="1" dirty="0">
                  <a:solidFill>
                    <a:srgbClr val="005ACD"/>
                  </a:solidFill>
                  <a:latin typeface="Roboto" panose="02000000000000000000" pitchFamily="2" charset="0"/>
                  <a:ea typeface="Roboto" panose="02000000000000000000" pitchFamily="2" charset="0"/>
                </a:rPr>
                <a:t>CO</a:t>
              </a:r>
              <a:r>
                <a:rPr lang="en-GB" altLang="ru-UA" sz="2550" b="1" baseline="-25000" dirty="0">
                  <a:solidFill>
                    <a:srgbClr val="005ACD"/>
                  </a:solidFill>
                  <a:latin typeface="Roboto" panose="02000000000000000000" pitchFamily="2" charset="0"/>
                  <a:ea typeface="Roboto" panose="02000000000000000000" pitchFamily="2" charset="0"/>
                </a:rPr>
                <a:t>2</a:t>
              </a:r>
            </a:p>
            <a:p>
              <a:pPr lvl="0" algn="ctr"/>
              <a:r>
                <a:rPr lang="en-GB" altLang="ru-UA" sz="4050" b="1" baseline="-25000" dirty="0">
                  <a:solidFill>
                    <a:srgbClr val="005ACD"/>
                  </a:solidFill>
                  <a:latin typeface="Roboto" panose="02000000000000000000" pitchFamily="2" charset="0"/>
                  <a:ea typeface="Roboto" panose="02000000000000000000" pitchFamily="2" charset="0"/>
                </a:rPr>
                <a:t>(Carbon Dioxide</a:t>
              </a:r>
              <a:r>
                <a:rPr lang="en-GB" altLang="ru-UA" sz="2700" b="1" baseline="-25000" dirty="0">
                  <a:solidFill>
                    <a:srgbClr val="005ACD"/>
                  </a:solidFill>
                  <a:latin typeface="Roboto" panose="02000000000000000000" pitchFamily="2" charset="0"/>
                  <a:ea typeface="Roboto" panose="02000000000000000000" pitchFamily="2" charset="0"/>
                </a:rPr>
                <a:t>)</a:t>
              </a:r>
            </a:p>
            <a:p>
              <a:pPr lvl="0" algn="ctr"/>
              <a:r>
                <a:rPr lang="en-GB" altLang="ru-UA" sz="2700" b="1" baseline="-25000" dirty="0">
                  <a:solidFill>
                    <a:srgbClr val="005ACD"/>
                  </a:solidFill>
                  <a:latin typeface="Roboto" panose="02000000000000000000" pitchFamily="2" charset="0"/>
                  <a:ea typeface="Roboto" panose="02000000000000000000" pitchFamily="2" charset="0"/>
                </a:rPr>
                <a:t>GWP x1</a:t>
              </a:r>
              <a:endParaRPr lang="ru-UA" altLang="ru-UA" sz="4050" baseline="-25000" dirty="0">
                <a:solidFill>
                  <a:srgbClr val="005ACD"/>
                </a:solidFill>
                <a:latin typeface="Roboto" panose="02000000000000000000" pitchFamily="2" charset="0"/>
                <a:ea typeface="Roboto" panose="02000000000000000000" pitchFamily="2" charset="0"/>
              </a:endParaRPr>
            </a:p>
            <a:p>
              <a:pPr marL="0" marR="0" lvl="0" indent="0" algn="ctr" defTabSz="1371600" rtl="0" eaLnBrk="0" fontAlgn="base" latinLnBrk="0" hangingPunct="0">
                <a:lnSpc>
                  <a:spcPct val="100000"/>
                </a:lnSpc>
                <a:spcBef>
                  <a:spcPct val="0"/>
                </a:spcBef>
                <a:spcAft>
                  <a:spcPct val="0"/>
                </a:spcAft>
                <a:buClrTx/>
                <a:buSzTx/>
                <a:buFontTx/>
                <a:buNone/>
                <a:tabLst/>
              </a:pPr>
              <a:endParaRPr kumimoji="0" lang="ru-UA" altLang="ru-UA" sz="2700" b="0" i="0" u="none" strike="noStrike" cap="none" normalizeH="0" baseline="-25000" dirty="0">
                <a:ln>
                  <a:noFill/>
                </a:ln>
                <a:solidFill>
                  <a:srgbClr val="005ACD"/>
                </a:solidFill>
                <a:effectLst/>
                <a:latin typeface="Roboto" panose="02000000000000000000" pitchFamily="2" charset="0"/>
                <a:ea typeface="Roboto" panose="02000000000000000000" pitchFamily="2" charset="0"/>
              </a:endParaRPr>
            </a:p>
          </p:txBody>
        </p:sp>
        <p:sp>
          <p:nvSpPr>
            <p:cNvPr id="90" name="Rectangle 23">
              <a:extLst>
                <a:ext uri="{FF2B5EF4-FFF2-40B4-BE49-F238E27FC236}">
                  <a16:creationId xmlns:a16="http://schemas.microsoft.com/office/drawing/2014/main" id="{6F163F1E-5EE7-4F9F-A9C1-A995ABDB1D2D}"/>
                </a:ext>
              </a:extLst>
            </p:cNvPr>
            <p:cNvSpPr>
              <a:spLocks noChangeArrowheads="1"/>
            </p:cNvSpPr>
            <p:nvPr/>
          </p:nvSpPr>
          <p:spPr bwMode="auto">
            <a:xfrm>
              <a:off x="6058099" y="5537064"/>
              <a:ext cx="678071" cy="84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lvl="0" algn="ctr"/>
              <a:r>
                <a:rPr lang="en-GB" altLang="ru-UA" sz="2550" b="1" dirty="0">
                  <a:solidFill>
                    <a:srgbClr val="005ACD"/>
                  </a:solidFill>
                  <a:latin typeface="Roboto" panose="02000000000000000000" pitchFamily="2" charset="0"/>
                  <a:ea typeface="Roboto" panose="02000000000000000000" pitchFamily="2" charset="0"/>
                </a:rPr>
                <a:t>CH</a:t>
              </a:r>
              <a:r>
                <a:rPr lang="en-GB" altLang="ru-UA" sz="2550" b="1" baseline="-25000" dirty="0">
                  <a:solidFill>
                    <a:srgbClr val="005ACD"/>
                  </a:solidFill>
                  <a:latin typeface="Roboto" panose="02000000000000000000" pitchFamily="2" charset="0"/>
                  <a:ea typeface="Roboto" panose="02000000000000000000" pitchFamily="2" charset="0"/>
                </a:rPr>
                <a:t>4</a:t>
              </a:r>
            </a:p>
            <a:p>
              <a:pPr lvl="0" algn="ctr"/>
              <a:r>
                <a:rPr lang="en-GB" altLang="ru-UA" sz="2550" b="1" baseline="-25000" dirty="0">
                  <a:solidFill>
                    <a:srgbClr val="005ACD"/>
                  </a:solidFill>
                  <a:latin typeface="Roboto" panose="02000000000000000000" pitchFamily="2" charset="0"/>
                  <a:ea typeface="Roboto" panose="02000000000000000000" pitchFamily="2" charset="0"/>
                </a:rPr>
                <a:t>(Methane)</a:t>
              </a:r>
            </a:p>
            <a:p>
              <a:pPr lvl="0" algn="ctr"/>
              <a:r>
                <a:rPr lang="en-GB" altLang="ru-UA" sz="2550" b="1" baseline="-25000" dirty="0">
                  <a:solidFill>
                    <a:srgbClr val="005ACD"/>
                  </a:solidFill>
                  <a:latin typeface="Roboto" panose="02000000000000000000" pitchFamily="2" charset="0"/>
                  <a:ea typeface="Roboto" panose="02000000000000000000" pitchFamily="2" charset="0"/>
                </a:rPr>
                <a:t>GWP x28</a:t>
              </a:r>
              <a:endParaRPr lang="ru-UA" altLang="ru-UA" sz="4050" baseline="-25000" dirty="0">
                <a:solidFill>
                  <a:srgbClr val="005ACD"/>
                </a:solidFill>
                <a:latin typeface="Roboto" panose="02000000000000000000" pitchFamily="2" charset="0"/>
                <a:ea typeface="Roboto" panose="02000000000000000000" pitchFamily="2" charset="0"/>
              </a:endParaRPr>
            </a:p>
          </p:txBody>
        </p:sp>
        <p:sp>
          <p:nvSpPr>
            <p:cNvPr id="91" name="Rectangle 24">
              <a:extLst>
                <a:ext uri="{FF2B5EF4-FFF2-40B4-BE49-F238E27FC236}">
                  <a16:creationId xmlns:a16="http://schemas.microsoft.com/office/drawing/2014/main" id="{C12EF7BB-0483-40D8-AD9B-997E97044610}"/>
                </a:ext>
              </a:extLst>
            </p:cNvPr>
            <p:cNvSpPr>
              <a:spLocks noChangeArrowheads="1"/>
            </p:cNvSpPr>
            <p:nvPr/>
          </p:nvSpPr>
          <p:spPr bwMode="auto">
            <a:xfrm>
              <a:off x="7696755" y="5545155"/>
              <a:ext cx="1499169" cy="166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lvl="0" algn="ctr"/>
              <a:r>
                <a:rPr lang="en-GB" altLang="ru-UA" sz="4050" b="1" dirty="0">
                  <a:solidFill>
                    <a:srgbClr val="005ACD"/>
                  </a:solidFill>
                  <a:latin typeface="Roboto" panose="02000000000000000000" pitchFamily="2" charset="0"/>
                  <a:ea typeface="Roboto" panose="02000000000000000000" pitchFamily="2" charset="0"/>
                </a:rPr>
                <a:t>HFCs</a:t>
              </a:r>
            </a:p>
            <a:p>
              <a:pPr lvl="0" algn="ctr"/>
              <a:endParaRPr lang="en-GB" altLang="ru-UA" sz="4050" b="1" baseline="-25000" dirty="0">
                <a:solidFill>
                  <a:srgbClr val="005ACD"/>
                </a:solidFill>
                <a:latin typeface="Roboto" panose="02000000000000000000" pitchFamily="2" charset="0"/>
                <a:ea typeface="Roboto" panose="02000000000000000000" pitchFamily="2" charset="0"/>
              </a:endParaRPr>
            </a:p>
            <a:p>
              <a:pPr lvl="0" algn="ctr"/>
              <a:endParaRPr lang="en-GB" altLang="ru-UA" sz="4050" b="1" baseline="-25000" dirty="0">
                <a:solidFill>
                  <a:srgbClr val="005ACD"/>
                </a:solidFill>
                <a:latin typeface="Roboto" panose="02000000000000000000" pitchFamily="2" charset="0"/>
                <a:ea typeface="Roboto" panose="02000000000000000000" pitchFamily="2" charset="0"/>
              </a:endParaRPr>
            </a:p>
            <a:p>
              <a:pPr lvl="0" algn="ctr"/>
              <a:endParaRPr lang="en-GB" altLang="ru-UA" sz="4050" b="1" baseline="-25000" dirty="0">
                <a:solidFill>
                  <a:srgbClr val="005ACD"/>
                </a:solidFill>
                <a:latin typeface="Roboto" panose="02000000000000000000" pitchFamily="2" charset="0"/>
                <a:ea typeface="Roboto" panose="02000000000000000000" pitchFamily="2" charset="0"/>
              </a:endParaRPr>
            </a:p>
            <a:p>
              <a:pPr lvl="0" algn="ctr"/>
              <a:r>
                <a:rPr lang="en-GB" altLang="ru-UA" sz="4050" b="1" baseline="-25000" dirty="0">
                  <a:solidFill>
                    <a:srgbClr val="005ACD"/>
                  </a:solidFill>
                  <a:latin typeface="Roboto" panose="02000000000000000000" pitchFamily="2" charset="0"/>
                  <a:ea typeface="Roboto" panose="02000000000000000000" pitchFamily="2" charset="0"/>
                </a:rPr>
                <a:t>(Hydrofluorocarbons)</a:t>
              </a:r>
            </a:p>
            <a:p>
              <a:pPr lvl="0" algn="ctr"/>
              <a:r>
                <a:rPr lang="en-GB" altLang="ru-UA" sz="4050" b="1" baseline="-25000" dirty="0">
                  <a:solidFill>
                    <a:srgbClr val="005ACD"/>
                  </a:solidFill>
                  <a:latin typeface="Roboto" panose="02000000000000000000" pitchFamily="2" charset="0"/>
                  <a:ea typeface="Roboto" panose="02000000000000000000" pitchFamily="2" charset="0"/>
                </a:rPr>
                <a:t>GWP x150 -11,500</a:t>
              </a:r>
              <a:endParaRPr lang="ru-UA" altLang="ru-UA" sz="4050" baseline="-25000" dirty="0">
                <a:solidFill>
                  <a:srgbClr val="005ACD"/>
                </a:solidFill>
                <a:latin typeface="Roboto" panose="02000000000000000000" pitchFamily="2" charset="0"/>
                <a:ea typeface="Roboto" panose="02000000000000000000" pitchFamily="2" charset="0"/>
              </a:endParaRPr>
            </a:p>
          </p:txBody>
        </p:sp>
        <p:sp>
          <p:nvSpPr>
            <p:cNvPr id="92" name="Rectangle 25">
              <a:extLst>
                <a:ext uri="{FF2B5EF4-FFF2-40B4-BE49-F238E27FC236}">
                  <a16:creationId xmlns:a16="http://schemas.microsoft.com/office/drawing/2014/main" id="{E1A32D1B-A0E6-4784-9A0C-F62352421996}"/>
                </a:ext>
              </a:extLst>
            </p:cNvPr>
            <p:cNvSpPr>
              <a:spLocks noChangeArrowheads="1"/>
            </p:cNvSpPr>
            <p:nvPr/>
          </p:nvSpPr>
          <p:spPr bwMode="auto">
            <a:xfrm>
              <a:off x="8751093" y="5553248"/>
              <a:ext cx="1409039" cy="104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lvl="0" algn="ctr"/>
              <a:r>
                <a:rPr lang="en-GB" altLang="ru-UA" sz="2550" b="1" dirty="0">
                  <a:solidFill>
                    <a:srgbClr val="005ACD"/>
                  </a:solidFill>
                  <a:latin typeface="Roboto" panose="02000000000000000000" pitchFamily="2" charset="0"/>
                  <a:ea typeface="Roboto" panose="02000000000000000000" pitchFamily="2" charset="0"/>
                </a:rPr>
                <a:t>PFCs</a:t>
              </a:r>
              <a:endParaRPr lang="en-GB" altLang="ru-UA" sz="1800" b="1" baseline="-25000" dirty="0">
                <a:solidFill>
                  <a:srgbClr val="005ACD"/>
                </a:solidFill>
                <a:latin typeface="Roboto" panose="02000000000000000000" pitchFamily="2" charset="0"/>
                <a:ea typeface="Roboto" panose="02000000000000000000" pitchFamily="2" charset="0"/>
              </a:endParaRPr>
            </a:p>
            <a:p>
              <a:pPr lvl="0" algn="ctr"/>
              <a:endParaRPr lang="en-GB" altLang="ru-UA" sz="1800" b="1" baseline="-25000" dirty="0">
                <a:solidFill>
                  <a:srgbClr val="005ACD"/>
                </a:solidFill>
                <a:latin typeface="Roboto" panose="02000000000000000000" pitchFamily="2" charset="0"/>
                <a:ea typeface="Roboto" panose="02000000000000000000" pitchFamily="2" charset="0"/>
              </a:endParaRPr>
            </a:p>
            <a:p>
              <a:pPr lvl="0" algn="ctr"/>
              <a:r>
                <a:rPr lang="en-GB" altLang="ru-UA" sz="4050" b="1" baseline="-25000" dirty="0">
                  <a:solidFill>
                    <a:srgbClr val="005ACD"/>
                  </a:solidFill>
                  <a:latin typeface="Roboto" panose="02000000000000000000" pitchFamily="2" charset="0"/>
                  <a:ea typeface="Roboto" panose="02000000000000000000" pitchFamily="2" charset="0"/>
                </a:rPr>
                <a:t>Perfluorocarbons)</a:t>
              </a:r>
            </a:p>
            <a:p>
              <a:pPr lvl="0" algn="ctr"/>
              <a:r>
                <a:rPr lang="en-GB" altLang="ru-UA" sz="4050" b="1" baseline="-25000" dirty="0">
                  <a:solidFill>
                    <a:srgbClr val="005ACD"/>
                  </a:solidFill>
                  <a:latin typeface="Roboto" panose="02000000000000000000" pitchFamily="2" charset="0"/>
                  <a:ea typeface="Roboto" panose="02000000000000000000" pitchFamily="2" charset="0"/>
                </a:rPr>
                <a:t>GWP x6,500 – 9,200</a:t>
              </a:r>
              <a:endParaRPr lang="ru-UA" altLang="ru-UA" sz="4050" baseline="-25000" dirty="0">
                <a:solidFill>
                  <a:srgbClr val="005ACD"/>
                </a:solidFill>
                <a:latin typeface="Roboto" panose="02000000000000000000" pitchFamily="2" charset="0"/>
                <a:ea typeface="Roboto" panose="02000000000000000000" pitchFamily="2" charset="0"/>
              </a:endParaRPr>
            </a:p>
          </p:txBody>
        </p:sp>
        <p:sp>
          <p:nvSpPr>
            <p:cNvPr id="93" name="Rectangle 26">
              <a:extLst>
                <a:ext uri="{FF2B5EF4-FFF2-40B4-BE49-F238E27FC236}">
                  <a16:creationId xmlns:a16="http://schemas.microsoft.com/office/drawing/2014/main" id="{86751158-E4E9-4690-B004-4A28F9CDB0D1}"/>
                </a:ext>
              </a:extLst>
            </p:cNvPr>
            <p:cNvSpPr>
              <a:spLocks noChangeArrowheads="1"/>
            </p:cNvSpPr>
            <p:nvPr/>
          </p:nvSpPr>
          <p:spPr bwMode="auto">
            <a:xfrm>
              <a:off x="9978117" y="5559344"/>
              <a:ext cx="940963" cy="19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lvl="0" algn="ctr"/>
              <a:r>
                <a:rPr lang="en-GB" altLang="ru-UA" sz="2550" b="1" dirty="0">
                  <a:solidFill>
                    <a:srgbClr val="005ACD"/>
                  </a:solidFill>
                  <a:latin typeface="Roboto" panose="02000000000000000000" pitchFamily="2" charset="0"/>
                  <a:ea typeface="Roboto" panose="02000000000000000000" pitchFamily="2" charset="0"/>
                </a:rPr>
                <a:t>SF</a:t>
              </a:r>
              <a:r>
                <a:rPr lang="en-GB" altLang="ru-UA" sz="2550" b="1" baseline="-25000" dirty="0">
                  <a:solidFill>
                    <a:srgbClr val="005ACD"/>
                  </a:solidFill>
                  <a:latin typeface="Roboto" panose="02000000000000000000" pitchFamily="2" charset="0"/>
                  <a:ea typeface="Roboto" panose="02000000000000000000" pitchFamily="2" charset="0"/>
                </a:rPr>
                <a:t>6</a:t>
              </a:r>
            </a:p>
            <a:p>
              <a:pPr lvl="0" algn="ctr"/>
              <a:endParaRPr lang="en-GB" altLang="ru-UA" sz="4050" b="1" baseline="-25000" dirty="0">
                <a:solidFill>
                  <a:srgbClr val="005ACD"/>
                </a:solidFill>
                <a:latin typeface="Roboto" panose="02000000000000000000" pitchFamily="2" charset="0"/>
                <a:ea typeface="Roboto" panose="02000000000000000000" pitchFamily="2" charset="0"/>
              </a:endParaRPr>
            </a:p>
            <a:p>
              <a:pPr lvl="0" algn="ctr"/>
              <a:endParaRPr lang="en-GB" altLang="ru-UA" sz="4050" b="1" baseline="-25000" dirty="0">
                <a:solidFill>
                  <a:srgbClr val="005ACD"/>
                </a:solidFill>
                <a:latin typeface="Roboto" panose="02000000000000000000" pitchFamily="2" charset="0"/>
                <a:ea typeface="Roboto" panose="02000000000000000000" pitchFamily="2" charset="0"/>
              </a:endParaRPr>
            </a:p>
            <a:p>
              <a:pPr lvl="0" algn="ctr"/>
              <a:endParaRPr lang="en-GB" altLang="ru-UA" sz="4050" b="1" baseline="-25000" dirty="0">
                <a:solidFill>
                  <a:srgbClr val="005ACD"/>
                </a:solidFill>
                <a:latin typeface="Roboto" panose="02000000000000000000" pitchFamily="2" charset="0"/>
                <a:ea typeface="Roboto" panose="02000000000000000000" pitchFamily="2" charset="0"/>
              </a:endParaRPr>
            </a:p>
            <a:p>
              <a:pPr lvl="0" algn="ctr"/>
              <a:r>
                <a:rPr lang="en-GB" altLang="ru-UA" sz="4050" b="1" baseline="-25000" dirty="0">
                  <a:solidFill>
                    <a:srgbClr val="005ACD"/>
                  </a:solidFill>
                  <a:latin typeface="Roboto" panose="02000000000000000000" pitchFamily="2" charset="0"/>
                  <a:ea typeface="Roboto" panose="02000000000000000000" pitchFamily="2" charset="0"/>
                </a:rPr>
                <a:t>(Sulphur </a:t>
              </a:r>
            </a:p>
            <a:p>
              <a:pPr lvl="0" algn="ctr"/>
              <a:r>
                <a:rPr lang="en-GB" altLang="ru-UA" sz="4050" b="1" baseline="-25000" dirty="0">
                  <a:solidFill>
                    <a:srgbClr val="005ACD"/>
                  </a:solidFill>
                  <a:latin typeface="Roboto" panose="02000000000000000000" pitchFamily="2" charset="0"/>
                  <a:ea typeface="Roboto" panose="02000000000000000000" pitchFamily="2" charset="0"/>
                </a:rPr>
                <a:t>Hexafluoride)</a:t>
              </a:r>
            </a:p>
            <a:p>
              <a:pPr lvl="0" algn="ctr"/>
              <a:r>
                <a:rPr lang="en-GB" altLang="ru-UA" sz="4050" b="1" baseline="-25000" dirty="0">
                  <a:solidFill>
                    <a:srgbClr val="005ACD"/>
                  </a:solidFill>
                  <a:latin typeface="Roboto" panose="02000000000000000000" pitchFamily="2" charset="0"/>
                  <a:ea typeface="Roboto" panose="02000000000000000000" pitchFamily="2" charset="0"/>
                </a:rPr>
                <a:t>GWP x23,500</a:t>
              </a:r>
              <a:endParaRPr lang="ru-UA" altLang="ru-UA" sz="4050" baseline="-25000" dirty="0">
                <a:solidFill>
                  <a:srgbClr val="005ACD"/>
                </a:solidFill>
                <a:latin typeface="Roboto" panose="02000000000000000000" pitchFamily="2" charset="0"/>
                <a:ea typeface="Roboto" panose="02000000000000000000" pitchFamily="2" charset="0"/>
              </a:endParaRPr>
            </a:p>
          </p:txBody>
        </p:sp>
        <p:sp>
          <p:nvSpPr>
            <p:cNvPr id="94" name="Rectangle 27">
              <a:extLst>
                <a:ext uri="{FF2B5EF4-FFF2-40B4-BE49-F238E27FC236}">
                  <a16:creationId xmlns:a16="http://schemas.microsoft.com/office/drawing/2014/main" id="{3E038883-05C4-4B00-B8BA-7E55F86B0374}"/>
                </a:ext>
              </a:extLst>
            </p:cNvPr>
            <p:cNvSpPr>
              <a:spLocks noChangeArrowheads="1"/>
            </p:cNvSpPr>
            <p:nvPr/>
          </p:nvSpPr>
          <p:spPr bwMode="auto">
            <a:xfrm>
              <a:off x="10890475" y="5549798"/>
              <a:ext cx="932948" cy="113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lvl="0" algn="ctr"/>
              <a:r>
                <a:rPr lang="en-GB" altLang="ru-UA" sz="2550" b="1" dirty="0">
                  <a:solidFill>
                    <a:srgbClr val="005ACD"/>
                  </a:solidFill>
                  <a:latin typeface="Roboto" panose="02000000000000000000" pitchFamily="2" charset="0"/>
                  <a:ea typeface="Roboto" panose="02000000000000000000" pitchFamily="2" charset="0"/>
                </a:rPr>
                <a:t>NF</a:t>
              </a:r>
              <a:r>
                <a:rPr lang="en-GB" altLang="ru-UA" sz="2550" b="1" baseline="-25000" dirty="0">
                  <a:solidFill>
                    <a:srgbClr val="005ACD"/>
                  </a:solidFill>
                  <a:latin typeface="Roboto" panose="02000000000000000000" pitchFamily="2" charset="0"/>
                  <a:ea typeface="Roboto" panose="02000000000000000000" pitchFamily="2" charset="0"/>
                </a:rPr>
                <a:t>3</a:t>
              </a:r>
            </a:p>
            <a:p>
              <a:pPr lvl="0" algn="ctr"/>
              <a:r>
                <a:rPr lang="en-GB" altLang="ru-UA" sz="4050" b="1" baseline="-25000" dirty="0">
                  <a:solidFill>
                    <a:srgbClr val="005ACD"/>
                  </a:solidFill>
                  <a:latin typeface="Roboto" panose="02000000000000000000" pitchFamily="2" charset="0"/>
                  <a:ea typeface="Roboto" panose="02000000000000000000" pitchFamily="2" charset="0"/>
                </a:rPr>
                <a:t>(Nitrogen</a:t>
              </a:r>
            </a:p>
            <a:p>
              <a:pPr lvl="0" algn="ctr"/>
              <a:r>
                <a:rPr lang="en-GB" altLang="ru-UA" sz="4050" b="1" baseline="-25000" dirty="0">
                  <a:solidFill>
                    <a:srgbClr val="005ACD"/>
                  </a:solidFill>
                  <a:latin typeface="Roboto" panose="02000000000000000000" pitchFamily="2" charset="0"/>
                  <a:ea typeface="Roboto" panose="02000000000000000000" pitchFamily="2" charset="0"/>
                </a:rPr>
                <a:t>Trifluoride)</a:t>
              </a:r>
            </a:p>
            <a:p>
              <a:pPr lvl="0" algn="ctr"/>
              <a:r>
                <a:rPr lang="en-GB" altLang="ru-UA" sz="4050" b="1" baseline="-25000" dirty="0">
                  <a:solidFill>
                    <a:srgbClr val="005ACD"/>
                  </a:solidFill>
                  <a:latin typeface="Roboto" panose="02000000000000000000" pitchFamily="2" charset="0"/>
                  <a:ea typeface="Roboto" panose="02000000000000000000" pitchFamily="2" charset="0"/>
                </a:rPr>
                <a:t>GWP x16,100</a:t>
              </a:r>
              <a:endParaRPr lang="ru-UA" altLang="ru-UA" sz="4050" baseline="-25000" dirty="0">
                <a:solidFill>
                  <a:srgbClr val="005ACD"/>
                </a:solidFill>
                <a:latin typeface="Roboto" panose="02000000000000000000" pitchFamily="2" charset="0"/>
                <a:ea typeface="Roboto" panose="02000000000000000000" pitchFamily="2" charset="0"/>
              </a:endParaRPr>
            </a:p>
          </p:txBody>
        </p:sp>
        <p:grpSp>
          <p:nvGrpSpPr>
            <p:cNvPr id="95" name="Group 94">
              <a:extLst>
                <a:ext uri="{FF2B5EF4-FFF2-40B4-BE49-F238E27FC236}">
                  <a16:creationId xmlns:a16="http://schemas.microsoft.com/office/drawing/2014/main" id="{34510D37-D5AF-45E8-BE5F-D51B095FA49E}"/>
                </a:ext>
              </a:extLst>
            </p:cNvPr>
            <p:cNvGrpSpPr/>
            <p:nvPr/>
          </p:nvGrpSpPr>
          <p:grpSpPr>
            <a:xfrm>
              <a:off x="11288486" y="629466"/>
              <a:ext cx="90488" cy="4587875"/>
              <a:chOff x="10502900" y="955675"/>
              <a:chExt cx="90488" cy="4587875"/>
            </a:xfrm>
          </p:grpSpPr>
          <p:sp>
            <p:nvSpPr>
              <p:cNvPr id="100" name="Freeform 15">
                <a:extLst>
                  <a:ext uri="{FF2B5EF4-FFF2-40B4-BE49-F238E27FC236}">
                    <a16:creationId xmlns:a16="http://schemas.microsoft.com/office/drawing/2014/main" id="{F9F9C607-559D-4BAB-99F2-21CC39FB9B1A}"/>
                  </a:ext>
                </a:extLst>
              </p:cNvPr>
              <p:cNvSpPr>
                <a:spLocks/>
              </p:cNvSpPr>
              <p:nvPr/>
            </p:nvSpPr>
            <p:spPr bwMode="auto">
              <a:xfrm>
                <a:off x="10502900" y="955675"/>
                <a:ext cx="90488" cy="3320099"/>
              </a:xfrm>
              <a:custGeom>
                <a:avLst/>
                <a:gdLst>
                  <a:gd name="T0" fmla="*/ 12 w 24"/>
                  <a:gd name="T1" fmla="*/ 616 h 616"/>
                  <a:gd name="T2" fmla="*/ 0 w 24"/>
                  <a:gd name="T3" fmla="*/ 604 h 616"/>
                  <a:gd name="T4" fmla="*/ 0 w 24"/>
                  <a:gd name="T5" fmla="*/ 12 h 616"/>
                  <a:gd name="T6" fmla="*/ 12 w 24"/>
                  <a:gd name="T7" fmla="*/ 0 h 616"/>
                  <a:gd name="T8" fmla="*/ 24 w 24"/>
                  <a:gd name="T9" fmla="*/ 12 h 616"/>
                  <a:gd name="T10" fmla="*/ 24 w 24"/>
                  <a:gd name="T11" fmla="*/ 604 h 616"/>
                  <a:gd name="T12" fmla="*/ 12 w 24"/>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 h="616">
                    <a:moveTo>
                      <a:pt x="12" y="616"/>
                    </a:moveTo>
                    <a:cubicBezTo>
                      <a:pt x="5" y="616"/>
                      <a:pt x="0" y="610"/>
                      <a:pt x="0" y="604"/>
                    </a:cubicBezTo>
                    <a:cubicBezTo>
                      <a:pt x="0" y="12"/>
                      <a:pt x="0" y="12"/>
                      <a:pt x="0" y="12"/>
                    </a:cubicBezTo>
                    <a:cubicBezTo>
                      <a:pt x="0" y="5"/>
                      <a:pt x="5" y="0"/>
                      <a:pt x="12" y="0"/>
                    </a:cubicBezTo>
                    <a:cubicBezTo>
                      <a:pt x="18" y="0"/>
                      <a:pt x="24" y="5"/>
                      <a:pt x="24" y="12"/>
                    </a:cubicBezTo>
                    <a:cubicBezTo>
                      <a:pt x="24" y="604"/>
                      <a:pt x="24" y="604"/>
                      <a:pt x="24" y="604"/>
                    </a:cubicBezTo>
                    <a:cubicBezTo>
                      <a:pt x="24" y="610"/>
                      <a:pt x="18" y="616"/>
                      <a:pt x="12" y="616"/>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sp>
            <p:nvSpPr>
              <p:cNvPr id="101" name="Freeform 21">
                <a:extLst>
                  <a:ext uri="{FF2B5EF4-FFF2-40B4-BE49-F238E27FC236}">
                    <a16:creationId xmlns:a16="http://schemas.microsoft.com/office/drawing/2014/main" id="{D7ED65F6-959D-44B4-A4A8-B3595FBDF4D1}"/>
                  </a:ext>
                </a:extLst>
              </p:cNvPr>
              <p:cNvSpPr>
                <a:spLocks/>
              </p:cNvSpPr>
              <p:nvPr/>
            </p:nvSpPr>
            <p:spPr bwMode="auto">
              <a:xfrm>
                <a:off x="10502900" y="4535303"/>
                <a:ext cx="90488" cy="1008247"/>
              </a:xfrm>
              <a:custGeom>
                <a:avLst/>
                <a:gdLst>
                  <a:gd name="T0" fmla="*/ 12 w 24"/>
                  <a:gd name="T1" fmla="*/ 612 h 612"/>
                  <a:gd name="T2" fmla="*/ 0 w 24"/>
                  <a:gd name="T3" fmla="*/ 600 h 612"/>
                  <a:gd name="T4" fmla="*/ 0 w 24"/>
                  <a:gd name="T5" fmla="*/ 12 h 612"/>
                  <a:gd name="T6" fmla="*/ 12 w 24"/>
                  <a:gd name="T7" fmla="*/ 0 h 612"/>
                  <a:gd name="T8" fmla="*/ 24 w 24"/>
                  <a:gd name="T9" fmla="*/ 12 h 612"/>
                  <a:gd name="T10" fmla="*/ 24 w 24"/>
                  <a:gd name="T11" fmla="*/ 600 h 612"/>
                  <a:gd name="T12" fmla="*/ 12 w 24"/>
                  <a:gd name="T13" fmla="*/ 612 h 612"/>
                </a:gdLst>
                <a:ahLst/>
                <a:cxnLst>
                  <a:cxn ang="0">
                    <a:pos x="T0" y="T1"/>
                  </a:cxn>
                  <a:cxn ang="0">
                    <a:pos x="T2" y="T3"/>
                  </a:cxn>
                  <a:cxn ang="0">
                    <a:pos x="T4" y="T5"/>
                  </a:cxn>
                  <a:cxn ang="0">
                    <a:pos x="T6" y="T7"/>
                  </a:cxn>
                  <a:cxn ang="0">
                    <a:pos x="T8" y="T9"/>
                  </a:cxn>
                  <a:cxn ang="0">
                    <a:pos x="T10" y="T11"/>
                  </a:cxn>
                  <a:cxn ang="0">
                    <a:pos x="T12" y="T13"/>
                  </a:cxn>
                </a:cxnLst>
                <a:rect l="0" t="0" r="r" b="b"/>
                <a:pathLst>
                  <a:path w="24" h="612">
                    <a:moveTo>
                      <a:pt x="12" y="612"/>
                    </a:moveTo>
                    <a:cubicBezTo>
                      <a:pt x="5" y="612"/>
                      <a:pt x="0" y="606"/>
                      <a:pt x="0" y="600"/>
                    </a:cubicBezTo>
                    <a:cubicBezTo>
                      <a:pt x="0" y="12"/>
                      <a:pt x="0" y="12"/>
                      <a:pt x="0" y="12"/>
                    </a:cubicBezTo>
                    <a:cubicBezTo>
                      <a:pt x="0" y="5"/>
                      <a:pt x="5" y="0"/>
                      <a:pt x="12" y="0"/>
                    </a:cubicBezTo>
                    <a:cubicBezTo>
                      <a:pt x="18" y="0"/>
                      <a:pt x="24" y="5"/>
                      <a:pt x="24" y="12"/>
                    </a:cubicBezTo>
                    <a:cubicBezTo>
                      <a:pt x="24" y="600"/>
                      <a:pt x="24" y="600"/>
                      <a:pt x="24" y="600"/>
                    </a:cubicBezTo>
                    <a:cubicBezTo>
                      <a:pt x="24" y="606"/>
                      <a:pt x="18" y="612"/>
                      <a:pt x="12" y="612"/>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solidFill>
                    <a:srgbClr val="005ACD"/>
                  </a:solidFill>
                  <a:latin typeface="Roboto" panose="02000000000000000000" pitchFamily="2" charset="0"/>
                  <a:ea typeface="Roboto" panose="02000000000000000000" pitchFamily="2" charset="0"/>
                </a:endParaRPr>
              </a:p>
            </p:txBody>
          </p:sp>
        </p:grpSp>
        <p:grpSp>
          <p:nvGrpSpPr>
            <p:cNvPr id="96" name="Group 95">
              <a:extLst>
                <a:ext uri="{FF2B5EF4-FFF2-40B4-BE49-F238E27FC236}">
                  <a16:creationId xmlns:a16="http://schemas.microsoft.com/office/drawing/2014/main" id="{B8FE9662-C2AF-4EEB-A020-7A53BA85FDDC}"/>
                </a:ext>
              </a:extLst>
            </p:cNvPr>
            <p:cNvGrpSpPr/>
            <p:nvPr/>
          </p:nvGrpSpPr>
          <p:grpSpPr>
            <a:xfrm>
              <a:off x="11081299" y="3775829"/>
              <a:ext cx="486567" cy="624444"/>
              <a:chOff x="5262879" y="1479925"/>
              <a:chExt cx="595314" cy="764006"/>
            </a:xfrm>
          </p:grpSpPr>
          <p:sp>
            <p:nvSpPr>
              <p:cNvPr id="98" name="Oval 97">
                <a:extLst>
                  <a:ext uri="{FF2B5EF4-FFF2-40B4-BE49-F238E27FC236}">
                    <a16:creationId xmlns:a16="http://schemas.microsoft.com/office/drawing/2014/main" id="{16FCBACA-A508-4F3B-8616-6A9FD1459B42}"/>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sp>
            <p:nvSpPr>
              <p:cNvPr id="99" name="Oval 98">
                <a:extLst>
                  <a:ext uri="{FF2B5EF4-FFF2-40B4-BE49-F238E27FC236}">
                    <a16:creationId xmlns:a16="http://schemas.microsoft.com/office/drawing/2014/main" id="{8A2F6C90-BB4E-4136-83C9-B5250288705F}"/>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ru-UA" sz="4050">
                  <a:solidFill>
                    <a:srgbClr val="005ACD"/>
                  </a:solidFill>
                  <a:latin typeface="Roboto" panose="02000000000000000000" pitchFamily="2" charset="0"/>
                  <a:ea typeface="Roboto" panose="02000000000000000000" pitchFamily="2" charset="0"/>
                </a:endParaRPr>
              </a:p>
            </p:txBody>
          </p:sp>
        </p:grpSp>
        <p:sp>
          <p:nvSpPr>
            <p:cNvPr id="97" name="Rectangle 23">
              <a:extLst>
                <a:ext uri="{FF2B5EF4-FFF2-40B4-BE49-F238E27FC236}">
                  <a16:creationId xmlns:a16="http://schemas.microsoft.com/office/drawing/2014/main" id="{312EFFA8-A687-4865-A5D0-8B302195AE3E}"/>
                </a:ext>
              </a:extLst>
            </p:cNvPr>
            <p:cNvSpPr>
              <a:spLocks noChangeArrowheads="1"/>
            </p:cNvSpPr>
            <p:nvPr/>
          </p:nvSpPr>
          <p:spPr bwMode="auto">
            <a:xfrm>
              <a:off x="6897623" y="5544684"/>
              <a:ext cx="995464" cy="84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lvl="0" algn="ctr"/>
              <a:r>
                <a:rPr lang="en-GB" altLang="ru-UA" sz="2550" b="1" dirty="0">
                  <a:solidFill>
                    <a:srgbClr val="005ACD"/>
                  </a:solidFill>
                  <a:latin typeface="Roboto" panose="02000000000000000000" pitchFamily="2" charset="0"/>
                  <a:ea typeface="Roboto" panose="02000000000000000000" pitchFamily="2" charset="0"/>
                </a:rPr>
                <a:t>N</a:t>
              </a:r>
              <a:r>
                <a:rPr lang="en-GB" altLang="ru-UA" sz="2550" b="1" baseline="-25000" dirty="0">
                  <a:solidFill>
                    <a:srgbClr val="005ACD"/>
                  </a:solidFill>
                  <a:latin typeface="Roboto" panose="02000000000000000000" pitchFamily="2" charset="0"/>
                  <a:ea typeface="Roboto" panose="02000000000000000000" pitchFamily="2" charset="0"/>
                </a:rPr>
                <a:t>2</a:t>
              </a:r>
              <a:r>
                <a:rPr lang="en-GB" altLang="ru-UA" sz="2550" b="1" dirty="0">
                  <a:solidFill>
                    <a:srgbClr val="005ACD"/>
                  </a:solidFill>
                  <a:latin typeface="Roboto" panose="02000000000000000000" pitchFamily="2" charset="0"/>
                  <a:ea typeface="Roboto" panose="02000000000000000000" pitchFamily="2" charset="0"/>
                </a:rPr>
                <a:t>O</a:t>
              </a:r>
            </a:p>
            <a:p>
              <a:pPr lvl="0" algn="ctr"/>
              <a:r>
                <a:rPr lang="en-GB" altLang="ru-UA" sz="2550" b="1" baseline="-25000" dirty="0">
                  <a:solidFill>
                    <a:srgbClr val="005ACD"/>
                  </a:solidFill>
                  <a:latin typeface="Roboto" panose="02000000000000000000" pitchFamily="2" charset="0"/>
                  <a:ea typeface="Roboto" panose="02000000000000000000" pitchFamily="2" charset="0"/>
                </a:rPr>
                <a:t>(Nitrous Oxide)</a:t>
              </a:r>
            </a:p>
            <a:p>
              <a:pPr lvl="0" algn="ctr"/>
              <a:r>
                <a:rPr lang="en-GB" altLang="ru-UA" sz="2550" b="1" baseline="-25000" dirty="0">
                  <a:solidFill>
                    <a:srgbClr val="005ACD"/>
                  </a:solidFill>
                  <a:latin typeface="Roboto" panose="02000000000000000000" pitchFamily="2" charset="0"/>
                  <a:ea typeface="Roboto" panose="02000000000000000000" pitchFamily="2" charset="0"/>
                </a:rPr>
                <a:t>GWP x265</a:t>
              </a:r>
              <a:endParaRPr lang="ru-UA" altLang="ru-UA" sz="2400" baseline="-25000" dirty="0">
                <a:solidFill>
                  <a:srgbClr val="005ACD"/>
                </a:solidFill>
                <a:latin typeface="Roboto" panose="02000000000000000000" pitchFamily="2" charset="0"/>
                <a:ea typeface="Roboto" panose="02000000000000000000" pitchFamily="2" charset="0"/>
              </a:endParaRPr>
            </a:p>
          </p:txBody>
        </p:sp>
      </p:grpSp>
      <p:sp>
        <p:nvSpPr>
          <p:cNvPr id="6" name="TextBox 5">
            <a:extLst>
              <a:ext uri="{FF2B5EF4-FFF2-40B4-BE49-F238E27FC236}">
                <a16:creationId xmlns:a16="http://schemas.microsoft.com/office/drawing/2014/main" id="{A2905E52-BBE3-515F-406F-B7B1BA47FB86}"/>
              </a:ext>
            </a:extLst>
          </p:cNvPr>
          <p:cNvSpPr txBox="1"/>
          <p:nvPr/>
        </p:nvSpPr>
        <p:spPr>
          <a:xfrm>
            <a:off x="556861" y="508193"/>
            <a:ext cx="6388895" cy="1038746"/>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GHG Emissions</a:t>
            </a:r>
            <a:r>
              <a:rPr lang="en-US" sz="3000"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			</a:t>
            </a:r>
            <a:endPar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endParaRPr>
          </a:p>
        </p:txBody>
      </p:sp>
      <p:sp>
        <p:nvSpPr>
          <p:cNvPr id="10" name="Freeform 19">
            <a:extLst>
              <a:ext uri="{FF2B5EF4-FFF2-40B4-BE49-F238E27FC236}">
                <a16:creationId xmlns:a16="http://schemas.microsoft.com/office/drawing/2014/main" id="{247517F3-FF77-2957-8CD5-6EC08A8869DF}"/>
              </a:ext>
            </a:extLst>
          </p:cNvPr>
          <p:cNvSpPr>
            <a:spLocks/>
          </p:cNvSpPr>
          <p:nvPr/>
        </p:nvSpPr>
        <p:spPr bwMode="auto">
          <a:xfrm rot="16200000">
            <a:off x="1991325" y="330399"/>
            <a:ext cx="71433" cy="2689626"/>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8189635"/>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randombar(horizontal)">
                                          <p:cBhvr>
                                            <p:cTn id="1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randombar(horizontal)">
                                          <p:cBhvr>
                                            <p:cTn id="1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4D0860-B3E3-1D99-4370-24B6A86647D0}"/>
              </a:ext>
            </a:extLst>
          </p:cNvPr>
          <p:cNvPicPr>
            <a:picLocks noChangeAspect="1"/>
          </p:cNvPicPr>
          <p:nvPr/>
        </p:nvPicPr>
        <p:blipFill rotWithShape="1">
          <a:blip r:embed="rId3">
            <a:extLst>
              <a:ext uri="{28A0092B-C50C-407E-A947-70E740481C1C}">
                <a14:useLocalDpi xmlns:a14="http://schemas.microsoft.com/office/drawing/2010/main" val="0"/>
              </a:ext>
            </a:extLst>
          </a:blip>
          <a:srcRect l="31855" t="20959" r="13462" b="-135"/>
          <a:stretch/>
        </p:blipFill>
        <p:spPr>
          <a:xfrm>
            <a:off x="5311640" y="-18"/>
            <a:ext cx="12976355" cy="10306068"/>
          </a:xfrm>
          <a:prstGeom prst="rect">
            <a:avLst/>
          </a:prstGeom>
        </p:spPr>
      </p:pic>
      <p:sp>
        <p:nvSpPr>
          <p:cNvPr id="12" name="Rectangle 11">
            <a:extLst>
              <a:ext uri="{FF2B5EF4-FFF2-40B4-BE49-F238E27FC236}">
                <a16:creationId xmlns:a16="http://schemas.microsoft.com/office/drawing/2014/main" id="{5216BC62-7AA8-61F7-7724-B3B8D73564F5}"/>
              </a:ext>
            </a:extLst>
          </p:cNvPr>
          <p:cNvSpPr/>
          <p:nvPr/>
        </p:nvSpPr>
        <p:spPr>
          <a:xfrm>
            <a:off x="1" y="-18"/>
            <a:ext cx="13705115" cy="10287003"/>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b="1" dirty="0">
              <a:solidFill>
                <a:srgbClr val="1FACD7"/>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9D43B53B-028C-6DB2-7960-287CDF0AC452}"/>
              </a:ext>
            </a:extLst>
          </p:cNvPr>
          <p:cNvSpPr txBox="1"/>
          <p:nvPr/>
        </p:nvSpPr>
        <p:spPr>
          <a:xfrm>
            <a:off x="633060" y="528684"/>
            <a:ext cx="7977540" cy="1615827"/>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 </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What the terminology is and what it means</a:t>
            </a:r>
          </a:p>
          <a:p>
            <a:pPr>
              <a:lnSpc>
                <a:spcPct val="90000"/>
              </a:lnSpc>
              <a:spcBef>
                <a:spcPct val="0"/>
              </a:spcBef>
              <a:spcAft>
                <a:spcPts val="900"/>
              </a:spcAft>
            </a:pPr>
            <a:endPar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endParaRPr>
          </a:p>
        </p:txBody>
      </p:sp>
      <p:sp>
        <p:nvSpPr>
          <p:cNvPr id="5" name="Freeform 19">
            <a:extLst>
              <a:ext uri="{FF2B5EF4-FFF2-40B4-BE49-F238E27FC236}">
                <a16:creationId xmlns:a16="http://schemas.microsoft.com/office/drawing/2014/main" id="{AA0F7AE6-5F9B-9752-8A46-A8B863970927}"/>
              </a:ext>
            </a:extLst>
          </p:cNvPr>
          <p:cNvSpPr>
            <a:spLocks/>
          </p:cNvSpPr>
          <p:nvPr/>
        </p:nvSpPr>
        <p:spPr bwMode="auto">
          <a:xfrm rot="16200000">
            <a:off x="4349782" y="-1904046"/>
            <a:ext cx="92012" cy="7181852"/>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sp>
        <p:nvSpPr>
          <p:cNvPr id="21" name="Rectangle 20">
            <a:extLst>
              <a:ext uri="{FF2B5EF4-FFF2-40B4-BE49-F238E27FC236}">
                <a16:creationId xmlns:a16="http://schemas.microsoft.com/office/drawing/2014/main" id="{D8B9C475-6C89-AE5D-CB0B-F6F5DE40070F}"/>
              </a:ext>
            </a:extLst>
          </p:cNvPr>
          <p:cNvSpPr/>
          <p:nvPr/>
        </p:nvSpPr>
        <p:spPr>
          <a:xfrm>
            <a:off x="4337" y="9783802"/>
            <a:ext cx="18283658" cy="508808"/>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p>
        </p:txBody>
      </p:sp>
      <p:sp>
        <p:nvSpPr>
          <p:cNvPr id="22" name="TextBox 21">
            <a:extLst>
              <a:ext uri="{FF2B5EF4-FFF2-40B4-BE49-F238E27FC236}">
                <a16:creationId xmlns:a16="http://schemas.microsoft.com/office/drawing/2014/main" id="{C838028D-F4C8-D973-06EB-6CC905A84D8A}"/>
              </a:ext>
            </a:extLst>
          </p:cNvPr>
          <p:cNvSpPr txBox="1"/>
          <p:nvPr/>
        </p:nvSpPr>
        <p:spPr>
          <a:xfrm>
            <a:off x="642938" y="9920243"/>
            <a:ext cx="1485900" cy="276999"/>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2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sz="4050" dirty="0">
              <a:solidFill>
                <a:schemeClr val="bg1"/>
              </a:solidFill>
            </a:endParaRPr>
          </a:p>
        </p:txBody>
      </p:sp>
      <p:grpSp>
        <p:nvGrpSpPr>
          <p:cNvPr id="23" name="Group 22">
            <a:extLst>
              <a:ext uri="{FF2B5EF4-FFF2-40B4-BE49-F238E27FC236}">
                <a16:creationId xmlns:a16="http://schemas.microsoft.com/office/drawing/2014/main" id="{D84459C4-4EA8-4EEC-41DF-86B23DF3499F}"/>
              </a:ext>
            </a:extLst>
          </p:cNvPr>
          <p:cNvGrpSpPr/>
          <p:nvPr/>
        </p:nvGrpSpPr>
        <p:grpSpPr>
          <a:xfrm>
            <a:off x="-4" y="5376099"/>
            <a:ext cx="18307055" cy="4936617"/>
            <a:chOff x="-3" y="3584066"/>
            <a:chExt cx="12204703" cy="3291078"/>
          </a:xfrm>
        </p:grpSpPr>
        <p:sp>
          <p:nvSpPr>
            <p:cNvPr id="24" name="Rectangle 23">
              <a:extLst>
                <a:ext uri="{FF2B5EF4-FFF2-40B4-BE49-F238E27FC236}">
                  <a16:creationId xmlns:a16="http://schemas.microsoft.com/office/drawing/2014/main" id="{38885590-ACD3-463E-608E-0B0211E2163F}"/>
                </a:ext>
              </a:extLst>
            </p:cNvPr>
            <p:cNvSpPr/>
            <p:nvPr/>
          </p:nvSpPr>
          <p:spPr>
            <a:xfrm>
              <a:off x="15591" y="6532058"/>
              <a:ext cx="12189109" cy="339205"/>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p>
          </p:txBody>
        </p:sp>
        <p:pic>
          <p:nvPicPr>
            <p:cNvPr id="25" name="Picture 24" descr="Background pattern&#10;&#10;Description automatically generated">
              <a:extLst>
                <a:ext uri="{FF2B5EF4-FFF2-40B4-BE49-F238E27FC236}">
                  <a16:creationId xmlns:a16="http://schemas.microsoft.com/office/drawing/2014/main" id="{3350C345-C947-0495-8A17-0A0D415CAAE8}"/>
                </a:ext>
              </a:extLst>
            </p:cNvPr>
            <p:cNvPicPr>
              <a:picLocks noChangeAspect="1"/>
            </p:cNvPicPr>
            <p:nvPr/>
          </p:nvPicPr>
          <p:blipFill rotWithShape="1">
            <a:blip r:embed="rId4" cstate="email">
              <a:clrChange>
                <a:clrFrom>
                  <a:srgbClr val="FFFFFF"/>
                </a:clrFrom>
                <a:clrTo>
                  <a:srgbClr val="FFFFFF">
                    <a:alpha val="0"/>
                  </a:srgbClr>
                </a:clrTo>
              </a:clrChange>
              <a:alphaModFix amt="35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41703"/>
            <a:stretch/>
          </p:blipFill>
          <p:spPr>
            <a:xfrm flipH="1">
              <a:off x="-1" y="3584066"/>
              <a:ext cx="12189104" cy="3290324"/>
            </a:xfrm>
            <a:prstGeom prst="rect">
              <a:avLst/>
            </a:prstGeom>
          </p:spPr>
        </p:pic>
        <p:pic>
          <p:nvPicPr>
            <p:cNvPr id="26" name="Picture 25" descr="Logo&#10;&#10;Description automatically generated">
              <a:extLst>
                <a:ext uri="{FF2B5EF4-FFF2-40B4-BE49-F238E27FC236}">
                  <a16:creationId xmlns:a16="http://schemas.microsoft.com/office/drawing/2014/main" id="{8CEB5EC7-BB76-5D92-1903-F694D6AD2C89}"/>
                </a:ext>
              </a:extLst>
            </p:cNvPr>
            <p:cNvPicPr>
              <a:picLocks noChangeAspect="1"/>
            </p:cNvPicPr>
            <p:nvPr/>
          </p:nvPicPr>
          <p:blipFill rotWithShape="1">
            <a:blip r:embed="rId6"/>
            <a:srcRect l="11092" b="4880"/>
            <a:stretch/>
          </p:blipFill>
          <p:spPr>
            <a:xfrm>
              <a:off x="-3" y="3968555"/>
              <a:ext cx="3029617" cy="2906589"/>
            </a:xfrm>
            <a:prstGeom prst="rect">
              <a:avLst/>
            </a:prstGeom>
          </p:spPr>
        </p:pic>
        <p:sp>
          <p:nvSpPr>
            <p:cNvPr id="27" name="TextBox 26">
              <a:extLst>
                <a:ext uri="{FF2B5EF4-FFF2-40B4-BE49-F238E27FC236}">
                  <a16:creationId xmlns:a16="http://schemas.microsoft.com/office/drawing/2014/main" id="{51184826-FB4C-2B4C-142C-3FE823D40FCA}"/>
                </a:ext>
              </a:extLst>
            </p:cNvPr>
            <p:cNvSpPr txBox="1"/>
            <p:nvPr/>
          </p:nvSpPr>
          <p:spPr>
            <a:xfrm>
              <a:off x="428625" y="6597619"/>
              <a:ext cx="990600" cy="215444"/>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2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sz="4050" dirty="0">
                <a:solidFill>
                  <a:schemeClr val="bg1"/>
                </a:solidFill>
              </a:endParaRPr>
            </a:p>
          </p:txBody>
        </p:sp>
      </p:grpSp>
      <p:pic>
        <p:nvPicPr>
          <p:cNvPr id="28" name="Picture 27" descr="Blue letters on a black background&#10;&#10;Description automatically generated">
            <a:extLst>
              <a:ext uri="{FF2B5EF4-FFF2-40B4-BE49-F238E27FC236}">
                <a16:creationId xmlns:a16="http://schemas.microsoft.com/office/drawing/2014/main" id="{50F71E2B-C70F-8CED-5AEE-F2E911D999B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805543" y="8899537"/>
            <a:ext cx="2040809" cy="640814"/>
          </a:xfrm>
          <a:prstGeom prst="rect">
            <a:avLst/>
          </a:prstGeom>
        </p:spPr>
      </p:pic>
      <p:sp>
        <p:nvSpPr>
          <p:cNvPr id="14" name="Rounded Rectangle 3">
            <a:extLst>
              <a:ext uri="{FF2B5EF4-FFF2-40B4-BE49-F238E27FC236}">
                <a16:creationId xmlns:a16="http://schemas.microsoft.com/office/drawing/2014/main" id="{A3E31CB6-9E68-9E05-590F-9CBFA2ABFBFA}"/>
              </a:ext>
            </a:extLst>
          </p:cNvPr>
          <p:cNvSpPr/>
          <p:nvPr/>
        </p:nvSpPr>
        <p:spPr>
          <a:xfrm>
            <a:off x="633060" y="2721245"/>
            <a:ext cx="9218820" cy="215246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lvl="0" eaLnBrk="0" fontAlgn="base" hangingPunct="0">
              <a:spcBef>
                <a:spcPct val="0"/>
              </a:spcBef>
              <a:spcAft>
                <a:spcPct val="0"/>
              </a:spcAft>
            </a:pPr>
            <a:r>
              <a:rPr lang="en-GB" altLang="ru-UA" sz="3600" b="1" dirty="0">
                <a:solidFill>
                  <a:srgbClr val="00B0F0"/>
                </a:solidFill>
                <a:latin typeface="Roboto" panose="02000000000000000000" pitchFamily="2" charset="0"/>
                <a:ea typeface="Roboto" panose="02000000000000000000" pitchFamily="2" charset="0"/>
                <a:cs typeface="Times New Roman" panose="02020603050405020304" pitchFamily="18" charset="0"/>
              </a:rPr>
              <a:t>Carbon Neutral – </a:t>
            </a:r>
            <a:r>
              <a:rPr lang="en-GB" altLang="ru-UA" sz="3000" b="1" dirty="0">
                <a:solidFill>
                  <a:srgbClr val="00B0F0"/>
                </a:solidFill>
                <a:latin typeface="Roboto" panose="02000000000000000000" pitchFamily="2" charset="0"/>
                <a:ea typeface="Roboto" panose="02000000000000000000" pitchFamily="2" charset="0"/>
                <a:cs typeface="Times New Roman" panose="02020603050405020304" pitchFamily="18" charset="0"/>
              </a:rPr>
              <a:t>short term</a:t>
            </a:r>
            <a:endParaRPr lang="en-GB" altLang="ru-UA" sz="3600" b="1" dirty="0">
              <a:solidFill>
                <a:srgbClr val="00B0F0"/>
              </a:solidFill>
              <a:latin typeface="Roboto" panose="02000000000000000000" pitchFamily="2" charset="0"/>
              <a:ea typeface="Roboto" panose="02000000000000000000" pitchFamily="2" charset="0"/>
              <a:cs typeface="Times New Roman" panose="02020603050405020304" pitchFamily="18" charset="0"/>
            </a:endParaRPr>
          </a:p>
          <a:p>
            <a:pPr lvl="0" eaLnBrk="0" fontAlgn="base" hangingPunct="0">
              <a:spcBef>
                <a:spcPct val="0"/>
              </a:spcBef>
              <a:spcAft>
                <a:spcPct val="0"/>
              </a:spcAft>
            </a:pPr>
            <a:r>
              <a:rPr lang="en-GB" altLang="ru-UA" sz="4050" b="1" dirty="0">
                <a:solidFill>
                  <a:srgbClr val="005DCC"/>
                </a:solidFill>
                <a:latin typeface="Roboto" panose="02000000000000000000" pitchFamily="2" charset="0"/>
                <a:ea typeface="Roboto" panose="02000000000000000000" pitchFamily="2" charset="0"/>
                <a:cs typeface="Times New Roman" panose="02020603050405020304" pitchFamily="18" charset="0"/>
              </a:rPr>
              <a:t>Means balancing your </a:t>
            </a:r>
            <a:r>
              <a:rPr lang="en-GB" altLang="ru-UA" sz="4050" b="1" u="sng" dirty="0">
                <a:solidFill>
                  <a:srgbClr val="005DCC"/>
                </a:solidFill>
                <a:latin typeface="Roboto" panose="02000000000000000000" pitchFamily="2" charset="0"/>
                <a:ea typeface="Roboto" panose="02000000000000000000" pitchFamily="2" charset="0"/>
                <a:cs typeface="Times New Roman" panose="02020603050405020304" pitchFamily="18" charset="0"/>
              </a:rPr>
              <a:t>reducing</a:t>
            </a:r>
            <a:r>
              <a:rPr lang="en-GB" altLang="ru-UA" sz="4050" b="1" dirty="0">
                <a:solidFill>
                  <a:srgbClr val="005DCC"/>
                </a:solidFill>
                <a:latin typeface="Roboto" panose="02000000000000000000" pitchFamily="2" charset="0"/>
                <a:ea typeface="Roboto" panose="02000000000000000000" pitchFamily="2" charset="0"/>
                <a:cs typeface="Times New Roman" panose="02020603050405020304" pitchFamily="18" charset="0"/>
              </a:rPr>
              <a:t> GHG emissions by “offsetting” an equivalent amount of carbon for the amount produced. </a:t>
            </a:r>
          </a:p>
        </p:txBody>
      </p:sp>
      <p:sp>
        <p:nvSpPr>
          <p:cNvPr id="15" name="Rounded Rectangle 15">
            <a:extLst>
              <a:ext uri="{FF2B5EF4-FFF2-40B4-BE49-F238E27FC236}">
                <a16:creationId xmlns:a16="http://schemas.microsoft.com/office/drawing/2014/main" id="{6E95294E-882B-D8FD-1458-11D31306FA4C}"/>
              </a:ext>
            </a:extLst>
          </p:cNvPr>
          <p:cNvSpPr/>
          <p:nvPr/>
        </p:nvSpPr>
        <p:spPr>
          <a:xfrm>
            <a:off x="610056" y="6089576"/>
            <a:ext cx="9218820" cy="2214873"/>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eaLnBrk="0" fontAlgn="base" hangingPunct="0">
              <a:spcBef>
                <a:spcPct val="0"/>
              </a:spcBef>
              <a:spcAft>
                <a:spcPct val="0"/>
              </a:spcAft>
            </a:pPr>
            <a:r>
              <a:rPr lang="en-GB" altLang="ru-UA" sz="3600" b="1" dirty="0">
                <a:solidFill>
                  <a:srgbClr val="00B0F0"/>
                </a:solidFill>
                <a:latin typeface="Roboto" panose="02000000000000000000" pitchFamily="2" charset="0"/>
                <a:ea typeface="Roboto" panose="02000000000000000000" pitchFamily="2" charset="0"/>
                <a:cs typeface="Times New Roman" panose="02020603050405020304" pitchFamily="18" charset="0"/>
              </a:rPr>
              <a:t>Net Zero – </a:t>
            </a:r>
            <a:r>
              <a:rPr lang="en-GB" altLang="ru-UA" sz="3000" b="1" dirty="0">
                <a:solidFill>
                  <a:srgbClr val="00B0F0"/>
                </a:solidFill>
                <a:latin typeface="Roboto" panose="02000000000000000000" pitchFamily="2" charset="0"/>
                <a:ea typeface="Roboto" panose="02000000000000000000" pitchFamily="2" charset="0"/>
                <a:cs typeface="Times New Roman" panose="02020603050405020304" pitchFamily="18" charset="0"/>
              </a:rPr>
              <a:t>long term</a:t>
            </a:r>
            <a:endParaRPr lang="en-GB" altLang="ru-UA" sz="3600" b="1" dirty="0">
              <a:solidFill>
                <a:srgbClr val="00B0F0"/>
              </a:solidFill>
              <a:latin typeface="Roboto" panose="02000000000000000000" pitchFamily="2" charset="0"/>
              <a:ea typeface="Roboto" panose="02000000000000000000" pitchFamily="2" charset="0"/>
              <a:cs typeface="Times New Roman" panose="02020603050405020304" pitchFamily="18" charset="0"/>
            </a:endParaRPr>
          </a:p>
          <a:p>
            <a:pPr lvl="0" eaLnBrk="0" fontAlgn="base" hangingPunct="0">
              <a:spcBef>
                <a:spcPct val="0"/>
              </a:spcBef>
              <a:spcAft>
                <a:spcPct val="0"/>
              </a:spcAft>
            </a:pPr>
            <a:r>
              <a:rPr lang="en-GB" altLang="ru-UA" sz="4050" b="1" dirty="0">
                <a:solidFill>
                  <a:srgbClr val="005DCC"/>
                </a:solidFill>
                <a:latin typeface="Roboto" panose="02000000000000000000" pitchFamily="2" charset="0"/>
                <a:ea typeface="Roboto" panose="02000000000000000000" pitchFamily="2" charset="0"/>
                <a:cs typeface="Times New Roman" panose="02020603050405020304" pitchFamily="18" charset="0"/>
              </a:rPr>
              <a:t>This is reached when the amount of </a:t>
            </a:r>
            <a:r>
              <a:rPr lang="en-GB" altLang="ru-UA" sz="4050" b="1" u="sng" dirty="0">
                <a:solidFill>
                  <a:srgbClr val="005DCC"/>
                </a:solidFill>
                <a:latin typeface="Roboto" panose="02000000000000000000" pitchFamily="2" charset="0"/>
                <a:ea typeface="Roboto" panose="02000000000000000000" pitchFamily="2" charset="0"/>
                <a:cs typeface="Times New Roman" panose="02020603050405020304" pitchFamily="18" charset="0"/>
              </a:rPr>
              <a:t>residual</a:t>
            </a:r>
            <a:r>
              <a:rPr lang="en-GB" altLang="ru-UA" sz="4050" b="1" dirty="0">
                <a:solidFill>
                  <a:srgbClr val="005DCC"/>
                </a:solidFill>
                <a:latin typeface="Roboto" panose="02000000000000000000" pitchFamily="2" charset="0"/>
                <a:ea typeface="Roboto" panose="02000000000000000000" pitchFamily="2" charset="0"/>
                <a:cs typeface="Times New Roman" panose="02020603050405020304" pitchFamily="18" charset="0"/>
              </a:rPr>
              <a:t> CO</a:t>
            </a:r>
            <a:r>
              <a:rPr lang="en-GB" altLang="ru-UA" sz="4050" b="1" baseline="-25000" dirty="0">
                <a:solidFill>
                  <a:srgbClr val="005DCC"/>
                </a:solidFill>
                <a:latin typeface="Roboto" panose="02000000000000000000" pitchFamily="2" charset="0"/>
                <a:ea typeface="Roboto" panose="02000000000000000000" pitchFamily="2" charset="0"/>
                <a:cs typeface="Times New Roman" panose="02020603050405020304" pitchFamily="18" charset="0"/>
              </a:rPr>
              <a:t>2</a:t>
            </a:r>
            <a:r>
              <a:rPr lang="en-GB" altLang="ru-UA" sz="4050" b="1" dirty="0">
                <a:solidFill>
                  <a:srgbClr val="005DCC"/>
                </a:solidFill>
                <a:latin typeface="Roboto" panose="02000000000000000000" pitchFamily="2" charset="0"/>
                <a:ea typeface="Roboto" panose="02000000000000000000" pitchFamily="2" charset="0"/>
                <a:cs typeface="Times New Roman" panose="02020603050405020304" pitchFamily="18" charset="0"/>
              </a:rPr>
              <a:t>e emitted is matched by the quantity of CO</a:t>
            </a:r>
            <a:r>
              <a:rPr lang="en-GB" altLang="ru-UA" sz="4050" b="1" baseline="-25000" dirty="0">
                <a:solidFill>
                  <a:srgbClr val="005DCC"/>
                </a:solidFill>
                <a:latin typeface="Roboto" panose="02000000000000000000" pitchFamily="2" charset="0"/>
                <a:ea typeface="Roboto" panose="02000000000000000000" pitchFamily="2" charset="0"/>
                <a:cs typeface="Times New Roman" panose="02020603050405020304" pitchFamily="18" charset="0"/>
              </a:rPr>
              <a:t>2</a:t>
            </a:r>
            <a:r>
              <a:rPr lang="en-GB" altLang="ru-UA" sz="4050" b="1" dirty="0">
                <a:solidFill>
                  <a:srgbClr val="005DCC"/>
                </a:solidFill>
                <a:latin typeface="Roboto" panose="02000000000000000000" pitchFamily="2" charset="0"/>
                <a:ea typeface="Roboto" panose="02000000000000000000" pitchFamily="2" charset="0"/>
                <a:cs typeface="Times New Roman" panose="02020603050405020304" pitchFamily="18" charset="0"/>
              </a:rPr>
              <a:t>e </a:t>
            </a:r>
            <a:r>
              <a:rPr lang="en-GB" altLang="ru-UA" sz="4050" b="1" u="sng" dirty="0">
                <a:solidFill>
                  <a:srgbClr val="005DCC"/>
                </a:solidFill>
                <a:latin typeface="Roboto" panose="02000000000000000000" pitchFamily="2" charset="0"/>
                <a:ea typeface="Roboto" panose="02000000000000000000" pitchFamily="2" charset="0"/>
                <a:cs typeface="Times New Roman" panose="02020603050405020304" pitchFamily="18" charset="0"/>
              </a:rPr>
              <a:t>removed </a:t>
            </a:r>
            <a:r>
              <a:rPr lang="en-GB" altLang="ru-UA" sz="4050" b="1" dirty="0">
                <a:solidFill>
                  <a:srgbClr val="005DCC"/>
                </a:solidFill>
                <a:latin typeface="Roboto" panose="02000000000000000000" pitchFamily="2" charset="0"/>
                <a:ea typeface="Roboto" panose="02000000000000000000" pitchFamily="2" charset="0"/>
                <a:cs typeface="Times New Roman" panose="02020603050405020304" pitchFamily="18" charset="0"/>
              </a:rPr>
              <a:t>or captured. </a:t>
            </a:r>
            <a:r>
              <a:rPr lang="en-GB" altLang="ru-UA" sz="4050" b="1" u="sng" dirty="0">
                <a:solidFill>
                  <a:srgbClr val="005DCC"/>
                </a:solidFill>
                <a:latin typeface="Roboto" panose="02000000000000000000" pitchFamily="2" charset="0"/>
                <a:ea typeface="Roboto" panose="02000000000000000000" pitchFamily="2" charset="0"/>
                <a:cs typeface="Times New Roman" panose="02020603050405020304" pitchFamily="18" charset="0"/>
              </a:rPr>
              <a:t>You cannot achieve net–zero by offsetting</a:t>
            </a:r>
            <a:r>
              <a:rPr lang="en-GB" altLang="ru-UA" sz="4050" b="1" dirty="0">
                <a:solidFill>
                  <a:srgbClr val="005DCC"/>
                </a:solidFill>
                <a:latin typeface="Roboto" panose="02000000000000000000" pitchFamily="2" charset="0"/>
                <a:ea typeface="Roboto" panose="02000000000000000000" pitchFamily="2" charset="0"/>
                <a:cs typeface="Times New Roman" panose="02020603050405020304" pitchFamily="18" charset="0"/>
              </a:rPr>
              <a:t>.</a:t>
            </a:r>
          </a:p>
        </p:txBody>
      </p:sp>
      <p:pic>
        <p:nvPicPr>
          <p:cNvPr id="6" name="Picture 5" descr="A logo with a horse head and a person's face&#10;&#10;Description automatically generated">
            <a:extLst>
              <a:ext uri="{FF2B5EF4-FFF2-40B4-BE49-F238E27FC236}">
                <a16:creationId xmlns:a16="http://schemas.microsoft.com/office/drawing/2014/main" id="{91BCC083-7EAA-E5A1-1EA0-65B2C295857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5427250" y="8719124"/>
            <a:ext cx="1759740" cy="1071821"/>
          </a:xfrm>
          <a:prstGeom prst="rect">
            <a:avLst/>
          </a:prstGeom>
        </p:spPr>
      </p:pic>
    </p:spTree>
    <p:extLst>
      <p:ext uri="{BB962C8B-B14F-4D97-AF65-F5344CB8AC3E}">
        <p14:creationId xmlns:p14="http://schemas.microsoft.com/office/powerpoint/2010/main" val="2943280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4D0860-B3E3-1D99-4370-24B6A86647D0}"/>
              </a:ext>
            </a:extLst>
          </p:cNvPr>
          <p:cNvPicPr>
            <a:picLocks noChangeAspect="1"/>
          </p:cNvPicPr>
          <p:nvPr/>
        </p:nvPicPr>
        <p:blipFill rotWithShape="1">
          <a:blip r:embed="rId3">
            <a:extLst>
              <a:ext uri="{28A0092B-C50C-407E-A947-70E740481C1C}">
                <a14:useLocalDpi xmlns:a14="http://schemas.microsoft.com/office/drawing/2010/main" val="0"/>
              </a:ext>
            </a:extLst>
          </a:blip>
          <a:srcRect l="31855" t="20959" r="13462" b="-135"/>
          <a:stretch/>
        </p:blipFill>
        <p:spPr>
          <a:xfrm>
            <a:off x="5311640" y="-18"/>
            <a:ext cx="12976355" cy="10306068"/>
          </a:xfrm>
          <a:prstGeom prst="rect">
            <a:avLst/>
          </a:prstGeom>
        </p:spPr>
      </p:pic>
      <p:sp>
        <p:nvSpPr>
          <p:cNvPr id="12" name="Rectangle 11">
            <a:extLst>
              <a:ext uri="{FF2B5EF4-FFF2-40B4-BE49-F238E27FC236}">
                <a16:creationId xmlns:a16="http://schemas.microsoft.com/office/drawing/2014/main" id="{5216BC62-7AA8-61F7-7724-B3B8D73564F5}"/>
              </a:ext>
            </a:extLst>
          </p:cNvPr>
          <p:cNvSpPr/>
          <p:nvPr/>
        </p:nvSpPr>
        <p:spPr>
          <a:xfrm>
            <a:off x="1" y="-18"/>
            <a:ext cx="13705115" cy="10287003"/>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b="1" dirty="0">
              <a:solidFill>
                <a:srgbClr val="1FACD7"/>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9D43B53B-028C-6DB2-7960-287CDF0AC452}"/>
              </a:ext>
            </a:extLst>
          </p:cNvPr>
          <p:cNvSpPr txBox="1"/>
          <p:nvPr/>
        </p:nvSpPr>
        <p:spPr>
          <a:xfrm>
            <a:off x="633060" y="528684"/>
            <a:ext cx="7977540" cy="1615827"/>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90000"/>
              </a:lnSpc>
              <a:spcBef>
                <a:spcPct val="0"/>
              </a:spcBef>
              <a:spcAft>
                <a:spcPts val="900"/>
              </a:spcAft>
            </a:pPr>
            <a:r>
              <a:rPr lang="en-US" sz="3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 </a:t>
            </a:r>
          </a:p>
          <a:p>
            <a:pPr>
              <a:lnSpc>
                <a:spcPct val="90000"/>
              </a:lnSpc>
              <a:spcBef>
                <a:spcPct val="0"/>
              </a:spcBef>
              <a:spcAft>
                <a:spcPts val="900"/>
              </a:spcAft>
            </a:pPr>
            <a:r>
              <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rPr>
              <a:t>What the terminology is and what it means</a:t>
            </a:r>
          </a:p>
          <a:p>
            <a:pPr>
              <a:lnSpc>
                <a:spcPct val="90000"/>
              </a:lnSpc>
              <a:spcBef>
                <a:spcPct val="0"/>
              </a:spcBef>
              <a:spcAft>
                <a:spcPts val="900"/>
              </a:spcAft>
            </a:pPr>
            <a:endParaRPr lang="en-US" sz="3000" dirty="0">
              <a:solidFill>
                <a:srgbClr val="00B0F0"/>
              </a:solidFill>
              <a:latin typeface="Roboto" panose="02000000000000000000" pitchFamily="2" charset="0"/>
              <a:ea typeface="Roboto" panose="02000000000000000000" pitchFamily="2" charset="0"/>
              <a:cs typeface="Open Sans" panose="020B0606030504020204" pitchFamily="34" charset="0"/>
            </a:endParaRPr>
          </a:p>
        </p:txBody>
      </p:sp>
      <p:sp>
        <p:nvSpPr>
          <p:cNvPr id="5" name="Freeform 19">
            <a:extLst>
              <a:ext uri="{FF2B5EF4-FFF2-40B4-BE49-F238E27FC236}">
                <a16:creationId xmlns:a16="http://schemas.microsoft.com/office/drawing/2014/main" id="{AA0F7AE6-5F9B-9752-8A46-A8B863970927}"/>
              </a:ext>
            </a:extLst>
          </p:cNvPr>
          <p:cNvSpPr>
            <a:spLocks/>
          </p:cNvSpPr>
          <p:nvPr/>
        </p:nvSpPr>
        <p:spPr bwMode="auto">
          <a:xfrm rot="16200000">
            <a:off x="4349782" y="-1904046"/>
            <a:ext cx="92012" cy="7181852"/>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137160" tIns="68580" rIns="137160" bIns="68580" numCol="1" anchor="t" anchorCtr="0" compatLnSpc="1">
            <a:prstTxWarp prst="textNoShape">
              <a:avLst/>
            </a:prstTxWarp>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ru-UA" sz="4050">
              <a:latin typeface="Roboto" panose="02000000000000000000" pitchFamily="2" charset="0"/>
              <a:ea typeface="Roboto" panose="02000000000000000000" pitchFamily="2" charset="0"/>
            </a:endParaRPr>
          </a:p>
        </p:txBody>
      </p:sp>
      <p:sp>
        <p:nvSpPr>
          <p:cNvPr id="21" name="Rectangle 20">
            <a:extLst>
              <a:ext uri="{FF2B5EF4-FFF2-40B4-BE49-F238E27FC236}">
                <a16:creationId xmlns:a16="http://schemas.microsoft.com/office/drawing/2014/main" id="{D8B9C475-6C89-AE5D-CB0B-F6F5DE40070F}"/>
              </a:ext>
            </a:extLst>
          </p:cNvPr>
          <p:cNvSpPr/>
          <p:nvPr/>
        </p:nvSpPr>
        <p:spPr>
          <a:xfrm>
            <a:off x="4337" y="9783802"/>
            <a:ext cx="18283658" cy="508808"/>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p>
        </p:txBody>
      </p:sp>
      <p:sp>
        <p:nvSpPr>
          <p:cNvPr id="22" name="TextBox 21">
            <a:extLst>
              <a:ext uri="{FF2B5EF4-FFF2-40B4-BE49-F238E27FC236}">
                <a16:creationId xmlns:a16="http://schemas.microsoft.com/office/drawing/2014/main" id="{C838028D-F4C8-D973-06EB-6CC905A84D8A}"/>
              </a:ext>
            </a:extLst>
          </p:cNvPr>
          <p:cNvSpPr txBox="1"/>
          <p:nvPr/>
        </p:nvSpPr>
        <p:spPr>
          <a:xfrm>
            <a:off x="642938" y="9920243"/>
            <a:ext cx="1485900" cy="276999"/>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2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sz="4050" dirty="0">
              <a:solidFill>
                <a:schemeClr val="bg1"/>
              </a:solidFill>
            </a:endParaRPr>
          </a:p>
        </p:txBody>
      </p:sp>
      <p:grpSp>
        <p:nvGrpSpPr>
          <p:cNvPr id="23" name="Group 22">
            <a:extLst>
              <a:ext uri="{FF2B5EF4-FFF2-40B4-BE49-F238E27FC236}">
                <a16:creationId xmlns:a16="http://schemas.microsoft.com/office/drawing/2014/main" id="{D84459C4-4EA8-4EEC-41DF-86B23DF3499F}"/>
              </a:ext>
            </a:extLst>
          </p:cNvPr>
          <p:cNvGrpSpPr/>
          <p:nvPr/>
        </p:nvGrpSpPr>
        <p:grpSpPr>
          <a:xfrm>
            <a:off x="-4" y="5376099"/>
            <a:ext cx="18307055" cy="4936617"/>
            <a:chOff x="-3" y="3584066"/>
            <a:chExt cx="12204703" cy="3291078"/>
          </a:xfrm>
        </p:grpSpPr>
        <p:sp>
          <p:nvSpPr>
            <p:cNvPr id="24" name="Rectangle 23">
              <a:extLst>
                <a:ext uri="{FF2B5EF4-FFF2-40B4-BE49-F238E27FC236}">
                  <a16:creationId xmlns:a16="http://schemas.microsoft.com/office/drawing/2014/main" id="{38885590-ACD3-463E-608E-0B0211E2163F}"/>
                </a:ext>
              </a:extLst>
            </p:cNvPr>
            <p:cNvSpPr/>
            <p:nvPr/>
          </p:nvSpPr>
          <p:spPr>
            <a:xfrm>
              <a:off x="15591" y="6532058"/>
              <a:ext cx="12189109" cy="339205"/>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dirty="0"/>
            </a:p>
          </p:txBody>
        </p:sp>
        <p:pic>
          <p:nvPicPr>
            <p:cNvPr id="25" name="Picture 24" descr="Background pattern&#10;&#10;Description automatically generated">
              <a:extLst>
                <a:ext uri="{FF2B5EF4-FFF2-40B4-BE49-F238E27FC236}">
                  <a16:creationId xmlns:a16="http://schemas.microsoft.com/office/drawing/2014/main" id="{3350C345-C947-0495-8A17-0A0D415CAAE8}"/>
                </a:ext>
              </a:extLst>
            </p:cNvPr>
            <p:cNvPicPr>
              <a:picLocks noChangeAspect="1"/>
            </p:cNvPicPr>
            <p:nvPr/>
          </p:nvPicPr>
          <p:blipFill rotWithShape="1">
            <a:blip r:embed="rId4" cstate="email">
              <a:clrChange>
                <a:clrFrom>
                  <a:srgbClr val="FFFFFF"/>
                </a:clrFrom>
                <a:clrTo>
                  <a:srgbClr val="FFFFFF">
                    <a:alpha val="0"/>
                  </a:srgbClr>
                </a:clrTo>
              </a:clrChange>
              <a:alphaModFix amt="35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41703"/>
            <a:stretch/>
          </p:blipFill>
          <p:spPr>
            <a:xfrm flipH="1">
              <a:off x="-1" y="3584066"/>
              <a:ext cx="12189104" cy="3290324"/>
            </a:xfrm>
            <a:prstGeom prst="rect">
              <a:avLst/>
            </a:prstGeom>
          </p:spPr>
        </p:pic>
        <p:pic>
          <p:nvPicPr>
            <p:cNvPr id="26" name="Picture 25" descr="Logo&#10;&#10;Description automatically generated">
              <a:extLst>
                <a:ext uri="{FF2B5EF4-FFF2-40B4-BE49-F238E27FC236}">
                  <a16:creationId xmlns:a16="http://schemas.microsoft.com/office/drawing/2014/main" id="{8CEB5EC7-BB76-5D92-1903-F694D6AD2C89}"/>
                </a:ext>
              </a:extLst>
            </p:cNvPr>
            <p:cNvPicPr>
              <a:picLocks noChangeAspect="1"/>
            </p:cNvPicPr>
            <p:nvPr/>
          </p:nvPicPr>
          <p:blipFill rotWithShape="1">
            <a:blip r:embed="rId6"/>
            <a:srcRect l="11092" b="4880"/>
            <a:stretch/>
          </p:blipFill>
          <p:spPr>
            <a:xfrm>
              <a:off x="-3" y="3968555"/>
              <a:ext cx="3029617" cy="2906589"/>
            </a:xfrm>
            <a:prstGeom prst="rect">
              <a:avLst/>
            </a:prstGeom>
          </p:spPr>
        </p:pic>
        <p:sp>
          <p:nvSpPr>
            <p:cNvPr id="27" name="TextBox 26">
              <a:extLst>
                <a:ext uri="{FF2B5EF4-FFF2-40B4-BE49-F238E27FC236}">
                  <a16:creationId xmlns:a16="http://schemas.microsoft.com/office/drawing/2014/main" id="{51184826-FB4C-2B4C-142C-3FE823D40FCA}"/>
                </a:ext>
              </a:extLst>
            </p:cNvPr>
            <p:cNvSpPr txBox="1"/>
            <p:nvPr/>
          </p:nvSpPr>
          <p:spPr>
            <a:xfrm>
              <a:off x="428625" y="6597619"/>
              <a:ext cx="990600" cy="215444"/>
            </a:xfrm>
            <a:prstGeom prst="rect">
              <a:avLst/>
            </a:prstGeom>
            <a:noFill/>
          </p:spPr>
          <p:txBody>
            <a:bodyPr wrap="square">
              <a:spAutoFit/>
            </a:bodyP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2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sz="4050" dirty="0">
                <a:solidFill>
                  <a:schemeClr val="bg1"/>
                </a:solidFill>
              </a:endParaRPr>
            </a:p>
          </p:txBody>
        </p:sp>
      </p:grpSp>
      <p:pic>
        <p:nvPicPr>
          <p:cNvPr id="28" name="Picture 27" descr="Blue letters on a black background&#10;&#10;Description automatically generated">
            <a:extLst>
              <a:ext uri="{FF2B5EF4-FFF2-40B4-BE49-F238E27FC236}">
                <a16:creationId xmlns:a16="http://schemas.microsoft.com/office/drawing/2014/main" id="{50F71E2B-C70F-8CED-5AEE-F2E911D999B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805543" y="8899537"/>
            <a:ext cx="2040809" cy="640814"/>
          </a:xfrm>
          <a:prstGeom prst="rect">
            <a:avLst/>
          </a:prstGeom>
        </p:spPr>
      </p:pic>
      <p:sp>
        <p:nvSpPr>
          <p:cNvPr id="10" name="Rounded Rectangle 3">
            <a:extLst>
              <a:ext uri="{FF2B5EF4-FFF2-40B4-BE49-F238E27FC236}">
                <a16:creationId xmlns:a16="http://schemas.microsoft.com/office/drawing/2014/main" id="{31F45DFB-87B2-F1A8-9762-17A81BF7FD07}"/>
              </a:ext>
            </a:extLst>
          </p:cNvPr>
          <p:cNvSpPr/>
          <p:nvPr/>
        </p:nvSpPr>
        <p:spPr>
          <a:xfrm>
            <a:off x="637240" y="2866700"/>
            <a:ext cx="9059210" cy="215246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lvl="0" eaLnBrk="0" fontAlgn="base" hangingPunct="0">
              <a:spcBef>
                <a:spcPct val="0"/>
              </a:spcBef>
              <a:spcAft>
                <a:spcPct val="0"/>
              </a:spcAft>
            </a:pPr>
            <a:r>
              <a:rPr lang="en-GB" altLang="ru-UA" sz="3600" b="1" dirty="0">
                <a:solidFill>
                  <a:srgbClr val="00B0F0"/>
                </a:solidFill>
                <a:latin typeface="Roboto" panose="02000000000000000000" pitchFamily="2" charset="0"/>
                <a:ea typeface="Roboto" panose="02000000000000000000" pitchFamily="2" charset="0"/>
                <a:cs typeface="Times New Roman" panose="02020603050405020304" pitchFamily="18" charset="0"/>
              </a:rPr>
              <a:t>Operational Carbon</a:t>
            </a:r>
          </a:p>
          <a:p>
            <a:pPr lvl="0" eaLnBrk="0" fontAlgn="base" hangingPunct="0">
              <a:spcBef>
                <a:spcPct val="0"/>
              </a:spcBef>
              <a:spcAft>
                <a:spcPct val="0"/>
              </a:spcAft>
            </a:pPr>
            <a:r>
              <a:rPr lang="en-GB" altLang="ru-UA" sz="4050" b="1" dirty="0">
                <a:solidFill>
                  <a:srgbClr val="005DCC"/>
                </a:solidFill>
                <a:latin typeface="Roboto" panose="02000000000000000000" pitchFamily="2" charset="0"/>
                <a:ea typeface="Roboto" panose="02000000000000000000" pitchFamily="2" charset="0"/>
                <a:cs typeface="Times New Roman" panose="02020603050405020304" pitchFamily="18" charset="0"/>
              </a:rPr>
              <a:t>Means the GHG emissions associated within your business’ operational boundaries and within the organisational control. </a:t>
            </a:r>
          </a:p>
        </p:txBody>
      </p:sp>
      <p:sp>
        <p:nvSpPr>
          <p:cNvPr id="11" name="Rounded Rectangle 15">
            <a:extLst>
              <a:ext uri="{FF2B5EF4-FFF2-40B4-BE49-F238E27FC236}">
                <a16:creationId xmlns:a16="http://schemas.microsoft.com/office/drawing/2014/main" id="{5D58F46E-4AB3-80CA-B120-72EE7427270E}"/>
              </a:ext>
            </a:extLst>
          </p:cNvPr>
          <p:cNvSpPr/>
          <p:nvPr/>
        </p:nvSpPr>
        <p:spPr>
          <a:xfrm>
            <a:off x="642938" y="5881355"/>
            <a:ext cx="9364008" cy="2214873"/>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eaLnBrk="0" fontAlgn="base" hangingPunct="0">
              <a:spcBef>
                <a:spcPct val="0"/>
              </a:spcBef>
              <a:spcAft>
                <a:spcPct val="0"/>
              </a:spcAft>
            </a:pPr>
            <a:r>
              <a:rPr lang="en-GB" altLang="ru-UA" sz="3600" b="1" dirty="0">
                <a:solidFill>
                  <a:srgbClr val="00B0F0"/>
                </a:solidFill>
                <a:latin typeface="Roboto" panose="02000000000000000000" pitchFamily="2" charset="0"/>
                <a:ea typeface="Roboto" panose="02000000000000000000" pitchFamily="2" charset="0"/>
                <a:cs typeface="Times New Roman" panose="02020603050405020304" pitchFamily="18" charset="0"/>
              </a:rPr>
              <a:t>Embodied Carbon</a:t>
            </a:r>
          </a:p>
          <a:p>
            <a:pPr lvl="0" eaLnBrk="0" fontAlgn="base" hangingPunct="0">
              <a:spcBef>
                <a:spcPct val="0"/>
              </a:spcBef>
              <a:spcAft>
                <a:spcPct val="0"/>
              </a:spcAft>
            </a:pPr>
            <a:r>
              <a:rPr lang="en-GB" altLang="ru-UA" sz="4050" b="1" dirty="0">
                <a:solidFill>
                  <a:srgbClr val="005DCC"/>
                </a:solidFill>
                <a:latin typeface="Roboto" panose="02000000000000000000" pitchFamily="2" charset="0"/>
                <a:ea typeface="Roboto" panose="02000000000000000000" pitchFamily="2" charset="0"/>
                <a:cs typeface="Times New Roman" panose="02020603050405020304" pitchFamily="18" charset="0"/>
              </a:rPr>
              <a:t>Means the carbon associated with the material extraction, transport to manufacturer and manufacturing of a specific items or products.</a:t>
            </a:r>
          </a:p>
        </p:txBody>
      </p:sp>
      <p:pic>
        <p:nvPicPr>
          <p:cNvPr id="2" name="Picture 1" descr="A logo with a horse head and a person's face&#10;&#10;Description automatically generated">
            <a:extLst>
              <a:ext uri="{FF2B5EF4-FFF2-40B4-BE49-F238E27FC236}">
                <a16:creationId xmlns:a16="http://schemas.microsoft.com/office/drawing/2014/main" id="{A258C29C-E8A1-D4AF-7377-5D2862196A3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5427250" y="8719124"/>
            <a:ext cx="1759740" cy="1071821"/>
          </a:xfrm>
          <a:prstGeom prst="rect">
            <a:avLst/>
          </a:prstGeom>
        </p:spPr>
      </p:pic>
    </p:spTree>
    <p:extLst>
      <p:ext uri="{BB962C8B-B14F-4D97-AF65-F5344CB8AC3E}">
        <p14:creationId xmlns:p14="http://schemas.microsoft.com/office/powerpoint/2010/main" val="35620949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4&quot;/&gt;&lt;/object&gt;&lt;object type=&quot;3&quot; unique_id=&quot;10011&quot;&gt;&lt;property id=&quot;20148&quot; value=&quot;5&quot;/&gt;&lt;property id=&quot;20300&quot; value=&quot;Slide 9&quot;/&gt;&lt;property id=&quot;20307&quot; value=&quot;263&quot;/&gt;&lt;/object&gt;&lt;object type=&quot;3&quot; unique_id=&quot;10012&quot;&gt;&lt;property id=&quot;20148&quot; value=&quot;5&quot;/&gt;&lt;property id=&quot;20300&quot; value=&quot;Slide 10&quot;/&gt;&lt;property id=&quot;20307&quot; value=&quot;265&quot;/&gt;&lt;/object&gt;&lt;/object&gt;&lt;object type=&quot;8&quot; unique_id=&quot;10024&quot;&gt;&lt;/object&gt;&lt;/object&gt;&lt;/database&gt;"/>
  <p:tag name="SECTOMILLISECCONVERTED" val="1"/>
  <p:tag name="MMPROD_NEXTUNIQUEID" val="100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GWM">
      <a:dk1>
        <a:srgbClr val="000000"/>
      </a:dk1>
      <a:lt1>
        <a:srgbClr val="FFFFFF"/>
      </a:lt1>
      <a:dk2>
        <a:srgbClr val="813085"/>
      </a:dk2>
      <a:lt2>
        <a:srgbClr val="F08028"/>
      </a:lt2>
      <a:accent1>
        <a:srgbClr val="813085"/>
      </a:accent1>
      <a:accent2>
        <a:srgbClr val="F08028"/>
      </a:accent2>
      <a:accent3>
        <a:srgbClr val="309F9F"/>
      </a:accent3>
      <a:accent4>
        <a:srgbClr val="FFFFFF"/>
      </a:accent4>
      <a:accent5>
        <a:srgbClr val="000000"/>
      </a:accent5>
      <a:accent6>
        <a:srgbClr val="000000"/>
      </a:accent6>
      <a:hlink>
        <a:srgbClr val="309F9F"/>
      </a:hlink>
      <a:folHlink>
        <a:srgbClr val="81308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00 Neomorph Light">
      <a:dk1>
        <a:srgbClr val="ACB0C0"/>
      </a:dk1>
      <a:lt1>
        <a:sysClr val="window" lastClr="FFFFFF"/>
      </a:lt1>
      <a:dk2>
        <a:srgbClr val="FFFFFF"/>
      </a:dk2>
      <a:lt2>
        <a:srgbClr val="EBECF0"/>
      </a:lt2>
      <a:accent1>
        <a:srgbClr val="9FA7C4"/>
      </a:accent1>
      <a:accent2>
        <a:srgbClr val="FFD000"/>
      </a:accent2>
      <a:accent3>
        <a:srgbClr val="00E6F2"/>
      </a:accent3>
      <a:accent4>
        <a:srgbClr val="006EFF"/>
      </a:accent4>
      <a:accent5>
        <a:srgbClr val="065381"/>
      </a:accent5>
      <a:accent6>
        <a:srgbClr val="BD114D"/>
      </a:accent6>
      <a:hlink>
        <a:srgbClr val="F33B48"/>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chemeClr val="bg1"/>
            </a:gs>
            <a:gs pos="100000">
              <a:schemeClr val="bg1">
                <a:alpha val="0"/>
              </a:schemeClr>
            </a:gs>
          </a:gsLst>
          <a:lin ang="0" scaled="1"/>
        </a:gradFill>
        <a:ln>
          <a:noFill/>
        </a:ln>
      </a:spPr>
      <a:bodyPr rtlCol="0" anchor="ctr"/>
      <a:lstStyle>
        <a:defPPr algn="ctr">
          <a:defRPr b="1" dirty="0">
            <a:solidFill>
              <a:srgbClr val="1FACD7"/>
            </a:solidFill>
            <a:latin typeface="Roboto" panose="02000000000000000000" pitchFamily="2" charset="0"/>
            <a:ea typeface="Roboto" panose="02000000000000000000"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1368</TotalTime>
  <Words>6143</Words>
  <Application>Microsoft Office PowerPoint</Application>
  <PresentationFormat>Custom</PresentationFormat>
  <Paragraphs>597</Paragraphs>
  <Slides>53</Slides>
  <Notes>32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53</vt:i4>
      </vt:variant>
    </vt:vector>
  </HeadingPairs>
  <TitlesOfParts>
    <vt:vector size="71" baseType="lpstr">
      <vt:lpstr>Roboto Black</vt:lpstr>
      <vt:lpstr>Arial</vt:lpstr>
      <vt:lpstr>Clear Sans Bold</vt:lpstr>
      <vt:lpstr>Roboto Light</vt:lpstr>
      <vt:lpstr>Arial Bold</vt:lpstr>
      <vt:lpstr>Aptos</vt:lpstr>
      <vt:lpstr>WMCA Circular Bold</vt:lpstr>
      <vt:lpstr>Wingdings</vt:lpstr>
      <vt:lpstr>Roboto</vt:lpstr>
      <vt:lpstr>Montserrat</vt:lpstr>
      <vt:lpstr>WMCA Circular Book</vt:lpstr>
      <vt:lpstr>Calibri</vt:lpstr>
      <vt:lpstr>Aptos Display</vt:lpstr>
      <vt:lpstr>Arial Light</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Tamaryn Jacobs Project Manager</vt:lpstr>
      <vt:lpstr>PowerPoint Presentation</vt:lpstr>
      <vt:lpstr>PowerPoint Presentation</vt:lpstr>
      <vt:lpstr>The Old System</vt:lpstr>
      <vt:lpstr>PowerPoint Presentation</vt:lpstr>
      <vt:lpstr>PowerPoint Presentation</vt:lpstr>
      <vt:lpstr>PowerPoint Presentation</vt:lpstr>
      <vt:lpstr>PowerPoint Presentation</vt:lpstr>
      <vt:lpstr>The Old System</vt:lpstr>
      <vt:lpstr>PowerPoint Presentation</vt:lpstr>
      <vt:lpstr>PowerPoint Presentation</vt:lpstr>
      <vt:lpstr>PowerPoint Presentation</vt:lpstr>
      <vt:lpstr>PowerPoint Presentation</vt:lpstr>
      <vt:lpstr>Current GHG footprint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Photo Real Estate Listing Presentation (1).pptx</dc:title>
  <dc:creator>Covlea, Maria</dc:creator>
  <cp:lastModifiedBy>Covlea, Maria</cp:lastModifiedBy>
  <cp:revision>96</cp:revision>
  <dcterms:created xsi:type="dcterms:W3CDTF">2006-08-16T00:00:00Z</dcterms:created>
  <dcterms:modified xsi:type="dcterms:W3CDTF">2024-02-28T10:21:20Z</dcterms:modified>
  <dc:identifier>DAFzA5Llml0</dc:identifier>
</cp:coreProperties>
</file>