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 id="2147483672" r:id="rId6"/>
  </p:sldMasterIdLst>
  <p:notesMasterIdLst>
    <p:notesMasterId r:id="rId54"/>
  </p:notesMasterIdLst>
  <p:sldIdLst>
    <p:sldId id="256" r:id="rId7"/>
    <p:sldId id="261" r:id="rId8"/>
    <p:sldId id="260" r:id="rId9"/>
    <p:sldId id="263" r:id="rId10"/>
    <p:sldId id="265" r:id="rId11"/>
    <p:sldId id="266" r:id="rId12"/>
    <p:sldId id="267" r:id="rId13"/>
    <p:sldId id="268" r:id="rId14"/>
    <p:sldId id="269" r:id="rId15"/>
    <p:sldId id="270" r:id="rId16"/>
    <p:sldId id="271" r:id="rId17"/>
    <p:sldId id="272" r:id="rId18"/>
    <p:sldId id="274" r:id="rId19"/>
    <p:sldId id="275" r:id="rId20"/>
    <p:sldId id="277" r:id="rId21"/>
    <p:sldId id="278" r:id="rId22"/>
    <p:sldId id="279" r:id="rId23"/>
    <p:sldId id="280" r:id="rId24"/>
    <p:sldId id="281" r:id="rId25"/>
    <p:sldId id="282" r:id="rId26"/>
    <p:sldId id="284" r:id="rId27"/>
    <p:sldId id="285" r:id="rId28"/>
    <p:sldId id="309" r:id="rId29"/>
    <p:sldId id="286" r:id="rId30"/>
    <p:sldId id="287" r:id="rId31"/>
    <p:sldId id="288" r:id="rId32"/>
    <p:sldId id="289" r:id="rId33"/>
    <p:sldId id="290" r:id="rId34"/>
    <p:sldId id="305" r:id="rId35"/>
    <p:sldId id="306" r:id="rId36"/>
    <p:sldId id="291" r:id="rId37"/>
    <p:sldId id="292" r:id="rId38"/>
    <p:sldId id="293" r:id="rId39"/>
    <p:sldId id="294" r:id="rId40"/>
    <p:sldId id="295" r:id="rId41"/>
    <p:sldId id="296" r:id="rId42"/>
    <p:sldId id="298" r:id="rId43"/>
    <p:sldId id="297" r:id="rId44"/>
    <p:sldId id="299" r:id="rId45"/>
    <p:sldId id="307" r:id="rId46"/>
    <p:sldId id="300" r:id="rId47"/>
    <p:sldId id="301" r:id="rId48"/>
    <p:sldId id="302" r:id="rId49"/>
    <p:sldId id="322" r:id="rId50"/>
    <p:sldId id="323" r:id="rId51"/>
    <p:sldId id="303" r:id="rId52"/>
    <p:sldId id="30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48"/>
    <p:restoredTop sz="61943" autoAdjust="0"/>
  </p:normalViewPr>
  <p:slideViewPr>
    <p:cSldViewPr snapToGrid="0" snapToObjects="1">
      <p:cViewPr varScale="1">
        <p:scale>
          <a:sx n="37" d="100"/>
          <a:sy n="37" d="100"/>
        </p:scale>
        <p:origin x="792" y="2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DF1E6A-1B5E-A54D-8D42-4D02FE3C28E1}"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EB8506-ACAB-3042-AA6A-0F23A710C3DE}" type="slidenum">
              <a:rPr lang="en-US" smtClean="0"/>
              <a:t>‹#›</a:t>
            </a:fld>
            <a:endParaRPr lang="en-US"/>
          </a:p>
        </p:txBody>
      </p:sp>
    </p:spTree>
    <p:extLst>
      <p:ext uri="{BB962C8B-B14F-4D97-AF65-F5344CB8AC3E}">
        <p14:creationId xmlns:p14="http://schemas.microsoft.com/office/powerpoint/2010/main" val="879253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electoralcommission.org.uk/i-am-a/candidate-or-agent/local-elections-england"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electoralcommission.org.uk/guidance-candidates-and-agents-local-government-elections-england/campaigning"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electoralcommission.org.uk/code-conduct-campaigners-uk-parliamentary-general-elections-great-britain-local-elections-England"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ww.electoralcommission.org.uk/code-conduct-campaigners-uk-parliamentary-general-elections-great-britain-local-elections-england"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electoralcommission.org.uk/code-conduct-campaigners-uk-parliamentary-general-elections-great-britain-local-elections-england/postal-voting-documents"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Explain what ‘qualifying’ means: i.e. someone who has indefinite leave to enter or remain in the UK, or does not require such leave.</a:t>
            </a:r>
          </a:p>
          <a:p>
            <a:pPr eaLnBrk="1" hangingPunct="1"/>
            <a:endParaRPr lang="en-GB" altLang="en-US" dirty="0"/>
          </a:p>
          <a:p>
            <a:pPr eaLnBrk="1" hangingPunct="1"/>
            <a:r>
              <a:rPr lang="en-GB" altLang="en-US" dirty="0"/>
              <a:t>The qualification to be a registered elector is an on-going qualification that must be satisfied (unless qualified under another criterion stated above) for the duration of the term of office should a candidate be elected.</a:t>
            </a:r>
          </a:p>
          <a:p>
            <a:pPr eaLnBrk="1" hangingPunct="1"/>
            <a:endParaRPr lang="en-GB" altLang="en-US" dirty="0"/>
          </a:p>
          <a:p>
            <a:pPr eaLnBrk="1" hangingPunct="1"/>
            <a:r>
              <a:rPr lang="en-GB" altLang="en-US" dirty="0"/>
              <a:t>Highlight that it is important to mark all of the qualifications that the candidate satisfies when completing the consent to nomination.</a:t>
            </a:r>
          </a:p>
          <a:p>
            <a:pPr eaLnBrk="1" hangingPunct="1"/>
            <a:endParaRPr lang="en-GB" altLang="en-US" dirty="0"/>
          </a:p>
          <a:p>
            <a:pPr eaLnBrk="1" hangingPunct="1"/>
            <a:r>
              <a:rPr lang="en-GB" altLang="en-US" dirty="0"/>
              <a:t>Highlight that someone does not need to be in paid employment in order to satisfy the principal/only place of work qualification. </a:t>
            </a:r>
          </a:p>
          <a:p>
            <a:pPr eaLnBrk="1" hangingPunct="1"/>
            <a:endParaRPr lang="en-GB" altLang="en-US" dirty="0"/>
          </a:p>
          <a:p>
            <a:pPr eaLnBrk="1" hangingPunct="1"/>
            <a:r>
              <a:rPr lang="en-GB" altLang="en-US" dirty="0"/>
              <a:t>At parish council elections, the qualification of living in the local authority area is extended: it includes the parish and any area within 4.8km of it.</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7</a:t>
            </a:fld>
            <a:endParaRPr lang="en-US"/>
          </a:p>
        </p:txBody>
      </p:sp>
    </p:spTree>
    <p:extLst>
      <p:ext uri="{BB962C8B-B14F-4D97-AF65-F5344CB8AC3E}">
        <p14:creationId xmlns:p14="http://schemas.microsoft.com/office/powerpoint/2010/main" val="4264515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person may also be disqualified from election if they have been disqualified from standing for election to a local authority following a decision of the First-tier Tribunal (formerly the Adjudication Panel for England). </a:t>
            </a:r>
          </a:p>
          <a:p>
            <a:endParaRPr lang="en-GB" altLang="en-US" dirty="0"/>
          </a:p>
          <a:p>
            <a:r>
              <a:rPr lang="en-GB" altLang="en-US" dirty="0"/>
              <a:t>Political restrictions do not apply at parish council elections.</a:t>
            </a:r>
          </a:p>
          <a:p>
            <a:endParaRPr lang="en-GB" altLang="en-US" dirty="0"/>
          </a:p>
          <a:p>
            <a:r>
              <a:rPr lang="en-GB" altLang="en-US" b="1" dirty="0"/>
              <a:t>This list is not comprehensive. </a:t>
            </a:r>
            <a:r>
              <a:rPr lang="en-GB" altLang="en-US" dirty="0"/>
              <a:t>Candidates should read Part 1 of the Commission’s guidance for further information on disqualifications.  </a:t>
            </a:r>
          </a:p>
          <a:p>
            <a:endParaRPr lang="en-GB" altLang="en-US" dirty="0"/>
          </a:p>
          <a:p>
            <a:r>
              <a:rPr lang="en-US" altLang="en-US" dirty="0"/>
              <a:t>If candidates are in doubt about whether they are disqualified, they must do everything they can to check that they are not disqualified before submitting their nomination papers. Candidates must be sure that they are not disqualified as they will be asked to sign one of the required nomination papers to confirm that they are not disqualified. It is a criminal offence to make a false statement on nomination papers as to the qualification for being elected, so if candidates are in any doubt, they should contact their employer, consult the legislation or, if necessary, take their own independent legal advice. </a:t>
            </a:r>
          </a:p>
          <a:p>
            <a:endParaRPr lang="en-US" altLang="en-US" dirty="0"/>
          </a:p>
          <a:p>
            <a:r>
              <a:rPr lang="en-US" altLang="en-US" dirty="0"/>
              <a:t>The Returning Officer will not be able to confirm whether or not candidates are disqualified.</a:t>
            </a:r>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8</a:t>
            </a:fld>
            <a:endParaRPr lang="en-US"/>
          </a:p>
        </p:txBody>
      </p:sp>
    </p:spTree>
    <p:extLst>
      <p:ext uri="{BB962C8B-B14F-4D97-AF65-F5344CB8AC3E}">
        <p14:creationId xmlns:p14="http://schemas.microsoft.com/office/powerpoint/2010/main" val="21612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dirty="0"/>
              <a:t>Remind the candidates or agents that they must make sure the form is completed correctly. Take time to complete it and use the Commission’s guidance. Arrange for an informal check.</a:t>
            </a:r>
          </a:p>
          <a:p>
            <a:endParaRPr lang="en-US" altLang="en-US" dirty="0"/>
          </a:p>
          <a:p>
            <a:r>
              <a:rPr lang="en-US" altLang="en-US" dirty="0">
                <a:solidFill>
                  <a:srgbClr val="FF0000"/>
                </a:solidFill>
              </a:rPr>
              <a:t>Highlight any arrangements you have put in place to carry out informal checks for example encouraging electronic/remote checks instead of in-person checks.</a:t>
            </a:r>
          </a:p>
          <a:p>
            <a:endParaRPr lang="en-US" altLang="en-US" dirty="0"/>
          </a:p>
          <a:p>
            <a:r>
              <a:rPr lang="en-US" altLang="en-US" b="1" dirty="0"/>
              <a:t>Remind the candidates or agents that the rules regarding the submission of nomination papers has not changed</a:t>
            </a:r>
          </a:p>
          <a:p>
            <a:endParaRPr lang="en-US" altLang="en-US" i="1" u="sng" dirty="0"/>
          </a:p>
          <a:p>
            <a:r>
              <a:rPr lang="en-GB" altLang="en-US" dirty="0"/>
              <a:t>The nomination form</a:t>
            </a:r>
            <a:r>
              <a:rPr lang="en-GB" altLang="en-US" dirty="0">
                <a:solidFill>
                  <a:srgbClr val="92D050"/>
                </a:solidFill>
              </a:rPr>
              <a:t>, home address form </a:t>
            </a:r>
            <a:r>
              <a:rPr lang="en-GB" altLang="en-US" dirty="0"/>
              <a:t>and consent to nomination must be delivered by hand and cannot be submitted by post, fax, e-mail or other electronic means. The certificate of authorisation and the emblem request form may be submitted by post, but may not be submitted by fax, e-mail or other electronic means. </a:t>
            </a:r>
          </a:p>
          <a:p>
            <a:endParaRPr lang="en-US" altLang="en-US" dirty="0">
              <a:solidFill>
                <a:srgbClr val="FF0000"/>
              </a:solidFill>
            </a:endParaRPr>
          </a:p>
          <a:p>
            <a:r>
              <a:rPr lang="en-US" altLang="en-US" dirty="0">
                <a:solidFill>
                  <a:srgbClr val="FF0000"/>
                </a:solidFill>
              </a:rPr>
              <a:t>No restrictions on who can deliver the nomination papers but should be candidate/agent or someone they trust.</a:t>
            </a:r>
          </a:p>
          <a:p>
            <a:endParaRPr lang="en-US" altLang="en-US" dirty="0">
              <a:solidFill>
                <a:srgbClr val="FF0000"/>
              </a:solidFill>
            </a:endParaRPr>
          </a:p>
          <a:p>
            <a:endParaRPr lang="en-US" altLang="en-US" dirty="0">
              <a:solidFill>
                <a:srgbClr val="FF0000"/>
              </a:solidFill>
            </a:endParaRPr>
          </a:p>
          <a:p>
            <a:endParaRPr lang="en-US" altLang="en-US" dirty="0">
              <a:solidFill>
                <a:srgbClr val="FF0000"/>
              </a:solidFill>
            </a:endParaRP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10</a:t>
            </a:fld>
            <a:endParaRPr lang="en-US"/>
          </a:p>
        </p:txBody>
      </p:sp>
    </p:spTree>
    <p:extLst>
      <p:ext uri="{BB962C8B-B14F-4D97-AF65-F5344CB8AC3E}">
        <p14:creationId xmlns:p14="http://schemas.microsoft.com/office/powerpoint/2010/main" val="4058822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eaLnBrk="1" hangingPunct="1">
              <a:defRPr/>
            </a:pPr>
            <a:endParaRPr lang="en-GB" dirty="0"/>
          </a:p>
          <a:p>
            <a:r>
              <a:rPr lang="en-GB" dirty="0"/>
              <a:t>Commonly used forename and surname if used are the only names shown on official notices and ballot papers. Use of commonly used name section is optional, so that even if you are commonly known by another name, you may leave this blank and stand under your actual name.</a:t>
            </a:r>
            <a:endParaRPr lang="en-US" dirty="0"/>
          </a:p>
          <a:p>
            <a:endParaRPr lang="en-GB" dirty="0"/>
          </a:p>
          <a:p>
            <a:r>
              <a:rPr lang="en-GB" dirty="0">
                <a:latin typeface="Times"/>
                <a:cs typeface="Times"/>
              </a:rPr>
              <a:t>For elections on or after 2 May 2024, the Elections Act 2022 introduced legislation which permits greater flexibility in the names a candidate can put on their nomination paper. If a candidate commonly uses a surname or forename that is different from any other surname or forename they have, or uses one or more of their forenames or surname in a different way from the way they are stated on the nomination form, the candidate may use them as a commonly used name </a:t>
            </a:r>
            <a:br>
              <a:rPr lang="en-GB" dirty="0">
                <a:latin typeface="Times"/>
                <a:cs typeface="Times"/>
              </a:rPr>
            </a:br>
            <a:endParaRPr lang="en-US" dirty="0">
              <a:cs typeface="Times"/>
            </a:endParaRPr>
          </a:p>
          <a:p>
            <a:r>
              <a:rPr lang="en-GB" dirty="0">
                <a:latin typeface="Times"/>
                <a:cs typeface="Times"/>
              </a:rPr>
              <a:t>Need to make sure that the description/party name written on the nomination form matches the description on the certificate of authorisation from the nominating officer (or issued by someone authorised to act on their behalf). </a:t>
            </a:r>
            <a:br>
              <a:rPr lang="en-GB" dirty="0">
                <a:latin typeface="Times"/>
                <a:cs typeface="Times"/>
              </a:rPr>
            </a:br>
            <a:endParaRPr lang="en-GB" dirty="0">
              <a:cs typeface="Times"/>
            </a:endParaRPr>
          </a:p>
          <a:p>
            <a:r>
              <a:rPr lang="en-GB" dirty="0">
                <a:latin typeface="Times"/>
                <a:cs typeface="Times"/>
              </a:rPr>
              <a:t>Parish council candidates may use any description up to six words, as long as it does not confuse with a registered political party name or description. However, party candidates will need a certificate of authorisation.</a:t>
            </a:r>
          </a:p>
          <a:p>
            <a:pPr lvl="1" eaLnBrk="1" hangingPunct="1">
              <a:defRPr/>
            </a:pPr>
            <a:endParaRPr lang="en-GB"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12</a:t>
            </a:fld>
            <a:endParaRPr lang="en-US"/>
          </a:p>
        </p:txBody>
      </p:sp>
    </p:spTree>
    <p:extLst>
      <p:ext uri="{BB962C8B-B14F-4D97-AF65-F5344CB8AC3E}">
        <p14:creationId xmlns:p14="http://schemas.microsoft.com/office/powerpoint/2010/main" val="5125862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1200"/>
              </a:spcAft>
            </a:pPr>
            <a:r>
              <a:rPr lang="en-US" sz="1800" dirty="0">
                <a:solidFill>
                  <a:srgbClr val="000000"/>
                </a:solidFill>
                <a:effectLst/>
                <a:latin typeface="Verdana" panose="020B0604030504040204" pitchFamily="34" charset="0"/>
                <a:ea typeface="Calibri" panose="020F0502020204030204" pitchFamily="34" charset="0"/>
                <a:cs typeface="Times New Roman" panose="02020603050405020304" pitchFamily="18" charset="0"/>
              </a:rPr>
              <a:t>The form must be signed by two registered electors, a proposer and seconder from the relevant division/ward.</a:t>
            </a:r>
            <a:endParaRPr lang="en-GB" sz="1800" dirty="0">
              <a:effectLst/>
              <a:latin typeface="Verdana" panose="020B0604030504040204" pitchFamily="34" charset="0"/>
              <a:ea typeface="Calibri" panose="020F0502020204030204" pitchFamily="34" charset="0"/>
              <a:cs typeface="Times New Roman" panose="02020603050405020304" pitchFamily="18" charset="0"/>
            </a:endParaRPr>
          </a:p>
          <a:p>
            <a:pPr>
              <a:spcAft>
                <a:spcPts val="1200"/>
              </a:spcAft>
            </a:pPr>
            <a:r>
              <a:rPr lang="en-US" sz="1800" dirty="0">
                <a:solidFill>
                  <a:srgbClr val="000000"/>
                </a:solidFill>
                <a:effectLst/>
                <a:latin typeface="Verdana" panose="020B0604030504040204" pitchFamily="34" charset="0"/>
                <a:ea typeface="Calibri" panose="020F0502020204030204" pitchFamily="34" charset="0"/>
                <a:cs typeface="Times New Roman" panose="02020603050405020304" pitchFamily="18" charset="0"/>
              </a:rPr>
              <a:t>If the Notice of Election has been published earlier than 27 March 2023, we can help you with elector numbers if you tell us the full name and address of each subscriber. Contact us at Each subscriber must sign the nomination form in the signature column. Their name must be printed too, preferably in capitals, and does not have to exactly match the name printed in the electoral register. </a:t>
            </a:r>
            <a:endParaRPr lang="en-GB" sz="1800" dirty="0">
              <a:effectLst/>
              <a:latin typeface="Verdana" panose="020B0604030504040204" pitchFamily="34" charset="0"/>
              <a:ea typeface="Calibri" panose="020F0502020204030204" pitchFamily="34" charset="0"/>
              <a:cs typeface="Times New Roman" panose="02020603050405020304" pitchFamily="18" charset="0"/>
            </a:endParaRPr>
          </a:p>
          <a:p>
            <a:pPr>
              <a:spcAft>
                <a:spcPts val="1200"/>
              </a:spcAft>
            </a:pPr>
            <a:r>
              <a:rPr lang="en-US" sz="1800" dirty="0">
                <a:solidFill>
                  <a:srgbClr val="000000"/>
                </a:solidFill>
                <a:effectLst/>
                <a:latin typeface="Verdana" panose="020B0604030504040204" pitchFamily="34" charset="0"/>
                <a:ea typeface="Calibri" panose="020F0502020204030204" pitchFamily="34" charset="0"/>
                <a:cs typeface="Times New Roman" panose="02020603050405020304" pitchFamily="18" charset="0"/>
              </a:rPr>
              <a:t>An elector must not sign more nomination papers than there are vacancies in the division/ward. If subscribers sign more nomination papers than there are vacancies, their signature will only be valid on the first papers delivered to the Returning Officer. </a:t>
            </a:r>
            <a:endParaRPr lang="en-GB" sz="1800" dirty="0">
              <a:effectLst/>
              <a:latin typeface="Verdana" panose="020B0604030504040204" pitchFamily="34" charset="0"/>
              <a:ea typeface="Calibri" panose="020F0502020204030204" pitchFamily="34" charset="0"/>
              <a:cs typeface="Times New Roman" panose="02020603050405020304" pitchFamily="18" charset="0"/>
            </a:endParaRPr>
          </a:p>
          <a:p>
            <a:r>
              <a:rPr lang="en-US" sz="1800" dirty="0">
                <a:solidFill>
                  <a:srgbClr val="000000"/>
                </a:solidFill>
                <a:effectLst/>
                <a:latin typeface="Verdana" panose="020B0604030504040204" pitchFamily="34" charset="0"/>
                <a:ea typeface="Calibri" panose="020F0502020204030204" pitchFamily="34" charset="0"/>
                <a:cs typeface="Times New Roman" panose="02020603050405020304" pitchFamily="18" charset="0"/>
              </a:rPr>
              <a:t>For further information see the </a:t>
            </a:r>
            <a:r>
              <a:rPr lang="en-US" sz="1800" u="sng" dirty="0">
                <a:solidFill>
                  <a:srgbClr val="000000"/>
                </a:solidFill>
                <a:effectLst/>
                <a:latin typeface="Verdana" panose="020B0604030504040204" pitchFamily="34" charset="0"/>
                <a:ea typeface="Calibri" panose="020F0502020204030204" pitchFamily="34" charset="0"/>
                <a:cs typeface="Times New Roman" panose="02020603050405020304" pitchFamily="18" charset="0"/>
                <a:hlinkClick r:id="rId3"/>
              </a:rPr>
              <a:t>Electoral Commission guidance</a:t>
            </a:r>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13</a:t>
            </a:fld>
            <a:endParaRPr lang="en-US"/>
          </a:p>
        </p:txBody>
      </p:sp>
    </p:spTree>
    <p:extLst>
      <p:ext uri="{BB962C8B-B14F-4D97-AF65-F5344CB8AC3E}">
        <p14:creationId xmlns:p14="http://schemas.microsoft.com/office/powerpoint/2010/main" val="3208988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14</a:t>
            </a:fld>
            <a:endParaRPr lang="en-US"/>
          </a:p>
        </p:txBody>
      </p:sp>
    </p:spTree>
    <p:extLst>
      <p:ext uri="{BB962C8B-B14F-4D97-AF65-F5344CB8AC3E}">
        <p14:creationId xmlns:p14="http://schemas.microsoft.com/office/powerpoint/2010/main" val="4175427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buFont typeface="Arial" panose="020B0604020202020204" pitchFamily="34" charset="0"/>
              <a:buChar char="•"/>
            </a:pPr>
            <a:r>
              <a:rPr lang="en-GB" altLang="en-US" sz="2000" dirty="0"/>
              <a:t>Part 1 of the home address form must state:</a:t>
            </a:r>
          </a:p>
          <a:p>
            <a:pPr lvl="1">
              <a:buFont typeface="Arial" panose="020B0604020202020204" pitchFamily="34" charset="0"/>
              <a:buChar char="-"/>
            </a:pPr>
            <a:endParaRPr lang="en-GB" altLang="en-US" sz="2000" dirty="0"/>
          </a:p>
          <a:p>
            <a:pPr lvl="2">
              <a:spcBef>
                <a:spcPct val="0"/>
              </a:spcBef>
              <a:buFont typeface="Arial" panose="020B0604020202020204" pitchFamily="34" charset="0"/>
              <a:buChar char="-"/>
            </a:pPr>
            <a:r>
              <a:rPr lang="en-GB" altLang="en-US" dirty="0"/>
              <a:t>your full name and home address in full</a:t>
            </a:r>
          </a:p>
          <a:p>
            <a:pPr lvl="2">
              <a:spcBef>
                <a:spcPct val="0"/>
              </a:spcBef>
              <a:buFont typeface="Arial" panose="020B0604020202020204" pitchFamily="34" charset="0"/>
              <a:buChar char="-"/>
            </a:pPr>
            <a:r>
              <a:rPr lang="en-GB" altLang="en-US" dirty="0"/>
              <a:t>your qualifying address, or, where you have declared on your consent to nomination that you meet more than one qualification, your qualifying addresses</a:t>
            </a:r>
          </a:p>
          <a:p>
            <a:pPr lvl="2">
              <a:spcBef>
                <a:spcPct val="0"/>
              </a:spcBef>
              <a:buFont typeface="Arial" panose="020B0604020202020204" pitchFamily="34" charset="0"/>
              <a:buChar char="-"/>
            </a:pPr>
            <a:r>
              <a:rPr lang="en-GB" altLang="en-US" dirty="0"/>
              <a:t>which of the qualifications your qualifying address or addresses relate to (a, b, c and/or d) </a:t>
            </a:r>
          </a:p>
          <a:p>
            <a:pPr lvl="2">
              <a:spcBef>
                <a:spcPct val="0"/>
              </a:spcBef>
              <a:buFont typeface="Arial" panose="020B0604020202020204" pitchFamily="34" charset="0"/>
              <a:buChar char="-"/>
            </a:pPr>
            <a:r>
              <a:rPr lang="en-GB" altLang="en-US" dirty="0"/>
              <a:t>the full name and the home address in full of the witness to your consent to nomination</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15</a:t>
            </a:fld>
            <a:endParaRPr lang="en-US"/>
          </a:p>
        </p:txBody>
      </p:sp>
    </p:spTree>
    <p:extLst>
      <p:ext uri="{BB962C8B-B14F-4D97-AF65-F5344CB8AC3E}">
        <p14:creationId xmlns:p14="http://schemas.microsoft.com/office/powerpoint/2010/main" val="26959685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Part 2 of the home address form must be completed if you do not want your address to be made public:</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The name of the relevant area in which your home address is situated (if your home address is in the UK),</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if you live outside the UK, the name of the country in which your home address is situated.</a:t>
            </a:r>
            <a:r>
              <a:rPr lang="en-US" b="0" i="0" dirty="0">
                <a:solidFill>
                  <a:srgbClr val="000000"/>
                </a:solidFill>
                <a:effectLst/>
                <a:latin typeface="Arial" panose="020B0604020202020204" pitchFamily="34" charset="0"/>
              </a:rPr>
              <a:t>​</a:t>
            </a:r>
          </a:p>
          <a:p>
            <a:endParaRPr lang="en-GB" dirty="0"/>
          </a:p>
          <a:p>
            <a:r>
              <a:rPr lang="en-GB" altLang="en-US" dirty="0">
                <a:solidFill>
                  <a:srgbClr val="92D050"/>
                </a:solidFill>
              </a:rPr>
              <a:t>The name of the ‘relevant area’ in which your home address is situated (if your home address is in the UK)</a:t>
            </a:r>
          </a:p>
          <a:p>
            <a:endParaRPr lang="en-GB" altLang="en-US" b="1" dirty="0"/>
          </a:p>
          <a:p>
            <a:r>
              <a:rPr lang="en-GB" altLang="en-US" b="1" dirty="0"/>
              <a:t>For home addresses in England</a:t>
            </a:r>
            <a:r>
              <a:rPr lang="en-GB" altLang="en-US" dirty="0"/>
              <a:t>:</a:t>
            </a:r>
          </a:p>
          <a:p>
            <a:pPr lvl="1"/>
            <a:r>
              <a:rPr lang="en-GB" altLang="en-US" dirty="0"/>
              <a:t>if the address is within a district for which there is a district council, that district;</a:t>
            </a:r>
          </a:p>
          <a:p>
            <a:pPr lvl="1"/>
            <a:r>
              <a:rPr lang="en-GB" altLang="en-US" dirty="0"/>
              <a:t>if the address is within a county in which there are no districts with councils, that county;</a:t>
            </a:r>
          </a:p>
          <a:p>
            <a:pPr lvl="1"/>
            <a:r>
              <a:rPr lang="en-GB" altLang="en-US" dirty="0"/>
              <a:t>if the address is within a London borough, that London borough;</a:t>
            </a:r>
          </a:p>
          <a:p>
            <a:pPr lvl="1"/>
            <a:r>
              <a:rPr lang="en-GB" altLang="en-US" dirty="0"/>
              <a:t>if the address is within the City of London (including the Inner and Middle Temples), the City of London; and</a:t>
            </a:r>
          </a:p>
          <a:p>
            <a:pPr lvl="1"/>
            <a:r>
              <a:rPr lang="en-GB" altLang="en-US" dirty="0"/>
              <a:t>if the address is within the Isles of Scilly, the Isles of Scilly</a:t>
            </a:r>
            <a:r>
              <a:rPr lang="en-GB" altLang="en-US" b="1" dirty="0"/>
              <a:t> </a:t>
            </a:r>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16</a:t>
            </a:fld>
            <a:endParaRPr lang="en-US"/>
          </a:p>
        </p:txBody>
      </p:sp>
    </p:spTree>
    <p:extLst>
      <p:ext uri="{BB962C8B-B14F-4D97-AF65-F5344CB8AC3E}">
        <p14:creationId xmlns:p14="http://schemas.microsoft.com/office/powerpoint/2010/main" val="977440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Must include:</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name and address </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which area standing in</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confirmation of qualification(s) that apply (at least 1, but select all that apply)</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date of birth &amp; signature</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date of consent</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witness’ name, address and signature</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dirty="0">
                <a:solidFill>
                  <a:srgbClr val="000000"/>
                </a:solidFill>
                <a:effectLst/>
                <a:latin typeface="Times New Roman" panose="02020603050405020304" pitchFamily="18" charset="0"/>
              </a:rPr>
              <a:t>​</a:t>
            </a:r>
            <a:endParaRPr lang="en-GB" b="0" i="0" dirty="0">
              <a:solidFill>
                <a:srgbClr val="000000"/>
              </a:solidFill>
              <a:effectLst/>
              <a:latin typeface="Arial" panose="020B0604020202020204" pitchFamily="34" charset="0"/>
            </a:endParaRPr>
          </a:p>
          <a:p>
            <a:pPr eaLnBrk="1" hangingPunct="1"/>
            <a:r>
              <a:rPr lang="en-GB" altLang="en-US" dirty="0"/>
              <a:t>Advise people that if they qualify under more than one qualification it is good practice to use them all in case any become invalid once they have become elected.  </a:t>
            </a:r>
          </a:p>
          <a:p>
            <a:pPr eaLnBrk="1" hangingPunct="1"/>
            <a:endParaRPr lang="en-GB" altLang="en-US" dirty="0"/>
          </a:p>
          <a:p>
            <a:pPr eaLnBrk="1" hangingPunct="1"/>
            <a:r>
              <a:rPr lang="en-GB" altLang="en-US" dirty="0"/>
              <a:t>The candidate’s signature must be witnessed and the witness must sign the form. The witness should be the same person whose details you give on your home address form </a:t>
            </a:r>
          </a:p>
          <a:p>
            <a:pPr eaLnBrk="1" hangingPunct="1"/>
            <a:endParaRPr lang="en-GB" altLang="en-US" b="1" dirty="0"/>
          </a:p>
          <a:p>
            <a:r>
              <a:rPr lang="en-GB" altLang="en-US" dirty="0"/>
              <a:t>Highlight that candidates </a:t>
            </a:r>
            <a:r>
              <a:rPr lang="en-GB" altLang="en-US" b="1" dirty="0"/>
              <a:t>must not </a:t>
            </a:r>
            <a:r>
              <a:rPr lang="en-GB" altLang="en-US" dirty="0"/>
              <a:t>sign the form if they are not qualified to stand. Point to Part 1 of the Commission’s guidance for candidates and agents (www.electoralcommission.org.uk). </a:t>
            </a:r>
          </a:p>
          <a:p>
            <a:endParaRPr lang="en-GB" altLang="en-US" dirty="0"/>
          </a:p>
          <a:p>
            <a:r>
              <a:rPr lang="en-GB" altLang="en-US" dirty="0"/>
              <a:t>You must not sign the consent form earlier than one calendar month before the deadline for submitting your nomination papers</a:t>
            </a:r>
          </a:p>
          <a:p>
            <a:endParaRPr lang="en-GB" altLang="en-US" dirty="0"/>
          </a:p>
          <a:p>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17</a:t>
            </a:fld>
            <a:endParaRPr lang="en-US"/>
          </a:p>
        </p:txBody>
      </p:sp>
    </p:spTree>
    <p:extLst>
      <p:ext uri="{BB962C8B-B14F-4D97-AF65-F5344CB8AC3E}">
        <p14:creationId xmlns:p14="http://schemas.microsoft.com/office/powerpoint/2010/main" val="38724719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Must include:</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name and address </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which area standing in</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confirmation of qualification(s) that apply (at least 1, but select all that apply)</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date of birth &amp; signature</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date of consent</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witness’ name, address and signature</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dirty="0">
                <a:solidFill>
                  <a:srgbClr val="000000"/>
                </a:solidFill>
                <a:effectLst/>
                <a:latin typeface="Times New Roman" panose="02020603050405020304" pitchFamily="18" charset="0"/>
              </a:rPr>
              <a:t>​</a:t>
            </a:r>
            <a:endParaRPr lang="en-GB" b="0" i="0" dirty="0">
              <a:solidFill>
                <a:srgbClr val="000000"/>
              </a:solidFill>
              <a:effectLst/>
              <a:latin typeface="Arial" panose="020B0604020202020204" pitchFamily="34" charset="0"/>
            </a:endParaRPr>
          </a:p>
          <a:p>
            <a:pPr eaLnBrk="1" hangingPunct="1"/>
            <a:r>
              <a:rPr lang="en-GB" altLang="en-US" dirty="0"/>
              <a:t>Advise people that if they qualify under more than one qualification it is good practice to use them all in case any become invalid once they have become elected.  </a:t>
            </a:r>
          </a:p>
          <a:p>
            <a:pPr eaLnBrk="1" hangingPunct="1"/>
            <a:endParaRPr lang="en-GB" altLang="en-US" dirty="0"/>
          </a:p>
          <a:p>
            <a:pPr eaLnBrk="1" hangingPunct="1"/>
            <a:r>
              <a:rPr lang="en-GB" altLang="en-US" dirty="0"/>
              <a:t>The candidate’s signature must be witnessed and the witness must sign the form. The witness should be the same person whose details you give on your home address form </a:t>
            </a:r>
          </a:p>
          <a:p>
            <a:pPr eaLnBrk="1" hangingPunct="1"/>
            <a:endParaRPr lang="en-GB" altLang="en-US" b="1" dirty="0"/>
          </a:p>
          <a:p>
            <a:r>
              <a:rPr lang="en-GB" altLang="en-US" dirty="0"/>
              <a:t>Highlight that candidates </a:t>
            </a:r>
            <a:r>
              <a:rPr lang="en-GB" altLang="en-US" b="1" dirty="0"/>
              <a:t>must not </a:t>
            </a:r>
            <a:r>
              <a:rPr lang="en-GB" altLang="en-US" dirty="0"/>
              <a:t>sign the form if they are not qualified to stand. Point to Part 1 of the Commission’s guidance for candidates and agents (www.electoralcommission.org.uk). </a:t>
            </a:r>
          </a:p>
          <a:p>
            <a:endParaRPr lang="en-GB" altLang="en-US" dirty="0"/>
          </a:p>
          <a:p>
            <a:r>
              <a:rPr lang="en-GB" altLang="en-US" dirty="0"/>
              <a:t>You must not sign the consent form earlier than one calendar month before the deadline for submitting your nomination papers</a:t>
            </a:r>
          </a:p>
          <a:p>
            <a:endParaRPr lang="en-GB" altLang="en-US" dirty="0"/>
          </a:p>
          <a:p>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19</a:t>
            </a:fld>
            <a:endParaRPr lang="en-US"/>
          </a:p>
        </p:txBody>
      </p:sp>
    </p:spTree>
    <p:extLst>
      <p:ext uri="{BB962C8B-B14F-4D97-AF65-F5344CB8AC3E}">
        <p14:creationId xmlns:p14="http://schemas.microsoft.com/office/powerpoint/2010/main" val="11697255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Party candidates must have written permission to use the party name/description from the Nominating Officer (or a person appointed to act on their behalf)</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The certificate may:</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allow the use of the party name or a particular description</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allow candidate to choose whether to use the party name or any of the descriptions registered with the Electoral Commission</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Party candidates can ask an emblem to printed on the ballot paper</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Party candidates should supply an electronic version of the emblem to the Returning Officer if required</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Must be submitted by 4pm 8 April</a:t>
            </a:r>
            <a:r>
              <a:rPr lang="en-US" b="0" i="0" dirty="0">
                <a:solidFill>
                  <a:srgbClr val="000000"/>
                </a:solidFill>
                <a:effectLst/>
                <a:latin typeface="Arial" panose="020B0604020202020204" pitchFamily="34" charset="0"/>
              </a:rPr>
              <a:t>​</a:t>
            </a:r>
          </a:p>
          <a:p>
            <a:endParaRPr lang="en-GB" dirty="0"/>
          </a:p>
          <a:p>
            <a:pPr eaLnBrk="1" hangingPunct="1"/>
            <a:r>
              <a:rPr lang="en-GB" altLang="en-US" dirty="0"/>
              <a:t>If the ‘certificate of authorisation’ states a particular description or the party name to be used then that must be used by the candidate. </a:t>
            </a:r>
          </a:p>
          <a:p>
            <a:pPr eaLnBrk="1" hangingPunct="1"/>
            <a:endParaRPr lang="en-GB" altLang="en-US" dirty="0"/>
          </a:p>
          <a:p>
            <a:pPr eaLnBrk="1" hangingPunct="1"/>
            <a:r>
              <a:rPr lang="en-GB" altLang="en-US" dirty="0"/>
              <a:t>If the certificate allows the candidate to choose, they must choose either the party name or a description registered with the Electoral Commission. Party names and descriptions are on the Commission website and must match exactly. </a:t>
            </a:r>
            <a:r>
              <a:rPr lang="en-US" altLang="en-US" dirty="0"/>
              <a:t>No alteration is permitted.</a:t>
            </a:r>
          </a:p>
          <a:p>
            <a:endParaRPr lang="en-GB" dirty="0"/>
          </a:p>
          <a:p>
            <a:pPr marL="228600" lvl="1" indent="-228600">
              <a:buFontTx/>
              <a:buChar char="•"/>
              <a:defRPr/>
            </a:pPr>
            <a:r>
              <a:rPr lang="en-GB" sz="1200" dirty="0"/>
              <a:t>Party candidates can ask for an emblem to be printed on the ballot paper</a:t>
            </a:r>
          </a:p>
          <a:p>
            <a:pPr marL="0" lvl="1" indent="0">
              <a:buFontTx/>
              <a:buNone/>
              <a:defRPr/>
            </a:pPr>
            <a:endParaRPr lang="en-GB" sz="1200" dirty="0"/>
          </a:p>
          <a:p>
            <a:pPr marL="228600" lvl="1" indent="-228600">
              <a:buFontTx/>
              <a:buChar char="•"/>
              <a:defRPr/>
            </a:pPr>
            <a:r>
              <a:rPr lang="en-GB" sz="1200" dirty="0"/>
              <a:t>Emblem request form must be submitted by 4pm </a:t>
            </a:r>
            <a:r>
              <a:rPr lang="en-GB" sz="1200" dirty="0">
                <a:solidFill>
                  <a:srgbClr val="FF0000"/>
                </a:solidFill>
              </a:rPr>
              <a:t>[E-19]</a:t>
            </a:r>
          </a:p>
          <a:p>
            <a:pPr marL="0" lvl="1" indent="0">
              <a:buFontTx/>
              <a:buNone/>
              <a:defRPr/>
            </a:pPr>
            <a:endParaRPr lang="en-GB" sz="1200" dirty="0"/>
          </a:p>
          <a:p>
            <a:pPr marL="228600" lvl="1" indent="-228600">
              <a:buFontTx/>
              <a:buChar char="•"/>
              <a:defRPr/>
            </a:pPr>
            <a:r>
              <a:rPr lang="en-GB" sz="1200" dirty="0"/>
              <a:t>Party candidates should supply an electronic version of the emblem to the Returning Officer if required</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20</a:t>
            </a:fld>
            <a:endParaRPr lang="en-US"/>
          </a:p>
        </p:txBody>
      </p:sp>
    </p:spTree>
    <p:extLst>
      <p:ext uri="{BB962C8B-B14F-4D97-AF65-F5344CB8AC3E}">
        <p14:creationId xmlns:p14="http://schemas.microsoft.com/office/powerpoint/2010/main" val="1210150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Agents, including a candidate acting as their own agent, can be replaced at any time.</a:t>
            </a:r>
          </a:p>
          <a:p>
            <a:pPr eaLnBrk="1" hangingPunct="1"/>
            <a:endParaRPr lang="en-GB" altLang="en-US" dirty="0"/>
          </a:p>
          <a:p>
            <a:pPr eaLnBrk="1" hangingPunct="1"/>
            <a:r>
              <a:rPr lang="en-GB" altLang="en-US" dirty="0"/>
              <a:t>Remind candidates that is they act as their own agent and do not provide an office address their home address will be published on the notice of election agents, even if they have requested for this information to be withheld from the SOPN and ballot paper</a:t>
            </a:r>
          </a:p>
          <a:p>
            <a:pPr eaLnBrk="1" hangingPunct="1"/>
            <a:endParaRPr lang="en-GB" altLang="en-US" dirty="0"/>
          </a:p>
          <a:p>
            <a:pPr eaLnBrk="1" hangingPunct="1"/>
            <a:r>
              <a:rPr lang="en-GB" altLang="en-US" dirty="0"/>
              <a:t>No election agents for parish council elections.</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22</a:t>
            </a:fld>
            <a:endParaRPr lang="en-US"/>
          </a:p>
        </p:txBody>
      </p:sp>
    </p:spTree>
    <p:extLst>
      <p:ext uri="{BB962C8B-B14F-4D97-AF65-F5344CB8AC3E}">
        <p14:creationId xmlns:p14="http://schemas.microsoft.com/office/powerpoint/2010/main" val="23934138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Candidate will be able to appoint 4 counting agents</a:t>
            </a:r>
          </a:p>
        </p:txBody>
      </p:sp>
      <p:sp>
        <p:nvSpPr>
          <p:cNvPr id="4" name="Slide Number Placeholder 3"/>
          <p:cNvSpPr>
            <a:spLocks noGrp="1"/>
          </p:cNvSpPr>
          <p:nvPr>
            <p:ph type="sldNum" sz="quarter" idx="5"/>
          </p:nvPr>
        </p:nvSpPr>
        <p:spPr/>
        <p:txBody>
          <a:bodyPr/>
          <a:lstStyle/>
          <a:p>
            <a:fld id="{B2EB8506-ACAB-3042-AA6A-0F23A710C3DE}" type="slidenum">
              <a:rPr lang="en-US" smtClean="0"/>
              <a:t>24</a:t>
            </a:fld>
            <a:endParaRPr lang="en-US"/>
          </a:p>
        </p:txBody>
      </p:sp>
    </p:spTree>
    <p:extLst>
      <p:ext uri="{BB962C8B-B14F-4D97-AF65-F5344CB8AC3E}">
        <p14:creationId xmlns:p14="http://schemas.microsoft.com/office/powerpoint/2010/main" val="40721580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Once someone officially becomes a candidate, they are entitled to receive a free copy of the full electoral register and the lists of people voting by post or proxy (‘the absent voters’ lists’) for the ward/division that they are contesting.</a:t>
            </a:r>
          </a:p>
          <a:p>
            <a:endParaRPr lang="en-GB" altLang="en-US" dirty="0"/>
          </a:p>
          <a:p>
            <a:r>
              <a:rPr lang="en-GB" altLang="en-US" dirty="0">
                <a:solidFill>
                  <a:srgbClr val="FF0000"/>
                </a:solidFill>
              </a:rPr>
              <a:t>Emphasise that candidates may prefer to receive the register and lists electronically, to avoid the need to collect them from the election office. Highlight any local arrangements you may have in place for collection of physical copies.</a:t>
            </a:r>
          </a:p>
          <a:p>
            <a:endParaRPr lang="en-US" altLang="en-US" dirty="0"/>
          </a:p>
          <a:p>
            <a:r>
              <a:rPr lang="en-US" altLang="en-US" dirty="0"/>
              <a:t>Registered political parties are entitled to receive a copy of the full electoral register at any time.</a:t>
            </a:r>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25</a:t>
            </a:fld>
            <a:endParaRPr lang="en-US"/>
          </a:p>
        </p:txBody>
      </p:sp>
    </p:spTree>
    <p:extLst>
      <p:ext uri="{BB962C8B-B14F-4D97-AF65-F5344CB8AC3E}">
        <p14:creationId xmlns:p14="http://schemas.microsoft.com/office/powerpoint/2010/main" val="3839165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Any person found breaching the restrictions on use of the electoral register could face a fine</a:t>
            </a:r>
          </a:p>
          <a:p>
            <a:r>
              <a:rPr lang="en-GB" altLang="en-US" dirty="0"/>
              <a:t>Refer to Access and Supply section of the Commission’s guidance for further details.</a:t>
            </a:r>
          </a:p>
          <a:p>
            <a:r>
              <a:rPr lang="en-GB" altLang="en-US" dirty="0"/>
              <a:t> </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26</a:t>
            </a:fld>
            <a:endParaRPr lang="en-US"/>
          </a:p>
        </p:txBody>
      </p:sp>
    </p:spTree>
    <p:extLst>
      <p:ext uri="{BB962C8B-B14F-4D97-AF65-F5344CB8AC3E}">
        <p14:creationId xmlns:p14="http://schemas.microsoft.com/office/powerpoint/2010/main" val="24661634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dirty="0"/>
          </a:p>
          <a:p>
            <a:r>
              <a:rPr lang="en-GB" altLang="en-US" sz="2200" dirty="0">
                <a:latin typeface="Arial" panose="020B0604020202020204" pitchFamily="34" charset="0"/>
                <a:cs typeface="Arial" panose="020B0604020202020204" pitchFamily="34" charset="0"/>
              </a:rPr>
              <a:t>When discussing registering to vote with individuals, you will need to make them aware that they will need:</a:t>
            </a:r>
          </a:p>
          <a:p>
            <a:pPr lvl="1"/>
            <a:r>
              <a:rPr lang="en-GB" altLang="en-US" sz="2200" dirty="0">
                <a:latin typeface="Arial" panose="020B0604020202020204" pitchFamily="34" charset="0"/>
                <a:cs typeface="Arial" panose="020B0604020202020204" pitchFamily="34" charset="0"/>
              </a:rPr>
              <a:t>their National Insurance number,</a:t>
            </a:r>
          </a:p>
          <a:p>
            <a:pPr lvl="1"/>
            <a:r>
              <a:rPr lang="en-GB" altLang="en-US" sz="2200" dirty="0">
                <a:latin typeface="Arial" panose="020B0604020202020204" pitchFamily="34" charset="0"/>
                <a:cs typeface="Arial" panose="020B0604020202020204" pitchFamily="34" charset="0"/>
              </a:rPr>
              <a:t>date of birth and address to register.</a:t>
            </a:r>
          </a:p>
          <a:p>
            <a:r>
              <a:rPr lang="en-GB" altLang="en-US" sz="2200" dirty="0">
                <a:latin typeface="Arial" panose="020B0604020202020204" pitchFamily="34" charset="0"/>
                <a:cs typeface="Arial" panose="020B0604020202020204" pitchFamily="34" charset="0"/>
              </a:rPr>
              <a:t>People who do not have / cannot retrieve their National Insurance Number can still register, but they may need to provide further information. If so, they will be contacted by the ERO.</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27</a:t>
            </a:fld>
            <a:endParaRPr lang="en-US"/>
          </a:p>
        </p:txBody>
      </p:sp>
    </p:spTree>
    <p:extLst>
      <p:ext uri="{BB962C8B-B14F-4D97-AF65-F5344CB8AC3E}">
        <p14:creationId xmlns:p14="http://schemas.microsoft.com/office/powerpoint/2010/main" val="41827319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Point out that electors can now apply for absent votes online and this is the fastest way for the ERO to receive their application</a:t>
            </a:r>
          </a:p>
          <a:p>
            <a:endParaRPr lang="en-US" dirty="0"/>
          </a:p>
          <a:p>
            <a:r>
              <a:rPr lang="en-US" dirty="0"/>
              <a:t>When talking to electors about voting by post or proxy, you should make them aware of the relevant deadlines and advise them to apply early and of the new requirements for postal vote applications, including the identity verification stage and the requirement to provide their national insurance number as part of the application, as they would need to with registration applications. </a:t>
            </a:r>
          </a:p>
          <a:p>
            <a:endParaRPr lang="en-US" dirty="0"/>
          </a:p>
          <a:p>
            <a:r>
              <a:rPr lang="en-US" dirty="0">
                <a:latin typeface="Times"/>
                <a:cs typeface="Times"/>
              </a:rPr>
              <a:t>The deadline for applying for a postal vote at the elections is E-11.</a:t>
            </a:r>
          </a:p>
          <a:p>
            <a:endParaRPr lang="en-US" dirty="0"/>
          </a:p>
          <a:p>
            <a:r>
              <a:rPr lang="en-US" dirty="0">
                <a:latin typeface="Times"/>
                <a:cs typeface="Times"/>
              </a:rPr>
              <a:t>The earlier that voters apply for a postal vote, the sooner it can be processed and the quicker it can be sent to them. </a:t>
            </a:r>
          </a:p>
          <a:p>
            <a:endParaRPr lang="en-US" dirty="0"/>
          </a:p>
          <a:p>
            <a:r>
              <a:rPr lang="en-US" dirty="0">
                <a:latin typeface="Times"/>
                <a:cs typeface="Times"/>
              </a:rPr>
              <a:t>The deadline for applying for a proxy vote at these elections is E-6, although in some circumstances voters may be able to appoint an emergency proxy after this date.</a:t>
            </a:r>
          </a:p>
          <a:p>
            <a:endParaRPr lang="en-US" dirty="0"/>
          </a:p>
          <a:p>
            <a:r>
              <a:rPr lang="en-US" dirty="0">
                <a:latin typeface="Times"/>
                <a:cs typeface="Times"/>
              </a:rPr>
              <a:t>If applying on </a:t>
            </a:r>
            <a:r>
              <a:rPr lang="en-US" b="0" i="0" dirty="0">
                <a:effectLst/>
                <a:latin typeface="Times"/>
                <a:cs typeface="Times"/>
              </a:rPr>
              <a:t>a </a:t>
            </a:r>
            <a:r>
              <a:rPr lang="en-US" dirty="0">
                <a:latin typeface="Times"/>
                <a:cs typeface="Times"/>
              </a:rPr>
              <a:t>paper </a:t>
            </a:r>
            <a:r>
              <a:rPr lang="en-US" b="0" i="0" dirty="0">
                <a:effectLst/>
                <a:latin typeface="Times"/>
                <a:cs typeface="Times"/>
              </a:rPr>
              <a:t>form </a:t>
            </a:r>
            <a:r>
              <a:rPr lang="en-US" dirty="0">
                <a:latin typeface="Times"/>
                <a:cs typeface="Times"/>
              </a:rPr>
              <a:t>voters should be encouraged to return their applications directly to the Electoral Registration Officer, either by post or by scanning and emailing their application.  </a:t>
            </a:r>
          </a:p>
          <a:p>
            <a:endParaRPr lang="en-US" dirty="0"/>
          </a:p>
          <a:p>
            <a:r>
              <a:rPr lang="en-US" dirty="0"/>
              <a:t>As always, you should observe the Code of Conduct in relation to absent voting, for example by forwarding any applications you receive to the Electoral Registration Officer within two working days of receipt. </a:t>
            </a:r>
          </a:p>
          <a:p>
            <a:endParaRPr lang="en-US" altLang="en-US" dirty="0">
              <a:cs typeface="Times"/>
            </a:endParaRP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28</a:t>
            </a:fld>
            <a:endParaRPr lang="en-US"/>
          </a:p>
        </p:txBody>
      </p:sp>
    </p:spTree>
    <p:extLst>
      <p:ext uri="{BB962C8B-B14F-4D97-AF65-F5344CB8AC3E}">
        <p14:creationId xmlns:p14="http://schemas.microsoft.com/office/powerpoint/2010/main" val="38792581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a:cs typeface="Times"/>
              </a:rPr>
              <a:t>As well as the restrictions on who can handle postal voting documents and limits on the number of postal vote documents that can be returned by hand, anyone who returns a postal vote by hand will also need to complete a postal vote return form. Staff will be able to assist with the completion of this form, but if the form is not completed alongside and the postal votes are turned by hand without it, then the postal votes will be rejected. </a:t>
            </a:r>
          </a:p>
          <a:p>
            <a:endParaRPr lang="en-GB" dirty="0">
              <a:latin typeface="Times"/>
              <a:cs typeface="Times"/>
            </a:endParaRPr>
          </a:p>
          <a:p>
            <a:r>
              <a:rPr lang="en-GB" dirty="0">
                <a:latin typeface="Times"/>
                <a:cs typeface="Times"/>
              </a:rPr>
              <a:t>Postal voting documents are:</a:t>
            </a:r>
            <a:br>
              <a:rPr lang="en-GB" dirty="0">
                <a:cs typeface="Times"/>
              </a:rPr>
            </a:br>
            <a:r>
              <a:rPr lang="en-GB" dirty="0">
                <a:latin typeface="Times"/>
                <a:cs typeface="Times"/>
              </a:rPr>
              <a:t> - a postal ballot paper</a:t>
            </a:r>
            <a:endParaRPr lang="en-GB" dirty="0"/>
          </a:p>
          <a:p>
            <a:r>
              <a:rPr lang="en-GB" dirty="0">
                <a:latin typeface="Times"/>
                <a:cs typeface="Times"/>
              </a:rPr>
              <a:t> - a postal voting statement</a:t>
            </a:r>
          </a:p>
          <a:p>
            <a:r>
              <a:rPr lang="en-GB" dirty="0">
                <a:latin typeface="Times"/>
                <a:cs typeface="Times"/>
              </a:rPr>
              <a:t> - a declaration of identity</a:t>
            </a:r>
          </a:p>
          <a:p>
            <a:r>
              <a:rPr lang="en-GB" dirty="0">
                <a:latin typeface="Times"/>
                <a:cs typeface="Times"/>
              </a:rPr>
              <a:t> - envelopes for returning postal voting documents</a:t>
            </a:r>
          </a:p>
          <a:p>
            <a:r>
              <a:rPr lang="en-GB" dirty="0">
                <a:latin typeface="Times"/>
                <a:cs typeface="Times"/>
              </a:rPr>
              <a:t> - an envelope containing a postal ballot pack</a:t>
            </a:r>
          </a:p>
          <a:p>
            <a:endParaRPr lang="en-GB" dirty="0"/>
          </a:p>
          <a:p>
            <a:r>
              <a:rPr lang="en-GB" dirty="0">
                <a:latin typeface="Times"/>
                <a:cs typeface="Times"/>
              </a:rPr>
              <a:t>Close relatives are an individual’s:</a:t>
            </a:r>
          </a:p>
          <a:p>
            <a:r>
              <a:rPr lang="en-GB" dirty="0">
                <a:latin typeface="Times"/>
                <a:cs typeface="Times"/>
              </a:rPr>
              <a:t>- spouse or civil partner</a:t>
            </a:r>
          </a:p>
          <a:p>
            <a:r>
              <a:rPr lang="en-GB" dirty="0">
                <a:latin typeface="Times"/>
                <a:cs typeface="Times"/>
              </a:rPr>
              <a:t>- parent</a:t>
            </a:r>
          </a:p>
          <a:p>
            <a:r>
              <a:rPr lang="en-GB" dirty="0">
                <a:latin typeface="Times"/>
                <a:cs typeface="Times"/>
              </a:rPr>
              <a:t>- grandparent</a:t>
            </a:r>
          </a:p>
          <a:p>
            <a:r>
              <a:rPr lang="en-GB" dirty="0">
                <a:latin typeface="Times"/>
                <a:cs typeface="Times"/>
              </a:rPr>
              <a:t>- sibling</a:t>
            </a:r>
          </a:p>
          <a:p>
            <a:r>
              <a:rPr lang="en-GB" dirty="0">
                <a:latin typeface="Times"/>
                <a:cs typeface="Times"/>
              </a:rPr>
              <a:t>- child</a:t>
            </a:r>
          </a:p>
          <a:p>
            <a:r>
              <a:rPr lang="en-GB" dirty="0">
                <a:latin typeface="Times"/>
                <a:cs typeface="Times"/>
              </a:rPr>
              <a:t>- grandchild</a:t>
            </a:r>
          </a:p>
          <a:p>
            <a:endParaRPr lang="en-GB" dirty="0"/>
          </a:p>
          <a:p>
            <a:r>
              <a:rPr lang="en-GB" dirty="0">
                <a:latin typeface="Times"/>
                <a:cs typeface="Times"/>
              </a:rPr>
              <a:t>For the purposes of postal vote handling, two people living together as if they were a married couple or civil partners are treated as such. You can point to the Commission’s Code of Conduct here for more information: https://www.electoralcommission.org.uk/code-conduct-campaigners-uk-parliamentary-general-elections-great-britain-local-elections-england/postal-voting-documents</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29</a:t>
            </a:fld>
            <a:endParaRPr lang="en-US"/>
          </a:p>
        </p:txBody>
      </p:sp>
    </p:spTree>
    <p:extLst>
      <p:ext uri="{BB962C8B-B14F-4D97-AF65-F5344CB8AC3E}">
        <p14:creationId xmlns:p14="http://schemas.microsoft.com/office/powerpoint/2010/main" val="4074787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definitions also include someone who is employed by any of the people listed to carry out activities designed to promote a particular outcome at an election.</a:t>
            </a:r>
          </a:p>
          <a:p>
            <a:endParaRPr lang="en-GB"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30</a:t>
            </a:fld>
            <a:endParaRPr lang="en-US"/>
          </a:p>
        </p:txBody>
      </p:sp>
    </p:spTree>
    <p:extLst>
      <p:ext uri="{BB962C8B-B14F-4D97-AF65-F5344CB8AC3E}">
        <p14:creationId xmlns:p14="http://schemas.microsoft.com/office/powerpoint/2010/main" val="1048020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Voters will be able to present out of date photo ID so long as the photograph is still a good likeness. The name on the ID should be the same name as the one on the electoral register. </a:t>
            </a:r>
          </a:p>
          <a:p>
            <a:endParaRPr lang="en-GB" altLang="en-US" dirty="0"/>
          </a:p>
          <a:p>
            <a:r>
              <a:rPr lang="en-GB" altLang="en-US" dirty="0"/>
              <a:t>If someone forgets or brings the wrong type of ID with them they will be able to return later with the correct photo ID, during the hours of poll. </a:t>
            </a:r>
          </a:p>
          <a:p>
            <a:endParaRPr lang="en-GB" altLang="en-US" dirty="0"/>
          </a:p>
          <a:p>
            <a:r>
              <a:rPr lang="en-US" b="0" i="0" dirty="0">
                <a:solidFill>
                  <a:srgbClr val="003057"/>
                </a:solidFill>
                <a:effectLst/>
                <a:latin typeface="Swis721LtBTW05-Medium"/>
              </a:rPr>
              <a:t>Staff will check that they are happy that it’s an accepted form of ID. A private area will be available. Voters can choose to have their photo ID viewed in private. This might be a separate room, or an area separated by a privacy screen, depending on the polling station.</a:t>
            </a:r>
            <a:endParaRPr lang="en-GB" altLang="en-US" dirty="0"/>
          </a:p>
          <a:p>
            <a:endParaRPr lang="en-GB" altLang="en-US" dirty="0"/>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31</a:t>
            </a:fld>
            <a:endParaRPr lang="en-US"/>
          </a:p>
        </p:txBody>
      </p:sp>
    </p:spTree>
    <p:extLst>
      <p:ext uri="{BB962C8B-B14F-4D97-AF65-F5344CB8AC3E}">
        <p14:creationId xmlns:p14="http://schemas.microsoft.com/office/powerpoint/2010/main" val="1039922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Candidates and agents can play their part in encouraging voters to ensure they have some form of photo ID. </a:t>
            </a:r>
          </a:p>
          <a:p>
            <a:endParaRPr lang="en-GB" altLang="en-US" dirty="0"/>
          </a:p>
          <a:p>
            <a:r>
              <a:rPr lang="en-GB" altLang="en-US" dirty="0"/>
              <a:t>The deadline for applications for a Voter Authority Certificate or Anonymous Elector’s Document is 5pm on 25 April 2023. </a:t>
            </a:r>
          </a:p>
          <a:p>
            <a:endParaRPr lang="en-GB" altLang="en-US" dirty="0"/>
          </a:p>
          <a:p>
            <a:r>
              <a:rPr lang="en-GB" altLang="en-US" dirty="0"/>
              <a:t>There will also be a national public awareness campaign run by the Electoral Commission – also highlight any local work you are undertaking to spread awareness. </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32</a:t>
            </a:fld>
            <a:endParaRPr lang="en-US"/>
          </a:p>
        </p:txBody>
      </p:sp>
    </p:spTree>
    <p:extLst>
      <p:ext uri="{BB962C8B-B14F-4D97-AF65-F5344CB8AC3E}">
        <p14:creationId xmlns:p14="http://schemas.microsoft.com/office/powerpoint/2010/main" val="8823508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a:t>A list of all the acceptable forms of photo ID will follow on the next few slides - full lists are available online at </a:t>
            </a:r>
            <a:r>
              <a:rPr lang="en-US" dirty="0"/>
              <a:t>https://www.electoralcommission.org.uk/i-am-a/voter/voter-id/accepted-forms-photo-id</a:t>
            </a:r>
          </a:p>
          <a:p>
            <a:endParaRPr lang="en-GB" altLang="en-US" dirty="0"/>
          </a:p>
          <a:p>
            <a:r>
              <a:rPr lang="en-GB" altLang="en-US" dirty="0"/>
              <a:t>Have handout of full list available if not already provided. </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33</a:t>
            </a:fld>
            <a:endParaRPr lang="en-US"/>
          </a:p>
        </p:txBody>
      </p:sp>
    </p:spTree>
    <p:extLst>
      <p:ext uri="{BB962C8B-B14F-4D97-AF65-F5344CB8AC3E}">
        <p14:creationId xmlns:p14="http://schemas.microsoft.com/office/powerpoint/2010/main" val="2112706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printed material, such as leaflets and posters, candidates must include the name and address of: the printer, and the promoter. </a:t>
            </a:r>
            <a:endParaRPr lang="en-US" dirty="0"/>
          </a:p>
          <a:p>
            <a:endParaRPr lang="en-GB" dirty="0"/>
          </a:p>
          <a:p>
            <a:r>
              <a:rPr lang="en-GB" dirty="0"/>
              <a:t>Give council position on putting up and removing posters and election material.</a:t>
            </a:r>
            <a:endParaRPr lang="en-US" dirty="0"/>
          </a:p>
          <a:p>
            <a:endParaRPr lang="en-GB" dirty="0"/>
          </a:p>
          <a:p>
            <a:r>
              <a:rPr lang="en-GB" dirty="0">
                <a:latin typeface="Times"/>
                <a:cs typeface="Times"/>
              </a:rPr>
              <a:t>Refer to the Commission’s HTML guidance for C&amp;As for further guidance on campaigning: </a:t>
            </a:r>
            <a:r>
              <a:rPr lang="en-GB" dirty="0">
                <a:latin typeface="Times"/>
                <a:cs typeface="Times"/>
                <a:hlinkClick r:id="rId3"/>
              </a:rPr>
              <a:t>Campaigning | Electoral Commission</a:t>
            </a:r>
            <a:endParaRPr lang="en-GB" dirty="0">
              <a:latin typeface="Times"/>
              <a:cs typeface="Times"/>
            </a:endParaRPr>
          </a:p>
          <a:p>
            <a:endParaRPr lang="en-GB" dirty="0"/>
          </a:p>
          <a:p>
            <a:r>
              <a:rPr lang="en-GB" dirty="0">
                <a:latin typeface="Times"/>
                <a:cs typeface="Times"/>
              </a:rPr>
              <a:t>Refer back to campaigners handling of postal voting documents.</a:t>
            </a:r>
            <a:endParaRPr lang="en-US" dirty="0">
              <a:latin typeface="Times"/>
              <a:cs typeface="Times"/>
            </a:endParaRP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36</a:t>
            </a:fld>
            <a:endParaRPr lang="en-US"/>
          </a:p>
        </p:txBody>
      </p:sp>
    </p:spTree>
    <p:extLst>
      <p:ext uri="{BB962C8B-B14F-4D97-AF65-F5344CB8AC3E}">
        <p14:creationId xmlns:p14="http://schemas.microsoft.com/office/powerpoint/2010/main" val="26909087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a:cs typeface="Times"/>
              </a:rPr>
              <a:t>Reinforce the changes to absent voting forms and the requirements for identity verification as part of absent vote applications.</a:t>
            </a:r>
            <a:br>
              <a:rPr lang="en-GB" dirty="0">
                <a:cs typeface="Times"/>
              </a:rPr>
            </a:br>
            <a:br>
              <a:rPr lang="en-GB" dirty="0">
                <a:cs typeface="Times"/>
              </a:rPr>
            </a:br>
            <a:r>
              <a:rPr lang="en-GB" dirty="0">
                <a:latin typeface="Times"/>
                <a:cs typeface="Times"/>
              </a:rPr>
              <a:t>ERO address for the return of forms should be clearly provided as the preferred return address. </a:t>
            </a:r>
            <a:endParaRPr lang="en-US" dirty="0">
              <a:latin typeface="Times"/>
              <a:cs typeface="Times"/>
            </a:endParaRPr>
          </a:p>
          <a:p>
            <a:endParaRPr lang="en-GB" dirty="0"/>
          </a:p>
          <a:p>
            <a:r>
              <a:rPr lang="en-GB" dirty="0">
                <a:latin typeface="Times"/>
                <a:cs typeface="Times"/>
              </a:rPr>
              <a:t>The Code of Conduct for campaigners has been updated and is now published in HTML and can be found on the Commission’s website at </a:t>
            </a:r>
            <a:r>
              <a:rPr lang="en-GB" dirty="0">
                <a:latin typeface="Times"/>
                <a:cs typeface="Times"/>
                <a:hlinkClick r:id="rId3"/>
              </a:rPr>
              <a:t>https://www.electoralcommission.org.uk/code-conduct-campaigners-uk-parliamentary-general-elections-great-britain-local-elections-England</a:t>
            </a:r>
            <a:endParaRPr lang="en-US" dirty="0">
              <a:latin typeface="Times"/>
              <a:cs typeface="Times"/>
            </a:endParaRP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37</a:t>
            </a:fld>
            <a:endParaRPr lang="en-US"/>
          </a:p>
        </p:txBody>
      </p:sp>
    </p:spTree>
    <p:extLst>
      <p:ext uri="{BB962C8B-B14F-4D97-AF65-F5344CB8AC3E}">
        <p14:creationId xmlns:p14="http://schemas.microsoft.com/office/powerpoint/2010/main" val="992682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Code of Conduct for campaigners can be found on the Commission’s website: </a:t>
            </a:r>
            <a:r>
              <a:rPr lang="en-GB" dirty="0">
                <a:hlinkClick r:id="rId3"/>
              </a:rPr>
              <a:t>https://www.electoralcommission.org.uk/code-conduct-campaigners-uk-parliamentary-general-elections-great-britain-local-elections-england</a:t>
            </a:r>
            <a:endParaRPr lang="en-US" dirty="0"/>
          </a:p>
          <a:p>
            <a:endParaRPr lang="en-GB" dirty="0"/>
          </a:p>
          <a:p>
            <a:r>
              <a:rPr lang="en-GB" dirty="0">
                <a:latin typeface="Times"/>
                <a:cs typeface="Times"/>
              </a:rPr>
              <a:t>The code covers all those actively involved in campaigning in elections or referendums in Great Britain. </a:t>
            </a:r>
          </a:p>
          <a:p>
            <a:endParaRPr lang="en-GB" dirty="0">
              <a:cs typeface="Times"/>
            </a:endParaRPr>
          </a:p>
          <a:p>
            <a:r>
              <a:rPr lang="en-GB" dirty="0">
                <a:latin typeface="Times"/>
                <a:cs typeface="Times"/>
              </a:rPr>
              <a:t>It is an offence for a political campaigner at an election to handle the postal vote(s) of another person, unless that person is a close relative or someone for whom they or the organisation which employs or engages them provide regular care. </a:t>
            </a:r>
          </a:p>
          <a:p>
            <a:r>
              <a:rPr lang="en-GB" dirty="0">
                <a:latin typeface="Times"/>
                <a:cs typeface="Times"/>
              </a:rPr>
              <a:t>Postal voting documents are a postal ballot paper, a postal voting statement, a declaration of identity, envelopes for returning postal voting documents, and an envelope containing a postal ballot pack. </a:t>
            </a:r>
          </a:p>
          <a:p>
            <a:pPr eaLnBrk="1" hangingPunct="1"/>
            <a:endParaRPr lang="en-GB" altLang="en-US" dirty="0"/>
          </a:p>
          <a:p>
            <a:r>
              <a:rPr lang="en-GB" altLang="en-US" dirty="0">
                <a:latin typeface="Times"/>
                <a:cs typeface="Times"/>
              </a:rPr>
              <a:t>Remind candidates and agents that if they have complaints or allegations of electoral fraud, they should:</a:t>
            </a:r>
          </a:p>
          <a:p>
            <a:endParaRPr lang="en-GB" altLang="en-US" dirty="0"/>
          </a:p>
          <a:p>
            <a:r>
              <a:rPr lang="en-GB" altLang="en-US" dirty="0">
                <a:latin typeface="Times"/>
                <a:cs typeface="Times"/>
              </a:rPr>
              <a:t>Be prepared to give the police a statement and substantiate any allegations</a:t>
            </a:r>
          </a:p>
          <a:p>
            <a:endParaRPr lang="en-GB" altLang="en-US" dirty="0"/>
          </a:p>
          <a:p>
            <a:r>
              <a:rPr lang="en-GB" altLang="en-US" dirty="0">
                <a:latin typeface="Times"/>
                <a:cs typeface="Times"/>
              </a:rPr>
              <a:t>Raise the matter with their election agent or local party, or with the relevant ERO or RO. </a:t>
            </a:r>
            <a:endParaRPr lang="en-GB" altLang="en-US" dirty="0">
              <a:cs typeface="Times"/>
            </a:endParaRPr>
          </a:p>
          <a:p>
            <a:endParaRPr lang="en-GB" altLang="en-US" dirty="0"/>
          </a:p>
          <a:p>
            <a:r>
              <a:rPr lang="en-GB" altLang="en-US" b="1" dirty="0">
                <a:latin typeface="Times"/>
                <a:cs typeface="Times"/>
              </a:rPr>
              <a:t>You should also cover what standards of behaviour you expect from supporters in the environs of the polling place on polling day.</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38</a:t>
            </a:fld>
            <a:endParaRPr lang="en-US"/>
          </a:p>
        </p:txBody>
      </p:sp>
    </p:spTree>
    <p:extLst>
      <p:ext uri="{BB962C8B-B14F-4D97-AF65-F5344CB8AC3E}">
        <p14:creationId xmlns:p14="http://schemas.microsoft.com/office/powerpoint/2010/main" val="10358855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Times"/>
                <a:cs typeface="Times"/>
              </a:rPr>
              <a:t>Explain that you can canvass the support of the electors and use your copy of the electoral register and you may campaign on polling day but not in a building or area that has been hired as a polling station.</a:t>
            </a:r>
            <a:endParaRPr lang="en-US" dirty="0">
              <a:latin typeface="Times"/>
              <a:cs typeface="Times"/>
            </a:endParaRPr>
          </a:p>
          <a:p>
            <a:r>
              <a:rPr lang="en-GB" dirty="0">
                <a:latin typeface="Times"/>
                <a:cs typeface="Times"/>
              </a:rPr>
              <a:t> </a:t>
            </a:r>
            <a:endParaRPr lang="en-US" dirty="0">
              <a:latin typeface="Times"/>
              <a:cs typeface="Times"/>
            </a:endParaRPr>
          </a:p>
          <a:p>
            <a:r>
              <a:rPr lang="en-GB" dirty="0">
                <a:latin typeface="Times"/>
                <a:cs typeface="Times"/>
              </a:rPr>
              <a:t>Tellers – mention Electoral Commission guidance; refer to any supplementary local guidance. </a:t>
            </a:r>
            <a:r>
              <a:rPr lang="en-GB" b="1" dirty="0">
                <a:latin typeface="Times"/>
                <a:cs typeface="Times"/>
              </a:rPr>
              <a:t>You should also cover what standards of behaviour you expect from supporters in the environs of the polling place on polling day. </a:t>
            </a:r>
            <a:r>
              <a:rPr lang="en-GB" dirty="0">
                <a:latin typeface="Times"/>
                <a:cs typeface="Times"/>
              </a:rPr>
              <a:t>You could reiterate that tellers would count as campaigners for the purpose of handling postal votes and should not offer to take them from electors, even if it is just to be helpful</a:t>
            </a:r>
          </a:p>
          <a:p>
            <a:r>
              <a:rPr lang="en-GB" dirty="0">
                <a:latin typeface="Times"/>
                <a:cs typeface="Times"/>
              </a:rPr>
              <a:t> </a:t>
            </a:r>
            <a:endParaRPr lang="en-US" dirty="0">
              <a:latin typeface="Times"/>
              <a:cs typeface="Times"/>
            </a:endParaRPr>
          </a:p>
          <a:p>
            <a:r>
              <a:rPr lang="en-GB" dirty="0">
                <a:latin typeface="Times"/>
                <a:cs typeface="Times"/>
              </a:rPr>
              <a:t>If finalised you could provide lists of the polling stations so candidates/agents can see which ones fall within their area.  </a:t>
            </a:r>
            <a:endParaRPr lang="en-US" dirty="0">
              <a:latin typeface="Times"/>
              <a:cs typeface="Times"/>
            </a:endParaRPr>
          </a:p>
          <a:p>
            <a:endParaRPr lang="en-GB" dirty="0"/>
          </a:p>
          <a:p>
            <a:r>
              <a:rPr lang="en-GB" dirty="0">
                <a:latin typeface="Times"/>
                <a:cs typeface="Times"/>
              </a:rPr>
              <a:t>Police community support officers can attend and enter polling stations as well as police officers. </a:t>
            </a:r>
            <a:endParaRPr lang="en-US" dirty="0">
              <a:latin typeface="Times"/>
              <a:cs typeface="Times"/>
            </a:endParaRPr>
          </a:p>
          <a:p>
            <a:endParaRPr lang="en-GB" dirty="0"/>
          </a:p>
          <a:p>
            <a:r>
              <a:rPr lang="en-GB" dirty="0">
                <a:latin typeface="Times"/>
                <a:cs typeface="Times"/>
              </a:rPr>
              <a:t>If polls and the issue of postal votes has been combined, explain which polling stations postal votes can be returned to.</a:t>
            </a:r>
            <a:endParaRPr lang="en-US" dirty="0">
              <a:latin typeface="Times"/>
              <a:cs typeface="Times"/>
            </a:endParaRPr>
          </a:p>
          <a:p>
            <a:endParaRPr lang="en-GB" dirty="0"/>
          </a:p>
          <a:p>
            <a:r>
              <a:rPr lang="en-GB" dirty="0">
                <a:latin typeface="Times"/>
                <a:cs typeface="Times"/>
              </a:rPr>
              <a:t>Accessible polling stations – Polling stations should be accessible to all voters. If you are aware of any disabled voters who have may require particular assistance please bring it to the attention of the elections team as soon as possible. </a:t>
            </a:r>
          </a:p>
        </p:txBody>
      </p:sp>
      <p:sp>
        <p:nvSpPr>
          <p:cNvPr id="4" name="Slide Number Placeholder 3"/>
          <p:cNvSpPr>
            <a:spLocks noGrp="1"/>
          </p:cNvSpPr>
          <p:nvPr>
            <p:ph type="sldNum" sz="quarter" idx="5"/>
          </p:nvPr>
        </p:nvSpPr>
        <p:spPr/>
        <p:txBody>
          <a:bodyPr/>
          <a:lstStyle/>
          <a:p>
            <a:fld id="{B2EB8506-ACAB-3042-AA6A-0F23A710C3DE}" type="slidenum">
              <a:rPr lang="en-US" smtClean="0"/>
              <a:t>39</a:t>
            </a:fld>
            <a:endParaRPr lang="en-US"/>
          </a:p>
        </p:txBody>
      </p:sp>
    </p:spTree>
    <p:extLst>
      <p:ext uri="{BB962C8B-B14F-4D97-AF65-F5344CB8AC3E}">
        <p14:creationId xmlns:p14="http://schemas.microsoft.com/office/powerpoint/2010/main" val="19793698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Times"/>
                <a:cs typeface="Times"/>
              </a:rPr>
              <a:t>Refer back to slides 29 &amp; 30 for details on campaigners and highlight the difference in the rules for campaigners and individuals. </a:t>
            </a:r>
          </a:p>
          <a:p>
            <a:endParaRPr lang="en-GB" altLang="en-US" dirty="0">
              <a:latin typeface="Times"/>
              <a:cs typeface="Times"/>
            </a:endParaRPr>
          </a:p>
          <a:p>
            <a:r>
              <a:rPr lang="en-GB" dirty="0"/>
              <a:t>Postal voting documents are:</a:t>
            </a:r>
            <a:br>
              <a:rPr lang="en-GB" dirty="0"/>
            </a:br>
            <a:r>
              <a:rPr lang="en-GB" dirty="0"/>
              <a:t>- a postal ballot paper</a:t>
            </a:r>
          </a:p>
          <a:p>
            <a:r>
              <a:rPr lang="en-GB" dirty="0"/>
              <a:t> - a postal voting statement</a:t>
            </a:r>
            <a:endParaRPr lang="en-US" dirty="0"/>
          </a:p>
          <a:p>
            <a:r>
              <a:rPr lang="en-GB" dirty="0"/>
              <a:t> - a declaration of identity</a:t>
            </a:r>
            <a:endParaRPr lang="en-US" dirty="0"/>
          </a:p>
          <a:p>
            <a:r>
              <a:rPr lang="en-GB" dirty="0"/>
              <a:t> - envelopes for returning postal voting documents</a:t>
            </a:r>
            <a:endParaRPr lang="en-US" dirty="0"/>
          </a:p>
          <a:p>
            <a:r>
              <a:rPr lang="en-GB" dirty="0"/>
              <a:t> - an envelope containing a postal ballot pack</a:t>
            </a:r>
            <a:endParaRPr lang="en-US" dirty="0"/>
          </a:p>
          <a:p>
            <a:endParaRPr lang="en-GB" dirty="0"/>
          </a:p>
          <a:p>
            <a:r>
              <a:rPr lang="en-GB" dirty="0"/>
              <a:t>Close relatives are an individual’s:</a:t>
            </a:r>
            <a:endParaRPr lang="en-US" dirty="0"/>
          </a:p>
          <a:p>
            <a:r>
              <a:rPr lang="en-GB" dirty="0">
                <a:latin typeface="Times"/>
                <a:cs typeface="Times"/>
              </a:rPr>
              <a:t>- spouse or civil partner</a:t>
            </a:r>
            <a:endParaRPr lang="en-US" dirty="0">
              <a:latin typeface="Times"/>
              <a:cs typeface="Times"/>
            </a:endParaRPr>
          </a:p>
          <a:p>
            <a:r>
              <a:rPr lang="en-GB" dirty="0">
                <a:latin typeface="Times"/>
                <a:cs typeface="Times"/>
              </a:rPr>
              <a:t>- parent</a:t>
            </a:r>
            <a:endParaRPr lang="en-US" dirty="0">
              <a:latin typeface="Times"/>
              <a:cs typeface="Times"/>
            </a:endParaRPr>
          </a:p>
          <a:p>
            <a:r>
              <a:rPr lang="en-GB" dirty="0">
                <a:latin typeface="Times"/>
                <a:cs typeface="Times"/>
              </a:rPr>
              <a:t>- grandparent</a:t>
            </a:r>
            <a:endParaRPr lang="en-US" dirty="0">
              <a:latin typeface="Times"/>
              <a:cs typeface="Times"/>
            </a:endParaRPr>
          </a:p>
          <a:p>
            <a:r>
              <a:rPr lang="en-GB" dirty="0">
                <a:latin typeface="Times"/>
                <a:cs typeface="Times"/>
              </a:rPr>
              <a:t>- sibling</a:t>
            </a:r>
            <a:endParaRPr lang="en-US" dirty="0">
              <a:latin typeface="Times"/>
              <a:cs typeface="Times"/>
            </a:endParaRPr>
          </a:p>
          <a:p>
            <a:r>
              <a:rPr lang="en-GB" dirty="0">
                <a:latin typeface="Times"/>
                <a:cs typeface="Times"/>
              </a:rPr>
              <a:t>- child</a:t>
            </a:r>
            <a:endParaRPr lang="en-US" dirty="0">
              <a:latin typeface="Times"/>
              <a:cs typeface="Times"/>
            </a:endParaRPr>
          </a:p>
          <a:p>
            <a:r>
              <a:rPr lang="en-GB" dirty="0">
                <a:latin typeface="Times"/>
                <a:cs typeface="Times"/>
              </a:rPr>
              <a:t>- grandchild</a:t>
            </a:r>
            <a:endParaRPr lang="en-US" dirty="0">
              <a:latin typeface="Times"/>
              <a:cs typeface="Times"/>
            </a:endParaRPr>
          </a:p>
          <a:p>
            <a:endParaRPr lang="en-GB" dirty="0"/>
          </a:p>
          <a:p>
            <a:r>
              <a:rPr lang="en-GB" dirty="0">
                <a:latin typeface="Times"/>
                <a:cs typeface="Times"/>
              </a:rPr>
              <a:t>For the purposes of postal vote handling, two people living together as if they were a married couple or civil partners are treated as such. You can point to the Commission’s Code of Conduct here for more information: </a:t>
            </a:r>
            <a:r>
              <a:rPr lang="en-GB" dirty="0">
                <a:latin typeface="Times"/>
                <a:cs typeface="Times"/>
                <a:hlinkClick r:id="rId3"/>
              </a:rPr>
              <a:t>https://www.electoralcommission.org.uk/code-conduct-campaigners-uk-parliamentary-general-elections-great-britain-local-elections-england/postal-voting-documents</a:t>
            </a:r>
            <a:endParaRPr lang="en-GB" dirty="0">
              <a:latin typeface="Times"/>
              <a:cs typeface="Times"/>
            </a:endParaRPr>
          </a:p>
          <a:p>
            <a:endParaRPr lang="en-GB" altLang="en-US" dirty="0">
              <a:latin typeface="Times"/>
              <a:cs typeface="Times"/>
            </a:endParaRPr>
          </a:p>
          <a:p>
            <a:r>
              <a:rPr lang="en-GB" altLang="en-US" dirty="0">
                <a:latin typeface="Times"/>
                <a:cs typeface="Times"/>
              </a:rPr>
              <a:t>If there are multiple polls taking place and postal votes for these polls have been issued separately, the postal votes handed in must still only belong to a total of 5 other electors – but there may be multiple postal votes per elector.</a:t>
            </a:r>
            <a:endParaRPr lang="en-GB" dirty="0"/>
          </a:p>
          <a:p>
            <a:pPr eaLnBrk="1" hangingPunct="1"/>
            <a:endParaRPr lang="en-GB" altLang="en-US" dirty="0"/>
          </a:p>
          <a:p>
            <a:pPr eaLnBrk="1" hangingPunct="1"/>
            <a:r>
              <a:rPr lang="en-GB" altLang="en-US" dirty="0">
                <a:latin typeface="Times"/>
                <a:cs typeface="Times"/>
              </a:rPr>
              <a:t>Staff assisting the completion of the postal vote return form will allow for a consistent approach for all individuals who want to hand in postal votes. It also reduces the risk of returned postal votes being rejected or being incorrectly returned. </a:t>
            </a:r>
            <a:endParaRPr lang="en-GB" altLang="en-US" dirty="0">
              <a:cs typeface="Times"/>
            </a:endParaRPr>
          </a:p>
          <a:p>
            <a:pPr eaLnBrk="1" hangingPunct="1"/>
            <a:endParaRPr lang="en-GB" altLang="en-US" dirty="0"/>
          </a:p>
          <a:p>
            <a:pPr eaLnBrk="1" hangingPunct="1"/>
            <a:r>
              <a:rPr lang="en-GB" altLang="en-US" dirty="0">
                <a:latin typeface="Times"/>
                <a:cs typeface="Times"/>
              </a:rPr>
              <a:t>Full details are available on the reverse of the postal vote return form.</a:t>
            </a:r>
          </a:p>
          <a:p>
            <a:pPr eaLnBrk="1" hangingPunct="1"/>
            <a:r>
              <a:rPr lang="en-GB" altLang="en-US" dirty="0">
                <a:latin typeface="Times"/>
                <a:cs typeface="Times"/>
              </a:rPr>
              <a:t>If there are multiple polls taking place and postal votes for these polls have been issued separately, the postal votes handed in must still only belong to a total of 5 other electors – but there may be multiple postal votes per elector.</a:t>
            </a:r>
          </a:p>
          <a:p>
            <a:pPr eaLnBrk="1" hangingPunct="1"/>
            <a:endParaRPr lang="en-GB" altLang="en-US" dirty="0"/>
          </a:p>
          <a:p>
            <a:pPr eaLnBrk="1" hangingPunct="1"/>
            <a:r>
              <a:rPr lang="en-GB" altLang="en-US" dirty="0">
                <a:latin typeface="Times"/>
                <a:cs typeface="Times"/>
              </a:rPr>
              <a:t>Staff assisting the completion of the postal vote return form will allow for a consistent approach for all individuals who want to hand in postal votes. It also reduces the risk of returned postal votes being rejected or being incorrectly returned. </a:t>
            </a:r>
          </a:p>
          <a:p>
            <a:endParaRPr lang="en-GB" altLang="en-US" dirty="0">
              <a:cs typeface="Times"/>
            </a:endParaRPr>
          </a:p>
          <a:p>
            <a:r>
              <a:rPr lang="en-GB" altLang="en-US" dirty="0">
                <a:latin typeface="Times"/>
                <a:cs typeface="Times"/>
              </a:rPr>
              <a:t>Include any local arrangements for the return of postal votes to council offices, such as specific locations to return postal votes to, the accessibility of these locations, or if only certain staff will be handling them.</a:t>
            </a:r>
            <a:endParaRPr lang="en-GB" altLang="en-US" dirty="0">
              <a:cs typeface="Times"/>
            </a:endParaRPr>
          </a:p>
          <a:p>
            <a:endParaRPr lang="en-GB" altLang="en-US" dirty="0">
              <a:cs typeface="Times"/>
            </a:endParaRPr>
          </a:p>
          <a:p>
            <a:r>
              <a:rPr lang="en-GB" altLang="en-US" dirty="0">
                <a:latin typeface="Times"/>
                <a:cs typeface="Times"/>
              </a:rPr>
              <a:t>Postal votes must not be dropped off to council offices without competing the return form as they will be rejected. </a:t>
            </a:r>
            <a:endParaRPr lang="en-GB" altLang="en-US" dirty="0">
              <a:cs typeface="Times"/>
            </a:endParaRPr>
          </a:p>
          <a:p>
            <a:pPr eaLnBrk="1" hangingPunct="1"/>
            <a:endParaRPr lang="en-GB" altLang="en-US" dirty="0">
              <a:latin typeface="Times"/>
              <a:cs typeface="Times"/>
            </a:endParaRPr>
          </a:p>
        </p:txBody>
      </p:sp>
      <p:sp>
        <p:nvSpPr>
          <p:cNvPr id="4" name="Slide Number Placeholder 3"/>
          <p:cNvSpPr>
            <a:spLocks noGrp="1"/>
          </p:cNvSpPr>
          <p:nvPr>
            <p:ph type="sldNum" sz="quarter" idx="5"/>
          </p:nvPr>
        </p:nvSpPr>
        <p:spPr/>
        <p:txBody>
          <a:bodyPr/>
          <a:lstStyle/>
          <a:p>
            <a:fld id="{B2EB8506-ACAB-3042-AA6A-0F23A710C3DE}" type="slidenum">
              <a:rPr lang="en-US" smtClean="0"/>
              <a:t>40</a:t>
            </a:fld>
            <a:endParaRPr lang="en-US"/>
          </a:p>
        </p:txBody>
      </p:sp>
    </p:spTree>
    <p:extLst>
      <p:ext uri="{BB962C8B-B14F-4D97-AF65-F5344CB8AC3E}">
        <p14:creationId xmlns:p14="http://schemas.microsoft.com/office/powerpoint/2010/main" val="15067521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solidFill>
                  <a:srgbClr val="000000"/>
                </a:solidFill>
                <a:latin typeface="Times" panose="02020603050405020304" pitchFamily="18" charset="0"/>
              </a:rPr>
              <a:t>Give a brief run through of procedure for the count: verification against ballot paper accounts, method of counting votes, opportunity for a recount, declaration of results. If you have a liaison officer for the count i.e. someone to deal with queries from the candidates and agents perhaps introduce them in the session.  </a:t>
            </a:r>
          </a:p>
          <a:p>
            <a:pPr eaLnBrk="1" hangingPunct="1"/>
            <a:endParaRPr lang="en-GB" altLang="en-US" dirty="0">
              <a:solidFill>
                <a:srgbClr val="000000"/>
              </a:solidFill>
              <a:latin typeface="Times" panose="02020603050405020304" pitchFamily="18" charset="0"/>
            </a:endParaRPr>
          </a:p>
          <a:p>
            <a:pPr eaLnBrk="1" hangingPunct="1"/>
            <a:r>
              <a:rPr lang="en-GB" altLang="en-US" dirty="0">
                <a:solidFill>
                  <a:srgbClr val="000000"/>
                </a:solidFill>
                <a:latin typeface="Times" panose="02020603050405020304" pitchFamily="18" charset="0"/>
              </a:rPr>
              <a:t>Explain formula for number of counting agents. Explain access restrictions. No dignitary, such as existing councillors, MPs etc. have automatic access rights, although the RO can appoint such people as guests and they should apply if they wish to attend. </a:t>
            </a:r>
          </a:p>
          <a:p>
            <a:pPr eaLnBrk="1" hangingPunct="1"/>
            <a:endParaRPr lang="en-GB" altLang="en-US" dirty="0">
              <a:solidFill>
                <a:srgbClr val="000000"/>
              </a:solidFill>
              <a:latin typeface="Times" panose="02020603050405020304" pitchFamily="18" charset="0"/>
            </a:endParaRPr>
          </a:p>
          <a:p>
            <a:pPr eaLnBrk="1" hangingPunct="1"/>
            <a:r>
              <a:rPr lang="en-GB" altLang="en-US" dirty="0">
                <a:solidFill>
                  <a:srgbClr val="000000"/>
                </a:solidFill>
                <a:latin typeface="Times" panose="02020603050405020304" pitchFamily="18" charset="0"/>
              </a:rPr>
              <a:t>Attendance: also entitled to attend, </a:t>
            </a:r>
            <a:r>
              <a:rPr lang="en-GB" altLang="en-US" dirty="0">
                <a:solidFill>
                  <a:srgbClr val="003366"/>
                </a:solidFill>
                <a:latin typeface="Times" panose="02020603050405020304" pitchFamily="18" charset="0"/>
              </a:rPr>
              <a:t>registered observers and Electoral Commission staff, as well as accredited media</a:t>
            </a:r>
          </a:p>
          <a:p>
            <a:pPr eaLnBrk="1" hangingPunct="1"/>
            <a:endParaRPr lang="en-GB" altLang="en-US" dirty="0">
              <a:solidFill>
                <a:srgbClr val="000000"/>
              </a:solidFill>
              <a:latin typeface="Times" panose="02020603050405020304" pitchFamily="18" charset="0"/>
            </a:endParaRPr>
          </a:p>
          <a:p>
            <a:pPr eaLnBrk="1" hangingPunct="1"/>
            <a:r>
              <a:rPr lang="en-GB" altLang="en-US" dirty="0">
                <a:solidFill>
                  <a:srgbClr val="000000"/>
                </a:solidFill>
                <a:latin typeface="Times" panose="02020603050405020304" pitchFamily="18" charset="0"/>
              </a:rPr>
              <a:t>Explain what information will be available for candidates and agents (in advance and at the event itself).</a:t>
            </a:r>
          </a:p>
          <a:p>
            <a:pPr eaLnBrk="1" hangingPunct="1"/>
            <a:endParaRPr lang="en-GB" altLang="en-US" dirty="0">
              <a:solidFill>
                <a:srgbClr val="000000"/>
              </a:solidFill>
              <a:latin typeface="Times" panose="02020603050405020304" pitchFamily="18" charset="0"/>
            </a:endParaRPr>
          </a:p>
          <a:p>
            <a:pPr eaLnBrk="1" hangingPunct="1"/>
            <a:r>
              <a:rPr lang="en-GB" altLang="en-US" dirty="0">
                <a:solidFill>
                  <a:srgbClr val="000000"/>
                </a:solidFill>
                <a:latin typeface="Times" panose="02020603050405020304" pitchFamily="18" charset="0"/>
              </a:rPr>
              <a:t>If any of the 3 parishes are contested these will be counted after the ward counts</a:t>
            </a:r>
            <a:r>
              <a:rPr lang="en-GB" altLang="en-US" baseline="0" dirty="0">
                <a:solidFill>
                  <a:srgbClr val="000000"/>
                </a:solidFill>
                <a:latin typeface="Times" panose="02020603050405020304" pitchFamily="18" charset="0"/>
              </a:rPr>
              <a:t>.</a:t>
            </a:r>
            <a:endParaRPr lang="en-GB" altLang="en-US" dirty="0">
              <a:solidFill>
                <a:srgbClr val="000000"/>
              </a:solidFill>
              <a:latin typeface="Times"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41</a:t>
            </a:fld>
            <a:endParaRPr lang="en-US"/>
          </a:p>
        </p:txBody>
      </p:sp>
    </p:spTree>
    <p:extLst>
      <p:ext uri="{BB962C8B-B14F-4D97-AF65-F5344CB8AC3E}">
        <p14:creationId xmlns:p14="http://schemas.microsoft.com/office/powerpoint/2010/main" val="484967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Explain that there is a framework of rules that candidates and agents need to work within and that election spending needs to be properly accounted for. </a:t>
            </a:r>
          </a:p>
          <a:p>
            <a:pPr eaLnBrk="1" hangingPunct="1"/>
            <a:endParaRPr lang="en-GB" altLang="en-US" dirty="0"/>
          </a:p>
          <a:p>
            <a:pPr eaLnBrk="1" hangingPunct="1"/>
            <a:r>
              <a:rPr lang="en-GB" altLang="en-US" dirty="0"/>
              <a:t>While spending returns are made to the </a:t>
            </a:r>
            <a:r>
              <a:rPr lang="en-GB" altLang="en-US" b="1" dirty="0"/>
              <a:t>Proper Officer</a:t>
            </a:r>
            <a:r>
              <a:rPr lang="en-GB" altLang="en-US" dirty="0"/>
              <a:t>, specific questions on campaign expenditure should not be directed to the Proper Officer, the Returning Officer or the elections team. </a:t>
            </a:r>
          </a:p>
          <a:p>
            <a:pPr eaLnBrk="1" hangingPunct="1"/>
            <a:endParaRPr lang="en-GB" altLang="en-US" dirty="0"/>
          </a:p>
          <a:p>
            <a:pPr eaLnBrk="1" hangingPunct="1"/>
            <a:r>
              <a:rPr lang="en-GB" altLang="en-US" dirty="0"/>
              <a:t>Candidates and agents should consult the Commission’s Candidates &amp; Agents guide in the first instance. Further guidance, forms and contact details are available from the Commission’s website at www.electoralcommission.org.uk. (slide at the end lists contact details)</a:t>
            </a:r>
          </a:p>
          <a:p>
            <a:pPr eaLnBrk="1" hangingPunct="1"/>
            <a:endParaRPr lang="en-GB" altLang="en-US" dirty="0"/>
          </a:p>
          <a:p>
            <a:pPr eaLnBrk="1" hangingPunct="1"/>
            <a:r>
              <a:rPr lang="en-GB" altLang="en-US" dirty="0"/>
              <a:t>Go through definition of ‘candidate’: A person contesting a local government election becomes a candidate on the last date for publication of the notice of election if their candidacy has been declared on, or before, that date. Individuals who have not been declared a candidate by that date therefore become candidates on the date on which they are declared or nominated as a candidate (whichever is the earlier). A person may declare themselves to be a candidate or may be declared so by others.</a:t>
            </a:r>
          </a:p>
          <a:p>
            <a:pPr eaLnBrk="1" hangingPunct="1"/>
            <a:endParaRPr lang="en-GB" altLang="en-US" dirty="0"/>
          </a:p>
          <a:p>
            <a:pPr eaLnBrk="1" hangingPunct="1"/>
            <a:r>
              <a:rPr lang="en-GB" altLang="en-US" dirty="0"/>
              <a:t>The election agent is responsible in law for the return, but the candidate must also submit a declaration that the return is correct and therefore should also know the rules. </a:t>
            </a:r>
          </a:p>
          <a:p>
            <a:pPr eaLnBrk="1" hangingPunct="1"/>
            <a:endParaRPr lang="en-GB" altLang="en-US" dirty="0"/>
          </a:p>
          <a:p>
            <a:pPr eaLnBrk="1" hangingPunct="1"/>
            <a:r>
              <a:rPr lang="en-GB" altLang="en-US" dirty="0"/>
              <a:t>The ‘pence per elector’ part of the candidate’s spending limit is based on the number of electors on the electoral register for the division/ward (or parish or ward if warded) at the last date for publication of the notice of election. The elections office will provide that figure - explain when and how.</a:t>
            </a:r>
          </a:p>
          <a:p>
            <a:pPr eaLnBrk="1" hangingPunct="1"/>
            <a:endParaRPr lang="en-GB" altLang="en-US" dirty="0"/>
          </a:p>
          <a:p>
            <a:pPr eaLnBrk="1" hangingPunct="1"/>
            <a:r>
              <a:rPr lang="en-GB" altLang="en-US" dirty="0"/>
              <a:t>See Part 3 of the Commission’s guidance for candidates and agents.</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42</a:t>
            </a:fld>
            <a:endParaRPr lang="en-US"/>
          </a:p>
        </p:txBody>
      </p:sp>
    </p:spTree>
    <p:extLst>
      <p:ext uri="{BB962C8B-B14F-4D97-AF65-F5344CB8AC3E}">
        <p14:creationId xmlns:p14="http://schemas.microsoft.com/office/powerpoint/2010/main" val="10176417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Go through points and remind that accounting for all relevant spending is legal requirement.</a:t>
            </a:r>
          </a:p>
          <a:p>
            <a:pPr eaLnBrk="1" hangingPunct="1"/>
            <a:endParaRPr lang="en-US" altLang="en-US" dirty="0"/>
          </a:p>
          <a:p>
            <a:pPr eaLnBrk="1" hangingPunct="1"/>
            <a:r>
              <a:rPr lang="en-US" altLang="en-US" dirty="0"/>
              <a:t>No money spent on your campaign can be reclaimed from council or the Electoral Commission. The rules simply restrict how much can be spent.</a:t>
            </a:r>
          </a:p>
          <a:p>
            <a:pPr eaLnBrk="1" hangingPunct="1"/>
            <a:endParaRPr lang="en-US" altLang="en-US" dirty="0"/>
          </a:p>
          <a:p>
            <a:pPr eaLnBrk="1" hangingPunct="1"/>
            <a:r>
              <a:rPr lang="en-US" altLang="en-US" dirty="0"/>
              <a:t>At parish council elections, the returns are due 28 calendar days after the day of the election. Even if the election was uncontested or the candidate did not spend anything. Not allowed to sit or vote on the parish council if late, until spending return is completed and submitted.</a:t>
            </a:r>
          </a:p>
          <a:p>
            <a:endParaRPr lang="en-GB" dirty="0"/>
          </a:p>
        </p:txBody>
      </p:sp>
      <p:sp>
        <p:nvSpPr>
          <p:cNvPr id="4" name="Slide Number Placeholder 3"/>
          <p:cNvSpPr>
            <a:spLocks noGrp="1"/>
          </p:cNvSpPr>
          <p:nvPr>
            <p:ph type="sldNum" sz="quarter" idx="5"/>
          </p:nvPr>
        </p:nvSpPr>
        <p:spPr/>
        <p:txBody>
          <a:bodyPr/>
          <a:lstStyle/>
          <a:p>
            <a:fld id="{B2EB8506-ACAB-3042-AA6A-0F23A710C3DE}" type="slidenum">
              <a:rPr lang="en-US" smtClean="0"/>
              <a:t>43</a:t>
            </a:fld>
            <a:endParaRPr lang="en-US"/>
          </a:p>
        </p:txBody>
      </p:sp>
    </p:spTree>
    <p:extLst>
      <p:ext uri="{BB962C8B-B14F-4D97-AF65-F5344CB8AC3E}">
        <p14:creationId xmlns:p14="http://schemas.microsoft.com/office/powerpoint/2010/main" val="3968524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2EB8506-ACAB-3042-AA6A-0F23A710C3D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38957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2EB8506-ACAB-3042-AA6A-0F23A710C3DE}" type="slidenum">
              <a:rPr lang="en-US" smtClean="0"/>
              <a:t>45</a:t>
            </a:fld>
            <a:endParaRPr lang="en-US"/>
          </a:p>
        </p:txBody>
      </p:sp>
    </p:spTree>
    <p:extLst>
      <p:ext uri="{BB962C8B-B14F-4D97-AF65-F5344CB8AC3E}">
        <p14:creationId xmlns:p14="http://schemas.microsoft.com/office/powerpoint/2010/main" val="586623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70936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059FE25-A980-6A45-AC9C-45BCE019A53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7" name="Title 6">
            <a:extLst>
              <a:ext uri="{FF2B5EF4-FFF2-40B4-BE49-F238E27FC236}">
                <a16:creationId xmlns:a16="http://schemas.microsoft.com/office/drawing/2014/main" id="{90E7221A-337F-EC40-95DE-0E2013307E61}"/>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2197406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C19F3-D077-514C-A719-1F3F84C7809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D3B9490-F440-7C49-9284-51332638DDC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AEECCAC-9BFB-E747-BD3A-705FBED1E368}"/>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5" name="Footer Placeholder 4">
            <a:extLst>
              <a:ext uri="{FF2B5EF4-FFF2-40B4-BE49-F238E27FC236}">
                <a16:creationId xmlns:a16="http://schemas.microsoft.com/office/drawing/2014/main" id="{38A678DE-6383-A241-918B-1C99F20C194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9E89036-F98A-D14C-9BDD-E4EE742FEACA}"/>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4005621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BE094-2255-D146-B13C-FC2DBAC89305}"/>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9D91084-9AA4-F041-A719-70C9B62BD427}"/>
              </a:ext>
            </a:extLst>
          </p:cNvPr>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D3E3D57-1A7E-7A4C-A3B0-A82AF956BECC}"/>
              </a:ext>
            </a:extLst>
          </p:cNvPr>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C2529FC-2897-1044-8678-ED2CC6D49C1E}"/>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6" name="Footer Placeholder 5">
            <a:extLst>
              <a:ext uri="{FF2B5EF4-FFF2-40B4-BE49-F238E27FC236}">
                <a16:creationId xmlns:a16="http://schemas.microsoft.com/office/drawing/2014/main" id="{D04E8D7E-BF6A-EC41-88D8-7F1A67C3B6C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A57D1D0-560C-BF48-8007-798560BCC3B0}"/>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744603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2145A-A07F-A049-808E-D281740E418A}"/>
              </a:ext>
            </a:extLst>
          </p:cNvPr>
          <p:cNvSpPr>
            <a:spLocks noGrp="1"/>
          </p:cNvSpPr>
          <p:nvPr>
            <p:ph type="title"/>
          </p:nvPr>
        </p:nvSpPr>
        <p:spPr>
          <a:xfrm>
            <a:off x="839788" y="365125"/>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F018E58-6943-0C48-AA98-5319EAF166D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33B8876-F781-E84E-AAA4-2458E97C4485}"/>
              </a:ext>
            </a:extLst>
          </p:cNvPr>
          <p:cNvSpPr>
            <a:spLocks noGrp="1"/>
          </p:cNvSpPr>
          <p:nvPr>
            <p:ph sz="half" idx="2"/>
          </p:nvPr>
        </p:nvSpPr>
        <p:spPr>
          <a:xfrm>
            <a:off x="839788" y="2505075"/>
            <a:ext cx="515778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FCD90A2-7B0C-814E-9109-AAE738081A53}"/>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A1849EA-4AE0-FB4F-9A27-7E055B7BC110}"/>
              </a:ext>
            </a:extLst>
          </p:cNvPr>
          <p:cNvSpPr>
            <a:spLocks noGrp="1"/>
          </p:cNvSpPr>
          <p:nvPr>
            <p:ph sz="quarter" idx="4"/>
          </p:nvPr>
        </p:nvSpPr>
        <p:spPr>
          <a:xfrm>
            <a:off x="6172200" y="2505075"/>
            <a:ext cx="51831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2F92F52-76F3-0D49-A703-DC77A2EE79E7}"/>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8" name="Footer Placeholder 7">
            <a:extLst>
              <a:ext uri="{FF2B5EF4-FFF2-40B4-BE49-F238E27FC236}">
                <a16:creationId xmlns:a16="http://schemas.microsoft.com/office/drawing/2014/main" id="{20667B49-2D2C-4C43-A6B6-8CE686A0F15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D9AA4F96-76FE-B545-A642-10A44676DEF9}"/>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2886410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3E4ED-8B50-9B48-AC67-895A7558C484}"/>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5EC5F8F-2D7A-0C4E-A03E-0A156A75CD8F}"/>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4" name="Footer Placeholder 3">
            <a:extLst>
              <a:ext uri="{FF2B5EF4-FFF2-40B4-BE49-F238E27FC236}">
                <a16:creationId xmlns:a16="http://schemas.microsoft.com/office/drawing/2014/main" id="{EE28CCAF-B40E-9841-99DB-019020E617A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BFE25AC2-965D-FE47-97DC-7CD81BC4AF73}"/>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23729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5E53B3-BDD4-2A48-BD67-304C607DF9A1}"/>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3" name="Footer Placeholder 2">
            <a:extLst>
              <a:ext uri="{FF2B5EF4-FFF2-40B4-BE49-F238E27FC236}">
                <a16:creationId xmlns:a16="http://schemas.microsoft.com/office/drawing/2014/main" id="{61D35996-5686-A843-A17A-88BC1328ADD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65C7C431-5B44-C944-8436-8196F321BB17}"/>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619315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10F96-FC9F-4540-A2B1-47E5D7DB61C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495956C-E503-4D43-92C0-5AA95DE991EC}"/>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86B83C-D979-6D48-A64D-4306374B65FA}"/>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43713CB-3518-0B4F-A0BF-78DD9CC8017C}"/>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6" name="Footer Placeholder 5">
            <a:extLst>
              <a:ext uri="{FF2B5EF4-FFF2-40B4-BE49-F238E27FC236}">
                <a16:creationId xmlns:a16="http://schemas.microsoft.com/office/drawing/2014/main" id="{98A38048-8246-0945-8B1A-1E9092F3EDF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ACC0DFA-1BC6-8845-B738-0887A4F0A9B4}"/>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843333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D1E00-4AA0-F34C-A706-EDFC9DFC47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C19A5F5-3A36-B149-BFF6-EA7049732C8A}"/>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5AD072-B045-F744-8C3B-D5825C87A6CB}"/>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FD56F23-9F49-D248-B47E-5E11605E4898}"/>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6" name="Footer Placeholder 5">
            <a:extLst>
              <a:ext uri="{FF2B5EF4-FFF2-40B4-BE49-F238E27FC236}">
                <a16:creationId xmlns:a16="http://schemas.microsoft.com/office/drawing/2014/main" id="{DE45A52F-8D9C-854D-87D0-EAC771231B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69A2B17-27A2-914D-A6C3-02863A422430}"/>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6519680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01323-D262-AE4B-8308-C881D985E62D}"/>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A3911F4-7987-F344-876A-7E49071FA9B2}"/>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95BD75B-53C1-3045-A4F0-32604446EC56}"/>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5" name="Footer Placeholder 4">
            <a:extLst>
              <a:ext uri="{FF2B5EF4-FFF2-40B4-BE49-F238E27FC236}">
                <a16:creationId xmlns:a16="http://schemas.microsoft.com/office/drawing/2014/main" id="{731F60DC-8A14-5844-8C11-A4FD843F43C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D4EF408-085E-1D47-BAE9-668D259C7A29}"/>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2948905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8C475F-3C4D-0A4E-A04C-9E0DC19C70B0}"/>
              </a:ext>
            </a:extLst>
          </p:cNvPr>
          <p:cNvSpPr>
            <a:spLocks noGrp="1"/>
          </p:cNvSpPr>
          <p:nvPr>
            <p:ph type="title" orient="vert"/>
          </p:nvPr>
        </p:nvSpPr>
        <p:spPr>
          <a:xfrm>
            <a:off x="8724900"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2EECB39-F657-D141-8564-74E5BCDD4DF0}"/>
              </a:ext>
            </a:extLst>
          </p:cNvPr>
          <p:cNvSpPr>
            <a:spLocks noGrp="1"/>
          </p:cNvSpPr>
          <p:nvPr>
            <p:ph type="body" orient="vert" idx="1"/>
          </p:nvPr>
        </p:nvSpPr>
        <p:spPr>
          <a:xfrm>
            <a:off x="838200" y="365125"/>
            <a:ext cx="77343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A6929F3-E2D1-CA42-8344-430235F2A4B8}"/>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5" name="Footer Placeholder 4">
            <a:extLst>
              <a:ext uri="{FF2B5EF4-FFF2-40B4-BE49-F238E27FC236}">
                <a16:creationId xmlns:a16="http://schemas.microsoft.com/office/drawing/2014/main" id="{8FA979FD-6041-B446-BAD8-BF5019AE6B9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EDC1BD-3D40-3C48-82F3-E77B61E63C1A}"/>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25408577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627CB-644C-6141-A45E-1CE735CDAFF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E7AE760-9DDB-C04E-8134-9F17D90934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FCAC8F-8B73-024A-81B0-E57441CAB7A7}"/>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5" name="Footer Placeholder 4">
            <a:extLst>
              <a:ext uri="{FF2B5EF4-FFF2-40B4-BE49-F238E27FC236}">
                <a16:creationId xmlns:a16="http://schemas.microsoft.com/office/drawing/2014/main" id="{013984AA-F2BA-3A42-A493-A1E68FDAEC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6D3D8C-7B65-FD45-A631-D6E701A39C14}"/>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2289821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86C05-D6A3-B647-8927-B580926F077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BD2738-69A3-9242-8048-C663EFC3990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EFFEEA-E318-8F48-9C71-E3C86D06FD1F}"/>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5" name="Footer Placeholder 4">
            <a:extLst>
              <a:ext uri="{FF2B5EF4-FFF2-40B4-BE49-F238E27FC236}">
                <a16:creationId xmlns:a16="http://schemas.microsoft.com/office/drawing/2014/main" id="{E03A3420-C78F-104D-9FC7-1A4AC96322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8D7DFA-BA84-9E4D-9B98-400E0F3723A2}"/>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3139579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3F3F1-8C5C-2E47-A78C-3E3B941D419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7BA9B6B-62B1-CF4D-9E0A-D817BF67FB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A2D69FF-98C0-854C-B5F8-ED8BB75BD8D4}"/>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5" name="Footer Placeholder 4">
            <a:extLst>
              <a:ext uri="{FF2B5EF4-FFF2-40B4-BE49-F238E27FC236}">
                <a16:creationId xmlns:a16="http://schemas.microsoft.com/office/drawing/2014/main" id="{9D959A8C-EAC2-3147-9E45-28315E606E3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F0738-8EBA-C74E-A356-792737781D99}"/>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16296321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5082A-34A5-6345-8ECB-3B4E5EA296F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C33000-8359-D244-82F3-00506A9B4E1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A682937-301B-C54A-BDA8-6FCAE6B3A00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F7D353D-214C-E542-931E-E7DD9C37FA9F}"/>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6" name="Footer Placeholder 5">
            <a:extLst>
              <a:ext uri="{FF2B5EF4-FFF2-40B4-BE49-F238E27FC236}">
                <a16:creationId xmlns:a16="http://schemas.microsoft.com/office/drawing/2014/main" id="{4C11C907-58CB-A44C-832B-778B4F28841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859E20-F180-1D44-B2C1-F2529C836D62}"/>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2666277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ED7DB-D67E-8548-8479-245141E3FFA0}"/>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E812C63-58B6-454D-9110-6B2FACA11E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A362A8B-87AC-D84F-A64A-037A7821953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E194B08-6A1D-0A48-A7B3-958872FFC6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7574457-5D6D-2148-B939-61E48FBF926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787EEE4-3616-AB47-95A4-E85BC4640C29}"/>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8" name="Footer Placeholder 7">
            <a:extLst>
              <a:ext uri="{FF2B5EF4-FFF2-40B4-BE49-F238E27FC236}">
                <a16:creationId xmlns:a16="http://schemas.microsoft.com/office/drawing/2014/main" id="{37384DD5-BB3B-CD49-A9B2-34A338F3C0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78394CF-BE91-144A-9DC8-6F77DF6AB944}"/>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1305032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2C9C0-AA75-2C4F-A0B9-9AEABB4A4E4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67F3B1A-287F-E048-A9FF-3B85E1E5801E}"/>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4" name="Footer Placeholder 3">
            <a:extLst>
              <a:ext uri="{FF2B5EF4-FFF2-40B4-BE49-F238E27FC236}">
                <a16:creationId xmlns:a16="http://schemas.microsoft.com/office/drawing/2014/main" id="{BD20D5BB-E396-BB46-82F2-CC5A92D5243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3A13109-2F34-774E-BD8F-1531140DFD9D}"/>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17104645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3A9F3A9-6FB7-3A4B-97C9-E452A784D2EB}"/>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3" name="Footer Placeholder 2">
            <a:extLst>
              <a:ext uri="{FF2B5EF4-FFF2-40B4-BE49-F238E27FC236}">
                <a16:creationId xmlns:a16="http://schemas.microsoft.com/office/drawing/2014/main" id="{0138EDBF-E3B2-E646-BE32-4989C73921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2A0D9C-951D-D848-8F06-809129E91A86}"/>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19852902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C7AD9-4B78-854A-8AA8-E1850D4CDA4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B3CCBD2-3816-7C4E-8D50-23465E7271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1B03BF88-CAEB-C441-B00F-5F1DD32176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E9EFB16-1CB1-9B47-A1BE-26282B5D7618}"/>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6" name="Footer Placeholder 5">
            <a:extLst>
              <a:ext uri="{FF2B5EF4-FFF2-40B4-BE49-F238E27FC236}">
                <a16:creationId xmlns:a16="http://schemas.microsoft.com/office/drawing/2014/main" id="{0C93A968-6F16-6A44-AD97-8A07D82519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DCEF4D-13E0-BE4C-8160-52A947E2CD4A}"/>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9513490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BE080-D346-834C-A97C-016943C7D58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AAEC4ED-29A8-5E44-85E9-10F2BB189A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DE89D99-47F4-2F48-B442-167F28234E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7175037-06C1-5949-83E3-824B2DD50A5F}"/>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6" name="Footer Placeholder 5">
            <a:extLst>
              <a:ext uri="{FF2B5EF4-FFF2-40B4-BE49-F238E27FC236}">
                <a16:creationId xmlns:a16="http://schemas.microsoft.com/office/drawing/2014/main" id="{6967CBD5-48CE-654B-A1FC-F9471D1EB9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D4EAC02-B874-3C49-9301-BA36D41D35DF}"/>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5073243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9E848-F50E-BD4D-9508-A17F3551624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C09204E-95AB-DD4F-810B-A928A64D69E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21802F9-A22B-674E-AB89-DCC70C3165C8}"/>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5" name="Footer Placeholder 4">
            <a:extLst>
              <a:ext uri="{FF2B5EF4-FFF2-40B4-BE49-F238E27FC236}">
                <a16:creationId xmlns:a16="http://schemas.microsoft.com/office/drawing/2014/main" id="{D02AF922-3C3A-EA4A-B520-953F21D5DC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2D5816-0117-4946-AEA8-858672DF4A07}"/>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37359132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C53E7C-76A3-644E-86F1-D91B3F1D067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2B8B086-CFBC-164E-85B2-66575B78C1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802D9F3-8522-4141-880A-5AE8187BB4DA}"/>
              </a:ext>
            </a:extLst>
          </p:cNvPr>
          <p:cNvSpPr>
            <a:spLocks noGrp="1"/>
          </p:cNvSpPr>
          <p:nvPr>
            <p:ph type="dt" sz="half" idx="10"/>
          </p:nvPr>
        </p:nvSpPr>
        <p:spPr/>
        <p:txBody>
          <a:bodyPr/>
          <a:lstStyle/>
          <a:p>
            <a:fld id="{1FF53EF9-543E-574A-950D-B9AD97C7B1A4}" type="datetimeFigureOut">
              <a:rPr lang="en-US" smtClean="0"/>
              <a:t>3/31/2026</a:t>
            </a:fld>
            <a:endParaRPr lang="en-US"/>
          </a:p>
        </p:txBody>
      </p:sp>
      <p:sp>
        <p:nvSpPr>
          <p:cNvPr id="5" name="Footer Placeholder 4">
            <a:extLst>
              <a:ext uri="{FF2B5EF4-FFF2-40B4-BE49-F238E27FC236}">
                <a16:creationId xmlns:a16="http://schemas.microsoft.com/office/drawing/2014/main" id="{F53D7170-3AA7-CD46-A4B0-D6BF8ABD8F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4F759A-687F-A544-951F-4768F1095E27}"/>
              </a:ext>
            </a:extLst>
          </p:cNvPr>
          <p:cNvSpPr>
            <a:spLocks noGrp="1"/>
          </p:cNvSpPr>
          <p:nvPr>
            <p:ph type="sldNum" sz="quarter" idx="12"/>
          </p:nvPr>
        </p:nvSpPr>
        <p:spPr/>
        <p:txBody>
          <a:bodyPr/>
          <a:lstStyle/>
          <a:p>
            <a:fld id="{429A7111-D23A-774A-971E-2D51B5834C2A}" type="slidenum">
              <a:rPr lang="en-US" smtClean="0"/>
              <a:t>‹#›</a:t>
            </a:fld>
            <a:endParaRPr lang="en-US"/>
          </a:p>
        </p:txBody>
      </p:sp>
    </p:spTree>
    <p:extLst>
      <p:ext uri="{BB962C8B-B14F-4D97-AF65-F5344CB8AC3E}">
        <p14:creationId xmlns:p14="http://schemas.microsoft.com/office/powerpoint/2010/main" val="14324840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1410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059FE25-A980-6A45-AC9C-45BCE019A53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7" name="Title 6">
            <a:extLst>
              <a:ext uri="{FF2B5EF4-FFF2-40B4-BE49-F238E27FC236}">
                <a16:creationId xmlns:a16="http://schemas.microsoft.com/office/drawing/2014/main" id="{90E7221A-337F-EC40-95DE-0E2013307E61}"/>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23575987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C19F3-D077-514C-A719-1F3F84C78092}"/>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D3B9490-F440-7C49-9284-51332638DDC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AEECCAC-9BFB-E747-BD3A-705FBED1E368}"/>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5" name="Footer Placeholder 4">
            <a:extLst>
              <a:ext uri="{FF2B5EF4-FFF2-40B4-BE49-F238E27FC236}">
                <a16:creationId xmlns:a16="http://schemas.microsoft.com/office/drawing/2014/main" id="{38A678DE-6383-A241-918B-1C99F20C194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9E89036-F98A-D14C-9BDD-E4EE742FEACA}"/>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0132295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BE094-2255-D146-B13C-FC2DBAC89305}"/>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9D91084-9AA4-F041-A719-70C9B62BD427}"/>
              </a:ext>
            </a:extLst>
          </p:cNvPr>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5D3E3D57-1A7E-7A4C-A3B0-A82AF956BECC}"/>
              </a:ext>
            </a:extLst>
          </p:cNvPr>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C2529FC-2897-1044-8678-ED2CC6D49C1E}"/>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6" name="Footer Placeholder 5">
            <a:extLst>
              <a:ext uri="{FF2B5EF4-FFF2-40B4-BE49-F238E27FC236}">
                <a16:creationId xmlns:a16="http://schemas.microsoft.com/office/drawing/2014/main" id="{D04E8D7E-BF6A-EC41-88D8-7F1A67C3B6CA}"/>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A57D1D0-560C-BF48-8007-798560BCC3B0}"/>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6997685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2145A-A07F-A049-808E-D281740E418A}"/>
              </a:ext>
            </a:extLst>
          </p:cNvPr>
          <p:cNvSpPr>
            <a:spLocks noGrp="1"/>
          </p:cNvSpPr>
          <p:nvPr>
            <p:ph type="title"/>
          </p:nvPr>
        </p:nvSpPr>
        <p:spPr>
          <a:xfrm>
            <a:off x="839788" y="365125"/>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F018E58-6943-0C48-AA98-5319EAF166D2}"/>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33B8876-F781-E84E-AAA4-2458E97C4485}"/>
              </a:ext>
            </a:extLst>
          </p:cNvPr>
          <p:cNvSpPr>
            <a:spLocks noGrp="1"/>
          </p:cNvSpPr>
          <p:nvPr>
            <p:ph sz="half" idx="2"/>
          </p:nvPr>
        </p:nvSpPr>
        <p:spPr>
          <a:xfrm>
            <a:off x="839788" y="2505075"/>
            <a:ext cx="515778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FCD90A2-7B0C-814E-9109-AAE738081A53}"/>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A1849EA-4AE0-FB4F-9A27-7E055B7BC110}"/>
              </a:ext>
            </a:extLst>
          </p:cNvPr>
          <p:cNvSpPr>
            <a:spLocks noGrp="1"/>
          </p:cNvSpPr>
          <p:nvPr>
            <p:ph sz="quarter" idx="4"/>
          </p:nvPr>
        </p:nvSpPr>
        <p:spPr>
          <a:xfrm>
            <a:off x="6172200" y="2505075"/>
            <a:ext cx="51831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2F92F52-76F3-0D49-A703-DC77A2EE79E7}"/>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8" name="Footer Placeholder 7">
            <a:extLst>
              <a:ext uri="{FF2B5EF4-FFF2-40B4-BE49-F238E27FC236}">
                <a16:creationId xmlns:a16="http://schemas.microsoft.com/office/drawing/2014/main" id="{20667B49-2D2C-4C43-A6B6-8CE686A0F15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D9AA4F96-76FE-B545-A642-10A44676DEF9}"/>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13950082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3E4ED-8B50-9B48-AC67-895A7558C484}"/>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5EC5F8F-2D7A-0C4E-A03E-0A156A75CD8F}"/>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4" name="Footer Placeholder 3">
            <a:extLst>
              <a:ext uri="{FF2B5EF4-FFF2-40B4-BE49-F238E27FC236}">
                <a16:creationId xmlns:a16="http://schemas.microsoft.com/office/drawing/2014/main" id="{EE28CCAF-B40E-9841-99DB-019020E617AC}"/>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BFE25AC2-965D-FE47-97DC-7CD81BC4AF73}"/>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14692038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5E53B3-BDD4-2A48-BD67-304C607DF9A1}"/>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3" name="Footer Placeholder 2">
            <a:extLst>
              <a:ext uri="{FF2B5EF4-FFF2-40B4-BE49-F238E27FC236}">
                <a16:creationId xmlns:a16="http://schemas.microsoft.com/office/drawing/2014/main" id="{61D35996-5686-A843-A17A-88BC1328ADD7}"/>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65C7C431-5B44-C944-8436-8196F321BB17}"/>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0689171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10F96-FC9F-4540-A2B1-47E5D7DB61C7}"/>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F495956C-E503-4D43-92C0-5AA95DE991EC}"/>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86B83C-D979-6D48-A64D-4306374B65FA}"/>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43713CB-3518-0B4F-A0BF-78DD9CC8017C}"/>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6" name="Footer Placeholder 5">
            <a:extLst>
              <a:ext uri="{FF2B5EF4-FFF2-40B4-BE49-F238E27FC236}">
                <a16:creationId xmlns:a16="http://schemas.microsoft.com/office/drawing/2014/main" id="{98A38048-8246-0945-8B1A-1E9092F3EDF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ACC0DFA-1BC6-8845-B738-0887A4F0A9B4}"/>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6570279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5D1E00-4AA0-F34C-A706-EDFC9DFC47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C19A5F5-3A36-B149-BFF6-EA7049732C8A}"/>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5AD072-B045-F744-8C3B-D5825C87A6CB}"/>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FD56F23-9F49-D248-B47E-5E11605E4898}"/>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6" name="Footer Placeholder 5">
            <a:extLst>
              <a:ext uri="{FF2B5EF4-FFF2-40B4-BE49-F238E27FC236}">
                <a16:creationId xmlns:a16="http://schemas.microsoft.com/office/drawing/2014/main" id="{DE45A52F-8D9C-854D-87D0-EAC771231BD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69A2B17-27A2-914D-A6C3-02863A422430}"/>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24306217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01323-D262-AE4B-8308-C881D985E62D}"/>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A3911F4-7987-F344-876A-7E49071FA9B2}"/>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95BD75B-53C1-3045-A4F0-32604446EC56}"/>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5" name="Footer Placeholder 4">
            <a:extLst>
              <a:ext uri="{FF2B5EF4-FFF2-40B4-BE49-F238E27FC236}">
                <a16:creationId xmlns:a16="http://schemas.microsoft.com/office/drawing/2014/main" id="{731F60DC-8A14-5844-8C11-A4FD843F43C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0D4EF408-085E-1D47-BAE9-668D259C7A29}"/>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4460031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8C475F-3C4D-0A4E-A04C-9E0DC19C70B0}"/>
              </a:ext>
            </a:extLst>
          </p:cNvPr>
          <p:cNvSpPr>
            <a:spLocks noGrp="1"/>
          </p:cNvSpPr>
          <p:nvPr>
            <p:ph type="title" orient="vert"/>
          </p:nvPr>
        </p:nvSpPr>
        <p:spPr>
          <a:xfrm>
            <a:off x="8724900"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2EECB39-F657-D141-8564-74E5BCDD4DF0}"/>
              </a:ext>
            </a:extLst>
          </p:cNvPr>
          <p:cNvSpPr>
            <a:spLocks noGrp="1"/>
          </p:cNvSpPr>
          <p:nvPr>
            <p:ph type="body" orient="vert" idx="1"/>
          </p:nvPr>
        </p:nvSpPr>
        <p:spPr>
          <a:xfrm>
            <a:off x="838200" y="365125"/>
            <a:ext cx="77343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A6929F3-E2D1-CA42-8344-430235F2A4B8}"/>
              </a:ext>
            </a:extLst>
          </p:cNvPr>
          <p:cNvSpPr>
            <a:spLocks noGrp="1"/>
          </p:cNvSpPr>
          <p:nvPr>
            <p:ph type="dt" sz="half" idx="10"/>
          </p:nvPr>
        </p:nvSpPr>
        <p:spPr>
          <a:xfrm>
            <a:off x="838200" y="6356350"/>
            <a:ext cx="2743200" cy="365125"/>
          </a:xfrm>
          <a:prstGeom prst="rect">
            <a:avLst/>
          </a:prstGeom>
        </p:spPr>
        <p:txBody>
          <a:bodyPr/>
          <a:lstStyle/>
          <a:p>
            <a:fld id="{2E4AD03F-19DB-7A48-B67D-8DD018C6A074}" type="datetimeFigureOut">
              <a:rPr lang="en-US" smtClean="0"/>
              <a:t>3/31/2026</a:t>
            </a:fld>
            <a:endParaRPr lang="en-US"/>
          </a:p>
        </p:txBody>
      </p:sp>
      <p:sp>
        <p:nvSpPr>
          <p:cNvPr id="5" name="Footer Placeholder 4">
            <a:extLst>
              <a:ext uri="{FF2B5EF4-FFF2-40B4-BE49-F238E27FC236}">
                <a16:creationId xmlns:a16="http://schemas.microsoft.com/office/drawing/2014/main" id="{8FA979FD-6041-B446-BAD8-BF5019AE6B9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EDC1BD-3D40-3C48-82F3-E77B61E63C1A}"/>
              </a:ext>
            </a:extLst>
          </p:cNvPr>
          <p:cNvSpPr>
            <a:spLocks noGrp="1"/>
          </p:cNvSpPr>
          <p:nvPr>
            <p:ph type="sldNum" sz="quarter" idx="12"/>
          </p:nvPr>
        </p:nvSpPr>
        <p:spPr>
          <a:xfrm>
            <a:off x="8610600" y="6356350"/>
            <a:ext cx="2743200" cy="365125"/>
          </a:xfrm>
          <a:prstGeom prst="rect">
            <a:avLst/>
          </a:prstGeom>
        </p:spPr>
        <p:txBody>
          <a:bodyPr/>
          <a:lstStyle/>
          <a:p>
            <a:fld id="{531B6C8B-524E-B743-961E-EF3AC3C6EABE}" type="slidenum">
              <a:rPr lang="en-US" smtClean="0"/>
              <a:t>‹#›</a:t>
            </a:fld>
            <a:endParaRPr lang="en-US"/>
          </a:p>
        </p:txBody>
      </p:sp>
    </p:spTree>
    <p:extLst>
      <p:ext uri="{BB962C8B-B14F-4D97-AF65-F5344CB8AC3E}">
        <p14:creationId xmlns:p14="http://schemas.microsoft.com/office/powerpoint/2010/main" val="32865813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EC98D1F-F1B6-174D-A98B-7A0964435C7B}"/>
              </a:ext>
            </a:extLst>
          </p:cNvPr>
          <p:cNvPicPr>
            <a:picLocks noChangeAspect="1"/>
          </p:cNvPicPr>
          <p:nvPr userDrawn="1"/>
        </p:nvPicPr>
        <p:blipFill>
          <a:blip r:embed="rId13"/>
          <a:stretch>
            <a:fillRect/>
          </a:stretch>
        </p:blipFill>
        <p:spPr>
          <a:xfrm>
            <a:off x="8274254" y="4873738"/>
            <a:ext cx="3917746" cy="1984262"/>
          </a:xfrm>
          <a:prstGeom prst="rect">
            <a:avLst/>
          </a:prstGeom>
        </p:spPr>
      </p:pic>
      <p:pic>
        <p:nvPicPr>
          <p:cNvPr id="7" name="Picture 6" descr="Graphical user interface&#10;&#10;Description automatically generated with low confidence">
            <a:extLst>
              <a:ext uri="{FF2B5EF4-FFF2-40B4-BE49-F238E27FC236}">
                <a16:creationId xmlns:a16="http://schemas.microsoft.com/office/drawing/2014/main" id="{4F5D796F-5940-6E95-4FFF-7DA44BADD1E0}"/>
              </a:ext>
            </a:extLst>
          </p:cNvPr>
          <p:cNvPicPr>
            <a:picLocks noChangeAspect="1"/>
          </p:cNvPicPr>
          <p:nvPr userDrawn="1"/>
        </p:nvPicPr>
        <p:blipFill>
          <a:blip r:embed="rId14"/>
          <a:stretch>
            <a:fillRect/>
          </a:stretch>
        </p:blipFill>
        <p:spPr>
          <a:xfrm>
            <a:off x="340415" y="6013173"/>
            <a:ext cx="2215587" cy="589998"/>
          </a:xfrm>
          <a:prstGeom prst="rect">
            <a:avLst/>
          </a:prstGeom>
        </p:spPr>
      </p:pic>
    </p:spTree>
    <p:extLst>
      <p:ext uri="{BB962C8B-B14F-4D97-AF65-F5344CB8AC3E}">
        <p14:creationId xmlns:p14="http://schemas.microsoft.com/office/powerpoint/2010/main" val="1734082240"/>
      </p:ext>
    </p:extLst>
  </p:cSld>
  <p:clrMap bg1="lt1" tx1="dk1" bg2="lt2" tx2="dk2" accent1="accent1" accent2="accent2" accent3="accent3" accent4="accent4" accent5="accent5" accent6="accent6" hlink="hlink" folHlink="folHlink"/>
  <p:sldLayoutIdLst>
    <p:sldLayoutId id="2147483650" r:id="rId1"/>
    <p:sldLayoutId id="2147483649"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3D42C2D-8565-EF46-A2A7-2A242326D8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D35A5C7-6656-5744-B6EF-D83592DE68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86273F1-C82F-EE4F-9F7C-8AE3BAC453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F53EF9-543E-574A-950D-B9AD97C7B1A4}" type="datetimeFigureOut">
              <a:rPr lang="en-US" smtClean="0"/>
              <a:t>3/31/2026</a:t>
            </a:fld>
            <a:endParaRPr lang="en-US"/>
          </a:p>
        </p:txBody>
      </p:sp>
      <p:sp>
        <p:nvSpPr>
          <p:cNvPr id="5" name="Footer Placeholder 4">
            <a:extLst>
              <a:ext uri="{FF2B5EF4-FFF2-40B4-BE49-F238E27FC236}">
                <a16:creationId xmlns:a16="http://schemas.microsoft.com/office/drawing/2014/main" id="{F9181C9B-9E80-D341-98D2-763C8F9961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ACA5D5D-6C13-C047-8C0E-F9757AC6C3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9A7111-D23A-774A-971E-2D51B5834C2A}" type="slidenum">
              <a:rPr lang="en-US" smtClean="0"/>
              <a:t>‹#›</a:t>
            </a:fld>
            <a:endParaRPr lang="en-US"/>
          </a:p>
        </p:txBody>
      </p:sp>
    </p:spTree>
    <p:extLst>
      <p:ext uri="{BB962C8B-B14F-4D97-AF65-F5344CB8AC3E}">
        <p14:creationId xmlns:p14="http://schemas.microsoft.com/office/powerpoint/2010/main" val="20551094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EC98D1F-F1B6-174D-A98B-7A0964435C7B}"/>
              </a:ext>
            </a:extLst>
          </p:cNvPr>
          <p:cNvPicPr>
            <a:picLocks noChangeAspect="1"/>
          </p:cNvPicPr>
          <p:nvPr userDrawn="1"/>
        </p:nvPicPr>
        <p:blipFill>
          <a:blip r:embed="rId13"/>
          <a:stretch>
            <a:fillRect/>
          </a:stretch>
        </p:blipFill>
        <p:spPr>
          <a:xfrm>
            <a:off x="8274254" y="4873738"/>
            <a:ext cx="3917746" cy="1984262"/>
          </a:xfrm>
          <a:prstGeom prst="rect">
            <a:avLst/>
          </a:prstGeom>
        </p:spPr>
      </p:pic>
      <p:pic>
        <p:nvPicPr>
          <p:cNvPr id="7" name="Picture 6" descr="Graphical user interface&#10;&#10;Description automatically generated with low confidence">
            <a:extLst>
              <a:ext uri="{FF2B5EF4-FFF2-40B4-BE49-F238E27FC236}">
                <a16:creationId xmlns:a16="http://schemas.microsoft.com/office/drawing/2014/main" id="{4F5D796F-5940-6E95-4FFF-7DA44BADD1E0}"/>
              </a:ext>
            </a:extLst>
          </p:cNvPr>
          <p:cNvPicPr>
            <a:picLocks noChangeAspect="1"/>
          </p:cNvPicPr>
          <p:nvPr userDrawn="1"/>
        </p:nvPicPr>
        <p:blipFill>
          <a:blip r:embed="rId14"/>
          <a:stretch>
            <a:fillRect/>
          </a:stretch>
        </p:blipFill>
        <p:spPr>
          <a:xfrm>
            <a:off x="340415" y="6013173"/>
            <a:ext cx="2215587" cy="589998"/>
          </a:xfrm>
          <a:prstGeom prst="rect">
            <a:avLst/>
          </a:prstGeom>
        </p:spPr>
      </p:pic>
    </p:spTree>
    <p:extLst>
      <p:ext uri="{BB962C8B-B14F-4D97-AF65-F5344CB8AC3E}">
        <p14:creationId xmlns:p14="http://schemas.microsoft.com/office/powerpoint/2010/main" val="12567286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gov.uk/apply-postal-vote"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www.gov.uk/apply-proxy-vote"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gov.uk/apply-for-photo-id-voter-authority-certificate"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electoralcommission.org.uk/guidance-candidates-and-agents-local-government-elections-england/nominations" TargetMode="External"/><Relationship Id="rId2" Type="http://schemas.openxmlformats.org/officeDocument/2006/relationships/notesSlide" Target="../notesSlides/notesSlide31.xml"/><Relationship Id="rId1" Type="http://schemas.openxmlformats.org/officeDocument/2006/relationships/slideLayout" Target="../slideLayouts/slideLayout2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2B2C405-9D7C-B94E-9242-A5D573091EB4}"/>
              </a:ext>
            </a:extLst>
          </p:cNvPr>
          <p:cNvSpPr/>
          <p:nvPr/>
        </p:nvSpPr>
        <p:spPr>
          <a:xfrm>
            <a:off x="0" y="5246198"/>
            <a:ext cx="12192000" cy="16118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Graphical user interface&#10;&#10;Description automatically generated with low confidence">
            <a:extLst>
              <a:ext uri="{FF2B5EF4-FFF2-40B4-BE49-F238E27FC236}">
                <a16:creationId xmlns:a16="http://schemas.microsoft.com/office/drawing/2014/main" id="{72C61806-9A8A-03C6-4BB8-B2DE69DAD417}"/>
              </a:ext>
            </a:extLst>
          </p:cNvPr>
          <p:cNvPicPr>
            <a:picLocks noChangeAspect="1"/>
          </p:cNvPicPr>
          <p:nvPr/>
        </p:nvPicPr>
        <p:blipFill>
          <a:blip r:embed="rId2"/>
          <a:stretch>
            <a:fillRect/>
          </a:stretch>
        </p:blipFill>
        <p:spPr>
          <a:xfrm>
            <a:off x="552449" y="5612460"/>
            <a:ext cx="3301892" cy="879275"/>
          </a:xfrm>
          <a:prstGeom prst="rect">
            <a:avLst/>
          </a:prstGeom>
        </p:spPr>
      </p:pic>
      <p:pic>
        <p:nvPicPr>
          <p:cNvPr id="11" name="Picture 10" descr="A picture containing shape&#10;&#10;Description automatically generated">
            <a:extLst>
              <a:ext uri="{FF2B5EF4-FFF2-40B4-BE49-F238E27FC236}">
                <a16:creationId xmlns:a16="http://schemas.microsoft.com/office/drawing/2014/main" id="{2E154267-90B2-FAA9-5052-F3419F78B8D9}"/>
              </a:ext>
            </a:extLst>
          </p:cNvPr>
          <p:cNvPicPr>
            <a:picLocks noChangeAspect="1"/>
          </p:cNvPicPr>
          <p:nvPr/>
        </p:nvPicPr>
        <p:blipFill>
          <a:blip r:embed="rId3"/>
          <a:stretch>
            <a:fillRect/>
          </a:stretch>
        </p:blipFill>
        <p:spPr>
          <a:xfrm>
            <a:off x="0" y="2124"/>
            <a:ext cx="12265572" cy="5244074"/>
          </a:xfrm>
          <a:prstGeom prst="rect">
            <a:avLst/>
          </a:prstGeom>
        </p:spPr>
      </p:pic>
      <p:sp>
        <p:nvSpPr>
          <p:cNvPr id="6" name="TextBox 5">
            <a:extLst>
              <a:ext uri="{FF2B5EF4-FFF2-40B4-BE49-F238E27FC236}">
                <a16:creationId xmlns:a16="http://schemas.microsoft.com/office/drawing/2014/main" id="{85B9056D-5561-4698-934E-199E041544F5}"/>
              </a:ext>
            </a:extLst>
          </p:cNvPr>
          <p:cNvSpPr txBox="1"/>
          <p:nvPr/>
        </p:nvSpPr>
        <p:spPr>
          <a:xfrm>
            <a:off x="477748" y="4692199"/>
            <a:ext cx="11714252" cy="707886"/>
          </a:xfrm>
          <a:prstGeom prst="rect">
            <a:avLst/>
          </a:prstGeom>
          <a:noFill/>
        </p:spPr>
        <p:txBody>
          <a:bodyPr wrap="square">
            <a:spAutoFit/>
          </a:bodyPr>
          <a:lstStyle/>
          <a:p>
            <a:r>
              <a:rPr lang="en-GB" sz="4000" dirty="0"/>
              <a:t>Candidate and Agents Briefing – February/March 2026</a:t>
            </a:r>
          </a:p>
        </p:txBody>
      </p:sp>
    </p:spTree>
    <p:extLst>
      <p:ext uri="{BB962C8B-B14F-4D97-AF65-F5344CB8AC3E}">
        <p14:creationId xmlns:p14="http://schemas.microsoft.com/office/powerpoint/2010/main" val="21987668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1DD1A-89B7-4C74-9AB0-F77AB34A4B51}"/>
              </a:ext>
            </a:extLst>
          </p:cNvPr>
          <p:cNvSpPr>
            <a:spLocks noGrp="1"/>
          </p:cNvSpPr>
          <p:nvPr>
            <p:ph type="title"/>
          </p:nvPr>
        </p:nvSpPr>
        <p:spPr>
          <a:xfrm>
            <a:off x="839788" y="457200"/>
            <a:ext cx="3932237" cy="2971800"/>
          </a:xfrm>
        </p:spPr>
        <p:txBody>
          <a:bodyPr/>
          <a:lstStyle/>
          <a:p>
            <a:r>
              <a:rPr lang="en-GB" sz="4800" b="1" dirty="0"/>
              <a:t>Welcome and Introduction</a:t>
            </a:r>
          </a:p>
        </p:txBody>
      </p:sp>
      <p:sp>
        <p:nvSpPr>
          <p:cNvPr id="3" name="Content Placeholder 2">
            <a:extLst>
              <a:ext uri="{FF2B5EF4-FFF2-40B4-BE49-F238E27FC236}">
                <a16:creationId xmlns:a16="http://schemas.microsoft.com/office/drawing/2014/main" id="{6EA7D841-720A-4FA6-B8F9-7BD94FD1E2A4}"/>
              </a:ext>
            </a:extLst>
          </p:cNvPr>
          <p:cNvSpPr>
            <a:spLocks noGrp="1"/>
          </p:cNvSpPr>
          <p:nvPr>
            <p:ph idx="1"/>
          </p:nvPr>
        </p:nvSpPr>
        <p:spPr/>
        <p:txBody>
          <a:bodyPr/>
          <a:lstStyle/>
          <a:p>
            <a:pPr marL="0" indent="0">
              <a:buNone/>
            </a:pPr>
            <a:endParaRPr lang="en-GB" sz="4000" dirty="0"/>
          </a:p>
          <a:p>
            <a:pPr marL="0" indent="0">
              <a:buNone/>
            </a:pPr>
            <a:endParaRPr lang="en-GB" sz="4000" dirty="0"/>
          </a:p>
          <a:p>
            <a:pPr marL="0" indent="0">
              <a:buNone/>
            </a:pPr>
            <a:r>
              <a:rPr lang="en-GB" sz="4000" dirty="0"/>
              <a:t>Julie Newman – Returning Officer</a:t>
            </a:r>
          </a:p>
        </p:txBody>
      </p:sp>
    </p:spTree>
    <p:extLst>
      <p:ext uri="{BB962C8B-B14F-4D97-AF65-F5344CB8AC3E}">
        <p14:creationId xmlns:p14="http://schemas.microsoft.com/office/powerpoint/2010/main" val="3086370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1DD1A-89B7-4C74-9AB0-F77AB34A4B51}"/>
              </a:ext>
            </a:extLst>
          </p:cNvPr>
          <p:cNvSpPr>
            <a:spLocks noGrp="1"/>
          </p:cNvSpPr>
          <p:nvPr>
            <p:ph type="title"/>
          </p:nvPr>
        </p:nvSpPr>
        <p:spPr/>
        <p:txBody>
          <a:bodyPr/>
          <a:lstStyle/>
          <a:p>
            <a:r>
              <a:rPr lang="en-GB" sz="4400" b="1" dirty="0"/>
              <a:t>Topics</a:t>
            </a:r>
          </a:p>
        </p:txBody>
      </p:sp>
      <p:sp>
        <p:nvSpPr>
          <p:cNvPr id="3" name="Content Placeholder 2">
            <a:extLst>
              <a:ext uri="{FF2B5EF4-FFF2-40B4-BE49-F238E27FC236}">
                <a16:creationId xmlns:a16="http://schemas.microsoft.com/office/drawing/2014/main" id="{6EA7D841-720A-4FA6-B8F9-7BD94FD1E2A4}"/>
              </a:ext>
            </a:extLst>
          </p:cNvPr>
          <p:cNvSpPr>
            <a:spLocks noGrp="1"/>
          </p:cNvSpPr>
          <p:nvPr>
            <p:ph idx="1"/>
          </p:nvPr>
        </p:nvSpPr>
        <p:spPr>
          <a:xfrm>
            <a:off x="3277456" y="636998"/>
            <a:ext cx="8077932" cy="5224053"/>
          </a:xfrm>
        </p:spPr>
        <p:txBody>
          <a:bodyPr/>
          <a:lstStyle/>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Who’s who</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Key Dates</a:t>
            </a:r>
            <a:r>
              <a:rPr lang="en-US" sz="2400" b="0" i="0" dirty="0">
                <a:solidFill>
                  <a:srgbClr val="000000"/>
                </a:solidFill>
                <a:effectLst/>
                <a:latin typeface="Arial" panose="020B0604020202020204" pitchFamily="34" charset="0"/>
              </a:rPr>
              <a:t>​</a:t>
            </a:r>
          </a:p>
          <a:p>
            <a:pPr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Qualifications and disqualifications</a:t>
            </a:r>
            <a:endParaRPr lang="en-US" sz="24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Nominations and home address forms</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Agents</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Integrity Issues</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Postal votes</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US" sz="2400" dirty="0">
                <a:solidFill>
                  <a:srgbClr val="000000"/>
                </a:solidFill>
                <a:latin typeface="Arial" panose="020B0604020202020204" pitchFamily="34" charset="0"/>
              </a:rPr>
              <a:t>Voter ID</a:t>
            </a:r>
            <a:endParaRPr lang="en-US" sz="24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Day of poll</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Verification and Count</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Candidates’ spending/expenses</a:t>
            </a:r>
            <a:r>
              <a:rPr lang="en-US" sz="2400"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sz="2400" b="0" i="0" u="none" strike="noStrike" dirty="0">
                <a:solidFill>
                  <a:srgbClr val="000000"/>
                </a:solidFill>
                <a:effectLst/>
                <a:latin typeface="Arial" panose="020B0604020202020204" pitchFamily="34" charset="0"/>
              </a:rPr>
              <a:t> Contacts</a:t>
            </a:r>
            <a:r>
              <a:rPr lang="en-US" sz="2400" b="0" i="0" dirty="0">
                <a:solidFill>
                  <a:srgbClr val="000000"/>
                </a:solidFill>
                <a:effectLst/>
                <a:latin typeface="Arial" panose="020B0604020202020204" pitchFamily="34" charset="0"/>
              </a:rPr>
              <a:t>​</a:t>
            </a:r>
          </a:p>
          <a:p>
            <a:endParaRPr lang="en-GB" dirty="0"/>
          </a:p>
        </p:txBody>
      </p:sp>
    </p:spTree>
    <p:extLst>
      <p:ext uri="{BB962C8B-B14F-4D97-AF65-F5344CB8AC3E}">
        <p14:creationId xmlns:p14="http://schemas.microsoft.com/office/powerpoint/2010/main" val="40346403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5FC8A4E5-0876-4F6B-9294-8352E82DC574}"/>
              </a:ext>
            </a:extLst>
          </p:cNvPr>
          <p:cNvSpPr>
            <a:spLocks noGrp="1"/>
          </p:cNvSpPr>
          <p:nvPr>
            <p:ph type="subTitle" idx="1"/>
          </p:nvPr>
        </p:nvSpPr>
        <p:spPr>
          <a:xfrm>
            <a:off x="1595920" y="1773237"/>
            <a:ext cx="9144000" cy="3713163"/>
          </a:xfrm>
        </p:spPr>
        <p:txBody>
          <a:bodyPr/>
          <a:lstStyle/>
          <a:p>
            <a:pPr marL="342900" indent="-342900" algn="l" rtl="0" fontAlgn="base">
              <a:buFont typeface="Arial" panose="020B0604020202020204" pitchFamily="34" charset="0"/>
              <a:buChar char="•"/>
            </a:pPr>
            <a:r>
              <a:rPr lang="en-GB" dirty="0">
                <a:solidFill>
                  <a:srgbClr val="000000"/>
                </a:solidFill>
                <a:latin typeface="Arial" panose="020B0604020202020204" pitchFamily="34" charset="0"/>
              </a:rPr>
              <a:t>Julie Newman</a:t>
            </a:r>
            <a:r>
              <a:rPr lang="en-GB" b="0" i="0" u="none" strike="noStrike" dirty="0">
                <a:solidFill>
                  <a:srgbClr val="000000"/>
                </a:solidFill>
                <a:effectLst/>
                <a:latin typeface="Arial" panose="020B0604020202020204" pitchFamily="34" charset="0"/>
              </a:rPr>
              <a:t> – Director of Law, Governance and Safer Communities, Monitoring Officer Returning Officer &amp; Electoral Registration Officer</a:t>
            </a:r>
            <a:r>
              <a:rPr lang="en-US" b="0" i="0" dirty="0">
                <a:solidFill>
                  <a:srgbClr val="000000"/>
                </a:solidFill>
                <a:effectLst/>
                <a:latin typeface="Arial" panose="020B0604020202020204" pitchFamily="34" charset="0"/>
              </a:rPr>
              <a:t>​</a:t>
            </a:r>
          </a:p>
          <a:p>
            <a:pPr marL="342900" indent="-342900" algn="l" rtl="0" fontAlgn="base">
              <a:buFont typeface="Arial" panose="020B0604020202020204" pitchFamily="34" charset="0"/>
              <a:buChar char="•"/>
            </a:pPr>
            <a:endParaRPr lang="en-GB" b="0" i="0" u="none" strike="noStrike" dirty="0">
              <a:solidFill>
                <a:srgbClr val="000000"/>
              </a:solidFill>
              <a:effectLst/>
              <a:latin typeface="Arial" panose="020B0604020202020204" pitchFamily="34" charset="0"/>
            </a:endParaRPr>
          </a:p>
          <a:p>
            <a:pPr marL="342900" indent="-342900"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Liz Read – Head of Electoral Services, Deputy Electoral Registration Officer, and Deputy Returning Officer</a:t>
            </a:r>
            <a:r>
              <a:rPr lang="en-US" b="0" i="0" dirty="0">
                <a:solidFill>
                  <a:srgbClr val="000000"/>
                </a:solidFill>
                <a:effectLst/>
                <a:latin typeface="Arial" panose="020B0604020202020204" pitchFamily="34" charset="0"/>
              </a:rPr>
              <a:t>​</a:t>
            </a:r>
          </a:p>
          <a:p>
            <a:pPr marL="342900" indent="-342900" algn="l" rtl="0" fontAlgn="base">
              <a:buFont typeface="Arial" panose="020B0604020202020204" pitchFamily="34" charset="0"/>
              <a:buChar char="•"/>
            </a:pPr>
            <a:endParaRPr lang="en-GB" b="0" i="0" u="none" strike="noStrike" dirty="0">
              <a:solidFill>
                <a:srgbClr val="000000"/>
              </a:solidFill>
              <a:effectLst/>
              <a:latin typeface="Arial" panose="020B0604020202020204" pitchFamily="34" charset="0"/>
            </a:endParaRPr>
          </a:p>
          <a:p>
            <a:pPr marL="342900" indent="-342900"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Martyn Harris – Deputy Electoral Services Manager</a:t>
            </a:r>
            <a:r>
              <a:rPr lang="en-US" b="0" i="0" dirty="0">
                <a:solidFill>
                  <a:srgbClr val="000000"/>
                </a:solidFill>
                <a:effectLst/>
                <a:latin typeface="Arial" panose="020B0604020202020204" pitchFamily="34" charset="0"/>
              </a:rPr>
              <a:t>​</a:t>
            </a:r>
          </a:p>
          <a:p>
            <a:endParaRPr lang="en-GB" dirty="0"/>
          </a:p>
        </p:txBody>
      </p:sp>
      <p:sp>
        <p:nvSpPr>
          <p:cNvPr id="3" name="Title 2">
            <a:extLst>
              <a:ext uri="{FF2B5EF4-FFF2-40B4-BE49-F238E27FC236}">
                <a16:creationId xmlns:a16="http://schemas.microsoft.com/office/drawing/2014/main" id="{E92EDCEE-89BF-42E4-9BBA-24E0D6D04710}"/>
              </a:ext>
            </a:extLst>
          </p:cNvPr>
          <p:cNvSpPr>
            <a:spLocks noGrp="1"/>
          </p:cNvSpPr>
          <p:nvPr>
            <p:ph type="title"/>
          </p:nvPr>
        </p:nvSpPr>
        <p:spPr/>
        <p:txBody>
          <a:bodyPr/>
          <a:lstStyle/>
          <a:p>
            <a:pPr algn="ctr"/>
            <a:r>
              <a:rPr lang="en-GB" b="0" i="0" dirty="0">
                <a:solidFill>
                  <a:srgbClr val="000000"/>
                </a:solidFill>
                <a:effectLst/>
                <a:latin typeface="Arial" panose="020B0604020202020204" pitchFamily="34" charset="0"/>
              </a:rPr>
              <a:t>Who’s who</a:t>
            </a:r>
            <a:endParaRPr lang="en-GB" dirty="0"/>
          </a:p>
        </p:txBody>
      </p:sp>
    </p:spTree>
    <p:extLst>
      <p:ext uri="{BB962C8B-B14F-4D97-AF65-F5344CB8AC3E}">
        <p14:creationId xmlns:p14="http://schemas.microsoft.com/office/powerpoint/2010/main" val="1663763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3E7091-BD6F-4D07-92DE-00BAA9B8C885}"/>
              </a:ext>
            </a:extLst>
          </p:cNvPr>
          <p:cNvSpPr>
            <a:spLocks noGrp="1"/>
          </p:cNvSpPr>
          <p:nvPr>
            <p:ph type="title"/>
          </p:nvPr>
        </p:nvSpPr>
        <p:spPr>
          <a:xfrm>
            <a:off x="838200" y="365126"/>
            <a:ext cx="10515600" cy="713662"/>
          </a:xfrm>
        </p:spPr>
        <p:txBody>
          <a:bodyPr/>
          <a:lstStyle/>
          <a:p>
            <a:pPr algn="ctr"/>
            <a:r>
              <a:rPr lang="en-GB" b="0" i="0" u="none" strike="noStrike" dirty="0">
                <a:solidFill>
                  <a:srgbClr val="000000"/>
                </a:solidFill>
                <a:effectLst/>
                <a:latin typeface="Arial" panose="020B0604020202020204" pitchFamily="34" charset="0"/>
              </a:rPr>
              <a:t>Key dates </a:t>
            </a:r>
            <a:endParaRPr lang="en-GB" dirty="0"/>
          </a:p>
        </p:txBody>
      </p:sp>
      <p:graphicFrame>
        <p:nvGraphicFramePr>
          <p:cNvPr id="2" name="Table 1">
            <a:extLst>
              <a:ext uri="{FF2B5EF4-FFF2-40B4-BE49-F238E27FC236}">
                <a16:creationId xmlns:a16="http://schemas.microsoft.com/office/drawing/2014/main" id="{0E5C91FA-C670-0252-C076-9524A6881DEA}"/>
              </a:ext>
            </a:extLst>
          </p:cNvPr>
          <p:cNvGraphicFramePr>
            <a:graphicFrameLocks noGrp="1"/>
          </p:cNvGraphicFramePr>
          <p:nvPr>
            <p:extLst>
              <p:ext uri="{D42A27DB-BD31-4B8C-83A1-F6EECF244321}">
                <p14:modId xmlns:p14="http://schemas.microsoft.com/office/powerpoint/2010/main" val="592210950"/>
              </p:ext>
            </p:extLst>
          </p:nvPr>
        </p:nvGraphicFramePr>
        <p:xfrm>
          <a:off x="2317897" y="1078788"/>
          <a:ext cx="7378996" cy="4939239"/>
        </p:xfrm>
        <a:graphic>
          <a:graphicData uri="http://schemas.openxmlformats.org/drawingml/2006/table">
            <a:tbl>
              <a:tblPr firstRow="1" firstCol="1" bandRow="1">
                <a:tableStyleId>{5C22544A-7EE6-4342-B048-85BDC9FD1C3A}</a:tableStyleId>
              </a:tblPr>
              <a:tblGrid>
                <a:gridCol w="3689498">
                  <a:extLst>
                    <a:ext uri="{9D8B030D-6E8A-4147-A177-3AD203B41FA5}">
                      <a16:colId xmlns:a16="http://schemas.microsoft.com/office/drawing/2014/main" val="509408998"/>
                    </a:ext>
                  </a:extLst>
                </a:gridCol>
                <a:gridCol w="3689498">
                  <a:extLst>
                    <a:ext uri="{9D8B030D-6E8A-4147-A177-3AD203B41FA5}">
                      <a16:colId xmlns:a16="http://schemas.microsoft.com/office/drawing/2014/main" val="2296577241"/>
                    </a:ext>
                  </a:extLst>
                </a:gridCol>
              </a:tblGrid>
              <a:tr h="688675">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Notice of Election Published</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Thursday 26 March 2026</a:t>
                      </a:r>
                    </a:p>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 </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55322421"/>
                  </a:ext>
                </a:extLst>
              </a:tr>
              <a:tr h="551846">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Poll cards sent out for electors registered as at 19 March</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Thursday 26 March 2026</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983159546"/>
                  </a:ext>
                </a:extLst>
              </a:tr>
              <a:tr h="665830">
                <a:tc>
                  <a:txBody>
                    <a:bodyPr/>
                    <a:lstStyle/>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Receipt of Nominations	</a:t>
                      </a:r>
                    </a:p>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 </a:t>
                      </a:r>
                      <a:endParaRPr lang="en-GB" sz="12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4:00 pm Thursday 9 April 2026</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3993032284"/>
                  </a:ext>
                </a:extLst>
              </a:tr>
              <a:tr h="688675">
                <a:tc>
                  <a:txBody>
                    <a:bodyPr/>
                    <a:lstStyle/>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Withdrawal of Candidate	</a:t>
                      </a:r>
                    </a:p>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 </a:t>
                      </a:r>
                      <a:endParaRPr lang="en-GB" sz="12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4:00 pm Thursday 9 April 2026</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3184598742"/>
                  </a:ext>
                </a:extLst>
              </a:tr>
              <a:tr h="688675">
                <a:tc>
                  <a:txBody>
                    <a:bodyPr/>
                    <a:lstStyle/>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Appointment of Election Agents</a:t>
                      </a:r>
                    </a:p>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	</a:t>
                      </a:r>
                      <a:endParaRPr lang="en-GB" sz="12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4:00 pm Thursday 9 April 2026</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3451300660"/>
                  </a:ext>
                </a:extLst>
              </a:tr>
              <a:tr h="551846">
                <a:tc>
                  <a:txBody>
                    <a:bodyPr/>
                    <a:lstStyle/>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Publication of Notice of Election Agents	</a:t>
                      </a:r>
                      <a:endParaRPr lang="en-GB" sz="12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4:00 pm Thursday 9 April 2026</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3248052309"/>
                  </a:ext>
                </a:extLst>
              </a:tr>
              <a:tr h="551846">
                <a:tc>
                  <a:txBody>
                    <a:bodyPr/>
                    <a:lstStyle/>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Publication of Statements of Persons Nominated	</a:t>
                      </a:r>
                      <a:endParaRPr lang="en-GB" sz="12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4:00 pm Friday 10 April 2026</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2044813045"/>
                  </a:ext>
                </a:extLst>
              </a:tr>
              <a:tr h="551846">
                <a:tc>
                  <a:txBody>
                    <a:bodyPr/>
                    <a:lstStyle/>
                    <a:p>
                      <a:pPr>
                        <a:lnSpc>
                          <a:spcPct val="115000"/>
                        </a:lnSpc>
                        <a:spcAft>
                          <a:spcPts val="800"/>
                        </a:spcAft>
                        <a:buNone/>
                      </a:pPr>
                      <a:r>
                        <a:rPr lang="en-GB" sz="1200" kern="100">
                          <a:solidFill>
                            <a:schemeClr val="tx1"/>
                          </a:solidFill>
                          <a:effectLst/>
                          <a:latin typeface="Arial" panose="020B0604020202020204" pitchFamily="34" charset="0"/>
                          <a:cs typeface="Arial" panose="020B0604020202020204" pitchFamily="34" charset="0"/>
                        </a:rPr>
                        <a:t>First issue of postal votes for electors who have postal vote in place as at 9 April</a:t>
                      </a:r>
                      <a:endParaRPr lang="en-GB" sz="12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tc>
                  <a:txBody>
                    <a:bodyPr/>
                    <a:lstStyle/>
                    <a:p>
                      <a:pPr>
                        <a:lnSpc>
                          <a:spcPct val="115000"/>
                        </a:lnSpc>
                        <a:spcAft>
                          <a:spcPts val="800"/>
                        </a:spcAft>
                        <a:buNone/>
                      </a:pPr>
                      <a:r>
                        <a:rPr lang="en-GB" sz="1200" kern="100" dirty="0">
                          <a:solidFill>
                            <a:schemeClr val="tx1"/>
                          </a:solidFill>
                          <a:effectLst/>
                          <a:latin typeface="Arial" panose="020B0604020202020204" pitchFamily="34" charset="0"/>
                          <a:cs typeface="Arial" panose="020B0604020202020204" pitchFamily="34" charset="0"/>
                        </a:rPr>
                        <a:t>Friday 17 April</a:t>
                      </a:r>
                      <a:endParaRPr lang="en-GB" sz="12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68580" marR="68580" marT="0" marB="0">
                    <a:solidFill>
                      <a:schemeClr val="bg1">
                        <a:lumMod val="85000"/>
                      </a:schemeClr>
                    </a:solidFill>
                  </a:tcPr>
                </a:tc>
                <a:extLst>
                  <a:ext uri="{0D108BD9-81ED-4DB2-BD59-A6C34878D82A}">
                    <a16:rowId xmlns:a16="http://schemas.microsoft.com/office/drawing/2014/main" val="1864831403"/>
                  </a:ext>
                </a:extLst>
              </a:tr>
            </a:tbl>
          </a:graphicData>
        </a:graphic>
      </p:graphicFrame>
    </p:spTree>
    <p:extLst>
      <p:ext uri="{BB962C8B-B14F-4D97-AF65-F5344CB8AC3E}">
        <p14:creationId xmlns:p14="http://schemas.microsoft.com/office/powerpoint/2010/main" val="32793772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BCA5C39-6E29-452B-BD0C-07EA7C78D0F9}"/>
              </a:ext>
            </a:extLst>
          </p:cNvPr>
          <p:cNvSpPr>
            <a:spLocks noGrp="1"/>
          </p:cNvSpPr>
          <p:nvPr>
            <p:ph type="title"/>
          </p:nvPr>
        </p:nvSpPr>
        <p:spPr>
          <a:xfrm>
            <a:off x="838200" y="365125"/>
            <a:ext cx="10515600" cy="836951"/>
          </a:xfrm>
        </p:spPr>
        <p:txBody>
          <a:bodyPr/>
          <a:lstStyle/>
          <a:p>
            <a:pPr algn="ctr"/>
            <a:r>
              <a:rPr lang="en-GB" b="0" i="0" u="none" strike="noStrike" dirty="0">
                <a:solidFill>
                  <a:srgbClr val="000000"/>
                </a:solidFill>
                <a:effectLst/>
                <a:latin typeface="Arial" panose="020B0604020202020204" pitchFamily="34" charset="0"/>
              </a:rPr>
              <a:t>Key Dates</a:t>
            </a:r>
            <a:endParaRPr lang="en-GB" dirty="0"/>
          </a:p>
        </p:txBody>
      </p:sp>
      <p:sp>
        <p:nvSpPr>
          <p:cNvPr id="5" name="Subtitle 4">
            <a:extLst>
              <a:ext uri="{FF2B5EF4-FFF2-40B4-BE49-F238E27FC236}">
                <a16:creationId xmlns:a16="http://schemas.microsoft.com/office/drawing/2014/main" id="{C331329B-6273-06E9-3C17-D5370AA902CA}"/>
              </a:ext>
            </a:extLst>
          </p:cNvPr>
          <p:cNvSpPr>
            <a:spLocks noGrp="1"/>
          </p:cNvSpPr>
          <p:nvPr>
            <p:ph type="subTitle" idx="1"/>
          </p:nvPr>
        </p:nvSpPr>
        <p:spPr/>
        <p:txBody>
          <a:bodyPr/>
          <a:lstStyle/>
          <a:p>
            <a:endParaRPr lang="en-GB"/>
          </a:p>
        </p:txBody>
      </p:sp>
      <p:graphicFrame>
        <p:nvGraphicFramePr>
          <p:cNvPr id="7" name="Table 6">
            <a:extLst>
              <a:ext uri="{FF2B5EF4-FFF2-40B4-BE49-F238E27FC236}">
                <a16:creationId xmlns:a16="http://schemas.microsoft.com/office/drawing/2014/main" id="{131A1B05-052B-6564-D7E4-87374B3A545D}"/>
              </a:ext>
            </a:extLst>
          </p:cNvPr>
          <p:cNvGraphicFramePr>
            <a:graphicFrameLocks noGrp="1"/>
          </p:cNvGraphicFramePr>
          <p:nvPr>
            <p:extLst>
              <p:ext uri="{D42A27DB-BD31-4B8C-83A1-F6EECF244321}">
                <p14:modId xmlns:p14="http://schemas.microsoft.com/office/powerpoint/2010/main" val="841199965"/>
              </p:ext>
            </p:extLst>
          </p:nvPr>
        </p:nvGraphicFramePr>
        <p:xfrm>
          <a:off x="2636874" y="1223341"/>
          <a:ext cx="6400800" cy="4799412"/>
        </p:xfrm>
        <a:graphic>
          <a:graphicData uri="http://schemas.openxmlformats.org/drawingml/2006/table">
            <a:tbl>
              <a:tblPr firstRow="1" firstCol="1" bandRow="1">
                <a:tableStyleId>{5C22544A-7EE6-4342-B048-85BDC9FD1C3A}</a:tableStyleId>
              </a:tblPr>
              <a:tblGrid>
                <a:gridCol w="3200400">
                  <a:extLst>
                    <a:ext uri="{9D8B030D-6E8A-4147-A177-3AD203B41FA5}">
                      <a16:colId xmlns:a16="http://schemas.microsoft.com/office/drawing/2014/main" val="984615486"/>
                    </a:ext>
                  </a:extLst>
                </a:gridCol>
                <a:gridCol w="3200400">
                  <a:extLst>
                    <a:ext uri="{9D8B030D-6E8A-4147-A177-3AD203B41FA5}">
                      <a16:colId xmlns:a16="http://schemas.microsoft.com/office/drawing/2014/main" val="1903026207"/>
                    </a:ext>
                  </a:extLst>
                </a:gridCol>
              </a:tblGrid>
              <a:tr h="408652">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Last Date for Registration	</a:t>
                      </a:r>
                    </a:p>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Monday 20 April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2757514996"/>
                  </a:ext>
                </a:extLst>
              </a:tr>
              <a:tr h="538445">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Receipt of Postal Vote Applications	</a:t>
                      </a:r>
                    </a:p>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5:00 pm Tuesday 21 April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1897338392"/>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Second issue of poll cards for electors added from 20 March – 20 April</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Thursday 23 April</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3272381822"/>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Second issue of postal votes for electors added from 10 – 21 April</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Thursday 23 April</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2853750922"/>
                  </a:ext>
                </a:extLst>
              </a:tr>
              <a:tr h="462514">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Publication of Notice of Poll	and situation of polling stations notice</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Tuesday 28 April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2082859314"/>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Last day for Voter Authority Certificates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5:00 pm Tuesday 28 April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3648289598"/>
                  </a:ext>
                </a:extLst>
              </a:tr>
              <a:tr h="538445">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Receipt of Proxy Vote Applications	</a:t>
                      </a:r>
                    </a:p>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5:00 pm Tuesday 28 April 2026</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940237430"/>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Appointment of Poll and Count Agents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Wednesday 29 April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139816893"/>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First Day to Issue Replacement Lost Postal Ballot Papers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Thursday 30 April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3313200987"/>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Last Day to Issue Replacement Spoilt or Lost Postal Ballot Papers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5:00 pm Thursday 7 May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2803524548"/>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Receipt of Emergency Proxy Vote Applications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5:00 pm Thursday 7 May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3280449895"/>
                  </a:ext>
                </a:extLst>
              </a:tr>
              <a:tr h="305338">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Day of Poll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a:solidFill>
                            <a:schemeClr val="tx1"/>
                          </a:solidFill>
                          <a:effectLst/>
                          <a:latin typeface="Arial" panose="020B0604020202020204" pitchFamily="34" charset="0"/>
                          <a:cs typeface="Arial" panose="020B0604020202020204" pitchFamily="34" charset="0"/>
                        </a:rPr>
                        <a:t>7:00 am to 10:00 pm Thursday 7 May 2026</a:t>
                      </a:r>
                      <a:endParaRPr lang="en-GB" sz="800" kern="10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1308574988"/>
                  </a:ext>
                </a:extLst>
              </a:tr>
              <a:tr h="408652">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Verification and Count of ballot papers</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tc>
                  <a:txBody>
                    <a:bodyPr/>
                    <a:lstStyle/>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9:00am Friday 8 May 2026</a:t>
                      </a:r>
                    </a:p>
                    <a:p>
                      <a:pPr>
                        <a:lnSpc>
                          <a:spcPct val="115000"/>
                        </a:lnSpc>
                        <a:spcAft>
                          <a:spcPts val="800"/>
                        </a:spcAft>
                        <a:buNone/>
                      </a:pPr>
                      <a:r>
                        <a:rPr lang="en-GB" sz="800" kern="100" dirty="0">
                          <a:solidFill>
                            <a:schemeClr val="tx1"/>
                          </a:solidFill>
                          <a:effectLst/>
                          <a:latin typeface="Arial" panose="020B0604020202020204" pitchFamily="34" charset="0"/>
                          <a:cs typeface="Arial" panose="020B0604020202020204" pitchFamily="34" charset="0"/>
                        </a:rPr>
                        <a:t> </a:t>
                      </a:r>
                      <a:endParaRPr lang="en-GB" sz="800" kern="100" dirty="0">
                        <a:solidFill>
                          <a:schemeClr val="tx1"/>
                        </a:solidFill>
                        <a:effectLst/>
                        <a:latin typeface="Arial" panose="020B0604020202020204" pitchFamily="34" charset="0"/>
                        <a:ea typeface="Aptos" panose="020B0004020202020204" pitchFamily="34" charset="0"/>
                        <a:cs typeface="Arial" panose="020B0604020202020204" pitchFamily="34" charset="0"/>
                      </a:endParaRPr>
                    </a:p>
                  </a:txBody>
                  <a:tcPr marL="47005" marR="47005" marT="0" marB="0">
                    <a:solidFill>
                      <a:schemeClr val="bg1">
                        <a:lumMod val="85000"/>
                      </a:schemeClr>
                    </a:solidFill>
                  </a:tcPr>
                </a:tc>
                <a:extLst>
                  <a:ext uri="{0D108BD9-81ED-4DB2-BD59-A6C34878D82A}">
                    <a16:rowId xmlns:a16="http://schemas.microsoft.com/office/drawing/2014/main" val="4089202006"/>
                  </a:ext>
                </a:extLst>
              </a:tr>
            </a:tbl>
          </a:graphicData>
        </a:graphic>
      </p:graphicFrame>
    </p:spTree>
    <p:extLst>
      <p:ext uri="{BB962C8B-B14F-4D97-AF65-F5344CB8AC3E}">
        <p14:creationId xmlns:p14="http://schemas.microsoft.com/office/powerpoint/2010/main" val="4224670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A54C99E1-021E-4C78-BA85-D9F29401C057}"/>
              </a:ext>
            </a:extLst>
          </p:cNvPr>
          <p:cNvSpPr>
            <a:spLocks noGrp="1"/>
          </p:cNvSpPr>
          <p:nvPr>
            <p:ph type="subTitle" idx="1"/>
          </p:nvPr>
        </p:nvSpPr>
        <p:spPr>
          <a:xfrm>
            <a:off x="1524000" y="1304818"/>
            <a:ext cx="9144000" cy="4407613"/>
          </a:xfrm>
        </p:spPr>
        <p:txBody>
          <a:bodyPr/>
          <a:lstStyle/>
          <a:p>
            <a:pPr marL="285750" indent="-285750" algn="l" eaLnBrk="1" hangingPunct="1">
              <a:buFont typeface="Arial" panose="020B0604020202020204" pitchFamily="34" charset="0"/>
              <a:buChar char="•"/>
              <a:defRPr/>
            </a:pPr>
            <a:r>
              <a:rPr lang="en-GB" sz="2100" dirty="0">
                <a:latin typeface="Arial" panose="020B0604020202020204" pitchFamily="34" charset="0"/>
                <a:cs typeface="Arial" panose="020B0604020202020204" pitchFamily="34" charset="0"/>
              </a:rPr>
              <a:t>Candidates must satisfy criteria on the day they are nominated </a:t>
            </a:r>
            <a:r>
              <a:rPr lang="en-GB" sz="2100" dirty="0">
                <a:solidFill>
                  <a:schemeClr val="accent2"/>
                </a:solidFill>
                <a:latin typeface="Arial" panose="020B0604020202020204" pitchFamily="34" charset="0"/>
                <a:cs typeface="Arial" panose="020B0604020202020204" pitchFamily="34" charset="0"/>
              </a:rPr>
              <a:t>and</a:t>
            </a:r>
            <a:r>
              <a:rPr lang="en-GB" sz="2100" dirty="0">
                <a:latin typeface="Arial" panose="020B0604020202020204" pitchFamily="34" charset="0"/>
                <a:cs typeface="Arial" panose="020B0604020202020204" pitchFamily="34" charset="0"/>
              </a:rPr>
              <a:t> on polling day</a:t>
            </a:r>
          </a:p>
          <a:p>
            <a:pPr marL="742950" lvl="1" indent="-285750" algn="l">
              <a:buFont typeface="Arial" panose="020B0604020202020204" pitchFamily="34" charset="0"/>
              <a:buChar char="•"/>
              <a:defRPr/>
            </a:pPr>
            <a:r>
              <a:rPr lang="en-GB" sz="1900" dirty="0">
                <a:latin typeface="Arial" panose="020B0604020202020204" pitchFamily="34" charset="0"/>
                <a:cs typeface="Arial" panose="020B0604020202020204" pitchFamily="34" charset="0"/>
              </a:rPr>
              <a:t>be at least 18 years of age</a:t>
            </a:r>
          </a:p>
          <a:p>
            <a:pPr marL="742950" lvl="1" indent="-285750" algn="l">
              <a:buFont typeface="Arial" panose="020B0604020202020204" pitchFamily="34" charset="0"/>
              <a:buChar char="•"/>
              <a:defRPr/>
            </a:pPr>
            <a:r>
              <a:rPr lang="en-GB" sz="1900" dirty="0">
                <a:latin typeface="Arial" panose="020B0604020202020204" pitchFamily="34" charset="0"/>
                <a:cs typeface="Arial" panose="020B0604020202020204" pitchFamily="34" charset="0"/>
              </a:rPr>
              <a:t>be a British, qualifying Commonwealth citizen, or national of an EU member state.</a:t>
            </a:r>
          </a:p>
          <a:p>
            <a:pPr marL="228600" lvl="1" indent="-228600" algn="l" eaLnBrk="1" hangingPunct="1">
              <a:buFontTx/>
              <a:buChar char="•"/>
              <a:defRPr/>
            </a:pPr>
            <a:r>
              <a:rPr lang="en-GB" sz="2100" dirty="0">
                <a:latin typeface="Arial" panose="020B0604020202020204" pitchFamily="34" charset="0"/>
                <a:cs typeface="Arial" panose="020B0604020202020204" pitchFamily="34" charset="0"/>
              </a:rPr>
              <a:t>Also at least one of the following:</a:t>
            </a:r>
          </a:p>
          <a:p>
            <a:pPr marL="685800" lvl="2" indent="-228600" algn="l">
              <a:buFontTx/>
              <a:buChar char="•"/>
              <a:defRPr/>
            </a:pPr>
            <a:r>
              <a:rPr lang="en-GB" sz="1900" dirty="0">
                <a:latin typeface="Arial" panose="020B0604020202020204" pitchFamily="34" charset="0"/>
                <a:cs typeface="Arial" panose="020B0604020202020204" pitchFamily="34" charset="0"/>
              </a:rPr>
              <a:t>Registered local government elector for local authority area </a:t>
            </a:r>
          </a:p>
          <a:p>
            <a:pPr marL="685800" lvl="2" indent="-228600" algn="l">
              <a:buFontTx/>
              <a:buChar char="•"/>
              <a:defRPr/>
            </a:pPr>
            <a:r>
              <a:rPr lang="en-GB" sz="1900" dirty="0">
                <a:latin typeface="Arial" panose="020B0604020202020204" pitchFamily="34" charset="0"/>
                <a:cs typeface="Arial" panose="020B0604020202020204" pitchFamily="34" charset="0"/>
              </a:rPr>
              <a:t>Occupied as owner or tenant any land or premises in the local authority area during the whole 12 months preceding nomination</a:t>
            </a:r>
          </a:p>
          <a:p>
            <a:pPr marL="685800" lvl="2" indent="-228600" algn="l">
              <a:buFontTx/>
              <a:buChar char="•"/>
              <a:defRPr/>
            </a:pPr>
            <a:r>
              <a:rPr lang="en-GB" sz="1900" dirty="0">
                <a:latin typeface="Arial" panose="020B0604020202020204" pitchFamily="34" charset="0"/>
                <a:cs typeface="Arial" panose="020B0604020202020204" pitchFamily="34" charset="0"/>
              </a:rPr>
              <a:t>Principal or only place of work (including unpaid) during last 12 months in local authority area</a:t>
            </a:r>
          </a:p>
          <a:p>
            <a:pPr marL="685800" lvl="2" indent="-228600" algn="l">
              <a:buFontTx/>
              <a:buChar char="•"/>
              <a:defRPr/>
            </a:pPr>
            <a:r>
              <a:rPr lang="en-GB" sz="1900" dirty="0">
                <a:latin typeface="Arial" panose="020B0604020202020204" pitchFamily="34" charset="0"/>
                <a:cs typeface="Arial" panose="020B0604020202020204" pitchFamily="34" charset="0"/>
              </a:rPr>
              <a:t>Lived in the local authority area during the last 12 months</a:t>
            </a:r>
          </a:p>
          <a:p>
            <a:endParaRPr lang="en-GB" dirty="0"/>
          </a:p>
        </p:txBody>
      </p:sp>
      <p:sp>
        <p:nvSpPr>
          <p:cNvPr id="3" name="Title 2">
            <a:extLst>
              <a:ext uri="{FF2B5EF4-FFF2-40B4-BE49-F238E27FC236}">
                <a16:creationId xmlns:a16="http://schemas.microsoft.com/office/drawing/2014/main" id="{4835AE5A-F5C3-4815-8C05-994A37FF6867}"/>
              </a:ext>
            </a:extLst>
          </p:cNvPr>
          <p:cNvSpPr>
            <a:spLocks noGrp="1"/>
          </p:cNvSpPr>
          <p:nvPr>
            <p:ph type="title"/>
          </p:nvPr>
        </p:nvSpPr>
        <p:spPr>
          <a:xfrm>
            <a:off x="838200" y="365125"/>
            <a:ext cx="10515600" cy="785581"/>
          </a:xfrm>
        </p:spPr>
        <p:txBody>
          <a:bodyPr/>
          <a:lstStyle/>
          <a:p>
            <a:pPr algn="ctr"/>
            <a:r>
              <a:rPr lang="en-US" b="0" i="0" u="none" strike="noStrike" dirty="0">
                <a:solidFill>
                  <a:srgbClr val="000000"/>
                </a:solidFill>
                <a:effectLst/>
                <a:latin typeface="Arial" panose="020B0604020202020204" pitchFamily="34" charset="0"/>
              </a:rPr>
              <a:t>Qualifications</a:t>
            </a:r>
            <a:r>
              <a:rPr lang="en-US" b="0" i="0" dirty="0">
                <a:solidFill>
                  <a:srgbClr val="000000"/>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3250052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C78A1649-5CF5-458F-B71C-8E05C79401D2}"/>
              </a:ext>
            </a:extLst>
          </p:cNvPr>
          <p:cNvSpPr>
            <a:spLocks noGrp="1"/>
          </p:cNvSpPr>
          <p:nvPr>
            <p:ph type="subTitle" idx="1"/>
          </p:nvPr>
        </p:nvSpPr>
        <p:spPr>
          <a:xfrm>
            <a:off x="1524000" y="1191801"/>
            <a:ext cx="9144000" cy="4500081"/>
          </a:xfrm>
        </p:spPr>
        <p:txBody>
          <a:bodyPr/>
          <a:lstStyle/>
          <a:p>
            <a:pPr marL="342900" indent="-342900" algn="l" eaLnBrk="1" hangingPunct="1">
              <a:buFont typeface="Arial" panose="020B0604020202020204" pitchFamily="34" charset="0"/>
              <a:buChar char="•"/>
              <a:defRPr/>
            </a:pPr>
            <a:r>
              <a:rPr lang="en-GB" altLang="en-US" sz="2000" dirty="0">
                <a:latin typeface="Arial" panose="020B0604020202020204" pitchFamily="34" charset="0"/>
                <a:cs typeface="Arial" panose="020B0604020202020204" pitchFamily="34" charset="0"/>
              </a:rPr>
              <a:t>A person </a:t>
            </a:r>
            <a:r>
              <a:rPr lang="en-GB" altLang="en-US" sz="2000" b="1" dirty="0">
                <a:latin typeface="Arial" panose="020B0604020202020204" pitchFamily="34" charset="0"/>
                <a:cs typeface="Arial" panose="020B0604020202020204" pitchFamily="34" charset="0"/>
              </a:rPr>
              <a:t>cannot</a:t>
            </a:r>
            <a:r>
              <a:rPr lang="en-GB" altLang="en-US" sz="2000" dirty="0">
                <a:latin typeface="Arial" panose="020B0604020202020204" pitchFamily="34" charset="0"/>
                <a:cs typeface="Arial" panose="020B0604020202020204" pitchFamily="34" charset="0"/>
              </a:rPr>
              <a:t> be a candidate if they:</a:t>
            </a:r>
          </a:p>
          <a:p>
            <a:pPr marL="800100" lvl="1" indent="-342900" algn="l">
              <a:buFont typeface="Arial" panose="020B0604020202020204" pitchFamily="34" charset="0"/>
              <a:buChar char="•"/>
              <a:defRPr/>
            </a:pPr>
            <a:r>
              <a:rPr lang="en-US" altLang="en-US" dirty="0">
                <a:latin typeface="Arial" panose="020B0604020202020204" pitchFamily="34" charset="0"/>
                <a:cs typeface="Arial" panose="020B0604020202020204" pitchFamily="34" charset="0"/>
              </a:rPr>
              <a:t>are </a:t>
            </a:r>
            <a:r>
              <a:rPr lang="en-US" altLang="en-US" b="1" dirty="0">
                <a:latin typeface="Arial" panose="020B0604020202020204" pitchFamily="34" charset="0"/>
                <a:cs typeface="Arial" panose="020B0604020202020204" pitchFamily="34" charset="0"/>
              </a:rPr>
              <a:t>employed by the local authority</a:t>
            </a:r>
            <a:r>
              <a:rPr lang="en-GB" altLang="en-US" b="1" dirty="0">
                <a:latin typeface="Arial" panose="020B0604020202020204" pitchFamily="34" charset="0"/>
                <a:cs typeface="Arial" panose="020B0604020202020204" pitchFamily="34" charset="0"/>
              </a:rPr>
              <a:t> </a:t>
            </a:r>
            <a:r>
              <a:rPr lang="en-GB" altLang="en-US" dirty="0">
                <a:latin typeface="Arial" panose="020B0604020202020204" pitchFamily="34" charset="0"/>
                <a:cs typeface="Arial" panose="020B0604020202020204" pitchFamily="34" charset="0"/>
              </a:rPr>
              <a:t>or hold a paid office under the authority (including joint boards or committees). Candidates may be ‘employed by the local authority’ if they work at certain schools, fire services, police or health services </a:t>
            </a:r>
          </a:p>
          <a:p>
            <a:pPr marL="800100" lvl="1" indent="-342900" algn="l">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are subject of a </a:t>
            </a:r>
            <a:r>
              <a:rPr lang="en-GB" altLang="en-US" b="1" dirty="0">
                <a:latin typeface="Arial" panose="020B0604020202020204" pitchFamily="34" charset="0"/>
                <a:cs typeface="Arial" panose="020B0604020202020204" pitchFamily="34" charset="0"/>
              </a:rPr>
              <a:t>Bankruptcy Restrictions Order </a:t>
            </a:r>
            <a:r>
              <a:rPr lang="en-GB" altLang="en-US" dirty="0">
                <a:latin typeface="Arial" panose="020B0604020202020204" pitchFamily="34" charset="0"/>
                <a:cs typeface="Arial" panose="020B0604020202020204" pitchFamily="34" charset="0"/>
              </a:rPr>
              <a:t>(or interim restrictions order)</a:t>
            </a:r>
          </a:p>
          <a:p>
            <a:pPr marL="800100" lvl="1" indent="-342900" algn="l">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have been sentenced to a term of </a:t>
            </a:r>
            <a:r>
              <a:rPr lang="en-GB" altLang="en-US" b="1" dirty="0">
                <a:latin typeface="Arial" panose="020B0604020202020204" pitchFamily="34" charset="0"/>
                <a:cs typeface="Arial" panose="020B0604020202020204" pitchFamily="34" charset="0"/>
              </a:rPr>
              <a:t>imprisonment </a:t>
            </a:r>
            <a:r>
              <a:rPr lang="en-GB" altLang="en-US" dirty="0">
                <a:latin typeface="Arial" panose="020B0604020202020204" pitchFamily="34" charset="0"/>
                <a:cs typeface="Arial" panose="020B0604020202020204" pitchFamily="34" charset="0"/>
              </a:rPr>
              <a:t>of three months or more (inc. suspended sentence) without option of a fine, during the 5 years before polling day</a:t>
            </a:r>
          </a:p>
          <a:p>
            <a:pPr marL="800100" lvl="1" indent="-342900" algn="l">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are serving a disqualification due to being found guilty of a </a:t>
            </a:r>
            <a:r>
              <a:rPr lang="en-GB" altLang="en-US" b="1" dirty="0">
                <a:latin typeface="Arial" panose="020B0604020202020204" pitchFamily="34" charset="0"/>
                <a:cs typeface="Arial" panose="020B0604020202020204" pitchFamily="34" charset="0"/>
              </a:rPr>
              <a:t>corrupt or illegal practice</a:t>
            </a:r>
            <a:r>
              <a:rPr lang="en-GB" altLang="en-US" dirty="0">
                <a:latin typeface="Arial" panose="020B0604020202020204" pitchFamily="34" charset="0"/>
                <a:cs typeface="Arial" panose="020B0604020202020204" pitchFamily="34" charset="0"/>
              </a:rPr>
              <a:t> by an election court</a:t>
            </a:r>
          </a:p>
          <a:p>
            <a:pPr marL="800100" lvl="1" indent="-342900" algn="l">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hold a </a:t>
            </a:r>
            <a:r>
              <a:rPr lang="en-GB" altLang="en-US" b="1" dirty="0">
                <a:latin typeface="Arial" panose="020B0604020202020204" pitchFamily="34" charset="0"/>
                <a:cs typeface="Arial" panose="020B0604020202020204" pitchFamily="34" charset="0"/>
              </a:rPr>
              <a:t>politically restricted post</a:t>
            </a:r>
          </a:p>
          <a:p>
            <a:pPr marL="800100" lvl="1" indent="-342900" algn="l">
              <a:buFont typeface="Arial" panose="020B0604020202020204" pitchFamily="34" charset="0"/>
              <a:buChar char="•"/>
              <a:defRPr/>
            </a:pPr>
            <a:r>
              <a:rPr lang="en-GB" altLang="en-US" dirty="0">
                <a:latin typeface="Arial" panose="020B0604020202020204" pitchFamily="34" charset="0"/>
                <a:cs typeface="Arial" panose="020B0604020202020204" pitchFamily="34" charset="0"/>
              </a:rPr>
              <a:t>are subject to the </a:t>
            </a:r>
            <a:r>
              <a:rPr lang="en-GB" altLang="en-US" b="1" dirty="0">
                <a:latin typeface="Arial" panose="020B0604020202020204" pitchFamily="34" charset="0"/>
                <a:cs typeface="Arial" panose="020B0604020202020204" pitchFamily="34" charset="0"/>
              </a:rPr>
              <a:t>notification requirement under part 2 of the Sexual Offences Act 2003</a:t>
            </a:r>
          </a:p>
          <a:p>
            <a:endParaRPr lang="en-GB" dirty="0"/>
          </a:p>
        </p:txBody>
      </p:sp>
      <p:sp>
        <p:nvSpPr>
          <p:cNvPr id="3" name="Title 2">
            <a:extLst>
              <a:ext uri="{FF2B5EF4-FFF2-40B4-BE49-F238E27FC236}">
                <a16:creationId xmlns:a16="http://schemas.microsoft.com/office/drawing/2014/main" id="{9459E5EA-34E9-4901-BD68-4E217CD294CF}"/>
              </a:ext>
            </a:extLst>
          </p:cNvPr>
          <p:cNvSpPr>
            <a:spLocks noGrp="1"/>
          </p:cNvSpPr>
          <p:nvPr>
            <p:ph type="title"/>
          </p:nvPr>
        </p:nvSpPr>
        <p:spPr>
          <a:xfrm>
            <a:off x="838200" y="365125"/>
            <a:ext cx="10515600" cy="826677"/>
          </a:xfrm>
        </p:spPr>
        <p:txBody>
          <a:bodyPr/>
          <a:lstStyle/>
          <a:p>
            <a:pPr algn="ctr"/>
            <a:r>
              <a:rPr lang="en-GB" b="0" i="0" u="none" strike="noStrike" dirty="0">
                <a:solidFill>
                  <a:srgbClr val="000000"/>
                </a:solidFill>
                <a:effectLst/>
                <a:latin typeface="Arial" panose="020B0604020202020204" pitchFamily="34" charset="0"/>
              </a:rPr>
              <a:t>Disqualifications</a:t>
            </a:r>
            <a:r>
              <a:rPr lang="en-GB" b="0" i="0" dirty="0">
                <a:solidFill>
                  <a:srgbClr val="000000"/>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67956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69536F68-084C-44A3-A4EF-DF610EAE2286}"/>
              </a:ext>
            </a:extLst>
          </p:cNvPr>
          <p:cNvSpPr>
            <a:spLocks noGrp="1"/>
          </p:cNvSpPr>
          <p:nvPr>
            <p:ph type="subTitle" idx="1"/>
          </p:nvPr>
        </p:nvSpPr>
        <p:spPr>
          <a:xfrm>
            <a:off x="1524000" y="1376737"/>
            <a:ext cx="9144000" cy="3881063"/>
          </a:xfrm>
        </p:spPr>
        <p:txBody>
          <a:bodyPr/>
          <a:lstStyle/>
          <a:p>
            <a:pPr marL="342900" indent="-342900" algn="l" rtl="0" fontAlgn="base">
              <a:buFont typeface="Arial" panose="020B0604020202020204" pitchFamily="34" charset="0"/>
              <a:buChar char="•"/>
            </a:pPr>
            <a:r>
              <a:rPr lang="en-GB" sz="2600" b="0" i="0" u="none" strike="noStrike" dirty="0">
                <a:solidFill>
                  <a:srgbClr val="000000"/>
                </a:solidFill>
                <a:effectLst/>
                <a:latin typeface="Arial" panose="020B0604020202020204" pitchFamily="34" charset="0"/>
              </a:rPr>
              <a:t>Nomination papers must be submitted by all candidates by 4pm – 9 April</a:t>
            </a:r>
            <a:r>
              <a:rPr lang="en-US" sz="2600" b="0" i="0" dirty="0">
                <a:solidFill>
                  <a:srgbClr val="000000"/>
                </a:solidFill>
                <a:effectLst/>
                <a:latin typeface="Arial" panose="020B0604020202020204" pitchFamily="34" charset="0"/>
              </a:rPr>
              <a:t>​</a:t>
            </a:r>
          </a:p>
          <a:p>
            <a:pPr marL="800100" lvl="1" indent="-342900" algn="l" fontAlgn="base">
              <a:buFont typeface="Arial" panose="020B0604020202020204" pitchFamily="34" charset="0"/>
              <a:buChar char="•"/>
            </a:pPr>
            <a:r>
              <a:rPr lang="en-GB" sz="2200" b="0" i="0" u="none" strike="noStrike" dirty="0">
                <a:solidFill>
                  <a:srgbClr val="000000"/>
                </a:solidFill>
                <a:effectLst/>
                <a:latin typeface="Arial" panose="020B0604020202020204" pitchFamily="34" charset="0"/>
              </a:rPr>
              <a:t>the nomination form</a:t>
            </a:r>
            <a:r>
              <a:rPr lang="en-US" sz="2200" b="0" i="0" dirty="0">
                <a:solidFill>
                  <a:srgbClr val="000000"/>
                </a:solidFill>
                <a:effectLst/>
                <a:latin typeface="Arial" panose="020B0604020202020204" pitchFamily="34" charset="0"/>
              </a:rPr>
              <a:t>​</a:t>
            </a:r>
          </a:p>
          <a:p>
            <a:pPr marL="800100" lvl="1" indent="-342900" algn="l" fontAlgn="base">
              <a:buFont typeface="Arial" panose="020B0604020202020204" pitchFamily="34" charset="0"/>
              <a:buChar char="•"/>
            </a:pPr>
            <a:r>
              <a:rPr lang="en-US" sz="2200" b="0" i="0" dirty="0">
                <a:solidFill>
                  <a:srgbClr val="000000"/>
                </a:solidFill>
                <a:effectLst/>
                <a:latin typeface="Arial" panose="020B0604020202020204" pitchFamily="34" charset="0"/>
              </a:rPr>
              <a:t>the home address form</a:t>
            </a:r>
          </a:p>
          <a:p>
            <a:pPr marL="800100" lvl="1" indent="-342900" algn="l" fontAlgn="base">
              <a:buFont typeface="Arial" panose="020B0604020202020204" pitchFamily="34" charset="0"/>
              <a:buChar char="•"/>
            </a:pPr>
            <a:r>
              <a:rPr lang="en-GB" sz="2200" b="0" i="0" u="none" strike="noStrike" dirty="0">
                <a:solidFill>
                  <a:srgbClr val="000000"/>
                </a:solidFill>
                <a:effectLst/>
                <a:latin typeface="Arial" panose="020B0604020202020204" pitchFamily="34" charset="0"/>
              </a:rPr>
              <a:t>the consent to nomination</a:t>
            </a:r>
            <a:r>
              <a:rPr lang="en-US" sz="2200" b="0" i="0" dirty="0">
                <a:solidFill>
                  <a:srgbClr val="000000"/>
                </a:solidFill>
                <a:effectLst/>
                <a:latin typeface="Arial" panose="020B0604020202020204" pitchFamily="34" charset="0"/>
              </a:rPr>
              <a:t>​</a:t>
            </a:r>
          </a:p>
          <a:p>
            <a:pPr marL="800100" lvl="1" indent="-342900" algn="l" fontAlgn="base">
              <a:buFont typeface="Arial" panose="020B0604020202020204" pitchFamily="34" charset="0"/>
              <a:buChar char="•"/>
            </a:pPr>
            <a:endParaRPr lang="en-US" sz="2200" b="0" i="0" dirty="0">
              <a:solidFill>
                <a:srgbClr val="000000"/>
              </a:solidFill>
              <a:effectLst/>
              <a:latin typeface="Arial" panose="020B0604020202020204" pitchFamily="34" charset="0"/>
            </a:endParaRPr>
          </a:p>
          <a:p>
            <a:pPr marL="342900" indent="-342900" algn="l" rtl="0" fontAlgn="base">
              <a:buFont typeface="Arial" panose="020B0604020202020204" pitchFamily="34" charset="0"/>
              <a:buChar char="•"/>
            </a:pPr>
            <a:r>
              <a:rPr lang="en-GB" sz="2600" b="0" i="0" u="none" strike="noStrike" dirty="0">
                <a:solidFill>
                  <a:srgbClr val="000000"/>
                </a:solidFill>
                <a:effectLst/>
                <a:latin typeface="Arial" panose="020B0604020202020204" pitchFamily="34" charset="0"/>
              </a:rPr>
              <a:t>Party candidates will also need to submit, by 4pm – 9 April:</a:t>
            </a:r>
            <a:r>
              <a:rPr lang="en-US" sz="2600" b="0" i="0" dirty="0">
                <a:solidFill>
                  <a:srgbClr val="000000"/>
                </a:solidFill>
                <a:effectLst/>
                <a:latin typeface="Arial" panose="020B0604020202020204" pitchFamily="34" charset="0"/>
              </a:rPr>
              <a:t>​</a:t>
            </a:r>
          </a:p>
          <a:p>
            <a:pPr marL="800100" lvl="1" indent="-342900" algn="l" fontAlgn="base">
              <a:buFont typeface="Arial" panose="020B0604020202020204" pitchFamily="34" charset="0"/>
              <a:buChar char="•"/>
            </a:pPr>
            <a:r>
              <a:rPr lang="en-GB" sz="2200" b="0" i="0" u="none" strike="noStrike" dirty="0">
                <a:solidFill>
                  <a:srgbClr val="000000"/>
                </a:solidFill>
                <a:effectLst/>
                <a:latin typeface="Arial" panose="020B0604020202020204" pitchFamily="34" charset="0"/>
              </a:rPr>
              <a:t>A certificate authorising the use of a party name/ registered description on the ballot paper </a:t>
            </a:r>
            <a:r>
              <a:rPr lang="en-US" sz="2200" b="0" i="0" dirty="0">
                <a:solidFill>
                  <a:srgbClr val="000000"/>
                </a:solidFill>
                <a:effectLst/>
                <a:latin typeface="Arial" panose="020B0604020202020204" pitchFamily="34" charset="0"/>
              </a:rPr>
              <a:t>​</a:t>
            </a:r>
          </a:p>
          <a:p>
            <a:pPr marL="800100" lvl="1" indent="-342900" algn="l" fontAlgn="base">
              <a:buFont typeface="Arial" panose="020B0604020202020204" pitchFamily="34" charset="0"/>
              <a:buChar char="•"/>
            </a:pPr>
            <a:r>
              <a:rPr lang="en-GB" sz="2200" b="0" i="0" u="none" strike="noStrike" dirty="0">
                <a:solidFill>
                  <a:srgbClr val="000000"/>
                </a:solidFill>
                <a:effectLst/>
                <a:latin typeface="Arial" panose="020B0604020202020204" pitchFamily="34" charset="0"/>
              </a:rPr>
              <a:t>A written request to use one of the party’s emblems on the ballot paper (optional) </a:t>
            </a:r>
            <a:r>
              <a:rPr lang="en-US" sz="2200" b="0" i="0" dirty="0">
                <a:solidFill>
                  <a:srgbClr val="000000"/>
                </a:solidFill>
                <a:effectLst/>
                <a:latin typeface="Arial" panose="020B0604020202020204" pitchFamily="34" charset="0"/>
              </a:rPr>
              <a:t>​</a:t>
            </a:r>
          </a:p>
          <a:p>
            <a:endParaRPr lang="en-GB" dirty="0"/>
          </a:p>
        </p:txBody>
      </p:sp>
      <p:sp>
        <p:nvSpPr>
          <p:cNvPr id="3" name="Title 2">
            <a:extLst>
              <a:ext uri="{FF2B5EF4-FFF2-40B4-BE49-F238E27FC236}">
                <a16:creationId xmlns:a16="http://schemas.microsoft.com/office/drawing/2014/main" id="{0D555319-06EE-4847-B697-C20CC459911E}"/>
              </a:ext>
            </a:extLst>
          </p:cNvPr>
          <p:cNvSpPr>
            <a:spLocks noGrp="1"/>
          </p:cNvSpPr>
          <p:nvPr>
            <p:ph type="title"/>
          </p:nvPr>
        </p:nvSpPr>
        <p:spPr>
          <a:xfrm>
            <a:off x="838200" y="365125"/>
            <a:ext cx="10515600" cy="703387"/>
          </a:xfrm>
        </p:spPr>
        <p:txBody>
          <a:bodyPr/>
          <a:lstStyle/>
          <a:p>
            <a:pPr algn="ctr"/>
            <a:r>
              <a:rPr lang="en-GB" b="0" i="0" u="none" strike="noStrike" dirty="0">
                <a:solidFill>
                  <a:srgbClr val="000000"/>
                </a:solidFill>
                <a:effectLst/>
                <a:latin typeface="Arial" panose="020B0604020202020204" pitchFamily="34" charset="0"/>
              </a:rPr>
              <a:t>Nomination Papers</a:t>
            </a:r>
            <a:r>
              <a:rPr lang="en-GB" b="0" i="0" dirty="0">
                <a:solidFill>
                  <a:srgbClr val="000000"/>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1559008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DEB4D925-649A-4096-82A1-3DD8576C7E3F}"/>
              </a:ext>
            </a:extLst>
          </p:cNvPr>
          <p:cNvSpPr>
            <a:spLocks noGrp="1"/>
          </p:cNvSpPr>
          <p:nvPr>
            <p:ph type="subTitle" idx="1"/>
          </p:nvPr>
        </p:nvSpPr>
        <p:spPr>
          <a:xfrm>
            <a:off x="1524000" y="1684962"/>
            <a:ext cx="9144000" cy="3572838"/>
          </a:xfrm>
        </p:spPr>
        <p:txBody>
          <a:bodyPr/>
          <a:lstStyle/>
          <a:p>
            <a:pPr marL="342900" indent="-342900" algn="l" rtl="0" fontAlgn="base">
              <a:buFont typeface="Arial" panose="020B0604020202020204" pitchFamily="34" charset="0"/>
              <a:buChar char="•"/>
            </a:pPr>
            <a:r>
              <a:rPr lang="en-GB" b="1" i="0" u="none" strike="noStrike" dirty="0">
                <a:solidFill>
                  <a:srgbClr val="000000"/>
                </a:solidFill>
                <a:effectLst/>
                <a:latin typeface="Arial" panose="020B0604020202020204" pitchFamily="34" charset="0"/>
              </a:rPr>
              <a:t>Make sure the nomination papers are filled in correctly, as mistakes may invalidate your nomination.</a:t>
            </a:r>
            <a:r>
              <a:rPr lang="en-US" b="0" i="0" dirty="0">
                <a:solidFill>
                  <a:srgbClr val="000000"/>
                </a:solidFill>
                <a:effectLst/>
                <a:latin typeface="Arial" panose="020B0604020202020204" pitchFamily="34" charset="0"/>
              </a:rPr>
              <a:t>​</a:t>
            </a:r>
          </a:p>
          <a:p>
            <a:pPr marL="342900" indent="-342900"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Complete nomination papers early and arrange for us to provide an informal check</a:t>
            </a:r>
            <a:r>
              <a:rPr lang="en-US" b="0" i="0" dirty="0">
                <a:solidFill>
                  <a:srgbClr val="000000"/>
                </a:solidFill>
                <a:effectLst/>
                <a:latin typeface="Arial" panose="020B0604020202020204" pitchFamily="34" charset="0"/>
              </a:rPr>
              <a:t>​</a:t>
            </a:r>
          </a:p>
          <a:p>
            <a:pPr marL="342900" indent="-342900"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To arrange an informal check, contact the elections office </a:t>
            </a:r>
            <a:r>
              <a:rPr lang="en-GB" b="0" i="1" u="none" strike="noStrike" dirty="0">
                <a:solidFill>
                  <a:srgbClr val="000000"/>
                </a:solidFill>
                <a:effectLst/>
                <a:latin typeface="Arial" panose="020B0604020202020204" pitchFamily="34" charset="0"/>
              </a:rPr>
              <a:t>(details provided later)</a:t>
            </a:r>
            <a:r>
              <a:rPr lang="en-GB" b="0" i="0" dirty="0">
                <a:solidFill>
                  <a:srgbClr val="000000"/>
                </a:solidFill>
                <a:effectLst/>
                <a:latin typeface="Arial" panose="020B0604020202020204" pitchFamily="34" charset="0"/>
              </a:rPr>
              <a:t>​</a:t>
            </a:r>
          </a:p>
          <a:p>
            <a:pPr marL="342900" indent="-342900"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Nomination form, home address form and consent must be delivered by hand they cannot be submitted by post, fax, email or other electronic means</a:t>
            </a:r>
            <a:r>
              <a:rPr lang="en-US" b="0" i="0" dirty="0">
                <a:solidFill>
                  <a:srgbClr val="000000"/>
                </a:solidFill>
                <a:effectLst/>
                <a:latin typeface="Arial" panose="020B0604020202020204" pitchFamily="34" charset="0"/>
              </a:rPr>
              <a:t>​</a:t>
            </a:r>
          </a:p>
          <a:p>
            <a:endParaRPr lang="en-GB" dirty="0"/>
          </a:p>
        </p:txBody>
      </p:sp>
      <p:sp>
        <p:nvSpPr>
          <p:cNvPr id="3" name="Title 2">
            <a:extLst>
              <a:ext uri="{FF2B5EF4-FFF2-40B4-BE49-F238E27FC236}">
                <a16:creationId xmlns:a16="http://schemas.microsoft.com/office/drawing/2014/main" id="{1D1E15F5-A174-4B28-890C-4E5D4304FF9B}"/>
              </a:ext>
            </a:extLst>
          </p:cNvPr>
          <p:cNvSpPr>
            <a:spLocks noGrp="1"/>
          </p:cNvSpPr>
          <p:nvPr>
            <p:ph type="title"/>
          </p:nvPr>
        </p:nvSpPr>
        <p:spPr>
          <a:xfrm>
            <a:off x="838200" y="365125"/>
            <a:ext cx="10515600" cy="795855"/>
          </a:xfrm>
        </p:spPr>
        <p:txBody>
          <a:bodyPr/>
          <a:lstStyle/>
          <a:p>
            <a:pPr algn="ctr"/>
            <a:r>
              <a:rPr lang="en-GB" b="0" i="0" dirty="0">
                <a:solidFill>
                  <a:srgbClr val="000000"/>
                </a:solidFill>
                <a:effectLst/>
                <a:latin typeface="Arial" panose="020B0604020202020204" pitchFamily="34" charset="0"/>
              </a:rPr>
              <a:t>Submitting Nomination Papers</a:t>
            </a:r>
            <a:endParaRPr lang="en-GB" dirty="0"/>
          </a:p>
        </p:txBody>
      </p:sp>
    </p:spTree>
    <p:extLst>
      <p:ext uri="{BB962C8B-B14F-4D97-AF65-F5344CB8AC3E}">
        <p14:creationId xmlns:p14="http://schemas.microsoft.com/office/powerpoint/2010/main" val="2010304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A1194F-89FE-4C82-8BD9-966AE8FA77A8}"/>
              </a:ext>
            </a:extLst>
          </p:cNvPr>
          <p:cNvSpPr>
            <a:spLocks noGrp="1"/>
          </p:cNvSpPr>
          <p:nvPr>
            <p:ph type="title"/>
          </p:nvPr>
        </p:nvSpPr>
        <p:spPr>
          <a:xfrm>
            <a:off x="275492" y="523388"/>
            <a:ext cx="3100754" cy="3925520"/>
          </a:xfrm>
        </p:spPr>
        <p:txBody>
          <a:bodyPr/>
          <a:lstStyle/>
          <a:p>
            <a:pPr algn="ctr"/>
            <a:r>
              <a:rPr lang="en-GB" b="0" i="0" u="none" strike="noStrike" dirty="0">
                <a:solidFill>
                  <a:srgbClr val="000000"/>
                </a:solidFill>
                <a:effectLst/>
                <a:latin typeface="Arial" panose="020B0604020202020204" pitchFamily="34" charset="0"/>
              </a:rPr>
              <a:t>Nomination Paper</a:t>
            </a:r>
            <a:endParaRPr lang="en-GB" dirty="0"/>
          </a:p>
        </p:txBody>
      </p:sp>
      <p:pic>
        <p:nvPicPr>
          <p:cNvPr id="5" name="Picture 4">
            <a:extLst>
              <a:ext uri="{FF2B5EF4-FFF2-40B4-BE49-F238E27FC236}">
                <a16:creationId xmlns:a16="http://schemas.microsoft.com/office/drawing/2014/main" id="{221B927E-FDEA-35BA-18C1-676561CF7764}"/>
              </a:ext>
            </a:extLst>
          </p:cNvPr>
          <p:cNvPicPr>
            <a:picLocks noChangeAspect="1"/>
          </p:cNvPicPr>
          <p:nvPr/>
        </p:nvPicPr>
        <p:blipFill>
          <a:blip r:embed="rId2"/>
          <a:stretch>
            <a:fillRect/>
          </a:stretch>
        </p:blipFill>
        <p:spPr>
          <a:xfrm>
            <a:off x="3505056" y="401053"/>
            <a:ext cx="7363616" cy="5534526"/>
          </a:xfrm>
          <a:prstGeom prst="rect">
            <a:avLst/>
          </a:prstGeom>
        </p:spPr>
      </p:pic>
    </p:spTree>
    <p:extLst>
      <p:ext uri="{BB962C8B-B14F-4D97-AF65-F5344CB8AC3E}">
        <p14:creationId xmlns:p14="http://schemas.microsoft.com/office/powerpoint/2010/main" val="2384858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150AD9F-0557-4457-9868-8093CB786586}"/>
              </a:ext>
            </a:extLst>
          </p:cNvPr>
          <p:cNvSpPr>
            <a:spLocks noGrp="1"/>
          </p:cNvSpPr>
          <p:nvPr>
            <p:ph type="title"/>
          </p:nvPr>
        </p:nvSpPr>
        <p:spPr>
          <a:xfrm>
            <a:off x="316524" y="365125"/>
            <a:ext cx="3059722" cy="4611321"/>
          </a:xfrm>
        </p:spPr>
        <p:txBody>
          <a:bodyPr/>
          <a:lstStyle/>
          <a:p>
            <a:r>
              <a:rPr lang="en-GB" b="0" i="0" u="none" strike="noStrike" dirty="0">
                <a:solidFill>
                  <a:srgbClr val="000000"/>
                </a:solidFill>
                <a:effectLst/>
                <a:latin typeface="Arial" panose="020B0604020202020204" pitchFamily="34" charset="0"/>
              </a:rPr>
              <a:t>Nomination Paper </a:t>
            </a:r>
            <a:r>
              <a:rPr lang="en-GB" b="0" i="0" u="none" strike="noStrike" dirty="0" err="1">
                <a:solidFill>
                  <a:srgbClr val="000000"/>
                </a:solidFill>
                <a:effectLst/>
                <a:latin typeface="Arial" panose="020B0604020202020204" pitchFamily="34" charset="0"/>
              </a:rPr>
              <a:t>cont</a:t>
            </a:r>
            <a:r>
              <a:rPr lang="en-GB" b="0" i="0" u="none" strike="noStrike" dirty="0">
                <a:solidFill>
                  <a:srgbClr val="000000"/>
                </a:solidFill>
                <a:effectLst/>
                <a:latin typeface="Arial" panose="020B0604020202020204" pitchFamily="34" charset="0"/>
              </a:rPr>
              <a:t>…</a:t>
            </a:r>
            <a:endParaRPr lang="en-GB" dirty="0"/>
          </a:p>
        </p:txBody>
      </p:sp>
      <p:pic>
        <p:nvPicPr>
          <p:cNvPr id="2" name="Picture 1">
            <a:extLst>
              <a:ext uri="{FF2B5EF4-FFF2-40B4-BE49-F238E27FC236}">
                <a16:creationId xmlns:a16="http://schemas.microsoft.com/office/drawing/2014/main" id="{5DE2A805-7942-680D-6EBC-4DFE9E47E724}"/>
              </a:ext>
            </a:extLst>
          </p:cNvPr>
          <p:cNvPicPr>
            <a:picLocks noChangeAspect="1"/>
          </p:cNvPicPr>
          <p:nvPr/>
        </p:nvPicPr>
        <p:blipFill>
          <a:blip r:embed="rId3"/>
          <a:stretch>
            <a:fillRect/>
          </a:stretch>
        </p:blipFill>
        <p:spPr>
          <a:xfrm>
            <a:off x="3535394" y="326719"/>
            <a:ext cx="4843836" cy="6204561"/>
          </a:xfrm>
          <a:prstGeom prst="rect">
            <a:avLst/>
          </a:prstGeom>
        </p:spPr>
      </p:pic>
    </p:spTree>
    <p:extLst>
      <p:ext uri="{BB962C8B-B14F-4D97-AF65-F5344CB8AC3E}">
        <p14:creationId xmlns:p14="http://schemas.microsoft.com/office/powerpoint/2010/main" val="15471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4F1CE6B-A3F6-45E7-9740-3C122F1C7CE7}"/>
              </a:ext>
            </a:extLst>
          </p:cNvPr>
          <p:cNvSpPr>
            <a:spLocks noGrp="1"/>
          </p:cNvSpPr>
          <p:nvPr>
            <p:ph type="subTitle" idx="1"/>
          </p:nvPr>
        </p:nvSpPr>
        <p:spPr/>
        <p:txBody>
          <a:bodyPr/>
          <a:lstStyle/>
          <a:p>
            <a:endParaRPr lang="en-GB"/>
          </a:p>
        </p:txBody>
      </p:sp>
      <p:sp>
        <p:nvSpPr>
          <p:cNvPr id="3" name="Title 2">
            <a:extLst>
              <a:ext uri="{FF2B5EF4-FFF2-40B4-BE49-F238E27FC236}">
                <a16:creationId xmlns:a16="http://schemas.microsoft.com/office/drawing/2014/main" id="{C18653B4-8D36-4873-8DBB-F93C14988E07}"/>
              </a:ext>
            </a:extLst>
          </p:cNvPr>
          <p:cNvSpPr>
            <a:spLocks noGrp="1"/>
          </p:cNvSpPr>
          <p:nvPr>
            <p:ph type="title"/>
          </p:nvPr>
        </p:nvSpPr>
        <p:spPr/>
        <p:txBody>
          <a:bodyPr/>
          <a:lstStyle/>
          <a:p>
            <a:r>
              <a:rPr lang="en-GB" dirty="0">
                <a:solidFill>
                  <a:srgbClr val="000000"/>
                </a:solidFill>
                <a:latin typeface="Arial" panose="020B0604020202020204" pitchFamily="34" charset="0"/>
              </a:rPr>
              <a:t>Nomination Paper </a:t>
            </a:r>
            <a:r>
              <a:rPr lang="en-GB" dirty="0" err="1">
                <a:solidFill>
                  <a:srgbClr val="000000"/>
                </a:solidFill>
                <a:latin typeface="Arial" panose="020B0604020202020204" pitchFamily="34" charset="0"/>
              </a:rPr>
              <a:t>cont</a:t>
            </a:r>
            <a:r>
              <a:rPr lang="en-GB" dirty="0">
                <a:solidFill>
                  <a:srgbClr val="000000"/>
                </a:solidFill>
                <a:latin typeface="Arial" panose="020B0604020202020204" pitchFamily="34" charset="0"/>
              </a:rPr>
              <a:t>…</a:t>
            </a:r>
            <a:endParaRPr lang="en-GB" dirty="0"/>
          </a:p>
        </p:txBody>
      </p:sp>
      <p:pic>
        <p:nvPicPr>
          <p:cNvPr id="4" name="Picture 3">
            <a:extLst>
              <a:ext uri="{FF2B5EF4-FFF2-40B4-BE49-F238E27FC236}">
                <a16:creationId xmlns:a16="http://schemas.microsoft.com/office/drawing/2014/main" id="{370F2FB6-73F7-A630-58D6-6F00BCB08AE1}"/>
              </a:ext>
            </a:extLst>
          </p:cNvPr>
          <p:cNvPicPr>
            <a:picLocks noChangeAspect="1"/>
          </p:cNvPicPr>
          <p:nvPr/>
        </p:nvPicPr>
        <p:blipFill>
          <a:blip r:embed="rId3"/>
          <a:stretch>
            <a:fillRect/>
          </a:stretch>
        </p:blipFill>
        <p:spPr>
          <a:xfrm>
            <a:off x="1301859" y="1301858"/>
            <a:ext cx="8189804" cy="4487231"/>
          </a:xfrm>
          <a:prstGeom prst="rect">
            <a:avLst/>
          </a:prstGeom>
        </p:spPr>
      </p:pic>
    </p:spTree>
    <p:extLst>
      <p:ext uri="{BB962C8B-B14F-4D97-AF65-F5344CB8AC3E}">
        <p14:creationId xmlns:p14="http://schemas.microsoft.com/office/powerpoint/2010/main" val="3622205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736FDE3-F79C-44CC-80A5-0DCED88F31CE}"/>
              </a:ext>
            </a:extLst>
          </p:cNvPr>
          <p:cNvSpPr>
            <a:spLocks noGrp="1"/>
          </p:cNvSpPr>
          <p:nvPr>
            <p:ph type="title"/>
          </p:nvPr>
        </p:nvSpPr>
        <p:spPr>
          <a:xfrm>
            <a:off x="504092" y="540971"/>
            <a:ext cx="2467708" cy="4628905"/>
          </a:xfrm>
        </p:spPr>
        <p:txBody>
          <a:bodyPr/>
          <a:lstStyle/>
          <a:p>
            <a:r>
              <a:rPr lang="en-GB" b="0" i="0" u="none" strike="noStrike" dirty="0">
                <a:solidFill>
                  <a:srgbClr val="000000"/>
                </a:solidFill>
                <a:effectLst/>
                <a:latin typeface="Arial" panose="020B0604020202020204" pitchFamily="34" charset="0"/>
              </a:rPr>
              <a:t>Home Address Form</a:t>
            </a:r>
            <a:endParaRPr lang="en-GB" dirty="0"/>
          </a:p>
        </p:txBody>
      </p:sp>
      <p:pic>
        <p:nvPicPr>
          <p:cNvPr id="5" name="Picture 4">
            <a:extLst>
              <a:ext uri="{FF2B5EF4-FFF2-40B4-BE49-F238E27FC236}">
                <a16:creationId xmlns:a16="http://schemas.microsoft.com/office/drawing/2014/main" id="{D236D537-18E9-EC34-8F87-2008BEB43CC5}"/>
              </a:ext>
            </a:extLst>
          </p:cNvPr>
          <p:cNvPicPr>
            <a:picLocks noChangeAspect="1"/>
          </p:cNvPicPr>
          <p:nvPr/>
        </p:nvPicPr>
        <p:blipFill>
          <a:blip r:embed="rId3"/>
          <a:stretch>
            <a:fillRect/>
          </a:stretch>
        </p:blipFill>
        <p:spPr>
          <a:xfrm>
            <a:off x="2971800" y="294838"/>
            <a:ext cx="6980779" cy="5881374"/>
          </a:xfrm>
          <a:prstGeom prst="rect">
            <a:avLst/>
          </a:prstGeom>
        </p:spPr>
      </p:pic>
    </p:spTree>
    <p:extLst>
      <p:ext uri="{BB962C8B-B14F-4D97-AF65-F5344CB8AC3E}">
        <p14:creationId xmlns:p14="http://schemas.microsoft.com/office/powerpoint/2010/main" val="1589641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D8A41C1-A755-477E-A86C-FA2E58B659B4}"/>
              </a:ext>
            </a:extLst>
          </p:cNvPr>
          <p:cNvSpPr>
            <a:spLocks noGrp="1"/>
          </p:cNvSpPr>
          <p:nvPr>
            <p:ph type="title"/>
          </p:nvPr>
        </p:nvSpPr>
        <p:spPr>
          <a:xfrm>
            <a:off x="521677" y="488217"/>
            <a:ext cx="2327031" cy="4417890"/>
          </a:xfrm>
        </p:spPr>
        <p:txBody>
          <a:bodyPr/>
          <a:lstStyle/>
          <a:p>
            <a:r>
              <a:rPr lang="en-GB" b="0" i="0" u="none" strike="noStrike" dirty="0">
                <a:solidFill>
                  <a:srgbClr val="000000"/>
                </a:solidFill>
                <a:effectLst/>
                <a:latin typeface="Arial" panose="020B0604020202020204" pitchFamily="34" charset="0"/>
              </a:rPr>
              <a:t>Home Address Form – Part 1</a:t>
            </a:r>
            <a:endParaRPr lang="en-GB" dirty="0"/>
          </a:p>
        </p:txBody>
      </p:sp>
      <p:pic>
        <p:nvPicPr>
          <p:cNvPr id="2" name="Picture 1">
            <a:extLst>
              <a:ext uri="{FF2B5EF4-FFF2-40B4-BE49-F238E27FC236}">
                <a16:creationId xmlns:a16="http://schemas.microsoft.com/office/drawing/2014/main" id="{841A64DE-62A4-E9D8-E231-05DDC6EAF6E3}"/>
              </a:ext>
            </a:extLst>
          </p:cNvPr>
          <p:cNvPicPr>
            <a:picLocks noChangeAspect="1"/>
          </p:cNvPicPr>
          <p:nvPr/>
        </p:nvPicPr>
        <p:blipFill>
          <a:blip r:embed="rId3"/>
          <a:stretch>
            <a:fillRect/>
          </a:stretch>
        </p:blipFill>
        <p:spPr>
          <a:xfrm>
            <a:off x="3447680" y="132890"/>
            <a:ext cx="5296639" cy="6592220"/>
          </a:xfrm>
          <a:prstGeom prst="rect">
            <a:avLst/>
          </a:prstGeom>
        </p:spPr>
      </p:pic>
    </p:spTree>
    <p:extLst>
      <p:ext uri="{BB962C8B-B14F-4D97-AF65-F5344CB8AC3E}">
        <p14:creationId xmlns:p14="http://schemas.microsoft.com/office/powerpoint/2010/main" val="1864283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0B90594-B5FA-44D0-A58B-99F074BB9221}"/>
              </a:ext>
            </a:extLst>
          </p:cNvPr>
          <p:cNvSpPr>
            <a:spLocks noGrp="1"/>
          </p:cNvSpPr>
          <p:nvPr>
            <p:ph type="title"/>
          </p:nvPr>
        </p:nvSpPr>
        <p:spPr>
          <a:xfrm>
            <a:off x="369277" y="400295"/>
            <a:ext cx="2338754" cy="4769583"/>
          </a:xfrm>
        </p:spPr>
        <p:txBody>
          <a:bodyPr/>
          <a:lstStyle/>
          <a:p>
            <a:r>
              <a:rPr lang="en-GB" b="0" i="0" u="none" strike="noStrike" dirty="0">
                <a:solidFill>
                  <a:srgbClr val="000000"/>
                </a:solidFill>
                <a:effectLst/>
                <a:latin typeface="Arial" panose="020B0604020202020204" pitchFamily="34" charset="0"/>
              </a:rPr>
              <a:t>Home Address Form – Part 2</a:t>
            </a:r>
            <a:endParaRPr lang="en-GB" dirty="0"/>
          </a:p>
        </p:txBody>
      </p:sp>
      <p:pic>
        <p:nvPicPr>
          <p:cNvPr id="2" name="Picture 1">
            <a:extLst>
              <a:ext uri="{FF2B5EF4-FFF2-40B4-BE49-F238E27FC236}">
                <a16:creationId xmlns:a16="http://schemas.microsoft.com/office/drawing/2014/main" id="{D5F2E66E-AB0E-DA0A-CCD4-DA3736F7956E}"/>
              </a:ext>
            </a:extLst>
          </p:cNvPr>
          <p:cNvPicPr>
            <a:picLocks noChangeAspect="1"/>
          </p:cNvPicPr>
          <p:nvPr/>
        </p:nvPicPr>
        <p:blipFill>
          <a:blip r:embed="rId3"/>
          <a:stretch>
            <a:fillRect/>
          </a:stretch>
        </p:blipFill>
        <p:spPr>
          <a:xfrm>
            <a:off x="2708031" y="174746"/>
            <a:ext cx="6029325" cy="6086475"/>
          </a:xfrm>
          <a:prstGeom prst="rect">
            <a:avLst/>
          </a:prstGeom>
        </p:spPr>
      </p:pic>
    </p:spTree>
    <p:extLst>
      <p:ext uri="{BB962C8B-B14F-4D97-AF65-F5344CB8AC3E}">
        <p14:creationId xmlns:p14="http://schemas.microsoft.com/office/powerpoint/2010/main" val="2323411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58257D0-E44A-4F24-95AD-CF26C8E1D6F9}"/>
              </a:ext>
            </a:extLst>
          </p:cNvPr>
          <p:cNvSpPr>
            <a:spLocks noGrp="1"/>
          </p:cNvSpPr>
          <p:nvPr>
            <p:ph type="title"/>
          </p:nvPr>
        </p:nvSpPr>
        <p:spPr>
          <a:xfrm>
            <a:off x="331763" y="709506"/>
            <a:ext cx="3072618" cy="2849620"/>
          </a:xfrm>
        </p:spPr>
        <p:txBody>
          <a:bodyPr/>
          <a:lstStyle/>
          <a:p>
            <a:pPr algn="ctr"/>
            <a:r>
              <a:rPr lang="en-GB" b="0" i="0" dirty="0">
                <a:solidFill>
                  <a:srgbClr val="000000"/>
                </a:solidFill>
                <a:effectLst/>
                <a:latin typeface="Arial" panose="020B0604020202020204" pitchFamily="34" charset="0"/>
              </a:rPr>
              <a:t>Consent to Nomination</a:t>
            </a:r>
            <a:endParaRPr lang="en-GB" dirty="0"/>
          </a:p>
        </p:txBody>
      </p:sp>
      <p:pic>
        <p:nvPicPr>
          <p:cNvPr id="5" name="Picture 4">
            <a:extLst>
              <a:ext uri="{FF2B5EF4-FFF2-40B4-BE49-F238E27FC236}">
                <a16:creationId xmlns:a16="http://schemas.microsoft.com/office/drawing/2014/main" id="{A6037A75-B8C8-4EE6-9232-CC4EE33BC74D}"/>
              </a:ext>
            </a:extLst>
          </p:cNvPr>
          <p:cNvPicPr>
            <a:picLocks noChangeAspect="1"/>
          </p:cNvPicPr>
          <p:nvPr/>
        </p:nvPicPr>
        <p:blipFill>
          <a:blip r:embed="rId3"/>
          <a:stretch>
            <a:fillRect/>
          </a:stretch>
        </p:blipFill>
        <p:spPr>
          <a:xfrm>
            <a:off x="3779153" y="709506"/>
            <a:ext cx="8314417" cy="4006948"/>
          </a:xfrm>
          <a:prstGeom prst="rect">
            <a:avLst/>
          </a:prstGeom>
        </p:spPr>
      </p:pic>
    </p:spTree>
    <p:extLst>
      <p:ext uri="{BB962C8B-B14F-4D97-AF65-F5344CB8AC3E}">
        <p14:creationId xmlns:p14="http://schemas.microsoft.com/office/powerpoint/2010/main" val="3030165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91056571-EF83-4ECE-A504-EFC029F0D6DC}"/>
              </a:ext>
            </a:extLst>
          </p:cNvPr>
          <p:cNvSpPr txBox="1">
            <a:spLocks/>
          </p:cNvSpPr>
          <p:nvPr/>
        </p:nvSpPr>
        <p:spPr>
          <a:xfrm>
            <a:off x="317695" y="548005"/>
            <a:ext cx="3185160" cy="357382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solidFill>
                  <a:srgbClr val="000000"/>
                </a:solidFill>
                <a:latin typeface="Arial" panose="020B0604020202020204" pitchFamily="34" charset="0"/>
              </a:rPr>
              <a:t>Consent to Nomination</a:t>
            </a:r>
            <a:endParaRPr lang="en-GB" dirty="0"/>
          </a:p>
        </p:txBody>
      </p:sp>
      <p:pic>
        <p:nvPicPr>
          <p:cNvPr id="6" name="Picture 5">
            <a:extLst>
              <a:ext uri="{FF2B5EF4-FFF2-40B4-BE49-F238E27FC236}">
                <a16:creationId xmlns:a16="http://schemas.microsoft.com/office/drawing/2014/main" id="{52818294-8130-6E1C-0CC3-244A1A423215}"/>
              </a:ext>
            </a:extLst>
          </p:cNvPr>
          <p:cNvPicPr>
            <a:picLocks noChangeAspect="1"/>
          </p:cNvPicPr>
          <p:nvPr/>
        </p:nvPicPr>
        <p:blipFill>
          <a:blip r:embed="rId2"/>
          <a:stretch>
            <a:fillRect/>
          </a:stretch>
        </p:blipFill>
        <p:spPr>
          <a:xfrm>
            <a:off x="3491502" y="373139"/>
            <a:ext cx="7354319" cy="4986652"/>
          </a:xfrm>
          <a:prstGeom prst="rect">
            <a:avLst/>
          </a:prstGeom>
        </p:spPr>
      </p:pic>
    </p:spTree>
    <p:extLst>
      <p:ext uri="{BB962C8B-B14F-4D97-AF65-F5344CB8AC3E}">
        <p14:creationId xmlns:p14="http://schemas.microsoft.com/office/powerpoint/2010/main" val="5844122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6B96E4-E9B5-4E69-8016-8F765BBC2AA7}"/>
              </a:ext>
            </a:extLst>
          </p:cNvPr>
          <p:cNvSpPr>
            <a:spLocks noGrp="1"/>
          </p:cNvSpPr>
          <p:nvPr>
            <p:ph type="title"/>
          </p:nvPr>
        </p:nvSpPr>
        <p:spPr>
          <a:xfrm>
            <a:off x="528711" y="660546"/>
            <a:ext cx="3058551" cy="3798911"/>
          </a:xfrm>
        </p:spPr>
        <p:txBody>
          <a:bodyPr/>
          <a:lstStyle/>
          <a:p>
            <a:pPr algn="ctr"/>
            <a:r>
              <a:rPr lang="en-GB" b="0" i="0" dirty="0">
                <a:solidFill>
                  <a:srgbClr val="000000"/>
                </a:solidFill>
                <a:effectLst/>
                <a:latin typeface="Arial" panose="020B0604020202020204" pitchFamily="34" charset="0"/>
              </a:rPr>
              <a:t>Consent to Nomination</a:t>
            </a:r>
            <a:endParaRPr lang="en-GB" dirty="0"/>
          </a:p>
        </p:txBody>
      </p:sp>
      <p:pic>
        <p:nvPicPr>
          <p:cNvPr id="5" name="Picture 4">
            <a:extLst>
              <a:ext uri="{FF2B5EF4-FFF2-40B4-BE49-F238E27FC236}">
                <a16:creationId xmlns:a16="http://schemas.microsoft.com/office/drawing/2014/main" id="{F99DBFB1-1FC3-BA81-6BAA-8B5C95BE201E}"/>
              </a:ext>
            </a:extLst>
          </p:cNvPr>
          <p:cNvPicPr>
            <a:picLocks noChangeAspect="1"/>
          </p:cNvPicPr>
          <p:nvPr/>
        </p:nvPicPr>
        <p:blipFill>
          <a:blip r:embed="rId3"/>
          <a:stretch>
            <a:fillRect/>
          </a:stretch>
        </p:blipFill>
        <p:spPr>
          <a:xfrm>
            <a:off x="3276600" y="660546"/>
            <a:ext cx="7894656" cy="4600771"/>
          </a:xfrm>
          <a:prstGeom prst="rect">
            <a:avLst/>
          </a:prstGeom>
        </p:spPr>
      </p:pic>
    </p:spTree>
    <p:extLst>
      <p:ext uri="{BB962C8B-B14F-4D97-AF65-F5344CB8AC3E}">
        <p14:creationId xmlns:p14="http://schemas.microsoft.com/office/powerpoint/2010/main" val="23218088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8FCF5F9-415D-4402-B893-8362D3269122}"/>
              </a:ext>
            </a:extLst>
          </p:cNvPr>
          <p:cNvSpPr>
            <a:spLocks noGrp="1"/>
          </p:cNvSpPr>
          <p:nvPr>
            <p:ph type="title"/>
          </p:nvPr>
        </p:nvSpPr>
        <p:spPr>
          <a:xfrm>
            <a:off x="359899" y="519870"/>
            <a:ext cx="3579055" cy="3925520"/>
          </a:xfrm>
        </p:spPr>
        <p:txBody>
          <a:bodyPr/>
          <a:lstStyle/>
          <a:p>
            <a:pPr algn="ctr"/>
            <a:r>
              <a:rPr lang="en-GB" b="0" i="0" u="none" strike="noStrike" dirty="0">
                <a:solidFill>
                  <a:srgbClr val="000000"/>
                </a:solidFill>
                <a:effectLst/>
                <a:latin typeface="Arial" panose="020B0604020202020204" pitchFamily="34" charset="0"/>
              </a:rPr>
              <a:t>Certificate of </a:t>
            </a:r>
            <a:br>
              <a:rPr lang="en-GB" b="0" i="0" u="none" strike="noStrike" dirty="0">
                <a:solidFill>
                  <a:srgbClr val="000000"/>
                </a:solidFill>
                <a:effectLst/>
                <a:latin typeface="Arial" panose="020B0604020202020204" pitchFamily="34" charset="0"/>
              </a:rPr>
            </a:br>
            <a:r>
              <a:rPr lang="en-GB" b="0" i="0" u="none" strike="noStrike" dirty="0">
                <a:solidFill>
                  <a:srgbClr val="000000"/>
                </a:solidFill>
                <a:effectLst/>
                <a:latin typeface="Arial" panose="020B0604020202020204" pitchFamily="34" charset="0"/>
              </a:rPr>
              <a:t>Authorisation/Emblem</a:t>
            </a:r>
            <a:endParaRPr lang="en-GB" dirty="0"/>
          </a:p>
        </p:txBody>
      </p:sp>
      <p:pic>
        <p:nvPicPr>
          <p:cNvPr id="5" name="Picture 4">
            <a:extLst>
              <a:ext uri="{FF2B5EF4-FFF2-40B4-BE49-F238E27FC236}">
                <a16:creationId xmlns:a16="http://schemas.microsoft.com/office/drawing/2014/main" id="{C449A915-77FD-EA12-F5CD-A665FD11D9BD}"/>
              </a:ext>
            </a:extLst>
          </p:cNvPr>
          <p:cNvPicPr>
            <a:picLocks noChangeAspect="1"/>
          </p:cNvPicPr>
          <p:nvPr/>
        </p:nvPicPr>
        <p:blipFill>
          <a:blip r:embed="rId3"/>
          <a:stretch>
            <a:fillRect/>
          </a:stretch>
        </p:blipFill>
        <p:spPr>
          <a:xfrm>
            <a:off x="3938954" y="294689"/>
            <a:ext cx="6143625" cy="5734050"/>
          </a:xfrm>
          <a:prstGeom prst="rect">
            <a:avLst/>
          </a:prstGeom>
        </p:spPr>
      </p:pic>
    </p:spTree>
    <p:extLst>
      <p:ext uri="{BB962C8B-B14F-4D97-AF65-F5344CB8AC3E}">
        <p14:creationId xmlns:p14="http://schemas.microsoft.com/office/powerpoint/2010/main" val="3625762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F2F3CBF0-D3A2-4BBB-83B5-225082706CD6}"/>
              </a:ext>
            </a:extLst>
          </p:cNvPr>
          <p:cNvSpPr>
            <a:spLocks noGrp="1"/>
          </p:cNvSpPr>
          <p:nvPr>
            <p:ph type="subTitle" idx="1"/>
          </p:nvPr>
        </p:nvSpPr>
        <p:spPr>
          <a:xfrm>
            <a:off x="1353519" y="2185261"/>
            <a:ext cx="9144000" cy="3239145"/>
          </a:xfrm>
        </p:spPr>
        <p:txBody>
          <a:bodyPr/>
          <a:lstStyle/>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Nominated by </a:t>
            </a:r>
            <a:r>
              <a:rPr lang="en-GB" b="1" i="0" u="none" strike="noStrike" dirty="0">
                <a:solidFill>
                  <a:srgbClr val="3333CC"/>
                </a:solidFill>
                <a:effectLst/>
                <a:latin typeface="Arial" panose="020B0604020202020204" pitchFamily="34" charset="0"/>
              </a:rPr>
              <a:t>more than one party</a:t>
            </a:r>
            <a:r>
              <a:rPr lang="en-US" b="0" i="0" dirty="0">
                <a:solidFill>
                  <a:srgbClr val="000000"/>
                </a:solidFill>
                <a:effectLst/>
                <a:latin typeface="Arial" panose="020B0604020202020204" pitchFamily="34" charset="0"/>
              </a:rPr>
              <a:t>​</a:t>
            </a:r>
          </a:p>
          <a:p>
            <a:pPr algn="l" rtl="0" fontAlgn="base"/>
            <a:r>
              <a:rPr lang="en-GB"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May use registered joint descriptions</a:t>
            </a:r>
            <a:r>
              <a:rPr lang="en-US"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must be supported by certificate of authorisation </a:t>
            </a:r>
            <a:r>
              <a:rPr lang="en-GB" b="0" i="0" u="none" strike="noStrike" dirty="0">
                <a:solidFill>
                  <a:srgbClr val="2D2DB9"/>
                </a:solidFill>
                <a:effectLst/>
                <a:latin typeface="Arial" panose="020B0604020202020204" pitchFamily="34" charset="0"/>
              </a:rPr>
              <a:t>from each party</a:t>
            </a:r>
            <a:r>
              <a:rPr lang="en-US" b="0" i="0" dirty="0">
                <a:solidFill>
                  <a:srgbClr val="000000"/>
                </a:solidFill>
                <a:effectLst/>
                <a:latin typeface="Arial" panose="020B0604020202020204" pitchFamily="34" charset="0"/>
              </a:rPr>
              <a:t>​</a:t>
            </a:r>
          </a:p>
          <a:p>
            <a:pPr algn="l" rtl="0" fontAlgn="base"/>
            <a:r>
              <a:rPr lang="en-GB" b="0" i="0" dirty="0">
                <a:solidFill>
                  <a:srgbClr val="000000"/>
                </a:solidFill>
                <a:effectLst/>
                <a:latin typeface="Arial" panose="020B0604020202020204" pitchFamily="34" charset="0"/>
              </a:rPr>
              <a:t>​</a:t>
            </a:r>
          </a:p>
          <a:p>
            <a:pPr algn="l" rtl="0" fontAlgn="base">
              <a:buFont typeface="Arial" panose="020B0604020202020204" pitchFamily="34" charset="0"/>
              <a:buChar char="•"/>
            </a:pPr>
            <a:r>
              <a:rPr lang="en-GB" b="0" i="0" u="none" strike="noStrike" dirty="0">
                <a:solidFill>
                  <a:srgbClr val="000000"/>
                </a:solidFill>
                <a:effectLst/>
                <a:latin typeface="Arial" panose="020B0604020202020204" pitchFamily="34" charset="0"/>
              </a:rPr>
              <a:t>May use one emblem of one of the parties but there are no joint emblems</a:t>
            </a:r>
            <a:r>
              <a:rPr lang="en-US" b="0" i="0" dirty="0">
                <a:solidFill>
                  <a:srgbClr val="000000"/>
                </a:solidFill>
                <a:effectLst/>
                <a:latin typeface="Arial" panose="020B0604020202020204" pitchFamily="34" charset="0"/>
              </a:rPr>
              <a:t>​</a:t>
            </a:r>
          </a:p>
          <a:p>
            <a:endParaRPr lang="en-GB" dirty="0"/>
          </a:p>
        </p:txBody>
      </p:sp>
      <p:sp>
        <p:nvSpPr>
          <p:cNvPr id="3" name="Title 2">
            <a:extLst>
              <a:ext uri="{FF2B5EF4-FFF2-40B4-BE49-F238E27FC236}">
                <a16:creationId xmlns:a16="http://schemas.microsoft.com/office/drawing/2014/main" id="{BA66FB55-3B2D-4CCD-8088-6F261EF9C247}"/>
              </a:ext>
            </a:extLst>
          </p:cNvPr>
          <p:cNvSpPr>
            <a:spLocks noGrp="1"/>
          </p:cNvSpPr>
          <p:nvPr>
            <p:ph type="title"/>
          </p:nvPr>
        </p:nvSpPr>
        <p:spPr/>
        <p:txBody>
          <a:bodyPr/>
          <a:lstStyle/>
          <a:p>
            <a:pPr algn="ctr"/>
            <a:r>
              <a:rPr lang="en-GB" b="0" i="0" u="none" strike="noStrike" dirty="0">
                <a:solidFill>
                  <a:srgbClr val="000000"/>
                </a:solidFill>
                <a:effectLst/>
                <a:latin typeface="Arial" panose="020B0604020202020204" pitchFamily="34" charset="0"/>
              </a:rPr>
              <a:t>Joint Candidates</a:t>
            </a:r>
            <a:r>
              <a:rPr lang="en-GB" b="0" i="0" dirty="0">
                <a:solidFill>
                  <a:srgbClr val="000000"/>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2357748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AF184832-7D80-423A-A17D-10134DF24EB2}"/>
              </a:ext>
            </a:extLst>
          </p:cNvPr>
          <p:cNvSpPr>
            <a:spLocks noGrp="1"/>
          </p:cNvSpPr>
          <p:nvPr>
            <p:ph type="subTitle" idx="1"/>
          </p:nvPr>
        </p:nvSpPr>
        <p:spPr>
          <a:xfrm>
            <a:off x="1524000" y="1534332"/>
            <a:ext cx="9144000" cy="3723468"/>
          </a:xfrm>
        </p:spPr>
        <p:txBody>
          <a:bodyPr/>
          <a:lstStyle/>
          <a:p>
            <a:pPr marL="342900" indent="-342900" algn="l" eaLnBrk="1" hangingPunct="1">
              <a:buFont typeface="Arial" panose="020B0604020202020204" pitchFamily="34" charset="0"/>
              <a:buChar char="•"/>
              <a:defRPr/>
            </a:pPr>
            <a:r>
              <a:rPr lang="en-GB" sz="2400" dirty="0">
                <a:latin typeface="Arial" panose="020B0604020202020204" pitchFamily="34" charset="0"/>
                <a:cs typeface="Arial" panose="020B0604020202020204" pitchFamily="34" charset="0"/>
              </a:rPr>
              <a:t>Responsible for the proper management of your election campaign; particularly its financial management.</a:t>
            </a:r>
          </a:p>
          <a:p>
            <a:pPr marL="342900" indent="-342900" algn="l" eaLnBrk="1" hangingPunct="1">
              <a:buFont typeface="Arial" panose="020B0604020202020204" pitchFamily="34" charset="0"/>
              <a:buChar char="•"/>
              <a:defRPr/>
            </a:pPr>
            <a:endParaRPr lang="en-GB" sz="2400" dirty="0">
              <a:latin typeface="Arial" panose="020B0604020202020204" pitchFamily="34" charset="0"/>
              <a:cs typeface="Arial" panose="020B0604020202020204" pitchFamily="34" charset="0"/>
            </a:endParaRPr>
          </a:p>
          <a:p>
            <a:pPr marL="342900" indent="-342900" algn="l" eaLnBrk="1" hangingPunct="1">
              <a:buFont typeface="Arial" panose="020B0604020202020204" pitchFamily="34" charset="0"/>
              <a:buChar char="•"/>
              <a:defRPr/>
            </a:pPr>
            <a:r>
              <a:rPr lang="en-GB" sz="2400" dirty="0">
                <a:latin typeface="Arial" panose="020B0604020202020204" pitchFamily="34" charset="0"/>
                <a:cs typeface="Arial" panose="020B0604020202020204" pitchFamily="34" charset="0"/>
              </a:rPr>
              <a:t>Notification of appointment must reach the RO by 4pm – 9 April.</a:t>
            </a:r>
            <a:r>
              <a:rPr lang="en-GB" sz="2400" dirty="0">
                <a:solidFill>
                  <a:srgbClr val="FF0000"/>
                </a:solidFill>
                <a:latin typeface="Arial" panose="020B0604020202020204" pitchFamily="34" charset="0"/>
                <a:cs typeface="Arial" panose="020B0604020202020204" pitchFamily="34" charset="0"/>
              </a:rPr>
              <a:t> </a:t>
            </a:r>
            <a:r>
              <a:rPr lang="en-GB" sz="2400" dirty="0">
                <a:latin typeface="Arial" panose="020B0604020202020204" pitchFamily="34" charset="0"/>
                <a:cs typeface="Arial" panose="020B0604020202020204" pitchFamily="34" charset="0"/>
              </a:rPr>
              <a:t>Form is included in nomination pack.</a:t>
            </a:r>
          </a:p>
          <a:p>
            <a:pPr marL="342900" indent="-342900" algn="l" eaLnBrk="1" hangingPunct="1">
              <a:buFont typeface="Arial" panose="020B0604020202020204" pitchFamily="34" charset="0"/>
              <a:buChar char="•"/>
              <a:defRPr/>
            </a:pPr>
            <a:endParaRPr lang="en-GB" sz="2400" dirty="0">
              <a:latin typeface="Arial" panose="020B0604020202020204" pitchFamily="34" charset="0"/>
              <a:cs typeface="Arial" panose="020B0604020202020204" pitchFamily="34" charset="0"/>
            </a:endParaRPr>
          </a:p>
          <a:p>
            <a:pPr marL="342900" indent="-342900" algn="l" eaLnBrk="1" hangingPunct="1">
              <a:buFont typeface="Arial" panose="020B0604020202020204" pitchFamily="34" charset="0"/>
              <a:buChar char="•"/>
              <a:defRPr/>
            </a:pPr>
            <a:r>
              <a:rPr lang="en-GB" sz="2400" dirty="0">
                <a:latin typeface="Arial" panose="020B0604020202020204" pitchFamily="34" charset="0"/>
                <a:cs typeface="Arial" panose="020B0604020202020204" pitchFamily="34" charset="0"/>
              </a:rPr>
              <a:t>You will become your own agent by default if none is appointed.</a:t>
            </a:r>
          </a:p>
          <a:p>
            <a:endParaRPr lang="en-GB" dirty="0"/>
          </a:p>
        </p:txBody>
      </p:sp>
      <p:sp>
        <p:nvSpPr>
          <p:cNvPr id="3" name="Title 2">
            <a:extLst>
              <a:ext uri="{FF2B5EF4-FFF2-40B4-BE49-F238E27FC236}">
                <a16:creationId xmlns:a16="http://schemas.microsoft.com/office/drawing/2014/main" id="{CDFF92FE-4B21-4773-BAFC-B551D260BED4}"/>
              </a:ext>
            </a:extLst>
          </p:cNvPr>
          <p:cNvSpPr>
            <a:spLocks noGrp="1"/>
          </p:cNvSpPr>
          <p:nvPr>
            <p:ph type="title"/>
          </p:nvPr>
        </p:nvSpPr>
        <p:spPr>
          <a:xfrm>
            <a:off x="838200" y="365126"/>
            <a:ext cx="10515600" cy="797248"/>
          </a:xfrm>
        </p:spPr>
        <p:txBody>
          <a:bodyPr/>
          <a:lstStyle/>
          <a:p>
            <a:pPr algn="ctr"/>
            <a:r>
              <a:rPr lang="en-GB" b="0" i="0" u="none" strike="noStrike" dirty="0">
                <a:solidFill>
                  <a:srgbClr val="000000"/>
                </a:solidFill>
                <a:effectLst/>
                <a:latin typeface="Arial" panose="020B0604020202020204" pitchFamily="34" charset="0"/>
              </a:rPr>
              <a:t>Election Agent</a:t>
            </a:r>
            <a:r>
              <a:rPr lang="en-GB" b="0" i="0" dirty="0">
                <a:solidFill>
                  <a:srgbClr val="000000"/>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10606478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E991EF61-035D-0F87-17D9-5FF62A778616}"/>
              </a:ext>
            </a:extLst>
          </p:cNvPr>
          <p:cNvSpPr>
            <a:spLocks noGrp="1"/>
          </p:cNvSpPr>
          <p:nvPr>
            <p:ph type="subTitle" idx="1"/>
          </p:nvPr>
        </p:nvSpPr>
        <p:spPr/>
        <p:txBody>
          <a:bodyPr/>
          <a:lstStyle/>
          <a:p>
            <a:endParaRPr lang="en-GB"/>
          </a:p>
        </p:txBody>
      </p:sp>
      <p:sp>
        <p:nvSpPr>
          <p:cNvPr id="3" name="Title 2">
            <a:extLst>
              <a:ext uri="{FF2B5EF4-FFF2-40B4-BE49-F238E27FC236}">
                <a16:creationId xmlns:a16="http://schemas.microsoft.com/office/drawing/2014/main" id="{F2B56C44-EC7A-59C7-44E5-2C5B4BFE5F2B}"/>
              </a:ext>
            </a:extLst>
          </p:cNvPr>
          <p:cNvSpPr>
            <a:spLocks noGrp="1"/>
          </p:cNvSpPr>
          <p:nvPr>
            <p:ph type="title"/>
          </p:nvPr>
        </p:nvSpPr>
        <p:spPr>
          <a:xfrm>
            <a:off x="297713" y="365125"/>
            <a:ext cx="3891516" cy="1325563"/>
          </a:xfrm>
        </p:spPr>
        <p:txBody>
          <a:bodyPr/>
          <a:lstStyle/>
          <a:p>
            <a:r>
              <a:rPr lang="en-GB" dirty="0">
                <a:latin typeface="Arial" panose="020B0604020202020204" pitchFamily="34" charset="0"/>
                <a:cs typeface="Arial" panose="020B0604020202020204" pitchFamily="34" charset="0"/>
              </a:rPr>
              <a:t>Agent Notification Form</a:t>
            </a:r>
          </a:p>
        </p:txBody>
      </p:sp>
      <p:pic>
        <p:nvPicPr>
          <p:cNvPr id="4" name="Picture 3">
            <a:extLst>
              <a:ext uri="{FF2B5EF4-FFF2-40B4-BE49-F238E27FC236}">
                <a16:creationId xmlns:a16="http://schemas.microsoft.com/office/drawing/2014/main" id="{17168F4C-F7F8-1305-D5FD-269D27FDA51C}"/>
              </a:ext>
            </a:extLst>
          </p:cNvPr>
          <p:cNvPicPr>
            <a:picLocks noChangeAspect="1"/>
          </p:cNvPicPr>
          <p:nvPr/>
        </p:nvPicPr>
        <p:blipFill>
          <a:blip r:embed="rId2"/>
          <a:stretch>
            <a:fillRect/>
          </a:stretch>
        </p:blipFill>
        <p:spPr>
          <a:xfrm>
            <a:off x="3437606" y="247206"/>
            <a:ext cx="5715798" cy="6363588"/>
          </a:xfrm>
          <a:prstGeom prst="rect">
            <a:avLst/>
          </a:prstGeom>
        </p:spPr>
      </p:pic>
    </p:spTree>
    <p:extLst>
      <p:ext uri="{BB962C8B-B14F-4D97-AF65-F5344CB8AC3E}">
        <p14:creationId xmlns:p14="http://schemas.microsoft.com/office/powerpoint/2010/main" val="23716577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662E62E1-94AA-4816-BA54-20E52EC7FBF4}"/>
              </a:ext>
            </a:extLst>
          </p:cNvPr>
          <p:cNvSpPr>
            <a:spLocks noGrp="1"/>
          </p:cNvSpPr>
          <p:nvPr>
            <p:ph type="subTitle" idx="1"/>
          </p:nvPr>
        </p:nvSpPr>
        <p:spPr>
          <a:xfrm>
            <a:off x="1524000" y="1456841"/>
            <a:ext cx="9144000" cy="3800959"/>
          </a:xfrm>
        </p:spPr>
        <p:txBody>
          <a:bodyPr/>
          <a:lstStyle/>
          <a:p>
            <a:pPr marL="228600" lvl="1" indent="-228600" algn="l" eaLnBrk="1" hangingPunct="1">
              <a:buFontTx/>
              <a:buChar char="•"/>
              <a:defRPr/>
            </a:pPr>
            <a:r>
              <a:rPr lang="en-GB" sz="2800" dirty="0">
                <a:latin typeface="Arial" panose="020B0604020202020204" pitchFamily="34" charset="0"/>
                <a:cs typeface="Arial" panose="020B0604020202020204" pitchFamily="34" charset="0"/>
              </a:rPr>
              <a:t>Other agents can be appointed to attend postal vote openings, polling stations and the count on your behalf:</a:t>
            </a:r>
          </a:p>
          <a:p>
            <a:pPr marL="228600" lvl="1" indent="-228600" algn="l" eaLnBrk="1" hangingPunct="1">
              <a:buFontTx/>
              <a:buChar char="•"/>
              <a:defRPr/>
            </a:pPr>
            <a:endParaRPr lang="en-GB" sz="2800" dirty="0">
              <a:latin typeface="Arial" panose="020B0604020202020204" pitchFamily="34" charset="0"/>
              <a:cs typeface="Arial" panose="020B0604020202020204" pitchFamily="34" charset="0"/>
            </a:endParaRPr>
          </a:p>
          <a:p>
            <a:pPr marL="800100" lvl="1" indent="-342900" algn="l" eaLnBrk="1" hangingPunct="1">
              <a:buFont typeface="Arial" panose="020B0604020202020204" pitchFamily="34" charset="0"/>
              <a:buChar char="•"/>
              <a:defRPr/>
            </a:pPr>
            <a:r>
              <a:rPr lang="en-GB" sz="2400" dirty="0">
                <a:latin typeface="Arial" panose="020B0604020202020204" pitchFamily="34" charset="0"/>
                <a:cs typeface="Arial" panose="020B0604020202020204" pitchFamily="34" charset="0"/>
              </a:rPr>
              <a:t>You must give notice in writing of any people appointed as polling and counting agents by 29 April.</a:t>
            </a:r>
          </a:p>
          <a:p>
            <a:pPr marL="800100" lvl="1" indent="-342900" algn="l" eaLnBrk="1" hangingPunct="1">
              <a:buFont typeface="Arial" panose="020B0604020202020204" pitchFamily="34" charset="0"/>
              <a:buChar char="•"/>
              <a:defRPr/>
            </a:pPr>
            <a:endParaRPr lang="en-GB" sz="2400" dirty="0">
              <a:solidFill>
                <a:srgbClr val="FF0000"/>
              </a:solidFill>
              <a:latin typeface="Arial" panose="020B0604020202020204" pitchFamily="34" charset="0"/>
              <a:cs typeface="Arial" panose="020B0604020202020204" pitchFamily="34" charset="0"/>
            </a:endParaRPr>
          </a:p>
          <a:p>
            <a:pPr marL="800100" lvl="1" indent="-342900" algn="l" eaLnBrk="1" hangingPunct="1">
              <a:buFont typeface="Arial" panose="020B0604020202020204" pitchFamily="34" charset="0"/>
              <a:buChar char="•"/>
              <a:defRPr/>
            </a:pPr>
            <a:r>
              <a:rPr lang="en-GB" sz="2400" dirty="0">
                <a:latin typeface="Arial" panose="020B0604020202020204" pitchFamily="34" charset="0"/>
                <a:cs typeface="Arial" panose="020B0604020202020204" pitchFamily="34" charset="0"/>
              </a:rPr>
              <a:t>The appointment of postal voting agents attending a particular opening session must be made before the start of the session. We will give 48 hours’ notice</a:t>
            </a:r>
            <a:r>
              <a:rPr lang="en-GB" sz="2800" dirty="0">
                <a:latin typeface="Arial" panose="020B0604020202020204" pitchFamily="34" charset="0"/>
                <a:cs typeface="Arial" panose="020B0604020202020204" pitchFamily="34" charset="0"/>
              </a:rPr>
              <a:t>.</a:t>
            </a:r>
          </a:p>
          <a:p>
            <a:endParaRPr lang="en-GB" dirty="0"/>
          </a:p>
        </p:txBody>
      </p:sp>
      <p:sp>
        <p:nvSpPr>
          <p:cNvPr id="3" name="Title 2">
            <a:extLst>
              <a:ext uri="{FF2B5EF4-FFF2-40B4-BE49-F238E27FC236}">
                <a16:creationId xmlns:a16="http://schemas.microsoft.com/office/drawing/2014/main" id="{CEB8B19C-CADE-4CB2-BF98-4829496B0461}"/>
              </a:ext>
            </a:extLst>
          </p:cNvPr>
          <p:cNvSpPr>
            <a:spLocks noGrp="1"/>
          </p:cNvSpPr>
          <p:nvPr>
            <p:ph type="title"/>
          </p:nvPr>
        </p:nvSpPr>
        <p:spPr/>
        <p:txBody>
          <a:bodyPr/>
          <a:lstStyle/>
          <a:p>
            <a:pPr algn="ctr"/>
            <a:r>
              <a:rPr lang="en-GB" b="0" i="0" u="none" strike="noStrike" dirty="0">
                <a:solidFill>
                  <a:srgbClr val="000000"/>
                </a:solidFill>
                <a:effectLst/>
                <a:latin typeface="Arial" panose="020B0604020202020204" pitchFamily="34" charset="0"/>
              </a:rPr>
              <a:t>Other Agents</a:t>
            </a:r>
            <a:r>
              <a:rPr lang="en-GB" b="0" i="0" dirty="0">
                <a:solidFill>
                  <a:srgbClr val="000000"/>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4294299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10BB6504-8E48-43A0-96C7-1125821E5672}"/>
              </a:ext>
            </a:extLst>
          </p:cNvPr>
          <p:cNvSpPr>
            <a:spLocks noGrp="1"/>
          </p:cNvSpPr>
          <p:nvPr>
            <p:ph type="subTitle" idx="1"/>
          </p:nvPr>
        </p:nvSpPr>
        <p:spPr>
          <a:xfrm>
            <a:off x="1524000" y="1968285"/>
            <a:ext cx="9144000" cy="3289515"/>
          </a:xfrm>
        </p:spPr>
        <p:txBody>
          <a:bodyPr/>
          <a:lstStyle/>
          <a:p>
            <a:pPr marL="342900" indent="-342900" algn="l">
              <a:buFont typeface="Arial" panose="020B0604020202020204" pitchFamily="34" charset="0"/>
              <a:buChar char="•"/>
              <a:defRPr/>
            </a:pPr>
            <a:r>
              <a:rPr lang="en-GB" sz="2400" dirty="0">
                <a:latin typeface="Arial"/>
              </a:rPr>
              <a:t>Access by candidates – once you </a:t>
            </a:r>
            <a:r>
              <a:rPr lang="en-GB" sz="2400" b="1" dirty="0">
                <a:latin typeface="Arial"/>
              </a:rPr>
              <a:t>officially</a:t>
            </a:r>
            <a:r>
              <a:rPr lang="en-GB" sz="2400" dirty="0">
                <a:latin typeface="Arial"/>
              </a:rPr>
              <a:t> become a candidate:</a:t>
            </a:r>
          </a:p>
          <a:p>
            <a:pPr marL="971550" lvl="1" indent="-342900" algn="l">
              <a:buFont typeface="Arial" panose="020B0604020202020204" pitchFamily="34" charset="0"/>
              <a:buChar char="•"/>
              <a:defRPr/>
            </a:pPr>
            <a:r>
              <a:rPr lang="en-GB" sz="2200" dirty="0">
                <a:latin typeface="Arial"/>
              </a:rPr>
              <a:t>earliest, on 30 March which is the last date for publication of the notice of election if you, or others declared yourself a candidate</a:t>
            </a:r>
          </a:p>
          <a:p>
            <a:pPr marL="971550" lvl="1" indent="-342900" algn="l">
              <a:buFont typeface="Arial" panose="020B0604020202020204" pitchFamily="34" charset="0"/>
              <a:buChar char="•"/>
              <a:defRPr/>
            </a:pPr>
            <a:r>
              <a:rPr lang="en-GB" sz="2200" dirty="0">
                <a:latin typeface="Arial"/>
              </a:rPr>
              <a:t>once you or others have declared yourself a candidate after this date / date you submit your nomination papers</a:t>
            </a:r>
          </a:p>
          <a:p>
            <a:pPr marL="971550" lvl="1" indent="-342900" algn="l">
              <a:buFont typeface="Arial" panose="020B0604020202020204" pitchFamily="34" charset="0"/>
              <a:buChar char="•"/>
              <a:defRPr/>
            </a:pPr>
            <a:endParaRPr lang="en-GB" sz="2200" dirty="0">
              <a:latin typeface="Arial"/>
            </a:endParaRPr>
          </a:p>
          <a:p>
            <a:pPr marL="228600" lvl="1" indent="-228600" algn="l">
              <a:buFontTx/>
              <a:buChar char="•"/>
              <a:defRPr/>
            </a:pPr>
            <a:r>
              <a:rPr lang="en-GB" sz="2400" dirty="0">
                <a:latin typeface="Arial"/>
                <a:ea typeface="+mn-ea"/>
                <a:cs typeface="+mn-cs"/>
              </a:rPr>
              <a:t>Make </a:t>
            </a:r>
            <a:r>
              <a:rPr lang="en-GB" sz="2400" b="1" dirty="0">
                <a:latin typeface="Arial"/>
                <a:ea typeface="+mn-ea"/>
                <a:cs typeface="+mn-cs"/>
              </a:rPr>
              <a:t>written</a:t>
            </a:r>
            <a:r>
              <a:rPr lang="en-GB" sz="2400" dirty="0">
                <a:latin typeface="Arial"/>
                <a:ea typeface="+mn-ea"/>
                <a:cs typeface="+mn-cs"/>
              </a:rPr>
              <a:t> request to the ERO – forms are available from the office / are included in your nomination pack.</a:t>
            </a:r>
          </a:p>
          <a:p>
            <a:endParaRPr lang="en-GB" dirty="0"/>
          </a:p>
        </p:txBody>
      </p:sp>
      <p:sp>
        <p:nvSpPr>
          <p:cNvPr id="3" name="Title 2">
            <a:extLst>
              <a:ext uri="{FF2B5EF4-FFF2-40B4-BE49-F238E27FC236}">
                <a16:creationId xmlns:a16="http://schemas.microsoft.com/office/drawing/2014/main" id="{F599A4CD-B0C4-4F43-AF13-331498E206F6}"/>
              </a:ext>
            </a:extLst>
          </p:cNvPr>
          <p:cNvSpPr>
            <a:spLocks noGrp="1"/>
          </p:cNvSpPr>
          <p:nvPr>
            <p:ph type="title"/>
          </p:nvPr>
        </p:nvSpPr>
        <p:spPr/>
        <p:txBody>
          <a:bodyPr/>
          <a:lstStyle/>
          <a:p>
            <a:pPr algn="ctr"/>
            <a:r>
              <a:rPr lang="en-GB" altLang="en-US" sz="4400" dirty="0">
                <a:latin typeface="Arial" panose="020B0604020202020204" pitchFamily="34" charset="0"/>
                <a:cs typeface="Arial" panose="020B0604020202020204" pitchFamily="34" charset="0"/>
              </a:rPr>
              <a:t>Access to electoral register/</a:t>
            </a:r>
            <a:br>
              <a:rPr lang="en-GB" altLang="en-US" sz="4400" dirty="0">
                <a:latin typeface="Arial" panose="020B0604020202020204" pitchFamily="34" charset="0"/>
                <a:cs typeface="Arial" panose="020B0604020202020204" pitchFamily="34" charset="0"/>
              </a:rPr>
            </a:br>
            <a:r>
              <a:rPr lang="en-GB" altLang="en-US" sz="4400" dirty="0">
                <a:latin typeface="Arial" panose="020B0604020202020204" pitchFamily="34" charset="0"/>
                <a:cs typeface="Arial" panose="020B0604020202020204" pitchFamily="34" charset="0"/>
              </a:rPr>
              <a:t>absent voting lists</a:t>
            </a:r>
            <a:endParaRPr lang="en-GB" dirty="0"/>
          </a:p>
        </p:txBody>
      </p:sp>
    </p:spTree>
    <p:extLst>
      <p:ext uri="{BB962C8B-B14F-4D97-AF65-F5344CB8AC3E}">
        <p14:creationId xmlns:p14="http://schemas.microsoft.com/office/powerpoint/2010/main" val="19716243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D99F5793-CB96-4268-8364-3054FA933BAD}"/>
              </a:ext>
            </a:extLst>
          </p:cNvPr>
          <p:cNvSpPr>
            <a:spLocks noGrp="1"/>
          </p:cNvSpPr>
          <p:nvPr>
            <p:ph type="subTitle" idx="1"/>
          </p:nvPr>
        </p:nvSpPr>
        <p:spPr>
          <a:xfrm>
            <a:off x="1524000" y="1813302"/>
            <a:ext cx="9144000" cy="3444498"/>
          </a:xfrm>
        </p:spPr>
        <p:txBody>
          <a:bodyPr/>
          <a:lstStyle/>
          <a:p>
            <a:pPr marL="342900" indent="-342900" algn="l">
              <a:buFont typeface="Arial" panose="020B0604020202020204" pitchFamily="34" charset="0"/>
              <a:buChar char="•"/>
              <a:defRPr/>
            </a:pPr>
            <a:r>
              <a:rPr lang="en-GB" dirty="0">
                <a:latin typeface="Arial"/>
              </a:rPr>
              <a:t>Only use data for permitted purposes!</a:t>
            </a:r>
          </a:p>
          <a:p>
            <a:pPr marL="342900" indent="-342900" algn="l">
              <a:buFont typeface="Arial" panose="020B0604020202020204" pitchFamily="34" charset="0"/>
              <a:buChar char="•"/>
              <a:defRPr/>
            </a:pPr>
            <a:endParaRPr lang="en-GB" b="1" dirty="0">
              <a:latin typeface="Arial"/>
            </a:endParaRPr>
          </a:p>
          <a:p>
            <a:pPr marL="971550" lvl="1" indent="-342900" algn="l">
              <a:buFont typeface="Arial" panose="020B0604020202020204" pitchFamily="34" charset="0"/>
              <a:buChar char="•"/>
              <a:defRPr/>
            </a:pPr>
            <a:r>
              <a:rPr lang="en-GB" sz="2400" dirty="0">
                <a:latin typeface="Arial"/>
              </a:rPr>
              <a:t>to complete the nomination form</a:t>
            </a:r>
          </a:p>
          <a:p>
            <a:pPr marL="971550" lvl="1" indent="-342900" algn="l">
              <a:buFont typeface="Arial" panose="020B0604020202020204" pitchFamily="34" charset="0"/>
              <a:buChar char="•"/>
              <a:defRPr/>
            </a:pPr>
            <a:r>
              <a:rPr lang="en-GB" sz="2400" dirty="0">
                <a:latin typeface="Arial"/>
              </a:rPr>
              <a:t>to help you campaign</a:t>
            </a:r>
          </a:p>
          <a:p>
            <a:pPr marL="971550" lvl="1" indent="-342900" algn="l">
              <a:buFont typeface="Arial" panose="020B0604020202020204" pitchFamily="34" charset="0"/>
              <a:buChar char="•"/>
              <a:defRPr/>
            </a:pPr>
            <a:r>
              <a:rPr lang="en-GB" sz="2400" dirty="0">
                <a:latin typeface="Arial"/>
              </a:rPr>
              <a:t>to check that donations/loans are permissible</a:t>
            </a:r>
          </a:p>
          <a:p>
            <a:endParaRPr lang="en-GB" dirty="0"/>
          </a:p>
        </p:txBody>
      </p:sp>
      <p:sp>
        <p:nvSpPr>
          <p:cNvPr id="3" name="Title 2">
            <a:extLst>
              <a:ext uri="{FF2B5EF4-FFF2-40B4-BE49-F238E27FC236}">
                <a16:creationId xmlns:a16="http://schemas.microsoft.com/office/drawing/2014/main" id="{D3B3B6D1-E51D-4376-B2A9-DADCC71CABF1}"/>
              </a:ext>
            </a:extLst>
          </p:cNvPr>
          <p:cNvSpPr>
            <a:spLocks noGrp="1"/>
          </p:cNvSpPr>
          <p:nvPr>
            <p:ph type="title"/>
          </p:nvPr>
        </p:nvSpPr>
        <p:spPr/>
        <p:txBody>
          <a:bodyPr/>
          <a:lstStyle/>
          <a:p>
            <a:pPr algn="ctr"/>
            <a:r>
              <a:rPr lang="en-GB" altLang="en-US" sz="4400" dirty="0">
                <a:latin typeface="Arial" panose="020B0604020202020204" pitchFamily="34" charset="0"/>
                <a:cs typeface="Arial" panose="020B0604020202020204" pitchFamily="34" charset="0"/>
              </a:rPr>
              <a:t>Access to electoral register/</a:t>
            </a:r>
            <a:br>
              <a:rPr lang="en-GB" altLang="en-US" sz="4400" dirty="0">
                <a:latin typeface="Arial" panose="020B0604020202020204" pitchFamily="34" charset="0"/>
                <a:cs typeface="Arial" panose="020B0604020202020204" pitchFamily="34" charset="0"/>
              </a:rPr>
            </a:br>
            <a:r>
              <a:rPr lang="en-GB" altLang="en-US" sz="4400" dirty="0">
                <a:latin typeface="Arial" panose="020B0604020202020204" pitchFamily="34" charset="0"/>
                <a:cs typeface="Arial" panose="020B0604020202020204" pitchFamily="34" charset="0"/>
              </a:rPr>
              <a:t>absent voting lists</a:t>
            </a:r>
            <a:endParaRPr lang="en-GB" dirty="0"/>
          </a:p>
        </p:txBody>
      </p:sp>
    </p:spTree>
    <p:extLst>
      <p:ext uri="{BB962C8B-B14F-4D97-AF65-F5344CB8AC3E}">
        <p14:creationId xmlns:p14="http://schemas.microsoft.com/office/powerpoint/2010/main" val="965946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9D3546FD-E756-404B-AC54-289BA7D44487}"/>
              </a:ext>
            </a:extLst>
          </p:cNvPr>
          <p:cNvSpPr>
            <a:spLocks noGrp="1"/>
          </p:cNvSpPr>
          <p:nvPr>
            <p:ph type="subTitle" idx="1"/>
          </p:nvPr>
        </p:nvSpPr>
        <p:spPr>
          <a:xfrm>
            <a:off x="838200" y="1177873"/>
            <a:ext cx="9829800" cy="4079928"/>
          </a:xfrm>
        </p:spPr>
        <p:txBody>
          <a:bodyPr/>
          <a:lstStyle/>
          <a:p>
            <a:pPr marL="342900" indent="-342900" algn="l">
              <a:lnSpc>
                <a:spcPct val="100000"/>
              </a:lnSpc>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As a candidate you are uniquely placed to encourage people to register to vote. </a:t>
            </a:r>
          </a:p>
          <a:p>
            <a:pPr marL="342900" indent="-342900" algn="l">
              <a:lnSpc>
                <a:spcPct val="100000"/>
              </a:lnSpc>
              <a:buFont typeface="Arial" panose="020B0604020202020204" pitchFamily="34" charset="0"/>
              <a:buChar char="•"/>
            </a:pPr>
            <a:endParaRPr lang="en-GB" altLang="en-US" sz="2400" dirty="0">
              <a:latin typeface="Arial" panose="020B0604020202020204" pitchFamily="34" charset="0"/>
              <a:cs typeface="Arial" panose="020B0604020202020204" pitchFamily="34" charset="0"/>
            </a:endParaRPr>
          </a:p>
          <a:p>
            <a:pPr marL="342900" indent="-342900" algn="l">
              <a:lnSpc>
                <a:spcPct val="100000"/>
              </a:lnSpc>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You should encourage people to register as soon as possible.</a:t>
            </a:r>
          </a:p>
          <a:p>
            <a:pPr algn="l">
              <a:lnSpc>
                <a:spcPct val="100000"/>
              </a:lnSpc>
            </a:pPr>
            <a:endParaRPr lang="en-GB" altLang="en-US" sz="2400" dirty="0">
              <a:latin typeface="Arial" panose="020B0604020202020204" pitchFamily="34" charset="0"/>
              <a:cs typeface="Arial" panose="020B0604020202020204" pitchFamily="34" charset="0"/>
            </a:endParaRPr>
          </a:p>
          <a:p>
            <a:pPr marL="342900" indent="-342900" algn="l">
              <a:lnSpc>
                <a:spcPct val="100000"/>
              </a:lnSpc>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The deadline for applying for the election is midnight </a:t>
            </a:r>
            <a:r>
              <a:rPr lang="en-GB" altLang="en-US" dirty="0">
                <a:latin typeface="Arial" panose="020B0604020202020204" pitchFamily="34" charset="0"/>
                <a:cs typeface="Arial" panose="020B0604020202020204" pitchFamily="34" charset="0"/>
              </a:rPr>
              <a:t>20</a:t>
            </a:r>
            <a:r>
              <a:rPr lang="en-GB" altLang="en-US" sz="2400" dirty="0">
                <a:latin typeface="Arial" panose="020B0604020202020204" pitchFamily="34" charset="0"/>
                <a:cs typeface="Arial" panose="020B0604020202020204" pitchFamily="34" charset="0"/>
              </a:rPr>
              <a:t> April</a:t>
            </a:r>
          </a:p>
          <a:p>
            <a:pPr marL="342900" indent="-342900" algn="l">
              <a:lnSpc>
                <a:spcPct val="100000"/>
              </a:lnSpc>
              <a:buFont typeface="Arial" panose="020B0604020202020204" pitchFamily="34" charset="0"/>
              <a:buChar char="•"/>
            </a:pPr>
            <a:endParaRPr lang="en-GB" altLang="en-US" sz="2400" dirty="0">
              <a:latin typeface="Arial" panose="020B0604020202020204" pitchFamily="34" charset="0"/>
              <a:cs typeface="Arial" panose="020B0604020202020204" pitchFamily="34" charset="0"/>
            </a:endParaRPr>
          </a:p>
          <a:p>
            <a:pPr marL="342900" indent="-342900" algn="l">
              <a:lnSpc>
                <a:spcPct val="100000"/>
              </a:lnSpc>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Individuals can register online at </a:t>
            </a:r>
            <a:r>
              <a:rPr lang="en-GB" altLang="en-US" sz="2400" b="1" dirty="0">
                <a:latin typeface="Arial" panose="020B0604020202020204" pitchFamily="34" charset="0"/>
                <a:cs typeface="Arial" panose="020B0604020202020204" pitchFamily="34" charset="0"/>
              </a:rPr>
              <a:t>https://www.gov.uk/register-to-vote</a:t>
            </a:r>
            <a:r>
              <a:rPr lang="en-GB" altLang="en-US" sz="2400" dirty="0">
                <a:latin typeface="Arial" panose="020B0604020202020204" pitchFamily="34" charset="0"/>
                <a:cs typeface="Arial" panose="020B0604020202020204" pitchFamily="34" charset="0"/>
              </a:rPr>
              <a:t>. It only takes a few minutes – will need information to proceed</a:t>
            </a:r>
          </a:p>
          <a:p>
            <a:endParaRPr lang="en-GB" dirty="0"/>
          </a:p>
        </p:txBody>
      </p:sp>
      <p:sp>
        <p:nvSpPr>
          <p:cNvPr id="3" name="Title 2">
            <a:extLst>
              <a:ext uri="{FF2B5EF4-FFF2-40B4-BE49-F238E27FC236}">
                <a16:creationId xmlns:a16="http://schemas.microsoft.com/office/drawing/2014/main" id="{17CFC82A-9B3B-4C7B-8AE1-4B7D6FBC3407}"/>
              </a:ext>
            </a:extLst>
          </p:cNvPr>
          <p:cNvSpPr>
            <a:spLocks noGrp="1"/>
          </p:cNvSpPr>
          <p:nvPr>
            <p:ph type="title"/>
          </p:nvPr>
        </p:nvSpPr>
        <p:spPr>
          <a:xfrm>
            <a:off x="838200" y="365126"/>
            <a:ext cx="10515600" cy="812746"/>
          </a:xfrm>
        </p:spPr>
        <p:txBody>
          <a:bodyPr/>
          <a:lstStyle/>
          <a:p>
            <a:pPr algn="ctr"/>
            <a:r>
              <a:rPr lang="en-GB" altLang="en-US" dirty="0">
                <a:latin typeface="Arial" panose="020B0604020202020204" pitchFamily="34" charset="0"/>
                <a:cs typeface="Arial" panose="020B0604020202020204" pitchFamily="34" charset="0"/>
              </a:rPr>
              <a:t>Registration</a:t>
            </a:r>
            <a:endParaRPr lang="en-GB" dirty="0"/>
          </a:p>
        </p:txBody>
      </p:sp>
    </p:spTree>
    <p:extLst>
      <p:ext uri="{BB962C8B-B14F-4D97-AF65-F5344CB8AC3E}">
        <p14:creationId xmlns:p14="http://schemas.microsoft.com/office/powerpoint/2010/main" val="734642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0D85BCF-E6E5-40E3-A34A-A1C046F959E1}"/>
              </a:ext>
            </a:extLst>
          </p:cNvPr>
          <p:cNvSpPr>
            <a:spLocks noGrp="1"/>
          </p:cNvSpPr>
          <p:nvPr>
            <p:ph type="subTitle" idx="1"/>
          </p:nvPr>
        </p:nvSpPr>
        <p:spPr>
          <a:xfrm>
            <a:off x="2672862" y="436097"/>
            <a:ext cx="7995138" cy="5008099"/>
          </a:xfrm>
        </p:spPr>
        <p:txBody>
          <a:bodyPr/>
          <a:lstStyle/>
          <a:p>
            <a:pPr marL="228600" marR="0" lvl="0" indent="-228600" algn="l" defTabSz="914400" rtl="0" eaLnBrk="0" fontAlgn="base" latinLnBrk="0" hangingPunct="0">
              <a:lnSpc>
                <a:spcPct val="100000"/>
              </a:lnSpc>
              <a:spcBef>
                <a:spcPct val="20000"/>
              </a:spcBef>
              <a:spcAft>
                <a:spcPct val="0"/>
              </a:spcAft>
              <a:buClrTx/>
              <a:buSzTx/>
              <a:buFontTx/>
              <a:buChar char="•"/>
              <a:tabLst/>
              <a:defRPr/>
            </a:pPr>
            <a:endParaRPr lang="en-GB" sz="2000" kern="0" dirty="0">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lang="en-GB" sz="2000" kern="0" dirty="0">
                <a:latin typeface="Arial"/>
                <a:cs typeface="Arial"/>
              </a:rPr>
              <a:t>E</a:t>
            </a:r>
            <a:r>
              <a:rPr kumimoji="0" lang="en-GB" sz="2000" b="0" i="0" u="none" strike="noStrike" kern="0" cap="none" spc="0" normalizeH="0" baseline="0" noProof="0" dirty="0">
                <a:ln>
                  <a:noFill/>
                </a:ln>
                <a:effectLst/>
                <a:uLnTx/>
                <a:uFillTx/>
                <a:latin typeface="Arial"/>
                <a:cs typeface="Arial"/>
              </a:rPr>
              <a:t>lectors can apply online at </a:t>
            </a:r>
            <a:r>
              <a:rPr kumimoji="0" lang="en-GB" sz="2000" b="0" i="0" u="none" strike="noStrike" kern="0" cap="none" spc="0" normalizeH="0" baseline="0" noProof="0" dirty="0">
                <a:ln>
                  <a:noFill/>
                </a:ln>
                <a:solidFill>
                  <a:schemeClr val="accent1">
                    <a:lumMod val="75000"/>
                  </a:schemeClr>
                </a:solidFill>
                <a:effectLst/>
                <a:uLnTx/>
                <a:uFillTx/>
                <a:latin typeface="Arial"/>
                <a:cs typeface="Arial"/>
                <a:hlinkClick r:id="rId3">
                  <a:extLst>
                    <a:ext uri="{A12FA001-AC4F-418D-AE19-62706E023703}">
                      <ahyp:hlinkClr xmlns:ahyp="http://schemas.microsoft.com/office/drawing/2018/hyperlinkcolor" val="tx"/>
                    </a:ext>
                  </a:extLst>
                </a:hlinkClick>
              </a:rPr>
              <a:t>www.gov.uk/apply-postal-vote</a:t>
            </a:r>
            <a:r>
              <a:rPr kumimoji="0" lang="en-GB" sz="2000" b="0" i="0" u="none" strike="noStrike" kern="0" cap="none" spc="0" normalizeH="0" baseline="0" noProof="0" dirty="0">
                <a:ln>
                  <a:noFill/>
                </a:ln>
                <a:solidFill>
                  <a:schemeClr val="accent1">
                    <a:lumMod val="75000"/>
                  </a:schemeClr>
                </a:solidFill>
                <a:effectLst/>
                <a:uLnTx/>
                <a:uFillTx/>
                <a:latin typeface="Arial"/>
                <a:cs typeface="Arial"/>
              </a:rPr>
              <a:t> </a:t>
            </a:r>
            <a:r>
              <a:rPr kumimoji="0" lang="en-GB" sz="2000" b="0" i="0" u="none" strike="noStrike" kern="0" cap="none" spc="0" normalizeH="0" baseline="0" noProof="0" dirty="0">
                <a:ln>
                  <a:noFill/>
                </a:ln>
                <a:effectLst/>
                <a:uLnTx/>
                <a:uFillTx/>
                <a:latin typeface="Arial"/>
                <a:cs typeface="Arial"/>
              </a:rPr>
              <a:t>or </a:t>
            </a:r>
            <a:r>
              <a:rPr kumimoji="0" lang="en-GB" sz="2000" b="0" i="0" u="none" strike="noStrike" kern="0" cap="none" spc="0" normalizeH="0" baseline="0" noProof="0" dirty="0">
                <a:ln>
                  <a:noFill/>
                </a:ln>
                <a:solidFill>
                  <a:schemeClr val="accent1">
                    <a:lumMod val="75000"/>
                  </a:schemeClr>
                </a:solidFill>
                <a:effectLst/>
                <a:uLnTx/>
                <a:uFillTx/>
                <a:latin typeface="Arial"/>
                <a:cs typeface="Arial"/>
                <a:hlinkClick r:id="rId4">
                  <a:extLst>
                    <a:ext uri="{A12FA001-AC4F-418D-AE19-62706E023703}">
                      <ahyp:hlinkClr xmlns:ahyp="http://schemas.microsoft.com/office/drawing/2018/hyperlinkcolor" val="tx"/>
                    </a:ext>
                  </a:extLst>
                </a:hlinkClick>
              </a:rPr>
              <a:t>www.gov.uk/apply-proxy-vote</a:t>
            </a:r>
            <a:r>
              <a:rPr kumimoji="0" lang="en-GB" sz="2000" b="0" i="0" u="none" strike="noStrike" kern="0" cap="none" spc="0" normalizeH="0" baseline="0" noProof="0" dirty="0">
                <a:ln>
                  <a:noFill/>
                </a:ln>
                <a:solidFill>
                  <a:schemeClr val="accent1">
                    <a:lumMod val="75000"/>
                  </a:schemeClr>
                </a:solidFill>
                <a:effectLst/>
                <a:uLnTx/>
                <a:uFillTx/>
                <a:latin typeface="Arial"/>
                <a:cs typeface="Arial"/>
              </a:rPr>
              <a:t> </a:t>
            </a:r>
            <a:endParaRPr kumimoji="0" lang="en-US" sz="2000" b="0" i="0" u="none" strike="noStrike" kern="0" cap="none" spc="0" normalizeH="0" baseline="0" noProof="0" dirty="0">
              <a:ln>
                <a:noFill/>
              </a:ln>
              <a:solidFill>
                <a:schemeClr val="accent1">
                  <a:lumMod val="75000"/>
                </a:schemeClr>
              </a:solidFill>
              <a:effectLst/>
              <a:uLnTx/>
              <a:uFillTx/>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When talking to electors about applying to vote by post or proxy, you should make them aware of the relevant deadlines and advise them to apply early </a:t>
            </a:r>
            <a:endParaRPr kumimoji="0" lang="en-US" sz="2000" b="0" i="0" u="none" strike="noStrike" kern="0" cap="none" spc="0" normalizeH="0" baseline="0" noProof="0" dirty="0">
              <a:ln>
                <a:noFill/>
              </a:ln>
              <a:effectLst/>
              <a:uLnTx/>
              <a:uFillTx/>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You will need to make them aware that they will need to provide their National Insurance number, date of birth, signature and address to apply.</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People who do not have / cannot retrieve their National Insurance Number or cannot provide a signature can still apply, but they may need to provide further information. If so, they will be contacted by the ERO.</a:t>
            </a:r>
            <a:endParaRPr kumimoji="0" lang="en-US" sz="2000" b="0" i="0" u="none" strike="noStrike" kern="0" cap="none" spc="0" normalizeH="0" baseline="0" noProof="0" dirty="0">
              <a:ln>
                <a:noFill/>
              </a:ln>
              <a:effectLst/>
              <a:uLnTx/>
              <a:uFillTx/>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If you are encouraging people to apply for a postal (or proxy) vote, make sure you explain that they will only qualify for one if they are (or will be) registered in time to vote at the elections.</a:t>
            </a:r>
          </a:p>
          <a:p>
            <a:pPr algn="l"/>
            <a:endParaRPr lang="en-GB" dirty="0"/>
          </a:p>
        </p:txBody>
      </p:sp>
      <p:sp>
        <p:nvSpPr>
          <p:cNvPr id="3" name="Title 2">
            <a:extLst>
              <a:ext uri="{FF2B5EF4-FFF2-40B4-BE49-F238E27FC236}">
                <a16:creationId xmlns:a16="http://schemas.microsoft.com/office/drawing/2014/main" id="{A7CE4B2C-63C7-4397-A55C-B3C9B84B30D8}"/>
              </a:ext>
            </a:extLst>
          </p:cNvPr>
          <p:cNvSpPr>
            <a:spLocks noGrp="1"/>
          </p:cNvSpPr>
          <p:nvPr>
            <p:ph type="title"/>
          </p:nvPr>
        </p:nvSpPr>
        <p:spPr>
          <a:xfrm>
            <a:off x="542778" y="737084"/>
            <a:ext cx="2130083" cy="2371876"/>
          </a:xfrm>
        </p:spPr>
        <p:txBody>
          <a:bodyPr/>
          <a:lstStyle/>
          <a:p>
            <a:pPr algn="ctr"/>
            <a:r>
              <a:rPr lang="en-GB" altLang="en-US" dirty="0">
                <a:latin typeface="Arial" panose="020B0604020202020204" pitchFamily="34" charset="0"/>
                <a:cs typeface="Arial" panose="020B0604020202020204" pitchFamily="34" charset="0"/>
              </a:rPr>
              <a:t>Absent Voting</a:t>
            </a:r>
            <a:endParaRPr lang="en-GB" dirty="0"/>
          </a:p>
        </p:txBody>
      </p:sp>
    </p:spTree>
    <p:extLst>
      <p:ext uri="{BB962C8B-B14F-4D97-AF65-F5344CB8AC3E}">
        <p14:creationId xmlns:p14="http://schemas.microsoft.com/office/powerpoint/2010/main" val="35022920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0D85BCF-E6E5-40E3-A34A-A1C046F959E1}"/>
              </a:ext>
            </a:extLst>
          </p:cNvPr>
          <p:cNvSpPr>
            <a:spLocks noGrp="1"/>
          </p:cNvSpPr>
          <p:nvPr>
            <p:ph type="subTitle" idx="1"/>
          </p:nvPr>
        </p:nvSpPr>
        <p:spPr>
          <a:xfrm>
            <a:off x="2663483" y="924950"/>
            <a:ext cx="7995138" cy="5008099"/>
          </a:xfrm>
        </p:spPr>
        <p:txBody>
          <a:bodyPr/>
          <a:lstStyle/>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400" b="0" i="0" u="none" strike="noStrike" kern="0" cap="none" spc="0" normalizeH="0" baseline="0" noProof="0" dirty="0">
                <a:ln>
                  <a:noFill/>
                </a:ln>
                <a:effectLst/>
                <a:uLnTx/>
                <a:uFillTx/>
                <a:latin typeface="Arial"/>
                <a:cs typeface="Arial"/>
              </a:rPr>
              <a:t>Campaigners </a:t>
            </a:r>
            <a:r>
              <a:rPr kumimoji="0" lang="en-US" sz="2400" b="0" i="0" u="none" strike="noStrike" kern="0" cap="none" spc="0" normalizeH="0" baseline="0" noProof="0" dirty="0">
                <a:ln>
                  <a:noFill/>
                </a:ln>
                <a:effectLst/>
                <a:uLnTx/>
                <a:uFillTx/>
                <a:latin typeface="Arial"/>
                <a:cs typeface="Arial"/>
              </a:rPr>
              <a:t>cannot handle postal votes for other electors who are not close relatives or someone for whom they provide regular care</a:t>
            </a:r>
          </a:p>
          <a:p>
            <a:pPr marR="0" lvl="0" algn="l" defTabSz="914400" rtl="0" eaLnBrk="0" fontAlgn="base" latinLnBrk="0" hangingPunct="0">
              <a:lnSpc>
                <a:spcPct val="100000"/>
              </a:lnSpc>
              <a:spcBef>
                <a:spcPct val="20000"/>
              </a:spcBef>
              <a:spcAft>
                <a:spcPct val="0"/>
              </a:spcAft>
              <a:buClrTx/>
              <a:buSzTx/>
              <a:tabLst/>
              <a:defRPr/>
            </a:pPr>
            <a:endParaRPr kumimoji="0" lang="en-US" sz="2400" b="0" i="0" u="none" strike="noStrike" kern="0" cap="none" spc="0" normalizeH="0" baseline="0" noProof="0" dirty="0">
              <a:ln>
                <a:noFill/>
              </a:ln>
              <a:effectLst/>
              <a:uLnTx/>
              <a:uFillTx/>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US" sz="2400" b="0" i="0" u="none" strike="noStrike" kern="0" cap="none" spc="0" normalizeH="0" baseline="0" noProof="0" dirty="0">
                <a:ln>
                  <a:noFill/>
                </a:ln>
                <a:effectLst/>
                <a:uLnTx/>
                <a:uFillTx/>
                <a:latin typeface="Arial"/>
                <a:cs typeface="Arial"/>
              </a:rPr>
              <a:t>Campaigners may handle postal voting documents if that’s a feature of a job they hold (e.g. a postal worker) </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endParaRPr kumimoji="0" lang="en-US" sz="2400" b="0" i="0" u="none" strike="noStrike" kern="0" cap="none" spc="0" normalizeH="0" baseline="0" noProof="0" dirty="0">
              <a:ln>
                <a:noFill/>
              </a:ln>
              <a:effectLst/>
              <a:uLnTx/>
              <a:uFillTx/>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US" sz="2400" b="0" i="0" u="none" strike="noStrike" kern="0" cap="none" spc="0" normalizeH="0" baseline="0" noProof="0" dirty="0">
                <a:ln>
                  <a:noFill/>
                </a:ln>
                <a:effectLst/>
                <a:uLnTx/>
                <a:uFillTx/>
                <a:latin typeface="Arial"/>
                <a:cs typeface="Arial"/>
              </a:rPr>
              <a:t>New limits on the number of postal votes that can be handed in – a maximum of five plus their own for each poll</a:t>
            </a:r>
          </a:p>
          <a:p>
            <a:pPr algn="l"/>
            <a:endParaRPr lang="en-GB" dirty="0"/>
          </a:p>
        </p:txBody>
      </p:sp>
      <p:sp>
        <p:nvSpPr>
          <p:cNvPr id="3" name="Title 2">
            <a:extLst>
              <a:ext uri="{FF2B5EF4-FFF2-40B4-BE49-F238E27FC236}">
                <a16:creationId xmlns:a16="http://schemas.microsoft.com/office/drawing/2014/main" id="{A7CE4B2C-63C7-4397-A55C-B3C9B84B30D8}"/>
              </a:ext>
            </a:extLst>
          </p:cNvPr>
          <p:cNvSpPr>
            <a:spLocks noGrp="1"/>
          </p:cNvSpPr>
          <p:nvPr>
            <p:ph type="title"/>
          </p:nvPr>
        </p:nvSpPr>
        <p:spPr>
          <a:xfrm>
            <a:off x="542778" y="737084"/>
            <a:ext cx="2130083" cy="2371876"/>
          </a:xfrm>
        </p:spPr>
        <p:txBody>
          <a:bodyPr/>
          <a:lstStyle/>
          <a:p>
            <a:pPr algn="ctr"/>
            <a:r>
              <a:rPr lang="en-GB" altLang="en-US" dirty="0">
                <a:latin typeface="Arial" panose="020B0604020202020204" pitchFamily="34" charset="0"/>
                <a:cs typeface="Arial" panose="020B0604020202020204" pitchFamily="34" charset="0"/>
              </a:rPr>
              <a:t>Absent Voting</a:t>
            </a:r>
            <a:endParaRPr lang="en-GB" dirty="0"/>
          </a:p>
        </p:txBody>
      </p:sp>
    </p:spTree>
    <p:extLst>
      <p:ext uri="{BB962C8B-B14F-4D97-AF65-F5344CB8AC3E}">
        <p14:creationId xmlns:p14="http://schemas.microsoft.com/office/powerpoint/2010/main" val="23268402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0D85BCF-E6E5-40E3-A34A-A1C046F959E1}"/>
              </a:ext>
            </a:extLst>
          </p:cNvPr>
          <p:cNvSpPr>
            <a:spLocks noGrp="1"/>
          </p:cNvSpPr>
          <p:nvPr>
            <p:ph type="subTitle" idx="1"/>
          </p:nvPr>
        </p:nvSpPr>
        <p:spPr>
          <a:xfrm>
            <a:off x="3615396" y="737084"/>
            <a:ext cx="7746609" cy="5008099"/>
          </a:xfrm>
        </p:spPr>
        <p:txBody>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2400" b="0" i="0" u="none" strike="noStrike" kern="0" cap="none" spc="0" normalizeH="0" baseline="0" noProof="0" dirty="0">
                <a:ln>
                  <a:noFill/>
                </a:ln>
                <a:effectLst/>
                <a:uLnTx/>
                <a:uFillTx/>
                <a:latin typeface="Arial"/>
                <a:cs typeface="Arial"/>
              </a:rPr>
              <a:t>A campaigner is:</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400" b="0" i="0" u="none" strike="noStrike" kern="0" cap="none" spc="0" normalizeH="0" baseline="0" noProof="0" dirty="0">
                <a:ln>
                  <a:noFill/>
                </a:ln>
                <a:effectLst/>
                <a:uLnTx/>
                <a:uFillTx/>
                <a:latin typeface="Arial"/>
                <a:cs typeface="Arial"/>
              </a:rPr>
              <a:t>a candidate at the election(s)</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400" b="0" i="0" u="none" strike="noStrike" kern="0" cap="none" spc="0" normalizeH="0" baseline="0" noProof="0" dirty="0">
                <a:ln>
                  <a:noFill/>
                </a:ln>
                <a:effectLst/>
                <a:uLnTx/>
                <a:uFillTx/>
                <a:latin typeface="Arial"/>
                <a:cs typeface="Arial"/>
              </a:rPr>
              <a:t>an election agent</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400" b="0" i="0" u="none" strike="noStrike" kern="0" cap="none" spc="0" normalizeH="0" baseline="0" noProof="0" dirty="0">
                <a:ln>
                  <a:noFill/>
                </a:ln>
                <a:effectLst/>
                <a:uLnTx/>
                <a:uFillTx/>
                <a:latin typeface="Arial"/>
                <a:cs typeface="Arial"/>
              </a:rPr>
              <a:t>employed by the candidate (for the purposes of the candidate’s activities at the election)</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400" b="0" i="0" u="none" strike="noStrike" kern="0" cap="none" spc="0" normalizeH="0" baseline="0" noProof="0" dirty="0">
                <a:ln>
                  <a:noFill/>
                </a:ln>
                <a:effectLst/>
                <a:uLnTx/>
                <a:uFillTx/>
                <a:latin typeface="Arial"/>
                <a:cs typeface="Arial"/>
              </a:rPr>
              <a:t>a member of a registered political party who is carrying out activity to promote a particular outcome at an election</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400" b="0" i="0" u="none" strike="noStrike" kern="0" cap="none" spc="0" normalizeH="0" baseline="0" noProof="0" dirty="0">
                <a:ln>
                  <a:noFill/>
                </a:ln>
                <a:effectLst/>
                <a:uLnTx/>
                <a:uFillTx/>
                <a:latin typeface="Arial"/>
                <a:cs typeface="Arial"/>
              </a:rPr>
              <a:t>someone employed by a registered political party in connection with that party’s political activities</a:t>
            </a:r>
            <a:endParaRPr kumimoji="0" lang="en-US" sz="2400" b="0" i="0" u="none" strike="noStrike" kern="0" cap="none" spc="0" normalizeH="0" baseline="0" noProof="0" dirty="0">
              <a:ln>
                <a:noFill/>
              </a:ln>
              <a:effectLst/>
              <a:uLnTx/>
              <a:uFillTx/>
              <a:latin typeface="Arial"/>
              <a:cs typeface="Arial"/>
            </a:endParaRPr>
          </a:p>
          <a:p>
            <a:pPr algn="l"/>
            <a:endParaRPr lang="en-GB" dirty="0"/>
          </a:p>
        </p:txBody>
      </p:sp>
      <p:sp>
        <p:nvSpPr>
          <p:cNvPr id="3" name="Title 2">
            <a:extLst>
              <a:ext uri="{FF2B5EF4-FFF2-40B4-BE49-F238E27FC236}">
                <a16:creationId xmlns:a16="http://schemas.microsoft.com/office/drawing/2014/main" id="{A7CE4B2C-63C7-4397-A55C-B3C9B84B30D8}"/>
              </a:ext>
            </a:extLst>
          </p:cNvPr>
          <p:cNvSpPr>
            <a:spLocks noGrp="1"/>
          </p:cNvSpPr>
          <p:nvPr>
            <p:ph type="title"/>
          </p:nvPr>
        </p:nvSpPr>
        <p:spPr>
          <a:xfrm>
            <a:off x="379828" y="737083"/>
            <a:ext cx="3108960" cy="3131531"/>
          </a:xfrm>
        </p:spPr>
        <p:txBody>
          <a:bodyPr/>
          <a:lstStyle/>
          <a:p>
            <a:pPr algn="ctr"/>
            <a:r>
              <a:rPr lang="en-GB" altLang="en-US" dirty="0">
                <a:latin typeface="Arial" panose="020B0604020202020204" pitchFamily="34" charset="0"/>
                <a:cs typeface="Arial" panose="020B0604020202020204" pitchFamily="34" charset="0"/>
              </a:rPr>
              <a:t>Absent Voting – Who is a campaigner</a:t>
            </a:r>
            <a:endParaRPr lang="en-GB" dirty="0"/>
          </a:p>
        </p:txBody>
      </p:sp>
    </p:spTree>
    <p:extLst>
      <p:ext uri="{BB962C8B-B14F-4D97-AF65-F5344CB8AC3E}">
        <p14:creationId xmlns:p14="http://schemas.microsoft.com/office/powerpoint/2010/main" val="35415027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A8D14ABB-F9CB-4841-8877-49F88E578F9A}"/>
              </a:ext>
            </a:extLst>
          </p:cNvPr>
          <p:cNvSpPr>
            <a:spLocks noGrp="1"/>
          </p:cNvSpPr>
          <p:nvPr>
            <p:ph type="subTitle" idx="1"/>
          </p:nvPr>
        </p:nvSpPr>
        <p:spPr>
          <a:xfrm>
            <a:off x="1524000" y="1270861"/>
            <a:ext cx="9144000" cy="3986939"/>
          </a:xfrm>
        </p:spPr>
        <p:txBody>
          <a:bodyPr/>
          <a:lstStyle/>
          <a:p>
            <a:pPr marL="342900" indent="-342900" algn="l">
              <a:buFont typeface="Arial" panose="020B0604020202020204" pitchFamily="34" charset="0"/>
              <a:buChar char="•"/>
            </a:pPr>
            <a:r>
              <a:rPr lang="en-GB" altLang="en-US" sz="2800" dirty="0"/>
              <a:t>Voters in this election will need to provide a form of accepted photographic ID if they wish to vote in person at a polling station. </a:t>
            </a:r>
          </a:p>
          <a:p>
            <a:pPr marL="342900" indent="-342900" algn="l">
              <a:buFont typeface="Arial" panose="020B0604020202020204" pitchFamily="34" charset="0"/>
              <a:buChar char="•"/>
            </a:pPr>
            <a:r>
              <a:rPr lang="en-GB" altLang="en-US" sz="2800" dirty="0"/>
              <a:t>Voters will be able to present out of date photographic ID so long as the photograph is still a good likeness. </a:t>
            </a:r>
          </a:p>
          <a:p>
            <a:pPr marL="342900" indent="-342900" algn="l">
              <a:buFont typeface="Arial" panose="020B0604020202020204" pitchFamily="34" charset="0"/>
              <a:buChar char="•"/>
            </a:pPr>
            <a:r>
              <a:rPr lang="en-GB" altLang="en-US" sz="2800" dirty="0"/>
              <a:t>If a voter fails to present a form of accepted photographic ID they will not be issued with a ballot paper. </a:t>
            </a:r>
          </a:p>
          <a:p>
            <a:pPr marL="342900" indent="-342900" algn="l">
              <a:buFont typeface="Arial" panose="020B0604020202020204" pitchFamily="34" charset="0"/>
              <a:buChar char="•"/>
            </a:pPr>
            <a:r>
              <a:rPr lang="en-GB" altLang="en-US" sz="2800" dirty="0"/>
              <a:t>This includes those who act as a proxy for another person. </a:t>
            </a:r>
          </a:p>
          <a:p>
            <a:endParaRPr lang="en-GB" dirty="0"/>
          </a:p>
        </p:txBody>
      </p:sp>
      <p:sp>
        <p:nvSpPr>
          <p:cNvPr id="3" name="Title 2">
            <a:extLst>
              <a:ext uri="{FF2B5EF4-FFF2-40B4-BE49-F238E27FC236}">
                <a16:creationId xmlns:a16="http://schemas.microsoft.com/office/drawing/2014/main" id="{4FB62F49-948B-4819-BEF8-829888FE14FF}"/>
              </a:ext>
            </a:extLst>
          </p:cNvPr>
          <p:cNvSpPr>
            <a:spLocks noGrp="1"/>
          </p:cNvSpPr>
          <p:nvPr>
            <p:ph type="title"/>
          </p:nvPr>
        </p:nvSpPr>
        <p:spPr>
          <a:xfrm>
            <a:off x="838200" y="365126"/>
            <a:ext cx="10515600" cy="688760"/>
          </a:xfrm>
        </p:spPr>
        <p:txBody>
          <a:bodyPr/>
          <a:lstStyle/>
          <a:p>
            <a:pPr algn="ctr"/>
            <a:r>
              <a:rPr lang="en-GB" altLang="en-US" dirty="0">
                <a:latin typeface="Arial" panose="020B0604020202020204" pitchFamily="34" charset="0"/>
                <a:cs typeface="Arial" panose="020B0604020202020204" pitchFamily="34" charset="0"/>
              </a:rPr>
              <a:t>Voter Identification</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9753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1FAB3A44-DFE0-491C-B56F-CE945D117396}"/>
              </a:ext>
            </a:extLst>
          </p:cNvPr>
          <p:cNvSpPr>
            <a:spLocks noGrp="1"/>
          </p:cNvSpPr>
          <p:nvPr>
            <p:ph type="subTitle" idx="1"/>
          </p:nvPr>
        </p:nvSpPr>
        <p:spPr>
          <a:xfrm>
            <a:off x="1524000" y="1363851"/>
            <a:ext cx="9144000" cy="3893949"/>
          </a:xfrm>
        </p:spPr>
        <p:txBody>
          <a:bodyPr/>
          <a:lstStyle/>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altLang="en-US" b="0" i="0" u="none" strike="noStrike" kern="0" cap="none" spc="0" normalizeH="0" baseline="0" noProof="0" dirty="0">
                <a:ln>
                  <a:noFill/>
                </a:ln>
                <a:effectLst/>
                <a:uLnTx/>
                <a:uFillTx/>
                <a:latin typeface="Arial"/>
                <a:ea typeface="+mn-ea"/>
                <a:cs typeface="+mn-cs"/>
              </a:rPr>
              <a:t>Voters should be encouraged to check whether they have one of the forms of accepted photographic ID well in advance of the election</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altLang="en-US" b="0" i="0" u="none" strike="noStrike" kern="0" cap="none" spc="0" normalizeH="0" baseline="0" noProof="0" dirty="0">
                <a:ln>
                  <a:noFill/>
                </a:ln>
                <a:effectLst/>
                <a:uLnTx/>
                <a:uFillTx/>
                <a:latin typeface="Arial"/>
                <a:ea typeface="+mn-ea"/>
                <a:cs typeface="+mn-cs"/>
              </a:rPr>
              <a:t>If a voter does not have an accepted form of photographic ID, they can apply for a Voter Authority Certificate either online </a:t>
            </a:r>
            <a:r>
              <a:rPr kumimoji="0" lang="en-US" b="0" i="0" u="none" strike="noStrike" kern="0" cap="none" spc="0" normalizeH="0" baseline="0" noProof="0" dirty="0">
                <a:ln>
                  <a:noFill/>
                </a:ln>
                <a:effectLst/>
                <a:uLnTx/>
                <a:uFillTx/>
                <a:latin typeface="Arial"/>
                <a:ea typeface="+mn-ea"/>
                <a:cs typeface="+mn-cs"/>
                <a:hlinkClick r:id="rId3">
                  <a:extLst>
                    <a:ext uri="{A12FA001-AC4F-418D-AE19-62706E023703}">
                      <ahyp:hlinkClr xmlns:ahyp="http://schemas.microsoft.com/office/drawing/2018/hyperlinkcolor" val="tx"/>
                    </a:ext>
                  </a:extLst>
                </a:hlinkClick>
              </a:rPr>
              <a:t>https://www.gov.uk/apply-for-photo-id-voter-authority-certificate</a:t>
            </a:r>
            <a:r>
              <a:rPr kumimoji="0" lang="en-US" b="0" i="0" u="none" strike="noStrike" kern="0" cap="none" spc="0" normalizeH="0" baseline="0" noProof="0" dirty="0">
                <a:ln>
                  <a:noFill/>
                </a:ln>
                <a:effectLst/>
                <a:uLnTx/>
                <a:uFillTx/>
                <a:latin typeface="Arial"/>
                <a:ea typeface="+mn-ea"/>
                <a:cs typeface="+mn-cs"/>
              </a:rPr>
              <a:t> </a:t>
            </a:r>
            <a:r>
              <a:rPr kumimoji="0" lang="en-GB" altLang="en-US" b="0" i="0" u="none" strike="noStrike" kern="0" cap="none" spc="0" normalizeH="0" baseline="0" noProof="0" dirty="0">
                <a:ln>
                  <a:noFill/>
                </a:ln>
                <a:effectLst/>
                <a:uLnTx/>
                <a:uFillTx/>
                <a:latin typeface="Arial"/>
                <a:ea typeface="+mn-ea"/>
                <a:cs typeface="+mn-cs"/>
              </a:rPr>
              <a:t>or using a paper application form. </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altLang="en-US" b="0" i="0" u="none" strike="noStrike" kern="0" cap="none" spc="0" normalizeH="0" baseline="0" noProof="0" dirty="0">
                <a:ln>
                  <a:noFill/>
                </a:ln>
                <a:effectLst/>
                <a:uLnTx/>
                <a:uFillTx/>
                <a:latin typeface="Arial"/>
                <a:ea typeface="+mn-ea"/>
                <a:cs typeface="+mn-cs"/>
              </a:rPr>
              <a:t>Electors who are registered anonymously must have an Elector’s Document to vote in person</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altLang="en-US" b="0" i="0" u="none" strike="noStrike" kern="0" cap="none" spc="0" normalizeH="0" baseline="0" noProof="0" dirty="0">
                <a:ln>
                  <a:noFill/>
                </a:ln>
                <a:effectLst/>
                <a:uLnTx/>
                <a:uFillTx/>
                <a:latin typeface="Arial"/>
                <a:ea typeface="+mn-ea"/>
                <a:cs typeface="+mn-cs"/>
              </a:rPr>
              <a:t>Any applications must be received by the ERO by 5pm on the 24 April. </a:t>
            </a:r>
          </a:p>
          <a:p>
            <a:endParaRPr lang="en-GB" dirty="0"/>
          </a:p>
        </p:txBody>
      </p:sp>
      <p:sp>
        <p:nvSpPr>
          <p:cNvPr id="3" name="Title 2">
            <a:extLst>
              <a:ext uri="{FF2B5EF4-FFF2-40B4-BE49-F238E27FC236}">
                <a16:creationId xmlns:a16="http://schemas.microsoft.com/office/drawing/2014/main" id="{CB6CEFB9-AFED-4A42-909E-ACCD3F5BC036}"/>
              </a:ext>
            </a:extLst>
          </p:cNvPr>
          <p:cNvSpPr>
            <a:spLocks noGrp="1"/>
          </p:cNvSpPr>
          <p:nvPr>
            <p:ph type="title"/>
          </p:nvPr>
        </p:nvSpPr>
        <p:spPr>
          <a:xfrm>
            <a:off x="838200" y="365126"/>
            <a:ext cx="10515600" cy="828244"/>
          </a:xfrm>
        </p:spPr>
        <p:txBody>
          <a:bodyPr/>
          <a:lstStyle/>
          <a:p>
            <a:pPr algn="ctr"/>
            <a:r>
              <a:rPr lang="en-GB" altLang="en-US" dirty="0">
                <a:latin typeface="Arial" panose="020B0604020202020204" pitchFamily="34" charset="0"/>
                <a:cs typeface="Arial" panose="020B0604020202020204" pitchFamily="34" charset="0"/>
              </a:rPr>
              <a:t>Accepted forms of Voter ID</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27117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97CC8B4-F19A-48EC-A6F5-D2EE59F75D41}"/>
              </a:ext>
            </a:extLst>
          </p:cNvPr>
          <p:cNvSpPr>
            <a:spLocks noGrp="1"/>
          </p:cNvSpPr>
          <p:nvPr>
            <p:ph type="title"/>
          </p:nvPr>
        </p:nvSpPr>
        <p:spPr/>
        <p:txBody>
          <a:bodyPr/>
          <a:lstStyle/>
          <a:p>
            <a:pPr algn="ctr"/>
            <a:r>
              <a:rPr lang="en-GB" altLang="en-US" dirty="0">
                <a:latin typeface="Arial" panose="020B0604020202020204" pitchFamily="34" charset="0"/>
                <a:cs typeface="Arial" panose="020B0604020202020204" pitchFamily="34" charset="0"/>
              </a:rPr>
              <a:t>Accepted forms of Voter ID</a:t>
            </a:r>
            <a:endParaRPr lang="en-GB" dirty="0">
              <a:latin typeface="Arial" panose="020B0604020202020204" pitchFamily="34" charset="0"/>
              <a:cs typeface="Arial" panose="020B0604020202020204" pitchFamily="34" charset="0"/>
            </a:endParaRPr>
          </a:p>
        </p:txBody>
      </p:sp>
      <p:sp>
        <p:nvSpPr>
          <p:cNvPr id="4" name="Content Placeholder 1">
            <a:extLst>
              <a:ext uri="{FF2B5EF4-FFF2-40B4-BE49-F238E27FC236}">
                <a16:creationId xmlns:a16="http://schemas.microsoft.com/office/drawing/2014/main" id="{A25596AB-1C7D-499E-AC19-1EAD8666EDF8}"/>
              </a:ext>
            </a:extLst>
          </p:cNvPr>
          <p:cNvSpPr txBox="1">
            <a:spLocks noChangeArrowheads="1"/>
          </p:cNvSpPr>
          <p:nvPr/>
        </p:nvSpPr>
        <p:spPr bwMode="auto">
          <a:xfrm>
            <a:off x="2402535" y="1458213"/>
            <a:ext cx="28956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28600" indent="-228600" algn="l" rtl="0" eaLnBrk="0" fontAlgn="base" hangingPunct="0">
              <a:spcBef>
                <a:spcPct val="20000"/>
              </a:spcBef>
              <a:spcAft>
                <a:spcPct val="0"/>
              </a:spcAft>
              <a:buChar char="•"/>
              <a:defRPr sz="2800">
                <a:solidFill>
                  <a:schemeClr val="tx1"/>
                </a:solidFill>
                <a:latin typeface="+mn-lt"/>
                <a:ea typeface="+mn-ea"/>
                <a:cs typeface="+mn-cs"/>
              </a:defRPr>
            </a:lvl1pPr>
            <a:lvl2pPr marL="628650" indent="-285750" algn="l" rtl="0" eaLnBrk="0" fontAlgn="base" hangingPunct="0">
              <a:spcBef>
                <a:spcPct val="20000"/>
              </a:spcBef>
              <a:spcAft>
                <a:spcPct val="0"/>
              </a:spcAft>
              <a:buChar char="–"/>
              <a:defRPr sz="2400">
                <a:solidFill>
                  <a:schemeClr val="tx1"/>
                </a:solidFill>
                <a:latin typeface="+mn-lt"/>
              </a:defRPr>
            </a:lvl2pPr>
            <a:lvl3pPr marL="1028700" indent="-228600" algn="l" rtl="0" eaLnBrk="0" fontAlgn="base" hangingPunct="0">
              <a:spcBef>
                <a:spcPct val="20000"/>
              </a:spcBef>
              <a:spcAft>
                <a:spcPct val="0"/>
              </a:spcAft>
              <a:buChar char="•"/>
              <a:defRPr sz="2000">
                <a:solidFill>
                  <a:schemeClr val="tx1"/>
                </a:solidFill>
                <a:latin typeface="+mn-lt"/>
              </a:defRPr>
            </a:lvl3pPr>
            <a:lvl4pPr marL="1435100" indent="-228600" algn="l" rtl="0" eaLnBrk="0" fontAlgn="base" hangingPunct="0">
              <a:spcBef>
                <a:spcPct val="20000"/>
              </a:spcBef>
              <a:spcAft>
                <a:spcPct val="0"/>
              </a:spcAft>
              <a:buChar char="–"/>
              <a:defRPr sz="1800">
                <a:solidFill>
                  <a:schemeClr val="tx1"/>
                </a:solidFill>
                <a:latin typeface="+mn-lt"/>
              </a:defRPr>
            </a:lvl4pPr>
            <a:lvl5pPr marL="1778000" indent="-228600" algn="l" rtl="0" eaLnBrk="0" fontAlgn="base" hangingPunct="0">
              <a:spcBef>
                <a:spcPct val="20000"/>
              </a:spcBef>
              <a:spcAft>
                <a:spcPct val="0"/>
              </a:spcAft>
              <a:buChar char="»"/>
              <a:defRPr sz="1800">
                <a:solidFill>
                  <a:schemeClr val="tx1"/>
                </a:solidFill>
                <a:latin typeface="+mn-lt"/>
              </a:defRPr>
            </a:lvl5pPr>
            <a:lvl6pPr marL="2235200" indent="-228600" algn="l" rtl="0" fontAlgn="base">
              <a:spcBef>
                <a:spcPct val="20000"/>
              </a:spcBef>
              <a:spcAft>
                <a:spcPct val="0"/>
              </a:spcAft>
              <a:buChar char="»"/>
              <a:defRPr sz="1800">
                <a:solidFill>
                  <a:schemeClr val="tx1"/>
                </a:solidFill>
                <a:latin typeface="+mn-lt"/>
              </a:defRPr>
            </a:lvl6pPr>
            <a:lvl7pPr marL="2692400" indent="-228600" algn="l" rtl="0" fontAlgn="base">
              <a:spcBef>
                <a:spcPct val="20000"/>
              </a:spcBef>
              <a:spcAft>
                <a:spcPct val="0"/>
              </a:spcAft>
              <a:buChar char="»"/>
              <a:defRPr sz="1800">
                <a:solidFill>
                  <a:schemeClr val="tx1"/>
                </a:solidFill>
                <a:latin typeface="+mn-lt"/>
              </a:defRPr>
            </a:lvl7pPr>
            <a:lvl8pPr marL="3149600" indent="-228600" algn="l" rtl="0" fontAlgn="base">
              <a:spcBef>
                <a:spcPct val="20000"/>
              </a:spcBef>
              <a:spcAft>
                <a:spcPct val="0"/>
              </a:spcAft>
              <a:buChar char="»"/>
              <a:defRPr sz="1800">
                <a:solidFill>
                  <a:schemeClr val="tx1"/>
                </a:solidFill>
                <a:latin typeface="+mn-lt"/>
              </a:defRPr>
            </a:lvl8pPr>
            <a:lvl9pPr marL="3606800" indent="-228600" algn="l" rtl="0" fontAlgn="base">
              <a:spcBef>
                <a:spcPct val="20000"/>
              </a:spcBef>
              <a:spcAft>
                <a:spcPct val="0"/>
              </a:spcAft>
              <a:buChar char="»"/>
              <a:defRPr sz="18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1" i="0" u="none" strike="noStrike" kern="0" cap="none" spc="0" normalizeH="0" baseline="0" noProof="0" dirty="0">
                <a:ln>
                  <a:noFill/>
                </a:ln>
                <a:effectLst/>
                <a:uLnTx/>
                <a:uFillTx/>
                <a:latin typeface="Arial"/>
                <a:ea typeface="+mn-ea"/>
                <a:cs typeface="+mn-cs"/>
              </a:rPr>
              <a:t>International travel </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0" i="0" u="none" strike="noStrike" kern="0" cap="none" spc="0" normalizeH="0" baseline="0" noProof="0" dirty="0">
                <a:ln>
                  <a:noFill/>
                </a:ln>
                <a:effectLst/>
                <a:uLnTx/>
                <a:uFillTx/>
                <a:latin typeface="Arial"/>
                <a:ea typeface="+mn-ea"/>
                <a:cs typeface="+mn-cs"/>
              </a:rPr>
              <a:t>Passport (issued by the UK, any of the Channel Islands, the Isle of Man, a British Overseas Territory, an EEA state or a Commonwealth country)</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0" i="0" u="none" strike="noStrike" kern="0" cap="none" spc="0" normalizeH="0" baseline="0" noProof="0" dirty="0">
                <a:ln>
                  <a:noFill/>
                </a:ln>
                <a:effectLst/>
                <a:uLnTx/>
                <a:uFillTx/>
                <a:latin typeface="Arial"/>
                <a:ea typeface="+mn-ea"/>
                <a:cs typeface="+mn-cs"/>
              </a:rPr>
              <a:t>Irish Passport Card </a:t>
            </a:r>
          </a:p>
        </p:txBody>
      </p:sp>
      <p:sp>
        <p:nvSpPr>
          <p:cNvPr id="5" name="Content Placeholder 2">
            <a:extLst>
              <a:ext uri="{FF2B5EF4-FFF2-40B4-BE49-F238E27FC236}">
                <a16:creationId xmlns:a16="http://schemas.microsoft.com/office/drawing/2014/main" id="{ACEDD59E-51D8-4B1B-AAD5-3A61DCCCF7F4}"/>
              </a:ext>
            </a:extLst>
          </p:cNvPr>
          <p:cNvSpPr txBox="1">
            <a:spLocks noChangeArrowheads="1"/>
          </p:cNvSpPr>
          <p:nvPr/>
        </p:nvSpPr>
        <p:spPr bwMode="auto">
          <a:xfrm>
            <a:off x="6267773" y="1544827"/>
            <a:ext cx="28956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28600" indent="-228600" algn="l" rtl="0" eaLnBrk="0" fontAlgn="base" hangingPunct="0">
              <a:spcBef>
                <a:spcPct val="20000"/>
              </a:spcBef>
              <a:spcAft>
                <a:spcPct val="0"/>
              </a:spcAft>
              <a:buChar char="•"/>
              <a:defRPr sz="2800">
                <a:solidFill>
                  <a:schemeClr val="tx1"/>
                </a:solidFill>
                <a:latin typeface="+mn-lt"/>
                <a:ea typeface="+mn-ea"/>
                <a:cs typeface="+mn-cs"/>
              </a:defRPr>
            </a:lvl1pPr>
            <a:lvl2pPr marL="628650" indent="-285750" algn="l" rtl="0" eaLnBrk="0" fontAlgn="base" hangingPunct="0">
              <a:spcBef>
                <a:spcPct val="20000"/>
              </a:spcBef>
              <a:spcAft>
                <a:spcPct val="0"/>
              </a:spcAft>
              <a:buChar char="–"/>
              <a:defRPr sz="2400">
                <a:solidFill>
                  <a:schemeClr val="tx1"/>
                </a:solidFill>
                <a:latin typeface="+mn-lt"/>
              </a:defRPr>
            </a:lvl2pPr>
            <a:lvl3pPr marL="1028700" indent="-228600" algn="l" rtl="0" eaLnBrk="0" fontAlgn="base" hangingPunct="0">
              <a:spcBef>
                <a:spcPct val="20000"/>
              </a:spcBef>
              <a:spcAft>
                <a:spcPct val="0"/>
              </a:spcAft>
              <a:buChar char="•"/>
              <a:defRPr sz="2000">
                <a:solidFill>
                  <a:schemeClr val="tx1"/>
                </a:solidFill>
                <a:latin typeface="+mn-lt"/>
              </a:defRPr>
            </a:lvl3pPr>
            <a:lvl4pPr marL="1435100" indent="-228600" algn="l" rtl="0" eaLnBrk="0" fontAlgn="base" hangingPunct="0">
              <a:spcBef>
                <a:spcPct val="20000"/>
              </a:spcBef>
              <a:spcAft>
                <a:spcPct val="0"/>
              </a:spcAft>
              <a:buChar char="–"/>
              <a:defRPr sz="1800">
                <a:solidFill>
                  <a:schemeClr val="tx1"/>
                </a:solidFill>
                <a:latin typeface="+mn-lt"/>
              </a:defRPr>
            </a:lvl4pPr>
            <a:lvl5pPr marL="1778000" indent="-228600" algn="l" rtl="0" eaLnBrk="0" fontAlgn="base" hangingPunct="0">
              <a:spcBef>
                <a:spcPct val="20000"/>
              </a:spcBef>
              <a:spcAft>
                <a:spcPct val="0"/>
              </a:spcAft>
              <a:buChar char="»"/>
              <a:defRPr sz="1800">
                <a:solidFill>
                  <a:schemeClr val="tx1"/>
                </a:solidFill>
                <a:latin typeface="+mn-lt"/>
              </a:defRPr>
            </a:lvl5pPr>
            <a:lvl6pPr marL="2235200" indent="-228600" algn="l" rtl="0" fontAlgn="base">
              <a:spcBef>
                <a:spcPct val="20000"/>
              </a:spcBef>
              <a:spcAft>
                <a:spcPct val="0"/>
              </a:spcAft>
              <a:buChar char="»"/>
              <a:defRPr sz="1800">
                <a:solidFill>
                  <a:schemeClr val="tx1"/>
                </a:solidFill>
                <a:latin typeface="+mn-lt"/>
              </a:defRPr>
            </a:lvl6pPr>
            <a:lvl7pPr marL="2692400" indent="-228600" algn="l" rtl="0" fontAlgn="base">
              <a:spcBef>
                <a:spcPct val="20000"/>
              </a:spcBef>
              <a:spcAft>
                <a:spcPct val="0"/>
              </a:spcAft>
              <a:buChar char="»"/>
              <a:defRPr sz="1800">
                <a:solidFill>
                  <a:schemeClr val="tx1"/>
                </a:solidFill>
                <a:latin typeface="+mn-lt"/>
              </a:defRPr>
            </a:lvl7pPr>
            <a:lvl8pPr marL="3149600" indent="-228600" algn="l" rtl="0" fontAlgn="base">
              <a:spcBef>
                <a:spcPct val="20000"/>
              </a:spcBef>
              <a:spcAft>
                <a:spcPct val="0"/>
              </a:spcAft>
              <a:buChar char="»"/>
              <a:defRPr sz="1800">
                <a:solidFill>
                  <a:schemeClr val="tx1"/>
                </a:solidFill>
                <a:latin typeface="+mn-lt"/>
              </a:defRPr>
            </a:lvl8pPr>
            <a:lvl9pPr marL="3606800" indent="-228600" algn="l" rtl="0" fontAlgn="base">
              <a:spcBef>
                <a:spcPct val="20000"/>
              </a:spcBef>
              <a:spcAft>
                <a:spcPct val="0"/>
              </a:spcAft>
              <a:buChar char="»"/>
              <a:defRPr sz="18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1" i="0" u="none" strike="noStrike" kern="0" cap="none" spc="0" normalizeH="0" baseline="0" noProof="0" dirty="0">
                <a:ln>
                  <a:noFill/>
                </a:ln>
                <a:effectLst/>
                <a:uLnTx/>
                <a:uFillTx/>
                <a:latin typeface="Arial"/>
                <a:ea typeface="+mn-ea"/>
                <a:cs typeface="+mn-cs"/>
              </a:rPr>
              <a:t>Driving and Parking</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0" i="0" u="none" strike="noStrike" kern="0" cap="none" spc="0" normalizeH="0" baseline="0" noProof="0" dirty="0">
                <a:ln>
                  <a:noFill/>
                </a:ln>
                <a:effectLst/>
                <a:uLnTx/>
                <a:uFillTx/>
                <a:latin typeface="Arial"/>
                <a:ea typeface="+mn-ea"/>
                <a:cs typeface="+mn-cs"/>
              </a:rPr>
              <a:t>Driving licence (issued by the UK, any of the Channel Islands, the Isle of Man, or an EEA state)</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4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0" i="0" u="none" strike="noStrike" kern="0" cap="none" spc="0" normalizeH="0" baseline="0" noProof="0" dirty="0">
                <a:ln>
                  <a:noFill/>
                </a:ln>
                <a:effectLst/>
                <a:uLnTx/>
                <a:uFillTx/>
                <a:latin typeface="Arial"/>
                <a:ea typeface="+mn-ea"/>
                <a:cs typeface="+mn-cs"/>
              </a:rPr>
              <a:t>A Blue Badge</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endParaRPr kumimoji="0" lang="en-GB" altLang="en-US" sz="2800" b="0" i="0" u="none" strike="noStrike" kern="0" cap="none" spc="0" normalizeH="0" baseline="0" noProof="0" dirty="0">
              <a:ln>
                <a:noFill/>
              </a:ln>
              <a:solidFill>
                <a:srgbClr val="003366"/>
              </a:solidFill>
              <a:effectLst/>
              <a:uLnTx/>
              <a:uFillTx/>
              <a:latin typeface="Arial"/>
              <a:ea typeface="+mn-ea"/>
              <a:cs typeface="+mn-cs"/>
            </a:endParaRPr>
          </a:p>
        </p:txBody>
      </p:sp>
    </p:spTree>
    <p:extLst>
      <p:ext uri="{BB962C8B-B14F-4D97-AF65-F5344CB8AC3E}">
        <p14:creationId xmlns:p14="http://schemas.microsoft.com/office/powerpoint/2010/main" val="30424670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F310B7-735D-442D-9B65-1210DC7F54BF}"/>
              </a:ext>
            </a:extLst>
          </p:cNvPr>
          <p:cNvSpPr>
            <a:spLocks noGrp="1"/>
          </p:cNvSpPr>
          <p:nvPr>
            <p:ph type="title"/>
          </p:nvPr>
        </p:nvSpPr>
        <p:spPr/>
        <p:txBody>
          <a:bodyPr/>
          <a:lstStyle/>
          <a:p>
            <a:pPr algn="ctr"/>
            <a:r>
              <a:rPr lang="en-GB" altLang="en-US" dirty="0">
                <a:latin typeface="Arial" panose="020B0604020202020204" pitchFamily="34" charset="0"/>
                <a:cs typeface="Arial" panose="020B0604020202020204" pitchFamily="34" charset="0"/>
              </a:rPr>
              <a:t>Accepted forms of Voter ID</a:t>
            </a:r>
            <a:endParaRPr lang="en-GB" dirty="0"/>
          </a:p>
        </p:txBody>
      </p:sp>
      <p:sp>
        <p:nvSpPr>
          <p:cNvPr id="4" name="Content Placeholder 1">
            <a:extLst>
              <a:ext uri="{FF2B5EF4-FFF2-40B4-BE49-F238E27FC236}">
                <a16:creationId xmlns:a16="http://schemas.microsoft.com/office/drawing/2014/main" id="{339C8AA1-4E16-44B2-B217-BD8E5D2CF3CD}"/>
              </a:ext>
            </a:extLst>
          </p:cNvPr>
          <p:cNvSpPr txBox="1">
            <a:spLocks noChangeArrowheads="1"/>
          </p:cNvSpPr>
          <p:nvPr/>
        </p:nvSpPr>
        <p:spPr bwMode="auto">
          <a:xfrm>
            <a:off x="1392701" y="1058606"/>
            <a:ext cx="4176931"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28600" indent="-228600" algn="l" rtl="0" eaLnBrk="0" fontAlgn="base" hangingPunct="0">
              <a:spcBef>
                <a:spcPct val="20000"/>
              </a:spcBef>
              <a:spcAft>
                <a:spcPct val="0"/>
              </a:spcAft>
              <a:buChar char="•"/>
              <a:defRPr sz="2800">
                <a:solidFill>
                  <a:schemeClr val="tx1"/>
                </a:solidFill>
                <a:latin typeface="+mn-lt"/>
                <a:ea typeface="+mn-ea"/>
                <a:cs typeface="+mn-cs"/>
              </a:defRPr>
            </a:lvl1pPr>
            <a:lvl2pPr marL="628650" indent="-285750" algn="l" rtl="0" eaLnBrk="0" fontAlgn="base" hangingPunct="0">
              <a:spcBef>
                <a:spcPct val="20000"/>
              </a:spcBef>
              <a:spcAft>
                <a:spcPct val="0"/>
              </a:spcAft>
              <a:buChar char="–"/>
              <a:defRPr sz="2400">
                <a:solidFill>
                  <a:schemeClr val="tx1"/>
                </a:solidFill>
                <a:latin typeface="+mn-lt"/>
              </a:defRPr>
            </a:lvl2pPr>
            <a:lvl3pPr marL="1028700" indent="-228600" algn="l" rtl="0" eaLnBrk="0" fontAlgn="base" hangingPunct="0">
              <a:spcBef>
                <a:spcPct val="20000"/>
              </a:spcBef>
              <a:spcAft>
                <a:spcPct val="0"/>
              </a:spcAft>
              <a:buChar char="•"/>
              <a:defRPr sz="2000">
                <a:solidFill>
                  <a:schemeClr val="tx1"/>
                </a:solidFill>
                <a:latin typeface="+mn-lt"/>
              </a:defRPr>
            </a:lvl3pPr>
            <a:lvl4pPr marL="1435100" indent="-228600" algn="l" rtl="0" eaLnBrk="0" fontAlgn="base" hangingPunct="0">
              <a:spcBef>
                <a:spcPct val="20000"/>
              </a:spcBef>
              <a:spcAft>
                <a:spcPct val="0"/>
              </a:spcAft>
              <a:buChar char="–"/>
              <a:defRPr sz="1800">
                <a:solidFill>
                  <a:schemeClr val="tx1"/>
                </a:solidFill>
                <a:latin typeface="+mn-lt"/>
              </a:defRPr>
            </a:lvl4pPr>
            <a:lvl5pPr marL="1778000" indent="-228600" algn="l" rtl="0" eaLnBrk="0" fontAlgn="base" hangingPunct="0">
              <a:spcBef>
                <a:spcPct val="20000"/>
              </a:spcBef>
              <a:spcAft>
                <a:spcPct val="0"/>
              </a:spcAft>
              <a:buChar char="»"/>
              <a:defRPr sz="1800">
                <a:solidFill>
                  <a:schemeClr val="tx1"/>
                </a:solidFill>
                <a:latin typeface="+mn-lt"/>
              </a:defRPr>
            </a:lvl5pPr>
            <a:lvl6pPr marL="2235200" indent="-228600" algn="l" rtl="0" fontAlgn="base">
              <a:spcBef>
                <a:spcPct val="20000"/>
              </a:spcBef>
              <a:spcAft>
                <a:spcPct val="0"/>
              </a:spcAft>
              <a:buChar char="»"/>
              <a:defRPr sz="1800">
                <a:solidFill>
                  <a:schemeClr val="tx1"/>
                </a:solidFill>
                <a:latin typeface="+mn-lt"/>
              </a:defRPr>
            </a:lvl6pPr>
            <a:lvl7pPr marL="2692400" indent="-228600" algn="l" rtl="0" fontAlgn="base">
              <a:spcBef>
                <a:spcPct val="20000"/>
              </a:spcBef>
              <a:spcAft>
                <a:spcPct val="0"/>
              </a:spcAft>
              <a:buChar char="»"/>
              <a:defRPr sz="1800">
                <a:solidFill>
                  <a:schemeClr val="tx1"/>
                </a:solidFill>
                <a:latin typeface="+mn-lt"/>
              </a:defRPr>
            </a:lvl7pPr>
            <a:lvl8pPr marL="3149600" indent="-228600" algn="l" rtl="0" fontAlgn="base">
              <a:spcBef>
                <a:spcPct val="20000"/>
              </a:spcBef>
              <a:spcAft>
                <a:spcPct val="0"/>
              </a:spcAft>
              <a:buChar char="»"/>
              <a:defRPr sz="1800">
                <a:solidFill>
                  <a:schemeClr val="tx1"/>
                </a:solidFill>
                <a:latin typeface="+mn-lt"/>
              </a:defRPr>
            </a:lvl8pPr>
            <a:lvl9pPr marL="3606800" indent="-228600" algn="l" rtl="0" fontAlgn="base">
              <a:spcBef>
                <a:spcPct val="20000"/>
              </a:spcBef>
              <a:spcAft>
                <a:spcPct val="0"/>
              </a:spcAft>
              <a:buChar char="»"/>
              <a:defRPr sz="18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400" b="1" i="0" u="none" strike="noStrike" kern="0" cap="none" spc="0" normalizeH="0" baseline="0" noProof="0" dirty="0">
                <a:ln>
                  <a:noFill/>
                </a:ln>
                <a:effectLst/>
                <a:uLnTx/>
                <a:uFillTx/>
                <a:latin typeface="Arial"/>
                <a:ea typeface="+mn-ea"/>
                <a:cs typeface="+mn-cs"/>
              </a:rPr>
              <a:t>Local travel</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8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Older Person’s bus pass </a:t>
            </a:r>
            <a:r>
              <a:rPr lang="en-GB" altLang="en-US" sz="2000" dirty="0">
                <a:latin typeface="Arial" panose="020B0604020202020204" pitchFamily="34" charset="0"/>
                <a:cs typeface="Arial" panose="020B0604020202020204" pitchFamily="34" charset="0"/>
              </a:rPr>
              <a:t>funded by the UK government</a:t>
            </a:r>
            <a:endParaRPr kumimoji="0" lang="en-GB" altLang="en-US" sz="20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Disabled Person’s bus pass </a:t>
            </a:r>
            <a:r>
              <a:rPr lang="en-GB" altLang="en-US" sz="2000" dirty="0">
                <a:latin typeface="Arial" panose="020B0604020202020204" pitchFamily="34" charset="0"/>
                <a:cs typeface="Arial" panose="020B0604020202020204" pitchFamily="34" charset="0"/>
              </a:rPr>
              <a:t>funded by the UK government</a:t>
            </a:r>
            <a:endParaRPr kumimoji="0" lang="en-GB" altLang="en-US" sz="20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Oyster 60+ Card </a:t>
            </a:r>
            <a:r>
              <a:rPr lang="en-GB" altLang="en-US" sz="2000" dirty="0">
                <a:latin typeface="Arial" panose="020B0604020202020204" pitchFamily="34" charset="0"/>
                <a:cs typeface="Arial" panose="020B0604020202020204" pitchFamily="34" charset="0"/>
              </a:rPr>
              <a:t>funded by the UK government</a:t>
            </a:r>
            <a:endParaRPr kumimoji="0" lang="en-GB" altLang="en-US" sz="20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Freedom pass</a:t>
            </a:r>
          </a:p>
          <a:p>
            <a:pPr marL="0" indent="0">
              <a:buNone/>
              <a:defRPr/>
            </a:pPr>
            <a:r>
              <a:rPr kumimoji="0" lang="en-GB" altLang="en-US" sz="2000" b="0" i="0" u="none" strike="noStrike" kern="0" cap="none" spc="0" normalizeH="0" baseline="0" noProof="0" dirty="0">
                <a:ln>
                  <a:noFill/>
                </a:ln>
                <a:effectLst/>
                <a:uLnTx/>
                <a:uFillTx/>
                <a:latin typeface="Arial"/>
                <a:ea typeface="+mn-ea"/>
                <a:cs typeface="+mn-cs"/>
              </a:rPr>
              <a:t>Scottish National Entitlement card </a:t>
            </a:r>
            <a:r>
              <a:rPr lang="en-GB" altLang="en-US" sz="2000" dirty="0">
                <a:latin typeface="Arial" panose="020B0604020202020204" pitchFamily="34" charset="0"/>
                <a:cs typeface="Arial" panose="020B0604020202020204" pitchFamily="34" charset="0"/>
              </a:rPr>
              <a:t>card for the purpose of concessionary travel</a:t>
            </a:r>
            <a:endParaRPr kumimoji="0" lang="en-GB" altLang="en-US" sz="20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60 and Over Welsh Concessionary Travel Card</a:t>
            </a:r>
          </a:p>
        </p:txBody>
      </p:sp>
      <p:sp>
        <p:nvSpPr>
          <p:cNvPr id="5" name="Content Placeholder 2">
            <a:extLst>
              <a:ext uri="{FF2B5EF4-FFF2-40B4-BE49-F238E27FC236}">
                <a16:creationId xmlns:a16="http://schemas.microsoft.com/office/drawing/2014/main" id="{7A62A4D7-3318-47B5-AA77-AC3A37A51E36}"/>
              </a:ext>
            </a:extLst>
          </p:cNvPr>
          <p:cNvSpPr txBox="1">
            <a:spLocks noChangeArrowheads="1"/>
          </p:cNvSpPr>
          <p:nvPr/>
        </p:nvSpPr>
        <p:spPr bwMode="auto">
          <a:xfrm>
            <a:off x="6738425" y="1425844"/>
            <a:ext cx="3446583"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28600" indent="-228600" algn="l" rtl="0" eaLnBrk="0" fontAlgn="base" hangingPunct="0">
              <a:spcBef>
                <a:spcPct val="20000"/>
              </a:spcBef>
              <a:spcAft>
                <a:spcPct val="0"/>
              </a:spcAft>
              <a:buChar char="•"/>
              <a:defRPr sz="2800">
                <a:solidFill>
                  <a:schemeClr val="tx1"/>
                </a:solidFill>
                <a:latin typeface="+mn-lt"/>
                <a:ea typeface="+mn-ea"/>
                <a:cs typeface="+mn-cs"/>
              </a:defRPr>
            </a:lvl1pPr>
            <a:lvl2pPr marL="628650" indent="-285750" algn="l" rtl="0" eaLnBrk="0" fontAlgn="base" hangingPunct="0">
              <a:spcBef>
                <a:spcPct val="20000"/>
              </a:spcBef>
              <a:spcAft>
                <a:spcPct val="0"/>
              </a:spcAft>
              <a:buChar char="–"/>
              <a:defRPr sz="2400">
                <a:solidFill>
                  <a:schemeClr val="tx1"/>
                </a:solidFill>
                <a:latin typeface="+mn-lt"/>
              </a:defRPr>
            </a:lvl2pPr>
            <a:lvl3pPr marL="1028700" indent="-228600" algn="l" rtl="0" eaLnBrk="0" fontAlgn="base" hangingPunct="0">
              <a:spcBef>
                <a:spcPct val="20000"/>
              </a:spcBef>
              <a:spcAft>
                <a:spcPct val="0"/>
              </a:spcAft>
              <a:buChar char="•"/>
              <a:defRPr sz="2000">
                <a:solidFill>
                  <a:schemeClr val="tx1"/>
                </a:solidFill>
                <a:latin typeface="+mn-lt"/>
              </a:defRPr>
            </a:lvl3pPr>
            <a:lvl4pPr marL="1435100" indent="-228600" algn="l" rtl="0" eaLnBrk="0" fontAlgn="base" hangingPunct="0">
              <a:spcBef>
                <a:spcPct val="20000"/>
              </a:spcBef>
              <a:spcAft>
                <a:spcPct val="0"/>
              </a:spcAft>
              <a:buChar char="–"/>
              <a:defRPr sz="1800">
                <a:solidFill>
                  <a:schemeClr val="tx1"/>
                </a:solidFill>
                <a:latin typeface="+mn-lt"/>
              </a:defRPr>
            </a:lvl4pPr>
            <a:lvl5pPr marL="1778000" indent="-228600" algn="l" rtl="0" eaLnBrk="0" fontAlgn="base" hangingPunct="0">
              <a:spcBef>
                <a:spcPct val="20000"/>
              </a:spcBef>
              <a:spcAft>
                <a:spcPct val="0"/>
              </a:spcAft>
              <a:buChar char="»"/>
              <a:defRPr sz="1800">
                <a:solidFill>
                  <a:schemeClr val="tx1"/>
                </a:solidFill>
                <a:latin typeface="+mn-lt"/>
              </a:defRPr>
            </a:lvl5pPr>
            <a:lvl6pPr marL="2235200" indent="-228600" algn="l" rtl="0" fontAlgn="base">
              <a:spcBef>
                <a:spcPct val="20000"/>
              </a:spcBef>
              <a:spcAft>
                <a:spcPct val="0"/>
              </a:spcAft>
              <a:buChar char="»"/>
              <a:defRPr sz="1800">
                <a:solidFill>
                  <a:schemeClr val="tx1"/>
                </a:solidFill>
                <a:latin typeface="+mn-lt"/>
              </a:defRPr>
            </a:lvl6pPr>
            <a:lvl7pPr marL="2692400" indent="-228600" algn="l" rtl="0" fontAlgn="base">
              <a:spcBef>
                <a:spcPct val="20000"/>
              </a:spcBef>
              <a:spcAft>
                <a:spcPct val="0"/>
              </a:spcAft>
              <a:buChar char="»"/>
              <a:defRPr sz="1800">
                <a:solidFill>
                  <a:schemeClr val="tx1"/>
                </a:solidFill>
                <a:latin typeface="+mn-lt"/>
              </a:defRPr>
            </a:lvl7pPr>
            <a:lvl8pPr marL="3149600" indent="-228600" algn="l" rtl="0" fontAlgn="base">
              <a:spcBef>
                <a:spcPct val="20000"/>
              </a:spcBef>
              <a:spcAft>
                <a:spcPct val="0"/>
              </a:spcAft>
              <a:buChar char="»"/>
              <a:defRPr sz="1800">
                <a:solidFill>
                  <a:schemeClr val="tx1"/>
                </a:solidFill>
                <a:latin typeface="+mn-lt"/>
              </a:defRPr>
            </a:lvl8pPr>
            <a:lvl9pPr marL="3606800" indent="-228600" algn="l" rtl="0" fontAlgn="base">
              <a:spcBef>
                <a:spcPct val="20000"/>
              </a:spcBef>
              <a:spcAft>
                <a:spcPct val="0"/>
              </a:spcAft>
              <a:buChar char="»"/>
              <a:defRPr sz="18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Disabled person’s Welsh Concessionary Travel Card</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Senior </a:t>
            </a:r>
            <a:r>
              <a:rPr kumimoji="0" lang="en-GB" altLang="en-US" sz="2000" b="0" i="0" u="none" strike="noStrike" kern="0" cap="none" spc="0" normalizeH="0" baseline="0" noProof="0" dirty="0" err="1">
                <a:ln>
                  <a:noFill/>
                </a:ln>
                <a:effectLst/>
                <a:uLnTx/>
                <a:uFillTx/>
                <a:latin typeface="Arial"/>
                <a:ea typeface="+mn-ea"/>
                <a:cs typeface="+mn-cs"/>
              </a:rPr>
              <a:t>SmartPass</a:t>
            </a:r>
            <a:r>
              <a:rPr kumimoji="0" lang="en-GB" altLang="en-US" sz="2000" b="0" i="0" u="none" strike="noStrike" kern="0" cap="none" spc="0" normalizeH="0" baseline="0" noProof="0" dirty="0">
                <a:ln>
                  <a:noFill/>
                </a:ln>
                <a:effectLst/>
                <a:uLnTx/>
                <a:uFillTx/>
                <a:latin typeface="Arial"/>
                <a:ea typeface="+mn-ea"/>
                <a:cs typeface="+mn-cs"/>
              </a:rPr>
              <a:t> issued in NI</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Registered Blind </a:t>
            </a:r>
            <a:r>
              <a:rPr kumimoji="0" lang="en-GB" altLang="en-US" sz="2000" b="0" i="0" u="none" strike="noStrike" kern="0" cap="none" spc="0" normalizeH="0" baseline="0" noProof="0" dirty="0" err="1">
                <a:ln>
                  <a:noFill/>
                </a:ln>
                <a:effectLst/>
                <a:uLnTx/>
                <a:uFillTx/>
                <a:latin typeface="Arial"/>
                <a:ea typeface="+mn-ea"/>
                <a:cs typeface="+mn-cs"/>
              </a:rPr>
              <a:t>SmartPass</a:t>
            </a:r>
            <a:r>
              <a:rPr kumimoji="0" lang="en-GB" altLang="en-US" sz="2000" b="0" i="0" u="none" strike="noStrike" kern="0" cap="none" spc="0" normalizeH="0" baseline="0" noProof="0" dirty="0">
                <a:ln>
                  <a:noFill/>
                </a:ln>
                <a:effectLst/>
                <a:uLnTx/>
                <a:uFillTx/>
                <a:latin typeface="Arial"/>
                <a:ea typeface="+mn-ea"/>
                <a:cs typeface="+mn-cs"/>
              </a:rPr>
              <a:t> or Blind Person’s </a:t>
            </a:r>
            <a:r>
              <a:rPr kumimoji="0" lang="en-GB" altLang="en-US" sz="2000" b="0" i="0" u="none" strike="noStrike" kern="0" cap="none" spc="0" normalizeH="0" baseline="0" noProof="0" dirty="0" err="1">
                <a:ln>
                  <a:noFill/>
                </a:ln>
                <a:effectLst/>
                <a:uLnTx/>
                <a:uFillTx/>
                <a:latin typeface="Arial"/>
                <a:ea typeface="+mn-ea"/>
                <a:cs typeface="+mn-cs"/>
              </a:rPr>
              <a:t>SmartPass</a:t>
            </a:r>
            <a:r>
              <a:rPr kumimoji="0" lang="en-GB" altLang="en-US" sz="2000" b="0" i="0" u="none" strike="noStrike" kern="0" cap="none" spc="0" normalizeH="0" baseline="0" noProof="0" dirty="0">
                <a:ln>
                  <a:noFill/>
                </a:ln>
                <a:effectLst/>
                <a:uLnTx/>
                <a:uFillTx/>
                <a:latin typeface="Arial"/>
                <a:ea typeface="+mn-ea"/>
                <a:cs typeface="+mn-cs"/>
              </a:rPr>
              <a:t> issued in NI</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War Disablement </a:t>
            </a:r>
            <a:r>
              <a:rPr kumimoji="0" lang="en-GB" altLang="en-US" sz="2000" b="0" i="0" u="none" strike="noStrike" kern="0" cap="none" spc="0" normalizeH="0" baseline="0" noProof="0" dirty="0" err="1">
                <a:ln>
                  <a:noFill/>
                </a:ln>
                <a:effectLst/>
                <a:uLnTx/>
                <a:uFillTx/>
                <a:latin typeface="Arial"/>
                <a:ea typeface="+mn-ea"/>
                <a:cs typeface="+mn-cs"/>
              </a:rPr>
              <a:t>SmartPass</a:t>
            </a:r>
            <a:r>
              <a:rPr kumimoji="0" lang="en-GB" altLang="en-US" sz="2000" b="0" i="0" u="none" strike="noStrike" kern="0" cap="none" spc="0" normalizeH="0" baseline="0" noProof="0" dirty="0">
                <a:ln>
                  <a:noFill/>
                </a:ln>
                <a:effectLst/>
                <a:uLnTx/>
                <a:uFillTx/>
                <a:latin typeface="Arial"/>
                <a:ea typeface="+mn-ea"/>
                <a:cs typeface="+mn-cs"/>
              </a:rPr>
              <a:t> issued in NI</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60+ </a:t>
            </a:r>
            <a:r>
              <a:rPr kumimoji="0" lang="en-GB" altLang="en-US" sz="2000" b="0" i="0" u="none" strike="noStrike" kern="0" cap="none" spc="0" normalizeH="0" baseline="0" noProof="0" dirty="0" err="1">
                <a:ln>
                  <a:noFill/>
                </a:ln>
                <a:effectLst/>
                <a:uLnTx/>
                <a:uFillTx/>
                <a:latin typeface="Arial"/>
                <a:ea typeface="+mn-ea"/>
                <a:cs typeface="+mn-cs"/>
              </a:rPr>
              <a:t>SmartPass</a:t>
            </a:r>
            <a:r>
              <a:rPr kumimoji="0" lang="en-GB" altLang="en-US" sz="2000" b="0" i="0" u="none" strike="noStrike" kern="0" cap="none" spc="0" normalizeH="0" baseline="0" noProof="0" dirty="0">
                <a:ln>
                  <a:noFill/>
                </a:ln>
                <a:effectLst/>
                <a:uLnTx/>
                <a:uFillTx/>
                <a:latin typeface="Arial"/>
                <a:ea typeface="+mn-ea"/>
                <a:cs typeface="+mn-cs"/>
              </a:rPr>
              <a:t> issued in NI</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Half Fare </a:t>
            </a:r>
            <a:r>
              <a:rPr kumimoji="0" lang="en-GB" altLang="en-US" sz="2000" b="0" i="0" u="none" strike="noStrike" kern="0" cap="none" spc="0" normalizeH="0" baseline="0" noProof="0" dirty="0" err="1">
                <a:ln>
                  <a:noFill/>
                </a:ln>
                <a:effectLst/>
                <a:uLnTx/>
                <a:uFillTx/>
                <a:latin typeface="Arial"/>
                <a:ea typeface="+mn-ea"/>
                <a:cs typeface="+mn-cs"/>
              </a:rPr>
              <a:t>SmartPass</a:t>
            </a:r>
            <a:r>
              <a:rPr kumimoji="0" lang="en-GB" altLang="en-US" sz="2000" b="0" i="0" u="none" strike="noStrike" kern="0" cap="none" spc="0" normalizeH="0" baseline="0" noProof="0" dirty="0">
                <a:ln>
                  <a:noFill/>
                </a:ln>
                <a:effectLst/>
                <a:uLnTx/>
                <a:uFillTx/>
                <a:latin typeface="Arial"/>
                <a:ea typeface="+mn-ea"/>
                <a:cs typeface="+mn-cs"/>
              </a:rPr>
              <a:t> issued in NI</a:t>
            </a:r>
          </a:p>
        </p:txBody>
      </p:sp>
    </p:spTree>
    <p:extLst>
      <p:ext uri="{BB962C8B-B14F-4D97-AF65-F5344CB8AC3E}">
        <p14:creationId xmlns:p14="http://schemas.microsoft.com/office/powerpoint/2010/main" val="31817685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DD977B-BCBC-4A19-8BB8-19182F2BB6C3}"/>
              </a:ext>
            </a:extLst>
          </p:cNvPr>
          <p:cNvSpPr>
            <a:spLocks noGrp="1"/>
          </p:cNvSpPr>
          <p:nvPr>
            <p:ph type="title"/>
          </p:nvPr>
        </p:nvSpPr>
        <p:spPr/>
        <p:txBody>
          <a:bodyPr/>
          <a:lstStyle/>
          <a:p>
            <a:pPr algn="ctr"/>
            <a:r>
              <a:rPr lang="en-GB" altLang="en-US" dirty="0">
                <a:latin typeface="Arial" panose="020B0604020202020204" pitchFamily="34" charset="0"/>
                <a:cs typeface="Arial" panose="020B0604020202020204" pitchFamily="34" charset="0"/>
              </a:rPr>
              <a:t>Accepted forms of Voter ID</a:t>
            </a:r>
            <a:endParaRPr lang="en-GB" dirty="0"/>
          </a:p>
        </p:txBody>
      </p:sp>
      <p:sp>
        <p:nvSpPr>
          <p:cNvPr id="4" name="Content Placeholder 1">
            <a:extLst>
              <a:ext uri="{FF2B5EF4-FFF2-40B4-BE49-F238E27FC236}">
                <a16:creationId xmlns:a16="http://schemas.microsoft.com/office/drawing/2014/main" id="{D61A3875-13A7-40B6-BF20-7DDFB3ACA772}"/>
              </a:ext>
            </a:extLst>
          </p:cNvPr>
          <p:cNvSpPr txBox="1">
            <a:spLocks noChangeArrowheads="1"/>
          </p:cNvSpPr>
          <p:nvPr/>
        </p:nvSpPr>
        <p:spPr bwMode="auto">
          <a:xfrm>
            <a:off x="1091007" y="1565329"/>
            <a:ext cx="4004328"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28600" indent="-228600" algn="l" rtl="0" eaLnBrk="0" fontAlgn="base" hangingPunct="0">
              <a:spcBef>
                <a:spcPct val="20000"/>
              </a:spcBef>
              <a:spcAft>
                <a:spcPct val="0"/>
              </a:spcAft>
              <a:buChar char="•"/>
              <a:defRPr sz="2800">
                <a:solidFill>
                  <a:schemeClr val="tx1"/>
                </a:solidFill>
                <a:latin typeface="+mn-lt"/>
                <a:ea typeface="+mn-ea"/>
                <a:cs typeface="+mn-cs"/>
              </a:defRPr>
            </a:lvl1pPr>
            <a:lvl2pPr marL="628650" indent="-285750" algn="l" rtl="0" eaLnBrk="0" fontAlgn="base" hangingPunct="0">
              <a:spcBef>
                <a:spcPct val="20000"/>
              </a:spcBef>
              <a:spcAft>
                <a:spcPct val="0"/>
              </a:spcAft>
              <a:buChar char="–"/>
              <a:defRPr sz="2400">
                <a:solidFill>
                  <a:schemeClr val="tx1"/>
                </a:solidFill>
                <a:latin typeface="+mn-lt"/>
              </a:defRPr>
            </a:lvl2pPr>
            <a:lvl3pPr marL="1028700" indent="-228600" algn="l" rtl="0" eaLnBrk="0" fontAlgn="base" hangingPunct="0">
              <a:spcBef>
                <a:spcPct val="20000"/>
              </a:spcBef>
              <a:spcAft>
                <a:spcPct val="0"/>
              </a:spcAft>
              <a:buChar char="•"/>
              <a:defRPr sz="2000">
                <a:solidFill>
                  <a:schemeClr val="tx1"/>
                </a:solidFill>
                <a:latin typeface="+mn-lt"/>
              </a:defRPr>
            </a:lvl3pPr>
            <a:lvl4pPr marL="1435100" indent="-228600" algn="l" rtl="0" eaLnBrk="0" fontAlgn="base" hangingPunct="0">
              <a:spcBef>
                <a:spcPct val="20000"/>
              </a:spcBef>
              <a:spcAft>
                <a:spcPct val="0"/>
              </a:spcAft>
              <a:buChar char="–"/>
              <a:defRPr sz="1800">
                <a:solidFill>
                  <a:schemeClr val="tx1"/>
                </a:solidFill>
                <a:latin typeface="+mn-lt"/>
              </a:defRPr>
            </a:lvl4pPr>
            <a:lvl5pPr marL="1778000" indent="-228600" algn="l" rtl="0" eaLnBrk="0" fontAlgn="base" hangingPunct="0">
              <a:spcBef>
                <a:spcPct val="20000"/>
              </a:spcBef>
              <a:spcAft>
                <a:spcPct val="0"/>
              </a:spcAft>
              <a:buChar char="»"/>
              <a:defRPr sz="1800">
                <a:solidFill>
                  <a:schemeClr val="tx1"/>
                </a:solidFill>
                <a:latin typeface="+mn-lt"/>
              </a:defRPr>
            </a:lvl5pPr>
            <a:lvl6pPr marL="2235200" indent="-228600" algn="l" rtl="0" fontAlgn="base">
              <a:spcBef>
                <a:spcPct val="20000"/>
              </a:spcBef>
              <a:spcAft>
                <a:spcPct val="0"/>
              </a:spcAft>
              <a:buChar char="»"/>
              <a:defRPr sz="1800">
                <a:solidFill>
                  <a:schemeClr val="tx1"/>
                </a:solidFill>
                <a:latin typeface="+mn-lt"/>
              </a:defRPr>
            </a:lvl6pPr>
            <a:lvl7pPr marL="2692400" indent="-228600" algn="l" rtl="0" fontAlgn="base">
              <a:spcBef>
                <a:spcPct val="20000"/>
              </a:spcBef>
              <a:spcAft>
                <a:spcPct val="0"/>
              </a:spcAft>
              <a:buChar char="»"/>
              <a:defRPr sz="1800">
                <a:solidFill>
                  <a:schemeClr val="tx1"/>
                </a:solidFill>
                <a:latin typeface="+mn-lt"/>
              </a:defRPr>
            </a:lvl7pPr>
            <a:lvl8pPr marL="3149600" indent="-228600" algn="l" rtl="0" fontAlgn="base">
              <a:spcBef>
                <a:spcPct val="20000"/>
              </a:spcBef>
              <a:spcAft>
                <a:spcPct val="0"/>
              </a:spcAft>
              <a:buChar char="»"/>
              <a:defRPr sz="1800">
                <a:solidFill>
                  <a:schemeClr val="tx1"/>
                </a:solidFill>
                <a:latin typeface="+mn-lt"/>
              </a:defRPr>
            </a:lvl8pPr>
            <a:lvl9pPr marL="3606800" indent="-228600" algn="l" rtl="0" fontAlgn="base">
              <a:spcBef>
                <a:spcPct val="20000"/>
              </a:spcBef>
              <a:spcAft>
                <a:spcPct val="0"/>
              </a:spcAft>
              <a:buChar char="»"/>
              <a:defRPr sz="18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1" i="0" u="none" strike="noStrike" kern="0" cap="none" spc="0" normalizeH="0" baseline="0" noProof="0" dirty="0">
                <a:ln>
                  <a:noFill/>
                </a:ln>
                <a:effectLst/>
                <a:uLnTx/>
                <a:uFillTx/>
                <a:latin typeface="Arial"/>
                <a:ea typeface="+mn-ea"/>
                <a:cs typeface="+mn-cs"/>
              </a:rPr>
              <a:t>Proof of age</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8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Identity card bearing the </a:t>
            </a:r>
            <a:r>
              <a:rPr kumimoji="0" lang="en-GB" altLang="en-US" sz="2200" b="0" i="0" u="none" strike="noStrike" kern="0" cap="none" spc="0" normalizeH="0" baseline="0" noProof="0" dirty="0">
                <a:ln>
                  <a:noFill/>
                </a:ln>
                <a:effectLst/>
                <a:uLnTx/>
                <a:uFillTx/>
                <a:latin typeface="Arial"/>
                <a:ea typeface="+mn-ea"/>
                <a:cs typeface="+mn-cs"/>
              </a:rPr>
              <a:t>Proof</a:t>
            </a:r>
            <a:r>
              <a:rPr kumimoji="0" lang="en-GB" altLang="en-US" sz="2000" b="0" i="0" u="none" strike="noStrike" kern="0" cap="none" spc="0" normalizeH="0" baseline="0" noProof="0" dirty="0">
                <a:ln>
                  <a:noFill/>
                </a:ln>
                <a:effectLst/>
                <a:uLnTx/>
                <a:uFillTx/>
                <a:latin typeface="Arial"/>
                <a:ea typeface="+mn-ea"/>
                <a:cs typeface="+mn-cs"/>
              </a:rPr>
              <a:t> of Age Standards Scheme hologram (a PASS card)</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1" i="0" u="none" strike="noStrike" kern="0" cap="none" spc="0" normalizeH="0" baseline="0" noProof="0" dirty="0">
                <a:ln>
                  <a:noFill/>
                </a:ln>
                <a:effectLst/>
                <a:uLnTx/>
                <a:uFillTx/>
                <a:latin typeface="Arial"/>
                <a:ea typeface="+mn-ea"/>
                <a:cs typeface="+mn-cs"/>
              </a:rPr>
              <a:t>Other Government issued documents</a:t>
            </a: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8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0" i="0" u="none" strike="noStrike" kern="0" cap="none" spc="0" normalizeH="0" baseline="0" noProof="0" dirty="0">
                <a:ln>
                  <a:noFill/>
                </a:ln>
                <a:effectLst/>
                <a:uLnTx/>
                <a:uFillTx/>
                <a:latin typeface="Arial"/>
                <a:ea typeface="+mn-ea"/>
                <a:cs typeface="+mn-cs"/>
              </a:rPr>
              <a:t>Biometric immigration document</a:t>
            </a:r>
          </a:p>
          <a:p>
            <a:pPr marL="0" marR="0" lvl="0" indent="0" algn="l" defTabSz="914400" rtl="0" eaLnBrk="0" fontAlgn="base" latinLnBrk="0" hangingPunct="0">
              <a:lnSpc>
                <a:spcPct val="100000"/>
              </a:lnSpc>
              <a:spcBef>
                <a:spcPct val="20000"/>
              </a:spcBef>
              <a:spcAft>
                <a:spcPct val="0"/>
              </a:spcAft>
              <a:buClrTx/>
              <a:buSzTx/>
              <a:buFontTx/>
              <a:buNone/>
              <a:tabLst/>
              <a:defRPr/>
            </a:pPr>
            <a:endParaRPr lang="en-GB" altLang="en-US" sz="2000" kern="0" dirty="0">
              <a:latin typeface="Arial"/>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b="1" i="0" u="none" strike="noStrike" kern="0" cap="none" spc="0" normalizeH="0" baseline="0" noProof="0" dirty="0">
                <a:ln>
                  <a:noFill/>
                </a:ln>
                <a:effectLst/>
                <a:uLnTx/>
                <a:uFillTx/>
                <a:latin typeface="Arial"/>
                <a:ea typeface="+mn-ea"/>
                <a:cs typeface="+mn-cs"/>
              </a:rPr>
              <a:t>Digital ID</a:t>
            </a:r>
            <a:endParaRPr kumimoji="0" lang="en-GB" altLang="en-US" sz="200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000" i="0" u="none" strike="noStrike" kern="0" cap="none" spc="0" normalizeH="0" baseline="0" noProof="0" dirty="0">
                <a:ln>
                  <a:noFill/>
                </a:ln>
                <a:effectLst/>
                <a:uLnTx/>
                <a:uFillTx/>
                <a:latin typeface="Arial"/>
                <a:ea typeface="+mn-ea"/>
                <a:cs typeface="+mn-cs"/>
              </a:rPr>
              <a:t>Veterans’ card</a:t>
            </a:r>
          </a:p>
          <a:p>
            <a:pPr marL="0" marR="0" lvl="0" indent="0" algn="l" defTabSz="914400" rtl="0" eaLnBrk="0" fontAlgn="base" latinLnBrk="0" hangingPunct="0">
              <a:lnSpc>
                <a:spcPct val="100000"/>
              </a:lnSpc>
              <a:spcBef>
                <a:spcPct val="20000"/>
              </a:spcBef>
              <a:spcAft>
                <a:spcPct val="0"/>
              </a:spcAft>
              <a:buClrTx/>
              <a:buSzTx/>
              <a:buFontTx/>
              <a:buNone/>
              <a:tabLst/>
              <a:defRPr/>
            </a:pPr>
            <a:r>
              <a:rPr lang="en-GB" altLang="en-US" sz="2000" kern="0" dirty="0">
                <a:latin typeface="Arial"/>
              </a:rPr>
              <a:t>E-visa</a:t>
            </a:r>
            <a:endParaRPr kumimoji="0" lang="en-GB" altLang="en-US" sz="200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endParaRPr kumimoji="0" lang="en-GB" altLang="en-US" sz="2200" b="0" i="0" u="none" strike="noStrike" kern="0" cap="none" spc="0" normalizeH="0" baseline="0" noProof="0" dirty="0">
              <a:ln>
                <a:noFill/>
              </a:ln>
              <a:effectLst/>
              <a:uLnTx/>
              <a:uFillTx/>
              <a:latin typeface="Arial"/>
              <a:ea typeface="+mn-ea"/>
              <a:cs typeface="+mn-cs"/>
            </a:endParaRPr>
          </a:p>
        </p:txBody>
      </p:sp>
      <p:sp>
        <p:nvSpPr>
          <p:cNvPr id="5" name="Content Placeholder 2">
            <a:extLst>
              <a:ext uri="{FF2B5EF4-FFF2-40B4-BE49-F238E27FC236}">
                <a16:creationId xmlns:a16="http://schemas.microsoft.com/office/drawing/2014/main" id="{047733E3-2393-4117-A2D9-63F476CA1CD7}"/>
              </a:ext>
            </a:extLst>
          </p:cNvPr>
          <p:cNvSpPr txBox="1">
            <a:spLocks noChangeArrowheads="1"/>
          </p:cNvSpPr>
          <p:nvPr/>
        </p:nvSpPr>
        <p:spPr bwMode="auto">
          <a:xfrm>
            <a:off x="5849317" y="1549831"/>
            <a:ext cx="3805045"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marL="228600" indent="-228600" algn="l" rtl="0" eaLnBrk="0" fontAlgn="base" hangingPunct="0">
              <a:spcBef>
                <a:spcPct val="20000"/>
              </a:spcBef>
              <a:spcAft>
                <a:spcPct val="0"/>
              </a:spcAft>
              <a:buChar char="•"/>
              <a:defRPr sz="2800">
                <a:solidFill>
                  <a:schemeClr val="tx1"/>
                </a:solidFill>
                <a:latin typeface="+mn-lt"/>
                <a:ea typeface="+mn-ea"/>
                <a:cs typeface="+mn-cs"/>
              </a:defRPr>
            </a:lvl1pPr>
            <a:lvl2pPr marL="628650" indent="-285750" algn="l" rtl="0" eaLnBrk="0" fontAlgn="base" hangingPunct="0">
              <a:spcBef>
                <a:spcPct val="20000"/>
              </a:spcBef>
              <a:spcAft>
                <a:spcPct val="0"/>
              </a:spcAft>
              <a:buChar char="–"/>
              <a:defRPr sz="2400">
                <a:solidFill>
                  <a:schemeClr val="tx1"/>
                </a:solidFill>
                <a:latin typeface="+mn-lt"/>
              </a:defRPr>
            </a:lvl2pPr>
            <a:lvl3pPr marL="1028700" indent="-228600" algn="l" rtl="0" eaLnBrk="0" fontAlgn="base" hangingPunct="0">
              <a:spcBef>
                <a:spcPct val="20000"/>
              </a:spcBef>
              <a:spcAft>
                <a:spcPct val="0"/>
              </a:spcAft>
              <a:buChar char="•"/>
              <a:defRPr sz="2000">
                <a:solidFill>
                  <a:schemeClr val="tx1"/>
                </a:solidFill>
                <a:latin typeface="+mn-lt"/>
              </a:defRPr>
            </a:lvl3pPr>
            <a:lvl4pPr marL="1435100" indent="-228600" algn="l" rtl="0" eaLnBrk="0" fontAlgn="base" hangingPunct="0">
              <a:spcBef>
                <a:spcPct val="20000"/>
              </a:spcBef>
              <a:spcAft>
                <a:spcPct val="0"/>
              </a:spcAft>
              <a:buChar char="–"/>
              <a:defRPr sz="1800">
                <a:solidFill>
                  <a:schemeClr val="tx1"/>
                </a:solidFill>
                <a:latin typeface="+mn-lt"/>
              </a:defRPr>
            </a:lvl4pPr>
            <a:lvl5pPr marL="1778000" indent="-228600" algn="l" rtl="0" eaLnBrk="0" fontAlgn="base" hangingPunct="0">
              <a:spcBef>
                <a:spcPct val="20000"/>
              </a:spcBef>
              <a:spcAft>
                <a:spcPct val="0"/>
              </a:spcAft>
              <a:buChar char="»"/>
              <a:defRPr sz="1800">
                <a:solidFill>
                  <a:schemeClr val="tx1"/>
                </a:solidFill>
                <a:latin typeface="+mn-lt"/>
              </a:defRPr>
            </a:lvl5pPr>
            <a:lvl6pPr marL="2235200" indent="-228600" algn="l" rtl="0" fontAlgn="base">
              <a:spcBef>
                <a:spcPct val="20000"/>
              </a:spcBef>
              <a:spcAft>
                <a:spcPct val="0"/>
              </a:spcAft>
              <a:buChar char="»"/>
              <a:defRPr sz="1800">
                <a:solidFill>
                  <a:schemeClr val="tx1"/>
                </a:solidFill>
                <a:latin typeface="+mn-lt"/>
              </a:defRPr>
            </a:lvl6pPr>
            <a:lvl7pPr marL="2692400" indent="-228600" algn="l" rtl="0" fontAlgn="base">
              <a:spcBef>
                <a:spcPct val="20000"/>
              </a:spcBef>
              <a:spcAft>
                <a:spcPct val="0"/>
              </a:spcAft>
              <a:buChar char="»"/>
              <a:defRPr sz="1800">
                <a:solidFill>
                  <a:schemeClr val="tx1"/>
                </a:solidFill>
                <a:latin typeface="+mn-lt"/>
              </a:defRPr>
            </a:lvl7pPr>
            <a:lvl8pPr marL="3149600" indent="-228600" algn="l" rtl="0" fontAlgn="base">
              <a:spcBef>
                <a:spcPct val="20000"/>
              </a:spcBef>
              <a:spcAft>
                <a:spcPct val="0"/>
              </a:spcAft>
              <a:buChar char="»"/>
              <a:defRPr sz="1800">
                <a:solidFill>
                  <a:schemeClr val="tx1"/>
                </a:solidFill>
                <a:latin typeface="+mn-lt"/>
              </a:defRPr>
            </a:lvl8pPr>
            <a:lvl9pPr marL="3606800" indent="-228600" algn="l" rtl="0" fontAlgn="base">
              <a:spcBef>
                <a:spcPct val="20000"/>
              </a:spcBef>
              <a:spcAft>
                <a:spcPct val="0"/>
              </a:spcAft>
              <a:buChar char="»"/>
              <a:defRPr sz="1800">
                <a:solidFill>
                  <a:schemeClr val="tx1"/>
                </a:solidFill>
                <a:latin typeface="+mn-lt"/>
              </a:defRPr>
            </a:lvl9p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a:ln>
                  <a:noFill/>
                </a:ln>
                <a:effectLst/>
                <a:uLnTx/>
                <a:uFillTx/>
                <a:latin typeface="Arial"/>
                <a:ea typeface="+mn-ea"/>
                <a:cs typeface="+mn-cs"/>
              </a:rPr>
              <a:t>Ministry of Defence Form 90 (Defence Identify Card)</a:t>
            </a:r>
          </a:p>
          <a:p>
            <a:pPr marL="0" marR="0" lvl="0" indent="0" algn="l" defTabSz="914400" rtl="0" eaLnBrk="0" fontAlgn="base" latinLnBrk="0" hangingPunct="0">
              <a:lnSpc>
                <a:spcPct val="100000"/>
              </a:lnSpc>
              <a:spcBef>
                <a:spcPct val="20000"/>
              </a:spcBef>
              <a:spcAft>
                <a:spcPct val="0"/>
              </a:spcAft>
              <a:buClrTx/>
              <a:buSzTx/>
              <a:buFontTx/>
              <a:buNone/>
              <a:tabLst/>
              <a:defRPr/>
            </a:pPr>
            <a:r>
              <a:rPr lang="en-GB" altLang="en-US" sz="2200" kern="0" dirty="0">
                <a:latin typeface="Arial"/>
              </a:rPr>
              <a:t>Ministry of Defence Form 100 (HM Armed Forces Veteran Card)</a:t>
            </a:r>
            <a:endParaRPr kumimoji="0" lang="en-GB" altLang="en-US" sz="2200" b="0" i="0" u="none" strike="noStrike" kern="0" cap="none" spc="0" normalizeH="0" baseline="0" noProof="0" dirty="0">
              <a:ln>
                <a:noFill/>
              </a:ln>
              <a:effectLst/>
              <a:uLnTx/>
              <a:uFillTx/>
              <a:latin typeface="Arial"/>
              <a:ea typeface="+mn-ea"/>
              <a:cs typeface="+mn-cs"/>
            </a:endParaRP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a:ln>
                  <a:noFill/>
                </a:ln>
                <a:effectLst/>
                <a:uLnTx/>
                <a:uFillTx/>
                <a:latin typeface="Arial"/>
                <a:ea typeface="+mn-ea"/>
                <a:cs typeface="+mn-cs"/>
              </a:rPr>
              <a:t>Nationality identity card issued by an EEA state</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a:ln>
                  <a:noFill/>
                </a:ln>
                <a:effectLst/>
                <a:uLnTx/>
                <a:uFillTx/>
                <a:latin typeface="Arial"/>
                <a:ea typeface="+mn-ea"/>
                <a:cs typeface="+mn-cs"/>
              </a:rPr>
              <a:t>Electoral Identity Card issued in Northern Ireland</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a:ln>
                  <a:noFill/>
                </a:ln>
                <a:effectLst/>
                <a:uLnTx/>
                <a:uFillTx/>
                <a:latin typeface="Arial"/>
                <a:ea typeface="+mn-ea"/>
                <a:cs typeface="+mn-cs"/>
              </a:rPr>
              <a:t>Voter Authority Certificate</a:t>
            </a:r>
          </a:p>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altLang="en-US" sz="2200" b="0" i="0" u="none" strike="noStrike" kern="0" cap="none" spc="0" normalizeH="0" baseline="0" noProof="0" dirty="0">
                <a:ln>
                  <a:noFill/>
                </a:ln>
                <a:effectLst/>
                <a:uLnTx/>
                <a:uFillTx/>
                <a:latin typeface="Arial"/>
                <a:ea typeface="+mn-ea"/>
                <a:cs typeface="+mn-cs"/>
              </a:rPr>
              <a:t>Anonymous Elector’s Document</a:t>
            </a:r>
          </a:p>
        </p:txBody>
      </p:sp>
    </p:spTree>
    <p:extLst>
      <p:ext uri="{BB962C8B-B14F-4D97-AF65-F5344CB8AC3E}">
        <p14:creationId xmlns:p14="http://schemas.microsoft.com/office/powerpoint/2010/main" val="17691377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2F0927A1-ED6F-44DE-802C-C36431D4E3F8}"/>
              </a:ext>
            </a:extLst>
          </p:cNvPr>
          <p:cNvSpPr>
            <a:spLocks noGrp="1"/>
          </p:cNvSpPr>
          <p:nvPr>
            <p:ph type="subTitle" idx="1"/>
          </p:nvPr>
        </p:nvSpPr>
        <p:spPr>
          <a:xfrm>
            <a:off x="1524000" y="1059846"/>
            <a:ext cx="9144000" cy="5077185"/>
          </a:xfrm>
        </p:spPr>
        <p:txBody>
          <a:bodyPr/>
          <a:lstStyle/>
          <a:p>
            <a:pPr marL="342900" indent="-342900" algn="l">
              <a:buFont typeface="Arial" panose="020B0604020202020204" pitchFamily="34" charset="0"/>
              <a:buChar char="•"/>
              <a:defRPr/>
            </a:pPr>
            <a:r>
              <a:rPr lang="en-GB" sz="2800" dirty="0">
                <a:latin typeface="Arial"/>
              </a:rPr>
              <a:t>Do use imprints on all your campaign material, including websites. </a:t>
            </a:r>
          </a:p>
          <a:p>
            <a:pPr marL="342900" indent="-342900" algn="l">
              <a:buFont typeface="Arial" panose="020B0604020202020204" pitchFamily="34" charset="0"/>
              <a:buChar char="•"/>
              <a:defRPr/>
            </a:pPr>
            <a:r>
              <a:rPr lang="en-GB" sz="2800" dirty="0">
                <a:latin typeface="Arial"/>
              </a:rPr>
              <a:t>Do comply with planning rules relating to advertising hoardings and large banners.</a:t>
            </a:r>
          </a:p>
          <a:p>
            <a:pPr marL="342900" indent="-342900" algn="l">
              <a:buFont typeface="Arial" panose="020B0604020202020204" pitchFamily="34" charset="0"/>
              <a:buChar char="•"/>
              <a:defRPr/>
            </a:pPr>
            <a:r>
              <a:rPr lang="en-GB" sz="2800" dirty="0">
                <a:latin typeface="Arial"/>
              </a:rPr>
              <a:t>Do make sure outdoor posters are removed 2 weeks after the election.</a:t>
            </a:r>
          </a:p>
          <a:p>
            <a:pPr marL="342900" indent="-342900" algn="l">
              <a:buFont typeface="Arial" panose="020B0604020202020204" pitchFamily="34" charset="0"/>
              <a:buChar char="•"/>
              <a:defRPr/>
            </a:pPr>
            <a:r>
              <a:rPr lang="en-GB" sz="2800" dirty="0">
                <a:latin typeface="Arial"/>
              </a:rPr>
              <a:t>Do not produce material that looks like a poll card.</a:t>
            </a:r>
          </a:p>
          <a:p>
            <a:pPr marL="342900" indent="-342900" algn="l">
              <a:buFont typeface="Arial" panose="020B0604020202020204" pitchFamily="34" charset="0"/>
              <a:buChar char="•"/>
              <a:defRPr/>
            </a:pPr>
            <a:r>
              <a:rPr lang="en-GB" sz="2800" dirty="0">
                <a:latin typeface="Arial"/>
              </a:rPr>
              <a:t>Do not pay people to display your adverts (unless they display adverts as part of their normal business).</a:t>
            </a:r>
          </a:p>
          <a:p>
            <a:pPr marL="342900" indent="-342900" algn="l">
              <a:buFont typeface="Arial" panose="020B0604020202020204" pitchFamily="34" charset="0"/>
              <a:buChar char="•"/>
              <a:defRPr/>
            </a:pPr>
            <a:r>
              <a:rPr lang="en-GB" sz="2800" dirty="0">
                <a:latin typeface="Arial" panose="020B0604020202020204" pitchFamily="34" charset="0"/>
                <a:cs typeface="Arial" panose="020B0604020202020204" pitchFamily="34" charset="0"/>
              </a:rPr>
              <a:t>Do not handle any postal voting documents you are not entitled to</a:t>
            </a:r>
            <a:endParaRPr lang="en-GB" altLang="en-US" sz="2800" dirty="0">
              <a:latin typeface="Arial" panose="020B0604020202020204" pitchFamily="34" charset="0"/>
              <a:cs typeface="Arial" panose="020B0604020202020204" pitchFamily="34" charset="0"/>
            </a:endParaRPr>
          </a:p>
          <a:p>
            <a:endParaRPr lang="en-GB" altLang="en-US" sz="2800" dirty="0"/>
          </a:p>
          <a:p>
            <a:pPr marL="342900" indent="-342900" algn="l">
              <a:buFont typeface="Arial" panose="020B0604020202020204" pitchFamily="34" charset="0"/>
              <a:buChar char="•"/>
              <a:defRPr/>
            </a:pPr>
            <a:endParaRPr lang="en-GB" sz="2800" dirty="0">
              <a:latin typeface="Arial"/>
            </a:endParaRPr>
          </a:p>
          <a:p>
            <a:endParaRPr lang="en-GB" sz="2800" dirty="0"/>
          </a:p>
        </p:txBody>
      </p:sp>
      <p:sp>
        <p:nvSpPr>
          <p:cNvPr id="3" name="Title 2">
            <a:extLst>
              <a:ext uri="{FF2B5EF4-FFF2-40B4-BE49-F238E27FC236}">
                <a16:creationId xmlns:a16="http://schemas.microsoft.com/office/drawing/2014/main" id="{CD7AB19A-663D-441C-87D1-5C3185903B00}"/>
              </a:ext>
            </a:extLst>
          </p:cNvPr>
          <p:cNvSpPr>
            <a:spLocks noGrp="1"/>
          </p:cNvSpPr>
          <p:nvPr>
            <p:ph type="title"/>
          </p:nvPr>
        </p:nvSpPr>
        <p:spPr>
          <a:xfrm>
            <a:off x="838200" y="365126"/>
            <a:ext cx="10515600" cy="905736"/>
          </a:xfrm>
        </p:spPr>
        <p:txBody>
          <a:bodyPr/>
          <a:lstStyle/>
          <a:p>
            <a:pPr algn="ctr"/>
            <a:r>
              <a:rPr lang="en-GB" altLang="en-US" dirty="0">
                <a:latin typeface="Arial" panose="020B0604020202020204" pitchFamily="34" charset="0"/>
                <a:cs typeface="Arial" panose="020B0604020202020204" pitchFamily="34" charset="0"/>
              </a:rPr>
              <a:t>Campaigning dos and don’ts</a:t>
            </a:r>
            <a:endParaRPr lang="en-GB" dirty="0"/>
          </a:p>
        </p:txBody>
      </p:sp>
    </p:spTree>
    <p:extLst>
      <p:ext uri="{BB962C8B-B14F-4D97-AF65-F5344CB8AC3E}">
        <p14:creationId xmlns:p14="http://schemas.microsoft.com/office/powerpoint/2010/main" val="38247824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6A464129-72F9-4B16-8F76-3985663926D3}"/>
              </a:ext>
            </a:extLst>
          </p:cNvPr>
          <p:cNvSpPr>
            <a:spLocks noGrp="1"/>
          </p:cNvSpPr>
          <p:nvPr>
            <p:ph type="subTitle" idx="1"/>
          </p:nvPr>
        </p:nvSpPr>
        <p:spPr>
          <a:xfrm>
            <a:off x="838199" y="1115879"/>
            <a:ext cx="10289584" cy="4880475"/>
          </a:xfrm>
        </p:spPr>
        <p:txBody>
          <a:bodyPr/>
          <a:lstStyle/>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Campaigners are an essential element of a healthy democracy, but their activities should not bring into question the integrity of the electoral process. </a:t>
            </a:r>
          </a:p>
          <a:p>
            <a:pPr marL="228600" marR="0" lvl="0" indent="-228600" algn="l" defTabSz="914400" rtl="0" eaLnBrk="0" fontAlgn="base" latinLnBrk="0" hangingPunct="0">
              <a:lnSpc>
                <a:spcPct val="10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Electoral registration and absent vote applications:</a:t>
            </a:r>
            <a:endParaRPr kumimoji="0" lang="en-US" sz="2000"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Ensure forms fully confirm to the requirements of electoral law</a:t>
            </a:r>
            <a:endParaRPr kumimoji="0" lang="en-US"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Ensure electors are aware they can apply to register or for an absent vote online</a:t>
            </a:r>
            <a:endParaRPr kumimoji="0" lang="en-US" b="0" i="0" u="none" strike="noStrike" kern="0" cap="none" spc="0" normalizeH="0" baseline="0" noProof="0" dirty="0">
              <a:ln>
                <a:noFill/>
              </a:ln>
              <a:effectLst/>
              <a:uLnTx/>
              <a:uFillTx/>
              <a:latin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Include the EROs address for the return of any paper forms</a:t>
            </a:r>
            <a:endParaRPr kumimoji="0" lang="en-US"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Ensure unaltered applications are sent to ERO within </a:t>
            </a:r>
            <a:r>
              <a:rPr kumimoji="0" lang="en-GB" b="1" i="0" u="none" strike="noStrike" kern="0" cap="none" spc="0" normalizeH="0" baseline="0" noProof="0" dirty="0">
                <a:ln>
                  <a:noFill/>
                </a:ln>
                <a:effectLst/>
                <a:uLnTx/>
                <a:uFillTx/>
                <a:latin typeface="Arial"/>
              </a:rPr>
              <a:t>two working days</a:t>
            </a:r>
            <a:endParaRPr kumimoji="0" lang="en-GB"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Make sure electors understand implications of applying for an absent vote</a:t>
            </a:r>
            <a:endParaRPr kumimoji="0" lang="en-US"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Do not encourage postal ballot pack redirection</a:t>
            </a:r>
            <a:endParaRPr kumimoji="0" lang="en-US"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rPr>
              <a:t>Do not encourage electors to appoint a campaigner as proxy</a:t>
            </a:r>
            <a:endParaRPr kumimoji="0" lang="en-US" b="0" i="0" u="none" strike="noStrike" kern="0" cap="none" spc="0" normalizeH="0" baseline="0" noProof="0" dirty="0">
              <a:ln>
                <a:noFill/>
              </a:ln>
              <a:effectLst/>
              <a:uLnTx/>
              <a:uFillTx/>
              <a:latin typeface="Arial"/>
              <a:cs typeface="Arial"/>
            </a:endParaRPr>
          </a:p>
          <a:p>
            <a:pPr marL="228600" marR="0" lvl="0" indent="-228600" algn="l" defTabSz="914400" rtl="0" eaLnBrk="0" fontAlgn="base" latinLnBrk="0" hangingPunct="0">
              <a:lnSpc>
                <a:spcPct val="100000"/>
              </a:lnSpc>
              <a:spcBef>
                <a:spcPct val="20000"/>
              </a:spcBef>
              <a:spcAft>
                <a:spcPct val="0"/>
              </a:spcAft>
              <a:buClrTx/>
              <a:buSzTx/>
              <a:buFont typeface="Arial,Sans-Serif"/>
              <a:buChar char="•"/>
              <a:tabLst/>
              <a:defRPr/>
            </a:pPr>
            <a:r>
              <a:rPr kumimoji="0" lang="en-GB" sz="2000" b="0" i="0" u="none" strike="noStrike" kern="0" cap="none" spc="0" normalizeH="0" baseline="0" noProof="0" dirty="0">
                <a:ln>
                  <a:noFill/>
                </a:ln>
                <a:effectLst/>
                <a:uLnTx/>
                <a:uFillTx/>
                <a:latin typeface="Arial"/>
                <a:cs typeface="Arial"/>
              </a:rPr>
              <a:t>Voter Authority Certificate applications:</a:t>
            </a:r>
            <a:endParaRPr kumimoji="0" lang="en-US" sz="2000" b="0" i="0" u="none" strike="noStrike" kern="0" cap="none" spc="0" normalizeH="0" baseline="0" noProof="0" dirty="0">
              <a:ln>
                <a:noFill/>
              </a:ln>
              <a:effectLst/>
              <a:uLnTx/>
              <a:uFillTx/>
              <a:latin typeface="Arial"/>
              <a:cs typeface="Arial"/>
            </a:endParaRPr>
          </a:p>
          <a:p>
            <a:pPr marL="628650" marR="0" lvl="1" indent="-285750" algn="l" defTabSz="914400" rtl="0" eaLnBrk="0" fontAlgn="base" latinLnBrk="0" hangingPunct="0">
              <a:lnSpc>
                <a:spcPct val="100000"/>
              </a:lnSpc>
              <a:spcBef>
                <a:spcPct val="20000"/>
              </a:spcBef>
              <a:spcAft>
                <a:spcPct val="0"/>
              </a:spcAft>
              <a:buClrTx/>
              <a:buSzTx/>
              <a:buFont typeface="Arial,Sans-Serif"/>
              <a:buChar char="•"/>
              <a:tabLst/>
              <a:defRPr/>
            </a:pPr>
            <a:r>
              <a:rPr kumimoji="0" lang="en-GB" b="0" i="0" u="none" strike="noStrike" kern="0" cap="none" spc="0" normalizeH="0" baseline="0" noProof="0" dirty="0">
                <a:ln>
                  <a:noFill/>
                </a:ln>
                <a:effectLst/>
                <a:uLnTx/>
                <a:uFillTx/>
                <a:latin typeface="Arial"/>
              </a:rPr>
              <a:t>Should not handle paper based Voter Authority Certificate applications and should encourage electors to send them directly to the ERO</a:t>
            </a:r>
          </a:p>
          <a:p>
            <a:pPr marL="800100" lvl="1" indent="-342900" algn="l">
              <a:buFont typeface="Arial" panose="020B0604020202020204" pitchFamily="34" charset="0"/>
              <a:buChar char="•"/>
              <a:defRPr/>
            </a:pPr>
            <a:endParaRPr lang="en-GB" sz="220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BC003D47-2DA6-4304-A70C-C5E8ABDD3AA3}"/>
              </a:ext>
            </a:extLst>
          </p:cNvPr>
          <p:cNvSpPr>
            <a:spLocks noGrp="1"/>
          </p:cNvSpPr>
          <p:nvPr>
            <p:ph type="title"/>
          </p:nvPr>
        </p:nvSpPr>
        <p:spPr>
          <a:xfrm>
            <a:off x="838200" y="365125"/>
            <a:ext cx="10515600" cy="750753"/>
          </a:xfrm>
        </p:spPr>
        <p:txBody>
          <a:bodyPr/>
          <a:lstStyle/>
          <a:p>
            <a:pPr algn="ctr"/>
            <a:r>
              <a:rPr lang="en-GB" altLang="en-US" dirty="0">
                <a:latin typeface="Arial" panose="020B0604020202020204" pitchFamily="34" charset="0"/>
                <a:cs typeface="Arial" panose="020B0604020202020204" pitchFamily="34" charset="0"/>
              </a:rPr>
              <a:t>Code of conduct for campaigners</a:t>
            </a:r>
            <a:endParaRPr lang="en-GB" dirty="0"/>
          </a:p>
        </p:txBody>
      </p:sp>
    </p:spTree>
    <p:extLst>
      <p:ext uri="{BB962C8B-B14F-4D97-AF65-F5344CB8AC3E}">
        <p14:creationId xmlns:p14="http://schemas.microsoft.com/office/powerpoint/2010/main" val="5284440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36FE7D26-974D-46E6-9FC8-931AA45F2A56}"/>
              </a:ext>
            </a:extLst>
          </p:cNvPr>
          <p:cNvSpPr>
            <a:spLocks noGrp="1"/>
          </p:cNvSpPr>
          <p:nvPr>
            <p:ph type="subTitle" idx="1"/>
          </p:nvPr>
        </p:nvSpPr>
        <p:spPr>
          <a:xfrm>
            <a:off x="1028054" y="1131376"/>
            <a:ext cx="10135892" cy="4757980"/>
          </a:xfrm>
        </p:spPr>
        <p:txBody>
          <a:bodyPr/>
          <a:lstStyle/>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44546A"/>
                </a:solidFill>
                <a:effectLst/>
                <a:uLnTx/>
                <a:uFillTx/>
                <a:latin typeface="Arial" panose="020B0604020202020204" pitchFamily="34" charset="0"/>
                <a:ea typeface="+mn-ea"/>
                <a:cs typeface="Arial" panose="020B0604020202020204" pitchFamily="34" charset="0"/>
              </a:rPr>
              <a:t>Postal ballot packs: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Never touch a postal ballot paper</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Never observe electors completing their postal vote.</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Never handle or take any completed ballot paper or postal ballot pack from voters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44546A"/>
                </a:solidFill>
                <a:effectLst/>
                <a:uLnTx/>
                <a:uFillTx/>
                <a:latin typeface="Arial" panose="020B0604020202020204" pitchFamily="34" charset="0"/>
                <a:ea typeface="+mn-ea"/>
                <a:cs typeface="Arial" panose="020B0604020202020204" pitchFamily="34" charset="0"/>
              </a:rPr>
              <a:t>Campaigning outside polling stations: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You are allowed to put your messages to voters on polling day, including public spaces outside polling places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Keep access to polling places and the pavements around polling places clear to allow voters to enter.</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Behaviour within the vicinity of the polling station on polling day including Tellers and Polling Agents</a:t>
            </a:r>
          </a:p>
          <a:p>
            <a:pPr marL="285750" marR="0" lvl="0" indent="-28575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altLang="en-US" sz="2000" b="0" i="0" u="none" strike="noStrike" kern="1200" cap="none" spc="0" normalizeH="0" baseline="0" noProof="0" dirty="0">
                <a:ln>
                  <a:noFill/>
                </a:ln>
                <a:solidFill>
                  <a:srgbClr val="44546A"/>
                </a:solidFill>
                <a:effectLst/>
                <a:uLnTx/>
                <a:uFillTx/>
                <a:latin typeface="Arial" panose="020B0604020202020204" pitchFamily="34" charset="0"/>
                <a:ea typeface="+mn-ea"/>
                <a:cs typeface="Arial" panose="020B0604020202020204" pitchFamily="34" charset="0"/>
              </a:rPr>
              <a:t>Issue Reporting:</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Online Form – Electoral Integrity Issues</a:t>
            </a:r>
          </a:p>
          <a:p>
            <a:pPr marL="742950" marR="0" lvl="1" indent="-28575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EC online form – </a:t>
            </a:r>
            <a:r>
              <a:rPr lang="en-GB" altLang="en-US" dirty="0">
                <a:solidFill>
                  <a:prstClr val="black"/>
                </a:solidFill>
                <a:latin typeface="Arial" panose="020B0604020202020204" pitchFamily="34" charset="0"/>
                <a:cs typeface="Arial" panose="020B0604020202020204" pitchFamily="34" charset="0"/>
              </a:rPr>
              <a:t>report missing imprints</a:t>
            </a:r>
            <a:endParaRPr kumimoji="0" lang="en-GB" altLang="en-US"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p:txBody>
      </p:sp>
      <p:sp>
        <p:nvSpPr>
          <p:cNvPr id="3" name="Title 2">
            <a:extLst>
              <a:ext uri="{FF2B5EF4-FFF2-40B4-BE49-F238E27FC236}">
                <a16:creationId xmlns:a16="http://schemas.microsoft.com/office/drawing/2014/main" id="{3CD980DC-68F5-4F71-8781-00CE5BF017F1}"/>
              </a:ext>
            </a:extLst>
          </p:cNvPr>
          <p:cNvSpPr>
            <a:spLocks noGrp="1"/>
          </p:cNvSpPr>
          <p:nvPr>
            <p:ph type="title"/>
          </p:nvPr>
        </p:nvSpPr>
        <p:spPr>
          <a:xfrm>
            <a:off x="838200" y="365125"/>
            <a:ext cx="10515600" cy="766251"/>
          </a:xfrm>
        </p:spPr>
        <p:txBody>
          <a:bodyPr/>
          <a:lstStyle/>
          <a:p>
            <a:pPr algn="ctr"/>
            <a:r>
              <a:rPr lang="en-GB" altLang="en-US" dirty="0">
                <a:latin typeface="Arial" panose="020B0604020202020204" pitchFamily="34" charset="0"/>
                <a:cs typeface="Arial" panose="020B0604020202020204" pitchFamily="34" charset="0"/>
              </a:rPr>
              <a:t>Code of conduct for campaigners</a:t>
            </a:r>
            <a:endParaRPr lang="en-GB" dirty="0"/>
          </a:p>
        </p:txBody>
      </p:sp>
    </p:spTree>
    <p:extLst>
      <p:ext uri="{BB962C8B-B14F-4D97-AF65-F5344CB8AC3E}">
        <p14:creationId xmlns:p14="http://schemas.microsoft.com/office/powerpoint/2010/main" val="33191491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3A1BF0CF-4675-4FFA-9AED-88B4515273AE}"/>
              </a:ext>
            </a:extLst>
          </p:cNvPr>
          <p:cNvSpPr>
            <a:spLocks noGrp="1"/>
          </p:cNvSpPr>
          <p:nvPr>
            <p:ph type="subTitle" idx="1"/>
          </p:nvPr>
        </p:nvSpPr>
        <p:spPr>
          <a:xfrm>
            <a:off x="1524000" y="1208867"/>
            <a:ext cx="9144000" cy="4525505"/>
          </a:xfrm>
        </p:spPr>
        <p:txBody>
          <a:bodyPr/>
          <a:lstStyle/>
          <a:p>
            <a:pPr marL="342900" indent="-342900" algn="l" eaLnBrk="1" hangingPunct="1">
              <a:lnSpc>
                <a:spcPct val="90000"/>
              </a:lnSpc>
              <a:buFont typeface="Arial" panose="020B0604020202020204" pitchFamily="34" charset="0"/>
              <a:buChar char="•"/>
              <a:defRPr/>
            </a:pPr>
            <a:r>
              <a:rPr lang="en-GB" sz="2200" dirty="0">
                <a:latin typeface="Arial" panose="020B0604020202020204" pitchFamily="34" charset="0"/>
                <a:cs typeface="Arial" panose="020B0604020202020204" pitchFamily="34" charset="0"/>
              </a:rPr>
              <a:t>Polling stations open from 7am to 10pm</a:t>
            </a:r>
          </a:p>
          <a:p>
            <a:pPr marL="342900" indent="-342900" algn="l" eaLnBrk="1" hangingPunct="1">
              <a:lnSpc>
                <a:spcPct val="90000"/>
              </a:lnSpc>
              <a:buFont typeface="Arial" panose="020B0604020202020204" pitchFamily="34" charset="0"/>
              <a:buChar char="•"/>
              <a:defRPr/>
            </a:pPr>
            <a:r>
              <a:rPr lang="en-GB" sz="2200" dirty="0">
                <a:latin typeface="Arial" panose="020B0604020202020204" pitchFamily="34" charset="0"/>
                <a:cs typeface="Arial" panose="020B0604020202020204" pitchFamily="34" charset="0"/>
              </a:rPr>
              <a:t>Office open 6.30am to 10.00pm for queries or problems relating to the administration of the election</a:t>
            </a:r>
          </a:p>
          <a:p>
            <a:pPr marL="685800" lvl="1" indent="-285750" algn="l" eaLnBrk="1" hangingPunct="1">
              <a:lnSpc>
                <a:spcPct val="90000"/>
              </a:lnSpc>
              <a:buFont typeface="Arial" panose="020B0604020202020204" pitchFamily="34" charset="0"/>
              <a:buChar char="•"/>
              <a:defRPr/>
            </a:pPr>
            <a:r>
              <a:rPr lang="en-GB" sz="2200" dirty="0">
                <a:latin typeface="Arial" panose="020B0604020202020204" pitchFamily="34" charset="0"/>
                <a:cs typeface="Arial" panose="020B0604020202020204" pitchFamily="34" charset="0"/>
              </a:rPr>
              <a:t>For queries relating to election finance issues, contact the Electoral Commission (contact details shown later)</a:t>
            </a:r>
          </a:p>
          <a:p>
            <a:pPr marL="342900" indent="-342900" algn="l" eaLnBrk="1" hangingPunct="1">
              <a:lnSpc>
                <a:spcPct val="90000"/>
              </a:lnSpc>
              <a:buFont typeface="Arial" panose="020B0604020202020204" pitchFamily="34" charset="0"/>
              <a:buChar char="•"/>
              <a:defRPr/>
            </a:pPr>
            <a:r>
              <a:rPr lang="en-GB" sz="2200" dirty="0">
                <a:latin typeface="Arial" panose="020B0604020202020204" pitchFamily="34" charset="0"/>
                <a:cs typeface="Arial" panose="020B0604020202020204" pitchFamily="34" charset="0"/>
              </a:rPr>
              <a:t>Voters in the polling station or in a queue outside the polling station at 10 pm can apply for a ballot paper</a:t>
            </a:r>
          </a:p>
          <a:p>
            <a:pPr marL="228600" marR="0" lvl="0" indent="-228600" algn="l" defTabSz="914400" rtl="0" eaLnBrk="1" fontAlgn="base" latinLnBrk="0" hangingPunct="1">
              <a:lnSpc>
                <a:spcPct val="9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cs typeface="Arial"/>
              </a:rPr>
              <a:t>  Voters in this election will need to present photographic ID in  the polling station</a:t>
            </a:r>
            <a:br>
              <a:rPr kumimoji="0" lang="en-GB" b="0" i="0" u="none" strike="noStrike" kern="0" cap="none" spc="0" normalizeH="0" baseline="0" noProof="0" dirty="0">
                <a:ln>
                  <a:noFill/>
                </a:ln>
                <a:effectLst/>
                <a:uLnTx/>
                <a:uFillTx/>
                <a:latin typeface="Arial"/>
                <a:cs typeface="Arial"/>
              </a:rPr>
            </a:br>
            <a:endParaRPr kumimoji="0" lang="en-GB" b="0" i="0" u="none" strike="noStrike" kern="0" cap="none" spc="0" normalizeH="0" baseline="0" noProof="0" dirty="0">
              <a:ln>
                <a:noFill/>
              </a:ln>
              <a:effectLst/>
              <a:uLnTx/>
              <a:uFillTx/>
              <a:latin typeface="Arial"/>
              <a:cs typeface="Arial"/>
            </a:endParaRPr>
          </a:p>
          <a:p>
            <a:pPr marL="228600" marR="0" lvl="0" indent="-228600" algn="l" defTabSz="914400" rtl="0" eaLnBrk="1" fontAlgn="base" latinLnBrk="0" hangingPunct="1">
              <a:lnSpc>
                <a:spcPct val="90000"/>
              </a:lnSpc>
              <a:spcBef>
                <a:spcPct val="20000"/>
              </a:spcBef>
              <a:spcAft>
                <a:spcPct val="0"/>
              </a:spcAft>
              <a:buClrTx/>
              <a:buSzTx/>
              <a:buFontTx/>
              <a:buChar char="•"/>
              <a:tabLst/>
              <a:defRPr/>
            </a:pPr>
            <a:r>
              <a:rPr kumimoji="0" lang="en-GB" b="0" i="0" u="none" strike="noStrike" kern="0" cap="none" spc="0" normalizeH="0" baseline="0" noProof="0" dirty="0">
                <a:ln>
                  <a:noFill/>
                </a:ln>
                <a:effectLst/>
                <a:uLnTx/>
                <a:uFillTx/>
                <a:latin typeface="Arial"/>
                <a:cs typeface="Arial"/>
              </a:rPr>
              <a:t>  Voters can request to have their ID checked in private</a:t>
            </a:r>
          </a:p>
          <a:p>
            <a:pPr marL="342900" indent="-342900" algn="l" eaLnBrk="1" hangingPunct="1">
              <a:lnSpc>
                <a:spcPct val="90000"/>
              </a:lnSpc>
              <a:buFont typeface="Arial" panose="020B0604020202020204" pitchFamily="34" charset="0"/>
              <a:buChar char="•"/>
              <a:defRPr/>
            </a:pPr>
            <a:endParaRPr lang="en-GB" sz="220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D0DB3FEA-355C-4DE4-8B4A-0934D1FA8011}"/>
              </a:ext>
            </a:extLst>
          </p:cNvPr>
          <p:cNvSpPr>
            <a:spLocks noGrp="1"/>
          </p:cNvSpPr>
          <p:nvPr>
            <p:ph type="title"/>
          </p:nvPr>
        </p:nvSpPr>
        <p:spPr/>
        <p:txBody>
          <a:bodyPr/>
          <a:lstStyle/>
          <a:p>
            <a:pPr algn="ctr"/>
            <a:r>
              <a:rPr lang="en-GB" altLang="en-US" dirty="0">
                <a:latin typeface="Arial" panose="020B0604020202020204" pitchFamily="34" charset="0"/>
                <a:cs typeface="Arial" panose="020B0604020202020204" pitchFamily="34" charset="0"/>
              </a:rPr>
              <a:t>Polling Day</a:t>
            </a:r>
            <a:endParaRPr lang="en-GB" dirty="0"/>
          </a:p>
        </p:txBody>
      </p:sp>
    </p:spTree>
    <p:extLst>
      <p:ext uri="{BB962C8B-B14F-4D97-AF65-F5344CB8AC3E}">
        <p14:creationId xmlns:p14="http://schemas.microsoft.com/office/powerpoint/2010/main" val="34910465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3A1BF0CF-4675-4FFA-9AED-88B4515273AE}"/>
              </a:ext>
            </a:extLst>
          </p:cNvPr>
          <p:cNvSpPr>
            <a:spLocks noGrp="1"/>
          </p:cNvSpPr>
          <p:nvPr>
            <p:ph type="subTitle" idx="1"/>
          </p:nvPr>
        </p:nvSpPr>
        <p:spPr>
          <a:xfrm>
            <a:off x="3587262" y="365125"/>
            <a:ext cx="7877907" cy="4525505"/>
          </a:xfrm>
        </p:spPr>
        <p:txBody>
          <a:bodyPr/>
          <a:lstStyle/>
          <a:p>
            <a:pPr marL="228600" marR="0" lvl="0" indent="-228600" algn="l" defTabSz="914400" rtl="0" eaLnBrk="1" fontAlgn="base" latinLnBrk="0" hangingPunct="1">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Postal votes can be handed into polling stations within the voting area</a:t>
            </a:r>
          </a:p>
          <a:p>
            <a:pPr marL="228600" marR="0" lvl="0" indent="-228600" algn="l" defTabSz="914400" rtl="0" eaLnBrk="0" fontAlgn="base" latinLnBrk="0" hangingPunct="0">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Anyone returning postal votes by hand must complete a postal vote return form, otherwise the postal votes will be rejected</a:t>
            </a:r>
          </a:p>
          <a:p>
            <a:pPr marL="228600" marR="0" lvl="0" indent="-228600" algn="l" defTabSz="914400" rtl="0" eaLnBrk="1" fontAlgn="base" latinLnBrk="0" hangingPunct="1">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Polling station staff may assist anyone wishing to hand in postal votes to complete the relevant form </a:t>
            </a:r>
          </a:p>
          <a:p>
            <a:pPr marL="228600" marR="0" lvl="0" indent="-228600" algn="l" defTabSz="914400" rtl="0" eaLnBrk="0" fontAlgn="base" latinLnBrk="0" hangingPunct="0">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An individual may hand in a maximum of 6 electors’ postal votes (their own and five others) per poll </a:t>
            </a:r>
          </a:p>
          <a:p>
            <a:pPr marL="228600" marR="0" lvl="0" indent="-228600" algn="l" defTabSz="914400" rtl="0" eaLnBrk="0" fontAlgn="base" latinLnBrk="0" hangingPunct="0">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If the individual is a campaigner they may only handle their own postal vote and those that belong to close family members or people for whom they provide care</a:t>
            </a:r>
          </a:p>
          <a:p>
            <a:pPr marL="228600" marR="0" lvl="0" indent="-228600" algn="l" defTabSz="914400" rtl="0" eaLnBrk="1" fontAlgn="base" latinLnBrk="0" hangingPunct="1">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Polling station staff will not be able to provide advice about whether someone is a campaigner, but they may reject postal votes if they have reasonable cause to believe an individual is a campaigner</a:t>
            </a:r>
          </a:p>
          <a:p>
            <a:pPr marL="228600" marR="0" lvl="0" indent="-228600" algn="l" defTabSz="914400" rtl="0" eaLnBrk="0" fontAlgn="base" latinLnBrk="0" hangingPunct="0">
              <a:lnSpc>
                <a:spcPct val="90000"/>
              </a:lnSpc>
              <a:spcBef>
                <a:spcPct val="20000"/>
              </a:spcBef>
              <a:spcAft>
                <a:spcPct val="0"/>
              </a:spcAft>
              <a:buClrTx/>
              <a:buSzTx/>
              <a:buFontTx/>
              <a:buChar char="•"/>
              <a:tabLst/>
              <a:defRPr/>
            </a:pPr>
            <a:r>
              <a:rPr kumimoji="0" lang="en-GB" sz="2000" b="0" i="0" u="none" strike="noStrike" kern="0" cap="none" spc="0" normalizeH="0" baseline="0" noProof="0" dirty="0">
                <a:ln>
                  <a:noFill/>
                </a:ln>
                <a:effectLst/>
                <a:uLnTx/>
                <a:uFillTx/>
                <a:latin typeface="Arial"/>
                <a:cs typeface="Arial"/>
              </a:rPr>
              <a:t>If postal votes are handed in not in accordance with the rules, then they will be rejected</a:t>
            </a:r>
          </a:p>
          <a:p>
            <a:pPr marL="342900" indent="-342900" algn="l" eaLnBrk="1" hangingPunct="1">
              <a:lnSpc>
                <a:spcPct val="90000"/>
              </a:lnSpc>
              <a:buFont typeface="Arial" panose="020B0604020202020204" pitchFamily="34" charset="0"/>
              <a:buChar char="•"/>
              <a:defRPr/>
            </a:pPr>
            <a:endParaRPr lang="en-GB" sz="220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D0DB3FEA-355C-4DE4-8B4A-0934D1FA8011}"/>
              </a:ext>
            </a:extLst>
          </p:cNvPr>
          <p:cNvSpPr>
            <a:spLocks noGrp="1"/>
          </p:cNvSpPr>
          <p:nvPr>
            <p:ph type="title"/>
          </p:nvPr>
        </p:nvSpPr>
        <p:spPr>
          <a:xfrm>
            <a:off x="545124" y="365125"/>
            <a:ext cx="3042138" cy="3239721"/>
          </a:xfrm>
        </p:spPr>
        <p:txBody>
          <a:bodyPr/>
          <a:lstStyle/>
          <a:p>
            <a:pPr algn="ctr"/>
            <a:r>
              <a:rPr lang="en-GB" altLang="en-US" dirty="0">
                <a:latin typeface="Arial" panose="020B0604020202020204" pitchFamily="34" charset="0"/>
                <a:cs typeface="Arial" panose="020B0604020202020204" pitchFamily="34" charset="0"/>
              </a:rPr>
              <a:t>Completed postal votes handed in to polling stations</a:t>
            </a:r>
            <a:endParaRPr lang="en-GB" dirty="0"/>
          </a:p>
        </p:txBody>
      </p:sp>
    </p:spTree>
    <p:extLst>
      <p:ext uri="{BB962C8B-B14F-4D97-AF65-F5344CB8AC3E}">
        <p14:creationId xmlns:p14="http://schemas.microsoft.com/office/powerpoint/2010/main" val="41934759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611A0DE-3406-411B-962E-FBC17991CCCB}"/>
              </a:ext>
            </a:extLst>
          </p:cNvPr>
          <p:cNvSpPr>
            <a:spLocks noGrp="1"/>
          </p:cNvSpPr>
          <p:nvPr>
            <p:ph type="subTitle" idx="1"/>
          </p:nvPr>
        </p:nvSpPr>
        <p:spPr>
          <a:xfrm>
            <a:off x="1524000" y="1456841"/>
            <a:ext cx="9144000" cy="3965764"/>
          </a:xfrm>
        </p:spPr>
        <p:txBody>
          <a:bodyPr/>
          <a:lstStyle/>
          <a:p>
            <a:pPr marL="342900" indent="-342900" algn="l" eaLnBrk="1" hangingPunct="1">
              <a:lnSpc>
                <a:spcPct val="150000"/>
              </a:lnSpc>
              <a:buFont typeface="Arial" panose="020B0604020202020204" pitchFamily="34" charset="0"/>
              <a:buChar char="•"/>
              <a:defRPr/>
            </a:pPr>
            <a:r>
              <a:rPr lang="en-GB" sz="2200" dirty="0">
                <a:latin typeface="Arial"/>
              </a:rPr>
              <a:t>The verification and count will be held at the Coventry Building Society Arena at 8 May starting at 9am</a:t>
            </a:r>
          </a:p>
          <a:p>
            <a:pPr marL="342900" indent="-342900" algn="l" eaLnBrk="1" hangingPunct="1">
              <a:lnSpc>
                <a:spcPct val="150000"/>
              </a:lnSpc>
              <a:buFont typeface="Arial" panose="020B0604020202020204" pitchFamily="34" charset="0"/>
              <a:buChar char="•"/>
              <a:defRPr/>
            </a:pPr>
            <a:r>
              <a:rPr lang="en-GB" sz="2200" dirty="0">
                <a:latin typeface="Arial"/>
              </a:rPr>
              <a:t>The verification will take place first with the count for all wards starting on the completion of the verification for that ward</a:t>
            </a:r>
          </a:p>
          <a:p>
            <a:pPr marL="342900" indent="-342900" algn="l" eaLnBrk="1" hangingPunct="1">
              <a:lnSpc>
                <a:spcPct val="150000"/>
              </a:lnSpc>
              <a:buFont typeface="Arial" panose="020B0604020202020204" pitchFamily="34" charset="0"/>
              <a:buChar char="•"/>
              <a:defRPr/>
            </a:pPr>
            <a:r>
              <a:rPr lang="en-GB" sz="2200" dirty="0">
                <a:latin typeface="Arial"/>
              </a:rPr>
              <a:t>Block counting and Kangaroo Boards</a:t>
            </a:r>
          </a:p>
          <a:p>
            <a:pPr marL="342900" lvl="1" indent="-342900" algn="l" eaLnBrk="1" hangingPunct="1">
              <a:lnSpc>
                <a:spcPct val="150000"/>
              </a:lnSpc>
              <a:buFontTx/>
              <a:buChar char="•"/>
              <a:defRPr/>
            </a:pPr>
            <a:r>
              <a:rPr lang="en-GB" sz="2200" dirty="0">
                <a:latin typeface="Arial"/>
                <a:ea typeface="+mn-ea"/>
                <a:cs typeface="+mn-cs"/>
              </a:rPr>
              <a:t>Candidates, election agents, counting agents (number to be determined). </a:t>
            </a:r>
          </a:p>
        </p:txBody>
      </p:sp>
      <p:sp>
        <p:nvSpPr>
          <p:cNvPr id="3" name="Title 2">
            <a:extLst>
              <a:ext uri="{FF2B5EF4-FFF2-40B4-BE49-F238E27FC236}">
                <a16:creationId xmlns:a16="http://schemas.microsoft.com/office/drawing/2014/main" id="{90172040-554B-4B86-8AE9-9CEBA1E30E26}"/>
              </a:ext>
            </a:extLst>
          </p:cNvPr>
          <p:cNvSpPr>
            <a:spLocks noGrp="1"/>
          </p:cNvSpPr>
          <p:nvPr>
            <p:ph type="title"/>
          </p:nvPr>
        </p:nvSpPr>
        <p:spPr>
          <a:xfrm>
            <a:off x="838200" y="365125"/>
            <a:ext cx="10515600" cy="859241"/>
          </a:xfrm>
        </p:spPr>
        <p:txBody>
          <a:bodyPr/>
          <a:lstStyle/>
          <a:p>
            <a:pPr algn="ctr"/>
            <a:r>
              <a:rPr lang="en-GB" altLang="en-US" dirty="0">
                <a:latin typeface="Arial" panose="020B0604020202020204" pitchFamily="34" charset="0"/>
                <a:cs typeface="Arial" panose="020B0604020202020204" pitchFamily="34" charset="0"/>
              </a:rPr>
              <a:t>Verification and Count</a:t>
            </a:r>
            <a:endParaRPr lang="en-GB" dirty="0"/>
          </a:p>
        </p:txBody>
      </p:sp>
    </p:spTree>
    <p:extLst>
      <p:ext uri="{BB962C8B-B14F-4D97-AF65-F5344CB8AC3E}">
        <p14:creationId xmlns:p14="http://schemas.microsoft.com/office/powerpoint/2010/main" val="39356442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B2642664-C27D-48A8-8D19-6632C3D301DD}"/>
              </a:ext>
            </a:extLst>
          </p:cNvPr>
          <p:cNvSpPr>
            <a:spLocks noGrp="1"/>
          </p:cNvSpPr>
          <p:nvPr>
            <p:ph type="subTitle" idx="1"/>
          </p:nvPr>
        </p:nvSpPr>
        <p:spPr>
          <a:xfrm>
            <a:off x="1524000" y="1518834"/>
            <a:ext cx="9144000" cy="3738966"/>
          </a:xfrm>
        </p:spPr>
        <p:txBody>
          <a:bodyPr/>
          <a:lstStyle/>
          <a:p>
            <a:pPr marL="342900" indent="-342900" algn="l"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Defined as certain expenses ‘used for the purposes of the candidate’s election’ during the regulated period.</a:t>
            </a:r>
          </a:p>
          <a:p>
            <a:pPr marL="342900" indent="-342900" algn="l"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Responsibility of </a:t>
            </a:r>
            <a:r>
              <a:rPr lang="en-GB" altLang="en-US" b="1" dirty="0">
                <a:solidFill>
                  <a:schemeClr val="accent2"/>
                </a:solidFill>
                <a:latin typeface="Arial" panose="020B0604020202020204" pitchFamily="34" charset="0"/>
                <a:cs typeface="Arial" panose="020B0604020202020204" pitchFamily="34" charset="0"/>
              </a:rPr>
              <a:t>election agent </a:t>
            </a:r>
          </a:p>
          <a:p>
            <a:pPr marL="342900" indent="-342900" algn="l"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Limit on expenses:</a:t>
            </a:r>
          </a:p>
          <a:p>
            <a:pPr marL="800100" lvl="1" indent="-342900" algn="l" eaLnBrk="1" hangingPunct="1">
              <a:buFont typeface="Arial" panose="020B0604020202020204" pitchFamily="34" charset="0"/>
              <a:buChar char="•"/>
            </a:pPr>
            <a:r>
              <a:rPr lang="en-GB" altLang="en-US" sz="2400">
                <a:latin typeface="Arial" panose="020B0604020202020204" pitchFamily="34" charset="0"/>
                <a:cs typeface="Arial" panose="020B0604020202020204" pitchFamily="34" charset="0"/>
              </a:rPr>
              <a:t>£960+ </a:t>
            </a:r>
            <a:r>
              <a:rPr lang="en-GB" altLang="en-US" sz="2400" dirty="0">
                <a:latin typeface="Arial" panose="020B0604020202020204" pitchFamily="34" charset="0"/>
                <a:cs typeface="Arial" panose="020B0604020202020204" pitchFamily="34" charset="0"/>
              </a:rPr>
              <a:t>8</a:t>
            </a:r>
            <a:r>
              <a:rPr lang="en-GB" altLang="en-US" sz="2400">
                <a:latin typeface="Arial" panose="020B0604020202020204" pitchFamily="34" charset="0"/>
                <a:cs typeface="Arial" panose="020B0604020202020204" pitchFamily="34" charset="0"/>
              </a:rPr>
              <a:t> </a:t>
            </a:r>
            <a:r>
              <a:rPr lang="en-GB" altLang="en-US" sz="2400" dirty="0">
                <a:latin typeface="Arial" panose="020B0604020202020204" pitchFamily="34" charset="0"/>
                <a:cs typeface="Arial" panose="020B0604020202020204" pitchFamily="34" charset="0"/>
              </a:rPr>
              <a:t>pence per elector in ward/division on register in force on 1 March</a:t>
            </a:r>
            <a:r>
              <a:rPr lang="en-GB" altLang="en-US" sz="2400" dirty="0">
                <a:solidFill>
                  <a:srgbClr val="FF0000"/>
                </a:solidFill>
                <a:latin typeface="Arial" panose="020B0604020202020204" pitchFamily="34" charset="0"/>
                <a:cs typeface="Arial" panose="020B0604020202020204" pitchFamily="34" charset="0"/>
              </a:rPr>
              <a:t> </a:t>
            </a:r>
          </a:p>
          <a:p>
            <a:pPr marL="800100" lvl="1" indent="-342900" algn="l" eaLnBrk="1" hangingPunct="1">
              <a:buFont typeface="Arial" panose="020B0604020202020204" pitchFamily="34" charset="0"/>
              <a:buChar char="•"/>
            </a:pPr>
            <a:r>
              <a:rPr lang="en-GB" altLang="en-US" sz="2400" dirty="0">
                <a:latin typeface="Arial" panose="020B0604020202020204" pitchFamily="34" charset="0"/>
                <a:cs typeface="Arial" panose="020B0604020202020204" pitchFamily="34" charset="0"/>
              </a:rPr>
              <a:t>reduced for joint candidates</a:t>
            </a:r>
          </a:p>
          <a:p>
            <a:pPr marL="342900" indent="-342900" algn="l" eaLnBrk="1" hangingPunct="1">
              <a:buFont typeface="Arial" panose="020B0604020202020204" pitchFamily="34" charset="0"/>
              <a:buChar char="•"/>
            </a:pPr>
            <a:r>
              <a:rPr lang="en-GB" altLang="en-US" dirty="0">
                <a:latin typeface="Arial" panose="020B0604020202020204" pitchFamily="34" charset="0"/>
                <a:cs typeface="Arial" panose="020B0604020202020204" pitchFamily="34" charset="0"/>
              </a:rPr>
              <a:t>Must get and keep receipts (over £20)</a:t>
            </a:r>
          </a:p>
          <a:p>
            <a:endParaRPr lang="en-GB" dirty="0"/>
          </a:p>
        </p:txBody>
      </p:sp>
      <p:sp>
        <p:nvSpPr>
          <p:cNvPr id="3" name="Title 2">
            <a:extLst>
              <a:ext uri="{FF2B5EF4-FFF2-40B4-BE49-F238E27FC236}">
                <a16:creationId xmlns:a16="http://schemas.microsoft.com/office/drawing/2014/main" id="{7B6937F6-ECA2-441C-8ADF-0FF71137149C}"/>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Candidate Spending</a:t>
            </a:r>
            <a:endParaRPr lang="en-GB" dirty="0"/>
          </a:p>
        </p:txBody>
      </p:sp>
    </p:spTree>
    <p:extLst>
      <p:ext uri="{BB962C8B-B14F-4D97-AF65-F5344CB8AC3E}">
        <p14:creationId xmlns:p14="http://schemas.microsoft.com/office/powerpoint/2010/main" val="1079795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267E853-BC3B-4042-A33E-F8593928C062}"/>
              </a:ext>
            </a:extLst>
          </p:cNvPr>
          <p:cNvSpPr>
            <a:spLocks noGrp="1"/>
          </p:cNvSpPr>
          <p:nvPr>
            <p:ph type="subTitle" idx="1"/>
          </p:nvPr>
        </p:nvSpPr>
        <p:spPr>
          <a:xfrm>
            <a:off x="1524000" y="2123268"/>
            <a:ext cx="9144000" cy="3134532"/>
          </a:xfrm>
        </p:spPr>
        <p:txBody>
          <a:bodyPr/>
          <a:lstStyle/>
          <a:p>
            <a:pPr marL="342900" indent="-342900" algn="l"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Returns due 35 calendar days after result of election </a:t>
            </a:r>
          </a:p>
          <a:p>
            <a:pPr marL="342900" indent="-342900" algn="l"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Returns made public by </a:t>
            </a:r>
            <a:r>
              <a:rPr lang="en-GB" altLang="en-US" b="1">
                <a:solidFill>
                  <a:schemeClr val="accent2"/>
                </a:solidFill>
                <a:latin typeface="Arial" panose="020B0604020202020204" pitchFamily="34" charset="0"/>
                <a:cs typeface="Arial" panose="020B0604020202020204" pitchFamily="34" charset="0"/>
              </a:rPr>
              <a:t>Returning Officer</a:t>
            </a:r>
          </a:p>
          <a:p>
            <a:pPr marL="342900" indent="-342900" algn="l"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Sample of returns may be reviewed by the </a:t>
            </a:r>
            <a:r>
              <a:rPr lang="en-GB" altLang="en-US" b="1">
                <a:solidFill>
                  <a:schemeClr val="accent2"/>
                </a:solidFill>
                <a:latin typeface="Arial" panose="020B0604020202020204" pitchFamily="34" charset="0"/>
                <a:cs typeface="Arial" panose="020B0604020202020204" pitchFamily="34" charset="0"/>
              </a:rPr>
              <a:t>Electoral Commission</a:t>
            </a:r>
          </a:p>
          <a:p>
            <a:pPr marL="342900" indent="-342900" algn="l"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Failure to submit a spending return is a criminal offence enforceable by police</a:t>
            </a:r>
          </a:p>
          <a:p>
            <a:pPr marL="342900" indent="-342900" algn="l" eaLnBrk="1" hangingPunct="1">
              <a:buFont typeface="Arial" panose="020B0604020202020204" pitchFamily="34" charset="0"/>
              <a:buChar char="•"/>
            </a:pPr>
            <a:r>
              <a:rPr lang="en-GB" altLang="en-US">
                <a:latin typeface="Arial" panose="020B0604020202020204" pitchFamily="34" charset="0"/>
                <a:cs typeface="Arial" panose="020B0604020202020204" pitchFamily="34" charset="0"/>
              </a:rPr>
              <a:t>No spending will be reimbursed</a:t>
            </a:r>
            <a:endParaRPr lang="en-GB" altLang="en-US"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205ABE16-F002-45B8-AD4D-287268C5C749}"/>
              </a:ext>
            </a:extLst>
          </p:cNvPr>
          <p:cNvSpPr>
            <a:spLocks noGrp="1"/>
          </p:cNvSpPr>
          <p:nvPr>
            <p:ph type="title"/>
          </p:nvPr>
        </p:nvSpPr>
        <p:spPr/>
        <p:txBody>
          <a:bodyPr/>
          <a:lstStyle/>
          <a:p>
            <a:pPr algn="ctr"/>
            <a:r>
              <a:rPr lang="en-GB" altLang="en-US" dirty="0">
                <a:latin typeface="Arial" panose="020B0604020202020204" pitchFamily="34" charset="0"/>
                <a:cs typeface="Arial" panose="020B0604020202020204" pitchFamily="34" charset="0"/>
              </a:rPr>
              <a:t>Candidates’ Spending Returns</a:t>
            </a:r>
            <a:endParaRPr lang="en-GB" dirty="0"/>
          </a:p>
        </p:txBody>
      </p:sp>
    </p:spTree>
    <p:extLst>
      <p:ext uri="{BB962C8B-B14F-4D97-AF65-F5344CB8AC3E}">
        <p14:creationId xmlns:p14="http://schemas.microsoft.com/office/powerpoint/2010/main" val="191530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B92F70F4-40C1-A813-BFD2-C1B4C8D8B7CB}"/>
              </a:ext>
            </a:extLst>
          </p:cNvPr>
          <p:cNvSpPr>
            <a:spLocks noGrp="1"/>
          </p:cNvSpPr>
          <p:nvPr>
            <p:ph type="subTitle" idx="1"/>
          </p:nvPr>
        </p:nvSpPr>
        <p:spPr>
          <a:xfrm>
            <a:off x="1524000" y="1690688"/>
            <a:ext cx="9144000" cy="4060767"/>
          </a:xfrm>
        </p:spPr>
        <p:txBody>
          <a:bodyPr/>
          <a:lstStyle/>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Electoral Commission provide a full range of guidance for candidates and agents on their website</a:t>
            </a:r>
          </a:p>
          <a:p>
            <a:pPr marL="342900" indent="-342900" algn="l">
              <a:buFont typeface="Arial" panose="020B0604020202020204" pitchFamily="34" charset="0"/>
              <a:buChar char="•"/>
            </a:pPr>
            <a:endParaRPr lang="en-GB" dirty="0">
              <a:latin typeface="Arial" panose="020B0604020202020204" pitchFamily="34" charset="0"/>
              <a:cs typeface="Arial" panose="020B0604020202020204" pitchFamily="34" charset="0"/>
              <a:hlinkClick r:id="rId3"/>
            </a:endParaRPr>
          </a:p>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hlinkClick r:id="rId3"/>
              </a:rPr>
              <a:t>Video resource </a:t>
            </a:r>
            <a:r>
              <a:rPr lang="en-GB" dirty="0">
                <a:latin typeface="Arial" panose="020B0604020202020204" pitchFamily="34" charset="0"/>
                <a:cs typeface="Arial" panose="020B0604020202020204" pitchFamily="34" charset="0"/>
              </a:rPr>
              <a:t>available on completing a nomination paper</a:t>
            </a:r>
          </a:p>
          <a:p>
            <a:pPr marL="342900" indent="-342900" algn="l">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dirty="0">
                <a:latin typeface="Arial" panose="020B0604020202020204" pitchFamily="34" charset="0"/>
                <a:cs typeface="Arial" panose="020B0604020202020204" pitchFamily="34" charset="0"/>
              </a:rPr>
              <a:t>Election Expenses are covered by the Electoral Commission and they are holding a briefing on 4 March if you have not received the link let me know at the end.</a:t>
            </a:r>
          </a:p>
        </p:txBody>
      </p:sp>
      <p:sp>
        <p:nvSpPr>
          <p:cNvPr id="3" name="Title 2">
            <a:extLst>
              <a:ext uri="{FF2B5EF4-FFF2-40B4-BE49-F238E27FC236}">
                <a16:creationId xmlns:a16="http://schemas.microsoft.com/office/drawing/2014/main" id="{B0DF7285-BAFD-25BF-0676-CC011D49B483}"/>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Electoral Commission</a:t>
            </a:r>
          </a:p>
        </p:txBody>
      </p:sp>
    </p:spTree>
    <p:extLst>
      <p:ext uri="{BB962C8B-B14F-4D97-AF65-F5344CB8AC3E}">
        <p14:creationId xmlns:p14="http://schemas.microsoft.com/office/powerpoint/2010/main" val="3679116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68625964-A8A5-69EF-3837-E80902EC50BC}"/>
              </a:ext>
            </a:extLst>
          </p:cNvPr>
          <p:cNvSpPr>
            <a:spLocks noGrp="1"/>
          </p:cNvSpPr>
          <p:nvPr>
            <p:ph type="subTitle" idx="1"/>
          </p:nvPr>
        </p:nvSpPr>
        <p:spPr>
          <a:xfrm>
            <a:off x="1524000" y="1911926"/>
            <a:ext cx="9144000" cy="3345873"/>
          </a:xfrm>
        </p:spPr>
        <p:txBody>
          <a:bodyPr/>
          <a:lstStyle/>
          <a:p>
            <a:pPr marL="342900" indent="-342900" algn="l">
              <a:buFont typeface="Arial" panose="020B0604020202020204" pitchFamily="34" charset="0"/>
              <a:buChar char="•"/>
            </a:pPr>
            <a:r>
              <a:rPr lang="en-GB" sz="3200" dirty="0">
                <a:latin typeface="Arial" panose="020B0604020202020204" pitchFamily="34" charset="0"/>
                <a:cs typeface="Arial" panose="020B0604020202020204" pitchFamily="34" charset="0"/>
              </a:rPr>
              <a:t>Single Point of contact re: electoral matters</a:t>
            </a:r>
          </a:p>
          <a:p>
            <a:pPr marL="342900" indent="-342900" algn="l">
              <a:buFont typeface="Arial" panose="020B0604020202020204" pitchFamily="34" charset="0"/>
              <a:buChar char="•"/>
            </a:pPr>
            <a:endParaRPr lang="en-GB" sz="3200" dirty="0">
              <a:latin typeface="Arial" panose="020B0604020202020204" pitchFamily="34" charset="0"/>
              <a:cs typeface="Arial" panose="020B0604020202020204" pitchFamily="34" charset="0"/>
            </a:endParaRPr>
          </a:p>
          <a:p>
            <a:pPr marL="342900" indent="-342900" algn="l">
              <a:buFont typeface="Arial" panose="020B0604020202020204" pitchFamily="34" charset="0"/>
              <a:buChar char="•"/>
            </a:pPr>
            <a:r>
              <a:rPr lang="en-GB" sz="3200" dirty="0">
                <a:latin typeface="Arial" panose="020B0604020202020204" pitchFamily="34" charset="0"/>
                <a:cs typeface="Arial" panose="020B0604020202020204" pitchFamily="34" charset="0"/>
              </a:rPr>
              <a:t>Candidates Security – Operation Ford – links to briefings, candidates details form</a:t>
            </a:r>
          </a:p>
        </p:txBody>
      </p:sp>
      <p:sp>
        <p:nvSpPr>
          <p:cNvPr id="3" name="Title 2">
            <a:extLst>
              <a:ext uri="{FF2B5EF4-FFF2-40B4-BE49-F238E27FC236}">
                <a16:creationId xmlns:a16="http://schemas.microsoft.com/office/drawing/2014/main" id="{D9552BA9-AB18-35D6-2F4D-09F35AB5B3B7}"/>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Police Support</a:t>
            </a:r>
          </a:p>
        </p:txBody>
      </p:sp>
    </p:spTree>
    <p:extLst>
      <p:ext uri="{BB962C8B-B14F-4D97-AF65-F5344CB8AC3E}">
        <p14:creationId xmlns:p14="http://schemas.microsoft.com/office/powerpoint/2010/main" val="33379774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F0E0F2A2-335F-4E9E-981D-6E81AC805497}"/>
              </a:ext>
            </a:extLst>
          </p:cNvPr>
          <p:cNvSpPr>
            <a:spLocks noGrp="1"/>
          </p:cNvSpPr>
          <p:nvPr>
            <p:ph type="subTitle" idx="1"/>
          </p:nvPr>
        </p:nvSpPr>
        <p:spPr>
          <a:xfrm>
            <a:off x="1524000" y="1983783"/>
            <a:ext cx="9144000" cy="3274017"/>
          </a:xfrm>
        </p:spPr>
        <p:txBody>
          <a:bodyPr/>
          <a:lstStyle/>
          <a:p>
            <a:pPr marL="342900" indent="-342900" algn="l" eaLnBrk="1" hangingPunct="1">
              <a:lnSpc>
                <a:spcPct val="90000"/>
              </a:lnSpc>
              <a:buFont typeface="Arial" panose="020B0604020202020204" pitchFamily="34" charset="0"/>
              <a:buChar char="•"/>
              <a:defRPr/>
            </a:pPr>
            <a:r>
              <a:rPr lang="en-GB" sz="2400" dirty="0">
                <a:latin typeface="Arial"/>
              </a:rPr>
              <a:t>Electoral Services Team – 024 7697 5226</a:t>
            </a:r>
          </a:p>
          <a:p>
            <a:pPr marL="742950" lvl="1" indent="-342900" algn="l" eaLnBrk="1" hangingPunct="1">
              <a:lnSpc>
                <a:spcPct val="90000"/>
              </a:lnSpc>
              <a:buFont typeface="Arial" panose="020B0604020202020204" pitchFamily="34" charset="0"/>
              <a:buChar char="•"/>
              <a:defRPr/>
            </a:pPr>
            <a:r>
              <a:rPr lang="en-GB" sz="2200" dirty="0">
                <a:latin typeface="Arial"/>
              </a:rPr>
              <a:t>E-mail – candidates@coventry.gov.uk</a:t>
            </a:r>
          </a:p>
          <a:p>
            <a:pPr marL="342900" indent="-342900" algn="l" eaLnBrk="1" hangingPunct="1">
              <a:lnSpc>
                <a:spcPct val="90000"/>
              </a:lnSpc>
              <a:buFont typeface="Arial" panose="020B0604020202020204" pitchFamily="34" charset="0"/>
              <a:buChar char="•"/>
              <a:defRPr/>
            </a:pPr>
            <a:endParaRPr lang="en-GB" sz="2400" i="1" dirty="0">
              <a:latin typeface="Arial"/>
            </a:endParaRPr>
          </a:p>
        </p:txBody>
      </p:sp>
      <p:sp>
        <p:nvSpPr>
          <p:cNvPr id="3" name="Title 2">
            <a:extLst>
              <a:ext uri="{FF2B5EF4-FFF2-40B4-BE49-F238E27FC236}">
                <a16:creationId xmlns:a16="http://schemas.microsoft.com/office/drawing/2014/main" id="{41AFDC96-0566-4CAB-AAAD-AE2AC8078128}"/>
              </a:ext>
            </a:extLst>
          </p:cNvPr>
          <p:cNvSpPr>
            <a:spLocks noGrp="1"/>
          </p:cNvSpPr>
          <p:nvPr>
            <p:ph type="title"/>
          </p:nvPr>
        </p:nvSpPr>
        <p:spPr/>
        <p:txBody>
          <a:bodyPr/>
          <a:lstStyle/>
          <a:p>
            <a:pPr algn="ctr"/>
            <a:r>
              <a:rPr lang="en-GB" altLang="en-US" dirty="0">
                <a:latin typeface="Arial" panose="020B0604020202020204" pitchFamily="34" charset="0"/>
                <a:cs typeface="Arial" panose="020B0604020202020204" pitchFamily="34" charset="0"/>
              </a:rPr>
              <a:t>Contacts</a:t>
            </a:r>
            <a:endParaRPr lang="en-GB" dirty="0"/>
          </a:p>
        </p:txBody>
      </p:sp>
    </p:spTree>
    <p:extLst>
      <p:ext uri="{BB962C8B-B14F-4D97-AF65-F5344CB8AC3E}">
        <p14:creationId xmlns:p14="http://schemas.microsoft.com/office/powerpoint/2010/main" val="35379677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a:extLst>
              <a:ext uri="{FF2B5EF4-FFF2-40B4-BE49-F238E27FC236}">
                <a16:creationId xmlns:a16="http://schemas.microsoft.com/office/drawing/2014/main" id="{058445A9-1CFE-4E5A-9975-931D965D7AA9}"/>
              </a:ext>
            </a:extLst>
          </p:cNvPr>
          <p:cNvPicPr>
            <a:picLocks noChangeAspect="1"/>
          </p:cNvPicPr>
          <p:nvPr/>
        </p:nvPicPr>
        <p:blipFill>
          <a:blip r:embed="rId2"/>
          <a:stretch>
            <a:fillRect/>
          </a:stretch>
        </p:blipFill>
        <p:spPr>
          <a:xfrm>
            <a:off x="1318862" y="1371601"/>
            <a:ext cx="9144000" cy="3429000"/>
          </a:xfrm>
          <a:prstGeom prst="rect">
            <a:avLst/>
          </a:prstGeom>
        </p:spPr>
      </p:pic>
    </p:spTree>
    <p:extLst>
      <p:ext uri="{BB962C8B-B14F-4D97-AF65-F5344CB8AC3E}">
        <p14:creationId xmlns:p14="http://schemas.microsoft.com/office/powerpoint/2010/main" val="17153509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ndidates and Agents Briefing 2026" id="{37D92833-4CD0-4198-9272-A81B4D48B24E}" vid="{CBBC23CC-4D6B-4D83-AC43-06E97D175099}"/>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ndidates and Agents Briefing 2026" id="{37D92833-4CD0-4198-9272-A81B4D48B24E}" vid="{944497F3-5740-41CA-8775-9CF6BEA2AF87}"/>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andidates and Agents Briefing 2026" id="{37D92833-4CD0-4198-9272-A81B4D48B24E}" vid="{806304F0-DA02-4C40-BC3B-5F0E2B93E7D0}"/>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add9391-1704-49e1-8e76-67a9bdd63597">
      <Terms xmlns="http://schemas.microsoft.com/office/infopath/2007/PartnerControls"/>
    </lcf76f155ced4ddcb4097134ff3c332f>
    <TaxCatchAll xmlns="f030db69-1d5c-4c1f-887a-00e75fed0d5c" xsi:nil="true"/>
    <SharedWithUsers xmlns="2a934496-078d-4500-9e7c-71450050c4e4">
      <UserInfo>
        <DisplayName>Newman, Julie</DisplayName>
        <AccountId>372</AccountId>
        <AccountType/>
      </UserInfo>
      <UserInfo>
        <DisplayName>Read, Liz</DisplayName>
        <AccountId>85</AccountId>
        <AccountType/>
      </UserInfo>
      <UserInfo>
        <DisplayName>Taylor, Sharon</DisplayName>
        <AccountId>6621</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E9DA8DB114AEE49B4B36D06AC23D19B" ma:contentTypeVersion="16" ma:contentTypeDescription="Create a new document." ma:contentTypeScope="" ma:versionID="ab4b426471110ef6b9786a1f395ddefe">
  <xsd:schema xmlns:xsd="http://www.w3.org/2001/XMLSchema" xmlns:xs="http://www.w3.org/2001/XMLSchema" xmlns:p="http://schemas.microsoft.com/office/2006/metadata/properties" xmlns:ns2="6add9391-1704-49e1-8e76-67a9bdd63597" xmlns:ns3="2a934496-078d-4500-9e7c-71450050c4e4" xmlns:ns4="f030db69-1d5c-4c1f-887a-00e75fed0d5c" targetNamespace="http://schemas.microsoft.com/office/2006/metadata/properties" ma:root="true" ma:fieldsID="384b65c3c6351f034bfc197cbda2db68" ns2:_="" ns3:_="" ns4:_="">
    <xsd:import namespace="6add9391-1704-49e1-8e76-67a9bdd63597"/>
    <xsd:import namespace="2a934496-078d-4500-9e7c-71450050c4e4"/>
    <xsd:import namespace="f030db69-1d5c-4c1f-887a-00e75fed0d5c"/>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lcf76f155ced4ddcb4097134ff3c332f" minOccurs="0"/>
                <xsd:element ref="ns4: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dd9391-1704-49e1-8e76-67a9bdd635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ed0261d-8e1d-4a30-b593-96d7f0c84e1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934496-078d-4500-9e7c-71450050c4e4"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030db69-1d5c-4c1f-887a-00e75fed0d5c"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5ed03cc-7de9-4fe6-95da-f33ffec13848}" ma:internalName="TaxCatchAll" ma:showField="CatchAllData" ma:web="2a934496-078d-4500-9e7c-71450050c4e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BBABF6D-C24F-40B6-AF14-2A7271B51AFF}">
  <ds:schemaRefs>
    <ds:schemaRef ds:uri="http://schemas.microsoft.com/office/2006/documentManagement/types"/>
    <ds:schemaRef ds:uri="http://schemas.microsoft.com/office/infopath/2007/PartnerControls"/>
    <ds:schemaRef ds:uri="f030db69-1d5c-4c1f-887a-00e75fed0d5c"/>
    <ds:schemaRef ds:uri="http://purl.org/dc/elements/1.1/"/>
    <ds:schemaRef ds:uri="http://schemas.microsoft.com/office/2006/metadata/properties"/>
    <ds:schemaRef ds:uri="http://purl.org/dc/terms/"/>
    <ds:schemaRef ds:uri="http://schemas.openxmlformats.org/package/2006/metadata/core-properties"/>
    <ds:schemaRef ds:uri="2a934496-078d-4500-9e7c-71450050c4e4"/>
    <ds:schemaRef ds:uri="6add9391-1704-49e1-8e76-67a9bdd63597"/>
    <ds:schemaRef ds:uri="http://www.w3.org/XML/1998/namespace"/>
    <ds:schemaRef ds:uri="http://purl.org/dc/dcmitype/"/>
  </ds:schemaRefs>
</ds:datastoreItem>
</file>

<file path=customXml/itemProps2.xml><?xml version="1.0" encoding="utf-8"?>
<ds:datastoreItem xmlns:ds="http://schemas.openxmlformats.org/officeDocument/2006/customXml" ds:itemID="{0AB2BF15-2B88-4ED1-A28D-D78F8D6AC3D8}">
  <ds:schemaRefs>
    <ds:schemaRef ds:uri="http://schemas.microsoft.com/sharepoint/v3/contenttype/forms"/>
  </ds:schemaRefs>
</ds:datastoreItem>
</file>

<file path=customXml/itemProps3.xml><?xml version="1.0" encoding="utf-8"?>
<ds:datastoreItem xmlns:ds="http://schemas.openxmlformats.org/officeDocument/2006/customXml" ds:itemID="{B1245A9F-1546-4B70-AA36-78289AF7AE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dd9391-1704-49e1-8e76-67a9bdd63597"/>
    <ds:schemaRef ds:uri="2a934496-078d-4500-9e7c-71450050c4e4"/>
    <ds:schemaRef ds:uri="f030db69-1d5c-4c1f-887a-00e75fed0d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1955</TotalTime>
  <Words>7003</Words>
  <Application>Microsoft Office PowerPoint</Application>
  <PresentationFormat>Widescreen</PresentationFormat>
  <Paragraphs>601</Paragraphs>
  <Slides>47</Slides>
  <Notes>32</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47</vt:i4>
      </vt:variant>
    </vt:vector>
  </HeadingPairs>
  <TitlesOfParts>
    <vt:vector size="58" baseType="lpstr">
      <vt:lpstr>Arial</vt:lpstr>
      <vt:lpstr>Arial,Sans-Serif</vt:lpstr>
      <vt:lpstr>Calibri</vt:lpstr>
      <vt:lpstr>Calibri Light</vt:lpstr>
      <vt:lpstr>Swis721LtBTW05-Medium</vt:lpstr>
      <vt:lpstr>Times</vt:lpstr>
      <vt:lpstr>Times New Roman</vt:lpstr>
      <vt:lpstr>Verdana</vt:lpstr>
      <vt:lpstr>Office Theme</vt:lpstr>
      <vt:lpstr>Custom Design</vt:lpstr>
      <vt:lpstr>1_Office Theme</vt:lpstr>
      <vt:lpstr>PowerPoint Presentation</vt:lpstr>
      <vt:lpstr>Welcome and Introduction</vt:lpstr>
      <vt:lpstr>Topics</vt:lpstr>
      <vt:lpstr>Who’s who</vt:lpstr>
      <vt:lpstr>Key dates </vt:lpstr>
      <vt:lpstr>Key Dates</vt:lpstr>
      <vt:lpstr>Qualifications​</vt:lpstr>
      <vt:lpstr>Disqualifications​</vt:lpstr>
      <vt:lpstr>Nomination Papers​</vt:lpstr>
      <vt:lpstr>Submitting Nomination Papers</vt:lpstr>
      <vt:lpstr>Nomination Paper</vt:lpstr>
      <vt:lpstr>Nomination Paper cont…</vt:lpstr>
      <vt:lpstr>Nomination Paper cont…</vt:lpstr>
      <vt:lpstr>Home Address Form</vt:lpstr>
      <vt:lpstr>Home Address Form – Part 1</vt:lpstr>
      <vt:lpstr>Home Address Form – Part 2</vt:lpstr>
      <vt:lpstr>Consent to Nomination</vt:lpstr>
      <vt:lpstr>PowerPoint Presentation</vt:lpstr>
      <vt:lpstr>Consent to Nomination</vt:lpstr>
      <vt:lpstr>Certificate of  Authorisation/Emblem</vt:lpstr>
      <vt:lpstr>Joint Candidates​</vt:lpstr>
      <vt:lpstr>Election Agent​</vt:lpstr>
      <vt:lpstr>Agent Notification Form</vt:lpstr>
      <vt:lpstr>Other Agents​</vt:lpstr>
      <vt:lpstr>Access to electoral register/ absent voting lists</vt:lpstr>
      <vt:lpstr>Access to electoral register/ absent voting lists</vt:lpstr>
      <vt:lpstr>Registration</vt:lpstr>
      <vt:lpstr>Absent Voting</vt:lpstr>
      <vt:lpstr>Absent Voting</vt:lpstr>
      <vt:lpstr>Absent Voting – Who is a campaigner</vt:lpstr>
      <vt:lpstr>Voter Identification</vt:lpstr>
      <vt:lpstr>Accepted forms of Voter ID</vt:lpstr>
      <vt:lpstr>Accepted forms of Voter ID</vt:lpstr>
      <vt:lpstr>Accepted forms of Voter ID</vt:lpstr>
      <vt:lpstr>Accepted forms of Voter ID</vt:lpstr>
      <vt:lpstr>Campaigning dos and don’ts</vt:lpstr>
      <vt:lpstr>Code of conduct for campaigners</vt:lpstr>
      <vt:lpstr>Code of conduct for campaigners</vt:lpstr>
      <vt:lpstr>Polling Day</vt:lpstr>
      <vt:lpstr>Completed postal votes handed in to polling stations</vt:lpstr>
      <vt:lpstr>Verification and Count</vt:lpstr>
      <vt:lpstr>Candidate Spending</vt:lpstr>
      <vt:lpstr>Candidates’ Spending Returns</vt:lpstr>
      <vt:lpstr>Electoral Commission</vt:lpstr>
      <vt:lpstr>Police Support</vt:lpstr>
      <vt:lpstr>Contacts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Bratos, Charlene</dc:creator>
  <cp:lastModifiedBy>Read, Liz</cp:lastModifiedBy>
  <cp:revision>18</cp:revision>
  <dcterms:created xsi:type="dcterms:W3CDTF">2022-02-28T09:15:02Z</dcterms:created>
  <dcterms:modified xsi:type="dcterms:W3CDTF">2026-03-31T16:23:49Z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0x010100FE9DA8DB114AEE49B4B36D06AC23D19B</vt:lpwstr>
  </property>
  <property fmtid="{D5CDD505-2E9C-101B-9397-08002B2CF9AE}" pid="3" name="MediaServiceImageTags">
    <vt:lpwstr/>
  </property>
</Properties>
</file>