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96" r:id="rId3"/>
    <p:sldId id="304" r:id="rId4"/>
    <p:sldId id="297" r:id="rId5"/>
    <p:sldId id="299" r:id="rId6"/>
    <p:sldId id="298" r:id="rId7"/>
    <p:sldId id="300" r:id="rId8"/>
    <p:sldId id="301" r:id="rId9"/>
    <p:sldId id="270" r:id="rId10"/>
    <p:sldId id="302" r:id="rId11"/>
    <p:sldId id="303" r:id="rId12"/>
    <p:sldId id="284" r:id="rId13"/>
    <p:sldId id="273" r:id="rId14"/>
    <p:sldId id="274" r:id="rId15"/>
    <p:sldId id="275" r:id="rId16"/>
    <p:sldId id="276" r:id="rId17"/>
    <p:sldId id="278" r:id="rId18"/>
    <p:sldId id="277" r:id="rId19"/>
    <p:sldId id="279" r:id="rId20"/>
    <p:sldId id="280" r:id="rId21"/>
    <p:sldId id="30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45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7C2913-90E3-1E69-E5DA-67FD259AB8B2}" v="53" dt="2024-06-03T09:34:08.6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67" d="100"/>
          <a:sy n="67" d="100"/>
        </p:scale>
        <p:origin x="45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FADFCD-919A-4996-A92E-E9C4D1302C51}" type="datetimeFigureOut">
              <a:t>6/17/2024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CE56C1-C3CC-4CB3-8F72-3F36D5590517}" type="slidenum">
              <a:t>‹#›</a:t>
            </a:fld>
            <a:endParaRPr lang="en-US"/>
          </a:p>
        </p:txBody>
      </p:sp>
    </p:spTree>
    <p:extLst>
      <p:ext uri="{BB962C8B-B14F-4D97-AF65-F5344CB8AC3E}">
        <p14:creationId xmlns:p14="http://schemas.microsoft.com/office/powerpoint/2010/main" val="3090143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oventry.gov.uk/downloads/download/5427/ordinarily_available_provision_-_early_years_school_age_and_post_16"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oventry.gov.uk/coventry-send-support-service/condition-specific-trainin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purpose of session 1 is as a refresher session for all staff...a chance to remind everyone about  what SEND support is and the 4 broad areas of need as outlined in the SEND Code of Practice. </a:t>
            </a:r>
          </a:p>
          <a:p>
            <a:r>
              <a:rPr lang="en-US" dirty="0">
                <a:cs typeface="Calibri"/>
              </a:rPr>
              <a:t>This session also briefly explains the role of each of the SEND specialist teams in Coventry, what the expectations are around working together successfully and what we can expect from specialist teams to support us in our roles. </a:t>
            </a:r>
            <a:endParaRPr lang="en-US" dirty="0">
              <a:ea typeface="Calibri"/>
              <a:cs typeface="Calibri"/>
            </a:endParaRPr>
          </a:p>
          <a:p>
            <a:r>
              <a:rPr lang="en-US" dirty="0">
                <a:cs typeface="Calibri"/>
              </a:rPr>
              <a:t>(If your school does not buy into Coventry's traded specialist services then you can adapt/ delete the slides to reflect your provision)  </a:t>
            </a:r>
          </a:p>
        </p:txBody>
      </p:sp>
      <p:sp>
        <p:nvSpPr>
          <p:cNvPr id="4" name="Slide Number Placeholder 3"/>
          <p:cNvSpPr>
            <a:spLocks noGrp="1"/>
          </p:cNvSpPr>
          <p:nvPr>
            <p:ph type="sldNum" sz="quarter" idx="5"/>
          </p:nvPr>
        </p:nvSpPr>
        <p:spPr/>
        <p:txBody>
          <a:bodyPr/>
          <a:lstStyle/>
          <a:p>
            <a:fld id="{CFCE56C1-C3CC-4CB3-8F72-3F36D5590517}" type="slidenum">
              <a:t>1</a:t>
            </a:fld>
            <a:endParaRPr lang="en-US"/>
          </a:p>
        </p:txBody>
      </p:sp>
    </p:spTree>
    <p:extLst>
      <p:ext uri="{BB962C8B-B14F-4D97-AF65-F5344CB8AC3E}">
        <p14:creationId xmlns:p14="http://schemas.microsoft.com/office/powerpoint/2010/main" val="2439257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panose="020F0502020204030204"/>
                <a:cs typeface="Calibri" panose="020F0502020204030204"/>
              </a:rPr>
              <a:t>Use the following information to help explain why specialist services are used within school:</a:t>
            </a:r>
          </a:p>
          <a:p>
            <a:pPr marL="285750" indent="-285750">
              <a:buFont typeface="Arial,Sans-Serif"/>
              <a:buChar char="•"/>
            </a:pPr>
            <a:r>
              <a:rPr lang="en-US" dirty="0"/>
              <a:t>When children and young people continue to face challenges at school, despite receiving high-quality teaching and adapted approaches, we need advice on the additional strategies, or different provision that can put in place to meet their needs. </a:t>
            </a:r>
            <a:endParaRPr lang="en-US" dirty="0">
              <a:ea typeface="Calibri"/>
              <a:cs typeface="Calibri"/>
            </a:endParaRPr>
          </a:p>
          <a:p>
            <a:pPr marL="285750" indent="-285750">
              <a:buFont typeface="Arial,Sans-Serif"/>
              <a:buChar char="•"/>
            </a:pPr>
            <a:r>
              <a:rPr lang="en-US" dirty="0"/>
              <a:t>The Specialist Teams help us to identify barriers faced by children and young people and try to gain a better understanding of the child's strengths and difficulties using information from parents, the pupil and school alongside carrying out specialist assessments to determine priorities and next steps.  </a:t>
            </a:r>
          </a:p>
          <a:p>
            <a:pPr marL="285750" indent="-285750">
              <a:buFont typeface="Arial,Sans-Serif"/>
              <a:buChar char="•"/>
            </a:pPr>
            <a:r>
              <a:rPr lang="en-US" dirty="0"/>
              <a:t>They make recommendations for supportive strategies and interventions to be completed in the classroom or with support which will have a positive impact on pupil progress.</a:t>
            </a:r>
            <a:endParaRPr lang="en-US">
              <a:ea typeface="Calibri"/>
              <a:cs typeface="Calibri"/>
            </a:endParaRPr>
          </a:p>
          <a:p>
            <a:pPr marL="285750" indent="-285750">
              <a:buFont typeface="Arial,Sans-Serif"/>
              <a:buChar char="•"/>
            </a:pPr>
            <a:r>
              <a:rPr lang="en-US" dirty="0"/>
              <a:t>They also deliver staff training centrally and on a bespoke basis. </a:t>
            </a:r>
          </a:p>
          <a:p>
            <a:pPr marL="285750" indent="-285750">
              <a:buFont typeface="Arial,Sans-Serif"/>
              <a:buChar char="•"/>
            </a:pPr>
            <a:r>
              <a:rPr lang="en-US" dirty="0"/>
              <a:t>Each school's SENCo will request work for individuals or groups of children or young people at termly planning meetings. Support time is purchased by hours so it is a tricky job for SENCos to allocate time for all of the children who need it when this may be limited. </a:t>
            </a:r>
            <a:endParaRPr lang="en-US" dirty="0">
              <a:ea typeface="Calibri"/>
              <a:cs typeface="Calibri"/>
            </a:endParaRPr>
          </a:p>
          <a:p>
            <a:pPr marL="285750" indent="-285750">
              <a:buFont typeface="Arial,Sans-Serif"/>
              <a:buChar char="•"/>
            </a:pPr>
            <a:r>
              <a:rPr lang="en-US" dirty="0"/>
              <a:t>Parents must give their consent and their views are requested before work begins. </a:t>
            </a:r>
            <a:endParaRPr lang="en-US" dirty="0">
              <a:ea typeface="Calibri" panose="020F0502020204030204"/>
              <a:cs typeface="Calibri" panose="020F0502020204030204"/>
            </a:endParaRPr>
          </a:p>
          <a:p>
            <a:endParaRPr lang="en-US" dirty="0">
              <a:ea typeface="Calibri" panose="020F0502020204030204"/>
              <a:cs typeface="Calibri" panose="020F0502020204030204"/>
            </a:endParaRPr>
          </a:p>
          <a:p>
            <a:r>
              <a:rPr lang="en-GB" dirty="0">
                <a:ea typeface="Calibri"/>
                <a:cs typeface="Calibri"/>
              </a:rPr>
              <a:t>Some children may need to access health services such as speech and language or occupational therapy but these are not provided by the Coventry Education service. NHS manage health services and schools should be notified by different Health teams when support is being offered to a child or young person within school.</a:t>
            </a:r>
          </a:p>
        </p:txBody>
      </p:sp>
      <p:sp>
        <p:nvSpPr>
          <p:cNvPr id="4" name="Slide Number Placeholder 3"/>
          <p:cNvSpPr>
            <a:spLocks noGrp="1"/>
          </p:cNvSpPr>
          <p:nvPr>
            <p:ph type="sldNum" sz="quarter" idx="5"/>
          </p:nvPr>
        </p:nvSpPr>
        <p:spPr/>
        <p:txBody>
          <a:bodyPr/>
          <a:lstStyle/>
          <a:p>
            <a:fld id="{CFCE56C1-C3CC-4CB3-8F72-3F36D5590517}" type="slidenum">
              <a:t>10</a:t>
            </a:fld>
            <a:endParaRPr lang="en-US"/>
          </a:p>
        </p:txBody>
      </p:sp>
    </p:spTree>
    <p:extLst>
      <p:ext uri="{BB962C8B-B14F-4D97-AF65-F5344CB8AC3E}">
        <p14:creationId xmlns:p14="http://schemas.microsoft.com/office/powerpoint/2010/main" val="1248557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panose="020F0502020204030204"/>
                <a:cs typeface="Calibri"/>
              </a:rPr>
              <a:t>This is not an exhaustive list but covers most of what our specialist services can offer. </a:t>
            </a:r>
          </a:p>
          <a:p>
            <a:r>
              <a:rPr lang="en-US" dirty="0">
                <a:ea typeface="Calibri" panose="020F0502020204030204"/>
                <a:cs typeface="Calibri"/>
              </a:rPr>
              <a:t>In individual cases and in discussion with the SENCO, specialist services may undertake other activities which will support children and young people to succeed in school. If there is something specific you need in your school, ask...where possible, the SEND teams should try to be flexible to meet your needs. </a:t>
            </a:r>
          </a:p>
          <a:p>
            <a:r>
              <a:rPr lang="en-US" dirty="0">
                <a:ea typeface="Calibri" panose="020F0502020204030204"/>
                <a:cs typeface="Calibri"/>
              </a:rPr>
              <a:t>For the academic year 2024-25, a training calendar will be introduced including the training offer from all SEND services within Coventry.  Ideally, the offer will include access to a range of online, recorded and face to face sessions. SEND teams want to help schools to </a:t>
            </a:r>
            <a:r>
              <a:rPr lang="en-US" dirty="0" err="1">
                <a:ea typeface="Calibri" panose="020F0502020204030204"/>
                <a:cs typeface="Calibri"/>
              </a:rPr>
              <a:t>maximise</a:t>
            </a:r>
            <a:r>
              <a:rPr lang="en-US" dirty="0">
                <a:ea typeface="Calibri" panose="020F0502020204030204"/>
                <a:cs typeface="Calibri"/>
              </a:rPr>
              <a:t> their hours spent on direct support for children and staff in the classroom rather than using time </a:t>
            </a:r>
            <a:r>
              <a:rPr lang="en-US" dirty="0" err="1">
                <a:ea typeface="Calibri" panose="020F0502020204030204"/>
                <a:cs typeface="Calibri"/>
              </a:rPr>
              <a:t>organising</a:t>
            </a:r>
            <a:r>
              <a:rPr lang="en-US" dirty="0">
                <a:ea typeface="Calibri" panose="020F0502020204030204"/>
                <a:cs typeface="Calibri"/>
              </a:rPr>
              <a:t> bespoke training which could be accessed elsewhere- it is hoped that together we can provide a more creative approach.  </a:t>
            </a:r>
          </a:p>
        </p:txBody>
      </p:sp>
      <p:sp>
        <p:nvSpPr>
          <p:cNvPr id="4" name="Slide Number Placeholder 3"/>
          <p:cNvSpPr>
            <a:spLocks noGrp="1"/>
          </p:cNvSpPr>
          <p:nvPr>
            <p:ph type="sldNum" sz="quarter" idx="5"/>
          </p:nvPr>
        </p:nvSpPr>
        <p:spPr/>
        <p:txBody>
          <a:bodyPr/>
          <a:lstStyle/>
          <a:p>
            <a:fld id="{CFCE56C1-C3CC-4CB3-8F72-3F36D5590517}" type="slidenum">
              <a:t>11</a:t>
            </a:fld>
            <a:endParaRPr lang="en-US"/>
          </a:p>
        </p:txBody>
      </p:sp>
    </p:spTree>
    <p:extLst>
      <p:ext uri="{BB962C8B-B14F-4D97-AF65-F5344CB8AC3E}">
        <p14:creationId xmlns:p14="http://schemas.microsoft.com/office/powerpoint/2010/main" val="3201090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be provided with photographs to replace the cartoon faces. </a:t>
            </a:r>
          </a:p>
          <a:p>
            <a:r>
              <a:rPr lang="en-US" dirty="0"/>
              <a:t>Add in the name, days in school and frequency of visit of your linked worker.</a:t>
            </a:r>
            <a:endParaRPr lang="en-US" dirty="0">
              <a:ea typeface="Calibri"/>
              <a:cs typeface="Calibri"/>
            </a:endParaRPr>
          </a:p>
          <a:p>
            <a:endParaRPr lang="en-US" dirty="0">
              <a:ea typeface="Calibri"/>
              <a:cs typeface="Calibri"/>
            </a:endParaRPr>
          </a:p>
          <a:p>
            <a:r>
              <a:rPr lang="en-US" dirty="0">
                <a:ea typeface="Calibri"/>
                <a:cs typeface="Calibri"/>
              </a:rPr>
              <a:t>The list of what is offered is illustrative of what CCT can offer- there may be more interventions and support packages which could be offered by your link CCT worker based on the needs of the children and young people in your school.</a:t>
            </a:r>
            <a:endParaRPr lang="en-US" dirty="0"/>
          </a:p>
          <a:p>
            <a:r>
              <a:rPr lang="en-US" dirty="0">
                <a:ea typeface="Calibri"/>
                <a:cs typeface="Calibri"/>
              </a:rPr>
              <a:t>SENCos might want to outline to staff some examples of Children and Young People who will be worked with by the service, briefly discuss what that support may look like and explain how this links to their education pathway (if relevant)</a:t>
            </a:r>
          </a:p>
        </p:txBody>
      </p:sp>
      <p:sp>
        <p:nvSpPr>
          <p:cNvPr id="4" name="Slide Number Placeholder 3"/>
          <p:cNvSpPr>
            <a:spLocks noGrp="1"/>
          </p:cNvSpPr>
          <p:nvPr>
            <p:ph type="sldNum" sz="quarter" idx="5"/>
          </p:nvPr>
        </p:nvSpPr>
        <p:spPr/>
        <p:txBody>
          <a:bodyPr/>
          <a:lstStyle/>
          <a:p>
            <a:fld id="{CFCE56C1-C3CC-4CB3-8F72-3F36D5590517}" type="slidenum">
              <a:rPr lang="en-US"/>
              <a:t>12</a:t>
            </a:fld>
            <a:endParaRPr lang="en-US"/>
          </a:p>
        </p:txBody>
      </p:sp>
    </p:spTree>
    <p:extLst>
      <p:ext uri="{BB962C8B-B14F-4D97-AF65-F5344CB8AC3E}">
        <p14:creationId xmlns:p14="http://schemas.microsoft.com/office/powerpoint/2010/main" val="3310939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Again, not an exhaustive list but a </a:t>
            </a:r>
            <a:r>
              <a:rPr lang="en-US" dirty="0" err="1">
                <a:ea typeface="Calibri"/>
                <a:cs typeface="Calibri"/>
              </a:rPr>
              <a:t>flavour</a:t>
            </a:r>
            <a:r>
              <a:rPr lang="en-US" dirty="0">
                <a:ea typeface="Calibri"/>
                <a:cs typeface="Calibri"/>
              </a:rPr>
              <a:t> of the majority of work that SEMHL do.</a:t>
            </a:r>
          </a:p>
        </p:txBody>
      </p:sp>
      <p:sp>
        <p:nvSpPr>
          <p:cNvPr id="4" name="Slide Number Placeholder 3"/>
          <p:cNvSpPr>
            <a:spLocks noGrp="1"/>
          </p:cNvSpPr>
          <p:nvPr>
            <p:ph type="sldNum" sz="quarter" idx="5"/>
          </p:nvPr>
        </p:nvSpPr>
        <p:spPr/>
        <p:txBody>
          <a:bodyPr/>
          <a:lstStyle/>
          <a:p>
            <a:fld id="{CFCE56C1-C3CC-4CB3-8F72-3F36D5590517}" type="slidenum">
              <a:rPr lang="en-US"/>
              <a:t>13</a:t>
            </a:fld>
            <a:endParaRPr lang="en-US"/>
          </a:p>
        </p:txBody>
      </p:sp>
    </p:spTree>
    <p:extLst>
      <p:ext uri="{BB962C8B-B14F-4D97-AF65-F5344CB8AC3E}">
        <p14:creationId xmlns:p14="http://schemas.microsoft.com/office/powerpoint/2010/main" val="129655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ask EPS to work directly with children, individually or in groups, who have difficulties in such areas as:</a:t>
            </a:r>
          </a:p>
          <a:p>
            <a:pPr marL="285750" indent="-285750">
              <a:buFont typeface="Arial,Sans-Serif"/>
              <a:buChar char="•"/>
            </a:pPr>
            <a:r>
              <a:rPr lang="en-US" dirty="0"/>
              <a:t>general development and learning (e.g. reading and spelling)</a:t>
            </a:r>
            <a:endParaRPr lang="en-US" dirty="0">
              <a:ea typeface="Calibri"/>
              <a:cs typeface="Calibri"/>
            </a:endParaRPr>
          </a:p>
          <a:p>
            <a:pPr marL="285750" indent="-285750">
              <a:buFont typeface="Arial,Sans-Serif"/>
              <a:buChar char="•"/>
            </a:pPr>
            <a:r>
              <a:rPr lang="en-US" dirty="0"/>
              <a:t>communication and language</a:t>
            </a:r>
            <a:endParaRPr lang="en-US" dirty="0">
              <a:ea typeface="Calibri"/>
              <a:cs typeface="Calibri"/>
            </a:endParaRPr>
          </a:p>
          <a:p>
            <a:pPr marL="285750" indent="-285750">
              <a:buFont typeface="Arial,Sans-Serif"/>
              <a:buChar char="•"/>
            </a:pPr>
            <a:r>
              <a:rPr lang="en-US" dirty="0"/>
              <a:t>personal and emotional development</a:t>
            </a:r>
            <a:endParaRPr lang="en-US" dirty="0">
              <a:ea typeface="Calibri"/>
              <a:cs typeface="Calibri"/>
            </a:endParaRPr>
          </a:p>
          <a:p>
            <a:pPr marL="285750" indent="-285750">
              <a:buFont typeface="Arial,Sans-Serif"/>
              <a:buChar char="•"/>
            </a:pPr>
            <a:r>
              <a:rPr lang="en-US" dirty="0" err="1"/>
              <a:t>Behaviour</a:t>
            </a:r>
            <a:endParaRPr lang="en-US" dirty="0" err="1">
              <a:ea typeface="Calibri"/>
              <a:cs typeface="Calibri"/>
            </a:endParaRPr>
          </a:p>
          <a:p>
            <a:pPr marL="285750" indent="-285750">
              <a:buFont typeface="Arial,Sans-Serif"/>
              <a:buChar char="•"/>
            </a:pPr>
            <a:r>
              <a:rPr lang="en-US" dirty="0"/>
              <a:t>Relationships</a:t>
            </a:r>
            <a:endParaRPr lang="en-US" dirty="0">
              <a:ea typeface="Calibri"/>
              <a:cs typeface="Calibri"/>
            </a:endParaRPr>
          </a:p>
          <a:p>
            <a:pPr marL="285750" indent="-285750">
              <a:buFont typeface="Arial,Sans-Serif"/>
              <a:buChar char="•"/>
            </a:pPr>
            <a:r>
              <a:rPr lang="en-US" dirty="0"/>
              <a:t>physical skills</a:t>
            </a:r>
            <a:endParaRPr lang="en-US" dirty="0">
              <a:ea typeface="Calibri"/>
              <a:cs typeface="Calibri"/>
            </a:endParaRPr>
          </a:p>
          <a:p>
            <a:pPr marL="285750" indent="-285750">
              <a:buFont typeface="Arial,Sans-Serif"/>
              <a:buChar char="•"/>
            </a:pPr>
            <a:r>
              <a:rPr lang="en-US" dirty="0"/>
              <a:t>hearing or vision</a:t>
            </a:r>
            <a:endParaRPr lang="en-US" dirty="0">
              <a:ea typeface="Calibri"/>
              <a:cs typeface="Calibri"/>
            </a:endParaRPr>
          </a:p>
          <a:p>
            <a:pPr marL="285750" indent="-285750">
              <a:buFont typeface="Arial,Sans-Serif"/>
              <a:buChar char="•"/>
            </a:pPr>
            <a:r>
              <a:rPr lang="en-US" dirty="0"/>
              <a:t>other medical problems which affect learning</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CFCE56C1-C3CC-4CB3-8F72-3F36D5590517}" type="slidenum">
              <a:rPr lang="en-US"/>
              <a:t>14</a:t>
            </a:fld>
            <a:endParaRPr lang="en-US"/>
          </a:p>
        </p:txBody>
      </p:sp>
    </p:spTree>
    <p:extLst>
      <p:ext uri="{BB962C8B-B14F-4D97-AF65-F5344CB8AC3E}">
        <p14:creationId xmlns:p14="http://schemas.microsoft.com/office/powerpoint/2010/main" val="2639671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You may not have any children who access the Sensory Support team but it might be worth informing staff what they can do in case this changes. Otherwise you may choose to delete this slide... </a:t>
            </a:r>
          </a:p>
          <a:p>
            <a:r>
              <a:rPr lang="en-US" dirty="0">
                <a:ea typeface="Calibri"/>
                <a:cs typeface="Calibri"/>
              </a:rPr>
              <a:t>Again this outlines the most common areas of their case load but a </a:t>
            </a:r>
            <a:r>
              <a:rPr lang="en-US" dirty="0" err="1">
                <a:ea typeface="Calibri"/>
                <a:cs typeface="Calibri"/>
              </a:rPr>
              <a:t>personalised</a:t>
            </a:r>
            <a:r>
              <a:rPr lang="en-US" dirty="0">
                <a:ea typeface="Calibri"/>
                <a:cs typeface="Calibri"/>
              </a:rPr>
              <a:t> approach is taken to address needs. </a:t>
            </a:r>
          </a:p>
          <a:p>
            <a:r>
              <a:rPr lang="en-US" dirty="0">
                <a:ea typeface="Calibri"/>
                <a:cs typeface="Calibri"/>
              </a:rPr>
              <a:t>It is likely that you have a variety of staff attending your school. Photographs will be available if you wish to add any on. Delete cartoon face if not.</a:t>
            </a:r>
          </a:p>
        </p:txBody>
      </p:sp>
      <p:sp>
        <p:nvSpPr>
          <p:cNvPr id="4" name="Slide Number Placeholder 3"/>
          <p:cNvSpPr>
            <a:spLocks noGrp="1"/>
          </p:cNvSpPr>
          <p:nvPr>
            <p:ph type="sldNum" sz="quarter" idx="5"/>
          </p:nvPr>
        </p:nvSpPr>
        <p:spPr/>
        <p:txBody>
          <a:bodyPr/>
          <a:lstStyle/>
          <a:p>
            <a:fld id="{CFCE56C1-C3CC-4CB3-8F72-3F36D5590517}" type="slidenum">
              <a:t>15</a:t>
            </a:fld>
            <a:endParaRPr lang="en-US"/>
          </a:p>
        </p:txBody>
      </p:sp>
    </p:spTree>
    <p:extLst>
      <p:ext uri="{BB962C8B-B14F-4D97-AF65-F5344CB8AC3E}">
        <p14:creationId xmlns:p14="http://schemas.microsoft.com/office/powerpoint/2010/main" val="1427676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It is likely that your START Plan Coordinator will not come into school very often but the chance to add a photo is there. It may be that you have more than one </a:t>
            </a:r>
            <a:r>
              <a:rPr lang="en-US" err="1">
                <a:cs typeface="Calibri"/>
              </a:rPr>
              <a:t>PlanCo</a:t>
            </a:r>
            <a:r>
              <a:rPr lang="en-US" dirty="0">
                <a:cs typeface="Calibri"/>
              </a:rPr>
              <a:t> so up to you whether you don't use any of the photos. </a:t>
            </a:r>
          </a:p>
          <a:p>
            <a:r>
              <a:rPr lang="en-US" dirty="0">
                <a:cs typeface="Calibri"/>
              </a:rPr>
              <a:t>Whilst SENCos will mostly work with the plan coordinator, teaching staff and TAs will be involved in annual reviews so it is important they know the process and role of START.</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CFCE56C1-C3CC-4CB3-8F72-3F36D5590517}" type="slidenum">
              <a:t>16</a:t>
            </a:fld>
            <a:endParaRPr lang="en-US"/>
          </a:p>
        </p:txBody>
      </p:sp>
    </p:spTree>
    <p:extLst>
      <p:ext uri="{BB962C8B-B14F-4D97-AF65-F5344CB8AC3E}">
        <p14:creationId xmlns:p14="http://schemas.microsoft.com/office/powerpoint/2010/main" val="530115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Whilst the Virtual School is not strictly SEND, it is a service that schools with LAC will access and sits within the SEND service. It makes sense to let staff know what their role is and which children within school/ their class come under the work of the Virtual School. This will also provide an opportunity to let staff know who the Looked After Designated Teacher is and what their expectations are within school.</a:t>
            </a:r>
          </a:p>
          <a:p>
            <a:r>
              <a:rPr lang="en-US" dirty="0">
                <a:ea typeface="Calibri"/>
                <a:cs typeface="Calibri"/>
              </a:rPr>
              <a:t>Remind staff that if they have a LAC in their class then they will be responsible for setting targets for that child, along with the Designated Teacher, for their PEP (</a:t>
            </a:r>
            <a:r>
              <a:rPr lang="en-US" dirty="0" err="1">
                <a:ea typeface="Calibri"/>
                <a:cs typeface="Calibri"/>
              </a:rPr>
              <a:t>Personalised</a:t>
            </a:r>
            <a:r>
              <a:rPr lang="en-US" dirty="0">
                <a:ea typeface="Calibri"/>
                <a:cs typeface="Calibri"/>
              </a:rPr>
              <a:t> Education Plan). The PEP is reviewed termly and teachers will need to comment on progress towards targets and add new targets when necessary. (It might make sense for your designated teacher to briefly outline how and when they gather info for PEP meetings)</a:t>
            </a:r>
            <a:endParaRPr lang="en-US" dirty="0">
              <a:cs typeface="Calibri"/>
            </a:endParaRPr>
          </a:p>
          <a:p>
            <a:r>
              <a:rPr lang="en-US" dirty="0">
                <a:cs typeface="Calibri"/>
              </a:rPr>
              <a:t>Delete if you do not feel this is relevant, however.</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FCE56C1-C3CC-4CB3-8F72-3F36D5590517}" type="slidenum">
              <a:t>17</a:t>
            </a:fld>
            <a:endParaRPr lang="en-US"/>
          </a:p>
        </p:txBody>
      </p:sp>
    </p:spTree>
    <p:extLst>
      <p:ext uri="{BB962C8B-B14F-4D97-AF65-F5344CB8AC3E}">
        <p14:creationId xmlns:p14="http://schemas.microsoft.com/office/powerpoint/2010/main" val="3998007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For Schools with EYFS only- delete as appropriate. </a:t>
            </a:r>
          </a:p>
        </p:txBody>
      </p:sp>
      <p:sp>
        <p:nvSpPr>
          <p:cNvPr id="4" name="Slide Number Placeholder 3"/>
          <p:cNvSpPr>
            <a:spLocks noGrp="1"/>
          </p:cNvSpPr>
          <p:nvPr>
            <p:ph type="sldNum" sz="quarter" idx="5"/>
          </p:nvPr>
        </p:nvSpPr>
        <p:spPr/>
        <p:txBody>
          <a:bodyPr/>
          <a:lstStyle/>
          <a:p>
            <a:fld id="{CFCE56C1-C3CC-4CB3-8F72-3F36D5590517}" type="slidenum">
              <a:t>18</a:t>
            </a:fld>
            <a:endParaRPr lang="en-US"/>
          </a:p>
        </p:txBody>
      </p:sp>
    </p:spTree>
    <p:extLst>
      <p:ext uri="{BB962C8B-B14F-4D97-AF65-F5344CB8AC3E}">
        <p14:creationId xmlns:p14="http://schemas.microsoft.com/office/powerpoint/2010/main" val="816058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information below gives more depth to the points on the slide. Choose to add or delete information as you see fit. </a:t>
            </a:r>
            <a:endParaRPr lang="en-US" dirty="0">
              <a:ea typeface="Calibri" panose="020F0502020204030204"/>
              <a:cs typeface="Calibri"/>
            </a:endParaRPr>
          </a:p>
          <a:p>
            <a:r>
              <a:rPr lang="en-US" b="1" dirty="0">
                <a:ea typeface="Calibri"/>
                <a:cs typeface="Calibri"/>
              </a:rPr>
              <a:t>You will be given advance notice:</a:t>
            </a:r>
            <a:endParaRPr lang="en-US" b="1" dirty="0"/>
          </a:p>
          <a:p>
            <a:pPr marL="285750" indent="-285750">
              <a:buFont typeface="Arial"/>
              <a:buChar char="•"/>
            </a:pPr>
            <a:r>
              <a:rPr lang="en-US" dirty="0"/>
              <a:t>You will be informed by XXXX (SENCO)  in advance when a link specialist is coming into school to work with any children or young people in your class- they may work in the classroom or withdraw the child for an intervention- you should be made aware of the purpose and focus of the observation/ visit</a:t>
            </a:r>
            <a:endParaRPr lang="en-US" dirty="0">
              <a:ea typeface="Calibri" panose="020F0502020204030204"/>
              <a:cs typeface="Calibri"/>
            </a:endParaRPr>
          </a:p>
          <a:p>
            <a:r>
              <a:rPr lang="en-US" b="1" dirty="0">
                <a:ea typeface="Calibri" panose="020F0502020204030204"/>
                <a:cs typeface="Calibri" panose="020F0502020204030204"/>
              </a:rPr>
              <a:t>Be yourself! Do what you usually do!</a:t>
            </a:r>
          </a:p>
          <a:p>
            <a:pPr marL="285750" indent="-285750">
              <a:buFont typeface="Arial"/>
              <a:buChar char="•"/>
            </a:pPr>
            <a:r>
              <a:rPr lang="en-US" dirty="0"/>
              <a:t>It is important that you understand the spirit in which the specialists are coming into your lesson- they want to observe the child or young person in an everyday lesson so that they can identify how they usually present so that they can help you to understand how to support and manage them effectively- be yourself and do what you always do so they can offer useful advice</a:t>
            </a:r>
            <a:endParaRPr lang="en-US" dirty="0">
              <a:ea typeface="Calibri" panose="020F0502020204030204"/>
              <a:cs typeface="Calibri"/>
            </a:endParaRPr>
          </a:p>
          <a:p>
            <a:pPr marL="285750" indent="-285750">
              <a:buFont typeface="Arial"/>
              <a:buChar char="•"/>
            </a:pPr>
            <a:r>
              <a:rPr lang="en-US" dirty="0"/>
              <a:t>Please ensure that the lesson you are doing will allow them to see usual practice- you do not need to plan anything different or specific- unless this is requested...it is not Ofsted and they will not be judging you- seeing what you do will help them to </a:t>
            </a:r>
            <a:r>
              <a:rPr lang="en-US" err="1"/>
              <a:t>recognise</a:t>
            </a:r>
            <a:r>
              <a:rPr lang="en-US" dirty="0"/>
              <a:t> adaptations that could be made </a:t>
            </a:r>
            <a:endParaRPr lang="en-US" dirty="0">
              <a:ea typeface="Calibri" panose="020F0502020204030204"/>
              <a:cs typeface="Calibri"/>
            </a:endParaRPr>
          </a:p>
          <a:p>
            <a:r>
              <a:rPr lang="en-US" b="1" dirty="0">
                <a:ea typeface="Calibri" panose="020F0502020204030204"/>
                <a:cs typeface="Calibri" panose="020F0502020204030204"/>
              </a:rPr>
              <a:t>Communicate any changes:</a:t>
            </a:r>
          </a:p>
          <a:p>
            <a:pPr marL="285750" indent="-285750">
              <a:buFont typeface="Arial"/>
              <a:buChar char="•"/>
            </a:pPr>
            <a:r>
              <a:rPr lang="en-US" dirty="0"/>
              <a:t>Please let XXXX (SENCO) know in advance if something will be different than originally planned so that they can make a decision on the focus child or young person before the planned visit day</a:t>
            </a:r>
            <a:endParaRPr lang="en-US" dirty="0">
              <a:ea typeface="Calibri" panose="020F0502020204030204"/>
              <a:cs typeface="Calibri"/>
            </a:endParaRPr>
          </a:p>
          <a:p>
            <a:r>
              <a:rPr lang="en-US" b="1" dirty="0">
                <a:ea typeface="Calibri" panose="020F0502020204030204"/>
                <a:cs typeface="Calibri" panose="020F0502020204030204"/>
              </a:rPr>
              <a:t>Your views are important:</a:t>
            </a:r>
          </a:p>
          <a:p>
            <a:pPr marL="285750" indent="-285750">
              <a:buFont typeface="Arial"/>
              <a:buChar char="•"/>
            </a:pPr>
            <a:r>
              <a:rPr lang="en-US" dirty="0"/>
              <a:t>It is important that there is time for the specialist team member to talk to the teacher and/or Teaching Assistant- please be aware that you might need to be made available (SENCo to explain how this might happen?). You are the expert in school on the child so make sure you let them know the concerns you have but also what the strengths of the child are too.</a:t>
            </a:r>
            <a:endParaRPr lang="en-US" dirty="0">
              <a:ea typeface="Calibri" panose="020F0502020204030204"/>
              <a:cs typeface="Calibri"/>
            </a:endParaRPr>
          </a:p>
          <a:p>
            <a:r>
              <a:rPr lang="en-US" b="1" dirty="0">
                <a:ea typeface="Calibri" panose="020F0502020204030204"/>
                <a:cs typeface="Calibri" panose="020F0502020204030204"/>
              </a:rPr>
              <a:t>Make the most of the visit:</a:t>
            </a:r>
          </a:p>
          <a:p>
            <a:pPr marL="285750" indent="-285750">
              <a:buFont typeface="Arial"/>
              <a:buChar char="•"/>
            </a:pPr>
            <a:r>
              <a:rPr lang="en-US" dirty="0"/>
              <a:t>It is a two-way process- ask about what you will help you, exploit their expertise and knowledge- make sure you feel that you have benefitted from their time and skills</a:t>
            </a:r>
            <a:endParaRPr lang="en-US" dirty="0">
              <a:ea typeface="Calibri" panose="020F0502020204030204"/>
              <a:cs typeface="Calibri"/>
            </a:endParaRPr>
          </a:p>
          <a:p>
            <a:r>
              <a:rPr lang="en-US" b="1" dirty="0"/>
              <a:t>Be honest and open about issues or support needed</a:t>
            </a:r>
            <a:endParaRPr lang="en-US" b="1" dirty="0">
              <a:ea typeface="Calibri"/>
              <a:cs typeface="Calibri"/>
            </a:endParaRPr>
          </a:p>
          <a:p>
            <a:pPr marL="171450" indent="-171450">
              <a:buFont typeface="Arial"/>
              <a:buChar char="•"/>
            </a:pPr>
            <a:r>
              <a:rPr lang="en-US" dirty="0"/>
              <a:t>They are there to help and support you not to judge. Be transparent and their advice will be relevant and useful. </a:t>
            </a:r>
            <a:endParaRPr lang="en-US" dirty="0">
              <a:ea typeface="Calibri" panose="020F0502020204030204"/>
              <a:cs typeface="Calibri"/>
            </a:endParaRPr>
          </a:p>
          <a:p>
            <a:r>
              <a:rPr lang="en-US" b="1" dirty="0">
                <a:ea typeface="Calibri" panose="020F0502020204030204"/>
                <a:cs typeface="Calibri"/>
              </a:rPr>
              <a:t>Follow written advice in reports</a:t>
            </a:r>
          </a:p>
          <a:p>
            <a:pPr marL="171450" indent="-171450">
              <a:buFont typeface="Arial"/>
              <a:buChar char="•"/>
            </a:pPr>
            <a:r>
              <a:rPr lang="en-US" dirty="0">
                <a:ea typeface="Calibri" panose="020F0502020204030204"/>
                <a:cs typeface="Calibri"/>
              </a:rPr>
              <a:t>Read the reports written by the professionals for the child and ensure you implement what is suggested. Record evidence of what you have tried and the impact. Make sure you give new strategies enough time to identify if they work or not. Reviewing the impact of recommendations is vital  (whether positive or negative) when evidence gathering for further assessment. Specialist services really value this when supporting a child. It may be that an assessment cannot be undertaken without this review information.</a:t>
            </a:r>
          </a:p>
          <a:p>
            <a:endParaRPr lang="en-US" dirty="0">
              <a:ea typeface="Calibri" panose="020F0502020204030204"/>
              <a:cs typeface="Calibri"/>
            </a:endParaRPr>
          </a:p>
        </p:txBody>
      </p:sp>
      <p:sp>
        <p:nvSpPr>
          <p:cNvPr id="4" name="Slide Number Placeholder 3"/>
          <p:cNvSpPr>
            <a:spLocks noGrp="1"/>
          </p:cNvSpPr>
          <p:nvPr>
            <p:ph type="sldNum" sz="quarter" idx="5"/>
          </p:nvPr>
        </p:nvSpPr>
        <p:spPr/>
        <p:txBody>
          <a:bodyPr/>
          <a:lstStyle/>
          <a:p>
            <a:fld id="{CFCE56C1-C3CC-4CB3-8F72-3F36D5590517}" type="slidenum">
              <a:t>19</a:t>
            </a:fld>
            <a:endParaRPr lang="en-US"/>
          </a:p>
        </p:txBody>
      </p:sp>
    </p:spTree>
    <p:extLst>
      <p:ext uri="{BB962C8B-B14F-4D97-AF65-F5344CB8AC3E}">
        <p14:creationId xmlns:p14="http://schemas.microsoft.com/office/powerpoint/2010/main" val="676557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title ''Ordinarily Available Provision' is a link to the document produced by Coventry which lists the support that should be 'ordinarily available' in Coventry school</a:t>
            </a:r>
            <a:r>
              <a:rPr lang="en-US" dirty="0"/>
              <a:t> for students without an EHC Plan. </a:t>
            </a:r>
            <a:r>
              <a:rPr lang="en-US" dirty="0">
                <a:hlinkClick r:id="rId3"/>
              </a:rPr>
              <a:t>Ordinarily Available Provision - Early Years, School Age and Post 16 – Coventry City Council</a:t>
            </a:r>
            <a:endParaRPr lang="en-US" dirty="0"/>
          </a:p>
          <a:p>
            <a:r>
              <a:rPr lang="en-US" dirty="0"/>
              <a:t>All Local Authorities will have an 'ordinarily available provision' document. </a:t>
            </a:r>
            <a:endParaRPr lang="en-US" dirty="0">
              <a:ea typeface="Calibri"/>
              <a:cs typeface="Calibri"/>
            </a:endParaRPr>
          </a:p>
          <a:p>
            <a:r>
              <a:rPr lang="en-US" dirty="0"/>
              <a:t>If you click on the link it will take you to a page where there are 3 options. Choose the option that best suits your setting and you will see the support that the Coventry Local Authority expects to be available in schools for students without an EHC Plan.  You do not need to go through this in great detail in this session because it features in the third session but may wish to send it to staff after the sessions so that they are clear of and understand the minimum expectations. </a:t>
            </a:r>
            <a:endParaRPr lang="en-US" dirty="0">
              <a:ea typeface="Calibri" panose="020F0502020204030204"/>
              <a:cs typeface="Calibri"/>
            </a:endParaRPr>
          </a:p>
        </p:txBody>
      </p:sp>
      <p:sp>
        <p:nvSpPr>
          <p:cNvPr id="4" name="Slide Number Placeholder 3"/>
          <p:cNvSpPr>
            <a:spLocks noGrp="1"/>
          </p:cNvSpPr>
          <p:nvPr>
            <p:ph type="sldNum" sz="quarter" idx="5"/>
          </p:nvPr>
        </p:nvSpPr>
        <p:spPr/>
        <p:txBody>
          <a:bodyPr/>
          <a:lstStyle/>
          <a:p>
            <a:fld id="{CFCE56C1-C3CC-4CB3-8F72-3F36D5590517}" type="slidenum">
              <a:t>2</a:t>
            </a:fld>
            <a:endParaRPr lang="en-US"/>
          </a:p>
        </p:txBody>
      </p:sp>
    </p:spTree>
    <p:extLst>
      <p:ext uri="{BB962C8B-B14F-4D97-AF65-F5344CB8AC3E}">
        <p14:creationId xmlns:p14="http://schemas.microsoft.com/office/powerpoint/2010/main" val="3352132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Again these are very generic but you might want to add more contextual information if and where necessary. </a:t>
            </a:r>
            <a:endParaRPr lang="en-US">
              <a:cs typeface="Calibri"/>
            </a:endParaRPr>
          </a:p>
          <a:p>
            <a:r>
              <a:rPr lang="en-US" dirty="0">
                <a:cs typeface="Calibri"/>
              </a:rPr>
              <a:t>You could explain to staff how reports for certain children will support their education journey through your school. </a:t>
            </a:r>
          </a:p>
          <a:p>
            <a:r>
              <a:rPr lang="en-US" dirty="0">
                <a:cs typeface="Calibri"/>
              </a:rPr>
              <a:t>(There will be more detail about how to use reports effectively in session 4 of the training package)</a:t>
            </a:r>
            <a:endParaRPr lang="en-US" dirty="0">
              <a:ea typeface="Calibri"/>
              <a:cs typeface="Calibri"/>
            </a:endParaRPr>
          </a:p>
          <a:p>
            <a:endParaRPr lang="en-US" dirty="0"/>
          </a:p>
          <a:p>
            <a:r>
              <a:rPr lang="en-US" dirty="0"/>
              <a:t>Expand on the bullet points in the slide using the following extended points:</a:t>
            </a:r>
            <a:endParaRPr lang="en-US" dirty="0">
              <a:ea typeface="Calibri" panose="020F0502020204030204"/>
              <a:cs typeface="Calibri"/>
            </a:endParaRPr>
          </a:p>
          <a:p>
            <a:r>
              <a:rPr lang="en-US" dirty="0">
                <a:ea typeface="Calibri" panose="020F0502020204030204"/>
                <a:cs typeface="Calibri"/>
              </a:rPr>
              <a:t>Working with specialists:</a:t>
            </a:r>
            <a:endParaRPr lang="en-US" dirty="0"/>
          </a:p>
          <a:p>
            <a:pPr marL="285750" indent="-285750">
              <a:buFont typeface="Arial,Sans-Serif"/>
              <a:buChar char="•"/>
            </a:pPr>
            <a:r>
              <a:rPr lang="en-US" dirty="0"/>
              <a:t>They can provide an accurate assessment of needs and practical ideas for appropriate, </a:t>
            </a:r>
            <a:r>
              <a:rPr lang="en-US" dirty="0" err="1"/>
              <a:t>individualised</a:t>
            </a:r>
            <a:r>
              <a:rPr lang="en-US" dirty="0"/>
              <a:t> support as a result</a:t>
            </a:r>
            <a:endParaRPr lang="en-US" dirty="0">
              <a:ea typeface="Calibri"/>
              <a:cs typeface="Calibri"/>
            </a:endParaRPr>
          </a:p>
          <a:p>
            <a:pPr marL="285750" indent="-285750">
              <a:buFont typeface="Arial,Sans-Serif"/>
              <a:buChar char="•"/>
            </a:pPr>
            <a:r>
              <a:rPr lang="en-US" dirty="0"/>
              <a:t>They have and can share a wealth of knowledge about different SEND conditions, offer advice and answer any questions to deepen your understanding</a:t>
            </a:r>
            <a:endParaRPr lang="en-US" dirty="0">
              <a:ea typeface="Calibri"/>
              <a:cs typeface="Calibri"/>
            </a:endParaRPr>
          </a:p>
          <a:p>
            <a:pPr marL="285750" indent="-285750">
              <a:buFont typeface="Arial,Sans-Serif"/>
              <a:buChar char="•"/>
            </a:pPr>
            <a:r>
              <a:rPr lang="en-US" dirty="0"/>
              <a:t>They can offer practical and realistic strategies to help you to successfully manage children or young people with SEND within your classroom and the wider school setting- they will gain sound knowledge of your context e.g. physical setting, staffing </a:t>
            </a:r>
            <a:r>
              <a:rPr lang="en-US"/>
              <a:t>availability</a:t>
            </a:r>
            <a:r>
              <a:rPr lang="en-US" dirty="0"/>
              <a:t> and can tailor advice to address any barriers you might face </a:t>
            </a:r>
            <a:endParaRPr lang="en-US" dirty="0">
              <a:ea typeface="Calibri"/>
              <a:cs typeface="Calibri"/>
            </a:endParaRPr>
          </a:p>
          <a:p>
            <a:pPr marL="285750" indent="-285750">
              <a:buFont typeface="Arial,Sans-Serif"/>
              <a:buChar char="•"/>
            </a:pPr>
            <a:r>
              <a:rPr lang="en-US" dirty="0"/>
              <a:t>Remember that they see lots of children with lots of different needs across the city- they can make suggestions based on their experiences at and knowledge of other schools and settings- they may be able to suggest links you can make with other schools with similar children or issues or other partners/</a:t>
            </a:r>
            <a:r>
              <a:rPr lang="en-US" dirty="0" err="1"/>
              <a:t>organisations</a:t>
            </a:r>
            <a:r>
              <a:rPr lang="en-US" dirty="0"/>
              <a:t> that may be useful</a:t>
            </a:r>
            <a:endParaRPr lang="en-US" dirty="0">
              <a:ea typeface="Calibri"/>
              <a:cs typeface="Calibri"/>
            </a:endParaRPr>
          </a:p>
          <a:p>
            <a:pPr marL="285750" indent="-285750">
              <a:buFont typeface="Arial,Sans-Serif"/>
              <a:buChar char="•"/>
            </a:pPr>
            <a:r>
              <a:rPr lang="en-US" dirty="0"/>
              <a:t>They create written reports which outline recommendations that you can implement and which will support IEP targets</a:t>
            </a:r>
            <a:endParaRPr lang="en-US" dirty="0">
              <a:ea typeface="Calibri"/>
              <a:cs typeface="Calibri"/>
            </a:endParaRPr>
          </a:p>
          <a:p>
            <a:pPr marL="285750" indent="-285750">
              <a:buFont typeface="Arial,Sans-Serif"/>
              <a:buChar char="•"/>
            </a:pPr>
            <a:r>
              <a:rPr lang="en-US" dirty="0"/>
              <a:t>Their work will help your SENCo to gather evidence if further assessment is required to support the pupil's pathway through education </a:t>
            </a:r>
            <a:endParaRPr lang="en-US" dirty="0">
              <a:ea typeface="Calibri"/>
              <a:cs typeface="Calibri"/>
            </a:endParaRPr>
          </a:p>
          <a:p>
            <a:pPr marL="285750" indent="-285750">
              <a:buFont typeface="Arial,Sans-Serif"/>
              <a:buChar char="•"/>
            </a:pPr>
            <a:r>
              <a:rPr lang="en-US" dirty="0"/>
              <a:t>Despite your in depth knowledge of a child and all that you have tried, Parents sometimes take more heed to the advice and messages from specialists! They can offer support and advice when meeting with parents and delivering tricky messages about their child's needs</a:t>
            </a:r>
            <a:endParaRPr lang="en-US" dirty="0">
              <a:ea typeface="Calibri"/>
              <a:cs typeface="Calibri"/>
            </a:endParaRPr>
          </a:p>
          <a:p>
            <a:pPr marL="285750" indent="-285750">
              <a:buFont typeface="Arial,Sans-Serif"/>
              <a:buChar char="•"/>
            </a:pPr>
            <a:r>
              <a:rPr lang="en-US" dirty="0"/>
              <a:t>External agencies come in with a different perspective- they are someone different to support the wellbeing of staff and pupils, another person who will understand concerns and to talk to! Children often like working with someone who is not a regular member of school staff and share information they might not want to talk to staff members about. </a:t>
            </a:r>
            <a:endParaRPr lang="en-US" dirty="0">
              <a:ea typeface="Calibri" panose="020F0502020204030204"/>
              <a:cs typeface="Calibri"/>
            </a:endParaRPr>
          </a:p>
          <a:p>
            <a:endParaRPr lang="en-US" dirty="0">
              <a:ea typeface="Calibri" panose="020F0502020204030204"/>
              <a:cs typeface="Calibri"/>
            </a:endParaRPr>
          </a:p>
        </p:txBody>
      </p:sp>
      <p:sp>
        <p:nvSpPr>
          <p:cNvPr id="4" name="Slide Number Placeholder 3"/>
          <p:cNvSpPr>
            <a:spLocks noGrp="1"/>
          </p:cNvSpPr>
          <p:nvPr>
            <p:ph type="sldNum" sz="quarter" idx="5"/>
          </p:nvPr>
        </p:nvSpPr>
        <p:spPr/>
        <p:txBody>
          <a:bodyPr/>
          <a:lstStyle/>
          <a:p>
            <a:fld id="{CFCE56C1-C3CC-4CB3-8F72-3F36D5590517}" type="slidenum">
              <a:t>20</a:t>
            </a:fld>
            <a:endParaRPr lang="en-US"/>
          </a:p>
        </p:txBody>
      </p:sp>
    </p:spTree>
    <p:extLst>
      <p:ext uri="{BB962C8B-B14F-4D97-AF65-F5344CB8AC3E}">
        <p14:creationId xmlns:p14="http://schemas.microsoft.com/office/powerpoint/2010/main" val="3399727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Each of the bullet points in this slide is taken from the SEND Code of Practice or the Teacher's Standards. </a:t>
            </a:r>
            <a:endParaRPr lang="en-US" dirty="0"/>
          </a:p>
          <a:p>
            <a:r>
              <a:rPr lang="en-US" dirty="0">
                <a:cs typeface="Calibri"/>
              </a:rPr>
              <a:t>It is important that staff are clear that high quality teaching adapted to meet different needs should be enough to ensure the success of the majority of children with SEND. </a:t>
            </a:r>
            <a:endParaRPr lang="en-US"/>
          </a:p>
          <a:p>
            <a:r>
              <a:rPr lang="en-US" dirty="0">
                <a:cs typeface="Calibri"/>
              </a:rPr>
              <a:t>Teachers need to be clear that, even if a child has 1:1 support and is taught by someone else, they still have full responsibility for the learning of every child within their class and the planning of all learning opportunities. </a:t>
            </a: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CFCE56C1-C3CC-4CB3-8F72-3F36D5590517}" type="slidenum">
              <a:t>3</a:t>
            </a:fld>
            <a:endParaRPr lang="en-US"/>
          </a:p>
        </p:txBody>
      </p:sp>
    </p:spTree>
    <p:extLst>
      <p:ext uri="{BB962C8B-B14F-4D97-AF65-F5344CB8AC3E}">
        <p14:creationId xmlns:p14="http://schemas.microsoft.com/office/powerpoint/2010/main" val="1342927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4 slides give a basic outline of each of the 4 broad areas of need as set out in the SEND Code of Practice. </a:t>
            </a:r>
          </a:p>
          <a:p>
            <a:r>
              <a:rPr lang="en-US" dirty="0"/>
              <a:t>There isn't time to cover the very wide range of needs that each broad area refers to in this session in depth. </a:t>
            </a:r>
            <a:endParaRPr lang="en-US">
              <a:ea typeface="Calibri" panose="020F0502020204030204"/>
              <a:cs typeface="Calibri"/>
            </a:endParaRPr>
          </a:p>
          <a:p>
            <a:r>
              <a:rPr lang="en-US" dirty="0"/>
              <a:t>However, more information about different needs can be sought via further training or via the Coventry SEND website which you might choose to share with staff to refer to in their own time- click the link for more information:   </a:t>
            </a:r>
            <a:r>
              <a:rPr lang="en-US" dirty="0">
                <a:hlinkClick r:id="rId3"/>
              </a:rPr>
              <a:t>Condition and phase specific training and resources – Coventry City Council</a:t>
            </a:r>
            <a:r>
              <a:rPr lang="en-US" dirty="0"/>
              <a:t>. </a:t>
            </a:r>
          </a:p>
          <a:p>
            <a:r>
              <a:rPr lang="en-US" dirty="0"/>
              <a:t>There will also be the opportunity to attend training on a range of conditions via the LA SEND services- a training brochure and calendar will be produced as part of the Workforce Strategy to upskill staff in SEND in mainstream schools. </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FCE56C1-C3CC-4CB3-8F72-3F36D5590517}" type="slidenum">
              <a:t>4</a:t>
            </a:fld>
            <a:endParaRPr lang="en-US"/>
          </a:p>
        </p:txBody>
      </p:sp>
    </p:spTree>
    <p:extLst>
      <p:ext uri="{BB962C8B-B14F-4D97-AF65-F5344CB8AC3E}">
        <p14:creationId xmlns:p14="http://schemas.microsoft.com/office/powerpoint/2010/main" val="1578690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and young people may have difficulty with only one speech, language or communication skill, or with several.</a:t>
            </a:r>
          </a:p>
          <a:p>
            <a:r>
              <a:rPr lang="en-US" dirty="0"/>
              <a:t>Some children will have mild problems that are short-lived while others will have severe and persistent difficulties that are likely to continue over time.</a:t>
            </a:r>
            <a:endParaRPr lang="en-US" dirty="0">
              <a:ea typeface="Calibri"/>
              <a:cs typeface="Calibri"/>
            </a:endParaRPr>
          </a:p>
          <a:p>
            <a:r>
              <a:rPr lang="en-US" dirty="0"/>
              <a:t>Children and young people with </a:t>
            </a:r>
            <a:r>
              <a:rPr lang="en-US" b="1" dirty="0"/>
              <a:t>Autism</a:t>
            </a:r>
            <a:r>
              <a:rPr lang="en-US" dirty="0"/>
              <a:t>, are likely to have particular difficulties with social interaction. </a:t>
            </a:r>
            <a:endParaRPr lang="en-US" dirty="0">
              <a:ea typeface="Calibri" panose="020F0502020204030204"/>
              <a:cs typeface="Calibri" panose="020F0502020204030204"/>
            </a:endParaRPr>
          </a:p>
          <a:p>
            <a:r>
              <a:rPr lang="en-US" dirty="0"/>
              <a:t>They may also experience difficulties with language, communication and imagination, which can impact on how they relate to others.</a:t>
            </a:r>
            <a:endParaRPr lang="en-US" dirty="0">
              <a:ea typeface="Calibri"/>
              <a:cs typeface="Calibri"/>
            </a:endParaRPr>
          </a:p>
          <a:p>
            <a:endParaRPr lang="en-US" dirty="0"/>
          </a:p>
          <a:p>
            <a:r>
              <a:rPr lang="en-US" dirty="0">
                <a:ea typeface="Calibri"/>
                <a:cs typeface="Calibri"/>
              </a:rPr>
              <a:t>(a brief summary of Autism if you want to cover this here... although it is likely that you will ensure all staff have more detailed Autism training)</a:t>
            </a:r>
            <a:endParaRPr lang="en-US" dirty="0"/>
          </a:p>
          <a:p>
            <a:r>
              <a:rPr lang="en-US" dirty="0"/>
              <a:t>Autism is a lifelong developmental disability that affects how a person communicates with and relates to other people. It affects how they make sense of the world around them. It is a ‘spectrum condition’ which means that while all people with autism share certain difficulties, their condition will affect them in different ways.</a:t>
            </a:r>
            <a:endParaRPr lang="en-US" dirty="0">
              <a:ea typeface="Calibri"/>
              <a:cs typeface="Calibri"/>
            </a:endParaRPr>
          </a:p>
          <a:p>
            <a:r>
              <a:rPr lang="en-US" dirty="0"/>
              <a:t>Autism is sometimes referred to as an autism spectrum disorder or ASD. There are four main areas of difficulty which all people with autism share. They are:</a:t>
            </a:r>
            <a:endParaRPr lang="en-US" dirty="0">
              <a:ea typeface="Calibri"/>
              <a:cs typeface="Calibri"/>
            </a:endParaRPr>
          </a:p>
          <a:p>
            <a:pPr marL="171450" indent="-171450">
              <a:buFont typeface="Arial"/>
              <a:buChar char="•"/>
            </a:pPr>
            <a:r>
              <a:rPr lang="en-US" dirty="0"/>
              <a:t>social communication</a:t>
            </a:r>
            <a:endParaRPr lang="en-US" dirty="0">
              <a:ea typeface="Calibri"/>
              <a:cs typeface="Calibri"/>
            </a:endParaRPr>
          </a:p>
          <a:p>
            <a:pPr marL="171450" indent="-171450">
              <a:buFont typeface="Arial"/>
              <a:buChar char="•"/>
            </a:pPr>
            <a:r>
              <a:rPr lang="en-US" dirty="0"/>
              <a:t>social interaction</a:t>
            </a:r>
            <a:endParaRPr lang="en-US" dirty="0">
              <a:ea typeface="Calibri"/>
              <a:cs typeface="Calibri"/>
            </a:endParaRPr>
          </a:p>
          <a:p>
            <a:pPr marL="171450" indent="-171450">
              <a:buFont typeface="Arial"/>
              <a:buChar char="•"/>
            </a:pPr>
            <a:r>
              <a:rPr lang="en-US" dirty="0"/>
              <a:t>restricted and repetitive </a:t>
            </a:r>
            <a:r>
              <a:rPr lang="en-US" dirty="0" err="1"/>
              <a:t>behaviours</a:t>
            </a:r>
            <a:endParaRPr lang="en-US" dirty="0" err="1">
              <a:ea typeface="Calibri"/>
              <a:cs typeface="Calibri"/>
            </a:endParaRPr>
          </a:p>
          <a:p>
            <a:pPr marL="171450" indent="-171450">
              <a:buFont typeface="Arial"/>
              <a:buChar char="•"/>
            </a:pPr>
            <a:r>
              <a:rPr lang="en-US" dirty="0"/>
              <a:t>sensory processing differences.</a:t>
            </a:r>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FCE56C1-C3CC-4CB3-8F72-3F36D5590517}" type="slidenum">
              <a:t>5</a:t>
            </a:fld>
            <a:endParaRPr lang="en-US"/>
          </a:p>
        </p:txBody>
      </p:sp>
    </p:spTree>
    <p:extLst>
      <p:ext uri="{BB962C8B-B14F-4D97-AF65-F5344CB8AC3E}">
        <p14:creationId xmlns:p14="http://schemas.microsoft.com/office/powerpoint/2010/main" val="1436716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definition of Moderate Learning Difficulties (MLD) might be helpful to share:</a:t>
            </a:r>
            <a:endParaRPr lang="en-US" dirty="0">
              <a:ea typeface="Calibri"/>
              <a:cs typeface="Calibri"/>
            </a:endParaRPr>
          </a:p>
          <a:p>
            <a:pPr marL="171450" indent="-171450">
              <a:buFont typeface="Arial"/>
              <a:buChar char="•"/>
            </a:pPr>
            <a:r>
              <a:rPr lang="en-US" dirty="0"/>
              <a:t>Pupils who have difficulty accessing the curriculum, even with differentiated learning and support.</a:t>
            </a:r>
            <a:endParaRPr lang="en-US" dirty="0">
              <a:ea typeface="Calibri"/>
              <a:cs typeface="Calibri"/>
            </a:endParaRPr>
          </a:p>
          <a:p>
            <a:pPr marL="171450" indent="-171450">
              <a:buFont typeface="Arial"/>
              <a:buChar char="•"/>
            </a:pPr>
            <a:r>
              <a:rPr lang="en-US" dirty="0"/>
              <a:t>Slower learning rate compared to peers.</a:t>
            </a:r>
            <a:endParaRPr lang="en-US" dirty="0">
              <a:ea typeface="Calibri"/>
              <a:cs typeface="Calibri"/>
            </a:endParaRPr>
          </a:p>
          <a:p>
            <a:pPr marL="171450" indent="-171450">
              <a:buFont typeface="Arial"/>
              <a:buChar char="•"/>
            </a:pPr>
            <a:r>
              <a:rPr lang="en-US" dirty="0"/>
              <a:t>Struggles with literacy and numeracy.</a:t>
            </a:r>
            <a:endParaRPr lang="en-US" dirty="0">
              <a:ea typeface="Calibri"/>
              <a:cs typeface="Calibri"/>
            </a:endParaRPr>
          </a:p>
          <a:p>
            <a:pPr marL="171450" indent="-171450">
              <a:buFont typeface="Arial"/>
              <a:buChar char="•"/>
            </a:pPr>
            <a:r>
              <a:rPr lang="en-US" dirty="0"/>
              <a:t>Lower-incidence mild intellectual disability with low IQ scores and low functioning across cognitive assessments.</a:t>
            </a:r>
            <a:endParaRPr lang="en-US" dirty="0">
              <a:ea typeface="Calibri"/>
              <a:cs typeface="Calibri"/>
            </a:endParaRPr>
          </a:p>
          <a:p>
            <a:pPr marL="171450" indent="-171450">
              <a:buFont typeface="Arial"/>
              <a:buChar char="•"/>
            </a:pPr>
            <a:r>
              <a:rPr lang="en-US" dirty="0"/>
              <a:t>General developmental delay affecting learning across all areas of the school curriculum.</a:t>
            </a:r>
            <a:endParaRPr lang="en-US" dirty="0">
              <a:ea typeface="Calibri"/>
              <a:cs typeface="Calibri"/>
            </a:endParaRPr>
          </a:p>
          <a:p>
            <a:endParaRPr lang="en-US" dirty="0">
              <a:ea typeface="Calibri"/>
              <a:cs typeface="Calibri"/>
            </a:endParaRPr>
          </a:p>
          <a:p>
            <a:r>
              <a:rPr lang="en-US" dirty="0"/>
              <a:t>Cognition and learning needs generally account for difficulties in curriculum-related areas such as:</a:t>
            </a:r>
            <a:endParaRPr lang="en-US" dirty="0">
              <a:ea typeface="Calibri" panose="020F0502020204030204"/>
              <a:cs typeface="Calibri" panose="020F0502020204030204"/>
            </a:endParaRPr>
          </a:p>
          <a:p>
            <a:pPr marL="342900" indent="-342900">
              <a:buFont typeface="Arial,Sans-Serif"/>
              <a:buChar char="•"/>
            </a:pPr>
            <a:r>
              <a:rPr lang="en-US" dirty="0"/>
              <a:t>reading, writing and spelling</a:t>
            </a:r>
            <a:endParaRPr lang="en-US" dirty="0">
              <a:ea typeface="Calibri"/>
              <a:cs typeface="Calibri"/>
            </a:endParaRPr>
          </a:p>
          <a:p>
            <a:pPr marL="342900" indent="-342900">
              <a:buFont typeface="Arial,Sans-Serif"/>
              <a:buChar char="•"/>
            </a:pPr>
            <a:r>
              <a:rPr lang="en-US" dirty="0"/>
              <a:t>Number/ mathematics</a:t>
            </a:r>
            <a:endParaRPr lang="en-US" dirty="0">
              <a:ea typeface="Calibri"/>
              <a:cs typeface="Calibri"/>
            </a:endParaRPr>
          </a:p>
          <a:p>
            <a:pPr marL="342900" indent="-342900">
              <a:buFont typeface="Arial,Sans-Serif"/>
              <a:buChar char="•"/>
            </a:pPr>
            <a:r>
              <a:rPr lang="en-US" dirty="0"/>
              <a:t>Comprehension</a:t>
            </a:r>
            <a:endParaRPr lang="en-US" dirty="0">
              <a:ea typeface="Calibri"/>
              <a:cs typeface="Calibri"/>
            </a:endParaRPr>
          </a:p>
          <a:p>
            <a:pPr marL="342900" indent="-342900">
              <a:buFont typeface="Arial,Sans-Serif"/>
              <a:buChar char="•"/>
            </a:pPr>
            <a:r>
              <a:rPr lang="en-US" dirty="0"/>
              <a:t>processing difficulties such as sequencing, inference, coherence and elaboration</a:t>
            </a:r>
            <a:endParaRPr lang="en-US" dirty="0">
              <a:ea typeface="Calibri"/>
              <a:cs typeface="Calibri"/>
            </a:endParaRPr>
          </a:p>
          <a:p>
            <a:pPr marL="342900" indent="-342900">
              <a:buFont typeface="Arial,Sans-Serif"/>
              <a:buChar char="•"/>
            </a:pPr>
            <a:r>
              <a:rPr lang="en-US" dirty="0"/>
              <a:t>working memory</a:t>
            </a:r>
            <a:endParaRPr lang="en-US" dirty="0">
              <a:ea typeface="Calibri" panose="020F0502020204030204"/>
              <a:cs typeface="Calibri" panose="020F0502020204030204"/>
            </a:endParaRPr>
          </a:p>
          <a:p>
            <a:pPr marL="342900" indent="-342900">
              <a:buFont typeface="Arial,Sans-Serif"/>
              <a:buChar char="•"/>
            </a:pPr>
            <a:r>
              <a:rPr lang="en-US" dirty="0"/>
              <a:t>short term verbal memory </a:t>
            </a:r>
            <a:endParaRPr lang="en-US" dirty="0">
              <a:ea typeface="Calibri"/>
              <a:cs typeface="Calibri"/>
            </a:endParaRPr>
          </a:p>
          <a:p>
            <a:pPr marL="342900" indent="-342900">
              <a:buFont typeface="Arial,Sans-Serif"/>
              <a:buChar char="•"/>
            </a:pPr>
            <a:r>
              <a:rPr lang="en-US" dirty="0"/>
              <a:t>other types of executive function difficulties</a:t>
            </a:r>
            <a:endParaRPr lang="en-US" dirty="0">
              <a:ea typeface="Calibri"/>
              <a:cs typeface="Calibri"/>
            </a:endParaRPr>
          </a:p>
          <a:p>
            <a:pPr marL="342900" indent="-342900">
              <a:buFont typeface="Arial,Sans-Serif"/>
              <a:buChar char="•"/>
            </a:pPr>
            <a:endParaRPr lang="en-US" dirty="0">
              <a:ea typeface="Calibri"/>
              <a:cs typeface="Calibri"/>
            </a:endParaRPr>
          </a:p>
          <a:p>
            <a:r>
              <a:rPr lang="en-US" dirty="0"/>
              <a:t>This range of needs also includes dyscalculia although Coventry does not officially diagnose this need. More information and practical ideas focused on dyscalculia can be found on the Coventry SEND website however.</a:t>
            </a:r>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FCE56C1-C3CC-4CB3-8F72-3F36D5590517}" type="slidenum">
              <a:rPr lang="en-US"/>
              <a:t>6</a:t>
            </a:fld>
            <a:endParaRPr lang="en-US"/>
          </a:p>
        </p:txBody>
      </p:sp>
    </p:spTree>
    <p:extLst>
      <p:ext uri="{BB962C8B-B14F-4D97-AF65-F5344CB8AC3E}">
        <p14:creationId xmlns:p14="http://schemas.microsoft.com/office/powerpoint/2010/main" val="2411082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and young people with social, emotional and mental health difficulties (SEMH) often struggle to manage their emotions and </a:t>
            </a:r>
            <a:r>
              <a:rPr lang="en-US" dirty="0" err="1"/>
              <a:t>behaviour</a:t>
            </a:r>
            <a:r>
              <a:rPr lang="en-US" dirty="0"/>
              <a:t> and find it difficult to make and sustain relationships with adults and peers.</a:t>
            </a:r>
          </a:p>
          <a:p>
            <a:endParaRPr lang="en-US" dirty="0"/>
          </a:p>
          <a:p>
            <a:r>
              <a:rPr lang="en-US" dirty="0"/>
              <a:t>Children and young people with SEMH may:</a:t>
            </a:r>
            <a:endParaRPr lang="en-US" dirty="0">
              <a:ea typeface="Calibri"/>
              <a:cs typeface="Calibri"/>
            </a:endParaRPr>
          </a:p>
          <a:p>
            <a:pPr marL="171450" indent="-171450">
              <a:buFont typeface="Arial"/>
              <a:buChar char="•"/>
            </a:pPr>
            <a:r>
              <a:rPr lang="en-US" dirty="0"/>
              <a:t>become withdrawn or isolated</a:t>
            </a:r>
            <a:endParaRPr lang="en-US" dirty="0">
              <a:ea typeface="Calibri"/>
              <a:cs typeface="Calibri"/>
            </a:endParaRPr>
          </a:p>
          <a:p>
            <a:pPr marL="171450" indent="-171450">
              <a:buFont typeface="Arial"/>
              <a:buChar char="•"/>
            </a:pPr>
            <a:r>
              <a:rPr lang="en-US" dirty="0"/>
              <a:t>display disruptive and uncooperative </a:t>
            </a:r>
            <a:r>
              <a:rPr lang="en-US" dirty="0" err="1"/>
              <a:t>behaviour</a:t>
            </a:r>
            <a:endParaRPr lang="en-US" dirty="0" err="1">
              <a:ea typeface="Calibri"/>
              <a:cs typeface="Calibri"/>
            </a:endParaRPr>
          </a:p>
          <a:p>
            <a:pPr marL="171450" indent="-171450">
              <a:buFont typeface="Arial"/>
              <a:buChar char="•"/>
            </a:pPr>
            <a:r>
              <a:rPr lang="en-US" dirty="0"/>
              <a:t>have temper tantrums</a:t>
            </a:r>
            <a:endParaRPr lang="en-US" dirty="0">
              <a:ea typeface="Calibri"/>
              <a:cs typeface="Calibri"/>
            </a:endParaRPr>
          </a:p>
          <a:p>
            <a:pPr marL="171450" indent="-171450">
              <a:buFont typeface="Arial"/>
              <a:buChar char="•"/>
            </a:pPr>
            <a:r>
              <a:rPr lang="en-US" dirty="0"/>
              <a:t>have anxiety</a:t>
            </a:r>
            <a:endParaRPr lang="en-US" dirty="0">
              <a:ea typeface="Calibri"/>
              <a:cs typeface="Calibri"/>
            </a:endParaRPr>
          </a:p>
          <a:p>
            <a:r>
              <a:rPr lang="en-US" dirty="0"/>
              <a:t>Difficulties may also become apparent by self-harming, substance misuse, eating disorders or physical symptoms that are medically unexplained. </a:t>
            </a:r>
            <a:endParaRPr lang="en-US" dirty="0">
              <a:ea typeface="Calibri" panose="020F0502020204030204"/>
              <a:cs typeface="Calibri" panose="020F0502020204030204"/>
            </a:endParaRPr>
          </a:p>
          <a:p>
            <a:endParaRPr lang="en-US" dirty="0"/>
          </a:p>
          <a:p>
            <a:r>
              <a:rPr lang="en-US" dirty="0"/>
              <a:t>These children and young people often struggle to engage in a learning environment and benefit from additional support in achieving their potential.</a:t>
            </a:r>
            <a:endParaRPr lang="en-US" dirty="0">
              <a:ea typeface="Calibri" panose="020F0502020204030204"/>
              <a:cs typeface="Calibri" panose="020F0502020204030204"/>
            </a:endParaRPr>
          </a:p>
          <a:p>
            <a:r>
              <a:rPr lang="en-US" dirty="0"/>
              <a:t>SEMH does not have to be a life-long condition. With the right support children can move forward in their development and live successful and happy lives.</a:t>
            </a: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CFCE56C1-C3CC-4CB3-8F72-3F36D5590517}" type="slidenum">
              <a:rPr lang="en-US"/>
              <a:t>7</a:t>
            </a:fld>
            <a:endParaRPr lang="en-US"/>
          </a:p>
        </p:txBody>
      </p:sp>
    </p:spTree>
    <p:extLst>
      <p:ext uri="{BB962C8B-B14F-4D97-AF65-F5344CB8AC3E}">
        <p14:creationId xmlns:p14="http://schemas.microsoft.com/office/powerpoint/2010/main" val="3720083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I</a:t>
            </a:r>
          </a:p>
          <a:p>
            <a:r>
              <a:rPr lang="en-US" b="1" dirty="0"/>
              <a:t>Hearing impairment or hearing loss </a:t>
            </a:r>
            <a:r>
              <a:rPr lang="en-US" dirty="0"/>
              <a:t>may be temporary or permanent and range in severity from a mild loss to a profound loss. Children  and young people with a significant hearing impairment are usually fitted as early as possible with hearing aids.</a:t>
            </a:r>
            <a:endParaRPr lang="en-US"/>
          </a:p>
          <a:p>
            <a:endParaRPr lang="en-US" dirty="0"/>
          </a:p>
          <a:p>
            <a:r>
              <a:rPr lang="en-US" b="1" dirty="0"/>
              <a:t>Vision impairment</a:t>
            </a:r>
            <a:r>
              <a:rPr lang="en-US" dirty="0"/>
              <a:t> is less than perfect sight, and can range from no sight at all to degrees of useful vision. This could affect distance vision, near vision, fields of vision (the ability to see to the sides) or all three.</a:t>
            </a:r>
            <a:endParaRPr lang="en-US" dirty="0">
              <a:ea typeface="Calibri"/>
              <a:cs typeface="Calibri"/>
            </a:endParaRPr>
          </a:p>
          <a:p>
            <a:r>
              <a:rPr lang="en-US" dirty="0"/>
              <a:t>Children and young people who are long sighted, short sighted or have an astigmatism that can be fully corrected with glasses or lenses </a:t>
            </a:r>
            <a:r>
              <a:rPr lang="en-US" i="1" dirty="0"/>
              <a:t>are not considered to have a visual impairment.</a:t>
            </a:r>
            <a:endParaRPr lang="en-US" i="1" dirty="0">
              <a:ea typeface="Calibri"/>
              <a:cs typeface="Calibri"/>
            </a:endParaRPr>
          </a:p>
          <a:p>
            <a:r>
              <a:rPr lang="en-US" dirty="0"/>
              <a:t>Some children and young people will have additional needs as well as their vision impairment. Vision impairment amongst children is quite rare.</a:t>
            </a:r>
            <a:endParaRPr lang="en-US" dirty="0">
              <a:ea typeface="Calibri"/>
              <a:cs typeface="Calibri"/>
            </a:endParaRPr>
          </a:p>
          <a:p>
            <a:endParaRPr lang="en-US" dirty="0"/>
          </a:p>
          <a:p>
            <a:r>
              <a:rPr lang="en-US" dirty="0"/>
              <a:t>Children and young people with a </a:t>
            </a:r>
            <a:r>
              <a:rPr lang="en-US" b="1" dirty="0"/>
              <a:t>physical disability</a:t>
            </a:r>
            <a:r>
              <a:rPr lang="en-US" dirty="0"/>
              <a:t> may have difficulty carrying out some day-to-day activities.</a:t>
            </a:r>
            <a:endParaRPr lang="en-US" dirty="0">
              <a:ea typeface="Calibri"/>
              <a:cs typeface="Calibri"/>
            </a:endParaRPr>
          </a:p>
          <a:p>
            <a:r>
              <a:rPr lang="en-US" dirty="0"/>
              <a:t>Physical disabilities can include:</a:t>
            </a:r>
            <a:endParaRPr lang="en-US" dirty="0">
              <a:ea typeface="Calibri"/>
              <a:cs typeface="Calibri"/>
            </a:endParaRPr>
          </a:p>
          <a:p>
            <a:pPr marL="171450" indent="-171450">
              <a:buFont typeface="Arial"/>
              <a:buChar char="•"/>
            </a:pPr>
            <a:r>
              <a:rPr lang="en-US" dirty="0"/>
              <a:t>cerebral palsy</a:t>
            </a:r>
            <a:endParaRPr lang="en-US" dirty="0">
              <a:ea typeface="Calibri"/>
              <a:cs typeface="Calibri"/>
            </a:endParaRPr>
          </a:p>
          <a:p>
            <a:pPr marL="171450" indent="-171450">
              <a:buFont typeface="Arial"/>
              <a:buChar char="•"/>
            </a:pPr>
            <a:r>
              <a:rPr lang="en-US" dirty="0"/>
              <a:t>spina bifida</a:t>
            </a:r>
            <a:endParaRPr lang="en-US" dirty="0">
              <a:ea typeface="Calibri"/>
              <a:cs typeface="Calibri"/>
            </a:endParaRPr>
          </a:p>
          <a:p>
            <a:pPr marL="171450" indent="-171450">
              <a:buFont typeface="Arial"/>
              <a:buChar char="•"/>
            </a:pPr>
            <a:r>
              <a:rPr lang="en-US" dirty="0"/>
              <a:t>neuro-muscular dystrophies</a:t>
            </a:r>
            <a:endParaRPr lang="en-US" dirty="0">
              <a:ea typeface="Calibri"/>
              <a:cs typeface="Calibri"/>
            </a:endParaRPr>
          </a:p>
          <a:p>
            <a:pPr marL="171450" indent="-171450">
              <a:buFont typeface="Arial"/>
              <a:buChar char="•"/>
            </a:pPr>
            <a:endParaRPr lang="en-US" dirty="0"/>
          </a:p>
          <a:p>
            <a:r>
              <a:rPr lang="en-US" b="1" dirty="0"/>
              <a:t>Sensory processing </a:t>
            </a:r>
            <a:r>
              <a:rPr lang="en-US" dirty="0"/>
              <a:t>is the way that our brain sorts out sensory information so we understand the world and can manage our everyday life whilst learning and interacting with our environment both physically and emotionally. We all have some sensory processing differences. For example, some of us like very strong tastes and smells and others avoid them.</a:t>
            </a:r>
            <a:br>
              <a:rPr lang="en-US" dirty="0">
                <a:cs typeface="+mn-lt"/>
              </a:rPr>
            </a:br>
            <a:endParaRPr lang="en-US">
              <a:ea typeface="Calibri"/>
              <a:cs typeface="Calibri"/>
            </a:endParaRPr>
          </a:p>
          <a:p>
            <a:r>
              <a:rPr lang="en-US" dirty="0"/>
              <a:t>For some children and young people their sensory development is delayed, and they struggle to take part in everyday occupations. For example, they are unsettled by loud noise or overcrowded spaces...It is also important to remember that sensory processing challenges are affected by sleep, hunger, time of day and other variables.</a:t>
            </a:r>
            <a:br>
              <a:rPr lang="en-US" dirty="0">
                <a:cs typeface="+mn-lt"/>
              </a:rPr>
            </a:br>
            <a:endParaRPr lang="en-US">
              <a:ea typeface="Calibri"/>
              <a:cs typeface="Calibri"/>
            </a:endParaRPr>
          </a:p>
          <a:p>
            <a:r>
              <a:rPr lang="en-US" dirty="0"/>
              <a:t>Some children and young people with a physical disability or sensory needs require additional ongoing support and equipment to access all the opportunities available to their peers, such as: </a:t>
            </a:r>
            <a:endParaRPr lang="en-US" dirty="0">
              <a:ea typeface="Calibri"/>
              <a:cs typeface="Calibri"/>
            </a:endParaRPr>
          </a:p>
          <a:p>
            <a:pPr marL="342900" indent="-342900">
              <a:buFont typeface="Arial,Sans-Serif"/>
              <a:buChar char="•"/>
            </a:pPr>
            <a:r>
              <a:rPr lang="en-US" dirty="0"/>
              <a:t>sensory impairments- may need extra space and additional 'clues' to help them negotiate their environment independently. </a:t>
            </a:r>
          </a:p>
          <a:p>
            <a:pPr marL="342900" indent="-342900">
              <a:buFont typeface="Arial,Sans-Serif"/>
              <a:buChar char="•"/>
            </a:pPr>
            <a:r>
              <a:rPr lang="en-US" dirty="0"/>
              <a:t>Physical disabilities may use mobility aids including wheelchairs, standing frames, or horizontal learning stations. They will probably be referred to a physiotherapist and occupational therapist who can advise on things like exercises, equipment, guidance on what would be helpful and what to avoid.</a:t>
            </a:r>
            <a:endParaRPr lang="en-US" dirty="0">
              <a:ea typeface="Calibri"/>
              <a:cs typeface="Calibri"/>
            </a:endParaRPr>
          </a:p>
          <a:p>
            <a:pPr marL="342900" indent="-342900">
              <a:buFont typeface="Arial,Sans-Serif"/>
              <a:buChar char="•"/>
            </a:pPr>
            <a:r>
              <a:rPr lang="en-US" dirty="0">
                <a:ea typeface="Calibri"/>
                <a:cs typeface="Calibri"/>
              </a:rPr>
              <a:t>Time for alerting or calming activities... e.g. wobble cushions, fidget toys, physical activity, deep pressure, squeezes, safe space timeout</a:t>
            </a:r>
            <a:endParaRPr lang="en-US" dirty="0"/>
          </a:p>
          <a:p>
            <a:pPr marL="342900" indent="-342900">
              <a:buFont typeface="Arial,Sans-Serif"/>
              <a:buChar char="•"/>
            </a:pPr>
            <a:r>
              <a:rPr lang="en-US" dirty="0"/>
              <a:t>Whether they are able to move around independently or need support, there should be sufficient space for these children and young people to travel alongside their friends within school and adaptations should be made so that they can be included in every day school life.</a:t>
            </a:r>
            <a:endParaRPr lang="en-US" dirty="0">
              <a:ea typeface="Calibri"/>
              <a:cs typeface="Calibri"/>
            </a:endParaRPr>
          </a:p>
          <a:p>
            <a:pPr marL="342900" indent="-342900">
              <a:buFont typeface="Arial,Sans-Serif"/>
              <a:buChar char="•"/>
            </a:pPr>
            <a:r>
              <a:rPr lang="en-US" dirty="0"/>
              <a:t>Accessible personal care facilities should be conveniently sited.</a:t>
            </a:r>
          </a:p>
          <a:p>
            <a:pPr marL="342900" indent="-342900">
              <a:buFont typeface="Arial,Sans-Serif"/>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CFCE56C1-C3CC-4CB3-8F72-3F36D5590517}" type="slidenum">
              <a:rPr lang="en-US"/>
              <a:t>8</a:t>
            </a:fld>
            <a:endParaRPr lang="en-US"/>
          </a:p>
        </p:txBody>
      </p:sp>
    </p:spTree>
    <p:extLst>
      <p:ext uri="{BB962C8B-B14F-4D97-AF65-F5344CB8AC3E}">
        <p14:creationId xmlns:p14="http://schemas.microsoft.com/office/powerpoint/2010/main" val="2405859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These are the SEND services offered by Coventry Education. There are more SEND services available that may be managed by the NHS.</a:t>
            </a:r>
            <a:endParaRPr lang="en-US" dirty="0"/>
          </a:p>
          <a:p>
            <a:endParaRPr lang="en-US" dirty="0">
              <a:cs typeface="Calibri"/>
            </a:endParaRPr>
          </a:p>
          <a:p>
            <a:r>
              <a:rPr lang="en-US" dirty="0">
                <a:cs typeface="Calibri"/>
              </a:rPr>
              <a:t> If you feel it is relevant that your staff are aware, the associated Team leads are:</a:t>
            </a:r>
            <a:endParaRPr lang="en-US" dirty="0"/>
          </a:p>
          <a:p>
            <a:r>
              <a:rPr lang="en-US" dirty="0">
                <a:cs typeface="Calibri"/>
              </a:rPr>
              <a:t>CCT: Emma Whitmarsh Knight</a:t>
            </a:r>
          </a:p>
          <a:p>
            <a:r>
              <a:rPr lang="en-US" dirty="0">
                <a:cs typeface="Calibri"/>
              </a:rPr>
              <a:t>SEMHL: Kathy Gardner</a:t>
            </a:r>
          </a:p>
          <a:p>
            <a:r>
              <a:rPr lang="en-US" dirty="0">
                <a:cs typeface="Calibri"/>
              </a:rPr>
              <a:t>EPS: James Gillum</a:t>
            </a:r>
          </a:p>
          <a:p>
            <a:r>
              <a:rPr lang="en-US" dirty="0">
                <a:cs typeface="Calibri"/>
              </a:rPr>
              <a:t>Sensory Team: Jo Appleton</a:t>
            </a:r>
          </a:p>
          <a:p>
            <a:r>
              <a:rPr lang="en-US" dirty="0">
                <a:cs typeface="Calibri"/>
              </a:rPr>
              <a:t>START: Sharon Cassidy</a:t>
            </a:r>
            <a:endParaRPr lang="en-US" dirty="0">
              <a:ea typeface="Calibri" panose="020F0502020204030204"/>
              <a:cs typeface="Calibri"/>
            </a:endParaRPr>
          </a:p>
          <a:p>
            <a:r>
              <a:rPr lang="en-US" dirty="0">
                <a:cs typeface="Calibri"/>
              </a:rPr>
              <a:t>EY SEND Team: Sally Longden</a:t>
            </a:r>
          </a:p>
          <a:p>
            <a:r>
              <a:rPr lang="en-US" dirty="0">
                <a:cs typeface="Calibri"/>
              </a:rPr>
              <a:t>Virtual School: Jo Green </a:t>
            </a:r>
          </a:p>
          <a:p>
            <a:endParaRPr lang="en-US" dirty="0">
              <a:ea typeface="Calibri" panose="020F0502020204030204"/>
              <a:cs typeface="Calibri"/>
            </a:endParaRPr>
          </a:p>
        </p:txBody>
      </p:sp>
      <p:sp>
        <p:nvSpPr>
          <p:cNvPr id="4" name="Slide Number Placeholder 3"/>
          <p:cNvSpPr>
            <a:spLocks noGrp="1"/>
          </p:cNvSpPr>
          <p:nvPr>
            <p:ph type="sldNum" sz="quarter" idx="5"/>
          </p:nvPr>
        </p:nvSpPr>
        <p:spPr/>
        <p:txBody>
          <a:bodyPr/>
          <a:lstStyle/>
          <a:p>
            <a:fld id="{CFCE56C1-C3CC-4CB3-8F72-3F36D5590517}" type="slidenum">
              <a:t>9</a:t>
            </a:fld>
            <a:endParaRPr lang="en-US"/>
          </a:p>
        </p:txBody>
      </p:sp>
    </p:spTree>
    <p:extLst>
      <p:ext uri="{BB962C8B-B14F-4D97-AF65-F5344CB8AC3E}">
        <p14:creationId xmlns:p14="http://schemas.microsoft.com/office/powerpoint/2010/main" val="2517365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 Id="rId9"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1.gif"/><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hyperlink" Target="https://www.coventry.gov.uk/downloads/download/5427/ordinarily_available_provision_-_early_years_school_age_and_post_16"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7C8A3E-98AF-702D-48D3-ECB265AE3DA3}"/>
              </a:ext>
            </a:extLst>
          </p:cNvPr>
          <p:cNvSpPr txBox="1"/>
          <p:nvPr/>
        </p:nvSpPr>
        <p:spPr>
          <a:xfrm>
            <a:off x="921223" y="454925"/>
            <a:ext cx="10542895"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a:solidFill>
                  <a:srgbClr val="0070C0"/>
                </a:solidFill>
                <a:cs typeface="Calibri"/>
              </a:rPr>
              <a:t>Coventry SEND: Core Training</a:t>
            </a:r>
          </a:p>
          <a:p>
            <a:pPr algn="ctr"/>
            <a:r>
              <a:rPr lang="en-US" sz="6000" b="1" dirty="0">
                <a:solidFill>
                  <a:srgbClr val="0070C0"/>
                </a:solidFill>
                <a:cs typeface="Calibri"/>
              </a:rPr>
              <a:t>Session 1: An overview of SEND</a:t>
            </a:r>
          </a:p>
        </p:txBody>
      </p:sp>
      <p:pic>
        <p:nvPicPr>
          <p:cNvPr id="7" name="Picture 6" descr="Coventry SEND Local Offer | Let's Talk Coventry">
            <a:extLst>
              <a:ext uri="{FF2B5EF4-FFF2-40B4-BE49-F238E27FC236}">
                <a16:creationId xmlns:a16="http://schemas.microsoft.com/office/drawing/2014/main" id="{C3FDED39-23C4-49F4-88C3-6A3F9134F19D}"/>
              </a:ext>
            </a:extLst>
          </p:cNvPr>
          <p:cNvPicPr>
            <a:picLocks noChangeAspect="1"/>
          </p:cNvPicPr>
          <p:nvPr/>
        </p:nvPicPr>
        <p:blipFill rotWithShape="1">
          <a:blip r:embed="rId3"/>
          <a:srcRect l="4391" t="32166" r="4160" b="15974"/>
          <a:stretch/>
        </p:blipFill>
        <p:spPr>
          <a:xfrm>
            <a:off x="1640" y="3546708"/>
            <a:ext cx="12195661" cy="2896201"/>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6BF62D1-5F17-FDE0-312E-254A2933F9D5}"/>
              </a:ext>
            </a:extLst>
          </p:cNvPr>
          <p:cNvSpPr txBox="1"/>
          <p:nvPr/>
        </p:nvSpPr>
        <p:spPr>
          <a:xfrm>
            <a:off x="136127" y="205766"/>
            <a:ext cx="783993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rgbClr val="0070C0"/>
                </a:solidFill>
                <a:ea typeface="Calibri"/>
                <a:cs typeface="Calibri"/>
              </a:rPr>
              <a:t>Specialist SEND Services- How do they work?</a:t>
            </a:r>
          </a:p>
        </p:txBody>
      </p:sp>
      <p:sp>
        <p:nvSpPr>
          <p:cNvPr id="6" name="TextBox 5">
            <a:extLst>
              <a:ext uri="{FF2B5EF4-FFF2-40B4-BE49-F238E27FC236}">
                <a16:creationId xmlns:a16="http://schemas.microsoft.com/office/drawing/2014/main" id="{9F34128E-5C49-2089-D566-0A8C702D0043}"/>
              </a:ext>
            </a:extLst>
          </p:cNvPr>
          <p:cNvSpPr txBox="1"/>
          <p:nvPr/>
        </p:nvSpPr>
        <p:spPr>
          <a:xfrm>
            <a:off x="10053484" y="2580967"/>
            <a:ext cx="18496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10" name="TextBox 9">
            <a:extLst>
              <a:ext uri="{FF2B5EF4-FFF2-40B4-BE49-F238E27FC236}">
                <a16:creationId xmlns:a16="http://schemas.microsoft.com/office/drawing/2014/main" id="{24726A02-952B-328D-F5E9-F8705C96872F}"/>
              </a:ext>
            </a:extLst>
          </p:cNvPr>
          <p:cNvSpPr txBox="1"/>
          <p:nvPr/>
        </p:nvSpPr>
        <p:spPr>
          <a:xfrm>
            <a:off x="142650" y="779882"/>
            <a:ext cx="12049003"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alibri"/>
                <a:ea typeface="Arial"/>
                <a:cs typeface="Arial"/>
              </a:rPr>
              <a:t>Some are</a:t>
            </a:r>
            <a:r>
              <a:rPr lang="en-US" sz="2400" b="1" i="0" u="none" strike="noStrike" baseline="0" dirty="0">
                <a:latin typeface="Calibri"/>
                <a:ea typeface="Arial"/>
                <a:cs typeface="Arial"/>
              </a:rPr>
              <a:t> traded </a:t>
            </a:r>
            <a:r>
              <a:rPr lang="en-US" sz="2400" b="1" dirty="0">
                <a:latin typeface="Calibri"/>
                <a:ea typeface="Arial"/>
                <a:cs typeface="Arial"/>
              </a:rPr>
              <a:t>services</a:t>
            </a:r>
            <a:r>
              <a:rPr lang="en-US" sz="2400" b="1" i="0" u="none" strike="noStrike" baseline="0" dirty="0">
                <a:latin typeface="Calibri"/>
                <a:ea typeface="Arial"/>
                <a:cs typeface="Arial"/>
              </a:rPr>
              <a:t> which</a:t>
            </a:r>
            <a:r>
              <a:rPr lang="en-US" sz="2400" b="1" dirty="0">
                <a:latin typeface="Calibri"/>
                <a:ea typeface="Arial"/>
                <a:cs typeface="Arial"/>
              </a:rPr>
              <a:t> we</a:t>
            </a:r>
            <a:r>
              <a:rPr lang="en-US" sz="2400" b="1" i="0" u="none" strike="noStrike" baseline="0" dirty="0">
                <a:latin typeface="Calibri"/>
                <a:ea typeface="Arial"/>
                <a:cs typeface="Arial"/>
              </a:rPr>
              <a:t> choose to buy </a:t>
            </a:r>
            <a:r>
              <a:rPr lang="en-US" sz="2400" b="1" dirty="0">
                <a:latin typeface="Calibri"/>
                <a:ea typeface="Arial"/>
                <a:cs typeface="Arial"/>
              </a:rPr>
              <a:t>support from- EPS/ CCT/ SEMHL:</a:t>
            </a:r>
            <a:endParaRPr lang="en-US" sz="2400" b="1" dirty="0">
              <a:latin typeface="Calibri"/>
              <a:ea typeface="Calibri" panose="020F0502020204030204"/>
              <a:cs typeface="Calibri" panose="020F0502020204030204"/>
            </a:endParaRPr>
          </a:p>
          <a:p>
            <a:pPr marL="285750" indent="-285750">
              <a:buFont typeface="Arial,Sans-Serif"/>
              <a:buChar char="•"/>
            </a:pPr>
            <a:endParaRPr lang="en-US" sz="2400" dirty="0">
              <a:latin typeface="Arial"/>
              <a:ea typeface="Calibri" panose="020F0502020204030204"/>
              <a:cs typeface="Arial"/>
            </a:endParaRPr>
          </a:p>
          <a:p>
            <a:pPr marL="285750" indent="-285750">
              <a:buFont typeface="Arial,Sans-Serif"/>
              <a:buChar char="•"/>
            </a:pPr>
            <a:endParaRPr lang="en-US" sz="2400" dirty="0">
              <a:latin typeface="Calibri"/>
              <a:ea typeface="Calibri" panose="020F0502020204030204"/>
              <a:cs typeface="Arial"/>
            </a:endParaRPr>
          </a:p>
          <a:p>
            <a:pPr marL="285750" indent="-285750">
              <a:buFont typeface="Arial,Sans-Serif"/>
              <a:buChar char="•"/>
            </a:pPr>
            <a:endParaRPr lang="en-US" sz="2400" dirty="0">
              <a:latin typeface="Arial"/>
              <a:ea typeface="Calibri" panose="020F0502020204030204"/>
              <a:cs typeface="Arial"/>
            </a:endParaRPr>
          </a:p>
          <a:p>
            <a:pPr marL="285750" indent="-285750">
              <a:buFont typeface="Arial,Sans-Serif"/>
              <a:buChar char="•"/>
            </a:pPr>
            <a:endParaRPr lang="en-US" sz="2400" dirty="0">
              <a:latin typeface="Calibri"/>
              <a:ea typeface="Calibri" panose="020F0502020204030204"/>
              <a:cs typeface="Arial"/>
            </a:endParaRPr>
          </a:p>
          <a:p>
            <a:pPr marL="285750" indent="-285750">
              <a:buFont typeface="Arial,Sans-Serif"/>
              <a:buChar char="•"/>
            </a:pPr>
            <a:endParaRPr lang="en-US" sz="2400" dirty="0">
              <a:latin typeface="Calibri"/>
              <a:ea typeface="Calibri" panose="020F0502020204030204"/>
              <a:cs typeface="Arial"/>
            </a:endParaRPr>
          </a:p>
          <a:p>
            <a:endParaRPr lang="en-US" sz="2400" dirty="0">
              <a:latin typeface="Arial"/>
              <a:ea typeface="Calibri" panose="020F0502020204030204"/>
              <a:cs typeface="Arial"/>
            </a:endParaRPr>
          </a:p>
          <a:p>
            <a:endParaRPr lang="en-US" sz="2400" b="1" dirty="0">
              <a:latin typeface="Calibri"/>
              <a:ea typeface="Calibri" panose="020F0502020204030204"/>
              <a:cs typeface="Calibri" panose="020F0502020204030204"/>
            </a:endParaRPr>
          </a:p>
          <a:p>
            <a:r>
              <a:rPr lang="en-US" sz="2400" b="1" dirty="0">
                <a:latin typeface="Calibri"/>
                <a:ea typeface="Calibri" panose="020F0502020204030204"/>
                <a:cs typeface="Calibri" panose="020F0502020204030204"/>
              </a:rPr>
              <a:t>Others are services provided by the LA to carry out statutory duties and offer support- Sensory Team/ START/ Virtual School/ EYFS SEND:</a:t>
            </a:r>
            <a:endParaRPr lang="en-US" sz="2400" b="1">
              <a:ea typeface="Calibri" panose="020F0502020204030204"/>
              <a:cs typeface="Calibri" panose="020F0502020204030204"/>
            </a:endParaRPr>
          </a:p>
          <a:p>
            <a:pPr marL="285750" indent="-285750">
              <a:buFont typeface="Arial,Sans-Serif"/>
              <a:buChar char="•"/>
            </a:pPr>
            <a:endParaRPr lang="en-US" sz="2400" dirty="0">
              <a:ea typeface="Calibri"/>
              <a:cs typeface="Calibri"/>
            </a:endParaRPr>
          </a:p>
        </p:txBody>
      </p:sp>
      <p:pic>
        <p:nvPicPr>
          <p:cNvPr id="5" name="Picture 4" descr="A close-up of a sign&#10;&#10;Description automatically generated">
            <a:extLst>
              <a:ext uri="{FF2B5EF4-FFF2-40B4-BE49-F238E27FC236}">
                <a16:creationId xmlns:a16="http://schemas.microsoft.com/office/drawing/2014/main" id="{4C39A854-1B11-7689-E6F0-942A8DF2157E}"/>
              </a:ext>
            </a:extLst>
          </p:cNvPr>
          <p:cNvPicPr>
            <a:picLocks noChangeAspect="1"/>
          </p:cNvPicPr>
          <p:nvPr/>
        </p:nvPicPr>
        <p:blipFill>
          <a:blip r:embed="rId3"/>
          <a:stretch>
            <a:fillRect/>
          </a:stretch>
        </p:blipFill>
        <p:spPr>
          <a:xfrm>
            <a:off x="633651" y="1687324"/>
            <a:ext cx="2902808" cy="1178269"/>
          </a:xfrm>
          <a:prstGeom prst="rect">
            <a:avLst/>
          </a:prstGeom>
        </p:spPr>
      </p:pic>
      <p:pic>
        <p:nvPicPr>
          <p:cNvPr id="11" name="Picture 10" descr="Social, Emotional, Mental Health and Learning Team">
            <a:extLst>
              <a:ext uri="{FF2B5EF4-FFF2-40B4-BE49-F238E27FC236}">
                <a16:creationId xmlns:a16="http://schemas.microsoft.com/office/drawing/2014/main" id="{CC2B7E42-4E5E-AC81-4FCD-80B8B557F25C}"/>
              </a:ext>
            </a:extLst>
          </p:cNvPr>
          <p:cNvPicPr>
            <a:picLocks noChangeAspect="1"/>
          </p:cNvPicPr>
          <p:nvPr/>
        </p:nvPicPr>
        <p:blipFill rotWithShape="1">
          <a:blip r:embed="rId4"/>
          <a:srcRect t="5781" r="66713" b="3732"/>
          <a:stretch/>
        </p:blipFill>
        <p:spPr>
          <a:xfrm>
            <a:off x="4453430" y="1514595"/>
            <a:ext cx="2812357" cy="1536883"/>
          </a:xfrm>
          <a:prstGeom prst="rect">
            <a:avLst/>
          </a:prstGeom>
        </p:spPr>
      </p:pic>
      <p:pic>
        <p:nvPicPr>
          <p:cNvPr id="13" name="Picture 12" descr="Coventry Educational Psychology Service (EPS) logo">
            <a:extLst>
              <a:ext uri="{FF2B5EF4-FFF2-40B4-BE49-F238E27FC236}">
                <a16:creationId xmlns:a16="http://schemas.microsoft.com/office/drawing/2014/main" id="{DDC3686B-68F4-D1D6-A510-8F736F932CBE}"/>
              </a:ext>
            </a:extLst>
          </p:cNvPr>
          <p:cNvPicPr>
            <a:picLocks noChangeAspect="1"/>
          </p:cNvPicPr>
          <p:nvPr/>
        </p:nvPicPr>
        <p:blipFill>
          <a:blip r:embed="rId5"/>
          <a:stretch>
            <a:fillRect/>
          </a:stretch>
        </p:blipFill>
        <p:spPr>
          <a:xfrm>
            <a:off x="8181157" y="1496089"/>
            <a:ext cx="3240992" cy="1554533"/>
          </a:xfrm>
          <a:prstGeom prst="rect">
            <a:avLst/>
          </a:prstGeom>
        </p:spPr>
      </p:pic>
      <p:pic>
        <p:nvPicPr>
          <p:cNvPr id="15" name="Picture 14" descr="Sensory Tots | Toddler Group in Coventry">
            <a:extLst>
              <a:ext uri="{FF2B5EF4-FFF2-40B4-BE49-F238E27FC236}">
                <a16:creationId xmlns:a16="http://schemas.microsoft.com/office/drawing/2014/main" id="{3C28009B-5619-8EBD-D875-227E79D319CA}"/>
              </a:ext>
            </a:extLst>
          </p:cNvPr>
          <p:cNvPicPr>
            <a:picLocks noChangeAspect="1"/>
          </p:cNvPicPr>
          <p:nvPr/>
        </p:nvPicPr>
        <p:blipFill>
          <a:blip r:embed="rId6"/>
          <a:stretch>
            <a:fillRect/>
          </a:stretch>
        </p:blipFill>
        <p:spPr>
          <a:xfrm>
            <a:off x="145226" y="4521871"/>
            <a:ext cx="2129051" cy="2129051"/>
          </a:xfrm>
          <a:prstGeom prst="rect">
            <a:avLst/>
          </a:prstGeom>
        </p:spPr>
      </p:pic>
      <p:pic>
        <p:nvPicPr>
          <p:cNvPr id="17" name="Picture 16" descr="A logo with colorful hands&#10;&#10;Description automatically generated">
            <a:extLst>
              <a:ext uri="{FF2B5EF4-FFF2-40B4-BE49-F238E27FC236}">
                <a16:creationId xmlns:a16="http://schemas.microsoft.com/office/drawing/2014/main" id="{5DF73C3A-3034-369B-F881-144C699DC538}"/>
              </a:ext>
            </a:extLst>
          </p:cNvPr>
          <p:cNvPicPr>
            <a:picLocks noChangeAspect="1"/>
          </p:cNvPicPr>
          <p:nvPr/>
        </p:nvPicPr>
        <p:blipFill rotWithShape="1">
          <a:blip r:embed="rId7"/>
          <a:srcRect l="19076" r="19076" b="549"/>
          <a:stretch/>
        </p:blipFill>
        <p:spPr>
          <a:xfrm>
            <a:off x="2390306" y="4786732"/>
            <a:ext cx="3314160" cy="1605846"/>
          </a:xfrm>
          <a:prstGeom prst="rect">
            <a:avLst/>
          </a:prstGeom>
        </p:spPr>
      </p:pic>
      <p:pic>
        <p:nvPicPr>
          <p:cNvPr id="19" name="Picture 18" descr="A blue paint brush with colorful text&#10;&#10;Description automatically generated">
            <a:extLst>
              <a:ext uri="{FF2B5EF4-FFF2-40B4-BE49-F238E27FC236}">
                <a16:creationId xmlns:a16="http://schemas.microsoft.com/office/drawing/2014/main" id="{E16532D8-5853-89E7-AA54-E90CF2EEE614}"/>
              </a:ext>
            </a:extLst>
          </p:cNvPr>
          <p:cNvPicPr>
            <a:picLocks noChangeAspect="1"/>
          </p:cNvPicPr>
          <p:nvPr/>
        </p:nvPicPr>
        <p:blipFill rotWithShape="1">
          <a:blip r:embed="rId8"/>
          <a:srcRect l="6576" t="-3554" r="9022" b="83"/>
          <a:stretch/>
        </p:blipFill>
        <p:spPr>
          <a:xfrm>
            <a:off x="5953400" y="4611099"/>
            <a:ext cx="2630498" cy="2188801"/>
          </a:xfrm>
          <a:prstGeom prst="rect">
            <a:avLst/>
          </a:prstGeom>
        </p:spPr>
      </p:pic>
      <p:pic>
        <p:nvPicPr>
          <p:cNvPr id="21" name="Picture 20" descr="A close-up of a sign&#10;&#10;Description automatically generated">
            <a:extLst>
              <a:ext uri="{FF2B5EF4-FFF2-40B4-BE49-F238E27FC236}">
                <a16:creationId xmlns:a16="http://schemas.microsoft.com/office/drawing/2014/main" id="{8C28576E-847E-525E-0AA4-201651F025B9}"/>
              </a:ext>
            </a:extLst>
          </p:cNvPr>
          <p:cNvPicPr>
            <a:picLocks noChangeAspect="1"/>
          </p:cNvPicPr>
          <p:nvPr/>
        </p:nvPicPr>
        <p:blipFill>
          <a:blip r:embed="rId9"/>
          <a:stretch>
            <a:fillRect/>
          </a:stretch>
        </p:blipFill>
        <p:spPr>
          <a:xfrm>
            <a:off x="8760691" y="5089129"/>
            <a:ext cx="3127328" cy="1232848"/>
          </a:xfrm>
          <a:prstGeom prst="rect">
            <a:avLst/>
          </a:prstGeom>
        </p:spPr>
      </p:pic>
    </p:spTree>
    <p:extLst>
      <p:ext uri="{BB962C8B-B14F-4D97-AF65-F5344CB8AC3E}">
        <p14:creationId xmlns:p14="http://schemas.microsoft.com/office/powerpoint/2010/main" val="3228511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ventry SEND Local Offer | Let's Talk Coventry">
            <a:extLst>
              <a:ext uri="{FF2B5EF4-FFF2-40B4-BE49-F238E27FC236}">
                <a16:creationId xmlns:a16="http://schemas.microsoft.com/office/drawing/2014/main" id="{E7C831A3-0AF1-5165-AAD7-926A7886AE2B}"/>
              </a:ext>
            </a:extLst>
          </p:cNvPr>
          <p:cNvPicPr>
            <a:picLocks noChangeAspect="1"/>
          </p:cNvPicPr>
          <p:nvPr/>
        </p:nvPicPr>
        <p:blipFill>
          <a:blip r:embed="rId3"/>
          <a:stretch>
            <a:fillRect/>
          </a:stretch>
        </p:blipFill>
        <p:spPr>
          <a:xfrm>
            <a:off x="9265780" y="5769427"/>
            <a:ext cx="2743200" cy="1085850"/>
          </a:xfrm>
          <a:prstGeom prst="rect">
            <a:avLst/>
          </a:prstGeom>
        </p:spPr>
      </p:pic>
      <p:sp>
        <p:nvSpPr>
          <p:cNvPr id="6" name="TextBox 5">
            <a:extLst>
              <a:ext uri="{FF2B5EF4-FFF2-40B4-BE49-F238E27FC236}">
                <a16:creationId xmlns:a16="http://schemas.microsoft.com/office/drawing/2014/main" id="{8808E256-BB39-D0F8-1659-D8F6435DD7A3}"/>
              </a:ext>
            </a:extLst>
          </p:cNvPr>
          <p:cNvSpPr txBox="1"/>
          <p:nvPr/>
        </p:nvSpPr>
        <p:spPr>
          <a:xfrm>
            <a:off x="123092" y="123092"/>
            <a:ext cx="11887200"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rgbClr val="0070C0"/>
                </a:solidFill>
                <a:ea typeface="Calibri"/>
                <a:cs typeface="Calibri"/>
              </a:rPr>
              <a:t>What can the Specialist Teams offer? </a:t>
            </a:r>
          </a:p>
          <a:p>
            <a:endParaRPr lang="en-US" dirty="0">
              <a:solidFill>
                <a:srgbClr val="000000"/>
              </a:solidFill>
              <a:ea typeface="Calibri"/>
              <a:cs typeface="Calibri"/>
            </a:endParaRPr>
          </a:p>
        </p:txBody>
      </p:sp>
      <p:graphicFrame>
        <p:nvGraphicFramePr>
          <p:cNvPr id="8" name="Table 7">
            <a:extLst>
              <a:ext uri="{FF2B5EF4-FFF2-40B4-BE49-F238E27FC236}">
                <a16:creationId xmlns:a16="http://schemas.microsoft.com/office/drawing/2014/main" id="{93431D31-1FBA-0C44-37F8-53F15B31B135}"/>
              </a:ext>
            </a:extLst>
          </p:cNvPr>
          <p:cNvGraphicFramePr>
            <a:graphicFrameLocks noGrp="1"/>
          </p:cNvGraphicFramePr>
          <p:nvPr>
            <p:extLst>
              <p:ext uri="{D42A27DB-BD31-4B8C-83A1-F6EECF244321}">
                <p14:modId xmlns:p14="http://schemas.microsoft.com/office/powerpoint/2010/main" val="3369087839"/>
              </p:ext>
            </p:extLst>
          </p:nvPr>
        </p:nvGraphicFramePr>
        <p:xfrm>
          <a:off x="175846" y="750276"/>
          <a:ext cx="11676593" cy="5016890"/>
        </p:xfrm>
        <a:graphic>
          <a:graphicData uri="http://schemas.openxmlformats.org/drawingml/2006/table">
            <a:tbl>
              <a:tblPr bandRow="1">
                <a:tableStyleId>{5C22544A-7EE6-4342-B048-85BDC9FD1C3A}</a:tableStyleId>
              </a:tblPr>
              <a:tblGrid>
                <a:gridCol w="3838499">
                  <a:extLst>
                    <a:ext uri="{9D8B030D-6E8A-4147-A177-3AD203B41FA5}">
                      <a16:colId xmlns:a16="http://schemas.microsoft.com/office/drawing/2014/main" val="2130169196"/>
                    </a:ext>
                  </a:extLst>
                </a:gridCol>
                <a:gridCol w="3919047">
                  <a:extLst>
                    <a:ext uri="{9D8B030D-6E8A-4147-A177-3AD203B41FA5}">
                      <a16:colId xmlns:a16="http://schemas.microsoft.com/office/drawing/2014/main" val="295698562"/>
                    </a:ext>
                  </a:extLst>
                </a:gridCol>
                <a:gridCol w="3919047">
                  <a:extLst>
                    <a:ext uri="{9D8B030D-6E8A-4147-A177-3AD203B41FA5}">
                      <a16:colId xmlns:a16="http://schemas.microsoft.com/office/drawing/2014/main" val="1488480004"/>
                    </a:ext>
                  </a:extLst>
                </a:gridCol>
              </a:tblGrid>
              <a:tr h="1565030">
                <a:tc>
                  <a:txBody>
                    <a:bodyPr/>
                    <a:lstStyle/>
                    <a:p>
                      <a:pPr algn="ctr" rtl="0" fontAlgn="base"/>
                      <a:r>
                        <a:rPr lang="en-GB" sz="2200" b="1" i="0" u="none" strike="noStrike" noProof="0" dirty="0">
                          <a:solidFill>
                            <a:schemeClr val="bg1"/>
                          </a:solidFill>
                          <a:effectLst/>
                          <a:highlight>
                            <a:srgbClr val="0070C0"/>
                          </a:highlight>
                          <a:latin typeface="Calibri"/>
                        </a:rPr>
                        <a:t>Informal assessments of </a:t>
                      </a:r>
                      <a:endParaRPr lang="en-US" sz="2200" b="0" i="0" u="none" strike="noStrike" noProof="0" dirty="0">
                        <a:solidFill>
                          <a:srgbClr val="000000"/>
                        </a:solidFill>
                        <a:effectLst/>
                        <a:highlight>
                          <a:srgbClr val="0070C0"/>
                        </a:highlight>
                        <a:latin typeface="Calibri"/>
                      </a:endParaRPr>
                    </a:p>
                    <a:p>
                      <a:pPr lvl="0" algn="ctr">
                        <a:buNone/>
                      </a:pPr>
                      <a:r>
                        <a:rPr lang="en-GB" sz="2200" b="1" i="0" u="none" strike="noStrike" noProof="0" dirty="0">
                          <a:solidFill>
                            <a:schemeClr val="bg1"/>
                          </a:solidFill>
                          <a:effectLst/>
                          <a:highlight>
                            <a:srgbClr val="0070C0"/>
                          </a:highlight>
                          <a:latin typeface="Calibri"/>
                        </a:rPr>
                        <a:t>Individual children</a:t>
                      </a:r>
                      <a:endParaRPr lang="en-GB" sz="2200" b="1" dirty="0">
                        <a:solidFill>
                          <a:schemeClr val="bg1"/>
                        </a:solidFill>
                        <a:effectLst/>
                        <a:highlight>
                          <a:srgbClr val="0070C0"/>
                        </a:highlight>
                        <a:latin typeface="Calibri"/>
                      </a:endParaRPr>
                    </a:p>
                  </a:txBody>
                  <a:tcPr marL="49530" marR="49530" marT="24765" marB="2476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0631" cap="flat" cmpd="sng" algn="ctr">
                      <a:solidFill>
                        <a:srgbClr val="FFFFFF"/>
                      </a:solidFill>
                      <a:prstDash val="solid"/>
                      <a:round/>
                      <a:headEnd type="none" w="med" len="med"/>
                      <a:tailEnd type="none" w="med" len="med"/>
                    </a:lnB>
                    <a:solidFill>
                      <a:srgbClr val="0070C0"/>
                    </a:solidFill>
                  </a:tcPr>
                </a:tc>
                <a:tc>
                  <a:txBody>
                    <a:bodyPr/>
                    <a:lstStyle/>
                    <a:p>
                      <a:pPr algn="ctr" rtl="0" fontAlgn="base"/>
                      <a:r>
                        <a:rPr lang="en-GB" sz="2200" b="1" dirty="0">
                          <a:solidFill>
                            <a:schemeClr val="bg1"/>
                          </a:solidFill>
                          <a:effectLst/>
                          <a:highlight>
                            <a:srgbClr val="0070C0"/>
                          </a:highlight>
                          <a:latin typeface="Calibri"/>
                        </a:rPr>
                        <a:t>Meetings with parents (both individual and groups) and home visits</a:t>
                      </a:r>
                    </a:p>
                  </a:txBody>
                  <a:tcPr marL="49530" marR="49530" marT="24765" marB="2476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0631" cap="flat" cmpd="sng" algn="ctr">
                      <a:solidFill>
                        <a:srgbClr val="FFFFFF"/>
                      </a:solidFill>
                      <a:prstDash val="solid"/>
                      <a:round/>
                      <a:headEnd type="none" w="med" len="med"/>
                      <a:tailEnd type="none" w="med" len="med"/>
                    </a:lnB>
                    <a:solidFill>
                      <a:srgbClr val="0070C0"/>
                    </a:solidFill>
                  </a:tcPr>
                </a:tc>
                <a:tc>
                  <a:txBody>
                    <a:bodyPr/>
                    <a:lstStyle/>
                    <a:p>
                      <a:pPr marL="0" lvl="0" indent="0" algn="ctr">
                        <a:buNone/>
                      </a:pPr>
                      <a:r>
                        <a:rPr lang="en-GB" sz="2200" b="1" i="0" u="none" strike="noStrike" noProof="0" dirty="0">
                          <a:solidFill>
                            <a:schemeClr val="bg1"/>
                          </a:solidFill>
                          <a:effectLst/>
                          <a:highlight>
                            <a:srgbClr val="0070C0"/>
                          </a:highlight>
                          <a:latin typeface="Calibri"/>
                        </a:rPr>
                        <a:t>Formal written reports to support evidence gathering</a:t>
                      </a:r>
                      <a:endParaRPr lang="en-US" sz="2200" b="1">
                        <a:solidFill>
                          <a:schemeClr val="bg1"/>
                        </a:solidFill>
                      </a:endParaRPr>
                    </a:p>
                  </a:txBody>
                  <a:tcPr marL="49530" marR="49530" marT="24765" marB="2476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0631" cap="flat" cmpd="sng" algn="ctr">
                      <a:solidFill>
                        <a:srgbClr val="FFFFFF"/>
                      </a:solidFill>
                      <a:prstDash val="solid"/>
                      <a:round/>
                      <a:headEnd type="none" w="med" len="med"/>
                      <a:tailEnd type="none" w="med" len="med"/>
                    </a:lnB>
                    <a:solidFill>
                      <a:srgbClr val="0070C0"/>
                    </a:solidFill>
                  </a:tcPr>
                </a:tc>
                <a:extLst>
                  <a:ext uri="{0D108BD9-81ED-4DB2-BD59-A6C34878D82A}">
                    <a16:rowId xmlns:a16="http://schemas.microsoft.com/office/drawing/2014/main" val="1415776802"/>
                  </a:ext>
                </a:extLst>
              </a:tr>
              <a:tr h="1195753">
                <a:tc>
                  <a:txBody>
                    <a:bodyPr/>
                    <a:lstStyle/>
                    <a:p>
                      <a:pPr algn="ctr" rtl="0" fontAlgn="base"/>
                      <a:endParaRPr lang="en-GB" sz="2200" b="1" dirty="0">
                        <a:solidFill>
                          <a:schemeClr val="bg1"/>
                        </a:solidFill>
                        <a:effectLst/>
                        <a:highlight>
                          <a:srgbClr val="0070C0"/>
                        </a:highlight>
                        <a:latin typeface="Calibri"/>
                      </a:endParaRPr>
                    </a:p>
                    <a:p>
                      <a:pPr lvl="0" algn="ctr">
                        <a:buNone/>
                      </a:pPr>
                      <a:r>
                        <a:rPr lang="en-GB" sz="2200" b="1" dirty="0">
                          <a:solidFill>
                            <a:schemeClr val="bg1"/>
                          </a:solidFill>
                          <a:effectLst/>
                          <a:highlight>
                            <a:srgbClr val="0070C0"/>
                          </a:highlight>
                          <a:latin typeface="Calibri"/>
                        </a:rPr>
                        <a:t>One to one interventions with CYP </a:t>
                      </a:r>
                    </a:p>
                    <a:p>
                      <a:pPr lvl="0" algn="ctr">
                        <a:buNone/>
                      </a:pPr>
                      <a:endParaRPr lang="en-GB" sz="2200" b="1" dirty="0">
                        <a:solidFill>
                          <a:schemeClr val="bg1"/>
                        </a:solidFill>
                        <a:effectLst/>
                        <a:highlight>
                          <a:srgbClr val="0070C0"/>
                        </a:highlight>
                        <a:latin typeface="Calibri"/>
                      </a:endParaRPr>
                    </a:p>
                  </a:txBody>
                  <a:tcPr marL="49530" marR="49530" marT="24765" marB="2476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0631"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0070C0"/>
                    </a:solidFill>
                  </a:tcPr>
                </a:tc>
                <a:tc>
                  <a:txBody>
                    <a:bodyPr/>
                    <a:lstStyle/>
                    <a:p>
                      <a:pPr algn="ctr" rtl="0" fontAlgn="base"/>
                      <a:r>
                        <a:rPr lang="en-GB" sz="2200" b="1" dirty="0">
                          <a:solidFill>
                            <a:schemeClr val="bg1"/>
                          </a:solidFill>
                          <a:effectLst/>
                          <a:highlight>
                            <a:srgbClr val="0070C0"/>
                          </a:highlight>
                          <a:latin typeface="Calibri"/>
                        </a:rPr>
                        <a:t>Group interventions with CYP</a:t>
                      </a:r>
                    </a:p>
                  </a:txBody>
                  <a:tcPr marL="49530" marR="49530" marT="24765" marB="2476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0631"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0070C0"/>
                    </a:solidFill>
                  </a:tcPr>
                </a:tc>
                <a:tc>
                  <a:txBody>
                    <a:bodyPr/>
                    <a:lstStyle/>
                    <a:p>
                      <a:pPr marL="0" lvl="0" indent="0" algn="ctr" rtl="0" fontAlgn="base">
                        <a:buNone/>
                      </a:pPr>
                      <a:r>
                        <a:rPr lang="en-GB" sz="2200" b="1" dirty="0">
                          <a:solidFill>
                            <a:schemeClr val="bg1"/>
                          </a:solidFill>
                          <a:effectLst/>
                          <a:highlight>
                            <a:srgbClr val="0070C0"/>
                          </a:highlight>
                          <a:latin typeface="Calibri"/>
                        </a:rPr>
                        <a:t>Training- bespoke or to be accessed centrally</a:t>
                      </a:r>
                    </a:p>
                  </a:txBody>
                  <a:tcPr marL="49530" marR="49530" marT="24765" marB="2476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0631"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0070C0"/>
                    </a:solidFill>
                  </a:tcPr>
                </a:tc>
                <a:extLst>
                  <a:ext uri="{0D108BD9-81ED-4DB2-BD59-A6C34878D82A}">
                    <a16:rowId xmlns:a16="http://schemas.microsoft.com/office/drawing/2014/main" val="2226395009"/>
                  </a:ext>
                </a:extLst>
              </a:tr>
              <a:tr h="1424349">
                <a:tc>
                  <a:txBody>
                    <a:bodyPr/>
                    <a:lstStyle/>
                    <a:p>
                      <a:pPr lvl="0" algn="ctr">
                        <a:buNone/>
                      </a:pPr>
                      <a:r>
                        <a:rPr lang="en-GB" sz="2200" b="1" i="0" u="none" strike="noStrike" noProof="0" dirty="0">
                          <a:solidFill>
                            <a:schemeClr val="bg1"/>
                          </a:solidFill>
                          <a:effectLst/>
                          <a:highlight>
                            <a:srgbClr val="0070C0"/>
                          </a:highlight>
                          <a:latin typeface="Calibri"/>
                        </a:rPr>
                        <a:t>Observation in class </a:t>
                      </a:r>
                      <a:endParaRPr lang="en-GB" sz="2200" b="0" i="0" u="none" strike="noStrike" noProof="0" dirty="0">
                        <a:solidFill>
                          <a:srgbClr val="000000"/>
                        </a:solidFill>
                        <a:effectLst/>
                        <a:highlight>
                          <a:srgbClr val="0070C0"/>
                        </a:highlight>
                        <a:latin typeface="Calibri"/>
                      </a:endParaRPr>
                    </a:p>
                    <a:p>
                      <a:pPr lvl="0" algn="ctr">
                        <a:buNone/>
                      </a:pPr>
                      <a:r>
                        <a:rPr lang="en-GB" sz="2200" b="1" i="0" u="none" strike="noStrike" noProof="0" dirty="0">
                          <a:solidFill>
                            <a:schemeClr val="bg1"/>
                          </a:solidFill>
                          <a:effectLst/>
                          <a:highlight>
                            <a:srgbClr val="0070C0"/>
                          </a:highlight>
                          <a:latin typeface="Calibri"/>
                        </a:rPr>
                        <a:t>(advice, strategies, </a:t>
                      </a:r>
                      <a:endParaRPr lang="en-US" sz="2200" b="0" i="0" u="none" strike="noStrike" noProof="0">
                        <a:solidFill>
                          <a:srgbClr val="000000"/>
                        </a:solidFill>
                        <a:effectLst/>
                        <a:highlight>
                          <a:srgbClr val="0070C0"/>
                        </a:highlight>
                        <a:latin typeface="Calibri"/>
                      </a:endParaRPr>
                    </a:p>
                    <a:p>
                      <a:pPr lvl="0" algn="ctr">
                        <a:buNone/>
                      </a:pPr>
                      <a:r>
                        <a:rPr lang="en-GB" sz="2200" b="1" i="0" u="none" strike="noStrike" noProof="0" dirty="0">
                          <a:solidFill>
                            <a:schemeClr val="bg1"/>
                          </a:solidFill>
                          <a:effectLst/>
                          <a:highlight>
                            <a:srgbClr val="0070C0"/>
                          </a:highlight>
                          <a:latin typeface="Calibri"/>
                        </a:rPr>
                        <a:t>resources) and learning walks/ environmental </a:t>
                      </a:r>
                      <a:endParaRPr lang="en-US" sz="2200" b="0" i="0" u="none" strike="noStrike" noProof="0" dirty="0">
                        <a:solidFill>
                          <a:srgbClr val="000000"/>
                        </a:solidFill>
                        <a:effectLst/>
                        <a:highlight>
                          <a:srgbClr val="0070C0"/>
                        </a:highlight>
                        <a:latin typeface="Calibri"/>
                      </a:endParaRPr>
                    </a:p>
                    <a:p>
                      <a:pPr lvl="0" algn="ctr">
                        <a:buNone/>
                      </a:pPr>
                      <a:r>
                        <a:rPr lang="en-GB" sz="2200" b="1" i="0" u="none" strike="noStrike" noProof="0" dirty="0">
                          <a:solidFill>
                            <a:schemeClr val="bg1"/>
                          </a:solidFill>
                          <a:effectLst/>
                          <a:highlight>
                            <a:srgbClr val="0070C0"/>
                          </a:highlight>
                          <a:latin typeface="Calibri"/>
                        </a:rPr>
                        <a:t>audits</a:t>
                      </a:r>
                      <a:endParaRPr lang="en-GB" sz="2200" dirty="0"/>
                    </a:p>
                  </a:txBody>
                  <a:tcPr marL="49530" marR="49530" marT="24765" marB="2476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0070C0"/>
                    </a:solidFill>
                  </a:tcPr>
                </a:tc>
                <a:tc>
                  <a:txBody>
                    <a:bodyPr/>
                    <a:lstStyle/>
                    <a:p>
                      <a:pPr algn="ctr" rtl="0" fontAlgn="base"/>
                      <a:r>
                        <a:rPr lang="en-GB" sz="2200" b="1" dirty="0">
                          <a:solidFill>
                            <a:schemeClr val="bg1"/>
                          </a:solidFill>
                          <a:effectLst/>
                          <a:highlight>
                            <a:srgbClr val="0070C0"/>
                          </a:highlight>
                          <a:latin typeface="Calibri"/>
                        </a:rPr>
                        <a:t>Attendance at My Support Plan meetings </a:t>
                      </a:r>
                    </a:p>
                    <a:p>
                      <a:pPr lvl="0" algn="ctr">
                        <a:buNone/>
                      </a:pPr>
                      <a:r>
                        <a:rPr lang="en-GB" sz="2200" b="1" dirty="0">
                          <a:solidFill>
                            <a:schemeClr val="bg1"/>
                          </a:solidFill>
                          <a:effectLst/>
                          <a:highlight>
                            <a:srgbClr val="0070C0"/>
                          </a:highlight>
                          <a:latin typeface="Calibri"/>
                        </a:rPr>
                        <a:t>and Annual Reviews</a:t>
                      </a:r>
                    </a:p>
                  </a:txBody>
                  <a:tcPr marL="49530" marR="49530" marT="24765" marB="2476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0070C0"/>
                    </a:solidFill>
                  </a:tcPr>
                </a:tc>
                <a:tc>
                  <a:txBody>
                    <a:bodyPr/>
                    <a:lstStyle/>
                    <a:p>
                      <a:pPr algn="ctr" rtl="0" fontAlgn="base"/>
                      <a:endParaRPr lang="en-GB" sz="2200" b="1" dirty="0">
                        <a:solidFill>
                          <a:schemeClr val="bg1"/>
                        </a:solidFill>
                        <a:effectLst/>
                        <a:highlight>
                          <a:srgbClr val="0070C0"/>
                        </a:highlight>
                        <a:latin typeface="Calibri"/>
                      </a:endParaRPr>
                    </a:p>
                    <a:p>
                      <a:pPr lvl="0" algn="ctr">
                        <a:buNone/>
                      </a:pPr>
                      <a:r>
                        <a:rPr lang="en-GB" sz="2200" b="1" dirty="0">
                          <a:solidFill>
                            <a:schemeClr val="bg1"/>
                          </a:solidFill>
                          <a:effectLst/>
                          <a:highlight>
                            <a:srgbClr val="0070C0"/>
                          </a:highlight>
                          <a:latin typeface="Calibri"/>
                        </a:rPr>
                        <a:t>Opportunities for informal discussion, advice and support for staff plus more formal caseload surgeries </a:t>
                      </a:r>
                    </a:p>
                    <a:p>
                      <a:pPr lvl="0" algn="ctr">
                        <a:buNone/>
                      </a:pPr>
                      <a:endParaRPr lang="en-GB" sz="2200" b="1" dirty="0">
                        <a:solidFill>
                          <a:schemeClr val="bg1"/>
                        </a:solidFill>
                        <a:effectLst/>
                        <a:highlight>
                          <a:srgbClr val="0070C0"/>
                        </a:highlight>
                        <a:latin typeface="Calibri"/>
                      </a:endParaRPr>
                    </a:p>
                  </a:txBody>
                  <a:tcPr marL="49530" marR="49530" marT="24765" marB="24765"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0070C0"/>
                    </a:solidFill>
                  </a:tcPr>
                </a:tc>
                <a:extLst>
                  <a:ext uri="{0D108BD9-81ED-4DB2-BD59-A6C34878D82A}">
                    <a16:rowId xmlns:a16="http://schemas.microsoft.com/office/drawing/2014/main" val="1365697797"/>
                  </a:ext>
                </a:extLst>
              </a:tr>
            </a:tbl>
          </a:graphicData>
        </a:graphic>
      </p:graphicFrame>
      <p:pic>
        <p:nvPicPr>
          <p:cNvPr id="4" name="Picture 3" descr="A close-up of a sign&#10;&#10;Description automatically generated">
            <a:extLst>
              <a:ext uri="{FF2B5EF4-FFF2-40B4-BE49-F238E27FC236}">
                <a16:creationId xmlns:a16="http://schemas.microsoft.com/office/drawing/2014/main" id="{522ADB91-B2F8-CDC3-F61D-E520796B609A}"/>
              </a:ext>
            </a:extLst>
          </p:cNvPr>
          <p:cNvPicPr>
            <a:picLocks noChangeAspect="1"/>
          </p:cNvPicPr>
          <p:nvPr/>
        </p:nvPicPr>
        <p:blipFill rotWithShape="1">
          <a:blip r:embed="rId4"/>
          <a:srcRect l="64022" t="-494" r="-137" b="6552"/>
          <a:stretch/>
        </p:blipFill>
        <p:spPr>
          <a:xfrm>
            <a:off x="179400" y="5763991"/>
            <a:ext cx="1046608" cy="1097137"/>
          </a:xfrm>
          <a:prstGeom prst="rect">
            <a:avLst/>
          </a:prstGeom>
        </p:spPr>
      </p:pic>
      <p:pic>
        <p:nvPicPr>
          <p:cNvPr id="5" name="Picture 4" descr="A close-up of a sign&#10;&#10;Description automatically generated">
            <a:extLst>
              <a:ext uri="{FF2B5EF4-FFF2-40B4-BE49-F238E27FC236}">
                <a16:creationId xmlns:a16="http://schemas.microsoft.com/office/drawing/2014/main" id="{5A342A2C-4230-AD14-2A1C-0C160056BE87}"/>
              </a:ext>
            </a:extLst>
          </p:cNvPr>
          <p:cNvPicPr>
            <a:picLocks noChangeAspect="1"/>
          </p:cNvPicPr>
          <p:nvPr/>
        </p:nvPicPr>
        <p:blipFill rotWithShape="1">
          <a:blip r:embed="rId4"/>
          <a:srcRect l="64022" t="-494" r="-137" b="6552"/>
          <a:stretch/>
        </p:blipFill>
        <p:spPr>
          <a:xfrm>
            <a:off x="1996476" y="5774150"/>
            <a:ext cx="1046608" cy="1097137"/>
          </a:xfrm>
          <a:prstGeom prst="rect">
            <a:avLst/>
          </a:prstGeom>
        </p:spPr>
      </p:pic>
      <p:pic>
        <p:nvPicPr>
          <p:cNvPr id="7" name="Picture 6" descr="A close-up of a sign&#10;&#10;Description automatically generated">
            <a:extLst>
              <a:ext uri="{FF2B5EF4-FFF2-40B4-BE49-F238E27FC236}">
                <a16:creationId xmlns:a16="http://schemas.microsoft.com/office/drawing/2014/main" id="{41D6B296-B249-C199-5532-1C9A0B1832D3}"/>
              </a:ext>
            </a:extLst>
          </p:cNvPr>
          <p:cNvPicPr>
            <a:picLocks noChangeAspect="1"/>
          </p:cNvPicPr>
          <p:nvPr/>
        </p:nvPicPr>
        <p:blipFill rotWithShape="1">
          <a:blip r:embed="rId4"/>
          <a:srcRect l="64022" t="-494" r="-137" b="6552"/>
          <a:stretch/>
        </p:blipFill>
        <p:spPr>
          <a:xfrm>
            <a:off x="3836999" y="5774151"/>
            <a:ext cx="1046608" cy="1097137"/>
          </a:xfrm>
          <a:prstGeom prst="rect">
            <a:avLst/>
          </a:prstGeom>
        </p:spPr>
      </p:pic>
      <p:pic>
        <p:nvPicPr>
          <p:cNvPr id="9" name="Picture 8" descr="A close-up of a sign&#10;&#10;Description automatically generated">
            <a:extLst>
              <a:ext uri="{FF2B5EF4-FFF2-40B4-BE49-F238E27FC236}">
                <a16:creationId xmlns:a16="http://schemas.microsoft.com/office/drawing/2014/main" id="{DAFFE6A3-8CFB-2BFA-5698-9A7057482751}"/>
              </a:ext>
            </a:extLst>
          </p:cNvPr>
          <p:cNvPicPr>
            <a:picLocks noChangeAspect="1"/>
          </p:cNvPicPr>
          <p:nvPr/>
        </p:nvPicPr>
        <p:blipFill rotWithShape="1">
          <a:blip r:embed="rId4"/>
          <a:srcRect l="64022" t="-494" r="-137" b="6552"/>
          <a:stretch/>
        </p:blipFill>
        <p:spPr>
          <a:xfrm>
            <a:off x="7667319" y="5763991"/>
            <a:ext cx="1046608" cy="1097137"/>
          </a:xfrm>
          <a:prstGeom prst="rect">
            <a:avLst/>
          </a:prstGeom>
        </p:spPr>
      </p:pic>
      <p:pic>
        <p:nvPicPr>
          <p:cNvPr id="10" name="Picture 9" descr="A close-up of a sign&#10;&#10;Description automatically generated">
            <a:extLst>
              <a:ext uri="{FF2B5EF4-FFF2-40B4-BE49-F238E27FC236}">
                <a16:creationId xmlns:a16="http://schemas.microsoft.com/office/drawing/2014/main" id="{850C81B9-44E2-5AA8-2ED5-72D8044EE277}"/>
              </a:ext>
            </a:extLst>
          </p:cNvPr>
          <p:cNvPicPr>
            <a:picLocks noChangeAspect="1"/>
          </p:cNvPicPr>
          <p:nvPr/>
        </p:nvPicPr>
        <p:blipFill rotWithShape="1">
          <a:blip r:embed="rId4"/>
          <a:srcRect l="64022" t="-494" r="-137" b="6552"/>
          <a:stretch/>
        </p:blipFill>
        <p:spPr>
          <a:xfrm>
            <a:off x="5797879" y="5774151"/>
            <a:ext cx="1046608" cy="1097137"/>
          </a:xfrm>
          <a:prstGeom prst="rect">
            <a:avLst/>
          </a:prstGeom>
        </p:spPr>
      </p:pic>
    </p:spTree>
    <p:extLst>
      <p:ext uri="{BB962C8B-B14F-4D97-AF65-F5344CB8AC3E}">
        <p14:creationId xmlns:p14="http://schemas.microsoft.com/office/powerpoint/2010/main" val="1136133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922CF5-CD61-DE52-98A8-5DB37F6A992D}"/>
              </a:ext>
            </a:extLst>
          </p:cNvPr>
          <p:cNvSpPr txBox="1"/>
          <p:nvPr/>
        </p:nvSpPr>
        <p:spPr>
          <a:xfrm>
            <a:off x="261581" y="38056"/>
            <a:ext cx="9183194" cy="63401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rgbClr val="0070C0"/>
                </a:solidFill>
                <a:latin typeface="Calibri"/>
                <a:ea typeface="Calibri"/>
                <a:cs typeface="Calibri"/>
              </a:rPr>
              <a:t>CCT-</a:t>
            </a:r>
            <a:r>
              <a:rPr lang="en-US" sz="3200" dirty="0">
                <a:solidFill>
                  <a:srgbClr val="0070C0"/>
                </a:solidFill>
                <a:latin typeface="Calibri"/>
                <a:ea typeface="Calibri"/>
                <a:cs typeface="Calibri"/>
              </a:rPr>
              <a:t> </a:t>
            </a:r>
            <a:r>
              <a:rPr lang="en-US" sz="3200" b="1" dirty="0">
                <a:solidFill>
                  <a:srgbClr val="0070C0"/>
                </a:solidFill>
                <a:latin typeface="Calibri"/>
                <a:ea typeface="Calibri"/>
                <a:cs typeface="Calibri"/>
              </a:rPr>
              <a:t>Complex Communication Team</a:t>
            </a:r>
            <a:endParaRPr lang="en-US" sz="2000" dirty="0">
              <a:solidFill>
                <a:srgbClr val="000000"/>
              </a:solidFill>
              <a:latin typeface="Calibri"/>
              <a:ea typeface="Calibri"/>
              <a:cs typeface="Calibri"/>
            </a:endParaRPr>
          </a:p>
          <a:p>
            <a:pPr marL="285750" indent="-285750">
              <a:buFont typeface="Arial,Sans-Serif"/>
              <a:buChar char="•"/>
            </a:pPr>
            <a:r>
              <a:rPr lang="en-US" sz="2200" dirty="0">
                <a:latin typeface="Calibri"/>
                <a:ea typeface="Calibri"/>
                <a:cs typeface="Calibri"/>
              </a:rPr>
              <a:t>A team of experienced teachers who </a:t>
            </a:r>
            <a:r>
              <a:rPr lang="en-US" sz="2200" dirty="0" err="1">
                <a:latin typeface="Calibri"/>
                <a:ea typeface="Calibri"/>
                <a:cs typeface="Calibri"/>
              </a:rPr>
              <a:t>specialise</a:t>
            </a:r>
            <a:r>
              <a:rPr lang="en-US" sz="2200" dirty="0">
                <a:latin typeface="Calibri"/>
                <a:ea typeface="Calibri"/>
                <a:cs typeface="Calibri"/>
              </a:rPr>
              <a:t> in supporting primary and secondary age children and young people who are diagnosed with autism, or who present with social communication difficulties.</a:t>
            </a:r>
            <a:endParaRPr lang="en-GB" sz="2200" dirty="0">
              <a:latin typeface="Calibri"/>
              <a:ea typeface="Calibri"/>
              <a:cs typeface="Calibri"/>
            </a:endParaRPr>
          </a:p>
          <a:p>
            <a:pPr marL="285750" indent="-285750">
              <a:buFont typeface="Arial,Sans-Serif"/>
              <a:buChar char="•"/>
            </a:pPr>
            <a:endParaRPr lang="en-US" sz="2200" dirty="0">
              <a:ea typeface="Calibri"/>
              <a:cs typeface="Calibri"/>
            </a:endParaRPr>
          </a:p>
          <a:p>
            <a:pPr marL="285750" indent="-285750">
              <a:buFont typeface="Arial,Sans-Serif"/>
              <a:buChar char="•"/>
            </a:pPr>
            <a:r>
              <a:rPr lang="en-GB" sz="2200" dirty="0">
                <a:ea typeface="Calibri"/>
                <a:cs typeface="Calibri"/>
              </a:rPr>
              <a:t>Some of the activities they can carry out are outlined below:</a:t>
            </a:r>
          </a:p>
          <a:p>
            <a:pPr marL="285750" indent="-285750">
              <a:buFont typeface="Arial,Sans-Serif"/>
              <a:buChar char="•"/>
            </a:pPr>
            <a:endParaRPr lang="en-GB" sz="2200" dirty="0">
              <a:ea typeface="Calibri"/>
              <a:cs typeface="Calibri"/>
            </a:endParaRPr>
          </a:p>
          <a:p>
            <a:pPr marL="285750" indent="-285750">
              <a:buFont typeface="Arial,Sans-Serif"/>
              <a:buChar char="•"/>
            </a:pPr>
            <a:endParaRPr lang="en-GB" sz="2200" dirty="0">
              <a:ea typeface="Calibri"/>
              <a:cs typeface="Calibri"/>
            </a:endParaRPr>
          </a:p>
          <a:p>
            <a:pPr marL="285750" indent="-285750">
              <a:buFont typeface="Arial,Sans-Serif"/>
              <a:buChar char="•"/>
            </a:pPr>
            <a:endParaRPr lang="en-GB" sz="2200" dirty="0">
              <a:ea typeface="Calibri"/>
              <a:cs typeface="Calibri"/>
            </a:endParaRPr>
          </a:p>
          <a:p>
            <a:pPr marL="285750" indent="-285750">
              <a:buFont typeface="Arial,Sans-Serif"/>
              <a:buChar char="•"/>
            </a:pPr>
            <a:endParaRPr lang="en-GB" sz="2200" dirty="0">
              <a:ea typeface="Calibri"/>
              <a:cs typeface="Calibri"/>
            </a:endParaRPr>
          </a:p>
          <a:p>
            <a:pPr marL="285750" indent="-285750">
              <a:buFont typeface="Arial,Sans-Serif"/>
              <a:buChar char="•"/>
            </a:pPr>
            <a:endParaRPr lang="en-GB" sz="2200" dirty="0">
              <a:ea typeface="Calibri"/>
              <a:cs typeface="Calibri"/>
            </a:endParaRPr>
          </a:p>
          <a:p>
            <a:pPr marL="285750" indent="-285750">
              <a:buFont typeface="Arial,Sans-Serif"/>
              <a:buChar char="•"/>
            </a:pPr>
            <a:endParaRPr lang="en-GB" sz="2200" dirty="0">
              <a:ea typeface="Calibri"/>
              <a:cs typeface="Calibri"/>
            </a:endParaRPr>
          </a:p>
          <a:p>
            <a:pPr marL="285750" indent="-285750">
              <a:buFont typeface="Arial,Sans-Serif"/>
              <a:buChar char="•"/>
            </a:pPr>
            <a:endParaRPr lang="en-GB" sz="2200" dirty="0">
              <a:ea typeface="Calibri"/>
              <a:cs typeface="Calibri"/>
            </a:endParaRPr>
          </a:p>
          <a:p>
            <a:pPr marL="285750" indent="-285750">
              <a:buFont typeface="Arial,Sans-Serif"/>
              <a:buChar char="•"/>
            </a:pPr>
            <a:endParaRPr lang="en-GB" sz="2200" dirty="0">
              <a:ea typeface="Calibri"/>
              <a:cs typeface="Calibri"/>
            </a:endParaRPr>
          </a:p>
          <a:p>
            <a:pPr marL="285750" indent="-285750">
              <a:buFont typeface="Arial,Sans-Serif"/>
              <a:buChar char="•"/>
            </a:pPr>
            <a:endParaRPr lang="en-GB" sz="2200" dirty="0">
              <a:ea typeface="Calibri"/>
              <a:cs typeface="Calibri"/>
            </a:endParaRPr>
          </a:p>
          <a:p>
            <a:pPr marL="285750" indent="-285750">
              <a:buFont typeface="Arial,Sans-Serif"/>
              <a:buChar char="•"/>
            </a:pPr>
            <a:endParaRPr lang="en-GB" sz="2200" dirty="0">
              <a:ea typeface="Calibri"/>
              <a:cs typeface="Calibri"/>
            </a:endParaRPr>
          </a:p>
          <a:p>
            <a:pPr marL="285750" indent="-285750">
              <a:buFont typeface="Arial,Sans-Serif"/>
              <a:buChar char="•"/>
            </a:pPr>
            <a:endParaRPr lang="en-GB" sz="2200" dirty="0">
              <a:ea typeface="Calibri"/>
              <a:cs typeface="Calibri"/>
            </a:endParaRPr>
          </a:p>
          <a:p>
            <a:pPr marL="285750" indent="-285750">
              <a:buFont typeface="Arial,Sans-Serif"/>
              <a:buChar char="•"/>
            </a:pPr>
            <a:r>
              <a:rPr lang="en-GB" sz="2200" dirty="0">
                <a:ea typeface="Calibri"/>
                <a:cs typeface="Calibri"/>
              </a:rPr>
              <a:t>CCT also support children during transition between phases e.g. Y6-7</a:t>
            </a:r>
          </a:p>
        </p:txBody>
      </p:sp>
      <p:pic>
        <p:nvPicPr>
          <p:cNvPr id="6" name="Picture 5" descr="cartoon face - Clip Art Library">
            <a:extLst>
              <a:ext uri="{FF2B5EF4-FFF2-40B4-BE49-F238E27FC236}">
                <a16:creationId xmlns:a16="http://schemas.microsoft.com/office/drawing/2014/main" id="{48215933-5F80-8311-19E2-E34669BF4D33}"/>
              </a:ext>
            </a:extLst>
          </p:cNvPr>
          <p:cNvPicPr>
            <a:picLocks noChangeAspect="1"/>
          </p:cNvPicPr>
          <p:nvPr/>
        </p:nvPicPr>
        <p:blipFill>
          <a:blip r:embed="rId3"/>
          <a:stretch>
            <a:fillRect/>
          </a:stretch>
        </p:blipFill>
        <p:spPr>
          <a:xfrm>
            <a:off x="9904535" y="160351"/>
            <a:ext cx="2019300" cy="2266950"/>
          </a:xfrm>
          <a:prstGeom prst="rect">
            <a:avLst/>
          </a:prstGeom>
        </p:spPr>
      </p:pic>
      <p:sp>
        <p:nvSpPr>
          <p:cNvPr id="7" name="TextBox 6">
            <a:extLst>
              <a:ext uri="{FF2B5EF4-FFF2-40B4-BE49-F238E27FC236}">
                <a16:creationId xmlns:a16="http://schemas.microsoft.com/office/drawing/2014/main" id="{E2AB77C8-CB9A-BA7F-1230-0F37C23CF3C0}"/>
              </a:ext>
            </a:extLst>
          </p:cNvPr>
          <p:cNvSpPr txBox="1"/>
          <p:nvPr/>
        </p:nvSpPr>
        <p:spPr>
          <a:xfrm>
            <a:off x="9654216" y="2500427"/>
            <a:ext cx="2439536" cy="923330"/>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Calibri"/>
                <a:ea typeface="Segoe UI"/>
                <a:cs typeface="Segoe UI"/>
              </a:rPr>
              <a:t>Include Name</a:t>
            </a:r>
            <a:r>
              <a:rPr lang="en-US" sz="1800" b="0" i="0" dirty="0">
                <a:solidFill>
                  <a:srgbClr val="808080"/>
                </a:solidFill>
                <a:latin typeface="Calibri"/>
                <a:ea typeface="Segoe UI"/>
                <a:cs typeface="Segoe UI"/>
              </a:rPr>
              <a:t>​</a:t>
            </a:r>
          </a:p>
          <a:p>
            <a:pPr algn="l" rtl="0"/>
            <a:r>
              <a:rPr lang="en-US" sz="1800" b="0" i="0" u="none" strike="noStrike" baseline="0" dirty="0">
                <a:solidFill>
                  <a:srgbClr val="000000"/>
                </a:solidFill>
                <a:latin typeface="Calibri"/>
                <a:ea typeface="Segoe UI"/>
                <a:cs typeface="Segoe UI"/>
              </a:rPr>
              <a:t>Day in school</a:t>
            </a:r>
            <a:r>
              <a:rPr lang="en-US" sz="1800" b="0" i="0" dirty="0">
                <a:solidFill>
                  <a:srgbClr val="808080"/>
                </a:solidFill>
                <a:latin typeface="Calibri"/>
                <a:ea typeface="Segoe UI"/>
                <a:cs typeface="Segoe UI"/>
              </a:rPr>
              <a:t>​</a:t>
            </a:r>
          </a:p>
          <a:p>
            <a:pPr algn="l" rtl="0"/>
            <a:r>
              <a:rPr lang="en-US" sz="1800" b="0" i="0" u="none" strike="noStrike" baseline="0" dirty="0">
                <a:solidFill>
                  <a:srgbClr val="000000"/>
                </a:solidFill>
                <a:latin typeface="Calibri"/>
                <a:ea typeface="Segoe UI"/>
                <a:cs typeface="Segoe UI"/>
              </a:rPr>
              <a:t>Frequency of visit</a:t>
            </a:r>
            <a:endParaRPr lang="en-US" dirty="0"/>
          </a:p>
        </p:txBody>
      </p:sp>
      <p:pic>
        <p:nvPicPr>
          <p:cNvPr id="9" name="Picture 8" descr="A close-up of a sign&#10;&#10;Description automatically generated">
            <a:extLst>
              <a:ext uri="{FF2B5EF4-FFF2-40B4-BE49-F238E27FC236}">
                <a16:creationId xmlns:a16="http://schemas.microsoft.com/office/drawing/2014/main" id="{31A01A9E-3360-FA96-1094-226AFF0C0D47}"/>
              </a:ext>
            </a:extLst>
          </p:cNvPr>
          <p:cNvPicPr>
            <a:picLocks noChangeAspect="1"/>
          </p:cNvPicPr>
          <p:nvPr/>
        </p:nvPicPr>
        <p:blipFill>
          <a:blip r:embed="rId4"/>
          <a:stretch>
            <a:fillRect/>
          </a:stretch>
        </p:blipFill>
        <p:spPr>
          <a:xfrm>
            <a:off x="8877322" y="5515033"/>
            <a:ext cx="3314700" cy="1343025"/>
          </a:xfrm>
          <a:prstGeom prst="rect">
            <a:avLst/>
          </a:prstGeom>
        </p:spPr>
      </p:pic>
      <p:graphicFrame>
        <p:nvGraphicFramePr>
          <p:cNvPr id="5" name="Table 4">
            <a:extLst>
              <a:ext uri="{FF2B5EF4-FFF2-40B4-BE49-F238E27FC236}">
                <a16:creationId xmlns:a16="http://schemas.microsoft.com/office/drawing/2014/main" id="{CAF93415-AFCC-6C77-3236-79E79E125479}"/>
              </a:ext>
            </a:extLst>
          </p:cNvPr>
          <p:cNvGraphicFramePr>
            <a:graphicFrameLocks noGrp="1"/>
          </p:cNvGraphicFramePr>
          <p:nvPr>
            <p:extLst>
              <p:ext uri="{D42A27DB-BD31-4B8C-83A1-F6EECF244321}">
                <p14:modId xmlns:p14="http://schemas.microsoft.com/office/powerpoint/2010/main" val="3664677800"/>
              </p:ext>
            </p:extLst>
          </p:nvPr>
        </p:nvGraphicFramePr>
        <p:xfrm>
          <a:off x="257907" y="2314134"/>
          <a:ext cx="9314395" cy="3188208"/>
        </p:xfrm>
        <a:graphic>
          <a:graphicData uri="http://schemas.openxmlformats.org/drawingml/2006/table">
            <a:tbl>
              <a:tblPr firstRow="1" bandRow="1">
                <a:tableStyleId>{5C22544A-7EE6-4342-B048-85BDC9FD1C3A}</a:tableStyleId>
              </a:tblPr>
              <a:tblGrid>
                <a:gridCol w="3186005">
                  <a:extLst>
                    <a:ext uri="{9D8B030D-6E8A-4147-A177-3AD203B41FA5}">
                      <a16:colId xmlns:a16="http://schemas.microsoft.com/office/drawing/2014/main" val="1829730036"/>
                    </a:ext>
                  </a:extLst>
                </a:gridCol>
                <a:gridCol w="3064195">
                  <a:extLst>
                    <a:ext uri="{9D8B030D-6E8A-4147-A177-3AD203B41FA5}">
                      <a16:colId xmlns:a16="http://schemas.microsoft.com/office/drawing/2014/main" val="1498166566"/>
                    </a:ext>
                  </a:extLst>
                </a:gridCol>
                <a:gridCol w="3064195">
                  <a:extLst>
                    <a:ext uri="{9D8B030D-6E8A-4147-A177-3AD203B41FA5}">
                      <a16:colId xmlns:a16="http://schemas.microsoft.com/office/drawing/2014/main" val="3290651006"/>
                    </a:ext>
                  </a:extLst>
                </a:gridCol>
              </a:tblGrid>
              <a:tr h="370840">
                <a:tc>
                  <a:txBody>
                    <a:bodyPr/>
                    <a:lstStyle/>
                    <a:p>
                      <a:pPr marL="0" marR="0" lvl="0" indent="0" algn="ctr">
                        <a:lnSpc>
                          <a:spcPct val="90000"/>
                        </a:lnSpc>
                        <a:spcBef>
                          <a:spcPts val="1000"/>
                        </a:spcBef>
                        <a:spcAft>
                          <a:spcPts val="0"/>
                        </a:spcAft>
                        <a:buClr>
                          <a:srgbClr val="FFFFFF"/>
                        </a:buClr>
                        <a:buNone/>
                      </a:pPr>
                      <a:r>
                        <a:rPr lang="en-GB" sz="2200" b="1" i="0" u="none" strike="noStrike" noProof="0" dirty="0">
                          <a:solidFill>
                            <a:schemeClr val="bg1"/>
                          </a:solidFill>
                          <a:latin typeface="Calibri"/>
                        </a:rPr>
                        <a:t>Pupil voice</a:t>
                      </a:r>
                    </a:p>
                  </a:txBody>
                  <a:tcPr>
                    <a:solidFill>
                      <a:srgbClr val="0070C0"/>
                    </a:solidFill>
                  </a:tcPr>
                </a:tc>
                <a:tc>
                  <a:txBody>
                    <a:bodyPr/>
                    <a:lstStyle/>
                    <a:p>
                      <a:pPr lvl="0" algn="ctr">
                        <a:buNone/>
                      </a:pPr>
                      <a:r>
                        <a:rPr lang="en-GB" sz="2200" b="1" i="0" u="none" strike="noStrike" noProof="0" dirty="0">
                          <a:solidFill>
                            <a:schemeClr val="bg1"/>
                          </a:solidFill>
                          <a:latin typeface="Calibri"/>
                        </a:rPr>
                        <a:t>Emotional regulation</a:t>
                      </a:r>
                    </a:p>
                  </a:txBody>
                  <a:tcPr>
                    <a:solidFill>
                      <a:srgbClr val="0070C0"/>
                    </a:solidFill>
                  </a:tcPr>
                </a:tc>
                <a:tc>
                  <a:txBody>
                    <a:bodyPr/>
                    <a:lstStyle/>
                    <a:p>
                      <a:pPr marL="0" marR="0" lvl="0" indent="0" algn="ctr">
                        <a:lnSpc>
                          <a:spcPct val="90000"/>
                        </a:lnSpc>
                        <a:spcBef>
                          <a:spcPts val="1000"/>
                        </a:spcBef>
                        <a:spcAft>
                          <a:spcPts val="0"/>
                        </a:spcAft>
                        <a:buClr>
                          <a:srgbClr val="FFFFFF"/>
                        </a:buClr>
                        <a:buNone/>
                      </a:pPr>
                      <a:r>
                        <a:rPr lang="en-GB" sz="2200" b="1" i="0" u="none" strike="noStrike" noProof="0" dirty="0">
                          <a:solidFill>
                            <a:schemeClr val="bg1"/>
                          </a:solidFill>
                          <a:latin typeface="Calibri"/>
                        </a:rPr>
                        <a:t>Managing anxiety</a:t>
                      </a:r>
                    </a:p>
                    <a:p>
                      <a:pPr lvl="0" algn="ctr">
                        <a:buNone/>
                      </a:pPr>
                      <a:endParaRPr lang="en-US" b="1" dirty="0">
                        <a:solidFill>
                          <a:schemeClr val="bg1"/>
                        </a:solidFill>
                      </a:endParaRPr>
                    </a:p>
                  </a:txBody>
                  <a:tcPr>
                    <a:solidFill>
                      <a:srgbClr val="0070C0"/>
                    </a:solidFill>
                  </a:tcPr>
                </a:tc>
                <a:extLst>
                  <a:ext uri="{0D108BD9-81ED-4DB2-BD59-A6C34878D82A}">
                    <a16:rowId xmlns:a16="http://schemas.microsoft.com/office/drawing/2014/main" val="1481890169"/>
                  </a:ext>
                </a:extLst>
              </a:tr>
              <a:tr h="370840">
                <a:tc>
                  <a:txBody>
                    <a:bodyPr/>
                    <a:lstStyle/>
                    <a:p>
                      <a:pPr lvl="0" algn="ctr">
                        <a:buNone/>
                      </a:pPr>
                      <a:r>
                        <a:rPr lang="en-GB" sz="2200" b="1" i="0" u="none" strike="noStrike" noProof="0" dirty="0">
                          <a:solidFill>
                            <a:schemeClr val="bg1"/>
                          </a:solidFill>
                          <a:latin typeface="Calibri"/>
                        </a:rPr>
                        <a:t>Friendship skills</a:t>
                      </a:r>
                    </a:p>
                  </a:txBody>
                  <a:tcPr>
                    <a:solidFill>
                      <a:srgbClr val="0070C0"/>
                    </a:solidFill>
                  </a:tcPr>
                </a:tc>
                <a:tc>
                  <a:txBody>
                    <a:bodyPr/>
                    <a:lstStyle/>
                    <a:p>
                      <a:pPr lvl="0" algn="ctr">
                        <a:buNone/>
                      </a:pPr>
                      <a:r>
                        <a:rPr lang="en-GB" sz="2200" b="1" i="0" u="none" strike="noStrike" noProof="0" dirty="0">
                          <a:solidFill>
                            <a:schemeClr val="bg1"/>
                          </a:solidFill>
                          <a:latin typeface="Calibri"/>
                        </a:rPr>
                        <a:t>Yoga for children</a:t>
                      </a:r>
                    </a:p>
                  </a:txBody>
                  <a:tcPr>
                    <a:solidFill>
                      <a:srgbClr val="0070C0"/>
                    </a:solidFill>
                  </a:tcPr>
                </a:tc>
                <a:tc>
                  <a:txBody>
                    <a:bodyPr/>
                    <a:lstStyle/>
                    <a:p>
                      <a:pPr marL="0" marR="0" lvl="0" indent="0" algn="ctr">
                        <a:lnSpc>
                          <a:spcPct val="90000"/>
                        </a:lnSpc>
                        <a:spcBef>
                          <a:spcPts val="1000"/>
                        </a:spcBef>
                        <a:spcAft>
                          <a:spcPts val="0"/>
                        </a:spcAft>
                        <a:buClr>
                          <a:srgbClr val="000000"/>
                        </a:buClr>
                        <a:buNone/>
                      </a:pPr>
                      <a:r>
                        <a:rPr lang="en-GB" sz="2200" b="1" i="0" u="none" strike="noStrike" noProof="0" dirty="0">
                          <a:solidFill>
                            <a:schemeClr val="bg1"/>
                          </a:solidFill>
                          <a:latin typeface="Calibri"/>
                        </a:rPr>
                        <a:t>Peer and self-awareness sessions- understanding autism</a:t>
                      </a:r>
                    </a:p>
                  </a:txBody>
                  <a:tcPr>
                    <a:solidFill>
                      <a:srgbClr val="0070C0"/>
                    </a:solidFill>
                  </a:tcPr>
                </a:tc>
                <a:extLst>
                  <a:ext uri="{0D108BD9-81ED-4DB2-BD59-A6C34878D82A}">
                    <a16:rowId xmlns:a16="http://schemas.microsoft.com/office/drawing/2014/main" val="545794138"/>
                  </a:ext>
                </a:extLst>
              </a:tr>
              <a:tr h="370839">
                <a:tc>
                  <a:txBody>
                    <a:bodyPr/>
                    <a:lstStyle/>
                    <a:p>
                      <a:pPr lvl="0" algn="ctr">
                        <a:buNone/>
                      </a:pPr>
                      <a:r>
                        <a:rPr lang="en-GB" sz="2200" b="1" i="0" u="none" strike="noStrike" noProof="0" dirty="0">
                          <a:solidFill>
                            <a:schemeClr val="bg1"/>
                          </a:solidFill>
                          <a:latin typeface="Calibri"/>
                        </a:rPr>
                        <a:t>self-esteem/self-confidence</a:t>
                      </a:r>
                      <a:endParaRPr lang="en-US" b="1" dirty="0">
                        <a:solidFill>
                          <a:schemeClr val="bg1"/>
                        </a:solidFill>
                      </a:endParaRPr>
                    </a:p>
                  </a:txBody>
                  <a:tcPr>
                    <a:solidFill>
                      <a:srgbClr val="0070C0"/>
                    </a:solidFill>
                  </a:tcPr>
                </a:tc>
                <a:tc>
                  <a:txBody>
                    <a:bodyPr/>
                    <a:lstStyle/>
                    <a:p>
                      <a:pPr lvl="0" algn="ctr">
                        <a:buNone/>
                      </a:pPr>
                      <a:r>
                        <a:rPr lang="en-GB" sz="2200" b="1" i="0" u="none" strike="noStrike" noProof="0" dirty="0">
                          <a:solidFill>
                            <a:schemeClr val="bg1"/>
                          </a:solidFill>
                          <a:latin typeface="Calibri"/>
                        </a:rPr>
                        <a:t>'Attention Autism'</a:t>
                      </a:r>
                    </a:p>
                  </a:txBody>
                  <a:tcPr>
                    <a:solidFill>
                      <a:srgbClr val="0070C0"/>
                    </a:solidFill>
                  </a:tcPr>
                </a:tc>
                <a:tc>
                  <a:txBody>
                    <a:bodyPr/>
                    <a:lstStyle/>
                    <a:p>
                      <a:pPr lvl="0" algn="ctr">
                        <a:buNone/>
                      </a:pPr>
                      <a:r>
                        <a:rPr lang="en-GB" sz="2200" b="1" i="0" u="none" strike="noStrike" noProof="0" dirty="0">
                          <a:solidFill>
                            <a:schemeClr val="bg1"/>
                          </a:solidFill>
                          <a:latin typeface="Calibri"/>
                        </a:rPr>
                        <a:t>'Intensive Interaction'</a:t>
                      </a:r>
                    </a:p>
                  </a:txBody>
                  <a:tcPr>
                    <a:solidFill>
                      <a:srgbClr val="0070C0"/>
                    </a:solidFill>
                  </a:tcPr>
                </a:tc>
                <a:extLst>
                  <a:ext uri="{0D108BD9-81ED-4DB2-BD59-A6C34878D82A}">
                    <a16:rowId xmlns:a16="http://schemas.microsoft.com/office/drawing/2014/main" val="56703945"/>
                  </a:ext>
                </a:extLst>
              </a:tr>
              <a:tr h="370838">
                <a:tc>
                  <a:txBody>
                    <a:bodyPr/>
                    <a:lstStyle/>
                    <a:p>
                      <a:pPr lvl="0" algn="ctr">
                        <a:buNone/>
                      </a:pPr>
                      <a:r>
                        <a:rPr lang="en-GB" sz="2200" b="1" i="0" u="none" strike="noStrike" noProof="0" dirty="0">
                          <a:solidFill>
                            <a:schemeClr val="bg1"/>
                          </a:solidFill>
                          <a:latin typeface="Calibri"/>
                        </a:rPr>
                        <a:t>Understanding Puberty</a:t>
                      </a:r>
                    </a:p>
                  </a:txBody>
                  <a:tcPr>
                    <a:solidFill>
                      <a:srgbClr val="0070C0"/>
                    </a:solidFill>
                  </a:tcPr>
                </a:tc>
                <a:tc>
                  <a:txBody>
                    <a:bodyPr/>
                    <a:lstStyle/>
                    <a:p>
                      <a:pPr lvl="0" algn="ctr">
                        <a:buNone/>
                      </a:pPr>
                      <a:r>
                        <a:rPr lang="en-GB" sz="2200" b="1" i="0" u="none" strike="noStrike" noProof="0" dirty="0">
                          <a:solidFill>
                            <a:schemeClr val="bg1"/>
                          </a:solidFill>
                          <a:latin typeface="Calibri"/>
                        </a:rPr>
                        <a:t>Lego Therapy</a:t>
                      </a:r>
                    </a:p>
                  </a:txBody>
                  <a:tcPr>
                    <a:solidFill>
                      <a:srgbClr val="0070C0"/>
                    </a:solidFill>
                  </a:tcPr>
                </a:tc>
                <a:tc>
                  <a:txBody>
                    <a:bodyPr/>
                    <a:lstStyle/>
                    <a:p>
                      <a:pPr lvl="0" algn="ctr">
                        <a:buNone/>
                      </a:pPr>
                      <a:r>
                        <a:rPr lang="en-GB" sz="2200" b="1" i="0" u="none" strike="noStrike" noProof="0" dirty="0">
                          <a:solidFill>
                            <a:schemeClr val="bg1"/>
                          </a:solidFill>
                          <a:latin typeface="Calibri"/>
                        </a:rPr>
                        <a:t>Relaxation groups</a:t>
                      </a:r>
                    </a:p>
                    <a:p>
                      <a:pPr lvl="0" algn="ctr">
                        <a:buNone/>
                      </a:pPr>
                      <a:endParaRPr lang="en-GB" sz="2200" b="1" i="0" u="none" strike="noStrike" noProof="0" dirty="0">
                        <a:solidFill>
                          <a:schemeClr val="bg1"/>
                        </a:solidFill>
                        <a:latin typeface="Calibri"/>
                      </a:endParaRPr>
                    </a:p>
                  </a:txBody>
                  <a:tcPr>
                    <a:solidFill>
                      <a:srgbClr val="0070C0"/>
                    </a:solidFill>
                  </a:tcPr>
                </a:tc>
                <a:extLst>
                  <a:ext uri="{0D108BD9-81ED-4DB2-BD59-A6C34878D82A}">
                    <a16:rowId xmlns:a16="http://schemas.microsoft.com/office/drawing/2014/main" val="3908657815"/>
                  </a:ext>
                </a:extLst>
              </a:tr>
            </a:tbl>
          </a:graphicData>
        </a:graphic>
      </p:graphicFrame>
    </p:spTree>
    <p:extLst>
      <p:ext uri="{BB962C8B-B14F-4D97-AF65-F5344CB8AC3E}">
        <p14:creationId xmlns:p14="http://schemas.microsoft.com/office/powerpoint/2010/main" val="3399215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EB7401-7F44-6AAA-3D8D-1AA2AA6190AA}"/>
              </a:ext>
            </a:extLst>
          </p:cNvPr>
          <p:cNvSpPr txBox="1"/>
          <p:nvPr/>
        </p:nvSpPr>
        <p:spPr>
          <a:xfrm>
            <a:off x="170597" y="187656"/>
            <a:ext cx="11737074" cy="10747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5" name="TextBox 4">
            <a:extLst>
              <a:ext uri="{FF2B5EF4-FFF2-40B4-BE49-F238E27FC236}">
                <a16:creationId xmlns:a16="http://schemas.microsoft.com/office/drawing/2014/main" id="{97C9202F-0E68-B5AF-C51E-63F310015C9B}"/>
              </a:ext>
            </a:extLst>
          </p:cNvPr>
          <p:cNvSpPr txBox="1"/>
          <p:nvPr/>
        </p:nvSpPr>
        <p:spPr>
          <a:xfrm>
            <a:off x="176283" y="108044"/>
            <a:ext cx="1148117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i="0" u="none" strike="noStrike" baseline="0" dirty="0">
                <a:solidFill>
                  <a:srgbClr val="0070C0"/>
                </a:solidFill>
                <a:latin typeface="Calibri"/>
                <a:ea typeface="Arial"/>
                <a:cs typeface="Arial"/>
              </a:rPr>
              <a:t>SEMHL- Social, Emotional, Mental Health </a:t>
            </a:r>
            <a:r>
              <a:rPr lang="en-US" sz="3200" b="1" dirty="0">
                <a:solidFill>
                  <a:srgbClr val="0070C0"/>
                </a:solidFill>
                <a:latin typeface="Calibri"/>
                <a:ea typeface="Arial"/>
                <a:cs typeface="Arial"/>
              </a:rPr>
              <a:t>&amp; </a:t>
            </a:r>
            <a:r>
              <a:rPr lang="en-US" sz="3200" b="1" i="0" u="none" strike="noStrike" baseline="0" dirty="0">
                <a:solidFill>
                  <a:srgbClr val="0070C0"/>
                </a:solidFill>
                <a:latin typeface="Calibri"/>
                <a:ea typeface="Arial"/>
                <a:cs typeface="Arial"/>
              </a:rPr>
              <a:t>Learning Team</a:t>
            </a:r>
            <a:r>
              <a:rPr lang="en-US" sz="3200" b="1" i="0" dirty="0">
                <a:solidFill>
                  <a:srgbClr val="0070C0"/>
                </a:solidFill>
                <a:latin typeface="Calibri"/>
                <a:ea typeface="Arial"/>
                <a:cs typeface="Arial"/>
              </a:rPr>
              <a:t>​</a:t>
            </a:r>
            <a:endParaRPr lang="en-US" b="1" dirty="0">
              <a:solidFill>
                <a:srgbClr val="0070C0"/>
              </a:solidFill>
            </a:endParaRPr>
          </a:p>
        </p:txBody>
      </p:sp>
      <p:sp>
        <p:nvSpPr>
          <p:cNvPr id="3" name="TextBox 2">
            <a:extLst>
              <a:ext uri="{FF2B5EF4-FFF2-40B4-BE49-F238E27FC236}">
                <a16:creationId xmlns:a16="http://schemas.microsoft.com/office/drawing/2014/main" id="{90DEC60C-9DA9-405E-42A7-321BC944B846}"/>
              </a:ext>
            </a:extLst>
          </p:cNvPr>
          <p:cNvSpPr txBox="1"/>
          <p:nvPr/>
        </p:nvSpPr>
        <p:spPr>
          <a:xfrm>
            <a:off x="161147" y="689123"/>
            <a:ext cx="1206812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solidFill>
                  <a:srgbClr val="2D3547"/>
                </a:solidFill>
                <a:latin typeface="Calibri"/>
                <a:ea typeface="Open Sans"/>
                <a:cs typeface="Open Sans"/>
              </a:rPr>
              <a:t>A team</a:t>
            </a:r>
            <a:r>
              <a:rPr lang="en-US" sz="2200" b="0" i="0" dirty="0">
                <a:solidFill>
                  <a:srgbClr val="2D3547"/>
                </a:solidFill>
                <a:latin typeface="Calibri"/>
                <a:ea typeface="Open Sans"/>
                <a:cs typeface="Open Sans"/>
              </a:rPr>
              <a:t> of experienced </a:t>
            </a:r>
            <a:r>
              <a:rPr lang="en-US" sz="2200" dirty="0">
                <a:solidFill>
                  <a:srgbClr val="2D3547"/>
                </a:solidFill>
                <a:latin typeface="Calibri"/>
                <a:ea typeface="Open Sans"/>
                <a:cs typeface="Open Sans"/>
              </a:rPr>
              <a:t>teachers</a:t>
            </a:r>
            <a:r>
              <a:rPr lang="en-US" sz="2200" b="0" i="0" dirty="0">
                <a:solidFill>
                  <a:srgbClr val="2D3547"/>
                </a:solidFill>
                <a:latin typeface="Calibri"/>
                <a:ea typeface="Open Sans"/>
                <a:cs typeface="Open Sans"/>
              </a:rPr>
              <a:t> who work in schools across the city providing support for Learning and Social and Emotional needs</a:t>
            </a:r>
            <a:r>
              <a:rPr lang="en-US" sz="2200" dirty="0">
                <a:solidFill>
                  <a:srgbClr val="2D3547"/>
                </a:solidFill>
                <a:latin typeface="Calibri"/>
                <a:ea typeface="Open Sans"/>
                <a:cs typeface="Open Sans"/>
              </a:rPr>
              <a:t>,</a:t>
            </a:r>
            <a:r>
              <a:rPr lang="en-US" sz="2200" b="0" i="0" dirty="0">
                <a:solidFill>
                  <a:srgbClr val="2D3547"/>
                </a:solidFill>
                <a:latin typeface="Calibri"/>
                <a:ea typeface="Open Sans"/>
                <a:cs typeface="Open Sans"/>
              </a:rPr>
              <a:t> </a:t>
            </a:r>
            <a:r>
              <a:rPr lang="en-US" sz="2200" err="1">
                <a:solidFill>
                  <a:srgbClr val="2D3547"/>
                </a:solidFill>
                <a:latin typeface="Calibri"/>
                <a:ea typeface="Open Sans"/>
                <a:cs typeface="Open Sans"/>
              </a:rPr>
              <a:t>specialising</a:t>
            </a:r>
            <a:r>
              <a:rPr lang="en-US" sz="2200" b="0" i="0" dirty="0">
                <a:solidFill>
                  <a:srgbClr val="2D3547"/>
                </a:solidFill>
                <a:latin typeface="Calibri"/>
                <a:ea typeface="Open Sans"/>
                <a:cs typeface="Open Sans"/>
              </a:rPr>
              <a:t> in </a:t>
            </a:r>
            <a:r>
              <a:rPr lang="en-US" sz="2200" dirty="0">
                <a:solidFill>
                  <a:srgbClr val="2D3547"/>
                </a:solidFill>
                <a:latin typeface="Calibri"/>
                <a:ea typeface="Open Sans"/>
                <a:cs typeface="Open Sans"/>
              </a:rPr>
              <a:t>supporting children</a:t>
            </a:r>
            <a:r>
              <a:rPr lang="en-US" sz="2200" b="0" i="0" dirty="0">
                <a:solidFill>
                  <a:srgbClr val="2D3547"/>
                </a:solidFill>
                <a:latin typeface="Calibri"/>
                <a:ea typeface="Open Sans"/>
                <a:cs typeface="Open Sans"/>
              </a:rPr>
              <a:t> and young people who are struggling with their learning, mental health or where they are presenting </a:t>
            </a:r>
            <a:r>
              <a:rPr lang="en-US" sz="2200" b="0" i="0" err="1">
                <a:solidFill>
                  <a:srgbClr val="2D3547"/>
                </a:solidFill>
                <a:latin typeface="Calibri"/>
                <a:ea typeface="Open Sans"/>
                <a:cs typeface="Open Sans"/>
              </a:rPr>
              <a:t>behaviours</a:t>
            </a:r>
            <a:r>
              <a:rPr lang="en-US" sz="2200" b="0" i="0">
                <a:solidFill>
                  <a:srgbClr val="2D3547"/>
                </a:solidFill>
                <a:latin typeface="Calibri"/>
                <a:ea typeface="Open Sans"/>
                <a:cs typeface="Open Sans"/>
              </a:rPr>
              <a:t> causing concern.</a:t>
            </a:r>
            <a:r>
              <a:rPr lang="en-US" sz="2200">
                <a:solidFill>
                  <a:srgbClr val="2D3547"/>
                </a:solidFill>
                <a:latin typeface="Calibri"/>
                <a:ea typeface="Open Sans"/>
                <a:cs typeface="Open Sans"/>
              </a:rPr>
              <a:t> </a:t>
            </a:r>
            <a:endParaRPr lang="en-US" sz="2000">
              <a:solidFill>
                <a:srgbClr val="2D3547"/>
              </a:solidFill>
              <a:latin typeface="Open Sans"/>
              <a:ea typeface="Open Sans"/>
              <a:cs typeface="Open Sans"/>
            </a:endParaRPr>
          </a:p>
          <a:p>
            <a:r>
              <a:rPr lang="en-GB" sz="2200" dirty="0">
                <a:solidFill>
                  <a:srgbClr val="000000"/>
                </a:solidFill>
                <a:latin typeface="Calibri"/>
                <a:ea typeface="Calibri"/>
                <a:cs typeface="Calibri"/>
              </a:rPr>
              <a:t>Some of the activities they can carry out are outlined below:</a:t>
            </a:r>
            <a:endParaRPr lang="en-US" sz="2000">
              <a:solidFill>
                <a:srgbClr val="2D3547"/>
              </a:solidFill>
              <a:latin typeface="Calibri"/>
              <a:ea typeface="Open Sans"/>
              <a:cs typeface="Open Sans"/>
            </a:endParaRPr>
          </a:p>
          <a:p>
            <a:pPr marL="342900" indent="-342900">
              <a:buFont typeface="Arial"/>
              <a:buChar char="•"/>
            </a:pPr>
            <a:endParaRPr lang="en-US" sz="2000" dirty="0">
              <a:solidFill>
                <a:srgbClr val="2D3547"/>
              </a:solidFill>
              <a:latin typeface="Calibri"/>
              <a:ea typeface="Open Sans"/>
              <a:cs typeface="Open Sans"/>
            </a:endParaRPr>
          </a:p>
        </p:txBody>
      </p:sp>
      <p:pic>
        <p:nvPicPr>
          <p:cNvPr id="12" name="Picture 11" descr="Social, Emotional, Mental Health and Learning Team">
            <a:extLst>
              <a:ext uri="{FF2B5EF4-FFF2-40B4-BE49-F238E27FC236}">
                <a16:creationId xmlns:a16="http://schemas.microsoft.com/office/drawing/2014/main" id="{291B09D0-D1DE-14B1-12E4-723827005FC8}"/>
              </a:ext>
            </a:extLst>
          </p:cNvPr>
          <p:cNvPicPr>
            <a:picLocks noChangeAspect="1"/>
          </p:cNvPicPr>
          <p:nvPr/>
        </p:nvPicPr>
        <p:blipFill rotWithShape="1">
          <a:blip r:embed="rId3"/>
          <a:srcRect r="66667" b="-15"/>
          <a:stretch/>
        </p:blipFill>
        <p:spPr>
          <a:xfrm>
            <a:off x="9877305" y="5511582"/>
            <a:ext cx="2312135" cy="1347024"/>
          </a:xfrm>
          <a:prstGeom prst="rect">
            <a:avLst/>
          </a:prstGeom>
        </p:spPr>
      </p:pic>
      <p:graphicFrame>
        <p:nvGraphicFramePr>
          <p:cNvPr id="4" name="Table 3">
            <a:extLst>
              <a:ext uri="{FF2B5EF4-FFF2-40B4-BE49-F238E27FC236}">
                <a16:creationId xmlns:a16="http://schemas.microsoft.com/office/drawing/2014/main" id="{78F9A60F-BD16-BD9A-C4C4-C4F6E0C7F059}"/>
              </a:ext>
            </a:extLst>
          </p:cNvPr>
          <p:cNvGraphicFramePr>
            <a:graphicFrameLocks noGrp="1"/>
          </p:cNvGraphicFramePr>
          <p:nvPr>
            <p:extLst>
              <p:ext uri="{D42A27DB-BD31-4B8C-83A1-F6EECF244321}">
                <p14:modId xmlns:p14="http://schemas.microsoft.com/office/powerpoint/2010/main" val="378811060"/>
              </p:ext>
            </p:extLst>
          </p:nvPr>
        </p:nvGraphicFramePr>
        <p:xfrm>
          <a:off x="164122" y="2168769"/>
          <a:ext cx="9645750" cy="4416465"/>
        </p:xfrm>
        <a:graphic>
          <a:graphicData uri="http://schemas.openxmlformats.org/drawingml/2006/table">
            <a:tbl>
              <a:tblPr firstRow="1" bandRow="1">
                <a:tableStyleId>{5C22544A-7EE6-4342-B048-85BDC9FD1C3A}</a:tableStyleId>
              </a:tblPr>
              <a:tblGrid>
                <a:gridCol w="3215250">
                  <a:extLst>
                    <a:ext uri="{9D8B030D-6E8A-4147-A177-3AD203B41FA5}">
                      <a16:colId xmlns:a16="http://schemas.microsoft.com/office/drawing/2014/main" val="1688177793"/>
                    </a:ext>
                  </a:extLst>
                </a:gridCol>
                <a:gridCol w="3215250">
                  <a:extLst>
                    <a:ext uri="{9D8B030D-6E8A-4147-A177-3AD203B41FA5}">
                      <a16:colId xmlns:a16="http://schemas.microsoft.com/office/drawing/2014/main" val="975183504"/>
                    </a:ext>
                  </a:extLst>
                </a:gridCol>
                <a:gridCol w="3215250">
                  <a:extLst>
                    <a:ext uri="{9D8B030D-6E8A-4147-A177-3AD203B41FA5}">
                      <a16:colId xmlns:a16="http://schemas.microsoft.com/office/drawing/2014/main" val="63148191"/>
                    </a:ext>
                  </a:extLst>
                </a:gridCol>
              </a:tblGrid>
              <a:tr h="880785">
                <a:tc>
                  <a:txBody>
                    <a:bodyPr/>
                    <a:lstStyle/>
                    <a:p>
                      <a:pPr marL="0" marR="0" lvl="0" indent="0" algn="ctr">
                        <a:lnSpc>
                          <a:spcPct val="100000"/>
                        </a:lnSpc>
                        <a:spcBef>
                          <a:spcPts val="0"/>
                        </a:spcBef>
                        <a:spcAft>
                          <a:spcPts val="0"/>
                        </a:spcAft>
                        <a:buClr>
                          <a:srgbClr val="FFFFFF"/>
                        </a:buClr>
                        <a:buNone/>
                      </a:pPr>
                      <a:r>
                        <a:rPr lang="en-GB" sz="2000" b="1" i="0" u="none" strike="noStrike" noProof="0" dirty="0">
                          <a:solidFill>
                            <a:schemeClr val="bg1"/>
                          </a:solidFill>
                          <a:latin typeface="Calibri"/>
                        </a:rPr>
                        <a:t>Learning assessments – Literacy skills or Maths</a:t>
                      </a:r>
                      <a:endParaRPr lang="en-US" sz="2000" b="1" i="0" u="none" strike="noStrike" noProof="0">
                        <a:solidFill>
                          <a:schemeClr val="bg1"/>
                        </a:solidFill>
                        <a:latin typeface="Calibri"/>
                      </a:endParaRPr>
                    </a:p>
                  </a:txBody>
                  <a:tcPr anchor="ctr">
                    <a:solidFill>
                      <a:srgbClr val="0070C0"/>
                    </a:solidFill>
                  </a:tcPr>
                </a:tc>
                <a:tc>
                  <a:txBody>
                    <a:bodyPr/>
                    <a:lstStyle/>
                    <a:p>
                      <a:pPr lvl="0" algn="ctr">
                        <a:buNone/>
                      </a:pPr>
                      <a:r>
                        <a:rPr lang="en-GB" sz="2000" b="1" i="0" u="none" strike="noStrike" noProof="0" dirty="0">
                          <a:solidFill>
                            <a:schemeClr val="bg1"/>
                          </a:solidFill>
                          <a:latin typeface="Calibri"/>
                        </a:rPr>
                        <a:t>Learning interventions, spelling, reading, maths etc</a:t>
                      </a:r>
                      <a:endParaRPr lang="en-US" b="1" dirty="0">
                        <a:solidFill>
                          <a:schemeClr val="bg1"/>
                        </a:solidFill>
                      </a:endParaRPr>
                    </a:p>
                  </a:txBody>
                  <a:tcPr anchor="ctr">
                    <a:solidFill>
                      <a:srgbClr val="0070C0"/>
                    </a:solidFill>
                  </a:tcPr>
                </a:tc>
                <a:tc>
                  <a:txBody>
                    <a:bodyPr/>
                    <a:lstStyle/>
                    <a:p>
                      <a:pPr lvl="0" algn="ctr">
                        <a:buNone/>
                      </a:pPr>
                      <a:r>
                        <a:rPr lang="en-GB" sz="2000" b="1" i="0" u="none" strike="noStrike" noProof="0" dirty="0">
                          <a:solidFill>
                            <a:schemeClr val="bg1"/>
                          </a:solidFill>
                          <a:latin typeface="Calibri"/>
                        </a:rPr>
                        <a:t>Access arrangements</a:t>
                      </a:r>
                      <a:endParaRPr lang="en-US" b="1" dirty="0">
                        <a:solidFill>
                          <a:schemeClr val="bg1"/>
                        </a:solidFill>
                      </a:endParaRPr>
                    </a:p>
                  </a:txBody>
                  <a:tcPr anchor="ctr">
                    <a:solidFill>
                      <a:srgbClr val="0070C0"/>
                    </a:solidFill>
                  </a:tcPr>
                </a:tc>
                <a:extLst>
                  <a:ext uri="{0D108BD9-81ED-4DB2-BD59-A6C34878D82A}">
                    <a16:rowId xmlns:a16="http://schemas.microsoft.com/office/drawing/2014/main" val="1855410744"/>
                  </a:ext>
                </a:extLst>
              </a:tr>
              <a:tr h="896799">
                <a:tc>
                  <a:txBody>
                    <a:bodyPr/>
                    <a:lstStyle/>
                    <a:p>
                      <a:pPr lvl="0" algn="ctr">
                        <a:buNone/>
                      </a:pPr>
                      <a:r>
                        <a:rPr lang="en-GB" sz="2000" b="1" i="0" u="none" strike="noStrike" noProof="0" dirty="0">
                          <a:solidFill>
                            <a:schemeClr val="bg1"/>
                          </a:solidFill>
                          <a:latin typeface="Calibri"/>
                        </a:rPr>
                        <a:t>Dyslexia assessments and specialist Dyslexia teaching</a:t>
                      </a:r>
                      <a:endParaRPr lang="en-US" b="1" dirty="0">
                        <a:solidFill>
                          <a:schemeClr val="bg1"/>
                        </a:solidFill>
                      </a:endParaRPr>
                    </a:p>
                  </a:txBody>
                  <a:tcPr anchor="ctr">
                    <a:solidFill>
                      <a:srgbClr val="0070C0"/>
                    </a:solidFill>
                  </a:tcPr>
                </a:tc>
                <a:tc>
                  <a:txBody>
                    <a:bodyPr/>
                    <a:lstStyle/>
                    <a:p>
                      <a:pPr lvl="0" algn="ctr">
                        <a:buNone/>
                      </a:pPr>
                      <a:r>
                        <a:rPr lang="en-GB" sz="2000" b="1" i="0" u="none" strike="noStrike" noProof="0" dirty="0">
                          <a:solidFill>
                            <a:schemeClr val="bg1"/>
                          </a:solidFill>
                          <a:latin typeface="Calibri"/>
                        </a:rPr>
                        <a:t>Learning intervention training e.g. active spelling, precision teaching, developing </a:t>
                      </a:r>
                      <a:endParaRPr lang="en-US" b="1" dirty="0">
                        <a:solidFill>
                          <a:schemeClr val="bg1"/>
                        </a:solidFill>
                      </a:endParaRPr>
                    </a:p>
                    <a:p>
                      <a:pPr lvl="0" algn="ctr">
                        <a:buNone/>
                      </a:pPr>
                      <a:r>
                        <a:rPr lang="en-GB" sz="2000" b="1" i="0" u="none" strike="noStrike" noProof="0" dirty="0">
                          <a:solidFill>
                            <a:schemeClr val="bg1"/>
                          </a:solidFill>
                          <a:latin typeface="Calibri"/>
                        </a:rPr>
                        <a:t>numerosity</a:t>
                      </a:r>
                      <a:endParaRPr lang="en-US" b="1" dirty="0">
                        <a:solidFill>
                          <a:schemeClr val="bg1"/>
                        </a:solidFill>
                      </a:endParaRPr>
                    </a:p>
                  </a:txBody>
                  <a:tcPr anchor="ctr">
                    <a:solidFill>
                      <a:srgbClr val="0070C0"/>
                    </a:solidFill>
                  </a:tcPr>
                </a:tc>
                <a:tc>
                  <a:txBody>
                    <a:bodyPr/>
                    <a:lstStyle/>
                    <a:p>
                      <a:pPr lvl="0" algn="ctr">
                        <a:buNone/>
                      </a:pPr>
                      <a:r>
                        <a:rPr lang="en-GB" sz="2000" b="1" i="0" u="none" strike="noStrike" noProof="0" dirty="0">
                          <a:solidFill>
                            <a:schemeClr val="bg1"/>
                          </a:solidFill>
                          <a:latin typeface="Calibri"/>
                        </a:rPr>
                        <a:t>Behaviour management and support</a:t>
                      </a:r>
                      <a:r>
                        <a:rPr lang="en-US" sz="2000" b="1" i="0" u="none" strike="noStrike" noProof="0" dirty="0">
                          <a:solidFill>
                            <a:schemeClr val="bg1"/>
                          </a:solidFill>
                          <a:latin typeface="Calibri"/>
                        </a:rPr>
                        <a:t> </a:t>
                      </a:r>
                      <a:endParaRPr lang="en-US" b="1" dirty="0">
                        <a:solidFill>
                          <a:schemeClr val="bg1"/>
                        </a:solidFill>
                      </a:endParaRPr>
                    </a:p>
                  </a:txBody>
                  <a:tcPr anchor="ctr">
                    <a:solidFill>
                      <a:srgbClr val="0070C0"/>
                    </a:solidFill>
                  </a:tcPr>
                </a:tc>
                <a:extLst>
                  <a:ext uri="{0D108BD9-81ED-4DB2-BD59-A6C34878D82A}">
                    <a16:rowId xmlns:a16="http://schemas.microsoft.com/office/drawing/2014/main" val="2257173282"/>
                  </a:ext>
                </a:extLst>
              </a:tr>
              <a:tr h="1441284">
                <a:tc>
                  <a:txBody>
                    <a:bodyPr/>
                    <a:lstStyle/>
                    <a:p>
                      <a:pPr lvl="0" algn="ctr">
                        <a:buNone/>
                      </a:pPr>
                      <a:r>
                        <a:rPr lang="en-GB" sz="2000" b="1" i="0" u="none" strike="noStrike" noProof="0" dirty="0">
                          <a:solidFill>
                            <a:schemeClr val="bg1"/>
                          </a:solidFill>
                          <a:latin typeface="Calibri"/>
                        </a:rPr>
                        <a:t>Focused behaviour interventions e.g. </a:t>
                      </a:r>
                      <a:endParaRPr lang="en-US" b="1" dirty="0">
                        <a:solidFill>
                          <a:schemeClr val="bg1"/>
                        </a:solidFill>
                      </a:endParaRPr>
                    </a:p>
                    <a:p>
                      <a:pPr lvl="0" algn="ctr">
                        <a:buNone/>
                      </a:pPr>
                      <a:r>
                        <a:rPr lang="en-GB" sz="2000" b="1" i="0" u="none" strike="noStrike" noProof="0" dirty="0">
                          <a:solidFill>
                            <a:schemeClr val="bg1"/>
                          </a:solidFill>
                          <a:latin typeface="Calibri"/>
                        </a:rPr>
                        <a:t>identifying emotions, managing anxiety, developing self-esteem, exam anxiety</a:t>
                      </a:r>
                      <a:endParaRPr lang="en-US" b="1">
                        <a:solidFill>
                          <a:schemeClr val="bg1"/>
                        </a:solidFill>
                      </a:endParaRPr>
                    </a:p>
                  </a:txBody>
                  <a:tcPr anchor="ctr">
                    <a:solidFill>
                      <a:srgbClr val="0070C0"/>
                    </a:solidFill>
                  </a:tcPr>
                </a:tc>
                <a:tc>
                  <a:txBody>
                    <a:bodyPr/>
                    <a:lstStyle/>
                    <a:p>
                      <a:pPr lvl="0" algn="ctr">
                        <a:buNone/>
                      </a:pPr>
                      <a:r>
                        <a:rPr lang="en-GB" sz="2000" b="1" i="0" u="none" strike="noStrike" noProof="0" dirty="0">
                          <a:solidFill>
                            <a:schemeClr val="bg1"/>
                          </a:solidFill>
                          <a:latin typeface="Calibri"/>
                        </a:rPr>
                        <a:t>Modelling intervention to increase school capacity</a:t>
                      </a:r>
                      <a:r>
                        <a:rPr lang="en-US" sz="2000" b="1" i="0" u="none" strike="noStrike" noProof="0" dirty="0">
                          <a:solidFill>
                            <a:schemeClr val="bg1"/>
                          </a:solidFill>
                          <a:latin typeface="Calibri"/>
                        </a:rPr>
                        <a:t> </a:t>
                      </a:r>
                      <a:endParaRPr lang="en-US" b="1" dirty="0">
                        <a:solidFill>
                          <a:schemeClr val="bg1"/>
                        </a:solidFill>
                      </a:endParaRPr>
                    </a:p>
                  </a:txBody>
                  <a:tcPr anchor="ctr">
                    <a:solidFill>
                      <a:srgbClr val="0070C0"/>
                    </a:solidFill>
                  </a:tcPr>
                </a:tc>
                <a:tc>
                  <a:txBody>
                    <a:bodyPr/>
                    <a:lstStyle/>
                    <a:p>
                      <a:pPr lvl="0" algn="ctr">
                        <a:buNone/>
                      </a:pPr>
                      <a:r>
                        <a:rPr lang="en-GB" sz="2000" b="1" i="0" u="none" strike="noStrike" noProof="0" dirty="0">
                          <a:solidFill>
                            <a:schemeClr val="bg1"/>
                          </a:solidFill>
                          <a:latin typeface="Calibri"/>
                        </a:rPr>
                        <a:t>Whole class work, circle time, growth mindset, promoting inclusivity, guided visualisation &amp; mindfulness</a:t>
                      </a:r>
                      <a:endParaRPr lang="en-US" b="1" dirty="0">
                        <a:solidFill>
                          <a:schemeClr val="bg1"/>
                        </a:solidFill>
                      </a:endParaRPr>
                    </a:p>
                  </a:txBody>
                  <a:tcPr anchor="ctr">
                    <a:solidFill>
                      <a:srgbClr val="0070C0"/>
                    </a:solidFill>
                  </a:tcPr>
                </a:tc>
                <a:extLst>
                  <a:ext uri="{0D108BD9-81ED-4DB2-BD59-A6C34878D82A}">
                    <a16:rowId xmlns:a16="http://schemas.microsoft.com/office/drawing/2014/main" val="189960777"/>
                  </a:ext>
                </a:extLst>
              </a:tr>
            </a:tbl>
          </a:graphicData>
        </a:graphic>
      </p:graphicFrame>
      <p:pic>
        <p:nvPicPr>
          <p:cNvPr id="7" name="Picture 6" descr="Girl's face | Public domain vectors">
            <a:extLst>
              <a:ext uri="{FF2B5EF4-FFF2-40B4-BE49-F238E27FC236}">
                <a16:creationId xmlns:a16="http://schemas.microsoft.com/office/drawing/2014/main" id="{DBC65F25-8578-EA16-35A6-051CA8D818DD}"/>
              </a:ext>
            </a:extLst>
          </p:cNvPr>
          <p:cNvPicPr>
            <a:picLocks noChangeAspect="1"/>
          </p:cNvPicPr>
          <p:nvPr/>
        </p:nvPicPr>
        <p:blipFill>
          <a:blip r:embed="rId4"/>
          <a:stretch>
            <a:fillRect/>
          </a:stretch>
        </p:blipFill>
        <p:spPr>
          <a:xfrm>
            <a:off x="10070828" y="2165801"/>
            <a:ext cx="1826103" cy="1760357"/>
          </a:xfrm>
          <a:prstGeom prst="rect">
            <a:avLst/>
          </a:prstGeom>
        </p:spPr>
      </p:pic>
      <p:sp>
        <p:nvSpPr>
          <p:cNvPr id="11" name="TextBox 10">
            <a:extLst>
              <a:ext uri="{FF2B5EF4-FFF2-40B4-BE49-F238E27FC236}">
                <a16:creationId xmlns:a16="http://schemas.microsoft.com/office/drawing/2014/main" id="{363FB7EF-C066-EEA4-62BE-4D8F79CC073C}"/>
              </a:ext>
            </a:extLst>
          </p:cNvPr>
          <p:cNvSpPr txBox="1"/>
          <p:nvPr/>
        </p:nvSpPr>
        <p:spPr>
          <a:xfrm>
            <a:off x="9866508" y="4223967"/>
            <a:ext cx="2228996" cy="923330"/>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Calibri"/>
                <a:ea typeface="Segoe UI"/>
                <a:cs typeface="Segoe UI"/>
              </a:rPr>
              <a:t>Include Name</a:t>
            </a:r>
            <a:r>
              <a:rPr lang="en-US" sz="1800" b="0" i="0" dirty="0">
                <a:solidFill>
                  <a:srgbClr val="808080"/>
                </a:solidFill>
                <a:latin typeface="Calibri"/>
                <a:ea typeface="Segoe UI"/>
                <a:cs typeface="Segoe UI"/>
              </a:rPr>
              <a:t>​</a:t>
            </a:r>
          </a:p>
          <a:p>
            <a:pPr algn="l" rtl="0"/>
            <a:r>
              <a:rPr lang="en-US" sz="1800" b="0" i="0" u="none" strike="noStrike" baseline="0" dirty="0">
                <a:solidFill>
                  <a:srgbClr val="000000"/>
                </a:solidFill>
                <a:latin typeface="Calibri"/>
                <a:ea typeface="Segoe UI"/>
                <a:cs typeface="Segoe UI"/>
              </a:rPr>
              <a:t>Day in school</a:t>
            </a:r>
            <a:r>
              <a:rPr lang="en-US" sz="1800" b="0" i="0" dirty="0">
                <a:solidFill>
                  <a:srgbClr val="808080"/>
                </a:solidFill>
                <a:latin typeface="Calibri"/>
                <a:ea typeface="Segoe UI"/>
                <a:cs typeface="Segoe UI"/>
              </a:rPr>
              <a:t>​</a:t>
            </a:r>
          </a:p>
          <a:p>
            <a:pPr algn="l" rtl="0"/>
            <a:r>
              <a:rPr lang="en-US" sz="1800" b="0" i="0" u="none" strike="noStrike" baseline="0" dirty="0">
                <a:solidFill>
                  <a:srgbClr val="000000"/>
                </a:solidFill>
                <a:latin typeface="Calibri"/>
                <a:ea typeface="Segoe UI"/>
                <a:cs typeface="Segoe UI"/>
              </a:rPr>
              <a:t>Frequency of visit</a:t>
            </a:r>
            <a:r>
              <a:rPr lang="en-US" sz="1800" b="0" i="0" dirty="0">
                <a:solidFill>
                  <a:srgbClr val="808080"/>
                </a:solidFill>
                <a:latin typeface="Calibri"/>
                <a:ea typeface="Segoe UI"/>
                <a:cs typeface="Segoe UI"/>
              </a:rPr>
              <a:t>​</a:t>
            </a:r>
            <a:endParaRPr lang="en-US"/>
          </a:p>
        </p:txBody>
      </p:sp>
    </p:spTree>
    <p:extLst>
      <p:ext uri="{BB962C8B-B14F-4D97-AF65-F5344CB8AC3E}">
        <p14:creationId xmlns:p14="http://schemas.microsoft.com/office/powerpoint/2010/main" val="4103207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CD8B53-792B-2685-C5D2-33DC3143F726}"/>
              </a:ext>
            </a:extLst>
          </p:cNvPr>
          <p:cNvSpPr txBox="1"/>
          <p:nvPr/>
        </p:nvSpPr>
        <p:spPr>
          <a:xfrm>
            <a:off x="215389" y="149338"/>
            <a:ext cx="1153235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i="0" u="none" strike="noStrike" baseline="0" dirty="0">
                <a:solidFill>
                  <a:srgbClr val="0070C0"/>
                </a:solidFill>
                <a:latin typeface="Calibri"/>
                <a:ea typeface="Arial"/>
                <a:cs typeface="Arial"/>
              </a:rPr>
              <a:t>EPS- Education Psychology Service</a:t>
            </a:r>
            <a:r>
              <a:rPr lang="en-US" sz="3200" b="1" i="0" dirty="0">
                <a:solidFill>
                  <a:srgbClr val="0070C0"/>
                </a:solidFill>
                <a:latin typeface="Calibri"/>
                <a:ea typeface="Arial"/>
                <a:cs typeface="Arial"/>
              </a:rPr>
              <a:t>​</a:t>
            </a:r>
            <a:endParaRPr lang="en-US" dirty="0">
              <a:solidFill>
                <a:srgbClr val="0070C0"/>
              </a:solidFill>
              <a:cs typeface="Calibri" panose="020F0502020204030204"/>
            </a:endParaRPr>
          </a:p>
        </p:txBody>
      </p:sp>
      <p:sp>
        <p:nvSpPr>
          <p:cNvPr id="2" name="TextBox 1">
            <a:extLst>
              <a:ext uri="{FF2B5EF4-FFF2-40B4-BE49-F238E27FC236}">
                <a16:creationId xmlns:a16="http://schemas.microsoft.com/office/drawing/2014/main" id="{39575C94-29AF-D6FC-18E6-A5E9EDEA4B45}"/>
              </a:ext>
            </a:extLst>
          </p:cNvPr>
          <p:cNvSpPr txBox="1"/>
          <p:nvPr/>
        </p:nvSpPr>
        <p:spPr>
          <a:xfrm>
            <a:off x="217355" y="629331"/>
            <a:ext cx="11860429"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solidFill>
                  <a:srgbClr val="2D3547"/>
                </a:solidFill>
                <a:latin typeface="Calibri"/>
                <a:ea typeface="Open Sans"/>
                <a:cs typeface="Open Sans"/>
              </a:rPr>
              <a:t>A</a:t>
            </a:r>
            <a:r>
              <a:rPr lang="en-US" sz="2200" b="0" i="0" dirty="0">
                <a:solidFill>
                  <a:srgbClr val="2D3547"/>
                </a:solidFill>
                <a:latin typeface="Calibri"/>
                <a:ea typeface="Open Sans"/>
                <a:cs typeface="Open Sans"/>
              </a:rPr>
              <a:t> team of educational psychologists who work with schools and parents/carers to promote the educational, personal and social development of children and young people. </a:t>
            </a:r>
            <a:endParaRPr lang="en-US" dirty="0">
              <a:solidFill>
                <a:srgbClr val="000000"/>
              </a:solidFill>
              <a:latin typeface="Calibri"/>
              <a:ea typeface="Calibri"/>
              <a:cs typeface="Calibri"/>
            </a:endParaRPr>
          </a:p>
          <a:p>
            <a:pPr marL="342900" indent="-342900">
              <a:buFont typeface="Arial"/>
              <a:buChar char="•"/>
            </a:pPr>
            <a:endParaRPr lang="en-US" sz="2200" dirty="0">
              <a:solidFill>
                <a:srgbClr val="2D3547"/>
              </a:solidFill>
              <a:latin typeface="Open Sans"/>
              <a:ea typeface="Open Sans"/>
              <a:cs typeface="Open Sans"/>
            </a:endParaRPr>
          </a:p>
          <a:p>
            <a:pPr marL="342900" indent="-342900">
              <a:buFont typeface="Arial"/>
              <a:buChar char="•"/>
            </a:pPr>
            <a:r>
              <a:rPr lang="en-US" sz="2200" dirty="0">
                <a:solidFill>
                  <a:srgbClr val="2D3547"/>
                </a:solidFill>
                <a:latin typeface="Calibri"/>
                <a:ea typeface="Calibri"/>
                <a:cs typeface="Calibri"/>
              </a:rPr>
              <a:t>The work of an EP helps schools to better understand the individual needs of a child. </a:t>
            </a:r>
            <a:endParaRPr lang="en-US" dirty="0">
              <a:solidFill>
                <a:srgbClr val="000000"/>
              </a:solidFill>
              <a:latin typeface="Calibri"/>
              <a:ea typeface="Calibri"/>
              <a:cs typeface="Calibri"/>
            </a:endParaRPr>
          </a:p>
          <a:p>
            <a:pPr marL="342900" indent="-342900">
              <a:buFont typeface="Arial"/>
              <a:buChar char="•"/>
            </a:pPr>
            <a:r>
              <a:rPr lang="en-US" sz="2200" dirty="0">
                <a:solidFill>
                  <a:srgbClr val="2D3547"/>
                </a:solidFill>
                <a:latin typeface="Calibri"/>
                <a:ea typeface="Calibri"/>
                <a:cs typeface="Calibri"/>
              </a:rPr>
              <a:t>The information on an EP's report supports the evidence gathering when carrying out an EHCP application.</a:t>
            </a:r>
            <a:endParaRPr lang="en-US" dirty="0">
              <a:solidFill>
                <a:srgbClr val="000000"/>
              </a:solidFill>
              <a:latin typeface="Calibri"/>
              <a:ea typeface="Calibri"/>
              <a:cs typeface="Calibri"/>
            </a:endParaRPr>
          </a:p>
          <a:p>
            <a:pPr marL="342900" indent="-342900">
              <a:buFont typeface="Arial"/>
              <a:buChar char="•"/>
            </a:pPr>
            <a:r>
              <a:rPr lang="en-GB" sz="2200" dirty="0">
                <a:solidFill>
                  <a:srgbClr val="000000"/>
                </a:solidFill>
                <a:latin typeface="Calibri"/>
                <a:ea typeface="Calibri"/>
                <a:cs typeface="Calibri"/>
              </a:rPr>
              <a:t>Some of the activities they can carry out are outlined below:</a:t>
            </a:r>
            <a:endParaRPr lang="en-US" dirty="0">
              <a:ea typeface="Calibri"/>
              <a:cs typeface="Calibri"/>
            </a:endParaRPr>
          </a:p>
        </p:txBody>
      </p:sp>
      <p:pic>
        <p:nvPicPr>
          <p:cNvPr id="11" name="Picture 10" descr="Coventry Educational Psychology Service (EPS) logo">
            <a:extLst>
              <a:ext uri="{FF2B5EF4-FFF2-40B4-BE49-F238E27FC236}">
                <a16:creationId xmlns:a16="http://schemas.microsoft.com/office/drawing/2014/main" id="{E9D23607-C213-078A-EDB8-0276C5929AE8}"/>
              </a:ext>
            </a:extLst>
          </p:cNvPr>
          <p:cNvPicPr>
            <a:picLocks noChangeAspect="1"/>
          </p:cNvPicPr>
          <p:nvPr/>
        </p:nvPicPr>
        <p:blipFill>
          <a:blip r:embed="rId3"/>
          <a:stretch>
            <a:fillRect/>
          </a:stretch>
        </p:blipFill>
        <p:spPr>
          <a:xfrm>
            <a:off x="5769327" y="5323281"/>
            <a:ext cx="2795516" cy="1390411"/>
          </a:xfrm>
          <a:prstGeom prst="rect">
            <a:avLst/>
          </a:prstGeom>
        </p:spPr>
      </p:pic>
      <p:graphicFrame>
        <p:nvGraphicFramePr>
          <p:cNvPr id="3" name="Table 2">
            <a:extLst>
              <a:ext uri="{FF2B5EF4-FFF2-40B4-BE49-F238E27FC236}">
                <a16:creationId xmlns:a16="http://schemas.microsoft.com/office/drawing/2014/main" id="{B2F2A08F-D023-2251-573D-57351CDBE350}"/>
              </a:ext>
            </a:extLst>
          </p:cNvPr>
          <p:cNvGraphicFramePr>
            <a:graphicFrameLocks noGrp="1"/>
          </p:cNvGraphicFramePr>
          <p:nvPr>
            <p:extLst>
              <p:ext uri="{D42A27DB-BD31-4B8C-83A1-F6EECF244321}">
                <p14:modId xmlns:p14="http://schemas.microsoft.com/office/powerpoint/2010/main" val="2474171891"/>
              </p:ext>
            </p:extLst>
          </p:nvPr>
        </p:nvGraphicFramePr>
        <p:xfrm>
          <a:off x="411870" y="3546621"/>
          <a:ext cx="8678592" cy="1670538"/>
        </p:xfrm>
        <a:graphic>
          <a:graphicData uri="http://schemas.openxmlformats.org/drawingml/2006/table">
            <a:tbl>
              <a:tblPr firstRow="1" bandRow="1">
                <a:tableStyleId>{5C22544A-7EE6-4342-B048-85BDC9FD1C3A}</a:tableStyleId>
              </a:tblPr>
              <a:tblGrid>
                <a:gridCol w="2892864">
                  <a:extLst>
                    <a:ext uri="{9D8B030D-6E8A-4147-A177-3AD203B41FA5}">
                      <a16:colId xmlns:a16="http://schemas.microsoft.com/office/drawing/2014/main" val="2434524047"/>
                    </a:ext>
                  </a:extLst>
                </a:gridCol>
                <a:gridCol w="2892864">
                  <a:extLst>
                    <a:ext uri="{9D8B030D-6E8A-4147-A177-3AD203B41FA5}">
                      <a16:colId xmlns:a16="http://schemas.microsoft.com/office/drawing/2014/main" val="3612512971"/>
                    </a:ext>
                  </a:extLst>
                </a:gridCol>
                <a:gridCol w="2892864">
                  <a:extLst>
                    <a:ext uri="{9D8B030D-6E8A-4147-A177-3AD203B41FA5}">
                      <a16:colId xmlns:a16="http://schemas.microsoft.com/office/drawing/2014/main" val="1514967014"/>
                    </a:ext>
                  </a:extLst>
                </a:gridCol>
              </a:tblGrid>
              <a:tr h="1670538">
                <a:tc>
                  <a:txBody>
                    <a:bodyPr/>
                    <a:lstStyle/>
                    <a:p>
                      <a:pPr lvl="0" algn="ctr">
                        <a:buNone/>
                      </a:pPr>
                      <a:r>
                        <a:rPr lang="en-US" sz="2000" b="1" i="0" u="none" strike="noStrike" noProof="0" dirty="0">
                          <a:solidFill>
                            <a:schemeClr val="bg1"/>
                          </a:solidFill>
                          <a:latin typeface="Calibri"/>
                        </a:rPr>
                        <a:t>General analysis of cognitive ability</a:t>
                      </a:r>
                    </a:p>
                  </a:txBody>
                  <a:tcPr>
                    <a:solidFill>
                      <a:srgbClr val="0070C0"/>
                    </a:solidFill>
                  </a:tcPr>
                </a:tc>
                <a:tc>
                  <a:txBody>
                    <a:bodyPr/>
                    <a:lstStyle/>
                    <a:p>
                      <a:pPr lvl="0" algn="ctr">
                        <a:buNone/>
                      </a:pPr>
                      <a:r>
                        <a:rPr lang="en-US" sz="2000" b="1" i="0" u="none" strike="noStrike" noProof="0" err="1">
                          <a:solidFill>
                            <a:schemeClr val="bg1"/>
                          </a:solidFill>
                          <a:latin typeface="Calibri"/>
                        </a:rPr>
                        <a:t>Specialised</a:t>
                      </a:r>
                      <a:r>
                        <a:rPr lang="en-US" sz="2000" b="1" i="0" u="none" strike="noStrike" noProof="0" dirty="0">
                          <a:solidFill>
                            <a:schemeClr val="bg1"/>
                          </a:solidFill>
                          <a:latin typeface="Calibri"/>
                        </a:rPr>
                        <a:t> and focused </a:t>
                      </a:r>
                      <a:endParaRPr lang="en-US" dirty="0"/>
                    </a:p>
                    <a:p>
                      <a:pPr lvl="0" algn="ctr">
                        <a:buNone/>
                      </a:pPr>
                      <a:r>
                        <a:rPr lang="en-US" sz="2000" b="1" i="0" u="none" strike="noStrike" noProof="0" dirty="0">
                          <a:solidFill>
                            <a:schemeClr val="bg1"/>
                          </a:solidFill>
                          <a:latin typeface="Calibri"/>
                        </a:rPr>
                        <a:t>assessments of core skills such as working memory </a:t>
                      </a:r>
                      <a:endParaRPr lang="en-US" dirty="0"/>
                    </a:p>
                    <a:p>
                      <a:pPr lvl="0" algn="ctr">
                        <a:buNone/>
                      </a:pPr>
                      <a:r>
                        <a:rPr lang="en-US" sz="2000" b="1" i="0" u="none" strike="noStrike" noProof="0" dirty="0">
                          <a:solidFill>
                            <a:schemeClr val="bg1"/>
                          </a:solidFill>
                          <a:latin typeface="Calibri"/>
                        </a:rPr>
                        <a:t>and mathematical </a:t>
                      </a:r>
                      <a:endParaRPr lang="en-US" dirty="0"/>
                    </a:p>
                    <a:p>
                      <a:pPr lvl="0" algn="ctr">
                        <a:buNone/>
                      </a:pPr>
                      <a:r>
                        <a:rPr lang="en-US" sz="2000" b="1" i="0" u="none" strike="noStrike" noProof="0" dirty="0">
                          <a:solidFill>
                            <a:schemeClr val="bg1"/>
                          </a:solidFill>
                          <a:latin typeface="Calibri"/>
                        </a:rPr>
                        <a:t>functioning</a:t>
                      </a:r>
                      <a:endParaRPr lang="en-US" dirty="0"/>
                    </a:p>
                  </a:txBody>
                  <a:tcPr>
                    <a:solidFill>
                      <a:srgbClr val="0070C0"/>
                    </a:solidFill>
                  </a:tcPr>
                </a:tc>
                <a:tc>
                  <a:txBody>
                    <a:bodyPr/>
                    <a:lstStyle/>
                    <a:p>
                      <a:pPr lvl="0" algn="ctr">
                        <a:buNone/>
                      </a:pPr>
                      <a:r>
                        <a:rPr lang="en-US" sz="2000" b="1" i="0" u="none" strike="noStrike" noProof="0" dirty="0">
                          <a:solidFill>
                            <a:schemeClr val="bg1"/>
                          </a:solidFill>
                          <a:latin typeface="Calibri"/>
                        </a:rPr>
                        <a:t>Therapeutic assessment of social and emotional functioning</a:t>
                      </a:r>
                      <a:endParaRPr lang="en-US" dirty="0"/>
                    </a:p>
                  </a:txBody>
                  <a:tcPr>
                    <a:solidFill>
                      <a:srgbClr val="0070C0"/>
                    </a:solidFill>
                  </a:tcPr>
                </a:tc>
                <a:extLst>
                  <a:ext uri="{0D108BD9-81ED-4DB2-BD59-A6C34878D82A}">
                    <a16:rowId xmlns:a16="http://schemas.microsoft.com/office/drawing/2014/main" val="898858780"/>
                  </a:ext>
                </a:extLst>
              </a:tr>
            </a:tbl>
          </a:graphicData>
        </a:graphic>
      </p:graphicFrame>
      <p:pic>
        <p:nvPicPr>
          <p:cNvPr id="6" name="Picture 5" descr="Girl Face Cartoon Clip Art at Clker.com - vector clip art online, royalty  free &amp; public domain">
            <a:extLst>
              <a:ext uri="{FF2B5EF4-FFF2-40B4-BE49-F238E27FC236}">
                <a16:creationId xmlns:a16="http://schemas.microsoft.com/office/drawing/2014/main" id="{550FED79-2EB9-9984-F3E7-B08F0ADF7117}"/>
              </a:ext>
            </a:extLst>
          </p:cNvPr>
          <p:cNvPicPr>
            <a:picLocks noChangeAspect="1"/>
          </p:cNvPicPr>
          <p:nvPr/>
        </p:nvPicPr>
        <p:blipFill>
          <a:blip r:embed="rId4"/>
          <a:stretch>
            <a:fillRect/>
          </a:stretch>
        </p:blipFill>
        <p:spPr>
          <a:xfrm>
            <a:off x="9530234" y="2623596"/>
            <a:ext cx="2210794" cy="2471665"/>
          </a:xfrm>
          <a:prstGeom prst="rect">
            <a:avLst/>
          </a:prstGeom>
        </p:spPr>
      </p:pic>
      <p:sp>
        <p:nvSpPr>
          <p:cNvPr id="8" name="TextBox 7">
            <a:extLst>
              <a:ext uri="{FF2B5EF4-FFF2-40B4-BE49-F238E27FC236}">
                <a16:creationId xmlns:a16="http://schemas.microsoft.com/office/drawing/2014/main" id="{31E668DF-0419-D18D-975E-724266539736}"/>
              </a:ext>
            </a:extLst>
          </p:cNvPr>
          <p:cNvSpPr txBox="1"/>
          <p:nvPr/>
        </p:nvSpPr>
        <p:spPr>
          <a:xfrm>
            <a:off x="9296750" y="5565224"/>
            <a:ext cx="2678372" cy="923330"/>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Calibri"/>
                <a:ea typeface="Segoe UI"/>
                <a:cs typeface="Segoe UI"/>
              </a:rPr>
              <a:t>Include Name</a:t>
            </a:r>
            <a:r>
              <a:rPr lang="en-US" sz="1800" b="0" i="0" dirty="0">
                <a:solidFill>
                  <a:srgbClr val="808080"/>
                </a:solidFill>
                <a:latin typeface="Calibri"/>
                <a:ea typeface="Segoe UI"/>
                <a:cs typeface="Segoe UI"/>
              </a:rPr>
              <a:t>​</a:t>
            </a:r>
          </a:p>
          <a:p>
            <a:pPr algn="l" rtl="0"/>
            <a:r>
              <a:rPr lang="en-US" sz="1800" b="0" i="0" u="none" strike="noStrike" baseline="0" dirty="0">
                <a:solidFill>
                  <a:srgbClr val="000000"/>
                </a:solidFill>
                <a:latin typeface="Calibri"/>
                <a:ea typeface="Segoe UI"/>
                <a:cs typeface="Segoe UI"/>
              </a:rPr>
              <a:t>Day in school</a:t>
            </a:r>
            <a:r>
              <a:rPr lang="en-US" sz="1800" b="0" i="0" dirty="0">
                <a:solidFill>
                  <a:srgbClr val="808080"/>
                </a:solidFill>
                <a:latin typeface="Calibri"/>
                <a:ea typeface="Segoe UI"/>
                <a:cs typeface="Segoe UI"/>
              </a:rPr>
              <a:t>​</a:t>
            </a:r>
          </a:p>
          <a:p>
            <a:pPr algn="l" rtl="0"/>
            <a:r>
              <a:rPr lang="en-US" sz="1800" b="0" i="0" u="none" strike="noStrike" baseline="0" dirty="0">
                <a:solidFill>
                  <a:srgbClr val="000000"/>
                </a:solidFill>
                <a:latin typeface="Calibri"/>
                <a:ea typeface="Segoe UI"/>
                <a:cs typeface="Segoe UI"/>
              </a:rPr>
              <a:t>Frequency of visit</a:t>
            </a:r>
            <a:r>
              <a:rPr lang="en-US" sz="1800" b="0" i="0" dirty="0">
                <a:solidFill>
                  <a:srgbClr val="808080"/>
                </a:solidFill>
                <a:latin typeface="Calibri"/>
                <a:ea typeface="Segoe UI"/>
                <a:cs typeface="Segoe UI"/>
              </a:rPr>
              <a:t>​</a:t>
            </a:r>
            <a:endParaRPr lang="en-US" dirty="0"/>
          </a:p>
        </p:txBody>
      </p:sp>
      <p:pic>
        <p:nvPicPr>
          <p:cNvPr id="10" name="Picture 9" descr="Children with Special Needs">
            <a:extLst>
              <a:ext uri="{FF2B5EF4-FFF2-40B4-BE49-F238E27FC236}">
                <a16:creationId xmlns:a16="http://schemas.microsoft.com/office/drawing/2014/main" id="{D70678AA-ABA0-3937-B1A8-DA3A2B8A2C45}"/>
              </a:ext>
            </a:extLst>
          </p:cNvPr>
          <p:cNvPicPr>
            <a:picLocks noChangeAspect="1"/>
          </p:cNvPicPr>
          <p:nvPr/>
        </p:nvPicPr>
        <p:blipFill>
          <a:blip r:embed="rId5"/>
          <a:stretch>
            <a:fillRect/>
          </a:stretch>
        </p:blipFill>
        <p:spPr>
          <a:xfrm>
            <a:off x="416434" y="5321469"/>
            <a:ext cx="3946961" cy="1393481"/>
          </a:xfrm>
          <a:prstGeom prst="rect">
            <a:avLst/>
          </a:prstGeom>
        </p:spPr>
      </p:pic>
    </p:spTree>
    <p:extLst>
      <p:ext uri="{BB962C8B-B14F-4D97-AF65-F5344CB8AC3E}">
        <p14:creationId xmlns:p14="http://schemas.microsoft.com/office/powerpoint/2010/main" val="585620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4DD58C-A67F-509D-7199-A35E3A0C143E}"/>
              </a:ext>
            </a:extLst>
          </p:cNvPr>
          <p:cNvSpPr txBox="1"/>
          <p:nvPr/>
        </p:nvSpPr>
        <p:spPr>
          <a:xfrm>
            <a:off x="185906" y="128691"/>
            <a:ext cx="486770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rgbClr val="0070C0"/>
                </a:solidFill>
                <a:latin typeface="Calibri"/>
                <a:ea typeface="Arial"/>
                <a:cs typeface="Arial"/>
              </a:rPr>
              <a:t> </a:t>
            </a:r>
            <a:r>
              <a:rPr lang="en-US" sz="3200" b="1" i="0" u="none" strike="noStrike" baseline="0" dirty="0">
                <a:solidFill>
                  <a:srgbClr val="0070C0"/>
                </a:solidFill>
                <a:latin typeface="Calibri"/>
                <a:ea typeface="Arial"/>
                <a:cs typeface="Arial"/>
              </a:rPr>
              <a:t>Sensory Team</a:t>
            </a:r>
            <a:r>
              <a:rPr lang="en-US" sz="3200" b="0" i="0" dirty="0">
                <a:solidFill>
                  <a:srgbClr val="000000"/>
                </a:solidFill>
                <a:latin typeface="Calibri"/>
                <a:ea typeface="Arial"/>
                <a:cs typeface="Arial"/>
              </a:rPr>
              <a:t>​</a:t>
            </a:r>
            <a:endParaRPr lang="en-US" dirty="0"/>
          </a:p>
        </p:txBody>
      </p:sp>
      <p:sp>
        <p:nvSpPr>
          <p:cNvPr id="6" name="TextBox 5">
            <a:extLst>
              <a:ext uri="{FF2B5EF4-FFF2-40B4-BE49-F238E27FC236}">
                <a16:creationId xmlns:a16="http://schemas.microsoft.com/office/drawing/2014/main" id="{AF31A502-F3D8-ED58-FFD2-8EC45FB7A17B}"/>
              </a:ext>
            </a:extLst>
          </p:cNvPr>
          <p:cNvSpPr txBox="1"/>
          <p:nvPr/>
        </p:nvSpPr>
        <p:spPr>
          <a:xfrm>
            <a:off x="-3649" y="717001"/>
            <a:ext cx="9657996"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lvl="0" indent="-342900" algn="l" rtl="0">
              <a:buFont typeface="Arial"/>
              <a:buChar char="•"/>
            </a:pPr>
            <a:r>
              <a:rPr lang="en-US" sz="2200" b="0" i="0" u="none" strike="noStrike" baseline="0" dirty="0">
                <a:solidFill>
                  <a:srgbClr val="2D3547"/>
                </a:solidFill>
                <a:latin typeface="Calibri"/>
                <a:ea typeface="Arial"/>
                <a:cs typeface="Arial"/>
              </a:rPr>
              <a:t>The Sensory Team are specialist (hearing and vision) teachers and support staff providing highly specialist support for children with hearing or vision difficulties.</a:t>
            </a:r>
            <a:r>
              <a:rPr lang="en-US" sz="2200" b="0" i="0" dirty="0">
                <a:solidFill>
                  <a:srgbClr val="000000"/>
                </a:solidFill>
                <a:latin typeface="Calibri"/>
                <a:ea typeface="Arial"/>
                <a:cs typeface="Arial"/>
              </a:rPr>
              <a:t>​</a:t>
            </a:r>
            <a:endParaRPr lang="en-US" sz="2200" b="1" i="0">
              <a:solidFill>
                <a:srgbClr val="0070C0"/>
              </a:solidFill>
              <a:latin typeface="Calibri"/>
              <a:ea typeface="Arial"/>
              <a:cs typeface="Segoe UI"/>
            </a:endParaRPr>
          </a:p>
          <a:p>
            <a:pPr marL="285750" lvl="0" indent="-285750" algn="l" rtl="0">
              <a:buFont typeface="Arial"/>
              <a:buChar char="•"/>
            </a:pPr>
            <a:r>
              <a:rPr lang="en-US" sz="2200" b="0" i="0" u="none" strike="noStrike" baseline="0" dirty="0">
                <a:solidFill>
                  <a:srgbClr val="2D3547"/>
                </a:solidFill>
                <a:latin typeface="Calibri"/>
                <a:ea typeface="Arial"/>
                <a:cs typeface="Arial"/>
              </a:rPr>
              <a:t>They provide a </a:t>
            </a:r>
            <a:r>
              <a:rPr lang="en-US" sz="2200" b="0" i="0" u="none" strike="noStrike" baseline="0" dirty="0" err="1">
                <a:solidFill>
                  <a:srgbClr val="2D3547"/>
                </a:solidFill>
                <a:latin typeface="Calibri"/>
                <a:ea typeface="Arial"/>
                <a:cs typeface="Arial"/>
              </a:rPr>
              <a:t>programme</a:t>
            </a:r>
            <a:r>
              <a:rPr lang="en-US" sz="2200" b="0" i="0" u="none" strike="noStrike" baseline="0" dirty="0">
                <a:solidFill>
                  <a:srgbClr val="2D3547"/>
                </a:solidFill>
                <a:latin typeface="Calibri"/>
                <a:ea typeface="Arial"/>
                <a:cs typeface="Arial"/>
              </a:rPr>
              <a:t> of support to children with hearing and/or visual impairments and their schools, parents/carers and supporting professionals.</a:t>
            </a:r>
          </a:p>
          <a:p>
            <a:pPr marL="285750" indent="-285750">
              <a:buFont typeface="Arial"/>
              <a:buChar char="•"/>
            </a:pPr>
            <a:r>
              <a:rPr lang="en-US" sz="2200" dirty="0">
                <a:solidFill>
                  <a:srgbClr val="2D3547"/>
                </a:solidFill>
                <a:ea typeface="Calibri" panose="020F0502020204030204"/>
                <a:cs typeface="Arial"/>
              </a:rPr>
              <a:t>Some of the activities they can carry out are outlined below: </a:t>
            </a:r>
          </a:p>
          <a:p>
            <a:pPr marL="285750" indent="-285750">
              <a:buFont typeface="Arial"/>
              <a:buChar char="•"/>
            </a:pPr>
            <a:endParaRPr lang="en-US" sz="2200" dirty="0">
              <a:solidFill>
                <a:srgbClr val="2D3547"/>
              </a:solidFill>
              <a:ea typeface="Calibri" panose="020F0502020204030204"/>
              <a:cs typeface="Arial"/>
            </a:endParaRPr>
          </a:p>
        </p:txBody>
      </p:sp>
      <p:graphicFrame>
        <p:nvGraphicFramePr>
          <p:cNvPr id="2" name="Table 1">
            <a:extLst>
              <a:ext uri="{FF2B5EF4-FFF2-40B4-BE49-F238E27FC236}">
                <a16:creationId xmlns:a16="http://schemas.microsoft.com/office/drawing/2014/main" id="{0187D978-1A22-32B7-DDB3-B1E696FA0E00}"/>
              </a:ext>
            </a:extLst>
          </p:cNvPr>
          <p:cNvGraphicFramePr>
            <a:graphicFrameLocks noGrp="1"/>
          </p:cNvGraphicFramePr>
          <p:nvPr>
            <p:extLst>
              <p:ext uri="{D42A27DB-BD31-4B8C-83A1-F6EECF244321}">
                <p14:modId xmlns:p14="http://schemas.microsoft.com/office/powerpoint/2010/main" val="780765105"/>
              </p:ext>
            </p:extLst>
          </p:nvPr>
        </p:nvGraphicFramePr>
        <p:xfrm>
          <a:off x="187569" y="2461845"/>
          <a:ext cx="9768837" cy="4297680"/>
        </p:xfrm>
        <a:graphic>
          <a:graphicData uri="http://schemas.openxmlformats.org/drawingml/2006/table">
            <a:tbl>
              <a:tblPr firstRow="1" bandRow="1">
                <a:tableStyleId>{5C22544A-7EE6-4342-B048-85BDC9FD1C3A}</a:tableStyleId>
              </a:tblPr>
              <a:tblGrid>
                <a:gridCol w="3256279">
                  <a:extLst>
                    <a:ext uri="{9D8B030D-6E8A-4147-A177-3AD203B41FA5}">
                      <a16:colId xmlns:a16="http://schemas.microsoft.com/office/drawing/2014/main" val="1116489184"/>
                    </a:ext>
                  </a:extLst>
                </a:gridCol>
                <a:gridCol w="3256279">
                  <a:extLst>
                    <a:ext uri="{9D8B030D-6E8A-4147-A177-3AD203B41FA5}">
                      <a16:colId xmlns:a16="http://schemas.microsoft.com/office/drawing/2014/main" val="4215991618"/>
                    </a:ext>
                  </a:extLst>
                </a:gridCol>
                <a:gridCol w="3256279">
                  <a:extLst>
                    <a:ext uri="{9D8B030D-6E8A-4147-A177-3AD203B41FA5}">
                      <a16:colId xmlns:a16="http://schemas.microsoft.com/office/drawing/2014/main" val="3360761068"/>
                    </a:ext>
                  </a:extLst>
                </a:gridCol>
              </a:tblGrid>
              <a:tr h="968919">
                <a:tc>
                  <a:txBody>
                    <a:bodyPr/>
                    <a:lstStyle/>
                    <a:p>
                      <a:pPr lvl="0" algn="ctr">
                        <a:buNone/>
                      </a:pPr>
                      <a:r>
                        <a:rPr lang="en-US" sz="2200" b="1" i="0" u="none" strike="noStrike" noProof="0" dirty="0">
                          <a:solidFill>
                            <a:schemeClr val="bg1"/>
                          </a:solidFill>
                          <a:latin typeface="Calibri"/>
                        </a:rPr>
                        <a:t>Hearing and vision assessments and advice on meeting children's need</a:t>
                      </a:r>
                      <a:endParaRPr lang="en-US" sz="2200" b="1">
                        <a:solidFill>
                          <a:schemeClr val="bg1"/>
                        </a:solidFill>
                      </a:endParaRPr>
                    </a:p>
                  </a:txBody>
                  <a:tcPr>
                    <a:solidFill>
                      <a:srgbClr val="0070C0"/>
                    </a:solidFill>
                  </a:tcPr>
                </a:tc>
                <a:tc>
                  <a:txBody>
                    <a:bodyPr/>
                    <a:lstStyle/>
                    <a:p>
                      <a:pPr marL="0" marR="0" lvl="0" indent="0" algn="ctr">
                        <a:lnSpc>
                          <a:spcPct val="100000"/>
                        </a:lnSpc>
                        <a:spcBef>
                          <a:spcPts val="0"/>
                        </a:spcBef>
                        <a:spcAft>
                          <a:spcPts val="0"/>
                        </a:spcAft>
                        <a:buNone/>
                      </a:pPr>
                      <a:r>
                        <a:rPr lang="en-US" sz="2200" b="1" i="0" u="none" strike="noStrike" noProof="0" dirty="0">
                          <a:solidFill>
                            <a:schemeClr val="bg1"/>
                          </a:solidFill>
                          <a:latin typeface="Calibri"/>
                        </a:rPr>
                        <a:t>Intensive language support for children with hearing impairment</a:t>
                      </a:r>
                      <a:endParaRPr lang="en-US" dirty="0"/>
                    </a:p>
                  </a:txBody>
                  <a:tcPr>
                    <a:solidFill>
                      <a:srgbClr val="0070C0"/>
                    </a:solidFill>
                  </a:tcPr>
                </a:tc>
                <a:tc>
                  <a:txBody>
                    <a:bodyPr/>
                    <a:lstStyle/>
                    <a:p>
                      <a:pPr lvl="0" algn="ctr">
                        <a:buNone/>
                      </a:pPr>
                      <a:r>
                        <a:rPr lang="en-US" sz="2200" b="1" i="0" u="none" strike="noStrike" noProof="0" dirty="0">
                          <a:solidFill>
                            <a:schemeClr val="bg1"/>
                          </a:solidFill>
                          <a:latin typeface="Calibri"/>
                        </a:rPr>
                        <a:t>Peripatetic support - in-class support, withdrawal support, advisory work as required</a:t>
                      </a:r>
                      <a:endParaRPr lang="en-US" sz="2200" b="1">
                        <a:solidFill>
                          <a:schemeClr val="bg1"/>
                        </a:solidFill>
                      </a:endParaRPr>
                    </a:p>
                  </a:txBody>
                  <a:tcPr>
                    <a:solidFill>
                      <a:srgbClr val="0070C0"/>
                    </a:solidFill>
                  </a:tcPr>
                </a:tc>
                <a:extLst>
                  <a:ext uri="{0D108BD9-81ED-4DB2-BD59-A6C34878D82A}">
                    <a16:rowId xmlns:a16="http://schemas.microsoft.com/office/drawing/2014/main" val="269918089"/>
                  </a:ext>
                </a:extLst>
              </a:tr>
              <a:tr h="650993">
                <a:tc>
                  <a:txBody>
                    <a:bodyPr/>
                    <a:lstStyle/>
                    <a:p>
                      <a:pPr lvl="0" algn="ctr">
                        <a:buNone/>
                      </a:pPr>
                      <a:r>
                        <a:rPr lang="en-US" sz="2200" b="1" i="0" u="none" strike="noStrike" noProof="0" dirty="0">
                          <a:solidFill>
                            <a:schemeClr val="bg1"/>
                          </a:solidFill>
                          <a:latin typeface="Calibri"/>
                        </a:rPr>
                        <a:t>British Sign Language tuition for staff and children</a:t>
                      </a:r>
                      <a:endParaRPr lang="en-US" dirty="0"/>
                    </a:p>
                  </a:txBody>
                  <a:tcPr>
                    <a:solidFill>
                      <a:srgbClr val="0070C0"/>
                    </a:solidFill>
                  </a:tcPr>
                </a:tc>
                <a:tc>
                  <a:txBody>
                    <a:bodyPr/>
                    <a:lstStyle/>
                    <a:p>
                      <a:pPr lvl="0" algn="ctr">
                        <a:buNone/>
                      </a:pPr>
                      <a:r>
                        <a:rPr lang="en-US" sz="2200" b="1" i="0" u="none" strike="noStrike" noProof="0" dirty="0">
                          <a:solidFill>
                            <a:schemeClr val="bg1"/>
                          </a:solidFill>
                          <a:latin typeface="Calibri"/>
                        </a:rPr>
                        <a:t>Educational and mobility assessments</a:t>
                      </a:r>
                      <a:endParaRPr lang="en-US" sz="2200" b="1">
                        <a:solidFill>
                          <a:schemeClr val="bg1"/>
                        </a:solidFill>
                      </a:endParaRPr>
                    </a:p>
                  </a:txBody>
                  <a:tcPr>
                    <a:solidFill>
                      <a:srgbClr val="0070C0"/>
                    </a:solidFill>
                  </a:tcPr>
                </a:tc>
                <a:tc>
                  <a:txBody>
                    <a:bodyPr/>
                    <a:lstStyle/>
                    <a:p>
                      <a:pPr lvl="0" algn="ctr">
                        <a:buNone/>
                      </a:pPr>
                      <a:r>
                        <a:rPr lang="en-US" sz="2200" b="1" i="0" u="none" strike="noStrike" noProof="0" dirty="0">
                          <a:solidFill>
                            <a:schemeClr val="bg1"/>
                          </a:solidFill>
                          <a:latin typeface="Calibri"/>
                        </a:rPr>
                        <a:t>Specialist teaching support and advice</a:t>
                      </a:r>
                      <a:endParaRPr lang="en-US" dirty="0"/>
                    </a:p>
                  </a:txBody>
                  <a:tcPr>
                    <a:solidFill>
                      <a:srgbClr val="0070C0"/>
                    </a:solidFill>
                  </a:tcPr>
                </a:tc>
                <a:extLst>
                  <a:ext uri="{0D108BD9-81ED-4DB2-BD59-A6C34878D82A}">
                    <a16:rowId xmlns:a16="http://schemas.microsoft.com/office/drawing/2014/main" val="352433074"/>
                  </a:ext>
                </a:extLst>
              </a:tr>
              <a:tr h="1317124">
                <a:tc>
                  <a:txBody>
                    <a:bodyPr/>
                    <a:lstStyle/>
                    <a:p>
                      <a:pPr lvl="0" algn="ctr">
                        <a:buNone/>
                      </a:pPr>
                      <a:r>
                        <a:rPr lang="en-US" sz="2200" b="1" i="0" u="none" strike="noStrike" noProof="0" dirty="0">
                          <a:solidFill>
                            <a:schemeClr val="bg1"/>
                          </a:solidFill>
                          <a:latin typeface="Calibri"/>
                        </a:rPr>
                        <a:t>Resource base provision for children who need sign language in their education</a:t>
                      </a:r>
                      <a:endParaRPr lang="en-US" sz="2200" b="1">
                        <a:solidFill>
                          <a:schemeClr val="bg1"/>
                        </a:solidFill>
                      </a:endParaRPr>
                    </a:p>
                  </a:txBody>
                  <a:tcPr>
                    <a:solidFill>
                      <a:srgbClr val="0070C0"/>
                    </a:solidFill>
                  </a:tcPr>
                </a:tc>
                <a:tc>
                  <a:txBody>
                    <a:bodyPr/>
                    <a:lstStyle/>
                    <a:p>
                      <a:pPr lvl="0" algn="ctr">
                        <a:buNone/>
                      </a:pPr>
                      <a:r>
                        <a:rPr lang="en-US" sz="2200" b="1" i="0" u="none" strike="noStrike" noProof="0" dirty="0">
                          <a:solidFill>
                            <a:schemeClr val="bg1"/>
                          </a:solidFill>
                          <a:latin typeface="Calibri"/>
                        </a:rPr>
                        <a:t>Resources and adaptations including </a:t>
                      </a:r>
                      <a:endParaRPr lang="en-US" dirty="0"/>
                    </a:p>
                    <a:p>
                      <a:pPr lvl="0" algn="ctr">
                        <a:buNone/>
                      </a:pPr>
                      <a:r>
                        <a:rPr lang="en-US" sz="2200" b="1" i="0" u="none" strike="noStrike" noProof="0" dirty="0">
                          <a:solidFill>
                            <a:schemeClr val="bg1"/>
                          </a:solidFill>
                          <a:latin typeface="Calibri"/>
                        </a:rPr>
                        <a:t>advice/ training on the use of electronic aids and Braille</a:t>
                      </a:r>
                      <a:endParaRPr lang="en-US"/>
                    </a:p>
                  </a:txBody>
                  <a:tcPr>
                    <a:solidFill>
                      <a:srgbClr val="0070C0"/>
                    </a:solidFill>
                  </a:tcPr>
                </a:tc>
                <a:tc>
                  <a:txBody>
                    <a:bodyPr/>
                    <a:lstStyle/>
                    <a:p>
                      <a:pPr lvl="0" algn="ctr">
                        <a:buNone/>
                      </a:pPr>
                      <a:endParaRPr lang="en-US" sz="2200" b="1" i="0" u="none" strike="noStrike" noProof="0" dirty="0">
                        <a:solidFill>
                          <a:schemeClr val="bg1"/>
                        </a:solidFill>
                        <a:latin typeface="Calibri"/>
                      </a:endParaRPr>
                    </a:p>
                  </a:txBody>
                  <a:tcPr>
                    <a:solidFill>
                      <a:schemeClr val="bg1"/>
                    </a:solidFill>
                  </a:tcPr>
                </a:tc>
                <a:extLst>
                  <a:ext uri="{0D108BD9-81ED-4DB2-BD59-A6C34878D82A}">
                    <a16:rowId xmlns:a16="http://schemas.microsoft.com/office/drawing/2014/main" val="2619988446"/>
                  </a:ext>
                </a:extLst>
              </a:tr>
            </a:tbl>
          </a:graphicData>
        </a:graphic>
      </p:graphicFrame>
      <p:pic>
        <p:nvPicPr>
          <p:cNvPr id="8" name="Picture 7" descr="Girl Face Cartoon Clip Art at Clker.com - vector clip art online, royalty  free &amp; public domain">
            <a:extLst>
              <a:ext uri="{FF2B5EF4-FFF2-40B4-BE49-F238E27FC236}">
                <a16:creationId xmlns:a16="http://schemas.microsoft.com/office/drawing/2014/main" id="{3148EE37-EDA8-63F9-D6CE-23BB04803056}"/>
              </a:ext>
            </a:extLst>
          </p:cNvPr>
          <p:cNvPicPr>
            <a:picLocks noChangeAspect="1"/>
          </p:cNvPicPr>
          <p:nvPr/>
        </p:nvPicPr>
        <p:blipFill>
          <a:blip r:embed="rId3"/>
          <a:stretch>
            <a:fillRect/>
          </a:stretch>
        </p:blipFill>
        <p:spPr>
          <a:xfrm>
            <a:off x="9952265" y="4581350"/>
            <a:ext cx="2117010" cy="2272373"/>
          </a:xfrm>
          <a:prstGeom prst="rect">
            <a:avLst/>
          </a:prstGeom>
        </p:spPr>
      </p:pic>
      <p:pic>
        <p:nvPicPr>
          <p:cNvPr id="5" name="Picture 4" descr="Sensory Tots | Toddler Group in Coventry">
            <a:extLst>
              <a:ext uri="{FF2B5EF4-FFF2-40B4-BE49-F238E27FC236}">
                <a16:creationId xmlns:a16="http://schemas.microsoft.com/office/drawing/2014/main" id="{034A2230-1F8A-C704-9DD3-D90E6AFABC09}"/>
              </a:ext>
            </a:extLst>
          </p:cNvPr>
          <p:cNvPicPr>
            <a:picLocks noChangeAspect="1"/>
          </p:cNvPicPr>
          <p:nvPr/>
        </p:nvPicPr>
        <p:blipFill>
          <a:blip r:embed="rId4"/>
          <a:stretch>
            <a:fillRect/>
          </a:stretch>
        </p:blipFill>
        <p:spPr>
          <a:xfrm>
            <a:off x="9676088" y="125717"/>
            <a:ext cx="2398682" cy="2304897"/>
          </a:xfrm>
          <a:prstGeom prst="rect">
            <a:avLst/>
          </a:prstGeom>
        </p:spPr>
      </p:pic>
      <p:sp>
        <p:nvSpPr>
          <p:cNvPr id="7" name="TextBox 6">
            <a:extLst>
              <a:ext uri="{FF2B5EF4-FFF2-40B4-BE49-F238E27FC236}">
                <a16:creationId xmlns:a16="http://schemas.microsoft.com/office/drawing/2014/main" id="{3F57221A-8826-7BAE-45A9-656BCD867CE3}"/>
              </a:ext>
            </a:extLst>
          </p:cNvPr>
          <p:cNvSpPr txBox="1"/>
          <p:nvPr/>
        </p:nvSpPr>
        <p:spPr>
          <a:xfrm>
            <a:off x="6999027" y="5459716"/>
            <a:ext cx="2678372" cy="923330"/>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Calibri"/>
                <a:ea typeface="Segoe UI"/>
                <a:cs typeface="Segoe UI"/>
              </a:rPr>
              <a:t>Include Name</a:t>
            </a:r>
            <a:r>
              <a:rPr lang="en-US" sz="1800" b="0" i="0" dirty="0">
                <a:solidFill>
                  <a:srgbClr val="808080"/>
                </a:solidFill>
                <a:latin typeface="Calibri"/>
                <a:ea typeface="Segoe UI"/>
                <a:cs typeface="Segoe UI"/>
              </a:rPr>
              <a:t>​</a:t>
            </a:r>
          </a:p>
          <a:p>
            <a:pPr algn="l" rtl="0"/>
            <a:r>
              <a:rPr lang="en-US" sz="1800" b="0" i="0" u="none" strike="noStrike" baseline="0" dirty="0">
                <a:solidFill>
                  <a:srgbClr val="000000"/>
                </a:solidFill>
                <a:latin typeface="Calibri"/>
                <a:ea typeface="Segoe UI"/>
                <a:cs typeface="Segoe UI"/>
              </a:rPr>
              <a:t>Day in school</a:t>
            </a:r>
            <a:r>
              <a:rPr lang="en-US" sz="1800" b="0" i="0" dirty="0">
                <a:solidFill>
                  <a:srgbClr val="808080"/>
                </a:solidFill>
                <a:latin typeface="Calibri"/>
                <a:ea typeface="Segoe UI"/>
                <a:cs typeface="Segoe UI"/>
              </a:rPr>
              <a:t>​</a:t>
            </a:r>
          </a:p>
          <a:p>
            <a:pPr algn="l" rtl="0"/>
            <a:r>
              <a:rPr lang="en-US" sz="1800" b="0" i="0" u="none" strike="noStrike" baseline="0" dirty="0">
                <a:solidFill>
                  <a:srgbClr val="000000"/>
                </a:solidFill>
                <a:latin typeface="Calibri"/>
                <a:ea typeface="Segoe UI"/>
                <a:cs typeface="Segoe UI"/>
              </a:rPr>
              <a:t>Frequency of visit</a:t>
            </a:r>
            <a:r>
              <a:rPr lang="en-US" sz="1800" b="0" i="0" dirty="0">
                <a:solidFill>
                  <a:srgbClr val="808080"/>
                </a:solidFill>
                <a:latin typeface="Calibri"/>
                <a:ea typeface="Segoe UI"/>
                <a:cs typeface="Segoe UI"/>
              </a:rPr>
              <a:t>​</a:t>
            </a:r>
            <a:endParaRPr lang="en-US" dirty="0"/>
          </a:p>
        </p:txBody>
      </p:sp>
    </p:spTree>
    <p:extLst>
      <p:ext uri="{BB962C8B-B14F-4D97-AF65-F5344CB8AC3E}">
        <p14:creationId xmlns:p14="http://schemas.microsoft.com/office/powerpoint/2010/main" val="2710798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3755BC-B43C-1A17-A831-2AD0413602F4}"/>
              </a:ext>
            </a:extLst>
          </p:cNvPr>
          <p:cNvSpPr txBox="1"/>
          <p:nvPr/>
        </p:nvSpPr>
        <p:spPr>
          <a:xfrm>
            <a:off x="159923" y="198329"/>
            <a:ext cx="1180531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i="0" u="none" strike="noStrike" baseline="0" dirty="0">
                <a:solidFill>
                  <a:srgbClr val="0070C0"/>
                </a:solidFill>
                <a:latin typeface="Calibri"/>
                <a:ea typeface="Arial"/>
                <a:cs typeface="Arial"/>
              </a:rPr>
              <a:t>START- Statutory Assessment and </a:t>
            </a:r>
            <a:r>
              <a:rPr lang="en-US" sz="3200" b="1" dirty="0">
                <a:solidFill>
                  <a:srgbClr val="0070C0"/>
                </a:solidFill>
                <a:latin typeface="Calibri"/>
                <a:ea typeface="Arial"/>
                <a:cs typeface="Arial"/>
              </a:rPr>
              <a:t>Review Team</a:t>
            </a:r>
            <a:r>
              <a:rPr lang="en-US" sz="3200" b="1" i="0" dirty="0">
                <a:solidFill>
                  <a:srgbClr val="0070C0"/>
                </a:solidFill>
                <a:latin typeface="Calibri"/>
                <a:ea typeface="Arial"/>
                <a:cs typeface="Arial"/>
              </a:rPr>
              <a:t>​</a:t>
            </a:r>
            <a:endParaRPr lang="en-US" b="1" dirty="0">
              <a:solidFill>
                <a:srgbClr val="0070C0"/>
              </a:solidFill>
            </a:endParaRPr>
          </a:p>
        </p:txBody>
      </p:sp>
      <p:pic>
        <p:nvPicPr>
          <p:cNvPr id="5" name="Picture 4" descr="Free Girl Face Clipart, Download Free Girl Face Clipart png images, Free  ClipArts on Clipart Library">
            <a:extLst>
              <a:ext uri="{FF2B5EF4-FFF2-40B4-BE49-F238E27FC236}">
                <a16:creationId xmlns:a16="http://schemas.microsoft.com/office/drawing/2014/main" id="{CF6DB92C-2304-6D39-1A9C-81EBDCFDBA9A}"/>
              </a:ext>
            </a:extLst>
          </p:cNvPr>
          <p:cNvPicPr>
            <a:picLocks noChangeAspect="1"/>
          </p:cNvPicPr>
          <p:nvPr/>
        </p:nvPicPr>
        <p:blipFill>
          <a:blip r:embed="rId3"/>
          <a:stretch>
            <a:fillRect/>
          </a:stretch>
        </p:blipFill>
        <p:spPr>
          <a:xfrm>
            <a:off x="9790582" y="221135"/>
            <a:ext cx="2000819" cy="2037071"/>
          </a:xfrm>
          <a:prstGeom prst="rect">
            <a:avLst/>
          </a:prstGeom>
        </p:spPr>
      </p:pic>
      <p:sp>
        <p:nvSpPr>
          <p:cNvPr id="2" name="TextBox 1">
            <a:extLst>
              <a:ext uri="{FF2B5EF4-FFF2-40B4-BE49-F238E27FC236}">
                <a16:creationId xmlns:a16="http://schemas.microsoft.com/office/drawing/2014/main" id="{4ED0BFF2-5B65-C342-9580-F9107E8AE6E6}"/>
              </a:ext>
            </a:extLst>
          </p:cNvPr>
          <p:cNvSpPr txBox="1"/>
          <p:nvPr/>
        </p:nvSpPr>
        <p:spPr>
          <a:xfrm>
            <a:off x="9785445" y="2388358"/>
            <a:ext cx="2213211" cy="646331"/>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latin typeface="Calibri"/>
                <a:ea typeface="Segoe UI"/>
                <a:cs typeface="Segoe UI"/>
              </a:rPr>
              <a:t>Plan coordinators name</a:t>
            </a:r>
            <a:r>
              <a:rPr lang="en-US" sz="1800" b="0" i="0" dirty="0">
                <a:solidFill>
                  <a:srgbClr val="808080"/>
                </a:solidFill>
                <a:latin typeface="Calibri"/>
                <a:ea typeface="Segoe UI"/>
                <a:cs typeface="Segoe UI"/>
              </a:rPr>
              <a:t>​</a:t>
            </a:r>
            <a:endParaRPr lang="en-US" dirty="0"/>
          </a:p>
        </p:txBody>
      </p:sp>
      <p:pic>
        <p:nvPicPr>
          <p:cNvPr id="6" name="Picture 5" descr="A logo with colorful hands&#10;&#10;Description automatically generated">
            <a:extLst>
              <a:ext uri="{FF2B5EF4-FFF2-40B4-BE49-F238E27FC236}">
                <a16:creationId xmlns:a16="http://schemas.microsoft.com/office/drawing/2014/main" id="{125341EF-093D-5FBA-C889-6D2821473D29}"/>
              </a:ext>
            </a:extLst>
          </p:cNvPr>
          <p:cNvPicPr>
            <a:picLocks noChangeAspect="1"/>
          </p:cNvPicPr>
          <p:nvPr/>
        </p:nvPicPr>
        <p:blipFill rotWithShape="1">
          <a:blip r:embed="rId4"/>
          <a:srcRect l="19076" r="19076" b="549"/>
          <a:stretch/>
        </p:blipFill>
        <p:spPr>
          <a:xfrm>
            <a:off x="8087721" y="4833625"/>
            <a:ext cx="4099605" cy="2027875"/>
          </a:xfrm>
          <a:prstGeom prst="rect">
            <a:avLst/>
          </a:prstGeom>
        </p:spPr>
      </p:pic>
      <p:sp>
        <p:nvSpPr>
          <p:cNvPr id="3" name="TextBox 2">
            <a:extLst>
              <a:ext uri="{FF2B5EF4-FFF2-40B4-BE49-F238E27FC236}">
                <a16:creationId xmlns:a16="http://schemas.microsoft.com/office/drawing/2014/main" id="{26556417-BFBD-79C7-D2DA-EC45CB237400}"/>
              </a:ext>
            </a:extLst>
          </p:cNvPr>
          <p:cNvSpPr txBox="1"/>
          <p:nvPr/>
        </p:nvSpPr>
        <p:spPr>
          <a:xfrm>
            <a:off x="163285" y="783771"/>
            <a:ext cx="9486900" cy="56959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GB" sz="2200" dirty="0">
                <a:ea typeface="Calibri" panose="020F0502020204030204"/>
                <a:cs typeface="Calibri" panose="020F0502020204030204"/>
              </a:rPr>
              <a:t>START are the team that make decisions about requests for statutory assessment (EHCPs). </a:t>
            </a:r>
            <a:endParaRPr lang="en-US" sz="2200" b="1" dirty="0">
              <a:solidFill>
                <a:srgbClr val="0070C0"/>
              </a:solidFill>
              <a:ea typeface="Calibri" panose="020F0502020204030204"/>
              <a:cs typeface="Calibri" panose="020F0502020204030204"/>
            </a:endParaRPr>
          </a:p>
          <a:p>
            <a:pPr marL="342900" indent="-342900">
              <a:lnSpc>
                <a:spcPct val="90000"/>
              </a:lnSpc>
              <a:spcBef>
                <a:spcPts val="1000"/>
              </a:spcBef>
              <a:buFont typeface="Arial"/>
              <a:buChar char="•"/>
            </a:pPr>
            <a:r>
              <a:rPr lang="en-GB" sz="2200" dirty="0">
                <a:ea typeface="Calibri" panose="020F0502020204030204"/>
                <a:cs typeface="Calibri" panose="020F0502020204030204"/>
              </a:rPr>
              <a:t>They write EHCPs and make decisions based on the assessment of the required provision for a child. </a:t>
            </a:r>
          </a:p>
          <a:p>
            <a:pPr marL="342900" indent="-342900">
              <a:lnSpc>
                <a:spcPct val="90000"/>
              </a:lnSpc>
              <a:spcBef>
                <a:spcPts val="1000"/>
              </a:spcBef>
              <a:buFont typeface="Arial"/>
              <a:buChar char="•"/>
            </a:pPr>
            <a:r>
              <a:rPr lang="en-GB" sz="2200" dirty="0">
                <a:ea typeface="Calibri" panose="020F0502020204030204"/>
                <a:cs typeface="Calibri" panose="020F0502020204030204"/>
              </a:rPr>
              <a:t>They oversee and agree admissions to Specialist provision in the City and find out of city placements where necessary. </a:t>
            </a:r>
          </a:p>
          <a:p>
            <a:pPr marL="342900" indent="-342900">
              <a:lnSpc>
                <a:spcPct val="90000"/>
              </a:lnSpc>
              <a:spcBef>
                <a:spcPts val="1000"/>
              </a:spcBef>
              <a:buFont typeface="Arial"/>
              <a:buChar char="•"/>
            </a:pPr>
            <a:r>
              <a:rPr lang="en-GB" sz="2200" dirty="0">
                <a:ea typeface="Calibri" panose="020F0502020204030204"/>
                <a:cs typeface="Calibri" panose="020F0502020204030204"/>
              </a:rPr>
              <a:t>They also make decisions about SEND Home to school travel assistance.</a:t>
            </a:r>
            <a:endParaRPr lang="en-GB" sz="2200">
              <a:solidFill>
                <a:srgbClr val="000000"/>
              </a:solidFill>
              <a:ea typeface="Calibri" panose="020F0502020204030204"/>
              <a:cs typeface="Calibri" panose="020F0502020204030204"/>
            </a:endParaRPr>
          </a:p>
          <a:p>
            <a:endParaRPr lang="en-US" sz="2200" dirty="0">
              <a:solidFill>
                <a:srgbClr val="000000"/>
              </a:solidFill>
              <a:ea typeface="Calibri" panose="020F0502020204030204"/>
              <a:cs typeface="Calibri" panose="020F0502020204030204"/>
            </a:endParaRPr>
          </a:p>
          <a:p>
            <a:r>
              <a:rPr lang="en-US" sz="2200" b="1" dirty="0">
                <a:solidFill>
                  <a:srgbClr val="0070C0"/>
                </a:solidFill>
                <a:ea typeface="Calibri" panose="020F0502020204030204"/>
                <a:cs typeface="Calibri" panose="020F0502020204030204"/>
              </a:rPr>
              <a:t>How do they work?</a:t>
            </a:r>
          </a:p>
          <a:p>
            <a:pPr marL="285750" indent="-285750">
              <a:lnSpc>
                <a:spcPct val="90000"/>
              </a:lnSpc>
              <a:spcBef>
                <a:spcPts val="1000"/>
              </a:spcBef>
              <a:buFont typeface="Arial"/>
              <a:buChar char="•"/>
            </a:pPr>
            <a:r>
              <a:rPr lang="en-GB" sz="2200" dirty="0">
                <a:ea typeface="Calibri" panose="020F0502020204030204"/>
                <a:cs typeface="Calibri" panose="020F0502020204030204"/>
              </a:rPr>
              <a:t>They provide a Link EHC Plan Coordinator for each school and setting in the City</a:t>
            </a:r>
            <a:endParaRPr lang="en-US" sz="2200">
              <a:solidFill>
                <a:srgbClr val="808080"/>
              </a:solidFill>
              <a:ea typeface="Calibri" panose="020F0502020204030204"/>
              <a:cs typeface="Calibri" panose="020F0502020204030204"/>
            </a:endParaRPr>
          </a:p>
          <a:p>
            <a:pPr marL="285750" indent="-285750">
              <a:lnSpc>
                <a:spcPct val="90000"/>
              </a:lnSpc>
              <a:spcBef>
                <a:spcPts val="1000"/>
              </a:spcBef>
              <a:buFont typeface="Arial"/>
              <a:buChar char="•"/>
            </a:pPr>
            <a:r>
              <a:rPr lang="en-GB" sz="2200" dirty="0">
                <a:ea typeface="Calibri" panose="020F0502020204030204"/>
                <a:cs typeface="Calibri" panose="020F0502020204030204"/>
              </a:rPr>
              <a:t>The EHC Plan Co-ordinator is responsible for offering advice, information and guidance to their link SENCos</a:t>
            </a:r>
            <a:endParaRPr lang="en-US" sz="2200">
              <a:solidFill>
                <a:srgbClr val="808080"/>
              </a:solidFill>
              <a:ea typeface="Calibri" panose="020F0502020204030204"/>
              <a:cs typeface="Calibri" panose="020F0502020204030204"/>
            </a:endParaRPr>
          </a:p>
          <a:p>
            <a:pPr marL="285750" indent="-285750">
              <a:lnSpc>
                <a:spcPct val="90000"/>
              </a:lnSpc>
              <a:spcBef>
                <a:spcPts val="1000"/>
              </a:spcBef>
              <a:buFont typeface="Arial"/>
              <a:buChar char="•"/>
            </a:pPr>
            <a:r>
              <a:rPr lang="en-GB" sz="2200" dirty="0">
                <a:ea typeface="Calibri" panose="020F0502020204030204"/>
                <a:cs typeface="Calibri" panose="020F0502020204030204"/>
              </a:rPr>
              <a:t>They oversee the EHC needs assessment from receipt to completion of final EHC Plan</a:t>
            </a:r>
            <a:endParaRPr lang="en-US" sz="2200">
              <a:solidFill>
                <a:srgbClr val="808080"/>
              </a:solidFill>
              <a:ea typeface="Calibri" panose="020F0502020204030204"/>
              <a:cs typeface="Calibri" panose="020F0502020204030204"/>
            </a:endParaRPr>
          </a:p>
          <a:p>
            <a:pPr marL="285750" indent="-285750">
              <a:lnSpc>
                <a:spcPct val="90000"/>
              </a:lnSpc>
              <a:spcBef>
                <a:spcPts val="1000"/>
              </a:spcBef>
              <a:buFont typeface="Arial"/>
              <a:buChar char="•"/>
            </a:pPr>
            <a:r>
              <a:rPr lang="en-GB" sz="2200" dirty="0">
                <a:ea typeface="Calibri" panose="020F0502020204030204"/>
                <a:cs typeface="Calibri" panose="020F0502020204030204"/>
              </a:rPr>
              <a:t>They attend Annual reviews where appropriate</a:t>
            </a:r>
            <a:endParaRPr lang="en-US" sz="2200" dirty="0">
              <a:ea typeface="Calibri"/>
              <a:cs typeface="Calibri"/>
            </a:endParaRPr>
          </a:p>
        </p:txBody>
      </p:sp>
    </p:spTree>
    <p:extLst>
      <p:ext uri="{BB962C8B-B14F-4D97-AF65-F5344CB8AC3E}">
        <p14:creationId xmlns:p14="http://schemas.microsoft.com/office/powerpoint/2010/main" val="970751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E293CE-AD80-ECC0-00BB-DCBFB13A6F62}"/>
              </a:ext>
            </a:extLst>
          </p:cNvPr>
          <p:cNvSpPr txBox="1"/>
          <p:nvPr/>
        </p:nvSpPr>
        <p:spPr>
          <a:xfrm>
            <a:off x="223375" y="87"/>
            <a:ext cx="9409519"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i="0" u="none" strike="noStrike" baseline="0" dirty="0">
                <a:solidFill>
                  <a:srgbClr val="0070C0"/>
                </a:solidFill>
                <a:latin typeface="Calibri"/>
                <a:ea typeface="Arial"/>
                <a:cs typeface="Arial"/>
              </a:rPr>
              <a:t>Virtual School</a:t>
            </a:r>
            <a:r>
              <a:rPr lang="en-US" sz="3200" b="0" i="0" dirty="0">
                <a:solidFill>
                  <a:srgbClr val="000000"/>
                </a:solidFill>
                <a:latin typeface="Calibri"/>
                <a:ea typeface="Arial"/>
                <a:cs typeface="Arial"/>
              </a:rPr>
              <a:t>​</a:t>
            </a:r>
            <a:r>
              <a:rPr lang="en-US" sz="3200" dirty="0">
                <a:solidFill>
                  <a:srgbClr val="000000"/>
                </a:solidFill>
                <a:latin typeface="Arial"/>
                <a:ea typeface="Calibri"/>
                <a:cs typeface="Arial"/>
              </a:rPr>
              <a:t>: </a:t>
            </a:r>
            <a:r>
              <a:rPr lang="en-US" sz="3200" b="1" dirty="0">
                <a:solidFill>
                  <a:srgbClr val="0070C0"/>
                </a:solidFill>
                <a:latin typeface="Calibri"/>
                <a:ea typeface="Calibri"/>
                <a:cs typeface="Calibri"/>
              </a:rPr>
              <a:t>Looked After Children, Previously Looked After Children and those with a social worker.</a:t>
            </a:r>
            <a:endParaRPr lang="en-US" b="1" dirty="0">
              <a:solidFill>
                <a:srgbClr val="0070C0"/>
              </a:solidFill>
              <a:latin typeface="Calibri"/>
              <a:ea typeface="Calibri"/>
              <a:cs typeface="Calibri"/>
            </a:endParaRPr>
          </a:p>
        </p:txBody>
      </p:sp>
      <p:pic>
        <p:nvPicPr>
          <p:cNvPr id="3" name="Picture 2" descr="A blue paint brush with colorful text&#10;&#10;Description automatically generated">
            <a:extLst>
              <a:ext uri="{FF2B5EF4-FFF2-40B4-BE49-F238E27FC236}">
                <a16:creationId xmlns:a16="http://schemas.microsoft.com/office/drawing/2014/main" id="{76F78583-2542-2054-8020-792436001EDC}"/>
              </a:ext>
            </a:extLst>
          </p:cNvPr>
          <p:cNvPicPr>
            <a:picLocks noChangeAspect="1"/>
          </p:cNvPicPr>
          <p:nvPr/>
        </p:nvPicPr>
        <p:blipFill rotWithShape="1">
          <a:blip r:embed="rId3"/>
          <a:srcRect l="7435" r="9983" b="1630"/>
          <a:stretch/>
        </p:blipFill>
        <p:spPr>
          <a:xfrm>
            <a:off x="9622085" y="313812"/>
            <a:ext cx="2568977" cy="2083642"/>
          </a:xfrm>
          <a:prstGeom prst="rect">
            <a:avLst/>
          </a:prstGeom>
        </p:spPr>
      </p:pic>
      <p:graphicFrame>
        <p:nvGraphicFramePr>
          <p:cNvPr id="2" name="Table 1">
            <a:extLst>
              <a:ext uri="{FF2B5EF4-FFF2-40B4-BE49-F238E27FC236}">
                <a16:creationId xmlns:a16="http://schemas.microsoft.com/office/drawing/2014/main" id="{287F79EE-3324-C090-002F-DDD2554E88C4}"/>
              </a:ext>
            </a:extLst>
          </p:cNvPr>
          <p:cNvGraphicFramePr>
            <a:graphicFrameLocks noGrp="1"/>
          </p:cNvGraphicFramePr>
          <p:nvPr>
            <p:extLst>
              <p:ext uri="{D42A27DB-BD31-4B8C-83A1-F6EECF244321}">
                <p14:modId xmlns:p14="http://schemas.microsoft.com/office/powerpoint/2010/main" val="1375015736"/>
              </p:ext>
            </p:extLst>
          </p:nvPr>
        </p:nvGraphicFramePr>
        <p:xfrm>
          <a:off x="218049" y="2855976"/>
          <a:ext cx="11738331" cy="3870960"/>
        </p:xfrm>
        <a:graphic>
          <a:graphicData uri="http://schemas.openxmlformats.org/drawingml/2006/table">
            <a:tbl>
              <a:tblPr firstRow="1" bandRow="1">
                <a:tableStyleId>{5C22544A-7EE6-4342-B048-85BDC9FD1C3A}</a:tableStyleId>
              </a:tblPr>
              <a:tblGrid>
                <a:gridCol w="3912777">
                  <a:extLst>
                    <a:ext uri="{9D8B030D-6E8A-4147-A177-3AD203B41FA5}">
                      <a16:colId xmlns:a16="http://schemas.microsoft.com/office/drawing/2014/main" val="1251022170"/>
                    </a:ext>
                  </a:extLst>
                </a:gridCol>
                <a:gridCol w="3912777">
                  <a:extLst>
                    <a:ext uri="{9D8B030D-6E8A-4147-A177-3AD203B41FA5}">
                      <a16:colId xmlns:a16="http://schemas.microsoft.com/office/drawing/2014/main" val="613395475"/>
                    </a:ext>
                  </a:extLst>
                </a:gridCol>
                <a:gridCol w="3912777">
                  <a:extLst>
                    <a:ext uri="{9D8B030D-6E8A-4147-A177-3AD203B41FA5}">
                      <a16:colId xmlns:a16="http://schemas.microsoft.com/office/drawing/2014/main" val="475506213"/>
                    </a:ext>
                  </a:extLst>
                </a:gridCol>
              </a:tblGrid>
              <a:tr h="2039815">
                <a:tc>
                  <a:txBody>
                    <a:bodyPr/>
                    <a:lstStyle/>
                    <a:p>
                      <a:pPr marL="0" marR="0" lvl="0" indent="0" algn="ctr">
                        <a:lnSpc>
                          <a:spcPct val="100000"/>
                        </a:lnSpc>
                        <a:spcBef>
                          <a:spcPts val="0"/>
                        </a:spcBef>
                        <a:spcAft>
                          <a:spcPts val="0"/>
                        </a:spcAft>
                        <a:buClr>
                          <a:srgbClr val="FFFFFF"/>
                        </a:buClr>
                        <a:buNone/>
                      </a:pPr>
                      <a:r>
                        <a:rPr lang="en-US" sz="2200" b="1" i="0" u="none" strike="noStrike" noProof="0" dirty="0">
                          <a:solidFill>
                            <a:schemeClr val="bg1"/>
                          </a:solidFill>
                          <a:latin typeface="Calibri"/>
                        </a:rPr>
                        <a:t>Collect and </a:t>
                      </a:r>
                      <a:r>
                        <a:rPr lang="en-US" sz="2200" b="1" i="0" u="none" strike="noStrike" noProof="0" dirty="0" err="1">
                          <a:solidFill>
                            <a:schemeClr val="bg1"/>
                          </a:solidFill>
                          <a:latin typeface="Calibri"/>
                        </a:rPr>
                        <a:t>analyse</a:t>
                      </a:r>
                      <a:r>
                        <a:rPr lang="en-US" sz="2200" b="1" i="0" u="none" strike="noStrike" noProof="0" dirty="0">
                          <a:solidFill>
                            <a:schemeClr val="bg1"/>
                          </a:solidFill>
                          <a:latin typeface="Calibri"/>
                        </a:rPr>
                        <a:t> attendance, progress and achievement data-</a:t>
                      </a:r>
                      <a:endParaRPr lang="en-US" dirty="0"/>
                    </a:p>
                    <a:p>
                      <a:pPr marL="0" marR="0" lvl="0" indent="0" algn="ctr">
                        <a:lnSpc>
                          <a:spcPct val="100000"/>
                        </a:lnSpc>
                        <a:spcBef>
                          <a:spcPts val="0"/>
                        </a:spcBef>
                        <a:spcAft>
                          <a:spcPts val="0"/>
                        </a:spcAft>
                        <a:buNone/>
                      </a:pPr>
                      <a:endParaRPr lang="en-US" sz="2200" b="1" i="0" u="none" strike="noStrike" noProof="0" dirty="0">
                        <a:solidFill>
                          <a:schemeClr val="bg1"/>
                        </a:solidFill>
                        <a:latin typeface="Calibri"/>
                      </a:endParaRPr>
                    </a:p>
                    <a:p>
                      <a:pPr marL="0" marR="0" lvl="0" indent="0" algn="ctr">
                        <a:lnSpc>
                          <a:spcPct val="100000"/>
                        </a:lnSpc>
                        <a:spcBef>
                          <a:spcPts val="0"/>
                        </a:spcBef>
                        <a:spcAft>
                          <a:spcPts val="0"/>
                        </a:spcAft>
                        <a:buNone/>
                      </a:pPr>
                      <a:r>
                        <a:rPr lang="en-US" sz="2200" b="1" i="0" u="none" strike="noStrike" noProof="0" dirty="0">
                          <a:solidFill>
                            <a:schemeClr val="bg1"/>
                          </a:solidFill>
                          <a:latin typeface="Calibri"/>
                        </a:rPr>
                        <a:t>Track, monitor, support and challenge through termly Personal Education Plans (PEPs)</a:t>
                      </a:r>
                      <a:endParaRPr lang="en-US"/>
                    </a:p>
                  </a:txBody>
                  <a:tcPr>
                    <a:solidFill>
                      <a:srgbClr val="0070C0"/>
                    </a:solidFill>
                  </a:tcPr>
                </a:tc>
                <a:tc>
                  <a:txBody>
                    <a:bodyPr/>
                    <a:lstStyle/>
                    <a:p>
                      <a:pPr lvl="0" algn="ctr">
                        <a:buNone/>
                      </a:pPr>
                      <a:r>
                        <a:rPr lang="en-US" sz="2200" b="1" i="0" u="none" strike="noStrike" noProof="0" dirty="0">
                          <a:solidFill>
                            <a:schemeClr val="bg1"/>
                          </a:solidFill>
                          <a:latin typeface="Calibri"/>
                        </a:rPr>
                        <a:t>Manage Pupil Premium for LAC advise, track and monitor use to identify impact</a:t>
                      </a:r>
                    </a:p>
                  </a:txBody>
                  <a:tcPr>
                    <a:solidFill>
                      <a:srgbClr val="0070C0"/>
                    </a:solidFill>
                  </a:tcPr>
                </a:tc>
                <a:tc>
                  <a:txBody>
                    <a:bodyPr/>
                    <a:lstStyle/>
                    <a:p>
                      <a:pPr lvl="0" algn="ctr">
                        <a:buNone/>
                      </a:pPr>
                      <a:r>
                        <a:rPr lang="en-US" sz="2200" b="1" i="0" u="none" strike="noStrike" noProof="0" dirty="0">
                          <a:solidFill>
                            <a:schemeClr val="bg1"/>
                          </a:solidFill>
                          <a:latin typeface="Calibri"/>
                        </a:rPr>
                        <a:t>Signpost to additional resources to raise attainment and progress, and develop interests, including one to one tuition. </a:t>
                      </a:r>
                      <a:endParaRPr lang="en-US" b="1">
                        <a:solidFill>
                          <a:schemeClr val="bg1"/>
                        </a:solidFill>
                      </a:endParaRPr>
                    </a:p>
                  </a:txBody>
                  <a:tcPr>
                    <a:solidFill>
                      <a:srgbClr val="0070C0"/>
                    </a:solidFill>
                  </a:tcPr>
                </a:tc>
                <a:extLst>
                  <a:ext uri="{0D108BD9-81ED-4DB2-BD59-A6C34878D82A}">
                    <a16:rowId xmlns:a16="http://schemas.microsoft.com/office/drawing/2014/main" val="2549847603"/>
                  </a:ext>
                </a:extLst>
              </a:tr>
              <a:tr h="370840">
                <a:tc>
                  <a:txBody>
                    <a:bodyPr/>
                    <a:lstStyle/>
                    <a:p>
                      <a:pPr lvl="0" algn="ctr">
                        <a:buNone/>
                      </a:pPr>
                      <a:r>
                        <a:rPr lang="en-US" sz="2200" b="1" i="0" u="none" strike="noStrike" noProof="0" dirty="0">
                          <a:solidFill>
                            <a:schemeClr val="bg1"/>
                          </a:solidFill>
                          <a:latin typeface="Calibri"/>
                        </a:rPr>
                        <a:t>Advise on securing and maintaining the best possible education provision according to individual young people’s needs.</a:t>
                      </a:r>
                      <a:endParaRPr lang="en-US" b="1">
                        <a:solidFill>
                          <a:schemeClr val="bg1"/>
                        </a:solidFill>
                      </a:endParaRPr>
                    </a:p>
                  </a:txBody>
                  <a:tcPr>
                    <a:solidFill>
                      <a:srgbClr val="0070C0"/>
                    </a:solidFill>
                  </a:tcPr>
                </a:tc>
                <a:tc>
                  <a:txBody>
                    <a:bodyPr/>
                    <a:lstStyle/>
                    <a:p>
                      <a:pPr lvl="0" algn="ctr">
                        <a:buNone/>
                      </a:pPr>
                      <a:r>
                        <a:rPr lang="en-US" sz="2200" b="1" i="0" u="none" strike="noStrike" noProof="0" dirty="0">
                          <a:solidFill>
                            <a:schemeClr val="bg1"/>
                          </a:solidFill>
                          <a:latin typeface="Calibri"/>
                        </a:rPr>
                        <a:t>Provide additional opportunities for enrichment opportunities </a:t>
                      </a:r>
                    </a:p>
                  </a:txBody>
                  <a:tcPr>
                    <a:solidFill>
                      <a:srgbClr val="0070C0"/>
                    </a:solidFill>
                  </a:tcPr>
                </a:tc>
                <a:tc>
                  <a:txBody>
                    <a:bodyPr/>
                    <a:lstStyle/>
                    <a:p>
                      <a:pPr lvl="0" algn="ctr">
                        <a:buNone/>
                      </a:pPr>
                      <a:r>
                        <a:rPr lang="en-US" sz="2200" b="1" i="0" u="none" strike="noStrike" noProof="0" dirty="0">
                          <a:solidFill>
                            <a:schemeClr val="bg1"/>
                          </a:solidFill>
                          <a:latin typeface="Calibri"/>
                        </a:rPr>
                        <a:t>Support planning for success now and in the future</a:t>
                      </a:r>
                    </a:p>
                  </a:txBody>
                  <a:tcPr>
                    <a:solidFill>
                      <a:srgbClr val="0070C0"/>
                    </a:solidFill>
                  </a:tcPr>
                </a:tc>
                <a:extLst>
                  <a:ext uri="{0D108BD9-81ED-4DB2-BD59-A6C34878D82A}">
                    <a16:rowId xmlns:a16="http://schemas.microsoft.com/office/drawing/2014/main" val="1744189911"/>
                  </a:ext>
                </a:extLst>
              </a:tr>
            </a:tbl>
          </a:graphicData>
        </a:graphic>
      </p:graphicFrame>
      <p:sp>
        <p:nvSpPr>
          <p:cNvPr id="10" name="TextBox 9">
            <a:extLst>
              <a:ext uri="{FF2B5EF4-FFF2-40B4-BE49-F238E27FC236}">
                <a16:creationId xmlns:a16="http://schemas.microsoft.com/office/drawing/2014/main" id="{ECBE74FB-A2C5-505B-E72D-AE772C66C1D8}"/>
              </a:ext>
            </a:extLst>
          </p:cNvPr>
          <p:cNvSpPr txBox="1"/>
          <p:nvPr/>
        </p:nvSpPr>
        <p:spPr>
          <a:xfrm>
            <a:off x="5862" y="1078523"/>
            <a:ext cx="9741878" cy="17081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100" dirty="0">
                <a:ea typeface="Calibri"/>
                <a:cs typeface="Calibri"/>
              </a:rPr>
              <a:t>Professionals working closely with schools and social care to ensure together that they do "all that a good parent would" for all looked-after children by encouraging and supporting their educational, social and emotional development. </a:t>
            </a:r>
          </a:p>
          <a:p>
            <a:pPr marL="342900" indent="-342900">
              <a:buFont typeface="Arial"/>
              <a:buChar char="•"/>
            </a:pPr>
            <a:r>
              <a:rPr lang="en-US" sz="2100" dirty="0">
                <a:ea typeface="Calibri"/>
                <a:cs typeface="Calibri"/>
              </a:rPr>
              <a:t>They work in partnership with a child's education setting to ensure they fulfill their statutory duties.</a:t>
            </a:r>
          </a:p>
        </p:txBody>
      </p:sp>
    </p:spTree>
    <p:extLst>
      <p:ext uri="{BB962C8B-B14F-4D97-AF65-F5344CB8AC3E}">
        <p14:creationId xmlns:p14="http://schemas.microsoft.com/office/powerpoint/2010/main" val="161981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1D0DBDB-B8C7-9A54-575C-11E89914C078}"/>
              </a:ext>
            </a:extLst>
          </p:cNvPr>
          <p:cNvSpPr txBox="1"/>
          <p:nvPr/>
        </p:nvSpPr>
        <p:spPr>
          <a:xfrm>
            <a:off x="115490" y="68593"/>
            <a:ext cx="437865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i="0" u="none" strike="noStrike" baseline="0" dirty="0">
                <a:solidFill>
                  <a:srgbClr val="0070C0"/>
                </a:solidFill>
                <a:latin typeface="Calibri"/>
                <a:ea typeface="Calibri"/>
                <a:cs typeface="Calibri"/>
              </a:rPr>
              <a:t>Early Years SEND Team</a:t>
            </a:r>
            <a:endParaRPr lang="en-US" sz="3200" dirty="0"/>
          </a:p>
        </p:txBody>
      </p:sp>
      <p:pic>
        <p:nvPicPr>
          <p:cNvPr id="5" name="Picture 4" descr="A close-up of a sign&#10;&#10;Description automatically generated">
            <a:extLst>
              <a:ext uri="{FF2B5EF4-FFF2-40B4-BE49-F238E27FC236}">
                <a16:creationId xmlns:a16="http://schemas.microsoft.com/office/drawing/2014/main" id="{FBF2CED3-B84F-C0AF-69B0-C2B5C71CF6FC}"/>
              </a:ext>
            </a:extLst>
          </p:cNvPr>
          <p:cNvPicPr>
            <a:picLocks noChangeAspect="1"/>
          </p:cNvPicPr>
          <p:nvPr/>
        </p:nvPicPr>
        <p:blipFill>
          <a:blip r:embed="rId3"/>
          <a:stretch>
            <a:fillRect/>
          </a:stretch>
        </p:blipFill>
        <p:spPr>
          <a:xfrm>
            <a:off x="8842753" y="5405651"/>
            <a:ext cx="3127328" cy="1232848"/>
          </a:xfrm>
          <a:prstGeom prst="rect">
            <a:avLst/>
          </a:prstGeom>
        </p:spPr>
      </p:pic>
      <p:sp>
        <p:nvSpPr>
          <p:cNvPr id="3" name="TextBox 2">
            <a:extLst>
              <a:ext uri="{FF2B5EF4-FFF2-40B4-BE49-F238E27FC236}">
                <a16:creationId xmlns:a16="http://schemas.microsoft.com/office/drawing/2014/main" id="{B65B13A7-8E89-1361-C782-66A70D4C1ADC}"/>
              </a:ext>
            </a:extLst>
          </p:cNvPr>
          <p:cNvSpPr txBox="1"/>
          <p:nvPr/>
        </p:nvSpPr>
        <p:spPr>
          <a:xfrm>
            <a:off x="110508" y="775945"/>
            <a:ext cx="11989890"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solidFill>
                  <a:srgbClr val="2D3547"/>
                </a:solidFill>
                <a:cs typeface="Calibri"/>
              </a:rPr>
              <a:t>A team</a:t>
            </a:r>
            <a:r>
              <a:rPr lang="en-US" sz="2200" dirty="0">
                <a:solidFill>
                  <a:srgbClr val="2D3547"/>
                </a:solidFill>
                <a:ea typeface="+mn-lt"/>
                <a:cs typeface="+mn-lt"/>
              </a:rPr>
              <a:t> of specialist teachers, support staff and portage workers who provide support at home, in early years settings and school nurseries for young children who are experiencing difficulties with their development. </a:t>
            </a:r>
            <a:endParaRPr lang="en-US" sz="2200" dirty="0">
              <a:solidFill>
                <a:srgbClr val="000000"/>
              </a:solidFill>
              <a:ea typeface="+mn-lt"/>
              <a:cs typeface="+mn-lt"/>
            </a:endParaRPr>
          </a:p>
          <a:p>
            <a:endParaRPr lang="en-US" sz="2200" dirty="0">
              <a:solidFill>
                <a:srgbClr val="2D3547"/>
              </a:solidFill>
              <a:ea typeface="+mn-lt"/>
              <a:cs typeface="+mn-lt"/>
            </a:endParaRPr>
          </a:p>
          <a:p>
            <a:r>
              <a:rPr lang="en-US" sz="2200" dirty="0">
                <a:solidFill>
                  <a:srgbClr val="2D3547"/>
                </a:solidFill>
                <a:ea typeface="+mn-lt"/>
                <a:cs typeface="+mn-lt"/>
              </a:rPr>
              <a:t>They offer support, guidance and a range of training to staff of Early Years settings in schools and private nurseries.</a:t>
            </a:r>
            <a:endParaRPr lang="en-US" sz="2200" dirty="0">
              <a:solidFill>
                <a:srgbClr val="000000"/>
              </a:solidFill>
              <a:ea typeface="+mn-lt"/>
              <a:cs typeface="+mn-lt"/>
            </a:endParaRPr>
          </a:p>
        </p:txBody>
      </p:sp>
      <p:pic>
        <p:nvPicPr>
          <p:cNvPr id="8" name="Picture 7" descr="Love That Max : One good way to tell how a child was raised: How they treat  those with disabilities">
            <a:extLst>
              <a:ext uri="{FF2B5EF4-FFF2-40B4-BE49-F238E27FC236}">
                <a16:creationId xmlns:a16="http://schemas.microsoft.com/office/drawing/2014/main" id="{4B1866FD-7BD8-6FB5-8A3D-0BF086D7BE67}"/>
              </a:ext>
            </a:extLst>
          </p:cNvPr>
          <p:cNvPicPr>
            <a:picLocks noChangeAspect="1"/>
          </p:cNvPicPr>
          <p:nvPr/>
        </p:nvPicPr>
        <p:blipFill rotWithShape="1">
          <a:blip r:embed="rId4"/>
          <a:srcRect r="13248" b="926"/>
          <a:stretch/>
        </p:blipFill>
        <p:spPr>
          <a:xfrm>
            <a:off x="526373" y="4855907"/>
            <a:ext cx="7361931" cy="1895812"/>
          </a:xfrm>
          <a:prstGeom prst="rect">
            <a:avLst/>
          </a:prstGeom>
        </p:spPr>
      </p:pic>
      <p:graphicFrame>
        <p:nvGraphicFramePr>
          <p:cNvPr id="2" name="Table 1">
            <a:extLst>
              <a:ext uri="{FF2B5EF4-FFF2-40B4-BE49-F238E27FC236}">
                <a16:creationId xmlns:a16="http://schemas.microsoft.com/office/drawing/2014/main" id="{6FDBBED3-E7BA-5077-4E48-F6C067D808F6}"/>
              </a:ext>
            </a:extLst>
          </p:cNvPr>
          <p:cNvGraphicFramePr>
            <a:graphicFrameLocks noGrp="1"/>
          </p:cNvGraphicFramePr>
          <p:nvPr>
            <p:extLst>
              <p:ext uri="{D42A27DB-BD31-4B8C-83A1-F6EECF244321}">
                <p14:modId xmlns:p14="http://schemas.microsoft.com/office/powerpoint/2010/main" val="1481333314"/>
              </p:ext>
            </p:extLst>
          </p:nvPr>
        </p:nvGraphicFramePr>
        <p:xfrm>
          <a:off x="211015" y="3096690"/>
          <a:ext cx="11773500" cy="1432560"/>
        </p:xfrm>
        <a:graphic>
          <a:graphicData uri="http://schemas.openxmlformats.org/drawingml/2006/table">
            <a:tbl>
              <a:tblPr firstRow="1" bandRow="1">
                <a:tableStyleId>{5C22544A-7EE6-4342-B048-85BDC9FD1C3A}</a:tableStyleId>
              </a:tblPr>
              <a:tblGrid>
                <a:gridCol w="3924500">
                  <a:extLst>
                    <a:ext uri="{9D8B030D-6E8A-4147-A177-3AD203B41FA5}">
                      <a16:colId xmlns:a16="http://schemas.microsoft.com/office/drawing/2014/main" val="2420744979"/>
                    </a:ext>
                  </a:extLst>
                </a:gridCol>
                <a:gridCol w="3924500">
                  <a:extLst>
                    <a:ext uri="{9D8B030D-6E8A-4147-A177-3AD203B41FA5}">
                      <a16:colId xmlns:a16="http://schemas.microsoft.com/office/drawing/2014/main" val="814470409"/>
                    </a:ext>
                  </a:extLst>
                </a:gridCol>
                <a:gridCol w="3924500">
                  <a:extLst>
                    <a:ext uri="{9D8B030D-6E8A-4147-A177-3AD203B41FA5}">
                      <a16:colId xmlns:a16="http://schemas.microsoft.com/office/drawing/2014/main" val="723475246"/>
                    </a:ext>
                  </a:extLst>
                </a:gridCol>
              </a:tblGrid>
              <a:tr h="752714">
                <a:tc>
                  <a:txBody>
                    <a:bodyPr/>
                    <a:lstStyle/>
                    <a:p>
                      <a:pPr lvl="0">
                        <a:buNone/>
                      </a:pPr>
                      <a:r>
                        <a:rPr lang="en-US" sz="2200" b="1" i="0" u="none" strike="noStrike" noProof="0" dirty="0">
                          <a:solidFill>
                            <a:schemeClr val="bg1"/>
                          </a:solidFill>
                          <a:latin typeface="Calibri"/>
                        </a:rPr>
                        <a:t>Assessment of learning and </a:t>
                      </a:r>
                      <a:r>
                        <a:rPr lang="en-US" sz="2200" b="1" i="0" u="none" strike="noStrike" noProof="0" dirty="0" err="1">
                          <a:solidFill>
                            <a:schemeClr val="bg1"/>
                          </a:solidFill>
                          <a:latin typeface="Calibri"/>
                        </a:rPr>
                        <a:t>behaviour</a:t>
                      </a:r>
                      <a:r>
                        <a:rPr lang="en-US" sz="2200" b="1" i="0" u="none" strike="noStrike" noProof="0" dirty="0">
                          <a:solidFill>
                            <a:schemeClr val="bg1"/>
                          </a:solidFill>
                          <a:latin typeface="Calibri"/>
                        </a:rPr>
                        <a:t> difficulties plus inclusion support in Early Years Settings</a:t>
                      </a:r>
                      <a:endParaRPr lang="en-US" sz="2200" b="1">
                        <a:solidFill>
                          <a:schemeClr val="bg1"/>
                        </a:solidFill>
                      </a:endParaRPr>
                    </a:p>
                  </a:txBody>
                  <a:tcPr>
                    <a:solidFill>
                      <a:srgbClr val="0070C0"/>
                    </a:solidFill>
                  </a:tcPr>
                </a:tc>
                <a:tc>
                  <a:txBody>
                    <a:bodyPr/>
                    <a:lstStyle/>
                    <a:p>
                      <a:pPr lvl="0">
                        <a:buNone/>
                      </a:pPr>
                      <a:r>
                        <a:rPr lang="en-US" sz="2200" b="1" i="0" u="none" strike="noStrike" noProof="0" dirty="0">
                          <a:solidFill>
                            <a:schemeClr val="bg1"/>
                          </a:solidFill>
                          <a:latin typeface="Calibri"/>
                        </a:rPr>
                        <a:t>Specialist teaching and learning support for individual children or groups of children at home and, in settings and schools </a:t>
                      </a:r>
                      <a:endParaRPr lang="en-US" sz="2200" b="1">
                        <a:solidFill>
                          <a:schemeClr val="bg1"/>
                        </a:solidFill>
                      </a:endParaRPr>
                    </a:p>
                  </a:txBody>
                  <a:tcPr>
                    <a:solidFill>
                      <a:srgbClr val="0070C0"/>
                    </a:solidFill>
                  </a:tcPr>
                </a:tc>
                <a:tc>
                  <a:txBody>
                    <a:bodyPr/>
                    <a:lstStyle/>
                    <a:p>
                      <a:pPr lvl="0">
                        <a:buNone/>
                      </a:pPr>
                      <a:r>
                        <a:rPr lang="en-US" sz="2200" b="1" i="0" u="none" strike="noStrike" noProof="0" dirty="0">
                          <a:solidFill>
                            <a:schemeClr val="bg1"/>
                          </a:solidFill>
                          <a:latin typeface="Calibri"/>
                        </a:rPr>
                        <a:t>Provision of specialist play and learning resources </a:t>
                      </a:r>
                      <a:endParaRPr lang="en-US" sz="2200" b="1">
                        <a:solidFill>
                          <a:schemeClr val="bg1"/>
                        </a:solidFill>
                      </a:endParaRPr>
                    </a:p>
                  </a:txBody>
                  <a:tcPr>
                    <a:solidFill>
                      <a:srgbClr val="0070C0"/>
                    </a:solidFill>
                  </a:tcPr>
                </a:tc>
                <a:extLst>
                  <a:ext uri="{0D108BD9-81ED-4DB2-BD59-A6C34878D82A}">
                    <a16:rowId xmlns:a16="http://schemas.microsoft.com/office/drawing/2014/main" val="2138133986"/>
                  </a:ext>
                </a:extLst>
              </a:tr>
            </a:tbl>
          </a:graphicData>
        </a:graphic>
      </p:graphicFrame>
    </p:spTree>
    <p:extLst>
      <p:ext uri="{BB962C8B-B14F-4D97-AF65-F5344CB8AC3E}">
        <p14:creationId xmlns:p14="http://schemas.microsoft.com/office/powerpoint/2010/main" val="165755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ventry SEND Local Offer | Let's Talk Coventry">
            <a:extLst>
              <a:ext uri="{FF2B5EF4-FFF2-40B4-BE49-F238E27FC236}">
                <a16:creationId xmlns:a16="http://schemas.microsoft.com/office/drawing/2014/main" id="{1B959CCE-B16A-8FBC-D076-E192674ECC2C}"/>
              </a:ext>
            </a:extLst>
          </p:cNvPr>
          <p:cNvPicPr>
            <a:picLocks noChangeAspect="1"/>
          </p:cNvPicPr>
          <p:nvPr/>
        </p:nvPicPr>
        <p:blipFill>
          <a:blip r:embed="rId3"/>
          <a:stretch>
            <a:fillRect/>
          </a:stretch>
        </p:blipFill>
        <p:spPr>
          <a:xfrm>
            <a:off x="9235007" y="5549803"/>
            <a:ext cx="2743200" cy="1085850"/>
          </a:xfrm>
          <a:prstGeom prst="rect">
            <a:avLst/>
          </a:prstGeom>
        </p:spPr>
      </p:pic>
      <p:sp>
        <p:nvSpPr>
          <p:cNvPr id="4" name="TextBox 3">
            <a:extLst>
              <a:ext uri="{FF2B5EF4-FFF2-40B4-BE49-F238E27FC236}">
                <a16:creationId xmlns:a16="http://schemas.microsoft.com/office/drawing/2014/main" id="{AF9D8265-F3CC-75B6-AD67-D0752D6B2A5D}"/>
              </a:ext>
            </a:extLst>
          </p:cNvPr>
          <p:cNvSpPr txBox="1"/>
          <p:nvPr/>
        </p:nvSpPr>
        <p:spPr>
          <a:xfrm>
            <a:off x="221776" y="-964"/>
            <a:ext cx="1167487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rgbClr val="0070C0"/>
                </a:solidFill>
                <a:cs typeface="Calibri"/>
              </a:rPr>
              <a:t>What might the specialist teams do when they visit our school? </a:t>
            </a:r>
            <a:endParaRPr lang="en-US" sz="3200" b="1">
              <a:solidFill>
                <a:srgbClr val="0070C0"/>
              </a:solidFill>
              <a:cs typeface="Calibri"/>
            </a:endParaRPr>
          </a:p>
          <a:p>
            <a:r>
              <a:rPr lang="en-US" sz="3200" b="1" dirty="0">
                <a:solidFill>
                  <a:srgbClr val="0070C0"/>
                </a:solidFill>
                <a:cs typeface="Calibri"/>
              </a:rPr>
              <a:t>Expectations and practicalities:</a:t>
            </a:r>
            <a:endParaRPr lang="en-US" sz="2000" dirty="0">
              <a:cs typeface="Calibri"/>
            </a:endParaRPr>
          </a:p>
        </p:txBody>
      </p:sp>
      <p:sp>
        <p:nvSpPr>
          <p:cNvPr id="2" name="TextBox 1">
            <a:extLst>
              <a:ext uri="{FF2B5EF4-FFF2-40B4-BE49-F238E27FC236}">
                <a16:creationId xmlns:a16="http://schemas.microsoft.com/office/drawing/2014/main" id="{1351721F-C0A0-2E43-2506-FB4B8CA0AAA8}"/>
              </a:ext>
            </a:extLst>
          </p:cNvPr>
          <p:cNvSpPr txBox="1"/>
          <p:nvPr/>
        </p:nvSpPr>
        <p:spPr>
          <a:xfrm>
            <a:off x="221116" y="1080455"/>
            <a:ext cx="11410033" cy="57554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dirty="0">
                <a:ea typeface="Calibri" panose="020F0502020204030204"/>
                <a:cs typeface="Calibri" panose="020F0502020204030204"/>
              </a:rPr>
              <a:t>You will be given advance notice</a:t>
            </a:r>
          </a:p>
          <a:p>
            <a:pPr marL="285750" indent="-285750">
              <a:buFont typeface="Arial"/>
              <a:buChar char="•"/>
            </a:pPr>
            <a:endParaRPr lang="en-US" sz="2800" dirty="0">
              <a:solidFill>
                <a:srgbClr val="808080"/>
              </a:solidFill>
              <a:ea typeface="Calibri" panose="020F0502020204030204"/>
              <a:cs typeface="Arial"/>
            </a:endParaRPr>
          </a:p>
          <a:p>
            <a:pPr marL="285750" indent="-285750">
              <a:buFont typeface="Arial"/>
              <a:buChar char="•"/>
            </a:pPr>
            <a:r>
              <a:rPr lang="en-US" sz="2800" dirty="0">
                <a:solidFill>
                  <a:srgbClr val="000000"/>
                </a:solidFill>
                <a:latin typeface="Calibri"/>
                <a:ea typeface="Arial"/>
                <a:cs typeface="Arial"/>
              </a:rPr>
              <a:t>Be yourself! Do what you usually do!</a:t>
            </a:r>
          </a:p>
          <a:p>
            <a:pPr marL="285750" indent="-285750">
              <a:buFont typeface="Arial"/>
              <a:buChar char="•"/>
            </a:pPr>
            <a:endParaRPr lang="en-US" sz="2800" dirty="0">
              <a:ea typeface="Calibri" panose="020F0502020204030204"/>
              <a:cs typeface="Calibri" panose="020F0502020204030204"/>
            </a:endParaRPr>
          </a:p>
          <a:p>
            <a:pPr marL="285750" indent="-285750">
              <a:buFont typeface="Arial"/>
              <a:buChar char="•"/>
            </a:pPr>
            <a:r>
              <a:rPr lang="en-US" sz="2800" dirty="0">
                <a:solidFill>
                  <a:srgbClr val="000000"/>
                </a:solidFill>
                <a:latin typeface="Calibri"/>
                <a:ea typeface="Arial"/>
                <a:cs typeface="Arial"/>
              </a:rPr>
              <a:t>Communicate any changes</a:t>
            </a:r>
            <a:endParaRPr lang="en-US" sz="2800" b="0" i="0" dirty="0">
              <a:solidFill>
                <a:srgbClr val="000000"/>
              </a:solidFill>
              <a:latin typeface="Calibri"/>
              <a:ea typeface="Arial"/>
              <a:cs typeface="Arial"/>
            </a:endParaRPr>
          </a:p>
          <a:p>
            <a:pPr marL="285750" indent="-285750">
              <a:buFont typeface="Arial"/>
              <a:buChar char="•"/>
            </a:pPr>
            <a:endParaRPr lang="en-US" sz="2800" dirty="0">
              <a:solidFill>
                <a:srgbClr val="000000"/>
              </a:solidFill>
              <a:latin typeface="Calibri"/>
              <a:ea typeface="Arial"/>
              <a:cs typeface="Arial"/>
            </a:endParaRPr>
          </a:p>
          <a:p>
            <a:pPr marL="285750" indent="-285750">
              <a:buFont typeface="Arial"/>
              <a:buChar char="•"/>
            </a:pPr>
            <a:r>
              <a:rPr lang="en-US" sz="2800" dirty="0">
                <a:solidFill>
                  <a:srgbClr val="000000"/>
                </a:solidFill>
                <a:latin typeface="Calibri"/>
                <a:ea typeface="Arial"/>
                <a:cs typeface="Arial"/>
              </a:rPr>
              <a:t>Your views are important!</a:t>
            </a:r>
            <a:endParaRPr lang="en-US" sz="2800" b="0" i="0" dirty="0">
              <a:solidFill>
                <a:srgbClr val="000000"/>
              </a:solidFill>
              <a:latin typeface="Calibri"/>
              <a:ea typeface="Arial"/>
              <a:cs typeface="Arial"/>
            </a:endParaRPr>
          </a:p>
          <a:p>
            <a:pPr marL="285750" indent="-285750">
              <a:buFont typeface="Arial"/>
              <a:buChar char="•"/>
            </a:pPr>
            <a:endParaRPr lang="en-US" sz="2800" dirty="0">
              <a:solidFill>
                <a:srgbClr val="000000"/>
              </a:solidFill>
              <a:latin typeface="Calibri"/>
              <a:ea typeface="Arial"/>
              <a:cs typeface="Arial"/>
            </a:endParaRPr>
          </a:p>
          <a:p>
            <a:pPr marL="285750" indent="-285750">
              <a:buFont typeface="Arial"/>
              <a:buChar char="•"/>
            </a:pPr>
            <a:r>
              <a:rPr lang="en-US" sz="2800" dirty="0">
                <a:solidFill>
                  <a:srgbClr val="000000"/>
                </a:solidFill>
                <a:latin typeface="Calibri"/>
                <a:ea typeface="Arial"/>
                <a:cs typeface="Arial"/>
              </a:rPr>
              <a:t>Make the most of the visit</a:t>
            </a:r>
            <a:endParaRPr lang="en-US" sz="2800">
              <a:solidFill>
                <a:srgbClr val="000000"/>
              </a:solidFill>
              <a:latin typeface="Calibri"/>
              <a:ea typeface="Calibri" panose="020F0502020204030204"/>
              <a:cs typeface="Calibri" panose="020F0502020204030204"/>
            </a:endParaRPr>
          </a:p>
          <a:p>
            <a:pPr marL="285750" indent="-285750">
              <a:buFont typeface="Arial"/>
              <a:buChar char="•"/>
            </a:pPr>
            <a:endParaRPr lang="en-US" sz="2800" dirty="0">
              <a:solidFill>
                <a:srgbClr val="000000"/>
              </a:solidFill>
              <a:latin typeface="Arial"/>
              <a:ea typeface="Calibri" panose="020F0502020204030204"/>
              <a:cs typeface="Arial"/>
            </a:endParaRPr>
          </a:p>
          <a:p>
            <a:pPr marL="285750" indent="-285750">
              <a:buFont typeface="Arial"/>
              <a:buChar char="•"/>
            </a:pPr>
            <a:r>
              <a:rPr lang="en-US" sz="2800">
                <a:solidFill>
                  <a:srgbClr val="000000"/>
                </a:solidFill>
                <a:latin typeface="Calibri" panose="020F0502020204030204"/>
                <a:ea typeface="Calibri" panose="020F0502020204030204"/>
                <a:cs typeface="Calibri" panose="020F0502020204030204"/>
              </a:rPr>
              <a:t>Be honest and open about issues and support needed</a:t>
            </a:r>
            <a:r>
              <a:rPr lang="en-US" sz="3200" dirty="0">
                <a:solidFill>
                  <a:srgbClr val="808080"/>
                </a:solidFill>
                <a:latin typeface="Calibri"/>
                <a:ea typeface="Calibri"/>
                <a:cs typeface="Calibri"/>
              </a:rPr>
              <a:t> </a:t>
            </a:r>
            <a:endParaRPr lang="en-US" sz="2800" dirty="0">
              <a:solidFill>
                <a:srgbClr val="000000"/>
              </a:solidFill>
              <a:latin typeface="Calibri"/>
              <a:ea typeface="Arial"/>
              <a:cs typeface="Arial"/>
            </a:endParaRPr>
          </a:p>
          <a:p>
            <a:pPr marL="285750" indent="-285750">
              <a:buFont typeface="Arial"/>
              <a:buChar char="•"/>
            </a:pPr>
            <a:endParaRPr lang="en-US" sz="2800" dirty="0">
              <a:solidFill>
                <a:srgbClr val="000000"/>
              </a:solidFill>
              <a:latin typeface="Calibri"/>
              <a:ea typeface="Arial"/>
              <a:cs typeface="Arial"/>
            </a:endParaRPr>
          </a:p>
          <a:p>
            <a:pPr marL="285750" indent="-285750">
              <a:buFont typeface="Arial"/>
              <a:buChar char="•"/>
            </a:pPr>
            <a:r>
              <a:rPr lang="en-US" sz="2800" dirty="0">
                <a:solidFill>
                  <a:srgbClr val="000000"/>
                </a:solidFill>
                <a:latin typeface="Calibri"/>
                <a:ea typeface="Arial"/>
                <a:cs typeface="Arial"/>
              </a:rPr>
              <a:t>Follow written advice in reports</a:t>
            </a:r>
          </a:p>
        </p:txBody>
      </p:sp>
      <p:pic>
        <p:nvPicPr>
          <p:cNvPr id="7" name="Picture 6" descr="Integration">
            <a:extLst>
              <a:ext uri="{FF2B5EF4-FFF2-40B4-BE49-F238E27FC236}">
                <a16:creationId xmlns:a16="http://schemas.microsoft.com/office/drawing/2014/main" id="{7467087B-AA81-C2C1-5E12-752FA727CA99}"/>
              </a:ext>
            </a:extLst>
          </p:cNvPr>
          <p:cNvPicPr>
            <a:picLocks noChangeAspect="1"/>
          </p:cNvPicPr>
          <p:nvPr/>
        </p:nvPicPr>
        <p:blipFill rotWithShape="1">
          <a:blip r:embed="rId4"/>
          <a:srcRect l="2964" t="5703" r="3243" b="8493"/>
          <a:stretch/>
        </p:blipFill>
        <p:spPr>
          <a:xfrm>
            <a:off x="6422707" y="1106346"/>
            <a:ext cx="5365603" cy="4114227"/>
          </a:xfrm>
          <a:prstGeom prst="rect">
            <a:avLst/>
          </a:prstGeom>
        </p:spPr>
      </p:pic>
    </p:spTree>
    <p:extLst>
      <p:ext uri="{BB962C8B-B14F-4D97-AF65-F5344CB8AC3E}">
        <p14:creationId xmlns:p14="http://schemas.microsoft.com/office/powerpoint/2010/main" val="237396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ventry SEND Local Offer | Let's Talk Coventry">
            <a:extLst>
              <a:ext uri="{FF2B5EF4-FFF2-40B4-BE49-F238E27FC236}">
                <a16:creationId xmlns:a16="http://schemas.microsoft.com/office/drawing/2014/main" id="{F5684F7A-900B-CF03-61F8-F7BFD7824DA2}"/>
              </a:ext>
            </a:extLst>
          </p:cNvPr>
          <p:cNvPicPr>
            <a:picLocks noChangeAspect="1"/>
          </p:cNvPicPr>
          <p:nvPr/>
        </p:nvPicPr>
        <p:blipFill>
          <a:blip r:embed="rId3"/>
          <a:stretch>
            <a:fillRect/>
          </a:stretch>
        </p:blipFill>
        <p:spPr>
          <a:xfrm>
            <a:off x="8791571" y="5467059"/>
            <a:ext cx="3251001" cy="1392134"/>
          </a:xfrm>
          <a:prstGeom prst="rect">
            <a:avLst/>
          </a:prstGeom>
        </p:spPr>
      </p:pic>
      <p:sp>
        <p:nvSpPr>
          <p:cNvPr id="3" name="TextBox 2">
            <a:extLst>
              <a:ext uri="{FF2B5EF4-FFF2-40B4-BE49-F238E27FC236}">
                <a16:creationId xmlns:a16="http://schemas.microsoft.com/office/drawing/2014/main" id="{AB11FEA1-B551-E086-474A-687D040913ED}"/>
              </a:ext>
            </a:extLst>
          </p:cNvPr>
          <p:cNvSpPr txBox="1"/>
          <p:nvPr/>
        </p:nvSpPr>
        <p:spPr>
          <a:xfrm>
            <a:off x="-5638" y="170781"/>
            <a:ext cx="7142874" cy="66479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chemeClr val="accent1"/>
                </a:solidFill>
                <a:latin typeface="Calibri"/>
                <a:ea typeface="Open Sans"/>
                <a:cs typeface="Open Sans"/>
              </a:rPr>
              <a:t>What is SEND support? </a:t>
            </a:r>
          </a:p>
          <a:p>
            <a:endParaRPr lang="en-US" sz="3200" b="1" dirty="0">
              <a:solidFill>
                <a:schemeClr val="accent1"/>
              </a:solidFill>
              <a:latin typeface="Calibri"/>
              <a:ea typeface="Open Sans"/>
              <a:cs typeface="Open Sans"/>
            </a:endParaRPr>
          </a:p>
          <a:p>
            <a:pPr marL="342900" indent="-342900">
              <a:buFont typeface="Arial"/>
              <a:buChar char="•"/>
            </a:pPr>
            <a:r>
              <a:rPr lang="en-US" sz="2400" b="1" dirty="0">
                <a:latin typeface="Calibri"/>
                <a:ea typeface="Open Sans"/>
                <a:cs typeface="Open Sans"/>
              </a:rPr>
              <a:t>Educational provision that is additional to or different from that made generally for others of the same age</a:t>
            </a:r>
            <a:endParaRPr lang="en-US" sz="2400" b="1">
              <a:solidFill>
                <a:srgbClr val="4472C4"/>
              </a:solidFill>
              <a:latin typeface="Calibri"/>
              <a:ea typeface="Open Sans"/>
              <a:cs typeface="Open Sans"/>
            </a:endParaRPr>
          </a:p>
          <a:p>
            <a:pPr marL="342900" indent="-342900">
              <a:buFont typeface="Arial"/>
              <a:buChar char="•"/>
            </a:pPr>
            <a:endParaRPr lang="en-US" sz="2400" b="1" dirty="0">
              <a:latin typeface="Calibri"/>
              <a:ea typeface="Open Sans"/>
              <a:cs typeface="Open Sans"/>
            </a:endParaRPr>
          </a:p>
          <a:p>
            <a:pPr marL="342900" indent="-342900">
              <a:buFont typeface="Arial"/>
              <a:buChar char="•"/>
            </a:pPr>
            <a:r>
              <a:rPr lang="en-US" sz="2400" b="1" dirty="0">
                <a:latin typeface="Calibri"/>
                <a:ea typeface="Open Sans"/>
                <a:cs typeface="Open Sans"/>
              </a:rPr>
              <a:t>Provision that goes beyond the adapted approaches and learning arrangements normally provided as part of high-quality, </a:t>
            </a:r>
            <a:r>
              <a:rPr lang="en-US" sz="2400" b="1" err="1">
                <a:latin typeface="Calibri"/>
                <a:ea typeface="Open Sans"/>
                <a:cs typeface="Open Sans"/>
              </a:rPr>
              <a:t>personalised</a:t>
            </a:r>
            <a:r>
              <a:rPr lang="en-US" sz="2400" b="1" dirty="0">
                <a:latin typeface="Calibri"/>
                <a:ea typeface="Open Sans"/>
                <a:cs typeface="Open Sans"/>
              </a:rPr>
              <a:t> teaching.</a:t>
            </a:r>
            <a:endParaRPr lang="en-US" sz="2400" b="1">
              <a:solidFill>
                <a:srgbClr val="4472C4"/>
              </a:solidFill>
              <a:latin typeface="Calibri"/>
              <a:ea typeface="Open Sans"/>
              <a:cs typeface="Open Sans"/>
            </a:endParaRPr>
          </a:p>
          <a:p>
            <a:endParaRPr lang="en-US" sz="2400" b="1" dirty="0">
              <a:solidFill>
                <a:srgbClr val="000000"/>
              </a:solidFill>
              <a:latin typeface="Calibri"/>
              <a:ea typeface="Open Sans"/>
              <a:cs typeface="Open Sans"/>
            </a:endParaRPr>
          </a:p>
          <a:p>
            <a:pPr marL="342900" indent="-342900">
              <a:buFont typeface="Arial"/>
              <a:buChar char="•"/>
            </a:pPr>
            <a:endParaRPr lang="en-US" sz="2400" dirty="0">
              <a:solidFill>
                <a:srgbClr val="000000"/>
              </a:solidFill>
              <a:latin typeface="Calibri"/>
              <a:ea typeface="Open Sans"/>
              <a:cs typeface="Open Sans"/>
            </a:endParaRPr>
          </a:p>
          <a:p>
            <a:pPr marL="342900" indent="-342900">
              <a:buFont typeface="Arial"/>
              <a:buChar char="•"/>
            </a:pPr>
            <a:endParaRPr lang="en-US" sz="2400" dirty="0">
              <a:solidFill>
                <a:srgbClr val="000000"/>
              </a:solidFill>
              <a:latin typeface="Calibri"/>
              <a:ea typeface="Open Sans"/>
              <a:cs typeface="Open Sans"/>
            </a:endParaRPr>
          </a:p>
          <a:p>
            <a:r>
              <a:rPr lang="en-US" sz="2400" dirty="0">
                <a:solidFill>
                  <a:srgbClr val="000000"/>
                </a:solidFill>
                <a:latin typeface="Calibri"/>
                <a:ea typeface="Open Sans"/>
                <a:cs typeface="Open Sans"/>
              </a:rPr>
              <a:t>The needs of children and young people with SEND cannot be met through Ordinarily Available Provision</a:t>
            </a:r>
            <a:r>
              <a:rPr lang="en-US" sz="2400" dirty="0">
                <a:latin typeface="Calibri"/>
                <a:ea typeface="Open Sans"/>
                <a:cs typeface="Open Sans"/>
              </a:rPr>
              <a:t> </a:t>
            </a:r>
            <a:endParaRPr lang="en-US" dirty="0">
              <a:ea typeface="Calibri"/>
              <a:cs typeface="Calibri"/>
            </a:endParaRPr>
          </a:p>
          <a:p>
            <a:endParaRPr lang="en-US" sz="2400" dirty="0">
              <a:ea typeface="Open Sans"/>
              <a:cs typeface="Open Sans"/>
            </a:endParaRPr>
          </a:p>
          <a:p>
            <a:r>
              <a:rPr lang="en-US" dirty="0">
                <a:ea typeface="+mn-lt"/>
                <a:cs typeface="+mn-lt"/>
                <a:hlinkClick r:id="rId4"/>
              </a:rPr>
              <a:t>https://www.coventry.gov.uk/downloads/download/5427/ordinarily_available_provision_-_early_years_school_age_and_post_16</a:t>
            </a:r>
            <a:endParaRPr lang="en-US" dirty="0">
              <a:ea typeface="+mn-lt"/>
              <a:cs typeface="+mn-lt"/>
            </a:endParaRPr>
          </a:p>
          <a:p>
            <a:pPr marL="342900" indent="-342900">
              <a:buFont typeface="Arial"/>
              <a:buChar char="•"/>
            </a:pPr>
            <a:endParaRPr lang="en-US" sz="1400" dirty="0">
              <a:latin typeface="Calibri"/>
              <a:ea typeface="Calibri"/>
              <a:cs typeface="Calibri"/>
            </a:endParaRPr>
          </a:p>
        </p:txBody>
      </p:sp>
      <p:pic>
        <p:nvPicPr>
          <p:cNvPr id="7" name="Picture 6" descr="SEND Network Briefings - Fusion SEND Hub">
            <a:extLst>
              <a:ext uri="{FF2B5EF4-FFF2-40B4-BE49-F238E27FC236}">
                <a16:creationId xmlns:a16="http://schemas.microsoft.com/office/drawing/2014/main" id="{4E324821-798F-071E-F8C3-E4126AE7DBB2}"/>
              </a:ext>
            </a:extLst>
          </p:cNvPr>
          <p:cNvPicPr>
            <a:picLocks noChangeAspect="1"/>
          </p:cNvPicPr>
          <p:nvPr/>
        </p:nvPicPr>
        <p:blipFill rotWithShape="1">
          <a:blip r:embed="rId5"/>
          <a:srcRect l="3704" t="3175" r="3880" b="51675"/>
          <a:stretch/>
        </p:blipFill>
        <p:spPr>
          <a:xfrm>
            <a:off x="7111747" y="1518418"/>
            <a:ext cx="5097469" cy="2878267"/>
          </a:xfrm>
          <a:prstGeom prst="rect">
            <a:avLst/>
          </a:prstGeom>
        </p:spPr>
      </p:pic>
    </p:spTree>
    <p:extLst>
      <p:ext uri="{BB962C8B-B14F-4D97-AF65-F5344CB8AC3E}">
        <p14:creationId xmlns:p14="http://schemas.microsoft.com/office/powerpoint/2010/main" val="601885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ventry SEND Local Offer | Let's Talk Coventry">
            <a:extLst>
              <a:ext uri="{FF2B5EF4-FFF2-40B4-BE49-F238E27FC236}">
                <a16:creationId xmlns:a16="http://schemas.microsoft.com/office/drawing/2014/main" id="{C4E17545-37B8-4BBE-99AB-83D426D39138}"/>
              </a:ext>
            </a:extLst>
          </p:cNvPr>
          <p:cNvPicPr>
            <a:picLocks noChangeAspect="1"/>
          </p:cNvPicPr>
          <p:nvPr/>
        </p:nvPicPr>
        <p:blipFill>
          <a:blip r:embed="rId3"/>
          <a:stretch>
            <a:fillRect/>
          </a:stretch>
        </p:blipFill>
        <p:spPr>
          <a:xfrm>
            <a:off x="8589749" y="2455"/>
            <a:ext cx="3464560" cy="1299210"/>
          </a:xfrm>
          <a:prstGeom prst="rect">
            <a:avLst/>
          </a:prstGeom>
        </p:spPr>
      </p:pic>
      <p:sp>
        <p:nvSpPr>
          <p:cNvPr id="4" name="TextBox 3">
            <a:extLst>
              <a:ext uri="{FF2B5EF4-FFF2-40B4-BE49-F238E27FC236}">
                <a16:creationId xmlns:a16="http://schemas.microsoft.com/office/drawing/2014/main" id="{65D98840-B68C-EA67-4866-5AFA37FBDC0D}"/>
              </a:ext>
            </a:extLst>
          </p:cNvPr>
          <p:cNvSpPr txBox="1"/>
          <p:nvPr/>
        </p:nvSpPr>
        <p:spPr>
          <a:xfrm>
            <a:off x="170596" y="153537"/>
            <a:ext cx="1154941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rgbClr val="0070C0"/>
                </a:solidFill>
                <a:latin typeface="Calibri"/>
                <a:ea typeface="Calibri"/>
                <a:cs typeface="Calibri"/>
              </a:rPr>
              <a:t>How will having </a:t>
            </a:r>
            <a:r>
              <a:rPr lang="en-US" sz="3200" b="1" i="0" u="none" strike="noStrike" baseline="0" dirty="0">
                <a:solidFill>
                  <a:srgbClr val="0070C0"/>
                </a:solidFill>
                <a:latin typeface="Calibri"/>
                <a:ea typeface="Calibri"/>
                <a:cs typeface="Calibri"/>
              </a:rPr>
              <a:t>specialist input </a:t>
            </a:r>
            <a:r>
              <a:rPr lang="en-US" sz="3200" b="1" dirty="0">
                <a:solidFill>
                  <a:srgbClr val="0070C0"/>
                </a:solidFill>
                <a:latin typeface="Calibri"/>
                <a:ea typeface="Calibri"/>
                <a:cs typeface="Calibri"/>
              </a:rPr>
              <a:t>help? </a:t>
            </a:r>
          </a:p>
        </p:txBody>
      </p:sp>
      <p:sp>
        <p:nvSpPr>
          <p:cNvPr id="2" name="TextBox 1">
            <a:extLst>
              <a:ext uri="{FF2B5EF4-FFF2-40B4-BE49-F238E27FC236}">
                <a16:creationId xmlns:a16="http://schemas.microsoft.com/office/drawing/2014/main" id="{E45B7B6A-AC7D-9DBC-C679-A74938ABC966}"/>
              </a:ext>
            </a:extLst>
          </p:cNvPr>
          <p:cNvSpPr txBox="1"/>
          <p:nvPr/>
        </p:nvSpPr>
        <p:spPr>
          <a:xfrm>
            <a:off x="218486" y="953864"/>
            <a:ext cx="11972582"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dirty="0">
                <a:cs typeface="Calibri" panose="020F0502020204030204"/>
              </a:rPr>
              <a:t>Accurate assessment of needs</a:t>
            </a:r>
          </a:p>
          <a:p>
            <a:pPr marL="457200" indent="-457200">
              <a:buFont typeface="Arial"/>
              <a:buChar char="•"/>
            </a:pPr>
            <a:r>
              <a:rPr lang="en-US" sz="2800" dirty="0">
                <a:cs typeface="Calibri" panose="020F0502020204030204"/>
              </a:rPr>
              <a:t>Experts with a wealth of knowledge about different SEND conditions, offer advice and answer any questions</a:t>
            </a:r>
            <a:endParaRPr lang="en-US" sz="2800" dirty="0">
              <a:ea typeface="Calibri"/>
              <a:cs typeface="Calibri" panose="020F0502020204030204"/>
            </a:endParaRPr>
          </a:p>
          <a:p>
            <a:pPr marL="457200" indent="-457200">
              <a:buFont typeface="Arial"/>
              <a:buChar char="•"/>
            </a:pPr>
            <a:r>
              <a:rPr lang="en-US" sz="2800" dirty="0">
                <a:cs typeface="Calibri" panose="020F0502020204030204"/>
              </a:rPr>
              <a:t>Practical and realistic strategies to help with SEND</a:t>
            </a:r>
            <a:endParaRPr lang="en-US" sz="2800" dirty="0">
              <a:ea typeface="Calibri" panose="020F0502020204030204"/>
              <a:cs typeface="Calibri" panose="020F0502020204030204"/>
            </a:endParaRPr>
          </a:p>
          <a:p>
            <a:pPr marL="457200" indent="-457200">
              <a:buFont typeface="Arial"/>
              <a:buChar char="•"/>
            </a:pPr>
            <a:r>
              <a:rPr lang="en-US" sz="2800" dirty="0">
                <a:cs typeface="Calibri" panose="020F0502020204030204"/>
              </a:rPr>
              <a:t>Experiences at and knowledge of Coventry schools</a:t>
            </a:r>
            <a:endParaRPr lang="en-US" sz="2800" dirty="0">
              <a:ea typeface="Calibri"/>
              <a:cs typeface="Calibri" panose="020F0502020204030204"/>
            </a:endParaRPr>
          </a:p>
          <a:p>
            <a:pPr marL="457200" indent="-457200">
              <a:buFont typeface="Arial"/>
              <a:buChar char="•"/>
            </a:pPr>
            <a:r>
              <a:rPr lang="en-US" sz="2800" dirty="0">
                <a:cs typeface="Calibri" panose="020F0502020204030204"/>
              </a:rPr>
              <a:t>Written report to support IEP targets</a:t>
            </a:r>
            <a:endParaRPr lang="en-US" sz="2800" dirty="0">
              <a:ea typeface="Calibri"/>
              <a:cs typeface="Calibri" panose="020F0502020204030204"/>
            </a:endParaRPr>
          </a:p>
          <a:p>
            <a:pPr marL="457200" indent="-457200">
              <a:buFont typeface="Arial"/>
              <a:buChar char="•"/>
            </a:pPr>
            <a:r>
              <a:rPr lang="en-US" sz="2800" dirty="0">
                <a:cs typeface="Calibri" panose="020F0502020204030204"/>
              </a:rPr>
              <a:t>Further evidence  </a:t>
            </a:r>
            <a:endParaRPr lang="en-US" sz="2800">
              <a:cs typeface="Calibri" panose="020F0502020204030204"/>
            </a:endParaRPr>
          </a:p>
          <a:p>
            <a:pPr marL="457200" indent="-457200">
              <a:buFont typeface="Arial"/>
              <a:buChar char="•"/>
            </a:pPr>
            <a:r>
              <a:rPr lang="en-US" sz="2800" dirty="0">
                <a:cs typeface="Calibri" panose="020F0502020204030204"/>
              </a:rPr>
              <a:t>Specialist support and advice when meeting with parents</a:t>
            </a:r>
            <a:endParaRPr lang="en-US" sz="2800">
              <a:cs typeface="Calibri" panose="020F0502020204030204"/>
            </a:endParaRPr>
          </a:p>
          <a:p>
            <a:pPr marL="457200" indent="-457200">
              <a:buFont typeface="Arial"/>
              <a:buChar char="•"/>
            </a:pPr>
            <a:r>
              <a:rPr lang="en-US" sz="2800" dirty="0">
                <a:cs typeface="Calibri" panose="020F0502020204030204"/>
              </a:rPr>
              <a:t>Someone different to understand your concerns and talk to!</a:t>
            </a:r>
            <a:endParaRPr lang="en-US" sz="2800" dirty="0">
              <a:ea typeface="Calibri"/>
              <a:cs typeface="Calibri" panose="020F0502020204030204"/>
            </a:endParaRPr>
          </a:p>
        </p:txBody>
      </p:sp>
      <p:pic>
        <p:nvPicPr>
          <p:cNvPr id="6" name="Picture 5" descr="Different types of ADHD">
            <a:extLst>
              <a:ext uri="{FF2B5EF4-FFF2-40B4-BE49-F238E27FC236}">
                <a16:creationId xmlns:a16="http://schemas.microsoft.com/office/drawing/2014/main" id="{5ED3C222-164C-B62E-382B-7300F1E548E3}"/>
              </a:ext>
            </a:extLst>
          </p:cNvPr>
          <p:cNvPicPr>
            <a:picLocks noChangeAspect="1"/>
          </p:cNvPicPr>
          <p:nvPr/>
        </p:nvPicPr>
        <p:blipFill rotWithShape="1">
          <a:blip r:embed="rId4"/>
          <a:srcRect r="740" b="1981"/>
          <a:stretch/>
        </p:blipFill>
        <p:spPr>
          <a:xfrm>
            <a:off x="166038" y="5111503"/>
            <a:ext cx="3179406" cy="1556965"/>
          </a:xfrm>
          <a:prstGeom prst="rect">
            <a:avLst/>
          </a:prstGeom>
        </p:spPr>
      </p:pic>
      <p:pic>
        <p:nvPicPr>
          <p:cNvPr id="8" name="Picture 7" descr="Different types of ADHD">
            <a:extLst>
              <a:ext uri="{FF2B5EF4-FFF2-40B4-BE49-F238E27FC236}">
                <a16:creationId xmlns:a16="http://schemas.microsoft.com/office/drawing/2014/main" id="{0F558A3D-38E6-5901-EB02-B2111262C78E}"/>
              </a:ext>
            </a:extLst>
          </p:cNvPr>
          <p:cNvPicPr>
            <a:picLocks noChangeAspect="1"/>
          </p:cNvPicPr>
          <p:nvPr/>
        </p:nvPicPr>
        <p:blipFill rotWithShape="1">
          <a:blip r:embed="rId4"/>
          <a:srcRect r="740" b="1981"/>
          <a:stretch/>
        </p:blipFill>
        <p:spPr>
          <a:xfrm>
            <a:off x="3378875" y="5086995"/>
            <a:ext cx="3189566" cy="1567125"/>
          </a:xfrm>
          <a:prstGeom prst="rect">
            <a:avLst/>
          </a:prstGeom>
        </p:spPr>
      </p:pic>
      <p:pic>
        <p:nvPicPr>
          <p:cNvPr id="9" name="Picture 8" descr="Different types of ADHD">
            <a:extLst>
              <a:ext uri="{FF2B5EF4-FFF2-40B4-BE49-F238E27FC236}">
                <a16:creationId xmlns:a16="http://schemas.microsoft.com/office/drawing/2014/main" id="{8759D3CC-516F-20B6-A9A2-67A0D88040C5}"/>
              </a:ext>
            </a:extLst>
          </p:cNvPr>
          <p:cNvPicPr>
            <a:picLocks noChangeAspect="1"/>
          </p:cNvPicPr>
          <p:nvPr/>
        </p:nvPicPr>
        <p:blipFill rotWithShape="1">
          <a:blip r:embed="rId4"/>
          <a:srcRect r="740" b="1981"/>
          <a:stretch/>
        </p:blipFill>
        <p:spPr>
          <a:xfrm>
            <a:off x="6573302" y="5091183"/>
            <a:ext cx="3189566" cy="1567125"/>
          </a:xfrm>
          <a:prstGeom prst="rect">
            <a:avLst/>
          </a:prstGeom>
        </p:spPr>
      </p:pic>
      <p:pic>
        <p:nvPicPr>
          <p:cNvPr id="5" name="Picture 4" descr="Different types of ADHD">
            <a:extLst>
              <a:ext uri="{FF2B5EF4-FFF2-40B4-BE49-F238E27FC236}">
                <a16:creationId xmlns:a16="http://schemas.microsoft.com/office/drawing/2014/main" id="{4EEFAD06-7429-5F20-1EF2-4D989EA923BD}"/>
              </a:ext>
            </a:extLst>
          </p:cNvPr>
          <p:cNvPicPr>
            <a:picLocks noChangeAspect="1"/>
          </p:cNvPicPr>
          <p:nvPr/>
        </p:nvPicPr>
        <p:blipFill rotWithShape="1">
          <a:blip r:embed="rId4"/>
          <a:srcRect t="258" r="24297" b="1440"/>
          <a:stretch/>
        </p:blipFill>
        <p:spPr>
          <a:xfrm>
            <a:off x="9763541" y="5089123"/>
            <a:ext cx="2432602" cy="1571649"/>
          </a:xfrm>
          <a:prstGeom prst="rect">
            <a:avLst/>
          </a:prstGeom>
        </p:spPr>
      </p:pic>
    </p:spTree>
    <p:extLst>
      <p:ext uri="{BB962C8B-B14F-4D97-AF65-F5344CB8AC3E}">
        <p14:creationId xmlns:p14="http://schemas.microsoft.com/office/powerpoint/2010/main" val="2466244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y Questions Or Comments , Png Download - Any Questions Or Comments ...">
            <a:extLst>
              <a:ext uri="{FF2B5EF4-FFF2-40B4-BE49-F238E27FC236}">
                <a16:creationId xmlns:a16="http://schemas.microsoft.com/office/drawing/2014/main" id="{E95A5115-8696-04BA-27E4-EB9C80E01922}"/>
              </a:ext>
            </a:extLst>
          </p:cNvPr>
          <p:cNvPicPr>
            <a:picLocks noChangeAspect="1"/>
          </p:cNvPicPr>
          <p:nvPr/>
        </p:nvPicPr>
        <p:blipFill>
          <a:blip r:embed="rId2"/>
          <a:stretch>
            <a:fillRect/>
          </a:stretch>
        </p:blipFill>
        <p:spPr>
          <a:xfrm>
            <a:off x="2252792" y="214698"/>
            <a:ext cx="7696714" cy="6438899"/>
          </a:xfrm>
          <a:prstGeom prst="rect">
            <a:avLst/>
          </a:prstGeom>
        </p:spPr>
      </p:pic>
    </p:spTree>
    <p:extLst>
      <p:ext uri="{BB962C8B-B14F-4D97-AF65-F5344CB8AC3E}">
        <p14:creationId xmlns:p14="http://schemas.microsoft.com/office/powerpoint/2010/main" val="317316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ventry SEND Local Offer | Let's Talk Coventry">
            <a:extLst>
              <a:ext uri="{FF2B5EF4-FFF2-40B4-BE49-F238E27FC236}">
                <a16:creationId xmlns:a16="http://schemas.microsoft.com/office/drawing/2014/main" id="{F5684F7A-900B-CF03-61F8-F7BFD7824DA2}"/>
              </a:ext>
            </a:extLst>
          </p:cNvPr>
          <p:cNvPicPr>
            <a:picLocks noChangeAspect="1"/>
          </p:cNvPicPr>
          <p:nvPr/>
        </p:nvPicPr>
        <p:blipFill>
          <a:blip r:embed="rId3"/>
          <a:stretch>
            <a:fillRect/>
          </a:stretch>
        </p:blipFill>
        <p:spPr>
          <a:xfrm>
            <a:off x="9694247" y="5889089"/>
            <a:ext cx="2453833" cy="970104"/>
          </a:xfrm>
          <a:prstGeom prst="rect">
            <a:avLst/>
          </a:prstGeom>
        </p:spPr>
      </p:pic>
      <p:sp>
        <p:nvSpPr>
          <p:cNvPr id="6" name="TextBox 5">
            <a:extLst>
              <a:ext uri="{FF2B5EF4-FFF2-40B4-BE49-F238E27FC236}">
                <a16:creationId xmlns:a16="http://schemas.microsoft.com/office/drawing/2014/main" id="{3BD3C655-3CD0-D741-7268-0DBF273E486D}"/>
              </a:ext>
            </a:extLst>
          </p:cNvPr>
          <p:cNvSpPr txBox="1"/>
          <p:nvPr/>
        </p:nvSpPr>
        <p:spPr>
          <a:xfrm>
            <a:off x="13196" y="3115"/>
            <a:ext cx="8146348" cy="71711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baseline="0" dirty="0">
                <a:solidFill>
                  <a:srgbClr val="4472C4"/>
                </a:solidFill>
                <a:latin typeface="Calibri"/>
                <a:ea typeface="Segoe UI"/>
                <a:cs typeface="Segoe UI"/>
              </a:rPr>
              <a:t>'Every teacher is a teacher of </a:t>
            </a:r>
            <a:r>
              <a:rPr lang="en-US" sz="3200" b="1" dirty="0">
                <a:solidFill>
                  <a:srgbClr val="4472C4"/>
                </a:solidFill>
                <a:latin typeface="Calibri"/>
                <a:ea typeface="Segoe UI"/>
                <a:cs typeface="Segoe UI"/>
              </a:rPr>
              <a:t>SEND...'</a:t>
            </a:r>
            <a:endParaRPr lang="en-US" dirty="0"/>
          </a:p>
          <a:p>
            <a:pPr algn="ctr"/>
            <a:endParaRPr lang="en-US" sz="2400" b="1" dirty="0">
              <a:solidFill>
                <a:srgbClr val="4472C4"/>
              </a:solidFill>
              <a:latin typeface="Calibri"/>
              <a:ea typeface="Segoe UI"/>
              <a:cs typeface="Segoe UI"/>
            </a:endParaRPr>
          </a:p>
          <a:p>
            <a:r>
              <a:rPr lang="en-US" sz="2400" b="1" dirty="0">
                <a:solidFill>
                  <a:srgbClr val="4472C4"/>
                </a:solidFill>
                <a:latin typeface="Calibri"/>
                <a:ea typeface="Segoe UI"/>
                <a:cs typeface="Segoe UI"/>
              </a:rPr>
              <a:t>The</a:t>
            </a:r>
            <a:r>
              <a:rPr lang="en-US" sz="2400" b="1" baseline="0" dirty="0">
                <a:solidFill>
                  <a:srgbClr val="4472C4"/>
                </a:solidFill>
                <a:latin typeface="Calibri"/>
                <a:ea typeface="Segoe UI"/>
                <a:cs typeface="Segoe UI"/>
              </a:rPr>
              <a:t> SEND Code of Practice states:</a:t>
            </a:r>
            <a:r>
              <a:rPr lang="en-US" sz="2400" dirty="0">
                <a:latin typeface="Calibri"/>
                <a:ea typeface="Segoe UI"/>
                <a:cs typeface="Segoe UI"/>
              </a:rPr>
              <a:t>​</a:t>
            </a:r>
            <a:endParaRPr lang="en-US" sz="2400" b="1" dirty="0">
              <a:latin typeface="Calibri"/>
              <a:ea typeface="Segoe UI"/>
              <a:cs typeface="Segoe UI"/>
            </a:endParaRPr>
          </a:p>
          <a:p>
            <a:pPr marL="342900" lvl="0" indent="-342900" rtl="0">
              <a:buFont typeface="Arial,Sans-Serif"/>
              <a:buChar char="•"/>
            </a:pPr>
            <a:r>
              <a:rPr lang="en-US" sz="2400" baseline="0" dirty="0">
                <a:latin typeface="Calibri"/>
                <a:ea typeface="Arial"/>
                <a:cs typeface="Arial"/>
              </a:rPr>
              <a:t>Teachers are </a:t>
            </a:r>
            <a:r>
              <a:rPr lang="en-US" sz="2400" b="1" baseline="0" dirty="0">
                <a:latin typeface="Calibri"/>
                <a:ea typeface="Arial"/>
                <a:cs typeface="Arial"/>
              </a:rPr>
              <a:t>responsible and accountable for the progress and development of the pupils in their clas</a:t>
            </a:r>
            <a:r>
              <a:rPr lang="en-US" sz="2400" baseline="0" dirty="0">
                <a:latin typeface="Calibri"/>
                <a:ea typeface="Arial"/>
                <a:cs typeface="Arial"/>
              </a:rPr>
              <a:t>s, </a:t>
            </a:r>
            <a:r>
              <a:rPr lang="en-US" sz="2400" i="1" baseline="0" dirty="0">
                <a:latin typeface="Calibri"/>
                <a:ea typeface="Arial"/>
                <a:cs typeface="Arial"/>
              </a:rPr>
              <a:t>including where pupils access support from teaching assistants or specialist staff.</a:t>
            </a:r>
            <a:r>
              <a:rPr lang="en-US" sz="2400" i="1" dirty="0">
                <a:latin typeface="Calibri"/>
                <a:ea typeface="Arial"/>
                <a:cs typeface="Arial"/>
              </a:rPr>
              <a:t>​</a:t>
            </a:r>
          </a:p>
          <a:p>
            <a:pPr marL="342900" indent="-342900">
              <a:buFont typeface="Arial,Sans-Serif"/>
              <a:buChar char="•"/>
            </a:pPr>
            <a:endParaRPr lang="en-US" sz="2400" dirty="0">
              <a:latin typeface="Calibri"/>
              <a:ea typeface="Arial"/>
              <a:cs typeface="Arial"/>
            </a:endParaRPr>
          </a:p>
          <a:p>
            <a:pPr marL="342900" indent="-342900">
              <a:buFont typeface="Arial,Sans-Serif"/>
              <a:buChar char="•"/>
            </a:pPr>
            <a:r>
              <a:rPr lang="en-US" sz="2400" b="1" baseline="0" dirty="0">
                <a:latin typeface="Calibri"/>
                <a:ea typeface="Arial"/>
                <a:cs typeface="Arial"/>
              </a:rPr>
              <a:t>High-quality teaching</a:t>
            </a:r>
            <a:r>
              <a:rPr lang="en-US" sz="2400" baseline="0" dirty="0">
                <a:latin typeface="Calibri"/>
                <a:ea typeface="Arial"/>
                <a:cs typeface="Arial"/>
              </a:rPr>
              <a:t>, </a:t>
            </a:r>
            <a:r>
              <a:rPr lang="en-US" sz="2400" b="1" dirty="0">
                <a:latin typeface="Calibri"/>
                <a:ea typeface="Arial"/>
                <a:cs typeface="Arial"/>
              </a:rPr>
              <a:t>adapted</a:t>
            </a:r>
            <a:r>
              <a:rPr lang="en-US" sz="2400" baseline="0" dirty="0">
                <a:latin typeface="Calibri"/>
                <a:ea typeface="Arial"/>
                <a:cs typeface="Arial"/>
              </a:rPr>
              <a:t> for individual pupils, is the first step in responding to pupils who have or may have </a:t>
            </a:r>
            <a:r>
              <a:rPr lang="en-US" sz="2400" dirty="0">
                <a:latin typeface="Calibri"/>
                <a:ea typeface="Arial"/>
                <a:cs typeface="Arial"/>
              </a:rPr>
              <a:t>SEND</a:t>
            </a:r>
            <a:r>
              <a:rPr lang="en-US" sz="2400" baseline="0" dirty="0">
                <a:latin typeface="Calibri"/>
                <a:ea typeface="Arial"/>
                <a:cs typeface="Arial"/>
              </a:rPr>
              <a:t>.</a:t>
            </a:r>
            <a:r>
              <a:rPr lang="en-US" sz="2400" dirty="0">
                <a:latin typeface="Calibri"/>
                <a:ea typeface="Arial"/>
                <a:cs typeface="Arial"/>
              </a:rPr>
              <a:t> </a:t>
            </a:r>
          </a:p>
          <a:p>
            <a:pPr marL="342900" indent="-342900">
              <a:buFont typeface="Arial,Sans-Serif"/>
              <a:buChar char="•"/>
            </a:pPr>
            <a:endParaRPr lang="en-US" sz="2400" b="1" i="1" dirty="0">
              <a:latin typeface="Calibri"/>
              <a:ea typeface="Arial"/>
              <a:cs typeface="Arial"/>
            </a:endParaRPr>
          </a:p>
          <a:p>
            <a:pPr marL="342900" indent="-342900">
              <a:buFont typeface="Arial,Sans-Serif"/>
              <a:buChar char="•"/>
            </a:pPr>
            <a:r>
              <a:rPr lang="en-US" sz="2400" b="1" dirty="0">
                <a:latin typeface="Calibri"/>
                <a:ea typeface="Arial"/>
                <a:cs typeface="Arial"/>
              </a:rPr>
              <a:t>Additional</a:t>
            </a:r>
            <a:r>
              <a:rPr lang="en-US" sz="2400" b="1" baseline="0" dirty="0">
                <a:latin typeface="Calibri"/>
                <a:ea typeface="Arial"/>
                <a:cs typeface="Arial"/>
              </a:rPr>
              <a:t> intervention and support cannot compensate for a lack of good quality teaching. </a:t>
            </a:r>
            <a:r>
              <a:rPr lang="en-US" sz="2400" dirty="0">
                <a:latin typeface="Calibri"/>
                <a:ea typeface="Arial"/>
                <a:cs typeface="Arial"/>
              </a:rPr>
              <a:t>​</a:t>
            </a:r>
            <a:endParaRPr lang="en-US">
              <a:ea typeface="Calibri"/>
              <a:cs typeface="Calibri"/>
            </a:endParaRPr>
          </a:p>
          <a:p>
            <a:pPr marL="342900" indent="-342900">
              <a:buFont typeface="Arial,Sans-Serif"/>
              <a:buChar char="•"/>
            </a:pPr>
            <a:endParaRPr lang="en-US" sz="2400" dirty="0">
              <a:cs typeface="Arial"/>
            </a:endParaRPr>
          </a:p>
          <a:p>
            <a:pPr marL="342900" indent="-342900">
              <a:buFont typeface="Arial,Sans-Serif"/>
              <a:buChar char="•"/>
            </a:pPr>
            <a:r>
              <a:rPr lang="en-US" sz="2400" dirty="0">
                <a:cs typeface="Arial"/>
              </a:rPr>
              <a:t>The Teacher's Standards state that </a:t>
            </a:r>
            <a:r>
              <a:rPr lang="en-US" sz="2400" b="1" dirty="0">
                <a:cs typeface="Arial"/>
              </a:rPr>
              <a:t>'teachers must </a:t>
            </a:r>
            <a:r>
              <a:rPr lang="en-US" sz="2400" b="1" dirty="0">
                <a:ea typeface="+mn-lt"/>
                <a:cs typeface="Arial"/>
              </a:rPr>
              <a:t>a</a:t>
            </a:r>
            <a:r>
              <a:rPr lang="en-US" sz="2400" b="1" dirty="0">
                <a:ea typeface="+mn-lt"/>
                <a:cs typeface="Calibri"/>
              </a:rPr>
              <a:t>dapt</a:t>
            </a:r>
            <a:r>
              <a:rPr lang="en-US" sz="2400" b="1" dirty="0">
                <a:ea typeface="+mn-lt"/>
                <a:cs typeface="+mn-lt"/>
              </a:rPr>
              <a:t> teaching to respond to the strengths and needs of all pupils'</a:t>
            </a:r>
            <a:r>
              <a:rPr lang="en-US" sz="2400" dirty="0">
                <a:ea typeface="+mn-lt"/>
                <a:cs typeface="+mn-lt"/>
              </a:rPr>
              <a:t>.</a:t>
            </a:r>
            <a:endParaRPr lang="en-US" sz="2400">
              <a:ea typeface="Calibri"/>
              <a:cs typeface="Arial"/>
            </a:endParaRPr>
          </a:p>
          <a:p>
            <a:pPr lvl="0" rtl="0"/>
            <a:endParaRPr lang="en-US" sz="2000">
              <a:cs typeface="Arial"/>
            </a:endParaRPr>
          </a:p>
        </p:txBody>
      </p:sp>
      <p:pic>
        <p:nvPicPr>
          <p:cNvPr id="5" name="Picture 4" descr="Image result for every teacher is a teacher of send">
            <a:extLst>
              <a:ext uri="{FF2B5EF4-FFF2-40B4-BE49-F238E27FC236}">
                <a16:creationId xmlns:a16="http://schemas.microsoft.com/office/drawing/2014/main" id="{CD42FBAF-A67A-0445-0FEE-7C497EAB06ED}"/>
              </a:ext>
            </a:extLst>
          </p:cNvPr>
          <p:cNvPicPr>
            <a:picLocks noChangeAspect="1"/>
          </p:cNvPicPr>
          <p:nvPr/>
        </p:nvPicPr>
        <p:blipFill rotWithShape="1">
          <a:blip r:embed="rId4"/>
          <a:srcRect r="523" b="13499"/>
          <a:stretch/>
        </p:blipFill>
        <p:spPr>
          <a:xfrm>
            <a:off x="8158530" y="748079"/>
            <a:ext cx="3823243" cy="3900988"/>
          </a:xfrm>
          <a:prstGeom prst="rect">
            <a:avLst/>
          </a:prstGeom>
        </p:spPr>
      </p:pic>
    </p:spTree>
    <p:extLst>
      <p:ext uri="{BB962C8B-B14F-4D97-AF65-F5344CB8AC3E}">
        <p14:creationId xmlns:p14="http://schemas.microsoft.com/office/powerpoint/2010/main" val="1305964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A73355-A436-6BD2-DCC7-86B55FDB769B}"/>
              </a:ext>
            </a:extLst>
          </p:cNvPr>
          <p:cNvSpPr txBox="1"/>
          <p:nvPr/>
        </p:nvSpPr>
        <p:spPr>
          <a:xfrm>
            <a:off x="162046" y="326021"/>
            <a:ext cx="11911964" cy="5786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accent1"/>
                </a:solidFill>
                <a:ea typeface="Calibri"/>
                <a:cs typeface="Calibri"/>
              </a:rPr>
              <a:t>The Four Broad Areas of Need</a:t>
            </a:r>
          </a:p>
          <a:p>
            <a:r>
              <a:rPr lang="en-US" sz="2200" dirty="0">
                <a:cs typeface="Calibri"/>
              </a:rPr>
              <a:t>There</a:t>
            </a:r>
            <a:r>
              <a:rPr lang="en-US" sz="2200" dirty="0">
                <a:ea typeface="+mn-lt"/>
                <a:cs typeface="+mn-lt"/>
              </a:rPr>
              <a:t> is a wide spectrum of special educational need and many pupils have interrelated needs. </a:t>
            </a:r>
            <a:endParaRPr lang="en-US" sz="2200">
              <a:ea typeface="+mn-lt"/>
              <a:cs typeface="Segoe UI"/>
            </a:endParaRPr>
          </a:p>
          <a:p>
            <a:pPr marL="457200" indent="-457200">
              <a:buFont typeface="Arial"/>
              <a:buChar char="•"/>
            </a:pPr>
            <a:endParaRPr lang="en-US" sz="2200" dirty="0">
              <a:ea typeface="+mn-lt"/>
              <a:cs typeface="+mn-lt"/>
            </a:endParaRPr>
          </a:p>
          <a:p>
            <a:r>
              <a:rPr lang="en-US" sz="2200" dirty="0">
                <a:ea typeface="+mn-lt"/>
                <a:cs typeface="+mn-lt"/>
              </a:rPr>
              <a:t>The SEND Code of Practice describes four broad areas of need:</a:t>
            </a:r>
            <a:endParaRPr lang="en-US" sz="2200">
              <a:ea typeface="Calibri"/>
              <a:cs typeface="Calibri"/>
            </a:endParaRPr>
          </a:p>
          <a:p>
            <a:endParaRPr lang="en-US" sz="2000" dirty="0">
              <a:ea typeface="Calibri"/>
              <a:cs typeface="Calibri"/>
            </a:endParaRPr>
          </a:p>
          <a:p>
            <a:pPr marL="457200" indent="-457200">
              <a:buFont typeface="Arial"/>
              <a:buChar char="•"/>
            </a:pPr>
            <a:endParaRPr lang="en-US" sz="2000" dirty="0">
              <a:solidFill>
                <a:srgbClr val="000000"/>
              </a:solidFill>
              <a:ea typeface="Calibri"/>
              <a:cs typeface="Calibri"/>
            </a:endParaRPr>
          </a:p>
          <a:p>
            <a:pPr marL="457200" indent="-457200">
              <a:buFont typeface="Arial"/>
              <a:buChar char="•"/>
            </a:pPr>
            <a:r>
              <a:rPr lang="en-US" sz="3200" b="1" dirty="0">
                <a:solidFill>
                  <a:schemeClr val="accent1"/>
                </a:solidFill>
                <a:cs typeface="Segoe UI"/>
              </a:rPr>
              <a:t>Communication and interaction ​</a:t>
            </a:r>
            <a:endParaRPr lang="en-US" sz="3200" b="1">
              <a:solidFill>
                <a:schemeClr val="accent1"/>
              </a:solidFill>
              <a:ea typeface="Calibri" panose="020F0502020204030204"/>
              <a:cs typeface="Segoe UI"/>
            </a:endParaRPr>
          </a:p>
          <a:p>
            <a:pPr marL="457200" indent="-457200">
              <a:buFont typeface="Arial"/>
              <a:buChar char="•"/>
            </a:pPr>
            <a:endParaRPr lang="en-US" sz="3200" b="1" dirty="0">
              <a:solidFill>
                <a:schemeClr val="accent1"/>
              </a:solidFill>
              <a:ea typeface="Calibri" panose="020F0502020204030204"/>
              <a:cs typeface="Segoe UI"/>
            </a:endParaRPr>
          </a:p>
          <a:p>
            <a:pPr marL="457200" indent="-457200">
              <a:buFont typeface="Arial"/>
              <a:buChar char="•"/>
            </a:pPr>
            <a:r>
              <a:rPr lang="en-US" sz="3200" b="1" dirty="0">
                <a:solidFill>
                  <a:schemeClr val="accent1"/>
                </a:solidFill>
                <a:cs typeface="Segoe UI"/>
              </a:rPr>
              <a:t>Cognition and learning </a:t>
            </a:r>
            <a:endParaRPr lang="en-US" sz="3200" b="1">
              <a:solidFill>
                <a:schemeClr val="accent1"/>
              </a:solidFill>
              <a:ea typeface="Calibri"/>
              <a:cs typeface="Segoe UI"/>
            </a:endParaRPr>
          </a:p>
          <a:p>
            <a:pPr marL="457200" indent="-457200">
              <a:buFont typeface="Arial"/>
              <a:buChar char="•"/>
            </a:pPr>
            <a:endParaRPr lang="en-US" sz="3200" b="1" dirty="0">
              <a:solidFill>
                <a:schemeClr val="accent1"/>
              </a:solidFill>
              <a:ea typeface="Calibri" panose="020F0502020204030204"/>
              <a:cs typeface="Segoe UI"/>
            </a:endParaRPr>
          </a:p>
          <a:p>
            <a:pPr marL="457200" indent="-457200">
              <a:buFont typeface="Arial"/>
              <a:buChar char="•"/>
            </a:pPr>
            <a:r>
              <a:rPr lang="en-US" sz="3200" b="1" dirty="0">
                <a:solidFill>
                  <a:schemeClr val="accent1"/>
                </a:solidFill>
                <a:cs typeface="Segoe UI"/>
              </a:rPr>
              <a:t>Social, emotional and mental health​</a:t>
            </a:r>
            <a:endParaRPr lang="en-US" sz="3200" b="1">
              <a:solidFill>
                <a:schemeClr val="accent1"/>
              </a:solidFill>
              <a:ea typeface="Calibri"/>
              <a:cs typeface="Segoe UI"/>
            </a:endParaRPr>
          </a:p>
          <a:p>
            <a:pPr marL="457200" indent="-457200">
              <a:buFont typeface="Arial"/>
              <a:buChar char="•"/>
            </a:pPr>
            <a:endParaRPr lang="en-US" sz="3200" b="1" dirty="0">
              <a:solidFill>
                <a:schemeClr val="accent1"/>
              </a:solidFill>
              <a:ea typeface="Calibri"/>
              <a:cs typeface="Segoe UI"/>
            </a:endParaRPr>
          </a:p>
          <a:p>
            <a:pPr marL="457200" indent="-457200">
              <a:buFont typeface="Arial"/>
              <a:buChar char="•"/>
            </a:pPr>
            <a:r>
              <a:rPr lang="en-US" sz="3200" b="1" dirty="0">
                <a:solidFill>
                  <a:schemeClr val="accent1"/>
                </a:solidFill>
                <a:cs typeface="Segoe UI"/>
              </a:rPr>
              <a:t>Sensory and/or physical needs​</a:t>
            </a:r>
            <a:endParaRPr lang="en-US" sz="3200" b="1" dirty="0">
              <a:solidFill>
                <a:schemeClr val="accent1"/>
              </a:solidFill>
              <a:ea typeface="Calibri"/>
              <a:cs typeface="Segoe UI"/>
            </a:endParaRPr>
          </a:p>
        </p:txBody>
      </p:sp>
      <p:pic>
        <p:nvPicPr>
          <p:cNvPr id="4" name="Picture 3" descr="Coventry SEND Local Offer | Let's Talk Coventry">
            <a:extLst>
              <a:ext uri="{FF2B5EF4-FFF2-40B4-BE49-F238E27FC236}">
                <a16:creationId xmlns:a16="http://schemas.microsoft.com/office/drawing/2014/main" id="{E0063F1F-4B03-FD30-033D-A15D918F8B0A}"/>
              </a:ext>
            </a:extLst>
          </p:cNvPr>
          <p:cNvPicPr>
            <a:picLocks noChangeAspect="1"/>
          </p:cNvPicPr>
          <p:nvPr/>
        </p:nvPicPr>
        <p:blipFill>
          <a:blip r:embed="rId3"/>
          <a:stretch>
            <a:fillRect/>
          </a:stretch>
        </p:blipFill>
        <p:spPr>
          <a:xfrm>
            <a:off x="8036282" y="5753745"/>
            <a:ext cx="2743200" cy="1085850"/>
          </a:xfrm>
          <a:prstGeom prst="rect">
            <a:avLst/>
          </a:prstGeom>
        </p:spPr>
      </p:pic>
      <p:pic>
        <p:nvPicPr>
          <p:cNvPr id="3" name="Picture 2" descr="Resources for Funding Medical &amp; Educational Services for Children with Special  Needs - Special Needs Resource">
            <a:extLst>
              <a:ext uri="{FF2B5EF4-FFF2-40B4-BE49-F238E27FC236}">
                <a16:creationId xmlns:a16="http://schemas.microsoft.com/office/drawing/2014/main" id="{D3783DB2-8616-B87B-0E82-7FBE6893B238}"/>
              </a:ext>
            </a:extLst>
          </p:cNvPr>
          <p:cNvPicPr>
            <a:picLocks noChangeAspect="1"/>
          </p:cNvPicPr>
          <p:nvPr/>
        </p:nvPicPr>
        <p:blipFill rotWithShape="1">
          <a:blip r:embed="rId4"/>
          <a:srcRect t="3901" r="258" b="-355"/>
          <a:stretch/>
        </p:blipFill>
        <p:spPr>
          <a:xfrm>
            <a:off x="6875861" y="2053914"/>
            <a:ext cx="5057323" cy="3699051"/>
          </a:xfrm>
          <a:prstGeom prst="rect">
            <a:avLst/>
          </a:prstGeom>
        </p:spPr>
      </p:pic>
    </p:spTree>
    <p:extLst>
      <p:ext uri="{BB962C8B-B14F-4D97-AF65-F5344CB8AC3E}">
        <p14:creationId xmlns:p14="http://schemas.microsoft.com/office/powerpoint/2010/main" val="863655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A73355-A436-6BD2-DCC7-86B55FDB769B}"/>
              </a:ext>
            </a:extLst>
          </p:cNvPr>
          <p:cNvSpPr txBox="1"/>
          <p:nvPr/>
        </p:nvSpPr>
        <p:spPr>
          <a:xfrm>
            <a:off x="105782" y="-107441"/>
            <a:ext cx="8557472"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accent1"/>
                </a:solidFill>
                <a:ea typeface="+mn-lt"/>
                <a:cs typeface="+mn-lt"/>
              </a:rPr>
              <a:t>Communication and Interaction </a:t>
            </a:r>
            <a:endParaRPr lang="en-US" sz="4000" dirty="0">
              <a:solidFill>
                <a:schemeClr val="accent1"/>
              </a:solidFill>
              <a:ea typeface="+mn-lt"/>
              <a:cs typeface="+mn-lt"/>
            </a:endParaRPr>
          </a:p>
          <a:p>
            <a:endParaRPr lang="en-US" sz="2200" b="1" dirty="0">
              <a:ea typeface="+mn-lt"/>
              <a:cs typeface="+mn-lt"/>
            </a:endParaRPr>
          </a:p>
          <a:p>
            <a:r>
              <a:rPr lang="en-US" sz="2200" b="1" dirty="0">
                <a:ea typeface="+mn-lt"/>
                <a:cs typeface="+mn-lt"/>
              </a:rPr>
              <a:t>Children and young people with speech, language and communication needs (SLCN) have difficulty in communicating with others. </a:t>
            </a:r>
            <a:endParaRPr lang="en-US"/>
          </a:p>
          <a:p>
            <a:endParaRPr lang="en-US" sz="2200" dirty="0">
              <a:ea typeface="+mn-lt"/>
              <a:cs typeface="+mn-lt"/>
            </a:endParaRPr>
          </a:p>
          <a:p>
            <a:r>
              <a:rPr lang="en-US" sz="2200" dirty="0">
                <a:ea typeface="+mn-lt"/>
                <a:cs typeface="+mn-lt"/>
              </a:rPr>
              <a:t>A child with SLCN may:</a:t>
            </a:r>
            <a:endParaRPr lang="en-US" dirty="0">
              <a:ea typeface="Calibri" panose="020F0502020204030204"/>
              <a:cs typeface="Calibri" panose="020F0502020204030204"/>
            </a:endParaRPr>
          </a:p>
        </p:txBody>
      </p:sp>
      <p:pic>
        <p:nvPicPr>
          <p:cNvPr id="3" name="Picture 2" descr="Kids Talking Cartoon Images – Browse 33,272 Stock Photos, Vectors, and  Video | Adobe Stock">
            <a:extLst>
              <a:ext uri="{FF2B5EF4-FFF2-40B4-BE49-F238E27FC236}">
                <a16:creationId xmlns:a16="http://schemas.microsoft.com/office/drawing/2014/main" id="{A05E5D1B-A98B-AD81-27CA-14B1F58C71F3}"/>
              </a:ext>
            </a:extLst>
          </p:cNvPr>
          <p:cNvPicPr>
            <a:picLocks noChangeAspect="1"/>
          </p:cNvPicPr>
          <p:nvPr/>
        </p:nvPicPr>
        <p:blipFill rotWithShape="1">
          <a:blip r:embed="rId3"/>
          <a:srcRect t="5755" r="-238" b="10072"/>
          <a:stretch/>
        </p:blipFill>
        <p:spPr>
          <a:xfrm>
            <a:off x="8293294" y="285489"/>
            <a:ext cx="3623162" cy="2082144"/>
          </a:xfrm>
          <a:prstGeom prst="rect">
            <a:avLst/>
          </a:prstGeom>
        </p:spPr>
      </p:pic>
      <p:graphicFrame>
        <p:nvGraphicFramePr>
          <p:cNvPr id="6" name="Table 5">
            <a:extLst>
              <a:ext uri="{FF2B5EF4-FFF2-40B4-BE49-F238E27FC236}">
                <a16:creationId xmlns:a16="http://schemas.microsoft.com/office/drawing/2014/main" id="{4F864BF2-389F-F59A-FC6F-3B2360DC0EEA}"/>
              </a:ext>
            </a:extLst>
          </p:cNvPr>
          <p:cNvGraphicFramePr>
            <a:graphicFrameLocks noGrp="1"/>
          </p:cNvGraphicFramePr>
          <p:nvPr>
            <p:extLst>
              <p:ext uri="{D42A27DB-BD31-4B8C-83A1-F6EECF244321}">
                <p14:modId xmlns:p14="http://schemas.microsoft.com/office/powerpoint/2010/main" val="3130161513"/>
              </p:ext>
            </p:extLst>
          </p:nvPr>
        </p:nvGraphicFramePr>
        <p:xfrm>
          <a:off x="274320" y="2611120"/>
          <a:ext cx="11642016" cy="3962400"/>
        </p:xfrm>
        <a:graphic>
          <a:graphicData uri="http://schemas.openxmlformats.org/drawingml/2006/table">
            <a:tbl>
              <a:tblPr firstRow="1" bandRow="1">
                <a:tableStyleId>{5C22544A-7EE6-4342-B048-85BDC9FD1C3A}</a:tableStyleId>
              </a:tblPr>
              <a:tblGrid>
                <a:gridCol w="3880672">
                  <a:extLst>
                    <a:ext uri="{9D8B030D-6E8A-4147-A177-3AD203B41FA5}">
                      <a16:colId xmlns:a16="http://schemas.microsoft.com/office/drawing/2014/main" val="357684021"/>
                    </a:ext>
                  </a:extLst>
                </a:gridCol>
                <a:gridCol w="3880672">
                  <a:extLst>
                    <a:ext uri="{9D8B030D-6E8A-4147-A177-3AD203B41FA5}">
                      <a16:colId xmlns:a16="http://schemas.microsoft.com/office/drawing/2014/main" val="1573990834"/>
                    </a:ext>
                  </a:extLst>
                </a:gridCol>
                <a:gridCol w="3880672">
                  <a:extLst>
                    <a:ext uri="{9D8B030D-6E8A-4147-A177-3AD203B41FA5}">
                      <a16:colId xmlns:a16="http://schemas.microsoft.com/office/drawing/2014/main" val="3947880266"/>
                    </a:ext>
                  </a:extLst>
                </a:gridCol>
              </a:tblGrid>
              <a:tr h="807857">
                <a:tc>
                  <a:txBody>
                    <a:bodyPr/>
                    <a:lstStyle/>
                    <a:p>
                      <a:pPr marL="0" marR="0" lvl="0" indent="0" algn="ctr">
                        <a:lnSpc>
                          <a:spcPct val="100000"/>
                        </a:lnSpc>
                        <a:spcBef>
                          <a:spcPts val="0"/>
                        </a:spcBef>
                        <a:spcAft>
                          <a:spcPts val="0"/>
                        </a:spcAft>
                        <a:buClr>
                          <a:srgbClr val="FFFFFF"/>
                        </a:buClr>
                        <a:buNone/>
                      </a:pPr>
                      <a:r>
                        <a:rPr lang="en-US" sz="2200" b="1" i="0" u="none" strike="noStrike" noProof="0" dirty="0">
                          <a:solidFill>
                            <a:schemeClr val="bg1"/>
                          </a:solidFill>
                          <a:latin typeface="Calibri"/>
                        </a:rPr>
                        <a:t>Have speech that is difficult to understand</a:t>
                      </a:r>
                    </a:p>
                    <a:p>
                      <a:pPr marL="0" marR="0" lvl="0" indent="0" algn="ctr">
                        <a:lnSpc>
                          <a:spcPct val="100000"/>
                        </a:lnSpc>
                        <a:spcBef>
                          <a:spcPts val="0"/>
                        </a:spcBef>
                        <a:spcAft>
                          <a:spcPts val="0"/>
                        </a:spcAft>
                        <a:buNone/>
                      </a:pPr>
                      <a:endParaRPr lang="en-US" sz="2200" b="1" i="0" u="none" strike="noStrike" noProof="0" dirty="0">
                        <a:solidFill>
                          <a:schemeClr val="bg1"/>
                        </a:solidFill>
                        <a:latin typeface="Calibri"/>
                      </a:endParaRPr>
                    </a:p>
                  </a:txBody>
                  <a:tcPr>
                    <a:solidFill>
                      <a:srgbClr val="0070C0"/>
                    </a:solidFill>
                  </a:tcPr>
                </a:tc>
                <a:tc>
                  <a:txBody>
                    <a:bodyPr/>
                    <a:lstStyle/>
                    <a:p>
                      <a:pPr lvl="0" algn="ctr">
                        <a:buNone/>
                      </a:pPr>
                      <a:r>
                        <a:rPr lang="en-US" sz="2200" b="1" i="0" u="none" strike="noStrike" noProof="0" dirty="0">
                          <a:solidFill>
                            <a:schemeClr val="bg1"/>
                          </a:solidFill>
                          <a:latin typeface="Calibri"/>
                        </a:rPr>
                        <a:t>Struggle to say words or sentences</a:t>
                      </a:r>
                    </a:p>
                  </a:txBody>
                  <a:tcPr>
                    <a:solidFill>
                      <a:srgbClr val="0070C0"/>
                    </a:solidFill>
                  </a:tcPr>
                </a:tc>
                <a:tc>
                  <a:txBody>
                    <a:bodyPr/>
                    <a:lstStyle/>
                    <a:p>
                      <a:pPr lvl="0" algn="ctr">
                        <a:buNone/>
                      </a:pPr>
                      <a:r>
                        <a:rPr lang="en-US" sz="2200" b="1" i="0" u="none" strike="noStrike" noProof="0" dirty="0">
                          <a:solidFill>
                            <a:schemeClr val="bg1"/>
                          </a:solidFill>
                          <a:latin typeface="Calibri"/>
                        </a:rPr>
                        <a:t>Talk in sentences but be difficult to understand</a:t>
                      </a:r>
                    </a:p>
                  </a:txBody>
                  <a:tcPr>
                    <a:solidFill>
                      <a:srgbClr val="0070C0"/>
                    </a:solidFill>
                  </a:tcPr>
                </a:tc>
                <a:extLst>
                  <a:ext uri="{0D108BD9-81ED-4DB2-BD59-A6C34878D82A}">
                    <a16:rowId xmlns:a16="http://schemas.microsoft.com/office/drawing/2014/main" val="195255208"/>
                  </a:ext>
                </a:extLst>
              </a:tr>
              <a:tr h="1057559">
                <a:tc>
                  <a:txBody>
                    <a:bodyPr/>
                    <a:lstStyle/>
                    <a:p>
                      <a:pPr lvl="0" algn="ctr">
                        <a:buNone/>
                      </a:pPr>
                      <a:r>
                        <a:rPr lang="en-US" sz="2200" b="1" i="0" u="none" strike="noStrike" noProof="0" dirty="0">
                          <a:solidFill>
                            <a:schemeClr val="bg1"/>
                          </a:solidFill>
                          <a:latin typeface="Calibri"/>
                        </a:rPr>
                        <a:t>Have difficulty knowing how to talk and listen in a conversation</a:t>
                      </a:r>
                    </a:p>
                  </a:txBody>
                  <a:tcPr>
                    <a:solidFill>
                      <a:srgbClr val="0070C0"/>
                    </a:solidFill>
                  </a:tcPr>
                </a:tc>
                <a:tc>
                  <a:txBody>
                    <a:bodyPr/>
                    <a:lstStyle/>
                    <a:p>
                      <a:pPr marL="0" marR="0" lvl="0" indent="0" algn="ctr">
                        <a:lnSpc>
                          <a:spcPct val="100000"/>
                        </a:lnSpc>
                        <a:spcBef>
                          <a:spcPts val="0"/>
                        </a:spcBef>
                        <a:spcAft>
                          <a:spcPts val="0"/>
                        </a:spcAft>
                        <a:buClr>
                          <a:srgbClr val="000000"/>
                        </a:buClr>
                        <a:buNone/>
                      </a:pPr>
                      <a:r>
                        <a:rPr lang="en-US" sz="2200" b="1" i="0" u="none" strike="noStrike" noProof="0" dirty="0">
                          <a:solidFill>
                            <a:schemeClr val="bg1"/>
                          </a:solidFill>
                          <a:latin typeface="Calibri"/>
                        </a:rPr>
                        <a:t>Have difficulty saying what they want to even though they have ideas</a:t>
                      </a:r>
                    </a:p>
                  </a:txBody>
                  <a:tcPr>
                    <a:solidFill>
                      <a:srgbClr val="0070C0"/>
                    </a:solidFill>
                  </a:tcPr>
                </a:tc>
                <a:tc>
                  <a:txBody>
                    <a:bodyPr/>
                    <a:lstStyle/>
                    <a:p>
                      <a:pPr marL="0" lvl="0" indent="0" algn="ctr">
                        <a:lnSpc>
                          <a:spcPct val="100000"/>
                        </a:lnSpc>
                        <a:spcBef>
                          <a:spcPts val="0"/>
                        </a:spcBef>
                        <a:spcAft>
                          <a:spcPts val="0"/>
                        </a:spcAft>
                        <a:buNone/>
                      </a:pPr>
                      <a:r>
                        <a:rPr lang="en-US" sz="2200" b="1" i="0" u="none" strike="noStrike" noProof="0" dirty="0">
                          <a:solidFill>
                            <a:schemeClr val="bg1"/>
                          </a:solidFill>
                          <a:latin typeface="Calibri"/>
                        </a:rPr>
                        <a:t>Not understand words that are being used or the instructions they hear</a:t>
                      </a:r>
                      <a:endParaRPr lang="en-US" sz="2200"/>
                    </a:p>
                  </a:txBody>
                  <a:tcPr>
                    <a:solidFill>
                      <a:srgbClr val="0070C0"/>
                    </a:solidFill>
                  </a:tcPr>
                </a:tc>
                <a:extLst>
                  <a:ext uri="{0D108BD9-81ED-4DB2-BD59-A6C34878D82A}">
                    <a16:rowId xmlns:a16="http://schemas.microsoft.com/office/drawing/2014/main" val="700233292"/>
                  </a:ext>
                </a:extLst>
              </a:tr>
              <a:tr h="1380702">
                <a:tc>
                  <a:txBody>
                    <a:bodyPr/>
                    <a:lstStyle/>
                    <a:p>
                      <a:pPr lvl="0" algn="ctr">
                        <a:buNone/>
                      </a:pPr>
                      <a:r>
                        <a:rPr lang="en-US" sz="2200" b="1" i="0" u="none" strike="noStrike" noProof="0" dirty="0">
                          <a:solidFill>
                            <a:schemeClr val="bg1"/>
                          </a:solidFill>
                          <a:latin typeface="Calibri"/>
                        </a:rPr>
                        <a:t>Sound muddled so it is difficult to follow what they are saying</a:t>
                      </a:r>
                    </a:p>
                  </a:txBody>
                  <a:tcPr>
                    <a:solidFill>
                      <a:srgbClr val="0070C0"/>
                    </a:solidFill>
                  </a:tcPr>
                </a:tc>
                <a:tc>
                  <a:txBody>
                    <a:bodyPr/>
                    <a:lstStyle/>
                    <a:p>
                      <a:pPr marL="0" lvl="0" indent="0" algn="ctr">
                        <a:lnSpc>
                          <a:spcPct val="100000"/>
                        </a:lnSpc>
                        <a:spcBef>
                          <a:spcPts val="0"/>
                        </a:spcBef>
                        <a:spcAft>
                          <a:spcPts val="0"/>
                        </a:spcAft>
                        <a:buNone/>
                      </a:pPr>
                      <a:r>
                        <a:rPr lang="en-US" sz="2200" b="1" i="0" u="none" strike="noStrike" noProof="0" dirty="0">
                          <a:solidFill>
                            <a:schemeClr val="bg1"/>
                          </a:solidFill>
                          <a:latin typeface="Calibri"/>
                        </a:rPr>
                        <a:t>Have difficulty remembering the words they want to say</a:t>
                      </a:r>
                    </a:p>
                  </a:txBody>
                  <a:tcPr>
                    <a:solidFill>
                      <a:srgbClr val="0070C0"/>
                    </a:solidFill>
                  </a:tcPr>
                </a:tc>
                <a:tc>
                  <a:txBody>
                    <a:bodyPr/>
                    <a:lstStyle/>
                    <a:p>
                      <a:pPr marL="0" lvl="0" indent="0" algn="ctr">
                        <a:lnSpc>
                          <a:spcPct val="100000"/>
                        </a:lnSpc>
                        <a:spcBef>
                          <a:spcPts val="0"/>
                        </a:spcBef>
                        <a:spcAft>
                          <a:spcPts val="0"/>
                        </a:spcAft>
                        <a:buNone/>
                      </a:pPr>
                      <a:r>
                        <a:rPr lang="en-US" sz="2200" b="1" i="0" u="none" strike="noStrike" noProof="0" dirty="0">
                          <a:solidFill>
                            <a:schemeClr val="bg1"/>
                          </a:solidFill>
                          <a:latin typeface="Calibri"/>
                        </a:rPr>
                        <a:t>Struggle to understand age-related social conventions of interaction and find it hard to join in on the playground</a:t>
                      </a:r>
                      <a:endParaRPr lang="en-US" sz="2200"/>
                    </a:p>
                  </a:txBody>
                  <a:tcPr>
                    <a:solidFill>
                      <a:srgbClr val="0070C0"/>
                    </a:solidFill>
                  </a:tcPr>
                </a:tc>
                <a:extLst>
                  <a:ext uri="{0D108BD9-81ED-4DB2-BD59-A6C34878D82A}">
                    <a16:rowId xmlns:a16="http://schemas.microsoft.com/office/drawing/2014/main" val="3574996841"/>
                  </a:ext>
                </a:extLst>
              </a:tr>
            </a:tbl>
          </a:graphicData>
        </a:graphic>
      </p:graphicFrame>
    </p:spTree>
    <p:extLst>
      <p:ext uri="{BB962C8B-B14F-4D97-AF65-F5344CB8AC3E}">
        <p14:creationId xmlns:p14="http://schemas.microsoft.com/office/powerpoint/2010/main" val="859589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A73355-A436-6BD2-DCC7-86B55FDB769B}"/>
              </a:ext>
            </a:extLst>
          </p:cNvPr>
          <p:cNvSpPr txBox="1"/>
          <p:nvPr/>
        </p:nvSpPr>
        <p:spPr>
          <a:xfrm>
            <a:off x="131821" y="46788"/>
            <a:ext cx="8429350"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accent1"/>
                </a:solidFill>
                <a:ea typeface="+mn-lt"/>
                <a:cs typeface="+mn-lt"/>
              </a:rPr>
              <a:t>Cognition and Learning </a:t>
            </a:r>
            <a:r>
              <a:rPr lang="en-US" sz="2000" dirty="0">
                <a:solidFill>
                  <a:srgbClr val="000000"/>
                </a:solidFill>
                <a:ea typeface="+mn-lt"/>
                <a:cs typeface="+mn-lt"/>
              </a:rPr>
              <a:t> </a:t>
            </a:r>
            <a:endParaRPr lang="en-US" sz="3200" b="1" dirty="0">
              <a:solidFill>
                <a:srgbClr val="4472C4"/>
              </a:solidFill>
              <a:ea typeface="+mn-lt"/>
              <a:cs typeface="+mn-lt"/>
            </a:endParaRPr>
          </a:p>
          <a:p>
            <a:pPr marL="342900" indent="-342900">
              <a:buFont typeface="Arial"/>
              <a:buChar char="•"/>
            </a:pPr>
            <a:r>
              <a:rPr lang="en-US" sz="2200" b="1" dirty="0">
                <a:solidFill>
                  <a:srgbClr val="212529"/>
                </a:solidFill>
                <a:ea typeface="+mn-lt"/>
                <a:cs typeface="+mn-lt"/>
              </a:rPr>
              <a:t>Support for learning may be required when children and young people learn at a slower pace than their peers, even with appropriate adaptation.  </a:t>
            </a:r>
          </a:p>
          <a:p>
            <a:pPr marL="342900" indent="-342900">
              <a:buFont typeface="Arial"/>
              <a:buChar char="•"/>
            </a:pPr>
            <a:endParaRPr lang="en-US" sz="2200" b="1" dirty="0">
              <a:solidFill>
                <a:srgbClr val="212529"/>
              </a:solidFill>
              <a:ea typeface="+mn-lt"/>
              <a:cs typeface="+mn-lt"/>
            </a:endParaRPr>
          </a:p>
          <a:p>
            <a:pPr marL="342900" indent="-342900">
              <a:buFont typeface="Arial"/>
              <a:buChar char="•"/>
            </a:pPr>
            <a:r>
              <a:rPr lang="en-US" sz="2200" dirty="0">
                <a:solidFill>
                  <a:srgbClr val="212529"/>
                </a:solidFill>
                <a:ea typeface="+mn-lt"/>
                <a:cs typeface="+mn-lt"/>
              </a:rPr>
              <a:t>Learning difficulties cover a wide range of needs, including:</a:t>
            </a:r>
            <a:r>
              <a:rPr lang="en-US" sz="2200" dirty="0">
                <a:solidFill>
                  <a:srgbClr val="000000"/>
                </a:solidFill>
                <a:ea typeface="+mn-lt"/>
                <a:cs typeface="+mn-lt"/>
              </a:rPr>
              <a:t> </a:t>
            </a:r>
            <a:endParaRPr lang="en-US" sz="2200" b="1" dirty="0">
              <a:solidFill>
                <a:srgbClr val="212529"/>
              </a:solidFill>
              <a:ea typeface="+mn-lt"/>
              <a:cs typeface="+mn-lt"/>
            </a:endParaRPr>
          </a:p>
        </p:txBody>
      </p:sp>
      <p:pic>
        <p:nvPicPr>
          <p:cNvPr id="4" name="Picture 3" descr="Coventry SEND Local Offer | Let's Talk Coventry">
            <a:extLst>
              <a:ext uri="{FF2B5EF4-FFF2-40B4-BE49-F238E27FC236}">
                <a16:creationId xmlns:a16="http://schemas.microsoft.com/office/drawing/2014/main" id="{E0063F1F-4B03-FD30-033D-A15D918F8B0A}"/>
              </a:ext>
            </a:extLst>
          </p:cNvPr>
          <p:cNvPicPr>
            <a:picLocks noChangeAspect="1"/>
          </p:cNvPicPr>
          <p:nvPr/>
        </p:nvPicPr>
        <p:blipFill>
          <a:blip r:embed="rId3"/>
          <a:stretch>
            <a:fillRect/>
          </a:stretch>
        </p:blipFill>
        <p:spPr>
          <a:xfrm>
            <a:off x="9251523" y="5983448"/>
            <a:ext cx="2743200" cy="1085850"/>
          </a:xfrm>
          <a:prstGeom prst="rect">
            <a:avLst/>
          </a:prstGeom>
        </p:spPr>
      </p:pic>
      <p:graphicFrame>
        <p:nvGraphicFramePr>
          <p:cNvPr id="5" name="Table 4">
            <a:extLst>
              <a:ext uri="{FF2B5EF4-FFF2-40B4-BE49-F238E27FC236}">
                <a16:creationId xmlns:a16="http://schemas.microsoft.com/office/drawing/2014/main" id="{4B10A9CC-DE2D-34F1-3E9A-34DA9BA10757}"/>
              </a:ext>
            </a:extLst>
          </p:cNvPr>
          <p:cNvGraphicFramePr>
            <a:graphicFrameLocks noGrp="1"/>
          </p:cNvGraphicFramePr>
          <p:nvPr>
            <p:extLst>
              <p:ext uri="{D42A27DB-BD31-4B8C-83A1-F6EECF244321}">
                <p14:modId xmlns:p14="http://schemas.microsoft.com/office/powerpoint/2010/main" val="3953711323"/>
              </p:ext>
            </p:extLst>
          </p:nvPr>
        </p:nvGraphicFramePr>
        <p:xfrm>
          <a:off x="128953" y="2539218"/>
          <a:ext cx="11949428" cy="3448420"/>
        </p:xfrm>
        <a:graphic>
          <a:graphicData uri="http://schemas.openxmlformats.org/drawingml/2006/table">
            <a:tbl>
              <a:tblPr firstRow="1" bandRow="1">
                <a:tableStyleId>{5C22544A-7EE6-4342-B048-85BDC9FD1C3A}</a:tableStyleId>
              </a:tblPr>
              <a:tblGrid>
                <a:gridCol w="5974714">
                  <a:extLst>
                    <a:ext uri="{9D8B030D-6E8A-4147-A177-3AD203B41FA5}">
                      <a16:colId xmlns:a16="http://schemas.microsoft.com/office/drawing/2014/main" val="1198773072"/>
                    </a:ext>
                  </a:extLst>
                </a:gridCol>
                <a:gridCol w="5974714">
                  <a:extLst>
                    <a:ext uri="{9D8B030D-6E8A-4147-A177-3AD203B41FA5}">
                      <a16:colId xmlns:a16="http://schemas.microsoft.com/office/drawing/2014/main" val="3996725731"/>
                    </a:ext>
                  </a:extLst>
                </a:gridCol>
              </a:tblGrid>
              <a:tr h="1345300">
                <a:tc>
                  <a:txBody>
                    <a:bodyPr/>
                    <a:lstStyle/>
                    <a:p>
                      <a:pPr marL="0" marR="0" lvl="0" indent="0" algn="ctr">
                        <a:lnSpc>
                          <a:spcPct val="100000"/>
                        </a:lnSpc>
                        <a:spcBef>
                          <a:spcPts val="0"/>
                        </a:spcBef>
                        <a:spcAft>
                          <a:spcPts val="0"/>
                        </a:spcAft>
                        <a:buClr>
                          <a:srgbClr val="FFFFFF"/>
                        </a:buClr>
                        <a:buNone/>
                      </a:pPr>
                      <a:r>
                        <a:rPr lang="en-US" sz="2200" b="1" i="0" u="none" strike="noStrike" noProof="0" dirty="0">
                          <a:solidFill>
                            <a:schemeClr val="bg1"/>
                          </a:solidFill>
                          <a:latin typeface="Calibri"/>
                        </a:rPr>
                        <a:t>Moderate Learning Difficulties (MLD)</a:t>
                      </a:r>
                    </a:p>
                    <a:p>
                      <a:pPr marL="342900" marR="0" lvl="0" indent="-342900" algn="ctr">
                        <a:lnSpc>
                          <a:spcPct val="100000"/>
                        </a:lnSpc>
                        <a:spcBef>
                          <a:spcPts val="0"/>
                        </a:spcBef>
                        <a:spcAft>
                          <a:spcPts val="0"/>
                        </a:spcAft>
                        <a:buClr>
                          <a:srgbClr val="FFFFFF"/>
                        </a:buClr>
                        <a:buFont typeface="Arial,Sans-Serif"/>
                        <a:buChar char="•"/>
                      </a:pPr>
                      <a:endParaRPr lang="en-US" sz="2200" b="1" i="0" u="none" strike="noStrike" noProof="0" dirty="0">
                        <a:solidFill>
                          <a:schemeClr val="bg1"/>
                        </a:solidFill>
                        <a:latin typeface="Calibri"/>
                      </a:endParaRPr>
                    </a:p>
                    <a:p>
                      <a:pPr marL="342900" marR="0" lvl="0" indent="-342900" algn="ctr">
                        <a:lnSpc>
                          <a:spcPct val="100000"/>
                        </a:lnSpc>
                        <a:spcBef>
                          <a:spcPts val="0"/>
                        </a:spcBef>
                        <a:spcAft>
                          <a:spcPts val="0"/>
                        </a:spcAft>
                        <a:buClr>
                          <a:srgbClr val="FFFFFF"/>
                        </a:buClr>
                        <a:buFont typeface="Arial,Sans-Serif"/>
                        <a:buChar char="•"/>
                      </a:pPr>
                      <a:endParaRPr lang="en-US" b="1" dirty="0">
                        <a:solidFill>
                          <a:schemeClr val="bg1"/>
                        </a:solidFill>
                      </a:endParaRPr>
                    </a:p>
                  </a:txBody>
                  <a:tcPr>
                    <a:solidFill>
                      <a:srgbClr val="0070C0"/>
                    </a:solidFill>
                  </a:tcPr>
                </a:tc>
                <a:tc>
                  <a:txBody>
                    <a:bodyPr/>
                    <a:lstStyle/>
                    <a:p>
                      <a:pPr lvl="0" algn="ctr">
                        <a:buNone/>
                      </a:pPr>
                      <a:r>
                        <a:rPr lang="en-US" sz="2200" b="1" i="0" u="none" strike="noStrike" noProof="0" dirty="0">
                          <a:solidFill>
                            <a:schemeClr val="bg1"/>
                          </a:solidFill>
                          <a:latin typeface="Calibri"/>
                        </a:rPr>
                        <a:t>Specific Learning Difficulties (</a:t>
                      </a:r>
                      <a:r>
                        <a:rPr lang="en-US" sz="2200" b="1" i="0" u="none" strike="noStrike" noProof="0" dirty="0" err="1">
                          <a:solidFill>
                            <a:schemeClr val="bg1"/>
                          </a:solidFill>
                          <a:latin typeface="Calibri"/>
                        </a:rPr>
                        <a:t>SpLD</a:t>
                      </a:r>
                      <a:r>
                        <a:rPr lang="en-US" sz="2200" b="1" i="0" u="none" strike="noStrike" noProof="0" dirty="0">
                          <a:solidFill>
                            <a:schemeClr val="bg1"/>
                          </a:solidFill>
                          <a:latin typeface="Calibri"/>
                        </a:rPr>
                        <a:t>) which encompasses a range of conditions such as dyslexia and dyspraxia.</a:t>
                      </a:r>
                    </a:p>
                  </a:txBody>
                  <a:tcPr>
                    <a:solidFill>
                      <a:srgbClr val="0070C0"/>
                    </a:solidFill>
                  </a:tcPr>
                </a:tc>
                <a:extLst>
                  <a:ext uri="{0D108BD9-81ED-4DB2-BD59-A6C34878D82A}">
                    <a16:rowId xmlns:a16="http://schemas.microsoft.com/office/drawing/2014/main" val="1288651290"/>
                  </a:ext>
                </a:extLst>
              </a:tr>
              <a:tr h="1345300">
                <a:tc>
                  <a:txBody>
                    <a:bodyPr/>
                    <a:lstStyle/>
                    <a:p>
                      <a:pPr marL="0" marR="0" lvl="0" indent="0" algn="ctr">
                        <a:lnSpc>
                          <a:spcPct val="100000"/>
                        </a:lnSpc>
                        <a:spcBef>
                          <a:spcPts val="0"/>
                        </a:spcBef>
                        <a:spcAft>
                          <a:spcPts val="0"/>
                        </a:spcAft>
                        <a:buNone/>
                      </a:pPr>
                      <a:r>
                        <a:rPr lang="en-US" sz="2200" b="1" i="0" u="none" strike="noStrike" noProof="0" dirty="0">
                          <a:solidFill>
                            <a:schemeClr val="bg1"/>
                          </a:solidFill>
                          <a:latin typeface="Calibri"/>
                        </a:rPr>
                        <a:t>Severe Learning Difficulties (SLD),  where children and young people are likely to need support in all areas of the curriculum and have associated difficulties with mobility and communication</a:t>
                      </a:r>
                    </a:p>
                  </a:txBody>
                  <a:tcPr>
                    <a:solidFill>
                      <a:srgbClr val="0070C0"/>
                    </a:solidFill>
                  </a:tcPr>
                </a:tc>
                <a:tc>
                  <a:txBody>
                    <a:bodyPr/>
                    <a:lstStyle/>
                    <a:p>
                      <a:pPr lvl="0" algn="ctr">
                        <a:buNone/>
                      </a:pPr>
                      <a:r>
                        <a:rPr lang="en-US" sz="2200" b="1" i="0" u="none" strike="noStrike" noProof="0" dirty="0">
                          <a:solidFill>
                            <a:schemeClr val="bg1"/>
                          </a:solidFill>
                          <a:latin typeface="Calibri"/>
                        </a:rPr>
                        <a:t>Profound and Multiple Learning </a:t>
                      </a:r>
                      <a:endParaRPr lang="en-US" dirty="0"/>
                    </a:p>
                    <a:p>
                      <a:pPr lvl="0" algn="ctr">
                        <a:buNone/>
                      </a:pPr>
                      <a:r>
                        <a:rPr lang="en-US" sz="2200" b="1" i="0" u="none" strike="noStrike" noProof="0" dirty="0">
                          <a:solidFill>
                            <a:schemeClr val="bg1"/>
                          </a:solidFill>
                          <a:latin typeface="Calibri"/>
                        </a:rPr>
                        <a:t>Difficulties (PMLD),</a:t>
                      </a:r>
                      <a:endParaRPr lang="en-US" dirty="0"/>
                    </a:p>
                    <a:p>
                      <a:pPr lvl="0" algn="ctr">
                        <a:buNone/>
                      </a:pPr>
                      <a:r>
                        <a:rPr lang="en-US" sz="2200" b="1" i="0" u="none" strike="noStrike" noProof="0" dirty="0">
                          <a:solidFill>
                            <a:schemeClr val="bg1"/>
                          </a:solidFill>
                          <a:latin typeface="Calibri"/>
                        </a:rPr>
                        <a:t>where children and young people  are likely to have severe and complex learning difficulties as well as a physical disability or sensory impairment.</a:t>
                      </a:r>
                      <a:endParaRPr lang="en-US" dirty="0"/>
                    </a:p>
                  </a:txBody>
                  <a:tcPr>
                    <a:solidFill>
                      <a:srgbClr val="0070C0"/>
                    </a:solidFill>
                  </a:tcPr>
                </a:tc>
                <a:extLst>
                  <a:ext uri="{0D108BD9-81ED-4DB2-BD59-A6C34878D82A}">
                    <a16:rowId xmlns:a16="http://schemas.microsoft.com/office/drawing/2014/main" val="774352777"/>
                  </a:ext>
                </a:extLst>
              </a:tr>
            </a:tbl>
          </a:graphicData>
        </a:graphic>
      </p:graphicFrame>
      <p:pic>
        <p:nvPicPr>
          <p:cNvPr id="7" name="Picture 6" descr="See related image detail. Free Teacher With Students Clipart, Download Free Teacher With Students ...">
            <a:extLst>
              <a:ext uri="{FF2B5EF4-FFF2-40B4-BE49-F238E27FC236}">
                <a16:creationId xmlns:a16="http://schemas.microsoft.com/office/drawing/2014/main" id="{DA070DF7-EF7A-C76E-6182-057E38170DE2}"/>
              </a:ext>
            </a:extLst>
          </p:cNvPr>
          <p:cNvPicPr>
            <a:picLocks noChangeAspect="1"/>
          </p:cNvPicPr>
          <p:nvPr/>
        </p:nvPicPr>
        <p:blipFill rotWithShape="1">
          <a:blip r:embed="rId4"/>
          <a:srcRect t="3103" r="-907" b="11724"/>
          <a:stretch/>
        </p:blipFill>
        <p:spPr>
          <a:xfrm>
            <a:off x="7983220" y="-489"/>
            <a:ext cx="4097466" cy="2505108"/>
          </a:xfrm>
          <a:prstGeom prst="rect">
            <a:avLst/>
          </a:prstGeom>
        </p:spPr>
      </p:pic>
    </p:spTree>
    <p:extLst>
      <p:ext uri="{BB962C8B-B14F-4D97-AF65-F5344CB8AC3E}">
        <p14:creationId xmlns:p14="http://schemas.microsoft.com/office/powerpoint/2010/main" val="3231649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A73355-A436-6BD2-DCC7-86B55FDB769B}"/>
              </a:ext>
            </a:extLst>
          </p:cNvPr>
          <p:cNvSpPr txBox="1"/>
          <p:nvPr/>
        </p:nvSpPr>
        <p:spPr>
          <a:xfrm>
            <a:off x="31088" y="4129"/>
            <a:ext cx="12154536" cy="55707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accent1"/>
                </a:solidFill>
                <a:ea typeface="+mn-lt"/>
                <a:cs typeface="+mn-lt"/>
              </a:rPr>
              <a:t>Social, Emotional and Mental Health difficulties</a:t>
            </a:r>
            <a:r>
              <a:rPr lang="en-US" sz="4000" dirty="0">
                <a:solidFill>
                  <a:schemeClr val="accent1"/>
                </a:solidFill>
                <a:ea typeface="+mn-lt"/>
                <a:cs typeface="+mn-lt"/>
              </a:rPr>
              <a:t> </a:t>
            </a:r>
          </a:p>
          <a:p>
            <a:pPr>
              <a:buFont typeface="Arial"/>
              <a:buChar char="•"/>
            </a:pPr>
            <a:r>
              <a:rPr lang="en-US" sz="2000" dirty="0">
                <a:ea typeface="+mn-lt"/>
                <a:cs typeface="+mn-lt"/>
              </a:rPr>
              <a:t> </a:t>
            </a:r>
            <a:r>
              <a:rPr lang="en-US" sz="2200" dirty="0">
                <a:ea typeface="+mn-lt"/>
                <a:cs typeface="+mn-lt"/>
              </a:rPr>
              <a:t>Social and emotional difficulties manifest themselves in many ways. </a:t>
            </a:r>
            <a:endParaRPr lang="en-US" sz="2200" dirty="0">
              <a:solidFill>
                <a:srgbClr val="000000"/>
              </a:solidFill>
              <a:ea typeface="+mn-lt"/>
              <a:cs typeface="+mn-lt"/>
            </a:endParaRPr>
          </a:p>
          <a:p>
            <a:pPr>
              <a:buFont typeface="Arial"/>
              <a:buChar char="•"/>
            </a:pPr>
            <a:endParaRPr lang="en-US" sz="2200" dirty="0">
              <a:solidFill>
                <a:srgbClr val="000000"/>
              </a:solidFill>
              <a:ea typeface="+mn-lt"/>
              <a:cs typeface="+mn-lt"/>
            </a:endParaRPr>
          </a:p>
          <a:p>
            <a:pPr>
              <a:buFont typeface="Arial"/>
              <a:buChar char="•"/>
            </a:pPr>
            <a:r>
              <a:rPr lang="en-US" sz="2200" dirty="0">
                <a:solidFill>
                  <a:srgbClr val="212529"/>
                </a:solidFill>
                <a:ea typeface="+mn-lt"/>
                <a:cs typeface="+mn-lt"/>
              </a:rPr>
              <a:t> The SEN Code of Practice no longer includes ‘</a:t>
            </a:r>
            <a:r>
              <a:rPr lang="en-US" sz="2200" err="1">
                <a:solidFill>
                  <a:srgbClr val="212529"/>
                </a:solidFill>
                <a:ea typeface="+mn-lt"/>
                <a:cs typeface="+mn-lt"/>
              </a:rPr>
              <a:t>behaviour</a:t>
            </a:r>
            <a:r>
              <a:rPr lang="en-US" sz="2200" dirty="0">
                <a:solidFill>
                  <a:srgbClr val="212529"/>
                </a:solidFill>
                <a:ea typeface="+mn-lt"/>
                <a:cs typeface="+mn-lt"/>
              </a:rPr>
              <a:t>’ as part of this category of need. The reasoning is that a child’s </a:t>
            </a:r>
            <a:r>
              <a:rPr lang="en-US" sz="2200" err="1">
                <a:solidFill>
                  <a:srgbClr val="212529"/>
                </a:solidFill>
                <a:ea typeface="+mn-lt"/>
                <a:cs typeface="+mn-lt"/>
              </a:rPr>
              <a:t>behaviour</a:t>
            </a:r>
            <a:r>
              <a:rPr lang="en-US" sz="2200" dirty="0">
                <a:solidFill>
                  <a:srgbClr val="212529"/>
                </a:solidFill>
                <a:ea typeface="+mn-lt"/>
                <a:cs typeface="+mn-lt"/>
              </a:rPr>
              <a:t> is perceived as a communication about a state of mind and may be caused by a variety of factors such as: (this list is illustrative, not exhaustive)</a:t>
            </a:r>
            <a:endParaRPr lang="en-US" sz="2200">
              <a:ea typeface="+mn-lt"/>
              <a:cs typeface="+mn-lt"/>
            </a:endParaRPr>
          </a:p>
          <a:p>
            <a:pPr>
              <a:buFont typeface="Arial"/>
              <a:buChar char="•"/>
            </a:pPr>
            <a:endParaRPr lang="en-US" sz="2200" dirty="0">
              <a:solidFill>
                <a:srgbClr val="212529"/>
              </a:solidFill>
              <a:ea typeface="+mn-lt"/>
              <a:cs typeface="+mn-lt"/>
            </a:endParaRPr>
          </a:p>
          <a:p>
            <a:pPr>
              <a:buFont typeface="Arial"/>
              <a:buChar char="•"/>
            </a:pPr>
            <a:endParaRPr lang="en-US" sz="2200" dirty="0">
              <a:solidFill>
                <a:srgbClr val="212529"/>
              </a:solidFill>
              <a:ea typeface="+mn-lt"/>
              <a:cs typeface="+mn-lt"/>
            </a:endParaRPr>
          </a:p>
          <a:p>
            <a:pPr>
              <a:buFont typeface="Arial"/>
              <a:buChar char="•"/>
            </a:pPr>
            <a:endParaRPr lang="en-US" sz="2000" dirty="0">
              <a:ea typeface="+mn-lt"/>
              <a:cs typeface="+mn-lt"/>
            </a:endParaRPr>
          </a:p>
          <a:p>
            <a:pPr>
              <a:buFont typeface="Arial"/>
              <a:buChar char="•"/>
            </a:pPr>
            <a:endParaRPr lang="en-US" sz="2000" dirty="0">
              <a:ea typeface="+mn-lt"/>
              <a:cs typeface="+mn-lt"/>
            </a:endParaRPr>
          </a:p>
          <a:p>
            <a:pPr>
              <a:buFont typeface="Arial"/>
              <a:buChar char="•"/>
            </a:pPr>
            <a:endParaRPr lang="en-US" sz="2000" dirty="0">
              <a:ea typeface="+mn-lt"/>
              <a:cs typeface="+mn-lt"/>
            </a:endParaRPr>
          </a:p>
          <a:p>
            <a:pPr>
              <a:buFont typeface="Arial"/>
              <a:buChar char="•"/>
            </a:pPr>
            <a:endParaRPr lang="en-US" sz="2000" dirty="0">
              <a:ea typeface="+mn-lt"/>
              <a:cs typeface="+mn-lt"/>
            </a:endParaRPr>
          </a:p>
          <a:p>
            <a:pPr>
              <a:buFont typeface="Arial"/>
              <a:buChar char="•"/>
            </a:pPr>
            <a:endParaRPr lang="en-US" sz="2000" dirty="0">
              <a:ea typeface="+mn-lt"/>
              <a:cs typeface="+mn-lt"/>
            </a:endParaRPr>
          </a:p>
          <a:p>
            <a:pPr>
              <a:buFont typeface="Arial"/>
              <a:buChar char="•"/>
            </a:pPr>
            <a:endParaRPr lang="en-US" sz="2000" dirty="0">
              <a:ea typeface="+mn-lt"/>
              <a:cs typeface="+mn-lt"/>
            </a:endParaRPr>
          </a:p>
          <a:p>
            <a:pPr>
              <a:buFont typeface="Arial"/>
              <a:buChar char="•"/>
            </a:pPr>
            <a:endParaRPr lang="en-US" sz="2000" dirty="0">
              <a:ea typeface="+mn-lt"/>
              <a:cs typeface="+mn-lt"/>
            </a:endParaRPr>
          </a:p>
          <a:p>
            <a:pPr marL="342900" indent="-342900">
              <a:buFont typeface="Arial"/>
              <a:buChar char="•"/>
            </a:pPr>
            <a:r>
              <a:rPr lang="en-US" sz="2200" dirty="0">
                <a:ea typeface="+mn-lt"/>
                <a:cs typeface="+mn-lt"/>
              </a:rPr>
              <a:t>SEMH includes needs such as attention deficit hyperactive disorder or attachment.</a:t>
            </a:r>
          </a:p>
        </p:txBody>
      </p:sp>
      <p:pic>
        <p:nvPicPr>
          <p:cNvPr id="4" name="Picture 3" descr="Coventry SEND Local Offer | Let's Talk Coventry">
            <a:extLst>
              <a:ext uri="{FF2B5EF4-FFF2-40B4-BE49-F238E27FC236}">
                <a16:creationId xmlns:a16="http://schemas.microsoft.com/office/drawing/2014/main" id="{E0063F1F-4B03-FD30-033D-A15D918F8B0A}"/>
              </a:ext>
            </a:extLst>
          </p:cNvPr>
          <p:cNvPicPr>
            <a:picLocks noChangeAspect="1"/>
          </p:cNvPicPr>
          <p:nvPr/>
        </p:nvPicPr>
        <p:blipFill>
          <a:blip r:embed="rId3"/>
          <a:stretch>
            <a:fillRect/>
          </a:stretch>
        </p:blipFill>
        <p:spPr>
          <a:xfrm>
            <a:off x="9318390" y="5776082"/>
            <a:ext cx="2743200" cy="1085850"/>
          </a:xfrm>
          <a:prstGeom prst="rect">
            <a:avLst/>
          </a:prstGeom>
        </p:spPr>
      </p:pic>
      <p:pic>
        <p:nvPicPr>
          <p:cNvPr id="7" name="Picture 6" descr="Cartoon Children With Different Emotions Stock Illustration - Download  Image Now - Child, Happiness, Sadness - iStock">
            <a:extLst>
              <a:ext uri="{FF2B5EF4-FFF2-40B4-BE49-F238E27FC236}">
                <a16:creationId xmlns:a16="http://schemas.microsoft.com/office/drawing/2014/main" id="{6ED9DBE6-7518-E2B3-740B-DA6BB12CA1ED}"/>
              </a:ext>
            </a:extLst>
          </p:cNvPr>
          <p:cNvPicPr>
            <a:picLocks noChangeAspect="1"/>
          </p:cNvPicPr>
          <p:nvPr/>
        </p:nvPicPr>
        <p:blipFill rotWithShape="1">
          <a:blip r:embed="rId4"/>
          <a:srcRect t="2557" r="21615" b="72703"/>
          <a:stretch/>
        </p:blipFill>
        <p:spPr>
          <a:xfrm>
            <a:off x="4606827" y="5698227"/>
            <a:ext cx="4715517" cy="1088932"/>
          </a:xfrm>
          <a:prstGeom prst="rect">
            <a:avLst/>
          </a:prstGeom>
        </p:spPr>
      </p:pic>
      <p:pic>
        <p:nvPicPr>
          <p:cNvPr id="8" name="Picture 7" descr="Cartoon Children With Different Emotions Stock Illustration - Download  Image Now - Child, Happiness, Sadness - iStock">
            <a:extLst>
              <a:ext uri="{FF2B5EF4-FFF2-40B4-BE49-F238E27FC236}">
                <a16:creationId xmlns:a16="http://schemas.microsoft.com/office/drawing/2014/main" id="{568554D8-9694-74A8-38B3-280AA3904277}"/>
              </a:ext>
            </a:extLst>
          </p:cNvPr>
          <p:cNvPicPr>
            <a:picLocks noChangeAspect="1"/>
          </p:cNvPicPr>
          <p:nvPr/>
        </p:nvPicPr>
        <p:blipFill rotWithShape="1">
          <a:blip r:embed="rId4"/>
          <a:srcRect l="20774" t="34278" r="4048" b="41360"/>
          <a:stretch/>
        </p:blipFill>
        <p:spPr>
          <a:xfrm>
            <a:off x="288016" y="5734100"/>
            <a:ext cx="4315515" cy="1057366"/>
          </a:xfrm>
          <a:prstGeom prst="rect">
            <a:avLst/>
          </a:prstGeom>
        </p:spPr>
      </p:pic>
      <p:graphicFrame>
        <p:nvGraphicFramePr>
          <p:cNvPr id="3" name="Table 2">
            <a:extLst>
              <a:ext uri="{FF2B5EF4-FFF2-40B4-BE49-F238E27FC236}">
                <a16:creationId xmlns:a16="http://schemas.microsoft.com/office/drawing/2014/main" id="{6A3F91C0-D63E-BEFC-E775-92AAEF3C817D}"/>
              </a:ext>
            </a:extLst>
          </p:cNvPr>
          <p:cNvGraphicFramePr>
            <a:graphicFrameLocks noGrp="1"/>
          </p:cNvGraphicFramePr>
          <p:nvPr>
            <p:extLst>
              <p:ext uri="{D42A27DB-BD31-4B8C-83A1-F6EECF244321}">
                <p14:modId xmlns:p14="http://schemas.microsoft.com/office/powerpoint/2010/main" val="1699800106"/>
              </p:ext>
            </p:extLst>
          </p:nvPr>
        </p:nvGraphicFramePr>
        <p:xfrm>
          <a:off x="486824" y="2672228"/>
          <a:ext cx="11211627" cy="2407920"/>
        </p:xfrm>
        <a:graphic>
          <a:graphicData uri="http://schemas.openxmlformats.org/drawingml/2006/table">
            <a:tbl>
              <a:tblPr firstRow="1" bandRow="1">
                <a:tableStyleId>{5C22544A-7EE6-4342-B048-85BDC9FD1C3A}</a:tableStyleId>
              </a:tblPr>
              <a:tblGrid>
                <a:gridCol w="3737209">
                  <a:extLst>
                    <a:ext uri="{9D8B030D-6E8A-4147-A177-3AD203B41FA5}">
                      <a16:colId xmlns:a16="http://schemas.microsoft.com/office/drawing/2014/main" val="2282866980"/>
                    </a:ext>
                  </a:extLst>
                </a:gridCol>
                <a:gridCol w="3737209">
                  <a:extLst>
                    <a:ext uri="{9D8B030D-6E8A-4147-A177-3AD203B41FA5}">
                      <a16:colId xmlns:a16="http://schemas.microsoft.com/office/drawing/2014/main" val="2535438"/>
                    </a:ext>
                  </a:extLst>
                </a:gridCol>
                <a:gridCol w="3737209">
                  <a:extLst>
                    <a:ext uri="{9D8B030D-6E8A-4147-A177-3AD203B41FA5}">
                      <a16:colId xmlns:a16="http://schemas.microsoft.com/office/drawing/2014/main" val="337132394"/>
                    </a:ext>
                  </a:extLst>
                </a:gridCol>
              </a:tblGrid>
              <a:tr h="518773">
                <a:tc>
                  <a:txBody>
                    <a:bodyPr/>
                    <a:lstStyle/>
                    <a:p>
                      <a:pPr lvl="0" algn="ctr">
                        <a:buNone/>
                      </a:pPr>
                      <a:r>
                        <a:rPr lang="en-US" sz="2000" b="1" i="0" u="none" strike="noStrike" noProof="0" dirty="0">
                          <a:solidFill>
                            <a:schemeClr val="bg1"/>
                          </a:solidFill>
                          <a:latin typeface="Calibri"/>
                        </a:rPr>
                        <a:t>anxiety or depression</a:t>
                      </a:r>
                      <a:endParaRPr lang="en-US" sz="2000" b="1">
                        <a:solidFill>
                          <a:schemeClr val="bg1"/>
                        </a:solidFill>
                      </a:endParaRPr>
                    </a:p>
                  </a:txBody>
                  <a:tcPr>
                    <a:solidFill>
                      <a:srgbClr val="0070C0"/>
                    </a:solidFill>
                  </a:tcPr>
                </a:tc>
                <a:tc>
                  <a:txBody>
                    <a:bodyPr/>
                    <a:lstStyle/>
                    <a:p>
                      <a:pPr lvl="0" algn="ctr">
                        <a:buNone/>
                      </a:pPr>
                      <a:r>
                        <a:rPr lang="en-US" sz="2000" b="1" i="0" u="none" strike="noStrike" noProof="0" dirty="0">
                          <a:solidFill>
                            <a:schemeClr val="bg1"/>
                          </a:solidFill>
                          <a:latin typeface="Calibri"/>
                        </a:rPr>
                        <a:t>physical pain or discomfort, such as hunger</a:t>
                      </a:r>
                      <a:endParaRPr lang="en-US" sz="2000" b="1">
                        <a:solidFill>
                          <a:schemeClr val="bg1"/>
                        </a:solidFill>
                      </a:endParaRPr>
                    </a:p>
                  </a:txBody>
                  <a:tcPr>
                    <a:solidFill>
                      <a:srgbClr val="0070C0"/>
                    </a:solidFill>
                  </a:tcPr>
                </a:tc>
                <a:tc>
                  <a:txBody>
                    <a:bodyPr/>
                    <a:lstStyle/>
                    <a:p>
                      <a:pPr lvl="0" algn="ctr">
                        <a:buNone/>
                      </a:pPr>
                      <a:r>
                        <a:rPr lang="en-US" sz="2000" b="1" i="0" u="none" strike="noStrike" noProof="0" dirty="0">
                          <a:solidFill>
                            <a:schemeClr val="bg1"/>
                          </a:solidFill>
                          <a:latin typeface="Calibri"/>
                        </a:rPr>
                        <a:t>response to grief, trauma or attachment difficulties</a:t>
                      </a:r>
                      <a:endParaRPr lang="en-US" sz="2000" b="1">
                        <a:solidFill>
                          <a:schemeClr val="bg1"/>
                        </a:solidFill>
                      </a:endParaRPr>
                    </a:p>
                  </a:txBody>
                  <a:tcPr>
                    <a:solidFill>
                      <a:srgbClr val="0070C0"/>
                    </a:solidFill>
                  </a:tcPr>
                </a:tc>
                <a:extLst>
                  <a:ext uri="{0D108BD9-81ED-4DB2-BD59-A6C34878D82A}">
                    <a16:rowId xmlns:a16="http://schemas.microsoft.com/office/drawing/2014/main" val="913985204"/>
                  </a:ext>
                </a:extLst>
              </a:tr>
              <a:tr h="518773">
                <a:tc>
                  <a:txBody>
                    <a:bodyPr/>
                    <a:lstStyle/>
                    <a:p>
                      <a:pPr lvl="0" algn="ctr">
                        <a:buNone/>
                      </a:pPr>
                      <a:r>
                        <a:rPr lang="en-US" sz="2000" b="1" i="0" u="none" strike="noStrike" noProof="0" dirty="0">
                          <a:solidFill>
                            <a:schemeClr val="bg1"/>
                          </a:solidFill>
                          <a:latin typeface="Calibri"/>
                        </a:rPr>
                        <a:t>sensory overload</a:t>
                      </a:r>
                      <a:endParaRPr lang="en-US" sz="2000" b="1">
                        <a:solidFill>
                          <a:schemeClr val="bg1"/>
                        </a:solidFill>
                      </a:endParaRPr>
                    </a:p>
                  </a:txBody>
                  <a:tcPr>
                    <a:solidFill>
                      <a:srgbClr val="0070C0"/>
                    </a:solidFill>
                  </a:tcPr>
                </a:tc>
                <a:tc>
                  <a:txBody>
                    <a:bodyPr/>
                    <a:lstStyle/>
                    <a:p>
                      <a:pPr lvl="0" algn="ctr">
                        <a:buNone/>
                      </a:pPr>
                      <a:r>
                        <a:rPr lang="en-US" sz="2000" b="1" i="0" u="none" strike="noStrike" noProof="0" dirty="0">
                          <a:solidFill>
                            <a:schemeClr val="bg1"/>
                          </a:solidFill>
                          <a:latin typeface="Calibri"/>
                        </a:rPr>
                        <a:t>underlying mental health problems</a:t>
                      </a:r>
                      <a:endParaRPr lang="en-US" sz="2000" b="1">
                        <a:solidFill>
                          <a:schemeClr val="bg1"/>
                        </a:solidFill>
                      </a:endParaRPr>
                    </a:p>
                  </a:txBody>
                  <a:tcPr>
                    <a:solidFill>
                      <a:srgbClr val="0070C0"/>
                    </a:solidFill>
                  </a:tcPr>
                </a:tc>
                <a:tc>
                  <a:txBody>
                    <a:bodyPr/>
                    <a:lstStyle/>
                    <a:p>
                      <a:pPr lvl="0" algn="ctr">
                        <a:buNone/>
                      </a:pPr>
                      <a:r>
                        <a:rPr lang="en-US" sz="2000" b="1" i="0" u="none" strike="noStrike" noProof="0" dirty="0">
                          <a:solidFill>
                            <a:schemeClr val="bg1"/>
                          </a:solidFill>
                          <a:latin typeface="Calibri"/>
                        </a:rPr>
                        <a:t>frustration due to speech and communication difficulties</a:t>
                      </a:r>
                      <a:endParaRPr lang="en-US" sz="2000" b="1">
                        <a:solidFill>
                          <a:schemeClr val="bg1"/>
                        </a:solidFill>
                      </a:endParaRPr>
                    </a:p>
                  </a:txBody>
                  <a:tcPr>
                    <a:solidFill>
                      <a:srgbClr val="0070C0"/>
                    </a:solidFill>
                  </a:tcPr>
                </a:tc>
                <a:extLst>
                  <a:ext uri="{0D108BD9-81ED-4DB2-BD59-A6C34878D82A}">
                    <a16:rowId xmlns:a16="http://schemas.microsoft.com/office/drawing/2014/main" val="3795762639"/>
                  </a:ext>
                </a:extLst>
              </a:tr>
              <a:tr h="629938">
                <a:tc>
                  <a:txBody>
                    <a:bodyPr/>
                    <a:lstStyle/>
                    <a:p>
                      <a:pPr lvl="0" algn="ctr">
                        <a:buNone/>
                      </a:pPr>
                      <a:r>
                        <a:rPr lang="en-US" sz="2000" b="1" i="0" u="none" strike="noStrike" noProof="0" dirty="0">
                          <a:solidFill>
                            <a:schemeClr val="bg1"/>
                          </a:solidFill>
                          <a:latin typeface="Calibri"/>
                        </a:rPr>
                        <a:t>anger, including about pervasive life situations or undisclosed difficulties</a:t>
                      </a:r>
                      <a:endParaRPr lang="en-US" sz="2000" b="1">
                        <a:solidFill>
                          <a:schemeClr val="bg1"/>
                        </a:solidFill>
                      </a:endParaRPr>
                    </a:p>
                  </a:txBody>
                  <a:tcPr>
                    <a:solidFill>
                      <a:srgbClr val="0070C0"/>
                    </a:solidFill>
                  </a:tcPr>
                </a:tc>
                <a:tc>
                  <a:txBody>
                    <a:bodyPr/>
                    <a:lstStyle/>
                    <a:p>
                      <a:pPr lvl="0" algn="ctr">
                        <a:buNone/>
                      </a:pPr>
                      <a:r>
                        <a:rPr lang="en-US" sz="2000" b="1" i="0" u="none" strike="noStrike" noProof="0" dirty="0">
                          <a:solidFill>
                            <a:schemeClr val="bg1"/>
                          </a:solidFill>
                          <a:latin typeface="Calibri"/>
                        </a:rPr>
                        <a:t>being overwhelmed</a:t>
                      </a:r>
                    </a:p>
                  </a:txBody>
                  <a:tcPr>
                    <a:solidFill>
                      <a:srgbClr val="0070C0"/>
                    </a:solidFill>
                  </a:tcPr>
                </a:tc>
                <a:tc>
                  <a:txBody>
                    <a:bodyPr/>
                    <a:lstStyle/>
                    <a:p>
                      <a:pPr lvl="0" algn="ctr">
                        <a:buNone/>
                      </a:pPr>
                      <a:r>
                        <a:rPr lang="en-US" sz="2000" b="1" i="0" u="none" strike="noStrike" noProof="0" dirty="0">
                          <a:solidFill>
                            <a:schemeClr val="bg1"/>
                          </a:solidFill>
                          <a:latin typeface="Calibri"/>
                        </a:rPr>
                        <a:t>response to the wrong level of challenge in lessons</a:t>
                      </a:r>
                      <a:endParaRPr lang="en-US" sz="2000" b="1">
                        <a:solidFill>
                          <a:schemeClr val="bg1"/>
                        </a:solidFill>
                      </a:endParaRPr>
                    </a:p>
                  </a:txBody>
                  <a:tcPr>
                    <a:solidFill>
                      <a:srgbClr val="0070C0"/>
                    </a:solidFill>
                  </a:tcPr>
                </a:tc>
                <a:extLst>
                  <a:ext uri="{0D108BD9-81ED-4DB2-BD59-A6C34878D82A}">
                    <a16:rowId xmlns:a16="http://schemas.microsoft.com/office/drawing/2014/main" val="3070836926"/>
                  </a:ext>
                </a:extLst>
              </a:tr>
            </a:tbl>
          </a:graphicData>
        </a:graphic>
      </p:graphicFrame>
    </p:spTree>
    <p:extLst>
      <p:ext uri="{BB962C8B-B14F-4D97-AF65-F5344CB8AC3E}">
        <p14:creationId xmlns:p14="http://schemas.microsoft.com/office/powerpoint/2010/main" val="1896769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A73355-A436-6BD2-DCC7-86B55FDB769B}"/>
              </a:ext>
            </a:extLst>
          </p:cNvPr>
          <p:cNvSpPr txBox="1"/>
          <p:nvPr/>
        </p:nvSpPr>
        <p:spPr>
          <a:xfrm>
            <a:off x="-104" y="-103"/>
            <a:ext cx="12179667" cy="51090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accent1"/>
                </a:solidFill>
                <a:ea typeface="+mn-lt"/>
                <a:cs typeface="+mn-lt"/>
              </a:rPr>
              <a:t>Sensory and/or Physical Needs </a:t>
            </a:r>
            <a:endParaRPr lang="en-US" sz="2000" dirty="0">
              <a:solidFill>
                <a:schemeClr val="accent1"/>
              </a:solidFill>
              <a:ea typeface="+mn-lt"/>
              <a:cs typeface="+mn-lt"/>
            </a:endParaRPr>
          </a:p>
          <a:p>
            <a:pPr marL="342900" indent="-342900">
              <a:buFont typeface="Arial"/>
              <a:buChar char="•"/>
            </a:pPr>
            <a:r>
              <a:rPr lang="en-US" sz="2200" b="1" dirty="0">
                <a:solidFill>
                  <a:srgbClr val="202124"/>
                </a:solidFill>
                <a:ea typeface="+mn-lt"/>
                <a:cs typeface="+mn-lt"/>
              </a:rPr>
              <a:t>Children and young people may require special educational provision within school because they have a disability which prevents or hinders them from making use of the educational facilities generally provided.</a:t>
            </a:r>
            <a:endParaRPr lang="en-US" sz="2200" b="1">
              <a:solidFill>
                <a:srgbClr val="111111"/>
              </a:solidFill>
              <a:ea typeface="+mn-lt"/>
              <a:cs typeface="+mn-lt"/>
            </a:endParaRPr>
          </a:p>
          <a:p>
            <a:endParaRPr lang="en-US" sz="2200" b="1" dirty="0">
              <a:solidFill>
                <a:srgbClr val="202124"/>
              </a:solidFill>
              <a:ea typeface="+mn-lt"/>
              <a:cs typeface="+mn-lt"/>
            </a:endParaRPr>
          </a:p>
          <a:p>
            <a:pPr marL="342900" indent="-342900">
              <a:buFont typeface="Arial"/>
              <a:buChar char="•"/>
            </a:pPr>
            <a:r>
              <a:rPr lang="en-US" sz="2200" dirty="0">
                <a:ea typeface="+mn-lt"/>
                <a:cs typeface="+mn-lt"/>
              </a:rPr>
              <a:t>This includes pupils who have:</a:t>
            </a:r>
            <a:endParaRPr lang="en-US" sz="2200" b="1" dirty="0">
              <a:solidFill>
                <a:srgbClr val="202124"/>
              </a:solidFill>
              <a:ea typeface="+mn-lt"/>
              <a:cs typeface="+mn-lt"/>
            </a:endParaRPr>
          </a:p>
          <a:p>
            <a:pPr marL="342900" indent="-342900">
              <a:buFont typeface="Arial"/>
              <a:buChar char="•"/>
            </a:pPr>
            <a:endParaRPr lang="en-US" sz="2200" dirty="0">
              <a:ea typeface="+mn-lt"/>
              <a:cs typeface="+mn-lt"/>
            </a:endParaRPr>
          </a:p>
          <a:p>
            <a:pPr marL="342900" indent="-342900">
              <a:buFont typeface="Arial"/>
              <a:buChar char="•"/>
            </a:pPr>
            <a:endParaRPr lang="en-US" sz="2200" dirty="0">
              <a:ea typeface="+mn-lt"/>
              <a:cs typeface="+mn-lt"/>
            </a:endParaRPr>
          </a:p>
          <a:p>
            <a:pPr marL="342900" indent="-342900">
              <a:buFont typeface="Arial"/>
              <a:buChar char="•"/>
            </a:pPr>
            <a:endParaRPr lang="en-US" sz="2200" dirty="0">
              <a:ea typeface="+mn-lt"/>
              <a:cs typeface="+mn-lt"/>
            </a:endParaRPr>
          </a:p>
          <a:p>
            <a:pPr marL="342900" indent="-342900">
              <a:buFont typeface="Arial"/>
              <a:buChar char="•"/>
            </a:pPr>
            <a:endParaRPr lang="en-US" sz="2200" dirty="0">
              <a:ea typeface="+mn-lt"/>
              <a:cs typeface="+mn-lt"/>
            </a:endParaRPr>
          </a:p>
          <a:p>
            <a:pPr marL="342900" indent="-342900">
              <a:buFont typeface="Arial"/>
              <a:buChar char="•"/>
            </a:pPr>
            <a:endParaRPr lang="en-US" sz="2200" dirty="0">
              <a:ea typeface="+mn-lt"/>
              <a:cs typeface="+mn-lt"/>
            </a:endParaRPr>
          </a:p>
          <a:p>
            <a:pPr marL="342900" indent="-342900">
              <a:buFont typeface="Arial"/>
              <a:buChar char="•"/>
            </a:pPr>
            <a:r>
              <a:rPr lang="en-US" sz="2200" dirty="0">
                <a:ea typeface="+mn-lt"/>
                <a:cs typeface="+mn-lt"/>
              </a:rPr>
              <a:t>It is likely that these children and young people will require specialist support and/or equipment to access their learning or habilitation support. </a:t>
            </a:r>
            <a:endParaRPr lang="en-US" sz="2200" b="1">
              <a:solidFill>
                <a:srgbClr val="202124"/>
              </a:solidFill>
              <a:ea typeface="+mn-lt"/>
              <a:cs typeface="+mn-lt"/>
            </a:endParaRPr>
          </a:p>
          <a:p>
            <a:endParaRPr lang="en-US" sz="2200" dirty="0">
              <a:solidFill>
                <a:srgbClr val="000000"/>
              </a:solidFill>
              <a:ea typeface="+mn-lt"/>
              <a:cs typeface="+mn-lt"/>
            </a:endParaRPr>
          </a:p>
        </p:txBody>
      </p:sp>
      <p:pic>
        <p:nvPicPr>
          <p:cNvPr id="4" name="Picture 3" descr="Coventry SEND Local Offer | Let's Talk Coventry">
            <a:extLst>
              <a:ext uri="{FF2B5EF4-FFF2-40B4-BE49-F238E27FC236}">
                <a16:creationId xmlns:a16="http://schemas.microsoft.com/office/drawing/2014/main" id="{E0063F1F-4B03-FD30-033D-A15D918F8B0A}"/>
              </a:ext>
            </a:extLst>
          </p:cNvPr>
          <p:cNvPicPr>
            <a:picLocks noChangeAspect="1"/>
          </p:cNvPicPr>
          <p:nvPr/>
        </p:nvPicPr>
        <p:blipFill>
          <a:blip r:embed="rId3"/>
          <a:stretch>
            <a:fillRect/>
          </a:stretch>
        </p:blipFill>
        <p:spPr>
          <a:xfrm>
            <a:off x="9261820" y="5570136"/>
            <a:ext cx="2743200" cy="1085850"/>
          </a:xfrm>
          <a:prstGeom prst="rect">
            <a:avLst/>
          </a:prstGeom>
        </p:spPr>
      </p:pic>
      <p:graphicFrame>
        <p:nvGraphicFramePr>
          <p:cNvPr id="3" name="Table 2">
            <a:extLst>
              <a:ext uri="{FF2B5EF4-FFF2-40B4-BE49-F238E27FC236}">
                <a16:creationId xmlns:a16="http://schemas.microsoft.com/office/drawing/2014/main" id="{83D5325F-4BE7-09B7-4795-F653E096065A}"/>
              </a:ext>
            </a:extLst>
          </p:cNvPr>
          <p:cNvGraphicFramePr>
            <a:graphicFrameLocks noGrp="1"/>
          </p:cNvGraphicFramePr>
          <p:nvPr>
            <p:extLst>
              <p:ext uri="{D42A27DB-BD31-4B8C-83A1-F6EECF244321}">
                <p14:modId xmlns:p14="http://schemas.microsoft.com/office/powerpoint/2010/main" val="1962762630"/>
              </p:ext>
            </p:extLst>
          </p:nvPr>
        </p:nvGraphicFramePr>
        <p:xfrm>
          <a:off x="448266" y="2561685"/>
          <a:ext cx="11262750" cy="1097280"/>
        </p:xfrm>
        <a:graphic>
          <a:graphicData uri="http://schemas.openxmlformats.org/drawingml/2006/table">
            <a:tbl>
              <a:tblPr firstRow="1" bandRow="1">
                <a:tableStyleId>{5C22544A-7EE6-4342-B048-85BDC9FD1C3A}</a:tableStyleId>
              </a:tblPr>
              <a:tblGrid>
                <a:gridCol w="2252550">
                  <a:extLst>
                    <a:ext uri="{9D8B030D-6E8A-4147-A177-3AD203B41FA5}">
                      <a16:colId xmlns:a16="http://schemas.microsoft.com/office/drawing/2014/main" val="2547603867"/>
                    </a:ext>
                  </a:extLst>
                </a:gridCol>
                <a:gridCol w="2252550">
                  <a:extLst>
                    <a:ext uri="{9D8B030D-6E8A-4147-A177-3AD203B41FA5}">
                      <a16:colId xmlns:a16="http://schemas.microsoft.com/office/drawing/2014/main" val="174226934"/>
                    </a:ext>
                  </a:extLst>
                </a:gridCol>
                <a:gridCol w="2252550">
                  <a:extLst>
                    <a:ext uri="{9D8B030D-6E8A-4147-A177-3AD203B41FA5}">
                      <a16:colId xmlns:a16="http://schemas.microsoft.com/office/drawing/2014/main" val="2055485683"/>
                    </a:ext>
                  </a:extLst>
                </a:gridCol>
                <a:gridCol w="2252550">
                  <a:extLst>
                    <a:ext uri="{9D8B030D-6E8A-4147-A177-3AD203B41FA5}">
                      <a16:colId xmlns:a16="http://schemas.microsoft.com/office/drawing/2014/main" val="4073558042"/>
                    </a:ext>
                  </a:extLst>
                </a:gridCol>
                <a:gridCol w="2252550">
                  <a:extLst>
                    <a:ext uri="{9D8B030D-6E8A-4147-A177-3AD203B41FA5}">
                      <a16:colId xmlns:a16="http://schemas.microsoft.com/office/drawing/2014/main" val="798941322"/>
                    </a:ext>
                  </a:extLst>
                </a:gridCol>
              </a:tblGrid>
              <a:tr h="943241">
                <a:tc>
                  <a:txBody>
                    <a:bodyPr/>
                    <a:lstStyle/>
                    <a:p>
                      <a:pPr algn="ctr"/>
                      <a:r>
                        <a:rPr lang="en-US" sz="2200" dirty="0"/>
                        <a:t>Visual impairment</a:t>
                      </a:r>
                    </a:p>
                  </a:txBody>
                  <a:tcPr/>
                </a:tc>
                <a:tc>
                  <a:txBody>
                    <a:bodyPr/>
                    <a:lstStyle/>
                    <a:p>
                      <a:pPr algn="ctr"/>
                      <a:r>
                        <a:rPr lang="en-US" sz="2200" dirty="0"/>
                        <a:t>Hearing Impairment</a:t>
                      </a:r>
                    </a:p>
                  </a:txBody>
                  <a:tcPr/>
                </a:tc>
                <a:tc>
                  <a:txBody>
                    <a:bodyPr/>
                    <a:lstStyle/>
                    <a:p>
                      <a:pPr algn="ctr"/>
                      <a:r>
                        <a:rPr lang="en-US" sz="2200" dirty="0"/>
                        <a:t>Multi- sensory impairment</a:t>
                      </a:r>
                    </a:p>
                  </a:txBody>
                  <a:tcPr/>
                </a:tc>
                <a:tc>
                  <a:txBody>
                    <a:bodyPr/>
                    <a:lstStyle/>
                    <a:p>
                      <a:pPr algn="ctr"/>
                      <a:r>
                        <a:rPr lang="en-US" sz="2200" dirty="0"/>
                        <a:t>Severe physical disability</a:t>
                      </a:r>
                    </a:p>
                  </a:txBody>
                  <a:tcPr/>
                </a:tc>
                <a:tc>
                  <a:txBody>
                    <a:bodyPr/>
                    <a:lstStyle/>
                    <a:p>
                      <a:pPr lvl="0" algn="ctr">
                        <a:buNone/>
                      </a:pPr>
                      <a:r>
                        <a:rPr lang="en-US" sz="2200" dirty="0"/>
                        <a:t>Sensory processing difficulties</a:t>
                      </a:r>
                    </a:p>
                  </a:txBody>
                  <a:tcPr/>
                </a:tc>
                <a:extLst>
                  <a:ext uri="{0D108BD9-81ED-4DB2-BD59-A6C34878D82A}">
                    <a16:rowId xmlns:a16="http://schemas.microsoft.com/office/drawing/2014/main" val="2850822235"/>
                  </a:ext>
                </a:extLst>
              </a:tr>
            </a:tbl>
          </a:graphicData>
        </a:graphic>
      </p:graphicFrame>
      <p:pic>
        <p:nvPicPr>
          <p:cNvPr id="6" name="Picture 5" descr="What Does Inclusion Look Like? Inclusion is Belonging | Think Inclusive ...">
            <a:extLst>
              <a:ext uri="{FF2B5EF4-FFF2-40B4-BE49-F238E27FC236}">
                <a16:creationId xmlns:a16="http://schemas.microsoft.com/office/drawing/2014/main" id="{476424CE-117D-D30D-DA61-920FC95DF12F}"/>
              </a:ext>
            </a:extLst>
          </p:cNvPr>
          <p:cNvPicPr>
            <a:picLocks noChangeAspect="1"/>
          </p:cNvPicPr>
          <p:nvPr/>
        </p:nvPicPr>
        <p:blipFill rotWithShape="1">
          <a:blip r:embed="rId4"/>
          <a:srcRect l="6804" t="55785" r="206" b="10124"/>
          <a:stretch/>
        </p:blipFill>
        <p:spPr>
          <a:xfrm>
            <a:off x="1629507" y="4722575"/>
            <a:ext cx="5276214" cy="1933023"/>
          </a:xfrm>
          <a:prstGeom prst="rect">
            <a:avLst/>
          </a:prstGeom>
        </p:spPr>
      </p:pic>
      <p:pic>
        <p:nvPicPr>
          <p:cNvPr id="7" name="Picture 6" descr="What Does Inclusion Look Like? Inclusion is Belonging | Think Inclusive ...">
            <a:extLst>
              <a:ext uri="{FF2B5EF4-FFF2-40B4-BE49-F238E27FC236}">
                <a16:creationId xmlns:a16="http://schemas.microsoft.com/office/drawing/2014/main" id="{42873D14-832F-84EB-B603-1C4C3FA0CF8F}"/>
              </a:ext>
            </a:extLst>
          </p:cNvPr>
          <p:cNvPicPr>
            <a:picLocks noChangeAspect="1"/>
          </p:cNvPicPr>
          <p:nvPr/>
        </p:nvPicPr>
        <p:blipFill rotWithShape="1">
          <a:blip r:embed="rId4"/>
          <a:srcRect l="55518" t="6029" r="4788" b="49891"/>
          <a:stretch/>
        </p:blipFill>
        <p:spPr>
          <a:xfrm>
            <a:off x="6775939" y="4730192"/>
            <a:ext cx="1962066" cy="1929566"/>
          </a:xfrm>
          <a:prstGeom prst="rect">
            <a:avLst/>
          </a:prstGeom>
        </p:spPr>
      </p:pic>
    </p:spTree>
    <p:extLst>
      <p:ext uri="{BB962C8B-B14F-4D97-AF65-F5344CB8AC3E}">
        <p14:creationId xmlns:p14="http://schemas.microsoft.com/office/powerpoint/2010/main" val="3092416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ventry SEND Local Offer | Let's Talk Coventry">
            <a:extLst>
              <a:ext uri="{FF2B5EF4-FFF2-40B4-BE49-F238E27FC236}">
                <a16:creationId xmlns:a16="http://schemas.microsoft.com/office/drawing/2014/main" id="{E7C831A3-0AF1-5165-AAD7-926A7886AE2B}"/>
              </a:ext>
            </a:extLst>
          </p:cNvPr>
          <p:cNvPicPr>
            <a:picLocks noChangeAspect="1"/>
          </p:cNvPicPr>
          <p:nvPr/>
        </p:nvPicPr>
        <p:blipFill>
          <a:blip r:embed="rId3"/>
          <a:stretch>
            <a:fillRect/>
          </a:stretch>
        </p:blipFill>
        <p:spPr>
          <a:xfrm>
            <a:off x="9148549" y="5570135"/>
            <a:ext cx="2743200" cy="1085850"/>
          </a:xfrm>
          <a:prstGeom prst="rect">
            <a:avLst/>
          </a:prstGeom>
        </p:spPr>
      </p:pic>
      <p:sp>
        <p:nvSpPr>
          <p:cNvPr id="4" name="TextBox 3">
            <a:extLst>
              <a:ext uri="{FF2B5EF4-FFF2-40B4-BE49-F238E27FC236}">
                <a16:creationId xmlns:a16="http://schemas.microsoft.com/office/drawing/2014/main" id="{2F303DB7-738E-01F7-24B3-59F2B167E101}"/>
              </a:ext>
            </a:extLst>
          </p:cNvPr>
          <p:cNvSpPr txBox="1"/>
          <p:nvPr/>
        </p:nvSpPr>
        <p:spPr>
          <a:xfrm>
            <a:off x="335113" y="13572"/>
            <a:ext cx="11871362" cy="85561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a:solidFill>
                  <a:srgbClr val="0070C0"/>
                </a:solidFill>
                <a:cs typeface="Calibri"/>
              </a:rPr>
              <a:t>Specialist SEND Services </a:t>
            </a:r>
            <a:endParaRPr lang="en-US" dirty="0">
              <a:solidFill>
                <a:srgbClr val="000000"/>
              </a:solidFill>
              <a:cs typeface="Calibri"/>
            </a:endParaRPr>
          </a:p>
          <a:p>
            <a:r>
              <a:rPr lang="en-US" sz="6000" b="1" dirty="0">
                <a:solidFill>
                  <a:srgbClr val="0070C0"/>
                </a:solidFill>
                <a:cs typeface="Calibri"/>
              </a:rPr>
              <a:t>        </a:t>
            </a:r>
            <a:endParaRPr lang="en-US">
              <a:solidFill>
                <a:srgbClr val="000000"/>
              </a:solidFill>
              <a:cs typeface="Calibri"/>
            </a:endParaRPr>
          </a:p>
          <a:p>
            <a:r>
              <a:rPr lang="en-US" sz="6000" b="1" dirty="0">
                <a:solidFill>
                  <a:srgbClr val="0070C0"/>
                </a:solidFill>
                <a:cs typeface="Calibri"/>
              </a:rPr>
              <a:t>               </a:t>
            </a:r>
            <a:endParaRPr lang="en-US">
              <a:cs typeface="Calibri"/>
            </a:endParaRPr>
          </a:p>
          <a:p>
            <a:r>
              <a:rPr lang="en-US" sz="2400" dirty="0">
                <a:ea typeface="Calibri" panose="020F0502020204030204"/>
                <a:cs typeface="Calibri"/>
              </a:rPr>
              <a:t>The following services, provided by Coventry Local Authority, support and advise schools about children and young people with SEND to ensure that their needs are met within school: </a:t>
            </a:r>
          </a:p>
          <a:p>
            <a:pPr marL="571500" indent="-571500">
              <a:buFont typeface="Arial"/>
              <a:buChar char="•"/>
            </a:pPr>
            <a:endParaRPr lang="en-US" sz="2400" b="1" dirty="0">
              <a:solidFill>
                <a:srgbClr val="0070C0"/>
              </a:solidFill>
              <a:ea typeface="Calibri"/>
              <a:cs typeface="Calibri"/>
            </a:endParaRPr>
          </a:p>
          <a:p>
            <a:pPr marL="571500" indent="-571500">
              <a:buFont typeface="Arial"/>
              <a:buChar char="•"/>
            </a:pPr>
            <a:r>
              <a:rPr lang="en-US" sz="2400" b="1" dirty="0">
                <a:solidFill>
                  <a:srgbClr val="0070C0"/>
                </a:solidFill>
                <a:cs typeface="Calibri"/>
              </a:rPr>
              <a:t>CCT- </a:t>
            </a:r>
            <a:r>
              <a:rPr lang="en-US" sz="2400" dirty="0">
                <a:cs typeface="Calibri"/>
              </a:rPr>
              <a:t>Complex Communication Team</a:t>
            </a:r>
            <a:endParaRPr lang="en-US" sz="2400">
              <a:ea typeface="Calibri"/>
              <a:cs typeface="Calibri"/>
            </a:endParaRPr>
          </a:p>
          <a:p>
            <a:pPr marL="571500" indent="-571500">
              <a:buFont typeface="Arial"/>
              <a:buChar char="•"/>
            </a:pPr>
            <a:r>
              <a:rPr lang="en-US" sz="2400" b="1" dirty="0">
                <a:solidFill>
                  <a:srgbClr val="0070C0"/>
                </a:solidFill>
                <a:cs typeface="Calibri"/>
              </a:rPr>
              <a:t>SEMHL- </a:t>
            </a:r>
            <a:r>
              <a:rPr lang="en-US" sz="2400" dirty="0">
                <a:cs typeface="Calibri"/>
              </a:rPr>
              <a:t>Social, Emotional, Mental Health and Learning Team</a:t>
            </a:r>
            <a:endParaRPr lang="en-US" sz="2400">
              <a:ea typeface="Calibri"/>
              <a:cs typeface="Calibri"/>
            </a:endParaRPr>
          </a:p>
          <a:p>
            <a:pPr marL="571500" indent="-571500">
              <a:buFont typeface="Arial"/>
              <a:buChar char="•"/>
            </a:pPr>
            <a:r>
              <a:rPr lang="en-US" sz="2400" b="1" dirty="0">
                <a:solidFill>
                  <a:srgbClr val="0070C0"/>
                </a:solidFill>
                <a:cs typeface="Calibri"/>
              </a:rPr>
              <a:t>EPS- </a:t>
            </a:r>
            <a:r>
              <a:rPr lang="en-US" sz="2400" dirty="0">
                <a:cs typeface="Calibri"/>
              </a:rPr>
              <a:t>Education Psychology Service</a:t>
            </a:r>
            <a:endParaRPr lang="en-US" sz="2400">
              <a:ea typeface="Calibri"/>
              <a:cs typeface="Calibri"/>
            </a:endParaRPr>
          </a:p>
          <a:p>
            <a:pPr marL="571500" indent="-571500">
              <a:buFont typeface="Arial"/>
              <a:buChar char="•"/>
            </a:pPr>
            <a:r>
              <a:rPr lang="en-US" sz="2400" b="1" dirty="0">
                <a:solidFill>
                  <a:srgbClr val="0070C0"/>
                </a:solidFill>
                <a:cs typeface="Calibri"/>
              </a:rPr>
              <a:t>Sensory Team- </a:t>
            </a:r>
            <a:r>
              <a:rPr lang="en-US" sz="2400" dirty="0">
                <a:cs typeface="Calibri"/>
              </a:rPr>
              <a:t>Hearing and Visual Impairment</a:t>
            </a:r>
            <a:endParaRPr lang="en-US" sz="2400">
              <a:ea typeface="Calibri"/>
              <a:cs typeface="Calibri"/>
            </a:endParaRPr>
          </a:p>
          <a:p>
            <a:pPr marL="571500" indent="-571500">
              <a:buFont typeface="Arial"/>
              <a:buChar char="•"/>
            </a:pPr>
            <a:r>
              <a:rPr lang="en-US" sz="2400" b="1" dirty="0">
                <a:solidFill>
                  <a:srgbClr val="0070C0"/>
                </a:solidFill>
                <a:cs typeface="Calibri"/>
              </a:rPr>
              <a:t>START- </a:t>
            </a:r>
            <a:r>
              <a:rPr lang="en-US" sz="2400" dirty="0">
                <a:cs typeface="Calibri"/>
              </a:rPr>
              <a:t>Statutory Assessment and Referral Team</a:t>
            </a:r>
            <a:endParaRPr lang="en-US" sz="2400">
              <a:ea typeface="Calibri"/>
              <a:cs typeface="Calibri"/>
            </a:endParaRPr>
          </a:p>
          <a:p>
            <a:pPr marL="571500" indent="-571500">
              <a:buFont typeface="Arial"/>
              <a:buChar char="•"/>
            </a:pPr>
            <a:r>
              <a:rPr lang="en-US" sz="2400" b="1" dirty="0">
                <a:solidFill>
                  <a:srgbClr val="0070C0"/>
                </a:solidFill>
                <a:cs typeface="Calibri"/>
              </a:rPr>
              <a:t>Early Years SEND Team</a:t>
            </a:r>
            <a:endParaRPr lang="en-US" sz="2400" b="1">
              <a:solidFill>
                <a:srgbClr val="0070C0"/>
              </a:solidFill>
              <a:ea typeface="Calibri"/>
              <a:cs typeface="Calibri"/>
            </a:endParaRPr>
          </a:p>
          <a:p>
            <a:pPr marL="571500" indent="-571500">
              <a:buFont typeface="Arial"/>
              <a:buChar char="•"/>
            </a:pPr>
            <a:r>
              <a:rPr lang="en-US" sz="2400" b="1" dirty="0">
                <a:solidFill>
                  <a:srgbClr val="0070C0"/>
                </a:solidFill>
                <a:cs typeface="Calibri"/>
              </a:rPr>
              <a:t>Virtual School- </a:t>
            </a:r>
            <a:r>
              <a:rPr lang="en-US" sz="2400" dirty="0">
                <a:cs typeface="Calibri"/>
              </a:rPr>
              <a:t>Looked After Children</a:t>
            </a:r>
            <a:endParaRPr lang="en-US" sz="2400" dirty="0">
              <a:ea typeface="Calibri"/>
              <a:cs typeface="Calibri"/>
            </a:endParaRPr>
          </a:p>
          <a:p>
            <a:pPr marL="571500" indent="-571500">
              <a:buFont typeface="Arial"/>
              <a:buChar char="•"/>
            </a:pPr>
            <a:endParaRPr lang="en-US" sz="3200" b="1" dirty="0">
              <a:solidFill>
                <a:srgbClr val="0070C0"/>
              </a:solidFill>
              <a:cs typeface="Calibri"/>
            </a:endParaRPr>
          </a:p>
          <a:p>
            <a:pPr marL="571500" indent="-571500">
              <a:buFont typeface="Arial"/>
              <a:buChar char="•"/>
            </a:pPr>
            <a:endParaRPr lang="en-US" sz="4000" b="1" dirty="0">
              <a:solidFill>
                <a:srgbClr val="0070C0"/>
              </a:solidFill>
              <a:cs typeface="Calibri"/>
            </a:endParaRPr>
          </a:p>
          <a:p>
            <a:endParaRPr lang="en-US" sz="4000" b="1" dirty="0">
              <a:solidFill>
                <a:srgbClr val="0070C0"/>
              </a:solidFill>
              <a:cs typeface="Calibri"/>
            </a:endParaRPr>
          </a:p>
          <a:p>
            <a:endParaRPr lang="en-US" dirty="0">
              <a:cs typeface="Calibri"/>
            </a:endParaRPr>
          </a:p>
        </p:txBody>
      </p:sp>
      <p:pic>
        <p:nvPicPr>
          <p:cNvPr id="5" name="Picture 4" descr="Love That Max : One good way to tell how a child was raised: How they treat  those with disabilities">
            <a:extLst>
              <a:ext uri="{FF2B5EF4-FFF2-40B4-BE49-F238E27FC236}">
                <a16:creationId xmlns:a16="http://schemas.microsoft.com/office/drawing/2014/main" id="{ECF2FE22-7958-A42E-766A-1C4E95028296}"/>
              </a:ext>
            </a:extLst>
          </p:cNvPr>
          <p:cNvPicPr>
            <a:picLocks noChangeAspect="1"/>
          </p:cNvPicPr>
          <p:nvPr/>
        </p:nvPicPr>
        <p:blipFill>
          <a:blip r:embed="rId4"/>
          <a:stretch>
            <a:fillRect/>
          </a:stretch>
        </p:blipFill>
        <p:spPr>
          <a:xfrm>
            <a:off x="2467757" y="996714"/>
            <a:ext cx="7267859" cy="1634604"/>
          </a:xfrm>
          <a:prstGeom prst="rect">
            <a:avLst/>
          </a:prstGeom>
        </p:spPr>
      </p:pic>
    </p:spTree>
    <p:extLst>
      <p:ext uri="{BB962C8B-B14F-4D97-AF65-F5344CB8AC3E}">
        <p14:creationId xmlns:p14="http://schemas.microsoft.com/office/powerpoint/2010/main" val="26676554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3171</Words>
  <Application>Microsoft Office PowerPoint</Application>
  <PresentationFormat>Widescreen</PresentationFormat>
  <Paragraphs>247</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Longden, Sally</cp:lastModifiedBy>
  <cp:revision>5843</cp:revision>
  <dcterms:created xsi:type="dcterms:W3CDTF">2024-02-13T12:25:17Z</dcterms:created>
  <dcterms:modified xsi:type="dcterms:W3CDTF">2024-06-17T09:19:38Z</dcterms:modified>
</cp:coreProperties>
</file>