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11" r:id="rId2"/>
    <p:sldId id="318" r:id="rId3"/>
    <p:sldId id="320" r:id="rId4"/>
    <p:sldId id="314" r:id="rId5"/>
    <p:sldId id="315" r:id="rId6"/>
    <p:sldId id="331" r:id="rId7"/>
    <p:sldId id="322" r:id="rId8"/>
    <p:sldId id="317" r:id="rId9"/>
    <p:sldId id="335" r:id="rId10"/>
    <p:sldId id="336" r:id="rId11"/>
    <p:sldId id="337" r:id="rId12"/>
    <p:sldId id="313" r:id="rId13"/>
    <p:sldId id="355" r:id="rId14"/>
    <p:sldId id="327" r:id="rId15"/>
    <p:sldId id="356" r:id="rId16"/>
    <p:sldId id="328" r:id="rId17"/>
    <p:sldId id="309" r:id="rId18"/>
    <p:sldId id="354" r:id="rId19"/>
    <p:sldId id="329" r:id="rId20"/>
    <p:sldId id="349" r:id="rId21"/>
    <p:sldId id="330" r:id="rId22"/>
    <p:sldId id="344" r:id="rId23"/>
    <p:sldId id="332" r:id="rId24"/>
    <p:sldId id="351" r:id="rId25"/>
    <p:sldId id="353" r:id="rId26"/>
    <p:sldId id="350" r:id="rId27"/>
    <p:sldId id="3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AE400-114D-463F-A0C3-D6B654F47BC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GB"/>
        </a:p>
      </dgm:t>
    </dgm:pt>
    <dgm:pt modelId="{8ADAA7E5-82C3-4A89-A1E4-2B692BE80749}">
      <dgm:prSet phldrT="[Text]"/>
      <dgm:spPr/>
      <dgm:t>
        <a:bodyPr/>
        <a:lstStyle/>
        <a:p>
          <a:r>
            <a:rPr lang="en-GB" dirty="0"/>
            <a:t>A positive classroom climate, focusing on praise and encouragement. </a:t>
          </a:r>
        </a:p>
      </dgm:t>
    </dgm:pt>
    <dgm:pt modelId="{C27821A6-A82E-4BF2-935F-8C2868833C77}" type="parTrans" cxnId="{593EB9CC-C3C9-4BEB-B367-8C8438EAF320}">
      <dgm:prSet/>
      <dgm:spPr/>
      <dgm:t>
        <a:bodyPr/>
        <a:lstStyle/>
        <a:p>
          <a:endParaRPr lang="en-GB"/>
        </a:p>
      </dgm:t>
    </dgm:pt>
    <dgm:pt modelId="{BEA68DCF-5091-41B6-8078-F05CE4E3D2A0}" type="sibTrans" cxnId="{593EB9CC-C3C9-4BEB-B367-8C8438EAF320}">
      <dgm:prSet/>
      <dgm:spPr/>
      <dgm:t>
        <a:bodyPr/>
        <a:lstStyle/>
        <a:p>
          <a:endParaRPr lang="en-GB"/>
        </a:p>
      </dgm:t>
    </dgm:pt>
    <dgm:pt modelId="{40EFDC44-79B5-42C8-B0F7-B0F2CE13B149}">
      <dgm:prSet/>
      <dgm:spPr/>
      <dgm:t>
        <a:bodyPr/>
        <a:lstStyle/>
        <a:p>
          <a:r>
            <a:rPr lang="en-GB" dirty="0"/>
            <a:t>Routines that promote emotional wellbeing, and successful transition. </a:t>
          </a:r>
        </a:p>
      </dgm:t>
    </dgm:pt>
    <dgm:pt modelId="{DCA6972B-50E9-48E9-8B9D-4F59E039E919}" type="parTrans" cxnId="{6A6BFC48-C03E-4ED1-96DA-000734D32CB7}">
      <dgm:prSet/>
      <dgm:spPr/>
      <dgm:t>
        <a:bodyPr/>
        <a:lstStyle/>
        <a:p>
          <a:endParaRPr lang="en-GB"/>
        </a:p>
      </dgm:t>
    </dgm:pt>
    <dgm:pt modelId="{DC912C68-DCC4-45F2-B8F2-1549DB4D1114}" type="sibTrans" cxnId="{6A6BFC48-C03E-4ED1-96DA-000734D32CB7}">
      <dgm:prSet/>
      <dgm:spPr/>
      <dgm:t>
        <a:bodyPr/>
        <a:lstStyle/>
        <a:p>
          <a:endParaRPr lang="en-GB"/>
        </a:p>
      </dgm:t>
    </dgm:pt>
    <dgm:pt modelId="{6B781C9C-6C48-4F89-BC12-5B09B3924F7C}">
      <dgm:prSet/>
      <dgm:spPr/>
      <dgm:t>
        <a:bodyPr/>
        <a:lstStyle/>
        <a:p>
          <a:r>
            <a:rPr lang="en-GB" dirty="0"/>
            <a:t>A classroom environment and layout that account of SEMH needs of learners. </a:t>
          </a:r>
        </a:p>
      </dgm:t>
    </dgm:pt>
    <dgm:pt modelId="{97B82748-E573-44A9-B9F7-139273F8A7AE}" type="parTrans" cxnId="{E01F0E55-5A73-4E8C-9EE9-E0211A147C29}">
      <dgm:prSet/>
      <dgm:spPr/>
      <dgm:t>
        <a:bodyPr/>
        <a:lstStyle/>
        <a:p>
          <a:endParaRPr lang="en-GB"/>
        </a:p>
      </dgm:t>
    </dgm:pt>
    <dgm:pt modelId="{54CDBFD2-288C-4FD8-B004-4F0D9871B2F2}" type="sibTrans" cxnId="{E01F0E55-5A73-4E8C-9EE9-E0211A147C29}">
      <dgm:prSet/>
      <dgm:spPr/>
      <dgm:t>
        <a:bodyPr/>
        <a:lstStyle/>
        <a:p>
          <a:endParaRPr lang="en-GB"/>
        </a:p>
      </dgm:t>
    </dgm:pt>
    <dgm:pt modelId="{CCF89CF7-507F-4A38-BFC7-FB5E865785E5}">
      <dgm:prSet/>
      <dgm:spPr/>
      <dgm:t>
        <a:bodyPr/>
        <a:lstStyle/>
        <a:p>
          <a:r>
            <a:rPr lang="en-GB" dirty="0"/>
            <a:t>Active, engaging and meaningful resources &amp; supports for learning available. </a:t>
          </a:r>
        </a:p>
      </dgm:t>
    </dgm:pt>
    <dgm:pt modelId="{59AE1492-AB1B-46E3-8C58-D71D302B2D8E}" type="parTrans" cxnId="{29A44ED3-6CB0-4F70-9FAB-7D54CF49EE8E}">
      <dgm:prSet/>
      <dgm:spPr/>
      <dgm:t>
        <a:bodyPr/>
        <a:lstStyle/>
        <a:p>
          <a:endParaRPr lang="en-GB"/>
        </a:p>
      </dgm:t>
    </dgm:pt>
    <dgm:pt modelId="{8736FD8E-CE83-44C7-8943-B384113187AA}" type="sibTrans" cxnId="{29A44ED3-6CB0-4F70-9FAB-7D54CF49EE8E}">
      <dgm:prSet/>
      <dgm:spPr/>
      <dgm:t>
        <a:bodyPr/>
        <a:lstStyle/>
        <a:p>
          <a:endParaRPr lang="en-GB"/>
        </a:p>
      </dgm:t>
    </dgm:pt>
    <dgm:pt modelId="{7A9CF942-2AC6-481A-8558-14E18FFA3089}">
      <dgm:prSet/>
      <dgm:spPr/>
      <dgm:t>
        <a:bodyPr/>
        <a:lstStyle/>
        <a:p>
          <a:r>
            <a:rPr lang="en-GB" dirty="0"/>
            <a:t>Access to named quiet areas of school and playground. </a:t>
          </a:r>
        </a:p>
      </dgm:t>
    </dgm:pt>
    <dgm:pt modelId="{D0CF2349-0E92-4CF6-B315-552B65CA8178}" type="parTrans" cxnId="{DDD171A9-2CD1-469C-99A2-5BD5D458A330}">
      <dgm:prSet/>
      <dgm:spPr/>
      <dgm:t>
        <a:bodyPr/>
        <a:lstStyle/>
        <a:p>
          <a:endParaRPr lang="en-GB"/>
        </a:p>
      </dgm:t>
    </dgm:pt>
    <dgm:pt modelId="{81976417-8A51-445B-A235-2FD8EAF6FBC4}" type="sibTrans" cxnId="{DDD171A9-2CD1-469C-99A2-5BD5D458A330}">
      <dgm:prSet/>
      <dgm:spPr/>
      <dgm:t>
        <a:bodyPr/>
        <a:lstStyle/>
        <a:p>
          <a:endParaRPr lang="en-GB"/>
        </a:p>
      </dgm:t>
    </dgm:pt>
    <dgm:pt modelId="{48D96508-2CAB-453C-BA13-F6B49CBD8FFD}">
      <dgm:prSet/>
      <dgm:spPr/>
      <dgm:t>
        <a:bodyPr/>
        <a:lstStyle/>
        <a:p>
          <a:r>
            <a:rPr lang="en-GB" dirty="0"/>
            <a:t>Planned/ targeted support from Teacher or Teaching assistant in the classroom. </a:t>
          </a:r>
        </a:p>
      </dgm:t>
    </dgm:pt>
    <dgm:pt modelId="{46E848E7-EA97-4D2F-89E7-045CE308E26C}" type="parTrans" cxnId="{F167110A-D8D2-4218-88DD-B4EF96310008}">
      <dgm:prSet/>
      <dgm:spPr/>
      <dgm:t>
        <a:bodyPr/>
        <a:lstStyle/>
        <a:p>
          <a:endParaRPr lang="en-GB"/>
        </a:p>
      </dgm:t>
    </dgm:pt>
    <dgm:pt modelId="{7707AC10-CBAF-4D7A-82A2-2FFDAACBA4C8}" type="sibTrans" cxnId="{F167110A-D8D2-4218-88DD-B4EF96310008}">
      <dgm:prSet/>
      <dgm:spPr/>
      <dgm:t>
        <a:bodyPr/>
        <a:lstStyle/>
        <a:p>
          <a:endParaRPr lang="en-GB"/>
        </a:p>
      </dgm:t>
    </dgm:pt>
    <dgm:pt modelId="{A132AC11-0BEF-42BB-AB41-A87377A610C2}">
      <dgm:prSet/>
      <dgm:spPr/>
      <dgm:t>
        <a:bodyPr/>
        <a:lstStyle/>
        <a:p>
          <a:r>
            <a:rPr lang="en-GB" dirty="0"/>
            <a:t>Action plans to meet need with regular monitoring of progress. </a:t>
          </a:r>
        </a:p>
      </dgm:t>
    </dgm:pt>
    <dgm:pt modelId="{A4364156-8CAB-443D-8B3E-04EE3B70B732}" type="parTrans" cxnId="{59E9CA47-15D4-4868-ADC9-E804C380E5A1}">
      <dgm:prSet/>
      <dgm:spPr/>
      <dgm:t>
        <a:bodyPr/>
        <a:lstStyle/>
        <a:p>
          <a:endParaRPr lang="en-GB"/>
        </a:p>
      </dgm:t>
    </dgm:pt>
    <dgm:pt modelId="{B57A090E-1C0E-4F5F-AFDB-C170C4BFB99F}" type="sibTrans" cxnId="{59E9CA47-15D4-4868-ADC9-E804C380E5A1}">
      <dgm:prSet/>
      <dgm:spPr/>
      <dgm:t>
        <a:bodyPr/>
        <a:lstStyle/>
        <a:p>
          <a:endParaRPr lang="en-GB"/>
        </a:p>
      </dgm:t>
    </dgm:pt>
    <dgm:pt modelId="{F20698BA-9A91-4311-BD73-A681BF2CEFA4}">
      <dgm:prSet/>
      <dgm:spPr/>
      <dgm:t>
        <a:bodyPr/>
        <a:lstStyle/>
        <a:p>
          <a:r>
            <a:rPr lang="en-GB" dirty="0"/>
            <a:t>Staff who have knowledge and skills of meeting the needs of learning – through training/ CPD. </a:t>
          </a:r>
        </a:p>
      </dgm:t>
    </dgm:pt>
    <dgm:pt modelId="{73B23809-85C3-4E08-BE25-6C7DA5FF5BB3}" type="parTrans" cxnId="{6F753156-64AD-4D69-A207-E3F4FD9F0E4D}">
      <dgm:prSet/>
      <dgm:spPr/>
      <dgm:t>
        <a:bodyPr/>
        <a:lstStyle/>
        <a:p>
          <a:endParaRPr lang="en-GB"/>
        </a:p>
      </dgm:t>
    </dgm:pt>
    <dgm:pt modelId="{593BFC93-5796-4F76-928F-C4C2CBF1107B}" type="sibTrans" cxnId="{6F753156-64AD-4D69-A207-E3F4FD9F0E4D}">
      <dgm:prSet/>
      <dgm:spPr/>
      <dgm:t>
        <a:bodyPr/>
        <a:lstStyle/>
        <a:p>
          <a:endParaRPr lang="en-GB"/>
        </a:p>
      </dgm:t>
    </dgm:pt>
    <dgm:pt modelId="{400923F0-84AE-4BCC-8F0A-E90E59F3C596}">
      <dgm:prSet/>
      <dgm:spPr/>
      <dgm:t>
        <a:bodyPr/>
        <a:lstStyle/>
        <a:p>
          <a:r>
            <a:rPr lang="en-GB" dirty="0"/>
            <a:t>Trained staff to support pupils at unstructured times of day, such as break &amp; lunch time. </a:t>
          </a:r>
        </a:p>
      </dgm:t>
    </dgm:pt>
    <dgm:pt modelId="{31B50186-F2D2-42F6-B2FC-D92E9DB9D22D}" type="parTrans" cxnId="{5289CADD-EEE8-4C40-9E51-79844DE59D83}">
      <dgm:prSet/>
      <dgm:spPr/>
      <dgm:t>
        <a:bodyPr/>
        <a:lstStyle/>
        <a:p>
          <a:endParaRPr lang="en-GB"/>
        </a:p>
      </dgm:t>
    </dgm:pt>
    <dgm:pt modelId="{72E7D409-C20C-4696-9085-C4E2941BE9A5}" type="sibTrans" cxnId="{5289CADD-EEE8-4C40-9E51-79844DE59D83}">
      <dgm:prSet/>
      <dgm:spPr/>
      <dgm:t>
        <a:bodyPr/>
        <a:lstStyle/>
        <a:p>
          <a:endParaRPr lang="en-GB"/>
        </a:p>
      </dgm:t>
    </dgm:pt>
    <dgm:pt modelId="{E1D6B888-94E6-481C-9A9C-209A06AA1F2C}">
      <dgm:prSet/>
      <dgm:spPr/>
      <dgm:t>
        <a:bodyPr/>
        <a:lstStyle/>
        <a:p>
          <a:r>
            <a:rPr lang="en-GB" dirty="0"/>
            <a:t>A well planned a structured PSHE curriculum, that is stimulating and effectively delivered</a:t>
          </a:r>
        </a:p>
      </dgm:t>
    </dgm:pt>
    <dgm:pt modelId="{6025E7B0-4C3E-4958-BA9F-C1B3D08F407B}" type="parTrans" cxnId="{7DC6E964-CB64-477F-8183-54540EB3BA45}">
      <dgm:prSet/>
      <dgm:spPr/>
      <dgm:t>
        <a:bodyPr/>
        <a:lstStyle/>
        <a:p>
          <a:endParaRPr lang="en-GB"/>
        </a:p>
      </dgm:t>
    </dgm:pt>
    <dgm:pt modelId="{50C920B3-6384-468A-96C1-F7774400D3C9}" type="sibTrans" cxnId="{7DC6E964-CB64-477F-8183-54540EB3BA45}">
      <dgm:prSet/>
      <dgm:spPr/>
      <dgm:t>
        <a:bodyPr/>
        <a:lstStyle/>
        <a:p>
          <a:endParaRPr lang="en-GB"/>
        </a:p>
      </dgm:t>
    </dgm:pt>
    <dgm:pt modelId="{1D66F12C-9621-4E0C-867C-FEF9216F1740}" type="pres">
      <dgm:prSet presAssocID="{F14AE400-114D-463F-A0C3-D6B654F47BC1}" presName="diagram" presStyleCnt="0">
        <dgm:presLayoutVars>
          <dgm:dir/>
          <dgm:resizeHandles val="exact"/>
        </dgm:presLayoutVars>
      </dgm:prSet>
      <dgm:spPr/>
    </dgm:pt>
    <dgm:pt modelId="{71D829B9-2695-4AF8-9405-272B4D0E8D50}" type="pres">
      <dgm:prSet presAssocID="{8ADAA7E5-82C3-4A89-A1E4-2B692BE80749}" presName="node" presStyleLbl="node1" presStyleIdx="0" presStyleCnt="10">
        <dgm:presLayoutVars>
          <dgm:bulletEnabled val="1"/>
        </dgm:presLayoutVars>
      </dgm:prSet>
      <dgm:spPr/>
    </dgm:pt>
    <dgm:pt modelId="{95D8DF4F-06EC-4983-A6BB-CBD5BAD7E764}" type="pres">
      <dgm:prSet presAssocID="{BEA68DCF-5091-41B6-8078-F05CE4E3D2A0}" presName="sibTrans" presStyleCnt="0"/>
      <dgm:spPr/>
    </dgm:pt>
    <dgm:pt modelId="{41204BF3-40D9-402F-88B2-E6EAE524F56D}" type="pres">
      <dgm:prSet presAssocID="{40EFDC44-79B5-42C8-B0F7-B0F2CE13B149}" presName="node" presStyleLbl="node1" presStyleIdx="1" presStyleCnt="10">
        <dgm:presLayoutVars>
          <dgm:bulletEnabled val="1"/>
        </dgm:presLayoutVars>
      </dgm:prSet>
      <dgm:spPr/>
    </dgm:pt>
    <dgm:pt modelId="{95AAEFFC-7A40-4350-BD35-03BC61E70F78}" type="pres">
      <dgm:prSet presAssocID="{DC912C68-DCC4-45F2-B8F2-1549DB4D1114}" presName="sibTrans" presStyleCnt="0"/>
      <dgm:spPr/>
    </dgm:pt>
    <dgm:pt modelId="{8494AF03-6FA5-4AEF-AFAB-EAC1D4D13916}" type="pres">
      <dgm:prSet presAssocID="{6B781C9C-6C48-4F89-BC12-5B09B3924F7C}" presName="node" presStyleLbl="node1" presStyleIdx="2" presStyleCnt="10">
        <dgm:presLayoutVars>
          <dgm:bulletEnabled val="1"/>
        </dgm:presLayoutVars>
      </dgm:prSet>
      <dgm:spPr/>
    </dgm:pt>
    <dgm:pt modelId="{4D828C8C-CE3D-451A-8070-32CB6EB125C8}" type="pres">
      <dgm:prSet presAssocID="{54CDBFD2-288C-4FD8-B004-4F0D9871B2F2}" presName="sibTrans" presStyleCnt="0"/>
      <dgm:spPr/>
    </dgm:pt>
    <dgm:pt modelId="{17FB1041-E879-4D84-B1EB-1988517BCA15}" type="pres">
      <dgm:prSet presAssocID="{CCF89CF7-507F-4A38-BFC7-FB5E865785E5}" presName="node" presStyleLbl="node1" presStyleIdx="3" presStyleCnt="10" custLinFactNeighborX="-352" custLinFactNeighborY="2431">
        <dgm:presLayoutVars>
          <dgm:bulletEnabled val="1"/>
        </dgm:presLayoutVars>
      </dgm:prSet>
      <dgm:spPr/>
    </dgm:pt>
    <dgm:pt modelId="{2780A18E-1983-4439-B8FC-49F270210141}" type="pres">
      <dgm:prSet presAssocID="{8736FD8E-CE83-44C7-8943-B384113187AA}" presName="sibTrans" presStyleCnt="0"/>
      <dgm:spPr/>
    </dgm:pt>
    <dgm:pt modelId="{D21A0001-3295-48ED-AE29-EF606A3BEDE3}" type="pres">
      <dgm:prSet presAssocID="{7A9CF942-2AC6-481A-8558-14E18FFA3089}" presName="node" presStyleLbl="node1" presStyleIdx="4" presStyleCnt="10">
        <dgm:presLayoutVars>
          <dgm:bulletEnabled val="1"/>
        </dgm:presLayoutVars>
      </dgm:prSet>
      <dgm:spPr/>
    </dgm:pt>
    <dgm:pt modelId="{C46D46BE-13BD-42AD-812C-EEA2E1135AB0}" type="pres">
      <dgm:prSet presAssocID="{81976417-8A51-445B-A235-2FD8EAF6FBC4}" presName="sibTrans" presStyleCnt="0"/>
      <dgm:spPr/>
    </dgm:pt>
    <dgm:pt modelId="{E2FE8854-0C19-4B6C-A4EC-F994AF7B924C}" type="pres">
      <dgm:prSet presAssocID="{48D96508-2CAB-453C-BA13-F6B49CBD8FFD}" presName="node" presStyleLbl="node1" presStyleIdx="5" presStyleCnt="10">
        <dgm:presLayoutVars>
          <dgm:bulletEnabled val="1"/>
        </dgm:presLayoutVars>
      </dgm:prSet>
      <dgm:spPr/>
    </dgm:pt>
    <dgm:pt modelId="{CC6FB44A-67BD-4610-888C-10A13E3E176D}" type="pres">
      <dgm:prSet presAssocID="{7707AC10-CBAF-4D7A-82A2-2FFDAACBA4C8}" presName="sibTrans" presStyleCnt="0"/>
      <dgm:spPr/>
    </dgm:pt>
    <dgm:pt modelId="{B24F8AAC-1051-46F1-8CDD-DD4A98D08902}" type="pres">
      <dgm:prSet presAssocID="{A132AC11-0BEF-42BB-AB41-A87377A610C2}" presName="node" presStyleLbl="node1" presStyleIdx="6" presStyleCnt="10">
        <dgm:presLayoutVars>
          <dgm:bulletEnabled val="1"/>
        </dgm:presLayoutVars>
      </dgm:prSet>
      <dgm:spPr/>
    </dgm:pt>
    <dgm:pt modelId="{2D27CEEB-8778-4493-A88D-B299AFBA8954}" type="pres">
      <dgm:prSet presAssocID="{B57A090E-1C0E-4F5F-AFDB-C170C4BFB99F}" presName="sibTrans" presStyleCnt="0"/>
      <dgm:spPr/>
    </dgm:pt>
    <dgm:pt modelId="{C12524C9-A119-4F9F-8477-BD454E836391}" type="pres">
      <dgm:prSet presAssocID="{F20698BA-9A91-4311-BD73-A681BF2CEFA4}" presName="node" presStyleLbl="node1" presStyleIdx="7" presStyleCnt="10">
        <dgm:presLayoutVars>
          <dgm:bulletEnabled val="1"/>
        </dgm:presLayoutVars>
      </dgm:prSet>
      <dgm:spPr/>
    </dgm:pt>
    <dgm:pt modelId="{4FBD4D59-BC5A-4B93-9508-AE069DE39F6A}" type="pres">
      <dgm:prSet presAssocID="{593BFC93-5796-4F76-928F-C4C2CBF1107B}" presName="sibTrans" presStyleCnt="0"/>
      <dgm:spPr/>
    </dgm:pt>
    <dgm:pt modelId="{39DF0F18-72F9-41F1-8115-75C0B6EF03D8}" type="pres">
      <dgm:prSet presAssocID="{400923F0-84AE-4BCC-8F0A-E90E59F3C596}" presName="node" presStyleLbl="node1" presStyleIdx="8" presStyleCnt="10">
        <dgm:presLayoutVars>
          <dgm:bulletEnabled val="1"/>
        </dgm:presLayoutVars>
      </dgm:prSet>
      <dgm:spPr/>
    </dgm:pt>
    <dgm:pt modelId="{00C4F397-6769-4C90-B048-31437E839264}" type="pres">
      <dgm:prSet presAssocID="{72E7D409-C20C-4696-9085-C4E2941BE9A5}" presName="sibTrans" presStyleCnt="0"/>
      <dgm:spPr/>
    </dgm:pt>
    <dgm:pt modelId="{61E0C820-AB15-4A03-8C7E-35462CC87377}" type="pres">
      <dgm:prSet presAssocID="{E1D6B888-94E6-481C-9A9C-209A06AA1F2C}" presName="node" presStyleLbl="node1" presStyleIdx="9" presStyleCnt="10">
        <dgm:presLayoutVars>
          <dgm:bulletEnabled val="1"/>
        </dgm:presLayoutVars>
      </dgm:prSet>
      <dgm:spPr/>
    </dgm:pt>
  </dgm:ptLst>
  <dgm:cxnLst>
    <dgm:cxn modelId="{F167110A-D8D2-4218-88DD-B4EF96310008}" srcId="{F14AE400-114D-463F-A0C3-D6B654F47BC1}" destId="{48D96508-2CAB-453C-BA13-F6B49CBD8FFD}" srcOrd="5" destOrd="0" parTransId="{46E848E7-EA97-4D2F-89E7-045CE308E26C}" sibTransId="{7707AC10-CBAF-4D7A-82A2-2FFDAACBA4C8}"/>
    <dgm:cxn modelId="{B2A61330-0DD0-4C01-A1AB-03BA443072AF}" type="presOf" srcId="{E1D6B888-94E6-481C-9A9C-209A06AA1F2C}" destId="{61E0C820-AB15-4A03-8C7E-35462CC87377}" srcOrd="0" destOrd="0" presId="urn:microsoft.com/office/officeart/2005/8/layout/default"/>
    <dgm:cxn modelId="{6C4E6863-AA5A-4FB9-9D2E-CBCAFD94FEF8}" type="presOf" srcId="{F20698BA-9A91-4311-BD73-A681BF2CEFA4}" destId="{C12524C9-A119-4F9F-8477-BD454E836391}" srcOrd="0" destOrd="0" presId="urn:microsoft.com/office/officeart/2005/8/layout/default"/>
    <dgm:cxn modelId="{7DC6E964-CB64-477F-8183-54540EB3BA45}" srcId="{F14AE400-114D-463F-A0C3-D6B654F47BC1}" destId="{E1D6B888-94E6-481C-9A9C-209A06AA1F2C}" srcOrd="9" destOrd="0" parTransId="{6025E7B0-4C3E-4958-BA9F-C1B3D08F407B}" sibTransId="{50C920B3-6384-468A-96C1-F7774400D3C9}"/>
    <dgm:cxn modelId="{59E9CA47-15D4-4868-ADC9-E804C380E5A1}" srcId="{F14AE400-114D-463F-A0C3-D6B654F47BC1}" destId="{A132AC11-0BEF-42BB-AB41-A87377A610C2}" srcOrd="6" destOrd="0" parTransId="{A4364156-8CAB-443D-8B3E-04EE3B70B732}" sibTransId="{B57A090E-1C0E-4F5F-AFDB-C170C4BFB99F}"/>
    <dgm:cxn modelId="{6A6BFC48-C03E-4ED1-96DA-000734D32CB7}" srcId="{F14AE400-114D-463F-A0C3-D6B654F47BC1}" destId="{40EFDC44-79B5-42C8-B0F7-B0F2CE13B149}" srcOrd="1" destOrd="0" parTransId="{DCA6972B-50E9-48E9-8B9D-4F59E039E919}" sibTransId="{DC912C68-DCC4-45F2-B8F2-1549DB4D1114}"/>
    <dgm:cxn modelId="{BA69F34D-958C-4F2F-9FD8-F7B5D226709B}" type="presOf" srcId="{48D96508-2CAB-453C-BA13-F6B49CBD8FFD}" destId="{E2FE8854-0C19-4B6C-A4EC-F994AF7B924C}" srcOrd="0" destOrd="0" presId="urn:microsoft.com/office/officeart/2005/8/layout/default"/>
    <dgm:cxn modelId="{D92FE171-D972-4A8E-B8EE-132CD3436FEB}" type="presOf" srcId="{A132AC11-0BEF-42BB-AB41-A87377A610C2}" destId="{B24F8AAC-1051-46F1-8CDD-DD4A98D08902}" srcOrd="0" destOrd="0" presId="urn:microsoft.com/office/officeart/2005/8/layout/default"/>
    <dgm:cxn modelId="{1B977273-C01D-420C-B4A6-3F880564F2C2}" type="presOf" srcId="{40EFDC44-79B5-42C8-B0F7-B0F2CE13B149}" destId="{41204BF3-40D9-402F-88B2-E6EAE524F56D}" srcOrd="0" destOrd="0" presId="urn:microsoft.com/office/officeart/2005/8/layout/default"/>
    <dgm:cxn modelId="{2AACB254-810C-4246-8175-70658184733B}" type="presOf" srcId="{7A9CF942-2AC6-481A-8558-14E18FFA3089}" destId="{D21A0001-3295-48ED-AE29-EF606A3BEDE3}" srcOrd="0" destOrd="0" presId="urn:microsoft.com/office/officeart/2005/8/layout/default"/>
    <dgm:cxn modelId="{E01F0E55-5A73-4E8C-9EE9-E0211A147C29}" srcId="{F14AE400-114D-463F-A0C3-D6B654F47BC1}" destId="{6B781C9C-6C48-4F89-BC12-5B09B3924F7C}" srcOrd="2" destOrd="0" parTransId="{97B82748-E573-44A9-B9F7-139273F8A7AE}" sibTransId="{54CDBFD2-288C-4FD8-B004-4F0D9871B2F2}"/>
    <dgm:cxn modelId="{6F753156-64AD-4D69-A207-E3F4FD9F0E4D}" srcId="{F14AE400-114D-463F-A0C3-D6B654F47BC1}" destId="{F20698BA-9A91-4311-BD73-A681BF2CEFA4}" srcOrd="7" destOrd="0" parTransId="{73B23809-85C3-4E08-BE25-6C7DA5FF5BB3}" sibTransId="{593BFC93-5796-4F76-928F-C4C2CBF1107B}"/>
    <dgm:cxn modelId="{D1808190-43B7-4217-A14B-03B2DFA56CE5}" type="presOf" srcId="{6B781C9C-6C48-4F89-BC12-5B09B3924F7C}" destId="{8494AF03-6FA5-4AEF-AFAB-EAC1D4D13916}" srcOrd="0" destOrd="0" presId="urn:microsoft.com/office/officeart/2005/8/layout/default"/>
    <dgm:cxn modelId="{AE437596-CCAA-44E9-8323-6C33410E9831}" type="presOf" srcId="{8ADAA7E5-82C3-4A89-A1E4-2B692BE80749}" destId="{71D829B9-2695-4AF8-9405-272B4D0E8D50}" srcOrd="0" destOrd="0" presId="urn:microsoft.com/office/officeart/2005/8/layout/default"/>
    <dgm:cxn modelId="{DDD171A9-2CD1-469C-99A2-5BD5D458A330}" srcId="{F14AE400-114D-463F-A0C3-D6B654F47BC1}" destId="{7A9CF942-2AC6-481A-8558-14E18FFA3089}" srcOrd="4" destOrd="0" parTransId="{D0CF2349-0E92-4CF6-B315-552B65CA8178}" sibTransId="{81976417-8A51-445B-A235-2FD8EAF6FBC4}"/>
    <dgm:cxn modelId="{EC65E0AA-80D6-480E-808F-872EA4CF0487}" type="presOf" srcId="{CCF89CF7-507F-4A38-BFC7-FB5E865785E5}" destId="{17FB1041-E879-4D84-B1EB-1988517BCA15}" srcOrd="0" destOrd="0" presId="urn:microsoft.com/office/officeart/2005/8/layout/default"/>
    <dgm:cxn modelId="{593EB9CC-C3C9-4BEB-B367-8C8438EAF320}" srcId="{F14AE400-114D-463F-A0C3-D6B654F47BC1}" destId="{8ADAA7E5-82C3-4A89-A1E4-2B692BE80749}" srcOrd="0" destOrd="0" parTransId="{C27821A6-A82E-4BF2-935F-8C2868833C77}" sibTransId="{BEA68DCF-5091-41B6-8078-F05CE4E3D2A0}"/>
    <dgm:cxn modelId="{85C796CF-4535-4648-B559-A207FCF6D0AB}" type="presOf" srcId="{F14AE400-114D-463F-A0C3-D6B654F47BC1}" destId="{1D66F12C-9621-4E0C-867C-FEF9216F1740}" srcOrd="0" destOrd="0" presId="urn:microsoft.com/office/officeart/2005/8/layout/default"/>
    <dgm:cxn modelId="{29A44ED3-6CB0-4F70-9FAB-7D54CF49EE8E}" srcId="{F14AE400-114D-463F-A0C3-D6B654F47BC1}" destId="{CCF89CF7-507F-4A38-BFC7-FB5E865785E5}" srcOrd="3" destOrd="0" parTransId="{59AE1492-AB1B-46E3-8C58-D71D302B2D8E}" sibTransId="{8736FD8E-CE83-44C7-8943-B384113187AA}"/>
    <dgm:cxn modelId="{5289CADD-EEE8-4C40-9E51-79844DE59D83}" srcId="{F14AE400-114D-463F-A0C3-D6B654F47BC1}" destId="{400923F0-84AE-4BCC-8F0A-E90E59F3C596}" srcOrd="8" destOrd="0" parTransId="{31B50186-F2D2-42F6-B2FC-D92E9DB9D22D}" sibTransId="{72E7D409-C20C-4696-9085-C4E2941BE9A5}"/>
    <dgm:cxn modelId="{A941B3EC-4B6B-4D4F-A50D-F6F33E657A49}" type="presOf" srcId="{400923F0-84AE-4BCC-8F0A-E90E59F3C596}" destId="{39DF0F18-72F9-41F1-8115-75C0B6EF03D8}" srcOrd="0" destOrd="0" presId="urn:microsoft.com/office/officeart/2005/8/layout/default"/>
    <dgm:cxn modelId="{0EBEE9F3-C567-4323-A0C4-EC50BD44D926}" type="presParOf" srcId="{1D66F12C-9621-4E0C-867C-FEF9216F1740}" destId="{71D829B9-2695-4AF8-9405-272B4D0E8D50}" srcOrd="0" destOrd="0" presId="urn:microsoft.com/office/officeart/2005/8/layout/default"/>
    <dgm:cxn modelId="{D0FC0937-F4A4-410C-973B-E92E8EDA89FA}" type="presParOf" srcId="{1D66F12C-9621-4E0C-867C-FEF9216F1740}" destId="{95D8DF4F-06EC-4983-A6BB-CBD5BAD7E764}" srcOrd="1" destOrd="0" presId="urn:microsoft.com/office/officeart/2005/8/layout/default"/>
    <dgm:cxn modelId="{B74A41FD-0306-410A-BAA1-F46A9055319F}" type="presParOf" srcId="{1D66F12C-9621-4E0C-867C-FEF9216F1740}" destId="{41204BF3-40D9-402F-88B2-E6EAE524F56D}" srcOrd="2" destOrd="0" presId="urn:microsoft.com/office/officeart/2005/8/layout/default"/>
    <dgm:cxn modelId="{1F2F2719-1CAC-46F3-900A-635BDFC13011}" type="presParOf" srcId="{1D66F12C-9621-4E0C-867C-FEF9216F1740}" destId="{95AAEFFC-7A40-4350-BD35-03BC61E70F78}" srcOrd="3" destOrd="0" presId="urn:microsoft.com/office/officeart/2005/8/layout/default"/>
    <dgm:cxn modelId="{952AB2A8-4873-494B-BB8F-07419599E439}" type="presParOf" srcId="{1D66F12C-9621-4E0C-867C-FEF9216F1740}" destId="{8494AF03-6FA5-4AEF-AFAB-EAC1D4D13916}" srcOrd="4" destOrd="0" presId="urn:microsoft.com/office/officeart/2005/8/layout/default"/>
    <dgm:cxn modelId="{2EAAAEF0-A9D4-4D76-955F-7C43784C3216}" type="presParOf" srcId="{1D66F12C-9621-4E0C-867C-FEF9216F1740}" destId="{4D828C8C-CE3D-451A-8070-32CB6EB125C8}" srcOrd="5" destOrd="0" presId="urn:microsoft.com/office/officeart/2005/8/layout/default"/>
    <dgm:cxn modelId="{02351F61-E133-4AA1-86F1-BF0283CB20F4}" type="presParOf" srcId="{1D66F12C-9621-4E0C-867C-FEF9216F1740}" destId="{17FB1041-E879-4D84-B1EB-1988517BCA15}" srcOrd="6" destOrd="0" presId="urn:microsoft.com/office/officeart/2005/8/layout/default"/>
    <dgm:cxn modelId="{FFEB388C-4C05-4DE1-B087-494499005FF7}" type="presParOf" srcId="{1D66F12C-9621-4E0C-867C-FEF9216F1740}" destId="{2780A18E-1983-4439-B8FC-49F270210141}" srcOrd="7" destOrd="0" presId="urn:microsoft.com/office/officeart/2005/8/layout/default"/>
    <dgm:cxn modelId="{6DF0C4EE-386B-4C40-BB5A-63EBDD8B3641}" type="presParOf" srcId="{1D66F12C-9621-4E0C-867C-FEF9216F1740}" destId="{D21A0001-3295-48ED-AE29-EF606A3BEDE3}" srcOrd="8" destOrd="0" presId="urn:microsoft.com/office/officeart/2005/8/layout/default"/>
    <dgm:cxn modelId="{30C67130-5393-4AC8-BEA5-0F4D2E3DC86C}" type="presParOf" srcId="{1D66F12C-9621-4E0C-867C-FEF9216F1740}" destId="{C46D46BE-13BD-42AD-812C-EEA2E1135AB0}" srcOrd="9" destOrd="0" presId="urn:microsoft.com/office/officeart/2005/8/layout/default"/>
    <dgm:cxn modelId="{94316C43-03B6-43B0-98D3-2EA42D72A258}" type="presParOf" srcId="{1D66F12C-9621-4E0C-867C-FEF9216F1740}" destId="{E2FE8854-0C19-4B6C-A4EC-F994AF7B924C}" srcOrd="10" destOrd="0" presId="urn:microsoft.com/office/officeart/2005/8/layout/default"/>
    <dgm:cxn modelId="{1CD7F6DC-E644-4B19-8B44-19AAA4C3B7E4}" type="presParOf" srcId="{1D66F12C-9621-4E0C-867C-FEF9216F1740}" destId="{CC6FB44A-67BD-4610-888C-10A13E3E176D}" srcOrd="11" destOrd="0" presId="urn:microsoft.com/office/officeart/2005/8/layout/default"/>
    <dgm:cxn modelId="{F06EC849-0B63-43D3-A27F-8EF782FE1554}" type="presParOf" srcId="{1D66F12C-9621-4E0C-867C-FEF9216F1740}" destId="{B24F8AAC-1051-46F1-8CDD-DD4A98D08902}" srcOrd="12" destOrd="0" presId="urn:microsoft.com/office/officeart/2005/8/layout/default"/>
    <dgm:cxn modelId="{0E76F8E8-6DD9-428C-8823-FF4BA699F76F}" type="presParOf" srcId="{1D66F12C-9621-4E0C-867C-FEF9216F1740}" destId="{2D27CEEB-8778-4493-A88D-B299AFBA8954}" srcOrd="13" destOrd="0" presId="urn:microsoft.com/office/officeart/2005/8/layout/default"/>
    <dgm:cxn modelId="{13D89A7B-556F-400E-BFDF-E6234AD0FE9F}" type="presParOf" srcId="{1D66F12C-9621-4E0C-867C-FEF9216F1740}" destId="{C12524C9-A119-4F9F-8477-BD454E836391}" srcOrd="14" destOrd="0" presId="urn:microsoft.com/office/officeart/2005/8/layout/default"/>
    <dgm:cxn modelId="{4832A3FD-E39E-456D-82B9-FD9F47F88A76}" type="presParOf" srcId="{1D66F12C-9621-4E0C-867C-FEF9216F1740}" destId="{4FBD4D59-BC5A-4B93-9508-AE069DE39F6A}" srcOrd="15" destOrd="0" presId="urn:microsoft.com/office/officeart/2005/8/layout/default"/>
    <dgm:cxn modelId="{F6506A63-52F5-4AC8-9B54-62C0A58155B9}" type="presParOf" srcId="{1D66F12C-9621-4E0C-867C-FEF9216F1740}" destId="{39DF0F18-72F9-41F1-8115-75C0B6EF03D8}" srcOrd="16" destOrd="0" presId="urn:microsoft.com/office/officeart/2005/8/layout/default"/>
    <dgm:cxn modelId="{50857B5C-BB3F-4B89-A516-7B4881894941}" type="presParOf" srcId="{1D66F12C-9621-4E0C-867C-FEF9216F1740}" destId="{00C4F397-6769-4C90-B048-31437E839264}" srcOrd="17" destOrd="0" presId="urn:microsoft.com/office/officeart/2005/8/layout/default"/>
    <dgm:cxn modelId="{56637189-38F7-42C6-B336-AC582D3BCA1F}" type="presParOf" srcId="{1D66F12C-9621-4E0C-867C-FEF9216F1740}" destId="{61E0C820-AB15-4A03-8C7E-35462CC8737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4AE400-114D-463F-A0C3-D6B654F47BC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GB"/>
        </a:p>
      </dgm:t>
    </dgm:pt>
    <dgm:pt modelId="{8ADAA7E5-82C3-4A89-A1E4-2B692BE80749}">
      <dgm:prSet phldrT="[Text]" custT="1"/>
      <dgm:spPr/>
      <dgm:t>
        <a:bodyPr/>
        <a:lstStyle/>
        <a:p>
          <a:r>
            <a:rPr lang="en-GB" sz="2800" b="1" dirty="0"/>
            <a:t>Wave 1</a:t>
          </a:r>
        </a:p>
      </dgm:t>
    </dgm:pt>
    <dgm:pt modelId="{C27821A6-A82E-4BF2-935F-8C2868833C77}" type="parTrans" cxnId="{593EB9CC-C3C9-4BEB-B367-8C8438EAF320}">
      <dgm:prSet/>
      <dgm:spPr/>
      <dgm:t>
        <a:bodyPr/>
        <a:lstStyle/>
        <a:p>
          <a:endParaRPr lang="en-GB"/>
        </a:p>
      </dgm:t>
    </dgm:pt>
    <dgm:pt modelId="{BEA68DCF-5091-41B6-8078-F05CE4E3D2A0}" type="sibTrans" cxnId="{593EB9CC-C3C9-4BEB-B367-8C8438EAF320}">
      <dgm:prSet/>
      <dgm:spPr/>
      <dgm:t>
        <a:bodyPr/>
        <a:lstStyle/>
        <a:p>
          <a:endParaRPr lang="en-GB"/>
        </a:p>
      </dgm:t>
    </dgm:pt>
    <dgm:pt modelId="{40EFDC44-79B5-42C8-B0F7-B0F2CE13B149}">
      <dgm:prSet custT="1"/>
      <dgm:spPr/>
      <dgm:t>
        <a:bodyPr/>
        <a:lstStyle/>
        <a:p>
          <a:r>
            <a:rPr lang="en-GB" sz="2800" b="1" dirty="0"/>
            <a:t>Wave 2</a:t>
          </a:r>
        </a:p>
      </dgm:t>
    </dgm:pt>
    <dgm:pt modelId="{DCA6972B-50E9-48E9-8B9D-4F59E039E919}" type="parTrans" cxnId="{6A6BFC48-C03E-4ED1-96DA-000734D32CB7}">
      <dgm:prSet/>
      <dgm:spPr/>
      <dgm:t>
        <a:bodyPr/>
        <a:lstStyle/>
        <a:p>
          <a:endParaRPr lang="en-GB"/>
        </a:p>
      </dgm:t>
    </dgm:pt>
    <dgm:pt modelId="{DC912C68-DCC4-45F2-B8F2-1549DB4D1114}" type="sibTrans" cxnId="{6A6BFC48-C03E-4ED1-96DA-000734D32CB7}">
      <dgm:prSet/>
      <dgm:spPr/>
      <dgm:t>
        <a:bodyPr/>
        <a:lstStyle/>
        <a:p>
          <a:endParaRPr lang="en-GB"/>
        </a:p>
      </dgm:t>
    </dgm:pt>
    <dgm:pt modelId="{6B781C9C-6C48-4F89-BC12-5B09B3924F7C}">
      <dgm:prSet custT="1"/>
      <dgm:spPr/>
      <dgm:t>
        <a:bodyPr/>
        <a:lstStyle/>
        <a:p>
          <a:r>
            <a:rPr lang="en-GB" sz="2800" b="1" dirty="0"/>
            <a:t>Wave 2</a:t>
          </a:r>
        </a:p>
      </dgm:t>
    </dgm:pt>
    <dgm:pt modelId="{97B82748-E573-44A9-B9F7-139273F8A7AE}" type="parTrans" cxnId="{E01F0E55-5A73-4E8C-9EE9-E0211A147C29}">
      <dgm:prSet/>
      <dgm:spPr/>
      <dgm:t>
        <a:bodyPr/>
        <a:lstStyle/>
        <a:p>
          <a:endParaRPr lang="en-GB"/>
        </a:p>
      </dgm:t>
    </dgm:pt>
    <dgm:pt modelId="{54CDBFD2-288C-4FD8-B004-4F0D9871B2F2}" type="sibTrans" cxnId="{E01F0E55-5A73-4E8C-9EE9-E0211A147C29}">
      <dgm:prSet/>
      <dgm:spPr/>
      <dgm:t>
        <a:bodyPr/>
        <a:lstStyle/>
        <a:p>
          <a:endParaRPr lang="en-GB"/>
        </a:p>
      </dgm:t>
    </dgm:pt>
    <dgm:pt modelId="{7A9CF942-2AC6-481A-8558-14E18FFA3089}">
      <dgm:prSet custT="1"/>
      <dgm:spPr/>
      <dgm:t>
        <a:bodyPr/>
        <a:lstStyle/>
        <a:p>
          <a:r>
            <a:rPr lang="en-GB" sz="1200" b="1" dirty="0"/>
            <a:t> </a:t>
          </a:r>
          <a:r>
            <a:rPr lang="en-GB" sz="1400" b="1" dirty="0"/>
            <a:t>All adults have high expectations and seek to promote independence and self care  skills where possible</a:t>
          </a:r>
          <a:endParaRPr lang="en-GB" sz="1200" b="1" dirty="0"/>
        </a:p>
      </dgm:t>
    </dgm:pt>
    <dgm:pt modelId="{D0CF2349-0E92-4CF6-B315-552B65CA8178}" type="parTrans" cxnId="{DDD171A9-2CD1-469C-99A2-5BD5D458A330}">
      <dgm:prSet/>
      <dgm:spPr/>
      <dgm:t>
        <a:bodyPr/>
        <a:lstStyle/>
        <a:p>
          <a:endParaRPr lang="en-GB"/>
        </a:p>
      </dgm:t>
    </dgm:pt>
    <dgm:pt modelId="{81976417-8A51-445B-A235-2FD8EAF6FBC4}" type="sibTrans" cxnId="{DDD171A9-2CD1-469C-99A2-5BD5D458A330}">
      <dgm:prSet/>
      <dgm:spPr/>
      <dgm:t>
        <a:bodyPr/>
        <a:lstStyle/>
        <a:p>
          <a:endParaRPr lang="en-GB"/>
        </a:p>
      </dgm:t>
    </dgm:pt>
    <dgm:pt modelId="{48D96508-2CAB-453C-BA13-F6B49CBD8FFD}">
      <dgm:prSet custT="1"/>
      <dgm:spPr/>
      <dgm:t>
        <a:bodyPr/>
        <a:lstStyle/>
        <a:p>
          <a:r>
            <a:rPr lang="en-GB" sz="1400" b="1" dirty="0"/>
            <a:t>Students individual progress Is monitored through a pupil passport, individual education plan or SEND support plan. </a:t>
          </a:r>
        </a:p>
      </dgm:t>
    </dgm:pt>
    <dgm:pt modelId="{46E848E7-EA97-4D2F-89E7-045CE308E26C}" type="parTrans" cxnId="{F167110A-D8D2-4218-88DD-B4EF96310008}">
      <dgm:prSet/>
      <dgm:spPr/>
      <dgm:t>
        <a:bodyPr/>
        <a:lstStyle/>
        <a:p>
          <a:endParaRPr lang="en-GB"/>
        </a:p>
      </dgm:t>
    </dgm:pt>
    <dgm:pt modelId="{7707AC10-CBAF-4D7A-82A2-2FFDAACBA4C8}" type="sibTrans" cxnId="{F167110A-D8D2-4218-88DD-B4EF96310008}">
      <dgm:prSet/>
      <dgm:spPr/>
      <dgm:t>
        <a:bodyPr/>
        <a:lstStyle/>
        <a:p>
          <a:endParaRPr lang="en-GB"/>
        </a:p>
      </dgm:t>
    </dgm:pt>
    <dgm:pt modelId="{A132AC11-0BEF-42BB-AB41-A87377A610C2}">
      <dgm:prSet custT="1"/>
      <dgm:spPr/>
      <dgm:t>
        <a:bodyPr/>
        <a:lstStyle/>
        <a:p>
          <a:r>
            <a:rPr lang="en-GB" sz="1400" b="1" dirty="0"/>
            <a:t>Student’s individual progress is monitored through a SEND Support Plan (or there will be plans to progress to one).</a:t>
          </a:r>
        </a:p>
      </dgm:t>
    </dgm:pt>
    <dgm:pt modelId="{A4364156-8CAB-443D-8B3E-04EE3B70B732}" type="parTrans" cxnId="{59E9CA47-15D4-4868-ADC9-E804C380E5A1}">
      <dgm:prSet/>
      <dgm:spPr/>
      <dgm:t>
        <a:bodyPr/>
        <a:lstStyle/>
        <a:p>
          <a:endParaRPr lang="en-GB"/>
        </a:p>
      </dgm:t>
    </dgm:pt>
    <dgm:pt modelId="{B57A090E-1C0E-4F5F-AFDB-C170C4BFB99F}" type="sibTrans" cxnId="{59E9CA47-15D4-4868-ADC9-E804C380E5A1}">
      <dgm:prSet/>
      <dgm:spPr/>
      <dgm:t>
        <a:bodyPr/>
        <a:lstStyle/>
        <a:p>
          <a:endParaRPr lang="en-GB"/>
        </a:p>
      </dgm:t>
    </dgm:pt>
    <dgm:pt modelId="{F20698BA-9A91-4311-BD73-A681BF2CEFA4}">
      <dgm:prSet custT="1"/>
      <dgm:spPr/>
      <dgm:t>
        <a:bodyPr/>
        <a:lstStyle/>
        <a:p>
          <a:r>
            <a:rPr lang="en-GB" sz="2000" b="1" dirty="0"/>
            <a:t>Support is co-ordinated by the class teacher</a:t>
          </a:r>
        </a:p>
      </dgm:t>
    </dgm:pt>
    <dgm:pt modelId="{73B23809-85C3-4E08-BE25-6C7DA5FF5BB3}" type="parTrans" cxnId="{6F753156-64AD-4D69-A207-E3F4FD9F0E4D}">
      <dgm:prSet/>
      <dgm:spPr/>
      <dgm:t>
        <a:bodyPr/>
        <a:lstStyle/>
        <a:p>
          <a:endParaRPr lang="en-GB"/>
        </a:p>
      </dgm:t>
    </dgm:pt>
    <dgm:pt modelId="{593BFC93-5796-4F76-928F-C4C2CBF1107B}" type="sibTrans" cxnId="{6F753156-64AD-4D69-A207-E3F4FD9F0E4D}">
      <dgm:prSet/>
      <dgm:spPr/>
      <dgm:t>
        <a:bodyPr/>
        <a:lstStyle/>
        <a:p>
          <a:endParaRPr lang="en-GB"/>
        </a:p>
      </dgm:t>
    </dgm:pt>
    <dgm:pt modelId="{400923F0-84AE-4BCC-8F0A-E90E59F3C596}">
      <dgm:prSet custT="1"/>
      <dgm:spPr/>
      <dgm:t>
        <a:bodyPr/>
        <a:lstStyle/>
        <a:p>
          <a:r>
            <a:rPr lang="en-GB" sz="1600" b="1" dirty="0"/>
            <a:t>Support is co-ordinated by the schools SENDCo  working together with class teacher(s)</a:t>
          </a:r>
        </a:p>
      </dgm:t>
    </dgm:pt>
    <dgm:pt modelId="{31B50186-F2D2-42F6-B2FC-D92E9DB9D22D}" type="parTrans" cxnId="{5289CADD-EEE8-4C40-9E51-79844DE59D83}">
      <dgm:prSet/>
      <dgm:spPr/>
      <dgm:t>
        <a:bodyPr/>
        <a:lstStyle/>
        <a:p>
          <a:endParaRPr lang="en-GB"/>
        </a:p>
      </dgm:t>
    </dgm:pt>
    <dgm:pt modelId="{72E7D409-C20C-4696-9085-C4E2941BE9A5}" type="sibTrans" cxnId="{5289CADD-EEE8-4C40-9E51-79844DE59D83}">
      <dgm:prSet/>
      <dgm:spPr/>
      <dgm:t>
        <a:bodyPr/>
        <a:lstStyle/>
        <a:p>
          <a:endParaRPr lang="en-GB"/>
        </a:p>
      </dgm:t>
    </dgm:pt>
    <dgm:pt modelId="{E1D6B888-94E6-481C-9A9C-209A06AA1F2C}">
      <dgm:prSet custT="1"/>
      <dgm:spPr/>
      <dgm:t>
        <a:bodyPr/>
        <a:lstStyle/>
        <a:p>
          <a:r>
            <a:rPr lang="en-GB" sz="1400" b="1" dirty="0"/>
            <a:t>There is regular communication between the home, school and external professionals to discuss progress and support. This happens at least three times per year. </a:t>
          </a:r>
        </a:p>
      </dgm:t>
    </dgm:pt>
    <dgm:pt modelId="{6025E7B0-4C3E-4958-BA9F-C1B3D08F407B}" type="parTrans" cxnId="{7DC6E964-CB64-477F-8183-54540EB3BA45}">
      <dgm:prSet/>
      <dgm:spPr/>
      <dgm:t>
        <a:bodyPr/>
        <a:lstStyle/>
        <a:p>
          <a:endParaRPr lang="en-GB"/>
        </a:p>
      </dgm:t>
    </dgm:pt>
    <dgm:pt modelId="{50C920B3-6384-468A-96C1-F7774400D3C9}" type="sibTrans" cxnId="{7DC6E964-CB64-477F-8183-54540EB3BA45}">
      <dgm:prSet/>
      <dgm:spPr/>
      <dgm:t>
        <a:bodyPr/>
        <a:lstStyle/>
        <a:p>
          <a:endParaRPr lang="en-GB"/>
        </a:p>
      </dgm:t>
    </dgm:pt>
    <dgm:pt modelId="{1D66F12C-9621-4E0C-867C-FEF9216F1740}" type="pres">
      <dgm:prSet presAssocID="{F14AE400-114D-463F-A0C3-D6B654F47BC1}" presName="diagram" presStyleCnt="0">
        <dgm:presLayoutVars>
          <dgm:dir/>
          <dgm:resizeHandles val="exact"/>
        </dgm:presLayoutVars>
      </dgm:prSet>
      <dgm:spPr/>
    </dgm:pt>
    <dgm:pt modelId="{71D829B9-2695-4AF8-9405-272B4D0E8D50}" type="pres">
      <dgm:prSet presAssocID="{8ADAA7E5-82C3-4A89-A1E4-2B692BE80749}" presName="node" presStyleLbl="node1" presStyleIdx="0" presStyleCnt="9">
        <dgm:presLayoutVars>
          <dgm:bulletEnabled val="1"/>
        </dgm:presLayoutVars>
      </dgm:prSet>
      <dgm:spPr/>
    </dgm:pt>
    <dgm:pt modelId="{95D8DF4F-06EC-4983-A6BB-CBD5BAD7E764}" type="pres">
      <dgm:prSet presAssocID="{BEA68DCF-5091-41B6-8078-F05CE4E3D2A0}" presName="sibTrans" presStyleCnt="0"/>
      <dgm:spPr/>
    </dgm:pt>
    <dgm:pt modelId="{41204BF3-40D9-402F-88B2-E6EAE524F56D}" type="pres">
      <dgm:prSet presAssocID="{40EFDC44-79B5-42C8-B0F7-B0F2CE13B149}" presName="node" presStyleLbl="node1" presStyleIdx="1" presStyleCnt="9">
        <dgm:presLayoutVars>
          <dgm:bulletEnabled val="1"/>
        </dgm:presLayoutVars>
      </dgm:prSet>
      <dgm:spPr/>
    </dgm:pt>
    <dgm:pt modelId="{95AAEFFC-7A40-4350-BD35-03BC61E70F78}" type="pres">
      <dgm:prSet presAssocID="{DC912C68-DCC4-45F2-B8F2-1549DB4D1114}" presName="sibTrans" presStyleCnt="0"/>
      <dgm:spPr/>
    </dgm:pt>
    <dgm:pt modelId="{8494AF03-6FA5-4AEF-AFAB-EAC1D4D13916}" type="pres">
      <dgm:prSet presAssocID="{6B781C9C-6C48-4F89-BC12-5B09B3924F7C}" presName="node" presStyleLbl="node1" presStyleIdx="2" presStyleCnt="9">
        <dgm:presLayoutVars>
          <dgm:bulletEnabled val="1"/>
        </dgm:presLayoutVars>
      </dgm:prSet>
      <dgm:spPr/>
    </dgm:pt>
    <dgm:pt modelId="{4D828C8C-CE3D-451A-8070-32CB6EB125C8}" type="pres">
      <dgm:prSet presAssocID="{54CDBFD2-288C-4FD8-B004-4F0D9871B2F2}" presName="sibTrans" presStyleCnt="0"/>
      <dgm:spPr/>
    </dgm:pt>
    <dgm:pt modelId="{D21A0001-3295-48ED-AE29-EF606A3BEDE3}" type="pres">
      <dgm:prSet presAssocID="{7A9CF942-2AC6-481A-8558-14E18FFA3089}" presName="node" presStyleLbl="node1" presStyleIdx="3" presStyleCnt="9">
        <dgm:presLayoutVars>
          <dgm:bulletEnabled val="1"/>
        </dgm:presLayoutVars>
      </dgm:prSet>
      <dgm:spPr/>
    </dgm:pt>
    <dgm:pt modelId="{C46D46BE-13BD-42AD-812C-EEA2E1135AB0}" type="pres">
      <dgm:prSet presAssocID="{81976417-8A51-445B-A235-2FD8EAF6FBC4}" presName="sibTrans" presStyleCnt="0"/>
      <dgm:spPr/>
    </dgm:pt>
    <dgm:pt modelId="{E2FE8854-0C19-4B6C-A4EC-F994AF7B924C}" type="pres">
      <dgm:prSet presAssocID="{48D96508-2CAB-453C-BA13-F6B49CBD8FFD}" presName="node" presStyleLbl="node1" presStyleIdx="4" presStyleCnt="9">
        <dgm:presLayoutVars>
          <dgm:bulletEnabled val="1"/>
        </dgm:presLayoutVars>
      </dgm:prSet>
      <dgm:spPr/>
    </dgm:pt>
    <dgm:pt modelId="{CC6FB44A-67BD-4610-888C-10A13E3E176D}" type="pres">
      <dgm:prSet presAssocID="{7707AC10-CBAF-4D7A-82A2-2FFDAACBA4C8}" presName="sibTrans" presStyleCnt="0"/>
      <dgm:spPr/>
    </dgm:pt>
    <dgm:pt modelId="{B24F8AAC-1051-46F1-8CDD-DD4A98D08902}" type="pres">
      <dgm:prSet presAssocID="{A132AC11-0BEF-42BB-AB41-A87377A610C2}" presName="node" presStyleLbl="node1" presStyleIdx="5" presStyleCnt="9">
        <dgm:presLayoutVars>
          <dgm:bulletEnabled val="1"/>
        </dgm:presLayoutVars>
      </dgm:prSet>
      <dgm:spPr/>
    </dgm:pt>
    <dgm:pt modelId="{2D27CEEB-8778-4493-A88D-B299AFBA8954}" type="pres">
      <dgm:prSet presAssocID="{B57A090E-1C0E-4F5F-AFDB-C170C4BFB99F}" presName="sibTrans" presStyleCnt="0"/>
      <dgm:spPr/>
    </dgm:pt>
    <dgm:pt modelId="{C12524C9-A119-4F9F-8477-BD454E836391}" type="pres">
      <dgm:prSet presAssocID="{F20698BA-9A91-4311-BD73-A681BF2CEFA4}" presName="node" presStyleLbl="node1" presStyleIdx="6" presStyleCnt="9">
        <dgm:presLayoutVars>
          <dgm:bulletEnabled val="1"/>
        </dgm:presLayoutVars>
      </dgm:prSet>
      <dgm:spPr/>
    </dgm:pt>
    <dgm:pt modelId="{4FBD4D59-BC5A-4B93-9508-AE069DE39F6A}" type="pres">
      <dgm:prSet presAssocID="{593BFC93-5796-4F76-928F-C4C2CBF1107B}" presName="sibTrans" presStyleCnt="0"/>
      <dgm:spPr/>
    </dgm:pt>
    <dgm:pt modelId="{39DF0F18-72F9-41F1-8115-75C0B6EF03D8}" type="pres">
      <dgm:prSet presAssocID="{400923F0-84AE-4BCC-8F0A-E90E59F3C596}" presName="node" presStyleLbl="node1" presStyleIdx="7" presStyleCnt="9">
        <dgm:presLayoutVars>
          <dgm:bulletEnabled val="1"/>
        </dgm:presLayoutVars>
      </dgm:prSet>
      <dgm:spPr/>
    </dgm:pt>
    <dgm:pt modelId="{00C4F397-6769-4C90-B048-31437E839264}" type="pres">
      <dgm:prSet presAssocID="{72E7D409-C20C-4696-9085-C4E2941BE9A5}" presName="sibTrans" presStyleCnt="0"/>
      <dgm:spPr/>
    </dgm:pt>
    <dgm:pt modelId="{61E0C820-AB15-4A03-8C7E-35462CC87377}" type="pres">
      <dgm:prSet presAssocID="{E1D6B888-94E6-481C-9A9C-209A06AA1F2C}" presName="node" presStyleLbl="node1" presStyleIdx="8" presStyleCnt="9">
        <dgm:presLayoutVars>
          <dgm:bulletEnabled val="1"/>
        </dgm:presLayoutVars>
      </dgm:prSet>
      <dgm:spPr/>
    </dgm:pt>
  </dgm:ptLst>
  <dgm:cxnLst>
    <dgm:cxn modelId="{F167110A-D8D2-4218-88DD-B4EF96310008}" srcId="{F14AE400-114D-463F-A0C3-D6B654F47BC1}" destId="{48D96508-2CAB-453C-BA13-F6B49CBD8FFD}" srcOrd="4" destOrd="0" parTransId="{46E848E7-EA97-4D2F-89E7-045CE308E26C}" sibTransId="{7707AC10-CBAF-4D7A-82A2-2FFDAACBA4C8}"/>
    <dgm:cxn modelId="{B2A61330-0DD0-4C01-A1AB-03BA443072AF}" type="presOf" srcId="{E1D6B888-94E6-481C-9A9C-209A06AA1F2C}" destId="{61E0C820-AB15-4A03-8C7E-35462CC87377}" srcOrd="0" destOrd="0" presId="urn:microsoft.com/office/officeart/2005/8/layout/default"/>
    <dgm:cxn modelId="{6C4E6863-AA5A-4FB9-9D2E-CBCAFD94FEF8}" type="presOf" srcId="{F20698BA-9A91-4311-BD73-A681BF2CEFA4}" destId="{C12524C9-A119-4F9F-8477-BD454E836391}" srcOrd="0" destOrd="0" presId="urn:microsoft.com/office/officeart/2005/8/layout/default"/>
    <dgm:cxn modelId="{7DC6E964-CB64-477F-8183-54540EB3BA45}" srcId="{F14AE400-114D-463F-A0C3-D6B654F47BC1}" destId="{E1D6B888-94E6-481C-9A9C-209A06AA1F2C}" srcOrd="8" destOrd="0" parTransId="{6025E7B0-4C3E-4958-BA9F-C1B3D08F407B}" sibTransId="{50C920B3-6384-468A-96C1-F7774400D3C9}"/>
    <dgm:cxn modelId="{59E9CA47-15D4-4868-ADC9-E804C380E5A1}" srcId="{F14AE400-114D-463F-A0C3-D6B654F47BC1}" destId="{A132AC11-0BEF-42BB-AB41-A87377A610C2}" srcOrd="5" destOrd="0" parTransId="{A4364156-8CAB-443D-8B3E-04EE3B70B732}" sibTransId="{B57A090E-1C0E-4F5F-AFDB-C170C4BFB99F}"/>
    <dgm:cxn modelId="{6A6BFC48-C03E-4ED1-96DA-000734D32CB7}" srcId="{F14AE400-114D-463F-A0C3-D6B654F47BC1}" destId="{40EFDC44-79B5-42C8-B0F7-B0F2CE13B149}" srcOrd="1" destOrd="0" parTransId="{DCA6972B-50E9-48E9-8B9D-4F59E039E919}" sibTransId="{DC912C68-DCC4-45F2-B8F2-1549DB4D1114}"/>
    <dgm:cxn modelId="{BA69F34D-958C-4F2F-9FD8-F7B5D226709B}" type="presOf" srcId="{48D96508-2CAB-453C-BA13-F6B49CBD8FFD}" destId="{E2FE8854-0C19-4B6C-A4EC-F994AF7B924C}" srcOrd="0" destOrd="0" presId="urn:microsoft.com/office/officeart/2005/8/layout/default"/>
    <dgm:cxn modelId="{D92FE171-D972-4A8E-B8EE-132CD3436FEB}" type="presOf" srcId="{A132AC11-0BEF-42BB-AB41-A87377A610C2}" destId="{B24F8AAC-1051-46F1-8CDD-DD4A98D08902}" srcOrd="0" destOrd="0" presId="urn:microsoft.com/office/officeart/2005/8/layout/default"/>
    <dgm:cxn modelId="{1B977273-C01D-420C-B4A6-3F880564F2C2}" type="presOf" srcId="{40EFDC44-79B5-42C8-B0F7-B0F2CE13B149}" destId="{41204BF3-40D9-402F-88B2-E6EAE524F56D}" srcOrd="0" destOrd="0" presId="urn:microsoft.com/office/officeart/2005/8/layout/default"/>
    <dgm:cxn modelId="{2AACB254-810C-4246-8175-70658184733B}" type="presOf" srcId="{7A9CF942-2AC6-481A-8558-14E18FFA3089}" destId="{D21A0001-3295-48ED-AE29-EF606A3BEDE3}" srcOrd="0" destOrd="0" presId="urn:microsoft.com/office/officeart/2005/8/layout/default"/>
    <dgm:cxn modelId="{E01F0E55-5A73-4E8C-9EE9-E0211A147C29}" srcId="{F14AE400-114D-463F-A0C3-D6B654F47BC1}" destId="{6B781C9C-6C48-4F89-BC12-5B09B3924F7C}" srcOrd="2" destOrd="0" parTransId="{97B82748-E573-44A9-B9F7-139273F8A7AE}" sibTransId="{54CDBFD2-288C-4FD8-B004-4F0D9871B2F2}"/>
    <dgm:cxn modelId="{6F753156-64AD-4D69-A207-E3F4FD9F0E4D}" srcId="{F14AE400-114D-463F-A0C3-D6B654F47BC1}" destId="{F20698BA-9A91-4311-BD73-A681BF2CEFA4}" srcOrd="6" destOrd="0" parTransId="{73B23809-85C3-4E08-BE25-6C7DA5FF5BB3}" sibTransId="{593BFC93-5796-4F76-928F-C4C2CBF1107B}"/>
    <dgm:cxn modelId="{D1808190-43B7-4217-A14B-03B2DFA56CE5}" type="presOf" srcId="{6B781C9C-6C48-4F89-BC12-5B09B3924F7C}" destId="{8494AF03-6FA5-4AEF-AFAB-EAC1D4D13916}" srcOrd="0" destOrd="0" presId="urn:microsoft.com/office/officeart/2005/8/layout/default"/>
    <dgm:cxn modelId="{AE437596-CCAA-44E9-8323-6C33410E9831}" type="presOf" srcId="{8ADAA7E5-82C3-4A89-A1E4-2B692BE80749}" destId="{71D829B9-2695-4AF8-9405-272B4D0E8D50}" srcOrd="0" destOrd="0" presId="urn:microsoft.com/office/officeart/2005/8/layout/default"/>
    <dgm:cxn modelId="{DDD171A9-2CD1-469C-99A2-5BD5D458A330}" srcId="{F14AE400-114D-463F-A0C3-D6B654F47BC1}" destId="{7A9CF942-2AC6-481A-8558-14E18FFA3089}" srcOrd="3" destOrd="0" parTransId="{D0CF2349-0E92-4CF6-B315-552B65CA8178}" sibTransId="{81976417-8A51-445B-A235-2FD8EAF6FBC4}"/>
    <dgm:cxn modelId="{593EB9CC-C3C9-4BEB-B367-8C8438EAF320}" srcId="{F14AE400-114D-463F-A0C3-D6B654F47BC1}" destId="{8ADAA7E5-82C3-4A89-A1E4-2B692BE80749}" srcOrd="0" destOrd="0" parTransId="{C27821A6-A82E-4BF2-935F-8C2868833C77}" sibTransId="{BEA68DCF-5091-41B6-8078-F05CE4E3D2A0}"/>
    <dgm:cxn modelId="{85C796CF-4535-4648-B559-A207FCF6D0AB}" type="presOf" srcId="{F14AE400-114D-463F-A0C3-D6B654F47BC1}" destId="{1D66F12C-9621-4E0C-867C-FEF9216F1740}" srcOrd="0" destOrd="0" presId="urn:microsoft.com/office/officeart/2005/8/layout/default"/>
    <dgm:cxn modelId="{5289CADD-EEE8-4C40-9E51-79844DE59D83}" srcId="{F14AE400-114D-463F-A0C3-D6B654F47BC1}" destId="{400923F0-84AE-4BCC-8F0A-E90E59F3C596}" srcOrd="7" destOrd="0" parTransId="{31B50186-F2D2-42F6-B2FC-D92E9DB9D22D}" sibTransId="{72E7D409-C20C-4696-9085-C4E2941BE9A5}"/>
    <dgm:cxn modelId="{A941B3EC-4B6B-4D4F-A50D-F6F33E657A49}" type="presOf" srcId="{400923F0-84AE-4BCC-8F0A-E90E59F3C596}" destId="{39DF0F18-72F9-41F1-8115-75C0B6EF03D8}" srcOrd="0" destOrd="0" presId="urn:microsoft.com/office/officeart/2005/8/layout/default"/>
    <dgm:cxn modelId="{0EBEE9F3-C567-4323-A0C4-EC50BD44D926}" type="presParOf" srcId="{1D66F12C-9621-4E0C-867C-FEF9216F1740}" destId="{71D829B9-2695-4AF8-9405-272B4D0E8D50}" srcOrd="0" destOrd="0" presId="urn:microsoft.com/office/officeart/2005/8/layout/default"/>
    <dgm:cxn modelId="{D0FC0937-F4A4-410C-973B-E92E8EDA89FA}" type="presParOf" srcId="{1D66F12C-9621-4E0C-867C-FEF9216F1740}" destId="{95D8DF4F-06EC-4983-A6BB-CBD5BAD7E764}" srcOrd="1" destOrd="0" presId="urn:microsoft.com/office/officeart/2005/8/layout/default"/>
    <dgm:cxn modelId="{B74A41FD-0306-410A-BAA1-F46A9055319F}" type="presParOf" srcId="{1D66F12C-9621-4E0C-867C-FEF9216F1740}" destId="{41204BF3-40D9-402F-88B2-E6EAE524F56D}" srcOrd="2" destOrd="0" presId="urn:microsoft.com/office/officeart/2005/8/layout/default"/>
    <dgm:cxn modelId="{1F2F2719-1CAC-46F3-900A-635BDFC13011}" type="presParOf" srcId="{1D66F12C-9621-4E0C-867C-FEF9216F1740}" destId="{95AAEFFC-7A40-4350-BD35-03BC61E70F78}" srcOrd="3" destOrd="0" presId="urn:microsoft.com/office/officeart/2005/8/layout/default"/>
    <dgm:cxn modelId="{952AB2A8-4873-494B-BB8F-07419599E439}" type="presParOf" srcId="{1D66F12C-9621-4E0C-867C-FEF9216F1740}" destId="{8494AF03-6FA5-4AEF-AFAB-EAC1D4D13916}" srcOrd="4" destOrd="0" presId="urn:microsoft.com/office/officeart/2005/8/layout/default"/>
    <dgm:cxn modelId="{2EAAAEF0-A9D4-4D76-955F-7C43784C3216}" type="presParOf" srcId="{1D66F12C-9621-4E0C-867C-FEF9216F1740}" destId="{4D828C8C-CE3D-451A-8070-32CB6EB125C8}" srcOrd="5" destOrd="0" presId="urn:microsoft.com/office/officeart/2005/8/layout/default"/>
    <dgm:cxn modelId="{6DF0C4EE-386B-4C40-BB5A-63EBDD8B3641}" type="presParOf" srcId="{1D66F12C-9621-4E0C-867C-FEF9216F1740}" destId="{D21A0001-3295-48ED-AE29-EF606A3BEDE3}" srcOrd="6" destOrd="0" presId="urn:microsoft.com/office/officeart/2005/8/layout/default"/>
    <dgm:cxn modelId="{30C67130-5393-4AC8-BEA5-0F4D2E3DC86C}" type="presParOf" srcId="{1D66F12C-9621-4E0C-867C-FEF9216F1740}" destId="{C46D46BE-13BD-42AD-812C-EEA2E1135AB0}" srcOrd="7" destOrd="0" presId="urn:microsoft.com/office/officeart/2005/8/layout/default"/>
    <dgm:cxn modelId="{94316C43-03B6-43B0-98D3-2EA42D72A258}" type="presParOf" srcId="{1D66F12C-9621-4E0C-867C-FEF9216F1740}" destId="{E2FE8854-0C19-4B6C-A4EC-F994AF7B924C}" srcOrd="8" destOrd="0" presId="urn:microsoft.com/office/officeart/2005/8/layout/default"/>
    <dgm:cxn modelId="{1CD7F6DC-E644-4B19-8B44-19AAA4C3B7E4}" type="presParOf" srcId="{1D66F12C-9621-4E0C-867C-FEF9216F1740}" destId="{CC6FB44A-67BD-4610-888C-10A13E3E176D}" srcOrd="9" destOrd="0" presId="urn:microsoft.com/office/officeart/2005/8/layout/default"/>
    <dgm:cxn modelId="{F06EC849-0B63-43D3-A27F-8EF782FE1554}" type="presParOf" srcId="{1D66F12C-9621-4E0C-867C-FEF9216F1740}" destId="{B24F8AAC-1051-46F1-8CDD-DD4A98D08902}" srcOrd="10" destOrd="0" presId="urn:microsoft.com/office/officeart/2005/8/layout/default"/>
    <dgm:cxn modelId="{0E76F8E8-6DD9-428C-8823-FF4BA699F76F}" type="presParOf" srcId="{1D66F12C-9621-4E0C-867C-FEF9216F1740}" destId="{2D27CEEB-8778-4493-A88D-B299AFBA8954}" srcOrd="11" destOrd="0" presId="urn:microsoft.com/office/officeart/2005/8/layout/default"/>
    <dgm:cxn modelId="{13D89A7B-556F-400E-BFDF-E6234AD0FE9F}" type="presParOf" srcId="{1D66F12C-9621-4E0C-867C-FEF9216F1740}" destId="{C12524C9-A119-4F9F-8477-BD454E836391}" srcOrd="12" destOrd="0" presId="urn:microsoft.com/office/officeart/2005/8/layout/default"/>
    <dgm:cxn modelId="{4832A3FD-E39E-456D-82B9-FD9F47F88A76}" type="presParOf" srcId="{1D66F12C-9621-4E0C-867C-FEF9216F1740}" destId="{4FBD4D59-BC5A-4B93-9508-AE069DE39F6A}" srcOrd="13" destOrd="0" presId="urn:microsoft.com/office/officeart/2005/8/layout/default"/>
    <dgm:cxn modelId="{F6506A63-52F5-4AC8-9B54-62C0A58155B9}" type="presParOf" srcId="{1D66F12C-9621-4E0C-867C-FEF9216F1740}" destId="{39DF0F18-72F9-41F1-8115-75C0B6EF03D8}" srcOrd="14" destOrd="0" presId="urn:microsoft.com/office/officeart/2005/8/layout/default"/>
    <dgm:cxn modelId="{50857B5C-BB3F-4B89-A516-7B4881894941}" type="presParOf" srcId="{1D66F12C-9621-4E0C-867C-FEF9216F1740}" destId="{00C4F397-6769-4C90-B048-31437E839264}" srcOrd="15" destOrd="0" presId="urn:microsoft.com/office/officeart/2005/8/layout/default"/>
    <dgm:cxn modelId="{56637189-38F7-42C6-B336-AC582D3BCA1F}" type="presParOf" srcId="{1D66F12C-9621-4E0C-867C-FEF9216F1740}" destId="{61E0C820-AB15-4A03-8C7E-35462CC8737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829B9-2695-4AF8-9405-272B4D0E8D50}">
      <dsp:nvSpPr>
        <dsp:cNvPr id="0" name=""/>
        <dsp:cNvSpPr/>
      </dsp:nvSpPr>
      <dsp:spPr>
        <a:xfrm>
          <a:off x="3195" y="527579"/>
          <a:ext cx="2535451" cy="152127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 positive classroom climate, focusing on praise and encouragement. </a:t>
          </a:r>
        </a:p>
      </dsp:txBody>
      <dsp:txXfrm>
        <a:off x="3195" y="527579"/>
        <a:ext cx="2535451" cy="1521270"/>
      </dsp:txXfrm>
    </dsp:sp>
    <dsp:sp modelId="{41204BF3-40D9-402F-88B2-E6EAE524F56D}">
      <dsp:nvSpPr>
        <dsp:cNvPr id="0" name=""/>
        <dsp:cNvSpPr/>
      </dsp:nvSpPr>
      <dsp:spPr>
        <a:xfrm>
          <a:off x="2792192" y="527579"/>
          <a:ext cx="2535451" cy="1521270"/>
        </a:xfrm>
        <a:prstGeom prst="rect">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Routines that promote emotional wellbeing, and successful transition. </a:t>
          </a:r>
        </a:p>
      </dsp:txBody>
      <dsp:txXfrm>
        <a:off x="2792192" y="527579"/>
        <a:ext cx="2535451" cy="1521270"/>
      </dsp:txXfrm>
    </dsp:sp>
    <dsp:sp modelId="{8494AF03-6FA5-4AEF-AFAB-EAC1D4D13916}">
      <dsp:nvSpPr>
        <dsp:cNvPr id="0" name=""/>
        <dsp:cNvSpPr/>
      </dsp:nvSpPr>
      <dsp:spPr>
        <a:xfrm>
          <a:off x="5581189" y="527579"/>
          <a:ext cx="2535451" cy="1521270"/>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 classroom environment and layout that account of SEMH needs of learners. </a:t>
          </a:r>
        </a:p>
      </dsp:txBody>
      <dsp:txXfrm>
        <a:off x="5581189" y="527579"/>
        <a:ext cx="2535451" cy="1521270"/>
      </dsp:txXfrm>
    </dsp:sp>
    <dsp:sp modelId="{17FB1041-E879-4D84-B1EB-1988517BCA15}">
      <dsp:nvSpPr>
        <dsp:cNvPr id="0" name=""/>
        <dsp:cNvSpPr/>
      </dsp:nvSpPr>
      <dsp:spPr>
        <a:xfrm>
          <a:off x="8361261" y="564561"/>
          <a:ext cx="2535451" cy="1521270"/>
        </a:xfrm>
        <a:prstGeom prst="rect">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Active, engaging and meaningful resources &amp; supports for learning available. </a:t>
          </a:r>
        </a:p>
      </dsp:txBody>
      <dsp:txXfrm>
        <a:off x="8361261" y="564561"/>
        <a:ext cx="2535451" cy="1521270"/>
      </dsp:txXfrm>
    </dsp:sp>
    <dsp:sp modelId="{D21A0001-3295-48ED-AE29-EF606A3BEDE3}">
      <dsp:nvSpPr>
        <dsp:cNvPr id="0" name=""/>
        <dsp:cNvSpPr/>
      </dsp:nvSpPr>
      <dsp:spPr>
        <a:xfrm>
          <a:off x="3195" y="2302396"/>
          <a:ext cx="2535451" cy="1521270"/>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Access to named quiet areas of school and playground. </a:t>
          </a:r>
        </a:p>
      </dsp:txBody>
      <dsp:txXfrm>
        <a:off x="3195" y="2302396"/>
        <a:ext cx="2535451" cy="1521270"/>
      </dsp:txXfrm>
    </dsp:sp>
    <dsp:sp modelId="{E2FE8854-0C19-4B6C-A4EC-F994AF7B924C}">
      <dsp:nvSpPr>
        <dsp:cNvPr id="0" name=""/>
        <dsp:cNvSpPr/>
      </dsp:nvSpPr>
      <dsp:spPr>
        <a:xfrm>
          <a:off x="2792192" y="2302396"/>
          <a:ext cx="2535451" cy="1521270"/>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Planned/ targeted support from Teacher or Teaching assistant in the classroom. </a:t>
          </a:r>
        </a:p>
      </dsp:txBody>
      <dsp:txXfrm>
        <a:off x="2792192" y="2302396"/>
        <a:ext cx="2535451" cy="1521270"/>
      </dsp:txXfrm>
    </dsp:sp>
    <dsp:sp modelId="{B24F8AAC-1051-46F1-8CDD-DD4A98D08902}">
      <dsp:nvSpPr>
        <dsp:cNvPr id="0" name=""/>
        <dsp:cNvSpPr/>
      </dsp:nvSpPr>
      <dsp:spPr>
        <a:xfrm>
          <a:off x="5581189" y="2302396"/>
          <a:ext cx="2535451" cy="1521270"/>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Action plans to meet need with regular monitoring of progress. </a:t>
          </a:r>
        </a:p>
      </dsp:txBody>
      <dsp:txXfrm>
        <a:off x="5581189" y="2302396"/>
        <a:ext cx="2535451" cy="1521270"/>
      </dsp:txXfrm>
    </dsp:sp>
    <dsp:sp modelId="{C12524C9-A119-4F9F-8477-BD454E836391}">
      <dsp:nvSpPr>
        <dsp:cNvPr id="0" name=""/>
        <dsp:cNvSpPr/>
      </dsp:nvSpPr>
      <dsp:spPr>
        <a:xfrm>
          <a:off x="8370186" y="2302396"/>
          <a:ext cx="2535451" cy="1521270"/>
        </a:xfrm>
        <a:prstGeom prst="rect">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Staff who have knowledge and skills of meeting the needs of learning – through training/ CPD. </a:t>
          </a:r>
        </a:p>
      </dsp:txBody>
      <dsp:txXfrm>
        <a:off x="8370186" y="2302396"/>
        <a:ext cx="2535451" cy="1521270"/>
      </dsp:txXfrm>
    </dsp:sp>
    <dsp:sp modelId="{39DF0F18-72F9-41F1-8115-75C0B6EF03D8}">
      <dsp:nvSpPr>
        <dsp:cNvPr id="0" name=""/>
        <dsp:cNvSpPr/>
      </dsp:nvSpPr>
      <dsp:spPr>
        <a:xfrm>
          <a:off x="2792192" y="4077212"/>
          <a:ext cx="2535451" cy="1521270"/>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Trained staff to support pupils at unstructured times of day, such as break &amp; lunch time. </a:t>
          </a:r>
        </a:p>
      </dsp:txBody>
      <dsp:txXfrm>
        <a:off x="2792192" y="4077212"/>
        <a:ext cx="2535451" cy="1521270"/>
      </dsp:txXfrm>
    </dsp:sp>
    <dsp:sp modelId="{61E0C820-AB15-4A03-8C7E-35462CC87377}">
      <dsp:nvSpPr>
        <dsp:cNvPr id="0" name=""/>
        <dsp:cNvSpPr/>
      </dsp:nvSpPr>
      <dsp:spPr>
        <a:xfrm>
          <a:off x="5581189" y="4077212"/>
          <a:ext cx="2535451" cy="1521270"/>
        </a:xfrm>
        <a:prstGeom prst="rect">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 well planned a structured PSHE curriculum, that is stimulating and effectively delivered</a:t>
          </a:r>
        </a:p>
      </dsp:txBody>
      <dsp:txXfrm>
        <a:off x="5581189" y="4077212"/>
        <a:ext cx="2535451" cy="1521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829B9-2695-4AF8-9405-272B4D0E8D50}">
      <dsp:nvSpPr>
        <dsp:cNvPr id="0" name=""/>
        <dsp:cNvSpPr/>
      </dsp:nvSpPr>
      <dsp:spPr>
        <a:xfrm>
          <a:off x="539995" y="643"/>
          <a:ext cx="2542477" cy="152548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Wave 1</a:t>
          </a:r>
        </a:p>
      </dsp:txBody>
      <dsp:txXfrm>
        <a:off x="539995" y="643"/>
        <a:ext cx="2542477" cy="1525486"/>
      </dsp:txXfrm>
    </dsp:sp>
    <dsp:sp modelId="{41204BF3-40D9-402F-88B2-E6EAE524F56D}">
      <dsp:nvSpPr>
        <dsp:cNvPr id="0" name=""/>
        <dsp:cNvSpPr/>
      </dsp:nvSpPr>
      <dsp:spPr>
        <a:xfrm>
          <a:off x="3336720" y="643"/>
          <a:ext cx="2542477" cy="1525486"/>
        </a:xfrm>
        <a:prstGeom prst="rect">
          <a:avLst/>
        </a:prstGeom>
        <a:solidFill>
          <a:schemeClr val="accent1">
            <a:shade val="50000"/>
            <a:hueOff val="89443"/>
            <a:satOff val="-2178"/>
            <a:lumOff val="9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Wave 2</a:t>
          </a:r>
        </a:p>
      </dsp:txBody>
      <dsp:txXfrm>
        <a:off x="3336720" y="643"/>
        <a:ext cx="2542477" cy="1525486"/>
      </dsp:txXfrm>
    </dsp:sp>
    <dsp:sp modelId="{8494AF03-6FA5-4AEF-AFAB-EAC1D4D13916}">
      <dsp:nvSpPr>
        <dsp:cNvPr id="0" name=""/>
        <dsp:cNvSpPr/>
      </dsp:nvSpPr>
      <dsp:spPr>
        <a:xfrm>
          <a:off x="6133446" y="643"/>
          <a:ext cx="2542477" cy="1525486"/>
        </a:xfrm>
        <a:prstGeom prst="rect">
          <a:avLst/>
        </a:prstGeom>
        <a:solidFill>
          <a:schemeClr val="accent1">
            <a:shade val="50000"/>
            <a:hueOff val="178886"/>
            <a:satOff val="-4356"/>
            <a:lumOff val="19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Wave 2</a:t>
          </a:r>
        </a:p>
      </dsp:txBody>
      <dsp:txXfrm>
        <a:off x="6133446" y="643"/>
        <a:ext cx="2542477" cy="1525486"/>
      </dsp:txXfrm>
    </dsp:sp>
    <dsp:sp modelId="{D21A0001-3295-48ED-AE29-EF606A3BEDE3}">
      <dsp:nvSpPr>
        <dsp:cNvPr id="0" name=""/>
        <dsp:cNvSpPr/>
      </dsp:nvSpPr>
      <dsp:spPr>
        <a:xfrm>
          <a:off x="539995" y="1780378"/>
          <a:ext cx="2542477" cy="1525486"/>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 </a:t>
          </a:r>
          <a:r>
            <a:rPr lang="en-GB" sz="1400" b="1" kern="1200" dirty="0"/>
            <a:t>All adults have high expectations and seek to promote independence and self care  skills where possible</a:t>
          </a:r>
          <a:endParaRPr lang="en-GB" sz="1200" b="1" kern="1200" dirty="0"/>
        </a:p>
      </dsp:txBody>
      <dsp:txXfrm>
        <a:off x="539995" y="1780378"/>
        <a:ext cx="2542477" cy="1525486"/>
      </dsp:txXfrm>
    </dsp:sp>
    <dsp:sp modelId="{E2FE8854-0C19-4B6C-A4EC-F994AF7B924C}">
      <dsp:nvSpPr>
        <dsp:cNvPr id="0" name=""/>
        <dsp:cNvSpPr/>
      </dsp:nvSpPr>
      <dsp:spPr>
        <a:xfrm>
          <a:off x="3336720" y="1780378"/>
          <a:ext cx="2542477" cy="1525486"/>
        </a:xfrm>
        <a:prstGeom prst="rect">
          <a:avLst/>
        </a:prstGeom>
        <a:solidFill>
          <a:schemeClr val="accent1">
            <a:shade val="50000"/>
            <a:hueOff val="357772"/>
            <a:satOff val="-8713"/>
            <a:lumOff val="38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Students individual progress Is monitored through a pupil passport, individual education plan or SEND support plan. </a:t>
          </a:r>
        </a:p>
      </dsp:txBody>
      <dsp:txXfrm>
        <a:off x="3336720" y="1780378"/>
        <a:ext cx="2542477" cy="1525486"/>
      </dsp:txXfrm>
    </dsp:sp>
    <dsp:sp modelId="{B24F8AAC-1051-46F1-8CDD-DD4A98D08902}">
      <dsp:nvSpPr>
        <dsp:cNvPr id="0" name=""/>
        <dsp:cNvSpPr/>
      </dsp:nvSpPr>
      <dsp:spPr>
        <a:xfrm>
          <a:off x="6133446" y="1780378"/>
          <a:ext cx="2542477" cy="1525486"/>
        </a:xfrm>
        <a:prstGeom prst="rect">
          <a:avLst/>
        </a:prstGeom>
        <a:solidFill>
          <a:schemeClr val="accent1">
            <a:shade val="50000"/>
            <a:hueOff val="357772"/>
            <a:satOff val="-8713"/>
            <a:lumOff val="38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Student’s individual progress is monitored through a SEND Support Plan (or there will be plans to progress to one).</a:t>
          </a:r>
        </a:p>
      </dsp:txBody>
      <dsp:txXfrm>
        <a:off x="6133446" y="1780378"/>
        <a:ext cx="2542477" cy="1525486"/>
      </dsp:txXfrm>
    </dsp:sp>
    <dsp:sp modelId="{C12524C9-A119-4F9F-8477-BD454E836391}">
      <dsp:nvSpPr>
        <dsp:cNvPr id="0" name=""/>
        <dsp:cNvSpPr/>
      </dsp:nvSpPr>
      <dsp:spPr>
        <a:xfrm>
          <a:off x="539995" y="3560112"/>
          <a:ext cx="2542477" cy="1525486"/>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Support is co-ordinated by the class teacher</a:t>
          </a:r>
        </a:p>
      </dsp:txBody>
      <dsp:txXfrm>
        <a:off x="539995" y="3560112"/>
        <a:ext cx="2542477" cy="1525486"/>
      </dsp:txXfrm>
    </dsp:sp>
    <dsp:sp modelId="{39DF0F18-72F9-41F1-8115-75C0B6EF03D8}">
      <dsp:nvSpPr>
        <dsp:cNvPr id="0" name=""/>
        <dsp:cNvSpPr/>
      </dsp:nvSpPr>
      <dsp:spPr>
        <a:xfrm>
          <a:off x="3336720" y="3560112"/>
          <a:ext cx="2542477" cy="1525486"/>
        </a:xfrm>
        <a:prstGeom prst="rect">
          <a:avLst/>
        </a:prstGeom>
        <a:solidFill>
          <a:schemeClr val="accent1">
            <a:shade val="50000"/>
            <a:hueOff val="178886"/>
            <a:satOff val="-4356"/>
            <a:lumOff val="19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Support is co-ordinated by the schools SENDCo  working together with class teacher(s)</a:t>
          </a:r>
        </a:p>
      </dsp:txBody>
      <dsp:txXfrm>
        <a:off x="3336720" y="3560112"/>
        <a:ext cx="2542477" cy="1525486"/>
      </dsp:txXfrm>
    </dsp:sp>
    <dsp:sp modelId="{61E0C820-AB15-4A03-8C7E-35462CC87377}">
      <dsp:nvSpPr>
        <dsp:cNvPr id="0" name=""/>
        <dsp:cNvSpPr/>
      </dsp:nvSpPr>
      <dsp:spPr>
        <a:xfrm>
          <a:off x="6133446" y="3560112"/>
          <a:ext cx="2542477" cy="1525486"/>
        </a:xfrm>
        <a:prstGeom prst="rect">
          <a:avLst/>
        </a:prstGeom>
        <a:solidFill>
          <a:schemeClr val="accent1">
            <a:shade val="50000"/>
            <a:hueOff val="89443"/>
            <a:satOff val="-2178"/>
            <a:lumOff val="9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There is regular communication between the home, school and external professionals to discuss progress and support. This happens at least three times per year. </a:t>
          </a:r>
        </a:p>
      </dsp:txBody>
      <dsp:txXfrm>
        <a:off x="6133446" y="3560112"/>
        <a:ext cx="2542477" cy="15254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18A19-5E0A-46FC-A7E2-053398F11D35}" type="datetimeFigureOut">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C4508-42E5-4A10-AB9D-68D2B7D8DB00}" type="slidenum">
              <a:t>‹#›</a:t>
            </a:fld>
            <a:endParaRPr lang="en-US"/>
          </a:p>
        </p:txBody>
      </p:sp>
    </p:spTree>
    <p:extLst>
      <p:ext uri="{BB962C8B-B14F-4D97-AF65-F5344CB8AC3E}">
        <p14:creationId xmlns:p14="http://schemas.microsoft.com/office/powerpoint/2010/main" val="228164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endowmentfoundation.org.uk/news/eef-blog-assess-adjust-adapt-what-does-adaptive-teaching-mean-to-yo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vital role we play in children’s educational journey</a:t>
            </a:r>
          </a:p>
        </p:txBody>
      </p:sp>
      <p:sp>
        <p:nvSpPr>
          <p:cNvPr id="4" name="Slide Number Placeholder 3"/>
          <p:cNvSpPr>
            <a:spLocks noGrp="1"/>
          </p:cNvSpPr>
          <p:nvPr>
            <p:ph type="sldNum" sz="quarter" idx="5"/>
          </p:nvPr>
        </p:nvSpPr>
        <p:spPr/>
        <p:txBody>
          <a:bodyPr/>
          <a:lstStyle/>
          <a:p>
            <a:fld id="{069C4508-42E5-4A10-AB9D-68D2B7D8DB00}" type="slidenum">
              <a:rPr lang="en-GB" smtClean="0"/>
              <a:t>3</a:t>
            </a:fld>
            <a:endParaRPr lang="en-GB"/>
          </a:p>
        </p:txBody>
      </p:sp>
    </p:spTree>
    <p:extLst>
      <p:ext uri="{BB962C8B-B14F-4D97-AF65-F5344CB8AC3E}">
        <p14:creationId xmlns:p14="http://schemas.microsoft.com/office/powerpoint/2010/main" val="357360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Self-regulated learners are aware of their strengths and weaknesses, and can motivate themselves to engage in, and improve, their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developing self-regulated learning and metacognition, this means we need to make sure that we don’t give too much information at the same time (when delivering explicit instruction), and do not expect the learner to take on too much challenge when doing guided practice and independent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can model their thinking as they approach a task to reveal the reflections of an effective learner.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Teachers can outline their thinking about their knowledge; for example, while teaching young pupils how to perform a forward roll safely in PE, a teacher might talk through her actions as she demonstrates: ‘I don’t want to hurt my neck and want to do this neatly. So first, to protect my neck, I need to tuck my chin to chest like this. Then when I start to roll, I remember not to roll onto my head. Instead, look how I’m going to roll onto my back and shoulders. This also means my back is round, so I can smoothly roll like this. Now, who can remember what I did first to protect my 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Common teaching strategies to better organise and structure classroom talk and dialogue include ‘Socratic talk’, ‘talk partners’, and ‘debating’ (each strategy having its own clear parameters and rules for responsible dialogue).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126BFFF-8FAB-4D8D-9F37-5F7E198E5F57}" type="slidenum">
              <a:rPr lang="en-GB" smtClean="0"/>
              <a:t>18</a:t>
            </a:fld>
            <a:endParaRPr lang="en-GB"/>
          </a:p>
        </p:txBody>
      </p:sp>
    </p:spTree>
    <p:extLst>
      <p:ext uri="{BB962C8B-B14F-4D97-AF65-F5344CB8AC3E}">
        <p14:creationId xmlns:p14="http://schemas.microsoft.com/office/powerpoint/2010/main" val="298034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Talk about analogy of scaffolding on a house – removing it when no longer needed. </a:t>
            </a:r>
            <a:endParaRPr lang="en-US" dirty="0"/>
          </a:p>
          <a:p>
            <a:endParaRPr lang="en-US" dirty="0">
              <a:cs typeface="Calibri" panose="020F0502020204030204"/>
            </a:endParaRPr>
          </a:p>
          <a:p>
            <a:r>
              <a:rPr lang="en-US" dirty="0"/>
              <a:t>The point of scaffolding – whether on a house or in a classroom – is that it provides the support required, which is then removed when no longer needed. For teachers, how and when we remove our classroom scaffolds is a vital part of effective practice for pupils.</a:t>
            </a:r>
            <a:endParaRPr lang="en-US" dirty="0">
              <a:cs typeface="Calibri"/>
            </a:endParaRPr>
          </a:p>
          <a:p>
            <a:endParaRPr lang="en-US" dirty="0"/>
          </a:p>
          <a:p>
            <a:r>
              <a:rPr lang="en-US" dirty="0"/>
              <a:t>The EEF defines scaffolding as  ‘a metaphor for temporary support that is removed when it is no longer required’, providing  ‘enough support so that pupils can successfully complete tasks that they could not yet do independently</a:t>
            </a:r>
            <a:endParaRPr lang="en-US" dirty="0">
              <a:cs typeface="Calibri"/>
            </a:endParaRPr>
          </a:p>
        </p:txBody>
      </p:sp>
      <p:sp>
        <p:nvSpPr>
          <p:cNvPr id="4" name="Slide Number Placeholder 3"/>
          <p:cNvSpPr>
            <a:spLocks noGrp="1"/>
          </p:cNvSpPr>
          <p:nvPr>
            <p:ph type="sldNum" sz="quarter" idx="5"/>
          </p:nvPr>
        </p:nvSpPr>
        <p:spPr/>
        <p:txBody>
          <a:bodyPr/>
          <a:lstStyle/>
          <a:p>
            <a:fld id="{069C4508-42E5-4A10-AB9D-68D2B7D8DB00}" type="slidenum">
              <a:rPr lang="en-US"/>
              <a:t>19</a:t>
            </a:fld>
            <a:endParaRPr lang="en-US"/>
          </a:p>
        </p:txBody>
      </p:sp>
    </p:spTree>
    <p:extLst>
      <p:ext uri="{BB962C8B-B14F-4D97-AF65-F5344CB8AC3E}">
        <p14:creationId xmlns:p14="http://schemas.microsoft.com/office/powerpoint/2010/main" val="351496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requiring teachers to be creating different worksheets for pupils with different needs, scaffolding can be a term used to describe:</a:t>
            </a:r>
          </a:p>
          <a:p>
            <a:br>
              <a:rPr lang="en-US" dirty="0">
                <a:cs typeface="+mn-lt"/>
              </a:rPr>
            </a:br>
            <a:r>
              <a:rPr lang="en-US" dirty="0">
                <a:cs typeface="+mn-lt"/>
              </a:rPr>
              <a:t>1. </a:t>
            </a:r>
            <a:r>
              <a:rPr lang="en-US" dirty="0"/>
              <a:t>A verbal scaffold, such as a teacher correcting a misconception at a pupil’s desk - Providing a verbal scaffold may involve reteaching a tricky concept to a group of pupils, or using questioning to identify and address any misconceptions.</a:t>
            </a:r>
            <a:endParaRPr lang="en-US">
              <a:cs typeface="Calibri"/>
            </a:endParaRPr>
          </a:p>
          <a:p>
            <a:r>
              <a:rPr lang="en-US" dirty="0">
                <a:cs typeface="+mn-lt"/>
              </a:rPr>
              <a:t>2. </a:t>
            </a:r>
            <a:r>
              <a:rPr lang="en-US" dirty="0"/>
              <a:t>- A visual scaffold, such as a task planner - Visual scaffolds may support a pupil to know what equipment they need, the steps they need to take or what their work should look like.</a:t>
            </a:r>
            <a:br>
              <a:rPr lang="en-US" dirty="0">
                <a:cs typeface="+mn-lt"/>
              </a:rPr>
            </a:br>
            <a:r>
              <a:rPr lang="en-US" dirty="0">
                <a:cs typeface="+mn-lt"/>
              </a:rPr>
              <a:t>3. </a:t>
            </a:r>
            <a:r>
              <a:rPr lang="en-US" dirty="0"/>
              <a:t>A written scaffold, such as a writing frame- A written scaffold will typically be provided for a pupil to support them with an independent written task. It could be the notes made on the whiteboard during class discussion; it could even be the child’s own previous work used to support their recall.</a:t>
            </a:r>
            <a:endParaRPr lang="en-US" dirty="0">
              <a:cs typeface="Calibri"/>
            </a:endParaRPr>
          </a:p>
        </p:txBody>
      </p:sp>
      <p:sp>
        <p:nvSpPr>
          <p:cNvPr id="4" name="Slide Number Placeholder 3"/>
          <p:cNvSpPr>
            <a:spLocks noGrp="1"/>
          </p:cNvSpPr>
          <p:nvPr>
            <p:ph type="sldNum" sz="quarter" idx="5"/>
          </p:nvPr>
        </p:nvSpPr>
        <p:spPr/>
        <p:txBody>
          <a:bodyPr/>
          <a:lstStyle/>
          <a:p>
            <a:fld id="{069C4508-42E5-4A10-AB9D-68D2B7D8DB00}" type="slidenum">
              <a:rPr lang="en-US"/>
              <a:t>20</a:t>
            </a:fld>
            <a:endParaRPr lang="en-US"/>
          </a:p>
        </p:txBody>
      </p:sp>
    </p:spTree>
    <p:extLst>
      <p:ext uri="{BB962C8B-B14F-4D97-AF65-F5344CB8AC3E}">
        <p14:creationId xmlns:p14="http://schemas.microsoft.com/office/powerpoint/2010/main" val="369271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SEND Code of Practice makes clear that teachers are responsible and accountable for the progress and development of the learners in their class, including where learners access support from teaching assistants and specialist staff.</a:t>
            </a:r>
          </a:p>
          <a:p>
            <a:endParaRPr lang="en-GB" dirty="0"/>
          </a:p>
          <a:p>
            <a:endParaRPr lang="en-GB" dirty="0"/>
          </a:p>
        </p:txBody>
      </p:sp>
      <p:sp>
        <p:nvSpPr>
          <p:cNvPr id="4" name="Slide Number Placeholder 3"/>
          <p:cNvSpPr>
            <a:spLocks noGrp="1"/>
          </p:cNvSpPr>
          <p:nvPr>
            <p:ph type="sldNum" sz="quarter" idx="5"/>
          </p:nvPr>
        </p:nvSpPr>
        <p:spPr/>
        <p:txBody>
          <a:bodyPr/>
          <a:lstStyle/>
          <a:p>
            <a:fld id="{069C4508-42E5-4A10-AB9D-68D2B7D8DB00}" type="slidenum">
              <a:rPr lang="en-GB" smtClean="0"/>
              <a:t>21</a:t>
            </a:fld>
            <a:endParaRPr lang="en-GB"/>
          </a:p>
        </p:txBody>
      </p:sp>
    </p:spTree>
    <p:extLst>
      <p:ext uri="{BB962C8B-B14F-4D97-AF65-F5344CB8AC3E}">
        <p14:creationId xmlns:p14="http://schemas.microsoft.com/office/powerpoint/2010/main" val="101455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7000"/>
              </a:lnSpc>
              <a:spcBef>
                <a:spcPts val="0"/>
              </a:spcBef>
              <a:spcAft>
                <a:spcPts val="800"/>
              </a:spcAft>
              <a:buClrTx/>
              <a:buSzTx/>
              <a:tabLst/>
              <a:defRPr/>
            </a:pPr>
            <a:r>
              <a:rPr lang="en-GB" dirty="0"/>
              <a:t>Allocate pupils to groups flexibly based on the individual needs that they currently share with other pupils</a:t>
            </a:r>
            <a:endParaRPr lang="en-US"/>
          </a:p>
          <a:p>
            <a:pPr>
              <a:lnSpc>
                <a:spcPct val="107000"/>
              </a:lnSpc>
              <a:spcAft>
                <a:spcPts val="800"/>
              </a:spcAft>
              <a:defRPr/>
            </a:pPr>
            <a:r>
              <a:rPr lang="en-GB"/>
              <a:t>Play to strengths – example good reader/writer</a:t>
            </a:r>
            <a:endParaRPr lang="en-US"/>
          </a:p>
          <a:p>
            <a:pPr>
              <a:lnSpc>
                <a:spcPct val="107000"/>
              </a:lnSpc>
              <a:spcAft>
                <a:spcPts val="800"/>
              </a:spcAft>
              <a:defRPr/>
            </a:pPr>
            <a:r>
              <a:rPr lang="en-GB"/>
              <a:t>Consider the lesson you are delivering and how you group</a:t>
            </a:r>
            <a:endParaRPr lang="en-US"/>
          </a:p>
          <a:p>
            <a:pPr>
              <a:lnSpc>
                <a:spcPct val="107000"/>
              </a:lnSpc>
              <a:spcAft>
                <a:spcPts val="800"/>
              </a:spcAft>
              <a:defRPr/>
            </a:pPr>
            <a:r>
              <a:rPr lang="en-GB" dirty="0"/>
              <a:t>Study buddy – comfortable and supportive peer </a:t>
            </a:r>
            <a:endParaRPr lang="en-GB" dirty="0">
              <a:cs typeface="Calibri"/>
            </a:endParaRPr>
          </a:p>
          <a:p>
            <a:pPr marL="228600" indent="-228600">
              <a:lnSpc>
                <a:spcPct val="107000"/>
              </a:lnSpc>
              <a:spcAft>
                <a:spcPts val="800"/>
              </a:spcAft>
              <a:buAutoNum type="arabicPeriod"/>
            </a:pPr>
            <a:endParaRPr lang="en-GB" dirty="0">
              <a:latin typeface="Calibri" panose="020F0502020204030204"/>
              <a:ea typeface="Aptos" panose="020B0004020202020204" pitchFamily="34" charset="0"/>
              <a:cs typeface="Calibri" panose="020F0502020204030204"/>
            </a:endParaRPr>
          </a:p>
          <a:p>
            <a:pPr>
              <a:lnSpc>
                <a:spcPct val="107000"/>
              </a:lnSpc>
              <a:spcAft>
                <a:spcPts val="800"/>
              </a:spcAft>
            </a:pPr>
            <a:r>
              <a:rPr lang="en-GB" dirty="0">
                <a:latin typeface="Calibri" panose="020F0502020204030204"/>
                <a:ea typeface="Aptos" panose="020B0004020202020204" pitchFamily="34" charset="0"/>
                <a:cs typeface="Calibri" panose="020F0502020204030204"/>
              </a:rPr>
              <a:t>Talk through each approach....</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One teaches, one observes: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One adult leads the lesson and the other gathers data on the learners. </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Station teaching: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Learners are arranged in groups of six – two stations include facilitated instruction, with remaining stations focused on independent, partner or small group work. The two stations of learners receiving facilitated instruction are planned as part of a lesson sequence; these stations should be planned to meet the needs of individual learners in a lesson and should change throughout a series of lessons.</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Parallel teaching: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 this approach, all learners have double the opportunities to participate in class discussions, as the teacher and TA split the class into two groups. This approach can be used for part of a lesson; it is important that both groups have equal time with the teacher. </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Alternative teaching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Sometimes, it can be beneficial for one adult to work with most of the class, while the other focusses attention on a small group. This approach can enable pre-teaching of new vocabulary to take place, provide time for misconceptions to be clarified with a small group of learners or for further support to learners who need extra time to understand previous teaching. </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Teaming: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The teacher and TA share leadership in the classroom; both are equally engaged in the instructional activities. </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One teaches, one assists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The teacher leads the lesson while the TA supports individual learners quietly. The teacher provides guidance to the TA on which learners to support and the levels of scaffolding needed.</a:t>
            </a:r>
          </a:p>
          <a:p>
            <a:pPr>
              <a:lnSpc>
                <a:spcPct val="115000"/>
              </a:lnSpc>
              <a:spcAft>
                <a:spcPts val="800"/>
              </a:spcAft>
            </a:pPr>
            <a:endParaRPr lang="en-GB" dirty="0"/>
          </a:p>
          <a:p>
            <a:r>
              <a:rPr lang="en-GB" dirty="0"/>
              <a:t>There is no ‘one-size-fits-all approach’ to TA deployment, and different strategies may work better in different subjects, or with different groups of learners. </a:t>
            </a:r>
            <a:r>
              <a:rPr lang="en-GB" err="1"/>
              <a:t>Emphsise</a:t>
            </a:r>
            <a:r>
              <a:rPr lang="en-GB" dirty="0"/>
              <a:t> that teachers should continually reflect on deployment of TAs in lessons, and the impact the TA support has regarding the learning of all learners, including those with SEND. </a:t>
            </a:r>
          </a:p>
          <a:p>
            <a:r>
              <a:rPr lang="en-GB" dirty="0"/>
              <a:t>This reflection should include both feedback from the TA and the voice of the learner(s) a TA is supporting.</a:t>
            </a:r>
            <a:endParaRPr lang="en-GB" dirty="0">
              <a:cs typeface="Calibri"/>
            </a:endParaRPr>
          </a:p>
          <a:p>
            <a:endParaRPr lang="en-GB" dirty="0"/>
          </a:p>
          <a:p>
            <a:r>
              <a:rPr lang="en-GB" dirty="0"/>
              <a:t>2. The classroom environment can have a huge impact on the senses and nervous system, and therefore on learning and progress</a:t>
            </a:r>
            <a:endParaRPr lang="en-GB" dirty="0">
              <a:cs typeface="Calibri"/>
            </a:endParaRPr>
          </a:p>
          <a:p>
            <a:endParaRPr lang="en-GB" dirty="0"/>
          </a:p>
          <a:p>
            <a:pPr>
              <a:lnSpc>
                <a:spcPct val="107000"/>
              </a:lnSpc>
              <a:spcAft>
                <a:spcPts val="800"/>
              </a:spcAft>
              <a:defRPr/>
            </a:pPr>
            <a:r>
              <a:rPr lang="en-GB" dirty="0"/>
              <a:t>2. The layout of the room needs careful thought: how learners are grouped, accessibility to resources and parts of the room (such as coat and bag hangers), and visibility of whiteboard and displays. It may be appropriate to set up areas according to learner needs – for example, a quiet corner, a help station, or an individual working area. </a:t>
            </a:r>
            <a:endParaRPr lang="en-GB">
              <a:cs typeface="Calibri"/>
            </a:endParaRPr>
          </a:p>
          <a:p>
            <a:pPr>
              <a:lnSpc>
                <a:spcPct val="107000"/>
              </a:lnSpc>
              <a:spcAft>
                <a:spcPts val="800"/>
              </a:spcAft>
              <a:defRPr/>
            </a:pPr>
            <a:r>
              <a:rPr lang="en-GB" dirty="0">
                <a:cs typeface="Calibri"/>
              </a:rPr>
              <a:t>Consider displays </a:t>
            </a:r>
          </a:p>
          <a:p>
            <a:pPr>
              <a:lnSpc>
                <a:spcPct val="107000"/>
              </a:lnSpc>
              <a:spcAft>
                <a:spcPts val="800"/>
              </a:spcAft>
            </a:pPr>
            <a:r>
              <a:rPr lang="en-GB" dirty="0">
                <a:latin typeface="Calibri"/>
                <a:ea typeface="Calibri" panose="020F0502020204030204" pitchFamily="34" charset="0"/>
                <a:cs typeface="Calibri"/>
              </a:rPr>
              <a:t>Be mindful of visual clutter – a place for everything and everything in its place</a:t>
            </a:r>
          </a:p>
          <a:p>
            <a:pPr>
              <a:lnSpc>
                <a:spcPct val="107000"/>
              </a:lnSpc>
              <a:spcAft>
                <a:spcPts val="800"/>
              </a:spcAft>
            </a:pPr>
            <a:endParaRPr lang="en-GB" dirty="0">
              <a:latin typeface="Calibri"/>
              <a:ea typeface="Calibri" panose="020F0502020204030204" pitchFamily="34" charset="0"/>
              <a:cs typeface="Calibri"/>
            </a:endParaRP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6126BFFF-8FAB-4D8D-9F37-5F7E198E5F57}" type="slidenum">
              <a:rPr lang="en-GB" smtClean="0"/>
              <a:t>22</a:t>
            </a:fld>
            <a:endParaRPr lang="en-GB" dirty="0"/>
          </a:p>
        </p:txBody>
      </p:sp>
    </p:spTree>
    <p:extLst>
      <p:ext uri="{BB962C8B-B14F-4D97-AF65-F5344CB8AC3E}">
        <p14:creationId xmlns:p14="http://schemas.microsoft.com/office/powerpoint/2010/main" val="33239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each of the 4 areas from the digital technology summary of recommendations</a:t>
            </a:r>
          </a:p>
        </p:txBody>
      </p:sp>
      <p:sp>
        <p:nvSpPr>
          <p:cNvPr id="4" name="Slide Number Placeholder 3"/>
          <p:cNvSpPr>
            <a:spLocks noGrp="1"/>
          </p:cNvSpPr>
          <p:nvPr>
            <p:ph type="sldNum" sz="quarter" idx="5"/>
          </p:nvPr>
        </p:nvSpPr>
        <p:spPr/>
        <p:txBody>
          <a:bodyPr/>
          <a:lstStyle/>
          <a:p>
            <a:fld id="{069C4508-42E5-4A10-AB9D-68D2B7D8DB00}" type="slidenum">
              <a:rPr lang="en-GB" smtClean="0"/>
              <a:t>23</a:t>
            </a:fld>
            <a:endParaRPr lang="en-GB"/>
          </a:p>
        </p:txBody>
      </p:sp>
    </p:spTree>
    <p:extLst>
      <p:ext uri="{BB962C8B-B14F-4D97-AF65-F5344CB8AC3E}">
        <p14:creationId xmlns:p14="http://schemas.microsoft.com/office/powerpoint/2010/main" val="5976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evidence review for this guidance report found evidence that, for pupils with SEND, technology can be a useful tool for supporting teaching.</a:t>
            </a:r>
          </a:p>
          <a:p>
            <a:r>
              <a:rPr lang="en-GB" dirty="0"/>
              <a:t>1 Successful approaches could include using:</a:t>
            </a:r>
          </a:p>
          <a:p>
            <a:r>
              <a:rPr lang="en-GB" dirty="0"/>
              <a:t>• instructional apps—apps that provide instruction, modelling, or practice opportunities for a wide range of skills; </a:t>
            </a:r>
          </a:p>
          <a:p>
            <a:r>
              <a:rPr lang="en-GB" dirty="0"/>
              <a:t>• non-instructional apps—apps that provide tools to aid learning, such as note-taking apps; talking tins, recording devices </a:t>
            </a:r>
          </a:p>
          <a:p>
            <a:r>
              <a:rPr lang="en-GB" dirty="0"/>
              <a:t>• speech-generating apps to augment the communication skills of pupils with communication difficulties</a:t>
            </a:r>
          </a:p>
          <a:p>
            <a:endParaRPr lang="en-GB" dirty="0"/>
          </a:p>
          <a:p>
            <a:r>
              <a:rPr lang="en-GB" dirty="0"/>
              <a:t>The use of technology can also support students sensory needs – using music to support students to filter out overwhelming background noise</a:t>
            </a:r>
          </a:p>
        </p:txBody>
      </p:sp>
      <p:sp>
        <p:nvSpPr>
          <p:cNvPr id="4" name="Slide Number Placeholder 3"/>
          <p:cNvSpPr>
            <a:spLocks noGrp="1"/>
          </p:cNvSpPr>
          <p:nvPr>
            <p:ph type="sldNum" sz="quarter" idx="5"/>
          </p:nvPr>
        </p:nvSpPr>
        <p:spPr/>
        <p:txBody>
          <a:bodyPr/>
          <a:lstStyle/>
          <a:p>
            <a:fld id="{069C4508-42E5-4A10-AB9D-68D2B7D8DB00}" type="slidenum">
              <a:rPr lang="en-GB" smtClean="0"/>
              <a:t>24</a:t>
            </a:fld>
            <a:endParaRPr lang="en-GB"/>
          </a:p>
        </p:txBody>
      </p:sp>
    </p:spTree>
    <p:extLst>
      <p:ext uri="{BB962C8B-B14F-4D97-AF65-F5344CB8AC3E}">
        <p14:creationId xmlns:p14="http://schemas.microsoft.com/office/powerpoint/2010/main" val="49196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63238"/>
                </a:solidFill>
                <a:effectLst/>
              </a:rPr>
              <a:t>Adaptive teaching strategies sit firmly at the heart of this: adapting planning prior to the lesson and adjusting practice during the lesson. </a:t>
            </a:r>
          </a:p>
          <a:p>
            <a:endParaRPr lang="en-GB" dirty="0"/>
          </a:p>
        </p:txBody>
      </p:sp>
      <p:sp>
        <p:nvSpPr>
          <p:cNvPr id="4" name="Slide Number Placeholder 3"/>
          <p:cNvSpPr>
            <a:spLocks noGrp="1"/>
          </p:cNvSpPr>
          <p:nvPr>
            <p:ph type="sldNum" sz="quarter" idx="5"/>
          </p:nvPr>
        </p:nvSpPr>
        <p:spPr/>
        <p:txBody>
          <a:bodyPr/>
          <a:lstStyle/>
          <a:p>
            <a:fld id="{069C4508-42E5-4A10-AB9D-68D2B7D8DB00}" type="slidenum">
              <a:rPr lang="en-GB" smtClean="0"/>
              <a:t>9</a:t>
            </a:fld>
            <a:endParaRPr lang="en-GB"/>
          </a:p>
        </p:txBody>
      </p:sp>
    </p:spTree>
    <p:extLst>
      <p:ext uri="{BB962C8B-B14F-4D97-AF65-F5344CB8AC3E}">
        <p14:creationId xmlns:p14="http://schemas.microsoft.com/office/powerpoint/2010/main" val="230174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previous session (graduated response)</a:t>
            </a:r>
          </a:p>
        </p:txBody>
      </p:sp>
      <p:sp>
        <p:nvSpPr>
          <p:cNvPr id="4" name="Slide Number Placeholder 3"/>
          <p:cNvSpPr>
            <a:spLocks noGrp="1"/>
          </p:cNvSpPr>
          <p:nvPr>
            <p:ph type="sldNum" sz="quarter" idx="5"/>
          </p:nvPr>
        </p:nvSpPr>
        <p:spPr/>
        <p:txBody>
          <a:bodyPr/>
          <a:lstStyle/>
          <a:p>
            <a:fld id="{069C4508-42E5-4A10-AB9D-68D2B7D8DB00}" type="slidenum">
              <a:rPr lang="en-GB" smtClean="0"/>
              <a:t>10</a:t>
            </a:fld>
            <a:endParaRPr lang="en-GB"/>
          </a:p>
        </p:txBody>
      </p:sp>
    </p:spTree>
    <p:extLst>
      <p:ext uri="{BB962C8B-B14F-4D97-AF65-F5344CB8AC3E}">
        <p14:creationId xmlns:p14="http://schemas.microsoft.com/office/powerpoint/2010/main" val="274947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the importance making “small tweaks” and not adding to teachers workload but that with these tweaks teachers will make a huge impact</a:t>
            </a:r>
          </a:p>
        </p:txBody>
      </p:sp>
      <p:sp>
        <p:nvSpPr>
          <p:cNvPr id="4" name="Slide Number Placeholder 3"/>
          <p:cNvSpPr>
            <a:spLocks noGrp="1"/>
          </p:cNvSpPr>
          <p:nvPr>
            <p:ph type="sldNum" sz="quarter" idx="5"/>
          </p:nvPr>
        </p:nvSpPr>
        <p:spPr/>
        <p:txBody>
          <a:bodyPr/>
          <a:lstStyle/>
          <a:p>
            <a:fld id="{069C4508-42E5-4A10-AB9D-68D2B7D8DB00}" type="slidenum">
              <a:rPr lang="en-GB" smtClean="0"/>
              <a:t>11</a:t>
            </a:fld>
            <a:endParaRPr lang="en-GB"/>
          </a:p>
        </p:txBody>
      </p:sp>
    </p:spTree>
    <p:extLst>
      <p:ext uri="{BB962C8B-B14F-4D97-AF65-F5344CB8AC3E}">
        <p14:creationId xmlns:p14="http://schemas.microsoft.com/office/powerpoint/2010/main" val="338499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Reflection point </a:t>
            </a:r>
            <a:r>
              <a:rPr lang="en-US" dirty="0">
                <a:cs typeface="Calibri"/>
              </a:rPr>
              <a:t>- How long do we expect children to sit still, sustain focus? Why are movement breaks important?</a:t>
            </a:r>
            <a:endParaRPr lang="en-US" dirty="0"/>
          </a:p>
          <a:p>
            <a:endParaRPr lang="en-US" dirty="0">
              <a:cs typeface="Calibri"/>
            </a:endParaRPr>
          </a:p>
          <a:p>
            <a:r>
              <a:rPr lang="en-US" dirty="0"/>
              <a:t>Many children seek movement throughout the day, as do adults, in an attempt to get them to the optimal level in order to carry out a certain task or engage adaptively within their environment.</a:t>
            </a:r>
            <a:endParaRPr lang="en-US" dirty="0">
              <a:cs typeface="Calibri"/>
            </a:endParaRPr>
          </a:p>
          <a:p>
            <a:r>
              <a:rPr lang="en-US" dirty="0"/>
              <a:t>The aim of the movement breaks are to help create the level of alertness which enables a child to focus and concentrate.</a:t>
            </a:r>
            <a:endParaRPr lang="en-US" dirty="0">
              <a:cs typeface="Calibri"/>
            </a:endParaRPr>
          </a:p>
          <a:p>
            <a:endParaRPr lang="en-US" dirty="0">
              <a:cs typeface="Calibri"/>
            </a:endParaRPr>
          </a:p>
          <a:p>
            <a:r>
              <a:rPr lang="en-US" dirty="0">
                <a:cs typeface="Calibri"/>
              </a:rPr>
              <a:t>Some examples (that may already do)</a:t>
            </a:r>
          </a:p>
          <a:p>
            <a:endParaRPr lang="en-US" dirty="0"/>
          </a:p>
          <a:p>
            <a:pPr marL="171450" indent="-171450">
              <a:buFont typeface="Arial"/>
              <a:buChar char="•"/>
            </a:pPr>
            <a:r>
              <a:rPr lang="en-US" dirty="0"/>
              <a:t>Hands on chair push hands to lift bottom off chair.</a:t>
            </a:r>
          </a:p>
          <a:p>
            <a:pPr marL="171450" indent="-171450">
              <a:buFont typeface="Arial"/>
              <a:buChar char="•"/>
            </a:pPr>
            <a:r>
              <a:rPr lang="en-US" dirty="0"/>
              <a:t>Chair sit (Do 10)—have child sit down and stand up repeatedly from their chair</a:t>
            </a:r>
            <a:endParaRPr lang="en-US" dirty="0">
              <a:cs typeface="Calibri"/>
            </a:endParaRPr>
          </a:p>
          <a:p>
            <a:pPr>
              <a:buFont typeface="Arial"/>
              <a:buChar char="•"/>
            </a:pPr>
            <a:r>
              <a:rPr lang="en-US" dirty="0"/>
              <a:t>Themed workouts for the class to carry out.</a:t>
            </a:r>
            <a:endParaRPr lang="en-US" dirty="0">
              <a:cs typeface="Calibri"/>
            </a:endParaRPr>
          </a:p>
          <a:p>
            <a:pPr>
              <a:buFont typeface="Arial"/>
              <a:buChar char="•"/>
            </a:pPr>
            <a:r>
              <a:rPr lang="en-US" dirty="0"/>
              <a:t>Hand out exercise books, equipment and collect from peers</a:t>
            </a:r>
          </a:p>
          <a:p>
            <a:pPr>
              <a:buFont typeface="Arial"/>
              <a:buChar char="•"/>
            </a:pPr>
            <a:r>
              <a:rPr lang="en-US" dirty="0"/>
              <a:t>Classroom helper</a:t>
            </a:r>
            <a:endParaRPr lang="en-US" dirty="0">
              <a:cs typeface="Calibri"/>
            </a:endParaRPr>
          </a:p>
          <a:p>
            <a:pPr marL="171450" indent="-171450">
              <a:buFont typeface="Arial"/>
              <a:buChar char="•"/>
            </a:pP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69C4508-42E5-4A10-AB9D-68D2B7D8DB00}" type="slidenum">
              <a:rPr lang="en-US"/>
              <a:t>13</a:t>
            </a:fld>
            <a:endParaRPr lang="en-US"/>
          </a:p>
        </p:txBody>
      </p:sp>
    </p:spTree>
    <p:extLst>
      <p:ext uri="{BB962C8B-B14F-4D97-AF65-F5344CB8AC3E}">
        <p14:creationId xmlns:p14="http://schemas.microsoft.com/office/powerpoint/2010/main" val="266731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Explicit teaching, sometimes called explicit instructions, is a teacher-directed method of teaching. </a:t>
            </a:r>
            <a:endParaRPr lang="en-US"/>
          </a:p>
          <a:p>
            <a:endParaRPr lang="en-US"/>
          </a:p>
          <a:p>
            <a:r>
              <a:rPr lang="en-US" dirty="0"/>
              <a:t>Explicit teaching is usually used to introduce a new skill, idea or concept. </a:t>
            </a:r>
          </a:p>
          <a:p>
            <a:r>
              <a:rPr lang="en-US" dirty="0">
                <a:cs typeface="Calibri"/>
              </a:rPr>
              <a:t>EXAMPLE</a:t>
            </a:r>
            <a:endParaRPr lang="en-US" dirty="0"/>
          </a:p>
          <a:p>
            <a:endParaRPr lang="en-US" dirty="0"/>
          </a:p>
          <a:p>
            <a:r>
              <a:rPr lang="en-US" dirty="0"/>
              <a:t>Teacher has a goal or learning objective that states what they want the child/ren to achieve using clearly-set success criteria. </a:t>
            </a:r>
            <a:endParaRPr lang="en-US" dirty="0">
              <a:cs typeface="Calibri" panose="020F0502020204030204"/>
            </a:endParaRPr>
          </a:p>
          <a:p>
            <a:r>
              <a:rPr lang="en-US" dirty="0"/>
              <a:t>Teacher breaks down the task into small, manageable steps and helps the children to achieve by demonstrating guided modelling and by giving consistent feedback. </a:t>
            </a:r>
            <a:endParaRPr lang="en-US" dirty="0">
              <a:cs typeface="Calibri" panose="020F0502020204030204"/>
            </a:endParaRPr>
          </a:p>
          <a:p>
            <a:r>
              <a:rPr lang="en-US" dirty="0"/>
              <a:t>Some children may need visuals to help them get a clear understanding of what they are expected to learn and achieve. </a:t>
            </a:r>
          </a:p>
          <a:p>
            <a:r>
              <a:rPr lang="en-US" dirty="0"/>
              <a:t>Teacher plans what materials will be needed, what will be said including all instructions, what modelling will be done and then they give the child/ren time to </a:t>
            </a:r>
            <a:r>
              <a:rPr lang="en-US" dirty="0" err="1"/>
              <a:t>practise</a:t>
            </a:r>
            <a:r>
              <a:rPr lang="en-US" dirty="0"/>
              <a:t>, helping and guiding them when needed</a:t>
            </a:r>
            <a:endParaRPr lang="en-US">
              <a:cs typeface="Calibri"/>
            </a:endParaRPr>
          </a:p>
          <a:p>
            <a:endParaRPr lang="en-US" dirty="0"/>
          </a:p>
          <a:p>
            <a:r>
              <a:rPr lang="en-US" dirty="0"/>
              <a:t>With explicit instruction, there are clear overlaps with  ‘</a:t>
            </a:r>
            <a:r>
              <a:rPr lang="en-GB" u="sng" dirty="0">
                <a:hlinkClick r:id="rId3"/>
              </a:rPr>
              <a:t>adaptive teaching’</a:t>
            </a:r>
            <a:r>
              <a:rPr lang="en-US" dirty="0"/>
              <a:t>, particularly the references to checking understanding and asking questions frequently. By building in opportunities for feedback throughout a lesson, teachers are better able to adapt their teaching as they go, to ensure greater pupil understanding</a:t>
            </a:r>
          </a:p>
        </p:txBody>
      </p:sp>
      <p:sp>
        <p:nvSpPr>
          <p:cNvPr id="4" name="Slide Number Placeholder 3"/>
          <p:cNvSpPr>
            <a:spLocks noGrp="1"/>
          </p:cNvSpPr>
          <p:nvPr>
            <p:ph type="sldNum" sz="quarter" idx="5"/>
          </p:nvPr>
        </p:nvSpPr>
        <p:spPr/>
        <p:txBody>
          <a:bodyPr/>
          <a:lstStyle/>
          <a:p>
            <a:fld id="{069C4508-42E5-4A10-AB9D-68D2B7D8DB00}" type="slidenum">
              <a:rPr lang="en-US"/>
              <a:t>14</a:t>
            </a:fld>
            <a:endParaRPr lang="en-US"/>
          </a:p>
        </p:txBody>
      </p:sp>
    </p:spTree>
    <p:extLst>
      <p:ext uri="{BB962C8B-B14F-4D97-AF65-F5344CB8AC3E}">
        <p14:creationId xmlns:p14="http://schemas.microsoft.com/office/powerpoint/2010/main" val="285087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GB" kern="100" dirty="0"/>
              <a:t>‘Understanding’ is sometimes referred to as ‘receptive language’ or ‘comprehension’. It is our ability to listen to what someone else is saying, recognise the words, and respond to this. </a:t>
            </a:r>
            <a:endParaRPr lang="en-US"/>
          </a:p>
          <a:p>
            <a:pPr>
              <a:lnSpc>
                <a:spcPct val="107000"/>
              </a:lnSpc>
            </a:pPr>
            <a:r>
              <a:rPr lang="en-GB" kern="100" dirty="0"/>
              <a:t>Children with difficulties understanding instructions can present in many different ways. </a:t>
            </a:r>
            <a:endParaRPr lang="en-US" dirty="0"/>
          </a:p>
          <a:p>
            <a:pPr>
              <a:lnSpc>
                <a:spcPct val="107000"/>
              </a:lnSpc>
            </a:pPr>
            <a:r>
              <a:rPr lang="en-GB" kern="100" dirty="0"/>
              <a:t>Some may miss out critical steps in a task, be last to carry out an instruction, or appear not to be listening. Many children will compensate and mask their lack of understanding by copying their peers or making guesses from the situation they are in.</a:t>
            </a:r>
            <a:endParaRPr lang="en-US" dirty="0">
              <a:latin typeface="Calibri"/>
              <a:ea typeface="Calibri"/>
              <a:cs typeface="Calibri"/>
            </a:endParaRPr>
          </a:p>
          <a:p>
            <a:pPr marL="342900" indent="-342900">
              <a:lnSpc>
                <a:spcPct val="107000"/>
              </a:lnSpc>
              <a:buFont typeface="Symbol" panose="05050102010706020507" pitchFamily="18" charset="2"/>
              <a:buChar char=""/>
            </a:pPr>
            <a:endParaRPr lang="en-GB" kern="100" dirty="0">
              <a:latin typeface="Calibri"/>
              <a:ea typeface="Calibri"/>
              <a:cs typeface="Calibri"/>
            </a:endParaRPr>
          </a:p>
          <a:p>
            <a:pPr marL="0" indent="0">
              <a:lnSpc>
                <a:spcPct val="107000"/>
              </a:lnSpc>
              <a:buFont typeface="Symbol" panose="05050102010706020507" pitchFamily="18" charset="2"/>
              <a:buNone/>
            </a:pPr>
            <a:r>
              <a:rPr lang="en-GB" sz="1200" kern="100" dirty="0">
                <a:effectLst/>
                <a:latin typeface="Calibri"/>
                <a:ea typeface="Calibri"/>
                <a:cs typeface="Calibri"/>
              </a:rPr>
              <a:t>1. Short, precise instructions – </a:t>
            </a:r>
            <a:r>
              <a:rPr lang="en-GB" kern="100" dirty="0">
                <a:latin typeface="Calibri"/>
                <a:ea typeface="Calibri"/>
                <a:cs typeface="Calibri"/>
              </a:rPr>
              <a:t>example such</a:t>
            </a:r>
            <a:r>
              <a:rPr lang="en-GB" kern="100" dirty="0"/>
              <a:t> as "Get your coat" or '"Shut the door". Keeping instructions short and simple will help children understand.</a:t>
            </a:r>
            <a:endParaRPr lang="en-US" dirty="0">
              <a:ea typeface="Calibri"/>
              <a:cs typeface="+mn-lt"/>
            </a:endParaRPr>
          </a:p>
          <a:p>
            <a:pPr marL="0" indent="0">
              <a:lnSpc>
                <a:spcPct val="107000"/>
              </a:lnSpc>
              <a:buFont typeface="Symbol" panose="05050102010706020507" pitchFamily="18" charset="2"/>
              <a:buNone/>
            </a:pPr>
            <a:r>
              <a:rPr lang="en-GB" sz="1200" kern="100" dirty="0">
                <a:effectLst/>
                <a:latin typeface="Calibri"/>
                <a:ea typeface="Calibri"/>
                <a:cs typeface="Calibri"/>
              </a:rPr>
              <a:t>2. Keep language to a minimum</a:t>
            </a:r>
            <a:r>
              <a:rPr lang="en-GB" kern="100" dirty="0">
                <a:latin typeface="Calibri"/>
                <a:ea typeface="Calibri"/>
                <a:cs typeface="Calibri"/>
              </a:rPr>
              <a:t> - </a:t>
            </a:r>
            <a:r>
              <a:rPr lang="en-GB" kern="100" dirty="0"/>
              <a:t>Slow down your rate of speech, giving the child lots of time to think about what you have said.  Remember to use simple language, reduce your sentences to 1-2 words at a time, the child is more likely to be successful if the instruction is short. Instead of ‘Bobby go get the banana’, say ‘get banana’</a:t>
            </a:r>
            <a:endParaRPr lang="en-GB" kern="100" dirty="0">
              <a:effectLst/>
              <a:ea typeface="Calibri"/>
              <a:cs typeface="Calibri"/>
            </a:endParaRPr>
          </a:p>
          <a:p>
            <a:pPr marL="0" lvl="0" indent="0">
              <a:lnSpc>
                <a:spcPct val="107000"/>
              </a:lnSpc>
              <a:spcAft>
                <a:spcPts val="800"/>
              </a:spcAft>
              <a:buFont typeface="Symbol" panose="05050102010706020507" pitchFamily="18" charset="2"/>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3. Cue in with name – students may miss that instruction is for them</a:t>
            </a:r>
          </a:p>
          <a:p>
            <a:endParaRPr lang="en-GB" dirty="0"/>
          </a:p>
        </p:txBody>
      </p:sp>
      <p:sp>
        <p:nvSpPr>
          <p:cNvPr id="4" name="Slide Number Placeholder 3"/>
          <p:cNvSpPr>
            <a:spLocks noGrp="1"/>
          </p:cNvSpPr>
          <p:nvPr>
            <p:ph type="sldNum" sz="quarter" idx="5"/>
          </p:nvPr>
        </p:nvSpPr>
        <p:spPr/>
        <p:txBody>
          <a:bodyPr/>
          <a:lstStyle/>
          <a:p>
            <a:fld id="{6126BFFF-8FAB-4D8D-9F37-5F7E198E5F57}" type="slidenum">
              <a:rPr lang="en-GB" smtClean="0"/>
              <a:t>15</a:t>
            </a:fld>
            <a:endParaRPr lang="en-GB"/>
          </a:p>
        </p:txBody>
      </p:sp>
    </p:spTree>
    <p:extLst>
      <p:ext uri="{BB962C8B-B14F-4D97-AF65-F5344CB8AC3E}">
        <p14:creationId xmlns:p14="http://schemas.microsoft.com/office/powerpoint/2010/main" val="186658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Cognition makes sense of the world. Metacognition makes sense of cognition itself.</a:t>
            </a:r>
          </a:p>
          <a:p>
            <a:r>
              <a:rPr lang="en-US" dirty="0"/>
              <a:t>The term  ‘cognitive strategies’ refers to the techniques teachers use that explicitly support pupils to learn and retain information. As adult learners, we often find our own cognitive strategies without needing to be taught them. Whether it’s remembering a phone number, learning an instrument or studying for an NPQ, many of us will have found our own  ‘cognitive strategies’ to help us to learn successfully.</a:t>
            </a:r>
            <a:br>
              <a:rPr lang="en-US" dirty="0">
                <a:cs typeface="+mn-lt"/>
              </a:rPr>
            </a:br>
            <a:br>
              <a:rPr lang="en-US" dirty="0">
                <a:cs typeface="+mn-lt"/>
              </a:rPr>
            </a:br>
            <a:r>
              <a:rPr lang="en-US" dirty="0"/>
              <a:t>Some of our pupils, and many of those with SEND in particular, may lack the skills to select appropriate strategies independently.</a:t>
            </a:r>
            <a:endParaRPr lang="en-US" dirty="0">
              <a:cs typeface="Calibri"/>
            </a:endParaRPr>
          </a:p>
          <a:p>
            <a:endParaRPr lang="en-US" dirty="0">
              <a:cs typeface="Calibri"/>
            </a:endParaRPr>
          </a:p>
          <a:p>
            <a:r>
              <a:rPr lang="en-US" dirty="0"/>
              <a:t>Two types of cognitive strategy recommended in the EEF’s evidence review are:</a:t>
            </a:r>
            <a:br>
              <a:rPr lang="en-US" dirty="0">
                <a:cs typeface="+mn-lt"/>
              </a:rPr>
            </a:br>
            <a:r>
              <a:rPr lang="en-US" b="1" dirty="0"/>
              <a:t>Mnemonic interventions and Graphic </a:t>
            </a:r>
            <a:r>
              <a:rPr lang="en-US" b="1" dirty="0" err="1"/>
              <a:t>organisers</a:t>
            </a:r>
            <a:r>
              <a:rPr lang="en-US" b="1" dirty="0"/>
              <a:t> – link to helpful hints on next slide</a:t>
            </a:r>
            <a:endParaRPr lang="en-US" dirty="0"/>
          </a:p>
          <a:p>
            <a:endParaRPr lang="en-US" b="1" dirty="0">
              <a:cs typeface="Calibri"/>
            </a:endParaRPr>
          </a:p>
          <a:p>
            <a:r>
              <a:rPr lang="en-US" dirty="0"/>
              <a:t>Metacognition – thinking about thinking </a:t>
            </a:r>
            <a:endParaRPr lang="en-US" dirty="0">
              <a:cs typeface="Calibri"/>
            </a:endParaRPr>
          </a:p>
          <a:p>
            <a:endParaRPr lang="en-US" dirty="0"/>
          </a:p>
          <a:p>
            <a:r>
              <a:rPr lang="en-GB" dirty="0"/>
              <a:t>Refers to a learner’s understanding of their own abilities and their attitudes towards learning (myself as a learner); what strategies are available to them that they know to be effective (my knowledge of strategies); and their knowledge about specific kinds of tasks (my knowledge of this task). </a:t>
            </a:r>
            <a:endParaRPr lang="en-GB"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69C4508-42E5-4A10-AB9D-68D2B7D8DB00}" type="slidenum">
              <a:rPr lang="en-US"/>
              <a:t>16</a:t>
            </a:fld>
            <a:endParaRPr lang="en-US"/>
          </a:p>
        </p:txBody>
      </p:sp>
    </p:spTree>
    <p:extLst>
      <p:ext uri="{BB962C8B-B14F-4D97-AF65-F5344CB8AC3E}">
        <p14:creationId xmlns:p14="http://schemas.microsoft.com/office/powerpoint/2010/main" val="351982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Organising information visually can support pupils’ understanding of content, making abstract learning more concrete and reducing reliance solely on the verbal.</a:t>
            </a:r>
            <a:endParaRPr lang="en-US" dirty="0"/>
          </a:p>
          <a:p>
            <a:br>
              <a:rPr lang="en-GB" dirty="0">
                <a:cs typeface="+mn-lt"/>
              </a:rPr>
            </a:br>
            <a:r>
              <a:rPr lang="en-GB" dirty="0"/>
              <a:t>Other examples might be a Frayer model, a Venn diagram, a knowledge organiser, a T‑chart of pros and cons, a </a:t>
            </a:r>
            <a:r>
              <a:rPr lang="en-GB" dirty="0" err="1"/>
              <a:t>mindmap</a:t>
            </a:r>
            <a:r>
              <a:rPr lang="en-GB" dirty="0"/>
              <a:t> or a timeline</a:t>
            </a:r>
            <a:endParaRPr lang="en-GB"/>
          </a:p>
          <a:p>
            <a:endParaRPr lang="en-GB" dirty="0">
              <a:cs typeface="Calibri"/>
            </a:endParaRPr>
          </a:p>
          <a:p>
            <a:r>
              <a:rPr lang="en-US" dirty="0">
                <a:cs typeface="Calibri"/>
              </a:rPr>
              <a:t>Word </a:t>
            </a:r>
            <a:r>
              <a:rPr lang="en-US" dirty="0" err="1">
                <a:cs typeface="Calibri"/>
              </a:rPr>
              <a:t>MaT</a:t>
            </a:r>
            <a:r>
              <a:rPr lang="en-US" dirty="0">
                <a:cs typeface="Calibri"/>
              </a:rPr>
              <a:t> – they provide visual support for spelling and writing, helping children learn new words and improve their </a:t>
            </a:r>
            <a:r>
              <a:rPr lang="en-US" dirty="0" err="1">
                <a:cs typeface="Calibri"/>
              </a:rPr>
              <a:t>vocabularly</a:t>
            </a:r>
            <a:r>
              <a:rPr lang="en-US" dirty="0">
                <a:cs typeface="Calibri"/>
              </a:rPr>
              <a:t> in a fun and engaging way. By using word mats, children can easily reference </a:t>
            </a:r>
            <a:r>
              <a:rPr lang="en-US" dirty="0" err="1">
                <a:cs typeface="Calibri"/>
              </a:rPr>
              <a:t>practise</a:t>
            </a:r>
            <a:r>
              <a:rPr lang="en-US" dirty="0">
                <a:cs typeface="Calibri"/>
              </a:rPr>
              <a:t> spelling words correctly, leading to improved writing skills overall. </a:t>
            </a:r>
            <a:endParaRPr lang="en-US" dirty="0">
              <a:solidFill>
                <a:srgbClr val="000000"/>
              </a:solidFill>
              <a:latin typeface="Calibri"/>
              <a:cs typeface="Calibri"/>
            </a:endParaRPr>
          </a:p>
          <a:p>
            <a:endParaRPr lang="en-US" dirty="0">
              <a:cs typeface="Calibri"/>
            </a:endParaRPr>
          </a:p>
          <a:p>
            <a:r>
              <a:rPr lang="en-US" dirty="0">
                <a:cs typeface="Calibri"/>
              </a:rPr>
              <a:t>Processing time - </a:t>
            </a:r>
            <a:r>
              <a:rPr lang="en-US" dirty="0"/>
              <a:t>Offer additional thinking time to formulate responses and act upon instructions</a:t>
            </a:r>
            <a:endParaRPr lang="en-US" dirty="0">
              <a:cs typeface="Calibri"/>
            </a:endParaRPr>
          </a:p>
          <a:p>
            <a:endParaRPr lang="en-US" dirty="0">
              <a:cs typeface="Calibri"/>
            </a:endParaRPr>
          </a:p>
          <a:p>
            <a:r>
              <a:rPr lang="en-US" dirty="0">
                <a:cs typeface="Calibri"/>
              </a:rPr>
              <a:t>Visual - </a:t>
            </a:r>
            <a:r>
              <a:rPr lang="en-US" dirty="0"/>
              <a:t>Offer a visual task timeline as part of a task slicing approach:</a:t>
            </a:r>
            <a:endParaRPr lang="en-US" dirty="0">
              <a:cs typeface="Calibri"/>
            </a:endParaRPr>
          </a:p>
        </p:txBody>
      </p:sp>
      <p:sp>
        <p:nvSpPr>
          <p:cNvPr id="4" name="Slide Number Placeholder 3"/>
          <p:cNvSpPr>
            <a:spLocks noGrp="1"/>
          </p:cNvSpPr>
          <p:nvPr>
            <p:ph type="sldNum" sz="quarter" idx="5"/>
          </p:nvPr>
        </p:nvSpPr>
        <p:spPr/>
        <p:txBody>
          <a:bodyPr/>
          <a:lstStyle/>
          <a:p>
            <a:fld id="{6126BFFF-8FAB-4D8D-9F37-5F7E198E5F57}" type="slidenum">
              <a:rPr lang="en-GB" smtClean="0"/>
              <a:t>17</a:t>
            </a:fld>
            <a:endParaRPr lang="en-GB"/>
          </a:p>
        </p:txBody>
      </p:sp>
    </p:spTree>
    <p:extLst>
      <p:ext uri="{BB962C8B-B14F-4D97-AF65-F5344CB8AC3E}">
        <p14:creationId xmlns:p14="http://schemas.microsoft.com/office/powerpoint/2010/main" val="322782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a_4U73xozWk?feature=oembed"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englishsafalleida.blogspot.com/2018/" TargetMode="Externa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Metacgontion%20Visual.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endowmentfoundation.org.uk/news/eef-blog-five-a-day-to-improve-send-outcomes" TargetMode="External"/><Relationship Id="rId2" Type="http://schemas.openxmlformats.org/officeDocument/2006/relationships/hyperlink" Target="https://democracy.york.gov.uk/documents/s172751/Annex%20B%20SEND%20Ordinarily%20Available%20Provision%20PRINT.pdf" TargetMode="External"/><Relationship Id="rId1" Type="http://schemas.openxmlformats.org/officeDocument/2006/relationships/slideLayout" Target="../slideLayouts/slideLayout7.xml"/><Relationship Id="rId5" Type="http://schemas.openxmlformats.org/officeDocument/2006/relationships/hyperlink" Target="https://www.coventry.gov.uk/downloads/download/5427/ordinarily_available_provision_-_early_years_school_age_and_post_16" TargetMode="External"/><Relationship Id="rId4" Type="http://schemas.openxmlformats.org/officeDocument/2006/relationships/hyperlink" Target="https://d2tic4wvo1iusb.cloudfront.net/production/eef-guidance-reports/send/5-a-Day_Reflection_Tool_2023.pdf?v=171569100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C8A3E-98AF-702D-48D3-ECB265AE3DA3}"/>
              </a:ext>
            </a:extLst>
          </p:cNvPr>
          <p:cNvSpPr txBox="1"/>
          <p:nvPr/>
        </p:nvSpPr>
        <p:spPr>
          <a:xfrm>
            <a:off x="921223" y="454925"/>
            <a:ext cx="1054289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rgbClr val="0070C0"/>
                </a:solidFill>
                <a:cs typeface="Calibri"/>
              </a:rPr>
              <a:t>Coventry SEND: Core Training</a:t>
            </a:r>
          </a:p>
          <a:p>
            <a:pPr algn="ctr"/>
            <a:r>
              <a:rPr lang="en-US" sz="4800" b="1" dirty="0">
                <a:solidFill>
                  <a:srgbClr val="0070C0"/>
                </a:solidFill>
                <a:cs typeface="Calibri"/>
              </a:rPr>
              <a:t>Session 3: Creating an Inclusive classroom, improving outcomes for all. </a:t>
            </a:r>
          </a:p>
        </p:txBody>
      </p:sp>
      <p:pic>
        <p:nvPicPr>
          <p:cNvPr id="7" name="Picture 6" descr="Coventry SEND Local Offer | Let's Talk Coventry">
            <a:extLst>
              <a:ext uri="{FF2B5EF4-FFF2-40B4-BE49-F238E27FC236}">
                <a16:creationId xmlns:a16="http://schemas.microsoft.com/office/drawing/2014/main" id="{C3FDED39-23C4-49F4-88C3-6A3F9134F19D}"/>
              </a:ext>
            </a:extLst>
          </p:cNvPr>
          <p:cNvPicPr>
            <a:picLocks noChangeAspect="1"/>
          </p:cNvPicPr>
          <p:nvPr/>
        </p:nvPicPr>
        <p:blipFill rotWithShape="1">
          <a:blip r:embed="rId2"/>
          <a:srcRect l="4391" t="32166" r="4160" b="15974"/>
          <a:stretch/>
        </p:blipFill>
        <p:spPr>
          <a:xfrm>
            <a:off x="1640" y="3546708"/>
            <a:ext cx="12195661" cy="2896201"/>
          </a:xfrm>
          <a:prstGeom prst="rect">
            <a:avLst/>
          </a:prstGeom>
        </p:spPr>
      </p:pic>
    </p:spTree>
    <p:extLst>
      <p:ext uri="{BB962C8B-B14F-4D97-AF65-F5344CB8AC3E}">
        <p14:creationId xmlns:p14="http://schemas.microsoft.com/office/powerpoint/2010/main" val="288925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5" name="TextBox 4">
            <a:extLst>
              <a:ext uri="{FF2B5EF4-FFF2-40B4-BE49-F238E27FC236}">
                <a16:creationId xmlns:a16="http://schemas.microsoft.com/office/drawing/2014/main" id="{09BB3119-BF7F-EC30-EFE4-F70C9A95CE6B}"/>
              </a:ext>
            </a:extLst>
          </p:cNvPr>
          <p:cNvSpPr txBox="1"/>
          <p:nvPr/>
        </p:nvSpPr>
        <p:spPr>
          <a:xfrm>
            <a:off x="526985" y="-688369"/>
            <a:ext cx="11091544" cy="5590474"/>
          </a:xfrm>
          <a:prstGeom prst="rect">
            <a:avLst/>
          </a:prstGeom>
        </p:spPr>
        <p:txBody>
          <a:bodyPr vert="horz" lIns="91440" tIns="45720" rIns="91440" bIns="45720" rtlCol="0" anchor="ctr">
            <a:normAutofit/>
          </a:bodyPr>
          <a:lstStyle/>
          <a:p>
            <a:pPr>
              <a:lnSpc>
                <a:spcPct val="90000"/>
              </a:lnSpc>
              <a:spcAft>
                <a:spcPts val="600"/>
              </a:spcAft>
            </a:pPr>
            <a:r>
              <a:rPr lang="en-US" sz="4400" b="1" dirty="0">
                <a:solidFill>
                  <a:schemeClr val="accent1"/>
                </a:solidFill>
              </a:rPr>
              <a:t>Quality First Teaching </a:t>
            </a:r>
            <a:endParaRPr lang="en-US" sz="3600" dirty="0">
              <a:solidFill>
                <a:schemeClr val="accent1"/>
              </a:solidFill>
              <a:ea typeface="Calibri" panose="020F0502020204030204"/>
              <a:cs typeface="Calibri" panose="020F0502020204030204"/>
            </a:endParaRPr>
          </a:p>
          <a:p>
            <a:pPr>
              <a:lnSpc>
                <a:spcPct val="90000"/>
              </a:lnSpc>
              <a:spcAft>
                <a:spcPts val="600"/>
              </a:spcAft>
            </a:pPr>
            <a:r>
              <a:rPr lang="en-US" sz="2400" dirty="0"/>
              <a:t>The Code of Practice says that every teacher is a teacher of SEND. High quality teaching is effective for all children and young people. Through delivering quality first teaching settings are implementing the graduated response.</a:t>
            </a:r>
          </a:p>
          <a:p>
            <a:pPr>
              <a:lnSpc>
                <a:spcPct val="90000"/>
              </a:lnSpc>
              <a:spcAft>
                <a:spcPts val="600"/>
              </a:spcAft>
            </a:pPr>
            <a:endParaRPr lang="en-US" sz="2400" dirty="0"/>
          </a:p>
          <a:p>
            <a:pPr>
              <a:lnSpc>
                <a:spcPct val="90000"/>
              </a:lnSpc>
              <a:spcAft>
                <a:spcPts val="600"/>
              </a:spcAft>
            </a:pPr>
            <a:r>
              <a:rPr lang="en-GB" sz="2400" b="0" i="0" dirty="0">
                <a:solidFill>
                  <a:srgbClr val="263238"/>
                </a:solidFill>
                <a:effectLst/>
              </a:rPr>
              <a:t>High quality teaching is crucial to the progress of pupils with SEND and teachers are vital orchestrators of ​‘assess, plan, do, review’ – the graduated response process detailed within the SEND Code of Practice. This is the first step in identifying barriers and developing strategies to support all pupil, including those with SEND.</a:t>
            </a:r>
          </a:p>
          <a:p>
            <a:pPr>
              <a:lnSpc>
                <a:spcPct val="90000"/>
              </a:lnSpc>
              <a:spcAft>
                <a:spcPts val="600"/>
              </a:spcAft>
            </a:pPr>
            <a:endParaRPr lang="en-US" sz="2000" dirty="0"/>
          </a:p>
        </p:txBody>
      </p:sp>
      <p:sp>
        <p:nvSpPr>
          <p:cNvPr id="6" name="TextBox 5">
            <a:extLst>
              <a:ext uri="{FF2B5EF4-FFF2-40B4-BE49-F238E27FC236}">
                <a16:creationId xmlns:a16="http://schemas.microsoft.com/office/drawing/2014/main" id="{24E61158-6021-1C1D-A2D3-36C4FBB6A7F1}"/>
              </a:ext>
            </a:extLst>
          </p:cNvPr>
          <p:cNvSpPr txBox="1"/>
          <p:nvPr/>
        </p:nvSpPr>
        <p:spPr>
          <a:xfrm>
            <a:off x="526985" y="6411758"/>
            <a:ext cx="11318278" cy="369332"/>
          </a:xfrm>
          <a:prstGeom prst="rect">
            <a:avLst/>
          </a:prstGeom>
          <a:noFill/>
        </p:spPr>
        <p:txBody>
          <a:bodyPr wrap="square">
            <a:spAutoFit/>
          </a:bodyPr>
          <a:lstStyle/>
          <a:p>
            <a:pPr>
              <a:spcAft>
                <a:spcPts val="3000"/>
              </a:spcAft>
            </a:pPr>
            <a:r>
              <a:rPr lang="en-US" sz="1800" dirty="0"/>
              <a:t>Special Educational Needs in Mainstream Schools. Guidance Report. Education </a:t>
            </a:r>
            <a:r>
              <a:rPr lang="en-US" sz="1800" dirty="0" err="1"/>
              <a:t>Endownment</a:t>
            </a:r>
            <a:r>
              <a:rPr lang="en-US" sz="1800" dirty="0"/>
              <a:t> Foundation, 2021)</a:t>
            </a:r>
          </a:p>
        </p:txBody>
      </p:sp>
      <p:pic>
        <p:nvPicPr>
          <p:cNvPr id="7" name="Picture 6">
            <a:extLst>
              <a:ext uri="{FF2B5EF4-FFF2-40B4-BE49-F238E27FC236}">
                <a16:creationId xmlns:a16="http://schemas.microsoft.com/office/drawing/2014/main" id="{5D813705-6DB5-2156-8877-FDB26246B705}"/>
              </a:ext>
            </a:extLst>
          </p:cNvPr>
          <p:cNvPicPr>
            <a:picLocks noChangeAspect="1"/>
          </p:cNvPicPr>
          <p:nvPr/>
        </p:nvPicPr>
        <p:blipFill rotWithShape="1">
          <a:blip r:embed="rId4"/>
          <a:srcRect l="3378" b="3491"/>
          <a:stretch/>
        </p:blipFill>
        <p:spPr>
          <a:xfrm>
            <a:off x="3277455" y="3737372"/>
            <a:ext cx="4542095" cy="2329465"/>
          </a:xfrm>
          <a:prstGeom prst="rect">
            <a:avLst/>
          </a:prstGeom>
        </p:spPr>
      </p:pic>
      <p:sp>
        <p:nvSpPr>
          <p:cNvPr id="2" name="Rectangle: Rounded Corners 1">
            <a:extLst>
              <a:ext uri="{FF2B5EF4-FFF2-40B4-BE49-F238E27FC236}">
                <a16:creationId xmlns:a16="http://schemas.microsoft.com/office/drawing/2014/main" id="{01D60E11-4EE1-FABB-5303-3C6B1E5930B7}"/>
              </a:ext>
            </a:extLst>
          </p:cNvPr>
          <p:cNvSpPr/>
          <p:nvPr/>
        </p:nvSpPr>
        <p:spPr>
          <a:xfrm>
            <a:off x="2420022" y="3821118"/>
            <a:ext cx="5948737" cy="2506895"/>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813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5" name="TextBox 4">
            <a:extLst>
              <a:ext uri="{FF2B5EF4-FFF2-40B4-BE49-F238E27FC236}">
                <a16:creationId xmlns:a16="http://schemas.microsoft.com/office/drawing/2014/main" id="{2A43AC4D-D52E-1945-3809-C2C739DDA453}"/>
              </a:ext>
            </a:extLst>
          </p:cNvPr>
          <p:cNvSpPr txBox="1"/>
          <p:nvPr/>
        </p:nvSpPr>
        <p:spPr>
          <a:xfrm>
            <a:off x="353436" y="419760"/>
            <a:ext cx="11485128" cy="4647426"/>
          </a:xfrm>
          <a:prstGeom prst="rect">
            <a:avLst/>
          </a:prstGeom>
          <a:noFill/>
        </p:spPr>
        <p:txBody>
          <a:bodyPr wrap="square" lIns="91440" tIns="45720" rIns="91440" bIns="45720" anchor="t">
            <a:spAutoFit/>
          </a:bodyPr>
          <a:lstStyle/>
          <a:p>
            <a:r>
              <a:rPr lang="en-GB" sz="4000" b="1" dirty="0">
                <a:solidFill>
                  <a:schemeClr val="accent1"/>
                </a:solidFill>
              </a:rPr>
              <a:t>The “Five-A-Day” principle</a:t>
            </a:r>
          </a:p>
          <a:p>
            <a:r>
              <a:rPr lang="en-GB" sz="2400" dirty="0">
                <a:cs typeface="Arial" panose="020B0604020202020204" pitchFamily="34" charset="0"/>
              </a:rPr>
              <a:t>Use of the Education Endowment Foundation (EEF) ‘five-a-day’ principle supports teachers to develop quality first teaching which improves provision and outcomes for pupils with SEND. </a:t>
            </a:r>
            <a:r>
              <a:rPr lang="en-GB" sz="2400" b="0" i="0" dirty="0">
                <a:solidFill>
                  <a:srgbClr val="263238"/>
                </a:solidFill>
                <a:effectLst/>
                <a:cs typeface="Arial" panose="020B0604020202020204" pitchFamily="34" charset="0"/>
              </a:rPr>
              <a:t>Research suggests that there are approaches which teachers can employ to support learning and improve outcomes for all pupils, including those with Special Educational Needs.</a:t>
            </a:r>
            <a:endParaRPr lang="en-GB" sz="2400" dirty="0">
              <a:cs typeface="Arial" panose="020B0604020202020204" pitchFamily="34" charset="0"/>
            </a:endParaRPr>
          </a:p>
          <a:p>
            <a:endParaRPr lang="en-GB" sz="2400" dirty="0">
              <a:cs typeface="Arial" panose="020B0604020202020204" pitchFamily="34" charset="0"/>
            </a:endParaRPr>
          </a:p>
          <a:p>
            <a:r>
              <a:rPr lang="en-GB" sz="2400" b="0" i="0" dirty="0">
                <a:solidFill>
                  <a:srgbClr val="263238"/>
                </a:solidFill>
                <a:effectLst/>
                <a:cs typeface="Arial" panose="020B0604020202020204" pitchFamily="34" charset="0"/>
              </a:rPr>
              <a:t>Best of all, this ​‘Five-a-day’ is already part of most teachers’ practice (or can be relatively easily added), meaning that small tweaks could make a significant positive difference for the pupils we teach.</a:t>
            </a:r>
            <a:endParaRPr lang="en-GB" sz="2400" dirty="0">
              <a:cs typeface="Arial" panose="020B0604020202020204" pitchFamily="34" charset="0"/>
            </a:endParaRPr>
          </a:p>
          <a:p>
            <a:endParaRPr lang="en-GB" sz="2000" dirty="0"/>
          </a:p>
          <a:p>
            <a:endParaRPr lang="en-GB" sz="2000" dirty="0"/>
          </a:p>
        </p:txBody>
      </p:sp>
      <p:pic>
        <p:nvPicPr>
          <p:cNvPr id="7" name="Picture 6">
            <a:extLst>
              <a:ext uri="{FF2B5EF4-FFF2-40B4-BE49-F238E27FC236}">
                <a16:creationId xmlns:a16="http://schemas.microsoft.com/office/drawing/2014/main" id="{37D85FE7-62C2-1116-8507-08EF85037DB4}"/>
              </a:ext>
            </a:extLst>
          </p:cNvPr>
          <p:cNvPicPr>
            <a:picLocks noChangeAspect="1"/>
          </p:cNvPicPr>
          <p:nvPr/>
        </p:nvPicPr>
        <p:blipFill rotWithShape="1">
          <a:blip r:embed="rId4"/>
          <a:srcRect b="12159"/>
          <a:stretch/>
        </p:blipFill>
        <p:spPr>
          <a:xfrm>
            <a:off x="3723055" y="4289684"/>
            <a:ext cx="4372981" cy="2366301"/>
          </a:xfrm>
          <a:prstGeom prst="rect">
            <a:avLst/>
          </a:prstGeom>
        </p:spPr>
      </p:pic>
    </p:spTree>
    <p:extLst>
      <p:ext uri="{BB962C8B-B14F-4D97-AF65-F5344CB8AC3E}">
        <p14:creationId xmlns:p14="http://schemas.microsoft.com/office/powerpoint/2010/main" val="18859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pic>
        <p:nvPicPr>
          <p:cNvPr id="6" name="Online Media 5" title="High quality teaching: The 'five-a- day' principle">
            <a:hlinkClick r:id="" action="ppaction://media"/>
            <a:extLst>
              <a:ext uri="{FF2B5EF4-FFF2-40B4-BE49-F238E27FC236}">
                <a16:creationId xmlns:a16="http://schemas.microsoft.com/office/drawing/2014/main" id="{C94F8E5B-FDD5-1033-EABC-EAA8F311A141}"/>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10340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2167720" y="459079"/>
            <a:ext cx="972402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chemeClr val="accent1"/>
                </a:solidFill>
                <a:cs typeface="Calibri"/>
              </a:rPr>
              <a:t>Time for a movement break – 2 mins</a:t>
            </a:r>
          </a:p>
        </p:txBody>
      </p:sp>
      <p:pic>
        <p:nvPicPr>
          <p:cNvPr id="11" name="Picture 10" descr="A group of people wearing clothing">
            <a:extLst>
              <a:ext uri="{FF2B5EF4-FFF2-40B4-BE49-F238E27FC236}">
                <a16:creationId xmlns:a16="http://schemas.microsoft.com/office/drawing/2014/main" id="{B8618D7A-597D-16BD-E375-62FA15B6C6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59621" y="1673829"/>
            <a:ext cx="8219327" cy="3750068"/>
          </a:xfrm>
          <a:prstGeom prst="rect">
            <a:avLst/>
          </a:prstGeom>
        </p:spPr>
      </p:pic>
    </p:spTree>
    <p:extLst>
      <p:ext uri="{BB962C8B-B14F-4D97-AF65-F5344CB8AC3E}">
        <p14:creationId xmlns:p14="http://schemas.microsoft.com/office/powerpoint/2010/main" val="38419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6" name="TextBox 5">
            <a:extLst>
              <a:ext uri="{FF2B5EF4-FFF2-40B4-BE49-F238E27FC236}">
                <a16:creationId xmlns:a16="http://schemas.microsoft.com/office/drawing/2014/main" id="{75A7892A-37C2-3525-D26F-3CD048F1BC6B}"/>
              </a:ext>
            </a:extLst>
          </p:cNvPr>
          <p:cNvSpPr txBox="1"/>
          <p:nvPr/>
        </p:nvSpPr>
        <p:spPr>
          <a:xfrm>
            <a:off x="819362" y="319171"/>
            <a:ext cx="11072387" cy="5139869"/>
          </a:xfrm>
          <a:prstGeom prst="rect">
            <a:avLst/>
          </a:prstGeom>
          <a:noFill/>
        </p:spPr>
        <p:txBody>
          <a:bodyPr wrap="square" lIns="91440" tIns="45720" rIns="91440" bIns="45720" anchor="t">
            <a:spAutoFit/>
          </a:bodyPr>
          <a:lstStyle/>
          <a:p>
            <a:r>
              <a:rPr lang="en-GB" sz="4000" b="1" dirty="0">
                <a:solidFill>
                  <a:schemeClr val="accent1"/>
                </a:solidFill>
              </a:rPr>
              <a:t>Explicit instruction </a:t>
            </a:r>
          </a:p>
          <a:p>
            <a:r>
              <a:rPr lang="en-GB" sz="2400" dirty="0"/>
              <a:t>What is it?</a:t>
            </a:r>
            <a:endParaRPr lang="en-GB" sz="2400">
              <a:cs typeface="Calibri"/>
            </a:endParaRPr>
          </a:p>
          <a:p>
            <a:r>
              <a:rPr lang="en-GB" sz="2400" dirty="0"/>
              <a:t>Explicit instruction refers to a range of teacher-led approaches focused on teacher demonstration followed by guided practice and independent practice.</a:t>
            </a:r>
            <a:endParaRPr lang="en-GB" sz="2400">
              <a:cs typeface="Calibri"/>
            </a:endParaRPr>
          </a:p>
          <a:p>
            <a:endParaRPr lang="en-GB" sz="2400" b="1" dirty="0">
              <a:solidFill>
                <a:schemeClr val="accent1"/>
              </a:solidFill>
              <a:cs typeface="Calibri"/>
            </a:endParaRPr>
          </a:p>
          <a:p>
            <a:r>
              <a:rPr lang="en-GB" sz="2400" dirty="0"/>
              <a:t>What can it look like in practice?</a:t>
            </a:r>
            <a:endParaRPr lang="en-GB" sz="2400">
              <a:cs typeface="Calibri"/>
            </a:endParaRPr>
          </a:p>
          <a:p>
            <a:r>
              <a:rPr lang="en-GB" sz="2400" dirty="0"/>
              <a:t>The EEF’s SEND in Mainstream guidance report shares the following teaching habits as important tenets of explicit instruction:</a:t>
            </a:r>
            <a:br>
              <a:rPr lang="en-GB" sz="2400" dirty="0">
                <a:cs typeface="Calibri"/>
              </a:rPr>
            </a:br>
            <a:r>
              <a:rPr lang="en-GB" sz="2400" dirty="0"/>
              <a:t>• teaching skills and concepts in small steps;</a:t>
            </a:r>
            <a:br>
              <a:rPr lang="en-GB" sz="2400" dirty="0">
                <a:cs typeface="Calibri"/>
              </a:rPr>
            </a:br>
            <a:r>
              <a:rPr lang="en-GB" sz="2400" dirty="0"/>
              <a:t>• using examples and non-examples;</a:t>
            </a:r>
            <a:br>
              <a:rPr lang="en-GB" sz="2400" dirty="0">
                <a:cs typeface="Calibri"/>
              </a:rPr>
            </a:br>
            <a:r>
              <a:rPr lang="en-GB" sz="2400" dirty="0"/>
              <a:t>• using clear and unambiguous language;</a:t>
            </a:r>
            <a:br>
              <a:rPr lang="en-GB" sz="2400" dirty="0">
                <a:cs typeface="Calibri"/>
              </a:rPr>
            </a:br>
            <a:r>
              <a:rPr lang="en-GB" sz="2400" dirty="0"/>
              <a:t>• anticipating and planning for common misconceptions; and</a:t>
            </a:r>
            <a:br>
              <a:rPr lang="en-GB" sz="2400" dirty="0">
                <a:cs typeface="Calibri"/>
              </a:rPr>
            </a:br>
            <a:r>
              <a:rPr lang="en-GB" sz="2400" dirty="0"/>
              <a:t>• highlighting essential content and removing distracting information</a:t>
            </a:r>
            <a:r>
              <a:rPr lang="en-GB" sz="2400" dirty="0">
                <a:latin typeface="Calibri"/>
                <a:ea typeface="Roboto"/>
                <a:cs typeface="Calibri"/>
              </a:rPr>
              <a:t>.</a:t>
            </a:r>
          </a:p>
        </p:txBody>
      </p:sp>
      <p:sp>
        <p:nvSpPr>
          <p:cNvPr id="5" name="TextBox 4">
            <a:extLst>
              <a:ext uri="{FF2B5EF4-FFF2-40B4-BE49-F238E27FC236}">
                <a16:creationId xmlns:a16="http://schemas.microsoft.com/office/drawing/2014/main" id="{513036BE-3CDC-B194-A5E0-4DFC825C02A1}"/>
              </a:ext>
            </a:extLst>
          </p:cNvPr>
          <p:cNvSpPr txBox="1"/>
          <p:nvPr/>
        </p:nvSpPr>
        <p:spPr>
          <a:xfrm>
            <a:off x="819362" y="3164681"/>
            <a:ext cx="9259584" cy="646331"/>
          </a:xfrm>
          <a:prstGeom prst="rect">
            <a:avLst/>
          </a:prstGeom>
          <a:noFill/>
        </p:spPr>
        <p:txBody>
          <a:bodyPr wrap="square">
            <a:spAutoFit/>
          </a:bodyPr>
          <a:lstStyle/>
          <a:p>
            <a:br>
              <a:rPr lang="en-GB" dirty="0"/>
            </a:br>
            <a:endParaRPr lang="en-GB" dirty="0"/>
          </a:p>
        </p:txBody>
      </p:sp>
      <p:sp>
        <p:nvSpPr>
          <p:cNvPr id="7" name="TextBox 6">
            <a:extLst>
              <a:ext uri="{FF2B5EF4-FFF2-40B4-BE49-F238E27FC236}">
                <a16:creationId xmlns:a16="http://schemas.microsoft.com/office/drawing/2014/main" id="{67F108FE-E935-89F2-D658-C81E71FB8F36}"/>
              </a:ext>
            </a:extLst>
          </p:cNvPr>
          <p:cNvSpPr txBox="1"/>
          <p:nvPr/>
        </p:nvSpPr>
        <p:spPr>
          <a:xfrm>
            <a:off x="300251" y="6049840"/>
            <a:ext cx="6097712" cy="646331"/>
          </a:xfrm>
          <a:prstGeom prst="rect">
            <a:avLst/>
          </a:prstGeom>
          <a:noFill/>
        </p:spPr>
        <p:txBody>
          <a:bodyPr wrap="square">
            <a:spAutoFit/>
          </a:bodyPr>
          <a:lstStyle/>
          <a:p>
            <a:pPr>
              <a:spcAft>
                <a:spcPts val="3000"/>
              </a:spcAft>
            </a:pPr>
            <a:r>
              <a:rPr lang="en-US" sz="1800" dirty="0"/>
              <a:t>Special Educational Needs in Mainstream Schools. Guidance Report. Education </a:t>
            </a:r>
            <a:r>
              <a:rPr lang="en-US" sz="1800" dirty="0" err="1"/>
              <a:t>Endownment</a:t>
            </a:r>
            <a:r>
              <a:rPr lang="en-US" sz="1800" dirty="0"/>
              <a:t> Foundation, 2021)</a:t>
            </a:r>
          </a:p>
        </p:txBody>
      </p:sp>
    </p:spTree>
    <p:extLst>
      <p:ext uri="{BB962C8B-B14F-4D97-AF65-F5344CB8AC3E}">
        <p14:creationId xmlns:p14="http://schemas.microsoft.com/office/powerpoint/2010/main" val="12044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5" name="TextBox 4">
            <a:extLst>
              <a:ext uri="{FF2B5EF4-FFF2-40B4-BE49-F238E27FC236}">
                <a16:creationId xmlns:a16="http://schemas.microsoft.com/office/drawing/2014/main" id="{73B9B0BB-724B-6C5F-30DA-2610A993327F}"/>
              </a:ext>
            </a:extLst>
          </p:cNvPr>
          <p:cNvSpPr txBox="1"/>
          <p:nvPr/>
        </p:nvSpPr>
        <p:spPr>
          <a:xfrm>
            <a:off x="741974" y="392991"/>
            <a:ext cx="10257183" cy="1569660"/>
          </a:xfrm>
          <a:prstGeom prst="rect">
            <a:avLst/>
          </a:prstGeom>
          <a:noFill/>
        </p:spPr>
        <p:txBody>
          <a:bodyPr wrap="square" lIns="91440" tIns="45720" rIns="91440" bIns="45720" anchor="t">
            <a:spAutoFit/>
          </a:bodyPr>
          <a:lstStyle/>
          <a:p>
            <a:pPr algn="ctr"/>
            <a:r>
              <a:rPr lang="en-GB" sz="4000" b="1" dirty="0">
                <a:solidFill>
                  <a:schemeClr val="accent1"/>
                </a:solidFill>
              </a:rPr>
              <a:t>Helpful Hints </a:t>
            </a:r>
            <a:r>
              <a:rPr lang="en-US" sz="4000" b="1" dirty="0">
                <a:solidFill>
                  <a:schemeClr val="accent1"/>
                </a:solidFill>
              </a:rPr>
              <a:t>- </a:t>
            </a:r>
            <a:r>
              <a:rPr lang="en-GB" sz="4000" b="1" dirty="0">
                <a:solidFill>
                  <a:schemeClr val="accent1"/>
                </a:solidFill>
              </a:rPr>
              <a:t>Explicit Teaching</a:t>
            </a:r>
            <a:endParaRPr lang="en-GB" dirty="0">
              <a:solidFill>
                <a:schemeClr val="accent1"/>
              </a:solidFill>
            </a:endParaRPr>
          </a:p>
          <a:p>
            <a:pPr algn="ctr"/>
            <a:endParaRPr lang="en-GB" sz="2800" b="1" dirty="0">
              <a:solidFill>
                <a:schemeClr val="accent1"/>
              </a:solidFill>
            </a:endParaRPr>
          </a:p>
          <a:p>
            <a:pPr algn="ctr"/>
            <a:endParaRPr lang="en-GB" sz="2800" b="1" dirty="0">
              <a:solidFill>
                <a:schemeClr val="accent1"/>
              </a:solidFill>
            </a:endParaRPr>
          </a:p>
        </p:txBody>
      </p:sp>
      <p:pic>
        <p:nvPicPr>
          <p:cNvPr id="1026" name="Picture 2" descr="KISS keep it short and simple symbol. Concept words KISS keep it short and  simple on">
            <a:extLst>
              <a:ext uri="{FF2B5EF4-FFF2-40B4-BE49-F238E27FC236}">
                <a16:creationId xmlns:a16="http://schemas.microsoft.com/office/drawing/2014/main" id="{F8A4059B-96DC-91D9-E48B-CBB14E29EEF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8" b="2212"/>
          <a:stretch/>
        </p:blipFill>
        <p:spPr bwMode="auto">
          <a:xfrm>
            <a:off x="278779" y="1885298"/>
            <a:ext cx="3379154" cy="2278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nguage strategies: Reducing rate of adults' talking - Resource Library -  Sheffield Children's NHS Foundation Trust">
            <a:extLst>
              <a:ext uri="{FF2B5EF4-FFF2-40B4-BE49-F238E27FC236}">
                <a16:creationId xmlns:a16="http://schemas.microsoft.com/office/drawing/2014/main" id="{2A159473-AB36-3428-29B9-7177AE2357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7344" y="1885298"/>
            <a:ext cx="2890924" cy="26799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are the other names for this text bubble? Write in comments. My  English is not that much good. I'm trying to find the exact same one that  lights up alternately two">
            <a:extLst>
              <a:ext uri="{FF2B5EF4-FFF2-40B4-BE49-F238E27FC236}">
                <a16:creationId xmlns:a16="http://schemas.microsoft.com/office/drawing/2014/main" id="{24A7280F-4E3A-C55D-6641-49428CFB87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4664" y="1846224"/>
            <a:ext cx="3320555" cy="283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10408846" y="5950153"/>
            <a:ext cx="1783154" cy="705832"/>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4" name="TextBox 3">
            <a:extLst>
              <a:ext uri="{FF2B5EF4-FFF2-40B4-BE49-F238E27FC236}">
                <a16:creationId xmlns:a16="http://schemas.microsoft.com/office/drawing/2014/main" id="{991FFBF3-5CB1-7076-8261-D832F0C32B07}"/>
              </a:ext>
            </a:extLst>
          </p:cNvPr>
          <p:cNvSpPr txBox="1"/>
          <p:nvPr/>
        </p:nvSpPr>
        <p:spPr>
          <a:xfrm>
            <a:off x="545910" y="202015"/>
            <a:ext cx="10489298" cy="4616648"/>
          </a:xfrm>
          <a:prstGeom prst="rect">
            <a:avLst/>
          </a:prstGeom>
          <a:noFill/>
        </p:spPr>
        <p:txBody>
          <a:bodyPr wrap="square">
            <a:spAutoFit/>
          </a:bodyPr>
          <a:lstStyle/>
          <a:p>
            <a:r>
              <a:rPr lang="en-GB" sz="4000" b="1" dirty="0">
                <a:solidFill>
                  <a:schemeClr val="accent1"/>
                </a:solidFill>
              </a:rPr>
              <a:t>Cognitive and metacognitive strategies</a:t>
            </a:r>
          </a:p>
          <a:p>
            <a:r>
              <a:rPr lang="en-GB" sz="2800" b="1" dirty="0">
                <a:solidFill>
                  <a:schemeClr val="accent1"/>
                </a:solidFill>
              </a:rPr>
              <a:t>What is it?</a:t>
            </a:r>
          </a:p>
          <a:p>
            <a:r>
              <a:rPr lang="en-GB" sz="2000" b="1" dirty="0"/>
              <a:t>Cognition</a:t>
            </a:r>
            <a:r>
              <a:rPr lang="en-GB" sz="2000" dirty="0"/>
              <a:t> is the mental process involved in knowing, understanding, and learning. Cognitive strategies are skills like memorisation techniques or subject-specific strategies like methods to solve problems in maths. Cognitive strategies are fundamental to learning and are the ‘bread and butter’ of effective teaching.</a:t>
            </a:r>
          </a:p>
          <a:p>
            <a:endParaRPr lang="en-GB" sz="2000" dirty="0"/>
          </a:p>
          <a:p>
            <a:r>
              <a:rPr lang="en-GB" sz="2000" b="1" dirty="0"/>
              <a:t>Metacognition</a:t>
            </a:r>
            <a:r>
              <a:rPr lang="en-GB" sz="2000" dirty="0"/>
              <a:t> refers to the ways in which pupils monitor and purposefully direct their thinking and learning. Metacognitive strategies are strategies we use to monitor or control our cognition, such as checking whether our approach to solving a mathematics problem worked or considering which cognitive strategy is the best fit for a task.</a:t>
            </a:r>
          </a:p>
          <a:p>
            <a:endParaRPr lang="en-GB" b="1" dirty="0">
              <a:solidFill>
                <a:schemeClr val="accent1"/>
              </a:solidFill>
            </a:endParaRPr>
          </a:p>
          <a:p>
            <a:r>
              <a:rPr lang="en-GB" sz="2800" b="1" dirty="0">
                <a:solidFill>
                  <a:schemeClr val="accent1"/>
                </a:solidFill>
              </a:rPr>
              <a:t>What might this look like in practice?</a:t>
            </a:r>
          </a:p>
        </p:txBody>
      </p:sp>
      <p:sp>
        <p:nvSpPr>
          <p:cNvPr id="6" name="TextBox 5">
            <a:extLst>
              <a:ext uri="{FF2B5EF4-FFF2-40B4-BE49-F238E27FC236}">
                <a16:creationId xmlns:a16="http://schemas.microsoft.com/office/drawing/2014/main" id="{192124F2-8FEB-4B6C-F4C5-361A892D4E7C}"/>
              </a:ext>
            </a:extLst>
          </p:cNvPr>
          <p:cNvSpPr txBox="1"/>
          <p:nvPr/>
        </p:nvSpPr>
        <p:spPr>
          <a:xfrm>
            <a:off x="105078" y="6471319"/>
            <a:ext cx="11263046" cy="369332"/>
          </a:xfrm>
          <a:prstGeom prst="rect">
            <a:avLst/>
          </a:prstGeom>
          <a:noFill/>
        </p:spPr>
        <p:txBody>
          <a:bodyPr wrap="square">
            <a:spAutoFit/>
          </a:bodyPr>
          <a:lstStyle/>
          <a:p>
            <a:pPr>
              <a:spcAft>
                <a:spcPts val="3000"/>
              </a:spcAft>
            </a:pPr>
            <a:r>
              <a:rPr lang="en-US" sz="1800" dirty="0"/>
              <a:t>Special Educational Needs in Mainstream Schools. Guidance Report. Education </a:t>
            </a:r>
            <a:r>
              <a:rPr lang="en-US" sz="1800" dirty="0" err="1"/>
              <a:t>Endownment</a:t>
            </a:r>
            <a:r>
              <a:rPr lang="en-US" sz="1800" dirty="0"/>
              <a:t> Foundation, 2021)</a:t>
            </a:r>
          </a:p>
        </p:txBody>
      </p:sp>
      <p:pic>
        <p:nvPicPr>
          <p:cNvPr id="7" name="Picture 6">
            <a:hlinkClick r:id="rId4" action="ppaction://hlinkfile"/>
            <a:extLst>
              <a:ext uri="{FF2B5EF4-FFF2-40B4-BE49-F238E27FC236}">
                <a16:creationId xmlns:a16="http://schemas.microsoft.com/office/drawing/2014/main" id="{631D1DCA-2799-6164-E564-0EBBBDC01D81}"/>
              </a:ext>
            </a:extLst>
          </p:cNvPr>
          <p:cNvPicPr>
            <a:picLocks noChangeAspect="1"/>
          </p:cNvPicPr>
          <p:nvPr/>
        </p:nvPicPr>
        <p:blipFill>
          <a:blip r:embed="rId5"/>
          <a:stretch>
            <a:fillRect/>
          </a:stretch>
        </p:blipFill>
        <p:spPr>
          <a:xfrm>
            <a:off x="6226949" y="3921174"/>
            <a:ext cx="3885389" cy="2423326"/>
          </a:xfrm>
          <a:prstGeom prst="rect">
            <a:avLst/>
          </a:prstGeom>
        </p:spPr>
      </p:pic>
    </p:spTree>
    <p:extLst>
      <p:ext uri="{BB962C8B-B14F-4D97-AF65-F5344CB8AC3E}">
        <p14:creationId xmlns:p14="http://schemas.microsoft.com/office/powerpoint/2010/main" val="39053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5" name="TextBox 4">
            <a:extLst>
              <a:ext uri="{FF2B5EF4-FFF2-40B4-BE49-F238E27FC236}">
                <a16:creationId xmlns:a16="http://schemas.microsoft.com/office/drawing/2014/main" id="{F61BF79E-FB0F-620C-6508-F187E9291488}"/>
              </a:ext>
            </a:extLst>
          </p:cNvPr>
          <p:cNvSpPr txBox="1"/>
          <p:nvPr/>
        </p:nvSpPr>
        <p:spPr>
          <a:xfrm>
            <a:off x="340648" y="202015"/>
            <a:ext cx="10883348" cy="1261884"/>
          </a:xfrm>
          <a:prstGeom prst="rect">
            <a:avLst/>
          </a:prstGeom>
          <a:noFill/>
        </p:spPr>
        <p:txBody>
          <a:bodyPr wrap="square" lIns="91440" tIns="45720" rIns="91440" bIns="45720" anchor="t">
            <a:spAutoFit/>
          </a:bodyPr>
          <a:lstStyle/>
          <a:p>
            <a:pPr algn="ctr"/>
            <a:r>
              <a:rPr lang="en-GB" sz="4000" b="1" dirty="0">
                <a:solidFill>
                  <a:schemeClr val="accent1"/>
                </a:solidFill>
              </a:rPr>
              <a:t>Helpful Hints</a:t>
            </a:r>
            <a:r>
              <a:rPr lang="en-GB" sz="4400" dirty="0">
                <a:solidFill>
                  <a:schemeClr val="accent1"/>
                </a:solidFill>
              </a:rPr>
              <a:t> </a:t>
            </a:r>
            <a:r>
              <a:rPr lang="en-US" sz="4400" dirty="0">
                <a:solidFill>
                  <a:schemeClr val="accent1"/>
                </a:solidFill>
              </a:rPr>
              <a:t>- </a:t>
            </a:r>
            <a:r>
              <a:rPr lang="en-GB" sz="4000" b="1" dirty="0">
                <a:solidFill>
                  <a:schemeClr val="accent1"/>
                </a:solidFill>
              </a:rPr>
              <a:t>Cognition</a:t>
            </a:r>
            <a:endParaRPr lang="en-GB" dirty="0">
              <a:solidFill>
                <a:schemeClr val="accent1"/>
              </a:solidFill>
            </a:endParaRPr>
          </a:p>
          <a:p>
            <a:pPr algn="ctr"/>
            <a:endParaRPr lang="en-GB" sz="3200" b="1" u="sng" dirty="0">
              <a:solidFill>
                <a:schemeClr val="accent1"/>
              </a:solidFill>
            </a:endParaRPr>
          </a:p>
        </p:txBody>
      </p:sp>
      <p:pic>
        <p:nvPicPr>
          <p:cNvPr id="3074" name="Picture 2" descr="Weather word mat - Printable Teaching ...">
            <a:extLst>
              <a:ext uri="{FF2B5EF4-FFF2-40B4-BE49-F238E27FC236}">
                <a16:creationId xmlns:a16="http://schemas.microsoft.com/office/drawing/2014/main" id="{5FAC5BA0-6C87-2174-5948-E7463C1A7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65" y="1889768"/>
            <a:ext cx="3700387"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much processing time do you need ...">
            <a:extLst>
              <a:ext uri="{FF2B5EF4-FFF2-40B4-BE49-F238E27FC236}">
                <a16:creationId xmlns:a16="http://schemas.microsoft.com/office/drawing/2014/main" id="{D30A495F-2DC6-29FC-CD1B-480726EAF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676" y="1889768"/>
            <a:ext cx="1824648" cy="27419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BBA0131-8162-80C7-3B07-5096FFD97D4D}"/>
              </a:ext>
            </a:extLst>
          </p:cNvPr>
          <p:cNvPicPr>
            <a:picLocks noChangeAspect="1"/>
          </p:cNvPicPr>
          <p:nvPr/>
        </p:nvPicPr>
        <p:blipFill>
          <a:blip r:embed="rId6"/>
          <a:stretch>
            <a:fillRect/>
          </a:stretch>
        </p:blipFill>
        <p:spPr>
          <a:xfrm>
            <a:off x="7494660" y="1977099"/>
            <a:ext cx="4397089" cy="2654626"/>
          </a:xfrm>
          <a:prstGeom prst="rect">
            <a:avLst/>
          </a:prstGeom>
        </p:spPr>
      </p:pic>
    </p:spTree>
    <p:extLst>
      <p:ext uri="{BB962C8B-B14F-4D97-AF65-F5344CB8AC3E}">
        <p14:creationId xmlns:p14="http://schemas.microsoft.com/office/powerpoint/2010/main" val="27935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5" name="TextBox 4">
            <a:extLst>
              <a:ext uri="{FF2B5EF4-FFF2-40B4-BE49-F238E27FC236}">
                <a16:creationId xmlns:a16="http://schemas.microsoft.com/office/drawing/2014/main" id="{F61BF79E-FB0F-620C-6508-F187E9291488}"/>
              </a:ext>
            </a:extLst>
          </p:cNvPr>
          <p:cNvSpPr txBox="1"/>
          <p:nvPr/>
        </p:nvSpPr>
        <p:spPr>
          <a:xfrm>
            <a:off x="662891" y="263733"/>
            <a:ext cx="10883348" cy="1200329"/>
          </a:xfrm>
          <a:prstGeom prst="rect">
            <a:avLst/>
          </a:prstGeom>
          <a:noFill/>
        </p:spPr>
        <p:txBody>
          <a:bodyPr wrap="square" lIns="91440" tIns="45720" rIns="91440" bIns="45720" anchor="t">
            <a:spAutoFit/>
          </a:bodyPr>
          <a:lstStyle/>
          <a:p>
            <a:pPr algn="ctr"/>
            <a:r>
              <a:rPr lang="en-GB" sz="4000" b="1" dirty="0">
                <a:solidFill>
                  <a:schemeClr val="accent1"/>
                </a:solidFill>
              </a:rPr>
              <a:t>Helpful Hints </a:t>
            </a:r>
            <a:r>
              <a:rPr lang="en-US" sz="4000" b="1" dirty="0">
                <a:solidFill>
                  <a:schemeClr val="accent1"/>
                </a:solidFill>
              </a:rPr>
              <a:t>- </a:t>
            </a:r>
            <a:r>
              <a:rPr lang="en-GB" sz="4000" b="1" dirty="0">
                <a:solidFill>
                  <a:schemeClr val="accent1"/>
                </a:solidFill>
              </a:rPr>
              <a:t>Metacognition</a:t>
            </a:r>
            <a:endParaRPr lang="en-GB" dirty="0">
              <a:solidFill>
                <a:schemeClr val="accent1"/>
              </a:solidFill>
            </a:endParaRPr>
          </a:p>
          <a:p>
            <a:pPr algn="ctr"/>
            <a:endParaRPr lang="en-GB" sz="3200" b="1" u="sng" dirty="0">
              <a:solidFill>
                <a:schemeClr val="accent1"/>
              </a:solidFill>
            </a:endParaRPr>
          </a:p>
        </p:txBody>
      </p:sp>
      <p:sp>
        <p:nvSpPr>
          <p:cNvPr id="8" name="TextBox 7">
            <a:extLst>
              <a:ext uri="{FF2B5EF4-FFF2-40B4-BE49-F238E27FC236}">
                <a16:creationId xmlns:a16="http://schemas.microsoft.com/office/drawing/2014/main" id="{13F42152-D07A-EC47-F4B8-684EBF7776CF}"/>
              </a:ext>
            </a:extLst>
          </p:cNvPr>
          <p:cNvSpPr txBox="1"/>
          <p:nvPr/>
        </p:nvSpPr>
        <p:spPr>
          <a:xfrm>
            <a:off x="300251" y="1156285"/>
            <a:ext cx="4672441" cy="923330"/>
          </a:xfrm>
          <a:prstGeom prst="rect">
            <a:avLst/>
          </a:prstGeom>
          <a:noFill/>
        </p:spPr>
        <p:txBody>
          <a:bodyPr wrap="square">
            <a:spAutoFit/>
          </a:bodyPr>
          <a:lstStyle/>
          <a:p>
            <a:endParaRPr lang="en-GB" dirty="0"/>
          </a:p>
          <a:p>
            <a:endParaRPr lang="en-GB" dirty="0"/>
          </a:p>
          <a:p>
            <a:endParaRPr lang="en-GB" dirty="0"/>
          </a:p>
        </p:txBody>
      </p:sp>
      <p:pic>
        <p:nvPicPr>
          <p:cNvPr id="7" name="Picture 6">
            <a:extLst>
              <a:ext uri="{FF2B5EF4-FFF2-40B4-BE49-F238E27FC236}">
                <a16:creationId xmlns:a16="http://schemas.microsoft.com/office/drawing/2014/main" id="{01B078AE-006C-D7ED-5B88-AD169C9214C3}"/>
              </a:ext>
            </a:extLst>
          </p:cNvPr>
          <p:cNvPicPr>
            <a:picLocks noChangeAspect="1"/>
          </p:cNvPicPr>
          <p:nvPr/>
        </p:nvPicPr>
        <p:blipFill>
          <a:blip r:embed="rId4"/>
          <a:stretch>
            <a:fillRect/>
          </a:stretch>
        </p:blipFill>
        <p:spPr>
          <a:xfrm>
            <a:off x="129015" y="1945647"/>
            <a:ext cx="3172665" cy="3509475"/>
          </a:xfrm>
          <a:prstGeom prst="rect">
            <a:avLst/>
          </a:prstGeom>
        </p:spPr>
      </p:pic>
      <p:pic>
        <p:nvPicPr>
          <p:cNvPr id="5122" name="Picture 2" descr="English conversation: Practice and improve your conversational English with  the Conversation Partners Program, Talk &amp; Connect, and Conversation Groups  | SFU Library">
            <a:extLst>
              <a:ext uri="{FF2B5EF4-FFF2-40B4-BE49-F238E27FC236}">
                <a16:creationId xmlns:a16="http://schemas.microsoft.com/office/drawing/2014/main" id="{60AAFB10-3EA5-DCF5-C5C0-DA73541E0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005" y="1526154"/>
            <a:ext cx="4610173" cy="35081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ymnastics Forward Roll ...">
            <a:extLst>
              <a:ext uri="{FF2B5EF4-FFF2-40B4-BE49-F238E27FC236}">
                <a16:creationId xmlns:a16="http://schemas.microsoft.com/office/drawing/2014/main" id="{B6BE43AD-10CB-95E4-6018-63334CDCCF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208" b="2031"/>
          <a:stretch/>
        </p:blipFill>
        <p:spPr bwMode="auto">
          <a:xfrm>
            <a:off x="3672248" y="1945647"/>
            <a:ext cx="3564189" cy="3307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D36BF4-47DA-911B-8129-2C1BA3A275EA}"/>
              </a:ext>
            </a:extLst>
          </p:cNvPr>
          <p:cNvSpPr txBox="1"/>
          <p:nvPr/>
        </p:nvSpPr>
        <p:spPr>
          <a:xfrm>
            <a:off x="300251" y="6042094"/>
            <a:ext cx="6143946" cy="646331"/>
          </a:xfrm>
          <a:prstGeom prst="rect">
            <a:avLst/>
          </a:prstGeom>
          <a:noFill/>
        </p:spPr>
        <p:txBody>
          <a:bodyPr wrap="square">
            <a:spAutoFit/>
          </a:bodyPr>
          <a:lstStyle/>
          <a:p>
            <a:pPr>
              <a:spcAft>
                <a:spcPts val="3000"/>
              </a:spcAft>
            </a:pPr>
            <a:r>
              <a:rPr lang="en-US" sz="1800" dirty="0"/>
              <a:t>Special Educational Needs in Mainstream Schools. Guidance Report. Education </a:t>
            </a:r>
            <a:r>
              <a:rPr lang="en-US" sz="1800" dirty="0" err="1"/>
              <a:t>Endownment</a:t>
            </a:r>
            <a:r>
              <a:rPr lang="en-US" sz="1800" dirty="0"/>
              <a:t> Foundation, 2021)</a:t>
            </a:r>
          </a:p>
        </p:txBody>
      </p:sp>
    </p:spTree>
    <p:extLst>
      <p:ext uri="{BB962C8B-B14F-4D97-AF65-F5344CB8AC3E}">
        <p14:creationId xmlns:p14="http://schemas.microsoft.com/office/powerpoint/2010/main" val="73185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5" name="TextBox 4">
            <a:extLst>
              <a:ext uri="{FF2B5EF4-FFF2-40B4-BE49-F238E27FC236}">
                <a16:creationId xmlns:a16="http://schemas.microsoft.com/office/drawing/2014/main" id="{D543A5CE-C713-5407-DFD7-3DA2528B3323}"/>
              </a:ext>
            </a:extLst>
          </p:cNvPr>
          <p:cNvSpPr txBox="1"/>
          <p:nvPr/>
        </p:nvSpPr>
        <p:spPr>
          <a:xfrm>
            <a:off x="390461" y="392991"/>
            <a:ext cx="10530967" cy="5693866"/>
          </a:xfrm>
          <a:prstGeom prst="rect">
            <a:avLst/>
          </a:prstGeom>
          <a:noFill/>
        </p:spPr>
        <p:txBody>
          <a:bodyPr wrap="square">
            <a:spAutoFit/>
          </a:bodyPr>
          <a:lstStyle/>
          <a:p>
            <a:r>
              <a:rPr lang="en-GB" sz="4000" b="1" dirty="0">
                <a:solidFill>
                  <a:schemeClr val="accent1"/>
                </a:solidFill>
              </a:rPr>
              <a:t>Scaffolding</a:t>
            </a:r>
          </a:p>
          <a:p>
            <a:r>
              <a:rPr lang="en-GB" sz="3200" b="1" dirty="0">
                <a:solidFill>
                  <a:schemeClr val="accent1"/>
                </a:solidFill>
              </a:rPr>
              <a:t>What is it?</a:t>
            </a:r>
          </a:p>
          <a:p>
            <a:r>
              <a:rPr lang="en-GB" sz="2000" dirty="0"/>
              <a:t>Scaffolding is one of the five evidence-based approaches—a ‘Five a-day’—</a:t>
            </a:r>
          </a:p>
          <a:p>
            <a:r>
              <a:rPr lang="en-GB" sz="2000" dirty="0"/>
              <a:t>that the EEF’s guidance report, Special Educational Needs in Mainstream Schools, recommends to support pupils with SEND to make good academic progress. Consider how you can </a:t>
            </a:r>
          </a:p>
          <a:p>
            <a:r>
              <a:rPr lang="en-GB" sz="2000" dirty="0"/>
              <a:t>provide scaffolds in a way that reduces stigma, promotes independence and reduces over time.</a:t>
            </a:r>
          </a:p>
          <a:p>
            <a:endParaRPr lang="en-GB" sz="2000" b="1" dirty="0">
              <a:solidFill>
                <a:schemeClr val="accent1"/>
              </a:solidFill>
            </a:endParaRPr>
          </a:p>
          <a:p>
            <a:r>
              <a:rPr lang="en-GB" sz="3200" b="1" dirty="0">
                <a:solidFill>
                  <a:schemeClr val="accent1"/>
                </a:solidFill>
              </a:rPr>
              <a:t>What might this look like in practice?</a:t>
            </a:r>
          </a:p>
          <a:p>
            <a:endParaRPr lang="en-GB" sz="2000" b="1" dirty="0">
              <a:solidFill>
                <a:schemeClr val="accent1"/>
              </a:solidFill>
            </a:endParaRPr>
          </a:p>
          <a:p>
            <a:r>
              <a:rPr lang="en-GB" sz="2000" dirty="0"/>
              <a:t>Making information relevant and interesting to the learner, where it enhances the learning experience, can be a useful strategy – it is important that additional detail does not distract from the key content of the lesson. Furthermore, use of memory strategies reduce the amount of information to be held in the learner’s mind at any one time (cognitive load) allowing them to process information without losing it. In school, these may be concrete resources e.g., number lines, word banks, reminders of rules.</a:t>
            </a:r>
            <a:endParaRPr lang="en-GB" sz="2000" b="1" dirty="0">
              <a:solidFill>
                <a:schemeClr val="accent1"/>
              </a:solidFill>
            </a:endParaRPr>
          </a:p>
          <a:p>
            <a:endParaRPr lang="en-GB" sz="2000" b="1" dirty="0">
              <a:solidFill>
                <a:schemeClr val="accent1"/>
              </a:solidFill>
            </a:endParaRPr>
          </a:p>
        </p:txBody>
      </p:sp>
      <p:pic>
        <p:nvPicPr>
          <p:cNvPr id="7" name="Picture 6">
            <a:extLst>
              <a:ext uri="{FF2B5EF4-FFF2-40B4-BE49-F238E27FC236}">
                <a16:creationId xmlns:a16="http://schemas.microsoft.com/office/drawing/2014/main" id="{9EB45936-C799-FF11-CDC9-1369868C8C03}"/>
              </a:ext>
            </a:extLst>
          </p:cNvPr>
          <p:cNvPicPr>
            <a:picLocks noChangeAspect="1"/>
          </p:cNvPicPr>
          <p:nvPr/>
        </p:nvPicPr>
        <p:blipFill>
          <a:blip r:embed="rId4"/>
          <a:stretch>
            <a:fillRect/>
          </a:stretch>
        </p:blipFill>
        <p:spPr>
          <a:xfrm>
            <a:off x="9405714" y="202015"/>
            <a:ext cx="2758956" cy="1510672"/>
          </a:xfrm>
          <a:prstGeom prst="rect">
            <a:avLst/>
          </a:prstGeom>
        </p:spPr>
      </p:pic>
      <p:sp>
        <p:nvSpPr>
          <p:cNvPr id="6" name="TextBox 5">
            <a:extLst>
              <a:ext uri="{FF2B5EF4-FFF2-40B4-BE49-F238E27FC236}">
                <a16:creationId xmlns:a16="http://schemas.microsoft.com/office/drawing/2014/main" id="{7920813F-2333-D146-F6C9-5B990DB31CDC}"/>
              </a:ext>
            </a:extLst>
          </p:cNvPr>
          <p:cNvSpPr txBox="1"/>
          <p:nvPr/>
        </p:nvSpPr>
        <p:spPr>
          <a:xfrm>
            <a:off x="300251" y="6141843"/>
            <a:ext cx="6097712" cy="646331"/>
          </a:xfrm>
          <a:prstGeom prst="rect">
            <a:avLst/>
          </a:prstGeom>
          <a:noFill/>
        </p:spPr>
        <p:txBody>
          <a:bodyPr wrap="square">
            <a:spAutoFit/>
          </a:bodyPr>
          <a:lstStyle/>
          <a:p>
            <a:pPr>
              <a:spcAft>
                <a:spcPts val="3000"/>
              </a:spcAft>
            </a:pPr>
            <a:r>
              <a:rPr lang="en-US" sz="1800" dirty="0"/>
              <a:t>Special Educational Needs in Mainstream Schools. Guidance Report. Education </a:t>
            </a:r>
            <a:r>
              <a:rPr lang="en-US" sz="1800" dirty="0" err="1"/>
              <a:t>Endownment</a:t>
            </a:r>
            <a:r>
              <a:rPr lang="en-US" sz="1800" dirty="0"/>
              <a:t> Foundation, 2021)</a:t>
            </a:r>
          </a:p>
        </p:txBody>
      </p:sp>
    </p:spTree>
    <p:extLst>
      <p:ext uri="{BB962C8B-B14F-4D97-AF65-F5344CB8AC3E}">
        <p14:creationId xmlns:p14="http://schemas.microsoft.com/office/powerpoint/2010/main" val="22084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itle 3">
            <a:extLst>
              <a:ext uri="{FF2B5EF4-FFF2-40B4-BE49-F238E27FC236}">
                <a16:creationId xmlns:a16="http://schemas.microsoft.com/office/drawing/2014/main" id="{CDF896FD-1D55-6B3D-961B-57991E197EE9}"/>
              </a:ext>
            </a:extLst>
          </p:cNvPr>
          <p:cNvSpPr>
            <a:spLocks noGrp="1"/>
          </p:cNvSpPr>
          <p:nvPr>
            <p:ph type="title"/>
          </p:nvPr>
        </p:nvSpPr>
        <p:spPr/>
        <p:txBody>
          <a:bodyPr>
            <a:normAutofit/>
          </a:bodyPr>
          <a:lstStyle/>
          <a:p>
            <a:r>
              <a:rPr lang="en-US" sz="4000" b="1" dirty="0">
                <a:solidFill>
                  <a:schemeClr val="accent1"/>
                </a:solidFill>
                <a:latin typeface="+mn-lt"/>
                <a:ea typeface="Calibri Light"/>
                <a:cs typeface="Calibri Light"/>
              </a:rPr>
              <a:t>Session 3 Aims and Objectives</a:t>
            </a:r>
            <a:endParaRPr lang="en-US" sz="4000" b="1" dirty="0">
              <a:solidFill>
                <a:schemeClr val="accent1"/>
              </a:solidFill>
              <a:latin typeface="+mn-lt"/>
            </a:endParaRPr>
          </a:p>
        </p:txBody>
      </p:sp>
      <p:sp>
        <p:nvSpPr>
          <p:cNvPr id="5" name="Content Placeholder 4">
            <a:extLst>
              <a:ext uri="{FF2B5EF4-FFF2-40B4-BE49-F238E27FC236}">
                <a16:creationId xmlns:a16="http://schemas.microsoft.com/office/drawing/2014/main" id="{EB28FF93-56F4-C189-0F35-8E18A4A31837}"/>
              </a:ext>
            </a:extLst>
          </p:cNvPr>
          <p:cNvSpPr>
            <a:spLocks noGrp="1"/>
          </p:cNvSpPr>
          <p:nvPr>
            <p:ph idx="1"/>
          </p:nvPr>
        </p:nvSpPr>
        <p:spPr/>
        <p:txBody>
          <a:bodyPr>
            <a:normAutofit/>
          </a:bodyPr>
          <a:lstStyle/>
          <a:p>
            <a:pPr marL="685800" indent="-342900" fontAlgn="base">
              <a:buFont typeface="Arial" panose="05050102010706020507" pitchFamily="18" charset="2"/>
              <a:buChar char="•"/>
            </a:pPr>
            <a:r>
              <a:rPr lang="en-GB" dirty="0">
                <a:ea typeface="Calibri" panose="020F0502020204030204" pitchFamily="34" charset="0"/>
                <a:cs typeface="Arial"/>
              </a:rPr>
              <a:t>To provide an overview of Ordinarily Available Provision across Coventry schools. </a:t>
            </a:r>
          </a:p>
          <a:p>
            <a:pPr marL="685800" indent="-342900" fontAlgn="base">
              <a:buFont typeface="Arial" panose="05050102010706020507" pitchFamily="18" charset="2"/>
              <a:buChar char="•"/>
            </a:pPr>
            <a:r>
              <a:rPr lang="en-GB" dirty="0">
                <a:ea typeface="Calibri" panose="020F0502020204030204" pitchFamily="34" charset="0"/>
                <a:cs typeface="Arial"/>
              </a:rPr>
              <a:t>To highlight the impact of quality first teaching with reference to the “The Five a Day” principle. </a:t>
            </a:r>
          </a:p>
          <a:p>
            <a:pPr marL="685800" indent="-342900" fontAlgn="base">
              <a:buFont typeface="Arial" panose="05050102010706020507" pitchFamily="18" charset="2"/>
              <a:buChar char="•"/>
            </a:pPr>
            <a:r>
              <a:rPr lang="en-GB" sz="2800" dirty="0">
                <a:cs typeface="Arial"/>
              </a:rPr>
              <a:t>To provide a range of “Helpful Hints” to support all staff to create and foster an inclusive classroom </a:t>
            </a:r>
            <a:endParaRPr lang="en-GB" sz="2800" kern="1200" dirty="0">
              <a:effectLst/>
              <a:cs typeface="Arial"/>
            </a:endParaRPr>
          </a:p>
          <a:p>
            <a:pPr marL="685800" lvl="0" indent="-342900" fontAlgn="base">
              <a:buFont typeface="Arial" panose="05050102010706020507" pitchFamily="18" charset="2"/>
              <a:buChar char="•"/>
            </a:pPr>
            <a:r>
              <a:rPr lang="en-GB" sz="2800" dirty="0">
                <a:ea typeface="Calibri" panose="020F0502020204030204" pitchFamily="34" charset="0"/>
                <a:cs typeface="Arial"/>
              </a:rPr>
              <a:t>To highlight current education research and provide links to </a:t>
            </a:r>
            <a:r>
              <a:rPr lang="en-GB" sz="2800" dirty="0">
                <a:effectLst/>
                <a:ea typeface="Calibri" panose="020F0502020204030204" pitchFamily="34" charset="0"/>
                <a:cs typeface="Arial"/>
              </a:rPr>
              <a:t>useful resources and websites.</a:t>
            </a:r>
            <a:endParaRPr lang="en-GB" sz="2800" dirty="0">
              <a:effectLst/>
              <a:ea typeface="Times New Roman" panose="02020603050405020304" pitchFamily="18" charset="0"/>
              <a:cs typeface="Arial"/>
            </a:endParaRPr>
          </a:p>
          <a:p>
            <a:endParaRPr lang="en-US" dirty="0"/>
          </a:p>
        </p:txBody>
      </p:sp>
      <p:pic>
        <p:nvPicPr>
          <p:cNvPr id="1026" name="Picture 2" descr="A Level Business Studies - Business ...">
            <a:extLst>
              <a:ext uri="{FF2B5EF4-FFF2-40B4-BE49-F238E27FC236}">
                <a16:creationId xmlns:a16="http://schemas.microsoft.com/office/drawing/2014/main" id="{802A4ED2-3564-FA23-82C1-795936427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44" r="6066"/>
          <a:stretch/>
        </p:blipFill>
        <p:spPr bwMode="auto">
          <a:xfrm>
            <a:off x="9148549" y="312911"/>
            <a:ext cx="2558907" cy="136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741747" y="5936203"/>
            <a:ext cx="2214669" cy="87664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D450D1D8-9780-1219-9043-7732E46DCEC6}"/>
              </a:ext>
            </a:extLst>
          </p:cNvPr>
          <p:cNvSpPr txBox="1"/>
          <p:nvPr/>
        </p:nvSpPr>
        <p:spPr>
          <a:xfrm>
            <a:off x="801385" y="210647"/>
            <a:ext cx="9920194" cy="1200329"/>
          </a:xfrm>
          <a:prstGeom prst="rect">
            <a:avLst/>
          </a:prstGeom>
          <a:noFill/>
        </p:spPr>
        <p:txBody>
          <a:bodyPr wrap="square" lIns="91440" tIns="45720" rIns="91440" bIns="45720" anchor="t">
            <a:spAutoFit/>
          </a:bodyPr>
          <a:lstStyle/>
          <a:p>
            <a:pPr algn="ctr"/>
            <a:r>
              <a:rPr lang="en-GB" sz="4000" b="1" dirty="0">
                <a:solidFill>
                  <a:schemeClr val="accent1"/>
                </a:solidFill>
              </a:rPr>
              <a:t>Helpful Hints - Scaffolding</a:t>
            </a:r>
            <a:endParaRPr lang="en-GB" sz="4000" b="1" dirty="0">
              <a:solidFill>
                <a:schemeClr val="accent1"/>
              </a:solidFill>
              <a:ea typeface="Calibri"/>
              <a:cs typeface="Calibri"/>
            </a:endParaRPr>
          </a:p>
          <a:p>
            <a:pPr algn="ctr"/>
            <a:endParaRPr lang="en-GB" sz="3200" b="1" u="sng" dirty="0">
              <a:solidFill>
                <a:schemeClr val="accent1"/>
              </a:solidFill>
            </a:endParaRPr>
          </a:p>
        </p:txBody>
      </p:sp>
      <p:sp>
        <p:nvSpPr>
          <p:cNvPr id="8" name="TextBox 7">
            <a:extLst>
              <a:ext uri="{FF2B5EF4-FFF2-40B4-BE49-F238E27FC236}">
                <a16:creationId xmlns:a16="http://schemas.microsoft.com/office/drawing/2014/main" id="{2C40DCBE-DFE7-84BA-382A-21E70CCA4EAD}"/>
              </a:ext>
            </a:extLst>
          </p:cNvPr>
          <p:cNvSpPr txBox="1"/>
          <p:nvPr/>
        </p:nvSpPr>
        <p:spPr>
          <a:xfrm>
            <a:off x="6934291" y="1410976"/>
            <a:ext cx="4804548" cy="461665"/>
          </a:xfrm>
          <a:prstGeom prst="rect">
            <a:avLst/>
          </a:prstGeom>
          <a:noFill/>
        </p:spPr>
        <p:txBody>
          <a:bodyPr wrap="square">
            <a:spAutoFit/>
          </a:bodyPr>
          <a:lstStyle/>
          <a:p>
            <a:endParaRPr lang="en-GB" sz="2400" dirty="0"/>
          </a:p>
        </p:txBody>
      </p:sp>
      <p:sp>
        <p:nvSpPr>
          <p:cNvPr id="11" name="TextBox 10">
            <a:extLst>
              <a:ext uri="{FF2B5EF4-FFF2-40B4-BE49-F238E27FC236}">
                <a16:creationId xmlns:a16="http://schemas.microsoft.com/office/drawing/2014/main" id="{801AA21C-81CB-E654-FB23-E3672185B4D0}"/>
              </a:ext>
            </a:extLst>
          </p:cNvPr>
          <p:cNvSpPr txBox="1"/>
          <p:nvPr/>
        </p:nvSpPr>
        <p:spPr>
          <a:xfrm>
            <a:off x="235584" y="6166512"/>
            <a:ext cx="7852025" cy="646331"/>
          </a:xfrm>
          <a:prstGeom prst="rect">
            <a:avLst/>
          </a:prstGeom>
          <a:noFill/>
        </p:spPr>
        <p:txBody>
          <a:bodyPr wrap="square">
            <a:spAutoFit/>
          </a:bodyPr>
          <a:lstStyle/>
          <a:p>
            <a:pPr>
              <a:spcAft>
                <a:spcPts val="3000"/>
              </a:spcAft>
            </a:pPr>
            <a:r>
              <a:rPr lang="en-US" sz="1800" dirty="0"/>
              <a:t>Special Educational Needs in Mainstream Schools. Guidance Report. Education </a:t>
            </a:r>
            <a:r>
              <a:rPr lang="en-US" sz="1800" dirty="0" err="1"/>
              <a:t>Endownment</a:t>
            </a:r>
            <a:r>
              <a:rPr lang="en-US" sz="1800" dirty="0"/>
              <a:t> Foundation, 2021)</a:t>
            </a:r>
          </a:p>
        </p:txBody>
      </p:sp>
      <p:pic>
        <p:nvPicPr>
          <p:cNvPr id="9" name="Picture 8">
            <a:extLst>
              <a:ext uri="{FF2B5EF4-FFF2-40B4-BE49-F238E27FC236}">
                <a16:creationId xmlns:a16="http://schemas.microsoft.com/office/drawing/2014/main" id="{DC17E0CA-A7A7-D885-652F-E8B079E588C4}"/>
              </a:ext>
            </a:extLst>
          </p:cNvPr>
          <p:cNvPicPr>
            <a:picLocks noChangeAspect="1"/>
          </p:cNvPicPr>
          <p:nvPr/>
        </p:nvPicPr>
        <p:blipFill>
          <a:blip r:embed="rId4"/>
          <a:stretch>
            <a:fillRect/>
          </a:stretch>
        </p:blipFill>
        <p:spPr>
          <a:xfrm>
            <a:off x="2028255" y="1106621"/>
            <a:ext cx="7852025" cy="4598226"/>
          </a:xfrm>
          <a:prstGeom prst="rect">
            <a:avLst/>
          </a:prstGeom>
        </p:spPr>
      </p:pic>
    </p:spTree>
    <p:extLst>
      <p:ext uri="{BB962C8B-B14F-4D97-AF65-F5344CB8AC3E}">
        <p14:creationId xmlns:p14="http://schemas.microsoft.com/office/powerpoint/2010/main" val="222493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5" name="TextBox 4">
            <a:extLst>
              <a:ext uri="{FF2B5EF4-FFF2-40B4-BE49-F238E27FC236}">
                <a16:creationId xmlns:a16="http://schemas.microsoft.com/office/drawing/2014/main" id="{9150475D-946A-D016-B1DB-3D95FE3B44E7}"/>
              </a:ext>
            </a:extLst>
          </p:cNvPr>
          <p:cNvSpPr txBox="1"/>
          <p:nvPr/>
        </p:nvSpPr>
        <p:spPr>
          <a:xfrm>
            <a:off x="545909" y="500713"/>
            <a:ext cx="11212082" cy="5232202"/>
          </a:xfrm>
          <a:prstGeom prst="rect">
            <a:avLst/>
          </a:prstGeom>
          <a:noFill/>
        </p:spPr>
        <p:txBody>
          <a:bodyPr wrap="square" lIns="91440" tIns="45720" rIns="91440" bIns="45720" anchor="t">
            <a:spAutoFit/>
          </a:bodyPr>
          <a:lstStyle/>
          <a:p>
            <a:r>
              <a:rPr lang="en-GB" sz="4000" b="1" dirty="0">
                <a:solidFill>
                  <a:schemeClr val="accent1"/>
                </a:solidFill>
              </a:rPr>
              <a:t>Flexible grouping</a:t>
            </a:r>
          </a:p>
          <a:p>
            <a:r>
              <a:rPr lang="en-GB" sz="2800" b="1" dirty="0">
                <a:solidFill>
                  <a:schemeClr val="accent1"/>
                </a:solidFill>
              </a:rPr>
              <a:t>What is it?</a:t>
            </a:r>
          </a:p>
          <a:p>
            <a:r>
              <a:rPr lang="en-GB" sz="2400" b="0" i="0" dirty="0">
                <a:solidFill>
                  <a:srgbClr val="002938"/>
                </a:solidFill>
                <a:effectLst/>
                <a:latin typeface="Calibri"/>
                <a:cs typeface="Calibri"/>
              </a:rPr>
              <a:t>Flexible grouping is driven by data. You can use data you already have about students to group and regroup them to meet their evolving needs. The data doesn’t have to be fancy. It can be as simple as observing students’ work during a lesson. In doing so, you may see that some students could benefit from more practice in a small group before moving on.</a:t>
            </a:r>
            <a:endParaRPr lang="en-GB" sz="2400" b="1" dirty="0">
              <a:solidFill>
                <a:schemeClr val="accent1"/>
              </a:solidFill>
              <a:latin typeface="Calibri"/>
              <a:cs typeface="Calibri"/>
            </a:endParaRPr>
          </a:p>
          <a:p>
            <a:endParaRPr lang="en-GB" dirty="0"/>
          </a:p>
          <a:p>
            <a:r>
              <a:rPr lang="en-GB" sz="2800" b="1" dirty="0">
                <a:solidFill>
                  <a:schemeClr val="accent1"/>
                </a:solidFill>
              </a:rPr>
              <a:t>What might this look like in practice?</a:t>
            </a:r>
          </a:p>
          <a:p>
            <a:pPr algn="l">
              <a:buFont typeface="Arial" panose="020B0604020202020204" pitchFamily="34" charset="0"/>
              <a:buChar char="•"/>
            </a:pPr>
            <a:r>
              <a:rPr lang="en-GB" sz="2400" b="0" i="0" dirty="0">
                <a:solidFill>
                  <a:srgbClr val="263238"/>
                </a:solidFill>
                <a:effectLst/>
                <a:highlight>
                  <a:srgbClr val="FFFFFF"/>
                </a:highlight>
              </a:rPr>
              <a:t>Allocating groups flexibly, based on the individual needs that pupils currently share with other pupils.</a:t>
            </a:r>
          </a:p>
          <a:p>
            <a:pPr algn="l">
              <a:buFont typeface="Arial" panose="020B0604020202020204" pitchFamily="34" charset="0"/>
              <a:buChar char="•"/>
            </a:pPr>
            <a:r>
              <a:rPr lang="en-GB" sz="2400" b="0" i="0" dirty="0">
                <a:solidFill>
                  <a:srgbClr val="263238"/>
                </a:solidFill>
                <a:effectLst/>
                <a:highlight>
                  <a:srgbClr val="FFFFFF"/>
                </a:highlight>
              </a:rPr>
              <a:t>Grouping pupils together where they all need additional instruction to carry out a skill, remember a fact or understand a concept.</a:t>
            </a:r>
          </a:p>
          <a:p>
            <a:endParaRPr lang="en-GB" sz="2800" b="1" dirty="0">
              <a:solidFill>
                <a:schemeClr val="accent1"/>
              </a:solidFill>
            </a:endParaRPr>
          </a:p>
        </p:txBody>
      </p:sp>
      <p:sp>
        <p:nvSpPr>
          <p:cNvPr id="6" name="TextBox 5">
            <a:extLst>
              <a:ext uri="{FF2B5EF4-FFF2-40B4-BE49-F238E27FC236}">
                <a16:creationId xmlns:a16="http://schemas.microsoft.com/office/drawing/2014/main" id="{ADA878F4-AAB0-A460-644D-8FD356B31CEC}"/>
              </a:ext>
            </a:extLst>
          </p:cNvPr>
          <p:cNvSpPr txBox="1"/>
          <p:nvPr/>
        </p:nvSpPr>
        <p:spPr>
          <a:xfrm>
            <a:off x="300251" y="5987955"/>
            <a:ext cx="6097712" cy="646331"/>
          </a:xfrm>
          <a:prstGeom prst="rect">
            <a:avLst/>
          </a:prstGeom>
          <a:noFill/>
        </p:spPr>
        <p:txBody>
          <a:bodyPr wrap="square">
            <a:spAutoFit/>
          </a:bodyPr>
          <a:lstStyle/>
          <a:p>
            <a:pPr>
              <a:spcAft>
                <a:spcPts val="3000"/>
              </a:spcAft>
            </a:pPr>
            <a:r>
              <a:rPr lang="en-US" sz="1800" dirty="0"/>
              <a:t>Special Educational Needs in Mainstream Schools. Guidance Report. Education </a:t>
            </a:r>
            <a:r>
              <a:rPr lang="en-US" sz="1800" dirty="0" err="1"/>
              <a:t>Endownment</a:t>
            </a:r>
            <a:r>
              <a:rPr lang="en-US" sz="1800" dirty="0"/>
              <a:t> Foundation, 2021)</a:t>
            </a:r>
          </a:p>
        </p:txBody>
      </p:sp>
    </p:spTree>
    <p:extLst>
      <p:ext uri="{BB962C8B-B14F-4D97-AF65-F5344CB8AC3E}">
        <p14:creationId xmlns:p14="http://schemas.microsoft.com/office/powerpoint/2010/main" val="41309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5" name="TextBox 4">
            <a:extLst>
              <a:ext uri="{FF2B5EF4-FFF2-40B4-BE49-F238E27FC236}">
                <a16:creationId xmlns:a16="http://schemas.microsoft.com/office/drawing/2014/main" id="{F61BF79E-FB0F-620C-6508-F187E9291488}"/>
              </a:ext>
            </a:extLst>
          </p:cNvPr>
          <p:cNvSpPr txBox="1"/>
          <p:nvPr/>
        </p:nvSpPr>
        <p:spPr>
          <a:xfrm>
            <a:off x="654326" y="303053"/>
            <a:ext cx="10883348" cy="1323439"/>
          </a:xfrm>
          <a:prstGeom prst="rect">
            <a:avLst/>
          </a:prstGeom>
          <a:noFill/>
        </p:spPr>
        <p:txBody>
          <a:bodyPr wrap="square" lIns="91440" tIns="45720" rIns="91440" bIns="45720" anchor="t">
            <a:spAutoFit/>
          </a:bodyPr>
          <a:lstStyle/>
          <a:p>
            <a:pPr algn="ctr"/>
            <a:r>
              <a:rPr lang="en-GB" sz="4000" b="1" dirty="0">
                <a:solidFill>
                  <a:schemeClr val="accent1"/>
                </a:solidFill>
              </a:rPr>
              <a:t>Helpful Hints</a:t>
            </a:r>
            <a:endParaRPr lang="en-US" dirty="0">
              <a:solidFill>
                <a:schemeClr val="accent1"/>
              </a:solidFill>
            </a:endParaRPr>
          </a:p>
          <a:p>
            <a:pPr algn="ctr"/>
            <a:r>
              <a:rPr lang="en-GB" sz="4000" b="1" dirty="0">
                <a:solidFill>
                  <a:schemeClr val="accent1"/>
                </a:solidFill>
              </a:rPr>
              <a:t>Flexible Grouping</a:t>
            </a:r>
            <a:endParaRPr lang="en-GB" dirty="0">
              <a:solidFill>
                <a:schemeClr val="accent1"/>
              </a:solidFill>
            </a:endParaRPr>
          </a:p>
        </p:txBody>
      </p:sp>
      <p:pic>
        <p:nvPicPr>
          <p:cNvPr id="8" name="Picture 7">
            <a:extLst>
              <a:ext uri="{FF2B5EF4-FFF2-40B4-BE49-F238E27FC236}">
                <a16:creationId xmlns:a16="http://schemas.microsoft.com/office/drawing/2014/main" id="{CFABA145-928E-2BA8-843B-9413F1CA7879}"/>
              </a:ext>
            </a:extLst>
          </p:cNvPr>
          <p:cNvPicPr>
            <a:picLocks noChangeAspect="1"/>
          </p:cNvPicPr>
          <p:nvPr/>
        </p:nvPicPr>
        <p:blipFill>
          <a:blip r:embed="rId4"/>
          <a:stretch>
            <a:fillRect/>
          </a:stretch>
        </p:blipFill>
        <p:spPr>
          <a:xfrm>
            <a:off x="441334" y="3050615"/>
            <a:ext cx="5705480" cy="1882665"/>
          </a:xfrm>
          <a:prstGeom prst="rect">
            <a:avLst/>
          </a:prstGeom>
        </p:spPr>
      </p:pic>
      <p:sp>
        <p:nvSpPr>
          <p:cNvPr id="4" name="TextBox 3">
            <a:extLst>
              <a:ext uri="{FF2B5EF4-FFF2-40B4-BE49-F238E27FC236}">
                <a16:creationId xmlns:a16="http://schemas.microsoft.com/office/drawing/2014/main" id="{9788E458-83B8-2AE5-A7C4-A3914F205053}"/>
              </a:ext>
            </a:extLst>
          </p:cNvPr>
          <p:cNvSpPr txBox="1"/>
          <p:nvPr/>
        </p:nvSpPr>
        <p:spPr>
          <a:xfrm>
            <a:off x="192640" y="6009654"/>
            <a:ext cx="7593502" cy="369332"/>
          </a:xfrm>
          <a:prstGeom prst="rect">
            <a:avLst/>
          </a:prstGeom>
          <a:noFill/>
        </p:spPr>
        <p:txBody>
          <a:bodyPr wrap="square">
            <a:spAutoFit/>
          </a:bodyPr>
          <a:lstStyle/>
          <a:p>
            <a:r>
              <a:rPr lang="en-GB" dirty="0"/>
              <a:t>(Teacher </a:t>
            </a:r>
            <a:r>
              <a:rPr lang="en-GB" dirty="0" err="1"/>
              <a:t>Handbook:SEND</a:t>
            </a:r>
            <a:r>
              <a:rPr lang="en-GB" dirty="0"/>
              <a:t>. Embedding Inclusive Practice. NASEN, 2022)</a:t>
            </a:r>
          </a:p>
        </p:txBody>
      </p:sp>
      <p:pic>
        <p:nvPicPr>
          <p:cNvPr id="2050" name="Picture 2" descr="Classroom Layouts Dimensions &amp; Drawings ...">
            <a:extLst>
              <a:ext uri="{FF2B5EF4-FFF2-40B4-BE49-F238E27FC236}">
                <a16:creationId xmlns:a16="http://schemas.microsoft.com/office/drawing/2014/main" id="{96AD3698-AB1B-6D0B-2267-E862123A2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14" y="2788842"/>
            <a:ext cx="5685905" cy="24062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B7E536-E314-AFB1-D809-ABE5931A88FB}"/>
              </a:ext>
            </a:extLst>
          </p:cNvPr>
          <p:cNvSpPr txBox="1"/>
          <p:nvPr/>
        </p:nvSpPr>
        <p:spPr>
          <a:xfrm>
            <a:off x="441335" y="1846031"/>
            <a:ext cx="5815627" cy="1200329"/>
          </a:xfrm>
          <a:prstGeom prst="rect">
            <a:avLst/>
          </a:prstGeom>
          <a:noFill/>
        </p:spPr>
        <p:txBody>
          <a:bodyPr wrap="square" rtlCol="0">
            <a:spAutoFit/>
          </a:bodyPr>
          <a:lstStyle/>
          <a:p>
            <a:r>
              <a:rPr lang="en-GB" sz="2400" dirty="0"/>
              <a:t>When planning TA support in lessons, teachers can consider implementing co-teaching approaches:</a:t>
            </a:r>
            <a:endParaRPr lang="en-GB" sz="2400" b="1" dirty="0"/>
          </a:p>
        </p:txBody>
      </p:sp>
      <p:sp>
        <p:nvSpPr>
          <p:cNvPr id="12" name="TextBox 11">
            <a:extLst>
              <a:ext uri="{FF2B5EF4-FFF2-40B4-BE49-F238E27FC236}">
                <a16:creationId xmlns:a16="http://schemas.microsoft.com/office/drawing/2014/main" id="{0592D08F-3D5F-2E97-333D-655EA88F9FAF}"/>
              </a:ext>
            </a:extLst>
          </p:cNvPr>
          <p:cNvSpPr txBox="1"/>
          <p:nvPr/>
        </p:nvSpPr>
        <p:spPr>
          <a:xfrm>
            <a:off x="6830148" y="1846030"/>
            <a:ext cx="5815627" cy="461665"/>
          </a:xfrm>
          <a:prstGeom prst="rect">
            <a:avLst/>
          </a:prstGeom>
          <a:noFill/>
        </p:spPr>
        <p:txBody>
          <a:bodyPr wrap="square" rtlCol="0">
            <a:spAutoFit/>
          </a:bodyPr>
          <a:lstStyle/>
          <a:p>
            <a:r>
              <a:rPr lang="en-GB" sz="2400" dirty="0"/>
              <a:t>Classroom Layout</a:t>
            </a:r>
            <a:endParaRPr lang="en-GB" sz="2400" b="1" dirty="0"/>
          </a:p>
        </p:txBody>
      </p:sp>
    </p:spTree>
    <p:extLst>
      <p:ext uri="{BB962C8B-B14F-4D97-AF65-F5344CB8AC3E}">
        <p14:creationId xmlns:p14="http://schemas.microsoft.com/office/powerpoint/2010/main" val="2255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8" name="TextBox 7">
            <a:extLst>
              <a:ext uri="{FF2B5EF4-FFF2-40B4-BE49-F238E27FC236}">
                <a16:creationId xmlns:a16="http://schemas.microsoft.com/office/drawing/2014/main" id="{28BD352D-20B4-7516-5FAE-9FA72C99A641}"/>
              </a:ext>
            </a:extLst>
          </p:cNvPr>
          <p:cNvSpPr txBox="1"/>
          <p:nvPr/>
        </p:nvSpPr>
        <p:spPr>
          <a:xfrm>
            <a:off x="545909" y="362646"/>
            <a:ext cx="11440681" cy="3539430"/>
          </a:xfrm>
          <a:prstGeom prst="rect">
            <a:avLst/>
          </a:prstGeom>
          <a:noFill/>
        </p:spPr>
        <p:txBody>
          <a:bodyPr wrap="square" lIns="91440" tIns="45720" rIns="91440" bIns="45720" anchor="t">
            <a:spAutoFit/>
          </a:bodyPr>
          <a:lstStyle/>
          <a:p>
            <a:r>
              <a:rPr lang="en-GB" sz="4000" b="1" dirty="0">
                <a:solidFill>
                  <a:schemeClr val="accent1"/>
                </a:solidFill>
              </a:rPr>
              <a:t>Using technology to support pupils with SEND</a:t>
            </a:r>
          </a:p>
          <a:p>
            <a:r>
              <a:rPr lang="en-GB" sz="3200" b="1" dirty="0">
                <a:solidFill>
                  <a:schemeClr val="accent1"/>
                </a:solidFill>
              </a:rPr>
              <a:t>What is it?</a:t>
            </a:r>
          </a:p>
          <a:p>
            <a:r>
              <a:rPr lang="en-GB" sz="2400" dirty="0"/>
              <a:t>Technology can be used by a teacher to model worked examples; it can be used by a student to help them to learn, to practice and to record their learning. For instance, you might use a class visualiser to share students’ work or to jointly rework an incorrect model.</a:t>
            </a:r>
          </a:p>
          <a:p>
            <a:endParaRPr lang="en-GB" sz="2000" b="1" dirty="0">
              <a:solidFill>
                <a:schemeClr val="accent1"/>
              </a:solidFill>
            </a:endParaRPr>
          </a:p>
          <a:p>
            <a:r>
              <a:rPr lang="en-GB" sz="2800" b="1" dirty="0">
                <a:solidFill>
                  <a:schemeClr val="accent1"/>
                </a:solidFill>
              </a:rPr>
              <a:t>What might it look like in practice?</a:t>
            </a:r>
            <a:endParaRPr lang="en-GB" sz="2800" b="1" dirty="0">
              <a:solidFill>
                <a:schemeClr val="accent1"/>
              </a:solidFill>
              <a:cs typeface="Calibri"/>
            </a:endParaRPr>
          </a:p>
          <a:p>
            <a:endParaRPr lang="en-GB" sz="2800" dirty="0">
              <a:solidFill>
                <a:schemeClr val="accent1"/>
              </a:solidFill>
            </a:endParaRPr>
          </a:p>
        </p:txBody>
      </p:sp>
      <p:sp>
        <p:nvSpPr>
          <p:cNvPr id="5" name="TextBox 4">
            <a:extLst>
              <a:ext uri="{FF2B5EF4-FFF2-40B4-BE49-F238E27FC236}">
                <a16:creationId xmlns:a16="http://schemas.microsoft.com/office/drawing/2014/main" id="{2859ADF8-7D6F-81F1-1040-8D0EE9D6E148}"/>
              </a:ext>
            </a:extLst>
          </p:cNvPr>
          <p:cNvSpPr txBox="1"/>
          <p:nvPr/>
        </p:nvSpPr>
        <p:spPr>
          <a:xfrm>
            <a:off x="94768" y="6220064"/>
            <a:ext cx="7600576" cy="646331"/>
          </a:xfrm>
          <a:prstGeom prst="rect">
            <a:avLst/>
          </a:prstGeom>
          <a:noFill/>
        </p:spPr>
        <p:txBody>
          <a:bodyPr wrap="square">
            <a:spAutoFit/>
          </a:bodyPr>
          <a:lstStyle/>
          <a:p>
            <a:r>
              <a:rPr lang="en-GB" dirty="0"/>
              <a:t>https://educationendowmentfoundation.org.uk/education-evidence/guidance-reports/send</a:t>
            </a:r>
          </a:p>
        </p:txBody>
      </p:sp>
      <p:pic>
        <p:nvPicPr>
          <p:cNvPr id="6" name="Picture 5">
            <a:extLst>
              <a:ext uri="{FF2B5EF4-FFF2-40B4-BE49-F238E27FC236}">
                <a16:creationId xmlns:a16="http://schemas.microsoft.com/office/drawing/2014/main" id="{3DF4B02F-5BFC-4998-DDC4-55BE20A7F7C9}"/>
              </a:ext>
            </a:extLst>
          </p:cNvPr>
          <p:cNvPicPr>
            <a:picLocks noChangeAspect="1"/>
          </p:cNvPicPr>
          <p:nvPr/>
        </p:nvPicPr>
        <p:blipFill>
          <a:blip r:embed="rId4"/>
          <a:stretch>
            <a:fillRect/>
          </a:stretch>
        </p:blipFill>
        <p:spPr>
          <a:xfrm>
            <a:off x="550253" y="3400448"/>
            <a:ext cx="5545747" cy="2819616"/>
          </a:xfrm>
          <a:prstGeom prst="rect">
            <a:avLst/>
          </a:prstGeom>
        </p:spPr>
      </p:pic>
    </p:spTree>
    <p:extLst>
      <p:ext uri="{BB962C8B-B14F-4D97-AF65-F5344CB8AC3E}">
        <p14:creationId xmlns:p14="http://schemas.microsoft.com/office/powerpoint/2010/main" val="18720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CAAC3410-7EF2-7814-2C40-252FF997F561}"/>
              </a:ext>
            </a:extLst>
          </p:cNvPr>
          <p:cNvSpPr txBox="1"/>
          <p:nvPr/>
        </p:nvSpPr>
        <p:spPr>
          <a:xfrm>
            <a:off x="1070494" y="330845"/>
            <a:ext cx="10821255" cy="1323439"/>
          </a:xfrm>
          <a:prstGeom prst="rect">
            <a:avLst/>
          </a:prstGeom>
          <a:noFill/>
        </p:spPr>
        <p:txBody>
          <a:bodyPr wrap="square" lIns="91440" tIns="45720" rIns="91440" bIns="45720" anchor="t">
            <a:spAutoFit/>
          </a:bodyPr>
          <a:lstStyle/>
          <a:p>
            <a:pPr algn="ctr"/>
            <a:r>
              <a:rPr lang="en-GB" sz="4000" b="1" dirty="0">
                <a:solidFill>
                  <a:schemeClr val="accent1"/>
                </a:solidFill>
              </a:rPr>
              <a:t>Helpful Hints</a:t>
            </a:r>
            <a:endParaRPr lang="en-US" dirty="0">
              <a:solidFill>
                <a:schemeClr val="accent1"/>
              </a:solidFill>
            </a:endParaRPr>
          </a:p>
          <a:p>
            <a:pPr algn="ctr"/>
            <a:r>
              <a:rPr lang="en-GB" sz="4000" b="1" dirty="0">
                <a:solidFill>
                  <a:schemeClr val="accent1"/>
                </a:solidFill>
              </a:rPr>
              <a:t>Using technology</a:t>
            </a:r>
            <a:endParaRPr lang="en-GB" dirty="0">
              <a:solidFill>
                <a:schemeClr val="accent1"/>
              </a:solidFill>
            </a:endParaRPr>
          </a:p>
        </p:txBody>
      </p:sp>
      <p:pic>
        <p:nvPicPr>
          <p:cNvPr id="5" name="Picture 4">
            <a:extLst>
              <a:ext uri="{FF2B5EF4-FFF2-40B4-BE49-F238E27FC236}">
                <a16:creationId xmlns:a16="http://schemas.microsoft.com/office/drawing/2014/main" id="{81137DFD-E793-0250-9BBC-ECE3AD4430CC}"/>
              </a:ext>
            </a:extLst>
          </p:cNvPr>
          <p:cNvPicPr>
            <a:picLocks noChangeAspect="1"/>
          </p:cNvPicPr>
          <p:nvPr/>
        </p:nvPicPr>
        <p:blipFill>
          <a:blip r:embed="rId4"/>
          <a:stretch>
            <a:fillRect/>
          </a:stretch>
        </p:blipFill>
        <p:spPr>
          <a:xfrm>
            <a:off x="287021" y="2724625"/>
            <a:ext cx="3283119" cy="2495678"/>
          </a:xfrm>
          <a:prstGeom prst="rect">
            <a:avLst/>
          </a:prstGeom>
        </p:spPr>
      </p:pic>
      <p:sp>
        <p:nvSpPr>
          <p:cNvPr id="7" name="AutoShape 2" descr="Image of TTS Pack of 6 Talking-Point Recordable Buttons, Size: 45mm, Red/Blue/Yellow">
            <a:extLst>
              <a:ext uri="{FF2B5EF4-FFF2-40B4-BE49-F238E27FC236}">
                <a16:creationId xmlns:a16="http://schemas.microsoft.com/office/drawing/2014/main" id="{9F5A5348-6563-690F-6117-10A2FFC3E27C}"/>
              </a:ext>
            </a:extLst>
          </p:cNvPr>
          <p:cNvSpPr>
            <a:spLocks noChangeAspect="1" noChangeArrowheads="1"/>
          </p:cNvSpPr>
          <p:nvPr/>
        </p:nvSpPr>
        <p:spPr bwMode="auto">
          <a:xfrm>
            <a:off x="5986130" y="2525567"/>
            <a:ext cx="206518" cy="2065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Talking-Point Recordable Buttons 6pk  large">
            <a:extLst>
              <a:ext uri="{FF2B5EF4-FFF2-40B4-BE49-F238E27FC236}">
                <a16:creationId xmlns:a16="http://schemas.microsoft.com/office/drawing/2014/main" id="{B333E7A2-D442-B7AE-6E03-01A5EFF030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569" y="2508695"/>
            <a:ext cx="2826710" cy="28267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History of Audiobooks | Voices">
            <a:extLst>
              <a:ext uri="{FF2B5EF4-FFF2-40B4-BE49-F238E27FC236}">
                <a16:creationId xmlns:a16="http://schemas.microsoft.com/office/drawing/2014/main" id="{6FB778BA-2C54-5FE8-CB35-84A8FC957E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6931" y="2720306"/>
            <a:ext cx="3644055" cy="1971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B1DD7A-86A6-3F91-77C1-E733BB5B4DC2}"/>
              </a:ext>
            </a:extLst>
          </p:cNvPr>
          <p:cNvSpPr txBox="1"/>
          <p:nvPr/>
        </p:nvSpPr>
        <p:spPr>
          <a:xfrm>
            <a:off x="300251" y="5905332"/>
            <a:ext cx="8581490" cy="923330"/>
          </a:xfrm>
          <a:prstGeom prst="rect">
            <a:avLst/>
          </a:prstGeom>
          <a:noFill/>
        </p:spPr>
        <p:txBody>
          <a:bodyPr wrap="square">
            <a:spAutoFit/>
          </a:bodyPr>
          <a:lstStyle/>
          <a:p>
            <a:r>
              <a:rPr lang="en-GB" dirty="0"/>
              <a:t>https://d2tic4wvo1iusb.cloudfront.net/production/eef-guidance-reports/send/EEF_Special_Educational_Needs_in_Mainstream_Schools_Guidance_Report.pdf?v=1718616295</a:t>
            </a:r>
          </a:p>
        </p:txBody>
      </p:sp>
    </p:spTree>
    <p:extLst>
      <p:ext uri="{BB962C8B-B14F-4D97-AF65-F5344CB8AC3E}">
        <p14:creationId xmlns:p14="http://schemas.microsoft.com/office/powerpoint/2010/main" val="213199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CAAC3410-7EF2-7814-2C40-252FF997F561}"/>
              </a:ext>
            </a:extLst>
          </p:cNvPr>
          <p:cNvSpPr txBox="1"/>
          <p:nvPr/>
        </p:nvSpPr>
        <p:spPr>
          <a:xfrm>
            <a:off x="480317" y="693976"/>
            <a:ext cx="7441170" cy="738664"/>
          </a:xfrm>
          <a:prstGeom prst="rect">
            <a:avLst/>
          </a:prstGeom>
          <a:noFill/>
        </p:spPr>
        <p:txBody>
          <a:bodyPr wrap="square">
            <a:spAutoFit/>
          </a:bodyPr>
          <a:lstStyle/>
          <a:p>
            <a:pPr marL="457200" indent="-457200">
              <a:buFont typeface="+mj-lt"/>
              <a:buAutoNum type="arabicPeriod"/>
            </a:pPr>
            <a:endParaRPr lang="en-GB" sz="2400" dirty="0"/>
          </a:p>
          <a:p>
            <a:endParaRPr lang="en-GB" dirty="0"/>
          </a:p>
        </p:txBody>
      </p:sp>
      <p:sp>
        <p:nvSpPr>
          <p:cNvPr id="5" name="TextBox 4">
            <a:extLst>
              <a:ext uri="{FF2B5EF4-FFF2-40B4-BE49-F238E27FC236}">
                <a16:creationId xmlns:a16="http://schemas.microsoft.com/office/drawing/2014/main" id="{0794321A-188D-E171-FA7C-B5CA59F85292}"/>
              </a:ext>
            </a:extLst>
          </p:cNvPr>
          <p:cNvSpPr txBox="1"/>
          <p:nvPr/>
        </p:nvSpPr>
        <p:spPr>
          <a:xfrm>
            <a:off x="545910" y="870045"/>
            <a:ext cx="11411432" cy="6001643"/>
          </a:xfrm>
          <a:prstGeom prst="rect">
            <a:avLst/>
          </a:prstGeom>
          <a:noFill/>
        </p:spPr>
        <p:txBody>
          <a:bodyPr wrap="square" lIns="91440" tIns="45720" rIns="91440" bIns="45720" anchor="t">
            <a:spAutoFit/>
          </a:bodyPr>
          <a:lstStyle/>
          <a:p>
            <a:pPr marL="342900" indent="-342900" algn="l" rtl="0" fontAlgn="base">
              <a:buFont typeface="Courier New" panose="02070309020205020404" pitchFamily="49" charset="0"/>
              <a:buChar char="o"/>
            </a:pPr>
            <a:r>
              <a:rPr lang="en-GB" sz="2000" b="0" i="0" dirty="0">
                <a:effectLst/>
              </a:rPr>
              <a:t>​</a:t>
            </a:r>
            <a:r>
              <a:rPr lang="en-GB" sz="2400" u="none" strike="noStrike" dirty="0">
                <a:effectLst/>
              </a:rPr>
              <a:t>Provide a predictable routine – whole class and individual timetables</a:t>
            </a:r>
            <a:endParaRPr lang="en-US" sz="2400" dirty="0">
              <a:effectLst/>
              <a:ea typeface="Calibri"/>
              <a:cs typeface="Calibri"/>
            </a:endParaRPr>
          </a:p>
          <a:p>
            <a:pPr marL="342900" indent="-342900" algn="l" rtl="0" fontAlgn="base">
              <a:buFont typeface="Courier New" panose="02070309020205020404" pitchFamily="49" charset="0"/>
              <a:buChar char="o"/>
            </a:pPr>
            <a:r>
              <a:rPr lang="en-GB" sz="2400" u="none" strike="noStrike" dirty="0">
                <a:effectLst/>
              </a:rPr>
              <a:t>Limit environmental distractions</a:t>
            </a:r>
            <a:r>
              <a:rPr lang="en-GB" sz="2400" dirty="0"/>
              <a:t> - </a:t>
            </a:r>
            <a:r>
              <a:rPr lang="en-GB" sz="2400" u="none" strike="noStrike" dirty="0">
                <a:effectLst/>
              </a:rPr>
              <a:t>excessive noise, distracting visual stimuli, clutter, etc. (For some students listening to “white noise” or soft background music can help concentration and focus.)</a:t>
            </a:r>
            <a:endParaRPr lang="en-GB" sz="2400" u="none" strike="noStrike" dirty="0">
              <a:effectLst/>
              <a:ea typeface="Calibri"/>
              <a:cs typeface="Calibri"/>
            </a:endParaRPr>
          </a:p>
          <a:p>
            <a:pPr marL="342900" indent="-342900">
              <a:buFont typeface="Courier New" panose="02070309020205020404" pitchFamily="49" charset="0"/>
              <a:buChar char="o"/>
            </a:pPr>
            <a:r>
              <a:rPr lang="en-GB" sz="2400" dirty="0">
                <a:cs typeface="Arial"/>
              </a:rPr>
              <a:t>Acoustics – Sound waves bounce off hard surfaces, causing reverberation which makes listening more difficult. Soft furnishings such as carpet, rugs, curtains/blinds, cushions and display boards can help.  </a:t>
            </a:r>
            <a:endParaRPr lang="en-GB" sz="2400" dirty="0">
              <a:ea typeface="Calibri"/>
              <a:cs typeface="Arial" panose="020B0604020202020204" pitchFamily="34" charset="0"/>
            </a:endParaRPr>
          </a:p>
          <a:p>
            <a:pPr marL="342900" indent="-342900" algn="l" rtl="0" fontAlgn="base">
              <a:buFont typeface="Courier New" panose="02070309020205020404" pitchFamily="49" charset="0"/>
              <a:buChar char="o"/>
            </a:pPr>
            <a:r>
              <a:rPr lang="en-GB" sz="2400" u="none" strike="noStrike" dirty="0">
                <a:effectLst/>
              </a:rPr>
              <a:t>Regular movement breaks</a:t>
            </a:r>
            <a:r>
              <a:rPr lang="en-GB" sz="2400" dirty="0"/>
              <a:t> - </a:t>
            </a:r>
            <a:r>
              <a:rPr lang="en-GB" sz="2400" u="none" strike="noStrike" dirty="0">
                <a:effectLst/>
              </a:rPr>
              <a:t>include meaningful physical activities, songs, movement, sensory activities, jobs, heavy work, proprioceptive and vestibular activities </a:t>
            </a:r>
            <a:endParaRPr lang="en-GB" sz="2400" u="none" strike="noStrike" dirty="0">
              <a:effectLst/>
              <a:ea typeface="Calibri"/>
              <a:cs typeface="Calibri"/>
            </a:endParaRPr>
          </a:p>
          <a:p>
            <a:pPr marL="342900" indent="-342900" algn="l" rtl="0" fontAlgn="base">
              <a:buFont typeface="Courier New" panose="02070309020205020404" pitchFamily="49" charset="0"/>
              <a:buChar char="o"/>
            </a:pPr>
            <a:r>
              <a:rPr lang="en-GB" sz="2400" u="none" strike="noStrike" dirty="0">
                <a:effectLst/>
              </a:rPr>
              <a:t>Allow access to a ‘focus tool’, but ensure rules around the use of them is understood, so as not to be used as a distractor.</a:t>
            </a:r>
            <a:endParaRPr lang="en-GB" sz="2400" u="none" strike="noStrike" dirty="0">
              <a:effectLst/>
              <a:ea typeface="Calibri"/>
              <a:cs typeface="Calibri"/>
            </a:endParaRPr>
          </a:p>
          <a:p>
            <a:pPr marL="342900" indent="-342900" algn="l" rtl="0" fontAlgn="base">
              <a:buFont typeface="Courier New" panose="02070309020205020404" pitchFamily="49" charset="0"/>
              <a:buChar char="o"/>
            </a:pPr>
            <a:r>
              <a:rPr lang="en-GB" sz="2400" dirty="0">
                <a:cs typeface="Arial"/>
              </a:rPr>
              <a:t>Reinforce – Use visual materials and real objects to reinforce new vocabulary</a:t>
            </a:r>
            <a:endParaRPr lang="en-GB" sz="2400" u="none" strike="noStrike" dirty="0">
              <a:effectLst/>
              <a:ea typeface="Calibri"/>
              <a:cs typeface="Arial"/>
            </a:endParaRPr>
          </a:p>
          <a:p>
            <a:pPr marL="342900" indent="-342900" fontAlgn="base">
              <a:buFont typeface="Courier New" panose="02070309020205020404" pitchFamily="49" charset="0"/>
              <a:buChar char="o"/>
            </a:pPr>
            <a:r>
              <a:rPr lang="en-GB" sz="2400" u="none" strike="noStrike" dirty="0">
                <a:effectLst/>
              </a:rPr>
              <a:t>Reduce fluorescent or distracting lighting</a:t>
            </a:r>
            <a:endParaRPr lang="en-GB" sz="2400" u="none" strike="noStrike" dirty="0">
              <a:effectLst/>
              <a:ea typeface="Calibri"/>
              <a:cs typeface="Calibri"/>
            </a:endParaRPr>
          </a:p>
          <a:p>
            <a:pPr marL="342900" indent="-342900" fontAlgn="base">
              <a:buFont typeface="Courier New" panose="02070309020205020404" pitchFamily="49" charset="0"/>
              <a:buChar char="o"/>
            </a:pPr>
            <a:r>
              <a:rPr lang="en-GB" sz="2400" dirty="0"/>
              <a:t>An area dedicated to emotional wellbeing is equally valuable in early years, primary and secondary settings. </a:t>
            </a:r>
            <a:endParaRPr lang="en-GB" sz="2400" u="none" strike="noStrike" dirty="0">
              <a:effectLst/>
              <a:ea typeface="Calibri"/>
              <a:cs typeface="Calibri"/>
            </a:endParaRPr>
          </a:p>
          <a:p>
            <a:pPr marL="342900" indent="-342900" algn="l" rtl="0" fontAlgn="base">
              <a:buFont typeface="Arial" panose="020B0604020202020204" pitchFamily="34" charset="0"/>
              <a:buChar char="•"/>
            </a:pPr>
            <a:endParaRPr lang="en-US" sz="2400" b="0" dirty="0">
              <a:effectLst/>
            </a:endParaRPr>
          </a:p>
        </p:txBody>
      </p:sp>
      <p:sp>
        <p:nvSpPr>
          <p:cNvPr id="7" name="TextBox 6">
            <a:extLst>
              <a:ext uri="{FF2B5EF4-FFF2-40B4-BE49-F238E27FC236}">
                <a16:creationId xmlns:a16="http://schemas.microsoft.com/office/drawing/2014/main" id="{73F2909C-3A89-BDD0-1EA5-E26CBBA8694D}"/>
              </a:ext>
            </a:extLst>
          </p:cNvPr>
          <p:cNvSpPr txBox="1"/>
          <p:nvPr/>
        </p:nvSpPr>
        <p:spPr>
          <a:xfrm>
            <a:off x="2007344" y="93812"/>
            <a:ext cx="7441170" cy="1200329"/>
          </a:xfrm>
          <a:prstGeom prst="rect">
            <a:avLst/>
          </a:prstGeom>
          <a:noFill/>
        </p:spPr>
        <p:txBody>
          <a:bodyPr wrap="square" lIns="91440" tIns="45720" rIns="91440" bIns="45720" anchor="t">
            <a:spAutoFit/>
          </a:bodyPr>
          <a:lstStyle/>
          <a:p>
            <a:pPr algn="ctr"/>
            <a:r>
              <a:rPr lang="en-GB" sz="4000" b="1" u="sng" dirty="0">
                <a:solidFill>
                  <a:schemeClr val="accent1"/>
                </a:solidFill>
              </a:rPr>
              <a:t>Additional Helpful Hints</a:t>
            </a:r>
          </a:p>
          <a:p>
            <a:pPr algn="ctr"/>
            <a:endParaRPr lang="en-GB" sz="3200" b="1" u="sng" dirty="0">
              <a:solidFill>
                <a:schemeClr val="accent1"/>
              </a:solidFill>
            </a:endParaRPr>
          </a:p>
        </p:txBody>
      </p:sp>
    </p:spTree>
    <p:extLst>
      <p:ext uri="{BB962C8B-B14F-4D97-AF65-F5344CB8AC3E}">
        <p14:creationId xmlns:p14="http://schemas.microsoft.com/office/powerpoint/2010/main" val="32823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sp>
        <p:nvSpPr>
          <p:cNvPr id="4" name="TextBox 3">
            <a:extLst>
              <a:ext uri="{FF2B5EF4-FFF2-40B4-BE49-F238E27FC236}">
                <a16:creationId xmlns:a16="http://schemas.microsoft.com/office/drawing/2014/main" id="{CAAC3410-7EF2-7814-2C40-252FF997F561}"/>
              </a:ext>
            </a:extLst>
          </p:cNvPr>
          <p:cNvSpPr txBox="1"/>
          <p:nvPr/>
        </p:nvSpPr>
        <p:spPr>
          <a:xfrm>
            <a:off x="359923" y="574707"/>
            <a:ext cx="11149590" cy="3754874"/>
          </a:xfrm>
          <a:prstGeom prst="rect">
            <a:avLst/>
          </a:prstGeom>
          <a:noFill/>
        </p:spPr>
        <p:txBody>
          <a:bodyPr wrap="square">
            <a:spAutoFit/>
          </a:bodyPr>
          <a:lstStyle/>
          <a:p>
            <a:pPr algn="ctr"/>
            <a:r>
              <a:rPr lang="en-GB" sz="4000" b="1" u="sng" dirty="0">
                <a:solidFill>
                  <a:schemeClr val="accent1"/>
                </a:solidFill>
              </a:rPr>
              <a:t>Reflective Practice – 5 mins</a:t>
            </a:r>
          </a:p>
          <a:p>
            <a:pPr algn="ctr"/>
            <a:endParaRPr lang="en-GB" sz="2800" b="1" u="sng" dirty="0">
              <a:solidFill>
                <a:schemeClr val="accent1"/>
              </a:solidFill>
            </a:endParaRPr>
          </a:p>
          <a:p>
            <a:pPr algn="ctr"/>
            <a:r>
              <a:rPr lang="en-GB" sz="3200" dirty="0"/>
              <a:t>What do I currently do well for every pupil?</a:t>
            </a:r>
          </a:p>
          <a:p>
            <a:pPr algn="ctr"/>
            <a:r>
              <a:rPr lang="en-GB" sz="3200" dirty="0"/>
              <a:t>What small tweaks do I need to make to my classroom practice to improve Ordinarily Available Provision?</a:t>
            </a:r>
            <a:endParaRPr lang="en-GB" sz="2000" b="1" u="sng" dirty="0"/>
          </a:p>
          <a:p>
            <a:pPr algn="ctr"/>
            <a:endParaRPr lang="en-GB" sz="2800" b="1" u="sng" dirty="0">
              <a:solidFill>
                <a:schemeClr val="accent1"/>
              </a:solidFill>
            </a:endParaRPr>
          </a:p>
          <a:p>
            <a:pPr algn="ctr"/>
            <a:endParaRPr lang="en-GB" sz="2800" b="1" u="sng" dirty="0">
              <a:solidFill>
                <a:schemeClr val="accent1"/>
              </a:solidFill>
            </a:endParaRPr>
          </a:p>
          <a:p>
            <a:endParaRPr lang="en-GB" dirty="0"/>
          </a:p>
        </p:txBody>
      </p:sp>
      <p:pic>
        <p:nvPicPr>
          <p:cNvPr id="15362" name="Picture 2" descr="Person Thinking Icon Images – Browse ...">
            <a:extLst>
              <a:ext uri="{FF2B5EF4-FFF2-40B4-BE49-F238E27FC236}">
                <a16:creationId xmlns:a16="http://schemas.microsoft.com/office/drawing/2014/main" id="{25199411-3E42-1642-2368-2A72823C0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667" y="3291106"/>
            <a:ext cx="3440665" cy="336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33E1A-DC0E-DB84-D8E1-A44193C23D5B}"/>
              </a:ext>
            </a:extLst>
          </p:cNvPr>
          <p:cNvSpPr txBox="1"/>
          <p:nvPr/>
        </p:nvSpPr>
        <p:spPr>
          <a:xfrm>
            <a:off x="236693" y="83156"/>
            <a:ext cx="11714252" cy="6771084"/>
          </a:xfrm>
          <a:prstGeom prst="rect">
            <a:avLst/>
          </a:prstGeom>
          <a:noFill/>
        </p:spPr>
        <p:txBody>
          <a:bodyPr wrap="square" lIns="91440" tIns="45720" rIns="91440" bIns="45720" anchor="t">
            <a:spAutoFit/>
          </a:bodyPr>
          <a:lstStyle/>
          <a:p>
            <a:pPr algn="ctr"/>
            <a:r>
              <a:rPr lang="en-GB" sz="4000" b="1" dirty="0">
                <a:solidFill>
                  <a:schemeClr val="accent1"/>
                </a:solidFill>
                <a:hlinkClick r:id="rId2">
                  <a:extLst>
                    <a:ext uri="{A12FA001-AC4F-418D-AE19-62706E023703}">
                      <ahyp:hlinkClr xmlns:ahyp="http://schemas.microsoft.com/office/drawing/2018/hyperlinkcolor" val="tx"/>
                    </a:ext>
                  </a:extLst>
                </a:hlinkClick>
              </a:rPr>
              <a:t>Reference list and websites</a:t>
            </a:r>
          </a:p>
          <a:p>
            <a:endParaRPr lang="en-GB" sz="2000" dirty="0">
              <a:solidFill>
                <a:srgbClr val="954F72"/>
              </a:solidFill>
              <a:hlinkClick r:id="rId2">
                <a:extLst>
                  <a:ext uri="{A12FA001-AC4F-418D-AE19-62706E023703}">
                    <ahyp:hlinkClr xmlns:ahyp="http://schemas.microsoft.com/office/drawing/2018/hyperlinkcolor" val="tx"/>
                  </a:ext>
                </a:extLst>
              </a:hlinkClick>
            </a:endParaRPr>
          </a:p>
          <a:p>
            <a:r>
              <a:rPr lang="en-GB" sz="2000" dirty="0">
                <a:solidFill>
                  <a:srgbClr val="954F72"/>
                </a:solidFill>
                <a:hlinkClick r:id="rId2">
                  <a:extLst>
                    <a:ext uri="{A12FA001-AC4F-418D-AE19-62706E023703}">
                      <ahyp:hlinkClr xmlns:ahyp="http://schemas.microsoft.com/office/drawing/2018/hyperlinkcolor" val="tx"/>
                    </a:ext>
                  </a:extLst>
                </a:hlinkClick>
              </a:rPr>
              <a:t>https://democracy.york.gov.uk/documents/s172751/Annex%20B%20SEND%20Ordinarily%20Available%20Provision%20PRINT.pdf</a:t>
            </a:r>
            <a:r>
              <a:rPr lang="en-GB" sz="2000" dirty="0"/>
              <a:t> </a:t>
            </a:r>
          </a:p>
          <a:p>
            <a:endParaRPr lang="en-GB" sz="2000" dirty="0">
              <a:cs typeface="Calibri"/>
            </a:endParaRPr>
          </a:p>
          <a:p>
            <a:r>
              <a:rPr lang="en-GB" sz="2000" dirty="0"/>
              <a:t>Teacher </a:t>
            </a:r>
            <a:r>
              <a:rPr lang="en-GB" sz="2000" err="1"/>
              <a:t>Handbook:SEND</a:t>
            </a:r>
            <a:r>
              <a:rPr lang="en-GB" sz="2000" dirty="0"/>
              <a:t>. Embedding Inclusive Practice. NASEN (2022)</a:t>
            </a:r>
            <a:endParaRPr lang="en-GB" sz="2000" dirty="0">
              <a:cs typeface="Calibri"/>
            </a:endParaRPr>
          </a:p>
          <a:p>
            <a:endParaRPr lang="en-GB" sz="2000" dirty="0">
              <a:cs typeface="Calibri"/>
            </a:endParaRPr>
          </a:p>
          <a:p>
            <a:r>
              <a:rPr lang="en-GB" sz="2000" dirty="0"/>
              <a:t>Department for Education and Department of Health (2014 (updated 2015)) The Special Educational Needs and Disability Code of Practice: 0-25 years, London: DfE and </a:t>
            </a:r>
            <a:r>
              <a:rPr lang="en-GB" sz="2000" err="1"/>
              <a:t>DoH</a:t>
            </a:r>
            <a:r>
              <a:rPr lang="en-GB" sz="2000" dirty="0"/>
              <a:t> </a:t>
            </a:r>
            <a:endParaRPr lang="en-GB" sz="2000" dirty="0">
              <a:cs typeface="Calibri"/>
            </a:endParaRPr>
          </a:p>
          <a:p>
            <a:endParaRPr lang="en-GB" sz="2000" dirty="0">
              <a:cs typeface="Calibri"/>
            </a:endParaRPr>
          </a:p>
          <a:p>
            <a:r>
              <a:rPr lang="en-GB" sz="2000" dirty="0">
                <a:hlinkClick r:id="rId3"/>
              </a:rPr>
              <a:t>https://educationendowmentfoundation.org.uk/news/eef-blog-five-a-day-to-improve-send-outcomes</a:t>
            </a:r>
            <a:endParaRPr lang="en-GB" sz="2000" dirty="0">
              <a:cs typeface="Calibri"/>
            </a:endParaRPr>
          </a:p>
          <a:p>
            <a:r>
              <a:rPr lang="en-GB" sz="2000" dirty="0"/>
              <a:t> </a:t>
            </a:r>
            <a:r>
              <a:rPr lang="en-US" sz="2000" dirty="0"/>
              <a:t>(</a:t>
            </a:r>
            <a:r>
              <a:rPr lang="en-US" sz="2000" dirty="0">
                <a:hlinkClick r:id="rId4"/>
              </a:rPr>
              <a:t>https://d2tic4wvo1iusb.cloudfront.net/production/eef-guidance-reports/send/5-a-Day_Reflection_Tool_2023.pdf?v=1715691009</a:t>
            </a:r>
            <a:endParaRPr lang="en-US" sz="2000" dirty="0">
              <a:cs typeface="Calibri"/>
            </a:endParaRPr>
          </a:p>
          <a:p>
            <a:endParaRPr lang="en-US" sz="2000" dirty="0">
              <a:cs typeface="Calibri"/>
            </a:endParaRPr>
          </a:p>
          <a:p>
            <a:r>
              <a:rPr lang="en-US" sz="2000" dirty="0"/>
              <a:t>Special Educational Needs in Mainstream Schools. Guidance Report. Education </a:t>
            </a:r>
            <a:r>
              <a:rPr lang="en-US" sz="2000" err="1"/>
              <a:t>Endownment</a:t>
            </a:r>
            <a:r>
              <a:rPr lang="en-US" sz="2000" dirty="0"/>
              <a:t> Foundation, 2021) </a:t>
            </a:r>
            <a:endParaRPr lang="en-US" sz="2000" dirty="0">
              <a:cs typeface="Calibri"/>
            </a:endParaRPr>
          </a:p>
          <a:p>
            <a:endParaRPr lang="en-GB" sz="2000" dirty="0">
              <a:cs typeface="Calibri"/>
            </a:endParaRPr>
          </a:p>
          <a:p>
            <a:r>
              <a:rPr lang="en-GB" sz="2000" dirty="0">
                <a:hlinkClick r:id="rId5"/>
              </a:rPr>
              <a:t>https://www.coventry.gov.uk/downloads/download/5427/ordinarily_available_provision_-_early_years_school_age_and_post_16</a:t>
            </a:r>
            <a:r>
              <a:rPr lang="en-GB" sz="2000" dirty="0"/>
              <a:t> </a:t>
            </a:r>
            <a:endParaRPr lang="en-GB" sz="2000" dirty="0">
              <a:cs typeface="Calibri"/>
            </a:endParaRPr>
          </a:p>
          <a:p>
            <a:endParaRPr lang="en-GB" sz="1600" dirty="0"/>
          </a:p>
          <a:p>
            <a:endParaRPr lang="en-GB" dirty="0"/>
          </a:p>
        </p:txBody>
      </p:sp>
    </p:spTree>
    <p:extLst>
      <p:ext uri="{BB962C8B-B14F-4D97-AF65-F5344CB8AC3E}">
        <p14:creationId xmlns:p14="http://schemas.microsoft.com/office/powerpoint/2010/main" val="526802945"/>
      </p:ext>
    </p:extLst>
  </p:cSld>
  <p:clrMapOvr>
    <a:masterClrMapping/>
  </p:clrMapOvr>
  <mc:AlternateContent xmlns:mc="http://schemas.openxmlformats.org/markup-compatibility/2006" xmlns:p14="http://schemas.microsoft.com/office/powerpoint/2010/main">
    <mc:Choice Requires="p14">
      <p:transition spd="slow" p14:dur="2000" advTm="6210"/>
    </mc:Choice>
    <mc:Fallback xmlns="">
      <p:transition spd="slow" advTm="62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959611" y="695384"/>
            <a:ext cx="10272778"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ea typeface="+mn-lt"/>
                <a:cs typeface="+mn-lt"/>
              </a:rPr>
              <a:t>"Although there are individual differences between all our young people, some basic approaches will help everyone, including staff. Primarily we are trying to create a feeling of safety, a holding environment, a secure base from which to learn. This feeling of safety is just as vital in secondary schools as it is in primary schools, special schools, alternative and Early Years provisions. </a:t>
            </a:r>
          </a:p>
          <a:p>
            <a:pPr algn="ctr"/>
            <a:endParaRPr lang="en-US" sz="2800" dirty="0">
              <a:ea typeface="+mn-lt"/>
              <a:cs typeface="+mn-lt"/>
            </a:endParaRPr>
          </a:p>
          <a:p>
            <a:pPr algn="ctr"/>
            <a:r>
              <a:rPr lang="en-US" sz="2800" dirty="0">
                <a:ea typeface="+mn-lt"/>
                <a:cs typeface="+mn-lt"/>
              </a:rPr>
              <a:t>(Teacher </a:t>
            </a:r>
            <a:r>
              <a:rPr lang="en-US" sz="2800" dirty="0" err="1">
                <a:ea typeface="+mn-lt"/>
                <a:cs typeface="+mn-lt"/>
              </a:rPr>
              <a:t>handbook:SEND</a:t>
            </a:r>
            <a:r>
              <a:rPr lang="en-US" sz="2800" dirty="0">
                <a:ea typeface="+mn-lt"/>
                <a:cs typeface="+mn-lt"/>
              </a:rPr>
              <a:t>, NASEN P.45, 2022)</a:t>
            </a:r>
            <a:endParaRPr lang="en-US" dirty="0"/>
          </a:p>
        </p:txBody>
      </p:sp>
      <p:pic>
        <p:nvPicPr>
          <p:cNvPr id="6146" name="Picture 2" descr="Inclusion | Sutori">
            <a:extLst>
              <a:ext uri="{FF2B5EF4-FFF2-40B4-BE49-F238E27FC236}">
                <a16:creationId xmlns:a16="http://schemas.microsoft.com/office/drawing/2014/main" id="{E3E7EB24-3086-F26E-D8A6-6B3F8B28EE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9205" y="4688789"/>
            <a:ext cx="6328880" cy="17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58919" y="356338"/>
            <a:ext cx="11074162" cy="80021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0070C0"/>
                </a:solidFill>
                <a:ea typeface="Calibri"/>
                <a:cs typeface="Calibri"/>
              </a:rPr>
              <a:t>What is Ordinarily Available Provision? </a:t>
            </a:r>
          </a:p>
          <a:p>
            <a:r>
              <a:rPr lang="en-GB" sz="2400" dirty="0"/>
              <a:t>The term ‘Ordinarily Available Provision’ relates to the range of activities, experiences and strategies offered as quality first teaching for all children with SEND grounded in the SEN Code of Practice.</a:t>
            </a:r>
          </a:p>
          <a:p>
            <a:endParaRPr lang="en-GB" sz="2400" dirty="0">
              <a:solidFill>
                <a:srgbClr val="333333"/>
              </a:solidFill>
              <a:ea typeface="+mn-lt"/>
              <a:cs typeface="+mn-lt"/>
            </a:endParaRPr>
          </a:p>
          <a:p>
            <a:r>
              <a:rPr lang="en-GB" sz="2400" dirty="0"/>
              <a:t>Ordinarily Available provision is a framework that will help </a:t>
            </a:r>
            <a:r>
              <a:rPr lang="en-GB" sz="2400" b="1" dirty="0"/>
              <a:t>all </a:t>
            </a:r>
            <a:r>
              <a:rPr lang="en-GB" sz="2400" dirty="0"/>
              <a:t>pupils to thrive and learn. It is also  embedded in the teaching standards, which provide the minimum expectations of high-quality teaching across all schools. </a:t>
            </a:r>
            <a:endParaRPr lang="en-GB" sz="2400" dirty="0">
              <a:solidFill>
                <a:srgbClr val="333333"/>
              </a:solidFill>
              <a:ea typeface="+mn-lt"/>
              <a:cs typeface="+mn-lt"/>
            </a:endParaRPr>
          </a:p>
          <a:p>
            <a:endParaRPr lang="en-GB" sz="2400" dirty="0">
              <a:cs typeface="Arial" panose="020B0604020202020204" pitchFamily="34" charset="0"/>
            </a:endParaRPr>
          </a:p>
          <a:p>
            <a:r>
              <a:rPr lang="en-GB" sz="2400" dirty="0">
                <a:cs typeface="Arial" panose="020B0604020202020204" pitchFamily="34" charset="0"/>
              </a:rPr>
              <a:t>The SEND Code, explain that schools are expected to: </a:t>
            </a:r>
          </a:p>
          <a:p>
            <a:pPr marL="514350" indent="-514350">
              <a:buAutoNum type="romanLcPeriod"/>
            </a:pPr>
            <a:r>
              <a:rPr lang="en-GB" sz="2400" dirty="0">
                <a:cs typeface="Arial" panose="020B0604020202020204" pitchFamily="34" charset="0"/>
              </a:rPr>
              <a:t>Provide high quality provision for children with SEND from their delegated budgets </a:t>
            </a:r>
          </a:p>
          <a:p>
            <a:pPr marL="514350" indent="-514350">
              <a:buAutoNum type="romanLcPeriod"/>
            </a:pPr>
            <a:r>
              <a:rPr lang="en-GB" sz="2400" dirty="0">
                <a:cs typeface="Arial" panose="020B0604020202020204" pitchFamily="34" charset="0"/>
              </a:rPr>
              <a:t>Provide high quality teaching </a:t>
            </a:r>
          </a:p>
          <a:p>
            <a:pPr marL="514350" indent="-514350">
              <a:buAutoNum type="romanLcPeriod"/>
            </a:pPr>
            <a:r>
              <a:rPr lang="en-GB" sz="2400" dirty="0">
                <a:cs typeface="Arial" panose="020B0604020202020204" pitchFamily="34" charset="0"/>
              </a:rPr>
              <a:t>(paras 6:96 – 6:99 )</a:t>
            </a:r>
          </a:p>
          <a:p>
            <a:endParaRPr lang="en-GB" sz="2800" dirty="0">
              <a:solidFill>
                <a:srgbClr val="333333"/>
              </a:solidFill>
              <a:ea typeface="+mn-lt"/>
              <a:cs typeface="+mn-lt"/>
            </a:endParaRPr>
          </a:p>
          <a:p>
            <a:r>
              <a:rPr lang="en-GB" dirty="0">
                <a:solidFill>
                  <a:srgbClr val="333333"/>
                </a:solidFill>
                <a:ea typeface="+mn-lt"/>
                <a:cs typeface="+mn-lt"/>
              </a:rPr>
              <a:t>Ordinarily Available Provision  2023-2024, City of York Council</a:t>
            </a:r>
          </a:p>
          <a:p>
            <a:endParaRPr lang="en-GB" sz="2800" dirty="0">
              <a:solidFill>
                <a:srgbClr val="333333"/>
              </a:solidFill>
              <a:ea typeface="+mn-lt"/>
              <a:cs typeface="+mn-lt"/>
            </a:endParaRPr>
          </a:p>
          <a:p>
            <a:endParaRPr lang="en-GB" sz="2800" dirty="0">
              <a:solidFill>
                <a:srgbClr val="333333"/>
              </a:solidFill>
              <a:ea typeface="+mn-lt"/>
              <a:cs typeface="+mn-lt"/>
            </a:endParaRPr>
          </a:p>
          <a:p>
            <a:endParaRPr lang="en-GB" sz="2800" dirty="0">
              <a:solidFill>
                <a:srgbClr val="333333"/>
              </a:solidFill>
              <a:ea typeface="+mn-lt"/>
              <a:cs typeface="+mn-lt"/>
            </a:endParaRPr>
          </a:p>
          <a:p>
            <a:endParaRPr lang="en-GB" sz="2800" dirty="0">
              <a:solidFill>
                <a:srgbClr val="333333"/>
              </a:solidFill>
              <a:ea typeface="+mn-lt"/>
              <a:cs typeface="+mn-lt"/>
            </a:endParaRPr>
          </a:p>
          <a:p>
            <a:endParaRPr lang="en-GB" sz="2800" dirty="0"/>
          </a:p>
        </p:txBody>
      </p:sp>
    </p:spTree>
    <p:extLst>
      <p:ext uri="{BB962C8B-B14F-4D97-AF65-F5344CB8AC3E}">
        <p14:creationId xmlns:p14="http://schemas.microsoft.com/office/powerpoint/2010/main" val="19377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dirty="0">
              <a:cs typeface="Calibri"/>
            </a:endParaRPr>
          </a:p>
        </p:txBody>
      </p:sp>
      <p:graphicFrame>
        <p:nvGraphicFramePr>
          <p:cNvPr id="4" name="Diagram 3">
            <a:extLst>
              <a:ext uri="{FF2B5EF4-FFF2-40B4-BE49-F238E27FC236}">
                <a16:creationId xmlns:a16="http://schemas.microsoft.com/office/drawing/2014/main" id="{DED07ABD-D2BA-DCE6-57A5-A44D718E8E4E}"/>
              </a:ext>
            </a:extLst>
          </p:cNvPr>
          <p:cNvGraphicFramePr/>
          <p:nvPr/>
        </p:nvGraphicFramePr>
        <p:xfrm>
          <a:off x="640949" y="1105271"/>
          <a:ext cx="10908834" cy="612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TextBox 70">
            <a:extLst>
              <a:ext uri="{FF2B5EF4-FFF2-40B4-BE49-F238E27FC236}">
                <a16:creationId xmlns:a16="http://schemas.microsoft.com/office/drawing/2014/main" id="{C8157B6E-F2C8-1BFB-9314-9071F117781E}"/>
              </a:ext>
            </a:extLst>
          </p:cNvPr>
          <p:cNvSpPr txBox="1"/>
          <p:nvPr/>
        </p:nvSpPr>
        <p:spPr>
          <a:xfrm>
            <a:off x="272954" y="272955"/>
            <a:ext cx="1170295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0070C0"/>
                </a:solidFill>
                <a:cs typeface="Calibri"/>
              </a:rPr>
              <a:t>What is Ordinarily Available Provision? </a:t>
            </a:r>
          </a:p>
          <a:p>
            <a:r>
              <a:rPr lang="en-GB" sz="2000" dirty="0">
                <a:cs typeface="Calibri"/>
              </a:rPr>
              <a:t>Schools should offer </a:t>
            </a:r>
            <a:r>
              <a:rPr lang="en-GB" sz="2000" b="1" dirty="0">
                <a:cs typeface="Calibri"/>
              </a:rPr>
              <a:t>Universal Provision</a:t>
            </a:r>
            <a:r>
              <a:rPr lang="en-GB" sz="2000" dirty="0">
                <a:cs typeface="Calibri"/>
              </a:rPr>
              <a:t> to all pupils. It should be built around a strong whole school behaviour management policy and inclusive ethos. Examples of universal support include:</a:t>
            </a:r>
            <a:endParaRPr lang="en-US" sz="2000" dirty="0">
              <a:cs typeface="Calibri"/>
            </a:endParaRPr>
          </a:p>
        </p:txBody>
      </p:sp>
    </p:spTree>
    <p:extLst>
      <p:ext uri="{BB962C8B-B14F-4D97-AF65-F5344CB8AC3E}">
        <p14:creationId xmlns:p14="http://schemas.microsoft.com/office/powerpoint/2010/main" val="35959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58919" y="356338"/>
            <a:ext cx="1107416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dirty="0">
              <a:solidFill>
                <a:srgbClr val="333333"/>
              </a:solidFill>
              <a:ea typeface="+mn-lt"/>
              <a:cs typeface="+mn-lt"/>
            </a:endParaRPr>
          </a:p>
          <a:p>
            <a:endParaRPr lang="en-GB" sz="2800" dirty="0">
              <a:solidFill>
                <a:srgbClr val="333333"/>
              </a:solidFill>
              <a:ea typeface="+mn-lt"/>
              <a:cs typeface="+mn-lt"/>
            </a:endParaRPr>
          </a:p>
          <a:p>
            <a:endParaRPr lang="en-GB" sz="2800" dirty="0">
              <a:solidFill>
                <a:srgbClr val="333333"/>
              </a:solidFill>
              <a:ea typeface="+mn-lt"/>
              <a:cs typeface="+mn-lt"/>
            </a:endParaRPr>
          </a:p>
          <a:p>
            <a:endParaRPr lang="en-GB" sz="2800" dirty="0">
              <a:solidFill>
                <a:srgbClr val="333333"/>
              </a:solidFill>
              <a:ea typeface="+mn-lt"/>
              <a:cs typeface="+mn-lt"/>
            </a:endParaRPr>
          </a:p>
          <a:p>
            <a:endParaRPr lang="en-GB" sz="2800" dirty="0">
              <a:solidFill>
                <a:srgbClr val="333333"/>
              </a:solidFill>
              <a:ea typeface="+mn-lt"/>
              <a:cs typeface="+mn-lt"/>
            </a:endParaRPr>
          </a:p>
          <a:p>
            <a:endParaRPr lang="en-GB" sz="2800" dirty="0"/>
          </a:p>
        </p:txBody>
      </p:sp>
      <p:sp>
        <p:nvSpPr>
          <p:cNvPr id="4" name="TextBox 3">
            <a:extLst>
              <a:ext uri="{FF2B5EF4-FFF2-40B4-BE49-F238E27FC236}">
                <a16:creationId xmlns:a16="http://schemas.microsoft.com/office/drawing/2014/main" id="{926AF7B4-0B23-32E3-CD32-71E73C9D4208}"/>
              </a:ext>
            </a:extLst>
          </p:cNvPr>
          <p:cNvSpPr txBox="1"/>
          <p:nvPr/>
        </p:nvSpPr>
        <p:spPr>
          <a:xfrm>
            <a:off x="152400" y="6303617"/>
            <a:ext cx="9258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https://www.coventry.gov.uk/downloads/file/28989/school-age-ordinarily-available-provision</a:t>
            </a:r>
          </a:p>
        </p:txBody>
      </p:sp>
      <p:sp>
        <p:nvSpPr>
          <p:cNvPr id="5" name="TextBox 4">
            <a:extLst>
              <a:ext uri="{FF2B5EF4-FFF2-40B4-BE49-F238E27FC236}">
                <a16:creationId xmlns:a16="http://schemas.microsoft.com/office/drawing/2014/main" id="{863A24EA-FC8B-4356-EFD1-FC610BD2B16C}"/>
              </a:ext>
            </a:extLst>
          </p:cNvPr>
          <p:cNvSpPr txBox="1"/>
          <p:nvPr/>
        </p:nvSpPr>
        <p:spPr>
          <a:xfrm>
            <a:off x="547955" y="401228"/>
            <a:ext cx="11555002" cy="707886"/>
          </a:xfrm>
          <a:prstGeom prst="rect">
            <a:avLst/>
          </a:prstGeom>
          <a:noFill/>
        </p:spPr>
        <p:txBody>
          <a:bodyPr wrap="square">
            <a:spAutoFit/>
          </a:bodyPr>
          <a:lstStyle/>
          <a:p>
            <a:r>
              <a:rPr lang="en-US" sz="4000" b="1" dirty="0">
                <a:solidFill>
                  <a:srgbClr val="0070C0"/>
                </a:solidFill>
                <a:ea typeface="Calibri"/>
                <a:cs typeface="Calibri"/>
              </a:rPr>
              <a:t>Why is Ordinarily Available Provision Important?</a:t>
            </a:r>
            <a:endParaRPr lang="en-US" sz="4000" dirty="0">
              <a:solidFill>
                <a:srgbClr val="000000"/>
              </a:solidFill>
              <a:ea typeface="Calibri"/>
              <a:cs typeface="Calibri"/>
            </a:endParaRPr>
          </a:p>
        </p:txBody>
      </p:sp>
      <p:sp>
        <p:nvSpPr>
          <p:cNvPr id="6" name="TextBox 5">
            <a:extLst>
              <a:ext uri="{FF2B5EF4-FFF2-40B4-BE49-F238E27FC236}">
                <a16:creationId xmlns:a16="http://schemas.microsoft.com/office/drawing/2014/main" id="{7BC5623E-1205-60EA-29FC-33DF42C3E328}"/>
              </a:ext>
            </a:extLst>
          </p:cNvPr>
          <p:cNvSpPr txBox="1"/>
          <p:nvPr/>
        </p:nvSpPr>
        <p:spPr>
          <a:xfrm>
            <a:off x="547955" y="1109114"/>
            <a:ext cx="11096090" cy="4893647"/>
          </a:xfrm>
          <a:prstGeom prst="rect">
            <a:avLst/>
          </a:prstGeom>
          <a:noFill/>
        </p:spPr>
        <p:txBody>
          <a:bodyPr wrap="square" lIns="91440" tIns="45720" rIns="91440" bIns="45720" anchor="t">
            <a:spAutoFit/>
          </a:bodyPr>
          <a:lstStyle/>
          <a:p>
            <a:r>
              <a:rPr lang="en-GB" sz="2400" dirty="0"/>
              <a:t>Ordinarily Available Provision will improve outcomes for all children, with or without an Education Health and Care Plan (EHCP). Children with an EHCP will also benefit from this type of provision in addition to the provision written in their plan. </a:t>
            </a:r>
          </a:p>
          <a:p>
            <a:pPr marL="342900" indent="-342900">
              <a:buFont typeface="Arial" panose="020B0604020202020204" pitchFamily="34" charset="0"/>
              <a:buChar char="•"/>
            </a:pPr>
            <a:endParaRPr lang="en-GB" sz="2400" dirty="0"/>
          </a:p>
          <a:p>
            <a:r>
              <a:rPr lang="en-GB" sz="2400" dirty="0"/>
              <a:t>In Coventry, Ordinarily Available Provision is </a:t>
            </a:r>
            <a:r>
              <a:rPr lang="en-GB" sz="2400" dirty="0" err="1"/>
              <a:t>catergorised</a:t>
            </a:r>
            <a:r>
              <a:rPr lang="en-GB" sz="2400" dirty="0"/>
              <a:t> into 5 areas:</a:t>
            </a:r>
          </a:p>
          <a:p>
            <a:pPr marL="342900" indent="-342900">
              <a:buFont typeface="Arial" panose="020B0604020202020204" pitchFamily="34" charset="0"/>
              <a:buChar char="•"/>
            </a:pPr>
            <a:endParaRPr lang="en-GB" sz="2400" dirty="0"/>
          </a:p>
          <a:p>
            <a:pPr marL="457200" indent="-457200">
              <a:buFont typeface="+mj-lt"/>
              <a:buAutoNum type="arabicPeriod"/>
            </a:pPr>
            <a:r>
              <a:rPr lang="en-GB" sz="2400" dirty="0"/>
              <a:t>General Provision</a:t>
            </a:r>
          </a:p>
          <a:p>
            <a:pPr marL="457200" indent="-457200">
              <a:buFont typeface="+mj-lt"/>
              <a:buAutoNum type="arabicPeriod"/>
            </a:pPr>
            <a:r>
              <a:rPr lang="en-GB" sz="2400" dirty="0"/>
              <a:t>Provision to support language and communication needs</a:t>
            </a:r>
          </a:p>
          <a:p>
            <a:pPr marL="457200" indent="-457200">
              <a:buFont typeface="+mj-lt"/>
              <a:buAutoNum type="arabicPeriod"/>
            </a:pPr>
            <a:r>
              <a:rPr lang="en-GB" sz="2400" dirty="0"/>
              <a:t>Provision to support cognition and learning needs</a:t>
            </a:r>
          </a:p>
          <a:p>
            <a:pPr marL="457200" indent="-457200">
              <a:buFont typeface="+mj-lt"/>
              <a:buAutoNum type="arabicPeriod"/>
            </a:pPr>
            <a:r>
              <a:rPr lang="en-GB" sz="2400" dirty="0"/>
              <a:t>Provision to support social and emotional needs</a:t>
            </a:r>
          </a:p>
          <a:p>
            <a:pPr marL="457200" indent="-457200">
              <a:buFont typeface="+mj-lt"/>
              <a:buAutoNum type="arabicPeriod"/>
            </a:pPr>
            <a:r>
              <a:rPr lang="en-GB" sz="2400" dirty="0"/>
              <a:t>Provision to support physical and sensory needs. </a:t>
            </a:r>
          </a:p>
          <a:p>
            <a:endParaRPr lang="en-GB" sz="2400" dirty="0"/>
          </a:p>
          <a:p>
            <a:r>
              <a:rPr lang="en-GB" sz="2400" dirty="0"/>
              <a:t>. </a:t>
            </a:r>
          </a:p>
        </p:txBody>
      </p:sp>
    </p:spTree>
    <p:extLst>
      <p:ext uri="{BB962C8B-B14F-4D97-AF65-F5344CB8AC3E}">
        <p14:creationId xmlns:p14="http://schemas.microsoft.com/office/powerpoint/2010/main" val="3729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graphicFrame>
        <p:nvGraphicFramePr>
          <p:cNvPr id="4" name="Diagram 3">
            <a:extLst>
              <a:ext uri="{FF2B5EF4-FFF2-40B4-BE49-F238E27FC236}">
                <a16:creationId xmlns:a16="http://schemas.microsoft.com/office/drawing/2014/main" id="{DED07ABD-D2BA-DCE6-57A5-A44D718E8E4E}"/>
              </a:ext>
            </a:extLst>
          </p:cNvPr>
          <p:cNvGraphicFramePr/>
          <p:nvPr/>
        </p:nvGraphicFramePr>
        <p:xfrm>
          <a:off x="113015" y="1672484"/>
          <a:ext cx="9215919" cy="508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B4B6A60-4FCA-9A1D-CEDD-51D385AF4F34}"/>
              </a:ext>
            </a:extLst>
          </p:cNvPr>
          <p:cNvSpPr txBox="1"/>
          <p:nvPr/>
        </p:nvSpPr>
        <p:spPr>
          <a:xfrm>
            <a:off x="209566" y="239643"/>
            <a:ext cx="11772868" cy="1754326"/>
          </a:xfrm>
          <a:prstGeom prst="rect">
            <a:avLst/>
          </a:prstGeom>
          <a:noFill/>
        </p:spPr>
        <p:txBody>
          <a:bodyPr wrap="square">
            <a:spAutoFit/>
          </a:bodyPr>
          <a:lstStyle/>
          <a:p>
            <a:r>
              <a:rPr lang="en-US" sz="3200" b="1" dirty="0">
                <a:solidFill>
                  <a:srgbClr val="0070C0"/>
                </a:solidFill>
                <a:ea typeface="Calibri"/>
                <a:cs typeface="Calibri"/>
              </a:rPr>
              <a:t>What does Ordinarily Available Provision look like in Coventry?</a:t>
            </a:r>
          </a:p>
          <a:p>
            <a:r>
              <a:rPr lang="en-US" sz="2400" dirty="0">
                <a:cs typeface="Calibri"/>
              </a:rPr>
              <a:t>Here are some examples of the support </a:t>
            </a:r>
            <a:r>
              <a:rPr lang="en-GB" sz="2400" dirty="0"/>
              <a:t>Coventry Local Authority expects to be available in schools for students without an EHC Plan – General Provision</a:t>
            </a:r>
            <a:endParaRPr lang="en-GB" sz="2400" b="1" dirty="0">
              <a:solidFill>
                <a:schemeClr val="accent1"/>
              </a:solidFill>
            </a:endParaRPr>
          </a:p>
          <a:p>
            <a:r>
              <a:rPr lang="en-GB" sz="2800" b="1" dirty="0">
                <a:solidFill>
                  <a:schemeClr val="accent1"/>
                </a:solidFill>
              </a:rPr>
              <a:t>                                                    </a:t>
            </a:r>
            <a:endParaRPr lang="en-US" sz="2000" b="1" dirty="0">
              <a:solidFill>
                <a:schemeClr val="accent1"/>
              </a:solidFill>
              <a:cs typeface="Calibri"/>
            </a:endParaRPr>
          </a:p>
        </p:txBody>
      </p:sp>
    </p:spTree>
    <p:extLst>
      <p:ext uri="{BB962C8B-B14F-4D97-AF65-F5344CB8AC3E}">
        <p14:creationId xmlns:p14="http://schemas.microsoft.com/office/powerpoint/2010/main" val="34983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545910" y="870045"/>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5" name="TextBox 4">
            <a:extLst>
              <a:ext uri="{FF2B5EF4-FFF2-40B4-BE49-F238E27FC236}">
                <a16:creationId xmlns:a16="http://schemas.microsoft.com/office/drawing/2014/main" id="{4AF45F62-24B4-6304-D9AB-D456F0806D04}"/>
              </a:ext>
            </a:extLst>
          </p:cNvPr>
          <p:cNvSpPr txBox="1"/>
          <p:nvPr/>
        </p:nvSpPr>
        <p:spPr>
          <a:xfrm>
            <a:off x="302500" y="557823"/>
            <a:ext cx="11589249" cy="8340745"/>
          </a:xfrm>
          <a:prstGeom prst="rect">
            <a:avLst/>
          </a:prstGeom>
          <a:noFill/>
        </p:spPr>
        <p:txBody>
          <a:bodyPr wrap="square" lIns="91440" tIns="45720" rIns="91440" bIns="45720" anchor="t">
            <a:spAutoFit/>
          </a:bodyPr>
          <a:lstStyle/>
          <a:p>
            <a:r>
              <a:rPr lang="en-US" sz="4000" b="1" dirty="0">
                <a:solidFill>
                  <a:srgbClr val="0070C0"/>
                </a:solidFill>
                <a:cs typeface="Calibri"/>
              </a:rPr>
              <a:t>Impact: what does the evidence tell us?</a:t>
            </a:r>
          </a:p>
          <a:p>
            <a:r>
              <a:rPr lang="en-GB" sz="2400" dirty="0"/>
              <a:t>It is vital that </a:t>
            </a:r>
            <a:r>
              <a:rPr lang="en-GB" sz="2400" b="1" dirty="0"/>
              <a:t>all t</a:t>
            </a:r>
            <a:r>
              <a:rPr lang="en-GB" sz="2400" dirty="0"/>
              <a:t>eachers understand each pupil’s individual characteristics and needs and how these connect to the classroom environment and the content of what they are teaching. This is an important principle in the consistent delivering of ordinarily available provision as it means teachers recognise the specific barriers to learning that an individual child faces and are then equipped to identify what adaptations can be made to allow them to flourish.</a:t>
            </a:r>
          </a:p>
          <a:p>
            <a:r>
              <a:rPr lang="en-GB" sz="2400" dirty="0">
                <a:ea typeface="Calibri"/>
                <a:cs typeface="Calibri"/>
              </a:rPr>
              <a:t> </a:t>
            </a:r>
          </a:p>
          <a:p>
            <a:pPr>
              <a:spcAft>
                <a:spcPts val="3000"/>
              </a:spcAft>
            </a:pPr>
            <a:r>
              <a:rPr lang="en-US" sz="2400" baseline="0" dirty="0"/>
              <a:t>Recent evidence from EEF (Education Endowment Foundation, 2021) highlights that what has the biggest impact for pupils with SEND is…..</a:t>
            </a:r>
          </a:p>
          <a:p>
            <a:pPr>
              <a:spcAft>
                <a:spcPts val="3000"/>
              </a:spcAft>
            </a:pPr>
            <a:endParaRPr lang="en-US" sz="2400" dirty="0"/>
          </a:p>
          <a:p>
            <a:pPr>
              <a:spcAft>
                <a:spcPts val="3000"/>
              </a:spcAft>
            </a:pPr>
            <a:endParaRPr lang="en-US" sz="2400" dirty="0"/>
          </a:p>
          <a:p>
            <a:pPr>
              <a:spcAft>
                <a:spcPts val="3000"/>
              </a:spcAft>
            </a:pPr>
            <a:r>
              <a:rPr lang="en-US" sz="1800" dirty="0"/>
              <a:t>Special Educational Needs in Mainstream Schools. Guidance Report. Education </a:t>
            </a:r>
            <a:r>
              <a:rPr lang="en-US" sz="1800" dirty="0" err="1"/>
              <a:t>Endownment</a:t>
            </a:r>
            <a:r>
              <a:rPr lang="en-US" sz="1800" dirty="0"/>
              <a:t> Foundation, 2021)</a:t>
            </a:r>
            <a:endParaRPr lang="en-GB" sz="2400" dirty="0"/>
          </a:p>
          <a:p>
            <a:pPr marL="0" indent="0">
              <a:lnSpc>
                <a:spcPct val="100000"/>
              </a:lnSpc>
              <a:spcBef>
                <a:spcPts val="0"/>
              </a:spcBef>
              <a:spcAft>
                <a:spcPts val="3000"/>
              </a:spcAft>
              <a:buFont typeface="Arial" panose="020B0604020202020204" pitchFamily="34" charset="0"/>
              <a:buNone/>
            </a:pPr>
            <a:endParaRPr lang="en-GB" sz="2400" b="1" dirty="0">
              <a:ea typeface="Calibri"/>
              <a:cs typeface="Calibri"/>
            </a:endParaRPr>
          </a:p>
          <a:p>
            <a:pPr marL="0" indent="0">
              <a:lnSpc>
                <a:spcPct val="100000"/>
              </a:lnSpc>
              <a:spcBef>
                <a:spcPts val="0"/>
              </a:spcBef>
              <a:spcAft>
                <a:spcPts val="3000"/>
              </a:spcAft>
              <a:buFont typeface="Arial" panose="020B0604020202020204" pitchFamily="34" charset="0"/>
              <a:buNone/>
            </a:pPr>
            <a:endParaRPr lang="en-GB" sz="2000" b="1" dirty="0"/>
          </a:p>
          <a:p>
            <a:pPr>
              <a:spcAft>
                <a:spcPts val="3000"/>
              </a:spcAft>
            </a:pPr>
            <a:endParaRPr lang="en-GB" sz="2000" b="1" dirty="0">
              <a:ea typeface="Calibri" panose="020F0502020204030204"/>
              <a:cs typeface="Calibri" panose="020F0502020204030204"/>
            </a:endParaRPr>
          </a:p>
        </p:txBody>
      </p:sp>
      <p:sp>
        <p:nvSpPr>
          <p:cNvPr id="4" name="Rectangle: Rounded Corners 3">
            <a:extLst>
              <a:ext uri="{FF2B5EF4-FFF2-40B4-BE49-F238E27FC236}">
                <a16:creationId xmlns:a16="http://schemas.microsoft.com/office/drawing/2014/main" id="{06125FEA-F34A-CD12-F32B-8C0EDB94698A}"/>
              </a:ext>
            </a:extLst>
          </p:cNvPr>
          <p:cNvSpPr/>
          <p:nvPr/>
        </p:nvSpPr>
        <p:spPr>
          <a:xfrm>
            <a:off x="1746416" y="4613097"/>
            <a:ext cx="5958218" cy="16130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ln w="0"/>
                <a:solidFill>
                  <a:schemeClr val="bg1"/>
                </a:solidFill>
              </a:rPr>
              <a:t>Quality Teaching</a:t>
            </a:r>
          </a:p>
        </p:txBody>
      </p:sp>
    </p:spTree>
    <p:extLst>
      <p:ext uri="{BB962C8B-B14F-4D97-AF65-F5344CB8AC3E}">
        <p14:creationId xmlns:p14="http://schemas.microsoft.com/office/powerpoint/2010/main" val="134932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3"/>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6252D8DA-CA2F-C77B-542A-04FFA7114940}"/>
              </a:ext>
            </a:extLst>
          </p:cNvPr>
          <p:cNvSpPr txBox="1"/>
          <p:nvPr/>
        </p:nvSpPr>
        <p:spPr>
          <a:xfrm>
            <a:off x="498205" y="476853"/>
            <a:ext cx="9724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5" name="TextBox 4">
            <a:extLst>
              <a:ext uri="{FF2B5EF4-FFF2-40B4-BE49-F238E27FC236}">
                <a16:creationId xmlns:a16="http://schemas.microsoft.com/office/drawing/2014/main" id="{09BB3119-BF7F-EC30-EFE4-F70C9A95CE6B}"/>
              </a:ext>
            </a:extLst>
          </p:cNvPr>
          <p:cNvSpPr txBox="1"/>
          <p:nvPr/>
        </p:nvSpPr>
        <p:spPr>
          <a:xfrm>
            <a:off x="498205" y="202015"/>
            <a:ext cx="11393544" cy="6093865"/>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4700" b="1" dirty="0">
                <a:solidFill>
                  <a:schemeClr val="accent1"/>
                </a:solidFill>
              </a:rPr>
              <a:t>What is Quality Teaching? </a:t>
            </a:r>
          </a:p>
          <a:p>
            <a:r>
              <a:rPr lang="en-GB" sz="2600" b="0" i="0" dirty="0">
                <a:solidFill>
                  <a:srgbClr val="263238"/>
                </a:solidFill>
                <a:effectLst/>
              </a:rPr>
              <a:t>The EEF guidance report states that for</a:t>
            </a:r>
            <a:r>
              <a:rPr lang="en-GB" sz="2600" dirty="0">
                <a:solidFill>
                  <a:srgbClr val="263238"/>
                </a:solidFill>
              </a:rPr>
              <a:t> pupils with </a:t>
            </a:r>
            <a:r>
              <a:rPr lang="en-GB" sz="2600" b="0" i="0" dirty="0">
                <a:solidFill>
                  <a:srgbClr val="263238"/>
                </a:solidFill>
                <a:effectLst/>
              </a:rPr>
              <a:t>SEND in mainstream schools it is vital that they receive high-quality teaching</a:t>
            </a:r>
            <a:r>
              <a:rPr lang="en-GB" sz="2600" dirty="0">
                <a:solidFill>
                  <a:srgbClr val="263238"/>
                </a:solidFill>
              </a:rPr>
              <a:t>. Consideration must be given to the classroom environment and management. As teachers, the report highlights that it is important to recognise that</a:t>
            </a:r>
            <a:r>
              <a:rPr lang="en-GB" sz="2600" b="1" i="1" dirty="0">
                <a:solidFill>
                  <a:srgbClr val="263238"/>
                </a:solidFill>
              </a:rPr>
              <a:t>;</a:t>
            </a:r>
          </a:p>
          <a:p>
            <a:endParaRPr lang="en-GB" sz="2600" b="1" i="1" dirty="0">
              <a:solidFill>
                <a:srgbClr val="263238"/>
              </a:solidFill>
            </a:endParaRPr>
          </a:p>
          <a:p>
            <a:r>
              <a:rPr lang="en-GB" sz="2600" b="1" i="1" dirty="0">
                <a:solidFill>
                  <a:srgbClr val="263238"/>
                </a:solidFill>
              </a:rPr>
              <a:t>“s</a:t>
            </a:r>
            <a:r>
              <a:rPr lang="en-GB" sz="2600" b="1" i="1" dirty="0">
                <a:solidFill>
                  <a:srgbClr val="263238"/>
                </a:solidFill>
                <a:effectLst/>
              </a:rPr>
              <a:t>uch high-quality teaching – adjusting, adapting and assessing in the classroom – is of course crucial for the progress of all pupils”. </a:t>
            </a:r>
          </a:p>
          <a:p>
            <a:endParaRPr lang="en-GB" sz="2600" dirty="0"/>
          </a:p>
          <a:p>
            <a:pPr marL="0" indent="0">
              <a:lnSpc>
                <a:spcPct val="100000"/>
              </a:lnSpc>
              <a:spcBef>
                <a:spcPts val="0"/>
              </a:spcBef>
              <a:spcAft>
                <a:spcPts val="3000"/>
              </a:spcAft>
              <a:buFont typeface="Arial" panose="020B0604020202020204" pitchFamily="34" charset="0"/>
              <a:buNone/>
            </a:pPr>
            <a:r>
              <a:rPr lang="en-GB" sz="2600" dirty="0"/>
              <a:t>The EEF guidance report also highlights that high quality teaching for pupils with SEND is grounded in strategies that will either </a:t>
            </a:r>
            <a:r>
              <a:rPr lang="en-GB" sz="2600" b="1" i="1" dirty="0"/>
              <a:t>“already be in the repertoire of every mainstream teacher or can be relatively easily added to it</a:t>
            </a:r>
            <a:r>
              <a:rPr lang="en-GB" sz="2600" dirty="0"/>
              <a:t>”. It is not about reinventing the wheel or increasing workload. </a:t>
            </a:r>
            <a:endParaRPr lang="en-GB" sz="2600" b="0" i="0" dirty="0">
              <a:solidFill>
                <a:srgbClr val="263238"/>
              </a:solidFill>
              <a:effectLst/>
            </a:endParaRPr>
          </a:p>
          <a:p>
            <a:pPr>
              <a:lnSpc>
                <a:spcPct val="90000"/>
              </a:lnSpc>
              <a:spcAft>
                <a:spcPts val="600"/>
              </a:spcAft>
            </a:pPr>
            <a:endParaRPr lang="en-US" sz="2400" dirty="0"/>
          </a:p>
          <a:p>
            <a:pPr>
              <a:lnSpc>
                <a:spcPct val="90000"/>
              </a:lnSpc>
              <a:spcAft>
                <a:spcPts val="600"/>
              </a:spcAft>
            </a:pPr>
            <a:r>
              <a:rPr lang="en-US" sz="1900" dirty="0"/>
              <a:t>Special Educational Needs in Mainstream Schools. Guidance Report. Education </a:t>
            </a:r>
            <a:r>
              <a:rPr lang="en-US" sz="1900" dirty="0" err="1"/>
              <a:t>Endownment</a:t>
            </a:r>
            <a:r>
              <a:rPr lang="en-US" sz="1900" dirty="0"/>
              <a:t> Foundation, </a:t>
            </a:r>
          </a:p>
          <a:p>
            <a:pPr>
              <a:lnSpc>
                <a:spcPct val="90000"/>
              </a:lnSpc>
              <a:spcAft>
                <a:spcPts val="600"/>
              </a:spcAft>
            </a:pPr>
            <a:r>
              <a:rPr lang="en-US" sz="1900" dirty="0"/>
              <a:t>2021)</a:t>
            </a:r>
            <a:endParaRPr lang="en-US" sz="2600" dirty="0"/>
          </a:p>
          <a:p>
            <a:pPr>
              <a:lnSpc>
                <a:spcPct val="90000"/>
              </a:lnSpc>
              <a:spcAft>
                <a:spcPts val="600"/>
              </a:spcAft>
            </a:pPr>
            <a:endParaRPr lang="en-US" sz="2000" dirty="0"/>
          </a:p>
        </p:txBody>
      </p:sp>
    </p:spTree>
    <p:extLst>
      <p:ext uri="{BB962C8B-B14F-4D97-AF65-F5344CB8AC3E}">
        <p14:creationId xmlns:p14="http://schemas.microsoft.com/office/powerpoint/2010/main" val="2872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4574</Words>
  <Application>Microsoft Office PowerPoint</Application>
  <PresentationFormat>Widescreen</PresentationFormat>
  <Paragraphs>293</Paragraphs>
  <Slides>27</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Courier New</vt:lpstr>
      <vt:lpstr>Symbol</vt:lpstr>
      <vt:lpstr>Times New Roman</vt:lpstr>
      <vt:lpstr>office theme</vt:lpstr>
      <vt:lpstr>PowerPoint Presentation</vt:lpstr>
      <vt:lpstr>Session 3 Aims and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Aston, Nicky</cp:lastModifiedBy>
  <cp:revision>324</cp:revision>
  <dcterms:created xsi:type="dcterms:W3CDTF">2024-02-13T14:11:30Z</dcterms:created>
  <dcterms:modified xsi:type="dcterms:W3CDTF">2024-07-01T08:08:56Z</dcterms:modified>
</cp:coreProperties>
</file>