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60" r:id="rId5"/>
    <p:sldMasterId id="2147483718" r:id="rId6"/>
  </p:sldMasterIdLst>
  <p:notesMasterIdLst>
    <p:notesMasterId r:id="rId30"/>
  </p:notesMasterIdLst>
  <p:sldIdLst>
    <p:sldId id="300" r:id="rId7"/>
    <p:sldId id="301" r:id="rId8"/>
    <p:sldId id="284" r:id="rId9"/>
    <p:sldId id="259" r:id="rId10"/>
    <p:sldId id="303" r:id="rId11"/>
    <p:sldId id="285" r:id="rId12"/>
    <p:sldId id="261" r:id="rId13"/>
    <p:sldId id="286" r:id="rId14"/>
    <p:sldId id="307" r:id="rId15"/>
    <p:sldId id="275" r:id="rId16"/>
    <p:sldId id="308" r:id="rId17"/>
    <p:sldId id="276" r:id="rId18"/>
    <p:sldId id="302" r:id="rId19"/>
    <p:sldId id="287" r:id="rId20"/>
    <p:sldId id="288" r:id="rId21"/>
    <p:sldId id="289" r:id="rId22"/>
    <p:sldId id="290" r:id="rId23"/>
    <p:sldId id="292" r:id="rId24"/>
    <p:sldId id="293" r:id="rId25"/>
    <p:sldId id="294" r:id="rId26"/>
    <p:sldId id="283" r:id="rId27"/>
    <p:sldId id="306"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39E2E2-5701-9169-EBEA-100213146FE4}" name="Ian McLaughlan" initials="IM" userId="S::ian.mclaughlan@wmca.org.uk::69e6ccf2-e6b8-4d48-bc4d-2a716e8548ea" providerId="AD"/>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3A0"/>
    <a:srgbClr val="EA7B23"/>
    <a:srgbClr val="813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p:scale>
          <a:sx n="50" d="100"/>
          <a:sy n="50" d="100"/>
        </p:scale>
        <p:origin x="126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50ED4-1443-4BE4-89F1-2392EE380338}" type="datetimeFigureOut">
              <a:rPr lang="en-GB" smtClean="0"/>
              <a:t>22/09/2024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EA070-8C0A-480A-B6A8-48C2544F83F3}" type="slidenum">
              <a:rPr lang="en-GB" smtClean="0"/>
              <a:t>‹#›</a:t>
            </a:fld>
            <a:endParaRPr lang="en-GB"/>
          </a:p>
        </p:txBody>
      </p:sp>
    </p:spTree>
    <p:extLst>
      <p:ext uri="{BB962C8B-B14F-4D97-AF65-F5344CB8AC3E}">
        <p14:creationId xmlns:p14="http://schemas.microsoft.com/office/powerpoint/2010/main" val="57551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71206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21</a:t>
            </a:fld>
            <a:endParaRPr lang="en-GB"/>
          </a:p>
        </p:txBody>
      </p:sp>
    </p:spTree>
    <p:extLst>
      <p:ext uri="{BB962C8B-B14F-4D97-AF65-F5344CB8AC3E}">
        <p14:creationId xmlns:p14="http://schemas.microsoft.com/office/powerpoint/2010/main" val="197680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22</a:t>
            </a:fld>
            <a:endParaRPr lang="en-GB"/>
          </a:p>
        </p:txBody>
      </p:sp>
    </p:spTree>
    <p:extLst>
      <p:ext uri="{BB962C8B-B14F-4D97-AF65-F5344CB8AC3E}">
        <p14:creationId xmlns:p14="http://schemas.microsoft.com/office/powerpoint/2010/main" val="2557888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17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01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decarb net zero programme will identify areas where you can save money through being more energy efficient within your business – provide free energy audits</a:t>
            </a:r>
          </a:p>
          <a:p>
            <a:r>
              <a:rPr lang="en-GB" dirty="0"/>
              <a:t>Grant support  - up to 50%, grants between £1k - £100k.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74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21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 Coventry have secured a small amount of funding for solar projects, however Warwickshire does not I am afraid.  However we can still advise and help you with solar  as with or without a grant solar is worth it for many businesses.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88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If you are interested, the first part is to complete a registration form</a:t>
            </a:r>
            <a:br>
              <a:rPr lang="en-GB" dirty="0"/>
            </a:br>
            <a:r>
              <a:rPr lang="en-GB" dirty="0"/>
              <a:t>We will arrange a call with the business to check eligibility</a:t>
            </a:r>
          </a:p>
          <a:p>
            <a:r>
              <a:rPr lang="en-GB" dirty="0"/>
              <a:t>Then arrange a site visit to carry out an energy assessment at your premises which is free.  We will need to see all your energy bills to understand current usage and then make our recommendations on how to get your energy down whether that be solar led, LED lighting, new insulation methods etc.</a:t>
            </a:r>
          </a:p>
          <a:p>
            <a:r>
              <a:rPr lang="en-GB" dirty="0"/>
              <a:t>V important </a:t>
            </a:r>
            <a:r>
              <a:rPr lang="en-GB" b="1" dirty="0"/>
              <a:t>– QUOTES </a:t>
            </a:r>
            <a:r>
              <a:rPr lang="en-GB" dirty="0"/>
              <a:t>needed  - you will need to get 3 quotes. This ensures best value you can use your preferred supplier). Important to state you have to apply for the grant BEFORE starting any work, don’t do things retrospectively and the grant is paid out following install and claim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34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7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listen to our monthly podcasts where we share knowledge and speak to industry experts within solar, </a:t>
            </a:r>
            <a:r>
              <a:rPr lang="en-GB" dirty="0" err="1"/>
              <a:t>heatpumps</a:t>
            </a:r>
            <a:r>
              <a:rPr lang="en-GB" dirty="0"/>
              <a:t>, carbon accounting as well as share case studies of business on their net zero journey.  Scan the QR code and have a listen.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7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local council we have to stay impartial………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450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1"/>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4937471" y="5740280"/>
            <a:ext cx="1986791" cy="1302814"/>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3"/>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0995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4"/>
            <a:ext cx="300980" cy="438842"/>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5349800" y="1554856"/>
            <a:ext cx="8784050" cy="7006929"/>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305559931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024133" y="1815542"/>
            <a:ext cx="1312798" cy="1914117"/>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3988156" y="1815543"/>
            <a:ext cx="1312798" cy="1914117"/>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6863182" y="1815542"/>
            <a:ext cx="1312798" cy="1914117"/>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9738208" y="1815541"/>
            <a:ext cx="1312798" cy="1914117"/>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723473" y="1085913"/>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1121810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9738206" y="1815536"/>
            <a:ext cx="1312802" cy="191412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6863180" y="1815537"/>
            <a:ext cx="1312802" cy="191412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3988154" y="1815537"/>
            <a:ext cx="1312802" cy="191412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024132" y="1815537"/>
            <a:ext cx="1312802" cy="191412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723473" y="1085913"/>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16868601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50513">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2940184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sz="1800"/>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50513">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04960018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1"/>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3"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13997">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4543226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1"/>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3"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13997">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51412938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9663342" y="-1054029"/>
            <a:ext cx="3580194" cy="5220073"/>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3429000"/>
            <a:ext cx="12191999" cy="1073288"/>
          </a:xfrm>
        </p:spPr>
        <p:txBody>
          <a:bodyPr anchor="ctr">
            <a:normAutofit/>
          </a:bodyPr>
          <a:lstStyle>
            <a:lvl1pPr marL="0" indent="0" algn="ctr">
              <a:buNone/>
              <a:defRPr sz="4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0205210" y="5740280"/>
            <a:ext cx="1986791" cy="1302814"/>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594576" y="4217038"/>
            <a:ext cx="2268619" cy="3307743"/>
          </a:xfrm>
          <a:prstGeom prst="rect">
            <a:avLst/>
          </a:prstGeom>
        </p:spPr>
      </p:pic>
    </p:spTree>
    <p:extLst>
      <p:ext uri="{BB962C8B-B14F-4D97-AF65-F5344CB8AC3E}">
        <p14:creationId xmlns:p14="http://schemas.microsoft.com/office/powerpoint/2010/main" val="1173755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0"/>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7752228" y="1700502"/>
            <a:ext cx="3580194" cy="5220073"/>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a:stretch>
            <a:fillRect/>
          </a:stretch>
        </p:blipFill>
        <p:spPr>
          <a:xfrm rot="8491598">
            <a:off x="6800663" y="405125"/>
            <a:ext cx="1109843" cy="1618198"/>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5"/>
          <a:stretch>
            <a:fillRect/>
          </a:stretch>
        </p:blipFill>
        <p:spPr>
          <a:xfrm>
            <a:off x="984595" y="2383762"/>
            <a:ext cx="3706812" cy="896152"/>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7752228" y="1700503"/>
            <a:ext cx="3580194" cy="5220073"/>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0205210" y="5740280"/>
            <a:ext cx="1986791" cy="1302814"/>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6800664" y="405126"/>
            <a:ext cx="1109843" cy="1618198"/>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a:stretch>
            <a:fillRect/>
          </a:stretch>
        </p:blipFill>
        <p:spPr>
          <a:xfrm>
            <a:off x="984595" y="2383762"/>
            <a:ext cx="3706812" cy="896152"/>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984595" y="4709993"/>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59473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528020" y="3413288"/>
            <a:ext cx="3336664" cy="4864997"/>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250344" y="189829"/>
            <a:ext cx="2008540" cy="43884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6"/>
          <a:stretch>
            <a:fillRect/>
          </a:stretch>
        </p:blipFill>
        <p:spPr>
          <a:xfrm rot="2700000">
            <a:off x="2690218" y="1924733"/>
            <a:ext cx="1168769" cy="17041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7"/>
          <a:stretch>
            <a:fillRect/>
          </a:stretch>
        </p:blipFill>
        <p:spPr>
          <a:xfrm>
            <a:off x="10628858" y="216860"/>
            <a:ext cx="1312798" cy="1021414"/>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250344" y="189829"/>
            <a:ext cx="2008540" cy="43884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5"/>
          <a:stretch>
            <a:fillRect/>
          </a:stretch>
        </p:blipFill>
        <p:spPr>
          <a:xfrm>
            <a:off x="10628858" y="216860"/>
            <a:ext cx="1312798" cy="1021414"/>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1911653" y="797369"/>
            <a:ext cx="8784050" cy="7006929"/>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250344" y="189829"/>
            <a:ext cx="2008540" cy="43884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7041886" y="2439870"/>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6376194" y="2695478"/>
            <a:ext cx="385498" cy="562072"/>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7041886" y="36650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6376194" y="3920652"/>
            <a:ext cx="385498" cy="562072"/>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7041886" y="4908015"/>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6376194" y="5163623"/>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250344" y="189829"/>
            <a:ext cx="2008540" cy="43884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3"/>
            <a:ext cx="300980" cy="438842"/>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3"/>
            <a:ext cx="300980" cy="438842"/>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024133" y="1815541"/>
            <a:ext cx="1312798" cy="1914117"/>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3988156" y="1815542"/>
            <a:ext cx="1312798" cy="1914117"/>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6863182" y="1815541"/>
            <a:ext cx="1312798" cy="1914117"/>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9738208" y="1815540"/>
            <a:ext cx="1312798" cy="1914117"/>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9738205" y="1815536"/>
            <a:ext cx="1312802" cy="191412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6863180" y="1815537"/>
            <a:ext cx="1312802" cy="191412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3988153" y="1815537"/>
            <a:ext cx="1312802" cy="191412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024132" y="1815537"/>
            <a:ext cx="1312802" cy="191412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528020" y="3413289"/>
            <a:ext cx="3336664" cy="4864997"/>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a:stretch>
            <a:fillRect/>
          </a:stretch>
        </p:blipFill>
        <p:spPr>
          <a:xfrm>
            <a:off x="10205208" y="5740280"/>
            <a:ext cx="1986793" cy="1302814"/>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a:stretch>
            <a:fillRect/>
          </a:stretch>
        </p:blipFill>
        <p:spPr>
          <a:xfrm rot="2700000">
            <a:off x="2690219" y="1924734"/>
            <a:ext cx="1168769" cy="17041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a:stretch>
            <a:fillRect/>
          </a:stretch>
        </p:blipFill>
        <p:spPr>
          <a:xfrm>
            <a:off x="10628858" y="216860"/>
            <a:ext cx="1312798" cy="1021414"/>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7638314" y="3725791"/>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38800031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1744985025"/>
              </p:ext>
            </p:extLst>
          </p:nvPr>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2462014636"/>
              </p:ext>
            </p:extLst>
          </p:nvPr>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2045478086"/>
              </p:ext>
            </p:extLst>
          </p:nvPr>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33283134"/>
              </p:ext>
            </p:extLst>
          </p:nvPr>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9663341" y="-1054029"/>
            <a:ext cx="3580194" cy="5220073"/>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0" y="3429000"/>
            <a:ext cx="12191999" cy="1073288"/>
          </a:xfrm>
        </p:spPr>
        <p:txBody>
          <a:bodyPr anchor="ctr">
            <a:normAutofit/>
          </a:bodyPr>
          <a:lstStyle>
            <a:lvl1pPr marL="0" indent="0" algn="ctr">
              <a:buNone/>
              <a:defRPr sz="4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a:stretch>
            <a:fillRect/>
          </a:stretch>
        </p:blipFill>
        <p:spPr>
          <a:xfrm rot="8491598">
            <a:off x="-594576" y="4217037"/>
            <a:ext cx="2268619" cy="3307743"/>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02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9636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458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259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2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250344" y="189830"/>
            <a:ext cx="2008540" cy="438841"/>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a:stretch>
            <a:fillRect/>
          </a:stretch>
        </p:blipFill>
        <p:spPr>
          <a:xfrm>
            <a:off x="10205208" y="5740280"/>
            <a:ext cx="1986793" cy="13028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a:stretch>
            <a:fillRect/>
          </a:stretch>
        </p:blipFill>
        <p:spPr>
          <a:xfrm>
            <a:off x="10628858" y="216860"/>
            <a:ext cx="1312798" cy="1021414"/>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1911653" y="797370"/>
            <a:ext cx="8784050" cy="7006929"/>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7638314" y="3725791"/>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10051036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dirty="0"/>
              <a:t>1</a:t>
            </a:r>
          </a:p>
        </p:txBody>
      </p:sp>
    </p:spTree>
    <p:extLst>
      <p:ext uri="{BB962C8B-B14F-4D97-AF65-F5344CB8AC3E}">
        <p14:creationId xmlns:p14="http://schemas.microsoft.com/office/powerpoint/2010/main" val="115602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856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121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313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854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103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694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250344" y="189830"/>
            <a:ext cx="2008540" cy="438841"/>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a:stretch>
            <a:fillRect/>
          </a:stretch>
        </p:blipFill>
        <p:spPr>
          <a:xfrm>
            <a:off x="10205208" y="5740280"/>
            <a:ext cx="1986793" cy="1302814"/>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4057496" y="1039866"/>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2767190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7041886" y="2439870"/>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6376194" y="2695478"/>
            <a:ext cx="385498" cy="562072"/>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7041886" y="36650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6376194" y="3920652"/>
            <a:ext cx="385498" cy="562072"/>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7041886" y="4908015"/>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6376194" y="5163623"/>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250344" y="189830"/>
            <a:ext cx="2008540" cy="438841"/>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a:stretch>
            <a:fillRect/>
          </a:stretch>
        </p:blipFill>
        <p:spPr>
          <a:xfrm>
            <a:off x="10205208" y="5740280"/>
            <a:ext cx="1986793" cy="1302814"/>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4057496" y="1039866"/>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8858577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4"/>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307965963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4"/>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5077509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4"/>
            <a:ext cx="300980" cy="438842"/>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5349800" y="1554856"/>
            <a:ext cx="8784050" cy="7006929"/>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051380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40C46-9DB0-1E42-B927-E275C3D8BDBB}" type="datetimeFigureOut">
              <a:rPr lang="en-US" smtClean="0"/>
              <a:t>9/22/2024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710" r:id="rId18"/>
    <p:sldLayoutId id="2147483711" r:id="rId19"/>
    <p:sldLayoutId id="2147483712" r:id="rId20"/>
    <p:sldLayoutId id="2147483717" r:id="rId21"/>
    <p:sldLayoutId id="2147483713" r:id="rId22"/>
    <p:sldLayoutId id="2147483714" r:id="rId23"/>
    <p:sldLayoutId id="2147483715" r:id="rId24"/>
    <p:sldLayoutId id="2147483720" r:id="rId25"/>
    <p:sldLayoutId id="2147483703" r:id="rId26"/>
    <p:sldLayoutId id="2147483704" r:id="rId27"/>
    <p:sldLayoutId id="2147483702" r:id="rId28"/>
    <p:sldLayoutId id="2147483705" r:id="rId29"/>
    <p:sldLayoutId id="2147483719" r:id="rId30"/>
    <p:sldLayoutId id="2147483706" r:id="rId31"/>
    <p:sldLayoutId id="2147483716" r:id="rId32"/>
    <p:sldLayoutId id="2147483707" r:id="rId33"/>
    <p:sldLayoutId id="2147483726" r:id="rId34"/>
    <p:sldLayoutId id="2147483708" r:id="rId35"/>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64449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b="0" i="0" u="none"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b="0" i="0" u="none"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F3A8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hyperlink" Target="https://www.businessgrowthwestmidlands.org.uk/net-zero/decarbonisation-net-zero-energy-audit-register/" TargetMode="External"/><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467830" y="3999109"/>
            <a:ext cx="11483166" cy="1987019"/>
          </a:xfrm>
        </p:spPr>
        <p:txBody>
          <a:bodyPr>
            <a:normAutofit fontScale="25000" lnSpcReduction="20000"/>
          </a:bodyPr>
          <a:lstStyle/>
          <a:p>
            <a:endParaRPr lang="en-GB" sz="9600" dirty="0">
              <a:latin typeface="WMCA Circular Book"/>
            </a:endParaRPr>
          </a:p>
          <a:p>
            <a:pPr algn="ctr"/>
            <a:r>
              <a:rPr lang="en-GB" sz="19200" dirty="0">
                <a:latin typeface="WMCA Circular Book"/>
              </a:rPr>
              <a:t>Welcome!</a:t>
            </a:r>
            <a:endParaRPr lang="en-US" sz="19200" dirty="0"/>
          </a:p>
          <a:p>
            <a:pPr algn="ctr"/>
            <a:r>
              <a:rPr lang="en-GB" sz="12800" dirty="0">
                <a:solidFill>
                  <a:srgbClr val="EA7B23"/>
                </a:solidFill>
                <a:latin typeface="WMCA Circular Book"/>
              </a:rPr>
              <a:t>Net Zero Webinar Week</a:t>
            </a:r>
          </a:p>
          <a:p>
            <a:pPr algn="ctr"/>
            <a:r>
              <a:rPr lang="en-GB" sz="12800" dirty="0">
                <a:solidFill>
                  <a:srgbClr val="33A3A0"/>
                </a:solidFill>
                <a:latin typeface="WMCA Circular Book"/>
              </a:rPr>
              <a:t>Day 1: </a:t>
            </a:r>
            <a:r>
              <a:rPr lang="en-GB" sz="9600" dirty="0">
                <a:solidFill>
                  <a:srgbClr val="33A3A0"/>
                </a:solidFill>
                <a:latin typeface="WMCA Circular Book"/>
              </a:rPr>
              <a:t>Simple Steps to Reduce Energy Consumption</a:t>
            </a:r>
            <a:endParaRPr lang="en-US" sz="9600" dirty="0">
              <a:solidFill>
                <a:srgbClr val="33A3A0"/>
              </a:solidFill>
            </a:endParaRPr>
          </a:p>
          <a:p>
            <a:endParaRPr lang="en-US" dirty="0"/>
          </a:p>
        </p:txBody>
      </p:sp>
      <p:pic>
        <p:nvPicPr>
          <p:cNvPr id="3" name="Picture 2" descr="A purple rectangular sign with white text&#10;&#10;Description automatically generated">
            <a:extLst>
              <a:ext uri="{FF2B5EF4-FFF2-40B4-BE49-F238E27FC236}">
                <a16:creationId xmlns:a16="http://schemas.microsoft.com/office/drawing/2014/main" id="{4ABDB31E-258E-71D3-EEEB-343892E3AAC5}"/>
              </a:ext>
            </a:extLst>
          </p:cNvPr>
          <p:cNvPicPr>
            <a:picLocks noChangeAspect="1"/>
          </p:cNvPicPr>
          <p:nvPr/>
        </p:nvPicPr>
        <p:blipFill>
          <a:blip r:embed="rId2"/>
          <a:stretch>
            <a:fillRect/>
          </a:stretch>
        </p:blipFill>
        <p:spPr>
          <a:xfrm>
            <a:off x="-38987" y="0"/>
            <a:ext cx="12269974" cy="3429000"/>
          </a:xfrm>
          <a:prstGeom prst="rect">
            <a:avLst/>
          </a:prstGeom>
        </p:spPr>
      </p:pic>
      <p:pic>
        <p:nvPicPr>
          <p:cNvPr id="6" name="Picture 5" descr="A close up of a logo&#10;&#10;Description automatically generated">
            <a:extLst>
              <a:ext uri="{FF2B5EF4-FFF2-40B4-BE49-F238E27FC236}">
                <a16:creationId xmlns:a16="http://schemas.microsoft.com/office/drawing/2014/main" id="{D60CD2F9-10D5-8406-F218-54DA781254F0}"/>
              </a:ext>
            </a:extLst>
          </p:cNvPr>
          <p:cNvPicPr>
            <a:picLocks noChangeAspect="1"/>
          </p:cNvPicPr>
          <p:nvPr/>
        </p:nvPicPr>
        <p:blipFill>
          <a:blip r:embed="rId3"/>
          <a:srcRect l="37196" t="874"/>
          <a:stretch/>
        </p:blipFill>
        <p:spPr>
          <a:xfrm>
            <a:off x="4375183" y="2759149"/>
            <a:ext cx="3285686" cy="669851"/>
          </a:xfrm>
          <a:prstGeom prst="rect">
            <a:avLst/>
          </a:prstGeom>
        </p:spPr>
      </p:pic>
    </p:spTree>
    <p:extLst>
      <p:ext uri="{BB962C8B-B14F-4D97-AF65-F5344CB8AC3E}">
        <p14:creationId xmlns:p14="http://schemas.microsoft.com/office/powerpoint/2010/main" val="377464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302390"/>
            <a:ext cx="5295900" cy="1073288"/>
          </a:xfrm>
        </p:spPr>
        <p:txBody>
          <a:bodyPr>
            <a:normAutofit fontScale="92500" lnSpcReduction="10000"/>
          </a:bodyPr>
          <a:lstStyle/>
          <a:p>
            <a:r>
              <a:rPr lang="en-GB" sz="4400" dirty="0">
                <a:solidFill>
                  <a:srgbClr val="813085"/>
                </a:solidFill>
                <a:latin typeface="WMCA Circular Book"/>
              </a:rPr>
              <a:t>Step 5: Lighting</a:t>
            </a:r>
            <a:br>
              <a:rPr lang="en-GB" dirty="0">
                <a:latin typeface="WMCA Circular Book"/>
              </a:rPr>
            </a:br>
            <a:endParaRPr lang="en-GB" dirty="0"/>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89187" y="2375678"/>
            <a:ext cx="6673431" cy="1706757"/>
          </a:xfrm>
        </p:spPr>
        <p:txBody>
          <a:bodyPr>
            <a:normAutofit/>
          </a:bodyPr>
          <a:lstStyle/>
          <a:p>
            <a:pPr lvl="0">
              <a:lnSpc>
                <a:spcPct val="107000"/>
              </a:lnSpc>
            </a:pPr>
            <a:r>
              <a:rPr lang="en-GB" sz="2500" kern="100" dirty="0">
                <a:effectLst/>
                <a:latin typeface="WMCA Circular Book" panose="020B0604020101020102"/>
                <a:ea typeface="Aptos" panose="020B0004020202020204" pitchFamily="34" charset="0"/>
                <a:cs typeface="Times New Roman" panose="02020603050405020304" pitchFamily="18" charset="0"/>
              </a:rPr>
              <a:t>Use natural light. Switch off rows, open blinds.</a:t>
            </a:r>
          </a:p>
          <a:p>
            <a:pPr lvl="0">
              <a:lnSpc>
                <a:spcPct val="107000"/>
              </a:lnSpc>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8374FD53-3811-9107-E8A9-08326F6D3A5D}"/>
              </a:ext>
            </a:extLst>
          </p:cNvPr>
          <p:cNvSpPr>
            <a:spLocks noGrp="1"/>
          </p:cNvSpPr>
          <p:nvPr>
            <p:ph type="body" sz="quarter" idx="13"/>
          </p:nvPr>
        </p:nvSpPr>
        <p:spPr>
          <a:xfrm>
            <a:off x="2389187" y="3688473"/>
            <a:ext cx="6042431" cy="1073288"/>
          </a:xfrm>
        </p:spPr>
        <p:txBody>
          <a:bodyPr>
            <a:normAutofit/>
          </a:bodyPr>
          <a:lstStyle/>
          <a:p>
            <a:pPr lvl="0">
              <a:lnSpc>
                <a:spcPct val="107000"/>
              </a:lnSpc>
            </a:pPr>
            <a:r>
              <a:rPr lang="en-GB" sz="2500" kern="100" dirty="0">
                <a:effectLst/>
                <a:latin typeface="WMCA Circular Book" panose="020B0604020101020102"/>
                <a:ea typeface="Aptos" panose="020B0004020202020204" pitchFamily="34" charset="0"/>
                <a:cs typeface="Times New Roman" panose="02020603050405020304" pitchFamily="18" charset="0"/>
              </a:rPr>
              <a:t>Off in unoccupied spaces</a:t>
            </a:r>
          </a:p>
        </p:txBody>
      </p:sp>
      <p:sp>
        <p:nvSpPr>
          <p:cNvPr id="5" name="Text Placeholder 4">
            <a:extLst>
              <a:ext uri="{FF2B5EF4-FFF2-40B4-BE49-F238E27FC236}">
                <a16:creationId xmlns:a16="http://schemas.microsoft.com/office/drawing/2014/main" id="{E9A68CF5-747E-96AE-EAFB-0C950DE89483}"/>
              </a:ext>
            </a:extLst>
          </p:cNvPr>
          <p:cNvSpPr>
            <a:spLocks noGrp="1"/>
          </p:cNvSpPr>
          <p:nvPr>
            <p:ph type="body" sz="quarter" idx="14"/>
          </p:nvPr>
        </p:nvSpPr>
        <p:spPr>
          <a:xfrm>
            <a:off x="2389187" y="4931444"/>
            <a:ext cx="6042431" cy="1073288"/>
          </a:xfrm>
        </p:spPr>
        <p:txBody>
          <a:bodyPr>
            <a:normAutofit/>
          </a:bodyPr>
          <a:lstStyle/>
          <a:p>
            <a:pPr lvl="0">
              <a:lnSpc>
                <a:spcPct val="107000"/>
              </a:lnSpc>
              <a:spcAft>
                <a:spcPts val="800"/>
              </a:spcAft>
            </a:pPr>
            <a:r>
              <a:rPr lang="en-GB" sz="2500" kern="100" dirty="0">
                <a:effectLst/>
                <a:latin typeface="WMCA Circular Book" panose="020B0604020101020102"/>
                <a:ea typeface="Aptos" panose="020B0004020202020204" pitchFamily="34" charset="0"/>
                <a:cs typeface="Times New Roman" panose="02020603050405020304" pitchFamily="18" charset="0"/>
              </a:rPr>
              <a:t>Upgrade to LED</a:t>
            </a:r>
          </a:p>
        </p:txBody>
      </p:sp>
      <p:pic>
        <p:nvPicPr>
          <p:cNvPr id="12" name="Picture 11" descr="A green light bulb with a black background&#10;&#10;Description automatically generated">
            <a:extLst>
              <a:ext uri="{FF2B5EF4-FFF2-40B4-BE49-F238E27FC236}">
                <a16:creationId xmlns:a16="http://schemas.microsoft.com/office/drawing/2014/main" id="{59A0425F-1EC1-3804-0146-2C5E4D1944C6}"/>
              </a:ext>
            </a:extLst>
          </p:cNvPr>
          <p:cNvPicPr>
            <a:picLocks noChangeAspect="1"/>
          </p:cNvPicPr>
          <p:nvPr/>
        </p:nvPicPr>
        <p:blipFill>
          <a:blip r:embed="rId2"/>
          <a:stretch>
            <a:fillRect/>
          </a:stretch>
        </p:blipFill>
        <p:spPr>
          <a:xfrm>
            <a:off x="6981553" y="-150582"/>
            <a:ext cx="4302365" cy="4302365"/>
          </a:xfrm>
          <a:prstGeom prst="rect">
            <a:avLst/>
          </a:prstGeom>
        </p:spPr>
      </p:pic>
      <p:pic>
        <p:nvPicPr>
          <p:cNvPr id="4098" name="Picture 2" descr="Energy Label Inside Light Bulb Stock ...">
            <a:extLst>
              <a:ext uri="{FF2B5EF4-FFF2-40B4-BE49-F238E27FC236}">
                <a16:creationId xmlns:a16="http://schemas.microsoft.com/office/drawing/2014/main" id="{F9B0D54C-C3AC-5572-0D00-565298561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866" y="470373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620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036C76A-D94E-6749-038A-A71A98627063}"/>
              </a:ext>
            </a:extLst>
          </p:cNvPr>
          <p:cNvSpPr txBox="1">
            <a:spLocks/>
          </p:cNvSpPr>
          <p:nvPr/>
        </p:nvSpPr>
        <p:spPr>
          <a:xfrm>
            <a:off x="1424762" y="2616460"/>
            <a:ext cx="5656521" cy="260058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rgbClr val="EA7B23"/>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Fluorescent / halogen</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Upgrade to LED</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Motion sensors, lux sensors</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GB" kern="100" dirty="0"/>
          </a:p>
        </p:txBody>
      </p:sp>
      <p:pic>
        <p:nvPicPr>
          <p:cNvPr id="8" name="Picture 2" descr="Single Lamp Strip Fluorescent Light ...">
            <a:extLst>
              <a:ext uri="{FF2B5EF4-FFF2-40B4-BE49-F238E27FC236}">
                <a16:creationId xmlns:a16="http://schemas.microsoft.com/office/drawing/2014/main" id="{8EC961D6-E788-3135-9997-E21B89BD0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272" y="987555"/>
            <a:ext cx="3331555" cy="2441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400W Garden Halogen FLOODLIGHT Security ...">
            <a:extLst>
              <a:ext uri="{FF2B5EF4-FFF2-40B4-BE49-F238E27FC236}">
                <a16:creationId xmlns:a16="http://schemas.microsoft.com/office/drawing/2014/main" id="{CBB95694-641A-B87D-F952-FC170D434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050" y="3091642"/>
            <a:ext cx="20193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10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051706"/>
            <a:ext cx="8529037" cy="1058911"/>
          </a:xfrm>
        </p:spPr>
        <p:txBody>
          <a:bodyPr>
            <a:noAutofit/>
          </a:bodyPr>
          <a:lstStyle/>
          <a:p>
            <a:r>
              <a:rPr lang="en-GB" dirty="0">
                <a:solidFill>
                  <a:srgbClr val="813085"/>
                </a:solidFill>
                <a:latin typeface="WMCA Circular Book"/>
              </a:rPr>
              <a:t>Next step: Book a free energy audit</a:t>
            </a:r>
            <a:endParaRPr lang="en-GB" dirty="0">
              <a:solidFill>
                <a:srgbClr val="813085"/>
              </a:solidFill>
            </a:endParaRPr>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89188" y="2463299"/>
            <a:ext cx="5058283" cy="1073288"/>
          </a:xfrm>
        </p:spPr>
        <p:txBody>
          <a:bodyPr>
            <a:normAutofit/>
          </a:bodyPr>
          <a:lstStyle/>
          <a:p>
            <a:r>
              <a:rPr lang="en-GB" sz="2500" dirty="0"/>
              <a:t>Free for businesses in the West Midlands and Warwickshire </a:t>
            </a:r>
          </a:p>
        </p:txBody>
      </p:sp>
      <p:sp>
        <p:nvSpPr>
          <p:cNvPr id="4" name="Text Placeholder 3">
            <a:extLst>
              <a:ext uri="{FF2B5EF4-FFF2-40B4-BE49-F238E27FC236}">
                <a16:creationId xmlns:a16="http://schemas.microsoft.com/office/drawing/2014/main" id="{8374FD53-3811-9107-E8A9-08326F6D3A5D}"/>
              </a:ext>
            </a:extLst>
          </p:cNvPr>
          <p:cNvSpPr>
            <a:spLocks noGrp="1"/>
          </p:cNvSpPr>
          <p:nvPr>
            <p:ph type="body" sz="quarter" idx="13"/>
          </p:nvPr>
        </p:nvSpPr>
        <p:spPr>
          <a:xfrm>
            <a:off x="2389188" y="3688473"/>
            <a:ext cx="4785113" cy="1073288"/>
          </a:xfrm>
        </p:spPr>
        <p:txBody>
          <a:bodyPr>
            <a:normAutofit/>
          </a:bodyPr>
          <a:lstStyle/>
          <a:p>
            <a:r>
              <a:rPr lang="en-GB" sz="2500" dirty="0">
                <a:latin typeface="WMCA Circular Book"/>
              </a:rPr>
              <a:t>Can help you learn more about energy usage and how to reduce it</a:t>
            </a:r>
            <a:endParaRPr lang="en-GB" sz="2500" dirty="0"/>
          </a:p>
        </p:txBody>
      </p:sp>
      <p:sp>
        <p:nvSpPr>
          <p:cNvPr id="5" name="Text Placeholder 4">
            <a:extLst>
              <a:ext uri="{FF2B5EF4-FFF2-40B4-BE49-F238E27FC236}">
                <a16:creationId xmlns:a16="http://schemas.microsoft.com/office/drawing/2014/main" id="{E9A68CF5-747E-96AE-EAFB-0C950DE89483}"/>
              </a:ext>
            </a:extLst>
          </p:cNvPr>
          <p:cNvSpPr>
            <a:spLocks noGrp="1"/>
          </p:cNvSpPr>
          <p:nvPr>
            <p:ph type="body" sz="quarter" idx="14"/>
          </p:nvPr>
        </p:nvSpPr>
        <p:spPr>
          <a:xfrm>
            <a:off x="2389188" y="4931444"/>
            <a:ext cx="4928886" cy="1073288"/>
          </a:xfrm>
        </p:spPr>
        <p:txBody>
          <a:bodyPr>
            <a:normAutofit/>
          </a:bodyPr>
          <a:lstStyle/>
          <a:p>
            <a:r>
              <a:rPr lang="en-GB" sz="2500" dirty="0">
                <a:latin typeface="WMCA Circular Book"/>
              </a:rPr>
              <a:t>Join tomorrow’s session with Jonathan Howl for full details!</a:t>
            </a:r>
            <a:endParaRPr lang="en-GB" sz="2500" dirty="0"/>
          </a:p>
        </p:txBody>
      </p:sp>
      <p:pic>
        <p:nvPicPr>
          <p:cNvPr id="8" name="Picture 7">
            <a:extLst>
              <a:ext uri="{FF2B5EF4-FFF2-40B4-BE49-F238E27FC236}">
                <a16:creationId xmlns:a16="http://schemas.microsoft.com/office/drawing/2014/main" id="{AE482510-8C6F-982B-102F-EB24ADF3C24C}"/>
              </a:ext>
            </a:extLst>
          </p:cNvPr>
          <p:cNvPicPr>
            <a:picLocks noChangeAspect="1"/>
          </p:cNvPicPr>
          <p:nvPr/>
        </p:nvPicPr>
        <p:blipFill>
          <a:blip r:embed="rId2"/>
          <a:stretch>
            <a:fillRect/>
          </a:stretch>
        </p:blipFill>
        <p:spPr>
          <a:xfrm>
            <a:off x="8046556" y="2734026"/>
            <a:ext cx="2992709" cy="3116935"/>
          </a:xfrm>
          <a:prstGeom prst="rect">
            <a:avLst/>
          </a:prstGeom>
        </p:spPr>
      </p:pic>
    </p:spTree>
    <p:extLst>
      <p:ext uri="{BB962C8B-B14F-4D97-AF65-F5344CB8AC3E}">
        <p14:creationId xmlns:p14="http://schemas.microsoft.com/office/powerpoint/2010/main" val="30843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842CA5F-E901-6B66-D1FF-407719226C29}"/>
              </a:ext>
            </a:extLst>
          </p:cNvPr>
          <p:cNvPicPr>
            <a:picLocks noChangeAspect="1"/>
          </p:cNvPicPr>
          <p:nvPr/>
        </p:nvPicPr>
        <p:blipFill rotWithShape="1">
          <a:blip r:embed="rId3">
            <a:extLst>
              <a:ext uri="{28A0092B-C50C-407E-A947-70E740481C1C}">
                <a14:useLocalDpi xmlns:a14="http://schemas.microsoft.com/office/drawing/2010/main" val="0"/>
              </a:ext>
            </a:extLst>
          </a:blip>
          <a:srcRect t="11422" b="22020"/>
          <a:stretch/>
        </p:blipFill>
        <p:spPr>
          <a:xfrm>
            <a:off x="647685" y="0"/>
            <a:ext cx="10896600" cy="7252553"/>
          </a:xfrm>
          <a:prstGeom prst="rect">
            <a:avLst/>
          </a:prstGeom>
        </p:spPr>
      </p:pic>
      <p:grpSp>
        <p:nvGrpSpPr>
          <p:cNvPr id="4" name="Group 4"/>
          <p:cNvGrpSpPr/>
          <p:nvPr/>
        </p:nvGrpSpPr>
        <p:grpSpPr>
          <a:xfrm>
            <a:off x="-829071" y="1048838"/>
            <a:ext cx="13850143" cy="4478490"/>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pPr defTabSz="609630"/>
              <a:endParaRPr lang="en-GB" sz="1200">
                <a:solidFill>
                  <a:prstClr val="black"/>
                </a:solidFill>
                <a:latin typeface="Calibri"/>
              </a:endParaRPr>
            </a:p>
          </p:txBody>
        </p:sp>
      </p:grpSp>
      <p:sp>
        <p:nvSpPr>
          <p:cNvPr id="6" name="TextBox 6"/>
          <p:cNvSpPr txBox="1"/>
          <p:nvPr/>
        </p:nvSpPr>
        <p:spPr>
          <a:xfrm>
            <a:off x="236565" y="2823813"/>
            <a:ext cx="11245679"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Q &amp; A</a:t>
            </a:r>
          </a:p>
        </p:txBody>
      </p:sp>
      <p:grpSp>
        <p:nvGrpSpPr>
          <p:cNvPr id="9" name="Group 9"/>
          <p:cNvGrpSpPr/>
          <p:nvPr/>
        </p:nvGrpSpPr>
        <p:grpSpPr>
          <a:xfrm>
            <a:off x="-171452" y="6463438"/>
            <a:ext cx="12534906" cy="789124"/>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348074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407202" y="-65764"/>
            <a:ext cx="5591695" cy="6989528"/>
            <a:chOff x="0" y="0"/>
            <a:chExt cx="11183391" cy="13979056"/>
          </a:xfrm>
        </p:grpSpPr>
        <p:sp>
          <p:nvSpPr>
            <p:cNvPr id="3" name="Freeform 3"/>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blipFill>
              <a:blip r:embed="rId3"/>
              <a:stretch>
                <a:fillRect l="-43748" r="-43748"/>
              </a:stretch>
            </a:blipFill>
          </p:spPr>
          <p:txBody>
            <a:bodyPr/>
            <a:lstStyle/>
            <a:p>
              <a:pPr defTabSz="609630"/>
              <a:endParaRPr lang="en-GB" sz="1200">
                <a:solidFill>
                  <a:prstClr val="black"/>
                </a:solidFill>
                <a:latin typeface="Calibri"/>
              </a:endParaRPr>
            </a:p>
          </p:txBody>
        </p:sp>
      </p:grpSp>
      <p:sp>
        <p:nvSpPr>
          <p:cNvPr id="4" name="TextBox 4"/>
          <p:cNvSpPr txBox="1"/>
          <p:nvPr/>
        </p:nvSpPr>
        <p:spPr>
          <a:xfrm>
            <a:off x="355600" y="4638069"/>
            <a:ext cx="4705133"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Introduction</a:t>
            </a:r>
          </a:p>
        </p:txBody>
      </p:sp>
      <p:sp>
        <p:nvSpPr>
          <p:cNvPr id="5" name="TextBox 5"/>
          <p:cNvSpPr txBox="1"/>
          <p:nvPr/>
        </p:nvSpPr>
        <p:spPr>
          <a:xfrm>
            <a:off x="5688764" y="603250"/>
            <a:ext cx="6359140" cy="345031"/>
          </a:xfrm>
          <a:prstGeom prst="rect">
            <a:avLst/>
          </a:prstGeom>
        </p:spPr>
        <p:txBody>
          <a:bodyPr lIns="0" tIns="0" rIns="0" bIns="0" rtlCol="0" anchor="t">
            <a:spAutoFit/>
          </a:bodyPr>
          <a:lstStyle/>
          <a:p>
            <a:pPr defTabSz="609630">
              <a:lnSpc>
                <a:spcPts val="2946"/>
              </a:lnSpc>
            </a:pPr>
            <a:r>
              <a:rPr lang="en-US" sz="2266" spc="226" dirty="0">
                <a:solidFill>
                  <a:srgbClr val="309F9F"/>
                </a:solidFill>
                <a:latin typeface="Arial Bold"/>
              </a:rPr>
              <a:t>DNZ PROGRAMME</a:t>
            </a:r>
          </a:p>
        </p:txBody>
      </p:sp>
      <p:sp>
        <p:nvSpPr>
          <p:cNvPr id="6" name="TextBox 6"/>
          <p:cNvSpPr txBox="1"/>
          <p:nvPr/>
        </p:nvSpPr>
        <p:spPr>
          <a:xfrm>
            <a:off x="5688765" y="989282"/>
            <a:ext cx="5955723" cy="3310522"/>
          </a:xfrm>
          <a:prstGeom prst="rect">
            <a:avLst/>
          </a:prstGeom>
        </p:spPr>
        <p:txBody>
          <a:bodyPr lIns="0" tIns="0" rIns="0" bIns="0" rtlCol="0" anchor="t">
            <a:spAutoFit/>
          </a:bodyPr>
          <a:lstStyle/>
          <a:p>
            <a:pPr defTabSz="609630">
              <a:lnSpc>
                <a:spcPts val="2900"/>
              </a:lnSpc>
            </a:pPr>
            <a:r>
              <a:rPr lang="en-GB" sz="1933" spc="19" dirty="0">
                <a:solidFill>
                  <a:srgbClr val="FFFFFF"/>
                </a:solidFill>
                <a:latin typeface="Arial Light"/>
              </a:rPr>
              <a:t>The Decarbonisation Net Zero Programme aims to provide information and expert advice and support to businesses enabling them to make significant decarbonization and money-saving changes to their business. </a:t>
            </a:r>
          </a:p>
          <a:p>
            <a:pPr defTabSz="609630">
              <a:lnSpc>
                <a:spcPts val="2900"/>
              </a:lnSpc>
            </a:pPr>
            <a:endParaRPr lang="en-GB" sz="1933" spc="19" dirty="0">
              <a:solidFill>
                <a:srgbClr val="FFFFFF"/>
              </a:solidFill>
              <a:latin typeface="Arial Light"/>
            </a:endParaRPr>
          </a:p>
          <a:p>
            <a:pPr defTabSz="609630">
              <a:lnSpc>
                <a:spcPts val="2900"/>
              </a:lnSpc>
            </a:pPr>
            <a:r>
              <a:rPr lang="en-GB" sz="1933" spc="19" dirty="0">
                <a:solidFill>
                  <a:srgbClr val="FFFFFF"/>
                </a:solidFill>
                <a:latin typeface="Arial Light"/>
              </a:rPr>
              <a:t>This Programme is part of the wider West Midlands Business Support activity funded through the UK Shared Prosperity Fund (UKSPF). </a:t>
            </a:r>
            <a:endParaRPr lang="en-US" sz="1933" spc="19" dirty="0">
              <a:solidFill>
                <a:srgbClr val="FFFFFF"/>
              </a:solidFill>
              <a:latin typeface="Arial Light"/>
            </a:endParaRPr>
          </a:p>
        </p:txBody>
      </p:sp>
      <p:sp>
        <p:nvSpPr>
          <p:cNvPr id="9" name="Freeform 9"/>
          <p:cNvSpPr/>
          <p:nvPr/>
        </p:nvSpPr>
        <p:spPr>
          <a:xfrm>
            <a:off x="-171452" y="6463438"/>
            <a:ext cx="12534906" cy="789124"/>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12" name="Freeform 5">
            <a:extLst>
              <a:ext uri="{FF2B5EF4-FFF2-40B4-BE49-F238E27FC236}">
                <a16:creationId xmlns:a16="http://schemas.microsoft.com/office/drawing/2014/main" id="{3573B7D7-CF78-CFBD-8A2D-E651689CAD23}"/>
              </a:ext>
            </a:extLst>
          </p:cNvPr>
          <p:cNvSpPr/>
          <p:nvPr/>
        </p:nvSpPr>
        <p:spPr>
          <a:xfrm>
            <a:off x="-412199" y="-2417"/>
            <a:ext cx="5591717" cy="6989509"/>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pPr defTabSz="609630"/>
            <a:endParaRPr lang="en-GB" sz="1200" dirty="0">
              <a:solidFill>
                <a:prstClr val="black"/>
              </a:solidFill>
              <a:latin typeface="Calibri"/>
            </a:endParaRPr>
          </a:p>
        </p:txBody>
      </p:sp>
    </p:spTree>
    <p:extLst>
      <p:ext uri="{BB962C8B-B14F-4D97-AF65-F5344CB8AC3E}">
        <p14:creationId xmlns:p14="http://schemas.microsoft.com/office/powerpoint/2010/main" val="196223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7521524" y="-253656"/>
            <a:ext cx="4670476" cy="7365311"/>
            <a:chOff x="0" y="0"/>
            <a:chExt cx="9340952" cy="14730621"/>
          </a:xfrm>
        </p:grpSpPr>
        <p:sp>
          <p:nvSpPr>
            <p:cNvPr id="3" name="Freeform 3"/>
            <p:cNvSpPr/>
            <p:nvPr/>
          </p:nvSpPr>
          <p:spPr>
            <a:xfrm>
              <a:off x="0" y="0"/>
              <a:ext cx="9340904" cy="14730603"/>
            </a:xfrm>
            <a:custGeom>
              <a:avLst/>
              <a:gdLst/>
              <a:ahLst/>
              <a:cxnLst/>
              <a:rect l="l" t="t" r="r" b="b"/>
              <a:pathLst>
                <a:path w="9340904" h="14730603">
                  <a:moveTo>
                    <a:pt x="0" y="0"/>
                  </a:moveTo>
                  <a:lnTo>
                    <a:pt x="9340904" y="0"/>
                  </a:lnTo>
                  <a:lnTo>
                    <a:pt x="9340904" y="14730603"/>
                  </a:lnTo>
                  <a:lnTo>
                    <a:pt x="0" y="14730603"/>
                  </a:lnTo>
                  <a:lnTo>
                    <a:pt x="0" y="0"/>
                  </a:lnTo>
                  <a:close/>
                </a:path>
              </a:pathLst>
            </a:custGeom>
            <a:blipFill>
              <a:blip r:embed="rId3"/>
              <a:stretch>
                <a:fillRect l="-68274" r="-68275"/>
              </a:stretch>
            </a:blipFill>
          </p:spPr>
          <p:txBody>
            <a:bodyPr/>
            <a:lstStyle/>
            <a:p>
              <a:pPr defTabSz="609630"/>
              <a:endParaRPr lang="en-GB" sz="1200">
                <a:solidFill>
                  <a:prstClr val="black"/>
                </a:solidFill>
                <a:latin typeface="Calibri"/>
              </a:endParaRPr>
            </a:p>
          </p:txBody>
        </p:sp>
      </p:grpSp>
      <p:grpSp>
        <p:nvGrpSpPr>
          <p:cNvPr id="4" name="Group 4"/>
          <p:cNvGrpSpPr/>
          <p:nvPr/>
        </p:nvGrpSpPr>
        <p:grpSpPr>
          <a:xfrm>
            <a:off x="7521525" y="-526090"/>
            <a:ext cx="5591695" cy="6989528"/>
            <a:chOff x="0" y="0"/>
            <a:chExt cx="11183391" cy="13979056"/>
          </a:xfrm>
        </p:grpSpPr>
        <p:sp>
          <p:nvSpPr>
            <p:cNvPr id="5" name="Freeform 5"/>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pPr defTabSz="609630"/>
              <a:endParaRPr lang="en-GB" sz="1200">
                <a:solidFill>
                  <a:prstClr val="black"/>
                </a:solidFill>
                <a:latin typeface="Calibri"/>
              </a:endParaRPr>
            </a:p>
          </p:txBody>
        </p:sp>
      </p:grpSp>
      <p:grpSp>
        <p:nvGrpSpPr>
          <p:cNvPr id="6" name="Group 6"/>
          <p:cNvGrpSpPr/>
          <p:nvPr/>
        </p:nvGrpSpPr>
        <p:grpSpPr>
          <a:xfrm>
            <a:off x="-171452" y="6463438"/>
            <a:ext cx="12534906" cy="789124"/>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8" name="TextBox 8"/>
          <p:cNvSpPr txBox="1"/>
          <p:nvPr/>
        </p:nvSpPr>
        <p:spPr>
          <a:xfrm>
            <a:off x="685800" y="528637"/>
            <a:ext cx="5867297" cy="786562"/>
          </a:xfrm>
          <a:prstGeom prst="rect">
            <a:avLst/>
          </a:prstGeom>
        </p:spPr>
        <p:txBody>
          <a:bodyPr lIns="0" tIns="0" rIns="0" bIns="0" rtlCol="0" anchor="t">
            <a:spAutoFit/>
          </a:bodyPr>
          <a:lstStyle/>
          <a:p>
            <a:pPr defTabSz="609630">
              <a:lnSpc>
                <a:spcPts val="6552"/>
              </a:lnSpc>
            </a:pPr>
            <a:r>
              <a:rPr lang="en-US" sz="5200" spc="47">
                <a:solidFill>
                  <a:srgbClr val="FFFFFF"/>
                </a:solidFill>
                <a:latin typeface="Arial Bold"/>
              </a:rPr>
              <a:t>OBJECTIVES</a:t>
            </a:r>
          </a:p>
        </p:txBody>
      </p:sp>
      <p:sp>
        <p:nvSpPr>
          <p:cNvPr id="9" name="TextBox 9"/>
          <p:cNvSpPr txBox="1"/>
          <p:nvPr/>
        </p:nvSpPr>
        <p:spPr>
          <a:xfrm>
            <a:off x="774629" y="1327172"/>
            <a:ext cx="5397571" cy="346249"/>
          </a:xfrm>
          <a:prstGeom prst="rect">
            <a:avLst/>
          </a:prstGeom>
        </p:spPr>
        <p:txBody>
          <a:bodyPr lIns="0" tIns="0" rIns="0" bIns="0" rtlCol="0" anchor="t">
            <a:spAutoFit/>
          </a:bodyPr>
          <a:lstStyle/>
          <a:p>
            <a:pPr defTabSz="609630">
              <a:lnSpc>
                <a:spcPts val="2719"/>
              </a:lnSpc>
            </a:pPr>
            <a:r>
              <a:rPr lang="en-US" sz="2267" spc="167">
                <a:solidFill>
                  <a:srgbClr val="309F9F"/>
                </a:solidFill>
                <a:latin typeface="Arial Bold"/>
              </a:rPr>
              <a:t>What We Aim to Achieve?</a:t>
            </a:r>
          </a:p>
        </p:txBody>
      </p:sp>
      <p:sp>
        <p:nvSpPr>
          <p:cNvPr id="10" name="TextBox 10"/>
          <p:cNvSpPr txBox="1"/>
          <p:nvPr/>
        </p:nvSpPr>
        <p:spPr>
          <a:xfrm>
            <a:off x="685801" y="1999387"/>
            <a:ext cx="6564163" cy="3538854"/>
          </a:xfrm>
          <a:prstGeom prst="rect">
            <a:avLst/>
          </a:prstGeom>
        </p:spPr>
        <p:txBody>
          <a:bodyPr lIns="0" tIns="0" rIns="0" bIns="0" rtlCol="0" anchor="t">
            <a:spAutoFit/>
          </a:bodyPr>
          <a:lstStyle/>
          <a:p>
            <a:pPr marL="446214" lvl="1" indent="-223107" defTabSz="609630">
              <a:lnSpc>
                <a:spcPts val="3099"/>
              </a:lnSpc>
              <a:buFont typeface="Arial"/>
              <a:buChar char="•"/>
            </a:pPr>
            <a:r>
              <a:rPr lang="en-US" sz="2066" spc="20" dirty="0">
                <a:solidFill>
                  <a:srgbClr val="FFFFFF"/>
                </a:solidFill>
                <a:latin typeface="Arial Light"/>
              </a:rPr>
              <a:t>Support </a:t>
            </a:r>
            <a:r>
              <a:rPr lang="en-US" sz="2066" spc="20" dirty="0" err="1">
                <a:solidFill>
                  <a:srgbClr val="FFFFFF"/>
                </a:solidFill>
                <a:latin typeface="Arial Light"/>
              </a:rPr>
              <a:t>decarbonisation</a:t>
            </a:r>
            <a:r>
              <a:rPr lang="en-US" sz="2066" spc="20" dirty="0">
                <a:solidFill>
                  <a:srgbClr val="FFFFFF"/>
                </a:solidFill>
                <a:latin typeface="Arial Light"/>
              </a:rPr>
              <a:t> efforts in local businesses while improving the natural environment</a:t>
            </a:r>
          </a:p>
          <a:p>
            <a:pPr defTabSz="609630">
              <a:lnSpc>
                <a:spcPts val="3099"/>
              </a:lnSpc>
            </a:pPr>
            <a:endParaRPr lang="en-US" sz="2066" spc="20" dirty="0">
              <a:solidFill>
                <a:srgbClr val="FFFFFF"/>
              </a:solidFill>
              <a:latin typeface="Arial Light"/>
            </a:endParaRPr>
          </a:p>
          <a:p>
            <a:pPr marL="445792" lvl="1" indent="-222684" defTabSz="609630">
              <a:lnSpc>
                <a:spcPts val="3099"/>
              </a:lnSpc>
              <a:buFont typeface="Arial"/>
              <a:buChar char="•"/>
            </a:pPr>
            <a:r>
              <a:rPr lang="en-US" sz="2033" spc="20" dirty="0">
                <a:solidFill>
                  <a:srgbClr val="FFFFFF"/>
                </a:solidFill>
                <a:latin typeface="Arial Light"/>
              </a:rPr>
              <a:t>Align with the UK government's legally binding climate target to reduce carbon emissions to </a:t>
            </a:r>
          </a:p>
          <a:p>
            <a:pPr marL="223108" lvl="1" defTabSz="609630">
              <a:lnSpc>
                <a:spcPts val="3099"/>
              </a:lnSpc>
            </a:pPr>
            <a:r>
              <a:rPr lang="en-US" sz="2033" spc="20" dirty="0">
                <a:solidFill>
                  <a:srgbClr val="FFFFFF"/>
                </a:solidFill>
                <a:latin typeface="Arial Light"/>
              </a:rPr>
              <a:t>   Net Zero by 2050</a:t>
            </a:r>
            <a:endParaRPr lang="en-US" sz="1200" dirty="0">
              <a:solidFill>
                <a:prstClr val="black"/>
              </a:solidFill>
              <a:latin typeface="Calibri"/>
              <a:ea typeface="Calibri"/>
              <a:cs typeface="Calibri"/>
            </a:endParaRPr>
          </a:p>
          <a:p>
            <a:pPr defTabSz="609630">
              <a:lnSpc>
                <a:spcPts val="3099"/>
              </a:lnSpc>
            </a:pPr>
            <a:endParaRPr lang="en-US" sz="2066" spc="20" dirty="0">
              <a:solidFill>
                <a:srgbClr val="FFFFFF"/>
              </a:solidFill>
              <a:latin typeface="Arial Light"/>
            </a:endParaRPr>
          </a:p>
          <a:p>
            <a:pPr marL="446214" lvl="1" indent="-223107" defTabSz="609630">
              <a:lnSpc>
                <a:spcPts val="3099"/>
              </a:lnSpc>
              <a:buFont typeface="Arial"/>
              <a:buChar char="•"/>
            </a:pPr>
            <a:r>
              <a:rPr lang="en-US" sz="2066" spc="20" dirty="0">
                <a:solidFill>
                  <a:srgbClr val="FFFFFF"/>
                </a:solidFill>
                <a:latin typeface="Arial Light"/>
              </a:rPr>
              <a:t>Provide immediate support to businesses to enhance their competitiveness and sustainability</a:t>
            </a:r>
          </a:p>
        </p:txBody>
      </p:sp>
    </p:spTree>
    <p:extLst>
      <p:ext uri="{BB962C8B-B14F-4D97-AF65-F5344CB8AC3E}">
        <p14:creationId xmlns:p14="http://schemas.microsoft.com/office/powerpoint/2010/main" val="3436728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74" r="-74"/>
              </a:stretch>
            </a:blipFill>
          </p:spPr>
          <p:txBody>
            <a:bodyPr/>
            <a:lstStyle/>
            <a:p>
              <a:pPr defTabSz="609630"/>
              <a:endParaRPr lang="en-GB" sz="1200">
                <a:solidFill>
                  <a:prstClr val="black"/>
                </a:solidFill>
                <a:latin typeface="Calibri"/>
              </a:endParaRPr>
            </a:p>
          </p:txBody>
        </p:sp>
      </p:grpSp>
      <p:grpSp>
        <p:nvGrpSpPr>
          <p:cNvPr id="4" name="Group 4"/>
          <p:cNvGrpSpPr/>
          <p:nvPr/>
        </p:nvGrpSpPr>
        <p:grpSpPr>
          <a:xfrm>
            <a:off x="-829071" y="1048838"/>
            <a:ext cx="13850143" cy="4478490"/>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pPr defTabSz="609630"/>
              <a:endParaRPr lang="en-GB" sz="1200">
                <a:solidFill>
                  <a:prstClr val="black"/>
                </a:solidFill>
                <a:latin typeface="Calibri"/>
              </a:endParaRPr>
            </a:p>
          </p:txBody>
        </p:sp>
      </p:grpSp>
      <p:sp>
        <p:nvSpPr>
          <p:cNvPr id="6" name="TextBox 6"/>
          <p:cNvSpPr txBox="1"/>
          <p:nvPr/>
        </p:nvSpPr>
        <p:spPr>
          <a:xfrm>
            <a:off x="473161" y="1272654"/>
            <a:ext cx="11245679"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DNZ </a:t>
            </a:r>
            <a:r>
              <a:rPr lang="en-US" sz="5200" spc="47" dirty="0" err="1">
                <a:solidFill>
                  <a:srgbClr val="FFFFFF"/>
                </a:solidFill>
                <a:latin typeface="Arial Bold"/>
              </a:rPr>
              <a:t>Programme</a:t>
            </a:r>
            <a:endParaRPr lang="en-US" sz="5200" spc="47" dirty="0">
              <a:solidFill>
                <a:srgbClr val="FFFFFF"/>
              </a:solidFill>
              <a:latin typeface="Arial Bold"/>
            </a:endParaRPr>
          </a:p>
        </p:txBody>
      </p:sp>
      <p:sp>
        <p:nvSpPr>
          <p:cNvPr id="7" name="TextBox 7"/>
          <p:cNvSpPr txBox="1"/>
          <p:nvPr/>
        </p:nvSpPr>
        <p:spPr>
          <a:xfrm>
            <a:off x="1659222" y="2109330"/>
            <a:ext cx="8897042" cy="346249"/>
          </a:xfrm>
          <a:prstGeom prst="rect">
            <a:avLst/>
          </a:prstGeom>
        </p:spPr>
        <p:txBody>
          <a:bodyPr lIns="0" tIns="0" rIns="0" bIns="0" rtlCol="0" anchor="t">
            <a:spAutoFit/>
          </a:bodyPr>
          <a:lstStyle/>
          <a:p>
            <a:pPr algn="ctr" defTabSz="609630">
              <a:lnSpc>
                <a:spcPts val="2719"/>
              </a:lnSpc>
            </a:pPr>
            <a:r>
              <a:rPr lang="en-US" sz="2267" spc="167" dirty="0">
                <a:solidFill>
                  <a:srgbClr val="309F9F"/>
                </a:solidFill>
                <a:latin typeface="Arial Bold"/>
              </a:rPr>
              <a:t>A Sustainable Future</a:t>
            </a:r>
          </a:p>
        </p:txBody>
      </p:sp>
      <p:sp>
        <p:nvSpPr>
          <p:cNvPr id="8" name="TextBox 8"/>
          <p:cNvSpPr txBox="1"/>
          <p:nvPr/>
        </p:nvSpPr>
        <p:spPr>
          <a:xfrm>
            <a:off x="169890" y="2575797"/>
            <a:ext cx="11718839" cy="2831288"/>
          </a:xfrm>
          <a:prstGeom prst="rect">
            <a:avLst/>
          </a:prstGeom>
        </p:spPr>
        <p:txBody>
          <a:bodyPr lIns="0" tIns="0" rIns="0" bIns="0" rtlCol="0" anchor="t">
            <a:spAutoFit/>
          </a:bodyPr>
          <a:lstStyle/>
          <a:p>
            <a:pPr marL="460186" lvl="1" indent="-229881" defTabSz="609630">
              <a:lnSpc>
                <a:spcPts val="3199"/>
              </a:lnSpc>
              <a:buFont typeface="Arial"/>
              <a:buChar char="•"/>
            </a:pPr>
            <a:r>
              <a:rPr lang="en-US" sz="2100" spc="21" dirty="0">
                <a:solidFill>
                  <a:srgbClr val="FFFFFF"/>
                </a:solidFill>
                <a:latin typeface="Arial"/>
              </a:rPr>
              <a:t>The </a:t>
            </a:r>
            <a:r>
              <a:rPr lang="en-US" sz="2100" spc="21" dirty="0" err="1">
                <a:solidFill>
                  <a:srgbClr val="FFFFFF"/>
                </a:solidFill>
                <a:latin typeface="Arial"/>
              </a:rPr>
              <a:t>programme</a:t>
            </a:r>
            <a:r>
              <a:rPr lang="en-US" sz="2100" spc="21" dirty="0">
                <a:solidFill>
                  <a:srgbClr val="FFFFFF"/>
                </a:solidFill>
                <a:latin typeface="Arial"/>
              </a:rPr>
              <a:t> is committed to delivering Energy Audits for small and medium-sized enterprises (SMEs) by March 2025 </a:t>
            </a:r>
          </a:p>
          <a:p>
            <a:pPr marL="460186" lvl="1" indent="-229881" defTabSz="609630">
              <a:lnSpc>
                <a:spcPts val="3199"/>
              </a:lnSpc>
              <a:buFont typeface="Arial"/>
              <a:buChar char="•"/>
            </a:pPr>
            <a:r>
              <a:rPr lang="en-GB" sz="2100" spc="21" dirty="0">
                <a:solidFill>
                  <a:srgbClr val="FFFFFF"/>
                </a:solidFill>
                <a:latin typeface="Arial"/>
              </a:rPr>
              <a:t>Capital grants of between £1,000 to £100,000, to fund up to 50% of the cost of installing energy efficiency measures</a:t>
            </a:r>
            <a:endParaRPr lang="en-US" sz="2133" spc="21" dirty="0">
              <a:solidFill>
                <a:srgbClr val="FFFFFF"/>
              </a:solidFill>
              <a:latin typeface="Arial"/>
            </a:endParaRPr>
          </a:p>
          <a:p>
            <a:pPr marL="460186" lvl="1" indent="-229881" defTabSz="609630">
              <a:lnSpc>
                <a:spcPts val="3199"/>
              </a:lnSpc>
              <a:buFont typeface="Arial"/>
              <a:buChar char="•"/>
            </a:pPr>
            <a:r>
              <a:rPr lang="en-US" sz="2100" spc="21" dirty="0">
                <a:solidFill>
                  <a:srgbClr val="FFFFFF"/>
                </a:solidFill>
                <a:latin typeface="Arial"/>
              </a:rPr>
              <a:t>The </a:t>
            </a:r>
            <a:r>
              <a:rPr lang="en-US" sz="2100" spc="21" dirty="0" err="1">
                <a:solidFill>
                  <a:srgbClr val="FFFFFF"/>
                </a:solidFill>
                <a:latin typeface="Arial"/>
              </a:rPr>
              <a:t>programme</a:t>
            </a:r>
            <a:r>
              <a:rPr lang="en-US" sz="2100" spc="21" dirty="0">
                <a:solidFill>
                  <a:srgbClr val="FFFFFF"/>
                </a:solidFill>
                <a:latin typeface="Arial"/>
              </a:rPr>
              <a:t> offers support to a wide range of small businesses, from sole traders and micro-businesses to manufacturing companies in the Birmingham, Solihull, Coventry, Black Country and Warwickshire regions </a:t>
            </a:r>
            <a:r>
              <a:rPr lang="en-US" sz="1067" spc="21" dirty="0">
                <a:solidFill>
                  <a:srgbClr val="FFFFFF"/>
                </a:solidFill>
                <a:latin typeface="Arial"/>
              </a:rPr>
              <a:t>*depending on eligibility </a:t>
            </a:r>
            <a:endParaRPr lang="en-US" sz="1067" spc="21" dirty="0">
              <a:solidFill>
                <a:srgbClr val="FFFFFF"/>
              </a:solidFill>
              <a:latin typeface="Arial"/>
              <a:cs typeface="Arial"/>
            </a:endParaRPr>
          </a:p>
        </p:txBody>
      </p:sp>
      <p:grpSp>
        <p:nvGrpSpPr>
          <p:cNvPr id="9" name="Group 9"/>
          <p:cNvGrpSpPr/>
          <p:nvPr/>
        </p:nvGrpSpPr>
        <p:grpSpPr>
          <a:xfrm>
            <a:off x="-171452" y="6463438"/>
            <a:ext cx="12534906" cy="789124"/>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887086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001519" y="3542698"/>
            <a:ext cx="1079376" cy="10793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4" name="TextBox 4"/>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090307" y="3631487"/>
            <a:ext cx="901799" cy="90179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pPr defTabSz="609630"/>
              <a:endParaRPr lang="en-GB" sz="1200">
                <a:solidFill>
                  <a:prstClr val="black"/>
                </a:solidFill>
                <a:latin typeface="Calibri"/>
              </a:endParaRPr>
            </a:p>
          </p:txBody>
        </p:sp>
        <p:sp>
          <p:nvSpPr>
            <p:cNvPr id="7" name="TextBox 7"/>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rot="-10800000">
            <a:off x="1418311" y="4584549"/>
            <a:ext cx="245791" cy="215067"/>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pPr defTabSz="609630"/>
              <a:endParaRPr lang="en-GB" sz="1200">
                <a:solidFill>
                  <a:prstClr val="black"/>
                </a:solidFill>
                <a:latin typeface="Calibri"/>
              </a:endParaRPr>
            </a:p>
          </p:txBody>
        </p:sp>
        <p:sp>
          <p:nvSpPr>
            <p:cNvPr id="10" name="TextBox 10"/>
            <p:cNvSpPr txBox="1"/>
            <p:nvPr/>
          </p:nvSpPr>
          <p:spPr>
            <a:xfrm>
              <a:off x="127000" y="254000"/>
              <a:ext cx="558800" cy="4064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11" name="Group 11"/>
          <p:cNvGrpSpPr/>
          <p:nvPr/>
        </p:nvGrpSpPr>
        <p:grpSpPr>
          <a:xfrm>
            <a:off x="3312003" y="3542698"/>
            <a:ext cx="1079376" cy="107937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13" name="TextBox 13"/>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3400792" y="3631487"/>
            <a:ext cx="901799" cy="90179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pPr defTabSz="609630"/>
              <a:endParaRPr lang="en-GB" sz="1200">
                <a:solidFill>
                  <a:prstClr val="black"/>
                </a:solidFill>
                <a:latin typeface="Calibri"/>
              </a:endParaRPr>
            </a:p>
          </p:txBody>
        </p:sp>
        <p:sp>
          <p:nvSpPr>
            <p:cNvPr id="16" name="TextBox 16"/>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rot="-10800000">
            <a:off x="3728796" y="4584549"/>
            <a:ext cx="245791" cy="215067"/>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pPr defTabSz="609630"/>
              <a:endParaRPr lang="en-GB" sz="1200">
                <a:solidFill>
                  <a:prstClr val="black"/>
                </a:solidFill>
                <a:latin typeface="Calibri"/>
              </a:endParaRPr>
            </a:p>
          </p:txBody>
        </p:sp>
        <p:sp>
          <p:nvSpPr>
            <p:cNvPr id="19" name="TextBox 19"/>
            <p:cNvSpPr txBox="1"/>
            <p:nvPr/>
          </p:nvSpPr>
          <p:spPr>
            <a:xfrm>
              <a:off x="127000" y="254000"/>
              <a:ext cx="558800" cy="4064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20" name="Group 20"/>
          <p:cNvGrpSpPr/>
          <p:nvPr/>
        </p:nvGrpSpPr>
        <p:grpSpPr>
          <a:xfrm>
            <a:off x="5586225" y="3542698"/>
            <a:ext cx="1079376" cy="107937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22" name="TextBox 22"/>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23" name="Group 23"/>
          <p:cNvGrpSpPr/>
          <p:nvPr/>
        </p:nvGrpSpPr>
        <p:grpSpPr>
          <a:xfrm>
            <a:off x="5675013" y="3631487"/>
            <a:ext cx="901799" cy="90179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pPr defTabSz="609630"/>
              <a:endParaRPr lang="en-GB" sz="1200">
                <a:solidFill>
                  <a:prstClr val="black"/>
                </a:solidFill>
                <a:latin typeface="Calibri"/>
              </a:endParaRPr>
            </a:p>
          </p:txBody>
        </p:sp>
        <p:sp>
          <p:nvSpPr>
            <p:cNvPr id="25" name="TextBox 25"/>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26" name="Group 26"/>
          <p:cNvGrpSpPr/>
          <p:nvPr/>
        </p:nvGrpSpPr>
        <p:grpSpPr>
          <a:xfrm rot="-10800000">
            <a:off x="6003017" y="4584549"/>
            <a:ext cx="245791" cy="215067"/>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pPr defTabSz="609630"/>
              <a:endParaRPr lang="en-GB" sz="1200">
                <a:solidFill>
                  <a:prstClr val="black"/>
                </a:solidFill>
                <a:latin typeface="Calibri"/>
              </a:endParaRPr>
            </a:p>
          </p:txBody>
        </p:sp>
        <p:sp>
          <p:nvSpPr>
            <p:cNvPr id="28" name="TextBox 28"/>
            <p:cNvSpPr txBox="1"/>
            <p:nvPr/>
          </p:nvSpPr>
          <p:spPr>
            <a:xfrm>
              <a:off x="127000" y="254000"/>
              <a:ext cx="558800" cy="4064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29" name="Group 29"/>
          <p:cNvGrpSpPr/>
          <p:nvPr/>
        </p:nvGrpSpPr>
        <p:grpSpPr>
          <a:xfrm>
            <a:off x="7860447" y="3542698"/>
            <a:ext cx="1079376" cy="107937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31" name="TextBox 31"/>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32" name="Group 32"/>
          <p:cNvGrpSpPr/>
          <p:nvPr/>
        </p:nvGrpSpPr>
        <p:grpSpPr>
          <a:xfrm>
            <a:off x="7949235" y="3631487"/>
            <a:ext cx="901799" cy="90179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pPr defTabSz="609630"/>
              <a:endParaRPr lang="en-GB" sz="1200">
                <a:solidFill>
                  <a:prstClr val="black"/>
                </a:solidFill>
                <a:latin typeface="Calibri"/>
              </a:endParaRPr>
            </a:p>
          </p:txBody>
        </p:sp>
        <p:sp>
          <p:nvSpPr>
            <p:cNvPr id="34" name="TextBox 34"/>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35" name="Group 35"/>
          <p:cNvGrpSpPr/>
          <p:nvPr/>
        </p:nvGrpSpPr>
        <p:grpSpPr>
          <a:xfrm rot="-10800000">
            <a:off x="8277239" y="4584549"/>
            <a:ext cx="245791" cy="215067"/>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pPr defTabSz="609630"/>
              <a:endParaRPr lang="en-GB" sz="1200">
                <a:solidFill>
                  <a:prstClr val="black"/>
                </a:solidFill>
                <a:latin typeface="Calibri"/>
              </a:endParaRPr>
            </a:p>
          </p:txBody>
        </p:sp>
        <p:sp>
          <p:nvSpPr>
            <p:cNvPr id="37" name="TextBox 37"/>
            <p:cNvSpPr txBox="1"/>
            <p:nvPr/>
          </p:nvSpPr>
          <p:spPr>
            <a:xfrm>
              <a:off x="127000" y="254000"/>
              <a:ext cx="558800" cy="4064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38" name="Group 38"/>
          <p:cNvGrpSpPr/>
          <p:nvPr/>
        </p:nvGrpSpPr>
        <p:grpSpPr>
          <a:xfrm>
            <a:off x="10134668" y="3542698"/>
            <a:ext cx="1079376" cy="107937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40" name="TextBox 40"/>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41" name="Group 41"/>
          <p:cNvGrpSpPr/>
          <p:nvPr/>
        </p:nvGrpSpPr>
        <p:grpSpPr>
          <a:xfrm>
            <a:off x="10223457" y="3631487"/>
            <a:ext cx="901799" cy="901799"/>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pPr defTabSz="609630"/>
              <a:endParaRPr lang="en-GB" sz="1200">
                <a:solidFill>
                  <a:prstClr val="black"/>
                </a:solidFill>
                <a:latin typeface="Calibri"/>
              </a:endParaRPr>
            </a:p>
          </p:txBody>
        </p:sp>
        <p:sp>
          <p:nvSpPr>
            <p:cNvPr id="43" name="TextBox 43"/>
            <p:cNvSpPr txBox="1"/>
            <p:nvPr/>
          </p:nvSpPr>
          <p:spPr>
            <a:xfrm>
              <a:off x="76200" y="0"/>
              <a:ext cx="660400" cy="7366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44" name="Group 44"/>
          <p:cNvGrpSpPr/>
          <p:nvPr/>
        </p:nvGrpSpPr>
        <p:grpSpPr>
          <a:xfrm rot="-10800000">
            <a:off x="10551461" y="4584549"/>
            <a:ext cx="245791" cy="215067"/>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pPr defTabSz="609630"/>
              <a:endParaRPr lang="en-GB" sz="1200">
                <a:solidFill>
                  <a:prstClr val="black"/>
                </a:solidFill>
                <a:latin typeface="Calibri"/>
              </a:endParaRPr>
            </a:p>
          </p:txBody>
        </p:sp>
        <p:sp>
          <p:nvSpPr>
            <p:cNvPr id="46" name="TextBox 46"/>
            <p:cNvSpPr txBox="1"/>
            <p:nvPr/>
          </p:nvSpPr>
          <p:spPr>
            <a:xfrm>
              <a:off x="127000" y="254000"/>
              <a:ext cx="558800" cy="406400"/>
            </a:xfrm>
            <a:prstGeom prst="rect">
              <a:avLst/>
            </a:prstGeom>
          </p:spPr>
          <p:txBody>
            <a:bodyPr lIns="30479" tIns="30479" rIns="30479" bIns="30479" rtlCol="0" anchor="ctr"/>
            <a:lstStyle/>
            <a:p>
              <a:pPr algn="ctr" defTabSz="609630">
                <a:lnSpc>
                  <a:spcPts val="1773"/>
                </a:lnSpc>
              </a:pPr>
              <a:endParaRPr sz="1200">
                <a:solidFill>
                  <a:prstClr val="black"/>
                </a:solidFill>
                <a:latin typeface="Calibri"/>
              </a:endParaRPr>
            </a:p>
          </p:txBody>
        </p:sp>
      </p:grpSp>
      <p:grpSp>
        <p:nvGrpSpPr>
          <p:cNvPr id="47" name="Group 47"/>
          <p:cNvGrpSpPr/>
          <p:nvPr/>
        </p:nvGrpSpPr>
        <p:grpSpPr>
          <a:xfrm>
            <a:off x="8440264" y="2650015"/>
            <a:ext cx="3301910" cy="714883"/>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pPr defTabSz="609630"/>
              <a:endParaRPr lang="en-GB" sz="1200">
                <a:solidFill>
                  <a:prstClr val="black"/>
                </a:solidFill>
                <a:latin typeface="Calibri"/>
              </a:endParaRPr>
            </a:p>
          </p:txBody>
        </p:sp>
        <p:sp>
          <p:nvSpPr>
            <p:cNvPr id="49" name="TextBox 49"/>
            <p:cNvSpPr txBox="1"/>
            <p:nvPr/>
          </p:nvSpPr>
          <p:spPr>
            <a:xfrm>
              <a:off x="177800" y="-76200"/>
              <a:ext cx="2657576" cy="70657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0" name="Group 50"/>
          <p:cNvGrpSpPr/>
          <p:nvPr/>
        </p:nvGrpSpPr>
        <p:grpSpPr>
          <a:xfrm>
            <a:off x="6828447" y="2646045"/>
            <a:ext cx="2750074" cy="718853"/>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pPr defTabSz="609630"/>
              <a:endParaRPr lang="en-GB" sz="1200">
                <a:solidFill>
                  <a:prstClr val="black"/>
                </a:solidFill>
                <a:latin typeface="Calibri"/>
              </a:endParaRPr>
            </a:p>
          </p:txBody>
        </p:sp>
        <p:sp>
          <p:nvSpPr>
            <p:cNvPr id="52" name="TextBox 52"/>
            <p:cNvSpPr txBox="1"/>
            <p:nvPr/>
          </p:nvSpPr>
          <p:spPr>
            <a:xfrm>
              <a:off x="177800" y="-76200"/>
              <a:ext cx="2213177" cy="72110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3" name="Group 53"/>
          <p:cNvGrpSpPr/>
          <p:nvPr/>
        </p:nvGrpSpPr>
        <p:grpSpPr>
          <a:xfrm>
            <a:off x="4533909" y="2646045"/>
            <a:ext cx="2765236" cy="718853"/>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pPr defTabSz="609630"/>
              <a:endParaRPr lang="en-GB" sz="1200">
                <a:solidFill>
                  <a:prstClr val="black"/>
                </a:solidFill>
                <a:latin typeface="Calibri"/>
              </a:endParaRPr>
            </a:p>
          </p:txBody>
        </p:sp>
        <p:sp>
          <p:nvSpPr>
            <p:cNvPr id="55" name="TextBox 55"/>
            <p:cNvSpPr txBox="1"/>
            <p:nvPr/>
          </p:nvSpPr>
          <p:spPr>
            <a:xfrm>
              <a:off x="177800" y="-76200"/>
              <a:ext cx="2226780" cy="72110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6" name="Group 56"/>
          <p:cNvGrpSpPr/>
          <p:nvPr/>
        </p:nvGrpSpPr>
        <p:grpSpPr>
          <a:xfrm>
            <a:off x="2209300" y="2649218"/>
            <a:ext cx="2667994" cy="71568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pPr defTabSz="609630"/>
              <a:endParaRPr lang="en-GB" sz="1200">
                <a:solidFill>
                  <a:prstClr val="black"/>
                </a:solidFill>
                <a:latin typeface="Calibri"/>
              </a:endParaRPr>
            </a:p>
          </p:txBody>
        </p:sp>
        <p:sp>
          <p:nvSpPr>
            <p:cNvPr id="58" name="TextBox 58"/>
            <p:cNvSpPr txBox="1"/>
            <p:nvPr/>
          </p:nvSpPr>
          <p:spPr>
            <a:xfrm>
              <a:off x="177800" y="-76200"/>
              <a:ext cx="2156421" cy="72278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9" name="Group 59"/>
          <p:cNvGrpSpPr/>
          <p:nvPr/>
        </p:nvGrpSpPr>
        <p:grpSpPr>
          <a:xfrm>
            <a:off x="409108" y="2650015"/>
            <a:ext cx="2264197" cy="714883"/>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pPr defTabSz="609630"/>
              <a:endParaRPr lang="en-GB" sz="1200">
                <a:solidFill>
                  <a:prstClr val="black"/>
                </a:solidFill>
                <a:latin typeface="Calibri"/>
              </a:endParaRPr>
            </a:p>
          </p:txBody>
        </p:sp>
        <p:sp>
          <p:nvSpPr>
            <p:cNvPr id="61" name="TextBox 61"/>
            <p:cNvSpPr txBox="1"/>
            <p:nvPr/>
          </p:nvSpPr>
          <p:spPr>
            <a:xfrm>
              <a:off x="177800" y="-76200"/>
              <a:ext cx="1776593" cy="71732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2" name="Group 62"/>
          <p:cNvGrpSpPr/>
          <p:nvPr/>
        </p:nvGrpSpPr>
        <p:grpSpPr>
          <a:xfrm>
            <a:off x="-171452" y="6463438"/>
            <a:ext cx="12534906" cy="789124"/>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64" name="Freeform 64"/>
          <p:cNvSpPr/>
          <p:nvPr/>
        </p:nvSpPr>
        <p:spPr>
          <a:xfrm>
            <a:off x="1339326" y="3833099"/>
            <a:ext cx="467261" cy="473175"/>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65" name="Freeform 65"/>
          <p:cNvSpPr/>
          <p:nvPr/>
        </p:nvSpPr>
        <p:spPr>
          <a:xfrm>
            <a:off x="10462240" y="3807177"/>
            <a:ext cx="424232" cy="499097"/>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66" name="Freeform 66"/>
          <p:cNvSpPr/>
          <p:nvPr/>
        </p:nvSpPr>
        <p:spPr>
          <a:xfrm>
            <a:off x="8214911" y="3833098"/>
            <a:ext cx="395847" cy="523147"/>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67" name="Freeform 67"/>
          <p:cNvSpPr/>
          <p:nvPr/>
        </p:nvSpPr>
        <p:spPr>
          <a:xfrm>
            <a:off x="5768486" y="3880700"/>
            <a:ext cx="693130" cy="390673"/>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68" name="Freeform 68"/>
          <p:cNvSpPr/>
          <p:nvPr/>
        </p:nvSpPr>
        <p:spPr>
          <a:xfrm>
            <a:off x="3664329" y="3800771"/>
            <a:ext cx="435996" cy="505503"/>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GB" sz="1200">
              <a:solidFill>
                <a:prstClr val="black"/>
              </a:solidFill>
              <a:latin typeface="Calibri"/>
            </a:endParaRPr>
          </a:p>
        </p:txBody>
      </p:sp>
      <p:sp>
        <p:nvSpPr>
          <p:cNvPr id="69" name="TextBox 69"/>
          <p:cNvSpPr txBox="1"/>
          <p:nvPr/>
        </p:nvSpPr>
        <p:spPr>
          <a:xfrm>
            <a:off x="409108" y="4928024"/>
            <a:ext cx="2264197" cy="852606"/>
          </a:xfrm>
          <a:prstGeom prst="rect">
            <a:avLst/>
          </a:prstGeom>
        </p:spPr>
        <p:txBody>
          <a:bodyPr lIns="0" tIns="0" rIns="0" bIns="0" rtlCol="0" anchor="t">
            <a:spAutoFit/>
          </a:bodyPr>
          <a:lstStyle/>
          <a:p>
            <a:pPr algn="ctr" defTabSz="609630">
              <a:lnSpc>
                <a:spcPts val="1680"/>
              </a:lnSpc>
              <a:spcBef>
                <a:spcPct val="0"/>
              </a:spcBef>
            </a:pPr>
            <a:r>
              <a:rPr lang="en-US" sz="1200" dirty="0">
                <a:solidFill>
                  <a:srgbClr val="FFFFFF"/>
                </a:solidFill>
                <a:latin typeface="Arial"/>
              </a:rPr>
              <a:t>Start by completing the </a:t>
            </a:r>
            <a:r>
              <a:rPr lang="en-US" sz="1200" dirty="0">
                <a:solidFill>
                  <a:srgbClr val="FFFFFF"/>
                </a:solidFill>
                <a:latin typeface="Arial"/>
                <a:hlinkClick r:id="rId13"/>
              </a:rPr>
              <a:t>registration form </a:t>
            </a:r>
            <a:r>
              <a:rPr lang="en-US" sz="1200" dirty="0">
                <a:solidFill>
                  <a:srgbClr val="FFFFFF"/>
                </a:solidFill>
                <a:latin typeface="Arial"/>
              </a:rPr>
              <a:t>on BGWM’s website or by contacting our team.</a:t>
            </a:r>
          </a:p>
        </p:txBody>
      </p:sp>
      <p:sp>
        <p:nvSpPr>
          <p:cNvPr id="70" name="TextBox 70"/>
          <p:cNvSpPr txBox="1"/>
          <p:nvPr/>
        </p:nvSpPr>
        <p:spPr>
          <a:xfrm>
            <a:off x="2755855" y="4928024"/>
            <a:ext cx="2191672" cy="1070614"/>
          </a:xfrm>
          <a:prstGeom prst="rect">
            <a:avLst/>
          </a:prstGeom>
        </p:spPr>
        <p:txBody>
          <a:bodyPr lIns="0" tIns="0" rIns="0" bIns="0" rtlCol="0" anchor="t">
            <a:spAutoFit/>
          </a:bodyPr>
          <a:lstStyle/>
          <a:p>
            <a:pPr algn="ctr" defTabSz="609630">
              <a:lnSpc>
                <a:spcPts val="1680"/>
              </a:lnSpc>
              <a:spcBef>
                <a:spcPct val="0"/>
              </a:spcBef>
            </a:pPr>
            <a:r>
              <a:rPr lang="en-US" sz="1200" dirty="0">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5030077" y="4928024"/>
            <a:ext cx="2191672" cy="852606"/>
          </a:xfrm>
          <a:prstGeom prst="rect">
            <a:avLst/>
          </a:prstGeom>
        </p:spPr>
        <p:txBody>
          <a:bodyPr lIns="0" tIns="0" rIns="0" bIns="0" rtlCol="0" anchor="t">
            <a:spAutoFit/>
          </a:bodyPr>
          <a:lstStyle/>
          <a:p>
            <a:pPr algn="ctr" defTabSz="609630">
              <a:lnSpc>
                <a:spcPts val="1680"/>
              </a:lnSpc>
              <a:spcBef>
                <a:spcPct val="0"/>
              </a:spcBef>
            </a:pPr>
            <a:r>
              <a:rPr lang="en-US" sz="1200" dirty="0">
                <a:solidFill>
                  <a:srgbClr val="FFFFFF"/>
                </a:solidFill>
                <a:latin typeface="Arial"/>
              </a:rPr>
              <a:t>We will then conduct a FREE assessment, examining your energy usage and operations.</a:t>
            </a:r>
          </a:p>
        </p:txBody>
      </p:sp>
      <p:sp>
        <p:nvSpPr>
          <p:cNvPr id="72" name="TextBox 72"/>
          <p:cNvSpPr txBox="1"/>
          <p:nvPr/>
        </p:nvSpPr>
        <p:spPr>
          <a:xfrm>
            <a:off x="979667" y="2823025"/>
            <a:ext cx="1123080" cy="304635"/>
          </a:xfrm>
          <a:prstGeom prst="rect">
            <a:avLst/>
          </a:prstGeom>
        </p:spPr>
        <p:txBody>
          <a:bodyPr lIns="0" tIns="0" rIns="0" bIns="0" rtlCol="0" anchor="t">
            <a:spAutoFit/>
          </a:bodyPr>
          <a:lstStyle/>
          <a:p>
            <a:pPr algn="ctr" defTabSz="609630">
              <a:lnSpc>
                <a:spcPts val="2615"/>
              </a:lnSpc>
              <a:spcBef>
                <a:spcPct val="0"/>
              </a:spcBef>
            </a:pPr>
            <a:r>
              <a:rPr lang="en-US" sz="1868">
                <a:solidFill>
                  <a:srgbClr val="FFFFFF"/>
                </a:solidFill>
                <a:latin typeface="Clear Sans Bold"/>
              </a:rPr>
              <a:t>Register</a:t>
            </a:r>
          </a:p>
        </p:txBody>
      </p:sp>
      <p:sp>
        <p:nvSpPr>
          <p:cNvPr id="73" name="TextBox 73"/>
          <p:cNvSpPr txBox="1"/>
          <p:nvPr/>
        </p:nvSpPr>
        <p:spPr>
          <a:xfrm>
            <a:off x="2860285" y="2807356"/>
            <a:ext cx="1673624" cy="304635"/>
          </a:xfrm>
          <a:prstGeom prst="rect">
            <a:avLst/>
          </a:prstGeom>
        </p:spPr>
        <p:txBody>
          <a:bodyPr lIns="0" tIns="0" rIns="0" bIns="0" rtlCol="0" anchor="t">
            <a:spAutoFit/>
          </a:bodyPr>
          <a:lstStyle/>
          <a:p>
            <a:pPr algn="ctr" defTabSz="609630">
              <a:lnSpc>
                <a:spcPts val="2615"/>
              </a:lnSpc>
              <a:spcBef>
                <a:spcPct val="0"/>
              </a:spcBef>
            </a:pPr>
            <a:r>
              <a:rPr lang="en-US" sz="1868">
                <a:solidFill>
                  <a:srgbClr val="F08028"/>
                </a:solidFill>
                <a:latin typeface="Clear Sans Bold"/>
              </a:rPr>
              <a:t>Audit Triage</a:t>
            </a:r>
          </a:p>
        </p:txBody>
      </p:sp>
      <p:sp>
        <p:nvSpPr>
          <p:cNvPr id="74" name="TextBox 74"/>
          <p:cNvSpPr txBox="1"/>
          <p:nvPr/>
        </p:nvSpPr>
        <p:spPr>
          <a:xfrm>
            <a:off x="4947527" y="2658825"/>
            <a:ext cx="2091893" cy="637995"/>
          </a:xfrm>
          <a:prstGeom prst="rect">
            <a:avLst/>
          </a:prstGeom>
        </p:spPr>
        <p:txBody>
          <a:bodyPr lIns="0" tIns="0" rIns="0" bIns="0" rtlCol="0" anchor="t">
            <a:spAutoFit/>
          </a:bodyPr>
          <a:lstStyle/>
          <a:p>
            <a:pPr algn="ctr" defTabSz="609630">
              <a:lnSpc>
                <a:spcPts val="2615"/>
              </a:lnSpc>
              <a:spcBef>
                <a:spcPct val="0"/>
              </a:spcBef>
            </a:pPr>
            <a:r>
              <a:rPr lang="en-US" sz="1867" dirty="0">
                <a:solidFill>
                  <a:srgbClr val="FFFFFF"/>
                </a:solidFill>
                <a:latin typeface="Clear Sans Bold"/>
              </a:rPr>
              <a:t>Energy Assessment</a:t>
            </a:r>
          </a:p>
        </p:txBody>
      </p:sp>
      <p:sp>
        <p:nvSpPr>
          <p:cNvPr id="75" name="TextBox 75"/>
          <p:cNvSpPr txBox="1"/>
          <p:nvPr/>
        </p:nvSpPr>
        <p:spPr>
          <a:xfrm>
            <a:off x="7147371" y="2823025"/>
            <a:ext cx="2441711" cy="304635"/>
          </a:xfrm>
          <a:prstGeom prst="rect">
            <a:avLst/>
          </a:prstGeom>
        </p:spPr>
        <p:txBody>
          <a:bodyPr lIns="0" tIns="0" rIns="0" bIns="0" rtlCol="0" anchor="t">
            <a:spAutoFit/>
          </a:bodyPr>
          <a:lstStyle/>
          <a:p>
            <a:pPr algn="ctr" defTabSz="609630">
              <a:lnSpc>
                <a:spcPts val="2615"/>
              </a:lnSpc>
              <a:spcBef>
                <a:spcPct val="0"/>
              </a:spcBef>
            </a:pPr>
            <a:r>
              <a:rPr lang="en-US" sz="1868">
                <a:solidFill>
                  <a:srgbClr val="F08028"/>
                </a:solidFill>
                <a:latin typeface="Clear Sans Bold"/>
              </a:rPr>
              <a:t>Recommendations</a:t>
            </a:r>
          </a:p>
        </p:txBody>
      </p:sp>
      <p:sp>
        <p:nvSpPr>
          <p:cNvPr id="76" name="TextBox 76"/>
          <p:cNvSpPr txBox="1"/>
          <p:nvPr/>
        </p:nvSpPr>
        <p:spPr>
          <a:xfrm>
            <a:off x="9697031" y="2807356"/>
            <a:ext cx="1933755" cy="304635"/>
          </a:xfrm>
          <a:prstGeom prst="rect">
            <a:avLst/>
          </a:prstGeom>
        </p:spPr>
        <p:txBody>
          <a:bodyPr lIns="0" tIns="0" rIns="0" bIns="0" rtlCol="0" anchor="t">
            <a:spAutoFit/>
          </a:bodyPr>
          <a:lstStyle/>
          <a:p>
            <a:pPr algn="ctr" defTabSz="609630">
              <a:lnSpc>
                <a:spcPts val="2615"/>
              </a:lnSpc>
              <a:spcBef>
                <a:spcPct val="0"/>
              </a:spcBef>
            </a:pPr>
            <a:r>
              <a:rPr lang="en-US" sz="1868">
                <a:solidFill>
                  <a:srgbClr val="FFFFFF"/>
                </a:solidFill>
                <a:latin typeface="Clear Sans Bold"/>
              </a:rPr>
              <a:t>Grant Application</a:t>
            </a:r>
          </a:p>
        </p:txBody>
      </p:sp>
      <p:sp>
        <p:nvSpPr>
          <p:cNvPr id="77" name="TextBox 77"/>
          <p:cNvSpPr txBox="1"/>
          <p:nvPr/>
        </p:nvSpPr>
        <p:spPr>
          <a:xfrm>
            <a:off x="7304299" y="4928024"/>
            <a:ext cx="2191672" cy="1070614"/>
          </a:xfrm>
          <a:prstGeom prst="rect">
            <a:avLst/>
          </a:prstGeom>
        </p:spPr>
        <p:txBody>
          <a:bodyPr lIns="0" tIns="0" rIns="0" bIns="0" rtlCol="0" anchor="t">
            <a:spAutoFit/>
          </a:bodyPr>
          <a:lstStyle/>
          <a:p>
            <a:pPr algn="ctr" defTabSz="609630">
              <a:lnSpc>
                <a:spcPts val="1680"/>
              </a:lnSpc>
              <a:spcBef>
                <a:spcPct val="0"/>
              </a:spcBef>
            </a:pPr>
            <a:r>
              <a:rPr lang="en-US" sz="1200" dirty="0">
                <a:solidFill>
                  <a:srgbClr val="FFFFFF"/>
                </a:solidFill>
                <a:latin typeface="Arial"/>
              </a:rPr>
              <a:t>Based on the assessment, we'll provide you with recommendations for cost-effective energy saving measures.</a:t>
            </a:r>
          </a:p>
        </p:txBody>
      </p:sp>
      <p:sp>
        <p:nvSpPr>
          <p:cNvPr id="78" name="TextBox 78"/>
          <p:cNvSpPr txBox="1"/>
          <p:nvPr/>
        </p:nvSpPr>
        <p:spPr>
          <a:xfrm>
            <a:off x="9578520" y="4928024"/>
            <a:ext cx="2191672" cy="1070614"/>
          </a:xfrm>
          <a:prstGeom prst="rect">
            <a:avLst/>
          </a:prstGeom>
        </p:spPr>
        <p:txBody>
          <a:bodyPr lIns="0" tIns="0" rIns="0" bIns="0" rtlCol="0" anchor="t">
            <a:spAutoFit/>
          </a:bodyPr>
          <a:lstStyle/>
          <a:p>
            <a:pPr algn="ctr" defTabSz="609630">
              <a:lnSpc>
                <a:spcPts val="1680"/>
              </a:lnSpc>
              <a:spcBef>
                <a:spcPct val="0"/>
              </a:spcBef>
            </a:pPr>
            <a:r>
              <a:rPr lang="en-US" sz="1200" dirty="0">
                <a:solidFill>
                  <a:srgbClr val="FFFFFF"/>
                </a:solidFill>
                <a:latin typeface="Arial"/>
              </a:rPr>
              <a:t> Your business has the opportunity to apply for grants of up to £100,000 to implement the energy efficiency recommendations.</a:t>
            </a:r>
          </a:p>
        </p:txBody>
      </p:sp>
      <p:sp>
        <p:nvSpPr>
          <p:cNvPr id="79" name="TextBox 79"/>
          <p:cNvSpPr txBox="1"/>
          <p:nvPr/>
        </p:nvSpPr>
        <p:spPr>
          <a:xfrm>
            <a:off x="685801" y="567962"/>
            <a:ext cx="7754463" cy="786562"/>
          </a:xfrm>
          <a:prstGeom prst="rect">
            <a:avLst/>
          </a:prstGeom>
        </p:spPr>
        <p:txBody>
          <a:bodyPr lIns="0" tIns="0" rIns="0" bIns="0" rtlCol="0" anchor="t">
            <a:spAutoFit/>
          </a:bodyPr>
          <a:lstStyle/>
          <a:p>
            <a:pPr defTabSz="609630">
              <a:lnSpc>
                <a:spcPts val="6552"/>
              </a:lnSpc>
            </a:pPr>
            <a:r>
              <a:rPr lang="en-US" sz="5200" spc="47">
                <a:solidFill>
                  <a:srgbClr val="FFFFFF"/>
                </a:solidFill>
                <a:latin typeface="Arial Bold"/>
              </a:rPr>
              <a:t>The Journey Ahead</a:t>
            </a:r>
          </a:p>
        </p:txBody>
      </p:sp>
      <p:sp>
        <p:nvSpPr>
          <p:cNvPr id="80" name="TextBox 80"/>
          <p:cNvSpPr txBox="1"/>
          <p:nvPr/>
        </p:nvSpPr>
        <p:spPr>
          <a:xfrm>
            <a:off x="736221" y="1388660"/>
            <a:ext cx="8203601" cy="346249"/>
          </a:xfrm>
          <a:prstGeom prst="rect">
            <a:avLst/>
          </a:prstGeom>
        </p:spPr>
        <p:txBody>
          <a:bodyPr lIns="0" tIns="0" rIns="0" bIns="0" rtlCol="0" anchor="t">
            <a:spAutoFit/>
          </a:bodyPr>
          <a:lstStyle/>
          <a:p>
            <a:pPr defTabSz="609630">
              <a:lnSpc>
                <a:spcPts val="2719"/>
              </a:lnSpc>
            </a:pPr>
            <a:r>
              <a:rPr lang="en-US" sz="2267" spc="167">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Network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1234" y="1353328"/>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28787" y="2977221"/>
            <a:ext cx="3706812" cy="1073288"/>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WMCA Circular Book"/>
              </a:rPr>
              <a:t>Free to join</a:t>
            </a:r>
          </a:p>
          <a:p>
            <a:pPr indent="-228611" defTabSz="914446"/>
            <a:r>
              <a:rPr lang="en-GB" sz="1800" dirty="0">
                <a:solidFill>
                  <a:prstClr val="white"/>
                </a:solidFill>
                <a:latin typeface="WMCA Circular Book"/>
              </a:rPr>
              <a:t>Over 3,300 members</a:t>
            </a:r>
          </a:p>
          <a:p>
            <a:pPr indent="-228611" defTabSz="914446"/>
            <a:r>
              <a:rPr lang="en-GB" sz="1800" dirty="0">
                <a:solidFill>
                  <a:prstClr val="white"/>
                </a:solidFill>
                <a:latin typeface="WMCA Circular Book"/>
              </a:rPr>
              <a:t>Networking opportunities</a:t>
            </a:r>
          </a:p>
          <a:p>
            <a:pPr indent="-228611" defTabSz="914446"/>
            <a:r>
              <a:rPr lang="en-GB" sz="1800" dirty="0">
                <a:solidFill>
                  <a:prstClr val="white"/>
                </a:solidFill>
                <a:latin typeface="WMCA Circular Book"/>
              </a:rPr>
              <a:t>Free newsletter </a:t>
            </a:r>
          </a:p>
          <a:p>
            <a:pPr indent="-228611" defTabSz="914446"/>
            <a:r>
              <a:rPr lang="en-GB" sz="1800" dirty="0">
                <a:solidFill>
                  <a:prstClr val="white"/>
                </a:solidFill>
                <a:latin typeface="WMCA Circular Book"/>
              </a:rPr>
              <a:t>Be the first one to find out more about events and grant support opportunities </a:t>
            </a:r>
          </a:p>
          <a:p>
            <a:pPr indent="-228611" defTabSz="914446"/>
            <a:r>
              <a:rPr lang="en-GB" sz="1800" dirty="0">
                <a:solidFill>
                  <a:prstClr val="white"/>
                </a:solidFill>
                <a:latin typeface="WMCA Circular Book"/>
                <a:hlinkClick r:id="rId3"/>
              </a:rPr>
              <a:t>Join now</a:t>
            </a:r>
            <a:endParaRPr lang="en-GB" sz="1800" dirty="0">
              <a:solidFill>
                <a:prstClr val="white"/>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5878181" y="2719138"/>
            <a:ext cx="2157557" cy="2157557"/>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5983586" y="4990234"/>
            <a:ext cx="2028119" cy="297454"/>
          </a:xfrm>
          <a:prstGeom prst="rect">
            <a:avLst/>
          </a:prstGeom>
          <a:noFill/>
        </p:spPr>
        <p:txBody>
          <a:bodyPr wrap="none" rtlCol="0">
            <a:spAutoFit/>
          </a:bodyPr>
          <a:lstStyle/>
          <a:p>
            <a:pPr defTabSz="609630"/>
            <a:r>
              <a:rPr lang="en-GB" sz="1333" dirty="0">
                <a:solidFill>
                  <a:prstClr val="white"/>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5241216" y="2449364"/>
            <a:ext cx="3450234" cy="29464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Tree>
    <p:extLst>
      <p:ext uri="{BB962C8B-B14F-4D97-AF65-F5344CB8AC3E}">
        <p14:creationId xmlns:p14="http://schemas.microsoft.com/office/powerpoint/2010/main" val="126782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Podcast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0373" y="956537"/>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Listen to our monthly podcast to learn more about energy, resource, waste and water efficiency as well as engage in low carbon, environmental and green sustainability initiatives.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38020" y="2607149"/>
            <a:ext cx="3706812" cy="1073288"/>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WMCA Circular Book"/>
              </a:rPr>
              <a:t>New episodes every month</a:t>
            </a:r>
          </a:p>
          <a:p>
            <a:pPr indent="-228611" defTabSz="914446"/>
            <a:r>
              <a:rPr lang="en-GB" sz="1800" dirty="0">
                <a:solidFill>
                  <a:prstClr val="white"/>
                </a:solidFill>
                <a:latin typeface="WMCA Circular Book"/>
              </a:rPr>
              <a:t>Over 20 episodes so far discussing solar PV, heat pumps and sustainable business practices</a:t>
            </a:r>
          </a:p>
          <a:p>
            <a:pPr indent="-228611" defTabSz="914446"/>
            <a:r>
              <a:rPr lang="en-GB" sz="1867" dirty="0">
                <a:solidFill>
                  <a:prstClr val="white"/>
                </a:solidFill>
                <a:latin typeface="WMCA Circular Bold"/>
              </a:rPr>
              <a:t>Use the QR code </a:t>
            </a:r>
            <a:r>
              <a:rPr lang="en-GB" sz="1867" dirty="0">
                <a:solidFill>
                  <a:prstClr val="white"/>
                </a:solidFill>
                <a:latin typeface="WMCA Circular Bold"/>
                <a:hlinkClick r:id="rId3"/>
              </a:rPr>
              <a:t>or this link to subscribe</a:t>
            </a:r>
            <a:endParaRPr lang="en-GB" sz="1867" dirty="0">
              <a:solidFill>
                <a:prstClr val="white"/>
              </a:solidFill>
              <a:latin typeface="WMCA Circular Bold"/>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p:txBody>
      </p:sp>
      <p:pic>
        <p:nvPicPr>
          <p:cNvPr id="5" name="Picture 4" descr="A collage of a group of people&#10;&#10;Description automatically generated">
            <a:extLst>
              <a:ext uri="{FF2B5EF4-FFF2-40B4-BE49-F238E27FC236}">
                <a16:creationId xmlns:a16="http://schemas.microsoft.com/office/drawing/2014/main" id="{8F497250-4AE6-5F49-D4A9-A21F450C32AB}"/>
              </a:ext>
            </a:extLst>
          </p:cNvPr>
          <p:cNvPicPr>
            <a:picLocks noChangeAspect="1"/>
          </p:cNvPicPr>
          <p:nvPr/>
        </p:nvPicPr>
        <p:blipFill>
          <a:blip r:embed="rId4"/>
          <a:stretch>
            <a:fillRect/>
          </a:stretch>
        </p:blipFill>
        <p:spPr>
          <a:xfrm>
            <a:off x="6604001" y="2751074"/>
            <a:ext cx="4214263" cy="3231865"/>
          </a:xfrm>
          <a:prstGeom prst="rect">
            <a:avLst/>
          </a:prstGeom>
        </p:spPr>
      </p:pic>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5"/>
          <a:stretch>
            <a:fillRect/>
          </a:stretch>
        </p:blipFill>
        <p:spPr>
          <a:xfrm>
            <a:off x="4310129" y="2751073"/>
            <a:ext cx="1963276" cy="1963276"/>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71452" y="6463438"/>
            <a:ext cx="12534906" cy="789124"/>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8" name="TextBox 8"/>
          <p:cNvSpPr txBox="1"/>
          <p:nvPr/>
        </p:nvSpPr>
        <p:spPr>
          <a:xfrm>
            <a:off x="685800" y="528638"/>
            <a:ext cx="7797800" cy="24131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552"/>
              </a:lnSpc>
            </a:pPr>
            <a:r>
              <a:rPr lang="en-US" sz="5200" spc="47" dirty="0">
                <a:solidFill>
                  <a:srgbClr val="FFFFFF"/>
                </a:solidFill>
                <a:latin typeface="Arial Bold"/>
              </a:rPr>
              <a:t>Housekeeping</a:t>
            </a:r>
          </a:p>
          <a:p>
            <a:pPr algn="l">
              <a:lnSpc>
                <a:spcPts val="6552"/>
              </a:lnSpc>
            </a:pPr>
            <a:r>
              <a:rPr lang="en-US" sz="2933" spc="47" dirty="0">
                <a:solidFill>
                  <a:srgbClr val="FFFFFF"/>
                </a:solidFill>
                <a:latin typeface="Arial Bold"/>
              </a:rPr>
              <a:t>Hello and Welcome!</a:t>
            </a:r>
          </a:p>
          <a:p>
            <a:pPr algn="l">
              <a:lnSpc>
                <a:spcPts val="6552"/>
              </a:lnSpc>
            </a:pPr>
            <a:endParaRPr lang="en-US" sz="2933" spc="47" dirty="0">
              <a:solidFill>
                <a:srgbClr val="FFFFFF"/>
              </a:solidFill>
              <a:latin typeface="Arial Bold"/>
            </a:endParaRPr>
          </a:p>
        </p:txBody>
      </p:sp>
      <p:sp>
        <p:nvSpPr>
          <p:cNvPr id="10" name="TextBox 10"/>
          <p:cNvSpPr txBox="1"/>
          <p:nvPr/>
        </p:nvSpPr>
        <p:spPr>
          <a:xfrm>
            <a:off x="685800" y="1999387"/>
            <a:ext cx="10642600" cy="31413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6214" lvl="1" indent="-223107">
              <a:lnSpc>
                <a:spcPts val="3099"/>
              </a:lnSpc>
              <a:buFont typeface="Arial"/>
              <a:buChar char="•"/>
            </a:pPr>
            <a:endParaRPr lang="en-GB" sz="2066" spc="20" dirty="0">
              <a:solidFill>
                <a:srgbClr val="FFFFFF"/>
              </a:solidFill>
              <a:latin typeface="Arial Light"/>
            </a:endParaRPr>
          </a:p>
          <a:p>
            <a:pPr marL="446214" lvl="1" indent="-223107">
              <a:lnSpc>
                <a:spcPts val="3099"/>
              </a:lnSpc>
              <a:buFont typeface="Arial"/>
              <a:buChar char="•"/>
            </a:pPr>
            <a:r>
              <a:rPr lang="en-GB" sz="2066" spc="20" dirty="0">
                <a:solidFill>
                  <a:srgbClr val="FFFFFF"/>
                </a:solidFill>
                <a:latin typeface="Arial Light"/>
              </a:rPr>
              <a:t>Please turn your video off</a:t>
            </a:r>
          </a:p>
          <a:p>
            <a:pPr marL="446214" lvl="1" indent="-223107">
              <a:lnSpc>
                <a:spcPts val="3099"/>
              </a:lnSpc>
              <a:buFont typeface="Arial"/>
              <a:buChar char="•"/>
            </a:pPr>
            <a:r>
              <a:rPr lang="en-GB" sz="2066" spc="20" dirty="0">
                <a:solidFill>
                  <a:srgbClr val="FFFFFF"/>
                </a:solidFill>
                <a:latin typeface="Arial Light"/>
              </a:rPr>
              <a:t>Mute yourself to reduce background noise, but unmute to ask questions</a:t>
            </a:r>
          </a:p>
          <a:p>
            <a:pPr marL="446214" lvl="1" indent="-223107">
              <a:lnSpc>
                <a:spcPts val="3099"/>
              </a:lnSpc>
              <a:buFont typeface="Arial"/>
              <a:buChar char="•"/>
            </a:pPr>
            <a:r>
              <a:rPr lang="en-GB" sz="2066" spc="20" dirty="0">
                <a:solidFill>
                  <a:srgbClr val="FFFFFF"/>
                </a:solidFill>
                <a:latin typeface="Arial Light"/>
              </a:rPr>
              <a:t>You can also use the chat function to ask questions </a:t>
            </a:r>
          </a:p>
          <a:p>
            <a:pPr marL="446214" lvl="1" indent="-223107">
              <a:lnSpc>
                <a:spcPts val="3099"/>
              </a:lnSpc>
              <a:buFont typeface="Arial"/>
              <a:buChar char="•"/>
            </a:pPr>
            <a:r>
              <a:rPr lang="en-GB" sz="2066" spc="20" dirty="0">
                <a:solidFill>
                  <a:srgbClr val="FFFFFF"/>
                </a:solidFill>
                <a:latin typeface="Arial Light"/>
              </a:rPr>
              <a:t>This webinar will be recorded</a:t>
            </a:r>
          </a:p>
          <a:p>
            <a:pPr marL="446214" lvl="1" indent="-223107">
              <a:lnSpc>
                <a:spcPts val="3099"/>
              </a:lnSpc>
              <a:buFont typeface="Arial"/>
              <a:buChar char="•"/>
            </a:pPr>
            <a:r>
              <a:rPr lang="en-GB" sz="2066" spc="20" dirty="0">
                <a:solidFill>
                  <a:srgbClr val="FFFFFF"/>
                </a:solidFill>
                <a:latin typeface="Arial Light"/>
              </a:rPr>
              <a:t>There is a Q &amp; A session at the end of </a:t>
            </a:r>
            <a:r>
              <a:rPr lang="en-GB" sz="2066" spc="20">
                <a:solidFill>
                  <a:srgbClr val="FFFFFF"/>
                </a:solidFill>
                <a:latin typeface="Arial Light"/>
              </a:rPr>
              <a:t>each speaker so </a:t>
            </a:r>
            <a:r>
              <a:rPr lang="en-GB" sz="2066" spc="20" dirty="0">
                <a:solidFill>
                  <a:srgbClr val="FFFFFF"/>
                </a:solidFill>
                <a:latin typeface="Arial Light"/>
              </a:rPr>
              <a:t>please interact</a:t>
            </a:r>
          </a:p>
          <a:p>
            <a:pPr marL="446214" lvl="1" indent="-223107">
              <a:lnSpc>
                <a:spcPts val="3099"/>
              </a:lnSpc>
              <a:buFont typeface="Arial"/>
              <a:buChar char="•"/>
            </a:pPr>
            <a:r>
              <a:rPr lang="en-GB" sz="2066" spc="20" dirty="0">
                <a:solidFill>
                  <a:srgbClr val="FFFFFF"/>
                </a:solidFill>
                <a:latin typeface="Arial Light"/>
              </a:rPr>
              <a:t>The slides and the recording will be sent out to all the attendees </a:t>
            </a:r>
          </a:p>
          <a:p>
            <a:pPr marL="446214" lvl="1" indent="-223107">
              <a:lnSpc>
                <a:spcPts val="3099"/>
              </a:lnSpc>
              <a:buFont typeface="Arial"/>
              <a:buChar char="•"/>
            </a:pPr>
            <a:r>
              <a:rPr lang="en-GB" sz="2066" spc="20" dirty="0">
                <a:solidFill>
                  <a:srgbClr val="FFFFFF"/>
                </a:solidFill>
                <a:latin typeface="Arial Light"/>
              </a:rPr>
              <a:t>We will also send out a feedback form, please let us know how we did!</a:t>
            </a:r>
          </a:p>
        </p:txBody>
      </p:sp>
    </p:spTree>
    <p:extLst>
      <p:ext uri="{BB962C8B-B14F-4D97-AF65-F5344CB8AC3E}">
        <p14:creationId xmlns:p14="http://schemas.microsoft.com/office/powerpoint/2010/main" val="49625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Directory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0373" y="956537"/>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Find a list of local suppliers and installers who can help you improve your business .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38020" y="2607149"/>
            <a:ext cx="4641980" cy="1126651"/>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Arial" panose="020B0604020202020204" pitchFamily="34" charset="0"/>
                <a:cs typeface="Arial" panose="020B0604020202020204" pitchFamily="34" charset="0"/>
              </a:rPr>
              <a:t>Over 100 companies</a:t>
            </a:r>
          </a:p>
          <a:p>
            <a:pPr indent="-228611" defTabSz="914446"/>
            <a:r>
              <a:rPr lang="en-GB" sz="1800" dirty="0">
                <a:solidFill>
                  <a:prstClr val="white"/>
                </a:solidFill>
                <a:latin typeface="Arial" panose="020B0604020202020204" pitchFamily="34" charset="0"/>
                <a:cs typeface="Arial" panose="020B0604020202020204" pitchFamily="34" charset="0"/>
              </a:rPr>
              <a:t>20 categories including solar PV, roofing services and water management </a:t>
            </a:r>
          </a:p>
          <a:p>
            <a:pPr indent="-228611" defTabSz="914446"/>
            <a:r>
              <a:rPr lang="en-GB" sz="1867" dirty="0">
                <a:solidFill>
                  <a:prstClr val="white"/>
                </a:solidFill>
                <a:latin typeface="Arial" panose="020B0604020202020204" pitchFamily="34" charset="0"/>
                <a:cs typeface="Arial" panose="020B0604020202020204" pitchFamily="34" charset="0"/>
              </a:rPr>
              <a:t>If you are a local installer or supplier please get in touch and we will add you to </a:t>
            </a:r>
            <a:r>
              <a:rPr lang="en-GB" sz="1867" dirty="0">
                <a:solidFill>
                  <a:prstClr val="whit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1867" dirty="0">
              <a:solidFill>
                <a:prstClr val="white"/>
              </a:solidFill>
              <a:latin typeface="Arial" panose="020B0604020202020204" pitchFamily="34" charset="0"/>
              <a:cs typeface="Arial" panose="020B0604020202020204" pitchFamily="34" charset="0"/>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0" defTabSz="914446">
              <a:buNone/>
            </a:pPr>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a:stretch>
            <a:fillRect/>
          </a:stretch>
        </p:blipFill>
        <p:spPr>
          <a:xfrm>
            <a:off x="6478473" y="2369876"/>
            <a:ext cx="3952529" cy="352254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22" b="-9222"/>
              </a:stretch>
            </a:blipFill>
          </p:spPr>
          <p:txBody>
            <a:bodyPr/>
            <a:lstStyle/>
            <a:p>
              <a:endParaRPr lang="en-GB" sz="1200"/>
            </a:p>
          </p:txBody>
        </p:sp>
      </p:grpSp>
      <p:grpSp>
        <p:nvGrpSpPr>
          <p:cNvPr id="4" name="Group 4"/>
          <p:cNvGrpSpPr/>
          <p:nvPr/>
        </p:nvGrpSpPr>
        <p:grpSpPr>
          <a:xfrm>
            <a:off x="-171452" y="6463438"/>
            <a:ext cx="12534906" cy="789124"/>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sz="1200"/>
            </a:p>
          </p:txBody>
        </p:sp>
      </p:grpSp>
      <p:grpSp>
        <p:nvGrpSpPr>
          <p:cNvPr id="6" name="Group 6"/>
          <p:cNvGrpSpPr/>
          <p:nvPr/>
        </p:nvGrpSpPr>
        <p:grpSpPr>
          <a:xfrm>
            <a:off x="703289" y="561577"/>
            <a:ext cx="10820400" cy="5852227"/>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sz="1200"/>
            </a:p>
          </p:txBody>
        </p:sp>
      </p:grpSp>
      <p:sp>
        <p:nvSpPr>
          <p:cNvPr id="8" name="TextBox 8"/>
          <p:cNvSpPr txBox="1"/>
          <p:nvPr/>
        </p:nvSpPr>
        <p:spPr>
          <a:xfrm>
            <a:off x="953628" y="552450"/>
            <a:ext cx="10552573" cy="786562"/>
          </a:xfrm>
          <a:prstGeom prst="rect">
            <a:avLst/>
          </a:prstGeom>
        </p:spPr>
        <p:txBody>
          <a:bodyPr lIns="0" tIns="0" rIns="0" bIns="0" rtlCol="0" anchor="t">
            <a:spAutoFit/>
          </a:bodyPr>
          <a:lstStyle/>
          <a:p>
            <a:pPr>
              <a:lnSpc>
                <a:spcPts val="6552"/>
              </a:lnSpc>
            </a:pPr>
            <a:r>
              <a:rPr lang="en-US" sz="5200" spc="47" dirty="0">
                <a:solidFill>
                  <a:srgbClr val="FFFFFF"/>
                </a:solidFill>
                <a:latin typeface="Arial Bold"/>
              </a:rPr>
              <a:t>Apply for a free energy audit</a:t>
            </a:r>
          </a:p>
        </p:txBody>
      </p:sp>
      <p:sp>
        <p:nvSpPr>
          <p:cNvPr id="9" name="TextBox 9"/>
          <p:cNvSpPr txBox="1"/>
          <p:nvPr/>
        </p:nvSpPr>
        <p:spPr>
          <a:xfrm>
            <a:off x="8051611" y="5138576"/>
            <a:ext cx="3730039" cy="299121"/>
          </a:xfrm>
          <a:prstGeom prst="rect">
            <a:avLst/>
          </a:prstGeom>
        </p:spPr>
        <p:txBody>
          <a:bodyPr lIns="0" tIns="0" rIns="0" bIns="0" rtlCol="0" anchor="t">
            <a:spAutoFit/>
          </a:bodyPr>
          <a:lstStyle/>
          <a:p>
            <a:pPr>
              <a:lnSpc>
                <a:spcPts val="2719"/>
              </a:lnSpc>
            </a:pPr>
            <a:r>
              <a:rPr lang="en-US" sz="1200" spc="167" dirty="0">
                <a:solidFill>
                  <a:srgbClr val="FFFFFF"/>
                </a:solidFill>
                <a:latin typeface="Arial Bold"/>
              </a:rPr>
              <a:t>Learn more about the </a:t>
            </a:r>
            <a:r>
              <a:rPr lang="en-US" sz="1200" spc="167" err="1">
                <a:solidFill>
                  <a:srgbClr val="FFFFFF"/>
                </a:solidFill>
                <a:latin typeface="Arial Bold"/>
              </a:rPr>
              <a:t>programme</a:t>
            </a:r>
            <a:endParaRPr lang="en-US" sz="1200" err="1"/>
          </a:p>
        </p:txBody>
      </p:sp>
      <p:sp>
        <p:nvSpPr>
          <p:cNvPr id="10" name="TextBox 10"/>
          <p:cNvSpPr txBox="1"/>
          <p:nvPr/>
        </p:nvSpPr>
        <p:spPr>
          <a:xfrm>
            <a:off x="953627" y="2767327"/>
            <a:ext cx="3730039" cy="331566"/>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EMAIL ADDRESS</a:t>
            </a:r>
          </a:p>
        </p:txBody>
      </p:sp>
      <p:sp>
        <p:nvSpPr>
          <p:cNvPr id="11" name="TextBox 11"/>
          <p:cNvSpPr txBox="1"/>
          <p:nvPr/>
        </p:nvSpPr>
        <p:spPr>
          <a:xfrm>
            <a:off x="953627" y="304927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decarb@aston.ac.uk</a:t>
            </a:r>
          </a:p>
        </p:txBody>
      </p:sp>
      <p:sp>
        <p:nvSpPr>
          <p:cNvPr id="12" name="TextBox 12"/>
          <p:cNvSpPr txBox="1"/>
          <p:nvPr/>
        </p:nvSpPr>
        <p:spPr>
          <a:xfrm>
            <a:off x="953628" y="3717949"/>
            <a:ext cx="3730039" cy="331566"/>
          </a:xfrm>
          <a:prstGeom prst="rect">
            <a:avLst/>
          </a:prstGeom>
        </p:spPr>
        <p:txBody>
          <a:bodyPr lIns="0" tIns="0" rIns="0" bIns="0" rtlCol="0" anchor="t">
            <a:spAutoFit/>
          </a:bodyPr>
          <a:lstStyle/>
          <a:p>
            <a:pPr>
              <a:lnSpc>
                <a:spcPts val="2773"/>
              </a:lnSpc>
            </a:pPr>
            <a:r>
              <a:rPr lang="en-US" sz="2133" spc="213" dirty="0">
                <a:solidFill>
                  <a:srgbClr val="309F9F"/>
                </a:solidFill>
                <a:latin typeface="Arial Bold"/>
              </a:rPr>
              <a:t>PHONE NUMBER</a:t>
            </a:r>
          </a:p>
        </p:txBody>
      </p:sp>
      <p:sp>
        <p:nvSpPr>
          <p:cNvPr id="13" name="TextBox 13"/>
          <p:cNvSpPr txBox="1"/>
          <p:nvPr/>
        </p:nvSpPr>
        <p:spPr>
          <a:xfrm>
            <a:off x="953628" y="399599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0121 204 4828</a:t>
            </a:r>
          </a:p>
        </p:txBody>
      </p:sp>
      <p:grpSp>
        <p:nvGrpSpPr>
          <p:cNvPr id="14" name="Group 14"/>
          <p:cNvGrpSpPr/>
          <p:nvPr/>
        </p:nvGrpSpPr>
        <p:grpSpPr>
          <a:xfrm>
            <a:off x="8375792" y="2626247"/>
            <a:ext cx="2394939" cy="239493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grpSp>
      <p:sp>
        <p:nvSpPr>
          <p:cNvPr id="16" name="TextBox 16"/>
          <p:cNvSpPr txBox="1"/>
          <p:nvPr/>
        </p:nvSpPr>
        <p:spPr>
          <a:xfrm>
            <a:off x="953628" y="4664669"/>
            <a:ext cx="3730039" cy="339388"/>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TO REGISTER</a:t>
            </a:r>
            <a:endParaRPr lang="en-US" sz="1200" b="1" dirty="0">
              <a:ea typeface="Calibri"/>
              <a:cs typeface="Calibri"/>
            </a:endParaRPr>
          </a:p>
        </p:txBody>
      </p:sp>
      <p:sp>
        <p:nvSpPr>
          <p:cNvPr id="17" name="TextBox 17"/>
          <p:cNvSpPr txBox="1"/>
          <p:nvPr/>
        </p:nvSpPr>
        <p:spPr>
          <a:xfrm>
            <a:off x="953628" y="4957826"/>
            <a:ext cx="9968372" cy="1399999"/>
          </a:xfrm>
          <a:prstGeom prst="rect">
            <a:avLst/>
          </a:prstGeom>
        </p:spPr>
        <p:txBody>
          <a:bodyPr wrap="square" lIns="0" tIns="0" rIns="0" bIns="0" rtlCol="0" anchor="t">
            <a:spAutoFit/>
          </a:bodyPr>
          <a:lstStyle/>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West Midlands: bit.ly/DNZ-Audit-Register</a:t>
            </a:r>
          </a:p>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Warwickshire: https://bit.ly/3skX34q </a:t>
            </a:r>
          </a:p>
          <a:p>
            <a:pPr>
              <a:lnSpc>
                <a:spcPts val="2800"/>
              </a:lnSpc>
            </a:pPr>
            <a:r>
              <a:rPr lang="en-US" sz="1833" spc="18" dirty="0">
                <a:solidFill>
                  <a:schemeClr val="bg1">
                    <a:lumMod val="95000"/>
                  </a:schemeClr>
                </a:solidFill>
                <a:latin typeface="Arial Light"/>
              </a:rPr>
              <a:t>PLEASE NOTE: Due to different funding streams, we are currently offering grants towards renewable energy for West Midlands businesses only.</a:t>
            </a:r>
            <a:endParaRPr lang="en-US" sz="1833"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84882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1452" y="6463438"/>
            <a:ext cx="12534906" cy="789124"/>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sz="1200"/>
            </a:p>
          </p:txBody>
        </p:sp>
      </p:grpSp>
      <p:grpSp>
        <p:nvGrpSpPr>
          <p:cNvPr id="6" name="Group 6"/>
          <p:cNvGrpSpPr/>
          <p:nvPr/>
        </p:nvGrpSpPr>
        <p:grpSpPr>
          <a:xfrm>
            <a:off x="0" y="0"/>
            <a:ext cx="12192000" cy="6751674"/>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sz="1200"/>
            </a:p>
          </p:txBody>
        </p:sp>
      </p:grpSp>
      <p:pic>
        <p:nvPicPr>
          <p:cNvPr id="3074" name="Picture 2">
            <a:extLst>
              <a:ext uri="{FF2B5EF4-FFF2-40B4-BE49-F238E27FC236}">
                <a16:creationId xmlns:a16="http://schemas.microsoft.com/office/drawing/2014/main" id="{7ED9E23F-835A-4040-5817-FEFFB664B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8" y="-5"/>
            <a:ext cx="10109202" cy="673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8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842CA5F-E901-6B66-D1FF-407719226C29}"/>
              </a:ext>
            </a:extLst>
          </p:cNvPr>
          <p:cNvPicPr>
            <a:picLocks noChangeAspect="1"/>
          </p:cNvPicPr>
          <p:nvPr/>
        </p:nvPicPr>
        <p:blipFill rotWithShape="1">
          <a:blip r:embed="rId3">
            <a:extLst>
              <a:ext uri="{28A0092B-C50C-407E-A947-70E740481C1C}">
                <a14:useLocalDpi xmlns:a14="http://schemas.microsoft.com/office/drawing/2010/main" val="0"/>
              </a:ext>
            </a:extLst>
          </a:blip>
          <a:srcRect t="11422" b="22020"/>
          <a:stretch/>
        </p:blipFill>
        <p:spPr>
          <a:xfrm>
            <a:off x="647685" y="0"/>
            <a:ext cx="10896600" cy="7252553"/>
          </a:xfrm>
          <a:prstGeom prst="rect">
            <a:avLst/>
          </a:prstGeom>
        </p:spPr>
      </p:pic>
      <p:grpSp>
        <p:nvGrpSpPr>
          <p:cNvPr id="4" name="Group 4"/>
          <p:cNvGrpSpPr/>
          <p:nvPr/>
        </p:nvGrpSpPr>
        <p:grpSpPr>
          <a:xfrm>
            <a:off x="-829071" y="1048838"/>
            <a:ext cx="13850143" cy="4478490"/>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pPr defTabSz="609630"/>
              <a:endParaRPr lang="en-GB" sz="1200">
                <a:solidFill>
                  <a:prstClr val="black"/>
                </a:solidFill>
                <a:latin typeface="Calibri"/>
              </a:endParaRPr>
            </a:p>
          </p:txBody>
        </p:sp>
      </p:grpSp>
      <p:sp>
        <p:nvSpPr>
          <p:cNvPr id="6" name="TextBox 6"/>
          <p:cNvSpPr txBox="1"/>
          <p:nvPr/>
        </p:nvSpPr>
        <p:spPr>
          <a:xfrm>
            <a:off x="236565" y="2823813"/>
            <a:ext cx="11245679"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Q &amp; A</a:t>
            </a:r>
          </a:p>
        </p:txBody>
      </p:sp>
      <p:grpSp>
        <p:nvGrpSpPr>
          <p:cNvPr id="9" name="Group 9"/>
          <p:cNvGrpSpPr/>
          <p:nvPr/>
        </p:nvGrpSpPr>
        <p:grpSpPr>
          <a:xfrm>
            <a:off x="-171452" y="6463438"/>
            <a:ext cx="12534906" cy="789124"/>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162957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at the camera&#10;&#10;Description automatically generated">
            <a:extLst>
              <a:ext uri="{FF2B5EF4-FFF2-40B4-BE49-F238E27FC236}">
                <a16:creationId xmlns:a16="http://schemas.microsoft.com/office/drawing/2014/main" id="{6C721791-CC07-E986-40D0-D15DB79B745A}"/>
              </a:ext>
            </a:extLst>
          </p:cNvPr>
          <p:cNvPicPr>
            <a:picLocks noChangeAspect="1"/>
          </p:cNvPicPr>
          <p:nvPr/>
        </p:nvPicPr>
        <p:blipFill>
          <a:blip r:embed="rId2"/>
          <a:srcRect t="13803" r="-2" b="6427"/>
          <a:stretch/>
        </p:blipFill>
        <p:spPr>
          <a:xfrm>
            <a:off x="5396948" y="10"/>
            <a:ext cx="8597348" cy="6857989"/>
          </a:xfrm>
          <a:prstGeom prst="hexagon">
            <a:avLst/>
          </a:prstGeo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984595" y="3578084"/>
            <a:ext cx="3706812" cy="1073288"/>
          </a:xfrm>
        </p:spPr>
        <p:txBody>
          <a:bodyPr vert="horz" lIns="91440" tIns="45720" rIns="91440" bIns="45720" rtlCol="0" anchor="ctr">
            <a:normAutofit fontScale="92500" lnSpcReduction="20000"/>
          </a:bodyPr>
          <a:lstStyle/>
          <a:p>
            <a:endParaRPr lang="en-GB" sz="1300" dirty="0"/>
          </a:p>
          <a:p>
            <a:r>
              <a:rPr lang="en-GB" sz="2400" dirty="0"/>
              <a:t>Sara Ballinger</a:t>
            </a:r>
            <a:br>
              <a:rPr lang="en-GB" sz="2400" dirty="0"/>
            </a:br>
            <a:r>
              <a:rPr lang="en-GB" sz="2400" dirty="0"/>
              <a:t>Business Energy Advisor </a:t>
            </a:r>
            <a:br>
              <a:rPr lang="en-GB" sz="2400" dirty="0"/>
            </a:br>
            <a:r>
              <a:rPr lang="en-GB" sz="2400" dirty="0"/>
              <a:t>Coventry City Council </a:t>
            </a:r>
            <a:endParaRPr lang="en-US" sz="2400" dirty="0"/>
          </a:p>
        </p:txBody>
      </p:sp>
      <p:sp>
        <p:nvSpPr>
          <p:cNvPr id="2" name="TextBox 1">
            <a:extLst>
              <a:ext uri="{FF2B5EF4-FFF2-40B4-BE49-F238E27FC236}">
                <a16:creationId xmlns:a16="http://schemas.microsoft.com/office/drawing/2014/main" id="{A6727313-76C5-5BD4-EAAF-84F6B9E69259}"/>
              </a:ext>
            </a:extLst>
          </p:cNvPr>
          <p:cNvSpPr txBox="1"/>
          <p:nvPr/>
        </p:nvSpPr>
        <p:spPr>
          <a:xfrm>
            <a:off x="984595" y="4709992"/>
            <a:ext cx="3706812" cy="1398708"/>
          </a:xfrm>
          <a:prstGeom prst="rect">
            <a:avLst/>
          </a:prstGeom>
        </p:spPr>
        <p:txBody>
          <a:bodyPr vert="horz" lIns="91440" tIns="45720" rIns="91440" bIns="45720" rtlCol="0">
            <a:normAutofit fontScale="47500" lnSpcReduction="20000"/>
          </a:bodyPr>
          <a:lstStyle/>
          <a:p>
            <a:pPr marL="571500" indent="-571500">
              <a:lnSpc>
                <a:spcPct val="90000"/>
              </a:lnSpc>
              <a:spcBef>
                <a:spcPts val="1000"/>
              </a:spcBef>
              <a:buFontTx/>
              <a:buChar char="-"/>
            </a:pPr>
            <a:r>
              <a:rPr lang="en-US" sz="4000" b="0" i="0" kern="1200" dirty="0">
                <a:solidFill>
                  <a:schemeClr val="bg1"/>
                </a:solidFill>
                <a:latin typeface="WMCA Circular Book" panose="020B0604020101020102" pitchFamily="34" charset="77"/>
                <a:ea typeface="+mn-ea"/>
                <a:cs typeface="WMCA Circular Book" panose="020B0604020101020102" pitchFamily="34" charset="77"/>
              </a:rPr>
              <a:t>12 years in sustainability / energy management roles</a:t>
            </a:r>
          </a:p>
          <a:p>
            <a:pPr marL="571500" indent="-571500">
              <a:lnSpc>
                <a:spcPct val="90000"/>
              </a:lnSpc>
              <a:spcBef>
                <a:spcPts val="1000"/>
              </a:spcBef>
              <a:buFontTx/>
              <a:buChar char="-"/>
            </a:pPr>
            <a:r>
              <a:rPr lang="en-US" sz="4000" b="0" i="0" kern="1200" dirty="0">
                <a:solidFill>
                  <a:schemeClr val="bg1"/>
                </a:solidFill>
                <a:latin typeface="WMCA Circular Book" panose="020B0604020101020102" pitchFamily="34" charset="77"/>
                <a:ea typeface="+mn-ea"/>
                <a:cs typeface="WMCA Circular Book" panose="020B0604020101020102" pitchFamily="34" charset="77"/>
              </a:rPr>
              <a:t>Nearly 8 years working on grant funding </a:t>
            </a:r>
            <a:r>
              <a:rPr lang="en-US" sz="4000" b="0" i="0" kern="1200" dirty="0" err="1">
                <a:solidFill>
                  <a:schemeClr val="bg1"/>
                </a:solidFill>
                <a:latin typeface="WMCA Circular Book" panose="020B0604020101020102" pitchFamily="34" charset="77"/>
                <a:ea typeface="+mn-ea"/>
                <a:cs typeface="WMCA Circular Book" panose="020B0604020101020102" pitchFamily="34" charset="77"/>
              </a:rPr>
              <a:t>programmes</a:t>
            </a:r>
            <a:endParaRPr lang="en-US" sz="4000" b="0" i="0" kern="1200" dirty="0">
              <a:solidFill>
                <a:schemeClr val="bg1"/>
              </a:solidFill>
              <a:latin typeface="WMCA Circular Book" panose="020B0604020101020102" pitchFamily="34" charset="77"/>
              <a:ea typeface="+mn-ea"/>
              <a:cs typeface="WMCA Circular Book" panose="020B0604020101020102" pitchFamily="34" charset="77"/>
            </a:endParaRPr>
          </a:p>
        </p:txBody>
      </p:sp>
    </p:spTree>
    <p:extLst>
      <p:ext uri="{BB962C8B-B14F-4D97-AF65-F5344CB8AC3E}">
        <p14:creationId xmlns:p14="http://schemas.microsoft.com/office/powerpoint/2010/main" val="892307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038B8-F9BD-CCA0-C478-3C51A501C6F7}"/>
              </a:ext>
            </a:extLst>
          </p:cNvPr>
          <p:cNvSpPr>
            <a:spLocks noGrp="1"/>
          </p:cNvSpPr>
          <p:nvPr>
            <p:ph type="body" sz="quarter" idx="11"/>
          </p:nvPr>
        </p:nvSpPr>
        <p:spPr>
          <a:xfrm>
            <a:off x="5511804" y="425054"/>
            <a:ext cx="5163924" cy="1935374"/>
          </a:xfrm>
        </p:spPr>
        <p:txBody>
          <a:bodyPr anchor="ctr">
            <a:normAutofit/>
          </a:bodyPr>
          <a:lstStyle/>
          <a:p>
            <a:r>
              <a:rPr lang="en-GB" sz="4400" dirty="0">
                <a:solidFill>
                  <a:srgbClr val="813085"/>
                </a:solidFill>
              </a:rPr>
              <a:t>Step 1</a:t>
            </a:r>
          </a:p>
          <a:p>
            <a:r>
              <a:rPr lang="en-GB" sz="4400" dirty="0"/>
              <a:t>Energy management </a:t>
            </a:r>
            <a:endParaRPr lang="en-US" sz="4400" dirty="0"/>
          </a:p>
        </p:txBody>
      </p:sp>
      <p:sp>
        <p:nvSpPr>
          <p:cNvPr id="5" name="Text Placeholder 3">
            <a:extLst>
              <a:ext uri="{FF2B5EF4-FFF2-40B4-BE49-F238E27FC236}">
                <a16:creationId xmlns:a16="http://schemas.microsoft.com/office/drawing/2014/main" id="{53922134-3FC7-FD95-042A-CF54C3455A92}"/>
              </a:ext>
            </a:extLst>
          </p:cNvPr>
          <p:cNvSpPr>
            <a:spLocks noGrp="1"/>
          </p:cNvSpPr>
          <p:nvPr>
            <p:ph type="body" sz="quarter" idx="12" hasCustomPrompt="1"/>
          </p:nvPr>
        </p:nvSpPr>
        <p:spPr>
          <a:xfrm>
            <a:off x="5593046" y="2210723"/>
            <a:ext cx="5422285" cy="1760537"/>
          </a:xfrm>
        </p:spPr>
        <p:txBody>
          <a:bodyPr vert="horz" lIns="91440" tIns="45720" rIns="91440" bIns="45720" rtlCol="0">
            <a:noAutofit/>
          </a:bodyPr>
          <a:lstStyle>
            <a:lvl1pPr marL="0" indent="0">
              <a:buNone/>
              <a:defRPr sz="1400">
                <a:solidFill>
                  <a:srgbClr val="EA7B23"/>
                </a:solidFill>
              </a:defRPr>
            </a:lvl1pPr>
          </a:lstStyle>
          <a:p>
            <a:pPr marL="285750" lvl="0" indent="-285750">
              <a:lnSpc>
                <a:spcPct val="107000"/>
              </a:lnSpc>
              <a:buFont typeface="Arial" panose="020B0604020202020204" pitchFamily="34" charset="0"/>
              <a:buChar char="•"/>
            </a:pPr>
            <a:r>
              <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Do you look at your bills? </a:t>
            </a:r>
          </a:p>
          <a:p>
            <a:pPr marL="285750" lvl="0" indent="-285750">
              <a:lnSpc>
                <a:spcPct val="107000"/>
              </a:lnSpc>
              <a:buFont typeface="Arial" panose="020B0604020202020204" pitchFamily="34" charset="0"/>
              <a:buChar char="•"/>
            </a:pP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Electric, gas, fuel consumption</a:t>
            </a:r>
          </a:p>
          <a:p>
            <a:pPr marL="285750" lvl="0" indent="-285750">
              <a:lnSpc>
                <a:spcPct val="107000"/>
              </a:lnSpc>
              <a:buFont typeface="Arial" panose="020B0604020202020204" pitchFamily="34" charset="0"/>
              <a:buChar char="•"/>
            </a:pP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2500" kern="100" dirty="0">
                <a:solidFill>
                  <a:srgbClr val="33A3A0"/>
                </a:solidFill>
                <a:latin typeface="WMCA Circular Book" panose="020B0604020101020102"/>
                <a:ea typeface="Aptos" panose="020B0004020202020204" pitchFamily="34" charset="0"/>
                <a:cs typeface="Times New Roman" panose="02020603050405020304" pitchFamily="18" charset="0"/>
              </a:rPr>
              <a:t>What type of meter?</a:t>
            </a: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Regular readings</a:t>
            </a:r>
            <a:r>
              <a:rPr lang="en-GB" sz="2500" kern="100" dirty="0">
                <a:solidFill>
                  <a:srgbClr val="33A3A0"/>
                </a:solidFill>
                <a:latin typeface="WMCA Circular Book" panose="020B0604020101020102"/>
                <a:ea typeface="Aptos" panose="020B0004020202020204" pitchFamily="34" charset="0"/>
                <a:cs typeface="Times New Roman" panose="02020603050405020304" pitchFamily="18" charset="0"/>
              </a:rPr>
              <a:t>: at least monthly: kWh, price</a:t>
            </a: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endParaRPr lang="en-GB" sz="25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lvl="0">
              <a:lnSpc>
                <a:spcPct val="107000"/>
              </a:lnSpc>
            </a:pPr>
            <a:endParaRPr lang="en-GB" sz="25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p:txBody>
      </p:sp>
      <p:pic>
        <p:nvPicPr>
          <p:cNvPr id="14" name="Picture 13" descr="A cellphone with a light bulb and a device connected to it&#10;&#10;Description automatically generated">
            <a:extLst>
              <a:ext uri="{FF2B5EF4-FFF2-40B4-BE49-F238E27FC236}">
                <a16:creationId xmlns:a16="http://schemas.microsoft.com/office/drawing/2014/main" id="{A6A64B16-B26E-EE8D-7FB1-FA4DFAE77084}"/>
              </a:ext>
            </a:extLst>
          </p:cNvPr>
          <p:cNvPicPr>
            <a:picLocks noChangeAspect="1"/>
          </p:cNvPicPr>
          <p:nvPr/>
        </p:nvPicPr>
        <p:blipFill>
          <a:blip r:embed="rId2"/>
          <a:stretch>
            <a:fillRect/>
          </a:stretch>
        </p:blipFill>
        <p:spPr>
          <a:xfrm>
            <a:off x="0" y="986113"/>
            <a:ext cx="5284701" cy="5284701"/>
          </a:xfrm>
          <a:prstGeom prst="rect">
            <a:avLst/>
          </a:prstGeom>
        </p:spPr>
      </p:pic>
    </p:spTree>
    <p:extLst>
      <p:ext uri="{BB962C8B-B14F-4D97-AF65-F5344CB8AC3E}">
        <p14:creationId xmlns:p14="http://schemas.microsoft.com/office/powerpoint/2010/main" val="381145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2162BF3-31AA-84E9-EB02-525ED1FDC9F3}"/>
              </a:ext>
            </a:extLst>
          </p:cNvPr>
          <p:cNvSpPr>
            <a:spLocks noGrp="1"/>
          </p:cNvSpPr>
          <p:nvPr>
            <p:ph type="pic" sz="quarter" idx="10"/>
          </p:nvPr>
        </p:nvSpPr>
        <p:spPr>
          <a:xfrm>
            <a:off x="-359300" y="257551"/>
            <a:ext cx="8784050" cy="7006929"/>
          </a:xfrm>
        </p:spPr>
        <p:txBody>
          <a:bodyPr/>
          <a:lstStyle/>
          <a:p>
            <a:pPr marL="285750" lvl="0" indent="-285750">
              <a:lnSpc>
                <a:spcPct val="107000"/>
              </a:lnSpc>
              <a:buFont typeface="Arial" panose="020B0604020202020204" pitchFamily="34" charset="0"/>
              <a:buChar char="•"/>
            </a:pPr>
            <a:r>
              <a:rPr lang="en-GB" sz="28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Half hourly data, smart meter data.</a:t>
            </a:r>
          </a:p>
          <a:p>
            <a:pPr marL="285750" lvl="0" indent="-285750">
              <a:lnSpc>
                <a:spcPct val="107000"/>
              </a:lnSpc>
              <a:buFont typeface="Arial" panose="020B0604020202020204" pitchFamily="34" charset="0"/>
              <a:buChar char="•"/>
            </a:pPr>
            <a:r>
              <a:rPr lang="en-GB" sz="28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Plug in monitors and submetering.</a:t>
            </a:r>
          </a:p>
          <a:p>
            <a:pPr marL="285750" indent="-285750">
              <a:lnSpc>
                <a:spcPct val="107000"/>
              </a:lnSpc>
            </a:pPr>
            <a:r>
              <a:rPr lang="en-GB" sz="28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Manufacturing: energy usage v. production levels.</a:t>
            </a:r>
          </a:p>
          <a:p>
            <a:pPr marL="285750" lvl="0" indent="-285750">
              <a:lnSpc>
                <a:spcPct val="107000"/>
              </a:lnSpc>
              <a:buFont typeface="Arial" panose="020B0604020202020204" pitchFamily="34" charset="0"/>
              <a:buChar char="•"/>
            </a:pPr>
            <a:endParaRPr lang="en-GB" sz="28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p:txBody>
      </p:sp>
      <p:pic>
        <p:nvPicPr>
          <p:cNvPr id="1026" name="Picture 2" descr="Electricity Usage Monitor Power Meter Plug Backlight Energy Monitor Plug Watt Meter 8 Modes, UK Socket Power Monitors Power Consumption Meter Large LCD Display Consumption KWH Amp Volt Meter Outlet">
            <a:extLst>
              <a:ext uri="{FF2B5EF4-FFF2-40B4-BE49-F238E27FC236}">
                <a16:creationId xmlns:a16="http://schemas.microsoft.com/office/drawing/2014/main" id="{116635C4-3504-75B8-9D08-4AED213FB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931" y="182793"/>
            <a:ext cx="2320243" cy="29025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lf Hourly Consumption Reports">
            <a:extLst>
              <a:ext uri="{FF2B5EF4-FFF2-40B4-BE49-F238E27FC236}">
                <a16:creationId xmlns:a16="http://schemas.microsoft.com/office/drawing/2014/main" id="{3E6F5FB3-05B8-C8ED-C6F6-7830E284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42" y="3536498"/>
            <a:ext cx="5679339" cy="2902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E PHASE POWER DATALOGGER">
            <a:extLst>
              <a:ext uri="{FF2B5EF4-FFF2-40B4-BE49-F238E27FC236}">
                <a16:creationId xmlns:a16="http://schemas.microsoft.com/office/drawing/2014/main" id="{42F07AAA-D080-0404-6686-BF165D3D5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923" y="3097208"/>
            <a:ext cx="3371613" cy="33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3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038B8-F9BD-CCA0-C478-3C51A501C6F7}"/>
              </a:ext>
            </a:extLst>
          </p:cNvPr>
          <p:cNvSpPr>
            <a:spLocks noGrp="1"/>
          </p:cNvSpPr>
          <p:nvPr>
            <p:ph type="body" sz="quarter" idx="11"/>
          </p:nvPr>
        </p:nvSpPr>
        <p:spPr>
          <a:xfrm>
            <a:off x="6096000" y="1383507"/>
            <a:ext cx="5946861" cy="2342283"/>
          </a:xfrm>
        </p:spPr>
        <p:txBody>
          <a:bodyPr anchor="ctr">
            <a:noAutofit/>
          </a:bodyPr>
          <a:lstStyle/>
          <a:p>
            <a:r>
              <a:rPr lang="en-GB" sz="4400" dirty="0">
                <a:solidFill>
                  <a:srgbClr val="813085"/>
                </a:solidFill>
              </a:rPr>
              <a:t>Step 2: Turn if off!</a:t>
            </a:r>
          </a:p>
          <a:p>
            <a:r>
              <a:rPr lang="en-GB" sz="4400" kern="100" dirty="0">
                <a:effectLst/>
              </a:rPr>
              <a:t>Switch Off Procedures</a:t>
            </a:r>
          </a:p>
        </p:txBody>
      </p:sp>
      <p:pic>
        <p:nvPicPr>
          <p:cNvPr id="3" name="Picture 2" descr="A cartoon of a person pointing at a light switch&#10;&#10;Description automatically generated">
            <a:extLst>
              <a:ext uri="{FF2B5EF4-FFF2-40B4-BE49-F238E27FC236}">
                <a16:creationId xmlns:a16="http://schemas.microsoft.com/office/drawing/2014/main" id="{EE15E806-BF84-C380-058F-FB501730B142}"/>
              </a:ext>
            </a:extLst>
          </p:cNvPr>
          <p:cNvPicPr>
            <a:picLocks noChangeAspect="1"/>
          </p:cNvPicPr>
          <p:nvPr/>
        </p:nvPicPr>
        <p:blipFill>
          <a:blip r:embed="rId2"/>
          <a:srcRect t="8403" r="-1" b="11827"/>
          <a:stretch/>
        </p:blipFill>
        <p:spPr>
          <a:xfrm>
            <a:off x="-1911653" y="797369"/>
            <a:ext cx="8784050" cy="7006929"/>
          </a:xfrm>
          <a:prstGeom prst="hexagon">
            <a:avLst/>
          </a:prstGeom>
          <a:noFill/>
        </p:spPr>
      </p:pic>
      <p:sp>
        <p:nvSpPr>
          <p:cNvPr id="5" name="Text Placeholder 3">
            <a:extLst>
              <a:ext uri="{FF2B5EF4-FFF2-40B4-BE49-F238E27FC236}">
                <a16:creationId xmlns:a16="http://schemas.microsoft.com/office/drawing/2014/main" id="{53922134-3FC7-FD95-042A-CF54C3455A92}"/>
              </a:ext>
            </a:extLst>
          </p:cNvPr>
          <p:cNvSpPr>
            <a:spLocks noGrp="1"/>
          </p:cNvSpPr>
          <p:nvPr>
            <p:ph type="body" sz="quarter" idx="12" hasCustomPrompt="1"/>
          </p:nvPr>
        </p:nvSpPr>
        <p:spPr>
          <a:xfrm>
            <a:off x="6096000" y="3396483"/>
            <a:ext cx="5549899" cy="3118617"/>
          </a:xfrm>
        </p:spPr>
        <p:txBody>
          <a:bodyPr vert="horz" lIns="91440" tIns="45720" rIns="91440" bIns="45720" rtlCol="0">
            <a:normAutofit fontScale="55000" lnSpcReduction="20000"/>
          </a:bodyPr>
          <a:lstStyle>
            <a:lvl1pPr marL="0" indent="0">
              <a:buNone/>
              <a:defRPr sz="1400">
                <a:solidFill>
                  <a:srgbClr val="EA7B23"/>
                </a:solidFill>
              </a:defRPr>
            </a:lvl1pPr>
          </a:lstStyle>
          <a:p>
            <a:pPr marL="285750" lvl="0" indent="-285750">
              <a:buFont typeface="Arial" panose="020B0604020202020204" pitchFamily="34" charset="0"/>
              <a:buChar char="•"/>
            </a:pPr>
            <a:r>
              <a:rPr lang="en-GB" sz="4600" kern="100" dirty="0">
                <a:solidFill>
                  <a:srgbClr val="33A3A0"/>
                </a:solidFill>
                <a:effectLst/>
              </a:rPr>
              <a:t>Out of hours energy data?</a:t>
            </a:r>
          </a:p>
          <a:p>
            <a:pPr marL="285750" lvl="0" indent="-285750">
              <a:buFont typeface="Arial" panose="020B0604020202020204" pitchFamily="34" charset="0"/>
              <a:buChar char="•"/>
            </a:pPr>
            <a:endParaRPr lang="en-GB" sz="4600" kern="100" dirty="0">
              <a:solidFill>
                <a:srgbClr val="33A3A0"/>
              </a:solidFill>
              <a:effectLst/>
            </a:endParaRPr>
          </a:p>
          <a:p>
            <a:pPr marL="285750" lvl="0" indent="-285750">
              <a:buFont typeface="Arial" panose="020B0604020202020204" pitchFamily="34" charset="0"/>
              <a:buChar char="•"/>
            </a:pPr>
            <a:r>
              <a:rPr lang="en-GB" sz="4600" kern="100" dirty="0">
                <a:solidFill>
                  <a:srgbClr val="33A3A0"/>
                </a:solidFill>
                <a:effectLst/>
              </a:rPr>
              <a:t>Full shutdown: monitor</a:t>
            </a:r>
          </a:p>
          <a:p>
            <a:pPr marL="285750" lvl="0" indent="-285750">
              <a:buFont typeface="Arial" panose="020B0604020202020204" pitchFamily="34" charset="0"/>
              <a:buChar char="•"/>
            </a:pPr>
            <a:endParaRPr lang="en-GB" sz="4600" kern="100" dirty="0">
              <a:solidFill>
                <a:srgbClr val="33A3A0"/>
              </a:solidFill>
              <a:effectLst/>
            </a:endParaRPr>
          </a:p>
          <a:p>
            <a:pPr marL="285750" lvl="0" indent="-285750">
              <a:buFont typeface="Arial" panose="020B0604020202020204" pitchFamily="34" charset="0"/>
              <a:buChar char="•"/>
            </a:pPr>
            <a:r>
              <a:rPr lang="en-GB" sz="4600" kern="100" dirty="0">
                <a:solidFill>
                  <a:srgbClr val="33A3A0"/>
                </a:solidFill>
                <a:effectLst/>
              </a:rPr>
              <a:t>Staff training – involve your staff, and ask for suggestions.</a:t>
            </a:r>
          </a:p>
          <a:p>
            <a:pPr marL="285750" lvl="0" indent="-285750">
              <a:buFont typeface="Arial" panose="020B0604020202020204" pitchFamily="34" charset="0"/>
              <a:buChar char="•"/>
            </a:pPr>
            <a:endParaRPr lang="en-GB" sz="4600" kern="100" dirty="0">
              <a:solidFill>
                <a:srgbClr val="33A3A0"/>
              </a:solidFill>
              <a:effectLst/>
            </a:endParaRPr>
          </a:p>
          <a:p>
            <a:pPr marL="285750" lvl="0" indent="-285750">
              <a:spcAft>
                <a:spcPts val="800"/>
              </a:spcAft>
              <a:buFont typeface="Arial" panose="020B0604020202020204" pitchFamily="34" charset="0"/>
              <a:buChar char="•"/>
            </a:pPr>
            <a:r>
              <a:rPr lang="en-GB" sz="4600" kern="100" dirty="0">
                <a:solidFill>
                  <a:srgbClr val="33A3A0"/>
                </a:solidFill>
                <a:effectLst/>
              </a:rPr>
              <a:t>Review procedures.</a:t>
            </a:r>
          </a:p>
          <a:p>
            <a:pPr marL="285750" lvl="0" indent="-285750">
              <a:buFont typeface="Arial" panose="020B0604020202020204" pitchFamily="34" charset="0"/>
              <a:buChar char="•"/>
            </a:pPr>
            <a:endParaRPr lang="en-GB" kern="100" dirty="0">
              <a:effectLst/>
            </a:endParaRPr>
          </a:p>
        </p:txBody>
      </p:sp>
    </p:spTree>
    <p:extLst>
      <p:ext uri="{BB962C8B-B14F-4D97-AF65-F5344CB8AC3E}">
        <p14:creationId xmlns:p14="http://schemas.microsoft.com/office/powerpoint/2010/main" val="219834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C5E748-C951-1799-50AB-545FB5F8E1AB}"/>
              </a:ext>
            </a:extLst>
          </p:cNvPr>
          <p:cNvSpPr>
            <a:spLocks noGrp="1"/>
          </p:cNvSpPr>
          <p:nvPr>
            <p:ph type="body" sz="quarter" idx="11"/>
          </p:nvPr>
        </p:nvSpPr>
        <p:spPr>
          <a:xfrm>
            <a:off x="800099" y="1032132"/>
            <a:ext cx="5621965" cy="1045747"/>
          </a:xfrm>
        </p:spPr>
        <p:txBody>
          <a:bodyPr>
            <a:noAutofit/>
          </a:bodyPr>
          <a:lstStyle/>
          <a:p>
            <a:r>
              <a:rPr lang="en-GB" dirty="0">
                <a:solidFill>
                  <a:srgbClr val="813085"/>
                </a:solidFill>
                <a:latin typeface="WMCA Circular Book"/>
              </a:rPr>
              <a:t>Step 3: Heating Control</a:t>
            </a:r>
            <a:endParaRPr lang="en-GB" dirty="0">
              <a:solidFill>
                <a:srgbClr val="813085"/>
              </a:solidFill>
            </a:endParaRPr>
          </a:p>
        </p:txBody>
      </p:sp>
      <p:sp>
        <p:nvSpPr>
          <p:cNvPr id="3" name="Text Placeholder 2">
            <a:extLst>
              <a:ext uri="{FF2B5EF4-FFF2-40B4-BE49-F238E27FC236}">
                <a16:creationId xmlns:a16="http://schemas.microsoft.com/office/drawing/2014/main" id="{140F5984-51E0-1342-C95C-77897359D5D6}"/>
              </a:ext>
            </a:extLst>
          </p:cNvPr>
          <p:cNvSpPr>
            <a:spLocks noGrp="1"/>
          </p:cNvSpPr>
          <p:nvPr>
            <p:ph type="body" sz="quarter" idx="12"/>
          </p:nvPr>
        </p:nvSpPr>
        <p:spPr/>
        <p:txBody>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Do you know the type of controls?</a:t>
            </a:r>
          </a:p>
        </p:txBody>
      </p:sp>
      <p:sp>
        <p:nvSpPr>
          <p:cNvPr id="4" name="Text Placeholder 3">
            <a:extLst>
              <a:ext uri="{FF2B5EF4-FFF2-40B4-BE49-F238E27FC236}">
                <a16:creationId xmlns:a16="http://schemas.microsoft.com/office/drawing/2014/main" id="{04616534-20BB-38D9-5012-94F4C5EA5852}"/>
              </a:ext>
            </a:extLst>
          </p:cNvPr>
          <p:cNvSpPr>
            <a:spLocks noGrp="1"/>
          </p:cNvSpPr>
          <p:nvPr>
            <p:ph type="body" sz="quarter" idx="13"/>
          </p:nvPr>
        </p:nvSpPr>
        <p:spPr>
          <a:xfrm>
            <a:off x="2389188" y="3858156"/>
            <a:ext cx="3706812" cy="1073288"/>
          </a:xfrm>
        </p:spPr>
        <p:txBody>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Occupancy controls</a:t>
            </a:r>
          </a:p>
          <a:p>
            <a:endParaRPr lang="en-US" dirty="0"/>
          </a:p>
        </p:txBody>
      </p:sp>
      <p:sp>
        <p:nvSpPr>
          <p:cNvPr id="5" name="Text Placeholder 4">
            <a:extLst>
              <a:ext uri="{FF2B5EF4-FFF2-40B4-BE49-F238E27FC236}">
                <a16:creationId xmlns:a16="http://schemas.microsoft.com/office/drawing/2014/main" id="{849FAA22-EB6D-4008-8823-8D96B715A6D9}"/>
              </a:ext>
            </a:extLst>
          </p:cNvPr>
          <p:cNvSpPr>
            <a:spLocks noGrp="1"/>
          </p:cNvSpPr>
          <p:nvPr>
            <p:ph type="body" sz="quarter" idx="14"/>
          </p:nvPr>
        </p:nvSpPr>
        <p:spPr>
          <a:xfrm>
            <a:off x="2389188" y="5123340"/>
            <a:ext cx="3706812" cy="1073288"/>
          </a:xfrm>
        </p:spPr>
        <p:txBody>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Review timings. Clock changes</a:t>
            </a:r>
          </a:p>
          <a:p>
            <a:endParaRPr lang="en-US" dirty="0"/>
          </a:p>
        </p:txBody>
      </p:sp>
      <p:sp>
        <p:nvSpPr>
          <p:cNvPr id="6" name="Text Placeholder 5">
            <a:extLst>
              <a:ext uri="{FF2B5EF4-FFF2-40B4-BE49-F238E27FC236}">
                <a16:creationId xmlns:a16="http://schemas.microsoft.com/office/drawing/2014/main" id="{24A097DF-2C75-8ED5-EB3B-E3AABF1A0BE1}"/>
              </a:ext>
            </a:extLst>
          </p:cNvPr>
          <p:cNvSpPr>
            <a:spLocks noGrp="1"/>
          </p:cNvSpPr>
          <p:nvPr>
            <p:ph type="body" sz="quarter" idx="15"/>
          </p:nvPr>
        </p:nvSpPr>
        <p:spPr>
          <a:xfrm>
            <a:off x="7041886" y="2731478"/>
            <a:ext cx="4973750" cy="1073288"/>
          </a:xfrm>
        </p:spPr>
        <p:txBody>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Heat zone: E-TRVs, smart controls</a:t>
            </a:r>
          </a:p>
          <a:p>
            <a:endParaRPr lang="en-US" dirty="0"/>
          </a:p>
        </p:txBody>
      </p:sp>
      <p:sp>
        <p:nvSpPr>
          <p:cNvPr id="7" name="Text Placeholder 6">
            <a:extLst>
              <a:ext uri="{FF2B5EF4-FFF2-40B4-BE49-F238E27FC236}">
                <a16:creationId xmlns:a16="http://schemas.microsoft.com/office/drawing/2014/main" id="{26DEE672-F869-285E-B376-1F5191184146}"/>
              </a:ext>
            </a:extLst>
          </p:cNvPr>
          <p:cNvSpPr>
            <a:spLocks noGrp="1"/>
          </p:cNvSpPr>
          <p:nvPr>
            <p:ph type="body" sz="quarter" idx="16"/>
          </p:nvPr>
        </p:nvSpPr>
        <p:spPr>
          <a:xfrm>
            <a:off x="7041886" y="3536587"/>
            <a:ext cx="4771775" cy="1073288"/>
          </a:xfrm>
        </p:spPr>
        <p:txBody>
          <a:bodyPr>
            <a:normAutofit/>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Optimise the space</a:t>
            </a:r>
          </a:p>
        </p:txBody>
      </p:sp>
      <p:sp>
        <p:nvSpPr>
          <p:cNvPr id="8" name="Text Placeholder 7">
            <a:extLst>
              <a:ext uri="{FF2B5EF4-FFF2-40B4-BE49-F238E27FC236}">
                <a16:creationId xmlns:a16="http://schemas.microsoft.com/office/drawing/2014/main" id="{4C4F4BC7-3079-66DF-91C6-250E895C8925}"/>
              </a:ext>
            </a:extLst>
          </p:cNvPr>
          <p:cNvSpPr>
            <a:spLocks noGrp="1"/>
          </p:cNvSpPr>
          <p:nvPr>
            <p:ph type="body" sz="quarter" idx="17"/>
          </p:nvPr>
        </p:nvSpPr>
        <p:spPr/>
        <p:txBody>
          <a:bodyPr>
            <a:normAutofit/>
          </a:bodyPr>
          <a:lstStyle/>
          <a:p>
            <a:pPr lvl="0">
              <a:lnSpc>
                <a:spcPct val="107000"/>
              </a:lnSpc>
              <a:spcAft>
                <a:spcPts val="800"/>
              </a:spcAft>
            </a:pPr>
            <a:r>
              <a:rPr lang="en-GB" sz="1800" kern="100" dirty="0">
                <a:effectLst/>
                <a:latin typeface="WMCA Circular Book" panose="020B0604020101020102"/>
                <a:ea typeface="Aptos" panose="020B0004020202020204" pitchFamily="34" charset="0"/>
                <a:cs typeface="Times New Roman" panose="02020603050405020304" pitchFamily="18" charset="0"/>
              </a:rPr>
              <a:t>Check temperature – Carbon Trust 8% saving when you reduce temp by 1oC (above 21oC). </a:t>
            </a:r>
          </a:p>
        </p:txBody>
      </p:sp>
      <p:pic>
        <p:nvPicPr>
          <p:cNvPr id="13" name="Picture 12" descr="A thermometer with a pink and blue color&#10;&#10;Description automatically generated">
            <a:extLst>
              <a:ext uri="{FF2B5EF4-FFF2-40B4-BE49-F238E27FC236}">
                <a16:creationId xmlns:a16="http://schemas.microsoft.com/office/drawing/2014/main" id="{47397D65-58CA-855C-6363-D8500DD8ED8D}"/>
              </a:ext>
            </a:extLst>
          </p:cNvPr>
          <p:cNvPicPr>
            <a:picLocks noChangeAspect="1"/>
          </p:cNvPicPr>
          <p:nvPr/>
        </p:nvPicPr>
        <p:blipFill>
          <a:blip r:embed="rId2"/>
          <a:stretch>
            <a:fillRect/>
          </a:stretch>
        </p:blipFill>
        <p:spPr>
          <a:xfrm>
            <a:off x="4696988" y="3199519"/>
            <a:ext cx="2390561" cy="2390561"/>
          </a:xfrm>
          <a:prstGeom prst="rect">
            <a:avLst/>
          </a:prstGeom>
        </p:spPr>
      </p:pic>
    </p:spTree>
    <p:extLst>
      <p:ext uri="{BB962C8B-B14F-4D97-AF65-F5344CB8AC3E}">
        <p14:creationId xmlns:p14="http://schemas.microsoft.com/office/powerpoint/2010/main" val="3276819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038B8-F9BD-CCA0-C478-3C51A501C6F7}"/>
              </a:ext>
            </a:extLst>
          </p:cNvPr>
          <p:cNvSpPr>
            <a:spLocks noGrp="1"/>
          </p:cNvSpPr>
          <p:nvPr>
            <p:ph type="body" sz="quarter" idx="11"/>
          </p:nvPr>
        </p:nvSpPr>
        <p:spPr>
          <a:xfrm>
            <a:off x="5996763" y="1201478"/>
            <a:ext cx="6077688" cy="1888201"/>
          </a:xfrm>
        </p:spPr>
        <p:txBody>
          <a:bodyPr anchor="ctr">
            <a:noAutofit/>
          </a:bodyPr>
          <a:lstStyle/>
          <a:p>
            <a:r>
              <a:rPr lang="en-GB" sz="4400" dirty="0">
                <a:solidFill>
                  <a:srgbClr val="813085"/>
                </a:solidFill>
              </a:rPr>
              <a:t>Step 4: Draught proofing</a:t>
            </a:r>
          </a:p>
        </p:txBody>
      </p:sp>
      <p:pic>
        <p:nvPicPr>
          <p:cNvPr id="6" name="Picture 5" descr="A yellow cloth with a x mark&#10;&#10;Description automatically generated">
            <a:extLst>
              <a:ext uri="{FF2B5EF4-FFF2-40B4-BE49-F238E27FC236}">
                <a16:creationId xmlns:a16="http://schemas.microsoft.com/office/drawing/2014/main" id="{47EB8208-034C-6011-80F5-A788805473A5}"/>
              </a:ext>
            </a:extLst>
          </p:cNvPr>
          <p:cNvPicPr>
            <a:picLocks noChangeAspect="1"/>
          </p:cNvPicPr>
          <p:nvPr/>
        </p:nvPicPr>
        <p:blipFill>
          <a:blip r:embed="rId2"/>
          <a:srcRect t="9210" r="-1" b="11021"/>
          <a:stretch/>
        </p:blipFill>
        <p:spPr>
          <a:xfrm>
            <a:off x="-501494" y="1039741"/>
            <a:ext cx="7066026" cy="5636482"/>
          </a:xfrm>
          <a:prstGeom prst="hexagon">
            <a:avLst/>
          </a:prstGeom>
          <a:noFill/>
        </p:spPr>
      </p:pic>
      <p:sp>
        <p:nvSpPr>
          <p:cNvPr id="5" name="Text Placeholder 3">
            <a:extLst>
              <a:ext uri="{FF2B5EF4-FFF2-40B4-BE49-F238E27FC236}">
                <a16:creationId xmlns:a16="http://schemas.microsoft.com/office/drawing/2014/main" id="{53922134-3FC7-FD95-042A-CF54C3455A92}"/>
              </a:ext>
            </a:extLst>
          </p:cNvPr>
          <p:cNvSpPr>
            <a:spLocks noGrp="1"/>
          </p:cNvSpPr>
          <p:nvPr>
            <p:ph type="body" sz="quarter" idx="12" hasCustomPrompt="1"/>
          </p:nvPr>
        </p:nvSpPr>
        <p:spPr>
          <a:xfrm>
            <a:off x="5996762" y="2768860"/>
            <a:ext cx="5656521" cy="2600582"/>
          </a:xfrm>
        </p:spPr>
        <p:txBody>
          <a:bodyPr vert="horz" lIns="91440" tIns="45720" rIns="91440" bIns="45720" rtlCol="0">
            <a:normAutofit lnSpcReduction="10000"/>
          </a:bodyPr>
          <a:lstStyle>
            <a:lvl1pPr marL="0" indent="0">
              <a:buNone/>
              <a:defRPr sz="1400">
                <a:solidFill>
                  <a:srgbClr val="EA7B23"/>
                </a:solidFill>
              </a:defRPr>
            </a:lvl1pPr>
          </a:lstStyle>
          <a:p>
            <a:pPr marL="285750" lvl="0" indent="-285750">
              <a:lnSpc>
                <a:spcPct val="107000"/>
              </a:lnSpc>
              <a:buFont typeface="Arial" panose="020B0604020202020204" pitchFamily="34" charset="0"/>
              <a:buChar char="•"/>
            </a:pPr>
            <a:r>
              <a:rPr lang="en-GB" sz="27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Low cost, usually 1-2 year payback</a:t>
            </a:r>
          </a:p>
          <a:p>
            <a:pPr marL="285750" lvl="0" indent="-285750">
              <a:lnSpc>
                <a:spcPct val="107000"/>
              </a:lnSpc>
              <a:buFont typeface="Arial" panose="020B0604020202020204" pitchFamily="34" charset="0"/>
              <a:buChar char="•"/>
            </a:pPr>
            <a:endParaRPr lang="en-GB" sz="27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27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10% saving on heating bills</a:t>
            </a:r>
          </a:p>
          <a:p>
            <a:pPr marL="285750" lvl="0" indent="-285750">
              <a:lnSpc>
                <a:spcPct val="107000"/>
              </a:lnSpc>
              <a:buFont typeface="Arial" panose="020B0604020202020204" pitchFamily="34" charset="0"/>
              <a:buChar char="•"/>
            </a:pPr>
            <a:endParaRPr lang="en-GB" sz="2700" kern="100" dirty="0">
              <a:solidFill>
                <a:srgbClr val="33A3A0"/>
              </a:solidFill>
              <a:effectLst/>
              <a:latin typeface="WMCA Circular Book" panose="020B0604020101020102"/>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2700" kern="100" dirty="0">
                <a:solidFill>
                  <a:srgbClr val="33A3A0"/>
                </a:solidFill>
                <a:effectLst/>
                <a:latin typeface="WMCA Circular Book" panose="020B0604020101020102"/>
                <a:ea typeface="Aptos" panose="020B0004020202020204" pitchFamily="34" charset="0"/>
                <a:cs typeface="Times New Roman" panose="02020603050405020304" pitchFamily="18" charset="0"/>
              </a:rPr>
              <a:t>Windows, doors, floors, old vents</a:t>
            </a:r>
          </a:p>
          <a:p>
            <a:pPr marL="285750" lvl="0" indent="-285750">
              <a:buFont typeface="Arial" panose="020B0604020202020204" pitchFamily="34" charset="0"/>
              <a:buChar char="•"/>
            </a:pPr>
            <a:endParaRPr lang="en-GB" kern="100" dirty="0">
              <a:effectLst/>
            </a:endParaRPr>
          </a:p>
        </p:txBody>
      </p:sp>
    </p:spTree>
    <p:extLst>
      <p:ext uri="{BB962C8B-B14F-4D97-AF65-F5344CB8AC3E}">
        <p14:creationId xmlns:p14="http://schemas.microsoft.com/office/powerpoint/2010/main" val="29488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Y Ways of Draught-Proofing Your Home ...">
            <a:extLst>
              <a:ext uri="{FF2B5EF4-FFF2-40B4-BE49-F238E27FC236}">
                <a16:creationId xmlns:a16="http://schemas.microsoft.com/office/drawing/2014/main" id="{6C9457A2-341A-CB30-635F-59401E1A159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2798" r="22798"/>
          <a:stretch>
            <a:fillRect/>
          </a:stretch>
        </p:blipFill>
        <p:spPr bwMode="auto">
          <a:xfrm>
            <a:off x="898963" y="2913063"/>
            <a:ext cx="3765506" cy="30036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all Brown Letterbox draught excluder ...">
            <a:extLst>
              <a:ext uri="{FF2B5EF4-FFF2-40B4-BE49-F238E27FC236}">
                <a16:creationId xmlns:a16="http://schemas.microsoft.com/office/drawing/2014/main" id="{7AAC5BD6-A2CB-2750-DE6D-29C89A467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838" y="7699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6036C76A-D94E-6749-038A-A71A98627063}"/>
              </a:ext>
            </a:extLst>
          </p:cNvPr>
          <p:cNvSpPr txBox="1">
            <a:spLocks/>
          </p:cNvSpPr>
          <p:nvPr/>
        </p:nvSpPr>
        <p:spPr>
          <a:xfrm>
            <a:off x="5996762" y="2768860"/>
            <a:ext cx="5656521" cy="260058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rgbClr val="EA7B23"/>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Letter box brushes</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Window seals</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rPr>
              <a:t>Window film</a:t>
            </a:r>
          </a:p>
          <a:p>
            <a:pPr marL="285750" indent="-285750">
              <a:lnSpc>
                <a:spcPct val="107000"/>
              </a:lnSpc>
              <a:buFont typeface="Arial" panose="020B0604020202020204" pitchFamily="34" charset="0"/>
              <a:buChar char="•"/>
            </a:pPr>
            <a:endParaRPr lang="en-GB" sz="2700" kern="100" dirty="0">
              <a:solidFill>
                <a:srgbClr val="33A3A0"/>
              </a:solidFill>
              <a:latin typeface="WMCA Circular Book" panose="020B0604020101020102"/>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GB" kern="100" dirty="0"/>
          </a:p>
        </p:txBody>
      </p:sp>
    </p:spTree>
    <p:extLst>
      <p:ext uri="{BB962C8B-B14F-4D97-AF65-F5344CB8AC3E}">
        <p14:creationId xmlns:p14="http://schemas.microsoft.com/office/powerpoint/2010/main" val="1336423079"/>
      </p:ext>
    </p:extLst>
  </p:cSld>
  <p:clrMapOvr>
    <a:masterClrMapping/>
  </p:clrMapOvr>
</p:sld>
</file>

<file path=ppt/theme/theme1.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ae0d3b8-4910-469e-890d-b0d005cbc6b7" xsi:nil="true"/>
    <lcf76f155ced4ddcb4097134ff3c332f xmlns="2adc5480-3a06-48d0-b86f-40683c6393f6">
      <Terms xmlns="http://schemas.microsoft.com/office/infopath/2007/PartnerControls"/>
    </lcf76f155ced4ddcb4097134ff3c332f>
    <SharedWithUsers xmlns="4ae0d3b8-4910-469e-890d-b0d005cbc6b7">
      <UserInfo>
        <DisplayName>SharingLinks.152787b6-543b-42aa-84aa-7e42a606f2e3.Flexible.fc7c00b8-1b85-4f3b-98b0-95e287df0cba</DisplayName>
        <AccountId>94</AccountId>
        <AccountType/>
      </UserInfo>
      <UserInfo>
        <DisplayName>SharingLinks.65208874-b428-47e3-a3f1-9dbec4452786.Flexible.6d7e3f02-b728-4858-9781-0e69e80f7cc1</DisplayName>
        <AccountId>108</AccountId>
        <AccountType/>
      </UserInfo>
      <UserInfo>
        <DisplayName>Ellie Crane</DisplayName>
        <AccountId>308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A8A126DBFD9D40BEE4AD0B473D313E" ma:contentTypeVersion="18" ma:contentTypeDescription="Create a new document." ma:contentTypeScope="" ma:versionID="5f6a95c5bdc1682e37803f1a3b377b01">
  <xsd:schema xmlns:xsd="http://www.w3.org/2001/XMLSchema" xmlns:xs="http://www.w3.org/2001/XMLSchema" xmlns:p="http://schemas.microsoft.com/office/2006/metadata/properties" xmlns:ns2="2adc5480-3a06-48d0-b86f-40683c6393f6" xmlns:ns3="4ae0d3b8-4910-469e-890d-b0d005cbc6b7" targetNamespace="http://schemas.microsoft.com/office/2006/metadata/properties" ma:root="true" ma:fieldsID="7487f76745b222bb3e32a33ee0bf7131" ns2:_="" ns3:_="">
    <xsd:import namespace="2adc5480-3a06-48d0-b86f-40683c6393f6"/>
    <xsd:import namespace="4ae0d3b8-4910-469e-890d-b0d005cbc6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c5480-3a06-48d0-b86f-40683c63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a49b27d-a8f4-4e0a-9d7a-7a66872d4e4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e0d3b8-4910-469e-890d-b0d005cbc6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3d61a5-490b-41ee-a37c-e231e2541b9d}" ma:internalName="TaxCatchAll" ma:showField="CatchAllData" ma:web="4ae0d3b8-4910-469e-890d-b0d005cbc6b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FA661-2A16-4B53-BA0D-9172CE0838E0}">
  <ds:schemaRefs>
    <ds:schemaRef ds:uri="http://schemas.microsoft.com/sharepoint/v3/contenttype/forms"/>
  </ds:schemaRefs>
</ds:datastoreItem>
</file>

<file path=customXml/itemProps2.xml><?xml version="1.0" encoding="utf-8"?>
<ds:datastoreItem xmlns:ds="http://schemas.openxmlformats.org/officeDocument/2006/customXml" ds:itemID="{4F7EE261-A9E3-451B-B4E7-D603C3219A1F}">
  <ds:schemaRefs>
    <ds:schemaRef ds:uri="2adc5480-3a06-48d0-b86f-40683c6393f6"/>
    <ds:schemaRef ds:uri="4ae0d3b8-4910-469e-890d-b0d005cbc6b7"/>
    <ds:schemaRef ds:uri="725d24fc-809a-4bdd-9738-c3b59f874622"/>
    <ds:schemaRef ds:uri="8b33ecfc-20ee-459b-bc87-3ecb00cb78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FF9520-B6AC-4E70-906C-785A1F32262B}">
  <ds:schemaRefs>
    <ds:schemaRef ds:uri="2adc5480-3a06-48d0-b86f-40683c6393f6"/>
    <ds:schemaRef ds:uri="4ae0d3b8-4910-469e-890d-b0d005cbc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1379</TotalTime>
  <Words>1221</Words>
  <Application>Microsoft Office PowerPoint</Application>
  <PresentationFormat>Widescreen</PresentationFormat>
  <Paragraphs>167</Paragraphs>
  <Slides>23</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Aptos</vt:lpstr>
      <vt:lpstr>Arial</vt:lpstr>
      <vt:lpstr>Arial Bold</vt:lpstr>
      <vt:lpstr>Arial Light</vt:lpstr>
      <vt:lpstr>Calibri</vt:lpstr>
      <vt:lpstr>Clear Sans Bold</vt:lpstr>
      <vt:lpstr>WMCA Circular Bold</vt:lpstr>
      <vt:lpstr>WMCA Circular Book</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Joe Taylor</dc:creator>
  <cp:lastModifiedBy>Ballinger, Sara</cp:lastModifiedBy>
  <cp:revision>29</cp:revision>
  <dcterms:created xsi:type="dcterms:W3CDTF">2023-06-16T14:48:34Z</dcterms:created>
  <dcterms:modified xsi:type="dcterms:W3CDTF">2024-09-23T11:47:40Z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0x01010031A8A126DBFD9D40BEE4AD0B473D313E</vt:lpwstr>
  </property>
  <property fmtid="{D5CDD505-2E9C-101B-9397-08002B2CF9AE}" pid="3" name="MediaServiceImageTags">
    <vt:lpwstr/>
  </property>
</Properties>
</file>