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9_7A4C9191.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0" r:id="rId2"/>
  </p:sldMasterIdLst>
  <p:notesMasterIdLst>
    <p:notesMasterId r:id="rId39"/>
  </p:notesMasterIdLst>
  <p:sldIdLst>
    <p:sldId id="324" r:id="rId3"/>
    <p:sldId id="256" r:id="rId4"/>
    <p:sldId id="259" r:id="rId5"/>
    <p:sldId id="257" r:id="rId6"/>
    <p:sldId id="267" r:id="rId7"/>
    <p:sldId id="288" r:id="rId8"/>
    <p:sldId id="266" r:id="rId9"/>
    <p:sldId id="270" r:id="rId10"/>
    <p:sldId id="272" r:id="rId11"/>
    <p:sldId id="313" r:id="rId12"/>
    <p:sldId id="289" r:id="rId13"/>
    <p:sldId id="318" r:id="rId14"/>
    <p:sldId id="274" r:id="rId15"/>
    <p:sldId id="319" r:id="rId16"/>
    <p:sldId id="271" r:id="rId17"/>
    <p:sldId id="322" r:id="rId18"/>
    <p:sldId id="283" r:id="rId19"/>
    <p:sldId id="321" r:id="rId20"/>
    <p:sldId id="277" r:id="rId21"/>
    <p:sldId id="279" r:id="rId22"/>
    <p:sldId id="320" r:id="rId23"/>
    <p:sldId id="285" r:id="rId24"/>
    <p:sldId id="323" r:id="rId25"/>
    <p:sldId id="281" r:id="rId26"/>
    <p:sldId id="291" r:id="rId27"/>
    <p:sldId id="312" r:id="rId28"/>
    <p:sldId id="296" r:id="rId29"/>
    <p:sldId id="299" r:id="rId30"/>
    <p:sldId id="307" r:id="rId31"/>
    <p:sldId id="308" r:id="rId32"/>
    <p:sldId id="309" r:id="rId33"/>
    <p:sldId id="265" r:id="rId34"/>
    <p:sldId id="310" r:id="rId35"/>
    <p:sldId id="311" r:id="rId36"/>
    <p:sldId id="325" r:id="rId37"/>
    <p:sldId id="306" r:id="rId38"/>
  </p:sldIdLst>
  <p:sldSz cx="18288000" cy="10287000"/>
  <p:notesSz cx="6858000" cy="9144000"/>
  <p:embeddedFontLst>
    <p:embeddedFont>
      <p:font typeface="Arial Bold" panose="020B0704020202020204" pitchFamily="34" charset="0"/>
      <p:regular r:id="rId40"/>
      <p:bold r:id="rId41"/>
    </p:embeddedFont>
    <p:embeddedFont>
      <p:font typeface="Clear Sans Bold" panose="020B0604020202020204"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E55BEF-925F-1401-F316-30CFC5F93B9C}" name="Ashmita Chitlangia" initials="AC" userId="uGZ+1Z2yN9hnuSiZ2rCJRoP+SzDgFZKhAThDN65S3D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C2A5B-B93B-DF8D-9E2A-860548AC6088}" v="279" dt="2024-09-23T09:41:25.620"/>
    <p1510:client id="{956CC394-591F-427A-AFC2-896D034E7705}" v="174" dt="2024-09-23T09:42:50.352"/>
    <p1510:client id="{F519A017-24B2-DA11-1963-8026EF39E3D6}" v="6" dt="2024-09-23T15:20:12.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48"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6.xml"/></Relationships>
</file>

<file path=ppt/comments/modernComment_109_7A4C9191.xml><?xml version="1.0" encoding="utf-8"?>
<p188:cmLst xmlns:a="http://schemas.openxmlformats.org/drawingml/2006/main" xmlns:r="http://schemas.openxmlformats.org/officeDocument/2006/relationships" xmlns:p188="http://schemas.microsoft.com/office/powerpoint/2018/8/main">
  <p188:cm id="{35E3C180-0310-4596-8679-071A1BE2FD82}" authorId="{9DE55BEF-925F-1401-F316-30CFC5F93B9C}" created="2023-11-08T11:07:13.252">
    <ac:deMkLst xmlns:ac="http://schemas.microsoft.com/office/drawing/2013/main/command">
      <pc:docMk xmlns:pc="http://schemas.microsoft.com/office/powerpoint/2013/main/command"/>
      <pc:sldMk xmlns:pc="http://schemas.microsoft.com/office/powerpoint/2013/main/command" cId="2051838353" sldId="265"/>
      <ac:spMk id="9" creationId="{00000000-0000-0000-0000-000000000000}"/>
    </ac:deMkLst>
    <p188:txBody>
      <a:bodyPr/>
      <a:lstStyle/>
      <a:p>
        <a:r>
          <a:rPr lang="en-GB"/>
          <a:t>This Slide - Generic - Marketing Stakeholders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89C164-CCF0-4F69-AAAA-E8A2F0DBB0C4}" type="datetimeFigureOut">
              <a:rPr lang="en-GB" smtClean="0"/>
              <a:t>23/09/2024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8BC16-1111-4727-A3C9-2B55F0C8983B}" type="slidenum">
              <a:rPr lang="en-GB" smtClean="0"/>
              <a:t>‹#›</a:t>
            </a:fld>
            <a:endParaRPr lang="en-GB"/>
          </a:p>
        </p:txBody>
      </p:sp>
    </p:spTree>
    <p:extLst>
      <p:ext uri="{BB962C8B-B14F-4D97-AF65-F5344CB8AC3E}">
        <p14:creationId xmlns:p14="http://schemas.microsoft.com/office/powerpoint/2010/main" val="303514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Best time to do a webinar on energy efficiency is when its minus 5 and </a:t>
            </a:r>
            <a:r>
              <a:rPr lang="en-GB" err="1"/>
              <a:t>everyones</a:t>
            </a:r>
            <a:r>
              <a:rPr lang="en-GB"/>
              <a:t> got their heating on full!</a:t>
            </a:r>
          </a:p>
        </p:txBody>
      </p:sp>
      <p:sp>
        <p:nvSpPr>
          <p:cNvPr id="4" name="Slide Number Placeholder 3"/>
          <p:cNvSpPr>
            <a:spLocks noGrp="1"/>
          </p:cNvSpPr>
          <p:nvPr>
            <p:ph type="sldNum" sz="quarter" idx="5"/>
          </p:nvPr>
        </p:nvSpPr>
        <p:spPr/>
        <p:txBody>
          <a:bodyPr/>
          <a:lstStyle/>
          <a:p>
            <a:fld id="{7FB8BC16-1111-4727-A3C9-2B55F0C8983B}" type="slidenum">
              <a:rPr lang="en-GB" smtClean="0"/>
              <a:t>2</a:t>
            </a:fld>
            <a:endParaRPr lang="en-GB"/>
          </a:p>
        </p:txBody>
      </p:sp>
    </p:spTree>
    <p:extLst>
      <p:ext uri="{BB962C8B-B14F-4D97-AF65-F5344CB8AC3E}">
        <p14:creationId xmlns:p14="http://schemas.microsoft.com/office/powerpoint/2010/main" val="24684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11</a:t>
            </a:fld>
            <a:endParaRPr lang="en-GB"/>
          </a:p>
        </p:txBody>
      </p:sp>
    </p:spTree>
    <p:extLst>
      <p:ext uri="{BB962C8B-B14F-4D97-AF65-F5344CB8AC3E}">
        <p14:creationId xmlns:p14="http://schemas.microsoft.com/office/powerpoint/2010/main" val="2684560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12</a:t>
            </a:fld>
            <a:endParaRPr lang="en-GB"/>
          </a:p>
        </p:txBody>
      </p:sp>
    </p:spTree>
    <p:extLst>
      <p:ext uri="{BB962C8B-B14F-4D97-AF65-F5344CB8AC3E}">
        <p14:creationId xmlns:p14="http://schemas.microsoft.com/office/powerpoint/2010/main" val="175109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Efficiency savings vary depending on installation. Ones I’ve helped with can also improve security </a:t>
            </a:r>
          </a:p>
        </p:txBody>
      </p:sp>
      <p:sp>
        <p:nvSpPr>
          <p:cNvPr id="4" name="Slide Number Placeholder 3"/>
          <p:cNvSpPr>
            <a:spLocks noGrp="1"/>
          </p:cNvSpPr>
          <p:nvPr>
            <p:ph type="sldNum" sz="quarter" idx="5"/>
          </p:nvPr>
        </p:nvSpPr>
        <p:spPr/>
        <p:txBody>
          <a:bodyPr/>
          <a:lstStyle/>
          <a:p>
            <a:fld id="{7FB8BC16-1111-4727-A3C9-2B55F0C8983B}" type="slidenum">
              <a:rPr lang="en-GB" smtClean="0"/>
              <a:t>13</a:t>
            </a:fld>
            <a:endParaRPr lang="en-GB"/>
          </a:p>
        </p:txBody>
      </p:sp>
    </p:spTree>
    <p:extLst>
      <p:ext uri="{BB962C8B-B14F-4D97-AF65-F5344CB8AC3E}">
        <p14:creationId xmlns:p14="http://schemas.microsoft.com/office/powerpoint/2010/main" val="52573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14</a:t>
            </a:fld>
            <a:endParaRPr lang="en-GB"/>
          </a:p>
        </p:txBody>
      </p:sp>
    </p:spTree>
    <p:extLst>
      <p:ext uri="{BB962C8B-B14F-4D97-AF65-F5344CB8AC3E}">
        <p14:creationId xmlns:p14="http://schemas.microsoft.com/office/powerpoint/2010/main" val="3801600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Very bespoke depending on site, usage etc. still use Carbon Trust methodology. Old style bulbs are expensive and will soon be phased out. </a:t>
            </a:r>
          </a:p>
        </p:txBody>
      </p:sp>
      <p:sp>
        <p:nvSpPr>
          <p:cNvPr id="4" name="Slide Number Placeholder 3"/>
          <p:cNvSpPr>
            <a:spLocks noGrp="1"/>
          </p:cNvSpPr>
          <p:nvPr>
            <p:ph type="sldNum" sz="quarter" idx="5"/>
          </p:nvPr>
        </p:nvSpPr>
        <p:spPr/>
        <p:txBody>
          <a:bodyPr/>
          <a:lstStyle/>
          <a:p>
            <a:fld id="{7FB8BC16-1111-4727-A3C9-2B55F0C8983B}" type="slidenum">
              <a:rPr lang="en-GB" smtClean="0"/>
              <a:t>15</a:t>
            </a:fld>
            <a:endParaRPr lang="en-GB"/>
          </a:p>
        </p:txBody>
      </p:sp>
    </p:spTree>
    <p:extLst>
      <p:ext uri="{BB962C8B-B14F-4D97-AF65-F5344CB8AC3E}">
        <p14:creationId xmlns:p14="http://schemas.microsoft.com/office/powerpoint/2010/main" val="3053236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16</a:t>
            </a:fld>
            <a:endParaRPr lang="en-GB"/>
          </a:p>
        </p:txBody>
      </p:sp>
    </p:spTree>
    <p:extLst>
      <p:ext uri="{BB962C8B-B14F-4D97-AF65-F5344CB8AC3E}">
        <p14:creationId xmlns:p14="http://schemas.microsoft.com/office/powerpoint/2010/main" val="302608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Most compressor companies will give a detailed efficiency analysis as part of the proposal </a:t>
            </a:r>
          </a:p>
        </p:txBody>
      </p:sp>
      <p:sp>
        <p:nvSpPr>
          <p:cNvPr id="4" name="Slide Number Placeholder 3"/>
          <p:cNvSpPr>
            <a:spLocks noGrp="1"/>
          </p:cNvSpPr>
          <p:nvPr>
            <p:ph type="sldNum" sz="quarter" idx="5"/>
          </p:nvPr>
        </p:nvSpPr>
        <p:spPr/>
        <p:txBody>
          <a:bodyPr/>
          <a:lstStyle/>
          <a:p>
            <a:fld id="{7FB8BC16-1111-4727-A3C9-2B55F0C8983B}" type="slidenum">
              <a:rPr lang="en-GB" smtClean="0"/>
              <a:t>17</a:t>
            </a:fld>
            <a:endParaRPr lang="en-GB"/>
          </a:p>
        </p:txBody>
      </p:sp>
    </p:spTree>
    <p:extLst>
      <p:ext uri="{BB962C8B-B14F-4D97-AF65-F5344CB8AC3E}">
        <p14:creationId xmlns:p14="http://schemas.microsoft.com/office/powerpoint/2010/main" val="255264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18</a:t>
            </a:fld>
            <a:endParaRPr lang="en-GB"/>
          </a:p>
        </p:txBody>
      </p:sp>
    </p:spTree>
    <p:extLst>
      <p:ext uri="{BB962C8B-B14F-4D97-AF65-F5344CB8AC3E}">
        <p14:creationId xmlns:p14="http://schemas.microsoft.com/office/powerpoint/2010/main" val="2550995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Very bespoke per site and per sector. I will give guidance on support I’ve given. We have done whole sessions on this in the past </a:t>
            </a:r>
          </a:p>
        </p:txBody>
      </p:sp>
      <p:sp>
        <p:nvSpPr>
          <p:cNvPr id="4" name="Slide Number Placeholder 3"/>
          <p:cNvSpPr>
            <a:spLocks noGrp="1"/>
          </p:cNvSpPr>
          <p:nvPr>
            <p:ph type="sldNum" sz="quarter" idx="5"/>
          </p:nvPr>
        </p:nvSpPr>
        <p:spPr/>
        <p:txBody>
          <a:bodyPr/>
          <a:lstStyle/>
          <a:p>
            <a:fld id="{7FB8BC16-1111-4727-A3C9-2B55F0C8983B}" type="slidenum">
              <a:rPr lang="en-GB" smtClean="0"/>
              <a:t>19</a:t>
            </a:fld>
            <a:endParaRPr lang="en-GB"/>
          </a:p>
        </p:txBody>
      </p:sp>
    </p:spTree>
    <p:extLst>
      <p:ext uri="{BB962C8B-B14F-4D97-AF65-F5344CB8AC3E}">
        <p14:creationId xmlns:p14="http://schemas.microsoft.com/office/powerpoint/2010/main" val="583801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Simple  - upgrade gas boiler BUT still fossil fuel. Can swap out boiler for IR/</a:t>
            </a:r>
            <a:r>
              <a:rPr lang="en-GB" err="1"/>
              <a:t>elec</a:t>
            </a:r>
            <a:r>
              <a:rPr lang="en-GB"/>
              <a:t> rads and hot water points. Can use heat pumps or A/C. For manufacturing sectors they often have large space heaters  - yet to see a suitable ‘renewable’ alternative for this (when we do I will do a specific session on it) but </a:t>
            </a:r>
            <a:r>
              <a:rPr lang="en-GB" err="1"/>
              <a:t>destrat</a:t>
            </a:r>
            <a:r>
              <a:rPr lang="en-GB"/>
              <a:t> fans work well – make what’s in place work more efficiently </a:t>
            </a:r>
          </a:p>
        </p:txBody>
      </p:sp>
      <p:sp>
        <p:nvSpPr>
          <p:cNvPr id="4" name="Slide Number Placeholder 3"/>
          <p:cNvSpPr>
            <a:spLocks noGrp="1"/>
          </p:cNvSpPr>
          <p:nvPr>
            <p:ph type="sldNum" sz="quarter" idx="5"/>
          </p:nvPr>
        </p:nvSpPr>
        <p:spPr/>
        <p:txBody>
          <a:bodyPr/>
          <a:lstStyle/>
          <a:p>
            <a:fld id="{7FB8BC16-1111-4727-A3C9-2B55F0C8983B}" type="slidenum">
              <a:rPr lang="en-GB" smtClean="0"/>
              <a:t>20</a:t>
            </a:fld>
            <a:endParaRPr lang="en-GB"/>
          </a:p>
        </p:txBody>
      </p:sp>
    </p:spTree>
    <p:extLst>
      <p:ext uri="{BB962C8B-B14F-4D97-AF65-F5344CB8AC3E}">
        <p14:creationId xmlns:p14="http://schemas.microsoft.com/office/powerpoint/2010/main" val="177336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a:t>
            </a:fld>
            <a:endParaRPr lang="en-GB"/>
          </a:p>
        </p:txBody>
      </p:sp>
    </p:spTree>
    <p:extLst>
      <p:ext uri="{BB962C8B-B14F-4D97-AF65-F5344CB8AC3E}">
        <p14:creationId xmlns:p14="http://schemas.microsoft.com/office/powerpoint/2010/main" val="712069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21</a:t>
            </a:fld>
            <a:endParaRPr lang="en-GB"/>
          </a:p>
        </p:txBody>
      </p:sp>
    </p:spTree>
    <p:extLst>
      <p:ext uri="{BB962C8B-B14F-4D97-AF65-F5344CB8AC3E}">
        <p14:creationId xmlns:p14="http://schemas.microsoft.com/office/powerpoint/2010/main" val="3871634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all very pro-solar. I have seen paybacks of between 9 months to 3-4 years for a standard installation. The main funding we have cannot be used to support a solar install however I would always discuss it during the audit and provide payback details and guidance. Grant or no grant, it is worth considering, especially if you own the building. Also allows you to promote yourself as a ‘green’ business and makes </a:t>
            </a:r>
            <a:r>
              <a:rPr lang="en-GB" err="1"/>
              <a:t>eg</a:t>
            </a:r>
            <a:r>
              <a:rPr lang="en-GB"/>
              <a:t> </a:t>
            </a:r>
            <a:r>
              <a:rPr lang="en-GB" err="1"/>
              <a:t>elec</a:t>
            </a:r>
            <a:r>
              <a:rPr lang="en-GB"/>
              <a:t> heating more viable </a:t>
            </a:r>
          </a:p>
        </p:txBody>
      </p:sp>
      <p:sp>
        <p:nvSpPr>
          <p:cNvPr id="4" name="Slide Number Placeholder 3"/>
          <p:cNvSpPr>
            <a:spLocks noGrp="1"/>
          </p:cNvSpPr>
          <p:nvPr>
            <p:ph type="sldNum" sz="quarter" idx="5"/>
          </p:nvPr>
        </p:nvSpPr>
        <p:spPr/>
        <p:txBody>
          <a:bodyPr/>
          <a:lstStyle/>
          <a:p>
            <a:fld id="{7FB8BC16-1111-4727-A3C9-2B55F0C8983B}" type="slidenum">
              <a:rPr lang="en-GB" smtClean="0"/>
              <a:t>22</a:t>
            </a:fld>
            <a:endParaRPr lang="en-GB"/>
          </a:p>
        </p:txBody>
      </p:sp>
    </p:spTree>
    <p:extLst>
      <p:ext uri="{BB962C8B-B14F-4D97-AF65-F5344CB8AC3E}">
        <p14:creationId xmlns:p14="http://schemas.microsoft.com/office/powerpoint/2010/main" val="4117165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23</a:t>
            </a:fld>
            <a:endParaRPr lang="en-GB"/>
          </a:p>
        </p:txBody>
      </p:sp>
    </p:spTree>
    <p:extLst>
      <p:ext uri="{BB962C8B-B14F-4D97-AF65-F5344CB8AC3E}">
        <p14:creationId xmlns:p14="http://schemas.microsoft.com/office/powerpoint/2010/main" val="1098420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Eg</a:t>
            </a:r>
            <a:r>
              <a:rPr lang="en-GB"/>
              <a:t> CNC machines – produce more in quicker time and have a lower consumption. Metalwork Processes – centrifuge  - cut down on oil passing through the washer reduced washer operation time AND allowed the oil to be re-used</a:t>
            </a:r>
          </a:p>
        </p:txBody>
      </p:sp>
      <p:sp>
        <p:nvSpPr>
          <p:cNvPr id="4" name="Slide Number Placeholder 3"/>
          <p:cNvSpPr>
            <a:spLocks noGrp="1"/>
          </p:cNvSpPr>
          <p:nvPr>
            <p:ph type="sldNum" sz="quarter" idx="5"/>
          </p:nvPr>
        </p:nvSpPr>
        <p:spPr/>
        <p:txBody>
          <a:bodyPr/>
          <a:lstStyle/>
          <a:p>
            <a:fld id="{7FB8BC16-1111-4727-A3C9-2B55F0C8983B}" type="slidenum">
              <a:rPr lang="en-GB" smtClean="0"/>
              <a:t>24</a:t>
            </a:fld>
            <a:endParaRPr lang="en-GB"/>
          </a:p>
        </p:txBody>
      </p:sp>
    </p:spTree>
    <p:extLst>
      <p:ext uri="{BB962C8B-B14F-4D97-AF65-F5344CB8AC3E}">
        <p14:creationId xmlns:p14="http://schemas.microsoft.com/office/powerpoint/2010/main" val="739608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25</a:t>
            </a:fld>
            <a:endParaRPr lang="en-GB"/>
          </a:p>
        </p:txBody>
      </p:sp>
    </p:spTree>
    <p:extLst>
      <p:ext uri="{BB962C8B-B14F-4D97-AF65-F5344CB8AC3E}">
        <p14:creationId xmlns:p14="http://schemas.microsoft.com/office/powerpoint/2010/main" val="793750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Again – reiterate that this is for guidance only  - suppliers will give confirmed capital price, offer more specialised advice  - EG in regards to heating once a supplier has been to site a totally different installation has been suggested  - this is fine and can still be supported. Cannot stress this enough - Our time is free, the audit is free and the grant is a grant  - but you will need to engage with expert, reputable suppliers </a:t>
            </a:r>
          </a:p>
        </p:txBody>
      </p:sp>
      <p:sp>
        <p:nvSpPr>
          <p:cNvPr id="4" name="Slide Number Placeholder 3"/>
          <p:cNvSpPr>
            <a:spLocks noGrp="1"/>
          </p:cNvSpPr>
          <p:nvPr>
            <p:ph type="sldNum" sz="quarter" idx="5"/>
          </p:nvPr>
        </p:nvSpPr>
        <p:spPr/>
        <p:txBody>
          <a:bodyPr/>
          <a:lstStyle/>
          <a:p>
            <a:fld id="{7FB8BC16-1111-4727-A3C9-2B55F0C8983B}" type="slidenum">
              <a:rPr lang="en-GB" smtClean="0"/>
              <a:t>26</a:t>
            </a:fld>
            <a:endParaRPr lang="en-GB"/>
          </a:p>
        </p:txBody>
      </p:sp>
    </p:spTree>
    <p:extLst>
      <p:ext uri="{BB962C8B-B14F-4D97-AF65-F5344CB8AC3E}">
        <p14:creationId xmlns:p14="http://schemas.microsoft.com/office/powerpoint/2010/main" val="3715808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27</a:t>
            </a:fld>
            <a:endParaRPr lang="en-GB"/>
          </a:p>
        </p:txBody>
      </p:sp>
    </p:spTree>
    <p:extLst>
      <p:ext uri="{BB962C8B-B14F-4D97-AF65-F5344CB8AC3E}">
        <p14:creationId xmlns:p14="http://schemas.microsoft.com/office/powerpoint/2010/main" val="2638211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 important </a:t>
            </a:r>
            <a:r>
              <a:rPr lang="en-GB" b="1"/>
              <a:t>– QUOTES </a:t>
            </a:r>
            <a:r>
              <a:rPr lang="en-GB"/>
              <a:t>needed  - you will need to get 3 quotes. This ensures best value you can use your preferred supplier). Important to state you have to apply for the grant BEFORE starting any work, and the grant is paid out following install and claim </a:t>
            </a:r>
          </a:p>
        </p:txBody>
      </p:sp>
      <p:sp>
        <p:nvSpPr>
          <p:cNvPr id="4" name="Slide Number Placeholder 3"/>
          <p:cNvSpPr>
            <a:spLocks noGrp="1"/>
          </p:cNvSpPr>
          <p:nvPr>
            <p:ph type="sldNum" sz="quarter" idx="5"/>
          </p:nvPr>
        </p:nvSpPr>
        <p:spPr/>
        <p:txBody>
          <a:bodyPr/>
          <a:lstStyle/>
          <a:p>
            <a:fld id="{7FB8BC16-1111-4727-A3C9-2B55F0C8983B}" type="slidenum">
              <a:rPr lang="en-GB" smtClean="0"/>
              <a:t>28</a:t>
            </a:fld>
            <a:endParaRPr lang="en-GB"/>
          </a:p>
        </p:txBody>
      </p:sp>
    </p:spTree>
    <p:extLst>
      <p:ext uri="{BB962C8B-B14F-4D97-AF65-F5344CB8AC3E}">
        <p14:creationId xmlns:p14="http://schemas.microsoft.com/office/powerpoint/2010/main" val="665345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29</a:t>
            </a:fld>
            <a:endParaRPr lang="en-GB"/>
          </a:p>
        </p:txBody>
      </p:sp>
    </p:spTree>
    <p:extLst>
      <p:ext uri="{BB962C8B-B14F-4D97-AF65-F5344CB8AC3E}">
        <p14:creationId xmlns:p14="http://schemas.microsoft.com/office/powerpoint/2010/main" val="358617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30</a:t>
            </a:fld>
            <a:endParaRPr lang="en-GB"/>
          </a:p>
        </p:txBody>
      </p:sp>
    </p:spTree>
    <p:extLst>
      <p:ext uri="{BB962C8B-B14F-4D97-AF65-F5344CB8AC3E}">
        <p14:creationId xmlns:p14="http://schemas.microsoft.com/office/powerpoint/2010/main" val="42177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4</a:t>
            </a:fld>
            <a:endParaRPr lang="en-GB"/>
          </a:p>
        </p:txBody>
      </p:sp>
    </p:spTree>
    <p:extLst>
      <p:ext uri="{BB962C8B-B14F-4D97-AF65-F5344CB8AC3E}">
        <p14:creationId xmlns:p14="http://schemas.microsoft.com/office/powerpoint/2010/main" val="2182122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a local council we have to stay impartial………</a:t>
            </a:r>
          </a:p>
        </p:txBody>
      </p:sp>
      <p:sp>
        <p:nvSpPr>
          <p:cNvPr id="4" name="Slide Number Placeholder 3"/>
          <p:cNvSpPr>
            <a:spLocks noGrp="1"/>
          </p:cNvSpPr>
          <p:nvPr>
            <p:ph type="sldNum" sz="quarter" idx="5"/>
          </p:nvPr>
        </p:nvSpPr>
        <p:spPr/>
        <p:txBody>
          <a:bodyPr/>
          <a:lstStyle/>
          <a:p>
            <a:fld id="{7FB8BC16-1111-4727-A3C9-2B55F0C8983B}" type="slidenum">
              <a:rPr lang="en-GB" smtClean="0"/>
              <a:t>31</a:t>
            </a:fld>
            <a:endParaRPr lang="en-GB"/>
          </a:p>
        </p:txBody>
      </p:sp>
    </p:spTree>
    <p:extLst>
      <p:ext uri="{BB962C8B-B14F-4D97-AF65-F5344CB8AC3E}">
        <p14:creationId xmlns:p14="http://schemas.microsoft.com/office/powerpoint/2010/main" val="1763450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32</a:t>
            </a:fld>
            <a:endParaRPr lang="en-GB"/>
          </a:p>
        </p:txBody>
      </p:sp>
    </p:spTree>
    <p:extLst>
      <p:ext uri="{BB962C8B-B14F-4D97-AF65-F5344CB8AC3E}">
        <p14:creationId xmlns:p14="http://schemas.microsoft.com/office/powerpoint/2010/main" val="3307654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33</a:t>
            </a:fld>
            <a:endParaRPr lang="en-GB"/>
          </a:p>
        </p:txBody>
      </p:sp>
    </p:spTree>
    <p:extLst>
      <p:ext uri="{BB962C8B-B14F-4D97-AF65-F5344CB8AC3E}">
        <p14:creationId xmlns:p14="http://schemas.microsoft.com/office/powerpoint/2010/main" val="3981173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EVENTS  - Tomorrow’s webinar gives case study examples – so will go through the actual projects referred to in these slides in more detail. 10</a:t>
            </a:r>
            <a:r>
              <a:rPr lang="en-GB" baseline="30000" dirty="0"/>
              <a:t>th</a:t>
            </a:r>
            <a:r>
              <a:rPr lang="en-GB" dirty="0"/>
              <a:t> October – MTC event</a:t>
            </a:r>
          </a:p>
        </p:txBody>
      </p:sp>
      <p:sp>
        <p:nvSpPr>
          <p:cNvPr id="4" name="Slide Number Placeholder 3"/>
          <p:cNvSpPr>
            <a:spLocks noGrp="1"/>
          </p:cNvSpPr>
          <p:nvPr>
            <p:ph type="sldNum" sz="quarter" idx="5"/>
          </p:nvPr>
        </p:nvSpPr>
        <p:spPr/>
        <p:txBody>
          <a:bodyPr/>
          <a:lstStyle/>
          <a:p>
            <a:fld id="{7FB8BC16-1111-4727-A3C9-2B55F0C8983B}" type="slidenum">
              <a:rPr lang="en-GB" smtClean="0"/>
              <a:t>34</a:t>
            </a:fld>
            <a:endParaRPr lang="en-GB"/>
          </a:p>
        </p:txBody>
      </p:sp>
    </p:spTree>
    <p:extLst>
      <p:ext uri="{BB962C8B-B14F-4D97-AF65-F5344CB8AC3E}">
        <p14:creationId xmlns:p14="http://schemas.microsoft.com/office/powerpoint/2010/main" val="4003632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B8BC16-1111-4727-A3C9-2B55F0C8983B}" type="slidenum">
              <a:rPr lang="en-GB" smtClean="0"/>
              <a:t>35</a:t>
            </a:fld>
            <a:endParaRPr lang="en-GB"/>
          </a:p>
        </p:txBody>
      </p:sp>
    </p:spTree>
    <p:extLst>
      <p:ext uri="{BB962C8B-B14F-4D97-AF65-F5344CB8AC3E}">
        <p14:creationId xmlns:p14="http://schemas.microsoft.com/office/powerpoint/2010/main" val="2557888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36</a:t>
            </a:fld>
            <a:endParaRPr lang="en-GB"/>
          </a:p>
        </p:txBody>
      </p:sp>
    </p:spTree>
    <p:extLst>
      <p:ext uri="{BB962C8B-B14F-4D97-AF65-F5344CB8AC3E}">
        <p14:creationId xmlns:p14="http://schemas.microsoft.com/office/powerpoint/2010/main" val="312777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B8BC16-1111-4727-A3C9-2B55F0C8983B}" type="slidenum">
              <a:rPr lang="en-GB" smtClean="0"/>
              <a:t>5</a:t>
            </a:fld>
            <a:endParaRPr lang="en-GB"/>
          </a:p>
        </p:txBody>
      </p:sp>
    </p:spTree>
    <p:extLst>
      <p:ext uri="{BB962C8B-B14F-4D97-AF65-F5344CB8AC3E}">
        <p14:creationId xmlns:p14="http://schemas.microsoft.com/office/powerpoint/2010/main" val="423318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ESOS – energy savings opportunity scheme. Over 250 employees, t/o more than £44 million. Carbon Trust methodologies. Guidance – flag thing to you. You an then engage with respective experts in e heating </a:t>
            </a:r>
          </a:p>
          <a:p>
            <a:r>
              <a:rPr lang="en-GB"/>
              <a:t>Hopefully this session will give business owners ideas in regards to their own buildings</a:t>
            </a:r>
          </a:p>
        </p:txBody>
      </p:sp>
      <p:sp>
        <p:nvSpPr>
          <p:cNvPr id="4" name="Slide Number Placeholder 3"/>
          <p:cNvSpPr>
            <a:spLocks noGrp="1"/>
          </p:cNvSpPr>
          <p:nvPr>
            <p:ph type="sldNum" sz="quarter" idx="5"/>
          </p:nvPr>
        </p:nvSpPr>
        <p:spPr/>
        <p:txBody>
          <a:bodyPr/>
          <a:lstStyle/>
          <a:p>
            <a:fld id="{7FB8BC16-1111-4727-A3C9-2B55F0C8983B}" type="slidenum">
              <a:rPr lang="en-GB" smtClean="0"/>
              <a:t>6</a:t>
            </a:fld>
            <a:endParaRPr lang="en-GB"/>
          </a:p>
        </p:txBody>
      </p:sp>
    </p:spTree>
    <p:extLst>
      <p:ext uri="{BB962C8B-B14F-4D97-AF65-F5344CB8AC3E}">
        <p14:creationId xmlns:p14="http://schemas.microsoft.com/office/powerpoint/2010/main" val="70247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Baseline  - if you can’t measure it, you can’t manage it</a:t>
            </a:r>
            <a:r>
              <a:rPr lang="en-GB"/>
              <a:t>. So need bills prior ideally. Also gives us the energy rate, which has a massive bearing on the ongoing savings and payback periods. </a:t>
            </a:r>
          </a:p>
          <a:p>
            <a:r>
              <a:rPr lang="en-GB"/>
              <a:t>My favourite part of my job is meeting different business owners, learning how they operate and then seeing where we can help Ownership of the building (has a bearing on measures with longer payback). Where the business sees their capital best allocated. </a:t>
            </a:r>
          </a:p>
        </p:txBody>
      </p:sp>
      <p:sp>
        <p:nvSpPr>
          <p:cNvPr id="4" name="Slide Number Placeholder 3"/>
          <p:cNvSpPr>
            <a:spLocks noGrp="1"/>
          </p:cNvSpPr>
          <p:nvPr>
            <p:ph type="sldNum" sz="quarter" idx="5"/>
          </p:nvPr>
        </p:nvSpPr>
        <p:spPr/>
        <p:txBody>
          <a:bodyPr/>
          <a:lstStyle/>
          <a:p>
            <a:fld id="{7FB8BC16-1111-4727-A3C9-2B55F0C8983B}" type="slidenum">
              <a:rPr lang="en-GB" smtClean="0"/>
              <a:t>7</a:t>
            </a:fld>
            <a:endParaRPr lang="en-GB"/>
          </a:p>
        </p:txBody>
      </p:sp>
    </p:spTree>
    <p:extLst>
      <p:ext uri="{BB962C8B-B14F-4D97-AF65-F5344CB8AC3E}">
        <p14:creationId xmlns:p14="http://schemas.microsoft.com/office/powerpoint/2010/main" val="111519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Walk around site. Not rocket science, take notes and pictures. Energy consumption v important </a:t>
            </a:r>
          </a:p>
        </p:txBody>
      </p:sp>
      <p:sp>
        <p:nvSpPr>
          <p:cNvPr id="4" name="Slide Number Placeholder 3"/>
          <p:cNvSpPr>
            <a:spLocks noGrp="1"/>
          </p:cNvSpPr>
          <p:nvPr>
            <p:ph type="sldNum" sz="quarter" idx="5"/>
          </p:nvPr>
        </p:nvSpPr>
        <p:spPr/>
        <p:txBody>
          <a:bodyPr/>
          <a:lstStyle/>
          <a:p>
            <a:fld id="{7FB8BC16-1111-4727-A3C9-2B55F0C8983B}" type="slidenum">
              <a:rPr lang="en-GB" smtClean="0"/>
              <a:t>8</a:t>
            </a:fld>
            <a:endParaRPr lang="en-GB"/>
          </a:p>
        </p:txBody>
      </p:sp>
    </p:spTree>
    <p:extLst>
      <p:ext uri="{BB962C8B-B14F-4D97-AF65-F5344CB8AC3E}">
        <p14:creationId xmlns:p14="http://schemas.microsoft.com/office/powerpoint/2010/main" val="389950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Walk you through things I typically identify and what the potential efficiency gains are </a:t>
            </a:r>
          </a:p>
        </p:txBody>
      </p:sp>
      <p:sp>
        <p:nvSpPr>
          <p:cNvPr id="4" name="Slide Number Placeholder 3"/>
          <p:cNvSpPr>
            <a:spLocks noGrp="1"/>
          </p:cNvSpPr>
          <p:nvPr>
            <p:ph type="sldNum" sz="quarter" idx="5"/>
          </p:nvPr>
        </p:nvSpPr>
        <p:spPr/>
        <p:txBody>
          <a:bodyPr/>
          <a:lstStyle/>
          <a:p>
            <a:fld id="{7FB8BC16-1111-4727-A3C9-2B55F0C8983B}" type="slidenum">
              <a:rPr lang="en-GB" smtClean="0"/>
              <a:t>9</a:t>
            </a:fld>
            <a:endParaRPr lang="en-GB"/>
          </a:p>
        </p:txBody>
      </p:sp>
    </p:spTree>
    <p:extLst>
      <p:ext uri="{BB962C8B-B14F-4D97-AF65-F5344CB8AC3E}">
        <p14:creationId xmlns:p14="http://schemas.microsoft.com/office/powerpoint/2010/main" val="68720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Important to state that throughout, an indicative cost will be used. You MAY already have a quote in, we can easily use this. But it is </a:t>
            </a:r>
          </a:p>
        </p:txBody>
      </p:sp>
      <p:sp>
        <p:nvSpPr>
          <p:cNvPr id="4" name="Slide Number Placeholder 3"/>
          <p:cNvSpPr>
            <a:spLocks noGrp="1"/>
          </p:cNvSpPr>
          <p:nvPr>
            <p:ph type="sldNum" sz="quarter" idx="5"/>
          </p:nvPr>
        </p:nvSpPr>
        <p:spPr/>
        <p:txBody>
          <a:bodyPr/>
          <a:lstStyle/>
          <a:p>
            <a:fld id="{7FB8BC16-1111-4727-A3C9-2B55F0C8983B}" type="slidenum">
              <a:rPr lang="en-GB" smtClean="0"/>
              <a:t>10</a:t>
            </a:fld>
            <a:endParaRPr lang="en-GB"/>
          </a:p>
        </p:txBody>
      </p:sp>
    </p:spTree>
    <p:extLst>
      <p:ext uri="{BB962C8B-B14F-4D97-AF65-F5344CB8AC3E}">
        <p14:creationId xmlns:p14="http://schemas.microsoft.com/office/powerpoint/2010/main" val="12169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8095422" y="1"/>
            <a:ext cx="12896022" cy="10286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1476893" y="3575643"/>
            <a:ext cx="5560218" cy="1344228"/>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06413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02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8095422" y="1"/>
            <a:ext cx="12896022" cy="10286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1476893" y="3575643"/>
            <a:ext cx="5560218" cy="1344228"/>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ABCCF3-7358-6BEF-399D-4A1899C53BBC}"/>
              </a:ext>
            </a:extLst>
          </p:cNvPr>
          <p:cNvSpPr>
            <a:spLocks noGrp="1"/>
          </p:cNvSpPr>
          <p:nvPr>
            <p:ph type="pic" sz="quarter" idx="10" hasCustomPrompt="1"/>
          </p:nvPr>
        </p:nvSpPr>
        <p:spPr>
          <a:xfrm>
            <a:off x="8095422" y="1"/>
            <a:ext cx="12896022" cy="10286999"/>
          </a:xfrm>
          <a:prstGeom prst="hexagon">
            <a:avLst/>
          </a:prstGeom>
        </p:spPr>
        <p:txBody>
          <a:bodyPr/>
          <a:lstStyle/>
          <a:p>
            <a:r>
              <a:rPr lang="en-US"/>
              <a:t>Insert title image here</a:t>
            </a:r>
          </a:p>
        </p:txBody>
      </p:sp>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pic>
        <p:nvPicPr>
          <p:cNvPr id="14" name="Picture 13" descr="A close-up of a black background&#10;&#10;Description automatically generated with low confidence">
            <a:extLst>
              <a:ext uri="{FF2B5EF4-FFF2-40B4-BE49-F238E27FC236}">
                <a16:creationId xmlns:a16="http://schemas.microsoft.com/office/drawing/2014/main" id="{7CCD8ADC-B5DA-71AC-B491-7DA9D0289AAF}"/>
              </a:ext>
            </a:extLst>
          </p:cNvPr>
          <p:cNvPicPr>
            <a:picLocks noChangeAspect="1"/>
          </p:cNvPicPr>
          <p:nvPr userDrawn="1"/>
        </p:nvPicPr>
        <p:blipFill>
          <a:blip r:embed="rId2"/>
          <a:stretch>
            <a:fillRect/>
          </a:stretch>
        </p:blipFill>
        <p:spPr>
          <a:xfrm>
            <a:off x="1476893" y="3575643"/>
            <a:ext cx="5560218" cy="1344228"/>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7406206" y="8610419"/>
            <a:ext cx="2980187" cy="1954221"/>
          </a:xfrm>
          <a:prstGeom prst="rect">
            <a:avLst/>
          </a:prstGeom>
        </p:spPr>
      </p:pic>
      <p:sp>
        <p:nvSpPr>
          <p:cNvPr id="4" name="Text Placeholder 3">
            <a:extLst>
              <a:ext uri="{FF2B5EF4-FFF2-40B4-BE49-F238E27FC236}">
                <a16:creationId xmlns:a16="http://schemas.microsoft.com/office/drawing/2014/main" id="{12E6FB0E-0760-1545-4ACA-4D32F30B9ED1}"/>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4172671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2783777">
            <a:off x="11628342" y="2550754"/>
            <a:ext cx="5370291" cy="7830110"/>
          </a:xfrm>
          <a:prstGeom prst="rect">
            <a:avLst/>
          </a:prstGeom>
        </p:spPr>
      </p:pic>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10200995" y="607688"/>
            <a:ext cx="1664765" cy="2427297"/>
          </a:xfrm>
          <a:prstGeom prst="rect">
            <a:avLst/>
          </a:prstGeom>
        </p:spPr>
      </p:pic>
      <p:pic>
        <p:nvPicPr>
          <p:cNvPr id="15" name="Picture 14" descr="A close-up of a black background&#10;&#10;Description automatically generated with low confidence">
            <a:extLst>
              <a:ext uri="{FF2B5EF4-FFF2-40B4-BE49-F238E27FC236}">
                <a16:creationId xmlns:a16="http://schemas.microsoft.com/office/drawing/2014/main" id="{ABB0DDEA-DE5E-72CF-E8F8-25BE44661882}"/>
              </a:ext>
            </a:extLst>
          </p:cNvPr>
          <p:cNvPicPr>
            <a:picLocks noChangeAspect="1"/>
          </p:cNvPicPr>
          <p:nvPr userDrawn="1"/>
        </p:nvPicPr>
        <p:blipFill>
          <a:blip r:embed="rId6"/>
          <a:stretch>
            <a:fillRect/>
          </a:stretch>
        </p:blipFill>
        <p:spPr>
          <a:xfrm>
            <a:off x="1476893" y="3575643"/>
            <a:ext cx="5560218" cy="1344228"/>
          </a:xfrm>
          <a:prstGeom prst="rect">
            <a:avLst/>
          </a:prstGeom>
        </p:spPr>
      </p:pic>
      <p:sp>
        <p:nvSpPr>
          <p:cNvPr id="6" name="Text Placeholder 9">
            <a:extLst>
              <a:ext uri="{FF2B5EF4-FFF2-40B4-BE49-F238E27FC236}">
                <a16:creationId xmlns:a16="http://schemas.microsoft.com/office/drawing/2014/main" id="{0EF971EA-6AB8-804F-177D-F981C679D8D2}"/>
              </a:ext>
            </a:extLst>
          </p:cNvPr>
          <p:cNvSpPr>
            <a:spLocks noGrp="1"/>
          </p:cNvSpPr>
          <p:nvPr>
            <p:ph type="body" sz="quarter" idx="11" hasCustomPrompt="1"/>
          </p:nvPr>
        </p:nvSpPr>
        <p:spPr>
          <a:xfrm>
            <a:off x="1476893" y="5367126"/>
            <a:ext cx="5560218" cy="1609932"/>
          </a:xfrm>
        </p:spPr>
        <p:txBody>
          <a:bodyPr anchor="ctr">
            <a:normAutofit/>
          </a:bodyPr>
          <a:lstStyle>
            <a:lvl1pPr marL="0" indent="0">
              <a:buNone/>
              <a:defRPr sz="6000" b="1">
                <a:solidFill>
                  <a:schemeClr val="bg1"/>
                </a:solidFill>
              </a:defRPr>
            </a:lvl1pPr>
          </a:lstStyle>
          <a:p>
            <a:pPr lvl="0"/>
            <a:r>
              <a:rPr lang="en-GB"/>
              <a:t>Title Here</a:t>
            </a:r>
            <a:endParaRPr lang="en-US"/>
          </a:p>
        </p:txBody>
      </p:sp>
      <p:sp>
        <p:nvSpPr>
          <p:cNvPr id="2" name="Text Placeholder 3">
            <a:extLst>
              <a:ext uri="{FF2B5EF4-FFF2-40B4-BE49-F238E27FC236}">
                <a16:creationId xmlns:a16="http://schemas.microsoft.com/office/drawing/2014/main" id="{718341AB-687B-1B74-1AC9-8F60904BB024}"/>
              </a:ext>
            </a:extLst>
          </p:cNvPr>
          <p:cNvSpPr>
            <a:spLocks noGrp="1"/>
          </p:cNvSpPr>
          <p:nvPr>
            <p:ph type="body" sz="quarter" idx="12" hasCustomPrompt="1"/>
          </p:nvPr>
        </p:nvSpPr>
        <p:spPr>
          <a:xfrm>
            <a:off x="1476893" y="7064989"/>
            <a:ext cx="5560218" cy="1545431"/>
          </a:xfrm>
        </p:spPr>
        <p:txBody>
          <a:bodyPr>
            <a:normAutofit/>
          </a:bodyPr>
          <a:lstStyle>
            <a:lvl1pPr marL="0" indent="0">
              <a:buNone/>
              <a:defRPr sz="2100">
                <a:solidFill>
                  <a:schemeClr val="bg1"/>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180570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heading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4" name="Picture 3" descr="A blue arrow on a black background&#10;&#10;Description automatically generated with medium confidence">
            <a:extLst>
              <a:ext uri="{FF2B5EF4-FFF2-40B4-BE49-F238E27FC236}">
                <a16:creationId xmlns:a16="http://schemas.microsoft.com/office/drawing/2014/main" id="{F906422B-67A4-00F5-B537-BC31A75C355B}"/>
              </a:ext>
            </a:extLst>
          </p:cNvPr>
          <p:cNvPicPr>
            <a:picLocks noChangeAspect="1"/>
          </p:cNvPicPr>
          <p:nvPr userDrawn="1"/>
        </p:nvPicPr>
        <p:blipFill>
          <a:blip r:embed="rId4"/>
          <a:stretch>
            <a:fillRect/>
          </a:stretch>
        </p:blipFill>
        <p:spPr>
          <a:xfrm rot="8100000">
            <a:off x="-792030" y="5119933"/>
            <a:ext cx="5004996" cy="7297496"/>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6"/>
          <a:stretch>
            <a:fillRect/>
          </a:stretch>
        </p:blipFill>
        <p:spPr>
          <a:xfrm>
            <a:off x="15307811" y="8610419"/>
            <a:ext cx="2980190" cy="1954221"/>
          </a:xfrm>
          <a:prstGeom prst="rect">
            <a:avLst/>
          </a:prstGeom>
        </p:spPr>
      </p:pic>
      <p:pic>
        <p:nvPicPr>
          <p:cNvPr id="20" name="Picture 19" descr="An orange arrow on a black background&#10;&#10;Description automatically generated with medium confidence">
            <a:extLst>
              <a:ext uri="{FF2B5EF4-FFF2-40B4-BE49-F238E27FC236}">
                <a16:creationId xmlns:a16="http://schemas.microsoft.com/office/drawing/2014/main" id="{1F9057CE-BB47-B14B-BF51-0631B69AA1CE}"/>
              </a:ext>
            </a:extLst>
          </p:cNvPr>
          <p:cNvPicPr>
            <a:picLocks noChangeAspect="1"/>
          </p:cNvPicPr>
          <p:nvPr userDrawn="1"/>
        </p:nvPicPr>
        <p:blipFill>
          <a:blip r:embed="rId7"/>
          <a:stretch>
            <a:fillRect/>
          </a:stretch>
        </p:blipFill>
        <p:spPr>
          <a:xfrm rot="2700000">
            <a:off x="4035328" y="2887100"/>
            <a:ext cx="1753154" cy="255617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8"/>
          <a:stretch>
            <a:fillRect/>
          </a:stretch>
        </p:blipFill>
        <p:spPr>
          <a:xfrm>
            <a:off x="15943287" y="325290"/>
            <a:ext cx="1969197" cy="1532121"/>
          </a:xfrm>
          <a:prstGeom prst="rect">
            <a:avLst/>
          </a:prstGeom>
        </p:spPr>
      </p:pic>
      <p:sp>
        <p:nvSpPr>
          <p:cNvPr id="3" name="Text Placeholder 3">
            <a:extLst>
              <a:ext uri="{FF2B5EF4-FFF2-40B4-BE49-F238E27FC236}">
                <a16:creationId xmlns:a16="http://schemas.microsoft.com/office/drawing/2014/main" id="{D2C5EE07-E227-9FB8-6ACB-2539DA913AAC}"/>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268326450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heading slid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457471" y="3820428"/>
            <a:ext cx="5560218" cy="1609932"/>
          </a:xfrm>
        </p:spPr>
        <p:txBody>
          <a:bodyPr anchor="ctr">
            <a:normAutofit/>
          </a:bodyPr>
          <a:lstStyle>
            <a:lvl1pPr marL="0" indent="0">
              <a:buNone/>
              <a:defRPr sz="6000" b="1">
                <a:solidFill>
                  <a:srgbClr val="EA7B23"/>
                </a:solidFill>
              </a:defRPr>
            </a:lvl1pPr>
          </a:lstStyle>
          <a:p>
            <a:pPr lvl="0"/>
            <a:r>
              <a:rPr lang="en-GB"/>
              <a:t>Title Here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13" name="Picture 12" descr="A picture containing black, darkness, screenshot&#10;&#10;Description automatically generated">
            <a:extLst>
              <a:ext uri="{FF2B5EF4-FFF2-40B4-BE49-F238E27FC236}">
                <a16:creationId xmlns:a16="http://schemas.microsoft.com/office/drawing/2014/main" id="{6510F30B-79C4-E0D2-5DE7-149F9EB3F2E8}"/>
              </a:ext>
            </a:extLst>
          </p:cNvPr>
          <p:cNvPicPr>
            <a:picLocks noChangeAspect="1"/>
          </p:cNvPicPr>
          <p:nvPr userDrawn="1"/>
        </p:nvPicPr>
        <p:blipFill>
          <a:blip r:embed="rId4"/>
          <a:stretch>
            <a:fillRect/>
          </a:stretch>
        </p:blipFill>
        <p:spPr>
          <a:xfrm>
            <a:off x="375516" y="284744"/>
            <a:ext cx="3012810" cy="658262"/>
          </a:xfrm>
          <a:prstGeom prst="rect">
            <a:avLst/>
          </a:prstGeom>
        </p:spPr>
      </p:pic>
      <p:pic>
        <p:nvPicPr>
          <p:cNvPr id="17" name="Picture 16" descr="A black background with blue text&#10;&#10;Description automatically generated with low confidence">
            <a:extLst>
              <a:ext uri="{FF2B5EF4-FFF2-40B4-BE49-F238E27FC236}">
                <a16:creationId xmlns:a16="http://schemas.microsoft.com/office/drawing/2014/main" id="{7EEC95E7-6266-0588-9275-FDCA9F3A5D15}"/>
              </a:ext>
            </a:extLst>
          </p:cNvPr>
          <p:cNvPicPr>
            <a:picLocks noChangeAspect="1"/>
          </p:cNvPicPr>
          <p:nvPr userDrawn="1"/>
        </p:nvPicPr>
        <p:blipFill>
          <a:blip r:embed="rId5"/>
          <a:stretch>
            <a:fillRect/>
          </a:stretch>
        </p:blipFill>
        <p:spPr>
          <a:xfrm>
            <a:off x="15307811" y="8610419"/>
            <a:ext cx="2980190" cy="1954221"/>
          </a:xfrm>
          <a:prstGeom prst="rect">
            <a:avLst/>
          </a:prstGeom>
        </p:spPr>
      </p:pic>
      <p:pic>
        <p:nvPicPr>
          <p:cNvPr id="24" name="Picture 23" descr="A picture containing graphics, font, graphic design, screenshot&#10;&#10;Description automatically generated">
            <a:extLst>
              <a:ext uri="{FF2B5EF4-FFF2-40B4-BE49-F238E27FC236}">
                <a16:creationId xmlns:a16="http://schemas.microsoft.com/office/drawing/2014/main" id="{E8ACAA45-181C-8FD6-D26E-76B94C19975D}"/>
              </a:ext>
            </a:extLst>
          </p:cNvPr>
          <p:cNvPicPr>
            <a:picLocks noChangeAspect="1"/>
          </p:cNvPicPr>
          <p:nvPr userDrawn="1"/>
        </p:nvPicPr>
        <p:blipFill>
          <a:blip r:embed="rId6"/>
          <a:stretch>
            <a:fillRect/>
          </a:stretch>
        </p:blipFill>
        <p:spPr>
          <a:xfrm>
            <a:off x="15943287" y="325290"/>
            <a:ext cx="1969197" cy="1532121"/>
          </a:xfrm>
          <a:prstGeom prst="rect">
            <a:avLst/>
          </a:prstGeom>
        </p:spPr>
      </p:pic>
      <p:sp>
        <p:nvSpPr>
          <p:cNvPr id="2" name="Picture Placeholder 7">
            <a:extLst>
              <a:ext uri="{FF2B5EF4-FFF2-40B4-BE49-F238E27FC236}">
                <a16:creationId xmlns:a16="http://schemas.microsoft.com/office/drawing/2014/main" id="{B4941A68-B900-DE33-77F1-B000A1406B4A}"/>
              </a:ext>
            </a:extLst>
          </p:cNvPr>
          <p:cNvSpPr>
            <a:spLocks noGrp="1"/>
          </p:cNvSpPr>
          <p:nvPr>
            <p:ph type="pic" sz="quarter" idx="10" hasCustomPrompt="1"/>
          </p:nvPr>
        </p:nvSpPr>
        <p:spPr>
          <a:xfrm>
            <a:off x="-2867480" y="1196054"/>
            <a:ext cx="13176075" cy="10510394"/>
          </a:xfrm>
          <a:prstGeom prst="hexagon">
            <a:avLst/>
          </a:prstGeom>
        </p:spPr>
        <p:txBody>
          <a:bodyPr/>
          <a:lstStyle/>
          <a:p>
            <a:r>
              <a:rPr lang="en-US"/>
              <a:t>Insert title image here</a:t>
            </a:r>
          </a:p>
        </p:txBody>
      </p:sp>
      <p:sp>
        <p:nvSpPr>
          <p:cNvPr id="4" name="Text Placeholder 3">
            <a:extLst>
              <a:ext uri="{FF2B5EF4-FFF2-40B4-BE49-F238E27FC236}">
                <a16:creationId xmlns:a16="http://schemas.microsoft.com/office/drawing/2014/main" id="{9E40BA87-2EF3-560B-5799-77D7A2602617}"/>
              </a:ext>
            </a:extLst>
          </p:cNvPr>
          <p:cNvSpPr>
            <a:spLocks noGrp="1"/>
          </p:cNvSpPr>
          <p:nvPr>
            <p:ph type="body" sz="quarter" idx="12" hasCustomPrompt="1"/>
          </p:nvPr>
        </p:nvSpPr>
        <p:spPr>
          <a:xfrm>
            <a:off x="11457471" y="5588685"/>
            <a:ext cx="5560218" cy="1545431"/>
          </a:xfrm>
        </p:spPr>
        <p:txBody>
          <a:bodyPr>
            <a:normAutofit/>
          </a:bodyPr>
          <a:lstStyle>
            <a:lvl1pPr marL="0" indent="0">
              <a:buNone/>
              <a:defRPr sz="2100">
                <a:solidFill>
                  <a:srgbClr val="EA7B23"/>
                </a:solidFill>
              </a:defRPr>
            </a:lvl1pPr>
          </a:lstStyle>
          <a:p>
            <a:pPr lvl="0"/>
            <a:r>
              <a:rPr lang="en-US"/>
              <a:t>This design is ideal for grabbing people’s attention at conferences and events</a:t>
            </a:r>
          </a:p>
        </p:txBody>
      </p:sp>
    </p:spTree>
    <p:extLst>
      <p:ext uri="{BB962C8B-B14F-4D97-AF65-F5344CB8AC3E}">
        <p14:creationId xmlns:p14="http://schemas.microsoft.com/office/powerpoint/2010/main" val="396346043"/>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2585244" y="7780578"/>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7E546C95-6DC1-767B-0282-6DC3C6F41DBC}"/>
              </a:ext>
            </a:extLst>
          </p:cNvPr>
          <p:cNvPicPr>
            <a:picLocks noChangeAspect="1"/>
          </p:cNvPicPr>
          <p:nvPr userDrawn="1"/>
        </p:nvPicPr>
        <p:blipFill>
          <a:blip r:embed="rId6"/>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CA5A34F-54BF-5662-5BA5-8EAE0EB8EBFC}"/>
              </a:ext>
            </a:extLst>
          </p:cNvPr>
          <p:cNvPicPr>
            <a:picLocks noChangeAspect="1"/>
          </p:cNvPicPr>
          <p:nvPr userDrawn="1"/>
        </p:nvPicPr>
        <p:blipFill>
          <a:blip r:embed="rId7"/>
          <a:stretch>
            <a:fillRect/>
          </a:stretch>
        </p:blipFill>
        <p:spPr>
          <a:xfrm>
            <a:off x="15307811" y="8610419"/>
            <a:ext cx="2980190" cy="1954221"/>
          </a:xfrm>
          <a:prstGeom prst="rect">
            <a:avLst/>
          </a:prstGeom>
        </p:spPr>
      </p:pic>
      <p:sp>
        <p:nvSpPr>
          <p:cNvPr id="13" name="Text Placeholder 3">
            <a:extLst>
              <a:ext uri="{FF2B5EF4-FFF2-40B4-BE49-F238E27FC236}">
                <a16:creationId xmlns:a16="http://schemas.microsoft.com/office/drawing/2014/main" id="{2BADC555-1A5B-83E7-28B2-8E50C373EA83}"/>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87586251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8"/>
            <a:ext cx="4743450" cy="1609932"/>
          </a:xfrm>
        </p:spPr>
        <p:txBody>
          <a:bodyPr anchor="ctr">
            <a:normAutofit/>
          </a:bodyPr>
          <a:lstStyle>
            <a:lvl1pPr marL="0" indent="0" algn="l">
              <a:buNone/>
              <a:defRPr sz="6000" b="1">
                <a:solidFill>
                  <a:srgbClr val="EA7B23"/>
                </a:solidFill>
              </a:defRPr>
            </a:lvl1pPr>
          </a:lstStyle>
          <a:p>
            <a:pPr lvl="0"/>
            <a:r>
              <a:rPr lang="en-GB"/>
              <a:t>Agenda</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sp>
        <p:nvSpPr>
          <p:cNvPr id="8" name="Text Placeholder 9">
            <a:extLst>
              <a:ext uri="{FF2B5EF4-FFF2-40B4-BE49-F238E27FC236}">
                <a16:creationId xmlns:a16="http://schemas.microsoft.com/office/drawing/2014/main" id="{9F0926DE-DE65-EF6B-F151-224E6DE4B2D5}"/>
              </a:ext>
            </a:extLst>
          </p:cNvPr>
          <p:cNvSpPr>
            <a:spLocks noGrp="1"/>
          </p:cNvSpPr>
          <p:nvPr>
            <p:ph type="body" sz="quarter" idx="12" hasCustomPrompt="1"/>
          </p:nvPr>
        </p:nvSpPr>
        <p:spPr>
          <a:xfrm>
            <a:off x="3583782" y="3694949"/>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 name="Picture 1" descr="A blue arrow on a black background&#10;&#10;Description automatically generated with medium confidence">
            <a:extLst>
              <a:ext uri="{FF2B5EF4-FFF2-40B4-BE49-F238E27FC236}">
                <a16:creationId xmlns:a16="http://schemas.microsoft.com/office/drawing/2014/main" id="{69E90B6A-94B4-4698-28D5-6B0FEC2740CD}"/>
              </a:ext>
            </a:extLst>
          </p:cNvPr>
          <p:cNvPicPr>
            <a:picLocks noChangeAspect="1"/>
          </p:cNvPicPr>
          <p:nvPr userDrawn="1"/>
        </p:nvPicPr>
        <p:blipFill>
          <a:blip r:embed="rId4"/>
          <a:stretch>
            <a:fillRect/>
          </a:stretch>
        </p:blipFill>
        <p:spPr>
          <a:xfrm rot="10800000">
            <a:off x="2585244" y="4078361"/>
            <a:ext cx="578247" cy="843108"/>
          </a:xfrm>
          <a:prstGeom prst="rect">
            <a:avLst/>
          </a:prstGeom>
        </p:spPr>
      </p:pic>
      <p:sp>
        <p:nvSpPr>
          <p:cNvPr id="3" name="Text Placeholder 9">
            <a:extLst>
              <a:ext uri="{FF2B5EF4-FFF2-40B4-BE49-F238E27FC236}">
                <a16:creationId xmlns:a16="http://schemas.microsoft.com/office/drawing/2014/main" id="{5838E33E-528F-CC73-0674-E2FFCC7FF156}"/>
              </a:ext>
            </a:extLst>
          </p:cNvPr>
          <p:cNvSpPr>
            <a:spLocks noGrp="1"/>
          </p:cNvSpPr>
          <p:nvPr>
            <p:ph type="body" sz="quarter" idx="13" hasCustomPrompt="1"/>
          </p:nvPr>
        </p:nvSpPr>
        <p:spPr>
          <a:xfrm>
            <a:off x="3583782" y="5532710"/>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5" name="Picture 4" descr="A blue arrow on a black background&#10;&#10;Description automatically generated with medium confidence">
            <a:extLst>
              <a:ext uri="{FF2B5EF4-FFF2-40B4-BE49-F238E27FC236}">
                <a16:creationId xmlns:a16="http://schemas.microsoft.com/office/drawing/2014/main" id="{3DF9B508-12AB-CABC-36EC-29E03CFA4960}"/>
              </a:ext>
            </a:extLst>
          </p:cNvPr>
          <p:cNvPicPr>
            <a:picLocks noChangeAspect="1"/>
          </p:cNvPicPr>
          <p:nvPr userDrawn="1"/>
        </p:nvPicPr>
        <p:blipFill>
          <a:blip r:embed="rId4"/>
          <a:stretch>
            <a:fillRect/>
          </a:stretch>
        </p:blipFill>
        <p:spPr>
          <a:xfrm rot="10800000">
            <a:off x="2585244" y="5916122"/>
            <a:ext cx="578247" cy="843108"/>
          </a:xfrm>
          <a:prstGeom prst="rect">
            <a:avLst/>
          </a:prstGeom>
        </p:spPr>
      </p:pic>
      <p:sp>
        <p:nvSpPr>
          <p:cNvPr id="6" name="Text Placeholder 9">
            <a:extLst>
              <a:ext uri="{FF2B5EF4-FFF2-40B4-BE49-F238E27FC236}">
                <a16:creationId xmlns:a16="http://schemas.microsoft.com/office/drawing/2014/main" id="{54F7A0E0-7487-1178-3D19-800AA9A90AF4}"/>
              </a:ext>
            </a:extLst>
          </p:cNvPr>
          <p:cNvSpPr>
            <a:spLocks noGrp="1"/>
          </p:cNvSpPr>
          <p:nvPr>
            <p:ph type="body" sz="quarter" idx="14" hasCustomPrompt="1"/>
          </p:nvPr>
        </p:nvSpPr>
        <p:spPr>
          <a:xfrm>
            <a:off x="3583782" y="73971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7" name="Picture 6" descr="A blue arrow on a black background&#10;&#10;Description automatically generated with medium confidence">
            <a:extLst>
              <a:ext uri="{FF2B5EF4-FFF2-40B4-BE49-F238E27FC236}">
                <a16:creationId xmlns:a16="http://schemas.microsoft.com/office/drawing/2014/main" id="{386834E0-9DFD-6250-5ED4-6B9EF925CE47}"/>
              </a:ext>
            </a:extLst>
          </p:cNvPr>
          <p:cNvPicPr>
            <a:picLocks noChangeAspect="1"/>
          </p:cNvPicPr>
          <p:nvPr userDrawn="1"/>
        </p:nvPicPr>
        <p:blipFill>
          <a:blip r:embed="rId4"/>
          <a:stretch>
            <a:fillRect/>
          </a:stretch>
        </p:blipFill>
        <p:spPr>
          <a:xfrm rot="10800000">
            <a:off x="2585244" y="7780578"/>
            <a:ext cx="578247" cy="843108"/>
          </a:xfrm>
          <a:prstGeom prst="rect">
            <a:avLst/>
          </a:prstGeom>
        </p:spPr>
      </p:pic>
      <p:sp>
        <p:nvSpPr>
          <p:cNvPr id="11" name="Text Placeholder 9">
            <a:extLst>
              <a:ext uri="{FF2B5EF4-FFF2-40B4-BE49-F238E27FC236}">
                <a16:creationId xmlns:a16="http://schemas.microsoft.com/office/drawing/2014/main" id="{3CB19BC8-2160-4CD7-A3B4-3940A3170F38}"/>
              </a:ext>
            </a:extLst>
          </p:cNvPr>
          <p:cNvSpPr>
            <a:spLocks noGrp="1"/>
          </p:cNvSpPr>
          <p:nvPr>
            <p:ph type="body" sz="quarter" idx="15" hasCustomPrompt="1"/>
          </p:nvPr>
        </p:nvSpPr>
        <p:spPr>
          <a:xfrm>
            <a:off x="10562829" y="3659805"/>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2" name="Picture 11" descr="A blue arrow on a black background&#10;&#10;Description automatically generated with medium confidence">
            <a:extLst>
              <a:ext uri="{FF2B5EF4-FFF2-40B4-BE49-F238E27FC236}">
                <a16:creationId xmlns:a16="http://schemas.microsoft.com/office/drawing/2014/main" id="{F34F7010-0F2C-2EDB-4850-A191F39D6AFC}"/>
              </a:ext>
            </a:extLst>
          </p:cNvPr>
          <p:cNvPicPr>
            <a:picLocks noChangeAspect="1"/>
          </p:cNvPicPr>
          <p:nvPr userDrawn="1"/>
        </p:nvPicPr>
        <p:blipFill>
          <a:blip r:embed="rId4"/>
          <a:stretch>
            <a:fillRect/>
          </a:stretch>
        </p:blipFill>
        <p:spPr>
          <a:xfrm rot="10800000">
            <a:off x="9564291" y="4043217"/>
            <a:ext cx="578247" cy="843108"/>
          </a:xfrm>
          <a:prstGeom prst="rect">
            <a:avLst/>
          </a:prstGeom>
          <a:solidFill>
            <a:schemeClr val="bg1"/>
          </a:solidFill>
        </p:spPr>
      </p:pic>
      <p:sp>
        <p:nvSpPr>
          <p:cNvPr id="14" name="Text Placeholder 9">
            <a:extLst>
              <a:ext uri="{FF2B5EF4-FFF2-40B4-BE49-F238E27FC236}">
                <a16:creationId xmlns:a16="http://schemas.microsoft.com/office/drawing/2014/main" id="{09D56E98-897D-AFCE-6559-DC57CAFEE5A9}"/>
              </a:ext>
            </a:extLst>
          </p:cNvPr>
          <p:cNvSpPr>
            <a:spLocks noGrp="1"/>
          </p:cNvSpPr>
          <p:nvPr>
            <p:ph type="body" sz="quarter" idx="16" hasCustomPrompt="1"/>
          </p:nvPr>
        </p:nvSpPr>
        <p:spPr>
          <a:xfrm>
            <a:off x="10562829" y="5497566"/>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15" name="Picture 14" descr="A blue arrow on a black background&#10;&#10;Description automatically generated with medium confidence">
            <a:extLst>
              <a:ext uri="{FF2B5EF4-FFF2-40B4-BE49-F238E27FC236}">
                <a16:creationId xmlns:a16="http://schemas.microsoft.com/office/drawing/2014/main" id="{DABBDECA-118F-9477-CBD2-59BD0C16BB91}"/>
              </a:ext>
            </a:extLst>
          </p:cNvPr>
          <p:cNvPicPr>
            <a:picLocks noChangeAspect="1"/>
          </p:cNvPicPr>
          <p:nvPr userDrawn="1"/>
        </p:nvPicPr>
        <p:blipFill>
          <a:blip r:embed="rId4"/>
          <a:stretch>
            <a:fillRect/>
          </a:stretch>
        </p:blipFill>
        <p:spPr>
          <a:xfrm rot="10800000">
            <a:off x="9564291" y="5880978"/>
            <a:ext cx="578247" cy="843108"/>
          </a:xfrm>
          <a:prstGeom prst="rect">
            <a:avLst/>
          </a:prstGeom>
        </p:spPr>
      </p:pic>
      <p:sp>
        <p:nvSpPr>
          <p:cNvPr id="19" name="Text Placeholder 9">
            <a:extLst>
              <a:ext uri="{FF2B5EF4-FFF2-40B4-BE49-F238E27FC236}">
                <a16:creationId xmlns:a16="http://schemas.microsoft.com/office/drawing/2014/main" id="{3349A5A2-A52C-2AD5-59C6-3F5318D308E2}"/>
              </a:ext>
            </a:extLst>
          </p:cNvPr>
          <p:cNvSpPr>
            <a:spLocks noGrp="1"/>
          </p:cNvSpPr>
          <p:nvPr>
            <p:ph type="body" sz="quarter" idx="17" hasCustomPrompt="1"/>
          </p:nvPr>
        </p:nvSpPr>
        <p:spPr>
          <a:xfrm>
            <a:off x="10562829" y="7362023"/>
            <a:ext cx="5560218" cy="1609932"/>
          </a:xfrm>
        </p:spPr>
        <p:txBody>
          <a:bodyPr anchor="ctr">
            <a:normAutofit/>
          </a:bodyPr>
          <a:lstStyle>
            <a:lvl1pPr marL="0" indent="0">
              <a:buNone/>
              <a:defRPr sz="3600" b="0">
                <a:solidFill>
                  <a:srgbClr val="813085"/>
                </a:solidFill>
              </a:defRPr>
            </a:lvl1pPr>
          </a:lstStyle>
          <a:p>
            <a:pPr lvl="0"/>
            <a:r>
              <a:rPr lang="en-GB"/>
              <a:t>Subtitle Here</a:t>
            </a:r>
            <a:endParaRPr lang="en-US"/>
          </a:p>
        </p:txBody>
      </p:sp>
      <p:pic>
        <p:nvPicPr>
          <p:cNvPr id="21" name="Picture 20" descr="A blue arrow on a black background&#10;&#10;Description automatically generated with medium confidence">
            <a:extLst>
              <a:ext uri="{FF2B5EF4-FFF2-40B4-BE49-F238E27FC236}">
                <a16:creationId xmlns:a16="http://schemas.microsoft.com/office/drawing/2014/main" id="{8BBE4B2B-7E27-F4A2-B3E5-FFCCB417588B}"/>
              </a:ext>
            </a:extLst>
          </p:cNvPr>
          <p:cNvPicPr>
            <a:picLocks noChangeAspect="1"/>
          </p:cNvPicPr>
          <p:nvPr userDrawn="1"/>
        </p:nvPicPr>
        <p:blipFill>
          <a:blip r:embed="rId4"/>
          <a:stretch>
            <a:fillRect/>
          </a:stretch>
        </p:blipFill>
        <p:spPr>
          <a:xfrm rot="10800000">
            <a:off x="9564291" y="7745435"/>
            <a:ext cx="578247" cy="843108"/>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5"/>
          <a:stretch>
            <a:fillRect/>
          </a:stretch>
        </p:blipFill>
        <p:spPr>
          <a:xfrm>
            <a:off x="15943287" y="325290"/>
            <a:ext cx="1969197" cy="1532121"/>
          </a:xfrm>
          <a:prstGeom prst="rect">
            <a:avLst/>
          </a:prstGeom>
        </p:spPr>
      </p:pic>
      <p:pic>
        <p:nvPicPr>
          <p:cNvPr id="4" name="Picture 3" descr="A picture containing black, darkness, screenshot&#10;&#10;Description automatically generated">
            <a:extLst>
              <a:ext uri="{FF2B5EF4-FFF2-40B4-BE49-F238E27FC236}">
                <a16:creationId xmlns:a16="http://schemas.microsoft.com/office/drawing/2014/main" id="{B144CDD0-4339-3304-F3B5-8650DD7E66FA}"/>
              </a:ext>
            </a:extLst>
          </p:cNvPr>
          <p:cNvPicPr>
            <a:picLocks noChangeAspect="1"/>
          </p:cNvPicPr>
          <p:nvPr userDrawn="1"/>
        </p:nvPicPr>
        <p:blipFill>
          <a:blip r:embed="rId6"/>
          <a:stretch>
            <a:fillRect/>
          </a:stretch>
        </p:blipFill>
        <p:spPr>
          <a:xfrm>
            <a:off x="375516" y="284744"/>
            <a:ext cx="3012810" cy="658262"/>
          </a:xfrm>
          <a:prstGeom prst="rect">
            <a:avLst/>
          </a:prstGeom>
        </p:spPr>
      </p:pic>
      <p:pic>
        <p:nvPicPr>
          <p:cNvPr id="9" name="Picture 8" descr="A black background with blue text&#10;&#10;Description automatically generated with low confidence">
            <a:extLst>
              <a:ext uri="{FF2B5EF4-FFF2-40B4-BE49-F238E27FC236}">
                <a16:creationId xmlns:a16="http://schemas.microsoft.com/office/drawing/2014/main" id="{985FF220-2611-B1ED-899B-F54902454880}"/>
              </a:ext>
            </a:extLst>
          </p:cNvPr>
          <p:cNvPicPr>
            <a:picLocks noChangeAspect="1"/>
          </p:cNvPicPr>
          <p:nvPr userDrawn="1"/>
        </p:nvPicPr>
        <p:blipFill>
          <a:blip r:embed="rId7"/>
          <a:stretch>
            <a:fillRect/>
          </a:stretch>
        </p:blipFill>
        <p:spPr>
          <a:xfrm>
            <a:off x="15307811" y="8610419"/>
            <a:ext cx="2980190" cy="1954221"/>
          </a:xfrm>
          <a:prstGeom prst="rect">
            <a:avLst/>
          </a:prstGeom>
        </p:spPr>
      </p:pic>
      <p:sp>
        <p:nvSpPr>
          <p:cNvPr id="24" name="Text Placeholder 3">
            <a:extLst>
              <a:ext uri="{FF2B5EF4-FFF2-40B4-BE49-F238E27FC236}">
                <a16:creationId xmlns:a16="http://schemas.microsoft.com/office/drawing/2014/main" id="{469B7CC5-6203-A4A5-1C69-A59E078F2C9D}"/>
              </a:ext>
            </a:extLst>
          </p:cNvPr>
          <p:cNvSpPr>
            <a:spLocks noGrp="1"/>
          </p:cNvSpPr>
          <p:nvPr>
            <p:ph type="body" sz="quarter" idx="19" hasCustomPrompt="1"/>
          </p:nvPr>
        </p:nvSpPr>
        <p:spPr>
          <a:xfrm>
            <a:off x="6086244" y="1559798"/>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148716574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492579"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C403A62-F0EA-B07A-6CE3-CF663D8745AE}"/>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A900C4E5-3297-A626-1BC4-79078E15A7D4}"/>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2F725958-C44A-50F3-0803-360FB11618A0}"/>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47621724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492581" y="1674020"/>
            <a:ext cx="451470" cy="658263"/>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4915F70C-70DE-CAB2-65C3-9B5562DAA76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EF0C8354-3502-BDAC-90CF-595A37B0C6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7" name="Text Placeholder 3">
            <a:extLst>
              <a:ext uri="{FF2B5EF4-FFF2-40B4-BE49-F238E27FC236}">
                <a16:creationId xmlns:a16="http://schemas.microsoft.com/office/drawing/2014/main" id="{A4432C23-CD13-1920-122B-DD2C30F701F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16100443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Image 1">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20" name="Picture 19" descr="A blue arrow on a black background&#10;&#10;Description automatically generated with medium confidence">
            <a:extLst>
              <a:ext uri="{FF2B5EF4-FFF2-40B4-BE49-F238E27FC236}">
                <a16:creationId xmlns:a16="http://schemas.microsoft.com/office/drawing/2014/main" id="{BC921208-8D9C-B41B-6B3E-0851979F5CED}"/>
              </a:ext>
            </a:extLst>
          </p:cNvPr>
          <p:cNvPicPr>
            <a:picLocks noChangeAspect="1"/>
          </p:cNvPicPr>
          <p:nvPr userDrawn="1"/>
        </p:nvPicPr>
        <p:blipFill>
          <a:blip r:embed="rId4"/>
          <a:stretch>
            <a:fillRect/>
          </a:stretch>
        </p:blipFill>
        <p:spPr>
          <a:xfrm rot="10800000">
            <a:off x="492579" y="1674020"/>
            <a:ext cx="451470" cy="658263"/>
          </a:xfrm>
          <a:prstGeom prst="rect">
            <a:avLst/>
          </a:prstGeom>
        </p:spPr>
      </p:pic>
      <p:sp>
        <p:nvSpPr>
          <p:cNvPr id="2" name="Picture Placeholder 7">
            <a:extLst>
              <a:ext uri="{FF2B5EF4-FFF2-40B4-BE49-F238E27FC236}">
                <a16:creationId xmlns:a16="http://schemas.microsoft.com/office/drawing/2014/main" id="{E7BE09F1-1268-7830-3A2A-E34A684E7B57}"/>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3" name="Picture 2" descr="A picture containing black, darkness, screenshot&#10;&#10;Description automatically generated">
            <a:extLst>
              <a:ext uri="{FF2B5EF4-FFF2-40B4-BE49-F238E27FC236}">
                <a16:creationId xmlns:a16="http://schemas.microsoft.com/office/drawing/2014/main" id="{574C764A-49C8-B079-E1EA-84118DC2BD3C}"/>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4" name="Picture 3" descr="A black background with blue text&#10;&#10;Description automatically generated with low confidence">
            <a:extLst>
              <a:ext uri="{FF2B5EF4-FFF2-40B4-BE49-F238E27FC236}">
                <a16:creationId xmlns:a16="http://schemas.microsoft.com/office/drawing/2014/main" id="{64A093A9-0B9C-2757-DD9A-65E4A06AAC14}"/>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BBB19C00-FE82-383F-E541-61B0E2EB13C7}"/>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EA7B23"/>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4984614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2">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200150"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pic>
        <p:nvPicPr>
          <p:cNvPr id="3" name="Picture 2" descr="An orange arrow on a black background&#10;&#10;Description automatically generated with medium confidence">
            <a:extLst>
              <a:ext uri="{FF2B5EF4-FFF2-40B4-BE49-F238E27FC236}">
                <a16:creationId xmlns:a16="http://schemas.microsoft.com/office/drawing/2014/main" id="{A2357C65-064F-DD0C-C303-628E325978BD}"/>
              </a:ext>
            </a:extLst>
          </p:cNvPr>
          <p:cNvPicPr>
            <a:picLocks noChangeAspect="1"/>
          </p:cNvPicPr>
          <p:nvPr userDrawn="1"/>
        </p:nvPicPr>
        <p:blipFill>
          <a:blip r:embed="rId4"/>
          <a:stretch>
            <a:fillRect/>
          </a:stretch>
        </p:blipFill>
        <p:spPr>
          <a:xfrm rot="10800000">
            <a:off x="492581" y="1674020"/>
            <a:ext cx="451470" cy="658263"/>
          </a:xfrm>
          <a:prstGeom prst="rect">
            <a:avLst/>
          </a:prstGeom>
        </p:spPr>
      </p:pic>
      <p:sp>
        <p:nvSpPr>
          <p:cNvPr id="2" name="Picture Placeholder 7">
            <a:extLst>
              <a:ext uri="{FF2B5EF4-FFF2-40B4-BE49-F238E27FC236}">
                <a16:creationId xmlns:a16="http://schemas.microsoft.com/office/drawing/2014/main" id="{C85F6A27-B408-4E2C-B4BC-68EF9302A5FF}"/>
              </a:ext>
            </a:extLst>
          </p:cNvPr>
          <p:cNvSpPr>
            <a:spLocks noGrp="1"/>
          </p:cNvSpPr>
          <p:nvPr>
            <p:ph type="pic" sz="quarter" idx="10" hasCustomPrompt="1"/>
          </p:nvPr>
        </p:nvSpPr>
        <p:spPr>
          <a:xfrm>
            <a:off x="8024699" y="2332283"/>
            <a:ext cx="13176075" cy="10510394"/>
          </a:xfrm>
          <a:prstGeom prst="hexagon">
            <a:avLst/>
          </a:prstGeom>
        </p:spPr>
        <p:txBody>
          <a:bodyPr/>
          <a:lstStyle/>
          <a:p>
            <a:r>
              <a:rPr lang="en-US"/>
              <a:t>Insert title image here</a:t>
            </a:r>
          </a:p>
        </p:txBody>
      </p:sp>
      <p:pic>
        <p:nvPicPr>
          <p:cNvPr id="4" name="Picture 3" descr="A picture containing black, darkness, screenshot&#10;&#10;Description automatically generated">
            <a:extLst>
              <a:ext uri="{FF2B5EF4-FFF2-40B4-BE49-F238E27FC236}">
                <a16:creationId xmlns:a16="http://schemas.microsoft.com/office/drawing/2014/main" id="{6503029A-48BB-6461-87A8-7380A4A34AF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5" name="Picture 4" descr="A black background with blue text&#10;&#10;Description automatically generated with low confidence">
            <a:extLst>
              <a:ext uri="{FF2B5EF4-FFF2-40B4-BE49-F238E27FC236}">
                <a16:creationId xmlns:a16="http://schemas.microsoft.com/office/drawing/2014/main" id="{FC334715-1F25-8576-59A9-65E0EC4735C8}"/>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D2E371FC-6F90-649F-C99D-744A3509E636}"/>
              </a:ext>
            </a:extLst>
          </p:cNvPr>
          <p:cNvSpPr>
            <a:spLocks noGrp="1"/>
          </p:cNvSpPr>
          <p:nvPr>
            <p:ph type="body" sz="quarter" idx="19" hasCustomPrompt="1"/>
          </p:nvPr>
        </p:nvSpPr>
        <p:spPr>
          <a:xfrm>
            <a:off x="1200150" y="2812953"/>
            <a:ext cx="5560218" cy="1545431"/>
          </a:xfrm>
        </p:spPr>
        <p:txBody>
          <a:bodyPr>
            <a:normAutofit/>
          </a:bodyPr>
          <a:lstStyle>
            <a:lvl1pPr marL="0" indent="0">
              <a:buNone/>
              <a:defRPr sz="2100">
                <a:solidFill>
                  <a:srgbClr val="813085"/>
                </a:solidFill>
              </a:defRPr>
            </a:lvl1pPr>
          </a:lstStyle>
          <a:p>
            <a:pPr lvl="0"/>
            <a:r>
              <a:rPr lang="en-US"/>
              <a:t>This slide design is ideal for text-heavy presentations, perhaps for reporting to stakeholders</a:t>
            </a:r>
          </a:p>
        </p:txBody>
      </p:sp>
    </p:spTree>
    <p:extLst>
      <p:ext uri="{BB962C8B-B14F-4D97-AF65-F5344CB8AC3E}">
        <p14:creationId xmlns:p14="http://schemas.microsoft.com/office/powerpoint/2010/main" val="63599368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ints">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3"/>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813085"/>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813085"/>
                </a:solidFill>
              </a:defRPr>
            </a:lvl1pPr>
          </a:lstStyle>
          <a:p>
            <a:pPr lvl="0"/>
            <a:r>
              <a:rPr lang="en-GB"/>
              <a:t>Subheading</a:t>
            </a:r>
            <a:endParaRPr lang="en-US"/>
          </a:p>
        </p:txBody>
      </p:sp>
      <p:pic>
        <p:nvPicPr>
          <p:cNvPr id="21" name="Picture 20" descr="An orange arrow on a black background&#10;&#10;Description automatically generated with medium confidence">
            <a:extLst>
              <a:ext uri="{FF2B5EF4-FFF2-40B4-BE49-F238E27FC236}">
                <a16:creationId xmlns:a16="http://schemas.microsoft.com/office/drawing/2014/main" id="{4DAA37FD-BBAB-9C1F-C698-30B536F24BC2}"/>
              </a:ext>
            </a:extLst>
          </p:cNvPr>
          <p:cNvPicPr>
            <a:picLocks noChangeAspect="1"/>
          </p:cNvPicPr>
          <p:nvPr userDrawn="1"/>
        </p:nvPicPr>
        <p:blipFill>
          <a:blip r:embed="rId4"/>
          <a:stretch>
            <a:fillRect/>
          </a:stretch>
        </p:blipFill>
        <p:spPr>
          <a:xfrm rot="16200000">
            <a:off x="1536199" y="2723312"/>
            <a:ext cx="1969197" cy="2871176"/>
          </a:xfrm>
          <a:prstGeom prst="rect">
            <a:avLst/>
          </a:prstGeom>
        </p:spPr>
      </p:pic>
      <p:pic>
        <p:nvPicPr>
          <p:cNvPr id="25" name="Picture 24" descr="An orange arrow on a black background&#10;&#10;Description automatically generated with medium confidence">
            <a:extLst>
              <a:ext uri="{FF2B5EF4-FFF2-40B4-BE49-F238E27FC236}">
                <a16:creationId xmlns:a16="http://schemas.microsoft.com/office/drawing/2014/main" id="{AF2C1234-1654-5E25-3314-A478158C3A72}"/>
              </a:ext>
            </a:extLst>
          </p:cNvPr>
          <p:cNvPicPr>
            <a:picLocks noChangeAspect="1"/>
          </p:cNvPicPr>
          <p:nvPr userDrawn="1"/>
        </p:nvPicPr>
        <p:blipFill>
          <a:blip r:embed="rId4"/>
          <a:stretch>
            <a:fillRect/>
          </a:stretch>
        </p:blipFill>
        <p:spPr>
          <a:xfrm rot="16200000">
            <a:off x="5982234" y="2723314"/>
            <a:ext cx="1969197" cy="2871176"/>
          </a:xfrm>
          <a:prstGeom prst="rect">
            <a:avLst/>
          </a:prstGeom>
        </p:spPr>
      </p:pic>
      <p:pic>
        <p:nvPicPr>
          <p:cNvPr id="26" name="Picture 25" descr="An orange arrow on a black background&#10;&#10;Description automatically generated with medium confidence">
            <a:extLst>
              <a:ext uri="{FF2B5EF4-FFF2-40B4-BE49-F238E27FC236}">
                <a16:creationId xmlns:a16="http://schemas.microsoft.com/office/drawing/2014/main" id="{CA909D1F-D54B-1029-E70A-47537172259C}"/>
              </a:ext>
            </a:extLst>
          </p:cNvPr>
          <p:cNvPicPr>
            <a:picLocks noChangeAspect="1"/>
          </p:cNvPicPr>
          <p:nvPr userDrawn="1"/>
        </p:nvPicPr>
        <p:blipFill>
          <a:blip r:embed="rId4"/>
          <a:stretch>
            <a:fillRect/>
          </a:stretch>
        </p:blipFill>
        <p:spPr>
          <a:xfrm rot="16200000">
            <a:off x="10294773" y="2723312"/>
            <a:ext cx="1969197" cy="2871176"/>
          </a:xfrm>
          <a:prstGeom prst="rect">
            <a:avLst/>
          </a:prstGeom>
        </p:spPr>
      </p:pic>
      <p:pic>
        <p:nvPicPr>
          <p:cNvPr id="27" name="Picture 26" descr="An orange arrow on a black background&#10;&#10;Description automatically generated with medium confidence">
            <a:extLst>
              <a:ext uri="{FF2B5EF4-FFF2-40B4-BE49-F238E27FC236}">
                <a16:creationId xmlns:a16="http://schemas.microsoft.com/office/drawing/2014/main" id="{B86183EA-97FB-6743-7766-38A17AB5B26C}"/>
              </a:ext>
            </a:extLst>
          </p:cNvPr>
          <p:cNvPicPr>
            <a:picLocks noChangeAspect="1"/>
          </p:cNvPicPr>
          <p:nvPr userDrawn="1"/>
        </p:nvPicPr>
        <p:blipFill>
          <a:blip r:embed="rId4"/>
          <a:stretch>
            <a:fillRect/>
          </a:stretch>
        </p:blipFill>
        <p:spPr>
          <a:xfrm rot="16200000">
            <a:off x="14607312" y="2723311"/>
            <a:ext cx="1969197" cy="2871176"/>
          </a:xfrm>
          <a:prstGeom prst="rect">
            <a:avLst/>
          </a:prstGeom>
        </p:spPr>
      </p:pic>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48F4E975-5515-8C60-E37F-F40EEE02B222}"/>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9525063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oints">
    <p:bg>
      <p:bgRef idx="1001">
        <a:schemeClr val="bg1"/>
      </p:bgRef>
    </p:bg>
    <p:spTree>
      <p:nvGrpSpPr>
        <p:cNvPr id="1" name=""/>
        <p:cNvGrpSpPr/>
        <p:nvPr/>
      </p:nvGrpSpPr>
      <p:grpSpPr>
        <a:xfrm>
          <a:off x="0" y="0"/>
          <a:ext cx="0" cy="0"/>
          <a:chOff x="0" y="0"/>
          <a:chExt cx="0" cy="0"/>
        </a:xfrm>
      </p:grpSpPr>
      <p:pic>
        <p:nvPicPr>
          <p:cNvPr id="11" name="Picture 10" descr="A purple arrow on a black background&#10;&#10;Description automatically generated with medium confidence">
            <a:extLst>
              <a:ext uri="{FF2B5EF4-FFF2-40B4-BE49-F238E27FC236}">
                <a16:creationId xmlns:a16="http://schemas.microsoft.com/office/drawing/2014/main" id="{BBEE0B0D-9701-737B-8B1D-046955E37FA3}"/>
              </a:ext>
            </a:extLst>
          </p:cNvPr>
          <p:cNvPicPr>
            <a:picLocks noChangeAspect="1"/>
          </p:cNvPicPr>
          <p:nvPr userDrawn="1"/>
        </p:nvPicPr>
        <p:blipFill>
          <a:blip r:embed="rId2"/>
          <a:stretch>
            <a:fillRect/>
          </a:stretch>
        </p:blipFill>
        <p:spPr>
          <a:xfrm rot="16200000">
            <a:off x="14607308" y="2723304"/>
            <a:ext cx="1969203" cy="2871180"/>
          </a:xfrm>
          <a:prstGeom prst="rect">
            <a:avLst/>
          </a:prstGeom>
        </p:spPr>
      </p:pic>
      <p:pic>
        <p:nvPicPr>
          <p:cNvPr id="9" name="Picture 8" descr="A purple arrow on a black background&#10;&#10;Description automatically generated with medium confidence">
            <a:extLst>
              <a:ext uri="{FF2B5EF4-FFF2-40B4-BE49-F238E27FC236}">
                <a16:creationId xmlns:a16="http://schemas.microsoft.com/office/drawing/2014/main" id="{43B976AF-C46C-3CE2-668B-0CD5B0EB1E8E}"/>
              </a:ext>
            </a:extLst>
          </p:cNvPr>
          <p:cNvPicPr>
            <a:picLocks noChangeAspect="1"/>
          </p:cNvPicPr>
          <p:nvPr userDrawn="1"/>
        </p:nvPicPr>
        <p:blipFill>
          <a:blip r:embed="rId2"/>
          <a:stretch>
            <a:fillRect/>
          </a:stretch>
        </p:blipFill>
        <p:spPr>
          <a:xfrm rot="16200000">
            <a:off x="10294770" y="2723306"/>
            <a:ext cx="1969203" cy="2871180"/>
          </a:xfrm>
          <a:prstGeom prst="rect">
            <a:avLst/>
          </a:prstGeom>
        </p:spPr>
      </p:pic>
      <p:pic>
        <p:nvPicPr>
          <p:cNvPr id="8" name="Picture 7" descr="A purple arrow on a black background&#10;&#10;Description automatically generated with medium confidence">
            <a:extLst>
              <a:ext uri="{FF2B5EF4-FFF2-40B4-BE49-F238E27FC236}">
                <a16:creationId xmlns:a16="http://schemas.microsoft.com/office/drawing/2014/main" id="{9B75C789-974F-FA30-206C-86F72673BB1A}"/>
              </a:ext>
            </a:extLst>
          </p:cNvPr>
          <p:cNvPicPr>
            <a:picLocks noChangeAspect="1"/>
          </p:cNvPicPr>
          <p:nvPr userDrawn="1"/>
        </p:nvPicPr>
        <p:blipFill>
          <a:blip r:embed="rId2"/>
          <a:stretch>
            <a:fillRect/>
          </a:stretch>
        </p:blipFill>
        <p:spPr>
          <a:xfrm rot="16200000">
            <a:off x="5982230" y="2723306"/>
            <a:ext cx="1969203" cy="2871180"/>
          </a:xfrm>
          <a:prstGeom prst="rect">
            <a:avLst/>
          </a:prstGeom>
        </p:spPr>
      </p:pic>
      <p:pic>
        <p:nvPicPr>
          <p:cNvPr id="7" name="Picture 6" descr="A purple arrow on a black background&#10;&#10;Description automatically generated with medium confidence">
            <a:extLst>
              <a:ext uri="{FF2B5EF4-FFF2-40B4-BE49-F238E27FC236}">
                <a16:creationId xmlns:a16="http://schemas.microsoft.com/office/drawing/2014/main" id="{E411FBEE-FDC9-D673-DEEF-EAADC0F8347C}"/>
              </a:ext>
            </a:extLst>
          </p:cNvPr>
          <p:cNvPicPr>
            <a:picLocks noChangeAspect="1"/>
          </p:cNvPicPr>
          <p:nvPr userDrawn="1"/>
        </p:nvPicPr>
        <p:blipFill>
          <a:blip r:embed="rId2"/>
          <a:stretch>
            <a:fillRect/>
          </a:stretch>
        </p:blipFill>
        <p:spPr>
          <a:xfrm rot="16200000">
            <a:off x="1536198" y="2723306"/>
            <a:ext cx="1969203" cy="287118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155033"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sp>
        <p:nvSpPr>
          <p:cNvPr id="5" name="Text Placeholder 9">
            <a:extLst>
              <a:ext uri="{FF2B5EF4-FFF2-40B4-BE49-F238E27FC236}">
                <a16:creationId xmlns:a16="http://schemas.microsoft.com/office/drawing/2014/main" id="{E9816671-F2D1-66DE-E97A-31B5899FFAEA}"/>
              </a:ext>
            </a:extLst>
          </p:cNvPr>
          <p:cNvSpPr>
            <a:spLocks noGrp="1"/>
          </p:cNvSpPr>
          <p:nvPr>
            <p:ph type="body" sz="quarter" idx="14" hasCustomPrompt="1"/>
          </p:nvPr>
        </p:nvSpPr>
        <p:spPr>
          <a:xfrm>
            <a:off x="1155033"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4" name="Text Placeholder 9">
            <a:extLst>
              <a:ext uri="{FF2B5EF4-FFF2-40B4-BE49-F238E27FC236}">
                <a16:creationId xmlns:a16="http://schemas.microsoft.com/office/drawing/2014/main" id="{799F142D-DB00-7324-293B-ECACC595F253}"/>
              </a:ext>
            </a:extLst>
          </p:cNvPr>
          <p:cNvSpPr>
            <a:spLocks noGrp="1"/>
          </p:cNvSpPr>
          <p:nvPr>
            <p:ph type="body" sz="quarter" idx="15" hasCustomPrompt="1"/>
          </p:nvPr>
        </p:nvSpPr>
        <p:spPr>
          <a:xfrm>
            <a:off x="5460425"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5" name="Text Placeholder 9">
            <a:extLst>
              <a:ext uri="{FF2B5EF4-FFF2-40B4-BE49-F238E27FC236}">
                <a16:creationId xmlns:a16="http://schemas.microsoft.com/office/drawing/2014/main" id="{A118E0CC-B595-C5C9-D5FE-0FBBF357DFC6}"/>
              </a:ext>
            </a:extLst>
          </p:cNvPr>
          <p:cNvSpPr>
            <a:spLocks noGrp="1"/>
          </p:cNvSpPr>
          <p:nvPr>
            <p:ph type="body" sz="quarter" idx="16" hasCustomPrompt="1"/>
          </p:nvPr>
        </p:nvSpPr>
        <p:spPr>
          <a:xfrm>
            <a:off x="5460425"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7" name="Text Placeholder 9">
            <a:extLst>
              <a:ext uri="{FF2B5EF4-FFF2-40B4-BE49-F238E27FC236}">
                <a16:creationId xmlns:a16="http://schemas.microsoft.com/office/drawing/2014/main" id="{264EEDBC-F756-DBA6-E261-35906FBD01B3}"/>
              </a:ext>
            </a:extLst>
          </p:cNvPr>
          <p:cNvSpPr>
            <a:spLocks noGrp="1"/>
          </p:cNvSpPr>
          <p:nvPr>
            <p:ph type="body" sz="quarter" idx="17" hasCustomPrompt="1"/>
          </p:nvPr>
        </p:nvSpPr>
        <p:spPr>
          <a:xfrm>
            <a:off x="977296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18" name="Text Placeholder 9">
            <a:extLst>
              <a:ext uri="{FF2B5EF4-FFF2-40B4-BE49-F238E27FC236}">
                <a16:creationId xmlns:a16="http://schemas.microsoft.com/office/drawing/2014/main" id="{92ACC243-CC55-F9C7-3790-4DD57E0B76E4}"/>
              </a:ext>
            </a:extLst>
          </p:cNvPr>
          <p:cNvSpPr>
            <a:spLocks noGrp="1"/>
          </p:cNvSpPr>
          <p:nvPr>
            <p:ph type="body" sz="quarter" idx="18" hasCustomPrompt="1"/>
          </p:nvPr>
        </p:nvSpPr>
        <p:spPr>
          <a:xfrm>
            <a:off x="977296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sp>
        <p:nvSpPr>
          <p:cNvPr id="19" name="Text Placeholder 9">
            <a:extLst>
              <a:ext uri="{FF2B5EF4-FFF2-40B4-BE49-F238E27FC236}">
                <a16:creationId xmlns:a16="http://schemas.microsoft.com/office/drawing/2014/main" id="{663F8DE1-E685-F349-8953-2C55C6081B0C}"/>
              </a:ext>
            </a:extLst>
          </p:cNvPr>
          <p:cNvSpPr>
            <a:spLocks noGrp="1"/>
          </p:cNvSpPr>
          <p:nvPr>
            <p:ph type="body" sz="quarter" idx="19" hasCustomPrompt="1"/>
          </p:nvPr>
        </p:nvSpPr>
        <p:spPr>
          <a:xfrm>
            <a:off x="14085504" y="5724070"/>
            <a:ext cx="3012816" cy="937448"/>
          </a:xfrm>
        </p:spPr>
        <p:txBody>
          <a:bodyPr anchor="ctr">
            <a:normAutofit/>
          </a:bodyPr>
          <a:lstStyle>
            <a:lvl1pPr marL="0" indent="0" algn="ctr">
              <a:buNone/>
              <a:defRPr sz="6000" b="1">
                <a:solidFill>
                  <a:srgbClr val="EA7B23"/>
                </a:solidFill>
              </a:defRPr>
            </a:lvl1pPr>
          </a:lstStyle>
          <a:p>
            <a:pPr lvl="0"/>
            <a:r>
              <a:rPr lang="en-GB"/>
              <a:t>Title</a:t>
            </a:r>
            <a:endParaRPr lang="en-US"/>
          </a:p>
        </p:txBody>
      </p:sp>
      <p:sp>
        <p:nvSpPr>
          <p:cNvPr id="20" name="Text Placeholder 9">
            <a:extLst>
              <a:ext uri="{FF2B5EF4-FFF2-40B4-BE49-F238E27FC236}">
                <a16:creationId xmlns:a16="http://schemas.microsoft.com/office/drawing/2014/main" id="{92D7B3DC-0F4A-05E5-D32F-F95134B70913}"/>
              </a:ext>
            </a:extLst>
          </p:cNvPr>
          <p:cNvSpPr>
            <a:spLocks noGrp="1"/>
          </p:cNvSpPr>
          <p:nvPr>
            <p:ph type="body" sz="quarter" idx="20" hasCustomPrompt="1"/>
          </p:nvPr>
        </p:nvSpPr>
        <p:spPr>
          <a:xfrm>
            <a:off x="14085504" y="6682012"/>
            <a:ext cx="3012816" cy="937448"/>
          </a:xfrm>
        </p:spPr>
        <p:txBody>
          <a:bodyPr anchor="ctr">
            <a:normAutofit/>
          </a:bodyPr>
          <a:lstStyle>
            <a:lvl1pPr marL="0" indent="0" algn="ctr">
              <a:buNone/>
              <a:defRPr sz="3600" b="0">
                <a:solidFill>
                  <a:srgbClr val="EA7B23"/>
                </a:solidFill>
              </a:defRPr>
            </a:lvl1pPr>
          </a:lstStyle>
          <a:p>
            <a:pPr lvl="0"/>
            <a:r>
              <a:rPr lang="en-GB"/>
              <a:t>Subheading</a:t>
            </a:r>
            <a:endParaRPr lang="en-US"/>
          </a:p>
        </p:txBody>
      </p:sp>
      <p:pic>
        <p:nvPicPr>
          <p:cNvPr id="2" name="Picture 1" descr="A picture containing black, darkness, screenshot&#10;&#10;Description automatically generated">
            <a:extLst>
              <a:ext uri="{FF2B5EF4-FFF2-40B4-BE49-F238E27FC236}">
                <a16:creationId xmlns:a16="http://schemas.microsoft.com/office/drawing/2014/main" id="{19DEA8D8-A7F0-6CEF-DDBC-3A663E5A7DA9}"/>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5D15FB89-CCD0-CAC7-2E7A-5EB5FFD45F8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511DDC89-EDCF-FD12-FC23-41CE9A97DC8C}"/>
              </a:ext>
            </a:extLst>
          </p:cNvPr>
          <p:cNvSpPr>
            <a:spLocks noGrp="1"/>
          </p:cNvSpPr>
          <p:nvPr>
            <p:ph type="body" sz="quarter" idx="21" hasCustomPrompt="1"/>
          </p:nvPr>
        </p:nvSpPr>
        <p:spPr>
          <a:xfrm>
            <a:off x="1085210" y="1628869"/>
            <a:ext cx="5560218" cy="1545431"/>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7219950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1"/>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6" name="Text Placeholder 3">
            <a:extLst>
              <a:ext uri="{FF2B5EF4-FFF2-40B4-BE49-F238E27FC236}">
                <a16:creationId xmlns:a16="http://schemas.microsoft.com/office/drawing/2014/main" id="{1D187D02-E80F-C924-1075-4B684960A748}"/>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90590537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3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9"/>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3" y="2791875"/>
          <a:ext cx="16712334" cy="6094711"/>
        </p:xfrm>
        <a:graphic>
          <a:graphicData uri="http://schemas.openxmlformats.org/drawingml/2006/table">
            <a:tbl>
              <a:tblPr firstRow="1" bandRow="1">
                <a:tableStyleId>{5C22544A-7EE6-4342-B048-85BDC9FD1C3A}</a:tableStyleId>
              </a:tblPr>
              <a:tblGrid>
                <a:gridCol w="5570778">
                  <a:extLst>
                    <a:ext uri="{9D8B030D-6E8A-4147-A177-3AD203B41FA5}">
                      <a16:colId xmlns:a16="http://schemas.microsoft.com/office/drawing/2014/main" val="3996957391"/>
                    </a:ext>
                  </a:extLst>
                </a:gridCol>
                <a:gridCol w="5570778">
                  <a:extLst>
                    <a:ext uri="{9D8B030D-6E8A-4147-A177-3AD203B41FA5}">
                      <a16:colId xmlns:a16="http://schemas.microsoft.com/office/drawing/2014/main" val="1183091787"/>
                    </a:ext>
                  </a:extLst>
                </a:gridCol>
                <a:gridCol w="5570778">
                  <a:extLst>
                    <a:ext uri="{9D8B030D-6E8A-4147-A177-3AD203B41FA5}">
                      <a16:colId xmlns:a16="http://schemas.microsoft.com/office/drawing/2014/main" val="2455646976"/>
                    </a:ext>
                  </a:extLst>
                </a:gridCol>
              </a:tblGrid>
              <a:tr h="1218941">
                <a:tc>
                  <a:txBody>
                    <a:bodyPr/>
                    <a:lstStyle/>
                    <a:p>
                      <a:endParaRPr lang="en-US" sz="2700"/>
                    </a:p>
                  </a:txBody>
                  <a:tcPr marL="137160" marR="137160" marT="68580" marB="68580">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75770">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E0F6B68E-7C99-03A2-E60D-7262D526C080}"/>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9F55A67A-70DB-A0F3-AB75-BBBDFD93239B}"/>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5" name="Text Placeholder 3">
            <a:extLst>
              <a:ext uri="{FF2B5EF4-FFF2-40B4-BE49-F238E27FC236}">
                <a16:creationId xmlns:a16="http://schemas.microsoft.com/office/drawing/2014/main" id="{3DB125DD-55DE-F36A-D05C-37868DD26E24}"/>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270984116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EA7B23"/>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5"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59975558-B1B5-FBEE-A89A-2A15D5A5C8CF}"/>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EA7B23"/>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427241046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5 Collum slide">
    <p:bg>
      <p:bgRef idx="1001">
        <a:schemeClr val="bg1"/>
      </p:bgRef>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787833" y="1534426"/>
            <a:ext cx="4743450" cy="937448"/>
          </a:xfrm>
        </p:spPr>
        <p:txBody>
          <a:bodyPr anchor="ctr">
            <a:normAutofit/>
          </a:bodyPr>
          <a:lstStyle>
            <a:lvl1pPr marL="0" indent="0" algn="l">
              <a:buNone/>
              <a:defRPr sz="6000" b="1">
                <a:solidFill>
                  <a:srgbClr val="813085"/>
                </a:solidFill>
              </a:defRPr>
            </a:lvl1pPr>
          </a:lstStyle>
          <a:p>
            <a:pPr lvl="0"/>
            <a:r>
              <a:rPr lang="en-GB"/>
              <a:t>Title</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2"/>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3"/>
          <a:stretch>
            <a:fillRect/>
          </a:stretch>
        </p:blipFill>
        <p:spPr>
          <a:xfrm>
            <a:off x="15307814" y="8610419"/>
            <a:ext cx="2980187" cy="1954221"/>
          </a:xfrm>
          <a:prstGeom prst="rect">
            <a:avLst/>
          </a:prstGeom>
        </p:spPr>
      </p:pic>
      <p:pic>
        <p:nvPicPr>
          <p:cNvPr id="23" name="Picture 22" descr="A picture containing graphics, font, graphic design, screenshot&#10;&#10;Description automatically generated">
            <a:extLst>
              <a:ext uri="{FF2B5EF4-FFF2-40B4-BE49-F238E27FC236}">
                <a16:creationId xmlns:a16="http://schemas.microsoft.com/office/drawing/2014/main" id="{FE88BB04-8684-E227-BB57-9954D278C6D1}"/>
              </a:ext>
            </a:extLst>
          </p:cNvPr>
          <p:cNvPicPr>
            <a:picLocks noChangeAspect="1"/>
          </p:cNvPicPr>
          <p:nvPr userDrawn="1"/>
        </p:nvPicPr>
        <p:blipFill>
          <a:blip r:embed="rId4"/>
          <a:stretch>
            <a:fillRect/>
          </a:stretch>
        </p:blipFill>
        <p:spPr>
          <a:xfrm>
            <a:off x="15943287" y="325290"/>
            <a:ext cx="1969197" cy="1532121"/>
          </a:xfrm>
          <a:prstGeom prst="rect">
            <a:avLst/>
          </a:prstGeom>
        </p:spPr>
      </p:pic>
      <p:graphicFrame>
        <p:nvGraphicFramePr>
          <p:cNvPr id="9" name="Table 19">
            <a:extLst>
              <a:ext uri="{FF2B5EF4-FFF2-40B4-BE49-F238E27FC236}">
                <a16:creationId xmlns:a16="http://schemas.microsoft.com/office/drawing/2014/main" id="{EA2F3CC2-0AB0-062D-FCC7-3EFD00BBEED3}"/>
              </a:ext>
            </a:extLst>
          </p:cNvPr>
          <p:cNvGraphicFramePr>
            <a:graphicFrameLocks noGrp="1"/>
          </p:cNvGraphicFramePr>
          <p:nvPr userDrawn="1"/>
        </p:nvGraphicFramePr>
        <p:xfrm>
          <a:off x="787834" y="2791875"/>
          <a:ext cx="16712335" cy="6026243"/>
        </p:xfrm>
        <a:graphic>
          <a:graphicData uri="http://schemas.openxmlformats.org/drawingml/2006/table">
            <a:tbl>
              <a:tblPr firstRow="1" bandRow="1">
                <a:tableStyleId>{5C22544A-7EE6-4342-B048-85BDC9FD1C3A}</a:tableStyleId>
              </a:tblPr>
              <a:tblGrid>
                <a:gridCol w="3342467">
                  <a:extLst>
                    <a:ext uri="{9D8B030D-6E8A-4147-A177-3AD203B41FA5}">
                      <a16:colId xmlns:a16="http://schemas.microsoft.com/office/drawing/2014/main" val="3996957391"/>
                    </a:ext>
                  </a:extLst>
                </a:gridCol>
                <a:gridCol w="3342467">
                  <a:extLst>
                    <a:ext uri="{9D8B030D-6E8A-4147-A177-3AD203B41FA5}">
                      <a16:colId xmlns:a16="http://schemas.microsoft.com/office/drawing/2014/main" val="1183091787"/>
                    </a:ext>
                  </a:extLst>
                </a:gridCol>
                <a:gridCol w="3342467">
                  <a:extLst>
                    <a:ext uri="{9D8B030D-6E8A-4147-A177-3AD203B41FA5}">
                      <a16:colId xmlns:a16="http://schemas.microsoft.com/office/drawing/2014/main" val="2455646976"/>
                    </a:ext>
                  </a:extLst>
                </a:gridCol>
                <a:gridCol w="3342467">
                  <a:extLst>
                    <a:ext uri="{9D8B030D-6E8A-4147-A177-3AD203B41FA5}">
                      <a16:colId xmlns:a16="http://schemas.microsoft.com/office/drawing/2014/main" val="50446839"/>
                    </a:ext>
                  </a:extLst>
                </a:gridCol>
                <a:gridCol w="3342467">
                  <a:extLst>
                    <a:ext uri="{9D8B030D-6E8A-4147-A177-3AD203B41FA5}">
                      <a16:colId xmlns:a16="http://schemas.microsoft.com/office/drawing/2014/main" val="2918162144"/>
                    </a:ext>
                  </a:extLst>
                </a:gridCol>
              </a:tblGrid>
              <a:tr h="1205247">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tc>
                  <a:txBody>
                    <a:bodyPr/>
                    <a:lstStyle/>
                    <a:p>
                      <a:endParaRPr lang="en-US" sz="2700"/>
                    </a:p>
                  </a:txBody>
                  <a:tcPr marL="137160" marR="137160" marT="68580" marB="68580">
                    <a:lnL w="12700" cap="flat" cmpd="sng" algn="ctr">
                      <a:solidFill>
                        <a:schemeClr val="bg1"/>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rgbClr val="813085"/>
                    </a:solidFill>
                  </a:tcPr>
                </a:tc>
                <a:extLst>
                  <a:ext uri="{0D108BD9-81ED-4DB2-BD59-A6C34878D82A}">
                    <a16:rowId xmlns:a16="http://schemas.microsoft.com/office/drawing/2014/main" val="1801198442"/>
                  </a:ext>
                </a:extLst>
              </a:tr>
              <a:tr h="4820996">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a:p>
                  </a:txBody>
                  <a:tcPr marL="137160" marR="137160" marT="68580" marB="68580">
                    <a:lnL w="12700" cap="flat" cmpd="sng" algn="ctr">
                      <a:solidFill>
                        <a:srgbClr val="813085"/>
                      </a:solidFill>
                      <a:prstDash val="solid"/>
                      <a:round/>
                      <a:headEnd type="none" w="med" len="med"/>
                      <a:tailEnd type="none" w="med" len="med"/>
                    </a:lnL>
                    <a:lnR w="12700" cap="flat" cmpd="sng" algn="ctr">
                      <a:solidFill>
                        <a:srgbClr val="813085"/>
                      </a:solidFill>
                      <a:prstDash val="solid"/>
                      <a:round/>
                      <a:headEnd type="none" w="med" len="med"/>
                      <a:tailEnd type="none" w="med" len="med"/>
                    </a:lnR>
                    <a:lnT w="12700" cap="flat" cmpd="sng" algn="ctr">
                      <a:solidFill>
                        <a:srgbClr val="813085"/>
                      </a:solidFill>
                      <a:prstDash val="solid"/>
                      <a:round/>
                      <a:headEnd type="none" w="med" len="med"/>
                      <a:tailEnd type="none" w="med" len="med"/>
                    </a:lnT>
                    <a:lnB w="12700" cap="flat" cmpd="sng" algn="ctr">
                      <a:solidFill>
                        <a:srgbClr val="81308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4424948"/>
                  </a:ext>
                </a:extLst>
              </a:tr>
            </a:tbl>
          </a:graphicData>
        </a:graphic>
      </p:graphicFrame>
      <p:pic>
        <p:nvPicPr>
          <p:cNvPr id="2" name="Picture 1" descr="A picture containing black, darkness, screenshot&#10;&#10;Description automatically generated">
            <a:extLst>
              <a:ext uri="{FF2B5EF4-FFF2-40B4-BE49-F238E27FC236}">
                <a16:creationId xmlns:a16="http://schemas.microsoft.com/office/drawing/2014/main" id="{904668DC-AE1F-6797-1872-F8517BE39F96}"/>
              </a:ext>
            </a:extLst>
          </p:cNvPr>
          <p:cNvPicPr>
            <a:picLocks noChangeAspect="1"/>
          </p:cNvPicPr>
          <p:nvPr userDrawn="1"/>
        </p:nvPicPr>
        <p:blipFill>
          <a:blip r:embed="rId5"/>
          <a:stretch>
            <a:fillRect/>
          </a:stretch>
        </p:blipFill>
        <p:spPr>
          <a:xfrm>
            <a:off x="375516" y="284744"/>
            <a:ext cx="3012810" cy="658262"/>
          </a:xfrm>
          <a:prstGeom prst="rect">
            <a:avLst/>
          </a:prstGeom>
        </p:spPr>
      </p:pic>
      <p:pic>
        <p:nvPicPr>
          <p:cNvPr id="3" name="Picture 2" descr="A black background with blue text&#10;&#10;Description automatically generated with low confidence">
            <a:extLst>
              <a:ext uri="{FF2B5EF4-FFF2-40B4-BE49-F238E27FC236}">
                <a16:creationId xmlns:a16="http://schemas.microsoft.com/office/drawing/2014/main" id="{3AB4E179-C057-00DE-C909-F61019C3D4CF}"/>
              </a:ext>
            </a:extLst>
          </p:cNvPr>
          <p:cNvPicPr>
            <a:picLocks noChangeAspect="1"/>
          </p:cNvPicPr>
          <p:nvPr userDrawn="1"/>
        </p:nvPicPr>
        <p:blipFill>
          <a:blip r:embed="rId6"/>
          <a:stretch>
            <a:fillRect/>
          </a:stretch>
        </p:blipFill>
        <p:spPr>
          <a:xfrm>
            <a:off x="15307811" y="8610419"/>
            <a:ext cx="2980190" cy="1954221"/>
          </a:xfrm>
          <a:prstGeom prst="rect">
            <a:avLst/>
          </a:prstGeom>
        </p:spPr>
      </p:pic>
      <p:sp>
        <p:nvSpPr>
          <p:cNvPr id="4" name="Text Placeholder 3">
            <a:extLst>
              <a:ext uri="{FF2B5EF4-FFF2-40B4-BE49-F238E27FC236}">
                <a16:creationId xmlns:a16="http://schemas.microsoft.com/office/drawing/2014/main" id="{839D4A7F-018D-CAEA-3877-6AE4B8315862}"/>
              </a:ext>
            </a:extLst>
          </p:cNvPr>
          <p:cNvSpPr>
            <a:spLocks noGrp="1"/>
          </p:cNvSpPr>
          <p:nvPr>
            <p:ph type="body" sz="quarter" idx="21" hasCustomPrompt="1"/>
          </p:nvPr>
        </p:nvSpPr>
        <p:spPr>
          <a:xfrm>
            <a:off x="5681640" y="1551930"/>
            <a:ext cx="5560218" cy="937449"/>
          </a:xfrm>
        </p:spPr>
        <p:txBody>
          <a:bodyPr>
            <a:normAutofit/>
          </a:bodyPr>
          <a:lstStyle>
            <a:lvl1pPr marL="0" indent="0">
              <a:buNone/>
              <a:defRPr sz="2100">
                <a:solidFill>
                  <a:srgbClr val="813085"/>
                </a:solidFill>
              </a:defRPr>
            </a:lvl1pPr>
          </a:lstStyle>
          <a:p>
            <a:pPr lvl="0"/>
            <a:r>
              <a:rPr lang="en-US"/>
              <a:t>This slide design is ideal for getting key messages across in fewer words</a:t>
            </a:r>
          </a:p>
        </p:txBody>
      </p:sp>
    </p:spTree>
    <p:extLst>
      <p:ext uri="{BB962C8B-B14F-4D97-AF65-F5344CB8AC3E}">
        <p14:creationId xmlns:p14="http://schemas.microsoft.com/office/powerpoint/2010/main" val="364000887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2"/>
        </a:solidFill>
        <a:effectLst/>
      </p:bgPr>
    </p:bg>
    <p:spTree>
      <p:nvGrpSpPr>
        <p:cNvPr id="1" name=""/>
        <p:cNvGrpSpPr/>
        <p:nvPr/>
      </p:nvGrpSpPr>
      <p:grpSpPr>
        <a:xfrm>
          <a:off x="0" y="0"/>
          <a:ext cx="0" cy="0"/>
          <a:chOff x="0" y="0"/>
          <a:chExt cx="0" cy="0"/>
        </a:xfrm>
      </p:grpSpPr>
      <p:pic>
        <p:nvPicPr>
          <p:cNvPr id="5" name="Picture 4" descr="An orange arrow on a black background&#10;&#10;Description automatically generated with medium confidence">
            <a:extLst>
              <a:ext uri="{FF2B5EF4-FFF2-40B4-BE49-F238E27FC236}">
                <a16:creationId xmlns:a16="http://schemas.microsoft.com/office/drawing/2014/main" id="{C4346D83-775E-AA92-54DE-81C4A1D9F9D3}"/>
              </a:ext>
            </a:extLst>
          </p:cNvPr>
          <p:cNvPicPr>
            <a:picLocks noChangeAspect="1"/>
          </p:cNvPicPr>
          <p:nvPr userDrawn="1"/>
        </p:nvPicPr>
        <p:blipFill>
          <a:blip r:embed="rId2"/>
          <a:stretch>
            <a:fillRect/>
          </a:stretch>
        </p:blipFill>
        <p:spPr>
          <a:xfrm rot="18811270">
            <a:off x="14495012" y="-1581043"/>
            <a:ext cx="5370291" cy="7830110"/>
          </a:xfrm>
          <a:prstGeom prst="rect">
            <a:avLst/>
          </a:prstGeom>
        </p:spPr>
      </p:pic>
      <p:sp>
        <p:nvSpPr>
          <p:cNvPr id="10" name="Text Placeholder 9">
            <a:extLst>
              <a:ext uri="{FF2B5EF4-FFF2-40B4-BE49-F238E27FC236}">
                <a16:creationId xmlns:a16="http://schemas.microsoft.com/office/drawing/2014/main" id="{0F253178-519B-50BA-C87A-4DDC2B6EBA7B}"/>
              </a:ext>
            </a:extLst>
          </p:cNvPr>
          <p:cNvSpPr>
            <a:spLocks noGrp="1"/>
          </p:cNvSpPr>
          <p:nvPr>
            <p:ph type="body" sz="quarter" idx="11" hasCustomPrompt="1"/>
          </p:nvPr>
        </p:nvSpPr>
        <p:spPr>
          <a:xfrm>
            <a:off x="1" y="5143500"/>
            <a:ext cx="18287999" cy="1609932"/>
          </a:xfrm>
        </p:spPr>
        <p:txBody>
          <a:bodyPr anchor="ctr">
            <a:normAutofit/>
          </a:bodyPr>
          <a:lstStyle>
            <a:lvl1pPr marL="0" indent="0" algn="ctr">
              <a:buNone/>
              <a:defRPr sz="6000" b="1">
                <a:solidFill>
                  <a:schemeClr val="bg1"/>
                </a:solidFill>
              </a:defRPr>
            </a:lvl1pPr>
          </a:lstStyle>
          <a:p>
            <a:pPr lvl="0"/>
            <a:r>
              <a:rPr lang="en-GB"/>
              <a:t>Thank you!</a:t>
            </a:r>
            <a:endParaRPr lang="en-US"/>
          </a:p>
        </p:txBody>
      </p:sp>
      <p:pic>
        <p:nvPicPr>
          <p:cNvPr id="16" name="Picture 15" descr="A close-up of a black background&#10;&#10;Description automatically generated with low confidence">
            <a:extLst>
              <a:ext uri="{FF2B5EF4-FFF2-40B4-BE49-F238E27FC236}">
                <a16:creationId xmlns:a16="http://schemas.microsoft.com/office/drawing/2014/main" id="{A0E32E93-9826-6240-BC79-DB3EF5BD5B59}"/>
              </a:ext>
            </a:extLst>
          </p:cNvPr>
          <p:cNvPicPr>
            <a:picLocks noChangeAspect="1"/>
          </p:cNvPicPr>
          <p:nvPr userDrawn="1"/>
        </p:nvPicPr>
        <p:blipFill>
          <a:blip r:embed="rId3"/>
          <a:stretch>
            <a:fillRect/>
          </a:stretch>
        </p:blipFill>
        <p:spPr>
          <a:xfrm>
            <a:off x="375512" y="295895"/>
            <a:ext cx="3012815" cy="658262"/>
          </a:xfrm>
          <a:prstGeom prst="rect">
            <a:avLst/>
          </a:prstGeom>
        </p:spPr>
      </p:pic>
      <p:pic>
        <p:nvPicPr>
          <p:cNvPr id="18" name="Picture 17" descr="A black background with white text&#10;&#10;Description automatically generated with medium confidence">
            <a:extLst>
              <a:ext uri="{FF2B5EF4-FFF2-40B4-BE49-F238E27FC236}">
                <a16:creationId xmlns:a16="http://schemas.microsoft.com/office/drawing/2014/main" id="{56401CBC-37ED-F0B9-4326-AD1513A2475F}"/>
              </a:ext>
            </a:extLst>
          </p:cNvPr>
          <p:cNvPicPr>
            <a:picLocks noChangeAspect="1"/>
          </p:cNvPicPr>
          <p:nvPr userDrawn="1"/>
        </p:nvPicPr>
        <p:blipFill>
          <a:blip r:embed="rId4"/>
          <a:stretch>
            <a:fillRect/>
          </a:stretch>
        </p:blipFill>
        <p:spPr>
          <a:xfrm>
            <a:off x="15307814" y="8610419"/>
            <a:ext cx="2980187" cy="1954221"/>
          </a:xfrm>
          <a:prstGeom prst="rect">
            <a:avLst/>
          </a:prstGeom>
        </p:spPr>
      </p:pic>
      <p:pic>
        <p:nvPicPr>
          <p:cNvPr id="11" name="Picture 10" descr="A blue arrow on a black background&#10;&#10;Description automatically generated with medium confidence">
            <a:extLst>
              <a:ext uri="{FF2B5EF4-FFF2-40B4-BE49-F238E27FC236}">
                <a16:creationId xmlns:a16="http://schemas.microsoft.com/office/drawing/2014/main" id="{58C95253-1D77-61A6-DE47-D490C9D21E57}"/>
              </a:ext>
            </a:extLst>
          </p:cNvPr>
          <p:cNvPicPr>
            <a:picLocks noChangeAspect="1"/>
          </p:cNvPicPr>
          <p:nvPr userDrawn="1"/>
        </p:nvPicPr>
        <p:blipFill>
          <a:blip r:embed="rId5"/>
          <a:stretch>
            <a:fillRect/>
          </a:stretch>
        </p:blipFill>
        <p:spPr>
          <a:xfrm rot="8491598">
            <a:off x="-891864" y="6325556"/>
            <a:ext cx="3402929" cy="4961615"/>
          </a:xfrm>
          <a:prstGeom prst="rect">
            <a:avLst/>
          </a:prstGeom>
        </p:spPr>
      </p:pic>
    </p:spTree>
    <p:extLst>
      <p:ext uri="{BB962C8B-B14F-4D97-AF65-F5344CB8AC3E}">
        <p14:creationId xmlns:p14="http://schemas.microsoft.com/office/powerpoint/2010/main" val="50484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vl1pPr>
          </a:lstStyle>
          <a:p>
            <a:r>
              <a:rPr lang="en-US"/>
              <a:t>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22BCB-CA5F-0B24-53C3-24E576E738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577F6BB-FD25-CEF3-F6D4-6D19271EE63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C16F-24EA-1DA2-1937-F0718757D79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240C46-9DB0-1E42-B927-E275C3D8BDBB}" type="datetimeFigureOut">
              <a:rPr lang="en-US" smtClean="0"/>
              <a:t>9/23/2024</a:t>
            </a:fld>
            <a:endParaRPr lang="en-US"/>
          </a:p>
        </p:txBody>
      </p:sp>
      <p:sp>
        <p:nvSpPr>
          <p:cNvPr id="5" name="Footer Placeholder 4">
            <a:extLst>
              <a:ext uri="{FF2B5EF4-FFF2-40B4-BE49-F238E27FC236}">
                <a16:creationId xmlns:a16="http://schemas.microsoft.com/office/drawing/2014/main" id="{945C0387-F61D-A178-69F5-34C001EFFBB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9AD6A-EA36-8886-FBBB-615CED550CB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97AD349-84D2-7E41-8E9F-8A92063994D9}" type="slidenum">
              <a:rPr lang="en-US" smtClean="0"/>
              <a:t>‹#›</a:t>
            </a:fld>
            <a:endParaRPr lang="en-US"/>
          </a:p>
        </p:txBody>
      </p:sp>
    </p:spTree>
    <p:extLst>
      <p:ext uri="{BB962C8B-B14F-4D97-AF65-F5344CB8AC3E}">
        <p14:creationId xmlns:p14="http://schemas.microsoft.com/office/powerpoint/2010/main" val="1862421135"/>
      </p:ext>
    </p:extLst>
  </p:cSld>
  <p:clrMap bg1="lt1" tx1="dk1" bg2="lt2" tx2="dk2" accent1="accent1" accent2="accent2" accent3="accent3" accent4="accent4" accent5="accent5" accent6="accent6" hlink="hlink" folHlink="folHlink"/>
  <p:sldLayoutIdLst>
    <p:sldLayoutId id="2147483708" r:id="rId1"/>
    <p:sldLayoutId id="2147483710" r:id="rId2"/>
    <p:sldLayoutId id="2147483691" r:id="rId3"/>
    <p:sldLayoutId id="2147483692" r:id="rId4"/>
    <p:sldLayoutId id="2147483693" r:id="rId5"/>
    <p:sldLayoutId id="2147483698" r:id="rId6"/>
    <p:sldLayoutId id="2147483694" r:id="rId7"/>
    <p:sldLayoutId id="2147483695" r:id="rId8"/>
    <p:sldLayoutId id="2147483696" r:id="rId9"/>
    <p:sldLayoutId id="2147483701" r:id="rId10"/>
    <p:sldLayoutId id="2147483703" r:id="rId11"/>
    <p:sldLayoutId id="2147483704" r:id="rId12"/>
    <p:sldLayoutId id="2147483702" r:id="rId13"/>
    <p:sldLayoutId id="2147483705" r:id="rId14"/>
    <p:sldLayoutId id="2147483700" r:id="rId15"/>
    <p:sldLayoutId id="2147483706" r:id="rId16"/>
    <p:sldLayoutId id="2147483697" r:id="rId17"/>
    <p:sldLayoutId id="2147483707" r:id="rId18"/>
    <p:sldLayoutId id="2147483699" r:id="rId19"/>
  </p:sldLayoutIdLst>
  <p:txStyles>
    <p:titleStyle>
      <a:lvl1pPr algn="l" defTabSz="914400" rtl="0" eaLnBrk="1" latinLnBrk="0" hangingPunct="1">
        <a:lnSpc>
          <a:spcPct val="90000"/>
        </a:lnSpc>
        <a:spcBef>
          <a:spcPct val="0"/>
        </a:spcBef>
        <a:buNone/>
        <a:defRPr sz="4400" b="1" i="0" kern="1200">
          <a:solidFill>
            <a:schemeClr val="tx1"/>
          </a:solidFill>
          <a:latin typeface="WMCA Circular Bold" panose="020B0604020101020102" pitchFamily="34" charset="77"/>
          <a:ea typeface="+mj-ea"/>
          <a:cs typeface="WMCA Circular Bold" panose="020B0604020101020102"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MCA Circular Book" panose="020B0604020101020102" pitchFamily="34" charset="77"/>
          <a:ea typeface="+mn-ea"/>
          <a:cs typeface="WMCA Circular Book" panose="020B0604020101020102"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MCA Circular Book" panose="020B0604020101020102" pitchFamily="34" charset="77"/>
          <a:ea typeface="+mn-ea"/>
          <a:cs typeface="WMCA Circular Book" panose="020B0604020101020102"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MCA Circular Book" panose="020B0604020101020102" pitchFamily="34" charset="77"/>
          <a:ea typeface="+mn-ea"/>
          <a:cs typeface="WMCA Circular Book" panose="020B0604020101020102"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MCA Circular Book" panose="020B0604020101020102" pitchFamily="34" charset="77"/>
          <a:ea typeface="+mn-ea"/>
          <a:cs typeface="WMCA Circular Book"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hyperlink" Target="https://gbfcalc.azurewebsites.net/gbf/businessCase/too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hyperlink" Target="https://www.businessgrowthwestmidlands.org.uk/business-support/decarbonisation-net-zero-programme/" TargetMode="External"/><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hyperlink" Target="https://myaccount.coventry.gov.uk/service/Sign_up_to_the_Green_Business_Network"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udioboom.com/channels/5071280-green-business-podcast"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hyperlink" Target="https://www.coventry.gov.uk/directory/83/green_business_directory"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09_7A4C9191.xml"/><Relationship Id="rId7" Type="http://schemas.openxmlformats.org/officeDocument/2006/relationships/hyperlink" Target="https://www.businessgrowthwestmidlands.org.uk/net-zero/decarbonisation-net-zero-energy-audit-register/"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eventbrite.co.uk/e/965069537967?aff=oddtdtcreator"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hyperlink" Target="http://www.businessgrowthwestmidlands.org.uk/"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hyperlink" Target="https://www.linkedin.com/company/decarbnetzero" TargetMode="External"/><Relationship Id="rId4" Type="http://schemas.openxmlformats.org/officeDocument/2006/relationships/hyperlink" Target="https://twitter.com/decarbprogramm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3CF4DF-1AB7-DFAB-B724-EB0270D05823}"/>
              </a:ext>
            </a:extLst>
          </p:cNvPr>
          <p:cNvSpPr>
            <a:spLocks noGrp="1"/>
          </p:cNvSpPr>
          <p:nvPr>
            <p:ph type="body" sz="quarter" idx="11"/>
          </p:nvPr>
        </p:nvSpPr>
        <p:spPr>
          <a:xfrm>
            <a:off x="701745" y="5998664"/>
            <a:ext cx="17224749" cy="2980529"/>
          </a:xfrm>
        </p:spPr>
        <p:txBody>
          <a:bodyPr>
            <a:normAutofit fontScale="250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4400" dirty="0">
              <a:latin typeface="WMCA Circular Book"/>
            </a:endParaRPr>
          </a:p>
          <a:p>
            <a:pPr algn="ctr"/>
            <a:r>
              <a:rPr lang="en-GB" sz="28800" dirty="0">
                <a:latin typeface="WMCA Circular Book"/>
              </a:rPr>
              <a:t>Welcome!</a:t>
            </a:r>
            <a:endParaRPr lang="en-US" sz="28800" dirty="0"/>
          </a:p>
          <a:p>
            <a:pPr algn="ctr"/>
            <a:r>
              <a:rPr lang="en-GB" sz="19200" dirty="0">
                <a:solidFill>
                  <a:srgbClr val="EA7B23"/>
                </a:solidFill>
                <a:latin typeface="WMCA Circular Book"/>
              </a:rPr>
              <a:t>Net Zero Webinar Week</a:t>
            </a:r>
          </a:p>
          <a:p>
            <a:pPr algn="ctr"/>
            <a:r>
              <a:rPr lang="en-GB" sz="19200" dirty="0">
                <a:solidFill>
                  <a:srgbClr val="33A3A0"/>
                </a:solidFill>
                <a:latin typeface="WMCA Circular Book"/>
              </a:rPr>
              <a:t>Day 2: </a:t>
            </a:r>
            <a:r>
              <a:rPr lang="en-GB" sz="14400" dirty="0">
                <a:solidFill>
                  <a:srgbClr val="33A3A0"/>
                </a:solidFill>
                <a:latin typeface="WMCA Circular Book"/>
              </a:rPr>
              <a:t>Energy Audits: Assessing and Improving Your Business’s Energy Use</a:t>
            </a:r>
            <a:endParaRPr lang="en-US" dirty="0"/>
          </a:p>
        </p:txBody>
      </p:sp>
      <p:pic>
        <p:nvPicPr>
          <p:cNvPr id="3" name="Picture 2" descr="A purple rectangular sign with white text&#10;&#10;Description automatically generated">
            <a:extLst>
              <a:ext uri="{FF2B5EF4-FFF2-40B4-BE49-F238E27FC236}">
                <a16:creationId xmlns:a16="http://schemas.microsoft.com/office/drawing/2014/main" id="{4ABDB31E-258E-71D3-EEEB-343892E3AAC5}"/>
              </a:ext>
            </a:extLst>
          </p:cNvPr>
          <p:cNvPicPr>
            <a:picLocks noChangeAspect="1"/>
          </p:cNvPicPr>
          <p:nvPr/>
        </p:nvPicPr>
        <p:blipFill>
          <a:blip r:embed="rId2"/>
          <a:stretch>
            <a:fillRect/>
          </a:stretch>
        </p:blipFill>
        <p:spPr>
          <a:xfrm>
            <a:off x="-58481" y="0"/>
            <a:ext cx="18404961" cy="5143500"/>
          </a:xfrm>
          <a:prstGeom prst="rect">
            <a:avLst/>
          </a:prstGeom>
        </p:spPr>
      </p:pic>
      <p:pic>
        <p:nvPicPr>
          <p:cNvPr id="6" name="Picture 5" descr="A close up of a logo&#10;&#10;Description automatically generated">
            <a:extLst>
              <a:ext uri="{FF2B5EF4-FFF2-40B4-BE49-F238E27FC236}">
                <a16:creationId xmlns:a16="http://schemas.microsoft.com/office/drawing/2014/main" id="{D60CD2F9-10D5-8406-F218-54DA781254F0}"/>
              </a:ext>
            </a:extLst>
          </p:cNvPr>
          <p:cNvPicPr>
            <a:picLocks noChangeAspect="1"/>
          </p:cNvPicPr>
          <p:nvPr/>
        </p:nvPicPr>
        <p:blipFill>
          <a:blip r:embed="rId3"/>
          <a:srcRect l="37196" t="874"/>
          <a:stretch/>
        </p:blipFill>
        <p:spPr>
          <a:xfrm>
            <a:off x="6562775" y="4138724"/>
            <a:ext cx="4928529" cy="1004777"/>
          </a:xfrm>
          <a:prstGeom prst="rect">
            <a:avLst/>
          </a:prstGeom>
        </p:spPr>
      </p:pic>
    </p:spTree>
    <p:extLst>
      <p:ext uri="{BB962C8B-B14F-4D97-AF65-F5344CB8AC3E}">
        <p14:creationId xmlns:p14="http://schemas.microsoft.com/office/powerpoint/2010/main" val="3774649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2309927718"/>
              </p:ext>
            </p:extLst>
          </p:nvPr>
        </p:nvGraphicFramePr>
        <p:xfrm>
          <a:off x="3048000" y="3009900"/>
          <a:ext cx="12192000" cy="29870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effectLst/>
                          <a:latin typeface="Arial" panose="020B0604020202020204" pitchFamily="34" charset="0"/>
                          <a:cs typeface="Arial" panose="020B0604020202020204" pitchFamily="34" charset="0"/>
                        </a:rPr>
                        <a:t>Double glazed windows</a:t>
                      </a:r>
                      <a:endParaRPr lang="en-GB" sz="2400">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£3000.00</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£845.53</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3.5 years</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chemeClr val="tx1"/>
                          </a:solidFill>
                          <a:effectLst/>
                          <a:latin typeface="Arial" panose="020B0604020202020204" pitchFamily="34" charset="0"/>
                          <a:cs typeface="Arial" panose="020B0604020202020204" pitchFamily="34" charset="0"/>
                        </a:rPr>
                        <a:t>3.31</a:t>
                      </a:r>
                      <a:endParaRPr lang="en-GB"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2187060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Insulation</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0" name="Picture 9">
            <a:extLst>
              <a:ext uri="{FF2B5EF4-FFF2-40B4-BE49-F238E27FC236}">
                <a16:creationId xmlns:a16="http://schemas.microsoft.com/office/drawing/2014/main" id="{C66C6EB1-C21F-22B1-8020-8FAFA9297A8E}"/>
              </a:ext>
            </a:extLst>
          </p:cNvPr>
          <p:cNvPicPr>
            <a:picLocks noChangeAspect="1"/>
          </p:cNvPicPr>
          <p:nvPr/>
        </p:nvPicPr>
        <p:blipFill rotWithShape="1">
          <a:blip r:embed="rId3">
            <a:extLst>
              <a:ext uri="{28A0092B-C50C-407E-A947-70E740481C1C}">
                <a14:useLocalDpi xmlns:a14="http://schemas.microsoft.com/office/drawing/2010/main" val="0"/>
              </a:ext>
            </a:extLst>
          </a:blip>
          <a:srcRect t="18113" r="45716" b="18148"/>
          <a:stretch/>
        </p:blipFill>
        <p:spPr>
          <a:xfrm>
            <a:off x="-18789" y="0"/>
            <a:ext cx="8275529" cy="9716878"/>
          </a:xfrm>
          <a:prstGeom prst="rect">
            <a:avLst/>
          </a:prstGeom>
        </p:spPr>
      </p:pic>
      <p:sp>
        <p:nvSpPr>
          <p:cNvPr id="5" name="TextBox 4">
            <a:extLst>
              <a:ext uri="{FF2B5EF4-FFF2-40B4-BE49-F238E27FC236}">
                <a16:creationId xmlns:a16="http://schemas.microsoft.com/office/drawing/2014/main" id="{30B9C44C-F04E-B7DA-EAE8-A6D09B370F0E}"/>
              </a:ext>
            </a:extLst>
          </p:cNvPr>
          <p:cNvSpPr txBox="1"/>
          <p:nvPr/>
        </p:nvSpPr>
        <p:spPr>
          <a:xfrm>
            <a:off x="8458354" y="2857500"/>
            <a:ext cx="8061128" cy="2302553"/>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Insulating walls and roof space in order to reduce heat loss</a:t>
            </a:r>
          </a:p>
          <a:p>
            <a:pPr marL="669072" lvl="1" indent="-334536" algn="l">
              <a:lnSpc>
                <a:spcPts val="4649"/>
              </a:lnSpc>
              <a:buFont typeface="Arial"/>
              <a:buChar char="•"/>
            </a:pPr>
            <a:r>
              <a:rPr lang="en-US" sz="3098" spc="29">
                <a:solidFill>
                  <a:srgbClr val="FFFFFF"/>
                </a:solidFill>
                <a:latin typeface="Arial"/>
              </a:rPr>
              <a:t>Carbon Trust states efficiency gains of 9% for walls and 22% for roof insulation</a:t>
            </a:r>
          </a:p>
        </p:txBody>
      </p:sp>
      <p:pic>
        <p:nvPicPr>
          <p:cNvPr id="4" name="Picture 3">
            <a:extLst>
              <a:ext uri="{FF2B5EF4-FFF2-40B4-BE49-F238E27FC236}">
                <a16:creationId xmlns:a16="http://schemas.microsoft.com/office/drawing/2014/main" id="{E2AD9821-DCCA-AA24-E06E-552D2BE66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5200" y="5241992"/>
            <a:ext cx="5205590" cy="3768000"/>
          </a:xfrm>
          <a:prstGeom prst="rect">
            <a:avLst/>
          </a:prstGeom>
        </p:spPr>
      </p:pic>
    </p:spTree>
    <p:extLst>
      <p:ext uri="{BB962C8B-B14F-4D97-AF65-F5344CB8AC3E}">
        <p14:creationId xmlns:p14="http://schemas.microsoft.com/office/powerpoint/2010/main" val="711280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3471091382"/>
              </p:ext>
            </p:extLst>
          </p:nvPr>
        </p:nvGraphicFramePr>
        <p:xfrm>
          <a:off x="3048000" y="3009900"/>
          <a:ext cx="12192000" cy="262128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effectLst/>
                          <a:latin typeface="Arial" panose="020B0604020202020204" pitchFamily="34" charset="0"/>
                          <a:cs typeface="Arial" panose="020B0604020202020204" pitchFamily="34" charset="0"/>
                        </a:rPr>
                        <a:t>Roof insulation</a:t>
                      </a:r>
                    </a:p>
                    <a:p>
                      <a:endParaRPr lang="en-GB" sz="2400">
                        <a:latin typeface="Arial" panose="020B0604020202020204" pitchFamily="34" charset="0"/>
                        <a:cs typeface="Arial" panose="020B0604020202020204" pitchFamily="34" charset="0"/>
                      </a:endParaRPr>
                    </a:p>
                  </a:txBody>
                  <a:tcPr/>
                </a:tc>
                <a:tc>
                  <a:txBody>
                    <a:bodyPr/>
                    <a:lstStyle/>
                    <a:p>
                      <a:r>
                        <a:rPr lang="en-GB" sz="2400">
                          <a:effectLst/>
                          <a:latin typeface="Arial" panose="020B0604020202020204" pitchFamily="34" charset="0"/>
                          <a:cs typeface="Arial" panose="020B0604020202020204" pitchFamily="34" charset="0"/>
                        </a:rPr>
                        <a:t>£3000.00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£2051.33</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1.5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6.31</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294836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Roller shutters</a:t>
            </a:r>
          </a:p>
        </p:txBody>
      </p:sp>
      <p:sp>
        <p:nvSpPr>
          <p:cNvPr id="4" name="TextBox 4"/>
          <p:cNvSpPr txBox="1"/>
          <p:nvPr/>
        </p:nvSpPr>
        <p:spPr>
          <a:xfrm>
            <a:off x="8493583" y="2292994"/>
            <a:ext cx="8061128" cy="5841984"/>
          </a:xfrm>
          <a:prstGeom prst="rect">
            <a:avLst/>
          </a:prstGeom>
        </p:spPr>
        <p:txBody>
          <a:bodyPr lIns="0" tIns="0" rIns="0" bIns="0" rtlCol="0" anchor="t">
            <a:spAutoFit/>
          </a:bodyPr>
          <a:lstStyle/>
          <a:p>
            <a:pPr marL="669072" lvl="1" indent="-334536" algn="l">
              <a:lnSpc>
                <a:spcPts val="4649"/>
              </a:lnSpc>
              <a:buFont typeface="Arial"/>
              <a:buChar char="•"/>
            </a:pPr>
            <a:endParaRPr lang="en-US" sz="3098" spc="29">
              <a:solidFill>
                <a:srgbClr val="FFFFFF"/>
              </a:solidFill>
              <a:latin typeface="Arial"/>
            </a:endParaRPr>
          </a:p>
          <a:p>
            <a:pPr marL="669072" lvl="1" indent="-334536" algn="l">
              <a:lnSpc>
                <a:spcPts val="4649"/>
              </a:lnSpc>
              <a:buFont typeface="Arial"/>
              <a:buChar char="•"/>
            </a:pPr>
            <a:r>
              <a:rPr lang="en-US" sz="3098" spc="29">
                <a:solidFill>
                  <a:srgbClr val="FFFFFF"/>
                </a:solidFill>
                <a:latin typeface="Arial"/>
              </a:rPr>
              <a:t>Replacing manual closing and uninsulated shutter doors </a:t>
            </a:r>
          </a:p>
          <a:p>
            <a:pPr marL="669072" lvl="1" indent="-334536" algn="l">
              <a:lnSpc>
                <a:spcPts val="4649"/>
              </a:lnSpc>
              <a:buFont typeface="Arial"/>
              <a:buChar char="•"/>
            </a:pPr>
            <a:r>
              <a:rPr lang="en-US" sz="3098" spc="29">
                <a:solidFill>
                  <a:srgbClr val="FFFFFF"/>
                </a:solidFill>
                <a:latin typeface="Arial"/>
              </a:rPr>
              <a:t>New doors should be rapid closure and insulated to </a:t>
            </a:r>
            <a:r>
              <a:rPr lang="en-US" sz="3098" spc="29" err="1">
                <a:solidFill>
                  <a:srgbClr val="FFFFFF"/>
                </a:solidFill>
                <a:latin typeface="Arial"/>
              </a:rPr>
              <a:t>minimise</a:t>
            </a:r>
            <a:r>
              <a:rPr lang="en-US" sz="3098" spc="29">
                <a:solidFill>
                  <a:srgbClr val="FFFFFF"/>
                </a:solidFill>
                <a:latin typeface="Arial"/>
              </a:rPr>
              <a:t> heat loss </a:t>
            </a:r>
          </a:p>
          <a:p>
            <a:pPr marL="669072" lvl="1" indent="-334536" algn="l">
              <a:lnSpc>
                <a:spcPts val="4649"/>
              </a:lnSpc>
              <a:buFont typeface="Arial"/>
              <a:buChar char="•"/>
            </a:pPr>
            <a:r>
              <a:rPr lang="en-US" sz="3098" spc="29">
                <a:solidFill>
                  <a:srgbClr val="FFFFFF"/>
                </a:solidFill>
                <a:latin typeface="Arial"/>
              </a:rPr>
              <a:t>Typically used in manufacturing areas where heat expenditure may be high</a:t>
            </a:r>
          </a:p>
          <a:p>
            <a:pPr marL="669072" lvl="1" indent="-334536" algn="l">
              <a:lnSpc>
                <a:spcPts val="4649"/>
              </a:lnSpc>
              <a:buFont typeface="Arial"/>
              <a:buChar char="•"/>
            </a:pPr>
            <a:r>
              <a:rPr lang="en-US" sz="3098" spc="29">
                <a:solidFill>
                  <a:srgbClr val="FFFFFF"/>
                </a:solidFill>
                <a:latin typeface="Arial"/>
              </a:rPr>
              <a:t>Carbon Trust states efficiency gains between 9% and 18%</a:t>
            </a: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a:extLst>
              <a:ext uri="{FF2B5EF4-FFF2-40B4-BE49-F238E27FC236}">
                <a16:creationId xmlns:a16="http://schemas.microsoft.com/office/drawing/2014/main" id="{4AC83D42-42A6-7818-B4B5-2A713F17804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b="16667"/>
          <a:stretch/>
        </p:blipFill>
        <p:spPr>
          <a:xfrm>
            <a:off x="533400" y="1984248"/>
            <a:ext cx="7561251" cy="5040834"/>
          </a:xfrm>
          <a:prstGeom prst="rect">
            <a:avLst/>
          </a:prstGeom>
        </p:spPr>
      </p:pic>
    </p:spTree>
    <p:extLst>
      <p:ext uri="{BB962C8B-B14F-4D97-AF65-F5344CB8AC3E}">
        <p14:creationId xmlns:p14="http://schemas.microsoft.com/office/powerpoint/2010/main" val="135012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3290737377"/>
              </p:ext>
            </p:extLst>
          </p:nvPr>
        </p:nvGraphicFramePr>
        <p:xfrm>
          <a:off x="3048000" y="3009900"/>
          <a:ext cx="12192000" cy="289560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a:effectLst/>
                          <a:latin typeface="Arial" panose="020B0604020202020204" pitchFamily="34" charset="0"/>
                          <a:cs typeface="Arial" panose="020B0604020202020204" pitchFamily="34" charset="0"/>
                        </a:rPr>
                        <a:t>Rapid closure &amp; insulated shutter doors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£30,000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£9625.00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3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18.70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33839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Lighting  </a:t>
            </a:r>
          </a:p>
        </p:txBody>
      </p:sp>
      <p:sp>
        <p:nvSpPr>
          <p:cNvPr id="4" name="TextBox 4"/>
          <p:cNvSpPr txBox="1"/>
          <p:nvPr/>
        </p:nvSpPr>
        <p:spPr>
          <a:xfrm>
            <a:off x="8458354" y="2857500"/>
            <a:ext cx="9220046" cy="6431889"/>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dirty="0">
                <a:solidFill>
                  <a:srgbClr val="FFFFFF"/>
                </a:solidFill>
                <a:latin typeface="Arial"/>
              </a:rPr>
              <a:t>Replacing traditional fluorescent and halogen lighting </a:t>
            </a:r>
          </a:p>
          <a:p>
            <a:pPr marL="669072" lvl="1" indent="-334536" algn="l">
              <a:lnSpc>
                <a:spcPts val="4649"/>
              </a:lnSpc>
              <a:buFont typeface="Arial"/>
              <a:buChar char="•"/>
            </a:pPr>
            <a:r>
              <a:rPr lang="en-US" sz="3098" spc="29" dirty="0">
                <a:solidFill>
                  <a:srgbClr val="FFFFFF"/>
                </a:solidFill>
                <a:latin typeface="Arial"/>
              </a:rPr>
              <a:t>Efficiency gains vary </a:t>
            </a:r>
            <a:r>
              <a:rPr lang="en-US" sz="3098" spc="29" dirty="0">
                <a:solidFill>
                  <a:srgbClr val="FFFFFF"/>
                </a:solidFill>
                <a:latin typeface="Arial"/>
                <a:hlinkClick r:id="rId3"/>
              </a:rPr>
              <a:t>(Carbon Trust calculator)</a:t>
            </a:r>
            <a:r>
              <a:rPr lang="en-US" sz="3098" spc="29" dirty="0">
                <a:solidFill>
                  <a:srgbClr val="FFFFFF"/>
                </a:solidFill>
                <a:latin typeface="Arial"/>
              </a:rPr>
              <a:t>, but payback periods are generally around 3 years</a:t>
            </a:r>
          </a:p>
          <a:p>
            <a:pPr marL="669072" lvl="1" indent="-334536" algn="l">
              <a:lnSpc>
                <a:spcPts val="4649"/>
              </a:lnSpc>
              <a:buFont typeface="Arial"/>
              <a:buChar char="•"/>
            </a:pPr>
            <a:r>
              <a:rPr lang="en-US" sz="3098" spc="29" dirty="0">
                <a:solidFill>
                  <a:srgbClr val="FFFFFF"/>
                </a:solidFill>
                <a:latin typeface="Arial"/>
              </a:rPr>
              <a:t>Most common energy efficiency improvement measure </a:t>
            </a:r>
          </a:p>
          <a:p>
            <a:pPr marL="669072" lvl="1" indent="-334536" algn="l">
              <a:lnSpc>
                <a:spcPts val="4649"/>
              </a:lnSpc>
              <a:buFont typeface="Arial"/>
              <a:buChar char="•"/>
            </a:pPr>
            <a:r>
              <a:rPr lang="en-US" sz="3098" spc="29" dirty="0">
                <a:solidFill>
                  <a:srgbClr val="FFFFFF"/>
                </a:solidFill>
                <a:latin typeface="Arial"/>
              </a:rPr>
              <a:t>Other benefits: better light quality   </a:t>
            </a:r>
          </a:p>
          <a:p>
            <a:pPr marL="669072" lvl="1" indent="-334536" algn="l">
              <a:lnSpc>
                <a:spcPts val="4649"/>
              </a:lnSpc>
              <a:buFont typeface="Arial"/>
              <a:buChar char="•"/>
            </a:pPr>
            <a:r>
              <a:rPr lang="en-US" sz="3098" spc="29" dirty="0">
                <a:solidFill>
                  <a:srgbClr val="FFFFFF"/>
                </a:solidFill>
                <a:latin typeface="Arial"/>
              </a:rPr>
              <a:t>Fluorescent bulbs are expensive, need replacing regularly and are being phased out by new legislation</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25" name="Picture 24">
            <a:extLst>
              <a:ext uri="{FF2B5EF4-FFF2-40B4-BE49-F238E27FC236}">
                <a16:creationId xmlns:a16="http://schemas.microsoft.com/office/drawing/2014/main" id="{8C67B5AF-B092-DEAE-7AD8-C927BA6FA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992" y="419100"/>
            <a:ext cx="10287000" cy="10287000"/>
          </a:xfrm>
          <a:prstGeom prst="rect">
            <a:avLst/>
          </a:prstGeom>
        </p:spPr>
      </p:pic>
    </p:spTree>
    <p:extLst>
      <p:ext uri="{BB962C8B-B14F-4D97-AF65-F5344CB8AC3E}">
        <p14:creationId xmlns:p14="http://schemas.microsoft.com/office/powerpoint/2010/main" val="79810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2798713922"/>
              </p:ext>
            </p:extLst>
          </p:nvPr>
        </p:nvGraphicFramePr>
        <p:xfrm>
          <a:off x="3048000" y="3009900"/>
          <a:ext cx="12192000" cy="216916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dirty="0">
                          <a:effectLst/>
                          <a:latin typeface="Arial" panose="020B0604020202020204" pitchFamily="34" charset="0"/>
                          <a:ea typeface="Calibri" panose="020F0502020204030204" pitchFamily="34" charset="0"/>
                          <a:cs typeface="Arial" panose="020B0604020202020204" pitchFamily="34" charset="0"/>
                        </a:rPr>
                        <a:t>LED lighting</a:t>
                      </a:r>
                    </a:p>
                  </a:txBody>
                  <a:tcPr marL="68580" marR="68580" marT="0" marB="0"/>
                </a:tc>
                <a:tc>
                  <a:txBody>
                    <a:bodyPr/>
                    <a:lstStyle/>
                    <a:p>
                      <a:r>
                        <a:rPr lang="en-GB" sz="2400" dirty="0">
                          <a:effectLst/>
                          <a:latin typeface="Arial" panose="020B0604020202020204" pitchFamily="34" charset="0"/>
                          <a:cs typeface="Arial" panose="020B0604020202020204" pitchFamily="34" charset="0"/>
                        </a:rPr>
                        <a:t>£17,045.00</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dirty="0">
                          <a:effectLst/>
                          <a:latin typeface="Arial" panose="020B0604020202020204" pitchFamily="34" charset="0"/>
                          <a:cs typeface="Arial" panose="020B0604020202020204" pitchFamily="34" charset="0"/>
                        </a:rPr>
                        <a:t>£4463.00</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dirty="0">
                          <a:effectLst/>
                          <a:latin typeface="Arial" panose="020B0604020202020204" pitchFamily="34" charset="0"/>
                          <a:cs typeface="Arial" panose="020B0604020202020204" pitchFamily="34" charset="0"/>
                        </a:rPr>
                        <a:t>3.5 years</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dirty="0">
                          <a:effectLst/>
                          <a:latin typeface="Arial" panose="020B0604020202020204" pitchFamily="34" charset="0"/>
                          <a:cs typeface="Arial" panose="020B0604020202020204" pitchFamily="34" charset="0"/>
                        </a:rPr>
                        <a:t>4.09</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863447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Air compressor </a:t>
            </a:r>
          </a:p>
        </p:txBody>
      </p:sp>
      <p:sp>
        <p:nvSpPr>
          <p:cNvPr id="4" name="TextBox 4"/>
          <p:cNvSpPr txBox="1"/>
          <p:nvPr/>
        </p:nvSpPr>
        <p:spPr>
          <a:xfrm>
            <a:off x="8458354" y="2857500"/>
            <a:ext cx="8762846" cy="4662174"/>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 Variable speed compressors are significantly more efficient than traditional models, providing approximately 40% ongoing savings</a:t>
            </a:r>
          </a:p>
          <a:p>
            <a:pPr marL="669072" lvl="1" indent="-334536" algn="l">
              <a:lnSpc>
                <a:spcPts val="4649"/>
              </a:lnSpc>
              <a:buFont typeface="Arial"/>
              <a:buChar char="•"/>
            </a:pPr>
            <a:r>
              <a:rPr lang="en-GB" sz="3200">
                <a:solidFill>
                  <a:schemeClr val="bg1"/>
                </a:solidFill>
                <a:latin typeface="Arial" panose="020B0604020202020204" pitchFamily="34" charset="0"/>
                <a:cs typeface="Arial" panose="020B0604020202020204" pitchFamily="34" charset="0"/>
              </a:rPr>
              <a:t>Air line leakages are also a significant source of energy waste in older compressed air systems</a:t>
            </a:r>
            <a:endParaRPr lang="en-US" sz="3098" spc="29">
              <a:solidFill>
                <a:schemeClr val="bg1"/>
              </a:solidFill>
              <a:latin typeface="Arial" panose="020B0604020202020204" pitchFamily="34" charset="0"/>
              <a:cs typeface="Arial" panose="020B0604020202020204" pitchFamily="34" charset="0"/>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descr="A blue tank with a black background&#10;&#10;Description automatically generated">
            <a:extLst>
              <a:ext uri="{FF2B5EF4-FFF2-40B4-BE49-F238E27FC236}">
                <a16:creationId xmlns:a16="http://schemas.microsoft.com/office/drawing/2014/main" id="{E38FC4D3-5EC7-E090-D887-264B80845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19100"/>
            <a:ext cx="10285714" cy="10285714"/>
          </a:xfrm>
          <a:prstGeom prst="rect">
            <a:avLst/>
          </a:prstGeom>
        </p:spPr>
      </p:pic>
    </p:spTree>
    <p:extLst>
      <p:ext uri="{BB962C8B-B14F-4D97-AF65-F5344CB8AC3E}">
        <p14:creationId xmlns:p14="http://schemas.microsoft.com/office/powerpoint/2010/main" val="25475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508609811"/>
              </p:ext>
            </p:extLst>
          </p:nvPr>
        </p:nvGraphicFramePr>
        <p:xfrm>
          <a:off x="3048000" y="3009900"/>
          <a:ext cx="12192000" cy="25298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a:effectLst/>
                          <a:latin typeface="Arial" panose="020B0604020202020204" pitchFamily="34" charset="0"/>
                          <a:cs typeface="Arial" panose="020B0604020202020204" pitchFamily="34" charset="0"/>
                        </a:rPr>
                        <a:t>Variable speed compressor</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£49,500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£20,500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2.5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23.3</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388143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Heating</a:t>
            </a:r>
          </a:p>
        </p:txBody>
      </p:sp>
      <p:sp>
        <p:nvSpPr>
          <p:cNvPr id="4" name="TextBox 4"/>
          <p:cNvSpPr txBox="1"/>
          <p:nvPr/>
        </p:nvSpPr>
        <p:spPr>
          <a:xfrm>
            <a:off x="8458354" y="2900031"/>
            <a:ext cx="8534246" cy="4662174"/>
          </a:xfrm>
          <a:prstGeom prst="rect">
            <a:avLst/>
          </a:prstGeom>
        </p:spPr>
        <p:txBody>
          <a:bodyPr wrap="square" lIns="0" tIns="0" rIns="0" bIns="0" rtlCol="0" anchor="t">
            <a:spAutoFit/>
          </a:bodyPr>
          <a:lstStyle/>
          <a:p>
            <a:pPr marL="669072" lvl="1" indent="-334536" algn="l">
              <a:lnSpc>
                <a:spcPts val="4649"/>
              </a:lnSpc>
              <a:buFont typeface="Arial"/>
              <a:buChar char="•"/>
            </a:pPr>
            <a:r>
              <a:rPr lang="en-GB" sz="3098" spc="29">
                <a:solidFill>
                  <a:srgbClr val="FFFFFF"/>
                </a:solidFill>
                <a:latin typeface="Arial"/>
              </a:rPr>
              <a:t>Heating is usually the most significant energy cost in a workplace, accounting for up to 40% of energy use in a non-domestic building.</a:t>
            </a:r>
          </a:p>
          <a:p>
            <a:pPr marL="669072" lvl="1" indent="-334536" algn="l">
              <a:lnSpc>
                <a:spcPts val="4649"/>
              </a:lnSpc>
              <a:buFont typeface="Arial"/>
              <a:buChar char="•"/>
            </a:pPr>
            <a:r>
              <a:rPr lang="en-GB" sz="3098" spc="29">
                <a:solidFill>
                  <a:srgbClr val="FFFFFF"/>
                </a:solidFill>
                <a:latin typeface="Arial"/>
              </a:rPr>
              <a:t>Often the improvement measure with the most different options as is very bespoke for each site and business sector</a:t>
            </a: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5" name="Picture 4">
            <a:extLst>
              <a:ext uri="{FF2B5EF4-FFF2-40B4-BE49-F238E27FC236}">
                <a16:creationId xmlns:a16="http://schemas.microsoft.com/office/drawing/2014/main" id="{D1423529-DD47-AA92-62FC-58D9280AC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14300"/>
            <a:ext cx="10287000" cy="10287000"/>
          </a:xfrm>
          <a:prstGeom prst="rect">
            <a:avLst/>
          </a:prstGeom>
        </p:spPr>
      </p:pic>
    </p:spTree>
    <p:extLst>
      <p:ext uri="{BB962C8B-B14F-4D97-AF65-F5344CB8AC3E}">
        <p14:creationId xmlns:p14="http://schemas.microsoft.com/office/powerpoint/2010/main" val="311445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3" name="Freeform 3"/>
          <p:cNvSpPr/>
          <p:nvPr/>
        </p:nvSpPr>
        <p:spPr>
          <a:xfrm>
            <a:off x="-732778" y="9469677"/>
            <a:ext cx="19753557" cy="1218916"/>
          </a:xfrm>
          <a:custGeom>
            <a:avLst/>
            <a:gdLst/>
            <a:ahLst/>
            <a:cxnLst/>
            <a:rect l="l" t="t" r="r" b="b"/>
            <a:pathLst>
              <a:path w="19753557" h="1218916">
                <a:moveTo>
                  <a:pt x="0" y="0"/>
                </a:moveTo>
                <a:lnTo>
                  <a:pt x="19753557" y="0"/>
                </a:lnTo>
                <a:lnTo>
                  <a:pt x="19753557" y="1218916"/>
                </a:lnTo>
                <a:lnTo>
                  <a:pt x="0" y="1218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4" name="Group 4"/>
          <p:cNvGrpSpPr/>
          <p:nvPr/>
        </p:nvGrpSpPr>
        <p:grpSpPr>
          <a:xfrm>
            <a:off x="10168501" y="0"/>
            <a:ext cx="13752966" cy="9469677"/>
            <a:chOff x="0" y="0"/>
            <a:chExt cx="18337288" cy="12626236"/>
          </a:xfrm>
        </p:grpSpPr>
        <p:sp>
          <p:nvSpPr>
            <p:cNvPr id="5" name="Freeform 5"/>
            <p:cNvSpPr/>
            <p:nvPr/>
          </p:nvSpPr>
          <p:spPr>
            <a:xfrm>
              <a:off x="0" y="0"/>
              <a:ext cx="18337276" cy="12626213"/>
            </a:xfrm>
            <a:custGeom>
              <a:avLst/>
              <a:gdLst/>
              <a:ahLst/>
              <a:cxnLst/>
              <a:rect l="l" t="t" r="r" b="b"/>
              <a:pathLst>
                <a:path w="18337276" h="12626213">
                  <a:moveTo>
                    <a:pt x="0" y="0"/>
                  </a:moveTo>
                  <a:lnTo>
                    <a:pt x="18337276" y="0"/>
                  </a:lnTo>
                  <a:lnTo>
                    <a:pt x="18337276" y="12626213"/>
                  </a:lnTo>
                  <a:lnTo>
                    <a:pt x="0" y="12626213"/>
                  </a:lnTo>
                  <a:lnTo>
                    <a:pt x="0" y="0"/>
                  </a:lnTo>
                  <a:close/>
                </a:path>
              </a:pathLst>
            </a:custGeom>
            <a:blipFill>
              <a:blip r:embed="rId5"/>
              <a:stretch>
                <a:fillRect t="-7897" b="-7897"/>
              </a:stretch>
            </a:blipFill>
          </p:spPr>
          <p:txBody>
            <a:bodyPr/>
            <a:lstStyle/>
            <a:p>
              <a:endParaRPr lang="en-GB"/>
            </a:p>
          </p:txBody>
        </p:sp>
      </p:grpSp>
      <p:sp>
        <p:nvSpPr>
          <p:cNvPr id="6" name="Freeform 6"/>
          <p:cNvSpPr/>
          <p:nvPr/>
        </p:nvSpPr>
        <p:spPr>
          <a:xfrm>
            <a:off x="238272" y="6673350"/>
            <a:ext cx="6880209" cy="2584950"/>
          </a:xfrm>
          <a:custGeom>
            <a:avLst/>
            <a:gdLst/>
            <a:ahLst/>
            <a:cxnLst/>
            <a:rect l="l" t="t" r="r" b="b"/>
            <a:pathLst>
              <a:path w="6880209" h="2584950">
                <a:moveTo>
                  <a:pt x="0" y="0"/>
                </a:moveTo>
                <a:lnTo>
                  <a:pt x="6880209" y="0"/>
                </a:lnTo>
                <a:lnTo>
                  <a:pt x="6880209" y="2584950"/>
                </a:lnTo>
                <a:lnTo>
                  <a:pt x="0" y="2584950"/>
                </a:lnTo>
                <a:lnTo>
                  <a:pt x="0" y="0"/>
                </a:lnTo>
                <a:close/>
              </a:path>
            </a:pathLst>
          </a:custGeom>
          <a:blipFill>
            <a:blip r:embed="rId6"/>
            <a:stretch>
              <a:fillRect r="-65028"/>
            </a:stretch>
          </a:blipFill>
        </p:spPr>
        <p:txBody>
          <a:bodyPr/>
          <a:lstStyle/>
          <a:p>
            <a:endParaRPr lang="en-GB"/>
          </a:p>
        </p:txBody>
      </p:sp>
      <p:grpSp>
        <p:nvGrpSpPr>
          <p:cNvPr id="7" name="Group 7"/>
          <p:cNvGrpSpPr/>
          <p:nvPr/>
        </p:nvGrpSpPr>
        <p:grpSpPr>
          <a:xfrm>
            <a:off x="599291" y="6881838"/>
            <a:ext cx="2013876" cy="879532"/>
            <a:chOff x="0" y="0"/>
            <a:chExt cx="530404" cy="231646"/>
          </a:xfrm>
        </p:grpSpPr>
        <p:sp>
          <p:nvSpPr>
            <p:cNvPr id="8" name="Freeform 8"/>
            <p:cNvSpPr/>
            <p:nvPr/>
          </p:nvSpPr>
          <p:spPr>
            <a:xfrm>
              <a:off x="0" y="0"/>
              <a:ext cx="530404" cy="231646"/>
            </a:xfrm>
            <a:custGeom>
              <a:avLst/>
              <a:gdLst/>
              <a:ahLst/>
              <a:cxnLst/>
              <a:rect l="l" t="t" r="r" b="b"/>
              <a:pathLst>
                <a:path w="530404" h="231646">
                  <a:moveTo>
                    <a:pt x="0" y="0"/>
                  </a:moveTo>
                  <a:lnTo>
                    <a:pt x="530404" y="0"/>
                  </a:lnTo>
                  <a:lnTo>
                    <a:pt x="530404" y="231646"/>
                  </a:lnTo>
                  <a:lnTo>
                    <a:pt x="0" y="231646"/>
                  </a:lnTo>
                  <a:close/>
                </a:path>
              </a:pathLst>
            </a:custGeom>
            <a:solidFill>
              <a:srgbClr val="94368D"/>
            </a:solidFill>
          </p:spPr>
          <p:txBody>
            <a:bodyPr/>
            <a:lstStyle/>
            <a:p>
              <a:endParaRPr lang="en-GB"/>
            </a:p>
          </p:txBody>
        </p:sp>
        <p:sp>
          <p:nvSpPr>
            <p:cNvPr id="9" name="TextBox 9"/>
            <p:cNvSpPr txBox="1"/>
            <p:nvPr/>
          </p:nvSpPr>
          <p:spPr>
            <a:xfrm>
              <a:off x="0" y="-76200"/>
              <a:ext cx="530404" cy="307846"/>
            </a:xfrm>
            <a:prstGeom prst="rect">
              <a:avLst/>
            </a:prstGeom>
          </p:spPr>
          <p:txBody>
            <a:bodyPr lIns="50800" tIns="50800" rIns="50800" bIns="50800" rtlCol="0" anchor="ctr"/>
            <a:lstStyle/>
            <a:p>
              <a:pPr algn="ctr">
                <a:lnSpc>
                  <a:spcPts val="2660"/>
                </a:lnSpc>
              </a:pPr>
              <a:endParaRPr/>
            </a:p>
          </p:txBody>
        </p:sp>
      </p:grpSp>
      <p:grpSp>
        <p:nvGrpSpPr>
          <p:cNvPr id="10" name="Group 10"/>
          <p:cNvGrpSpPr/>
          <p:nvPr/>
        </p:nvGrpSpPr>
        <p:grpSpPr>
          <a:xfrm>
            <a:off x="1028700" y="7008594"/>
            <a:ext cx="1481424" cy="626021"/>
            <a:chOff x="0" y="0"/>
            <a:chExt cx="4325588" cy="1827911"/>
          </a:xfrm>
        </p:grpSpPr>
        <p:sp>
          <p:nvSpPr>
            <p:cNvPr id="11" name="Freeform 11"/>
            <p:cNvSpPr/>
            <p:nvPr/>
          </p:nvSpPr>
          <p:spPr>
            <a:xfrm>
              <a:off x="0" y="0"/>
              <a:ext cx="4325620" cy="1827911"/>
            </a:xfrm>
            <a:custGeom>
              <a:avLst/>
              <a:gdLst/>
              <a:ahLst/>
              <a:cxnLst/>
              <a:rect l="l" t="t" r="r" b="b"/>
              <a:pathLst>
                <a:path w="4325620" h="1827911">
                  <a:moveTo>
                    <a:pt x="0" y="0"/>
                  </a:moveTo>
                  <a:lnTo>
                    <a:pt x="4325620" y="0"/>
                  </a:lnTo>
                  <a:lnTo>
                    <a:pt x="4325620" y="1827911"/>
                  </a:lnTo>
                  <a:lnTo>
                    <a:pt x="0" y="1827911"/>
                  </a:lnTo>
                  <a:lnTo>
                    <a:pt x="0" y="0"/>
                  </a:lnTo>
                  <a:close/>
                </a:path>
              </a:pathLst>
            </a:custGeom>
            <a:blipFill>
              <a:blip r:embed="rId7"/>
              <a:stretch>
                <a:fillRect/>
              </a:stretch>
            </a:blipFill>
          </p:spPr>
          <p:txBody>
            <a:bodyPr/>
            <a:lstStyle/>
            <a:p>
              <a:endParaRPr lang="en-GB"/>
            </a:p>
          </p:txBody>
        </p:sp>
      </p:grpSp>
      <p:sp>
        <p:nvSpPr>
          <p:cNvPr id="12" name="Freeform 12"/>
          <p:cNvSpPr/>
          <p:nvPr/>
        </p:nvSpPr>
        <p:spPr>
          <a:xfrm>
            <a:off x="599291" y="482602"/>
            <a:ext cx="3231871" cy="702581"/>
          </a:xfrm>
          <a:custGeom>
            <a:avLst/>
            <a:gdLst/>
            <a:ahLst/>
            <a:cxnLst/>
            <a:rect l="l" t="t" r="r" b="b"/>
            <a:pathLst>
              <a:path w="3231871" h="702581">
                <a:moveTo>
                  <a:pt x="0" y="0"/>
                </a:moveTo>
                <a:lnTo>
                  <a:pt x="3231871" y="0"/>
                </a:lnTo>
                <a:lnTo>
                  <a:pt x="3231871" y="702581"/>
                </a:lnTo>
                <a:lnTo>
                  <a:pt x="0" y="702581"/>
                </a:lnTo>
                <a:lnTo>
                  <a:pt x="0" y="0"/>
                </a:lnTo>
                <a:close/>
              </a:path>
            </a:pathLst>
          </a:custGeom>
          <a:blipFill>
            <a:blip r:embed="rId8"/>
            <a:stretch>
              <a:fillRect/>
            </a:stretch>
          </a:blipFill>
        </p:spPr>
        <p:txBody>
          <a:bodyPr/>
          <a:lstStyle/>
          <a:p>
            <a:endParaRPr lang="en-GB"/>
          </a:p>
        </p:txBody>
      </p:sp>
      <p:sp>
        <p:nvSpPr>
          <p:cNvPr id="13" name="AutoShape 13"/>
          <p:cNvSpPr/>
          <p:nvPr/>
        </p:nvSpPr>
        <p:spPr>
          <a:xfrm>
            <a:off x="599291" y="5850117"/>
            <a:ext cx="7894685" cy="0"/>
          </a:xfrm>
          <a:prstGeom prst="line">
            <a:avLst/>
          </a:prstGeom>
          <a:ln w="114300" cap="flat">
            <a:solidFill>
              <a:srgbClr val="309F9F"/>
            </a:solidFill>
            <a:prstDash val="solid"/>
            <a:headEnd type="none" w="sm" len="sm"/>
            <a:tailEnd type="none" w="sm" len="sm"/>
          </a:ln>
        </p:spPr>
        <p:txBody>
          <a:bodyPr/>
          <a:lstStyle/>
          <a:p>
            <a:endParaRPr lang="en-GB"/>
          </a:p>
        </p:txBody>
      </p:sp>
      <p:sp>
        <p:nvSpPr>
          <p:cNvPr id="14" name="AutoShape 14"/>
          <p:cNvSpPr/>
          <p:nvPr/>
        </p:nvSpPr>
        <p:spPr>
          <a:xfrm>
            <a:off x="599291" y="1851933"/>
            <a:ext cx="7894685" cy="0"/>
          </a:xfrm>
          <a:prstGeom prst="line">
            <a:avLst/>
          </a:prstGeom>
          <a:ln w="114300" cap="flat">
            <a:solidFill>
              <a:srgbClr val="309F9F"/>
            </a:solidFill>
            <a:prstDash val="solid"/>
            <a:headEnd type="none" w="sm" len="sm"/>
            <a:tailEnd type="none" w="sm" len="sm"/>
          </a:ln>
        </p:spPr>
        <p:txBody>
          <a:bodyPr/>
          <a:lstStyle/>
          <a:p>
            <a:endParaRPr lang="en-GB"/>
          </a:p>
        </p:txBody>
      </p:sp>
      <p:sp>
        <p:nvSpPr>
          <p:cNvPr id="2" name="Footer Placeholder 1">
            <a:extLst>
              <a:ext uri="{FF2B5EF4-FFF2-40B4-BE49-F238E27FC236}">
                <a16:creationId xmlns:a16="http://schemas.microsoft.com/office/drawing/2014/main" id="{6FDF84B4-3694-7545-4FC3-D5705675EA48}"/>
              </a:ext>
            </a:extLst>
          </p:cNvPr>
          <p:cNvSpPr>
            <a:spLocks noGrp="1"/>
          </p:cNvSpPr>
          <p:nvPr>
            <p:ph type="ftr" sz="quarter" idx="11"/>
          </p:nvPr>
        </p:nvSpPr>
        <p:spPr/>
        <p:txBody>
          <a:bodyPr/>
          <a:lstStyle/>
          <a:p>
            <a:r>
              <a:rPr lang="en-US"/>
              <a:t>1</a:t>
            </a:r>
          </a:p>
        </p:txBody>
      </p:sp>
      <p:sp>
        <p:nvSpPr>
          <p:cNvPr id="18" name="Slide Number Placeholder 17">
            <a:extLst>
              <a:ext uri="{FF2B5EF4-FFF2-40B4-BE49-F238E27FC236}">
                <a16:creationId xmlns:a16="http://schemas.microsoft.com/office/drawing/2014/main" id="{D66E98DF-C85A-1747-F78A-6A6D8CEAD183}"/>
              </a:ext>
            </a:extLst>
          </p:cNvPr>
          <p:cNvSpPr>
            <a:spLocks noGrp="1"/>
          </p:cNvSpPr>
          <p:nvPr>
            <p:ph type="sldNum" sz="quarter" idx="12"/>
          </p:nvPr>
        </p:nvSpPr>
        <p:spPr/>
        <p:txBody>
          <a:bodyPr/>
          <a:lstStyle/>
          <a:p>
            <a:fld id="{B6F15528-21DE-4FAA-801E-634DDDAF4B2B}" type="slidenum">
              <a:rPr lang="en-US" smtClean="0"/>
              <a:pPr/>
              <a:t>2</a:t>
            </a:fld>
            <a:endParaRPr lang="en-US"/>
          </a:p>
        </p:txBody>
      </p:sp>
      <p:sp>
        <p:nvSpPr>
          <p:cNvPr id="19" name="TextBox 18">
            <a:extLst>
              <a:ext uri="{FF2B5EF4-FFF2-40B4-BE49-F238E27FC236}">
                <a16:creationId xmlns:a16="http://schemas.microsoft.com/office/drawing/2014/main" id="{8EBB1F4F-DBDB-74EC-280A-6E8107358735}"/>
              </a:ext>
            </a:extLst>
          </p:cNvPr>
          <p:cNvSpPr txBox="1"/>
          <p:nvPr/>
        </p:nvSpPr>
        <p:spPr>
          <a:xfrm>
            <a:off x="599291" y="2224702"/>
            <a:ext cx="7696200" cy="3816429"/>
          </a:xfrm>
          <a:prstGeom prst="rect">
            <a:avLst/>
          </a:prstGeom>
          <a:noFill/>
        </p:spPr>
        <p:txBody>
          <a:bodyPr wrap="square" rtlCol="0">
            <a:spAutoFit/>
          </a:bodyPr>
          <a:lstStyle/>
          <a:p>
            <a:r>
              <a:rPr lang="en-US" sz="5600">
                <a:solidFill>
                  <a:srgbClr val="FFFFFF"/>
                </a:solidFill>
                <a:latin typeface="Arial" panose="020B0604020202020204" pitchFamily="34" charset="0"/>
                <a:cs typeface="Arial" panose="020B0604020202020204" pitchFamily="34" charset="0"/>
              </a:rPr>
              <a:t>Energy Audits: Assessing and improving your business’s energy use</a:t>
            </a:r>
          </a:p>
          <a:p>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4" name="TextBox 4"/>
          <p:cNvSpPr txBox="1"/>
          <p:nvPr/>
        </p:nvSpPr>
        <p:spPr>
          <a:xfrm>
            <a:off x="8458354" y="2857500"/>
            <a:ext cx="8061128" cy="7021794"/>
          </a:xfrm>
          <a:prstGeom prst="rect">
            <a:avLst/>
          </a:prstGeom>
        </p:spPr>
        <p:txBody>
          <a:bodyPr lIns="0" tIns="0" rIns="0" bIns="0" rtlCol="0" anchor="t">
            <a:spAutoFit/>
          </a:bodyPr>
          <a:lstStyle/>
          <a:p>
            <a:pPr marL="791736" lvl="1" indent="-457200" algn="l">
              <a:lnSpc>
                <a:spcPts val="4649"/>
              </a:lnSpc>
              <a:buFont typeface="Arial" panose="020B0604020202020204" pitchFamily="34" charset="0"/>
              <a:buChar char="•"/>
            </a:pPr>
            <a:r>
              <a:rPr lang="en-US" sz="3098" spc="29">
                <a:solidFill>
                  <a:srgbClr val="FFFFFF"/>
                </a:solidFill>
                <a:latin typeface="Arial"/>
              </a:rPr>
              <a:t>By replacing old, inefficient gas boilers with new model savings of up to 30% can be achieved. New models need SAP seasonal efficiency rating of c90%</a:t>
            </a:r>
          </a:p>
          <a:p>
            <a:pPr marL="791736" lvl="1" indent="-457200" algn="l">
              <a:lnSpc>
                <a:spcPts val="4649"/>
              </a:lnSpc>
              <a:buFont typeface="Arial" panose="020B0604020202020204" pitchFamily="34" charset="0"/>
              <a:buChar char="•"/>
            </a:pPr>
            <a:r>
              <a:rPr lang="en-US" sz="3098" spc="29">
                <a:solidFill>
                  <a:srgbClr val="FFFFFF"/>
                </a:solidFill>
                <a:latin typeface="Arial"/>
              </a:rPr>
              <a:t> Electric radiators or IR heaters can ‘heat the man, not the space’</a:t>
            </a:r>
          </a:p>
          <a:p>
            <a:pPr marL="791736" lvl="1" indent="-457200" algn="l">
              <a:lnSpc>
                <a:spcPts val="4649"/>
              </a:lnSpc>
              <a:buFont typeface="Arial" panose="020B0604020202020204" pitchFamily="34" charset="0"/>
              <a:buChar char="•"/>
            </a:pPr>
            <a:r>
              <a:rPr lang="en-US" sz="3098" spc="29" err="1">
                <a:solidFill>
                  <a:srgbClr val="FFFFFF"/>
                </a:solidFill>
                <a:latin typeface="Arial"/>
              </a:rPr>
              <a:t>Destratifcation</a:t>
            </a:r>
            <a:r>
              <a:rPr lang="en-US" sz="3098" spc="29">
                <a:solidFill>
                  <a:srgbClr val="FFFFFF"/>
                </a:solidFill>
                <a:latin typeface="Arial"/>
              </a:rPr>
              <a:t> fans can reduce heat consumption by 20% in industrial units where space heaters are used</a:t>
            </a:r>
          </a:p>
          <a:p>
            <a:pPr marL="791736" lvl="1" indent="-457200" algn="l">
              <a:lnSpc>
                <a:spcPts val="4649"/>
              </a:lnSpc>
              <a:buFont typeface="Arial" panose="020B0604020202020204" pitchFamily="34" charset="0"/>
              <a:buChar char="•"/>
            </a:pPr>
            <a:r>
              <a:rPr lang="en-US" sz="3098" spc="29">
                <a:solidFill>
                  <a:srgbClr val="FFFFFF"/>
                </a:solidFill>
                <a:latin typeface="Arial"/>
              </a:rPr>
              <a:t>Heat pumps and HVAC are significantly more efficient, especially if used with solar PV</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5" name="Picture 4" descr="A group of heaters and a heater&#10;&#10;Description automatically generated">
            <a:extLst>
              <a:ext uri="{FF2B5EF4-FFF2-40B4-BE49-F238E27FC236}">
                <a16:creationId xmlns:a16="http://schemas.microsoft.com/office/drawing/2014/main" id="{DC812B93-512F-E560-CCFD-46DF91FC6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6958"/>
            <a:ext cx="8534400" cy="8534400"/>
          </a:xfrm>
          <a:prstGeom prst="rect">
            <a:avLst/>
          </a:prstGeom>
        </p:spPr>
      </p:pic>
    </p:spTree>
    <p:extLst>
      <p:ext uri="{BB962C8B-B14F-4D97-AF65-F5344CB8AC3E}">
        <p14:creationId xmlns:p14="http://schemas.microsoft.com/office/powerpoint/2010/main" val="300154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4213004080"/>
              </p:ext>
            </p:extLst>
          </p:nvPr>
        </p:nvGraphicFramePr>
        <p:xfrm>
          <a:off x="3048000" y="3009900"/>
          <a:ext cx="12192000" cy="25298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a:effectLst/>
                          <a:latin typeface="Arial" panose="020B0604020202020204" pitchFamily="34" charset="0"/>
                          <a:cs typeface="Arial" panose="020B0604020202020204" pitchFamily="34" charset="0"/>
                        </a:rPr>
                        <a:t>High efficiency boiler</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£15,545.00</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£1958.93</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8 years</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a:effectLst/>
                          <a:latin typeface="Arial" panose="020B0604020202020204" pitchFamily="34" charset="0"/>
                          <a:cs typeface="Arial" panose="020B0604020202020204" pitchFamily="34" charset="0"/>
                        </a:rPr>
                        <a:t>10.87</a:t>
                      </a:r>
                      <a:endParaRPr lang="en-GB"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275500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Green energy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Solar </a:t>
            </a:r>
            <a:r>
              <a:rPr lang="en-US" sz="3699" spc="273" err="1">
                <a:solidFill>
                  <a:srgbClr val="309F9F"/>
                </a:solidFill>
                <a:latin typeface="Arial Bold"/>
              </a:rPr>
              <a:t>Pv</a:t>
            </a:r>
            <a:endParaRPr lang="en-US" sz="3699" spc="273">
              <a:solidFill>
                <a:srgbClr val="309F9F"/>
              </a:solidFill>
              <a:latin typeface="Arial Bold"/>
            </a:endParaRPr>
          </a:p>
        </p:txBody>
      </p:sp>
      <p:sp>
        <p:nvSpPr>
          <p:cNvPr id="4" name="TextBox 4"/>
          <p:cNvSpPr txBox="1"/>
          <p:nvPr/>
        </p:nvSpPr>
        <p:spPr>
          <a:xfrm>
            <a:off x="8458354" y="2857500"/>
            <a:ext cx="8061128" cy="7021794"/>
          </a:xfrm>
          <a:prstGeom prst="rect">
            <a:avLst/>
          </a:prstGeom>
        </p:spPr>
        <p:txBody>
          <a:bodyPr lIns="0" tIns="0" rIns="0" bIns="0" rtlCol="0" anchor="t">
            <a:spAutoFit/>
          </a:bodyPr>
          <a:lstStyle/>
          <a:p>
            <a:pPr marL="669072" lvl="1" indent="-334536" algn="l">
              <a:lnSpc>
                <a:spcPts val="4649"/>
              </a:lnSpc>
              <a:buFont typeface="Arial"/>
              <a:buChar char="•"/>
            </a:pPr>
            <a:r>
              <a:rPr lang="en-GB" sz="3200" b="0" i="0" dirty="0">
                <a:solidFill>
                  <a:schemeClr val="bg1"/>
                </a:solidFill>
                <a:effectLst/>
                <a:latin typeface="Arial" panose="020B0604020202020204" pitchFamily="34" charset="0"/>
                <a:cs typeface="Arial" panose="020B0604020202020204" pitchFamily="34" charset="0"/>
              </a:rPr>
              <a:t>Typically, each solar panel generates around 200 - 350W of energy in strong sunlight. </a:t>
            </a:r>
            <a:endParaRPr lang="en-US" sz="3098" spc="29" dirty="0">
              <a:solidFill>
                <a:schemeClr val="bg1"/>
              </a:solidFill>
              <a:latin typeface="Arial" panose="020B0604020202020204" pitchFamily="34" charset="0"/>
              <a:cs typeface="Arial" panose="020B0604020202020204" pitchFamily="34" charset="0"/>
            </a:endParaRPr>
          </a:p>
          <a:p>
            <a:pPr marL="669072" lvl="1" indent="-334536" algn="l">
              <a:lnSpc>
                <a:spcPts val="4649"/>
              </a:lnSpc>
              <a:buFont typeface="Arial"/>
              <a:buChar char="•"/>
            </a:pPr>
            <a:r>
              <a:rPr lang="en-GB" sz="3200" b="0" i="0" dirty="0">
                <a:solidFill>
                  <a:schemeClr val="bg1"/>
                </a:solidFill>
                <a:effectLst/>
                <a:latin typeface="Arial" panose="020B0604020202020204" pitchFamily="34" charset="0"/>
                <a:cs typeface="Arial" panose="020B0604020202020204" pitchFamily="34" charset="0"/>
              </a:rPr>
              <a:t>Solar panels generate free and green electricity during the daytime that can be used on-site. </a:t>
            </a:r>
            <a:r>
              <a:rPr lang="en-US" sz="3098" spc="29" dirty="0">
                <a:solidFill>
                  <a:schemeClr val="bg1"/>
                </a:solidFill>
                <a:latin typeface="Arial" panose="020B0604020202020204" pitchFamily="34" charset="0"/>
                <a:cs typeface="Arial" panose="020B0604020202020204" pitchFamily="34" charset="0"/>
              </a:rPr>
              <a:t> </a:t>
            </a:r>
          </a:p>
          <a:p>
            <a:pPr marL="669072" lvl="1" indent="-334536" algn="l">
              <a:lnSpc>
                <a:spcPts val="4649"/>
              </a:lnSpc>
              <a:buFont typeface="Arial"/>
              <a:buChar char="•"/>
            </a:pPr>
            <a:r>
              <a:rPr lang="en-US" sz="3098" spc="29" dirty="0">
                <a:solidFill>
                  <a:schemeClr val="bg1"/>
                </a:solidFill>
                <a:latin typeface="Arial" panose="020B0604020202020204" pitchFamily="34" charset="0"/>
                <a:cs typeface="Arial" panose="020B0604020202020204" pitchFamily="34" charset="0"/>
              </a:rPr>
              <a:t>Can also be used in conjunction with battery storage for those businesses with high night-time usage. </a:t>
            </a:r>
          </a:p>
          <a:p>
            <a:pPr marL="669072" lvl="1" indent="-334536" algn="l">
              <a:lnSpc>
                <a:spcPts val="4649"/>
              </a:lnSpc>
              <a:buFont typeface="Arial"/>
              <a:buChar char="•"/>
            </a:pPr>
            <a:r>
              <a:rPr lang="en-US" sz="3098" spc="29" dirty="0">
                <a:solidFill>
                  <a:schemeClr val="bg1"/>
                </a:solidFill>
                <a:latin typeface="Arial" panose="020B0604020202020204" pitchFamily="34" charset="0"/>
                <a:cs typeface="Arial" panose="020B0604020202020204" pitchFamily="34" charset="0"/>
              </a:rPr>
              <a:t>Can underpin other low-carbon measures, such as ASHP and EV charging</a:t>
            </a:r>
          </a:p>
        </p:txBody>
      </p:sp>
      <p:grpSp>
        <p:nvGrpSpPr>
          <p:cNvPr id="7" name="Group 7"/>
          <p:cNvGrpSpPr/>
          <p:nvPr/>
        </p:nvGrpSpPr>
        <p:grpSpPr>
          <a:xfrm>
            <a:off x="-514359" y="9815601"/>
            <a:ext cx="19000479" cy="1063241"/>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a:extLst>
              <a:ext uri="{FF2B5EF4-FFF2-40B4-BE49-F238E27FC236}">
                <a16:creationId xmlns:a16="http://schemas.microsoft.com/office/drawing/2014/main" id="{377F64DC-9D6C-3143-BBF4-40FBA5A3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57300"/>
            <a:ext cx="10287000" cy="10287000"/>
          </a:xfrm>
          <a:prstGeom prst="rect">
            <a:avLst/>
          </a:prstGeom>
        </p:spPr>
      </p:pic>
    </p:spTree>
    <p:extLst>
      <p:ext uri="{BB962C8B-B14F-4D97-AF65-F5344CB8AC3E}">
        <p14:creationId xmlns:p14="http://schemas.microsoft.com/office/powerpoint/2010/main" val="145878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5" name="TextBox 5"/>
          <p:cNvSpPr txBox="1"/>
          <p:nvPr/>
        </p:nvSpPr>
        <p:spPr>
          <a:xfrm>
            <a:off x="533400" y="422197"/>
            <a:ext cx="9538710" cy="522451"/>
          </a:xfrm>
          <a:prstGeom prst="rect">
            <a:avLst/>
          </a:prstGeom>
        </p:spPr>
        <p:txBody>
          <a:bodyPr lIns="0" tIns="0" rIns="0" bIns="0" rtlCol="0" anchor="t">
            <a:spAutoFit/>
          </a:bodyPr>
          <a:lstStyle/>
          <a:p>
            <a:pPr algn="l">
              <a:lnSpc>
                <a:spcPts val="4419"/>
              </a:lnSpc>
            </a:pPr>
            <a:r>
              <a:rPr lang="en-US" sz="3399" spc="339">
                <a:solidFill>
                  <a:schemeClr val="bg1"/>
                </a:solidFill>
                <a:latin typeface="Arial Bold"/>
              </a:rPr>
              <a:t>Example:</a:t>
            </a:r>
          </a:p>
        </p:txBody>
      </p:sp>
      <p:sp>
        <p:nvSpPr>
          <p:cNvPr id="9" name="Freeform 9"/>
          <p:cNvSpPr/>
          <p:nvPr/>
        </p:nvSpPr>
        <p:spPr>
          <a:xfrm>
            <a:off x="-257179" y="9695157"/>
            <a:ext cx="18802359" cy="1183686"/>
          </a:xfrm>
          <a:custGeom>
            <a:avLst/>
            <a:gdLst/>
            <a:ahLst/>
            <a:cxnLst/>
            <a:rect l="l" t="t" r="r" b="b"/>
            <a:pathLst>
              <a:path w="18802359" h="1183686">
                <a:moveTo>
                  <a:pt x="0" y="0"/>
                </a:moveTo>
                <a:lnTo>
                  <a:pt x="18802359" y="0"/>
                </a:lnTo>
                <a:lnTo>
                  <a:pt x="18802359" y="1183686"/>
                </a:lnTo>
                <a:lnTo>
                  <a:pt x="0" y="11836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Rectangle 1">
            <a:extLst>
              <a:ext uri="{FF2B5EF4-FFF2-40B4-BE49-F238E27FC236}">
                <a16:creationId xmlns:a16="http://schemas.microsoft.com/office/drawing/2014/main" id="{3DB63D3B-9661-0BFE-1020-04F202AF25D6}"/>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3">
            <a:extLst>
              <a:ext uri="{FF2B5EF4-FFF2-40B4-BE49-F238E27FC236}">
                <a16:creationId xmlns:a16="http://schemas.microsoft.com/office/drawing/2014/main" id="{75618315-D445-82EA-C51F-2CB7D01E52B8}"/>
              </a:ext>
            </a:extLst>
          </p:cNvPr>
          <p:cNvSpPr>
            <a:spLocks noChangeArrowheads="1"/>
          </p:cNvSpPr>
          <p:nvPr/>
        </p:nvSpPr>
        <p:spPr bwMode="auto">
          <a:xfrm>
            <a:off x="1603375" y="35274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2" name="Table 3">
            <a:extLst>
              <a:ext uri="{FF2B5EF4-FFF2-40B4-BE49-F238E27FC236}">
                <a16:creationId xmlns:a16="http://schemas.microsoft.com/office/drawing/2014/main" id="{4433B4A5-5EBD-51B0-F202-2F35F8C65451}"/>
              </a:ext>
            </a:extLst>
          </p:cNvPr>
          <p:cNvGraphicFramePr>
            <a:graphicFrameLocks noGrp="1"/>
          </p:cNvGraphicFramePr>
          <p:nvPr>
            <p:extLst>
              <p:ext uri="{D42A27DB-BD31-4B8C-83A1-F6EECF244321}">
                <p14:modId xmlns:p14="http://schemas.microsoft.com/office/powerpoint/2010/main" val="3866217980"/>
              </p:ext>
            </p:extLst>
          </p:nvPr>
        </p:nvGraphicFramePr>
        <p:xfrm>
          <a:off x="3048000" y="3009900"/>
          <a:ext cx="12192000" cy="2529840"/>
        </p:xfrm>
        <a:graphic>
          <a:graphicData uri="http://schemas.openxmlformats.org/drawingml/2006/table">
            <a:tbl>
              <a:tblPr firstRow="1" bandRow="1">
                <a:tableStyleId>{2A488322-F2BA-4B5B-9748-0D474271808F}</a:tableStyleId>
              </a:tblPr>
              <a:tblGrid>
                <a:gridCol w="2438400">
                  <a:extLst>
                    <a:ext uri="{9D8B030D-6E8A-4147-A177-3AD203B41FA5}">
                      <a16:colId xmlns:a16="http://schemas.microsoft.com/office/drawing/2014/main" val="3436064260"/>
                    </a:ext>
                  </a:extLst>
                </a:gridCol>
                <a:gridCol w="2438400">
                  <a:extLst>
                    <a:ext uri="{9D8B030D-6E8A-4147-A177-3AD203B41FA5}">
                      <a16:colId xmlns:a16="http://schemas.microsoft.com/office/drawing/2014/main" val="1087320515"/>
                    </a:ext>
                  </a:extLst>
                </a:gridCol>
                <a:gridCol w="2438400">
                  <a:extLst>
                    <a:ext uri="{9D8B030D-6E8A-4147-A177-3AD203B41FA5}">
                      <a16:colId xmlns:a16="http://schemas.microsoft.com/office/drawing/2014/main" val="1506893164"/>
                    </a:ext>
                  </a:extLst>
                </a:gridCol>
                <a:gridCol w="2438400">
                  <a:extLst>
                    <a:ext uri="{9D8B030D-6E8A-4147-A177-3AD203B41FA5}">
                      <a16:colId xmlns:a16="http://schemas.microsoft.com/office/drawing/2014/main" val="3866597097"/>
                    </a:ext>
                  </a:extLst>
                </a:gridCol>
                <a:gridCol w="2438400">
                  <a:extLst>
                    <a:ext uri="{9D8B030D-6E8A-4147-A177-3AD203B41FA5}">
                      <a16:colId xmlns:a16="http://schemas.microsoft.com/office/drawing/2014/main" val="67888588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Measure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project cost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Indicative annual savings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Payback period excl. funding </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a:effectLst/>
                          <a:latin typeface="Arial" panose="020B0604020202020204" pitchFamily="34" charset="0"/>
                          <a:cs typeface="Arial" panose="020B0604020202020204" pitchFamily="34" charset="0"/>
                        </a:rPr>
                        <a:t>Carbon saving (tCO2e)</a:t>
                      </a:r>
                      <a:endParaRPr lang="en-GB" sz="2800" b="0">
                        <a:effectLst/>
                        <a:latin typeface="Arial" panose="020B0604020202020204" pitchFamily="34" charset="0"/>
                        <a:ea typeface="Calibri" panose="020F0502020204030204" pitchFamily="34" charset="0"/>
                        <a:cs typeface="Arial" panose="020B0604020202020204" pitchFamily="34" charset="0"/>
                      </a:endParaRPr>
                    </a:p>
                    <a:p>
                      <a:endParaRPr lang="en-GB"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6450399"/>
                  </a:ext>
                </a:extLst>
              </a:tr>
              <a:tr h="370840">
                <a:tc>
                  <a:txBody>
                    <a:bodyPr/>
                    <a:lstStyle/>
                    <a:p>
                      <a:r>
                        <a:rPr lang="en-GB" sz="2400" dirty="0">
                          <a:effectLst/>
                          <a:latin typeface="Arial" panose="020B0604020202020204" pitchFamily="34" charset="0"/>
                          <a:ea typeface="Calibri" panose="020F0502020204030204" pitchFamily="34" charset="0"/>
                          <a:cs typeface="Arial" panose="020B0604020202020204" pitchFamily="34" charset="0"/>
                        </a:rPr>
                        <a:t>51kWp solar PV array </a:t>
                      </a:r>
                    </a:p>
                  </a:txBody>
                  <a:tcPr marL="68580" marR="68580" marT="0" marB="0"/>
                </a:tc>
                <a:tc>
                  <a:txBody>
                    <a:bodyPr/>
                    <a:lstStyle/>
                    <a:p>
                      <a:r>
                        <a:rPr lang="en-GB" sz="2400" dirty="0">
                          <a:effectLst/>
                          <a:latin typeface="Arial" panose="020B0604020202020204" pitchFamily="34" charset="0"/>
                          <a:ea typeface="Calibri" panose="020F0502020204030204" pitchFamily="34" charset="0"/>
                          <a:cs typeface="Arial" panose="020B0604020202020204" pitchFamily="34" charset="0"/>
                        </a:rPr>
                        <a:t>£49,500.00</a:t>
                      </a:r>
                    </a:p>
                  </a:txBody>
                  <a:tcPr marL="68580" marR="68580" marT="0" marB="0"/>
                </a:tc>
                <a:tc>
                  <a:txBody>
                    <a:bodyPr/>
                    <a:lstStyle/>
                    <a:p>
                      <a:r>
                        <a:rPr lang="en-GB" sz="2400" dirty="0">
                          <a:effectLst/>
                          <a:latin typeface="Arial" panose="020B0604020202020204" pitchFamily="34" charset="0"/>
                          <a:cs typeface="Arial" panose="020B0604020202020204" pitchFamily="34" charset="0"/>
                        </a:rPr>
                        <a:t>£11,462.25</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r>
                        <a:rPr lang="en-GB" sz="2400" dirty="0">
                          <a:effectLst/>
                          <a:latin typeface="Arial" panose="020B0604020202020204" pitchFamily="34" charset="0"/>
                          <a:ea typeface="Calibri" panose="020F0502020204030204" pitchFamily="34" charset="0"/>
                          <a:cs typeface="Arial" panose="020B0604020202020204" pitchFamily="34" charset="0"/>
                        </a:rPr>
                        <a:t>4.3 years</a:t>
                      </a:r>
                    </a:p>
                  </a:txBody>
                  <a:tcPr marL="68580" marR="68580" marT="0" marB="0"/>
                </a:tc>
                <a:tc>
                  <a:txBody>
                    <a:bodyPr/>
                    <a:lstStyle/>
                    <a:p>
                      <a:r>
                        <a:rPr lang="en-GB" sz="2400" dirty="0">
                          <a:effectLst/>
                          <a:latin typeface="Arial" panose="020B0604020202020204" pitchFamily="34" charset="0"/>
                          <a:cs typeface="Arial" panose="020B0604020202020204" pitchFamily="34" charset="0"/>
                        </a:rPr>
                        <a:t>10.31</a:t>
                      </a:r>
                      <a:endParaRPr lang="en-GB"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9829339"/>
                  </a:ext>
                </a:extLst>
              </a:tr>
            </a:tbl>
          </a:graphicData>
        </a:graphic>
      </p:graphicFrame>
    </p:spTree>
    <p:extLst>
      <p:ext uri="{BB962C8B-B14F-4D97-AF65-F5344CB8AC3E}">
        <p14:creationId xmlns:p14="http://schemas.microsoft.com/office/powerpoint/2010/main" val="4206064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Machinery</a:t>
            </a:r>
          </a:p>
        </p:txBody>
      </p:sp>
      <p:sp>
        <p:nvSpPr>
          <p:cNvPr id="4" name="TextBox 4"/>
          <p:cNvSpPr txBox="1"/>
          <p:nvPr/>
        </p:nvSpPr>
        <p:spPr>
          <a:xfrm>
            <a:off x="8458354" y="2857500"/>
            <a:ext cx="8061128" cy="4662174"/>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Replace machinery with more efficient model, both in terms of energy consumption and productivity </a:t>
            </a:r>
          </a:p>
          <a:p>
            <a:pPr marL="669072" lvl="1" indent="-334536" algn="l">
              <a:lnSpc>
                <a:spcPts val="4649"/>
              </a:lnSpc>
              <a:buFont typeface="Arial"/>
              <a:buChar char="•"/>
            </a:pPr>
            <a:r>
              <a:rPr lang="en-US" sz="3098" spc="29">
                <a:solidFill>
                  <a:srgbClr val="FFFFFF"/>
                </a:solidFill>
                <a:latin typeface="Arial"/>
              </a:rPr>
              <a:t>Examples include CNC machines, lathes and dust/fume extraction </a:t>
            </a:r>
          </a:p>
          <a:p>
            <a:pPr marL="669072" lvl="1" indent="-334536" algn="l">
              <a:lnSpc>
                <a:spcPts val="4649"/>
              </a:lnSpc>
              <a:buFont typeface="Arial"/>
              <a:buChar char="•"/>
            </a:pPr>
            <a:r>
              <a:rPr lang="en-US" sz="3098" spc="29">
                <a:solidFill>
                  <a:srgbClr val="FFFFFF"/>
                </a:solidFill>
                <a:latin typeface="Arial"/>
              </a:rPr>
              <a:t>Improve manufacturing processes </a:t>
            </a:r>
          </a:p>
          <a:p>
            <a:pPr marL="669072" lvl="1" indent="-334536" algn="l">
              <a:lnSpc>
                <a:spcPts val="4649"/>
              </a:lnSpc>
              <a:buFont typeface="Arial"/>
              <a:buChar char="•"/>
            </a:pPr>
            <a:r>
              <a:rPr lang="en-US" sz="3098" spc="29">
                <a:solidFill>
                  <a:srgbClr val="FFFFFF"/>
                </a:solidFill>
                <a:latin typeface="Arial"/>
              </a:rPr>
              <a:t>High intensity audit can look at this area in more detail for qualifying companies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6" name="Picture 5" descr="A white icon with a black background&#10;&#10;Description automatically generated">
            <a:extLst>
              <a:ext uri="{FF2B5EF4-FFF2-40B4-BE49-F238E27FC236}">
                <a16:creationId xmlns:a16="http://schemas.microsoft.com/office/drawing/2014/main" id="{229B3B4B-5E2F-B9CD-47E9-CFD8BA3CA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6700"/>
            <a:ext cx="10285714" cy="10285714"/>
          </a:xfrm>
          <a:prstGeom prst="rect">
            <a:avLst/>
          </a:prstGeom>
        </p:spPr>
      </p:pic>
    </p:spTree>
    <p:extLst>
      <p:ext uri="{BB962C8B-B14F-4D97-AF65-F5344CB8AC3E}">
        <p14:creationId xmlns:p14="http://schemas.microsoft.com/office/powerpoint/2010/main" val="261931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pic>
        <p:nvPicPr>
          <p:cNvPr id="10" name="Picture 9" descr="A hand turning on a light switch&#10;&#10;Description automatically generated">
            <a:extLst>
              <a:ext uri="{FF2B5EF4-FFF2-40B4-BE49-F238E27FC236}">
                <a16:creationId xmlns:a16="http://schemas.microsoft.com/office/drawing/2014/main" id="{A75045AF-FB59-492B-6C5F-F39FAA531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3870" y="3294357"/>
            <a:ext cx="6313530" cy="6400800"/>
          </a:xfrm>
          <a:prstGeom prst="rect">
            <a:avLst/>
          </a:prstGeom>
        </p:spPr>
      </p:pic>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Management</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err="1">
                <a:solidFill>
                  <a:srgbClr val="309F9F"/>
                </a:solidFill>
                <a:latin typeface="Arial Bold"/>
              </a:rPr>
              <a:t>Behavioural</a:t>
            </a:r>
            <a:r>
              <a:rPr lang="en-US" sz="3699" spc="273">
                <a:solidFill>
                  <a:srgbClr val="309F9F"/>
                </a:solidFill>
                <a:latin typeface="Arial Bold"/>
              </a:rPr>
              <a:t> Changes</a:t>
            </a:r>
          </a:p>
        </p:txBody>
      </p:sp>
      <p:sp>
        <p:nvSpPr>
          <p:cNvPr id="4" name="TextBox 4"/>
          <p:cNvSpPr txBox="1"/>
          <p:nvPr/>
        </p:nvSpPr>
        <p:spPr>
          <a:xfrm>
            <a:off x="304800" y="2171700"/>
            <a:ext cx="17449800" cy="11151130"/>
          </a:xfrm>
          <a:prstGeom prst="rect">
            <a:avLst/>
          </a:prstGeom>
        </p:spPr>
        <p:txBody>
          <a:bodyPr wrap="square" lIns="0" tIns="0" rIns="0" bIns="0" rtlCol="0" anchor="t">
            <a:spAutoFit/>
          </a:bodyPr>
          <a:lstStyle/>
          <a:p>
            <a:pPr marL="334536" lvl="1" algn="l">
              <a:lnSpc>
                <a:spcPts val="4649"/>
              </a:lnSpc>
            </a:pPr>
            <a:r>
              <a:rPr lang="en-GB" sz="3098" spc="29" dirty="0">
                <a:solidFill>
                  <a:srgbClr val="FFFFFF"/>
                </a:solidFill>
                <a:latin typeface="Arial"/>
              </a:rPr>
              <a:t>The Carbon Trust estimate that companies can save up to 10% on energy costs by no cost measures. Good housekeeping measures which include:</a:t>
            </a:r>
          </a:p>
          <a:p>
            <a:pPr marL="334536" lvl="1" algn="l">
              <a:lnSpc>
                <a:spcPts val="4649"/>
              </a:lnSpc>
            </a:pPr>
            <a:endParaRPr lang="en-GB" sz="3098" spc="29" dirty="0">
              <a:solidFill>
                <a:srgbClr val="FFFFFF"/>
              </a:solidFill>
              <a:latin typeface="Arial"/>
            </a:endParaRPr>
          </a:p>
          <a:p>
            <a:pPr marL="669072" lvl="1" indent="-334536" algn="l">
              <a:lnSpc>
                <a:spcPts val="4649"/>
              </a:lnSpc>
              <a:buFont typeface="Arial"/>
              <a:buChar char="•"/>
            </a:pPr>
            <a:r>
              <a:rPr lang="en-GB" sz="3098" spc="29" dirty="0">
                <a:solidFill>
                  <a:srgbClr val="FFFFFF"/>
                </a:solidFill>
                <a:latin typeface="Arial"/>
              </a:rPr>
              <a:t>Ensure all lights are switched off when not in use</a:t>
            </a:r>
          </a:p>
          <a:p>
            <a:pPr marL="669072" lvl="1" indent="-334536" algn="l">
              <a:lnSpc>
                <a:spcPts val="4649"/>
              </a:lnSpc>
              <a:buFont typeface="Arial"/>
              <a:buChar char="•"/>
            </a:pPr>
            <a:r>
              <a:rPr lang="en-GB" sz="3098" spc="29" dirty="0">
                <a:solidFill>
                  <a:srgbClr val="FFFFFF"/>
                </a:solidFill>
                <a:latin typeface="Arial"/>
              </a:rPr>
              <a:t>Ensure all PCs and monitors are switched off when</a:t>
            </a:r>
          </a:p>
          <a:p>
            <a:pPr marL="334536" lvl="1" algn="l">
              <a:lnSpc>
                <a:spcPts val="4649"/>
              </a:lnSpc>
            </a:pPr>
            <a:r>
              <a:rPr lang="en-GB" sz="3098" spc="29" dirty="0">
                <a:solidFill>
                  <a:srgbClr val="FFFFFF"/>
                </a:solidFill>
                <a:latin typeface="Arial"/>
              </a:rPr>
              <a:t>   not in use (at the plug).</a:t>
            </a:r>
          </a:p>
          <a:p>
            <a:pPr marL="791736" lvl="1" indent="-457200" algn="l">
              <a:lnSpc>
                <a:spcPts val="4649"/>
              </a:lnSpc>
              <a:buFont typeface="Arial" panose="020B0604020202020204" pitchFamily="34" charset="0"/>
              <a:buChar char="•"/>
            </a:pPr>
            <a:r>
              <a:rPr lang="en-GB" sz="3098" spc="29" dirty="0">
                <a:solidFill>
                  <a:srgbClr val="FFFFFF"/>
                </a:solidFill>
                <a:latin typeface="Arial"/>
              </a:rPr>
              <a:t>Ensure external doors are closed when not in use – This is to prevent heat escaping through the open doors</a:t>
            </a:r>
          </a:p>
          <a:p>
            <a:pPr marL="791736" lvl="1" indent="-457200">
              <a:lnSpc>
                <a:spcPts val="4649"/>
              </a:lnSpc>
              <a:buFont typeface="Arial" panose="020B0604020202020204" pitchFamily="34" charset="0"/>
              <a:buChar char="•"/>
            </a:pPr>
            <a:r>
              <a:rPr lang="en-GB" sz="3098" spc="29" dirty="0">
                <a:solidFill>
                  <a:srgbClr val="FFFFFF"/>
                </a:solidFill>
                <a:latin typeface="Arial"/>
              </a:rPr>
              <a:t>Electricity is metered half hourly and data should be available from the electricity supplier.</a:t>
            </a:r>
          </a:p>
          <a:p>
            <a:pPr marL="791736" lvl="1" indent="-457200">
              <a:lnSpc>
                <a:spcPts val="4649"/>
              </a:lnSpc>
              <a:buFont typeface="Arial" panose="020B0604020202020204" pitchFamily="34" charset="0"/>
              <a:buChar char="•"/>
            </a:pPr>
            <a:r>
              <a:rPr lang="en-GB" sz="3098" spc="29" dirty="0">
                <a:solidFill>
                  <a:srgbClr val="FFFFFF"/>
                </a:solidFill>
                <a:latin typeface="Arial"/>
              </a:rPr>
              <a:t>Assign a staff member as ‘energy champion’, tasked with setting rules and increasing staff engagement </a:t>
            </a:r>
            <a:endParaRPr lang="en-US" sz="3098" spc="29" dirty="0">
              <a:solidFill>
                <a:srgbClr val="FFFFFF"/>
              </a:solidFill>
              <a:latin typeface="Arial"/>
            </a:endParaRPr>
          </a:p>
          <a:p>
            <a:pPr marL="791736" lvl="1" indent="-457200" algn="l">
              <a:lnSpc>
                <a:spcPts val="4649"/>
              </a:lnSpc>
              <a:buFont typeface="Arial" panose="020B0604020202020204" pitchFamily="34" charset="0"/>
              <a:buChar char="•"/>
            </a:pPr>
            <a:endParaRPr lang="en-GB" sz="3098" spc="29" dirty="0">
              <a:solidFill>
                <a:srgbClr val="FFFFFF"/>
              </a:solidFill>
              <a:highlight>
                <a:srgbClr val="008000"/>
              </a:highlight>
              <a:latin typeface="Arial"/>
            </a:endParaRPr>
          </a:p>
          <a:p>
            <a:pPr marL="791736" lvl="1" indent="-457200" algn="l">
              <a:lnSpc>
                <a:spcPts val="4649"/>
              </a:lnSpc>
              <a:buFont typeface="Arial" panose="020B0604020202020204" pitchFamily="34" charset="0"/>
              <a:buChar char="•"/>
            </a:pPr>
            <a:endParaRPr lang="en-GB" sz="3098" spc="29" dirty="0">
              <a:solidFill>
                <a:srgbClr val="FFFFFF"/>
              </a:solidFill>
              <a:highlight>
                <a:srgbClr val="008000"/>
              </a:highlight>
              <a:latin typeface="Arial"/>
            </a:endParaRPr>
          </a:p>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334536" lvl="1" algn="l">
              <a:lnSpc>
                <a:spcPts val="4649"/>
              </a:lnSpc>
            </a:pPr>
            <a:endParaRPr lang="en-GB" sz="3098" spc="29" dirty="0">
              <a:solidFill>
                <a:srgbClr val="FFFFFF"/>
              </a:solidFill>
              <a:latin typeface="Arial"/>
            </a:endParaRPr>
          </a:p>
          <a:p>
            <a:pPr marL="791736" lvl="1" indent="-457200" algn="l">
              <a:lnSpc>
                <a:spcPts val="4649"/>
              </a:lnSpc>
              <a:buFont typeface="Arial" panose="020B0604020202020204" pitchFamily="34" charset="0"/>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GB" sz="3098" spc="29" dirty="0">
              <a:solidFill>
                <a:srgbClr val="FFFFFF"/>
              </a:solidFill>
              <a:latin typeface="Arial"/>
            </a:endParaRPr>
          </a:p>
          <a:p>
            <a:pPr marL="669072" lvl="1" indent="-334536" algn="l">
              <a:lnSpc>
                <a:spcPts val="4649"/>
              </a:lnSpc>
              <a:buFont typeface="Arial"/>
              <a:buChar char="•"/>
            </a:pPr>
            <a:endParaRPr lang="en-US" sz="3098" spc="29" dirty="0">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4067250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Report</a:t>
            </a:r>
          </a:p>
        </p:txBody>
      </p:sp>
      <p:sp>
        <p:nvSpPr>
          <p:cNvPr id="4" name="TextBox 4"/>
          <p:cNvSpPr txBox="1"/>
          <p:nvPr/>
        </p:nvSpPr>
        <p:spPr>
          <a:xfrm>
            <a:off x="304800" y="2171700"/>
            <a:ext cx="8096357" cy="6431889"/>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Allows business to </a:t>
            </a:r>
            <a:r>
              <a:rPr lang="en-US" sz="3098" spc="29" err="1">
                <a:solidFill>
                  <a:srgbClr val="FFFFFF"/>
                </a:solidFill>
                <a:latin typeface="Arial"/>
              </a:rPr>
              <a:t>prioritise</a:t>
            </a:r>
            <a:r>
              <a:rPr lang="en-US" sz="3098" spc="29">
                <a:solidFill>
                  <a:srgbClr val="FFFFFF"/>
                </a:solidFill>
                <a:latin typeface="Arial"/>
              </a:rPr>
              <a:t> measures based on cost savings and business need</a:t>
            </a:r>
          </a:p>
          <a:p>
            <a:pPr marL="669072" lvl="1" indent="-334536" algn="l">
              <a:lnSpc>
                <a:spcPts val="4649"/>
              </a:lnSpc>
              <a:buFont typeface="Arial"/>
              <a:buChar char="•"/>
            </a:pPr>
            <a:r>
              <a:rPr lang="en-US" sz="3098" spc="29">
                <a:solidFill>
                  <a:srgbClr val="FFFFFF"/>
                </a:solidFill>
                <a:latin typeface="Arial"/>
              </a:rPr>
              <a:t>Shows estimated capital costs and paybacks. Business will then need to obtain their own quotes for the work</a:t>
            </a:r>
          </a:p>
          <a:p>
            <a:pPr marL="669072" lvl="1" indent="-334536" algn="l">
              <a:lnSpc>
                <a:spcPts val="4649"/>
              </a:lnSpc>
              <a:buFont typeface="Arial"/>
              <a:buChar char="•"/>
            </a:pPr>
            <a:r>
              <a:rPr lang="en-US" sz="3098" spc="29">
                <a:solidFill>
                  <a:srgbClr val="FFFFFF"/>
                </a:solidFill>
                <a:latin typeface="Arial"/>
              </a:rPr>
              <a:t>Further detail on each recommendation is given</a:t>
            </a:r>
          </a:p>
          <a:p>
            <a:pPr marL="669072" lvl="1" indent="-334536" algn="l">
              <a:lnSpc>
                <a:spcPts val="4649"/>
              </a:lnSpc>
              <a:buFont typeface="Arial"/>
              <a:buChar char="•"/>
            </a:pPr>
            <a:r>
              <a:rPr lang="en-US" sz="3098" spc="29">
                <a:solidFill>
                  <a:srgbClr val="FFFFFF"/>
                </a:solidFill>
                <a:latin typeface="Arial"/>
              </a:rPr>
              <a:t>Business can then engage with chosen suppliers for confirmed costs and expert advice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graphicFrame>
        <p:nvGraphicFramePr>
          <p:cNvPr id="5" name="Table 5">
            <a:extLst>
              <a:ext uri="{FF2B5EF4-FFF2-40B4-BE49-F238E27FC236}">
                <a16:creationId xmlns:a16="http://schemas.microsoft.com/office/drawing/2014/main" id="{F8CB535A-B29D-D24C-8A9B-64A7BE2400AA}"/>
              </a:ext>
            </a:extLst>
          </p:cNvPr>
          <p:cNvGraphicFramePr>
            <a:graphicFrameLocks noGrp="1"/>
          </p:cNvGraphicFramePr>
          <p:nvPr>
            <p:extLst>
              <p:ext uri="{D42A27DB-BD31-4B8C-83A1-F6EECF244321}">
                <p14:modId xmlns:p14="http://schemas.microsoft.com/office/powerpoint/2010/main" val="2424898188"/>
              </p:ext>
            </p:extLst>
          </p:nvPr>
        </p:nvGraphicFramePr>
        <p:xfrm>
          <a:off x="8763000" y="1485900"/>
          <a:ext cx="8686800" cy="7726680"/>
        </p:xfrm>
        <a:graphic>
          <a:graphicData uri="http://schemas.openxmlformats.org/drawingml/2006/table">
            <a:tbl>
              <a:tblPr firstRow="1" bandRow="1">
                <a:tableStyleId>{93296810-A885-4BE3-A3E7-6D5BEEA58F35}</a:tableStyleId>
              </a:tblPr>
              <a:tblGrid>
                <a:gridCol w="1981200">
                  <a:extLst>
                    <a:ext uri="{9D8B030D-6E8A-4147-A177-3AD203B41FA5}">
                      <a16:colId xmlns:a16="http://schemas.microsoft.com/office/drawing/2014/main" val="1822691287"/>
                    </a:ext>
                  </a:extLst>
                </a:gridCol>
                <a:gridCol w="1676400">
                  <a:extLst>
                    <a:ext uri="{9D8B030D-6E8A-4147-A177-3AD203B41FA5}">
                      <a16:colId xmlns:a16="http://schemas.microsoft.com/office/drawing/2014/main" val="1388985366"/>
                    </a:ext>
                  </a:extLst>
                </a:gridCol>
                <a:gridCol w="1981200">
                  <a:extLst>
                    <a:ext uri="{9D8B030D-6E8A-4147-A177-3AD203B41FA5}">
                      <a16:colId xmlns:a16="http://schemas.microsoft.com/office/drawing/2014/main" val="400421944"/>
                    </a:ext>
                  </a:extLst>
                </a:gridCol>
                <a:gridCol w="1752600">
                  <a:extLst>
                    <a:ext uri="{9D8B030D-6E8A-4147-A177-3AD203B41FA5}">
                      <a16:colId xmlns:a16="http://schemas.microsoft.com/office/drawing/2014/main" val="777241295"/>
                    </a:ext>
                  </a:extLst>
                </a:gridCol>
                <a:gridCol w="1295400">
                  <a:extLst>
                    <a:ext uri="{9D8B030D-6E8A-4147-A177-3AD203B41FA5}">
                      <a16:colId xmlns:a16="http://schemas.microsoft.com/office/drawing/2014/main" val="465700140"/>
                    </a:ext>
                  </a:extLst>
                </a:gridCol>
              </a:tblGrid>
              <a:tr h="1388534">
                <a:tc>
                  <a:txBody>
                    <a:bodyPr/>
                    <a:lstStyle/>
                    <a:p>
                      <a:r>
                        <a:rPr lang="en-GB" sz="2400">
                          <a:latin typeface="Arial" panose="020B0604020202020204" pitchFamily="34" charset="0"/>
                          <a:cs typeface="Arial" panose="020B0604020202020204" pitchFamily="34" charset="0"/>
                        </a:rPr>
                        <a:t>Measure </a:t>
                      </a:r>
                    </a:p>
                  </a:txBody>
                  <a:tcPr/>
                </a:tc>
                <a:tc>
                  <a:txBody>
                    <a:bodyPr/>
                    <a:lstStyle/>
                    <a:p>
                      <a:r>
                        <a:rPr lang="en-GB" sz="2400">
                          <a:latin typeface="Arial" panose="020B0604020202020204" pitchFamily="34" charset="0"/>
                          <a:cs typeface="Arial" panose="020B0604020202020204" pitchFamily="34" charset="0"/>
                        </a:rPr>
                        <a:t>Indictive project cost (£)</a:t>
                      </a:r>
                    </a:p>
                  </a:txBody>
                  <a:tcPr/>
                </a:tc>
                <a:tc>
                  <a:txBody>
                    <a:bodyPr/>
                    <a:lstStyle/>
                    <a:p>
                      <a:r>
                        <a:rPr lang="en-GB" sz="2400">
                          <a:latin typeface="Arial" panose="020B0604020202020204" pitchFamily="34" charset="0"/>
                          <a:cs typeface="Arial" panose="020B0604020202020204" pitchFamily="34" charset="0"/>
                        </a:rPr>
                        <a:t>Indicative annual savings (£)</a:t>
                      </a:r>
                    </a:p>
                  </a:txBody>
                  <a:tcPr/>
                </a:tc>
                <a:tc>
                  <a:txBody>
                    <a:bodyPr/>
                    <a:lstStyle/>
                    <a:p>
                      <a:r>
                        <a:rPr lang="en-GB" sz="2400">
                          <a:latin typeface="Arial" panose="020B0604020202020204" pitchFamily="34" charset="0"/>
                          <a:cs typeface="Arial" panose="020B0604020202020204" pitchFamily="34" charset="0"/>
                        </a:rPr>
                        <a:t>Payback excl. funding</a:t>
                      </a:r>
                    </a:p>
                  </a:txBody>
                  <a:tcPr/>
                </a:tc>
                <a:tc>
                  <a:txBody>
                    <a:bodyPr/>
                    <a:lstStyle/>
                    <a:p>
                      <a:r>
                        <a:rPr lang="en-GB" sz="2400">
                          <a:latin typeface="Arial" panose="020B0604020202020204" pitchFamily="34" charset="0"/>
                          <a:cs typeface="Arial" panose="020B0604020202020204" pitchFamily="34" charset="0"/>
                        </a:rPr>
                        <a:t>Carbon saving (tCO2e)</a:t>
                      </a:r>
                    </a:p>
                  </a:txBody>
                  <a:tcPr/>
                </a:tc>
                <a:extLst>
                  <a:ext uri="{0D108BD9-81ED-4DB2-BD59-A6C34878D82A}">
                    <a16:rowId xmlns:a16="http://schemas.microsoft.com/office/drawing/2014/main" val="1514118601"/>
                  </a:ext>
                </a:extLst>
              </a:tr>
              <a:tr h="618068">
                <a:tc>
                  <a:txBody>
                    <a:bodyPr/>
                    <a:lstStyle/>
                    <a:p>
                      <a:r>
                        <a:rPr lang="en-GB" sz="2400">
                          <a:latin typeface="Arial" panose="020B0604020202020204" pitchFamily="34" charset="0"/>
                          <a:cs typeface="Arial" panose="020B0604020202020204" pitchFamily="34" charset="0"/>
                        </a:rPr>
                        <a:t>DG windows</a:t>
                      </a:r>
                    </a:p>
                  </a:txBody>
                  <a:tcPr/>
                </a:tc>
                <a:tc>
                  <a:txBody>
                    <a:bodyPr/>
                    <a:lstStyle/>
                    <a:p>
                      <a:r>
                        <a:rPr lang="en-GB" sz="2400">
                          <a:latin typeface="Arial" panose="020B0604020202020204" pitchFamily="34" charset="0"/>
                          <a:cs typeface="Arial" panose="020B0604020202020204" pitchFamily="34" charset="0"/>
                        </a:rPr>
                        <a:t>£3,000</a:t>
                      </a:r>
                    </a:p>
                  </a:txBody>
                  <a:tcPr/>
                </a:tc>
                <a:tc>
                  <a:txBody>
                    <a:bodyPr/>
                    <a:lstStyle/>
                    <a:p>
                      <a:r>
                        <a:rPr lang="en-GB" sz="2400">
                          <a:latin typeface="Arial" panose="020B0604020202020204" pitchFamily="34" charset="0"/>
                          <a:cs typeface="Arial" panose="020B0604020202020204" pitchFamily="34" charset="0"/>
                        </a:rPr>
                        <a:t>£845</a:t>
                      </a:r>
                    </a:p>
                  </a:txBody>
                  <a:tcPr/>
                </a:tc>
                <a:tc>
                  <a:txBody>
                    <a:bodyPr/>
                    <a:lstStyle/>
                    <a:p>
                      <a:r>
                        <a:rPr lang="en-GB" sz="2400">
                          <a:latin typeface="Arial" panose="020B0604020202020204" pitchFamily="34" charset="0"/>
                          <a:cs typeface="Arial" panose="020B0604020202020204" pitchFamily="34" charset="0"/>
                        </a:rPr>
                        <a:t>3.5 years</a:t>
                      </a:r>
                    </a:p>
                  </a:txBody>
                  <a:tcPr/>
                </a:tc>
                <a:tc>
                  <a:txBody>
                    <a:bodyPr/>
                    <a:lstStyle/>
                    <a:p>
                      <a:r>
                        <a:rPr lang="en-GB" sz="2400">
                          <a:latin typeface="Arial" panose="020B0604020202020204" pitchFamily="34" charset="0"/>
                          <a:cs typeface="Arial" panose="020B0604020202020204" pitchFamily="34" charset="0"/>
                        </a:rPr>
                        <a:t>3.31</a:t>
                      </a:r>
                    </a:p>
                  </a:txBody>
                  <a:tcPr/>
                </a:tc>
                <a:extLst>
                  <a:ext uri="{0D108BD9-81ED-4DB2-BD59-A6C34878D82A}">
                    <a16:rowId xmlns:a16="http://schemas.microsoft.com/office/drawing/2014/main" val="478964881"/>
                  </a:ext>
                </a:extLst>
              </a:tr>
              <a:tr h="533400">
                <a:tc>
                  <a:txBody>
                    <a:bodyPr/>
                    <a:lstStyle/>
                    <a:p>
                      <a:r>
                        <a:rPr lang="en-GB" sz="2400">
                          <a:latin typeface="Arial" panose="020B0604020202020204" pitchFamily="34" charset="0"/>
                          <a:cs typeface="Arial" panose="020B0604020202020204" pitchFamily="34" charset="0"/>
                        </a:rPr>
                        <a:t>Roof insulation</a:t>
                      </a:r>
                    </a:p>
                  </a:txBody>
                  <a:tcPr/>
                </a:tc>
                <a:tc>
                  <a:txBody>
                    <a:bodyPr/>
                    <a:lstStyle/>
                    <a:p>
                      <a:r>
                        <a:rPr lang="en-GB" sz="2400">
                          <a:latin typeface="Arial" panose="020B0604020202020204" pitchFamily="34" charset="0"/>
                          <a:cs typeface="Arial" panose="020B0604020202020204" pitchFamily="34" charset="0"/>
                        </a:rPr>
                        <a:t>£3,000</a:t>
                      </a:r>
                    </a:p>
                  </a:txBody>
                  <a:tcPr/>
                </a:tc>
                <a:tc>
                  <a:txBody>
                    <a:bodyPr/>
                    <a:lstStyle/>
                    <a:p>
                      <a:r>
                        <a:rPr lang="en-GB" sz="2400">
                          <a:latin typeface="Arial" panose="020B0604020202020204" pitchFamily="34" charset="0"/>
                          <a:cs typeface="Arial" panose="020B0604020202020204" pitchFamily="34" charset="0"/>
                        </a:rPr>
                        <a:t>£2,051</a:t>
                      </a:r>
                    </a:p>
                  </a:txBody>
                  <a:tcPr/>
                </a:tc>
                <a:tc>
                  <a:txBody>
                    <a:bodyPr/>
                    <a:lstStyle/>
                    <a:p>
                      <a:r>
                        <a:rPr lang="en-GB" sz="2400">
                          <a:latin typeface="Arial" panose="020B0604020202020204" pitchFamily="34" charset="0"/>
                          <a:cs typeface="Arial" panose="020B0604020202020204" pitchFamily="34" charset="0"/>
                        </a:rPr>
                        <a:t>1.5 years</a:t>
                      </a:r>
                    </a:p>
                  </a:txBody>
                  <a:tcPr/>
                </a:tc>
                <a:tc>
                  <a:txBody>
                    <a:bodyPr/>
                    <a:lstStyle/>
                    <a:p>
                      <a:r>
                        <a:rPr lang="en-GB" sz="2400">
                          <a:latin typeface="Arial" panose="020B0604020202020204" pitchFamily="34" charset="0"/>
                          <a:cs typeface="Arial" panose="020B0604020202020204" pitchFamily="34" charset="0"/>
                        </a:rPr>
                        <a:t>6.31</a:t>
                      </a:r>
                    </a:p>
                  </a:txBody>
                  <a:tcPr/>
                </a:tc>
                <a:extLst>
                  <a:ext uri="{0D108BD9-81ED-4DB2-BD59-A6C34878D82A}">
                    <a16:rowId xmlns:a16="http://schemas.microsoft.com/office/drawing/2014/main" val="3694659957"/>
                  </a:ext>
                </a:extLst>
              </a:tr>
              <a:tr h="609600">
                <a:tc>
                  <a:txBody>
                    <a:bodyPr/>
                    <a:lstStyle/>
                    <a:p>
                      <a:r>
                        <a:rPr lang="en-GB" sz="2400" dirty="0">
                          <a:latin typeface="Arial" panose="020B0604020202020204" pitchFamily="34" charset="0"/>
                          <a:cs typeface="Arial" panose="020B0604020202020204" pitchFamily="34" charset="0"/>
                        </a:rPr>
                        <a:t>Roller shutters</a:t>
                      </a:r>
                    </a:p>
                  </a:txBody>
                  <a:tcPr/>
                </a:tc>
                <a:tc>
                  <a:txBody>
                    <a:bodyPr/>
                    <a:lstStyle/>
                    <a:p>
                      <a:r>
                        <a:rPr lang="en-GB" sz="2400">
                          <a:latin typeface="Arial" panose="020B0604020202020204" pitchFamily="34" charset="0"/>
                          <a:cs typeface="Arial" panose="020B0604020202020204" pitchFamily="34" charset="0"/>
                        </a:rPr>
                        <a:t>£30,000</a:t>
                      </a:r>
                    </a:p>
                  </a:txBody>
                  <a:tcPr/>
                </a:tc>
                <a:tc>
                  <a:txBody>
                    <a:bodyPr/>
                    <a:lstStyle/>
                    <a:p>
                      <a:r>
                        <a:rPr lang="en-GB" sz="2400">
                          <a:latin typeface="Arial" panose="020B0604020202020204" pitchFamily="34" charset="0"/>
                          <a:cs typeface="Arial" panose="020B0604020202020204" pitchFamily="34" charset="0"/>
                        </a:rPr>
                        <a:t>£9,625</a:t>
                      </a:r>
                    </a:p>
                  </a:txBody>
                  <a:tcPr/>
                </a:tc>
                <a:tc>
                  <a:txBody>
                    <a:bodyPr/>
                    <a:lstStyle/>
                    <a:p>
                      <a:r>
                        <a:rPr lang="en-GB" sz="2400">
                          <a:latin typeface="Arial" panose="020B0604020202020204" pitchFamily="34" charset="0"/>
                          <a:cs typeface="Arial" panose="020B0604020202020204" pitchFamily="34" charset="0"/>
                        </a:rPr>
                        <a:t>3 years</a:t>
                      </a:r>
                    </a:p>
                  </a:txBody>
                  <a:tcPr/>
                </a:tc>
                <a:tc>
                  <a:txBody>
                    <a:bodyPr/>
                    <a:lstStyle/>
                    <a:p>
                      <a:r>
                        <a:rPr lang="en-GB" sz="2400">
                          <a:latin typeface="Arial" panose="020B0604020202020204" pitchFamily="34" charset="0"/>
                          <a:cs typeface="Arial" panose="020B0604020202020204" pitchFamily="34" charset="0"/>
                        </a:rPr>
                        <a:t>18.70</a:t>
                      </a:r>
                    </a:p>
                  </a:txBody>
                  <a:tcPr/>
                </a:tc>
                <a:extLst>
                  <a:ext uri="{0D108BD9-81ED-4DB2-BD59-A6C34878D82A}">
                    <a16:rowId xmlns:a16="http://schemas.microsoft.com/office/drawing/2014/main" val="309458606"/>
                  </a:ext>
                </a:extLst>
              </a:tr>
              <a:tr h="609600">
                <a:tc>
                  <a:txBody>
                    <a:bodyPr/>
                    <a:lstStyle/>
                    <a:p>
                      <a:r>
                        <a:rPr lang="en-GB" sz="2400" dirty="0">
                          <a:latin typeface="Arial" panose="020B0604020202020204" pitchFamily="34" charset="0"/>
                          <a:cs typeface="Arial" panose="020B0604020202020204" pitchFamily="34" charset="0"/>
                        </a:rPr>
                        <a:t>LED lighting</a:t>
                      </a:r>
                    </a:p>
                  </a:txBody>
                  <a:tcPr/>
                </a:tc>
                <a:tc>
                  <a:txBody>
                    <a:bodyPr/>
                    <a:lstStyle/>
                    <a:p>
                      <a:r>
                        <a:rPr lang="en-GB" sz="2400" dirty="0">
                          <a:latin typeface="Arial" panose="020B0604020202020204" pitchFamily="34" charset="0"/>
                          <a:cs typeface="Arial" panose="020B0604020202020204" pitchFamily="34" charset="0"/>
                        </a:rPr>
                        <a:t>£17,045</a:t>
                      </a:r>
                    </a:p>
                  </a:txBody>
                  <a:tcPr/>
                </a:tc>
                <a:tc>
                  <a:txBody>
                    <a:bodyPr/>
                    <a:lstStyle/>
                    <a:p>
                      <a:r>
                        <a:rPr lang="en-GB" sz="2400" dirty="0">
                          <a:latin typeface="Arial" panose="020B0604020202020204" pitchFamily="34" charset="0"/>
                          <a:cs typeface="Arial" panose="020B0604020202020204" pitchFamily="34" charset="0"/>
                        </a:rPr>
                        <a:t>£4463.00</a:t>
                      </a:r>
                    </a:p>
                  </a:txBody>
                  <a:tcPr/>
                </a:tc>
                <a:tc>
                  <a:txBody>
                    <a:bodyPr/>
                    <a:lstStyle/>
                    <a:p>
                      <a:r>
                        <a:rPr lang="en-GB" sz="2400" dirty="0">
                          <a:latin typeface="Arial" panose="020B0604020202020204" pitchFamily="34" charset="0"/>
                          <a:cs typeface="Arial" panose="020B0604020202020204" pitchFamily="34" charset="0"/>
                        </a:rPr>
                        <a:t>3.5 years</a:t>
                      </a:r>
                    </a:p>
                  </a:txBody>
                  <a:tcPr/>
                </a:tc>
                <a:tc>
                  <a:txBody>
                    <a:bodyPr/>
                    <a:lstStyle/>
                    <a:p>
                      <a:r>
                        <a:rPr lang="en-GB" sz="2400" dirty="0">
                          <a:latin typeface="Arial" panose="020B0604020202020204" pitchFamily="34" charset="0"/>
                          <a:cs typeface="Arial" panose="020B0604020202020204" pitchFamily="34" charset="0"/>
                        </a:rPr>
                        <a:t>4.09</a:t>
                      </a:r>
                    </a:p>
                  </a:txBody>
                  <a:tcPr/>
                </a:tc>
                <a:extLst>
                  <a:ext uri="{0D108BD9-81ED-4DB2-BD59-A6C34878D82A}">
                    <a16:rowId xmlns:a16="http://schemas.microsoft.com/office/drawing/2014/main" val="316967834"/>
                  </a:ext>
                </a:extLst>
              </a:tr>
              <a:tr h="609600">
                <a:tc>
                  <a:txBody>
                    <a:bodyPr/>
                    <a:lstStyle/>
                    <a:p>
                      <a:r>
                        <a:rPr lang="en-GB" sz="2400">
                          <a:latin typeface="Arial" panose="020B0604020202020204" pitchFamily="34" charset="0"/>
                          <a:cs typeface="Arial" panose="020B0604020202020204" pitchFamily="34" charset="0"/>
                        </a:rPr>
                        <a:t>Boiler</a:t>
                      </a:r>
                    </a:p>
                  </a:txBody>
                  <a:tcPr/>
                </a:tc>
                <a:tc>
                  <a:txBody>
                    <a:bodyPr/>
                    <a:lstStyle/>
                    <a:p>
                      <a:r>
                        <a:rPr lang="en-GB" sz="2400">
                          <a:latin typeface="Arial" panose="020B0604020202020204" pitchFamily="34" charset="0"/>
                          <a:cs typeface="Arial" panose="020B0604020202020204" pitchFamily="34" charset="0"/>
                        </a:rPr>
                        <a:t>£15,545</a:t>
                      </a:r>
                    </a:p>
                  </a:txBody>
                  <a:tcPr/>
                </a:tc>
                <a:tc>
                  <a:txBody>
                    <a:bodyPr/>
                    <a:lstStyle/>
                    <a:p>
                      <a:r>
                        <a:rPr lang="en-GB" sz="2400">
                          <a:latin typeface="Arial" panose="020B0604020202020204" pitchFamily="34" charset="0"/>
                          <a:cs typeface="Arial" panose="020B0604020202020204" pitchFamily="34" charset="0"/>
                        </a:rPr>
                        <a:t>£1,958</a:t>
                      </a:r>
                    </a:p>
                  </a:txBody>
                  <a:tcPr/>
                </a:tc>
                <a:tc>
                  <a:txBody>
                    <a:bodyPr/>
                    <a:lstStyle/>
                    <a:p>
                      <a:r>
                        <a:rPr lang="en-GB" sz="2400">
                          <a:latin typeface="Arial" panose="020B0604020202020204" pitchFamily="34" charset="0"/>
                          <a:cs typeface="Arial" panose="020B0604020202020204" pitchFamily="34" charset="0"/>
                        </a:rPr>
                        <a:t>8 years </a:t>
                      </a:r>
                    </a:p>
                  </a:txBody>
                  <a:tcPr/>
                </a:tc>
                <a:tc>
                  <a:txBody>
                    <a:bodyPr/>
                    <a:lstStyle/>
                    <a:p>
                      <a:r>
                        <a:rPr lang="en-GB" sz="2400">
                          <a:latin typeface="Arial" panose="020B0604020202020204" pitchFamily="34" charset="0"/>
                          <a:cs typeface="Arial" panose="020B0604020202020204" pitchFamily="34" charset="0"/>
                        </a:rPr>
                        <a:t>10.87</a:t>
                      </a:r>
                    </a:p>
                  </a:txBody>
                  <a:tcPr/>
                </a:tc>
                <a:extLst>
                  <a:ext uri="{0D108BD9-81ED-4DB2-BD59-A6C34878D82A}">
                    <a16:rowId xmlns:a16="http://schemas.microsoft.com/office/drawing/2014/main" val="1968893386"/>
                  </a:ext>
                </a:extLst>
              </a:tr>
              <a:tr h="609600">
                <a:tc>
                  <a:txBody>
                    <a:bodyPr/>
                    <a:lstStyle/>
                    <a:p>
                      <a:r>
                        <a:rPr lang="en-GB" sz="2400" dirty="0">
                          <a:latin typeface="Arial" panose="020B0604020202020204" pitchFamily="34" charset="0"/>
                          <a:cs typeface="Arial" panose="020B0604020202020204" pitchFamily="34" charset="0"/>
                        </a:rPr>
                        <a:t>Air compressor</a:t>
                      </a:r>
                    </a:p>
                  </a:txBody>
                  <a:tcPr/>
                </a:tc>
                <a:tc>
                  <a:txBody>
                    <a:bodyPr/>
                    <a:lstStyle/>
                    <a:p>
                      <a:r>
                        <a:rPr lang="en-GB" sz="2400">
                          <a:latin typeface="Arial" panose="020B0604020202020204" pitchFamily="34" charset="0"/>
                          <a:cs typeface="Arial" panose="020B0604020202020204" pitchFamily="34" charset="0"/>
                        </a:rPr>
                        <a:t>£49,500</a:t>
                      </a:r>
                    </a:p>
                  </a:txBody>
                  <a:tcPr/>
                </a:tc>
                <a:tc>
                  <a:txBody>
                    <a:bodyPr/>
                    <a:lstStyle/>
                    <a:p>
                      <a:r>
                        <a:rPr lang="en-GB" sz="2400">
                          <a:latin typeface="Arial" panose="020B0604020202020204" pitchFamily="34" charset="0"/>
                          <a:cs typeface="Arial" panose="020B0604020202020204" pitchFamily="34" charset="0"/>
                        </a:rPr>
                        <a:t>£20,500</a:t>
                      </a:r>
                    </a:p>
                  </a:txBody>
                  <a:tcPr/>
                </a:tc>
                <a:tc>
                  <a:txBody>
                    <a:bodyPr/>
                    <a:lstStyle/>
                    <a:p>
                      <a:r>
                        <a:rPr lang="en-GB" sz="2400">
                          <a:latin typeface="Arial" panose="020B0604020202020204" pitchFamily="34" charset="0"/>
                          <a:cs typeface="Arial" panose="020B0604020202020204" pitchFamily="34" charset="0"/>
                        </a:rPr>
                        <a:t>2.5 years</a:t>
                      </a:r>
                    </a:p>
                  </a:txBody>
                  <a:tcPr/>
                </a:tc>
                <a:tc>
                  <a:txBody>
                    <a:bodyPr/>
                    <a:lstStyle/>
                    <a:p>
                      <a:r>
                        <a:rPr lang="en-GB" sz="2400">
                          <a:latin typeface="Arial" panose="020B0604020202020204" pitchFamily="34" charset="0"/>
                          <a:cs typeface="Arial" panose="020B0604020202020204" pitchFamily="34" charset="0"/>
                        </a:rPr>
                        <a:t>23.3</a:t>
                      </a:r>
                    </a:p>
                  </a:txBody>
                  <a:tcPr/>
                </a:tc>
                <a:extLst>
                  <a:ext uri="{0D108BD9-81ED-4DB2-BD59-A6C34878D82A}">
                    <a16:rowId xmlns:a16="http://schemas.microsoft.com/office/drawing/2014/main" val="122336326"/>
                  </a:ext>
                </a:extLst>
              </a:tr>
              <a:tr h="609600">
                <a:tc>
                  <a:txBody>
                    <a:bodyPr/>
                    <a:lstStyle/>
                    <a:p>
                      <a:r>
                        <a:rPr lang="en-GB" sz="2400" dirty="0">
                          <a:latin typeface="Arial" panose="020B0604020202020204" pitchFamily="34" charset="0"/>
                          <a:cs typeface="Arial" panose="020B0604020202020204" pitchFamily="34" charset="0"/>
                        </a:rPr>
                        <a:t>51kWp solar</a:t>
                      </a:r>
                    </a:p>
                  </a:txBody>
                  <a:tcPr/>
                </a:tc>
                <a:tc>
                  <a:txBody>
                    <a:bodyPr/>
                    <a:lstStyle/>
                    <a:p>
                      <a:r>
                        <a:rPr lang="en-GB" sz="2400" dirty="0">
                          <a:latin typeface="Arial" panose="020B0604020202020204" pitchFamily="34" charset="0"/>
                          <a:cs typeface="Arial" panose="020B0604020202020204" pitchFamily="34" charset="0"/>
                        </a:rPr>
                        <a:t>£49,500</a:t>
                      </a:r>
                    </a:p>
                  </a:txBody>
                  <a:tcPr/>
                </a:tc>
                <a:tc>
                  <a:txBody>
                    <a:bodyPr/>
                    <a:lstStyle/>
                    <a:p>
                      <a:r>
                        <a:rPr lang="en-GB" sz="2400" dirty="0">
                          <a:latin typeface="Arial" panose="020B0604020202020204" pitchFamily="34" charset="0"/>
                          <a:cs typeface="Arial" panose="020B0604020202020204" pitchFamily="34" charset="0"/>
                        </a:rPr>
                        <a:t>£11,462.25</a:t>
                      </a:r>
                    </a:p>
                  </a:txBody>
                  <a:tcPr/>
                </a:tc>
                <a:tc>
                  <a:txBody>
                    <a:bodyPr/>
                    <a:lstStyle/>
                    <a:p>
                      <a:r>
                        <a:rPr lang="en-GB" sz="2400" dirty="0">
                          <a:latin typeface="Arial" panose="020B0604020202020204" pitchFamily="34" charset="0"/>
                          <a:cs typeface="Arial" panose="020B0604020202020204" pitchFamily="34" charset="0"/>
                        </a:rPr>
                        <a:t>4.3 years</a:t>
                      </a:r>
                    </a:p>
                  </a:txBody>
                  <a:tcPr/>
                </a:tc>
                <a:tc>
                  <a:txBody>
                    <a:bodyPr/>
                    <a:lstStyle/>
                    <a:p>
                      <a:r>
                        <a:rPr lang="en-GB" sz="2400" dirty="0">
                          <a:latin typeface="Arial" panose="020B0604020202020204" pitchFamily="34" charset="0"/>
                          <a:cs typeface="Arial" panose="020B0604020202020204" pitchFamily="34" charset="0"/>
                        </a:rPr>
                        <a:t>10.31</a:t>
                      </a:r>
                    </a:p>
                  </a:txBody>
                  <a:tcPr/>
                </a:tc>
                <a:extLst>
                  <a:ext uri="{0D108BD9-81ED-4DB2-BD59-A6C34878D82A}">
                    <a16:rowId xmlns:a16="http://schemas.microsoft.com/office/drawing/2014/main" val="1824688846"/>
                  </a:ext>
                </a:extLst>
              </a:tr>
              <a:tr h="838200">
                <a:tc>
                  <a:txBody>
                    <a:bodyPr/>
                    <a:lstStyle/>
                    <a:p>
                      <a:r>
                        <a:rPr lang="en-GB" sz="2400">
                          <a:latin typeface="Arial" panose="020B0604020202020204" pitchFamily="34" charset="0"/>
                          <a:cs typeface="Arial" panose="020B0604020202020204" pitchFamily="34" charset="0"/>
                        </a:rPr>
                        <a:t>Energy management</a:t>
                      </a:r>
                    </a:p>
                  </a:txBody>
                  <a:tcPr/>
                </a:tc>
                <a:tc>
                  <a:txBody>
                    <a:bodyPr/>
                    <a:lstStyle/>
                    <a:p>
                      <a:r>
                        <a:rPr lang="en-GB" sz="2400">
                          <a:latin typeface="Arial" panose="020B0604020202020204" pitchFamily="34" charset="0"/>
                          <a:cs typeface="Arial" panose="020B0604020202020204" pitchFamily="34" charset="0"/>
                        </a:rPr>
                        <a:t>£FOC</a:t>
                      </a:r>
                    </a:p>
                  </a:txBody>
                  <a:tcPr/>
                </a:tc>
                <a:tc>
                  <a:txBody>
                    <a:bodyPr/>
                    <a:lstStyle/>
                    <a:p>
                      <a:r>
                        <a:rPr lang="en-GB" sz="2400">
                          <a:latin typeface="Arial" panose="020B0604020202020204" pitchFamily="34" charset="0"/>
                          <a:cs typeface="Arial" panose="020B0604020202020204" pitchFamily="34" charset="0"/>
                        </a:rPr>
                        <a:t>£10,000</a:t>
                      </a:r>
                    </a:p>
                  </a:txBody>
                  <a:tcPr/>
                </a:tc>
                <a:tc>
                  <a:txBody>
                    <a:bodyPr/>
                    <a:lstStyle/>
                    <a:p>
                      <a:r>
                        <a:rPr lang="en-GB" sz="2400">
                          <a:latin typeface="Arial" panose="020B0604020202020204" pitchFamily="34" charset="0"/>
                          <a:cs typeface="Arial" panose="020B0604020202020204" pitchFamily="34" charset="0"/>
                        </a:rPr>
                        <a:t>Immediate</a:t>
                      </a:r>
                    </a:p>
                  </a:txBody>
                  <a:tcPr/>
                </a:tc>
                <a:tc>
                  <a:txBody>
                    <a:bodyPr/>
                    <a:lstStyle/>
                    <a:p>
                      <a:r>
                        <a:rPr lang="en-GB" sz="24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2167432525"/>
                  </a:ext>
                </a:extLst>
              </a:tr>
              <a:tr h="584198">
                <a:tc>
                  <a:txBody>
                    <a:bodyPr/>
                    <a:lstStyle/>
                    <a:p>
                      <a:r>
                        <a:rPr lang="en-GB" sz="2400" b="1">
                          <a:latin typeface="Arial" panose="020B0604020202020204" pitchFamily="34" charset="0"/>
                          <a:cs typeface="Arial" panose="020B0604020202020204" pitchFamily="34" charset="0"/>
                        </a:rPr>
                        <a:t>TOTALS</a:t>
                      </a:r>
                    </a:p>
                  </a:txBody>
                  <a:tcPr/>
                </a:tc>
                <a:tc>
                  <a:txBody>
                    <a:bodyPr/>
                    <a:lstStyle/>
                    <a:p>
                      <a:r>
                        <a:rPr lang="en-GB" sz="2400" b="1" dirty="0">
                          <a:latin typeface="Arial" panose="020B0604020202020204" pitchFamily="34" charset="0"/>
                          <a:cs typeface="Arial" panose="020B0604020202020204" pitchFamily="34" charset="0"/>
                        </a:rPr>
                        <a:t>£167,590</a:t>
                      </a:r>
                    </a:p>
                  </a:txBody>
                  <a:tcPr/>
                </a:tc>
                <a:tc>
                  <a:txBody>
                    <a:bodyPr/>
                    <a:lstStyle/>
                    <a:p>
                      <a:r>
                        <a:rPr lang="en-GB" sz="2400" b="1" dirty="0">
                          <a:latin typeface="Arial" panose="020B0604020202020204" pitchFamily="34" charset="0"/>
                          <a:cs typeface="Arial" panose="020B0604020202020204" pitchFamily="34" charset="0"/>
                        </a:rPr>
                        <a:t>£60,904.25</a:t>
                      </a:r>
                    </a:p>
                  </a:txBody>
                  <a:tcPr/>
                </a:tc>
                <a:tc>
                  <a:txBody>
                    <a:bodyPr/>
                    <a:lstStyle/>
                    <a:p>
                      <a:r>
                        <a:rPr lang="en-GB" sz="2400" b="1" dirty="0">
                          <a:latin typeface="Arial" panose="020B0604020202020204" pitchFamily="34" charset="0"/>
                          <a:cs typeface="Arial" panose="020B0604020202020204" pitchFamily="34" charset="0"/>
                        </a:rPr>
                        <a:t>2.75 years</a:t>
                      </a:r>
                    </a:p>
                  </a:txBody>
                  <a:tcPr/>
                </a:tc>
                <a:tc>
                  <a:txBody>
                    <a:bodyPr/>
                    <a:lstStyle/>
                    <a:p>
                      <a:r>
                        <a:rPr lang="en-GB" sz="2400" b="1" dirty="0">
                          <a:latin typeface="Arial" panose="020B0604020202020204" pitchFamily="34" charset="0"/>
                          <a:cs typeface="Arial" panose="020B0604020202020204" pitchFamily="34" charset="0"/>
                        </a:rPr>
                        <a:t>86.89</a:t>
                      </a:r>
                    </a:p>
                  </a:txBody>
                  <a:tcPr/>
                </a:tc>
                <a:extLst>
                  <a:ext uri="{0D108BD9-81ED-4DB2-BD59-A6C34878D82A}">
                    <a16:rowId xmlns:a16="http://schemas.microsoft.com/office/drawing/2014/main" val="1603607100"/>
                  </a:ext>
                </a:extLst>
              </a:tr>
            </a:tbl>
          </a:graphicData>
        </a:graphic>
      </p:graphicFrame>
    </p:spTree>
    <p:extLst>
      <p:ext uri="{BB962C8B-B14F-4D97-AF65-F5344CB8AC3E}">
        <p14:creationId xmlns:p14="http://schemas.microsoft.com/office/powerpoint/2010/main" val="790135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1282286" y="-380483"/>
            <a:ext cx="7005714" cy="11047966"/>
            <a:chOff x="0" y="0"/>
            <a:chExt cx="9340952" cy="14730621"/>
          </a:xfrm>
        </p:grpSpPr>
        <p:sp>
          <p:nvSpPr>
            <p:cNvPr id="3" name="Freeform 3"/>
            <p:cNvSpPr/>
            <p:nvPr/>
          </p:nvSpPr>
          <p:spPr>
            <a:xfrm>
              <a:off x="0" y="0"/>
              <a:ext cx="9340904" cy="14730603"/>
            </a:xfrm>
            <a:custGeom>
              <a:avLst/>
              <a:gdLst/>
              <a:ahLst/>
              <a:cxnLst/>
              <a:rect l="l" t="t" r="r" b="b"/>
              <a:pathLst>
                <a:path w="9340904" h="14730603">
                  <a:moveTo>
                    <a:pt x="0" y="0"/>
                  </a:moveTo>
                  <a:lnTo>
                    <a:pt x="9340904" y="0"/>
                  </a:lnTo>
                  <a:lnTo>
                    <a:pt x="9340904" y="14730603"/>
                  </a:lnTo>
                  <a:lnTo>
                    <a:pt x="0" y="14730603"/>
                  </a:lnTo>
                  <a:lnTo>
                    <a:pt x="0" y="0"/>
                  </a:lnTo>
                  <a:close/>
                </a:path>
              </a:pathLst>
            </a:custGeom>
            <a:blipFill>
              <a:blip r:embed="rId3"/>
              <a:stretch>
                <a:fillRect l="-68274" r="-68275"/>
              </a:stretch>
            </a:blipFill>
          </p:spPr>
          <p:txBody>
            <a:bodyPr/>
            <a:lstStyle/>
            <a:p>
              <a:endParaRPr lang="en-GB"/>
            </a:p>
          </p:txBody>
        </p:sp>
      </p:grpSp>
      <p:grpSp>
        <p:nvGrpSpPr>
          <p:cNvPr id="4" name="Group 4"/>
          <p:cNvGrpSpPr/>
          <p:nvPr/>
        </p:nvGrpSpPr>
        <p:grpSpPr>
          <a:xfrm>
            <a:off x="11282286" y="-789135"/>
            <a:ext cx="8387543" cy="10484292"/>
            <a:chOff x="0" y="0"/>
            <a:chExt cx="11183391" cy="13979056"/>
          </a:xfrm>
        </p:grpSpPr>
        <p:sp>
          <p:nvSpPr>
            <p:cNvPr id="5" name="Freeform 5"/>
            <p:cNvSpPr/>
            <p:nvPr/>
          </p:nvSpPr>
          <p:spPr>
            <a:xfrm>
              <a:off x="0" y="0"/>
              <a:ext cx="11183434" cy="13979017"/>
            </a:xfrm>
            <a:custGeom>
              <a:avLst/>
              <a:gdLst/>
              <a:ahLst/>
              <a:cxnLst/>
              <a:rect l="l" t="t" r="r" b="b"/>
              <a:pathLst>
                <a:path w="11183434" h="13979017">
                  <a:moveTo>
                    <a:pt x="0" y="0"/>
                  </a:moveTo>
                  <a:lnTo>
                    <a:pt x="11183434" y="0"/>
                  </a:lnTo>
                  <a:lnTo>
                    <a:pt x="11183434" y="13979017"/>
                  </a:lnTo>
                  <a:lnTo>
                    <a:pt x="0" y="13979017"/>
                  </a:lnTo>
                  <a:lnTo>
                    <a:pt x="0" y="0"/>
                  </a:lnTo>
                  <a:close/>
                </a:path>
              </a:pathLst>
            </a:custGeom>
            <a:solidFill>
              <a:srgbClr val="94368D">
                <a:alpha val="19608"/>
              </a:srgbClr>
            </a:solidFill>
            <a:ln w="12700">
              <a:noFill/>
            </a:ln>
          </p:spPr>
          <p:txBody>
            <a:bodyPr/>
            <a:lstStyle/>
            <a:p>
              <a:endParaRPr lang="en-GB"/>
            </a:p>
          </p:txBody>
        </p:sp>
      </p:grpSp>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OBJECTIVES</a:t>
            </a:r>
          </a:p>
        </p:txBody>
      </p:sp>
      <p:sp>
        <p:nvSpPr>
          <p:cNvPr id="9" name="TextBox 9"/>
          <p:cNvSpPr txBox="1"/>
          <p:nvPr/>
        </p:nvSpPr>
        <p:spPr>
          <a:xfrm>
            <a:off x="1161943" y="1990757"/>
            <a:ext cx="8096357"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We Aim to Achieve?</a:t>
            </a:r>
          </a:p>
        </p:txBody>
      </p:sp>
      <p:sp>
        <p:nvSpPr>
          <p:cNvPr id="10" name="TextBox 10"/>
          <p:cNvSpPr txBox="1"/>
          <p:nvPr/>
        </p:nvSpPr>
        <p:spPr>
          <a:xfrm>
            <a:off x="1028700" y="2999081"/>
            <a:ext cx="9846245" cy="6431889"/>
          </a:xfrm>
          <a:prstGeom prst="rect">
            <a:avLst/>
          </a:prstGeom>
        </p:spPr>
        <p:txBody>
          <a:bodyPr lIns="0" tIns="0" rIns="0" bIns="0" rtlCol="0" anchor="t">
            <a:spAutoFit/>
          </a:bodyPr>
          <a:lstStyle/>
          <a:p>
            <a:pPr marL="669288" lvl="1" indent="-334644">
              <a:lnSpc>
                <a:spcPts val="4649"/>
              </a:lnSpc>
              <a:buFont typeface="Arial"/>
              <a:buChar char="•"/>
            </a:pPr>
            <a:r>
              <a:rPr lang="en-US" sz="3099" spc="30">
                <a:solidFill>
                  <a:srgbClr val="FFFFFF"/>
                </a:solidFill>
                <a:latin typeface="Arial Light"/>
              </a:rPr>
              <a:t>Support </a:t>
            </a:r>
            <a:r>
              <a:rPr lang="en-US" sz="3099" spc="30" err="1">
                <a:solidFill>
                  <a:srgbClr val="FFFFFF"/>
                </a:solidFill>
                <a:latin typeface="Arial Light"/>
              </a:rPr>
              <a:t>decarbonisation</a:t>
            </a:r>
            <a:r>
              <a:rPr lang="en-US" sz="3099" spc="30">
                <a:solidFill>
                  <a:srgbClr val="FFFFFF"/>
                </a:solidFill>
                <a:latin typeface="Arial Light"/>
              </a:rPr>
              <a:t> efforts in local businesses while improving the natural environment</a:t>
            </a:r>
          </a:p>
          <a:p>
            <a:pPr marL="669288" lvl="1" indent="-334644">
              <a:lnSpc>
                <a:spcPts val="4649"/>
              </a:lnSpc>
              <a:buFont typeface="Arial"/>
              <a:buChar char="•"/>
            </a:pPr>
            <a:r>
              <a:rPr lang="en-US" sz="3099" spc="30">
                <a:solidFill>
                  <a:srgbClr val="FFFFFF"/>
                </a:solidFill>
                <a:latin typeface="Arial Light"/>
              </a:rPr>
              <a:t>Provide immediate support to businesses to enhance their competitiveness and sustainability, including free guidance and access to 50% grants of between £1000 - £100k</a:t>
            </a:r>
          </a:p>
          <a:p>
            <a:pPr marL="668655" lvl="1" indent="-334010">
              <a:lnSpc>
                <a:spcPts val="4649"/>
              </a:lnSpc>
              <a:buFont typeface="Arial"/>
              <a:buChar char="•"/>
            </a:pPr>
            <a:r>
              <a:rPr lang="en-US" sz="3050" spc="30">
                <a:solidFill>
                  <a:srgbClr val="FFFFFF"/>
                </a:solidFill>
                <a:latin typeface="Arial Light"/>
              </a:rPr>
              <a:t>Align with the UK government's legally binding climate target to reduce carbon emissions to </a:t>
            </a:r>
          </a:p>
          <a:p>
            <a:pPr marL="334645" lvl="1">
              <a:lnSpc>
                <a:spcPts val="4649"/>
              </a:lnSpc>
            </a:pPr>
            <a:r>
              <a:rPr lang="en-US" sz="3050" spc="30">
                <a:solidFill>
                  <a:srgbClr val="FFFFFF"/>
                </a:solidFill>
                <a:latin typeface="Arial Light"/>
              </a:rPr>
              <a:t>   Net Zero by 2050</a:t>
            </a:r>
            <a:endParaRPr lang="en-US">
              <a:ea typeface="Calibri"/>
              <a:cs typeface="Calibri"/>
            </a:endParaRPr>
          </a:p>
          <a:p>
            <a:pPr>
              <a:lnSpc>
                <a:spcPts val="4649"/>
              </a:lnSpc>
            </a:pPr>
            <a:endParaRPr lang="en-US" sz="3099" spc="30">
              <a:solidFill>
                <a:srgbClr val="FFFFFF"/>
              </a:solidFill>
              <a:latin typeface="Arial Light"/>
            </a:endParaRPr>
          </a:p>
          <a:p>
            <a:pPr marL="334644" lvl="1" algn="l">
              <a:lnSpc>
                <a:spcPts val="4649"/>
              </a:lnSpc>
            </a:pPr>
            <a:endParaRPr lang="en-US" sz="3099" spc="30">
              <a:solidFill>
                <a:srgbClr val="FFFFFF"/>
              </a:solidFill>
              <a:latin typeface="Arial Light"/>
            </a:endParaRPr>
          </a:p>
        </p:txBody>
      </p:sp>
    </p:spTree>
    <p:extLst>
      <p:ext uri="{BB962C8B-B14F-4D97-AF65-F5344CB8AC3E}">
        <p14:creationId xmlns:p14="http://schemas.microsoft.com/office/powerpoint/2010/main" val="3436728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2" name="Group 2"/>
          <p:cNvGrpSpPr/>
          <p:nvPr/>
        </p:nvGrpSpPr>
        <p:grpSpPr>
          <a:xfrm>
            <a:off x="1502278" y="5314047"/>
            <a:ext cx="1619064" cy="161906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 name="TextBox 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5" name="Group 5"/>
          <p:cNvGrpSpPr/>
          <p:nvPr/>
        </p:nvGrpSpPr>
        <p:grpSpPr>
          <a:xfrm>
            <a:off x="1635461" y="5447230"/>
            <a:ext cx="1352698" cy="135269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7" name="TextBox 7"/>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8" name="Group 8"/>
          <p:cNvGrpSpPr/>
          <p:nvPr/>
        </p:nvGrpSpPr>
        <p:grpSpPr>
          <a:xfrm rot="-10800000">
            <a:off x="2127467" y="6876823"/>
            <a:ext cx="368686" cy="322600"/>
            <a:chOff x="0" y="0"/>
            <a:chExt cx="812800" cy="711200"/>
          </a:xfrm>
        </p:grpSpPr>
        <p:sp>
          <p:nvSpPr>
            <p:cNvPr id="9" name="Freeform 9"/>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0" name="TextBox 10"/>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11" name="Group 11"/>
          <p:cNvGrpSpPr/>
          <p:nvPr/>
        </p:nvGrpSpPr>
        <p:grpSpPr>
          <a:xfrm>
            <a:off x="4968005" y="5314047"/>
            <a:ext cx="1619064" cy="161906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13" name="TextBox 1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4" name="Group 14"/>
          <p:cNvGrpSpPr/>
          <p:nvPr/>
        </p:nvGrpSpPr>
        <p:grpSpPr>
          <a:xfrm>
            <a:off x="5101188" y="5447230"/>
            <a:ext cx="1352698" cy="135269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16" name="TextBox 16"/>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17" name="Group 17"/>
          <p:cNvGrpSpPr/>
          <p:nvPr/>
        </p:nvGrpSpPr>
        <p:grpSpPr>
          <a:xfrm rot="-10800000">
            <a:off x="5593194" y="6876823"/>
            <a:ext cx="368686" cy="322600"/>
            <a:chOff x="0" y="0"/>
            <a:chExt cx="812800" cy="711200"/>
          </a:xfrm>
        </p:grpSpPr>
        <p:sp>
          <p:nvSpPr>
            <p:cNvPr id="18" name="Freeform 1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19" name="TextBox 19"/>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0" name="Group 20"/>
          <p:cNvGrpSpPr/>
          <p:nvPr/>
        </p:nvGrpSpPr>
        <p:grpSpPr>
          <a:xfrm>
            <a:off x="8379337" y="5314047"/>
            <a:ext cx="1619064" cy="161906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2" name="TextBox 22"/>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3" name="Group 23"/>
          <p:cNvGrpSpPr/>
          <p:nvPr/>
        </p:nvGrpSpPr>
        <p:grpSpPr>
          <a:xfrm>
            <a:off x="8512520" y="5447230"/>
            <a:ext cx="1352698" cy="135269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25" name="TextBox 25"/>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26" name="Group 26"/>
          <p:cNvGrpSpPr/>
          <p:nvPr/>
        </p:nvGrpSpPr>
        <p:grpSpPr>
          <a:xfrm rot="-10800000">
            <a:off x="9004526" y="6876823"/>
            <a:ext cx="368686" cy="322600"/>
            <a:chOff x="0" y="0"/>
            <a:chExt cx="812800" cy="711200"/>
          </a:xfrm>
        </p:grpSpPr>
        <p:sp>
          <p:nvSpPr>
            <p:cNvPr id="27" name="Freeform 2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28" name="TextBox 28"/>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29" name="Group 29"/>
          <p:cNvGrpSpPr/>
          <p:nvPr/>
        </p:nvGrpSpPr>
        <p:grpSpPr>
          <a:xfrm>
            <a:off x="11790670" y="5314047"/>
            <a:ext cx="1619064" cy="161906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1" name="TextBox 31"/>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2" name="Group 32"/>
          <p:cNvGrpSpPr/>
          <p:nvPr/>
        </p:nvGrpSpPr>
        <p:grpSpPr>
          <a:xfrm>
            <a:off x="11923853" y="5447230"/>
            <a:ext cx="1352698" cy="135269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34" name="TextBox 34"/>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35" name="Group 35"/>
          <p:cNvGrpSpPr/>
          <p:nvPr/>
        </p:nvGrpSpPr>
        <p:grpSpPr>
          <a:xfrm rot="-10800000">
            <a:off x="12415859" y="6876823"/>
            <a:ext cx="368686" cy="322600"/>
            <a:chOff x="0" y="0"/>
            <a:chExt cx="812800" cy="711200"/>
          </a:xfrm>
        </p:grpSpPr>
        <p:sp>
          <p:nvSpPr>
            <p:cNvPr id="36" name="Freeform 3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37" name="TextBox 37"/>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38" name="Group 38"/>
          <p:cNvGrpSpPr/>
          <p:nvPr/>
        </p:nvGrpSpPr>
        <p:grpSpPr>
          <a:xfrm>
            <a:off x="15202002" y="5314047"/>
            <a:ext cx="1619064" cy="161906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40" name="TextBox 40"/>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1" name="Group 41"/>
          <p:cNvGrpSpPr/>
          <p:nvPr/>
        </p:nvGrpSpPr>
        <p:grpSpPr>
          <a:xfrm>
            <a:off x="15335185" y="5447230"/>
            <a:ext cx="1352698" cy="1352698"/>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368D"/>
            </a:solidFill>
            <a:ln w="38100" cap="sq">
              <a:solidFill>
                <a:srgbClr val="FFFFFF"/>
              </a:solidFill>
              <a:prstDash val="solid"/>
              <a:miter/>
            </a:ln>
          </p:spPr>
          <p:txBody>
            <a:bodyPr/>
            <a:lstStyle/>
            <a:p>
              <a:endParaRPr lang="en-GB"/>
            </a:p>
          </p:txBody>
        </p:sp>
        <p:sp>
          <p:nvSpPr>
            <p:cNvPr id="43" name="TextBox 43"/>
            <p:cNvSpPr txBox="1"/>
            <p:nvPr/>
          </p:nvSpPr>
          <p:spPr>
            <a:xfrm>
              <a:off x="76200" y="0"/>
              <a:ext cx="660400" cy="736600"/>
            </a:xfrm>
            <a:prstGeom prst="rect">
              <a:avLst/>
            </a:prstGeom>
          </p:spPr>
          <p:txBody>
            <a:bodyPr lIns="45718" tIns="45718" rIns="45718" bIns="45718" rtlCol="0" anchor="ctr"/>
            <a:lstStyle/>
            <a:p>
              <a:pPr algn="ctr">
                <a:lnSpc>
                  <a:spcPts val="2660"/>
                </a:lnSpc>
              </a:pPr>
              <a:endParaRPr/>
            </a:p>
          </p:txBody>
        </p:sp>
      </p:grpSp>
      <p:grpSp>
        <p:nvGrpSpPr>
          <p:cNvPr id="44" name="Group 44"/>
          <p:cNvGrpSpPr/>
          <p:nvPr/>
        </p:nvGrpSpPr>
        <p:grpSpPr>
          <a:xfrm rot="-10800000">
            <a:off x="15827191" y="6876823"/>
            <a:ext cx="368686" cy="322600"/>
            <a:chOff x="0" y="0"/>
            <a:chExt cx="812800" cy="711200"/>
          </a:xfrm>
        </p:grpSpPr>
        <p:sp>
          <p:nvSpPr>
            <p:cNvPr id="45" name="Freeform 4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GB"/>
            </a:p>
          </p:txBody>
        </p:sp>
        <p:sp>
          <p:nvSpPr>
            <p:cNvPr id="46" name="TextBox 46"/>
            <p:cNvSpPr txBox="1"/>
            <p:nvPr/>
          </p:nvSpPr>
          <p:spPr>
            <a:xfrm>
              <a:off x="127000" y="254000"/>
              <a:ext cx="558800" cy="406400"/>
            </a:xfrm>
            <a:prstGeom prst="rect">
              <a:avLst/>
            </a:prstGeom>
          </p:spPr>
          <p:txBody>
            <a:bodyPr lIns="45718" tIns="45718" rIns="45718" bIns="45718" rtlCol="0" anchor="ctr"/>
            <a:lstStyle/>
            <a:p>
              <a:pPr algn="ctr">
                <a:lnSpc>
                  <a:spcPts val="2660"/>
                </a:lnSpc>
              </a:pPr>
              <a:endParaRPr/>
            </a:p>
          </p:txBody>
        </p:sp>
      </p:grpSp>
      <p:grpSp>
        <p:nvGrpSpPr>
          <p:cNvPr id="47" name="Group 47"/>
          <p:cNvGrpSpPr/>
          <p:nvPr/>
        </p:nvGrpSpPr>
        <p:grpSpPr>
          <a:xfrm>
            <a:off x="12660395" y="3975022"/>
            <a:ext cx="4952865" cy="1072325"/>
            <a:chOff x="0" y="0"/>
            <a:chExt cx="2911576" cy="630374"/>
          </a:xfrm>
        </p:grpSpPr>
        <p:sp>
          <p:nvSpPr>
            <p:cNvPr id="48" name="Freeform 48"/>
            <p:cNvSpPr/>
            <p:nvPr/>
          </p:nvSpPr>
          <p:spPr>
            <a:xfrm>
              <a:off x="0" y="0"/>
              <a:ext cx="2911576" cy="630374"/>
            </a:xfrm>
            <a:custGeom>
              <a:avLst/>
              <a:gdLst/>
              <a:ahLst/>
              <a:cxnLst/>
              <a:rect l="l" t="t" r="r" b="b"/>
              <a:pathLst>
                <a:path w="2911576" h="630374">
                  <a:moveTo>
                    <a:pt x="0" y="0"/>
                  </a:moveTo>
                  <a:lnTo>
                    <a:pt x="2708376" y="0"/>
                  </a:lnTo>
                  <a:lnTo>
                    <a:pt x="2911576" y="315187"/>
                  </a:lnTo>
                  <a:lnTo>
                    <a:pt x="2708376" y="630374"/>
                  </a:lnTo>
                  <a:lnTo>
                    <a:pt x="0" y="630374"/>
                  </a:lnTo>
                  <a:lnTo>
                    <a:pt x="203200" y="315187"/>
                  </a:lnTo>
                  <a:lnTo>
                    <a:pt x="0" y="0"/>
                  </a:lnTo>
                  <a:close/>
                </a:path>
              </a:pathLst>
            </a:custGeom>
            <a:solidFill>
              <a:srgbClr val="F08028"/>
            </a:solidFill>
          </p:spPr>
          <p:txBody>
            <a:bodyPr/>
            <a:lstStyle/>
            <a:p>
              <a:endParaRPr lang="en-GB"/>
            </a:p>
          </p:txBody>
        </p:sp>
        <p:sp>
          <p:nvSpPr>
            <p:cNvPr id="49" name="TextBox 49"/>
            <p:cNvSpPr txBox="1"/>
            <p:nvPr/>
          </p:nvSpPr>
          <p:spPr>
            <a:xfrm>
              <a:off x="177800" y="-76200"/>
              <a:ext cx="2657576" cy="706574"/>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10242670" y="3969067"/>
            <a:ext cx="4125111" cy="1078280"/>
            <a:chOff x="0" y="0"/>
            <a:chExt cx="2467177" cy="644905"/>
          </a:xfrm>
        </p:grpSpPr>
        <p:sp>
          <p:nvSpPr>
            <p:cNvPr id="51" name="Freeform 51"/>
            <p:cNvSpPr/>
            <p:nvPr/>
          </p:nvSpPr>
          <p:spPr>
            <a:xfrm>
              <a:off x="0" y="0"/>
              <a:ext cx="2467177" cy="644906"/>
            </a:xfrm>
            <a:custGeom>
              <a:avLst/>
              <a:gdLst/>
              <a:ahLst/>
              <a:cxnLst/>
              <a:rect l="l" t="t" r="r" b="b"/>
              <a:pathLst>
                <a:path w="2467177" h="644906">
                  <a:moveTo>
                    <a:pt x="0" y="0"/>
                  </a:moveTo>
                  <a:lnTo>
                    <a:pt x="2263977" y="0"/>
                  </a:lnTo>
                  <a:lnTo>
                    <a:pt x="2467177" y="322453"/>
                  </a:lnTo>
                  <a:lnTo>
                    <a:pt x="2263977" y="644906"/>
                  </a:lnTo>
                  <a:lnTo>
                    <a:pt x="0" y="644906"/>
                  </a:lnTo>
                  <a:lnTo>
                    <a:pt x="203200" y="322453"/>
                  </a:lnTo>
                  <a:lnTo>
                    <a:pt x="0" y="0"/>
                  </a:lnTo>
                  <a:close/>
                </a:path>
              </a:pathLst>
            </a:custGeom>
            <a:solidFill>
              <a:srgbClr val="FFFFFF"/>
            </a:solidFill>
          </p:spPr>
          <p:txBody>
            <a:bodyPr/>
            <a:lstStyle/>
            <a:p>
              <a:endParaRPr lang="en-GB"/>
            </a:p>
          </p:txBody>
        </p:sp>
        <p:sp>
          <p:nvSpPr>
            <p:cNvPr id="52" name="TextBox 52"/>
            <p:cNvSpPr txBox="1"/>
            <p:nvPr/>
          </p:nvSpPr>
          <p:spPr>
            <a:xfrm>
              <a:off x="177800" y="-76200"/>
              <a:ext cx="2213177" cy="721105"/>
            </a:xfrm>
            <a:prstGeom prst="rect">
              <a:avLst/>
            </a:prstGeom>
          </p:spPr>
          <p:txBody>
            <a:bodyPr lIns="50800" tIns="50800" rIns="50800" bIns="50800" rtlCol="0" anchor="ctr"/>
            <a:lstStyle/>
            <a:p>
              <a:pPr algn="ctr">
                <a:lnSpc>
                  <a:spcPts val="2659"/>
                </a:lnSpc>
              </a:pPr>
              <a:endParaRPr/>
            </a:p>
          </p:txBody>
        </p:sp>
      </p:grpSp>
      <p:grpSp>
        <p:nvGrpSpPr>
          <p:cNvPr id="53" name="Group 53"/>
          <p:cNvGrpSpPr/>
          <p:nvPr/>
        </p:nvGrpSpPr>
        <p:grpSpPr>
          <a:xfrm>
            <a:off x="6800864" y="3969067"/>
            <a:ext cx="4147854" cy="1078280"/>
            <a:chOff x="0" y="0"/>
            <a:chExt cx="2480780" cy="644905"/>
          </a:xfrm>
        </p:grpSpPr>
        <p:sp>
          <p:nvSpPr>
            <p:cNvPr id="54" name="Freeform 54"/>
            <p:cNvSpPr/>
            <p:nvPr/>
          </p:nvSpPr>
          <p:spPr>
            <a:xfrm>
              <a:off x="0" y="0"/>
              <a:ext cx="2480780" cy="644906"/>
            </a:xfrm>
            <a:custGeom>
              <a:avLst/>
              <a:gdLst/>
              <a:ahLst/>
              <a:cxnLst/>
              <a:rect l="l" t="t" r="r" b="b"/>
              <a:pathLst>
                <a:path w="2480780" h="644906">
                  <a:moveTo>
                    <a:pt x="0" y="0"/>
                  </a:moveTo>
                  <a:lnTo>
                    <a:pt x="2277580" y="0"/>
                  </a:lnTo>
                  <a:lnTo>
                    <a:pt x="2480780" y="322453"/>
                  </a:lnTo>
                  <a:lnTo>
                    <a:pt x="2277580" y="644906"/>
                  </a:lnTo>
                  <a:lnTo>
                    <a:pt x="0" y="644906"/>
                  </a:lnTo>
                  <a:lnTo>
                    <a:pt x="203200" y="322453"/>
                  </a:lnTo>
                  <a:lnTo>
                    <a:pt x="0" y="0"/>
                  </a:lnTo>
                  <a:close/>
                </a:path>
              </a:pathLst>
            </a:custGeom>
            <a:solidFill>
              <a:srgbClr val="F08028"/>
            </a:solidFill>
          </p:spPr>
          <p:txBody>
            <a:bodyPr/>
            <a:lstStyle/>
            <a:p>
              <a:endParaRPr lang="en-GB"/>
            </a:p>
          </p:txBody>
        </p:sp>
        <p:sp>
          <p:nvSpPr>
            <p:cNvPr id="55" name="TextBox 55"/>
            <p:cNvSpPr txBox="1"/>
            <p:nvPr/>
          </p:nvSpPr>
          <p:spPr>
            <a:xfrm>
              <a:off x="177800" y="-76200"/>
              <a:ext cx="2226780" cy="721105"/>
            </a:xfrm>
            <a:prstGeom prst="rect">
              <a:avLst/>
            </a:prstGeom>
          </p:spPr>
          <p:txBody>
            <a:bodyPr lIns="50800" tIns="50800" rIns="50800" bIns="50800" rtlCol="0" anchor="ctr"/>
            <a:lstStyle/>
            <a:p>
              <a:pPr algn="ctr">
                <a:lnSpc>
                  <a:spcPts val="2659"/>
                </a:lnSpc>
              </a:pPr>
              <a:endParaRPr/>
            </a:p>
          </p:txBody>
        </p:sp>
      </p:grpSp>
      <p:grpSp>
        <p:nvGrpSpPr>
          <p:cNvPr id="56" name="Group 56"/>
          <p:cNvGrpSpPr/>
          <p:nvPr/>
        </p:nvGrpSpPr>
        <p:grpSpPr>
          <a:xfrm>
            <a:off x="3313950" y="3973826"/>
            <a:ext cx="4001991" cy="1073521"/>
            <a:chOff x="0" y="0"/>
            <a:chExt cx="2410421" cy="646588"/>
          </a:xfrm>
        </p:grpSpPr>
        <p:sp>
          <p:nvSpPr>
            <p:cNvPr id="57" name="Freeform 57"/>
            <p:cNvSpPr/>
            <p:nvPr/>
          </p:nvSpPr>
          <p:spPr>
            <a:xfrm>
              <a:off x="0" y="0"/>
              <a:ext cx="2410421" cy="646588"/>
            </a:xfrm>
            <a:custGeom>
              <a:avLst/>
              <a:gdLst/>
              <a:ahLst/>
              <a:cxnLst/>
              <a:rect l="l" t="t" r="r" b="b"/>
              <a:pathLst>
                <a:path w="2410421" h="646588">
                  <a:moveTo>
                    <a:pt x="0" y="0"/>
                  </a:moveTo>
                  <a:lnTo>
                    <a:pt x="2207221" y="0"/>
                  </a:lnTo>
                  <a:lnTo>
                    <a:pt x="2410421" y="323294"/>
                  </a:lnTo>
                  <a:lnTo>
                    <a:pt x="2207221" y="646588"/>
                  </a:lnTo>
                  <a:lnTo>
                    <a:pt x="0" y="646588"/>
                  </a:lnTo>
                  <a:lnTo>
                    <a:pt x="203200" y="323294"/>
                  </a:lnTo>
                  <a:lnTo>
                    <a:pt x="0" y="0"/>
                  </a:lnTo>
                  <a:close/>
                </a:path>
              </a:pathLst>
            </a:custGeom>
            <a:solidFill>
              <a:srgbClr val="FFFFFF"/>
            </a:solidFill>
          </p:spPr>
          <p:txBody>
            <a:bodyPr/>
            <a:lstStyle/>
            <a:p>
              <a:endParaRPr lang="en-GB"/>
            </a:p>
          </p:txBody>
        </p:sp>
        <p:sp>
          <p:nvSpPr>
            <p:cNvPr id="58" name="TextBox 58"/>
            <p:cNvSpPr txBox="1"/>
            <p:nvPr/>
          </p:nvSpPr>
          <p:spPr>
            <a:xfrm>
              <a:off x="177800" y="-76200"/>
              <a:ext cx="2156421" cy="722788"/>
            </a:xfrm>
            <a:prstGeom prst="rect">
              <a:avLst/>
            </a:prstGeom>
          </p:spPr>
          <p:txBody>
            <a:bodyPr lIns="50800" tIns="50800" rIns="50800" bIns="50800" rtlCol="0" anchor="ctr"/>
            <a:lstStyle/>
            <a:p>
              <a:pPr algn="ctr">
                <a:lnSpc>
                  <a:spcPts val="2659"/>
                </a:lnSpc>
              </a:pPr>
              <a:endParaRPr/>
            </a:p>
          </p:txBody>
        </p:sp>
      </p:grpSp>
      <p:grpSp>
        <p:nvGrpSpPr>
          <p:cNvPr id="59" name="Group 59"/>
          <p:cNvGrpSpPr/>
          <p:nvPr/>
        </p:nvGrpSpPr>
        <p:grpSpPr>
          <a:xfrm>
            <a:off x="613662" y="3975022"/>
            <a:ext cx="3396296" cy="1072325"/>
            <a:chOff x="0" y="0"/>
            <a:chExt cx="2030593" cy="641126"/>
          </a:xfrm>
        </p:grpSpPr>
        <p:sp>
          <p:nvSpPr>
            <p:cNvPr id="60" name="Freeform 60"/>
            <p:cNvSpPr/>
            <p:nvPr/>
          </p:nvSpPr>
          <p:spPr>
            <a:xfrm>
              <a:off x="0" y="0"/>
              <a:ext cx="2030593" cy="641126"/>
            </a:xfrm>
            <a:custGeom>
              <a:avLst/>
              <a:gdLst/>
              <a:ahLst/>
              <a:cxnLst/>
              <a:rect l="l" t="t" r="r" b="b"/>
              <a:pathLst>
                <a:path w="2030593" h="641126">
                  <a:moveTo>
                    <a:pt x="0" y="0"/>
                  </a:moveTo>
                  <a:lnTo>
                    <a:pt x="1827393" y="0"/>
                  </a:lnTo>
                  <a:lnTo>
                    <a:pt x="2030593" y="320563"/>
                  </a:lnTo>
                  <a:lnTo>
                    <a:pt x="1827393" y="641126"/>
                  </a:lnTo>
                  <a:lnTo>
                    <a:pt x="0" y="641126"/>
                  </a:lnTo>
                  <a:lnTo>
                    <a:pt x="203200" y="320563"/>
                  </a:lnTo>
                  <a:lnTo>
                    <a:pt x="0" y="0"/>
                  </a:lnTo>
                  <a:close/>
                </a:path>
              </a:pathLst>
            </a:custGeom>
            <a:solidFill>
              <a:srgbClr val="F08028"/>
            </a:solidFill>
          </p:spPr>
          <p:txBody>
            <a:bodyPr/>
            <a:lstStyle/>
            <a:p>
              <a:endParaRPr lang="en-GB"/>
            </a:p>
          </p:txBody>
        </p:sp>
        <p:sp>
          <p:nvSpPr>
            <p:cNvPr id="61" name="TextBox 61"/>
            <p:cNvSpPr txBox="1"/>
            <p:nvPr/>
          </p:nvSpPr>
          <p:spPr>
            <a:xfrm>
              <a:off x="177800" y="-76200"/>
              <a:ext cx="1776593" cy="717326"/>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257179" y="9695157"/>
            <a:ext cx="18802359" cy="1183686"/>
            <a:chOff x="0" y="0"/>
            <a:chExt cx="25069812" cy="1578248"/>
          </a:xfrm>
        </p:grpSpPr>
        <p:sp>
          <p:nvSpPr>
            <p:cNvPr id="63" name="Freeform 63"/>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64" name="Freeform 64"/>
          <p:cNvSpPr/>
          <p:nvPr/>
        </p:nvSpPr>
        <p:spPr>
          <a:xfrm>
            <a:off x="2008989" y="5749647"/>
            <a:ext cx="700891" cy="709763"/>
          </a:xfrm>
          <a:custGeom>
            <a:avLst/>
            <a:gdLst/>
            <a:ahLst/>
            <a:cxnLst/>
            <a:rect l="l" t="t" r="r" b="b"/>
            <a:pathLst>
              <a:path w="700891" h="709763">
                <a:moveTo>
                  <a:pt x="0" y="0"/>
                </a:moveTo>
                <a:lnTo>
                  <a:pt x="700891" y="0"/>
                </a:lnTo>
                <a:lnTo>
                  <a:pt x="700891" y="709763"/>
                </a:lnTo>
                <a:lnTo>
                  <a:pt x="0" y="70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5" name="Freeform 65"/>
          <p:cNvSpPr/>
          <p:nvPr/>
        </p:nvSpPr>
        <p:spPr>
          <a:xfrm>
            <a:off x="15693360" y="5710765"/>
            <a:ext cx="636348" cy="748645"/>
          </a:xfrm>
          <a:custGeom>
            <a:avLst/>
            <a:gdLst/>
            <a:ahLst/>
            <a:cxnLst/>
            <a:rect l="l" t="t" r="r" b="b"/>
            <a:pathLst>
              <a:path w="636348" h="748645">
                <a:moveTo>
                  <a:pt x="0" y="0"/>
                </a:moveTo>
                <a:lnTo>
                  <a:pt x="636348" y="0"/>
                </a:lnTo>
                <a:lnTo>
                  <a:pt x="636348" y="748645"/>
                </a:lnTo>
                <a:lnTo>
                  <a:pt x="0" y="748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66"/>
          <p:cNvSpPr/>
          <p:nvPr/>
        </p:nvSpPr>
        <p:spPr>
          <a:xfrm>
            <a:off x="12322366" y="5749647"/>
            <a:ext cx="593771" cy="784720"/>
          </a:xfrm>
          <a:custGeom>
            <a:avLst/>
            <a:gdLst/>
            <a:ahLst/>
            <a:cxnLst/>
            <a:rect l="l" t="t" r="r" b="b"/>
            <a:pathLst>
              <a:path w="593771" h="784720">
                <a:moveTo>
                  <a:pt x="0" y="0"/>
                </a:moveTo>
                <a:lnTo>
                  <a:pt x="593771" y="0"/>
                </a:lnTo>
                <a:lnTo>
                  <a:pt x="593771" y="784720"/>
                </a:lnTo>
                <a:lnTo>
                  <a:pt x="0" y="784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7" name="Freeform 67"/>
          <p:cNvSpPr/>
          <p:nvPr/>
        </p:nvSpPr>
        <p:spPr>
          <a:xfrm>
            <a:off x="8652728" y="5821049"/>
            <a:ext cx="1039695" cy="586010"/>
          </a:xfrm>
          <a:custGeom>
            <a:avLst/>
            <a:gdLst/>
            <a:ahLst/>
            <a:cxnLst/>
            <a:rect l="l" t="t" r="r" b="b"/>
            <a:pathLst>
              <a:path w="1039695" h="586010">
                <a:moveTo>
                  <a:pt x="0" y="0"/>
                </a:moveTo>
                <a:lnTo>
                  <a:pt x="1039694" y="0"/>
                </a:lnTo>
                <a:lnTo>
                  <a:pt x="1039694" y="586009"/>
                </a:lnTo>
                <a:lnTo>
                  <a:pt x="0" y="5860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8" name="Freeform 68"/>
          <p:cNvSpPr/>
          <p:nvPr/>
        </p:nvSpPr>
        <p:spPr>
          <a:xfrm>
            <a:off x="5496493" y="5701156"/>
            <a:ext cx="653994" cy="758254"/>
          </a:xfrm>
          <a:custGeom>
            <a:avLst/>
            <a:gdLst/>
            <a:ahLst/>
            <a:cxnLst/>
            <a:rect l="l" t="t" r="r" b="b"/>
            <a:pathLst>
              <a:path w="653994" h="758254">
                <a:moveTo>
                  <a:pt x="0" y="0"/>
                </a:moveTo>
                <a:lnTo>
                  <a:pt x="653994" y="0"/>
                </a:lnTo>
                <a:lnTo>
                  <a:pt x="653994" y="758254"/>
                </a:lnTo>
                <a:lnTo>
                  <a:pt x="0" y="7582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9" name="TextBox 69"/>
          <p:cNvSpPr txBox="1"/>
          <p:nvPr/>
        </p:nvSpPr>
        <p:spPr>
          <a:xfrm>
            <a:off x="613662" y="7392035"/>
            <a:ext cx="3396296" cy="1287780"/>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Arial"/>
              </a:rPr>
              <a:t>Start by completing the </a:t>
            </a:r>
            <a:r>
              <a:rPr lang="en-US" sz="1800">
                <a:solidFill>
                  <a:srgbClr val="FFFFFF"/>
                </a:solidFill>
                <a:latin typeface="Arial"/>
                <a:hlinkClick r:id="rId13"/>
              </a:rPr>
              <a:t>registration form </a:t>
            </a:r>
            <a:r>
              <a:rPr lang="en-US" sz="1800">
                <a:solidFill>
                  <a:srgbClr val="FFFFFF"/>
                </a:solidFill>
                <a:latin typeface="Arial"/>
              </a:rPr>
              <a:t>on BGWM’s website or by contacting our team.</a:t>
            </a:r>
          </a:p>
        </p:txBody>
      </p:sp>
      <p:sp>
        <p:nvSpPr>
          <p:cNvPr id="70" name="TextBox 70"/>
          <p:cNvSpPr txBox="1"/>
          <p:nvPr/>
        </p:nvSpPr>
        <p:spPr>
          <a:xfrm>
            <a:off x="4133783"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u="none" strike="noStrike">
                <a:solidFill>
                  <a:srgbClr val="FFFFFF"/>
                </a:solidFill>
                <a:latin typeface="Arial"/>
              </a:rPr>
              <a:t>After registration, our Business Engagement Managers will reach out to you to complete the audit triage and check your eligibility.</a:t>
            </a:r>
          </a:p>
        </p:txBody>
      </p:sp>
      <p:sp>
        <p:nvSpPr>
          <p:cNvPr id="71" name="TextBox 71"/>
          <p:cNvSpPr txBox="1"/>
          <p:nvPr/>
        </p:nvSpPr>
        <p:spPr>
          <a:xfrm>
            <a:off x="7545115" y="7392035"/>
            <a:ext cx="3287508" cy="1287780"/>
          </a:xfrm>
          <a:prstGeom prst="rect">
            <a:avLst/>
          </a:prstGeom>
        </p:spPr>
        <p:txBody>
          <a:bodyPr lIns="0" tIns="0" rIns="0" bIns="0" rtlCol="0" anchor="t">
            <a:spAutoFit/>
          </a:bodyPr>
          <a:lstStyle/>
          <a:p>
            <a:pPr algn="ctr">
              <a:lnSpc>
                <a:spcPts val="2520"/>
              </a:lnSpc>
              <a:spcBef>
                <a:spcPct val="0"/>
              </a:spcBef>
            </a:pPr>
            <a:r>
              <a:rPr lang="en-US" sz="1800">
                <a:solidFill>
                  <a:srgbClr val="FFFFFF"/>
                </a:solidFill>
                <a:latin typeface="Arial"/>
              </a:rPr>
              <a:t>We will then conduct a FREE</a:t>
            </a:r>
            <a:r>
              <a:rPr lang="en-US">
                <a:solidFill>
                  <a:srgbClr val="FFFFFF"/>
                </a:solidFill>
                <a:latin typeface="Arial"/>
              </a:rPr>
              <a:t> </a:t>
            </a:r>
            <a:r>
              <a:rPr lang="en-US" sz="1800">
                <a:solidFill>
                  <a:srgbClr val="FFFFFF"/>
                </a:solidFill>
                <a:latin typeface="Arial"/>
              </a:rPr>
              <a:t>assessment, examining your energy usage and operations.</a:t>
            </a:r>
          </a:p>
        </p:txBody>
      </p:sp>
      <p:sp>
        <p:nvSpPr>
          <p:cNvPr id="72" name="TextBox 72"/>
          <p:cNvSpPr txBox="1"/>
          <p:nvPr/>
        </p:nvSpPr>
        <p:spPr>
          <a:xfrm>
            <a:off x="1469500" y="4234537"/>
            <a:ext cx="1684620"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Register</a:t>
            </a:r>
          </a:p>
        </p:txBody>
      </p:sp>
      <p:sp>
        <p:nvSpPr>
          <p:cNvPr id="73" name="TextBox 73"/>
          <p:cNvSpPr txBox="1"/>
          <p:nvPr/>
        </p:nvSpPr>
        <p:spPr>
          <a:xfrm>
            <a:off x="4290428" y="4211034"/>
            <a:ext cx="2510436"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Audit Triage</a:t>
            </a:r>
          </a:p>
        </p:txBody>
      </p:sp>
      <p:sp>
        <p:nvSpPr>
          <p:cNvPr id="74" name="TextBox 74"/>
          <p:cNvSpPr txBox="1"/>
          <p:nvPr/>
        </p:nvSpPr>
        <p:spPr>
          <a:xfrm>
            <a:off x="7421290" y="3988236"/>
            <a:ext cx="3137840" cy="976570"/>
          </a:xfrm>
          <a:prstGeom prst="rect">
            <a:avLst/>
          </a:prstGeom>
        </p:spPr>
        <p:txBody>
          <a:bodyPr lIns="0" tIns="0" rIns="0" bIns="0" rtlCol="0" anchor="t">
            <a:spAutoFit/>
          </a:bodyPr>
          <a:lstStyle/>
          <a:p>
            <a:pPr marL="0" lvl="0" indent="0" algn="ctr">
              <a:lnSpc>
                <a:spcPts val="3923"/>
              </a:lnSpc>
              <a:spcBef>
                <a:spcPct val="0"/>
              </a:spcBef>
            </a:pPr>
            <a:r>
              <a:rPr lang="en-US" sz="2800">
                <a:solidFill>
                  <a:srgbClr val="FFFFFF"/>
                </a:solidFill>
                <a:latin typeface="Clear Sans Bold"/>
              </a:rPr>
              <a:t>Energy Assessment</a:t>
            </a:r>
          </a:p>
        </p:txBody>
      </p:sp>
      <p:sp>
        <p:nvSpPr>
          <p:cNvPr id="75" name="TextBox 75"/>
          <p:cNvSpPr txBox="1"/>
          <p:nvPr/>
        </p:nvSpPr>
        <p:spPr>
          <a:xfrm>
            <a:off x="10721055" y="4234537"/>
            <a:ext cx="3662567"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08028"/>
                </a:solidFill>
                <a:latin typeface="Clear Sans Bold"/>
              </a:rPr>
              <a:t>Recommendations</a:t>
            </a:r>
          </a:p>
        </p:txBody>
      </p:sp>
      <p:sp>
        <p:nvSpPr>
          <p:cNvPr id="76" name="TextBox 76"/>
          <p:cNvSpPr txBox="1"/>
          <p:nvPr/>
        </p:nvSpPr>
        <p:spPr>
          <a:xfrm>
            <a:off x="14545547" y="4211034"/>
            <a:ext cx="2900632" cy="483888"/>
          </a:xfrm>
          <a:prstGeom prst="rect">
            <a:avLst/>
          </a:prstGeom>
        </p:spPr>
        <p:txBody>
          <a:bodyPr lIns="0" tIns="0" rIns="0" bIns="0" rtlCol="0" anchor="t">
            <a:spAutoFit/>
          </a:bodyPr>
          <a:lstStyle/>
          <a:p>
            <a:pPr marL="0" lvl="0" indent="0" algn="ctr">
              <a:lnSpc>
                <a:spcPts val="3923"/>
              </a:lnSpc>
              <a:spcBef>
                <a:spcPct val="0"/>
              </a:spcBef>
            </a:pPr>
            <a:r>
              <a:rPr lang="en-US" sz="2802">
                <a:solidFill>
                  <a:srgbClr val="FFFFFF"/>
                </a:solidFill>
                <a:latin typeface="Clear Sans Bold"/>
              </a:rPr>
              <a:t>Grant Application</a:t>
            </a:r>
          </a:p>
        </p:txBody>
      </p:sp>
      <p:sp>
        <p:nvSpPr>
          <p:cNvPr id="77" name="TextBox 77"/>
          <p:cNvSpPr txBox="1"/>
          <p:nvPr/>
        </p:nvSpPr>
        <p:spPr>
          <a:xfrm>
            <a:off x="10956448" y="7392035"/>
            <a:ext cx="3287508" cy="1575431"/>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Arial"/>
              </a:rPr>
              <a:t>Based on the </a:t>
            </a:r>
            <a:r>
              <a:rPr lang="en-US">
                <a:solidFill>
                  <a:srgbClr val="FFFFFF"/>
                </a:solidFill>
                <a:latin typeface="Arial"/>
              </a:rPr>
              <a:t>assessment</a:t>
            </a:r>
            <a:r>
              <a:rPr lang="en-US" sz="1800">
                <a:solidFill>
                  <a:srgbClr val="FFFFFF"/>
                </a:solidFill>
                <a:latin typeface="Arial"/>
              </a:rPr>
              <a:t>, we'll provide you with recommendations for cost-effective energy saving measures.</a:t>
            </a:r>
          </a:p>
        </p:txBody>
      </p:sp>
      <p:sp>
        <p:nvSpPr>
          <p:cNvPr id="78" name="TextBox 78"/>
          <p:cNvSpPr txBox="1"/>
          <p:nvPr/>
        </p:nvSpPr>
        <p:spPr>
          <a:xfrm>
            <a:off x="14367780" y="7392035"/>
            <a:ext cx="3287508" cy="1602105"/>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Arial"/>
              </a:rPr>
              <a:t> Your business has the opportunity to apply for grants of up to £100,000 to implement the energy efficiency recommendations.</a:t>
            </a:r>
          </a:p>
        </p:txBody>
      </p:sp>
      <p:sp>
        <p:nvSpPr>
          <p:cNvPr id="79" name="TextBox 79"/>
          <p:cNvSpPr txBox="1"/>
          <p:nvPr/>
        </p:nvSpPr>
        <p:spPr>
          <a:xfrm>
            <a:off x="1028700" y="851943"/>
            <a:ext cx="11631695" cy="1388364"/>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The Journey Ahead</a:t>
            </a:r>
          </a:p>
        </p:txBody>
      </p:sp>
      <p:sp>
        <p:nvSpPr>
          <p:cNvPr id="80" name="TextBox 80"/>
          <p:cNvSpPr txBox="1"/>
          <p:nvPr/>
        </p:nvSpPr>
        <p:spPr>
          <a:xfrm>
            <a:off x="1104331" y="2082990"/>
            <a:ext cx="12305402" cy="58115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What to Expect in Your Decarbonisation Journey?</a:t>
            </a:r>
          </a:p>
        </p:txBody>
      </p:sp>
    </p:spTree>
    <p:extLst>
      <p:ext uri="{BB962C8B-B14F-4D97-AF65-F5344CB8AC3E}">
        <p14:creationId xmlns:p14="http://schemas.microsoft.com/office/powerpoint/2010/main" val="3824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Green Business Network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1851" y="2029991"/>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The Green Business Network allows businesses to come together, share ideas and promote energy, resource, waste and water efficiency as well as engage on low carbon, environmental and green sustainability initiatives.</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43180" y="4465832"/>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Free to join</a:t>
            </a:r>
          </a:p>
          <a:p>
            <a:r>
              <a:rPr lang="en-GB" dirty="0">
                <a:solidFill>
                  <a:schemeClr val="bg1"/>
                </a:solidFill>
                <a:latin typeface="WMCA Circular Book"/>
              </a:rPr>
              <a:t>3300 members</a:t>
            </a:r>
          </a:p>
          <a:p>
            <a:r>
              <a:rPr lang="en-GB" dirty="0">
                <a:solidFill>
                  <a:schemeClr val="bg1"/>
                </a:solidFill>
                <a:latin typeface="WMCA Circular Book"/>
              </a:rPr>
              <a:t>Networking opportunities</a:t>
            </a:r>
          </a:p>
          <a:p>
            <a:r>
              <a:rPr lang="en-GB" dirty="0">
                <a:solidFill>
                  <a:schemeClr val="bg1"/>
                </a:solidFill>
                <a:latin typeface="WMCA Circular Book"/>
              </a:rPr>
              <a:t>Free newsletter </a:t>
            </a:r>
          </a:p>
          <a:p>
            <a:r>
              <a:rPr lang="en-GB" dirty="0">
                <a:solidFill>
                  <a:schemeClr val="bg1"/>
                </a:solidFill>
                <a:latin typeface="WMCA Circular Book"/>
              </a:rPr>
              <a:t>Be the first one to find out more about events and grant support opportunities </a:t>
            </a:r>
          </a:p>
          <a:p>
            <a:r>
              <a:rPr lang="en-GB" dirty="0">
                <a:solidFill>
                  <a:schemeClr val="bg1"/>
                </a:solidFill>
                <a:latin typeface="WMCA Circular Book"/>
                <a:hlinkClick r:id="rId3"/>
              </a:rPr>
              <a:t>Join now</a:t>
            </a:r>
            <a:endParaRPr lang="en-GB" dirty="0">
              <a:solidFill>
                <a:schemeClr val="bg1"/>
              </a:solidFill>
              <a:latin typeface="WMCA Circular Book"/>
            </a:endParaRPr>
          </a:p>
        </p:txBody>
      </p:sp>
      <p:pic>
        <p:nvPicPr>
          <p:cNvPr id="18" name="Picture 17" descr="A qr code with black dots&#10;&#10;Description automatically generated">
            <a:extLst>
              <a:ext uri="{FF2B5EF4-FFF2-40B4-BE49-F238E27FC236}">
                <a16:creationId xmlns:a16="http://schemas.microsoft.com/office/drawing/2014/main" id="{F0CF400C-8D87-3307-587C-F34AF07EAB9F}"/>
              </a:ext>
            </a:extLst>
          </p:cNvPr>
          <p:cNvPicPr>
            <a:picLocks noChangeAspect="1"/>
          </p:cNvPicPr>
          <p:nvPr/>
        </p:nvPicPr>
        <p:blipFill>
          <a:blip r:embed="rId4"/>
          <a:stretch>
            <a:fillRect/>
          </a:stretch>
        </p:blipFill>
        <p:spPr>
          <a:xfrm>
            <a:off x="8817271" y="4078706"/>
            <a:ext cx="3236336" cy="3236336"/>
          </a:xfrm>
          <a:prstGeom prst="rect">
            <a:avLst/>
          </a:prstGeom>
        </p:spPr>
      </p:pic>
      <p:sp>
        <p:nvSpPr>
          <p:cNvPr id="19" name="TextBox 18">
            <a:extLst>
              <a:ext uri="{FF2B5EF4-FFF2-40B4-BE49-F238E27FC236}">
                <a16:creationId xmlns:a16="http://schemas.microsoft.com/office/drawing/2014/main" id="{0C092D5F-917C-0074-5CA6-B09DB4E02879}"/>
              </a:ext>
            </a:extLst>
          </p:cNvPr>
          <p:cNvSpPr txBox="1"/>
          <p:nvPr/>
        </p:nvSpPr>
        <p:spPr>
          <a:xfrm>
            <a:off x="8975378" y="7485351"/>
            <a:ext cx="2948243" cy="400110"/>
          </a:xfrm>
          <a:prstGeom prst="rect">
            <a:avLst/>
          </a:prstGeom>
          <a:noFill/>
        </p:spPr>
        <p:txBody>
          <a:bodyPr wrap="none" rtlCol="0">
            <a:spAutoFit/>
          </a:bodyPr>
          <a:lstStyle/>
          <a:p>
            <a:r>
              <a:rPr lang="en-GB" sz="2000">
                <a:solidFill>
                  <a:schemeClr val="bg1"/>
                </a:solidFill>
                <a:latin typeface="Arial" panose="020B0604020202020204" pitchFamily="34" charset="0"/>
                <a:cs typeface="Arial" panose="020B0604020202020204" pitchFamily="34" charset="0"/>
              </a:rPr>
              <a:t>Use this QR code to join</a:t>
            </a:r>
          </a:p>
        </p:txBody>
      </p:sp>
      <p:sp>
        <p:nvSpPr>
          <p:cNvPr id="20" name="Rectangle 19">
            <a:extLst>
              <a:ext uri="{FF2B5EF4-FFF2-40B4-BE49-F238E27FC236}">
                <a16:creationId xmlns:a16="http://schemas.microsoft.com/office/drawing/2014/main" id="{BF661EB3-E5C5-943F-8682-2D8208070EC5}"/>
              </a:ext>
            </a:extLst>
          </p:cNvPr>
          <p:cNvSpPr/>
          <p:nvPr/>
        </p:nvSpPr>
        <p:spPr>
          <a:xfrm>
            <a:off x="7861823" y="3674046"/>
            <a:ext cx="5175351" cy="441960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82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11696700" cy="3584507"/>
          </a:xfrm>
          <a:prstGeom prst="rect">
            <a:avLst/>
          </a:prstGeom>
        </p:spPr>
        <p:txBody>
          <a:bodyPr wrap="square" lIns="0" tIns="0" rIns="0" bIns="0" rtlCol="0" anchor="t">
            <a:spAutoFit/>
          </a:bodyPr>
          <a:lstStyle/>
          <a:p>
            <a:pPr algn="l">
              <a:lnSpc>
                <a:spcPts val="9828"/>
              </a:lnSpc>
            </a:pPr>
            <a:r>
              <a:rPr lang="en-US" sz="7800" spc="70">
                <a:solidFill>
                  <a:srgbClr val="FFFFFF"/>
                </a:solidFill>
                <a:latin typeface="Arial Bold"/>
              </a:rPr>
              <a:t>Housekeeping</a:t>
            </a:r>
          </a:p>
          <a:p>
            <a:pPr algn="l">
              <a:lnSpc>
                <a:spcPts val="9828"/>
              </a:lnSpc>
            </a:pPr>
            <a:r>
              <a:rPr lang="en-US" sz="4400" spc="70">
                <a:solidFill>
                  <a:srgbClr val="FFFFFF"/>
                </a:solidFill>
                <a:latin typeface="Arial Bold"/>
              </a:rPr>
              <a:t>Hello and Welcome!</a:t>
            </a:r>
          </a:p>
          <a:p>
            <a:pPr algn="l">
              <a:lnSpc>
                <a:spcPts val="9828"/>
              </a:lnSpc>
            </a:pPr>
            <a:endParaRPr lang="en-US" sz="4400" spc="70">
              <a:solidFill>
                <a:srgbClr val="FFFFFF"/>
              </a:solidFill>
              <a:latin typeface="Arial Bold"/>
            </a:endParaRPr>
          </a:p>
        </p:txBody>
      </p:sp>
      <p:sp>
        <p:nvSpPr>
          <p:cNvPr id="10" name="TextBox 10"/>
          <p:cNvSpPr txBox="1"/>
          <p:nvPr/>
        </p:nvSpPr>
        <p:spPr>
          <a:xfrm>
            <a:off x="1028700" y="2999081"/>
            <a:ext cx="15963900" cy="4662174"/>
          </a:xfrm>
          <a:prstGeom prst="rect">
            <a:avLst/>
          </a:prstGeom>
        </p:spPr>
        <p:txBody>
          <a:bodyPr wrap="square" lIns="0" tIns="0" rIns="0" bIns="0" rtlCol="0" anchor="t">
            <a:spAutoFit/>
          </a:bodyPr>
          <a:lstStyle/>
          <a:p>
            <a:pPr marL="669288" lvl="1" indent="-334644">
              <a:lnSpc>
                <a:spcPts val="4649"/>
              </a:lnSpc>
              <a:buFont typeface="Arial"/>
              <a:buChar char="•"/>
            </a:pPr>
            <a:endParaRPr lang="en-GB" sz="3099" spc="30">
              <a:solidFill>
                <a:srgbClr val="FFFFFF"/>
              </a:solidFill>
              <a:latin typeface="Arial Light"/>
            </a:endParaRPr>
          </a:p>
          <a:p>
            <a:pPr marL="669288" lvl="1" indent="-334644">
              <a:lnSpc>
                <a:spcPts val="4649"/>
              </a:lnSpc>
              <a:buFont typeface="Arial"/>
              <a:buChar char="•"/>
            </a:pPr>
            <a:r>
              <a:rPr lang="en-GB" sz="3099" spc="30">
                <a:solidFill>
                  <a:srgbClr val="FFFFFF"/>
                </a:solidFill>
                <a:latin typeface="Arial Light"/>
              </a:rPr>
              <a:t>Please turn your video off</a:t>
            </a:r>
          </a:p>
          <a:p>
            <a:pPr marL="669288" lvl="1" indent="-334644">
              <a:lnSpc>
                <a:spcPts val="4649"/>
              </a:lnSpc>
              <a:buFont typeface="Arial"/>
              <a:buChar char="•"/>
            </a:pPr>
            <a:r>
              <a:rPr lang="en-GB" sz="3099" spc="30">
                <a:solidFill>
                  <a:srgbClr val="FFFFFF"/>
                </a:solidFill>
                <a:latin typeface="Arial Light"/>
              </a:rPr>
              <a:t>Mute yourself to reduce background noise, but unmute to ask questions</a:t>
            </a:r>
          </a:p>
          <a:p>
            <a:pPr marL="669288" lvl="1" indent="-334644">
              <a:lnSpc>
                <a:spcPts val="4649"/>
              </a:lnSpc>
              <a:buFont typeface="Arial"/>
              <a:buChar char="•"/>
            </a:pPr>
            <a:r>
              <a:rPr lang="en-GB" sz="3099" spc="30">
                <a:solidFill>
                  <a:srgbClr val="FFFFFF"/>
                </a:solidFill>
                <a:latin typeface="Arial Light"/>
              </a:rPr>
              <a:t>You can also use the chat function to ask questions </a:t>
            </a:r>
          </a:p>
          <a:p>
            <a:pPr marL="669288" lvl="1" indent="-334644">
              <a:lnSpc>
                <a:spcPts val="4649"/>
              </a:lnSpc>
              <a:buFont typeface="Arial"/>
              <a:buChar char="•"/>
            </a:pPr>
            <a:r>
              <a:rPr lang="en-GB" sz="3099" spc="30">
                <a:solidFill>
                  <a:srgbClr val="FFFFFF"/>
                </a:solidFill>
                <a:latin typeface="Arial Light"/>
              </a:rPr>
              <a:t>This webinar will be recorded</a:t>
            </a:r>
          </a:p>
          <a:p>
            <a:pPr marL="669288" lvl="1" indent="-334644">
              <a:lnSpc>
                <a:spcPts val="4649"/>
              </a:lnSpc>
              <a:buFont typeface="Arial"/>
              <a:buChar char="•"/>
            </a:pPr>
            <a:r>
              <a:rPr lang="en-GB" sz="3099" spc="30">
                <a:solidFill>
                  <a:srgbClr val="FFFFFF"/>
                </a:solidFill>
                <a:latin typeface="Arial Light"/>
              </a:rPr>
              <a:t>There is a Q &amp; A session at the end so please interact</a:t>
            </a:r>
          </a:p>
          <a:p>
            <a:pPr marL="669288" lvl="1" indent="-334644">
              <a:lnSpc>
                <a:spcPts val="4649"/>
              </a:lnSpc>
              <a:buFont typeface="Arial"/>
              <a:buChar char="•"/>
            </a:pPr>
            <a:r>
              <a:rPr lang="en-GB" sz="3099" spc="30">
                <a:solidFill>
                  <a:srgbClr val="FFFFFF"/>
                </a:solidFill>
                <a:latin typeface="Arial Light"/>
              </a:rPr>
              <a:t>The slides and the recording will be sent out to all the attendees </a:t>
            </a:r>
          </a:p>
          <a:p>
            <a:pPr marL="669288" lvl="1" indent="-334644">
              <a:lnSpc>
                <a:spcPts val="4649"/>
              </a:lnSpc>
              <a:buFont typeface="Arial"/>
              <a:buChar char="•"/>
            </a:pPr>
            <a:r>
              <a:rPr lang="en-GB" sz="3099" spc="30">
                <a:solidFill>
                  <a:srgbClr val="FFFFFF"/>
                </a:solidFill>
                <a:latin typeface="Arial Light"/>
              </a:rPr>
              <a:t>We will also send out a feedback form, please let us know how we did!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Green Business Podcast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Listen to our monthly podcast to l</a:t>
            </a:r>
            <a:r>
              <a:rPr lang="en-GB" b="0" i="0">
                <a:solidFill>
                  <a:schemeClr val="bg1"/>
                </a:solidFill>
                <a:effectLst/>
                <a:latin typeface="Arial" panose="020B0604020202020204" pitchFamily="34" charset="0"/>
                <a:cs typeface="Arial" panose="020B0604020202020204" pitchFamily="34" charset="0"/>
              </a:rPr>
              <a:t>earn more about energy, resource, waste and water efficiency as well as engage in low carbon, environmental and green sustainability initiatives.</a:t>
            </a:r>
            <a:r>
              <a:rPr lang="en-GB">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5560218" cy="1609932"/>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dirty="0">
                <a:solidFill>
                  <a:schemeClr val="bg1"/>
                </a:solidFill>
                <a:latin typeface="WMCA Circular Book"/>
              </a:rPr>
              <a:t>New episodes every month</a:t>
            </a:r>
          </a:p>
          <a:p>
            <a:r>
              <a:rPr lang="en-GB" dirty="0">
                <a:solidFill>
                  <a:schemeClr val="bg1"/>
                </a:solidFill>
                <a:latin typeface="WMCA Circular Book"/>
              </a:rPr>
              <a:t>Over 20 episodes so far discussing solar PV, heat pumps and sustainable business practices</a:t>
            </a:r>
          </a:p>
          <a:p>
            <a:r>
              <a:rPr lang="en-GB" sz="2800" dirty="0">
                <a:solidFill>
                  <a:schemeClr val="bg1"/>
                </a:solidFill>
                <a:latin typeface="WMCA Circular Bold"/>
              </a:rPr>
              <a:t>Use the QR code </a:t>
            </a:r>
            <a:r>
              <a:rPr lang="en-GB" sz="2800" dirty="0">
                <a:solidFill>
                  <a:schemeClr val="bg1"/>
                </a:solidFill>
                <a:latin typeface="WMCA Circular Bold"/>
                <a:hlinkClick r:id="rId3"/>
              </a:rPr>
              <a:t>or this link to subscribe</a:t>
            </a:r>
            <a:endParaRPr lang="en-GB" sz="2800" dirty="0">
              <a:solidFill>
                <a:schemeClr val="bg1"/>
              </a:solidFill>
              <a:latin typeface="WMCA Circular Bold"/>
            </a:endParaRPr>
          </a:p>
          <a:p>
            <a:endParaRPr lang="en-GB" dirty="0">
              <a:solidFill>
                <a:schemeClr val="bg1"/>
              </a:solidFill>
              <a:latin typeface="WMCA Circular Book"/>
            </a:endParaRPr>
          </a:p>
          <a:p>
            <a:endParaRPr lang="en-GB" dirty="0">
              <a:solidFill>
                <a:schemeClr val="bg1"/>
              </a:solidFill>
              <a:latin typeface="WMCA Circular Book"/>
            </a:endParaRPr>
          </a:p>
        </p:txBody>
      </p:sp>
      <p:pic>
        <p:nvPicPr>
          <p:cNvPr id="5" name="Picture 4" descr="A collage of a group of people&#10;&#10;Description automatically generated">
            <a:extLst>
              <a:ext uri="{FF2B5EF4-FFF2-40B4-BE49-F238E27FC236}">
                <a16:creationId xmlns:a16="http://schemas.microsoft.com/office/drawing/2014/main" id="{8F497250-4AE6-5F49-D4A9-A21F450C32AB}"/>
              </a:ext>
            </a:extLst>
          </p:cNvPr>
          <p:cNvPicPr>
            <a:picLocks noChangeAspect="1"/>
          </p:cNvPicPr>
          <p:nvPr/>
        </p:nvPicPr>
        <p:blipFill>
          <a:blip r:embed="rId4"/>
          <a:stretch>
            <a:fillRect/>
          </a:stretch>
        </p:blipFill>
        <p:spPr>
          <a:xfrm>
            <a:off x="9906000" y="4126610"/>
            <a:ext cx="6321395" cy="4847798"/>
          </a:xfrm>
          <a:prstGeom prst="rect">
            <a:avLst/>
          </a:prstGeom>
        </p:spPr>
      </p:pic>
      <p:pic>
        <p:nvPicPr>
          <p:cNvPr id="6" name="Picture 5" descr="A qr code with dots&#10;&#10;Description automatically generated">
            <a:extLst>
              <a:ext uri="{FF2B5EF4-FFF2-40B4-BE49-F238E27FC236}">
                <a16:creationId xmlns:a16="http://schemas.microsoft.com/office/drawing/2014/main" id="{8B1491E5-A1B4-F77E-D419-4D31931CFFF9}"/>
              </a:ext>
            </a:extLst>
          </p:cNvPr>
          <p:cNvPicPr>
            <a:picLocks noChangeAspect="1"/>
          </p:cNvPicPr>
          <p:nvPr/>
        </p:nvPicPr>
        <p:blipFill>
          <a:blip r:embed="rId5"/>
          <a:stretch>
            <a:fillRect/>
          </a:stretch>
        </p:blipFill>
        <p:spPr>
          <a:xfrm>
            <a:off x="6465194" y="4126609"/>
            <a:ext cx="2944914" cy="2944914"/>
          </a:xfrm>
          <a:prstGeom prst="rect">
            <a:avLst/>
          </a:prstGeom>
        </p:spPr>
      </p:pic>
    </p:spTree>
    <p:extLst>
      <p:ext uri="{BB962C8B-B14F-4D97-AF65-F5344CB8AC3E}">
        <p14:creationId xmlns:p14="http://schemas.microsoft.com/office/powerpoint/2010/main" val="4036146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609600" y="266365"/>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Other resources</a:t>
            </a:r>
          </a:p>
        </p:txBody>
      </p:sp>
      <p:sp>
        <p:nvSpPr>
          <p:cNvPr id="3" name="TextBox 3"/>
          <p:cNvSpPr txBox="1"/>
          <p:nvPr/>
        </p:nvSpPr>
        <p:spPr>
          <a:xfrm>
            <a:off x="609600" y="1247167"/>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Green Business Directory  </a:t>
            </a:r>
          </a:p>
        </p:txBody>
      </p:sp>
      <p:sp>
        <p:nvSpPr>
          <p:cNvPr id="4" name="TextBox 4"/>
          <p:cNvSpPr txBox="1"/>
          <p:nvPr/>
        </p:nvSpPr>
        <p:spPr>
          <a:xfrm>
            <a:off x="304800" y="2171700"/>
            <a:ext cx="17602200" cy="2302553"/>
          </a:xfrm>
          <a:prstGeom prst="rect">
            <a:avLst/>
          </a:prstGeom>
        </p:spPr>
        <p:txBody>
          <a:bodyPr wrap="square" lIns="0" tIns="0" rIns="0" bIns="0" rtlCol="0" anchor="t">
            <a:spAutoFit/>
          </a:bodyPr>
          <a:lstStyle/>
          <a:p>
            <a:pPr marL="791736" lvl="1" indent="-457200" algn="l">
              <a:lnSpc>
                <a:spcPts val="4649"/>
              </a:lnSpc>
              <a:buFont typeface="Arial" panose="020B0604020202020204" pitchFamily="34" charset="0"/>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GB" sz="3098" spc="29">
              <a:solidFill>
                <a:srgbClr val="FFFFFF"/>
              </a:solidFill>
              <a:latin typeface="Arial"/>
            </a:endParaRPr>
          </a:p>
          <a:p>
            <a:pPr marL="669072" lvl="1" indent="-334536" algn="l">
              <a:lnSpc>
                <a:spcPts val="4649"/>
              </a:lnSpc>
              <a:buFont typeface="Arial"/>
              <a:buChar char="•"/>
            </a:pPr>
            <a:endParaRPr lang="en-US" sz="3098" spc="29">
              <a:solidFill>
                <a:srgbClr val="FFFFFF"/>
              </a:solidFill>
              <a:latin typeface="Arial"/>
            </a:endParaRP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14" name="Text Placeholder 2">
            <a:extLst>
              <a:ext uri="{FF2B5EF4-FFF2-40B4-BE49-F238E27FC236}">
                <a16:creationId xmlns:a16="http://schemas.microsoft.com/office/drawing/2014/main" id="{0E4FF3EC-734A-B06B-14D9-650859D52806}"/>
              </a:ext>
            </a:extLst>
          </p:cNvPr>
          <p:cNvSpPr txBox="1">
            <a:spLocks/>
          </p:cNvSpPr>
          <p:nvPr/>
        </p:nvSpPr>
        <p:spPr>
          <a:xfrm>
            <a:off x="600559" y="1434805"/>
            <a:ext cx="14353596" cy="2560136"/>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b="0" i="0">
                <a:solidFill>
                  <a:schemeClr val="bg1"/>
                </a:solidFill>
                <a:effectLst/>
                <a:latin typeface="Arial" panose="020B0604020202020204" pitchFamily="34" charset="0"/>
                <a:cs typeface="Arial" panose="020B0604020202020204" pitchFamily="34" charset="0"/>
              </a:rPr>
              <a:t>Find a list of local suppliers and installers who can help you improve your business .</a:t>
            </a:r>
            <a:r>
              <a:rPr lang="en-GB">
                <a:solidFill>
                  <a:schemeClr val="bg1"/>
                </a:solidFill>
                <a:latin typeface="Arial" panose="020B0604020202020204" pitchFamily="34" charset="0"/>
                <a:cs typeface="Arial" panose="020B0604020202020204" pitchFamily="34" charset="0"/>
              </a:rPr>
              <a:t> </a:t>
            </a:r>
          </a:p>
        </p:txBody>
      </p:sp>
      <p:sp>
        <p:nvSpPr>
          <p:cNvPr id="15" name="Text Placeholder 3">
            <a:extLst>
              <a:ext uri="{FF2B5EF4-FFF2-40B4-BE49-F238E27FC236}">
                <a16:creationId xmlns:a16="http://schemas.microsoft.com/office/drawing/2014/main" id="{D1746910-BB60-A23F-D67A-F1B7C96DA48D}"/>
              </a:ext>
            </a:extLst>
          </p:cNvPr>
          <p:cNvSpPr txBox="1">
            <a:spLocks/>
          </p:cNvSpPr>
          <p:nvPr/>
        </p:nvSpPr>
        <p:spPr>
          <a:xfrm>
            <a:off x="657030" y="3910724"/>
            <a:ext cx="6962970" cy="1689976"/>
          </a:xfrm>
          <a:prstGeom prst="rect">
            <a:avLst/>
          </a:prstGeom>
        </p:spPr>
        <p:txBody>
          <a:bodyPr/>
          <a:lstStyle>
            <a:defPPr>
              <a:defRPr lang="en-US"/>
            </a:defPPr>
            <a:lvl1pPr marL="0" indent="-3429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85800" indent="-285750" algn="l" defTabSz="1371600" rtl="0" eaLnBrk="1" latinLnBrk="0" hangingPunct="1">
              <a:spcBef>
                <a:spcPct val="20000"/>
              </a:spcBef>
              <a:buFont typeface="Arial" pitchFamily="34" charset="0"/>
              <a:buChar char="–"/>
              <a:defRPr sz="2700" b="0" i="0" u="none" kern="1200">
                <a:solidFill>
                  <a:schemeClr val="tx1"/>
                </a:solidFill>
                <a:latin typeface="+mn-lt"/>
                <a:ea typeface="+mn-ea"/>
                <a:cs typeface="+mn-cs"/>
              </a:defRPr>
            </a:lvl2pPr>
            <a:lvl3pPr marL="1371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2057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2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4290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1148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8006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486400" indent="-228600" algn="l" defTabSz="137160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GB">
                <a:solidFill>
                  <a:schemeClr val="bg1"/>
                </a:solidFill>
                <a:latin typeface="Arial" panose="020B0604020202020204" pitchFamily="34" charset="0"/>
                <a:cs typeface="Arial" panose="020B0604020202020204" pitchFamily="34" charset="0"/>
              </a:rPr>
              <a:t>Over 100 companies</a:t>
            </a:r>
          </a:p>
          <a:p>
            <a:r>
              <a:rPr lang="en-GB">
                <a:solidFill>
                  <a:schemeClr val="bg1"/>
                </a:solidFill>
                <a:latin typeface="Arial" panose="020B0604020202020204" pitchFamily="34" charset="0"/>
                <a:cs typeface="Arial" panose="020B0604020202020204" pitchFamily="34" charset="0"/>
              </a:rPr>
              <a:t>20 categories including solar PV, roofing services and water management </a:t>
            </a:r>
          </a:p>
          <a:p>
            <a:r>
              <a:rPr lang="en-GB" sz="2800">
                <a:solidFill>
                  <a:schemeClr val="bg1"/>
                </a:solidFill>
                <a:latin typeface="Arial" panose="020B0604020202020204" pitchFamily="34" charset="0"/>
                <a:cs typeface="Arial" panose="020B0604020202020204" pitchFamily="34" charset="0"/>
              </a:rPr>
              <a:t>If you are a local installer or supplier please get in touch and we will add you to </a:t>
            </a:r>
            <a:r>
              <a:rPr lang="en-GB" sz="280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directory</a:t>
            </a:r>
            <a:endParaRPr lang="en-GB" sz="2800">
              <a:solidFill>
                <a:schemeClr val="bg1"/>
              </a:solidFill>
              <a:latin typeface="Arial" panose="020B0604020202020204" pitchFamily="34" charset="0"/>
              <a:cs typeface="Arial" panose="020B0604020202020204" pitchFamily="34" charset="0"/>
            </a:endParaRPr>
          </a:p>
          <a:p>
            <a:endParaRPr lang="en-GB">
              <a:solidFill>
                <a:schemeClr val="bg1"/>
              </a:solidFill>
              <a:latin typeface="WMCA Circular Book"/>
            </a:endParaRPr>
          </a:p>
          <a:p>
            <a:endParaRPr lang="en-GB">
              <a:solidFill>
                <a:schemeClr val="bg1"/>
              </a:solidFill>
              <a:latin typeface="WMCA Circular Book"/>
            </a:endParaRPr>
          </a:p>
          <a:p>
            <a:endParaRPr lang="en-GB">
              <a:solidFill>
                <a:schemeClr val="bg1"/>
              </a:solidFill>
              <a:latin typeface="WMCA Circular Book"/>
            </a:endParaRPr>
          </a:p>
          <a:p>
            <a:endParaRPr lang="en-GB">
              <a:solidFill>
                <a:schemeClr val="bg1"/>
              </a:solidFill>
              <a:latin typeface="WMCA Circular Book"/>
            </a:endParaRPr>
          </a:p>
          <a:p>
            <a:pPr indent="0">
              <a:buNone/>
            </a:pPr>
            <a:endParaRPr lang="en-GB">
              <a:solidFill>
                <a:schemeClr val="bg1"/>
              </a:solidFill>
              <a:latin typeface="WMCA Circular Book"/>
            </a:endParaRPr>
          </a:p>
          <a:p>
            <a:endParaRPr lang="en-GB">
              <a:solidFill>
                <a:schemeClr val="bg1"/>
              </a:solidFill>
              <a:latin typeface="WMCA Circular Book"/>
            </a:endParaRPr>
          </a:p>
        </p:txBody>
      </p:sp>
      <p:pic>
        <p:nvPicPr>
          <p:cNvPr id="9" name="Picture 8" descr="A list of information on a white background&#10;&#10;Description automatically generated">
            <a:extLst>
              <a:ext uri="{FF2B5EF4-FFF2-40B4-BE49-F238E27FC236}">
                <a16:creationId xmlns:a16="http://schemas.microsoft.com/office/drawing/2014/main" id="{672927D3-8126-28C4-1D17-086DE9325D8D}"/>
              </a:ext>
            </a:extLst>
          </p:cNvPr>
          <p:cNvPicPr>
            <a:picLocks noChangeAspect="1"/>
          </p:cNvPicPr>
          <p:nvPr/>
        </p:nvPicPr>
        <p:blipFill>
          <a:blip r:embed="rId4"/>
          <a:stretch>
            <a:fillRect/>
          </a:stretch>
        </p:blipFill>
        <p:spPr>
          <a:xfrm>
            <a:off x="9717709" y="3554813"/>
            <a:ext cx="5928794" cy="52838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0353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t="-9222" b="-9222"/>
              </a:stretch>
            </a:blipFill>
          </p:spPr>
          <p:txBody>
            <a:bodyPr/>
            <a:lstStyle/>
            <a:p>
              <a:endParaRPr lang="en-GB"/>
            </a:p>
          </p:txBody>
        </p:sp>
      </p:grpSp>
      <p:grpSp>
        <p:nvGrpSpPr>
          <p:cNvPr id="4" name="Group 4"/>
          <p:cNvGrpSpPr/>
          <p:nvPr/>
        </p:nvGrpSpPr>
        <p:grpSpPr>
          <a:xfrm>
            <a:off x="-257179" y="9695157"/>
            <a:ext cx="18802359" cy="1183686"/>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grpSp>
        <p:nvGrpSpPr>
          <p:cNvPr id="6" name="Group 6"/>
          <p:cNvGrpSpPr/>
          <p:nvPr/>
        </p:nvGrpSpPr>
        <p:grpSpPr>
          <a:xfrm>
            <a:off x="1028700" y="782093"/>
            <a:ext cx="16230600" cy="8229600"/>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p>
              <a:endParaRPr lang="en-GB"/>
            </a:p>
          </p:txBody>
        </p:sp>
      </p:grpSp>
      <p:sp>
        <p:nvSpPr>
          <p:cNvPr id="8" name="TextBox 8"/>
          <p:cNvSpPr txBox="1"/>
          <p:nvPr/>
        </p:nvSpPr>
        <p:spPr>
          <a:xfrm>
            <a:off x="1430441" y="828675"/>
            <a:ext cx="15828859" cy="2636139"/>
          </a:xfrm>
          <a:prstGeom prst="rect">
            <a:avLst/>
          </a:prstGeom>
        </p:spPr>
        <p:txBody>
          <a:bodyPr lIns="0" tIns="0" rIns="0" bIns="0" rtlCol="0" anchor="t">
            <a:spAutoFit/>
          </a:bodyPr>
          <a:lstStyle/>
          <a:p>
            <a:pPr>
              <a:lnSpc>
                <a:spcPts val="9828"/>
              </a:lnSpc>
            </a:pPr>
            <a:r>
              <a:rPr lang="en-US" sz="7800" spc="70">
                <a:solidFill>
                  <a:srgbClr val="FFFFFF"/>
                </a:solidFill>
                <a:latin typeface="Arial Bold"/>
              </a:rPr>
              <a:t>Is Your Business Ready to Make the Change?</a:t>
            </a:r>
          </a:p>
        </p:txBody>
      </p:sp>
      <p:sp>
        <p:nvSpPr>
          <p:cNvPr id="9" name="TextBox 9"/>
          <p:cNvSpPr txBox="1"/>
          <p:nvPr/>
        </p:nvSpPr>
        <p:spPr>
          <a:xfrm>
            <a:off x="12077417" y="7707863"/>
            <a:ext cx="5595058" cy="453457"/>
          </a:xfrm>
          <a:prstGeom prst="rect">
            <a:avLst/>
          </a:prstGeom>
        </p:spPr>
        <p:txBody>
          <a:bodyPr lIns="0" tIns="0" rIns="0" bIns="0" rtlCol="0" anchor="t">
            <a:spAutoFit/>
          </a:bodyPr>
          <a:lstStyle/>
          <a:p>
            <a:pPr>
              <a:lnSpc>
                <a:spcPts val="4079"/>
              </a:lnSpc>
            </a:pPr>
            <a:r>
              <a:rPr lang="en-US" spc="251">
                <a:solidFill>
                  <a:srgbClr val="FFFFFF"/>
                </a:solidFill>
                <a:latin typeface="Arial Bold"/>
              </a:rPr>
              <a:t>Learn more about the </a:t>
            </a:r>
            <a:r>
              <a:rPr lang="en-US" spc="251" err="1">
                <a:solidFill>
                  <a:srgbClr val="FFFFFF"/>
                </a:solidFill>
                <a:latin typeface="Arial Bold"/>
              </a:rPr>
              <a:t>programme</a:t>
            </a:r>
            <a:endParaRPr lang="en-US" err="1"/>
          </a:p>
        </p:txBody>
      </p:sp>
      <p:sp>
        <p:nvSpPr>
          <p:cNvPr id="10" name="TextBox 10"/>
          <p:cNvSpPr txBox="1"/>
          <p:nvPr/>
        </p:nvSpPr>
        <p:spPr>
          <a:xfrm>
            <a:off x="1430441" y="4150990"/>
            <a:ext cx="5595058" cy="497380"/>
          </a:xfrm>
          <a:prstGeom prst="rect">
            <a:avLst/>
          </a:prstGeom>
        </p:spPr>
        <p:txBody>
          <a:bodyPr lIns="0" tIns="0" rIns="0" bIns="0" rtlCol="0" anchor="t">
            <a:spAutoFit/>
          </a:bodyPr>
          <a:lstStyle/>
          <a:p>
            <a:pPr algn="l">
              <a:lnSpc>
                <a:spcPts val="4160"/>
              </a:lnSpc>
            </a:pPr>
            <a:r>
              <a:rPr lang="en-US" sz="3200" b="1" spc="320">
                <a:solidFill>
                  <a:srgbClr val="309F9F"/>
                </a:solidFill>
                <a:latin typeface="Arial Bold"/>
              </a:rPr>
              <a:t>EMAIL ADDRESS</a:t>
            </a:r>
          </a:p>
        </p:txBody>
      </p:sp>
      <p:sp>
        <p:nvSpPr>
          <p:cNvPr id="11" name="TextBox 11"/>
          <p:cNvSpPr txBox="1"/>
          <p:nvPr/>
        </p:nvSpPr>
        <p:spPr>
          <a:xfrm>
            <a:off x="1430441" y="4573905"/>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decarb@aston.ac.uk</a:t>
            </a:r>
          </a:p>
        </p:txBody>
      </p:sp>
      <p:sp>
        <p:nvSpPr>
          <p:cNvPr id="12" name="TextBox 12"/>
          <p:cNvSpPr txBox="1"/>
          <p:nvPr/>
        </p:nvSpPr>
        <p:spPr>
          <a:xfrm>
            <a:off x="1430442" y="5576923"/>
            <a:ext cx="5595058" cy="578485"/>
          </a:xfrm>
          <a:prstGeom prst="rect">
            <a:avLst/>
          </a:prstGeom>
        </p:spPr>
        <p:txBody>
          <a:bodyPr lIns="0" tIns="0" rIns="0" bIns="0" rtlCol="0" anchor="t">
            <a:spAutoFit/>
          </a:bodyPr>
          <a:lstStyle/>
          <a:p>
            <a:pPr algn="l">
              <a:lnSpc>
                <a:spcPts val="4160"/>
              </a:lnSpc>
            </a:pPr>
            <a:r>
              <a:rPr lang="en-US" sz="3200" spc="320">
                <a:solidFill>
                  <a:srgbClr val="309F9F"/>
                </a:solidFill>
                <a:latin typeface="Arial Bold"/>
              </a:rPr>
              <a:t>PHONE NUMBER</a:t>
            </a:r>
          </a:p>
        </p:txBody>
      </p:sp>
      <p:sp>
        <p:nvSpPr>
          <p:cNvPr id="13" name="TextBox 13"/>
          <p:cNvSpPr txBox="1"/>
          <p:nvPr/>
        </p:nvSpPr>
        <p:spPr>
          <a:xfrm>
            <a:off x="1430442" y="5993986"/>
            <a:ext cx="5595058" cy="569595"/>
          </a:xfrm>
          <a:prstGeom prst="rect">
            <a:avLst/>
          </a:prstGeom>
        </p:spPr>
        <p:txBody>
          <a:bodyPr lIns="0" tIns="0" rIns="0" bIns="0" rtlCol="0" anchor="t">
            <a:spAutoFit/>
          </a:bodyPr>
          <a:lstStyle/>
          <a:p>
            <a:pPr algn="l">
              <a:lnSpc>
                <a:spcPts val="4200"/>
              </a:lnSpc>
            </a:pPr>
            <a:r>
              <a:rPr lang="en-US" sz="2799" spc="27">
                <a:solidFill>
                  <a:srgbClr val="FFFFFF"/>
                </a:solidFill>
                <a:latin typeface="Arial Light"/>
              </a:rPr>
              <a:t>0121 204 4828</a:t>
            </a:r>
          </a:p>
        </p:txBody>
      </p:sp>
      <p:grpSp>
        <p:nvGrpSpPr>
          <p:cNvPr id="14" name="Group 14"/>
          <p:cNvGrpSpPr/>
          <p:nvPr/>
        </p:nvGrpSpPr>
        <p:grpSpPr>
          <a:xfrm>
            <a:off x="12563687" y="3939369"/>
            <a:ext cx="3592409" cy="3592409"/>
            <a:chOff x="0" y="0"/>
            <a:chExt cx="4789879" cy="4789879"/>
          </a:xfrm>
        </p:grpSpPr>
        <p:sp>
          <p:nvSpPr>
            <p:cNvPr id="15" name="Freeform 15"/>
            <p:cNvSpPr/>
            <p:nvPr/>
          </p:nvSpPr>
          <p:spPr>
            <a:xfrm>
              <a:off x="0" y="0"/>
              <a:ext cx="4789879" cy="4789879"/>
            </a:xfrm>
            <a:custGeom>
              <a:avLst/>
              <a:gdLst/>
              <a:ahLst/>
              <a:cxnLst/>
              <a:rect l="l" t="t" r="r" b="b"/>
              <a:pathLst>
                <a:path w="4789879" h="4789879">
                  <a:moveTo>
                    <a:pt x="0" y="0"/>
                  </a:moveTo>
                  <a:lnTo>
                    <a:pt x="4789879" y="0"/>
                  </a:lnTo>
                  <a:lnTo>
                    <a:pt x="4789879" y="4789879"/>
                  </a:lnTo>
                  <a:lnTo>
                    <a:pt x="0" y="4789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sp>
        <p:nvSpPr>
          <p:cNvPr id="16" name="TextBox 16"/>
          <p:cNvSpPr txBox="1"/>
          <p:nvPr/>
        </p:nvSpPr>
        <p:spPr>
          <a:xfrm>
            <a:off x="1430442" y="6997004"/>
            <a:ext cx="5595058" cy="509114"/>
          </a:xfrm>
          <a:prstGeom prst="rect">
            <a:avLst/>
          </a:prstGeom>
        </p:spPr>
        <p:txBody>
          <a:bodyPr lIns="0" tIns="0" rIns="0" bIns="0" rtlCol="0" anchor="t">
            <a:spAutoFit/>
          </a:bodyPr>
          <a:lstStyle/>
          <a:p>
            <a:pPr>
              <a:lnSpc>
                <a:spcPts val="4160"/>
              </a:lnSpc>
            </a:pPr>
            <a:r>
              <a:rPr lang="en-US" sz="3200" b="1" spc="320">
                <a:solidFill>
                  <a:srgbClr val="309F9F"/>
                </a:solidFill>
                <a:latin typeface="Arial Bold"/>
              </a:rPr>
              <a:t>TO REGISTER</a:t>
            </a:r>
            <a:endParaRPr lang="en-US" b="1">
              <a:ea typeface="Calibri"/>
              <a:cs typeface="Calibri"/>
            </a:endParaRPr>
          </a:p>
        </p:txBody>
      </p:sp>
      <p:sp>
        <p:nvSpPr>
          <p:cNvPr id="17" name="TextBox 17"/>
          <p:cNvSpPr txBox="1"/>
          <p:nvPr/>
        </p:nvSpPr>
        <p:spPr>
          <a:xfrm>
            <a:off x="1430442" y="7436739"/>
            <a:ext cx="7027758" cy="1022844"/>
          </a:xfrm>
          <a:prstGeom prst="rect">
            <a:avLst/>
          </a:prstGeom>
        </p:spPr>
        <p:txBody>
          <a:bodyPr wrap="square" lIns="0" tIns="0" rIns="0" bIns="0" rtlCol="0" anchor="t">
            <a:spAutoFit/>
          </a:bodyPr>
          <a:lstStyle/>
          <a:p>
            <a:pPr algn="l">
              <a:lnSpc>
                <a:spcPts val="4200"/>
              </a:lnSpc>
            </a:pPr>
            <a:r>
              <a:rPr lang="en-US" sz="2750" u="sng" spc="27">
                <a:solidFill>
                  <a:schemeClr val="bg1">
                    <a:lumMod val="95000"/>
                  </a:schemeClr>
                </a:solidFill>
                <a:latin typeface="Arial Light"/>
                <a:hlinkClick r:id="rId7">
                  <a:extLst>
                    <a:ext uri="{A12FA001-AC4F-418D-AE19-62706E023703}">
                      <ahyp:hlinkClr xmlns:ahyp="http://schemas.microsoft.com/office/drawing/2018/hyperlinkcolor" val="tx"/>
                    </a:ext>
                  </a:extLst>
                </a:hlinkClick>
              </a:rPr>
              <a:t>West Midlands: bit.ly/DNZ-Audit-Register</a:t>
            </a:r>
          </a:p>
          <a:p>
            <a:pPr algn="l">
              <a:lnSpc>
                <a:spcPts val="4200"/>
              </a:lnSpc>
            </a:pPr>
            <a:r>
              <a:rPr lang="en-US" sz="2750" u="sng" spc="27">
                <a:solidFill>
                  <a:schemeClr val="bg1">
                    <a:lumMod val="95000"/>
                  </a:schemeClr>
                </a:solidFill>
                <a:latin typeface="Arial Light"/>
                <a:hlinkClick r:id="rId7">
                  <a:extLst>
                    <a:ext uri="{A12FA001-AC4F-418D-AE19-62706E023703}">
                      <ahyp:hlinkClr xmlns:ahyp="http://schemas.microsoft.com/office/drawing/2018/hyperlinkcolor" val="tx"/>
                    </a:ext>
                  </a:extLst>
                </a:hlinkClick>
              </a:rPr>
              <a:t>Warwickshire: https://bit.ly/3skX34q</a:t>
            </a:r>
          </a:p>
        </p:txBody>
      </p:sp>
    </p:spTree>
    <p:extLst>
      <p:ext uri="{BB962C8B-B14F-4D97-AF65-F5344CB8AC3E}">
        <p14:creationId xmlns:p14="http://schemas.microsoft.com/office/powerpoint/2010/main" val="2051838353"/>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around a table&#10;&#10;Description automatically generated">
            <a:extLst>
              <a:ext uri="{FF2B5EF4-FFF2-40B4-BE49-F238E27FC236}">
                <a16:creationId xmlns:a16="http://schemas.microsoft.com/office/drawing/2014/main" id="{5842CA5F-E901-6B66-D1FF-407719226C29}"/>
              </a:ext>
            </a:extLst>
          </p:cNvPr>
          <p:cNvPicPr>
            <a:picLocks noChangeAspect="1"/>
          </p:cNvPicPr>
          <p:nvPr/>
        </p:nvPicPr>
        <p:blipFill rotWithShape="1">
          <a:blip r:embed="rId3">
            <a:extLst>
              <a:ext uri="{28A0092B-C50C-407E-A947-70E740481C1C}">
                <a14:useLocalDpi xmlns:a14="http://schemas.microsoft.com/office/drawing/2010/main" val="0"/>
              </a:ext>
            </a:extLst>
          </a:blip>
          <a:srcRect t="11422" b="22020"/>
          <a:stretch/>
        </p:blipFill>
        <p:spPr>
          <a:xfrm>
            <a:off x="971527" y="0"/>
            <a:ext cx="16344900" cy="10878829"/>
          </a:xfrm>
          <a:prstGeom prst="rect">
            <a:avLst/>
          </a:prstGeom>
        </p:spPr>
      </p:pic>
      <p:grpSp>
        <p:nvGrpSpPr>
          <p:cNvPr id="4" name="Group 4"/>
          <p:cNvGrpSpPr/>
          <p:nvPr/>
        </p:nvGrpSpPr>
        <p:grpSpPr>
          <a:xfrm>
            <a:off x="-1243607" y="1573256"/>
            <a:ext cx="20775215" cy="6717735"/>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endParaRPr lang="en-GB"/>
            </a:p>
          </p:txBody>
        </p:sp>
      </p:grpSp>
      <p:sp>
        <p:nvSpPr>
          <p:cNvPr id="6" name="TextBox 6"/>
          <p:cNvSpPr txBox="1"/>
          <p:nvPr/>
        </p:nvSpPr>
        <p:spPr>
          <a:xfrm>
            <a:off x="354847" y="4235719"/>
            <a:ext cx="16868518" cy="1170257"/>
          </a:xfrm>
          <a:prstGeom prst="rect">
            <a:avLst/>
          </a:prstGeom>
        </p:spPr>
        <p:txBody>
          <a:bodyPr lIns="0" tIns="0" rIns="0" bIns="0" rtlCol="0" anchor="t">
            <a:spAutoFit/>
          </a:bodyPr>
          <a:lstStyle/>
          <a:p>
            <a:pPr algn="ctr">
              <a:lnSpc>
                <a:spcPts val="9828"/>
              </a:lnSpc>
            </a:pPr>
            <a:r>
              <a:rPr lang="en-US" sz="7800" spc="70">
                <a:solidFill>
                  <a:srgbClr val="FFFFFF"/>
                </a:solidFill>
                <a:latin typeface="Arial Bold"/>
              </a:rPr>
              <a:t>Q &amp; A</a:t>
            </a:r>
          </a:p>
        </p:txBody>
      </p:sp>
      <p:grpSp>
        <p:nvGrpSpPr>
          <p:cNvPr id="9" name="Group 9"/>
          <p:cNvGrpSpPr/>
          <p:nvPr/>
        </p:nvGrpSpPr>
        <p:grpSpPr>
          <a:xfrm>
            <a:off x="-257179" y="9695157"/>
            <a:ext cx="18802359" cy="1183686"/>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16295716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43607" y="1573256"/>
            <a:ext cx="20775215" cy="6717735"/>
            <a:chOff x="0" y="0"/>
            <a:chExt cx="27700287" cy="8956980"/>
          </a:xfrm>
        </p:grpSpPr>
        <p:sp>
          <p:nvSpPr>
            <p:cNvPr id="5" name="Freeform 5"/>
            <p:cNvSpPr/>
            <p:nvPr/>
          </p:nvSpPr>
          <p:spPr>
            <a:xfrm>
              <a:off x="0" y="0"/>
              <a:ext cx="27700225" cy="8956929"/>
            </a:xfrm>
            <a:custGeom>
              <a:avLst/>
              <a:gdLst/>
              <a:ahLst/>
              <a:cxnLst/>
              <a:rect l="l" t="t" r="r" b="b"/>
              <a:pathLst>
                <a:path w="27700225" h="8956929">
                  <a:moveTo>
                    <a:pt x="0" y="0"/>
                  </a:moveTo>
                  <a:lnTo>
                    <a:pt x="27700225" y="0"/>
                  </a:lnTo>
                  <a:lnTo>
                    <a:pt x="27700225" y="8956929"/>
                  </a:lnTo>
                  <a:lnTo>
                    <a:pt x="0" y="8956929"/>
                  </a:lnTo>
                  <a:close/>
                </a:path>
              </a:pathLst>
            </a:custGeom>
            <a:solidFill>
              <a:srgbClr val="94368D"/>
            </a:solidFill>
          </p:spPr>
          <p:txBody>
            <a:bodyPr/>
            <a:lstStyle/>
            <a:p>
              <a:endParaRPr lang="en-GB"/>
            </a:p>
          </p:txBody>
        </p:sp>
      </p:grpSp>
      <p:sp>
        <p:nvSpPr>
          <p:cNvPr id="6" name="TextBox 6"/>
          <p:cNvSpPr txBox="1"/>
          <p:nvPr/>
        </p:nvSpPr>
        <p:spPr>
          <a:xfrm>
            <a:off x="2425300" y="1996047"/>
            <a:ext cx="13437353" cy="7386638"/>
          </a:xfrm>
          <a:prstGeom prst="rect">
            <a:avLst/>
          </a:prstGeom>
        </p:spPr>
        <p:txBody>
          <a:bodyPr wrap="square" lIns="0" tIns="0" rIns="0" bIns="0" rtlCol="0" anchor="t">
            <a:spAutoFit/>
          </a:bodyPr>
          <a:lstStyle/>
          <a:p>
            <a:pPr algn="ctr"/>
            <a:r>
              <a:rPr lang="en-GB" altLang="en-US" sz="8000" b="1">
                <a:solidFill>
                  <a:schemeClr val="bg1"/>
                </a:solidFill>
                <a:latin typeface="Arial" panose="020B0604020202020204" pitchFamily="34" charset="0"/>
                <a:cs typeface="Arial" panose="020B0604020202020204" pitchFamily="34" charset="0"/>
              </a:rPr>
              <a:t>Thank you all for joining! </a:t>
            </a:r>
          </a:p>
          <a:p>
            <a:pPr algn="ctr"/>
            <a:endParaRPr lang="en-GB" altLang="en-US" sz="8000" b="1">
              <a:solidFill>
                <a:schemeClr val="bg1"/>
              </a:solidFill>
              <a:latin typeface="Arial" panose="020B0604020202020204" pitchFamily="34" charset="0"/>
              <a:cs typeface="Arial" panose="020B0604020202020204" pitchFamily="34" charset="0"/>
            </a:endParaRPr>
          </a:p>
          <a:p>
            <a:pPr algn="ctr"/>
            <a:r>
              <a:rPr lang="en-GB" altLang="en-US" sz="8000" b="1">
                <a:solidFill>
                  <a:schemeClr val="bg1"/>
                </a:solidFill>
                <a:latin typeface="Arial" panose="020B0604020202020204" pitchFamily="34" charset="0"/>
                <a:cs typeface="Arial" panose="020B0604020202020204" pitchFamily="34" charset="0"/>
              </a:rPr>
              <a:t>The presentations and a recording for this webinar will be sent out to you shortly. </a:t>
            </a:r>
          </a:p>
        </p:txBody>
      </p:sp>
      <p:grpSp>
        <p:nvGrpSpPr>
          <p:cNvPr id="9" name="Group 9"/>
          <p:cNvGrpSpPr/>
          <p:nvPr/>
        </p:nvGrpSpPr>
        <p:grpSpPr>
          <a:xfrm>
            <a:off x="-257179" y="9695157"/>
            <a:ext cx="18802359" cy="1183686"/>
            <a:chOff x="0" y="0"/>
            <a:chExt cx="25069812" cy="1578248"/>
          </a:xfrm>
        </p:grpSpPr>
        <p:sp>
          <p:nvSpPr>
            <p:cNvPr id="10" name="Freeform 10"/>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extLst>
      <p:ext uri="{BB962C8B-B14F-4D97-AF65-F5344CB8AC3E}">
        <p14:creationId xmlns:p14="http://schemas.microsoft.com/office/powerpoint/2010/main" val="591293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57178" y="9695157"/>
            <a:ext cx="18802359" cy="1183686"/>
            <a:chOff x="0" y="0"/>
            <a:chExt cx="25069812" cy="1578248"/>
          </a:xfrm>
        </p:grpSpPr>
        <p:sp>
          <p:nvSpPr>
            <p:cNvPr id="5" name="Freeform 5"/>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grpSp>
      <p:grpSp>
        <p:nvGrpSpPr>
          <p:cNvPr id="6" name="Group 6"/>
          <p:cNvGrpSpPr/>
          <p:nvPr/>
        </p:nvGrpSpPr>
        <p:grpSpPr>
          <a:xfrm>
            <a:off x="0" y="0"/>
            <a:ext cx="18288000" cy="10127511"/>
            <a:chOff x="0" y="0"/>
            <a:chExt cx="21640800" cy="10972800"/>
          </a:xfrm>
        </p:grpSpPr>
        <p:sp>
          <p:nvSpPr>
            <p:cNvPr id="7" name="Freeform 7"/>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close/>
                </a:path>
              </a:pathLst>
            </a:custGeom>
            <a:solidFill>
              <a:srgbClr val="94368D">
                <a:alpha val="89804"/>
              </a:srgbClr>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grpSp>
      <p:pic>
        <p:nvPicPr>
          <p:cNvPr id="3074" name="Picture 2">
            <a:hlinkClick r:id="rId3"/>
            <a:extLst>
              <a:ext uri="{FF2B5EF4-FFF2-40B4-BE49-F238E27FC236}">
                <a16:creationId xmlns:a16="http://schemas.microsoft.com/office/drawing/2014/main" id="{7ED9E23F-835A-4040-5817-FEFFB664B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47" y="-8"/>
            <a:ext cx="15163803" cy="1010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88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BD6C5FB-1DD7-59E4-D1EC-760F5C9BD0B0}"/>
              </a:ext>
            </a:extLst>
          </p:cNvPr>
          <p:cNvSpPr txBox="1">
            <a:spLocks/>
          </p:cNvSpPr>
          <p:nvPr/>
        </p:nvSpPr>
        <p:spPr>
          <a:xfrm>
            <a:off x="1476893" y="5274578"/>
            <a:ext cx="7533017" cy="3438348"/>
          </a:xfrm>
          <a:prstGeom prst="rect">
            <a:avLst/>
          </a:prstGeom>
        </p:spPr>
        <p:txBody>
          <a:bodyPr vert="horz" lIns="137160" tIns="68580" rIns="137160" bIns="68580" rtlCol="0" anchor="t">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2700"/>
          </a:p>
          <a:p>
            <a:r>
              <a:rPr lang="en-US" sz="2700">
                <a:hlinkClick r:id="rId3"/>
              </a:rPr>
              <a:t>www.businessgrowthwestmidlands.org.uk</a:t>
            </a:r>
            <a:endParaRPr lang="en-US" sz="2700"/>
          </a:p>
          <a:p>
            <a:r>
              <a:rPr lang="en-US" sz="2700"/>
              <a:t>Twitter: </a:t>
            </a:r>
            <a:r>
              <a:rPr lang="en-US" sz="2700">
                <a:hlinkClick r:id="rId4"/>
              </a:rPr>
              <a:t>@decarbprogramme</a:t>
            </a:r>
            <a:endParaRPr lang="en-US" sz="2700"/>
          </a:p>
          <a:p>
            <a:r>
              <a:rPr lang="en-US" sz="2700"/>
              <a:t>LinkedIn: </a:t>
            </a:r>
            <a:r>
              <a:rPr lang="en-US" sz="2700" err="1">
                <a:hlinkClick r:id="rId5"/>
              </a:rPr>
              <a:t>Decarbonisation</a:t>
            </a:r>
            <a:r>
              <a:rPr lang="en-US" sz="2700">
                <a:hlinkClick r:id="rId5"/>
              </a:rPr>
              <a:t> Net Zero </a:t>
            </a:r>
            <a:r>
              <a:rPr lang="en-US" sz="2700" err="1">
                <a:hlinkClick r:id="rId5"/>
              </a:rPr>
              <a:t>Programme</a:t>
            </a:r>
            <a:endParaRPr lang="en-US" sz="2700"/>
          </a:p>
        </p:txBody>
      </p:sp>
      <p:sp>
        <p:nvSpPr>
          <p:cNvPr id="2" name="Rectangle 1">
            <a:extLst>
              <a:ext uri="{FF2B5EF4-FFF2-40B4-BE49-F238E27FC236}">
                <a16:creationId xmlns:a16="http://schemas.microsoft.com/office/drawing/2014/main" id="{FE1B5BE5-9D51-51BC-BF6C-B14CE7BE91DF}"/>
              </a:ext>
            </a:extLst>
          </p:cNvPr>
          <p:cNvSpPr/>
          <p:nvPr/>
        </p:nvSpPr>
        <p:spPr>
          <a:xfrm>
            <a:off x="15409889" y="9054059"/>
            <a:ext cx="2623278" cy="1049311"/>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89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260348"/>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On Today's Agenda</a:t>
            </a:r>
          </a:p>
        </p:txBody>
      </p:sp>
      <p:sp>
        <p:nvSpPr>
          <p:cNvPr id="3" name="TextBox 3"/>
          <p:cNvSpPr txBox="1"/>
          <p:nvPr/>
        </p:nvSpPr>
        <p:spPr>
          <a:xfrm>
            <a:off x="8458354" y="1984248"/>
            <a:ext cx="8096357" cy="638313"/>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Discussion Points</a:t>
            </a:r>
          </a:p>
        </p:txBody>
      </p:sp>
      <p:sp>
        <p:nvSpPr>
          <p:cNvPr id="4" name="TextBox 4"/>
          <p:cNvSpPr txBox="1"/>
          <p:nvPr/>
        </p:nvSpPr>
        <p:spPr>
          <a:xfrm>
            <a:off x="8458354" y="2857500"/>
            <a:ext cx="8061128" cy="5252079"/>
          </a:xfrm>
          <a:prstGeom prst="rect">
            <a:avLst/>
          </a:prstGeom>
        </p:spPr>
        <p:txBody>
          <a:bodyPr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About me: Jonathan Howl</a:t>
            </a:r>
          </a:p>
          <a:p>
            <a:pPr marL="669072" lvl="1" indent="-334536" algn="l">
              <a:lnSpc>
                <a:spcPts val="4648"/>
              </a:lnSpc>
              <a:buFont typeface="Arial"/>
              <a:buChar char="•"/>
            </a:pPr>
            <a:r>
              <a:rPr lang="en-GB" sz="3098" spc="27">
                <a:solidFill>
                  <a:srgbClr val="FFFFFF"/>
                </a:solidFill>
                <a:latin typeface="Arial"/>
              </a:rPr>
              <a:t>Energy Audit: Objectives and actions</a:t>
            </a:r>
          </a:p>
          <a:p>
            <a:pPr marL="669072" lvl="1" indent="-334536" algn="l">
              <a:lnSpc>
                <a:spcPts val="4648"/>
              </a:lnSpc>
              <a:buFont typeface="Arial"/>
              <a:buChar char="•"/>
            </a:pPr>
            <a:r>
              <a:rPr lang="en-GB" sz="3098" spc="27">
                <a:solidFill>
                  <a:srgbClr val="FFFFFF"/>
                </a:solidFill>
                <a:latin typeface="Arial"/>
              </a:rPr>
              <a:t>Energy efficiency measures and examples  - real world examples</a:t>
            </a:r>
          </a:p>
          <a:p>
            <a:pPr marL="669072" lvl="1" indent="-334536" algn="l">
              <a:lnSpc>
                <a:spcPts val="4648"/>
              </a:lnSpc>
              <a:buFont typeface="Arial"/>
              <a:buChar char="•"/>
            </a:pPr>
            <a:r>
              <a:rPr lang="en-GB" sz="3098" spc="27">
                <a:solidFill>
                  <a:srgbClr val="FFFFFF"/>
                </a:solidFill>
                <a:latin typeface="Arial"/>
              </a:rPr>
              <a:t>Energy report summary and cost/carbon savings </a:t>
            </a:r>
          </a:p>
          <a:p>
            <a:pPr marL="669072" lvl="1" indent="-334536" algn="l">
              <a:lnSpc>
                <a:spcPts val="4648"/>
              </a:lnSpc>
              <a:buFont typeface="Arial"/>
              <a:buChar char="•"/>
            </a:pPr>
            <a:r>
              <a:rPr lang="en-GB" sz="3098" spc="27">
                <a:solidFill>
                  <a:srgbClr val="FFFFFF"/>
                </a:solidFill>
                <a:latin typeface="Arial"/>
              </a:rPr>
              <a:t>Decarbonisation Net Zero Programme: Grants and support available </a:t>
            </a:r>
          </a:p>
          <a:p>
            <a:pPr marL="669072" lvl="1" indent="-334536" algn="l">
              <a:lnSpc>
                <a:spcPts val="4648"/>
              </a:lnSpc>
              <a:buFont typeface="Arial"/>
              <a:buChar char="•"/>
            </a:pPr>
            <a:r>
              <a:rPr lang="en-GB" sz="3098" spc="27">
                <a:solidFill>
                  <a:srgbClr val="FFFFFF"/>
                </a:solidFill>
                <a:latin typeface="Arial"/>
              </a:rPr>
              <a:t>Q &amp; A </a:t>
            </a:r>
            <a:endParaRPr lang="en-US" sz="3098" spc="29">
              <a:solidFill>
                <a:srgbClr val="FFFFFF"/>
              </a:solidFill>
              <a:latin typeface="Arial"/>
            </a:endParaRPr>
          </a:p>
        </p:txBody>
      </p:sp>
      <p:grpSp>
        <p:nvGrpSpPr>
          <p:cNvPr id="5" name="Group 5"/>
          <p:cNvGrpSpPr/>
          <p:nvPr/>
        </p:nvGrpSpPr>
        <p:grpSpPr>
          <a:xfrm>
            <a:off x="-556631" y="-364980"/>
            <a:ext cx="8079672" cy="10836588"/>
            <a:chOff x="0" y="0"/>
            <a:chExt cx="10772896" cy="14448784"/>
          </a:xfrm>
        </p:grpSpPr>
        <p:sp>
          <p:nvSpPr>
            <p:cNvPr id="6" name="Freeform 6"/>
            <p:cNvSpPr/>
            <p:nvPr/>
          </p:nvSpPr>
          <p:spPr>
            <a:xfrm>
              <a:off x="0" y="0"/>
              <a:ext cx="10772902" cy="14448789"/>
            </a:xfrm>
            <a:custGeom>
              <a:avLst/>
              <a:gdLst/>
              <a:ahLst/>
              <a:cxnLst/>
              <a:rect l="l" t="t" r="r" b="b"/>
              <a:pathLst>
                <a:path w="10772902" h="14448789">
                  <a:moveTo>
                    <a:pt x="0" y="0"/>
                  </a:moveTo>
                  <a:lnTo>
                    <a:pt x="10772902" y="0"/>
                  </a:lnTo>
                  <a:lnTo>
                    <a:pt x="10772902" y="14448789"/>
                  </a:lnTo>
                  <a:lnTo>
                    <a:pt x="0" y="14448789"/>
                  </a:lnTo>
                  <a:lnTo>
                    <a:pt x="0" y="0"/>
                  </a:lnTo>
                  <a:close/>
                </a:path>
              </a:pathLst>
            </a:custGeom>
            <a:blipFill>
              <a:blip r:embed="rId3"/>
              <a:stretch>
                <a:fillRect l="-50591" r="-50591"/>
              </a:stretch>
            </a:blipFill>
          </p:spPr>
          <p:txBody>
            <a:bodyPr/>
            <a:lstStyle/>
            <a:p>
              <a:endParaRPr lang="en-GB"/>
            </a:p>
          </p:txBody>
        </p:sp>
      </p:gr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8458354" y="800100"/>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About me</a:t>
            </a:r>
          </a:p>
        </p:txBody>
      </p:sp>
      <p:sp>
        <p:nvSpPr>
          <p:cNvPr id="3" name="TextBox 3"/>
          <p:cNvSpPr txBox="1"/>
          <p:nvPr/>
        </p:nvSpPr>
        <p:spPr>
          <a:xfrm>
            <a:off x="8458354" y="1984248"/>
            <a:ext cx="8991446" cy="1128514"/>
          </a:xfrm>
          <a:prstGeom prst="rect">
            <a:avLst/>
          </a:prstGeom>
        </p:spPr>
        <p:txBody>
          <a:bodyPr wrap="square" lIns="0" tIns="0" rIns="0" bIns="0" rtlCol="0" anchor="t">
            <a:spAutoFit/>
          </a:bodyPr>
          <a:lstStyle/>
          <a:p>
            <a:pPr algn="l">
              <a:lnSpc>
                <a:spcPts val="4438"/>
              </a:lnSpc>
            </a:pPr>
            <a:r>
              <a:rPr lang="en-US" sz="3699" spc="273">
                <a:solidFill>
                  <a:srgbClr val="309F9F"/>
                </a:solidFill>
                <a:latin typeface="Arial Bold"/>
              </a:rPr>
              <a:t>Jonathan Howl </a:t>
            </a:r>
          </a:p>
          <a:p>
            <a:pPr algn="l">
              <a:lnSpc>
                <a:spcPts val="4438"/>
              </a:lnSpc>
            </a:pPr>
            <a:r>
              <a:rPr lang="en-US" sz="3699" spc="273">
                <a:solidFill>
                  <a:srgbClr val="309F9F"/>
                </a:solidFill>
                <a:latin typeface="Arial Bold"/>
              </a:rPr>
              <a:t>Energy Efficiency Advisor, CCC</a:t>
            </a:r>
          </a:p>
        </p:txBody>
      </p:sp>
      <p:sp>
        <p:nvSpPr>
          <p:cNvPr id="4" name="TextBox 4"/>
          <p:cNvSpPr txBox="1"/>
          <p:nvPr/>
        </p:nvSpPr>
        <p:spPr>
          <a:xfrm>
            <a:off x="8458354" y="3233670"/>
            <a:ext cx="8061128" cy="5841984"/>
          </a:xfrm>
          <a:prstGeom prst="rect">
            <a:avLst/>
          </a:prstGeom>
        </p:spPr>
        <p:txBody>
          <a:bodyPr lIns="0" tIns="0" rIns="0" bIns="0" rtlCol="0" anchor="t">
            <a:spAutoFit/>
          </a:bodyPr>
          <a:lstStyle/>
          <a:p>
            <a:pPr marL="669072" lvl="1" indent="-334536" algn="l">
              <a:lnSpc>
                <a:spcPts val="4649"/>
              </a:lnSpc>
              <a:buFont typeface="Arial"/>
              <a:buChar char="•"/>
            </a:pPr>
            <a:r>
              <a:rPr lang="en-US" sz="3098" spc="29" dirty="0">
                <a:solidFill>
                  <a:srgbClr val="FFFFFF"/>
                </a:solidFill>
                <a:latin typeface="Arial"/>
              </a:rPr>
              <a:t>Holds a BSc in Geography </a:t>
            </a:r>
          </a:p>
          <a:p>
            <a:pPr marL="669072" lvl="1" indent="-334536" algn="l">
              <a:lnSpc>
                <a:spcPts val="4649"/>
              </a:lnSpc>
              <a:buFont typeface="Arial"/>
              <a:buChar char="•"/>
            </a:pPr>
            <a:r>
              <a:rPr lang="en-US" sz="3098" spc="29" dirty="0">
                <a:solidFill>
                  <a:srgbClr val="FFFFFF"/>
                </a:solidFill>
                <a:latin typeface="Arial"/>
              </a:rPr>
              <a:t>MSc in Sustainability and Environmental Management </a:t>
            </a:r>
          </a:p>
          <a:p>
            <a:pPr marL="669072" lvl="1" indent="-334536" algn="l">
              <a:lnSpc>
                <a:spcPts val="4649"/>
              </a:lnSpc>
              <a:buFont typeface="Arial"/>
              <a:buChar char="•"/>
            </a:pPr>
            <a:r>
              <a:rPr lang="en-US" sz="3098" spc="29" dirty="0">
                <a:solidFill>
                  <a:srgbClr val="FFFFFF"/>
                </a:solidFill>
                <a:latin typeface="Arial"/>
              </a:rPr>
              <a:t>Practitioner IEMA member </a:t>
            </a:r>
          </a:p>
          <a:p>
            <a:pPr marL="669072" lvl="1" indent="-334536" algn="l">
              <a:lnSpc>
                <a:spcPts val="4649"/>
              </a:lnSpc>
              <a:buFont typeface="Arial"/>
              <a:buChar char="•"/>
            </a:pPr>
            <a:r>
              <a:rPr lang="en-US" sz="3098" spc="29" dirty="0">
                <a:solidFill>
                  <a:srgbClr val="FFFFFF"/>
                </a:solidFill>
                <a:latin typeface="Arial"/>
              </a:rPr>
              <a:t>22-year career in the telecoms and IT industries</a:t>
            </a:r>
          </a:p>
          <a:p>
            <a:pPr marL="669072" lvl="1" indent="-334536" algn="l">
              <a:lnSpc>
                <a:spcPts val="4649"/>
              </a:lnSpc>
              <a:buFont typeface="Arial"/>
              <a:buChar char="•"/>
            </a:pPr>
            <a:r>
              <a:rPr lang="en-US" sz="3098" spc="29" dirty="0">
                <a:solidFill>
                  <a:srgbClr val="FFFFFF"/>
                </a:solidFill>
                <a:latin typeface="Arial"/>
              </a:rPr>
              <a:t>Started working for Coventry City Council in 2021, since then I have helped over </a:t>
            </a:r>
            <a:r>
              <a:rPr lang="en-US" sz="3098" spc="29" dirty="0">
                <a:solidFill>
                  <a:schemeClr val="bg1"/>
                </a:solidFill>
                <a:latin typeface="Arial"/>
              </a:rPr>
              <a:t>300 businesses</a:t>
            </a:r>
            <a:r>
              <a:rPr lang="en-US" sz="3098" spc="29" dirty="0">
                <a:solidFill>
                  <a:srgbClr val="FFFFFF"/>
                </a:solidFill>
                <a:latin typeface="Arial"/>
              </a:rPr>
              <a:t> reduce their carbon footprint and energy expenditure</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0" name="Picture 9">
            <a:extLst>
              <a:ext uri="{FF2B5EF4-FFF2-40B4-BE49-F238E27FC236}">
                <a16:creationId xmlns:a16="http://schemas.microsoft.com/office/drawing/2014/main" id="{D6A6EE3E-6D28-4BF6-E334-5659E78F2EA7}"/>
              </a:ext>
            </a:extLst>
          </p:cNvPr>
          <p:cNvPicPr>
            <a:picLocks noChangeAspect="1"/>
          </p:cNvPicPr>
          <p:nvPr/>
        </p:nvPicPr>
        <p:blipFill rotWithShape="1">
          <a:blip r:embed="rId3">
            <a:extLst>
              <a:ext uri="{28A0092B-C50C-407E-A947-70E740481C1C}">
                <a14:useLocalDpi xmlns:a14="http://schemas.microsoft.com/office/drawing/2010/main" val="0"/>
              </a:ext>
            </a:extLst>
          </a:blip>
          <a:srcRect l="-6077" r="23765"/>
          <a:stretch/>
        </p:blipFill>
        <p:spPr>
          <a:xfrm>
            <a:off x="-4109664" y="-296371"/>
            <a:ext cx="12339264" cy="9991528"/>
          </a:xfrm>
          <a:prstGeom prst="rect">
            <a:avLst/>
          </a:prstGeom>
        </p:spPr>
      </p:pic>
    </p:spTree>
    <p:extLst>
      <p:ext uri="{BB962C8B-B14F-4D97-AF65-F5344CB8AC3E}">
        <p14:creationId xmlns:p14="http://schemas.microsoft.com/office/powerpoint/2010/main" val="2164223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170257"/>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Energy Audit </a:t>
            </a:r>
          </a:p>
        </p:txBody>
      </p:sp>
      <p:sp>
        <p:nvSpPr>
          <p:cNvPr id="9" name="TextBox 9"/>
          <p:cNvSpPr txBox="1"/>
          <p:nvPr/>
        </p:nvSpPr>
        <p:spPr>
          <a:xfrm>
            <a:off x="1161943" y="1990757"/>
            <a:ext cx="8096357" cy="493597"/>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First step: A discussion </a:t>
            </a:r>
          </a:p>
        </p:txBody>
      </p:sp>
      <p:sp>
        <p:nvSpPr>
          <p:cNvPr id="10" name="TextBox 10"/>
          <p:cNvSpPr txBox="1"/>
          <p:nvPr/>
        </p:nvSpPr>
        <p:spPr>
          <a:xfrm>
            <a:off x="1014652" y="2812413"/>
            <a:ext cx="15914443" cy="5840638"/>
          </a:xfrm>
          <a:prstGeom prst="rect">
            <a:avLst/>
          </a:prstGeom>
        </p:spPr>
        <p:txBody>
          <a:bodyPr wrap="square" lIns="0" tIns="0" rIns="0" bIns="0" rtlCol="0" anchor="t">
            <a:spAutoFit/>
          </a:bodyPr>
          <a:lstStyle/>
          <a:p>
            <a:pPr marL="334010" lvl="1">
              <a:lnSpc>
                <a:spcPts val="4649"/>
              </a:lnSpc>
            </a:pPr>
            <a:r>
              <a:rPr lang="en-US" sz="3099" spc="30" dirty="0">
                <a:solidFill>
                  <a:srgbClr val="FFFFFF"/>
                </a:solidFill>
                <a:latin typeface="Arial Light"/>
              </a:rPr>
              <a:t>Our energy audits are carried out using ISO50002 methodologies. </a:t>
            </a:r>
            <a:endParaRPr lang="en-US" dirty="0"/>
          </a:p>
          <a:p>
            <a:pPr marL="791210" lvl="1" indent="-457200">
              <a:lnSpc>
                <a:spcPts val="4649"/>
              </a:lnSpc>
              <a:buFont typeface="Arial"/>
              <a:buChar char="•"/>
            </a:pPr>
            <a:r>
              <a:rPr lang="en-US" sz="3050" spc="30" dirty="0">
                <a:solidFill>
                  <a:srgbClr val="FFFFFF"/>
                </a:solidFill>
                <a:latin typeface="Arial Light"/>
              </a:rPr>
              <a:t>This will show you a ‘standard’ audit methodology  - for larger consumers of over  750,000kWh/per annum our </a:t>
            </a:r>
            <a:r>
              <a:rPr lang="en-US" sz="3050" spc="30" dirty="0" err="1">
                <a:solidFill>
                  <a:srgbClr val="FFFFFF"/>
                </a:solidFill>
                <a:latin typeface="Arial Light"/>
              </a:rPr>
              <a:t>programme</a:t>
            </a:r>
            <a:r>
              <a:rPr lang="en-US" sz="3050" spc="30" dirty="0">
                <a:solidFill>
                  <a:srgbClr val="FFFFFF"/>
                </a:solidFill>
                <a:latin typeface="Arial Light"/>
              </a:rPr>
              <a:t> can also provide a ‘high intensive’ audit  </a:t>
            </a:r>
          </a:p>
          <a:p>
            <a:pPr marL="791210" lvl="1" indent="-457200">
              <a:lnSpc>
                <a:spcPts val="4649"/>
              </a:lnSpc>
              <a:buFont typeface="Arial"/>
              <a:buChar char="•"/>
            </a:pPr>
            <a:r>
              <a:rPr lang="en-US" sz="3050" spc="30" dirty="0">
                <a:solidFill>
                  <a:srgbClr val="FFFFFF"/>
                </a:solidFill>
                <a:latin typeface="Arial Light"/>
              </a:rPr>
              <a:t>Will help identify areas where improvements can be made</a:t>
            </a:r>
          </a:p>
          <a:p>
            <a:pPr marL="791210" lvl="1" indent="-457200">
              <a:lnSpc>
                <a:spcPts val="4649"/>
              </a:lnSpc>
              <a:buFont typeface="Arial"/>
              <a:buChar char="•"/>
            </a:pPr>
            <a:r>
              <a:rPr lang="en-US" sz="3050" spc="30" dirty="0">
                <a:solidFill>
                  <a:srgbClr val="FFFFFF"/>
                </a:solidFill>
                <a:latin typeface="Arial Light"/>
              </a:rPr>
              <a:t>Give you the tools to carry out basis self-assessment</a:t>
            </a:r>
          </a:p>
          <a:p>
            <a:pPr marL="791210" lvl="1" indent="-457200">
              <a:lnSpc>
                <a:spcPts val="4649"/>
              </a:lnSpc>
              <a:buFont typeface="Arial"/>
              <a:buChar char="•"/>
            </a:pPr>
            <a:r>
              <a:rPr lang="en-US" sz="3050" spc="30" dirty="0">
                <a:solidFill>
                  <a:srgbClr val="FFFFFF"/>
                </a:solidFill>
                <a:latin typeface="Arial Light"/>
              </a:rPr>
              <a:t>Need to be an SME and meet other eligibility requirements</a:t>
            </a:r>
          </a:p>
          <a:p>
            <a:pPr marL="334010" lvl="1">
              <a:lnSpc>
                <a:spcPts val="4649"/>
              </a:lnSpc>
            </a:pPr>
            <a:endParaRPr lang="en-US" sz="3050" spc="30" dirty="0">
              <a:solidFill>
                <a:srgbClr val="FFFFFF"/>
              </a:solidFill>
              <a:latin typeface="Arial Light"/>
            </a:endParaRPr>
          </a:p>
          <a:p>
            <a:pPr marL="334010" lvl="1">
              <a:lnSpc>
                <a:spcPts val="4649"/>
              </a:lnSpc>
            </a:pPr>
            <a:r>
              <a:rPr lang="en-US" sz="3099" spc="30" dirty="0">
                <a:solidFill>
                  <a:srgbClr val="FFFFFF"/>
                </a:solidFill>
                <a:latin typeface="Arial Light"/>
              </a:rPr>
              <a:t>This energy audit can’t help you with:</a:t>
            </a:r>
          </a:p>
          <a:p>
            <a:pPr marL="1125855" lvl="2" indent="-334010">
              <a:lnSpc>
                <a:spcPts val="4649"/>
              </a:lnSpc>
              <a:buFont typeface="Arial"/>
              <a:buChar char="•"/>
            </a:pPr>
            <a:r>
              <a:rPr lang="en-US" sz="3099" spc="30" dirty="0">
                <a:solidFill>
                  <a:srgbClr val="FFFFFF"/>
                </a:solidFill>
                <a:latin typeface="Arial Light"/>
              </a:rPr>
              <a:t>Your EPC rating &amp; certification</a:t>
            </a:r>
          </a:p>
          <a:p>
            <a:pPr marL="1125855" lvl="2" indent="-334010">
              <a:lnSpc>
                <a:spcPts val="4649"/>
              </a:lnSpc>
              <a:buFont typeface="Arial"/>
              <a:buChar char="•"/>
            </a:pPr>
            <a:r>
              <a:rPr lang="en-US" sz="3050" spc="30" dirty="0">
                <a:solidFill>
                  <a:srgbClr val="FFFFFF"/>
                </a:solidFill>
                <a:latin typeface="Arial Light"/>
              </a:rPr>
              <a:t>ESOS/ISO14001 certification</a:t>
            </a:r>
          </a:p>
        </p:txBody>
      </p:sp>
    </p:spTree>
    <p:extLst>
      <p:ext uri="{BB962C8B-B14F-4D97-AF65-F5344CB8AC3E}">
        <p14:creationId xmlns:p14="http://schemas.microsoft.com/office/powerpoint/2010/main" val="236167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170257"/>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Energy Audit </a:t>
            </a:r>
          </a:p>
        </p:txBody>
      </p:sp>
      <p:sp>
        <p:nvSpPr>
          <p:cNvPr id="9" name="TextBox 9"/>
          <p:cNvSpPr txBox="1"/>
          <p:nvPr/>
        </p:nvSpPr>
        <p:spPr>
          <a:xfrm>
            <a:off x="1161943" y="1990757"/>
            <a:ext cx="8096357" cy="493597"/>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First step: A discussion </a:t>
            </a:r>
          </a:p>
        </p:txBody>
      </p:sp>
      <p:sp>
        <p:nvSpPr>
          <p:cNvPr id="10" name="TextBox 10"/>
          <p:cNvSpPr txBox="1"/>
          <p:nvPr/>
        </p:nvSpPr>
        <p:spPr>
          <a:xfrm>
            <a:off x="999207" y="2812413"/>
            <a:ext cx="8284145" cy="5841984"/>
          </a:xfrm>
          <a:prstGeom prst="rect">
            <a:avLst/>
          </a:prstGeom>
        </p:spPr>
        <p:txBody>
          <a:bodyPr wrap="square" lIns="0" tIns="0" rIns="0" bIns="0" rtlCol="0" anchor="t">
            <a:spAutoFit/>
          </a:bodyPr>
          <a:lstStyle/>
          <a:p>
            <a:pPr marL="334644" lvl="1">
              <a:lnSpc>
                <a:spcPts val="4649"/>
              </a:lnSpc>
            </a:pPr>
            <a:r>
              <a:rPr lang="en-US" sz="3099" spc="30">
                <a:solidFill>
                  <a:srgbClr val="FFFFFF"/>
                </a:solidFill>
                <a:latin typeface="Arial Light"/>
              </a:rPr>
              <a:t>The first step of an energy audit is a conversation with the business representative. This conversation will focus on:</a:t>
            </a:r>
          </a:p>
          <a:p>
            <a:pPr marL="1126488" lvl="2" indent="-334644">
              <a:lnSpc>
                <a:spcPts val="4649"/>
              </a:lnSpc>
              <a:buFont typeface="Arial"/>
              <a:buChar char="•"/>
            </a:pPr>
            <a:r>
              <a:rPr lang="en-US" sz="3099" spc="30">
                <a:solidFill>
                  <a:srgbClr val="FFFFFF"/>
                </a:solidFill>
                <a:latin typeface="Arial Light"/>
              </a:rPr>
              <a:t>Business goals </a:t>
            </a:r>
          </a:p>
          <a:p>
            <a:pPr marL="1126488" lvl="2" indent="-334644">
              <a:lnSpc>
                <a:spcPts val="4649"/>
              </a:lnSpc>
              <a:buFont typeface="Arial"/>
              <a:buChar char="•"/>
            </a:pPr>
            <a:r>
              <a:rPr lang="en-US" sz="3099" spc="30">
                <a:solidFill>
                  <a:srgbClr val="FFFFFF"/>
                </a:solidFill>
                <a:latin typeface="Arial Light"/>
              </a:rPr>
              <a:t>Current baseline energy consumption </a:t>
            </a:r>
          </a:p>
          <a:p>
            <a:pPr marL="1126488" lvl="2" indent="-334644">
              <a:lnSpc>
                <a:spcPts val="4649"/>
              </a:lnSpc>
              <a:buFont typeface="Arial"/>
              <a:buChar char="•"/>
            </a:pPr>
            <a:r>
              <a:rPr lang="en-US" sz="3099" spc="30">
                <a:solidFill>
                  <a:srgbClr val="FFFFFF"/>
                </a:solidFill>
                <a:latin typeface="Arial Light"/>
              </a:rPr>
              <a:t>The support required </a:t>
            </a:r>
          </a:p>
          <a:p>
            <a:pPr marL="1126488" lvl="2" indent="-334644">
              <a:lnSpc>
                <a:spcPts val="4649"/>
              </a:lnSpc>
              <a:buFont typeface="Arial"/>
              <a:buChar char="•"/>
            </a:pPr>
            <a:r>
              <a:rPr lang="en-US" sz="3099" spc="30">
                <a:solidFill>
                  <a:srgbClr val="FFFFFF"/>
                </a:solidFill>
                <a:latin typeface="Arial Light"/>
              </a:rPr>
              <a:t>Priorities </a:t>
            </a:r>
          </a:p>
          <a:p>
            <a:pPr marL="1126488" lvl="2" indent="-334644">
              <a:lnSpc>
                <a:spcPts val="4649"/>
              </a:lnSpc>
              <a:buFont typeface="Arial"/>
              <a:buChar char="•"/>
            </a:pPr>
            <a:r>
              <a:rPr lang="en-US" sz="3099" spc="30">
                <a:solidFill>
                  <a:srgbClr val="FFFFFF"/>
                </a:solidFill>
                <a:latin typeface="Arial Light"/>
              </a:rPr>
              <a:t>Overall sustainability plan  </a:t>
            </a:r>
          </a:p>
          <a:p>
            <a:pPr marL="1126488" lvl="2" indent="-334644">
              <a:lnSpc>
                <a:spcPts val="4649"/>
              </a:lnSpc>
              <a:buFont typeface="Arial"/>
              <a:buChar char="•"/>
            </a:pPr>
            <a:r>
              <a:rPr lang="en-US" sz="3099" spc="30">
                <a:solidFill>
                  <a:srgbClr val="FFFFFF"/>
                </a:solidFill>
                <a:latin typeface="Arial Light"/>
              </a:rPr>
              <a:t>Other benefits of reducing carbon </a:t>
            </a:r>
          </a:p>
        </p:txBody>
      </p:sp>
      <p:pic>
        <p:nvPicPr>
          <p:cNvPr id="12" name="Picture 11">
            <a:extLst>
              <a:ext uri="{FF2B5EF4-FFF2-40B4-BE49-F238E27FC236}">
                <a16:creationId xmlns:a16="http://schemas.microsoft.com/office/drawing/2014/main" id="{3128D342-B782-53DB-ABAB-51C2874ED5CE}"/>
              </a:ext>
            </a:extLst>
          </p:cNvPr>
          <p:cNvPicPr>
            <a:picLocks noChangeAspect="1"/>
          </p:cNvPicPr>
          <p:nvPr/>
        </p:nvPicPr>
        <p:blipFill rotWithShape="1">
          <a:blip r:embed="rId3">
            <a:extLst>
              <a:ext uri="{28A0092B-C50C-407E-A947-70E740481C1C}">
                <a14:useLocalDpi xmlns:a14="http://schemas.microsoft.com/office/drawing/2010/main" val="0"/>
              </a:ext>
            </a:extLst>
          </a:blip>
          <a:srcRect t="11481" b="11481"/>
          <a:stretch/>
        </p:blipFill>
        <p:spPr>
          <a:xfrm>
            <a:off x="9105896" y="0"/>
            <a:ext cx="12585060" cy="9695157"/>
          </a:xfrm>
          <a:prstGeom prst="rect">
            <a:avLst/>
          </a:prstGeom>
        </p:spPr>
      </p:pic>
    </p:spTree>
    <p:extLst>
      <p:ext uri="{BB962C8B-B14F-4D97-AF65-F5344CB8AC3E}">
        <p14:creationId xmlns:p14="http://schemas.microsoft.com/office/powerpoint/2010/main" val="289873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grpSp>
        <p:nvGrpSpPr>
          <p:cNvPr id="6" name="Group 6"/>
          <p:cNvGrpSpPr/>
          <p:nvPr/>
        </p:nvGrpSpPr>
        <p:grpSpPr>
          <a:xfrm>
            <a:off x="-257179" y="9695157"/>
            <a:ext cx="18802359" cy="1183686"/>
            <a:chOff x="0" y="0"/>
            <a:chExt cx="25069812" cy="1578248"/>
          </a:xfrm>
        </p:grpSpPr>
        <p:sp>
          <p:nvSpPr>
            <p:cNvPr id="7" name="Freeform 7"/>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sp>
        <p:nvSpPr>
          <p:cNvPr id="8" name="TextBox 8"/>
          <p:cNvSpPr txBox="1"/>
          <p:nvPr/>
        </p:nvSpPr>
        <p:spPr>
          <a:xfrm>
            <a:off x="1028700" y="792956"/>
            <a:ext cx="8800946" cy="1170257"/>
          </a:xfrm>
          <a:prstGeom prst="rect">
            <a:avLst/>
          </a:prstGeom>
        </p:spPr>
        <p:txBody>
          <a:bodyPr lIns="0" tIns="0" rIns="0" bIns="0" rtlCol="0" anchor="t">
            <a:spAutoFit/>
          </a:bodyPr>
          <a:lstStyle/>
          <a:p>
            <a:pPr algn="l">
              <a:lnSpc>
                <a:spcPts val="9828"/>
              </a:lnSpc>
            </a:pPr>
            <a:r>
              <a:rPr lang="en-US" sz="7800" spc="70">
                <a:solidFill>
                  <a:srgbClr val="FFFFFF"/>
                </a:solidFill>
                <a:latin typeface="Arial Bold"/>
              </a:rPr>
              <a:t>Energy Audit </a:t>
            </a:r>
          </a:p>
        </p:txBody>
      </p:sp>
      <p:sp>
        <p:nvSpPr>
          <p:cNvPr id="9" name="TextBox 9"/>
          <p:cNvSpPr txBox="1"/>
          <p:nvPr/>
        </p:nvSpPr>
        <p:spPr>
          <a:xfrm>
            <a:off x="1161943" y="1990757"/>
            <a:ext cx="8096357" cy="1019382"/>
          </a:xfrm>
          <a:prstGeom prst="rect">
            <a:avLst/>
          </a:prstGeom>
        </p:spPr>
        <p:txBody>
          <a:bodyPr lIns="0" tIns="0" rIns="0" bIns="0" rtlCol="0" anchor="t">
            <a:spAutoFit/>
          </a:bodyPr>
          <a:lstStyle/>
          <a:p>
            <a:pPr algn="l">
              <a:lnSpc>
                <a:spcPts val="4079"/>
              </a:lnSpc>
            </a:pPr>
            <a:r>
              <a:rPr lang="en-US" sz="3400" spc="251">
                <a:solidFill>
                  <a:srgbClr val="309F9F"/>
                </a:solidFill>
                <a:latin typeface="Arial Bold"/>
              </a:rPr>
              <a:t>Second step: A walk around your business premises  </a:t>
            </a:r>
          </a:p>
        </p:txBody>
      </p:sp>
      <p:sp>
        <p:nvSpPr>
          <p:cNvPr id="10" name="TextBox 10"/>
          <p:cNvSpPr txBox="1"/>
          <p:nvPr/>
        </p:nvSpPr>
        <p:spPr>
          <a:xfrm>
            <a:off x="859851" y="3037683"/>
            <a:ext cx="8284145" cy="5252079"/>
          </a:xfrm>
          <a:prstGeom prst="rect">
            <a:avLst/>
          </a:prstGeom>
        </p:spPr>
        <p:txBody>
          <a:bodyPr wrap="square" lIns="0" tIns="0" rIns="0" bIns="0" rtlCol="0" anchor="t">
            <a:spAutoFit/>
          </a:bodyPr>
          <a:lstStyle/>
          <a:p>
            <a:pPr marL="334644" lvl="1">
              <a:lnSpc>
                <a:spcPts val="4649"/>
              </a:lnSpc>
            </a:pPr>
            <a:r>
              <a:rPr lang="en-US" sz="3099" spc="30">
                <a:solidFill>
                  <a:srgbClr val="FFFFFF"/>
                </a:solidFill>
                <a:latin typeface="Arial Light"/>
              </a:rPr>
              <a:t>During this step your Business Energy Advisor will try to identify:</a:t>
            </a:r>
          </a:p>
          <a:p>
            <a:pPr marL="334644" lvl="1">
              <a:lnSpc>
                <a:spcPts val="4649"/>
              </a:lnSpc>
            </a:pPr>
            <a:endParaRPr lang="en-US" sz="3099" spc="30">
              <a:solidFill>
                <a:srgbClr val="FFFFFF"/>
              </a:solidFill>
              <a:latin typeface="Arial Light"/>
            </a:endParaRPr>
          </a:p>
          <a:p>
            <a:pPr marL="1126488" lvl="2" indent="-334644">
              <a:lnSpc>
                <a:spcPts val="4649"/>
              </a:lnSpc>
              <a:buFont typeface="Arial"/>
              <a:buChar char="•"/>
            </a:pPr>
            <a:r>
              <a:rPr lang="en-US" sz="3099" spc="30">
                <a:solidFill>
                  <a:srgbClr val="FFFFFF"/>
                </a:solidFill>
                <a:latin typeface="Arial Light"/>
              </a:rPr>
              <a:t>Where energy is being wasted</a:t>
            </a:r>
          </a:p>
          <a:p>
            <a:pPr marL="1126488" lvl="2" indent="-334644">
              <a:lnSpc>
                <a:spcPts val="4649"/>
              </a:lnSpc>
              <a:buFont typeface="Arial"/>
              <a:buChar char="•"/>
            </a:pPr>
            <a:r>
              <a:rPr lang="en-US" sz="3099" spc="30">
                <a:solidFill>
                  <a:srgbClr val="FFFFFF"/>
                </a:solidFill>
                <a:latin typeface="Arial Light"/>
              </a:rPr>
              <a:t>How energy can be saved  </a:t>
            </a:r>
          </a:p>
          <a:p>
            <a:pPr marL="1126488" lvl="2" indent="-334644">
              <a:lnSpc>
                <a:spcPts val="4649"/>
              </a:lnSpc>
              <a:buFont typeface="Arial"/>
              <a:buChar char="•"/>
            </a:pPr>
            <a:r>
              <a:rPr lang="en-US" sz="3099" spc="30">
                <a:solidFill>
                  <a:srgbClr val="FFFFFF"/>
                </a:solidFill>
                <a:latin typeface="Arial Light"/>
              </a:rPr>
              <a:t>How the energy produced can become greener </a:t>
            </a:r>
          </a:p>
          <a:p>
            <a:pPr marL="1126488" lvl="2" indent="-334644">
              <a:lnSpc>
                <a:spcPts val="4649"/>
              </a:lnSpc>
              <a:buFont typeface="Arial"/>
              <a:buChar char="•"/>
            </a:pPr>
            <a:r>
              <a:rPr lang="en-US" sz="3099" spc="30">
                <a:solidFill>
                  <a:srgbClr val="FFFFFF"/>
                </a:solidFill>
                <a:latin typeface="Arial Light"/>
              </a:rPr>
              <a:t>Savings are benchmarked against annual energy consumption</a:t>
            </a:r>
          </a:p>
        </p:txBody>
      </p:sp>
      <p:pic>
        <p:nvPicPr>
          <p:cNvPr id="3" name="Picture 2">
            <a:extLst>
              <a:ext uri="{FF2B5EF4-FFF2-40B4-BE49-F238E27FC236}">
                <a16:creationId xmlns:a16="http://schemas.microsoft.com/office/drawing/2014/main" id="{34A78DCD-5032-1AE1-13AF-43109A977136}"/>
              </a:ext>
            </a:extLst>
          </p:cNvPr>
          <p:cNvPicPr>
            <a:picLocks noChangeAspect="1"/>
          </p:cNvPicPr>
          <p:nvPr/>
        </p:nvPicPr>
        <p:blipFill rotWithShape="1">
          <a:blip r:embed="rId3">
            <a:extLst>
              <a:ext uri="{28A0092B-C50C-407E-A947-70E740481C1C}">
                <a14:useLocalDpi xmlns:a14="http://schemas.microsoft.com/office/drawing/2010/main" val="0"/>
              </a:ext>
            </a:extLst>
          </a:blip>
          <a:srcRect t="15185" b="15931"/>
          <a:stretch/>
        </p:blipFill>
        <p:spPr>
          <a:xfrm>
            <a:off x="8991600" y="12700"/>
            <a:ext cx="12554715" cy="9695157"/>
          </a:xfrm>
          <a:prstGeom prst="rect">
            <a:avLst/>
          </a:prstGeom>
        </p:spPr>
      </p:pic>
    </p:spTree>
    <p:extLst>
      <p:ext uri="{BB962C8B-B14F-4D97-AF65-F5344CB8AC3E}">
        <p14:creationId xmlns:p14="http://schemas.microsoft.com/office/powerpoint/2010/main" val="127973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368D"/>
        </a:solidFill>
        <a:effectLst/>
      </p:bgPr>
    </p:bg>
    <p:spTree>
      <p:nvGrpSpPr>
        <p:cNvPr id="1" name=""/>
        <p:cNvGrpSpPr/>
        <p:nvPr/>
      </p:nvGrpSpPr>
      <p:grpSpPr>
        <a:xfrm>
          <a:off x="0" y="0"/>
          <a:ext cx="0" cy="0"/>
          <a:chOff x="0" y="0"/>
          <a:chExt cx="0" cy="0"/>
        </a:xfrm>
      </p:grpSpPr>
      <p:sp>
        <p:nvSpPr>
          <p:cNvPr id="2" name="TextBox 2"/>
          <p:cNvSpPr txBox="1"/>
          <p:nvPr/>
        </p:nvSpPr>
        <p:spPr>
          <a:xfrm>
            <a:off x="251667" y="766511"/>
            <a:ext cx="10374270" cy="1063240"/>
          </a:xfrm>
          <a:prstGeom prst="rect">
            <a:avLst/>
          </a:prstGeom>
        </p:spPr>
        <p:txBody>
          <a:bodyPr lIns="0" tIns="0" rIns="0" bIns="0" rtlCol="0" anchor="t">
            <a:spAutoFit/>
          </a:bodyPr>
          <a:lstStyle/>
          <a:p>
            <a:pPr algn="l">
              <a:lnSpc>
                <a:spcPts val="8946"/>
              </a:lnSpc>
            </a:pPr>
            <a:r>
              <a:rPr lang="en-US" sz="7100" spc="62">
                <a:solidFill>
                  <a:srgbClr val="FFFFFF"/>
                </a:solidFill>
                <a:latin typeface="Arial Bold"/>
              </a:rPr>
              <a:t>Energy efficiency </a:t>
            </a:r>
          </a:p>
        </p:txBody>
      </p:sp>
      <p:sp>
        <p:nvSpPr>
          <p:cNvPr id="3" name="TextBox 3"/>
          <p:cNvSpPr txBox="1"/>
          <p:nvPr/>
        </p:nvSpPr>
        <p:spPr>
          <a:xfrm>
            <a:off x="8458354" y="1984248"/>
            <a:ext cx="8096357" cy="564257"/>
          </a:xfrm>
          <a:prstGeom prst="rect">
            <a:avLst/>
          </a:prstGeom>
        </p:spPr>
        <p:txBody>
          <a:bodyPr lIns="0" tIns="0" rIns="0" bIns="0" rtlCol="0" anchor="t">
            <a:spAutoFit/>
          </a:bodyPr>
          <a:lstStyle/>
          <a:p>
            <a:pPr algn="l">
              <a:lnSpc>
                <a:spcPts val="4438"/>
              </a:lnSpc>
            </a:pPr>
            <a:r>
              <a:rPr lang="en-US" sz="3699" spc="273">
                <a:solidFill>
                  <a:srgbClr val="309F9F"/>
                </a:solidFill>
                <a:latin typeface="Arial Bold"/>
              </a:rPr>
              <a:t>Windows and doors</a:t>
            </a:r>
          </a:p>
        </p:txBody>
      </p:sp>
      <p:sp>
        <p:nvSpPr>
          <p:cNvPr id="4" name="TextBox 4"/>
          <p:cNvSpPr txBox="1"/>
          <p:nvPr/>
        </p:nvSpPr>
        <p:spPr>
          <a:xfrm>
            <a:off x="8229600" y="2857500"/>
            <a:ext cx="9372600" cy="2892458"/>
          </a:xfrm>
          <a:prstGeom prst="rect">
            <a:avLst/>
          </a:prstGeom>
        </p:spPr>
        <p:txBody>
          <a:bodyPr wrap="square" lIns="0" tIns="0" rIns="0" bIns="0" rtlCol="0" anchor="t">
            <a:spAutoFit/>
          </a:bodyPr>
          <a:lstStyle/>
          <a:p>
            <a:pPr marL="669072" lvl="1" indent="-334536" algn="l">
              <a:lnSpc>
                <a:spcPts val="4649"/>
              </a:lnSpc>
              <a:buFont typeface="Arial"/>
              <a:buChar char="•"/>
            </a:pPr>
            <a:r>
              <a:rPr lang="en-US" sz="3098" spc="29">
                <a:solidFill>
                  <a:srgbClr val="FFFFFF"/>
                </a:solidFill>
                <a:latin typeface="Arial"/>
              </a:rPr>
              <a:t>Replace inefficient single-glazed windows and doors</a:t>
            </a:r>
          </a:p>
          <a:p>
            <a:pPr marL="669072" lvl="1" indent="-334536" algn="l">
              <a:lnSpc>
                <a:spcPts val="4649"/>
              </a:lnSpc>
              <a:buFont typeface="Arial"/>
              <a:buChar char="•"/>
            </a:pPr>
            <a:r>
              <a:rPr lang="en-US" sz="3098" spc="29">
                <a:solidFill>
                  <a:srgbClr val="FFFFFF"/>
                </a:solidFill>
                <a:latin typeface="Arial"/>
              </a:rPr>
              <a:t>New double-glazing should have U-value of 1.6 or below</a:t>
            </a:r>
          </a:p>
          <a:p>
            <a:pPr marL="669072" lvl="1" indent="-334536" algn="l">
              <a:lnSpc>
                <a:spcPts val="4649"/>
              </a:lnSpc>
              <a:buFont typeface="Arial"/>
              <a:buChar char="•"/>
            </a:pPr>
            <a:r>
              <a:rPr lang="en-US" sz="3098" spc="29">
                <a:solidFill>
                  <a:srgbClr val="FFFFFF"/>
                </a:solidFill>
                <a:latin typeface="Arial"/>
              </a:rPr>
              <a:t> Carbon Trust states efficiency gains of 26%  </a:t>
            </a:r>
          </a:p>
        </p:txBody>
      </p:sp>
      <p:grpSp>
        <p:nvGrpSpPr>
          <p:cNvPr id="7" name="Group 7"/>
          <p:cNvGrpSpPr/>
          <p:nvPr/>
        </p:nvGrpSpPr>
        <p:grpSpPr>
          <a:xfrm>
            <a:off x="-514359" y="9695157"/>
            <a:ext cx="18802359" cy="1183686"/>
            <a:chOff x="0" y="0"/>
            <a:chExt cx="25069812" cy="1578248"/>
          </a:xfrm>
        </p:grpSpPr>
        <p:sp>
          <p:nvSpPr>
            <p:cNvPr id="8" name="Freeform 8"/>
            <p:cNvSpPr/>
            <p:nvPr/>
          </p:nvSpPr>
          <p:spPr>
            <a:xfrm>
              <a:off x="0" y="0"/>
              <a:ext cx="25069800" cy="1578229"/>
            </a:xfrm>
            <a:custGeom>
              <a:avLst/>
              <a:gdLst/>
              <a:ahLst/>
              <a:cxnLst/>
              <a:rect l="l" t="t" r="r" b="b"/>
              <a:pathLst>
                <a:path w="25069800" h="1578229">
                  <a:moveTo>
                    <a:pt x="0" y="0"/>
                  </a:moveTo>
                  <a:lnTo>
                    <a:pt x="25069800" y="0"/>
                  </a:lnTo>
                  <a:lnTo>
                    <a:pt x="25069800" y="1578229"/>
                  </a:lnTo>
                  <a:lnTo>
                    <a:pt x="0" y="1578229"/>
                  </a:lnTo>
                  <a:close/>
                </a:path>
              </a:pathLst>
            </a:custGeom>
            <a:solidFill>
              <a:srgbClr val="F08028"/>
            </a:solidFill>
          </p:spPr>
          <p:txBody>
            <a:bodyPr/>
            <a:lstStyle/>
            <a:p>
              <a:endParaRPr lang="en-GB"/>
            </a:p>
          </p:txBody>
        </p:sp>
      </p:grpSp>
      <p:pic>
        <p:nvPicPr>
          <p:cNvPr id="12" name="Picture 11">
            <a:extLst>
              <a:ext uri="{FF2B5EF4-FFF2-40B4-BE49-F238E27FC236}">
                <a16:creationId xmlns:a16="http://schemas.microsoft.com/office/drawing/2014/main" id="{751B134F-D15A-E3A6-AE27-CA15F67B1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2600" y="5830418"/>
            <a:ext cx="3864738" cy="3864738"/>
          </a:xfrm>
          <a:prstGeom prst="rect">
            <a:avLst/>
          </a:prstGeom>
        </p:spPr>
      </p:pic>
      <p:pic>
        <p:nvPicPr>
          <p:cNvPr id="15" name="Picture 14">
            <a:extLst>
              <a:ext uri="{FF2B5EF4-FFF2-40B4-BE49-F238E27FC236}">
                <a16:creationId xmlns:a16="http://schemas.microsoft.com/office/drawing/2014/main" id="{8648E7DD-82F7-B110-BE92-76E110F04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0129" y="5830418"/>
            <a:ext cx="3864739" cy="3864739"/>
          </a:xfrm>
          <a:prstGeom prst="rect">
            <a:avLst/>
          </a:prstGeom>
        </p:spPr>
      </p:pic>
      <p:pic>
        <p:nvPicPr>
          <p:cNvPr id="23" name="Picture 22">
            <a:extLst>
              <a:ext uri="{FF2B5EF4-FFF2-40B4-BE49-F238E27FC236}">
                <a16:creationId xmlns:a16="http://schemas.microsoft.com/office/drawing/2014/main" id="{DD068E13-8D3D-BCDF-C2E3-3B67A6CF6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67" y="2064426"/>
            <a:ext cx="7872436" cy="5698362"/>
          </a:xfrm>
          <a:prstGeom prst="rect">
            <a:avLst/>
          </a:prstGeom>
        </p:spPr>
      </p:pic>
    </p:spTree>
    <p:extLst>
      <p:ext uri="{BB962C8B-B14F-4D97-AF65-F5344CB8AC3E}">
        <p14:creationId xmlns:p14="http://schemas.microsoft.com/office/powerpoint/2010/main" val="2865854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4&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5&quot;/&gt;&lt;/object&gt;&lt;/object&gt;&lt;object type=&quot;8&quot; unique_id=&quot;10024&quot;&gt;&lt;/object&gt;&lt;/object&gt;&lt;/database&gt;"/>
  <p:tag name="SECTOMILLISECCONVERTED" val="1"/>
  <p:tag name="MMPROD_NEXTUNIQUEID" val="100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GWM">
      <a:dk1>
        <a:srgbClr val="000000"/>
      </a:dk1>
      <a:lt1>
        <a:srgbClr val="FFFFFF"/>
      </a:lt1>
      <a:dk2>
        <a:srgbClr val="813085"/>
      </a:dk2>
      <a:lt2>
        <a:srgbClr val="F08028"/>
      </a:lt2>
      <a:accent1>
        <a:srgbClr val="813085"/>
      </a:accent1>
      <a:accent2>
        <a:srgbClr val="F08028"/>
      </a:accent2>
      <a:accent3>
        <a:srgbClr val="309F9F"/>
      </a:accent3>
      <a:accent4>
        <a:srgbClr val="FFFFFF"/>
      </a:accent4>
      <a:accent5>
        <a:srgbClr val="000000"/>
      </a:accent5>
      <a:accent6>
        <a:srgbClr val="000000"/>
      </a:accent6>
      <a:hlink>
        <a:srgbClr val="309F9F"/>
      </a:hlink>
      <a:folHlink>
        <a:srgbClr val="81308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2664</Words>
  <Application>Microsoft Office PowerPoint</Application>
  <PresentationFormat>Custom</PresentationFormat>
  <Paragraphs>384</Paragraphs>
  <Slides>36</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Arial Bold</vt:lpstr>
      <vt:lpstr>Clear Sans Bold</vt:lpstr>
      <vt:lpstr>Calibri</vt:lpstr>
      <vt:lpstr>WMCA Circular Bold</vt:lpstr>
      <vt:lpstr>WMCA Circular Book</vt:lpstr>
      <vt:lpstr>Arial</vt:lpstr>
      <vt:lpstr>Arial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Photo Real Estate Listing Presentation (1).pptx</dc:title>
  <dc:creator>Covlea, Maria</dc:creator>
  <cp:lastModifiedBy>Covlea, Maria</cp:lastModifiedBy>
  <cp:revision>12</cp:revision>
  <dcterms:created xsi:type="dcterms:W3CDTF">2006-08-16T00:00:00Z</dcterms:created>
  <dcterms:modified xsi:type="dcterms:W3CDTF">2024-09-23T15:24:17Z</dcterms:modified>
  <dc:identifier>DAFzA5Llml0</dc:identifier>
</cp:coreProperties>
</file>